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1" r:id="rId4"/>
    <p:sldId id="275" r:id="rId5"/>
    <p:sldId id="283" r:id="rId6"/>
    <p:sldId id="261" r:id="rId7"/>
    <p:sldId id="284" r:id="rId8"/>
    <p:sldId id="263" r:id="rId9"/>
    <p:sldId id="262" r:id="rId10"/>
    <p:sldId id="272" r:id="rId11"/>
    <p:sldId id="274" r:id="rId12"/>
    <p:sldId id="269" r:id="rId13"/>
    <p:sldId id="264" r:id="rId14"/>
    <p:sldId id="273" r:id="rId15"/>
    <p:sldId id="286" r:id="rId16"/>
    <p:sldId id="265" r:id="rId17"/>
    <p:sldId id="280" r:id="rId18"/>
    <p:sldId id="282" r:id="rId19"/>
    <p:sldId id="270" r:id="rId20"/>
    <p:sldId id="277" r:id="rId21"/>
    <p:sldId id="278" r:id="rId22"/>
    <p:sldId id="279" r:id="rId23"/>
    <p:sldId id="271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an Porritt" initials="RP" lastIdx="1" clrIdx="0">
    <p:extLst>
      <p:ext uri="{19B8F6BF-5375-455C-9EA6-DF929625EA0E}">
        <p15:presenceInfo xmlns:p15="http://schemas.microsoft.com/office/powerpoint/2012/main" userId="3120bb598117a1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4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9T08:37:30.584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2AB5-4594-485B-B117-DDE876767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Loan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134E9-6DB6-4BC1-84A6-31B2E15F2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3926417"/>
            <a:ext cx="1776721" cy="1636183"/>
          </a:xfrm>
        </p:spPr>
        <p:txBody>
          <a:bodyPr>
            <a:noAutofit/>
          </a:bodyPr>
          <a:lstStyle/>
          <a:p>
            <a:r>
              <a:rPr lang="en-US" sz="2000" b="1" dirty="0"/>
              <a:t>Chong Vang</a:t>
            </a:r>
          </a:p>
          <a:p>
            <a:r>
              <a:rPr lang="en-US" sz="2000" b="1" dirty="0"/>
              <a:t>Eric Mayer</a:t>
            </a:r>
          </a:p>
          <a:p>
            <a:endParaRPr lang="en-US" sz="20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854F56-BC8F-48E9-8EC6-92B45C89CC0D}"/>
              </a:ext>
            </a:extLst>
          </p:cNvPr>
          <p:cNvSpPr txBox="1">
            <a:spLocks/>
          </p:cNvSpPr>
          <p:nvPr/>
        </p:nvSpPr>
        <p:spPr>
          <a:xfrm>
            <a:off x="3519179" y="3926417"/>
            <a:ext cx="2005321" cy="1788583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Shawn Nowak</a:t>
            </a:r>
          </a:p>
          <a:p>
            <a:r>
              <a:rPr lang="en-US" sz="2000" b="1" dirty="0"/>
              <a:t>Ryan Porritt</a:t>
            </a:r>
          </a:p>
          <a:p>
            <a:endParaRPr lang="en-US" sz="2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0C5AF8A-2DF5-4F9F-B15F-BD41F03A90D3}"/>
              </a:ext>
            </a:extLst>
          </p:cNvPr>
          <p:cNvSpPr txBox="1">
            <a:spLocks/>
          </p:cNvSpPr>
          <p:nvPr/>
        </p:nvSpPr>
        <p:spPr>
          <a:xfrm>
            <a:off x="5954213" y="3926416"/>
            <a:ext cx="2593334" cy="1788583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Veneta Bebrevska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453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04EA-DD9E-46B8-BDFF-FE364891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states Avg DTI to states Avg Annual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351DE-8B25-43CA-902C-3BDA5411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to battle idea that data was for states applicants (not entire population)</a:t>
            </a:r>
          </a:p>
          <a:p>
            <a:r>
              <a:rPr lang="en-US" dirty="0"/>
              <a:t>Created bar graphs showing all 50 states – Tried to do line graphs but had issues</a:t>
            </a:r>
          </a:p>
          <a:p>
            <a:r>
              <a:rPr lang="en-US" dirty="0"/>
              <a:t>Passed on idea of all 50 states – tough to read into data</a:t>
            </a:r>
          </a:p>
          <a:p>
            <a:r>
              <a:rPr lang="en-US" dirty="0"/>
              <a:t>Took data and worked with states with Lowest 10 avg annual income and DTI and states with Highest 10 avg annual income and DTI</a:t>
            </a:r>
          </a:p>
        </p:txBody>
      </p:sp>
    </p:spTree>
    <p:extLst>
      <p:ext uri="{BB962C8B-B14F-4D97-AF65-F5344CB8AC3E}">
        <p14:creationId xmlns:p14="http://schemas.microsoft.com/office/powerpoint/2010/main" val="2229146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28B0-B22C-4FD4-A4DB-11C879C4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r>
              <a:rPr lang="en-US" dirty="0"/>
              <a:t>Initial graphs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37BB7-9088-4507-9CF6-07284081F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3647896"/>
            <a:ext cx="11258550" cy="2200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6A220D-BE8F-49A7-B2F0-E57D26FC8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0" y="1613472"/>
            <a:ext cx="12103510" cy="18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7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E280-0E15-4BF9-9951-98FE4C9F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4A1F6-E57E-4579-905A-D9D0184C1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22323"/>
            <a:ext cx="4345401" cy="384402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Average Income to DTI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(lowest)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000" b="1" dirty="0"/>
              <a:t>State	Debt to Income Ratio	   Annual Income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000" dirty="0"/>
              <a:t>MT	20.56%		   $64,079.48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000" dirty="0"/>
              <a:t>ID	22.26%		   $65,500.36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000" dirty="0"/>
              <a:t>NE	20.61%		   $65,789.44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000" dirty="0"/>
              <a:t>SD	21.57%		   $65,890.03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000" dirty="0"/>
              <a:t>VT	20.86%		   $66,577.67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000" dirty="0"/>
              <a:t>AR	21.04%		   $67,588.15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000" dirty="0"/>
              <a:t>ME	21.04%		   $67,713.61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000" dirty="0"/>
              <a:t>OR	18.56%		   $68,737.99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000" dirty="0"/>
              <a:t>WI	19.93%		   $69,053.08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000" dirty="0"/>
              <a:t>OH	20.25%		   $69,322.61</a:t>
            </a:r>
          </a:p>
          <a:p>
            <a:pPr marL="0" indent="0">
              <a:lnSpc>
                <a:spcPct val="110000"/>
              </a:lnSpc>
              <a:buNone/>
            </a:pPr>
            <a:endParaRPr lang="en-US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701BC-83B0-4A59-A89D-8FDFCE6B3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947" y="2296787"/>
            <a:ext cx="4773147" cy="3030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AF48E9-D02C-4092-B479-371001B4DEB0}"/>
              </a:ext>
            </a:extLst>
          </p:cNvPr>
          <p:cNvSpPr txBox="1"/>
          <p:nvPr/>
        </p:nvSpPr>
        <p:spPr>
          <a:xfrm>
            <a:off x="2009775" y="5437603"/>
            <a:ext cx="8805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en-US" sz="1400" dirty="0"/>
              <a:t>Graph here shows Avg Annual Income for bottom 10 states and relative DTI. Oregon customers may show lower tolerance for holding debt.</a:t>
            </a:r>
          </a:p>
        </p:txBody>
      </p:sp>
    </p:spTree>
    <p:extLst>
      <p:ext uri="{BB962C8B-B14F-4D97-AF65-F5344CB8AC3E}">
        <p14:creationId xmlns:p14="http://schemas.microsoft.com/office/powerpoint/2010/main" val="2304776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E280-0E15-4BF9-9951-98FE4C9F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Data Analysis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DFD3C8-D3AF-47A6-A750-BC8C45515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947" y="2249056"/>
            <a:ext cx="4773147" cy="31264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CC37F-8DA3-406D-A340-891D0A9B90B6}"/>
              </a:ext>
            </a:extLst>
          </p:cNvPr>
          <p:cNvSpPr txBox="1"/>
          <p:nvPr/>
        </p:nvSpPr>
        <p:spPr>
          <a:xfrm>
            <a:off x="1060332" y="5422798"/>
            <a:ext cx="10559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Graph here shows 10 states with lowest Avg DTI and relative Avg Annual Income.</a:t>
            </a:r>
          </a:p>
          <a:p>
            <a:pPr algn="r"/>
            <a:r>
              <a:rPr lang="en-US" sz="1400" dirty="0"/>
              <a:t>Again, Oregon stands out when compared to other states w/ similar Avg Annual Income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EDA520-90CF-4C96-A574-3AC1E0EB8957}"/>
              </a:ext>
            </a:extLst>
          </p:cNvPr>
          <p:cNvSpPr txBox="1">
            <a:spLocks/>
          </p:cNvSpPr>
          <p:nvPr/>
        </p:nvSpPr>
        <p:spPr>
          <a:xfrm>
            <a:off x="1130270" y="1647002"/>
            <a:ext cx="4660930" cy="34964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7200" dirty="0"/>
              <a:t>Average Income to DTI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7200" dirty="0"/>
              <a:t>(highest)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/>
              <a:t>State	 Debt to Income Ratio </a:t>
            </a:r>
            <a:r>
              <a:rPr lang="en-US" sz="4000" dirty="0"/>
              <a:t>	</a:t>
            </a:r>
            <a:r>
              <a:rPr lang="en-US" sz="4000" b="1" dirty="0"/>
              <a:t> Annual Income</a:t>
            </a:r>
            <a:endParaRPr lang="en-US" sz="4000" dirty="0"/>
          </a:p>
          <a:p>
            <a:pPr marL="0" indent="0" fontAlgn="ctr">
              <a:buFont typeface="Arial" panose="020B0604020202020204" pitchFamily="34" charset="0"/>
              <a:buNone/>
            </a:pPr>
            <a:r>
              <a:rPr lang="en-US" sz="4000" b="1" dirty="0"/>
              <a:t>DC	</a:t>
            </a:r>
            <a:r>
              <a:rPr lang="en-US" sz="4000" dirty="0"/>
              <a:t>15.73%		$94,553.07</a:t>
            </a:r>
          </a:p>
          <a:p>
            <a:pPr marL="0" indent="0" fontAlgn="ctr">
              <a:buFont typeface="Arial" panose="020B0604020202020204" pitchFamily="34" charset="0"/>
              <a:buNone/>
            </a:pPr>
            <a:r>
              <a:rPr lang="en-US" sz="4000" b="1" dirty="0"/>
              <a:t>NY	</a:t>
            </a:r>
            <a:r>
              <a:rPr lang="en-US" sz="4000" dirty="0"/>
              <a:t>16.84%		$81,057.05</a:t>
            </a:r>
          </a:p>
          <a:p>
            <a:pPr marL="0" indent="0" fontAlgn="ctr">
              <a:buFont typeface="Arial" panose="020B0604020202020204" pitchFamily="34" charset="0"/>
              <a:buNone/>
            </a:pPr>
            <a:r>
              <a:rPr lang="en-US" sz="4000" b="1" dirty="0"/>
              <a:t>CA	</a:t>
            </a:r>
            <a:r>
              <a:rPr lang="en-US" sz="4000" dirty="0"/>
              <a:t>17.23%		$83,847.98</a:t>
            </a:r>
          </a:p>
          <a:p>
            <a:pPr marL="0" indent="0" fontAlgn="ctr">
              <a:buFont typeface="Arial" panose="020B0604020202020204" pitchFamily="34" charset="0"/>
              <a:buNone/>
            </a:pPr>
            <a:r>
              <a:rPr lang="en-US" sz="4000" b="1" dirty="0"/>
              <a:t>MA	</a:t>
            </a:r>
            <a:r>
              <a:rPr lang="en-US" sz="4000" dirty="0"/>
              <a:t>17.26%		$82,788.66</a:t>
            </a:r>
          </a:p>
          <a:p>
            <a:pPr marL="0" indent="0" fontAlgn="ctr">
              <a:buFont typeface="Arial" panose="020B0604020202020204" pitchFamily="34" charset="0"/>
              <a:buNone/>
            </a:pPr>
            <a:r>
              <a:rPr lang="en-US" sz="4000" b="1" dirty="0"/>
              <a:t>NJ	</a:t>
            </a:r>
            <a:r>
              <a:rPr lang="en-US" sz="4000" dirty="0"/>
              <a:t>17.35%		$89,920.51</a:t>
            </a:r>
          </a:p>
          <a:p>
            <a:pPr marL="0" indent="0" fontAlgn="ctr">
              <a:buFont typeface="Arial" panose="020B0604020202020204" pitchFamily="34" charset="0"/>
              <a:buNone/>
            </a:pPr>
            <a:r>
              <a:rPr lang="en-US" sz="4000" b="1" dirty="0"/>
              <a:t>CT	</a:t>
            </a:r>
            <a:r>
              <a:rPr lang="en-US" sz="4000" dirty="0"/>
              <a:t>17.73%		$86,531.03</a:t>
            </a:r>
          </a:p>
          <a:p>
            <a:pPr marL="0" indent="0" fontAlgn="ctr">
              <a:buFont typeface="Arial" panose="020B0604020202020204" pitchFamily="34" charset="0"/>
              <a:buNone/>
            </a:pPr>
            <a:r>
              <a:rPr lang="en-US" sz="4000" b="1" dirty="0"/>
              <a:t>RI	</a:t>
            </a:r>
            <a:r>
              <a:rPr lang="en-US" sz="4000" dirty="0"/>
              <a:t>17.83%		$74,607.28</a:t>
            </a:r>
          </a:p>
          <a:p>
            <a:pPr marL="0" indent="0" fontAlgn="ctr">
              <a:buFont typeface="Arial" panose="020B0604020202020204" pitchFamily="34" charset="0"/>
              <a:buNone/>
            </a:pPr>
            <a:r>
              <a:rPr lang="en-US" sz="4000" b="1" dirty="0"/>
              <a:t>MD	</a:t>
            </a:r>
            <a:r>
              <a:rPr lang="en-US" sz="4000" dirty="0"/>
              <a:t>18.30%		$86,919.01</a:t>
            </a:r>
          </a:p>
          <a:p>
            <a:pPr marL="0" indent="0" fontAlgn="ctr">
              <a:buFont typeface="Arial" panose="020B0604020202020204" pitchFamily="34" charset="0"/>
              <a:buNone/>
            </a:pPr>
            <a:r>
              <a:rPr lang="en-US" sz="4000" b="1" dirty="0"/>
              <a:t>OR	</a:t>
            </a:r>
            <a:r>
              <a:rPr lang="en-US" sz="4000" dirty="0"/>
              <a:t>18.56%		$68,737.99</a:t>
            </a:r>
          </a:p>
          <a:p>
            <a:pPr marL="0" indent="0" fontAlgn="ctr">
              <a:buFont typeface="Arial" panose="020B0604020202020204" pitchFamily="34" charset="0"/>
              <a:buNone/>
            </a:pPr>
            <a:r>
              <a:rPr lang="en-US" sz="4000" b="1" dirty="0"/>
              <a:t>IL	</a:t>
            </a:r>
            <a:r>
              <a:rPr lang="en-US" sz="4000" dirty="0"/>
              <a:t>18.74%		$79,884.92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5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CA18-6B8A-4F46-B502-9F7D934C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I would have liked to explore</a:t>
            </a:r>
            <a:br>
              <a:rPr lang="en-US" dirty="0"/>
            </a:br>
            <a:r>
              <a:rPr lang="en-US" dirty="0"/>
              <a:t>	Avg Loans per State (based on pop. Ratio)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E6111-319D-4564-98CD-C27DAC191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loans per state based on ratio of general population of nation</a:t>
            </a:r>
          </a:p>
          <a:p>
            <a:r>
              <a:rPr lang="en-US" dirty="0"/>
              <a:t>If CA has 12% of entire US pop – are 12% of applications of Lending Club from CA</a:t>
            </a:r>
          </a:p>
          <a:p>
            <a:r>
              <a:rPr lang="en-US" dirty="0"/>
              <a:t>Would have had  to import census data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8228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D8B55D-6B6E-425A-8D45-F10D44143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006" y="444737"/>
            <a:ext cx="7986452" cy="5326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D30E00-9AFB-4076-842F-61D803F6551F}"/>
              </a:ext>
            </a:extLst>
          </p:cNvPr>
          <p:cNvSpPr txBox="1"/>
          <p:nvPr/>
        </p:nvSpPr>
        <p:spPr>
          <a:xfrm>
            <a:off x="272716" y="689811"/>
            <a:ext cx="222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260762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E280-0E15-4BF9-9951-98FE4C9F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051BAB-D19C-45B8-BFD8-04B7CFA62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9239" y="1515659"/>
            <a:ext cx="6694631" cy="32940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EDC40C-3576-44F5-B323-A43AC91D43BF}"/>
              </a:ext>
            </a:extLst>
          </p:cNvPr>
          <p:cNvSpPr txBox="1"/>
          <p:nvPr/>
        </p:nvSpPr>
        <p:spPr>
          <a:xfrm>
            <a:off x="585788" y="1657350"/>
            <a:ext cx="3328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Heatmap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loans per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C6D9A-C5DE-46D3-BC1B-F38B23CF6ED5}"/>
              </a:ext>
            </a:extLst>
          </p:cNvPr>
          <p:cNvSpPr txBox="1"/>
          <p:nvPr/>
        </p:nvSpPr>
        <p:spPr>
          <a:xfrm>
            <a:off x="257175" y="2528977"/>
            <a:ext cx="19288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Five States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195150-783A-488E-AD7D-C47AAC42FF44}"/>
              </a:ext>
            </a:extLst>
          </p:cNvPr>
          <p:cNvSpPr txBox="1"/>
          <p:nvPr/>
        </p:nvSpPr>
        <p:spPr>
          <a:xfrm>
            <a:off x="2171699" y="2518083"/>
            <a:ext cx="2184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Lowest Five States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WY</a:t>
            </a:r>
          </a:p>
        </p:txBody>
      </p:sp>
    </p:spTree>
    <p:extLst>
      <p:ext uri="{BB962C8B-B14F-4D97-AF65-F5344CB8AC3E}">
        <p14:creationId xmlns:p14="http://schemas.microsoft.com/office/powerpoint/2010/main" val="1538439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E280-0E15-4BF9-9951-98FE4C9F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55DAF1-D1D6-4E04-B7F4-E3629EA8E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3544" y="1084251"/>
            <a:ext cx="6262695" cy="48204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1AEB69-65BD-414A-ADA6-61727F1DFEF8}"/>
              </a:ext>
            </a:extLst>
          </p:cNvPr>
          <p:cNvSpPr txBox="1"/>
          <p:nvPr/>
        </p:nvSpPr>
        <p:spPr>
          <a:xfrm>
            <a:off x="671513" y="1915680"/>
            <a:ext cx="3471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map based on Percentages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E87481-A858-495A-AAA2-B4FF956A5E8E}"/>
              </a:ext>
            </a:extLst>
          </p:cNvPr>
          <p:cNvSpPr txBox="1"/>
          <p:nvPr/>
        </p:nvSpPr>
        <p:spPr>
          <a:xfrm>
            <a:off x="642938" y="2971800"/>
            <a:ext cx="3486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the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</a:t>
            </a:r>
          </a:p>
        </p:txBody>
      </p:sp>
    </p:spTree>
    <p:extLst>
      <p:ext uri="{BB962C8B-B14F-4D97-AF65-F5344CB8AC3E}">
        <p14:creationId xmlns:p14="http://schemas.microsoft.com/office/powerpoint/2010/main" val="2272753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E280-0E15-4BF9-9951-98FE4C9F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4A1F6-E57E-4579-905A-D9D0184C1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70985"/>
            <a:ext cx="9603275" cy="463147"/>
          </a:xfrm>
        </p:spPr>
        <p:txBody>
          <a:bodyPr/>
          <a:lstStyle/>
          <a:p>
            <a:r>
              <a:rPr lang="en-US" dirty="0"/>
              <a:t>Does States area determine the higher interest rates for individuals?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203272-3ACD-42C9-9A7C-8E02B1F5C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2234132"/>
            <a:ext cx="9737223" cy="357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77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07B27AF-AFED-4FF4-8065-09E2ECD43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5B2D936-4E08-4928-90A3-EB1B6784A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1CD25F-9744-41BE-A5C7-B2A5C985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AFAFBB4-6847-45A2-97CE-8853D9969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3DE280-0E15-4BF9-9951-98FE4C9F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Constraints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92DC1F-4AAD-48EA-AC0A-B85F3150D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299644" y="1585759"/>
            <a:ext cx="8526669" cy="1726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DBF1EF-0D6F-40AB-B95B-AA2571613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9644" y="3435240"/>
            <a:ext cx="8526670" cy="24757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A2C7EA-1E75-4A49-A7FC-AEDC4B82F1A3}"/>
              </a:ext>
            </a:extLst>
          </p:cNvPr>
          <p:cNvSpPr txBox="1"/>
          <p:nvPr/>
        </p:nvSpPr>
        <p:spPr>
          <a:xfrm>
            <a:off x="504825" y="1812805"/>
            <a:ext cx="27910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Bar graph does not clearly present the differences between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Line graph gives a clearer representation of the differences between states.</a:t>
            </a:r>
          </a:p>
        </p:txBody>
      </p:sp>
    </p:spTree>
    <p:extLst>
      <p:ext uri="{BB962C8B-B14F-4D97-AF65-F5344CB8AC3E}">
        <p14:creationId xmlns:p14="http://schemas.microsoft.com/office/powerpoint/2010/main" val="241247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3B5C-6CB3-479B-B5A5-C2B77311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2C545-C53F-4B2C-BF1C-CD06F63C9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66874"/>
            <a:ext cx="9931460" cy="4010025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Hypothesis: </a:t>
            </a:r>
            <a:r>
              <a:rPr lang="en-US" dirty="0"/>
              <a:t>Lending Club DTI ratios per state differ from the national average</a:t>
            </a:r>
          </a:p>
          <a:p>
            <a:r>
              <a:rPr lang="en-US" b="1" dirty="0"/>
              <a:t>Questions asked:</a:t>
            </a:r>
          </a:p>
          <a:p>
            <a:pPr lvl="1"/>
            <a:r>
              <a:rPr lang="en-US" dirty="0"/>
              <a:t>Does higher income correlate to higher loan amount?</a:t>
            </a:r>
          </a:p>
          <a:p>
            <a:pPr lvl="1"/>
            <a:r>
              <a:rPr lang="en-US" dirty="0"/>
              <a:t>What was the purpose use of the loan?</a:t>
            </a:r>
          </a:p>
          <a:p>
            <a:pPr lvl="1"/>
            <a:r>
              <a:rPr lang="en-US" dirty="0"/>
              <a:t>What is the average DTI?</a:t>
            </a:r>
          </a:p>
          <a:p>
            <a:pPr lvl="1"/>
            <a:r>
              <a:rPr lang="en-US" dirty="0"/>
              <a:t>What is the correlation between each States Avg DTI and States Avg Annual Income?</a:t>
            </a:r>
          </a:p>
          <a:p>
            <a:pPr lvl="1"/>
            <a:r>
              <a:rPr lang="en-US" dirty="0"/>
              <a:t>Does low income correlate to debt to income ratio?</a:t>
            </a:r>
          </a:p>
          <a:p>
            <a:pPr lvl="1"/>
            <a:r>
              <a:rPr lang="en-US" dirty="0"/>
              <a:t>Does low debt to income correlate to annual income?</a:t>
            </a:r>
          </a:p>
          <a:p>
            <a:pPr lvl="1"/>
            <a:r>
              <a:rPr lang="en-US" dirty="0"/>
              <a:t>Does States area determine the higher interest rates for individuals?</a:t>
            </a:r>
            <a:endParaRPr lang="en-US" b="1" dirty="0"/>
          </a:p>
          <a:p>
            <a:pPr lvl="1"/>
            <a:r>
              <a:rPr lang="en-US" dirty="0"/>
              <a:t>What are the total loans per state?</a:t>
            </a:r>
          </a:p>
        </p:txBody>
      </p:sp>
    </p:spTree>
    <p:extLst>
      <p:ext uri="{BB962C8B-B14F-4D97-AF65-F5344CB8AC3E}">
        <p14:creationId xmlns:p14="http://schemas.microsoft.com/office/powerpoint/2010/main" val="2983998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E280-0E15-4BF9-9951-98FE4C9F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Student’s t-test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8EA149-84EA-4CA7-8FBB-81CF4CD561C1}"/>
              </a:ext>
            </a:extLst>
          </p:cNvPr>
          <p:cNvSpPr/>
          <p:nvPr/>
        </p:nvSpPr>
        <p:spPr>
          <a:xfrm>
            <a:off x="380055" y="1525806"/>
            <a:ext cx="4255841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Issues we faced when looking at Student’s t-test: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Compare DTI’s from individual state’s applications to nationwide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Issues with </a:t>
            </a:r>
            <a:r>
              <a:rPr lang="en-US" sz="1600" dirty="0" err="1"/>
              <a:t>NaN</a:t>
            </a:r>
            <a:endParaRPr lang="en-US" sz="1600" dirty="0"/>
          </a:p>
          <a:p>
            <a:r>
              <a:rPr lang="en-US" sz="1600" dirty="0"/>
              <a:t>Had to insert .dropna() to drop rows that were potentially empty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Using </a:t>
            </a:r>
            <a:r>
              <a:rPr lang="en-US" sz="1600" dirty="0" err="1"/>
              <a:t>gendata</a:t>
            </a:r>
            <a:r>
              <a:rPr lang="en-US" sz="1600" dirty="0"/>
              <a:t> function, our first</a:t>
            </a:r>
          </a:p>
          <a:p>
            <a:r>
              <a:rPr lang="en-US" sz="1600" dirty="0"/>
              <a:t>test-group “CA” came back with a p-value of 0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42D771-FC94-4E80-90DB-D18A6DE42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64" t="21293" r="13458"/>
          <a:stretch/>
        </p:blipFill>
        <p:spPr>
          <a:xfrm>
            <a:off x="5386111" y="1525806"/>
            <a:ext cx="5662246" cy="34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13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E280-0E15-4BF9-9951-98FE4C9F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056" y="953324"/>
            <a:ext cx="9603275" cy="1049235"/>
          </a:xfrm>
        </p:spPr>
        <p:txBody>
          <a:bodyPr/>
          <a:lstStyle/>
          <a:p>
            <a:r>
              <a:rPr lang="en-US" dirty="0"/>
              <a:t>Student’s t-test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AF9E3-D96D-4C7A-B1AF-CD52970807CD}"/>
              </a:ext>
            </a:extLst>
          </p:cNvPr>
          <p:cNvSpPr/>
          <p:nvPr/>
        </p:nvSpPr>
        <p:spPr>
          <a:xfrm>
            <a:off x="779590" y="4442642"/>
            <a:ext cx="10392695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stats.ttest_1samp(sample3, population.mean())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ttest_1sampResult(statistic=6.742665654997196,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p-value=1.7616666080725723e-11)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r>
              <a:rPr lang="en-US" altLang="en-US" sz="1600" dirty="0"/>
              <a:t> 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0" defTabSz="914400"/>
            <a:endParaRPr lang="fr-FR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B2009-4835-47BE-A36A-327473275A29}"/>
              </a:ext>
            </a:extLst>
          </p:cNvPr>
          <p:cNvSpPr/>
          <p:nvPr/>
        </p:nvSpPr>
        <p:spPr>
          <a:xfrm>
            <a:off x="779591" y="1477941"/>
            <a:ext cx="566603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Null Hypothesis:</a:t>
            </a:r>
          </a:p>
          <a:p>
            <a:endParaRPr lang="en-US" dirty="0"/>
          </a:p>
          <a:p>
            <a:r>
              <a:rPr lang="en-US" dirty="0"/>
              <a:t>States debt to income ratios are different from the nationwide population?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Ran state with high DTI (ID)</a:t>
            </a:r>
          </a:p>
          <a:p>
            <a:endParaRPr lang="en-US" dirty="0"/>
          </a:p>
          <a:p>
            <a:r>
              <a:rPr lang="en-US" dirty="0"/>
              <a:t>This t-test rejects the null hypothesis with an extremely low p-value</a:t>
            </a:r>
          </a:p>
          <a:p>
            <a:endParaRPr lang="en-US" dirty="0"/>
          </a:p>
          <a:p>
            <a:r>
              <a:rPr lang="en-US" dirty="0"/>
              <a:t>Results of ID t-test: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C2323B-DC52-4EE6-AA7A-D1F722E95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685" y="1120739"/>
            <a:ext cx="4985069" cy="321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44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E280-0E15-4BF9-9951-98FE4C9F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056" y="953324"/>
            <a:ext cx="9603275" cy="1049235"/>
          </a:xfrm>
        </p:spPr>
        <p:txBody>
          <a:bodyPr/>
          <a:lstStyle/>
          <a:p>
            <a:r>
              <a:rPr lang="en-US" dirty="0"/>
              <a:t>Student’s t-test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B2009-4835-47BE-A36A-327473275A29}"/>
              </a:ext>
            </a:extLst>
          </p:cNvPr>
          <p:cNvSpPr/>
          <p:nvPr/>
        </p:nvSpPr>
        <p:spPr>
          <a:xfrm>
            <a:off x="779591" y="147794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Comparatively, </a:t>
            </a:r>
          </a:p>
          <a:p>
            <a:endParaRPr lang="en-US" dirty="0"/>
          </a:p>
          <a:p>
            <a:r>
              <a:rPr lang="en-US" dirty="0"/>
              <a:t>Looked to run test on states w/ low DTI</a:t>
            </a:r>
          </a:p>
          <a:p>
            <a:endParaRPr lang="en-US" dirty="0"/>
          </a:p>
          <a:p>
            <a:r>
              <a:rPr lang="en-US" dirty="0"/>
              <a:t>Ran t-test on the 4 states w/lowest DTI</a:t>
            </a:r>
          </a:p>
          <a:p>
            <a:endParaRPr lang="en-US" dirty="0"/>
          </a:p>
          <a:p>
            <a:r>
              <a:rPr lang="en-US" dirty="0"/>
              <a:t>First three (DC, CA &amp; NY) all produced a p-value of 0</a:t>
            </a:r>
          </a:p>
          <a:p>
            <a:endParaRPr lang="en-US" dirty="0"/>
          </a:p>
          <a:p>
            <a:r>
              <a:rPr lang="en-US" dirty="0"/>
              <a:t>Believe results of DC, CA &amp; NY were rounding to 0</a:t>
            </a:r>
          </a:p>
          <a:p>
            <a:endParaRPr lang="en-US" dirty="0"/>
          </a:p>
          <a:p>
            <a:r>
              <a:rPr lang="en-US" dirty="0"/>
              <a:t>Results for MA: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7B101E-4A47-4DC5-AFF2-277E29DE07EE}"/>
              </a:ext>
            </a:extLst>
          </p:cNvPr>
          <p:cNvSpPr/>
          <p:nvPr/>
        </p:nvSpPr>
        <p:spPr>
          <a:xfrm>
            <a:off x="779591" y="4612014"/>
            <a:ext cx="1080188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/>
              <a:t>stats.ttest_1samp(sample3, population.mean()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Helvetica Neue"/>
            </a:endParaRPr>
          </a:p>
          <a:p>
            <a:pPr lvl="0" defTabSz="91440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Ttest_1sampResult(statistic=-30.87744554960345, </a:t>
            </a:r>
          </a:p>
          <a:p>
            <a:pPr lvl="0" defTabSz="91440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p-value=1.8518320835181722e-207</a:t>
            </a:r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0FA1E4-5C11-4E2E-B2F4-79C142C06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196" y="1403982"/>
            <a:ext cx="3657600" cy="2362200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0DABB89B-5B49-4318-818A-8F996368F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034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907B27AF-AFED-4FF4-8065-09E2ECD43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45B2D936-4E08-4928-90A3-EB1B6784A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1CD25F-9744-41BE-A5C7-B2A5C985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AAFAFBB4-6847-45A2-97CE-8853D9969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3DE280-0E15-4BF9-9951-98FE4C9F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Constraints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9B76FA-EC99-4392-968B-48656841A8A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4414" y="2156971"/>
            <a:ext cx="5883171" cy="32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333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2AB5-4594-485B-B117-DDE876767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Questions.</a:t>
            </a:r>
          </a:p>
        </p:txBody>
      </p:sp>
    </p:spTree>
    <p:extLst>
      <p:ext uri="{BB962C8B-B14F-4D97-AF65-F5344CB8AC3E}">
        <p14:creationId xmlns:p14="http://schemas.microsoft.com/office/powerpoint/2010/main" val="122077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7F08-444F-4F1C-AB03-9FA40BCE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B48D7-D776-4337-8184-4C92B7D7C0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Loan.csv – 1.11GB, , found on www.Kaggle.com</a:t>
            </a:r>
          </a:p>
          <a:p>
            <a:r>
              <a:rPr lang="en-US" dirty="0"/>
              <a:t>Loan data for all loans issued 2007 through 2015</a:t>
            </a:r>
          </a:p>
          <a:p>
            <a:r>
              <a:rPr lang="en-US" dirty="0"/>
              <a:t>A Matrix of about 890 thousand observations and 75 variables</a:t>
            </a:r>
          </a:p>
          <a:p>
            <a:r>
              <a:rPr lang="en-US" dirty="0"/>
              <a:t>Scrubbed the csv file from 145 columns down to 9</a:t>
            </a:r>
          </a:p>
          <a:p>
            <a:r>
              <a:rPr lang="en-US" dirty="0"/>
              <a:t>Grouped income in 7 tiers based on tax brackets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E04C1-46E1-43B3-AF68-C5C15946DE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Columns used for the analysis:</a:t>
            </a:r>
          </a:p>
          <a:p>
            <a:pPr lvl="1"/>
            <a:r>
              <a:rPr lang="en-US" dirty="0"/>
              <a:t>Annual Income</a:t>
            </a:r>
          </a:p>
          <a:p>
            <a:pPr lvl="1"/>
            <a:r>
              <a:rPr lang="en-US" dirty="0"/>
              <a:t>Loan Amount</a:t>
            </a:r>
          </a:p>
          <a:p>
            <a:pPr lvl="1"/>
            <a:r>
              <a:rPr lang="en-US" dirty="0"/>
              <a:t>Loan Term</a:t>
            </a:r>
          </a:p>
          <a:p>
            <a:pPr lvl="1"/>
            <a:r>
              <a:rPr lang="en-US" dirty="0"/>
              <a:t>Interest Rate</a:t>
            </a:r>
          </a:p>
          <a:p>
            <a:pPr lvl="1"/>
            <a:r>
              <a:rPr lang="en-US" dirty="0"/>
              <a:t>Total Payment</a:t>
            </a:r>
          </a:p>
          <a:p>
            <a:pPr lvl="1"/>
            <a:r>
              <a:rPr lang="en-US" dirty="0"/>
              <a:t>Issue Date</a:t>
            </a:r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Zip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3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91B7-1168-41BD-BC47-236CA3DE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0B361-2C9D-4D96-B524-0F036382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9166" y="1720503"/>
            <a:ext cx="4645152" cy="8019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Change Topics Due to Private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9F254-2A09-4DAC-8C61-DD762FC14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43188" y="2974448"/>
            <a:ext cx="3131130" cy="2493876"/>
          </a:xfrm>
        </p:spPr>
        <p:txBody>
          <a:bodyPr>
            <a:normAutofit/>
          </a:bodyPr>
          <a:lstStyle/>
          <a:p>
            <a:r>
              <a:rPr lang="en-US" sz="2800" dirty="0"/>
              <a:t>Electric vs Combustible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DF64F-42FE-4342-9C88-60357DD47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337" y="1720503"/>
            <a:ext cx="4645152" cy="8022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Clean-Up and Exploration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B1C7E-18FF-4404-B0BB-390942FFB21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Loan.csv – 1.11GB</a:t>
            </a:r>
          </a:p>
          <a:p>
            <a:r>
              <a:rPr lang="en-US" dirty="0"/>
              <a:t>Initial approach – separate into smaller csv files</a:t>
            </a:r>
          </a:p>
          <a:p>
            <a:r>
              <a:rPr lang="en-US" dirty="0"/>
              <a:t>Second approach – installed LFS and uploaded the complete file</a:t>
            </a:r>
          </a:p>
          <a:p>
            <a:endParaRPr lang="en-US" dirty="0"/>
          </a:p>
        </p:txBody>
      </p:sp>
      <p:pic>
        <p:nvPicPr>
          <p:cNvPr id="7" name="Picture 2" descr="https://i.pinimg.com/736x/85/75/79/857579f25c1269f438f3b7f22f9accc9--tesla-electric-electric-motor.jpg?b=t">
            <a:extLst>
              <a:ext uri="{FF2B5EF4-FFF2-40B4-BE49-F238E27FC236}">
                <a16:creationId xmlns:a16="http://schemas.microsoft.com/office/drawing/2014/main" id="{2B9E8738-A74B-4C4C-85D4-BA599DC2A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47" y="2974447"/>
            <a:ext cx="1726664" cy="249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38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A102-CD20-4559-ACCE-4A782878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1CAD01-5971-4E5E-8387-1DA41649F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10" y="2309977"/>
            <a:ext cx="10005474" cy="267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4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014BF94-4DFC-4A65-99BF-76277891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55C7B1-10DA-4D61-B560-5E1F081B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DE280-0E15-4BF9-9951-98FE4C9F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8" y="948706"/>
            <a:ext cx="4507707" cy="1049235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C29B8B-A62C-43CE-92FF-12EAA1D0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0419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BD73A3-85D4-4B96-A37C-96E70E073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30" y="2167151"/>
            <a:ext cx="4503066" cy="32991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Correlation between income and loan amount</a:t>
            </a:r>
          </a:p>
          <a:p>
            <a:pPr marL="0" indent="0">
              <a:buNone/>
            </a:pPr>
            <a:r>
              <a:rPr lang="en-US" sz="1200" b="1" dirty="0"/>
              <a:t>Income Tier	Tax Bracket		Total Loans</a:t>
            </a:r>
          </a:p>
          <a:p>
            <a:pPr marL="0" indent="0">
              <a:buNone/>
            </a:pPr>
            <a:r>
              <a:rPr lang="en-US" sz="1200" dirty="0"/>
              <a:t>Tier One	$0 - $9,700		$2,954</a:t>
            </a:r>
          </a:p>
          <a:p>
            <a:pPr marL="0" indent="0">
              <a:buNone/>
            </a:pPr>
            <a:r>
              <a:rPr lang="en-US" sz="1200" dirty="0"/>
              <a:t>Tier Two	$9,701 - $39,475	$343,095</a:t>
            </a:r>
          </a:p>
          <a:p>
            <a:pPr marL="0" indent="0">
              <a:buNone/>
            </a:pPr>
            <a:r>
              <a:rPr lang="en-US" sz="1200" dirty="0"/>
              <a:t>Tier Three	$39,476 - $84,200	$1,296,274</a:t>
            </a:r>
          </a:p>
          <a:p>
            <a:pPr marL="0" indent="0">
              <a:buNone/>
            </a:pPr>
            <a:r>
              <a:rPr lang="en-US" sz="1200" dirty="0"/>
              <a:t>Tier Four	$84,201 - $160,725	$604,591</a:t>
            </a:r>
          </a:p>
          <a:p>
            <a:pPr marL="0" indent="0">
              <a:buNone/>
            </a:pPr>
            <a:r>
              <a:rPr lang="en-US" sz="1200" dirty="0"/>
              <a:t>Tier Five	$160, 726 - $204,100	$59,806</a:t>
            </a:r>
          </a:p>
          <a:p>
            <a:pPr marL="0" indent="0">
              <a:buNone/>
            </a:pPr>
            <a:r>
              <a:rPr lang="en-US" sz="1200" dirty="0"/>
              <a:t>Tier Six	$204,101 - $510,300	$48, 894</a:t>
            </a:r>
          </a:p>
          <a:p>
            <a:pPr marL="0" indent="0">
              <a:buNone/>
            </a:pPr>
            <a:r>
              <a:rPr lang="en-US" sz="1200" dirty="0"/>
              <a:t>Tier Seven	$510,301 - $110,000,000	$3,383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9DCD9E-CFAC-456D-A4C9-F00DF1053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528" y="2266861"/>
            <a:ext cx="4960442" cy="31994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73EA42-E9E9-4806-A9F6-1718BE38B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9D5523-0BC8-4D5A-871C-69C0725E7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54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06E0-2212-466F-9953-000B1DA4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64661-FE74-43B8-846E-D7CE23F2F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47" y="1920913"/>
            <a:ext cx="9113448" cy="337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85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E280-0E15-4BF9-9951-98FE4C9F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97283-A6BB-4FAB-B3C5-A72A4EBFE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907" y="2002559"/>
            <a:ext cx="5487650" cy="3658433"/>
          </a:xfrm>
          <a:prstGeom prst="rect">
            <a:avLst/>
          </a:prstGeo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184A0C4-ADA3-47B6-9067-3319EB259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442" y="2002559"/>
            <a:ext cx="5009233" cy="3299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Purpose of loans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A515A82-110C-46A5-ACAA-012384C14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442602"/>
              </p:ext>
            </p:extLst>
          </p:nvPr>
        </p:nvGraphicFramePr>
        <p:xfrm>
          <a:off x="826875" y="2571196"/>
          <a:ext cx="4448634" cy="3089795"/>
        </p:xfrm>
        <a:graphic>
          <a:graphicData uri="http://schemas.openxmlformats.org/drawingml/2006/table">
            <a:tbl>
              <a:tblPr/>
              <a:tblGrid>
                <a:gridCol w="3060043">
                  <a:extLst>
                    <a:ext uri="{9D8B030D-6E8A-4147-A177-3AD203B41FA5}">
                      <a16:colId xmlns:a16="http://schemas.microsoft.com/office/drawing/2014/main" val="2623896764"/>
                    </a:ext>
                  </a:extLst>
                </a:gridCol>
                <a:gridCol w="1388591">
                  <a:extLst>
                    <a:ext uri="{9D8B030D-6E8A-4147-A177-3AD203B41FA5}">
                      <a16:colId xmlns:a16="http://schemas.microsoft.com/office/drawing/2014/main" val="1072262874"/>
                    </a:ext>
                  </a:extLst>
                </a:gridCol>
              </a:tblGrid>
              <a:tr h="617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Debt Consolidation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1,277,877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47914"/>
                  </a:ext>
                </a:extLst>
              </a:tr>
              <a:tr h="617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Credit Card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516,971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206323"/>
                  </a:ext>
                </a:extLst>
              </a:tr>
              <a:tr h="617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Home Improvement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150,457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474455"/>
                  </a:ext>
                </a:extLst>
              </a:tr>
              <a:tr h="617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Other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139,440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871274"/>
                  </a:ext>
                </a:extLst>
              </a:tr>
              <a:tr h="617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Personal/Misc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175,923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951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68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E280-0E15-4BF9-9951-98FE4C9F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45709F4-67AC-415A-8FE1-7F4AF3BB7CDF}"/>
              </a:ext>
            </a:extLst>
          </p:cNvPr>
          <p:cNvSpPr txBox="1">
            <a:spLocks/>
          </p:cNvSpPr>
          <p:nvPr/>
        </p:nvSpPr>
        <p:spPr>
          <a:xfrm>
            <a:off x="1121030" y="2167151"/>
            <a:ext cx="4503066" cy="3299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Average DTI</a:t>
            </a:r>
          </a:p>
          <a:p>
            <a:r>
              <a:rPr lang="en-US" sz="1400" dirty="0"/>
              <a:t>Debt-to-Income</a:t>
            </a:r>
          </a:p>
          <a:p>
            <a:r>
              <a:rPr lang="en-US" sz="1400" dirty="0"/>
              <a:t>Debt / Income = DTI</a:t>
            </a:r>
          </a:p>
          <a:p>
            <a:r>
              <a:rPr lang="en-US" sz="1400" dirty="0"/>
              <a:t>Determine Good or Bad score</a:t>
            </a:r>
          </a:p>
          <a:p>
            <a:r>
              <a:rPr lang="en-US" sz="1400" dirty="0"/>
              <a:t>40% or lower is good</a:t>
            </a:r>
          </a:p>
          <a:p>
            <a:r>
              <a:rPr lang="en-US" sz="1400" dirty="0"/>
              <a:t>Average =18.82%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2C027B-3EE6-453C-AC4B-C0D26712B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486" y="2002559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55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734</Words>
  <Application>Microsoft Office PowerPoint</Application>
  <PresentationFormat>Widescreen</PresentationFormat>
  <Paragraphs>194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Courier New</vt:lpstr>
      <vt:lpstr>Helvetica Neue</vt:lpstr>
      <vt:lpstr>Gallery</vt:lpstr>
      <vt:lpstr>Lending Club Loan Analysis</vt:lpstr>
      <vt:lpstr>Motivation and Questions</vt:lpstr>
      <vt:lpstr>Data</vt:lpstr>
      <vt:lpstr>Initial Challenges</vt:lpstr>
      <vt:lpstr>Dataframe</vt:lpstr>
      <vt:lpstr>Data Analysis</vt:lpstr>
      <vt:lpstr>Binning</vt:lpstr>
      <vt:lpstr>Data Analysis</vt:lpstr>
      <vt:lpstr>Data Analysis</vt:lpstr>
      <vt:lpstr>Compare states Avg DTI to states Avg Annual Income</vt:lpstr>
      <vt:lpstr>Initial graphs</vt:lpstr>
      <vt:lpstr>Data Analysis</vt:lpstr>
      <vt:lpstr>Data Analysis </vt:lpstr>
      <vt:lpstr>Data I would have liked to explore  Avg Loans per State (based on pop. Ratio) </vt:lpstr>
      <vt:lpstr>PowerPoint Presentation</vt:lpstr>
      <vt:lpstr>Data Analysis</vt:lpstr>
      <vt:lpstr>Data Analysis</vt:lpstr>
      <vt:lpstr>Data Analysis</vt:lpstr>
      <vt:lpstr>Constraints</vt:lpstr>
      <vt:lpstr>Student’s t-test</vt:lpstr>
      <vt:lpstr>Student’s t-test</vt:lpstr>
      <vt:lpstr>Student’s t-test</vt:lpstr>
      <vt:lpstr>Constraints</vt:lpstr>
      <vt:lpstr>Questions.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“Title”</dc:title>
  <dc:creator>VenetaBootCamp</dc:creator>
  <cp:lastModifiedBy>Ryan Porritt</cp:lastModifiedBy>
  <cp:revision>33</cp:revision>
  <dcterms:created xsi:type="dcterms:W3CDTF">2019-10-19T04:17:02Z</dcterms:created>
  <dcterms:modified xsi:type="dcterms:W3CDTF">2019-10-19T21:07:10Z</dcterms:modified>
</cp:coreProperties>
</file>