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mp3" ContentType="audio/unknown"/>
  <Default Extension="jpe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61" r:id="rId15"/>
    <p:sldId id="262" r:id="rId16"/>
    <p:sldId id="272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8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audio" Target="../media/audio1.bin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9.jpg"/><Relationship Id="rId5" Type="http://schemas.openxmlformats.org/officeDocument/2006/relationships/image" Target="../media/image4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625455" y="4093010"/>
            <a:ext cx="6412109" cy="16061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Predicting NBA All-Stars Through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467845" y="5479275"/>
            <a:ext cx="4655297" cy="1128495"/>
          </a:xfrm>
        </p:spPr>
        <p:txBody>
          <a:bodyPr/>
          <a:lstStyle/>
          <a:p>
            <a:r>
              <a:rPr lang="en-US" dirty="0" smtClean="0"/>
              <a:t>Ryan Raitz</a:t>
            </a:r>
          </a:p>
          <a:p>
            <a:r>
              <a:rPr lang="en-US" dirty="0" smtClean="0"/>
              <a:t>Hunter </a:t>
            </a:r>
            <a:r>
              <a:rPr lang="en-US" dirty="0" err="1" smtClean="0"/>
              <a:t>Sullenberger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7919">
            <a:off x="362044" y="1097632"/>
            <a:ext cx="2419480" cy="2387363"/>
          </a:xfrm>
          <a:prstGeom prst="rect">
            <a:avLst/>
          </a:prstGeom>
        </p:spPr>
      </p:pic>
      <p:pic>
        <p:nvPicPr>
          <p:cNvPr id="5" name="Picture 4" descr="nba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0453">
            <a:off x="2863620" y="355395"/>
            <a:ext cx="3110352" cy="2345223"/>
          </a:xfrm>
          <a:prstGeom prst="rect">
            <a:avLst/>
          </a:prstGeom>
        </p:spPr>
      </p:pic>
      <p:pic>
        <p:nvPicPr>
          <p:cNvPr id="8" name="weka music intr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3168" y="6477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4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5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eka music intro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682" y="267688"/>
            <a:ext cx="5064953" cy="1695631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Visualization of</a:t>
            </a:r>
            <a:br>
              <a:rPr lang="en-US" sz="3200" dirty="0" smtClean="0"/>
            </a:br>
            <a:r>
              <a:rPr lang="en-US" sz="3200" dirty="0" smtClean="0"/>
              <a:t>pre</a:t>
            </a:r>
            <a:r>
              <a:rPr lang="en-US" sz="3200" dirty="0"/>
              <a:t>-pruned </a:t>
            </a:r>
            <a:r>
              <a:rPr lang="en-US" sz="3200" dirty="0" smtClean="0"/>
              <a:t>J48 decision tree</a:t>
            </a:r>
            <a:endParaRPr lang="en-US" sz="3200" dirty="0"/>
          </a:p>
        </p:txBody>
      </p:sp>
      <p:pic>
        <p:nvPicPr>
          <p:cNvPr id="4" name="Picture 3" descr="Screen Shot 2018-05-03 at 12.1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09" y="2407818"/>
            <a:ext cx="7068880" cy="315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3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982" y="166088"/>
            <a:ext cx="5064953" cy="16956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Visualization of</a:t>
            </a:r>
            <a:br>
              <a:rPr lang="en-US" dirty="0"/>
            </a:br>
            <a:r>
              <a:rPr lang="en-US" dirty="0" smtClean="0"/>
              <a:t>post-</a:t>
            </a:r>
            <a:r>
              <a:rPr lang="en-US" dirty="0"/>
              <a:t>pruned J48 decision tree</a:t>
            </a:r>
          </a:p>
        </p:txBody>
      </p:sp>
      <p:pic>
        <p:nvPicPr>
          <p:cNvPr id="4" name="Picture 3" descr="Screen Shot 2018-05-03 at 12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4" y="2286000"/>
            <a:ext cx="8205145" cy="42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4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75194" y="1044990"/>
            <a:ext cx="5064953" cy="1695631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Information gain </a:t>
            </a:r>
            <a:br>
              <a:rPr lang="en-US" sz="3200" dirty="0" smtClean="0"/>
            </a:br>
            <a:r>
              <a:rPr lang="en-US" sz="3200" dirty="0" smtClean="0"/>
              <a:t>ranking between classifiers 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166427"/>
            <a:ext cx="5486400" cy="319214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2698303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515954"/>
            <a:ext cx="5064953" cy="1695631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Comparison of Algorithmic </a:t>
            </a:r>
            <a:br>
              <a:rPr lang="en-US" sz="3600" dirty="0" smtClean="0"/>
            </a:br>
            <a:r>
              <a:rPr lang="en-US" sz="3600" dirty="0" smtClean="0"/>
              <a:t>Success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 descr="Screen Shot 2018-05-03 at 1.0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11585"/>
            <a:ext cx="4775200" cy="4506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000" y="2757685"/>
            <a:ext cx="114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(By year)</a:t>
            </a:r>
            <a:endParaRPr lang="en-US" dirty="0"/>
          </a:p>
        </p:txBody>
      </p:sp>
      <p:pic>
        <p:nvPicPr>
          <p:cNvPr id="6" name="Picture 5" descr="Screen Shot 2018-05-03 at 1.33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59" y="2757685"/>
            <a:ext cx="3899290" cy="330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563531" y="4157895"/>
            <a:ext cx="1841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 Accuracy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2036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8826" y="785787"/>
            <a:ext cx="3795821" cy="1183823"/>
          </a:xfrm>
        </p:spPr>
        <p:txBody>
          <a:bodyPr>
            <a:normAutofit/>
          </a:bodyPr>
          <a:lstStyle/>
          <a:p>
            <a:pPr marL="571500" indent="-571500" algn="ctr">
              <a:buBlip>
                <a:blip r:embed="rId2"/>
              </a:buBlip>
            </a:pPr>
            <a:r>
              <a:rPr lang="en-US" sz="4000" dirty="0" smtClean="0"/>
              <a:t>Discussion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130" y="959716"/>
            <a:ext cx="4658735" cy="5077623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J48 post-pruned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Results of other algorithms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Information gain rank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Can we predict future All-Stars?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164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9943" y="496669"/>
            <a:ext cx="4560387" cy="1695631"/>
          </a:xfrm>
        </p:spPr>
        <p:txBody>
          <a:bodyPr>
            <a:normAutofit/>
          </a:bodyPr>
          <a:lstStyle/>
          <a:p>
            <a:pPr marL="457200" indent="-457200" algn="ctr">
              <a:buBlip>
                <a:blip r:embed="rId2"/>
              </a:buBlip>
            </a:pPr>
            <a:r>
              <a:rPr lang="en-US" sz="2400" dirty="0" smtClean="0"/>
              <a:t>Predicting </a:t>
            </a:r>
            <a:br>
              <a:rPr lang="en-US" sz="2400" dirty="0" smtClean="0"/>
            </a:br>
            <a:r>
              <a:rPr lang="en-US" sz="2400" dirty="0" smtClean="0"/>
              <a:t>Future </a:t>
            </a:r>
            <a:br>
              <a:rPr lang="en-US" sz="2400" dirty="0" smtClean="0"/>
            </a:br>
            <a:r>
              <a:rPr lang="en-US" sz="2400" dirty="0" smtClean="0"/>
              <a:t>All-Stars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79028" y="959716"/>
            <a:ext cx="4658735" cy="50776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the information on the following slide to predict the NBA All-Stars of 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3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3 at 12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" y="3306179"/>
            <a:ext cx="6909746" cy="3551821"/>
          </a:xfrm>
          <a:prstGeom prst="rect">
            <a:avLst/>
          </a:prstGeom>
        </p:spPr>
      </p:pic>
      <p:pic>
        <p:nvPicPr>
          <p:cNvPr id="5" name="Picture 4" descr="Screen Shot 2018-05-03 at 1.39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0" y="0"/>
            <a:ext cx="5461000" cy="3944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93914" y="0"/>
            <a:ext cx="950086" cy="3944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38990" y="158763"/>
            <a:ext cx="425041" cy="378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No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No</a:t>
            </a:r>
          </a:p>
          <a:p>
            <a:r>
              <a:rPr lang="en-US" sz="1200" dirty="0" smtClean="0"/>
              <a:t>No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Yes</a:t>
            </a:r>
          </a:p>
          <a:p>
            <a:r>
              <a:rPr lang="en-US" sz="1200" dirty="0" smtClean="0"/>
              <a:t>No</a:t>
            </a:r>
          </a:p>
          <a:p>
            <a:r>
              <a:rPr lang="en-US" sz="1200" dirty="0" smtClean="0"/>
              <a:t>No</a:t>
            </a:r>
          </a:p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388739" y="4207224"/>
            <a:ext cx="167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90% Correct</a:t>
            </a:r>
          </a:p>
          <a:p>
            <a:r>
              <a:rPr lang="en-US" dirty="0" smtClean="0"/>
              <a:t>Classification!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58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6294" y="935245"/>
            <a:ext cx="5064953" cy="169563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 for listening!</a:t>
            </a:r>
            <a:endParaRPr lang="en-US" sz="4000" dirty="0"/>
          </a:p>
        </p:txBody>
      </p:sp>
      <p:pic>
        <p:nvPicPr>
          <p:cNvPr id="4" name="Picture 3" descr="ia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1282700"/>
            <a:ext cx="3810000" cy="4260801"/>
          </a:xfrm>
          <a:prstGeom prst="rect">
            <a:avLst/>
          </a:prstGeom>
        </p:spPr>
      </p:pic>
      <p:pic>
        <p:nvPicPr>
          <p:cNvPr id="5" name="weka outr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81900" y="2794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5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7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1760" y="1043084"/>
            <a:ext cx="3860616" cy="1120895"/>
          </a:xfrm>
        </p:spPr>
        <p:txBody>
          <a:bodyPr/>
          <a:lstStyle/>
          <a:p>
            <a:pPr marL="571500" indent="-571500" algn="ctr">
              <a:buBlip>
                <a:blip r:embed="rId2"/>
              </a:buBlip>
            </a:pPr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130" y="881968"/>
            <a:ext cx="4658735" cy="5077623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sz="1600" dirty="0">
                <a:effectLst/>
              </a:rPr>
              <a:t>Data Mining is a process commonly used to </a:t>
            </a:r>
            <a:r>
              <a:rPr lang="en-US" sz="1600" dirty="0" smtClean="0">
                <a:effectLst/>
              </a:rPr>
              <a:t>analyze </a:t>
            </a:r>
            <a:r>
              <a:rPr lang="en-US" sz="1600" dirty="0">
                <a:effectLst/>
              </a:rPr>
              <a:t>data and generate models with predictive power based on that data. There </a:t>
            </a:r>
            <a:r>
              <a:rPr lang="en-US" sz="1600" dirty="0" smtClean="0">
                <a:effectLst/>
              </a:rPr>
              <a:t>is a </a:t>
            </a:r>
            <a:r>
              <a:rPr lang="en-US" sz="1600" dirty="0">
                <a:effectLst/>
              </a:rPr>
              <a:t>litany of Data Mining </a:t>
            </a:r>
            <a:r>
              <a:rPr lang="en-US" sz="1600" dirty="0" smtClean="0">
                <a:effectLst/>
              </a:rPr>
              <a:t>software </a:t>
            </a:r>
            <a:r>
              <a:rPr lang="en-US" sz="1600" dirty="0">
                <a:effectLst/>
              </a:rPr>
              <a:t>and tools to help us with calculations related to a large </a:t>
            </a:r>
            <a:r>
              <a:rPr lang="en-US" sz="1600" dirty="0" smtClean="0">
                <a:effectLst/>
              </a:rPr>
              <a:t>dataset, and the software we utilized in this project was WEKA, a data mining program originating from New Zealand. </a:t>
            </a:r>
            <a:r>
              <a:rPr lang="en-US" sz="1600" dirty="0">
                <a:effectLst/>
              </a:rPr>
              <a:t>To provide an entertaining and practical application to Data Mining, we decided to focus on data relating to NBA All-Stars. The NBA All-Star draft is an annual event where the top players of each conference are voted on by fans to represent their entire conference in the annual NBA All-Star game.  </a:t>
            </a:r>
            <a:r>
              <a:rPr lang="en-US" sz="1600" dirty="0" smtClean="0">
                <a:effectLst/>
              </a:rPr>
              <a:t>Our goal is to use and explain different data mining techniques to give a statistical definition to a player’s “popularity” relating to the NBA All-Star Draft. In other words, to prove that the NBA All-Star Draft is a bit more predictable than one might think.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6572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15315" y="236011"/>
            <a:ext cx="5064953" cy="1695631"/>
          </a:xfrm>
        </p:spPr>
        <p:txBody>
          <a:bodyPr>
            <a:normAutofit/>
          </a:bodyPr>
          <a:lstStyle/>
          <a:p>
            <a:pPr marL="571500" indent="-571500" algn="ctr">
              <a:buBlip>
                <a:blip r:embed="rId2"/>
              </a:buBlip>
            </a:pPr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666" y="934627"/>
            <a:ext cx="4658735" cy="50776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smtClean="0"/>
              <a:t>The NBA All-Star Draft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Methodology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Our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61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0523" y="359081"/>
            <a:ext cx="5064953" cy="1695631"/>
          </a:xfrm>
        </p:spPr>
        <p:txBody>
          <a:bodyPr/>
          <a:lstStyle/>
          <a:p>
            <a:pPr marL="571500" indent="-571500" algn="ctr">
              <a:buBlip>
                <a:blip r:embed="rId2"/>
              </a:buBlip>
            </a:pPr>
            <a:r>
              <a:rPr lang="en-US" dirty="0" smtClean="0"/>
              <a:t>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790" y="0"/>
            <a:ext cx="4658735" cy="50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sz="2600" dirty="0" smtClean="0"/>
              <a:t>Dataset and classifiers</a:t>
            </a:r>
          </a:p>
          <a:p>
            <a:pPr>
              <a:buBlip>
                <a:blip r:embed="rId2"/>
              </a:buBlip>
            </a:pPr>
            <a:r>
              <a:rPr lang="en-US" sz="2600" dirty="0" err="1" smtClean="0"/>
              <a:t>ZeroR</a:t>
            </a:r>
            <a:r>
              <a:rPr lang="en-US" sz="2600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en-US" sz="2600" dirty="0" err="1" smtClean="0"/>
              <a:t>OneR</a:t>
            </a:r>
            <a:endParaRPr lang="en-US" sz="2600" dirty="0" smtClean="0"/>
          </a:p>
          <a:p>
            <a:pPr>
              <a:buBlip>
                <a:blip r:embed="rId2"/>
              </a:buBlip>
            </a:pPr>
            <a:r>
              <a:rPr lang="en-US" sz="2600" dirty="0" smtClean="0"/>
              <a:t>Naïve Bayes</a:t>
            </a:r>
          </a:p>
          <a:p>
            <a:pPr>
              <a:buBlip>
                <a:blip r:embed="rId2"/>
              </a:buBlip>
            </a:pPr>
            <a:r>
              <a:rPr lang="en-US" sz="2600" dirty="0" smtClean="0"/>
              <a:t>J48 Decision Tree (pre-pruned and post-pruned)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8-05-03 at 12.29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0" y="3879580"/>
            <a:ext cx="7658100" cy="28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3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2071" y="316527"/>
            <a:ext cx="5064953" cy="1695631"/>
          </a:xfrm>
        </p:spPr>
        <p:txBody>
          <a:bodyPr/>
          <a:lstStyle/>
          <a:p>
            <a:pPr marL="571500" indent="-571500" algn="ctr">
              <a:buBlip>
                <a:blip r:embed="rId2"/>
              </a:buBlip>
            </a:pP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882" y="443339"/>
            <a:ext cx="4658735" cy="5077623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Which algorithm worked the best?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03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082" y="-547261"/>
            <a:ext cx="5064953" cy="1695631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ZeroR</a:t>
            </a:r>
            <a:r>
              <a:rPr lang="en-US" sz="4000" dirty="0" smtClean="0"/>
              <a:t> results</a:t>
            </a:r>
            <a:endParaRPr lang="en-US" sz="4000" dirty="0"/>
          </a:p>
        </p:txBody>
      </p:sp>
      <p:pic>
        <p:nvPicPr>
          <p:cNvPr id="4" name="Picture 3" descr="Screen Shot 2018-05-03 at 12.3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99270"/>
            <a:ext cx="6184900" cy="43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888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2122" y="267868"/>
            <a:ext cx="5064953" cy="1695631"/>
          </a:xfrm>
        </p:spPr>
        <p:txBody>
          <a:bodyPr/>
          <a:lstStyle/>
          <a:p>
            <a:pPr algn="ctr"/>
            <a:r>
              <a:rPr lang="en-US" dirty="0" err="1" smtClean="0"/>
              <a:t>OneR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1" y="779145"/>
            <a:ext cx="4667250" cy="535495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2079814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275" y="1017162"/>
            <a:ext cx="5064953" cy="1695631"/>
          </a:xfrm>
        </p:spPr>
        <p:txBody>
          <a:bodyPr/>
          <a:lstStyle/>
          <a:p>
            <a:pPr algn="ctr"/>
            <a:r>
              <a:rPr lang="en-US" dirty="0" smtClean="0"/>
              <a:t>Naïve Bayes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67" y="320358"/>
            <a:ext cx="2990533" cy="5978842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" y="3332480"/>
            <a:ext cx="5098733" cy="296672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795670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125" y="392146"/>
            <a:ext cx="5064953" cy="1695631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Pre-pruned vs. </a:t>
            </a:r>
            <a:br>
              <a:rPr lang="en-US" sz="3200" dirty="0" smtClean="0"/>
            </a:br>
            <a:r>
              <a:rPr lang="en-US" sz="3200" dirty="0" smtClean="0"/>
              <a:t>post-pruned</a:t>
            </a:r>
            <a:br>
              <a:rPr lang="en-US" sz="3200" dirty="0" smtClean="0"/>
            </a:br>
            <a:r>
              <a:rPr lang="en-US" sz="3200" dirty="0" smtClean="0"/>
              <a:t>J48 decision </a:t>
            </a:r>
            <a:br>
              <a:rPr lang="en-US" sz="3200" dirty="0" smtClean="0"/>
            </a:br>
            <a:r>
              <a:rPr lang="en-US" sz="3200" dirty="0" smtClean="0"/>
              <a:t>tree results 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434908"/>
            <a:ext cx="3806825" cy="3838892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28" y="2434908"/>
            <a:ext cx="3416300" cy="3838892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1700" y="2065576"/>
            <a:ext cx="14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Pre-pruned: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065576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Post-pruned: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064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296</TotalTime>
  <Words>329</Words>
  <Application>Microsoft Macintosh PowerPoint</Application>
  <PresentationFormat>On-screen Show (4:3)</PresentationFormat>
  <Paragraphs>65</Paragraphs>
  <Slides>17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Kilter</vt:lpstr>
      <vt:lpstr>Predicting NBA All-Stars Through Data Mining</vt:lpstr>
      <vt:lpstr>Abstract</vt:lpstr>
      <vt:lpstr>Introduction</vt:lpstr>
      <vt:lpstr>Methods </vt:lpstr>
      <vt:lpstr>Results</vt:lpstr>
      <vt:lpstr>ZeroR results</vt:lpstr>
      <vt:lpstr>OneR results</vt:lpstr>
      <vt:lpstr>Naïve Bayes results</vt:lpstr>
      <vt:lpstr>Pre-pruned vs.  post-pruned J48 decision  tree results </vt:lpstr>
      <vt:lpstr>Visualization of pre-pruned J48 decision tree</vt:lpstr>
      <vt:lpstr>Visualization of post-pruned J48 decision tree</vt:lpstr>
      <vt:lpstr>Information gain  ranking between classifiers </vt:lpstr>
      <vt:lpstr>Comparison of Algorithmic  Success </vt:lpstr>
      <vt:lpstr>Discussion</vt:lpstr>
      <vt:lpstr>Predicting  Future  All-Stars</vt:lpstr>
      <vt:lpstr>PowerPoint Presentation</vt:lpstr>
      <vt:lpstr>Thank you for listening!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</dc:title>
  <dc:creator>Ryan Raitz</dc:creator>
  <cp:lastModifiedBy>Ryan Raitz</cp:lastModifiedBy>
  <cp:revision>21</cp:revision>
  <dcterms:created xsi:type="dcterms:W3CDTF">2018-05-03T13:36:42Z</dcterms:created>
  <dcterms:modified xsi:type="dcterms:W3CDTF">2018-05-03T18:33:05Z</dcterms:modified>
</cp:coreProperties>
</file>