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56" r:id="rId2"/>
    <p:sldId id="503" r:id="rId3"/>
    <p:sldId id="493" r:id="rId4"/>
    <p:sldId id="504" r:id="rId5"/>
    <p:sldId id="486" r:id="rId6"/>
    <p:sldId id="496" r:id="rId7"/>
    <p:sldId id="495" r:id="rId8"/>
    <p:sldId id="498" r:id="rId9"/>
    <p:sldId id="510" r:id="rId10"/>
    <p:sldId id="509" r:id="rId11"/>
    <p:sldId id="508" r:id="rId12"/>
    <p:sldId id="507" r:id="rId13"/>
    <p:sldId id="506" r:id="rId14"/>
    <p:sldId id="505" r:id="rId15"/>
    <p:sldId id="511" r:id="rId16"/>
    <p:sldId id="497" r:id="rId17"/>
    <p:sldId id="494" r:id="rId18"/>
    <p:sldId id="499" r:id="rId19"/>
    <p:sldId id="500" r:id="rId20"/>
    <p:sldId id="501" r:id="rId21"/>
    <p:sldId id="502" r:id="rId22"/>
    <p:sldId id="512" r:id="rId23"/>
  </p:sldIdLst>
  <p:sldSz cx="9144000" cy="6858000" type="screen4x3"/>
  <p:notesSz cx="6858000" cy="9144000"/>
  <p:embeddedFontLst>
    <p:embeddedFont>
      <p:font typeface="Calibri" panose="020F0502020204030204" pitchFamily="34" charset="0"/>
      <p:regular r:id="rId25"/>
      <p:bold r:id="rId26"/>
      <p:italic r:id="rId27"/>
      <p:boldItalic r:id="rId28"/>
    </p:embeddedFont>
    <p:embeddedFont>
      <p:font typeface="Archivo Narrow" panose="020B0604020202020204" charset="0"/>
      <p:regular r:id="rId29"/>
      <p:bold r:id="rId30"/>
      <p:italic r:id="rId31"/>
      <p:boldItalic r:id="rId32"/>
    </p:embeddedFont>
    <p:embeddedFont>
      <p:font typeface="Georgia" panose="02040502050405020303" pitchFamily="18"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6" autoAdjust="0"/>
    <p:restoredTop sz="94660"/>
  </p:normalViewPr>
  <p:slideViewPr>
    <p:cSldViewPr snapToGrid="0">
      <p:cViewPr varScale="1">
        <p:scale>
          <a:sx n="90" d="100"/>
          <a:sy n="90" d="100"/>
        </p:scale>
        <p:origin x="129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309"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540378644"/>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6486759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0" y="1886797"/>
            <a:ext cx="8520600" cy="1842900"/>
          </a:xfrm>
          <a:prstGeom prst="rect">
            <a:avLst/>
          </a:prstGeom>
        </p:spPr>
        <p:txBody>
          <a:bodyPr spcFirstLastPara="1" wrap="square" lIns="91425" tIns="91425" rIns="91425" bIns="91425" anchor="b"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1" name="Shape 11"/>
          <p:cNvSpPr txBox="1">
            <a:spLocks noGrp="1"/>
          </p:cNvSpPr>
          <p:nvPr>
            <p:ph type="subTitle" idx="1"/>
          </p:nvPr>
        </p:nvSpPr>
        <p:spPr>
          <a:xfrm>
            <a:off x="311700" y="3778833"/>
            <a:ext cx="8520600" cy="10569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GB"/>
              <a:t>‹#›</a:t>
            </a:fld>
            <a:endParaRPr/>
          </a:p>
        </p:txBody>
      </p:sp>
      <p:sp>
        <p:nvSpPr>
          <p:cNvPr id="13" name="Shape 13"/>
          <p:cNvSpPr/>
          <p:nvPr/>
        </p:nvSpPr>
        <p:spPr>
          <a:xfrm flipH="1">
            <a:off x="18" y="67300"/>
            <a:ext cx="9143982" cy="1420254"/>
          </a:xfrm>
          <a:prstGeom prst="flowChartDocument">
            <a:avLst/>
          </a:prstGeom>
          <a:no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Shape 14"/>
          <p:cNvSpPr/>
          <p:nvPr/>
        </p:nvSpPr>
        <p:spPr>
          <a:xfrm flipH="1">
            <a:off x="18" y="0"/>
            <a:ext cx="9143982" cy="1420254"/>
          </a:xfrm>
          <a:prstGeom prst="flowChartDocument">
            <a:avLst/>
          </a:prstGeom>
          <a:solidFill>
            <a:srgbClr val="0B539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 name="Shape 15"/>
          <p:cNvSpPr/>
          <p:nvPr/>
        </p:nvSpPr>
        <p:spPr>
          <a:xfrm>
            <a:off x="-11025" y="5919900"/>
            <a:ext cx="9155100" cy="9381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Shape 16"/>
          <p:cNvSpPr txBox="1"/>
          <p:nvPr/>
        </p:nvSpPr>
        <p:spPr>
          <a:xfrm>
            <a:off x="25" y="5919900"/>
            <a:ext cx="3572100" cy="938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b="1">
                <a:solidFill>
                  <a:srgbClr val="FFFFFF"/>
                </a:solidFill>
                <a:latin typeface="Georgia"/>
                <a:ea typeface="Georgia"/>
                <a:cs typeface="Georgia"/>
                <a:sym typeface="Georgia"/>
              </a:rPr>
              <a:t>MISSION</a:t>
            </a:r>
            <a:endParaRPr b="1">
              <a:solidFill>
                <a:srgbClr val="FFFFFF"/>
              </a:solidFill>
              <a:latin typeface="Georgia"/>
              <a:ea typeface="Georgia"/>
              <a:cs typeface="Georgia"/>
              <a:sym typeface="Georgia"/>
            </a:endParaRPr>
          </a:p>
          <a:p>
            <a:pPr marL="0" lvl="0" indent="0" algn="ctr" rtl="0">
              <a:spcBef>
                <a:spcPts val="0"/>
              </a:spcBef>
              <a:spcAft>
                <a:spcPts val="0"/>
              </a:spcAft>
              <a:buNone/>
            </a:pPr>
            <a:r>
              <a:rPr lang="en-GB" sz="1100">
                <a:solidFill>
                  <a:srgbClr val="FFFFFF"/>
                </a:solidFill>
                <a:latin typeface="Georgia"/>
                <a:ea typeface="Georgia"/>
                <a:cs typeface="Georgia"/>
                <a:sym typeface="Georgia"/>
              </a:rPr>
              <a:t>CHRIST is a nurturing ground for an individual’s holistic development to make effective contribution to the society in a dynamic environment</a:t>
            </a:r>
            <a:endParaRPr sz="1100">
              <a:solidFill>
                <a:srgbClr val="FFFFFF"/>
              </a:solidFill>
              <a:latin typeface="Georgia"/>
              <a:ea typeface="Georgia"/>
              <a:cs typeface="Georgia"/>
              <a:sym typeface="Georgia"/>
            </a:endParaRPr>
          </a:p>
        </p:txBody>
      </p:sp>
      <p:sp>
        <p:nvSpPr>
          <p:cNvPr id="17" name="Shape 17"/>
          <p:cNvSpPr txBox="1"/>
          <p:nvPr/>
        </p:nvSpPr>
        <p:spPr>
          <a:xfrm>
            <a:off x="3709075" y="5919900"/>
            <a:ext cx="2030700" cy="641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b="1">
                <a:solidFill>
                  <a:srgbClr val="FFFFFF"/>
                </a:solidFill>
                <a:latin typeface="Georgia"/>
                <a:ea typeface="Georgia"/>
                <a:cs typeface="Georgia"/>
                <a:sym typeface="Georgia"/>
              </a:rPr>
              <a:t>VISION</a:t>
            </a:r>
            <a:endParaRPr b="1">
              <a:solidFill>
                <a:srgbClr val="FFFFFF"/>
              </a:solidFill>
              <a:latin typeface="Georgia"/>
              <a:ea typeface="Georgia"/>
              <a:cs typeface="Georgia"/>
              <a:sym typeface="Georgia"/>
            </a:endParaRPr>
          </a:p>
          <a:p>
            <a:pPr marL="0" lvl="0" indent="0" algn="ctr" rtl="0">
              <a:spcBef>
                <a:spcPts val="0"/>
              </a:spcBef>
              <a:spcAft>
                <a:spcPts val="0"/>
              </a:spcAft>
              <a:buNone/>
            </a:pPr>
            <a:r>
              <a:rPr lang="en-GB" sz="1100">
                <a:solidFill>
                  <a:srgbClr val="FFFFFF"/>
                </a:solidFill>
                <a:latin typeface="Georgia"/>
                <a:ea typeface="Georgia"/>
                <a:cs typeface="Georgia"/>
                <a:sym typeface="Georgia"/>
              </a:rPr>
              <a:t>Excellence and Service</a:t>
            </a:r>
            <a:endParaRPr sz="1100">
              <a:solidFill>
                <a:srgbClr val="FFFFFF"/>
              </a:solidFill>
              <a:latin typeface="Georgia"/>
              <a:ea typeface="Georgia"/>
              <a:cs typeface="Georgia"/>
              <a:sym typeface="Georgia"/>
            </a:endParaRPr>
          </a:p>
        </p:txBody>
      </p:sp>
      <p:sp>
        <p:nvSpPr>
          <p:cNvPr id="18" name="Shape 18"/>
          <p:cNvSpPr txBox="1"/>
          <p:nvPr/>
        </p:nvSpPr>
        <p:spPr>
          <a:xfrm>
            <a:off x="6067875" y="5919900"/>
            <a:ext cx="2984400" cy="938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b="1">
                <a:solidFill>
                  <a:srgbClr val="FFFFFF"/>
                </a:solidFill>
                <a:latin typeface="Georgia"/>
                <a:ea typeface="Georgia"/>
                <a:cs typeface="Georgia"/>
                <a:sym typeface="Georgia"/>
              </a:rPr>
              <a:t>CORE   VALUES</a:t>
            </a:r>
            <a:endParaRPr b="1">
              <a:solidFill>
                <a:srgbClr val="FFFFFF"/>
              </a:solidFill>
              <a:latin typeface="Georgia"/>
              <a:ea typeface="Georgia"/>
              <a:cs typeface="Georgia"/>
              <a:sym typeface="Georgia"/>
            </a:endParaRPr>
          </a:p>
          <a:p>
            <a:pPr marL="0" lvl="0" indent="0" algn="ctr" rtl="0">
              <a:spcBef>
                <a:spcPts val="0"/>
              </a:spcBef>
              <a:spcAft>
                <a:spcPts val="0"/>
              </a:spcAft>
              <a:buNone/>
            </a:pPr>
            <a:r>
              <a:rPr lang="en-GB" sz="1100">
                <a:solidFill>
                  <a:srgbClr val="FFFFFF"/>
                </a:solidFill>
                <a:latin typeface="Georgia"/>
                <a:ea typeface="Georgia"/>
                <a:cs typeface="Georgia"/>
                <a:sym typeface="Georgia"/>
              </a:rPr>
              <a:t>Faith in God |  Moral Uprightness</a:t>
            </a:r>
            <a:br>
              <a:rPr lang="en-GB" sz="1100">
                <a:solidFill>
                  <a:srgbClr val="FFFFFF"/>
                </a:solidFill>
                <a:latin typeface="Georgia"/>
                <a:ea typeface="Georgia"/>
                <a:cs typeface="Georgia"/>
                <a:sym typeface="Georgia"/>
              </a:rPr>
            </a:br>
            <a:r>
              <a:rPr lang="en-GB" sz="1100">
                <a:solidFill>
                  <a:srgbClr val="FFFFFF"/>
                </a:solidFill>
                <a:latin typeface="Georgia"/>
                <a:ea typeface="Georgia"/>
                <a:cs typeface="Georgia"/>
                <a:sym typeface="Georgia"/>
              </a:rPr>
              <a:t> Love of Fellow Beings   </a:t>
            </a:r>
            <a:br>
              <a:rPr lang="en-GB" sz="1100">
                <a:solidFill>
                  <a:srgbClr val="FFFFFF"/>
                </a:solidFill>
                <a:latin typeface="Georgia"/>
                <a:ea typeface="Georgia"/>
                <a:cs typeface="Georgia"/>
                <a:sym typeface="Georgia"/>
              </a:rPr>
            </a:br>
            <a:r>
              <a:rPr lang="en-GB" sz="1100">
                <a:solidFill>
                  <a:srgbClr val="FFFFFF"/>
                </a:solidFill>
                <a:latin typeface="Georgia"/>
                <a:ea typeface="Georgia"/>
                <a:cs typeface="Georgia"/>
                <a:sym typeface="Georgia"/>
              </a:rPr>
              <a:t>Social Responsibility | Pursuit of Excellence</a:t>
            </a:r>
            <a:endParaRPr sz="1100">
              <a:solidFill>
                <a:srgbClr val="FFFFFF"/>
              </a:solidFill>
              <a:latin typeface="Georgia"/>
              <a:ea typeface="Georgia"/>
              <a:cs typeface="Georgia"/>
              <a:sym typeface="Georgia"/>
            </a:endParaRPr>
          </a:p>
        </p:txBody>
      </p:sp>
      <p:pic>
        <p:nvPicPr>
          <p:cNvPr id="19" name="Shape 19"/>
          <p:cNvPicPr preferRelativeResize="0"/>
          <p:nvPr/>
        </p:nvPicPr>
        <p:blipFill>
          <a:blip r:embed="rId2">
            <a:alphaModFix/>
          </a:blip>
          <a:stretch>
            <a:fillRect/>
          </a:stretch>
        </p:blipFill>
        <p:spPr>
          <a:xfrm>
            <a:off x="5943450" y="232167"/>
            <a:ext cx="2764676" cy="100220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Shape 30"/>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lstStyle>
            <a:lvl1pPr marL="457200" lvl="0" indent="-368300">
              <a:spcBef>
                <a:spcPts val="0"/>
              </a:spcBef>
              <a:spcAft>
                <a:spcPts val="0"/>
              </a:spcAft>
              <a:buSzPts val="2200"/>
              <a:buChar char="●"/>
              <a:defRPr/>
            </a:lvl1pPr>
            <a:lvl2pPr marL="914400" lvl="1" indent="-342900">
              <a:spcBef>
                <a:spcPts val="600"/>
              </a:spcBef>
              <a:spcAft>
                <a:spcPts val="0"/>
              </a:spcAft>
              <a:buSzPts val="1800"/>
              <a:buChar char="○"/>
              <a:defRPr/>
            </a:lvl2pPr>
            <a:lvl3pPr marL="1371600" lvl="2" indent="-342900">
              <a:spcBef>
                <a:spcPts val="600"/>
              </a:spcBef>
              <a:spcAft>
                <a:spcPts val="0"/>
              </a:spcAft>
              <a:buSzPts val="1800"/>
              <a:buChar char="■"/>
              <a:defRPr/>
            </a:lvl3pPr>
            <a:lvl4pPr marL="1828800" lvl="3" indent="-342900">
              <a:spcBef>
                <a:spcPts val="600"/>
              </a:spcBef>
              <a:spcAft>
                <a:spcPts val="0"/>
              </a:spcAft>
              <a:buSzPts val="1800"/>
              <a:buChar char="●"/>
              <a:defRPr/>
            </a:lvl4pPr>
            <a:lvl5pPr marL="2286000" lvl="4" indent="-342900">
              <a:spcBef>
                <a:spcPts val="600"/>
              </a:spcBef>
              <a:spcAft>
                <a:spcPts val="0"/>
              </a:spcAft>
              <a:buSzPts val="1800"/>
              <a:buChar char="○"/>
              <a:defRPr/>
            </a:lvl5pPr>
            <a:lvl6pPr marL="2743200" lvl="5" indent="-342900">
              <a:spcBef>
                <a:spcPts val="600"/>
              </a:spcBef>
              <a:spcAft>
                <a:spcPts val="0"/>
              </a:spcAft>
              <a:buSzPts val="1800"/>
              <a:buChar char="■"/>
              <a:defRPr/>
            </a:lvl6pPr>
            <a:lvl7pPr marL="3200400" lvl="6" indent="-342900">
              <a:spcBef>
                <a:spcPts val="600"/>
              </a:spcBef>
              <a:spcAft>
                <a:spcPts val="0"/>
              </a:spcAft>
              <a:buSzPts val="1800"/>
              <a:buChar char="●"/>
              <a:defRPr/>
            </a:lvl7pPr>
            <a:lvl8pPr marL="3657600" lvl="7" indent="-342900">
              <a:spcBef>
                <a:spcPts val="600"/>
              </a:spcBef>
              <a:spcAft>
                <a:spcPts val="0"/>
              </a:spcAft>
              <a:buSzPts val="1800"/>
              <a:buChar char="○"/>
              <a:defRPr/>
            </a:lvl8pPr>
            <a:lvl9pPr marL="4114800" lvl="8" indent="-342900">
              <a:spcBef>
                <a:spcPts val="600"/>
              </a:spcBef>
              <a:spcAft>
                <a:spcPts val="600"/>
              </a:spcAft>
              <a:buSzPts val="1800"/>
              <a:buChar char="■"/>
              <a:defRPr/>
            </a:lvl9pPr>
          </a:lstStyle>
          <a:p>
            <a:endParaRPr/>
          </a:p>
        </p:txBody>
      </p:sp>
      <p:sp>
        <p:nvSpPr>
          <p:cNvPr id="31" name="Shape 3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GB"/>
              <a:t>‹#›</a:t>
            </a:fld>
            <a:endParaRPr/>
          </a:p>
        </p:txBody>
      </p:sp>
      <p:sp>
        <p:nvSpPr>
          <p:cNvPr id="32" name="Shape 32"/>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 name="Shape 33"/>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FFFF"/>
                </a:solidFill>
                <a:latin typeface="Georgia"/>
                <a:ea typeface="Georgia"/>
                <a:cs typeface="Georgia"/>
                <a:sym typeface="Georgia"/>
              </a:rPr>
              <a:t>Excellence and Service</a:t>
            </a:r>
            <a:endParaRPr>
              <a:solidFill>
                <a:srgbClr val="FFFFFF"/>
              </a:solidFill>
              <a:latin typeface="Georgia"/>
              <a:ea typeface="Georgia"/>
              <a:cs typeface="Georgia"/>
              <a:sym typeface="Georgia"/>
            </a:endParaRPr>
          </a:p>
        </p:txBody>
      </p:sp>
      <p:sp>
        <p:nvSpPr>
          <p:cNvPr id="34" name="Shape 34"/>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 name="Shape 35"/>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 name="Shape 36"/>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a:solidFill>
                  <a:srgbClr val="FFFFFF"/>
                </a:solidFill>
                <a:latin typeface="Georgia"/>
                <a:ea typeface="Georgia"/>
                <a:cs typeface="Georgia"/>
                <a:sym typeface="Georgia"/>
              </a:rPr>
              <a:t>CHRIST</a:t>
            </a:r>
            <a:br>
              <a:rPr lang="en-GB">
                <a:solidFill>
                  <a:srgbClr val="FFFFFF"/>
                </a:solidFill>
                <a:latin typeface="Georgia"/>
                <a:ea typeface="Georgia"/>
                <a:cs typeface="Georgia"/>
                <a:sym typeface="Georgia"/>
              </a:rPr>
            </a:br>
            <a:r>
              <a:rPr lang="en-GB" sz="1200">
                <a:solidFill>
                  <a:srgbClr val="FFFFFF"/>
                </a:solidFill>
                <a:latin typeface="Georgia"/>
                <a:ea typeface="Georgia"/>
                <a:cs typeface="Georgia"/>
                <a:sym typeface="Georgia"/>
              </a:rPr>
              <a:t>Deemed to be University</a:t>
            </a:r>
            <a:endParaRPr sz="1200">
              <a:solidFill>
                <a:srgbClr val="FFFFFF"/>
              </a:solidFill>
              <a:latin typeface="Georgia"/>
              <a:ea typeface="Georgia"/>
              <a:cs typeface="Georgia"/>
              <a:sym typeface="Georgia"/>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55"/>
        <p:cNvGrpSpPr/>
        <p:nvPr/>
      </p:nvGrpSpPr>
      <p:grpSpPr>
        <a:xfrm>
          <a:off x="0" y="0"/>
          <a:ext cx="0" cy="0"/>
          <a:chOff x="0" y="0"/>
          <a:chExt cx="0" cy="0"/>
        </a:xfrm>
      </p:grpSpPr>
      <p:sp>
        <p:nvSpPr>
          <p:cNvPr id="56" name="Shape 56"/>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7" name="Shape 57"/>
          <p:cNvSpPr txBox="1">
            <a:spLocks noGrp="1"/>
          </p:cNvSpPr>
          <p:nvPr>
            <p:ph type="body" idx="1"/>
          </p:nvPr>
        </p:nvSpPr>
        <p:spPr>
          <a:xfrm>
            <a:off x="311700" y="1852800"/>
            <a:ext cx="2808000" cy="42393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600"/>
              </a:spcBef>
              <a:spcAft>
                <a:spcPts val="0"/>
              </a:spcAft>
              <a:buSzPts val="1200"/>
              <a:buChar char="○"/>
              <a:defRPr sz="1200"/>
            </a:lvl2pPr>
            <a:lvl3pPr marL="1371600" lvl="2" indent="-304800">
              <a:spcBef>
                <a:spcPts val="600"/>
              </a:spcBef>
              <a:spcAft>
                <a:spcPts val="0"/>
              </a:spcAft>
              <a:buSzPts val="1200"/>
              <a:buChar char="■"/>
              <a:defRPr sz="1200"/>
            </a:lvl3pPr>
            <a:lvl4pPr marL="1828800" lvl="3" indent="-304800">
              <a:spcBef>
                <a:spcPts val="600"/>
              </a:spcBef>
              <a:spcAft>
                <a:spcPts val="0"/>
              </a:spcAft>
              <a:buSzPts val="1200"/>
              <a:buChar char="●"/>
              <a:defRPr sz="1200"/>
            </a:lvl4pPr>
            <a:lvl5pPr marL="2286000" lvl="4" indent="-304800">
              <a:spcBef>
                <a:spcPts val="600"/>
              </a:spcBef>
              <a:spcAft>
                <a:spcPts val="0"/>
              </a:spcAft>
              <a:buSzPts val="1200"/>
              <a:buChar char="○"/>
              <a:defRPr sz="1200"/>
            </a:lvl5pPr>
            <a:lvl6pPr marL="2743200" lvl="5" indent="-304800">
              <a:spcBef>
                <a:spcPts val="600"/>
              </a:spcBef>
              <a:spcAft>
                <a:spcPts val="0"/>
              </a:spcAft>
              <a:buSzPts val="1200"/>
              <a:buChar char="■"/>
              <a:defRPr sz="1200"/>
            </a:lvl6pPr>
            <a:lvl7pPr marL="3200400" lvl="6" indent="-304800">
              <a:spcBef>
                <a:spcPts val="600"/>
              </a:spcBef>
              <a:spcAft>
                <a:spcPts val="0"/>
              </a:spcAft>
              <a:buSzPts val="1200"/>
              <a:buChar char="●"/>
              <a:defRPr sz="1200"/>
            </a:lvl7pPr>
            <a:lvl8pPr marL="3657600" lvl="7" indent="-304800">
              <a:spcBef>
                <a:spcPts val="600"/>
              </a:spcBef>
              <a:spcAft>
                <a:spcPts val="0"/>
              </a:spcAft>
              <a:buSzPts val="1200"/>
              <a:buChar char="○"/>
              <a:defRPr sz="1200"/>
            </a:lvl8pPr>
            <a:lvl9pPr marL="4114800" lvl="8" indent="-304800">
              <a:spcBef>
                <a:spcPts val="600"/>
              </a:spcBef>
              <a:spcAft>
                <a:spcPts val="600"/>
              </a:spcAft>
              <a:buSzPts val="1200"/>
              <a:buChar char="■"/>
              <a:defRPr sz="1200"/>
            </a:lvl9pPr>
          </a:lstStyle>
          <a:p>
            <a:endParaRPr/>
          </a:p>
        </p:txBody>
      </p:sp>
      <p:sp>
        <p:nvSpPr>
          <p:cNvPr id="58" name="Shape 5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GB"/>
              <a:t>‹#›</a:t>
            </a:fld>
            <a:endParaRPr/>
          </a:p>
        </p:txBody>
      </p:sp>
      <p:sp>
        <p:nvSpPr>
          <p:cNvPr id="59" name="Shape 59"/>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 name="Shape 60"/>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FFFF"/>
                </a:solidFill>
                <a:latin typeface="Georgia"/>
                <a:ea typeface="Georgia"/>
                <a:cs typeface="Georgia"/>
                <a:sym typeface="Georgia"/>
              </a:rPr>
              <a:t>Excellence and Service</a:t>
            </a:r>
            <a:endParaRPr>
              <a:solidFill>
                <a:srgbClr val="FFFFFF"/>
              </a:solidFill>
              <a:latin typeface="Georgia"/>
              <a:ea typeface="Georgia"/>
              <a:cs typeface="Georgia"/>
              <a:sym typeface="Georgia"/>
            </a:endParaRPr>
          </a:p>
        </p:txBody>
      </p:sp>
      <p:sp>
        <p:nvSpPr>
          <p:cNvPr id="61" name="Shape 61"/>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 name="Shape 62"/>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3" name="Shape 63"/>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a:solidFill>
                  <a:srgbClr val="FFFFFF"/>
                </a:solidFill>
                <a:latin typeface="Georgia"/>
                <a:ea typeface="Georgia"/>
                <a:cs typeface="Georgia"/>
                <a:sym typeface="Georgia"/>
              </a:rPr>
              <a:t>CHRIST</a:t>
            </a:r>
            <a:br>
              <a:rPr lang="en-GB">
                <a:solidFill>
                  <a:srgbClr val="FFFFFF"/>
                </a:solidFill>
                <a:latin typeface="Georgia"/>
                <a:ea typeface="Georgia"/>
                <a:cs typeface="Georgia"/>
                <a:sym typeface="Georgia"/>
              </a:rPr>
            </a:br>
            <a:r>
              <a:rPr lang="en-GB" sz="1200">
                <a:solidFill>
                  <a:srgbClr val="FFFFFF"/>
                </a:solidFill>
                <a:latin typeface="Georgia"/>
                <a:ea typeface="Georgia"/>
                <a:cs typeface="Georgia"/>
                <a:sym typeface="Georgia"/>
              </a:rPr>
              <a:t>Deemed to be University</a:t>
            </a:r>
            <a:endParaRPr sz="1200">
              <a:solidFill>
                <a:srgbClr val="FFFFFF"/>
              </a:solidFill>
              <a:latin typeface="Georgia"/>
              <a:ea typeface="Georgia"/>
              <a:cs typeface="Georgia"/>
              <a:sym typeface="Georgi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Main point">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490250" y="600200"/>
            <a:ext cx="6367800" cy="54543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66" name="Shape 6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GB"/>
              <a:t>‹#›</a:t>
            </a:fld>
            <a:endParaRPr/>
          </a:p>
        </p:txBody>
      </p:sp>
      <p:sp>
        <p:nvSpPr>
          <p:cNvPr id="67" name="Shape 67"/>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 name="Shape 68"/>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FFFF"/>
                </a:solidFill>
                <a:latin typeface="Georgia"/>
                <a:ea typeface="Georgia"/>
                <a:cs typeface="Georgia"/>
                <a:sym typeface="Georgia"/>
              </a:rPr>
              <a:t>Excellence and Service</a:t>
            </a:r>
            <a:endParaRPr>
              <a:solidFill>
                <a:srgbClr val="FFFFFF"/>
              </a:solidFill>
              <a:latin typeface="Georgia"/>
              <a:ea typeface="Georgia"/>
              <a:cs typeface="Georgia"/>
              <a:sym typeface="Georgia"/>
            </a:endParaRPr>
          </a:p>
        </p:txBody>
      </p:sp>
      <p:sp>
        <p:nvSpPr>
          <p:cNvPr id="69" name="Shape 69"/>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0" name="Shape 70"/>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1" name="Shape 71"/>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a:solidFill>
                  <a:srgbClr val="FFFFFF"/>
                </a:solidFill>
                <a:latin typeface="Georgia"/>
                <a:ea typeface="Georgia"/>
                <a:cs typeface="Georgia"/>
                <a:sym typeface="Georgia"/>
              </a:rPr>
              <a:t>CHRIST</a:t>
            </a:r>
            <a:br>
              <a:rPr lang="en-GB">
                <a:solidFill>
                  <a:srgbClr val="FFFFFF"/>
                </a:solidFill>
                <a:latin typeface="Georgia"/>
                <a:ea typeface="Georgia"/>
                <a:cs typeface="Georgia"/>
                <a:sym typeface="Georgia"/>
              </a:rPr>
            </a:br>
            <a:r>
              <a:rPr lang="en-GB" sz="1200">
                <a:solidFill>
                  <a:srgbClr val="FFFFFF"/>
                </a:solidFill>
                <a:latin typeface="Georgia"/>
                <a:ea typeface="Georgia"/>
                <a:cs typeface="Georgia"/>
                <a:sym typeface="Georgia"/>
              </a:rPr>
              <a:t>Deemed to be University</a:t>
            </a:r>
            <a:endParaRPr sz="1200">
              <a:solidFill>
                <a:srgbClr val="FFFFFF"/>
              </a:solidFill>
              <a:latin typeface="Georgia"/>
              <a:ea typeface="Georgia"/>
              <a:cs typeface="Georgia"/>
              <a:sym typeface="Georgi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72"/>
        <p:cNvGrpSpPr/>
        <p:nvPr/>
      </p:nvGrpSpPr>
      <p:grpSpPr>
        <a:xfrm>
          <a:off x="0" y="0"/>
          <a:ext cx="0" cy="0"/>
          <a:chOff x="0" y="0"/>
          <a:chExt cx="0" cy="0"/>
        </a:xfrm>
      </p:grpSpPr>
      <p:sp>
        <p:nvSpPr>
          <p:cNvPr id="73" name="Shape 73"/>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 name="Shape 74"/>
          <p:cNvSpPr txBox="1">
            <a:spLocks noGrp="1"/>
          </p:cNvSpPr>
          <p:nvPr>
            <p:ph type="title"/>
          </p:nvPr>
        </p:nvSpPr>
        <p:spPr>
          <a:xfrm>
            <a:off x="265500" y="1644233"/>
            <a:ext cx="4045200" cy="19764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75" name="Shape 75"/>
          <p:cNvSpPr txBox="1">
            <a:spLocks noGrp="1"/>
          </p:cNvSpPr>
          <p:nvPr>
            <p:ph type="subTitle" idx="1"/>
          </p:nvPr>
        </p:nvSpPr>
        <p:spPr>
          <a:xfrm>
            <a:off x="265500" y="3737433"/>
            <a:ext cx="4045200" cy="16467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76" name="Shape 76"/>
          <p:cNvSpPr txBox="1">
            <a:spLocks noGrp="1"/>
          </p:cNvSpPr>
          <p:nvPr>
            <p:ph type="body" idx="2"/>
          </p:nvPr>
        </p:nvSpPr>
        <p:spPr>
          <a:xfrm>
            <a:off x="4939500" y="965433"/>
            <a:ext cx="3837000" cy="4926900"/>
          </a:xfrm>
          <a:prstGeom prst="rect">
            <a:avLst/>
          </a:prstGeom>
        </p:spPr>
        <p:txBody>
          <a:bodyPr spcFirstLastPara="1" wrap="square" lIns="91425" tIns="91425" rIns="91425" bIns="91425" anchor="ctr" anchorCtr="0"/>
          <a:lstStyle>
            <a:lvl1pPr marL="457200" lvl="0" indent="-368300">
              <a:spcBef>
                <a:spcPts val="0"/>
              </a:spcBef>
              <a:spcAft>
                <a:spcPts val="0"/>
              </a:spcAft>
              <a:buSzPts val="2200"/>
              <a:buChar char="●"/>
              <a:defRPr/>
            </a:lvl1pPr>
            <a:lvl2pPr marL="914400" lvl="1" indent="-342900">
              <a:spcBef>
                <a:spcPts val="600"/>
              </a:spcBef>
              <a:spcAft>
                <a:spcPts val="0"/>
              </a:spcAft>
              <a:buSzPts val="1800"/>
              <a:buChar char="○"/>
              <a:defRPr/>
            </a:lvl2pPr>
            <a:lvl3pPr marL="1371600" lvl="2" indent="-342900">
              <a:spcBef>
                <a:spcPts val="600"/>
              </a:spcBef>
              <a:spcAft>
                <a:spcPts val="0"/>
              </a:spcAft>
              <a:buSzPts val="1800"/>
              <a:buChar char="■"/>
              <a:defRPr/>
            </a:lvl3pPr>
            <a:lvl4pPr marL="1828800" lvl="3" indent="-342900">
              <a:spcBef>
                <a:spcPts val="600"/>
              </a:spcBef>
              <a:spcAft>
                <a:spcPts val="0"/>
              </a:spcAft>
              <a:buSzPts val="1800"/>
              <a:buChar char="●"/>
              <a:defRPr/>
            </a:lvl4pPr>
            <a:lvl5pPr marL="2286000" lvl="4" indent="-342900">
              <a:spcBef>
                <a:spcPts val="600"/>
              </a:spcBef>
              <a:spcAft>
                <a:spcPts val="0"/>
              </a:spcAft>
              <a:buSzPts val="1800"/>
              <a:buChar char="○"/>
              <a:defRPr/>
            </a:lvl5pPr>
            <a:lvl6pPr marL="2743200" lvl="5" indent="-342900">
              <a:spcBef>
                <a:spcPts val="600"/>
              </a:spcBef>
              <a:spcAft>
                <a:spcPts val="0"/>
              </a:spcAft>
              <a:buSzPts val="1800"/>
              <a:buChar char="■"/>
              <a:defRPr/>
            </a:lvl6pPr>
            <a:lvl7pPr marL="3200400" lvl="6" indent="-342900">
              <a:spcBef>
                <a:spcPts val="600"/>
              </a:spcBef>
              <a:spcAft>
                <a:spcPts val="0"/>
              </a:spcAft>
              <a:buSzPts val="1800"/>
              <a:buChar char="●"/>
              <a:defRPr/>
            </a:lvl7pPr>
            <a:lvl8pPr marL="3657600" lvl="7" indent="-342900">
              <a:spcBef>
                <a:spcPts val="600"/>
              </a:spcBef>
              <a:spcAft>
                <a:spcPts val="0"/>
              </a:spcAft>
              <a:buSzPts val="1800"/>
              <a:buChar char="○"/>
              <a:defRPr/>
            </a:lvl8pPr>
            <a:lvl9pPr marL="4114800" lvl="8" indent="-342900">
              <a:spcBef>
                <a:spcPts val="600"/>
              </a:spcBef>
              <a:spcAft>
                <a:spcPts val="600"/>
              </a:spcAft>
              <a:buSzPts val="1800"/>
              <a:buChar char="■"/>
              <a:defRPr/>
            </a:lvl9pPr>
          </a:lstStyle>
          <a:p>
            <a:endParaRPr/>
          </a:p>
        </p:txBody>
      </p:sp>
      <p:sp>
        <p:nvSpPr>
          <p:cNvPr id="77" name="Shape 7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GB"/>
              <a:t>‹#›</a:t>
            </a:fld>
            <a:endParaRPr/>
          </a:p>
        </p:txBody>
      </p:sp>
      <p:sp>
        <p:nvSpPr>
          <p:cNvPr id="78" name="Shape 78"/>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 name="Shape 79"/>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FFFF"/>
                </a:solidFill>
                <a:latin typeface="Georgia"/>
                <a:ea typeface="Georgia"/>
                <a:cs typeface="Georgia"/>
                <a:sym typeface="Georgia"/>
              </a:rPr>
              <a:t>Excellence and Service</a:t>
            </a:r>
            <a:endParaRPr>
              <a:solidFill>
                <a:srgbClr val="FFFFFF"/>
              </a:solidFill>
              <a:latin typeface="Georgia"/>
              <a:ea typeface="Georgia"/>
              <a:cs typeface="Georgia"/>
              <a:sym typeface="Georgia"/>
            </a:endParaRPr>
          </a:p>
        </p:txBody>
      </p:sp>
      <p:sp>
        <p:nvSpPr>
          <p:cNvPr id="80" name="Shape 80"/>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 name="Shape 81"/>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 name="Shape 82"/>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a:solidFill>
                  <a:srgbClr val="FFFFFF"/>
                </a:solidFill>
                <a:latin typeface="Georgia"/>
                <a:ea typeface="Georgia"/>
                <a:cs typeface="Georgia"/>
                <a:sym typeface="Georgia"/>
              </a:rPr>
              <a:t>CHRIST</a:t>
            </a:r>
            <a:br>
              <a:rPr lang="en-GB">
                <a:solidFill>
                  <a:srgbClr val="FFFFFF"/>
                </a:solidFill>
                <a:latin typeface="Georgia"/>
                <a:ea typeface="Georgia"/>
                <a:cs typeface="Georgia"/>
                <a:sym typeface="Georgia"/>
              </a:rPr>
            </a:br>
            <a:r>
              <a:rPr lang="en-GB" sz="1200">
                <a:solidFill>
                  <a:srgbClr val="FFFFFF"/>
                </a:solidFill>
                <a:latin typeface="Georgia"/>
                <a:ea typeface="Georgia"/>
                <a:cs typeface="Georgia"/>
                <a:sym typeface="Georgia"/>
              </a:rPr>
              <a:t>Deemed to be University</a:t>
            </a:r>
            <a:endParaRPr sz="1200">
              <a:solidFill>
                <a:srgbClr val="FFFFFF"/>
              </a:solidFill>
              <a:latin typeface="Georgia"/>
              <a:ea typeface="Georgia"/>
              <a:cs typeface="Georgia"/>
              <a:sym typeface="Georgi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aption">
    <p:spTree>
      <p:nvGrpSpPr>
        <p:cNvPr id="1" name="Shape 83"/>
        <p:cNvGrpSpPr/>
        <p:nvPr/>
      </p:nvGrpSpPr>
      <p:grpSpPr>
        <a:xfrm>
          <a:off x="0" y="0"/>
          <a:ext cx="0" cy="0"/>
          <a:chOff x="0" y="0"/>
          <a:chExt cx="0" cy="0"/>
        </a:xfrm>
      </p:grpSpPr>
      <p:sp>
        <p:nvSpPr>
          <p:cNvPr id="84" name="Shape 84"/>
          <p:cNvSpPr txBox="1">
            <a:spLocks noGrp="1"/>
          </p:cNvSpPr>
          <p:nvPr>
            <p:ph type="body" idx="1"/>
          </p:nvPr>
        </p:nvSpPr>
        <p:spPr>
          <a:xfrm>
            <a:off x="311700" y="5640767"/>
            <a:ext cx="5998800" cy="8067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2200"/>
              <a:buNone/>
              <a:defRPr/>
            </a:lvl1pPr>
          </a:lstStyle>
          <a:p>
            <a:endParaRPr/>
          </a:p>
        </p:txBody>
      </p:sp>
      <p:sp>
        <p:nvSpPr>
          <p:cNvPr id="85" name="Shape 8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GB"/>
              <a:t>‹#›</a:t>
            </a:fld>
            <a:endParaRPr/>
          </a:p>
        </p:txBody>
      </p:sp>
      <p:sp>
        <p:nvSpPr>
          <p:cNvPr id="86" name="Shape 86"/>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 name="Shape 87"/>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FFFF"/>
                </a:solidFill>
                <a:latin typeface="Georgia"/>
                <a:ea typeface="Georgia"/>
                <a:cs typeface="Georgia"/>
                <a:sym typeface="Georgia"/>
              </a:rPr>
              <a:t>Excellence and Service</a:t>
            </a:r>
            <a:endParaRPr>
              <a:solidFill>
                <a:srgbClr val="FFFFFF"/>
              </a:solidFill>
              <a:latin typeface="Georgia"/>
              <a:ea typeface="Georgia"/>
              <a:cs typeface="Georgia"/>
              <a:sym typeface="Georgia"/>
            </a:endParaRPr>
          </a:p>
        </p:txBody>
      </p:sp>
      <p:sp>
        <p:nvSpPr>
          <p:cNvPr id="88" name="Shape 88"/>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 name="Shape 89"/>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 name="Shape 90"/>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a:solidFill>
                  <a:srgbClr val="FFFFFF"/>
                </a:solidFill>
                <a:latin typeface="Georgia"/>
                <a:ea typeface="Georgia"/>
                <a:cs typeface="Georgia"/>
                <a:sym typeface="Georgia"/>
              </a:rPr>
              <a:t>CHRIST</a:t>
            </a:r>
            <a:br>
              <a:rPr lang="en-GB">
                <a:solidFill>
                  <a:srgbClr val="FFFFFF"/>
                </a:solidFill>
                <a:latin typeface="Georgia"/>
                <a:ea typeface="Georgia"/>
                <a:cs typeface="Georgia"/>
                <a:sym typeface="Georgia"/>
              </a:rPr>
            </a:br>
            <a:r>
              <a:rPr lang="en-GB" sz="1200">
                <a:solidFill>
                  <a:srgbClr val="FFFFFF"/>
                </a:solidFill>
                <a:latin typeface="Georgia"/>
                <a:ea typeface="Georgia"/>
                <a:cs typeface="Georgia"/>
                <a:sym typeface="Georgia"/>
              </a:rPr>
              <a:t>Deemed to be University</a:t>
            </a:r>
            <a:endParaRPr sz="1200">
              <a:solidFill>
                <a:srgbClr val="FFFFFF"/>
              </a:solidFill>
              <a:latin typeface="Georgia"/>
              <a:ea typeface="Georgia"/>
              <a:cs typeface="Georgia"/>
              <a:sym typeface="Georgi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Big number">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311700" y="1474833"/>
            <a:ext cx="8520600" cy="26181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endParaRPr/>
          </a:p>
        </p:txBody>
      </p:sp>
      <p:sp>
        <p:nvSpPr>
          <p:cNvPr id="93" name="Shape 93"/>
          <p:cNvSpPr txBox="1">
            <a:spLocks noGrp="1"/>
          </p:cNvSpPr>
          <p:nvPr>
            <p:ph type="body" idx="1"/>
          </p:nvPr>
        </p:nvSpPr>
        <p:spPr>
          <a:xfrm>
            <a:off x="311700" y="4202967"/>
            <a:ext cx="8520600" cy="1734300"/>
          </a:xfrm>
          <a:prstGeom prst="rect">
            <a:avLst/>
          </a:prstGeom>
        </p:spPr>
        <p:txBody>
          <a:bodyPr spcFirstLastPara="1" wrap="square" lIns="91425" tIns="91425" rIns="91425" bIns="91425" anchor="t" anchorCtr="0"/>
          <a:lstStyle>
            <a:lvl1pPr marL="457200" lvl="0" indent="-368300" algn="ctr">
              <a:spcBef>
                <a:spcPts val="0"/>
              </a:spcBef>
              <a:spcAft>
                <a:spcPts val="0"/>
              </a:spcAft>
              <a:buSzPts val="2200"/>
              <a:buChar char="●"/>
              <a:defRPr/>
            </a:lvl1pPr>
            <a:lvl2pPr marL="914400" lvl="1" indent="-342900" algn="ctr">
              <a:spcBef>
                <a:spcPts val="600"/>
              </a:spcBef>
              <a:spcAft>
                <a:spcPts val="0"/>
              </a:spcAft>
              <a:buSzPts val="1800"/>
              <a:buChar char="○"/>
              <a:defRPr/>
            </a:lvl2pPr>
            <a:lvl3pPr marL="1371600" lvl="2" indent="-342900" algn="ctr">
              <a:spcBef>
                <a:spcPts val="600"/>
              </a:spcBef>
              <a:spcAft>
                <a:spcPts val="0"/>
              </a:spcAft>
              <a:buSzPts val="1800"/>
              <a:buChar char="■"/>
              <a:defRPr/>
            </a:lvl3pPr>
            <a:lvl4pPr marL="1828800" lvl="3" indent="-342900" algn="ctr">
              <a:spcBef>
                <a:spcPts val="600"/>
              </a:spcBef>
              <a:spcAft>
                <a:spcPts val="0"/>
              </a:spcAft>
              <a:buSzPts val="1800"/>
              <a:buChar char="●"/>
              <a:defRPr/>
            </a:lvl4pPr>
            <a:lvl5pPr marL="2286000" lvl="4" indent="-342900" algn="ctr">
              <a:spcBef>
                <a:spcPts val="600"/>
              </a:spcBef>
              <a:spcAft>
                <a:spcPts val="0"/>
              </a:spcAft>
              <a:buSzPts val="1800"/>
              <a:buChar char="○"/>
              <a:defRPr/>
            </a:lvl5pPr>
            <a:lvl6pPr marL="2743200" lvl="5" indent="-342900" algn="ctr">
              <a:spcBef>
                <a:spcPts val="600"/>
              </a:spcBef>
              <a:spcAft>
                <a:spcPts val="0"/>
              </a:spcAft>
              <a:buSzPts val="1800"/>
              <a:buChar char="■"/>
              <a:defRPr/>
            </a:lvl6pPr>
            <a:lvl7pPr marL="3200400" lvl="6" indent="-342900" algn="ctr">
              <a:spcBef>
                <a:spcPts val="600"/>
              </a:spcBef>
              <a:spcAft>
                <a:spcPts val="0"/>
              </a:spcAft>
              <a:buSzPts val="1800"/>
              <a:buChar char="●"/>
              <a:defRPr/>
            </a:lvl7pPr>
            <a:lvl8pPr marL="3657600" lvl="7" indent="-342900" algn="ctr">
              <a:spcBef>
                <a:spcPts val="600"/>
              </a:spcBef>
              <a:spcAft>
                <a:spcPts val="0"/>
              </a:spcAft>
              <a:buSzPts val="1800"/>
              <a:buChar char="○"/>
              <a:defRPr/>
            </a:lvl8pPr>
            <a:lvl9pPr marL="4114800" lvl="8" indent="-342900" algn="ctr">
              <a:spcBef>
                <a:spcPts val="600"/>
              </a:spcBef>
              <a:spcAft>
                <a:spcPts val="600"/>
              </a:spcAft>
              <a:buSzPts val="1800"/>
              <a:buChar char="■"/>
              <a:defRPr/>
            </a:lvl9pPr>
          </a:lstStyle>
          <a:p>
            <a:endParaRPr/>
          </a:p>
        </p:txBody>
      </p:sp>
      <p:sp>
        <p:nvSpPr>
          <p:cNvPr id="94" name="Shape 9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GB"/>
              <a:t>‹#›</a:t>
            </a:fld>
            <a:endParaRPr/>
          </a:p>
        </p:txBody>
      </p:sp>
      <p:sp>
        <p:nvSpPr>
          <p:cNvPr id="95" name="Shape 95"/>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6" name="Shape 96"/>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FFFF"/>
                </a:solidFill>
                <a:latin typeface="Georgia"/>
                <a:ea typeface="Georgia"/>
                <a:cs typeface="Georgia"/>
                <a:sym typeface="Georgia"/>
              </a:rPr>
              <a:t>Excellence and Service</a:t>
            </a:r>
            <a:endParaRPr>
              <a:solidFill>
                <a:srgbClr val="FFFFFF"/>
              </a:solidFill>
              <a:latin typeface="Georgia"/>
              <a:ea typeface="Georgia"/>
              <a:cs typeface="Georgia"/>
              <a:sym typeface="Georgia"/>
            </a:endParaRPr>
          </a:p>
        </p:txBody>
      </p:sp>
      <p:sp>
        <p:nvSpPr>
          <p:cNvPr id="97" name="Shape 97"/>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8" name="Shape 98"/>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9" name="Shape 99"/>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a:solidFill>
                  <a:srgbClr val="FFFFFF"/>
                </a:solidFill>
                <a:latin typeface="Georgia"/>
                <a:ea typeface="Georgia"/>
                <a:cs typeface="Georgia"/>
                <a:sym typeface="Georgia"/>
              </a:rPr>
              <a:t>CHRIST</a:t>
            </a:r>
            <a:br>
              <a:rPr lang="en-GB">
                <a:solidFill>
                  <a:srgbClr val="FFFFFF"/>
                </a:solidFill>
                <a:latin typeface="Georgia"/>
                <a:ea typeface="Georgia"/>
                <a:cs typeface="Georgia"/>
                <a:sym typeface="Georgia"/>
              </a:rPr>
            </a:br>
            <a:r>
              <a:rPr lang="en-GB" sz="1200">
                <a:solidFill>
                  <a:srgbClr val="FFFFFF"/>
                </a:solidFill>
                <a:latin typeface="Georgia"/>
                <a:ea typeface="Georgia"/>
                <a:cs typeface="Georgia"/>
                <a:sym typeface="Georgia"/>
              </a:rPr>
              <a:t>Deemed to be University</a:t>
            </a:r>
            <a:endParaRPr sz="1200">
              <a:solidFill>
                <a:srgbClr val="FFFFFF"/>
              </a:solidFill>
              <a:latin typeface="Georgia"/>
              <a:ea typeface="Georgia"/>
              <a:cs typeface="Georgia"/>
              <a:sym typeface="Georgia"/>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lstStyle>
            <a:lvl1pPr lvl="0">
              <a:spcBef>
                <a:spcPts val="0"/>
              </a:spcBef>
              <a:spcAft>
                <a:spcPts val="0"/>
              </a:spcAft>
              <a:buSzPts val="2800"/>
              <a:buFont typeface="Archivo Narrow"/>
              <a:buNone/>
              <a:defRPr sz="2800" b="1">
                <a:latin typeface="Archivo Narrow"/>
                <a:ea typeface="Archivo Narrow"/>
                <a:cs typeface="Archivo Narrow"/>
                <a:sym typeface="Archivo Narrow"/>
              </a:defRPr>
            </a:lvl1pPr>
            <a:lvl2pPr lvl="1">
              <a:spcBef>
                <a:spcPts val="0"/>
              </a:spcBef>
              <a:spcAft>
                <a:spcPts val="0"/>
              </a:spcAft>
              <a:buSzPts val="2800"/>
              <a:buFont typeface="Archivo Narrow"/>
              <a:buNone/>
              <a:defRPr sz="2800" b="1">
                <a:latin typeface="Archivo Narrow"/>
                <a:ea typeface="Archivo Narrow"/>
                <a:cs typeface="Archivo Narrow"/>
                <a:sym typeface="Archivo Narrow"/>
              </a:defRPr>
            </a:lvl2pPr>
            <a:lvl3pPr lvl="2">
              <a:spcBef>
                <a:spcPts val="0"/>
              </a:spcBef>
              <a:spcAft>
                <a:spcPts val="0"/>
              </a:spcAft>
              <a:buSzPts val="2800"/>
              <a:buFont typeface="Archivo Narrow"/>
              <a:buNone/>
              <a:defRPr sz="2800" b="1">
                <a:latin typeface="Archivo Narrow"/>
                <a:ea typeface="Archivo Narrow"/>
                <a:cs typeface="Archivo Narrow"/>
                <a:sym typeface="Archivo Narrow"/>
              </a:defRPr>
            </a:lvl3pPr>
            <a:lvl4pPr lvl="3">
              <a:spcBef>
                <a:spcPts val="0"/>
              </a:spcBef>
              <a:spcAft>
                <a:spcPts val="0"/>
              </a:spcAft>
              <a:buSzPts val="2800"/>
              <a:buFont typeface="Archivo Narrow"/>
              <a:buNone/>
              <a:defRPr sz="2800" b="1">
                <a:latin typeface="Archivo Narrow"/>
                <a:ea typeface="Archivo Narrow"/>
                <a:cs typeface="Archivo Narrow"/>
                <a:sym typeface="Archivo Narrow"/>
              </a:defRPr>
            </a:lvl4pPr>
            <a:lvl5pPr lvl="4">
              <a:spcBef>
                <a:spcPts val="0"/>
              </a:spcBef>
              <a:spcAft>
                <a:spcPts val="0"/>
              </a:spcAft>
              <a:buSzPts val="2800"/>
              <a:buFont typeface="Archivo Narrow"/>
              <a:buNone/>
              <a:defRPr sz="2800" b="1">
                <a:latin typeface="Archivo Narrow"/>
                <a:ea typeface="Archivo Narrow"/>
                <a:cs typeface="Archivo Narrow"/>
                <a:sym typeface="Archivo Narrow"/>
              </a:defRPr>
            </a:lvl5pPr>
            <a:lvl6pPr lvl="5">
              <a:spcBef>
                <a:spcPts val="0"/>
              </a:spcBef>
              <a:spcAft>
                <a:spcPts val="0"/>
              </a:spcAft>
              <a:buSzPts val="2800"/>
              <a:buFont typeface="Archivo Narrow"/>
              <a:buNone/>
              <a:defRPr sz="2800" b="1">
                <a:latin typeface="Archivo Narrow"/>
                <a:ea typeface="Archivo Narrow"/>
                <a:cs typeface="Archivo Narrow"/>
                <a:sym typeface="Archivo Narrow"/>
              </a:defRPr>
            </a:lvl6pPr>
            <a:lvl7pPr lvl="6">
              <a:spcBef>
                <a:spcPts val="0"/>
              </a:spcBef>
              <a:spcAft>
                <a:spcPts val="0"/>
              </a:spcAft>
              <a:buSzPts val="2800"/>
              <a:buFont typeface="Archivo Narrow"/>
              <a:buNone/>
              <a:defRPr sz="2800" b="1">
                <a:latin typeface="Archivo Narrow"/>
                <a:ea typeface="Archivo Narrow"/>
                <a:cs typeface="Archivo Narrow"/>
                <a:sym typeface="Archivo Narrow"/>
              </a:defRPr>
            </a:lvl7pPr>
            <a:lvl8pPr lvl="7">
              <a:spcBef>
                <a:spcPts val="0"/>
              </a:spcBef>
              <a:spcAft>
                <a:spcPts val="0"/>
              </a:spcAft>
              <a:buSzPts val="2800"/>
              <a:buFont typeface="Archivo Narrow"/>
              <a:buNone/>
              <a:defRPr sz="2800" b="1">
                <a:latin typeface="Archivo Narrow"/>
                <a:ea typeface="Archivo Narrow"/>
                <a:cs typeface="Archivo Narrow"/>
                <a:sym typeface="Archivo Narrow"/>
              </a:defRPr>
            </a:lvl8pPr>
            <a:lvl9pPr lvl="8">
              <a:spcBef>
                <a:spcPts val="0"/>
              </a:spcBef>
              <a:spcAft>
                <a:spcPts val="0"/>
              </a:spcAft>
              <a:buSzPts val="2800"/>
              <a:buFont typeface="Archivo Narrow"/>
              <a:buNone/>
              <a:defRPr sz="2800" b="1">
                <a:latin typeface="Archivo Narrow"/>
                <a:ea typeface="Archivo Narrow"/>
                <a:cs typeface="Archivo Narrow"/>
                <a:sym typeface="Archivo Narrow"/>
              </a:defRPr>
            </a:lvl9pPr>
          </a:lstStyle>
          <a:p>
            <a:endParaRPr/>
          </a:p>
        </p:txBody>
      </p:sp>
      <p:sp>
        <p:nvSpPr>
          <p:cNvPr id="7" name="Shape 7"/>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lstStyle>
            <a:lvl1pPr marL="457200" lvl="0" indent="-368300">
              <a:lnSpc>
                <a:spcPct val="100000"/>
              </a:lnSpc>
              <a:spcBef>
                <a:spcPts val="0"/>
              </a:spcBef>
              <a:spcAft>
                <a:spcPts val="0"/>
              </a:spcAft>
              <a:buSzPts val="2200"/>
              <a:buFont typeface="Archivo Narrow"/>
              <a:buChar char="●"/>
              <a:defRPr sz="2200">
                <a:latin typeface="Archivo Narrow"/>
                <a:ea typeface="Archivo Narrow"/>
                <a:cs typeface="Archivo Narrow"/>
                <a:sym typeface="Archivo Narrow"/>
              </a:defRPr>
            </a:lvl1pPr>
            <a:lvl2pPr marL="914400" lvl="1" indent="-342900">
              <a:lnSpc>
                <a:spcPct val="100000"/>
              </a:lnSpc>
              <a:spcBef>
                <a:spcPts val="600"/>
              </a:spcBef>
              <a:spcAft>
                <a:spcPts val="0"/>
              </a:spcAft>
              <a:buSzPts val="1800"/>
              <a:buFont typeface="Archivo Narrow"/>
              <a:buChar char="○"/>
              <a:defRPr sz="1800">
                <a:latin typeface="Archivo Narrow"/>
                <a:ea typeface="Archivo Narrow"/>
                <a:cs typeface="Archivo Narrow"/>
                <a:sym typeface="Archivo Narrow"/>
              </a:defRPr>
            </a:lvl2pPr>
            <a:lvl3pPr marL="1371600" lvl="2" indent="-342900">
              <a:lnSpc>
                <a:spcPct val="100000"/>
              </a:lnSpc>
              <a:spcBef>
                <a:spcPts val="600"/>
              </a:spcBef>
              <a:spcAft>
                <a:spcPts val="0"/>
              </a:spcAft>
              <a:buSzPts val="1800"/>
              <a:buFont typeface="Archivo Narrow"/>
              <a:buChar char="■"/>
              <a:defRPr sz="1800">
                <a:latin typeface="Archivo Narrow"/>
                <a:ea typeface="Archivo Narrow"/>
                <a:cs typeface="Archivo Narrow"/>
                <a:sym typeface="Archivo Narrow"/>
              </a:defRPr>
            </a:lvl3pPr>
            <a:lvl4pPr marL="1828800" lvl="3" indent="-342900">
              <a:lnSpc>
                <a:spcPct val="100000"/>
              </a:lnSpc>
              <a:spcBef>
                <a:spcPts val="600"/>
              </a:spcBef>
              <a:spcAft>
                <a:spcPts val="0"/>
              </a:spcAft>
              <a:buSzPts val="1800"/>
              <a:buFont typeface="Archivo Narrow"/>
              <a:buChar char="●"/>
              <a:defRPr sz="1800">
                <a:latin typeface="Archivo Narrow"/>
                <a:ea typeface="Archivo Narrow"/>
                <a:cs typeface="Archivo Narrow"/>
                <a:sym typeface="Archivo Narrow"/>
              </a:defRPr>
            </a:lvl4pPr>
            <a:lvl5pPr marL="2286000" lvl="4" indent="-342900">
              <a:lnSpc>
                <a:spcPct val="100000"/>
              </a:lnSpc>
              <a:spcBef>
                <a:spcPts val="600"/>
              </a:spcBef>
              <a:spcAft>
                <a:spcPts val="0"/>
              </a:spcAft>
              <a:buSzPts val="1800"/>
              <a:buFont typeface="Archivo Narrow"/>
              <a:buChar char="○"/>
              <a:defRPr sz="1800">
                <a:latin typeface="Archivo Narrow"/>
                <a:ea typeface="Archivo Narrow"/>
                <a:cs typeface="Archivo Narrow"/>
                <a:sym typeface="Archivo Narrow"/>
              </a:defRPr>
            </a:lvl5pPr>
            <a:lvl6pPr marL="2743200" lvl="5" indent="-342900">
              <a:lnSpc>
                <a:spcPct val="100000"/>
              </a:lnSpc>
              <a:spcBef>
                <a:spcPts val="600"/>
              </a:spcBef>
              <a:spcAft>
                <a:spcPts val="0"/>
              </a:spcAft>
              <a:buSzPts val="1800"/>
              <a:buFont typeface="Archivo Narrow"/>
              <a:buChar char="■"/>
              <a:defRPr sz="1800">
                <a:latin typeface="Archivo Narrow"/>
                <a:ea typeface="Archivo Narrow"/>
                <a:cs typeface="Archivo Narrow"/>
                <a:sym typeface="Archivo Narrow"/>
              </a:defRPr>
            </a:lvl6pPr>
            <a:lvl7pPr marL="3200400" lvl="6" indent="-342900">
              <a:lnSpc>
                <a:spcPct val="100000"/>
              </a:lnSpc>
              <a:spcBef>
                <a:spcPts val="600"/>
              </a:spcBef>
              <a:spcAft>
                <a:spcPts val="0"/>
              </a:spcAft>
              <a:buSzPts val="1800"/>
              <a:buFont typeface="Archivo Narrow"/>
              <a:buChar char="●"/>
              <a:defRPr sz="1800">
                <a:latin typeface="Archivo Narrow"/>
                <a:ea typeface="Archivo Narrow"/>
                <a:cs typeface="Archivo Narrow"/>
                <a:sym typeface="Archivo Narrow"/>
              </a:defRPr>
            </a:lvl7pPr>
            <a:lvl8pPr marL="3657600" lvl="7" indent="-342900">
              <a:lnSpc>
                <a:spcPct val="100000"/>
              </a:lnSpc>
              <a:spcBef>
                <a:spcPts val="600"/>
              </a:spcBef>
              <a:spcAft>
                <a:spcPts val="0"/>
              </a:spcAft>
              <a:buSzPts val="1800"/>
              <a:buFont typeface="Archivo Narrow"/>
              <a:buChar char="○"/>
              <a:defRPr sz="1800">
                <a:latin typeface="Archivo Narrow"/>
                <a:ea typeface="Archivo Narrow"/>
                <a:cs typeface="Archivo Narrow"/>
                <a:sym typeface="Archivo Narrow"/>
              </a:defRPr>
            </a:lvl8pPr>
            <a:lvl9pPr marL="4114800" lvl="8" indent="-342900">
              <a:lnSpc>
                <a:spcPct val="100000"/>
              </a:lnSpc>
              <a:spcBef>
                <a:spcPts val="600"/>
              </a:spcBef>
              <a:spcAft>
                <a:spcPts val="600"/>
              </a:spcAft>
              <a:buSzPts val="1800"/>
              <a:buFont typeface="Archivo Narrow"/>
              <a:buChar char="■"/>
              <a:defRPr sz="1800">
                <a:latin typeface="Archivo Narrow"/>
                <a:ea typeface="Archivo Narrow"/>
                <a:cs typeface="Archivo Narrow"/>
                <a:sym typeface="Archivo Narrow"/>
              </a:defRPr>
            </a:lvl9pPr>
          </a:lstStyle>
          <a:p>
            <a:endParaRPr/>
          </a:p>
        </p:txBody>
      </p:sp>
      <p:sp>
        <p:nvSpPr>
          <p:cNvPr id="8" name="Shape 8"/>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lvl="0" algn="r">
              <a:spcBef>
                <a:spcPts val="0"/>
              </a:spcBef>
              <a:buNone/>
              <a:defRPr sz="1000">
                <a:solidFill>
                  <a:schemeClr val="dk2"/>
                </a:solidFill>
              </a:defRPr>
            </a:lvl1pPr>
            <a:lvl2pPr lvl="1" algn="r">
              <a:spcBef>
                <a:spcPts val="0"/>
              </a:spcBef>
              <a:buNone/>
              <a:defRPr sz="1000">
                <a:solidFill>
                  <a:schemeClr val="dk2"/>
                </a:solidFill>
              </a:defRPr>
            </a:lvl2pPr>
            <a:lvl3pPr lvl="2" algn="r">
              <a:spcBef>
                <a:spcPts val="0"/>
              </a:spcBef>
              <a:buNone/>
              <a:defRPr sz="1000">
                <a:solidFill>
                  <a:schemeClr val="dk2"/>
                </a:solidFill>
              </a:defRPr>
            </a:lvl3pPr>
            <a:lvl4pPr lvl="3" algn="r">
              <a:spcBef>
                <a:spcPts val="0"/>
              </a:spcBef>
              <a:buNone/>
              <a:defRPr sz="1000">
                <a:solidFill>
                  <a:schemeClr val="dk2"/>
                </a:solidFill>
              </a:defRPr>
            </a:lvl4pPr>
            <a:lvl5pPr lvl="4" algn="r">
              <a:spcBef>
                <a:spcPts val="0"/>
              </a:spcBef>
              <a:buNone/>
              <a:defRPr sz="1000">
                <a:solidFill>
                  <a:schemeClr val="dk2"/>
                </a:solidFill>
              </a:defRPr>
            </a:lvl5pPr>
            <a:lvl6pPr lvl="5" algn="r">
              <a:spcBef>
                <a:spcPts val="0"/>
              </a:spcBef>
              <a:buNone/>
              <a:defRPr sz="1000">
                <a:solidFill>
                  <a:schemeClr val="dk2"/>
                </a:solidFill>
              </a:defRPr>
            </a:lvl6pPr>
            <a:lvl7pPr lvl="6" algn="r">
              <a:spcBef>
                <a:spcPts val="0"/>
              </a:spcBef>
              <a:buNone/>
              <a:defRPr sz="1000">
                <a:solidFill>
                  <a:schemeClr val="dk2"/>
                </a:solidFill>
              </a:defRPr>
            </a:lvl7pPr>
            <a:lvl8pPr lvl="7" algn="r">
              <a:spcBef>
                <a:spcPts val="0"/>
              </a:spcBef>
              <a:buNone/>
              <a:defRPr sz="1000">
                <a:solidFill>
                  <a:schemeClr val="dk2"/>
                </a:solidFill>
              </a:defRPr>
            </a:lvl8pPr>
            <a:lvl9pPr lvl="8" algn="r">
              <a:spcBef>
                <a:spcPts val="0"/>
              </a:spcBef>
              <a:buNone/>
              <a:defRPr sz="1000">
                <a:solidFill>
                  <a:schemeClr val="dk2"/>
                </a:solidFill>
              </a:defRPr>
            </a:lvl9pPr>
          </a:lstStyle>
          <a:p>
            <a:pPr marL="0" lvl="0" indent="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4" r:id="rId4"/>
    <p:sldLayoutId id="2147483655" r:id="rId5"/>
    <p:sldLayoutId id="2147483656" r:id="rId6"/>
    <p:sldLayoutId id="2147483657"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ctrTitle"/>
          </p:nvPr>
        </p:nvSpPr>
        <p:spPr>
          <a:xfrm>
            <a:off x="372948" y="1285336"/>
            <a:ext cx="8520600" cy="4580625"/>
          </a:xfrm>
          <a:prstGeom prst="rect">
            <a:avLst/>
          </a:prstGeom>
        </p:spPr>
        <p:txBody>
          <a:bodyPr spcFirstLastPara="1" wrap="square" lIns="91425" tIns="91425" rIns="91425" bIns="91425" anchor="b" anchorCtr="0">
            <a:noAutofit/>
          </a:bodyPr>
          <a:lstStyle/>
          <a:p>
            <a:r>
              <a:rPr lang="en-US" sz="4000" b="0" dirty="0" err="1">
                <a:solidFill>
                  <a:srgbClr val="C00000"/>
                </a:solidFill>
              </a:rPr>
              <a:t>Gov-TechThon</a:t>
            </a:r>
            <a:r>
              <a:rPr lang="en-US" sz="4000" b="0" dirty="0">
                <a:solidFill>
                  <a:srgbClr val="C00000"/>
                </a:solidFill>
              </a:rPr>
              <a:t> </a:t>
            </a:r>
            <a:r>
              <a:rPr lang="en-US" sz="4000" b="0" dirty="0" smtClean="0">
                <a:solidFill>
                  <a:srgbClr val="C00000"/>
                </a:solidFill>
              </a:rPr>
              <a:t>2020</a:t>
            </a:r>
            <a:br>
              <a:rPr lang="en-US" sz="4000" b="0" dirty="0" smtClean="0">
                <a:solidFill>
                  <a:srgbClr val="C00000"/>
                </a:solidFill>
              </a:rPr>
            </a:br>
            <a:r>
              <a:rPr lang="en-US" b="0" dirty="0"/>
              <a:t/>
            </a:r>
            <a:br>
              <a:rPr lang="en-US" b="0" dirty="0"/>
            </a:br>
            <a:r>
              <a:rPr lang="en-US" b="0" dirty="0" smtClean="0">
                <a:solidFill>
                  <a:srgbClr val="00B050"/>
                </a:solidFill>
              </a:rPr>
              <a:t>Team(METIOR)</a:t>
            </a:r>
            <a:r>
              <a:rPr lang="en-US" b="0" dirty="0" smtClean="0"/>
              <a:t/>
            </a:r>
            <a:br>
              <a:rPr lang="en-US" b="0" dirty="0" smtClean="0"/>
            </a:br>
            <a:r>
              <a:rPr lang="en-US" sz="2400" b="0" dirty="0" smtClean="0">
                <a:solidFill>
                  <a:srgbClr val="002060"/>
                </a:solidFill>
              </a:rPr>
              <a:t>Dr Rajesh R</a:t>
            </a:r>
            <a:br>
              <a:rPr lang="en-US" sz="2400" b="0" dirty="0" smtClean="0">
                <a:solidFill>
                  <a:srgbClr val="002060"/>
                </a:solidFill>
              </a:rPr>
            </a:br>
            <a:r>
              <a:rPr lang="en-US" sz="2400" b="0" dirty="0" smtClean="0">
                <a:solidFill>
                  <a:srgbClr val="002060"/>
                </a:solidFill>
              </a:rPr>
              <a:t>Dr </a:t>
            </a:r>
            <a:r>
              <a:rPr lang="en-US" sz="2400" b="0" dirty="0" err="1" smtClean="0">
                <a:solidFill>
                  <a:srgbClr val="002060"/>
                </a:solidFill>
              </a:rPr>
              <a:t>Saneep</a:t>
            </a:r>
            <a:r>
              <a:rPr lang="en-US" sz="2400" b="0" dirty="0" smtClean="0">
                <a:solidFill>
                  <a:srgbClr val="002060"/>
                </a:solidFill>
              </a:rPr>
              <a:t> J</a:t>
            </a:r>
            <a:br>
              <a:rPr lang="en-US" sz="2400" b="0" dirty="0" smtClean="0">
                <a:solidFill>
                  <a:srgbClr val="002060"/>
                </a:solidFill>
              </a:rPr>
            </a:br>
            <a:r>
              <a:rPr lang="en-US" sz="2400" b="0" dirty="0" smtClean="0">
                <a:solidFill>
                  <a:srgbClr val="002060"/>
                </a:solidFill>
              </a:rPr>
              <a:t>Dr </a:t>
            </a:r>
            <a:r>
              <a:rPr lang="en-US" sz="2400" b="0" dirty="0" err="1" smtClean="0">
                <a:solidFill>
                  <a:srgbClr val="002060"/>
                </a:solidFill>
              </a:rPr>
              <a:t>Nismon</a:t>
            </a:r>
            <a:r>
              <a:rPr lang="en-US" sz="2400" b="0" dirty="0" smtClean="0">
                <a:solidFill>
                  <a:srgbClr val="002060"/>
                </a:solidFill>
              </a:rPr>
              <a:t> R</a:t>
            </a:r>
            <a:br>
              <a:rPr lang="en-US" sz="2400" b="0" dirty="0" smtClean="0">
                <a:solidFill>
                  <a:srgbClr val="002060"/>
                </a:solidFill>
              </a:rPr>
            </a:br>
            <a:r>
              <a:rPr lang="en-US" sz="2400" b="0" dirty="0" smtClean="0">
                <a:solidFill>
                  <a:srgbClr val="002060"/>
                </a:solidFill>
              </a:rPr>
              <a:t>Dr </a:t>
            </a:r>
            <a:r>
              <a:rPr lang="en-US" sz="2400" b="0" dirty="0" err="1" smtClean="0">
                <a:solidFill>
                  <a:srgbClr val="002060"/>
                </a:solidFill>
              </a:rPr>
              <a:t>Sivakumar</a:t>
            </a:r>
            <a:r>
              <a:rPr lang="en-US" sz="2400" b="0" dirty="0" smtClean="0">
                <a:solidFill>
                  <a:srgbClr val="002060"/>
                </a:solidFill>
              </a:rPr>
              <a:t> R</a:t>
            </a:r>
            <a:br>
              <a:rPr lang="en-US" sz="2400" b="0" dirty="0" smtClean="0">
                <a:solidFill>
                  <a:srgbClr val="002060"/>
                </a:solidFill>
              </a:rPr>
            </a:br>
            <a:r>
              <a:rPr lang="en-US" b="0" dirty="0" smtClean="0">
                <a:solidFill>
                  <a:srgbClr val="C00000"/>
                </a:solidFill>
              </a:rPr>
              <a:t>CHRIST(Deemed to be University)</a:t>
            </a:r>
            <a:endParaRPr lang="en-US" b="0" dirty="0">
              <a:solidFill>
                <a:srgbClr val="C0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image8.png"/>
          <p:cNvPicPr/>
          <p:nvPr/>
        </p:nvPicPr>
        <p:blipFill>
          <a:blip r:embed="rId2"/>
          <a:srcRect/>
          <a:stretch>
            <a:fillRect/>
          </a:stretch>
        </p:blipFill>
        <p:spPr>
          <a:xfrm>
            <a:off x="1010692" y="1426617"/>
            <a:ext cx="5838682" cy="3464560"/>
          </a:xfrm>
          <a:prstGeom prst="rect">
            <a:avLst/>
          </a:prstGeom>
          <a:ln/>
        </p:spPr>
      </p:pic>
      <p:sp>
        <p:nvSpPr>
          <p:cNvPr id="5" name="Rectangle 4"/>
          <p:cNvSpPr/>
          <p:nvPr/>
        </p:nvSpPr>
        <p:spPr>
          <a:xfrm>
            <a:off x="2750350" y="5458688"/>
            <a:ext cx="3177472" cy="487506"/>
          </a:xfrm>
          <a:prstGeom prst="rect">
            <a:avLst/>
          </a:prstGeom>
        </p:spPr>
        <p:txBody>
          <a:bodyPr wrap="none">
            <a:spAutoFit/>
          </a:bodyPr>
          <a:lstStyle/>
          <a:p>
            <a:pPr algn="ctr">
              <a:lnSpc>
                <a:spcPct val="107000"/>
              </a:lnSpc>
              <a:spcAft>
                <a:spcPts val="800"/>
              </a:spcAft>
            </a:pPr>
            <a:r>
              <a:rPr lang="en-US" sz="22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Functional</a:t>
            </a:r>
            <a:r>
              <a:rPr lang="en-US" sz="2400" b="1" dirty="0" smtClean="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a:t>
            </a:r>
            <a:r>
              <a:rPr lang="en-US" sz="22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Architecture</a:t>
            </a:r>
            <a:r>
              <a:rPr lang="en-US" sz="2400" b="1" dirty="0" smtClean="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01522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image9.png"/>
          <p:cNvPicPr/>
          <p:nvPr/>
        </p:nvPicPr>
        <p:blipFill>
          <a:blip r:embed="rId2"/>
          <a:srcRect/>
          <a:stretch>
            <a:fillRect/>
          </a:stretch>
        </p:blipFill>
        <p:spPr>
          <a:xfrm>
            <a:off x="1239262" y="1871674"/>
            <a:ext cx="6248466" cy="3450825"/>
          </a:xfrm>
          <a:prstGeom prst="rect">
            <a:avLst/>
          </a:prstGeom>
          <a:ln/>
        </p:spPr>
      </p:pic>
      <p:sp>
        <p:nvSpPr>
          <p:cNvPr id="5" name="Rectangle 4"/>
          <p:cNvSpPr/>
          <p:nvPr/>
        </p:nvSpPr>
        <p:spPr>
          <a:xfrm>
            <a:off x="3395138" y="5557592"/>
            <a:ext cx="2953904" cy="430246"/>
          </a:xfrm>
          <a:prstGeom prst="rect">
            <a:avLst/>
          </a:prstGeom>
        </p:spPr>
        <p:txBody>
          <a:bodyPr wrap="square">
            <a:spAutoFit/>
          </a:bodyPr>
          <a:lstStyle/>
          <a:p>
            <a:pPr algn="ctr">
              <a:lnSpc>
                <a:spcPct val="107000"/>
              </a:lnSpc>
              <a:spcAft>
                <a:spcPts val="800"/>
              </a:spcAft>
            </a:pPr>
            <a:r>
              <a:rPr lang="en-US" sz="22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Technical</a:t>
            </a:r>
            <a:r>
              <a:rPr lang="en-US" sz="2200" b="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a:t>
            </a:r>
            <a:r>
              <a:rPr lang="en-US" sz="22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Architecture</a:t>
            </a:r>
          </a:p>
        </p:txBody>
      </p:sp>
    </p:spTree>
    <p:extLst>
      <p:ext uri="{BB962C8B-B14F-4D97-AF65-F5344CB8AC3E}">
        <p14:creationId xmlns:p14="http://schemas.microsoft.com/office/powerpoint/2010/main" val="3926828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6.png"/>
          <p:cNvPicPr/>
          <p:nvPr/>
        </p:nvPicPr>
        <p:blipFill>
          <a:blip r:embed="rId2"/>
          <a:srcRect/>
          <a:stretch>
            <a:fillRect/>
          </a:stretch>
        </p:blipFill>
        <p:spPr>
          <a:xfrm>
            <a:off x="2093455" y="745573"/>
            <a:ext cx="5333887" cy="4188736"/>
          </a:xfrm>
          <a:prstGeom prst="rect">
            <a:avLst/>
          </a:prstGeom>
          <a:ln/>
        </p:spPr>
      </p:pic>
      <p:sp>
        <p:nvSpPr>
          <p:cNvPr id="5" name="Rectangle 4"/>
          <p:cNvSpPr/>
          <p:nvPr/>
        </p:nvSpPr>
        <p:spPr>
          <a:xfrm>
            <a:off x="3360503" y="5458687"/>
            <a:ext cx="3320141" cy="430246"/>
          </a:xfrm>
          <a:prstGeom prst="rect">
            <a:avLst/>
          </a:prstGeom>
        </p:spPr>
        <p:txBody>
          <a:bodyPr wrap="none">
            <a:spAutoFit/>
          </a:bodyPr>
          <a:lstStyle/>
          <a:p>
            <a:pPr algn="ctr">
              <a:lnSpc>
                <a:spcPct val="107000"/>
              </a:lnSpc>
              <a:spcAft>
                <a:spcPts val="800"/>
              </a:spcAft>
            </a:pPr>
            <a:r>
              <a:rPr lang="en-US" sz="22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Deployment Architecture </a:t>
            </a:r>
            <a:endParaRPr lang="en-US" sz="22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07125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2.png"/>
          <p:cNvPicPr/>
          <p:nvPr/>
        </p:nvPicPr>
        <p:blipFill>
          <a:blip r:embed="rId2"/>
          <a:srcRect/>
          <a:stretch>
            <a:fillRect/>
          </a:stretch>
        </p:blipFill>
        <p:spPr>
          <a:xfrm>
            <a:off x="715991" y="771704"/>
            <a:ext cx="6840747" cy="3895185"/>
          </a:xfrm>
          <a:prstGeom prst="rect">
            <a:avLst/>
          </a:prstGeom>
          <a:ln/>
        </p:spPr>
      </p:pic>
    </p:spTree>
    <p:extLst>
      <p:ext uri="{BB962C8B-B14F-4D97-AF65-F5344CB8AC3E}">
        <p14:creationId xmlns:p14="http://schemas.microsoft.com/office/powerpoint/2010/main" val="20063963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latin typeface="Times New Roman" panose="02020603050405020304" pitchFamily="18" charset="0"/>
                <a:cs typeface="Times New Roman" panose="02020603050405020304" pitchFamily="18" charset="0"/>
              </a:rPr>
              <a:t>Dashboard </a:t>
            </a:r>
            <a:r>
              <a:rPr lang="en-US" dirty="0"/>
              <a:t/>
            </a:r>
            <a:br>
              <a:rPr lang="en-US" dirty="0"/>
            </a:br>
            <a:endParaRPr lang="en-US" dirty="0"/>
          </a:p>
        </p:txBody>
      </p:sp>
      <p:pic>
        <p:nvPicPr>
          <p:cNvPr id="4" name="image4.png"/>
          <p:cNvPicPr/>
          <p:nvPr/>
        </p:nvPicPr>
        <p:blipFill>
          <a:blip r:embed="rId2"/>
          <a:srcRect/>
          <a:stretch>
            <a:fillRect/>
          </a:stretch>
        </p:blipFill>
        <p:spPr>
          <a:xfrm>
            <a:off x="1600200" y="1962150"/>
            <a:ext cx="5943600" cy="2933700"/>
          </a:xfrm>
          <a:prstGeom prst="rect">
            <a:avLst/>
          </a:prstGeom>
          <a:ln/>
        </p:spPr>
      </p:pic>
    </p:spTree>
    <p:extLst>
      <p:ext uri="{BB962C8B-B14F-4D97-AF65-F5344CB8AC3E}">
        <p14:creationId xmlns:p14="http://schemas.microsoft.com/office/powerpoint/2010/main" val="3119585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image5.png"/>
          <p:cNvPicPr/>
          <p:nvPr/>
        </p:nvPicPr>
        <p:blipFill>
          <a:blip r:embed="rId2"/>
          <a:srcRect/>
          <a:stretch>
            <a:fillRect/>
          </a:stretch>
        </p:blipFill>
        <p:spPr>
          <a:xfrm>
            <a:off x="634040" y="2063509"/>
            <a:ext cx="7103853" cy="3397011"/>
          </a:xfrm>
          <a:prstGeom prst="rect">
            <a:avLst/>
          </a:prstGeom>
          <a:ln/>
        </p:spPr>
      </p:pic>
    </p:spTree>
    <p:extLst>
      <p:ext uri="{BB962C8B-B14F-4D97-AF65-F5344CB8AC3E}">
        <p14:creationId xmlns:p14="http://schemas.microsoft.com/office/powerpoint/2010/main" val="40331893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latin typeface="Times New Roman" panose="02020603050405020304" pitchFamily="18" charset="0"/>
                <a:cs typeface="Times New Roman" panose="02020603050405020304" pitchFamily="18" charset="0"/>
              </a:rPr>
              <a:t>Tools</a:t>
            </a:r>
            <a:r>
              <a:rPr lang="en-US" dirty="0"/>
              <a:t> </a:t>
            </a:r>
            <a:r>
              <a:rPr lang="en-US" dirty="0">
                <a:solidFill>
                  <a:srgbClr val="C00000"/>
                </a:solidFill>
                <a:latin typeface="Times New Roman" panose="02020603050405020304" pitchFamily="18" charset="0"/>
                <a:cs typeface="Times New Roman" panose="02020603050405020304" pitchFamily="18" charset="0"/>
              </a:rPr>
              <a:t>Required</a:t>
            </a:r>
            <a:r>
              <a:rPr lang="en-US" dirty="0"/>
              <a:t/>
            </a:r>
            <a:br>
              <a:rPr lang="en-US" dirty="0"/>
            </a:br>
            <a:endParaRPr lang="en-US" dirty="0"/>
          </a:p>
        </p:txBody>
      </p:sp>
      <p:sp>
        <p:nvSpPr>
          <p:cNvPr id="3" name="Text Placeholder 2"/>
          <p:cNvSpPr>
            <a:spLocks noGrp="1"/>
          </p:cNvSpPr>
          <p:nvPr>
            <p:ph type="body" idx="1"/>
          </p:nvPr>
        </p:nvSpPr>
        <p:spPr/>
        <p:txBody>
          <a:bodyPr/>
          <a:lstStyle/>
          <a:p>
            <a:r>
              <a:rPr lang="en-US" sz="2400" dirty="0">
                <a:solidFill>
                  <a:srgbClr val="002060"/>
                </a:solidFill>
                <a:latin typeface="Times New Roman" panose="02020603050405020304" pitchFamily="18" charset="0"/>
                <a:cs typeface="Times New Roman" panose="02020603050405020304" pitchFamily="18" charset="0"/>
              </a:rPr>
              <a:t>Web based application using python</a:t>
            </a:r>
          </a:p>
          <a:p>
            <a:endParaRPr lang="en-US" sz="24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6555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latin typeface="Times New Roman" panose="02020603050405020304" pitchFamily="18" charset="0"/>
                <a:cs typeface="Times New Roman" panose="02020603050405020304" pitchFamily="18" charset="0"/>
              </a:rPr>
              <a:t>Overall</a:t>
            </a:r>
            <a:r>
              <a:rPr lang="en-US" dirty="0" smtClean="0"/>
              <a:t> </a:t>
            </a:r>
            <a:r>
              <a:rPr lang="en-US" dirty="0">
                <a:solidFill>
                  <a:srgbClr val="C00000"/>
                </a:solidFill>
                <a:latin typeface="Times New Roman" panose="02020603050405020304" pitchFamily="18" charset="0"/>
                <a:cs typeface="Times New Roman" panose="02020603050405020304" pitchFamily="18" charset="0"/>
              </a:rPr>
              <a:t>Assessment</a:t>
            </a:r>
          </a:p>
        </p:txBody>
      </p:sp>
      <p:sp>
        <p:nvSpPr>
          <p:cNvPr id="3" name="Text Placeholder 2"/>
          <p:cNvSpPr>
            <a:spLocks noGrp="1"/>
          </p:cNvSpPr>
          <p:nvPr>
            <p:ph type="body" idx="1"/>
          </p:nvPr>
        </p:nvSpPr>
        <p:spPr/>
        <p:txBody>
          <a:bodyPr/>
          <a:lstStyle/>
          <a:p>
            <a:pPr lvl="0">
              <a:spcBef>
                <a:spcPts val="1200"/>
              </a:spcBef>
              <a:spcAft>
                <a:spcPts val="600"/>
              </a:spcAft>
            </a:pPr>
            <a:r>
              <a:rPr lang="en-US" sz="2400" dirty="0" smtClean="0">
                <a:solidFill>
                  <a:srgbClr val="002060"/>
                </a:solidFill>
                <a:latin typeface="Times New Roman" panose="02020603050405020304" pitchFamily="18" charset="0"/>
                <a:cs typeface="Times New Roman" panose="02020603050405020304" pitchFamily="18" charset="0"/>
              </a:rPr>
              <a:t>Invigilation</a:t>
            </a:r>
            <a:endParaRPr lang="en-US" sz="2400" dirty="0">
              <a:solidFill>
                <a:srgbClr val="002060"/>
              </a:solidFill>
              <a:latin typeface="Times New Roman" panose="02020603050405020304" pitchFamily="18" charset="0"/>
              <a:cs typeface="Times New Roman" panose="02020603050405020304" pitchFamily="18" charset="0"/>
            </a:endParaRPr>
          </a:p>
          <a:p>
            <a:pPr lvl="0">
              <a:spcBef>
                <a:spcPts val="1200"/>
              </a:spcBef>
              <a:spcAft>
                <a:spcPts val="600"/>
              </a:spcAft>
            </a:pPr>
            <a:r>
              <a:rPr lang="en-US" sz="2400" dirty="0">
                <a:solidFill>
                  <a:srgbClr val="002060"/>
                </a:solidFill>
                <a:latin typeface="Times New Roman" panose="02020603050405020304" pitchFamily="18" charset="0"/>
                <a:cs typeface="Times New Roman" panose="02020603050405020304" pitchFamily="18" charset="0"/>
              </a:rPr>
              <a:t>Components of assessment</a:t>
            </a:r>
          </a:p>
          <a:p>
            <a:pPr lvl="0">
              <a:spcBef>
                <a:spcPts val="1200"/>
              </a:spcBef>
              <a:spcAft>
                <a:spcPts val="600"/>
              </a:spcAft>
            </a:pPr>
            <a:r>
              <a:rPr lang="en-US" sz="2400" dirty="0">
                <a:solidFill>
                  <a:srgbClr val="002060"/>
                </a:solidFill>
                <a:latin typeface="Times New Roman" panose="02020603050405020304" pitchFamily="18" charset="0"/>
                <a:cs typeface="Times New Roman" panose="02020603050405020304" pitchFamily="18" charset="0"/>
              </a:rPr>
              <a:t>Preparation of question bank</a:t>
            </a:r>
          </a:p>
          <a:p>
            <a:pPr lvl="0">
              <a:spcBef>
                <a:spcPts val="1200"/>
              </a:spcBef>
              <a:spcAft>
                <a:spcPts val="600"/>
              </a:spcAft>
            </a:pPr>
            <a:r>
              <a:rPr lang="en-US" sz="2400" dirty="0">
                <a:solidFill>
                  <a:srgbClr val="002060"/>
                </a:solidFill>
                <a:latin typeface="Times New Roman" panose="02020603050405020304" pitchFamily="18" charset="0"/>
                <a:cs typeface="Times New Roman" panose="02020603050405020304" pitchFamily="18" charset="0"/>
              </a:rPr>
              <a:t>Normalization</a:t>
            </a:r>
          </a:p>
          <a:p>
            <a:pPr marL="88900" indent="0">
              <a:spcBef>
                <a:spcPts val="1200"/>
              </a:spcBef>
              <a:spcAft>
                <a:spcPts val="600"/>
              </a:spcAft>
              <a:buNone/>
            </a:pPr>
            <a:endParaRPr lang="en-US" sz="24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04921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C00000"/>
                </a:solidFill>
                <a:latin typeface="Times New Roman" panose="02020603050405020304" pitchFamily="18" charset="0"/>
                <a:cs typeface="Times New Roman" panose="02020603050405020304" pitchFamily="18" charset="0"/>
              </a:rPr>
              <a:t>Assessment</a:t>
            </a:r>
            <a:r>
              <a:rPr lang="en-US"/>
              <a:t> </a:t>
            </a:r>
            <a:r>
              <a:rPr lang="en-US" dirty="0">
                <a:solidFill>
                  <a:srgbClr val="C00000"/>
                </a:solidFill>
                <a:latin typeface="Times New Roman" panose="02020603050405020304" pitchFamily="18" charset="0"/>
                <a:cs typeface="Times New Roman" panose="02020603050405020304" pitchFamily="18" charset="0"/>
              </a:rPr>
              <a:t>C</a:t>
            </a:r>
            <a:r>
              <a:rPr lang="en-US" smtClean="0">
                <a:solidFill>
                  <a:srgbClr val="C00000"/>
                </a:solidFill>
                <a:latin typeface="Times New Roman" panose="02020603050405020304" pitchFamily="18" charset="0"/>
                <a:cs typeface="Times New Roman" panose="02020603050405020304" pitchFamily="18" charset="0"/>
              </a:rPr>
              <a:t>omponents</a:t>
            </a:r>
            <a:r>
              <a:rPr lang="en-US" dirty="0"/>
              <a:t/>
            </a:r>
            <a:br>
              <a:rPr lang="en-US" dirty="0"/>
            </a:br>
            <a:endParaRPr lang="en-US" dirty="0"/>
          </a:p>
        </p:txBody>
      </p:sp>
      <p:sp>
        <p:nvSpPr>
          <p:cNvPr id="3" name="Text Placeholder 2"/>
          <p:cNvSpPr>
            <a:spLocks noGrp="1"/>
          </p:cNvSpPr>
          <p:nvPr>
            <p:ph type="body" idx="1"/>
          </p:nvPr>
        </p:nvSpPr>
        <p:spPr/>
        <p:txBody>
          <a:bodyPr/>
          <a:lstStyle/>
          <a:p>
            <a:pPr marL="88900" indent="0" algn="just">
              <a:buNone/>
            </a:pPr>
            <a:r>
              <a:rPr lang="en-US" dirty="0">
                <a:solidFill>
                  <a:srgbClr val="002060"/>
                </a:solidFill>
                <a:latin typeface="Times New Roman" panose="02020603050405020304" pitchFamily="18" charset="0"/>
                <a:cs typeface="Times New Roman" panose="02020603050405020304" pitchFamily="18" charset="0"/>
              </a:rPr>
              <a:t>Here we recommend the following components with respective weightage</a:t>
            </a:r>
          </a:p>
          <a:p>
            <a:pPr marL="88900" indent="0" algn="just">
              <a:buNone/>
            </a:pPr>
            <a:r>
              <a:rPr lang="en-US" dirty="0">
                <a:solidFill>
                  <a:srgbClr val="002060"/>
                </a:solidFill>
                <a:latin typeface="Times New Roman" panose="02020603050405020304" pitchFamily="18" charset="0"/>
                <a:cs typeface="Times New Roman" panose="02020603050405020304" pitchFamily="18" charset="0"/>
              </a:rPr>
              <a:t>Viva-  20 %</a:t>
            </a:r>
          </a:p>
          <a:p>
            <a:pPr marL="88900" indent="0" algn="just">
              <a:buNone/>
            </a:pPr>
            <a:r>
              <a:rPr lang="en-US" dirty="0">
                <a:solidFill>
                  <a:srgbClr val="002060"/>
                </a:solidFill>
                <a:latin typeface="Times New Roman" panose="02020603050405020304" pitchFamily="18" charset="0"/>
                <a:cs typeface="Times New Roman" panose="02020603050405020304" pitchFamily="18" charset="0"/>
              </a:rPr>
              <a:t>Multiple choice questions- 20 %</a:t>
            </a:r>
          </a:p>
          <a:p>
            <a:pPr marL="88900" indent="0" algn="just">
              <a:buNone/>
            </a:pPr>
            <a:r>
              <a:rPr lang="en-US" dirty="0">
                <a:solidFill>
                  <a:srgbClr val="002060"/>
                </a:solidFill>
                <a:latin typeface="Times New Roman" panose="02020603050405020304" pitchFamily="18" charset="0"/>
                <a:cs typeface="Times New Roman" panose="02020603050405020304" pitchFamily="18" charset="0"/>
              </a:rPr>
              <a:t>Descriptive- 60 %</a:t>
            </a:r>
          </a:p>
          <a:p>
            <a:pPr marL="88900" indent="0" algn="just">
              <a:buNone/>
            </a:pPr>
            <a:r>
              <a:rPr lang="en-US" dirty="0">
                <a:solidFill>
                  <a:srgbClr val="002060"/>
                </a:solidFill>
                <a:latin typeface="Times New Roman" panose="02020603050405020304" pitchFamily="18" charset="0"/>
                <a:cs typeface="Times New Roman" panose="02020603050405020304" pitchFamily="18" charset="0"/>
              </a:rPr>
              <a:t> </a:t>
            </a:r>
          </a:p>
          <a:p>
            <a:pPr marL="88900" indent="0" algn="just">
              <a:buNone/>
            </a:pPr>
            <a:r>
              <a:rPr lang="en-US" dirty="0">
                <a:solidFill>
                  <a:srgbClr val="002060"/>
                </a:solidFill>
                <a:latin typeface="Times New Roman" panose="02020603050405020304" pitchFamily="18" charset="0"/>
                <a:cs typeface="Times New Roman" panose="02020603050405020304" pitchFamily="18" charset="0"/>
              </a:rPr>
              <a:t>The viva component will give a complete assessment of the student and will normalize the mark automatically</a:t>
            </a:r>
          </a:p>
          <a:p>
            <a:pPr marL="88900" indent="0" algn="just">
              <a:buNone/>
            </a:pPr>
            <a:r>
              <a:rPr lang="en-US" dirty="0">
                <a:solidFill>
                  <a:srgbClr val="002060"/>
                </a:solidFill>
                <a:latin typeface="Times New Roman" panose="02020603050405020304" pitchFamily="18" charset="0"/>
                <a:cs typeface="Times New Roman" panose="02020603050405020304" pitchFamily="18" charset="0"/>
              </a:rPr>
              <a:t> </a:t>
            </a:r>
          </a:p>
          <a:p>
            <a:pPr marL="88900" indent="0" algn="just">
              <a:buNone/>
            </a:pPr>
            <a:r>
              <a:rPr lang="en-US" dirty="0">
                <a:solidFill>
                  <a:srgbClr val="002060"/>
                </a:solidFill>
                <a:latin typeface="Times New Roman" panose="02020603050405020304" pitchFamily="18" charset="0"/>
                <a:cs typeface="Times New Roman" panose="02020603050405020304" pitchFamily="18" charset="0"/>
              </a:rPr>
              <a:t>The multiple choice questions and descriptive questions should not be given as such, instead can be provided as an image. </a:t>
            </a:r>
          </a:p>
          <a:p>
            <a:pPr marL="88900" indent="0" algn="just">
              <a:buNone/>
            </a:pPr>
            <a:r>
              <a:rPr lang="en-US" dirty="0">
                <a:solidFill>
                  <a:srgbClr val="002060"/>
                </a:solidFill>
                <a:latin typeface="Times New Roman" panose="02020603050405020304" pitchFamily="18" charset="0"/>
                <a:cs typeface="Times New Roman" panose="02020603050405020304" pitchFamily="18" charset="0"/>
              </a:rPr>
              <a:t> </a:t>
            </a:r>
          </a:p>
          <a:p>
            <a:pPr marL="88900" indent="0" algn="just">
              <a:buNone/>
            </a:pPr>
            <a:r>
              <a:rPr lang="en-US" dirty="0">
                <a:solidFill>
                  <a:srgbClr val="002060"/>
                </a:solidFill>
                <a:latin typeface="Times New Roman" panose="02020603050405020304" pitchFamily="18" charset="0"/>
                <a:cs typeface="Times New Roman" panose="02020603050405020304" pitchFamily="18" charset="0"/>
              </a:rPr>
              <a:t> </a:t>
            </a:r>
          </a:p>
          <a:p>
            <a:pPr marL="88900" indent="0" algn="just">
              <a:buNone/>
            </a:pPr>
            <a:endParaRPr lang="en-US"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09021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latin typeface="Times New Roman" panose="02020603050405020304" pitchFamily="18" charset="0"/>
                <a:cs typeface="Times New Roman" panose="02020603050405020304" pitchFamily="18" charset="0"/>
              </a:rPr>
              <a:t>For</a:t>
            </a:r>
            <a:r>
              <a:rPr lang="en-US" dirty="0"/>
              <a:t> </a:t>
            </a:r>
            <a:r>
              <a:rPr lang="en-US" dirty="0">
                <a:solidFill>
                  <a:srgbClr val="C00000"/>
                </a:solidFill>
                <a:latin typeface="Times New Roman" panose="02020603050405020304" pitchFamily="18" charset="0"/>
                <a:cs typeface="Times New Roman" panose="02020603050405020304" pitchFamily="18" charset="0"/>
              </a:rPr>
              <a:t>example</a:t>
            </a:r>
            <a:r>
              <a:rPr lang="en-US" dirty="0"/>
              <a:t/>
            </a:r>
            <a:br>
              <a:rPr lang="en-US" dirty="0"/>
            </a:br>
            <a:endParaRPr lang="en-US" dirty="0"/>
          </a:p>
        </p:txBody>
      </p:sp>
      <p:sp>
        <p:nvSpPr>
          <p:cNvPr id="3" name="Text Placeholder 2"/>
          <p:cNvSpPr>
            <a:spLocks noGrp="1"/>
          </p:cNvSpPr>
          <p:nvPr>
            <p:ph type="body" idx="1"/>
          </p:nvPr>
        </p:nvSpPr>
        <p:spPr/>
        <p:txBody>
          <a:bodyPr/>
          <a:lstStyle/>
          <a:p>
            <a:pPr marL="88900" indent="0" algn="just">
              <a:buNone/>
            </a:pPr>
            <a:endParaRPr lang="en-US" sz="2400" dirty="0" smtClean="0">
              <a:solidFill>
                <a:srgbClr val="002060"/>
              </a:solidFill>
              <a:latin typeface="Times New Roman" panose="02020603050405020304" pitchFamily="18" charset="0"/>
              <a:cs typeface="Times New Roman" panose="02020603050405020304" pitchFamily="18" charset="0"/>
            </a:endParaRPr>
          </a:p>
          <a:p>
            <a:pPr marL="88900" indent="0" algn="just">
              <a:buNone/>
            </a:pPr>
            <a:endParaRPr lang="en-US" sz="2400" dirty="0">
              <a:solidFill>
                <a:srgbClr val="002060"/>
              </a:solidFill>
              <a:latin typeface="Times New Roman" panose="02020603050405020304" pitchFamily="18" charset="0"/>
              <a:cs typeface="Times New Roman" panose="02020603050405020304" pitchFamily="18" charset="0"/>
            </a:endParaRPr>
          </a:p>
          <a:p>
            <a:pPr marL="88900" indent="0" algn="just">
              <a:buNone/>
            </a:pPr>
            <a:endParaRPr lang="en-US" sz="2400" dirty="0" smtClean="0">
              <a:solidFill>
                <a:srgbClr val="002060"/>
              </a:solidFill>
              <a:latin typeface="Times New Roman" panose="02020603050405020304" pitchFamily="18" charset="0"/>
              <a:cs typeface="Times New Roman" panose="02020603050405020304" pitchFamily="18" charset="0"/>
            </a:endParaRPr>
          </a:p>
          <a:p>
            <a:pPr marL="88900" indent="0" algn="just">
              <a:buNone/>
            </a:pPr>
            <a:endParaRPr lang="en-US" sz="2400" dirty="0">
              <a:solidFill>
                <a:srgbClr val="002060"/>
              </a:solidFill>
              <a:latin typeface="Times New Roman" panose="02020603050405020304" pitchFamily="18" charset="0"/>
              <a:cs typeface="Times New Roman" panose="02020603050405020304" pitchFamily="18" charset="0"/>
            </a:endParaRPr>
          </a:p>
          <a:p>
            <a:pPr marL="88900" indent="0" algn="just">
              <a:buNone/>
            </a:pPr>
            <a:endParaRPr lang="en-US" sz="2400" dirty="0" smtClean="0">
              <a:solidFill>
                <a:srgbClr val="002060"/>
              </a:solidFill>
              <a:latin typeface="Times New Roman" panose="02020603050405020304" pitchFamily="18" charset="0"/>
              <a:cs typeface="Times New Roman" panose="02020603050405020304" pitchFamily="18" charset="0"/>
            </a:endParaRPr>
          </a:p>
          <a:p>
            <a:pPr marL="88900" indent="0" algn="just">
              <a:buNone/>
            </a:pPr>
            <a:r>
              <a:rPr lang="en-US" sz="2400" dirty="0">
                <a:solidFill>
                  <a:srgbClr val="002060"/>
                </a:solidFill>
                <a:latin typeface="Times New Roman" panose="02020603050405020304" pitchFamily="18" charset="0"/>
                <a:cs typeface="Times New Roman" panose="02020603050405020304" pitchFamily="18" charset="0"/>
              </a:rPr>
              <a:t>This will prevent a student to copy the content from the question paper and paste in a search engine to search for answers. If they want to do then they have to type the complete question which will be a time consuming one.</a:t>
            </a:r>
          </a:p>
          <a:p>
            <a:pPr marL="88900" indent="0" algn="just">
              <a:buNone/>
            </a:pPr>
            <a:endParaRPr lang="en-US" sz="2400" dirty="0">
              <a:solidFill>
                <a:srgbClr val="002060"/>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2362559" y="1968482"/>
            <a:ext cx="4229100" cy="781685"/>
          </a:xfrm>
          <a:prstGeom prst="rect">
            <a:avLst/>
          </a:prstGeom>
          <a:noFill/>
          <a:ln>
            <a:noFill/>
          </a:ln>
        </p:spPr>
      </p:pic>
    </p:spTree>
    <p:extLst>
      <p:ext uri="{BB962C8B-B14F-4D97-AF65-F5344CB8AC3E}">
        <p14:creationId xmlns:p14="http://schemas.microsoft.com/office/powerpoint/2010/main" val="3511711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latin typeface="Times New Roman" panose="02020603050405020304" pitchFamily="18" charset="0"/>
                <a:cs typeface="Times New Roman" panose="02020603050405020304" pitchFamily="18" charset="0"/>
              </a:rPr>
              <a:t>Introduction</a:t>
            </a:r>
          </a:p>
        </p:txBody>
      </p:sp>
      <p:sp>
        <p:nvSpPr>
          <p:cNvPr id="3" name="Text Placeholder 2"/>
          <p:cNvSpPr>
            <a:spLocks noGrp="1"/>
          </p:cNvSpPr>
          <p:nvPr>
            <p:ph type="body" idx="1"/>
          </p:nvPr>
        </p:nvSpPr>
        <p:spPr/>
        <p:txBody>
          <a:bodyPr/>
          <a:lstStyle/>
          <a:p>
            <a:pPr marL="88900" indent="0" algn="just">
              <a:buNone/>
            </a:pPr>
            <a:r>
              <a:rPr lang="en-US" sz="2400" dirty="0">
                <a:solidFill>
                  <a:srgbClr val="002060"/>
                </a:solidFill>
                <a:latin typeface="Times New Roman" panose="02020603050405020304" pitchFamily="18" charset="0"/>
                <a:cs typeface="Times New Roman" panose="02020603050405020304" pitchFamily="18" charset="0"/>
              </a:rPr>
              <a:t>Conducting online exam is challenging mainly because of two factors. </a:t>
            </a:r>
            <a:endParaRPr lang="en-US" sz="2400" dirty="0" smtClean="0">
              <a:solidFill>
                <a:srgbClr val="002060"/>
              </a:solidFill>
              <a:latin typeface="Times New Roman" panose="02020603050405020304" pitchFamily="18" charset="0"/>
              <a:cs typeface="Times New Roman" panose="02020603050405020304" pitchFamily="18" charset="0"/>
            </a:endParaRPr>
          </a:p>
          <a:p>
            <a:pPr marL="88900" indent="0" algn="just">
              <a:buNone/>
            </a:pPr>
            <a:endParaRPr lang="en-US" sz="2400" dirty="0">
              <a:solidFill>
                <a:srgbClr val="002060"/>
              </a:solidFill>
              <a:latin typeface="Times New Roman" panose="02020603050405020304" pitchFamily="18" charset="0"/>
              <a:cs typeface="Times New Roman" panose="02020603050405020304" pitchFamily="18" charset="0"/>
            </a:endParaRPr>
          </a:p>
          <a:p>
            <a:pPr marL="88900" indent="0" algn="just">
              <a:buNone/>
            </a:pPr>
            <a:r>
              <a:rPr lang="en-US" sz="2400" dirty="0" smtClean="0">
                <a:solidFill>
                  <a:srgbClr val="002060"/>
                </a:solidFill>
                <a:latin typeface="Times New Roman" panose="02020603050405020304" pitchFamily="18" charset="0"/>
                <a:cs typeface="Times New Roman" panose="02020603050405020304" pitchFamily="18" charset="0"/>
              </a:rPr>
              <a:t>Lack </a:t>
            </a:r>
            <a:r>
              <a:rPr lang="en-US" sz="2400" dirty="0">
                <a:solidFill>
                  <a:srgbClr val="002060"/>
                </a:solidFill>
                <a:latin typeface="Times New Roman" panose="02020603050405020304" pitchFamily="18" charset="0"/>
                <a:cs typeface="Times New Roman" panose="02020603050405020304" pitchFamily="18" charset="0"/>
              </a:rPr>
              <a:t>of invigilation and </a:t>
            </a:r>
            <a:r>
              <a:rPr lang="en-US" sz="2400" dirty="0" smtClean="0">
                <a:solidFill>
                  <a:srgbClr val="002060"/>
                </a:solidFill>
                <a:latin typeface="Times New Roman" panose="02020603050405020304" pitchFamily="18" charset="0"/>
                <a:cs typeface="Times New Roman" panose="02020603050405020304" pitchFamily="18" charset="0"/>
              </a:rPr>
              <a:t>costly online platform</a:t>
            </a:r>
          </a:p>
          <a:p>
            <a:pPr marL="88900" indent="0" algn="just">
              <a:buNone/>
            </a:pPr>
            <a:endParaRPr lang="en-US" sz="2400" dirty="0">
              <a:solidFill>
                <a:srgbClr val="002060"/>
              </a:solidFill>
              <a:latin typeface="Times New Roman" panose="02020603050405020304" pitchFamily="18" charset="0"/>
              <a:cs typeface="Times New Roman" panose="02020603050405020304" pitchFamily="18" charset="0"/>
            </a:endParaRPr>
          </a:p>
          <a:p>
            <a:pPr marL="88900" indent="0" algn="just">
              <a:buNone/>
            </a:pPr>
            <a:r>
              <a:rPr lang="en-US" sz="2400" dirty="0" smtClean="0">
                <a:solidFill>
                  <a:srgbClr val="002060"/>
                </a:solidFill>
                <a:latin typeface="Times New Roman" panose="02020603050405020304" pitchFamily="18" charset="0"/>
                <a:cs typeface="Times New Roman" panose="02020603050405020304" pitchFamily="18" charset="0"/>
              </a:rPr>
              <a:t>Currently </a:t>
            </a:r>
            <a:r>
              <a:rPr lang="en-US" sz="2400" dirty="0">
                <a:solidFill>
                  <a:srgbClr val="002060"/>
                </a:solidFill>
                <a:latin typeface="Times New Roman" panose="02020603050405020304" pitchFamily="18" charset="0"/>
                <a:cs typeface="Times New Roman" panose="02020603050405020304" pitchFamily="18" charset="0"/>
              </a:rPr>
              <a:t>in market, there are good online platform available to use and conduct the </a:t>
            </a:r>
            <a:r>
              <a:rPr lang="en-US" sz="2400" dirty="0" smtClean="0">
                <a:solidFill>
                  <a:srgbClr val="002060"/>
                </a:solidFill>
                <a:latin typeface="Times New Roman" panose="02020603050405020304" pitchFamily="18" charset="0"/>
                <a:cs typeface="Times New Roman" panose="02020603050405020304" pitchFamily="18" charset="0"/>
              </a:rPr>
              <a:t>online examination like </a:t>
            </a:r>
            <a:r>
              <a:rPr lang="en-US" sz="2400" dirty="0" err="1">
                <a:solidFill>
                  <a:srgbClr val="002060"/>
                </a:solidFill>
                <a:latin typeface="Times New Roman" panose="02020603050405020304" pitchFamily="18" charset="0"/>
                <a:cs typeface="Times New Roman" panose="02020603050405020304" pitchFamily="18" charset="0"/>
              </a:rPr>
              <a:t>mettl</a:t>
            </a:r>
            <a:r>
              <a:rPr lang="en-US" sz="2400" dirty="0">
                <a:solidFill>
                  <a:srgbClr val="002060"/>
                </a:solidFill>
                <a:latin typeface="Times New Roman" panose="02020603050405020304" pitchFamily="18" charset="0"/>
                <a:cs typeface="Times New Roman" panose="02020603050405020304" pitchFamily="18" charset="0"/>
              </a:rPr>
              <a:t>. </a:t>
            </a:r>
            <a:endParaRPr lang="en-US" sz="2400" dirty="0" smtClean="0">
              <a:solidFill>
                <a:srgbClr val="002060"/>
              </a:solidFill>
              <a:latin typeface="Times New Roman" panose="02020603050405020304" pitchFamily="18" charset="0"/>
              <a:cs typeface="Times New Roman" panose="02020603050405020304" pitchFamily="18" charset="0"/>
            </a:endParaRPr>
          </a:p>
          <a:p>
            <a:pPr marL="88900" indent="0" algn="just">
              <a:buNone/>
            </a:pPr>
            <a:endParaRPr lang="en-US" sz="2400" dirty="0">
              <a:solidFill>
                <a:srgbClr val="002060"/>
              </a:solidFill>
              <a:latin typeface="Times New Roman" panose="02020603050405020304" pitchFamily="18" charset="0"/>
              <a:cs typeface="Times New Roman" panose="02020603050405020304" pitchFamily="18" charset="0"/>
            </a:endParaRPr>
          </a:p>
          <a:p>
            <a:pPr marL="88900" indent="0" algn="just">
              <a:buNone/>
            </a:pPr>
            <a:r>
              <a:rPr lang="en-US" sz="2400" dirty="0" smtClean="0">
                <a:solidFill>
                  <a:srgbClr val="002060"/>
                </a:solidFill>
                <a:latin typeface="Times New Roman" panose="02020603050405020304" pitchFamily="18" charset="0"/>
                <a:cs typeface="Times New Roman" panose="02020603050405020304" pitchFamily="18" charset="0"/>
              </a:rPr>
              <a:t>But </a:t>
            </a:r>
            <a:r>
              <a:rPr lang="en-US" sz="2400" dirty="0">
                <a:solidFill>
                  <a:srgbClr val="002060"/>
                </a:solidFill>
                <a:latin typeface="Times New Roman" panose="02020603050405020304" pitchFamily="18" charset="0"/>
                <a:cs typeface="Times New Roman" panose="02020603050405020304" pitchFamily="18" charset="0"/>
              </a:rPr>
              <a:t>these platforms are high cost to use and also does not prevent complete malpractice.  </a:t>
            </a:r>
          </a:p>
          <a:p>
            <a:endParaRPr lang="en-US" dirty="0"/>
          </a:p>
        </p:txBody>
      </p:sp>
    </p:spTree>
    <p:extLst>
      <p:ext uri="{BB962C8B-B14F-4D97-AF65-F5344CB8AC3E}">
        <p14:creationId xmlns:p14="http://schemas.microsoft.com/office/powerpoint/2010/main" val="13968420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latin typeface="Times New Roman" panose="02020603050405020304" pitchFamily="18" charset="0"/>
                <a:cs typeface="Times New Roman" panose="02020603050405020304" pitchFamily="18" charset="0"/>
              </a:rPr>
              <a:t>Question</a:t>
            </a:r>
            <a:r>
              <a:rPr lang="en-US" dirty="0"/>
              <a:t> </a:t>
            </a:r>
            <a:r>
              <a:rPr lang="en-US" dirty="0">
                <a:solidFill>
                  <a:srgbClr val="C00000"/>
                </a:solidFill>
                <a:latin typeface="Times New Roman" panose="02020603050405020304" pitchFamily="18" charset="0"/>
                <a:cs typeface="Times New Roman" panose="02020603050405020304" pitchFamily="18" charset="0"/>
              </a:rPr>
              <a:t>bank</a:t>
            </a:r>
            <a:r>
              <a:rPr lang="en-US" dirty="0"/>
              <a:t> </a:t>
            </a:r>
            <a:r>
              <a:rPr lang="en-US" dirty="0">
                <a:solidFill>
                  <a:srgbClr val="C00000"/>
                </a:solidFill>
                <a:latin typeface="Times New Roman" panose="02020603050405020304" pitchFamily="18" charset="0"/>
                <a:cs typeface="Times New Roman" panose="02020603050405020304" pitchFamily="18" charset="0"/>
              </a:rPr>
              <a:t>preparation</a:t>
            </a:r>
            <a:r>
              <a:rPr lang="en-US" dirty="0"/>
              <a:t/>
            </a:r>
            <a:br>
              <a:rPr lang="en-US" dirty="0"/>
            </a:br>
            <a:endParaRPr lang="en-US" dirty="0"/>
          </a:p>
        </p:txBody>
      </p:sp>
      <p:sp>
        <p:nvSpPr>
          <p:cNvPr id="3" name="Text Placeholder 2"/>
          <p:cNvSpPr>
            <a:spLocks noGrp="1"/>
          </p:cNvSpPr>
          <p:nvPr>
            <p:ph type="body" idx="1"/>
          </p:nvPr>
        </p:nvSpPr>
        <p:spPr/>
        <p:txBody>
          <a:bodyPr/>
          <a:lstStyle/>
          <a:p>
            <a:pPr marL="88900" indent="0" algn="just">
              <a:buNone/>
            </a:pPr>
            <a:r>
              <a:rPr lang="en-US" sz="2400" dirty="0">
                <a:solidFill>
                  <a:srgbClr val="002060"/>
                </a:solidFill>
                <a:latin typeface="Times New Roman" panose="02020603050405020304" pitchFamily="18" charset="0"/>
                <a:cs typeface="Times New Roman" panose="02020603050405020304" pitchFamily="18" charset="0"/>
              </a:rPr>
              <a:t>There should be enough questions in the question bank for which almost unique question should be given to every individual students. The questions are also of different levels like basic, moderate, complex etc.</a:t>
            </a:r>
          </a:p>
          <a:p>
            <a:pPr marL="88900" indent="0">
              <a:buNone/>
            </a:pPr>
            <a:endParaRPr lang="en-US" dirty="0"/>
          </a:p>
        </p:txBody>
      </p:sp>
    </p:spTree>
    <p:extLst>
      <p:ext uri="{BB962C8B-B14F-4D97-AF65-F5344CB8AC3E}">
        <p14:creationId xmlns:p14="http://schemas.microsoft.com/office/powerpoint/2010/main" val="561771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latin typeface="Times New Roman" panose="02020603050405020304" pitchFamily="18" charset="0"/>
                <a:cs typeface="Times New Roman" panose="02020603050405020304" pitchFamily="18" charset="0"/>
              </a:rPr>
              <a:t>Normalization</a:t>
            </a:r>
            <a:r>
              <a:rPr lang="en-US" dirty="0"/>
              <a:t/>
            </a:r>
            <a:br>
              <a:rPr lang="en-US" dirty="0"/>
            </a:br>
            <a:endParaRPr lang="en-US" dirty="0"/>
          </a:p>
        </p:txBody>
      </p:sp>
      <p:sp>
        <p:nvSpPr>
          <p:cNvPr id="3" name="Text Placeholder 2"/>
          <p:cNvSpPr>
            <a:spLocks noGrp="1"/>
          </p:cNvSpPr>
          <p:nvPr>
            <p:ph type="body" idx="1"/>
          </p:nvPr>
        </p:nvSpPr>
        <p:spPr>
          <a:xfrm>
            <a:off x="311700" y="1260588"/>
            <a:ext cx="8520600" cy="4555200"/>
          </a:xfrm>
        </p:spPr>
        <p:txBody>
          <a:bodyPr/>
          <a:lstStyle/>
          <a:p>
            <a:pPr marL="88900" indent="0" algn="just">
              <a:buNone/>
            </a:pPr>
            <a:r>
              <a:rPr lang="en-US" dirty="0">
                <a:solidFill>
                  <a:srgbClr val="002060"/>
                </a:solidFill>
                <a:latin typeface="Times New Roman" panose="02020603050405020304" pitchFamily="18" charset="0"/>
                <a:cs typeface="Times New Roman" panose="02020603050405020304" pitchFamily="18" charset="0"/>
              </a:rPr>
              <a:t> </a:t>
            </a:r>
            <a:r>
              <a:rPr lang="en-US" dirty="0" smtClean="0">
                <a:solidFill>
                  <a:srgbClr val="002060"/>
                </a:solidFill>
                <a:latin typeface="Times New Roman" panose="02020603050405020304" pitchFamily="18" charset="0"/>
                <a:cs typeface="Times New Roman" panose="02020603050405020304" pitchFamily="18" charset="0"/>
              </a:rPr>
              <a:t>To </a:t>
            </a:r>
            <a:r>
              <a:rPr lang="en-US" dirty="0">
                <a:solidFill>
                  <a:srgbClr val="002060"/>
                </a:solidFill>
                <a:latin typeface="Times New Roman" panose="02020603050405020304" pitchFamily="18" charset="0"/>
                <a:cs typeface="Times New Roman" panose="02020603050405020304" pitchFamily="18" charset="0"/>
              </a:rPr>
              <a:t>eliminate the malpractice attempts we recommend to reduce the examination duration drastically. This methodology will give pressure to students and they may not get time to switch between answer window and to other malpractice options. If they try to copy then obviously they can very less time and will be not be able to complete not even 50 %.</a:t>
            </a:r>
          </a:p>
          <a:p>
            <a:pPr marL="88900" indent="0" algn="just">
              <a:buNone/>
            </a:pPr>
            <a:r>
              <a:rPr lang="en-US" dirty="0">
                <a:solidFill>
                  <a:srgbClr val="002060"/>
                </a:solidFill>
                <a:latin typeface="Times New Roman" panose="02020603050405020304" pitchFamily="18" charset="0"/>
                <a:cs typeface="Times New Roman" panose="02020603050405020304" pitchFamily="18" charset="0"/>
              </a:rPr>
              <a:t> </a:t>
            </a:r>
          </a:p>
          <a:p>
            <a:pPr marL="88900" indent="0" algn="just">
              <a:buNone/>
            </a:pPr>
            <a:r>
              <a:rPr lang="en-US" dirty="0">
                <a:solidFill>
                  <a:srgbClr val="002060"/>
                </a:solidFill>
                <a:latin typeface="Times New Roman" panose="02020603050405020304" pitchFamily="18" charset="0"/>
                <a:cs typeface="Times New Roman" panose="02020603050405020304" pitchFamily="18" charset="0"/>
              </a:rPr>
              <a:t>This will affect the good students’ performance also and will not be the actual representation of a student assessment. To address this we recommend normalize the marks received by all the students to higher grade if required. </a:t>
            </a:r>
          </a:p>
          <a:p>
            <a:pPr marL="88900" indent="0" algn="just">
              <a:buNone/>
            </a:pPr>
            <a:r>
              <a:rPr lang="en-US" dirty="0">
                <a:solidFill>
                  <a:srgbClr val="002060"/>
                </a:solidFill>
                <a:latin typeface="Times New Roman" panose="02020603050405020304" pitchFamily="18" charset="0"/>
                <a:cs typeface="Times New Roman" panose="02020603050405020304" pitchFamily="18" charset="0"/>
              </a:rPr>
              <a:t>  </a:t>
            </a:r>
          </a:p>
          <a:p>
            <a:pPr marL="88900" indent="0" algn="just">
              <a:buNone/>
            </a:pPr>
            <a:r>
              <a:rPr lang="en-US" dirty="0">
                <a:solidFill>
                  <a:srgbClr val="002060"/>
                </a:solidFill>
                <a:latin typeface="Times New Roman" panose="02020603050405020304" pitchFamily="18" charset="0"/>
                <a:cs typeface="Times New Roman" panose="02020603050405020304" pitchFamily="18" charset="0"/>
              </a:rPr>
              <a:t>Our model consist of parent invigilation, appropriate assessment components like viva and proper question bank and also method of normalization</a:t>
            </a:r>
          </a:p>
          <a:p>
            <a:pPr marL="88900" indent="0" algn="just">
              <a:buNone/>
            </a:pPr>
            <a:endParaRPr lang="en-US"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02558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pPr marL="88900" indent="0">
              <a:buNone/>
            </a:pPr>
            <a:endParaRPr lang="en-US" dirty="0" smtClean="0"/>
          </a:p>
          <a:p>
            <a:pPr marL="88900" indent="0">
              <a:buNone/>
            </a:pPr>
            <a:endParaRPr lang="en-US" dirty="0"/>
          </a:p>
          <a:p>
            <a:pPr marL="88900" indent="0">
              <a:buNone/>
            </a:pPr>
            <a:endParaRPr lang="en-US" dirty="0" smtClean="0"/>
          </a:p>
          <a:p>
            <a:pPr marL="88900" indent="0">
              <a:buNone/>
            </a:pPr>
            <a:endParaRPr lang="en-US" dirty="0"/>
          </a:p>
          <a:p>
            <a:pPr marL="88900" indent="0">
              <a:buNone/>
            </a:pPr>
            <a:endParaRPr lang="en-US" dirty="0" smtClean="0"/>
          </a:p>
          <a:p>
            <a:pPr marL="88900" indent="0">
              <a:buNone/>
            </a:pPr>
            <a:endParaRPr lang="en-US" dirty="0"/>
          </a:p>
          <a:p>
            <a:pPr marL="88900" indent="0">
              <a:buNone/>
            </a:pPr>
            <a:r>
              <a:rPr lang="en-US" sz="4000" i="1" dirty="0" smtClean="0">
                <a:solidFill>
                  <a:srgbClr val="002060"/>
                </a:solidFill>
              </a:rPr>
              <a:t>Thank You</a:t>
            </a:r>
            <a:endParaRPr lang="en-US" i="1" dirty="0">
              <a:solidFill>
                <a:srgbClr val="002060"/>
              </a:solidFill>
            </a:endParaRPr>
          </a:p>
        </p:txBody>
      </p:sp>
    </p:spTree>
    <p:extLst>
      <p:ext uri="{BB962C8B-B14F-4D97-AF65-F5344CB8AC3E}">
        <p14:creationId xmlns:p14="http://schemas.microsoft.com/office/powerpoint/2010/main" val="1496645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latin typeface="Times New Roman" panose="02020603050405020304" pitchFamily="18" charset="0"/>
                <a:cs typeface="Times New Roman" panose="02020603050405020304" pitchFamily="18" charset="0"/>
              </a:rPr>
              <a:t>Problem Statement</a:t>
            </a:r>
            <a:br>
              <a:rPr lang="en-US" dirty="0">
                <a:solidFill>
                  <a:srgbClr val="C00000"/>
                </a:solidFill>
                <a:latin typeface="Times New Roman" panose="02020603050405020304" pitchFamily="18" charset="0"/>
                <a:cs typeface="Times New Roman" panose="02020603050405020304" pitchFamily="18" charset="0"/>
              </a:rPr>
            </a:br>
            <a:endParaRPr lang="en-US" dirty="0">
              <a:solidFill>
                <a:srgbClr val="C00000"/>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pPr marL="88900" indent="0">
              <a:buNone/>
            </a:pPr>
            <a:r>
              <a:rPr lang="en-US" sz="2400" dirty="0">
                <a:solidFill>
                  <a:srgbClr val="002060"/>
                </a:solidFill>
                <a:latin typeface="Times New Roman" panose="02020603050405020304" pitchFamily="18" charset="0"/>
                <a:cs typeface="Times New Roman" panose="02020603050405020304" pitchFamily="18" charset="0"/>
              </a:rPr>
              <a:t> </a:t>
            </a:r>
          </a:p>
          <a:p>
            <a:pPr marL="88900" indent="0">
              <a:buNone/>
            </a:pPr>
            <a:r>
              <a:rPr lang="en-US" sz="2400" dirty="0">
                <a:solidFill>
                  <a:srgbClr val="002060"/>
                </a:solidFill>
                <a:latin typeface="Times New Roman" panose="02020603050405020304" pitchFamily="18" charset="0"/>
                <a:cs typeface="Times New Roman" panose="02020603050405020304" pitchFamily="18" charset="0"/>
              </a:rPr>
              <a:t>How to conduct online examination without live proctoring. </a:t>
            </a:r>
          </a:p>
          <a:p>
            <a:pPr marL="88900" indent="0">
              <a:buNone/>
            </a:pPr>
            <a:endParaRPr lang="en-US" sz="2400" dirty="0" smtClean="0">
              <a:solidFill>
                <a:srgbClr val="002060"/>
              </a:solidFill>
              <a:latin typeface="Times New Roman" panose="02020603050405020304" pitchFamily="18" charset="0"/>
              <a:cs typeface="Times New Roman" panose="02020603050405020304" pitchFamily="18" charset="0"/>
            </a:endParaRPr>
          </a:p>
          <a:p>
            <a:pPr marL="88900" indent="0">
              <a:buNone/>
            </a:pPr>
            <a:endParaRPr lang="en-US" sz="2400" dirty="0" smtClean="0">
              <a:solidFill>
                <a:srgbClr val="002060"/>
              </a:solidFill>
              <a:latin typeface="Times New Roman" panose="02020603050405020304" pitchFamily="18" charset="0"/>
              <a:cs typeface="Times New Roman" panose="02020603050405020304" pitchFamily="18" charset="0"/>
            </a:endParaRPr>
          </a:p>
          <a:p>
            <a:pPr marL="88900" indent="0">
              <a:buNone/>
            </a:pPr>
            <a:r>
              <a:rPr lang="en-US" sz="2400" dirty="0">
                <a:solidFill>
                  <a:srgbClr val="002060"/>
                </a:solidFill>
                <a:latin typeface="Times New Roman" panose="02020603050405020304" pitchFamily="18" charset="0"/>
                <a:cs typeface="Times New Roman" panose="02020603050405020304" pitchFamily="18" charset="0"/>
              </a:rPr>
              <a:t>Proctoring should be done </a:t>
            </a:r>
            <a:r>
              <a:rPr lang="en-US" sz="2400" dirty="0" smtClean="0">
                <a:solidFill>
                  <a:srgbClr val="002060"/>
                </a:solidFill>
                <a:latin typeface="Times New Roman" panose="02020603050405020304" pitchFamily="18" charset="0"/>
                <a:cs typeface="Times New Roman" panose="02020603050405020304" pitchFamily="18" charset="0"/>
              </a:rPr>
              <a:t>automatically</a:t>
            </a:r>
          </a:p>
          <a:p>
            <a:pPr marL="88900" indent="0">
              <a:buNone/>
            </a:pPr>
            <a:endParaRPr lang="en-US" sz="2400" dirty="0" smtClean="0">
              <a:solidFill>
                <a:srgbClr val="002060"/>
              </a:solidFill>
              <a:latin typeface="Times New Roman" panose="02020603050405020304" pitchFamily="18" charset="0"/>
              <a:cs typeface="Times New Roman" panose="02020603050405020304" pitchFamily="18" charset="0"/>
            </a:endParaRPr>
          </a:p>
          <a:p>
            <a:pPr marL="88900" indent="0">
              <a:buNone/>
            </a:pPr>
            <a:r>
              <a:rPr lang="en-US" sz="2400" dirty="0" smtClean="0">
                <a:solidFill>
                  <a:srgbClr val="002060"/>
                </a:solidFill>
                <a:latin typeface="Times New Roman" panose="02020603050405020304" pitchFamily="18" charset="0"/>
                <a:cs typeface="Times New Roman" panose="02020603050405020304" pitchFamily="18" charset="0"/>
              </a:rPr>
              <a:t>System </a:t>
            </a:r>
            <a:r>
              <a:rPr lang="en-US" sz="2400" dirty="0">
                <a:solidFill>
                  <a:srgbClr val="002060"/>
                </a:solidFill>
                <a:latin typeface="Times New Roman" panose="02020603050405020304" pitchFamily="18" charset="0"/>
                <a:cs typeface="Times New Roman" panose="02020603050405020304" pitchFamily="18" charset="0"/>
              </a:rPr>
              <a:t>should take care</a:t>
            </a:r>
          </a:p>
        </p:txBody>
      </p:sp>
    </p:spTree>
    <p:extLst>
      <p:ext uri="{BB962C8B-B14F-4D97-AF65-F5344CB8AC3E}">
        <p14:creationId xmlns:p14="http://schemas.microsoft.com/office/powerpoint/2010/main" val="2116516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pPr marL="88900" indent="0">
              <a:buNone/>
            </a:pPr>
            <a:r>
              <a:rPr lang="en-US" sz="2400" dirty="0">
                <a:solidFill>
                  <a:srgbClr val="FF0000"/>
                </a:solidFill>
                <a:latin typeface="Times New Roman" panose="02020603050405020304" pitchFamily="18" charset="0"/>
                <a:cs typeface="Times New Roman" panose="02020603050405020304" pitchFamily="18" charset="0"/>
              </a:rPr>
              <a:t>Our model addresses the issues in the following categories</a:t>
            </a:r>
          </a:p>
          <a:p>
            <a:pPr marL="88900" lvl="0" indent="0">
              <a:buNone/>
            </a:pPr>
            <a:endParaRPr lang="en-US" dirty="0" smtClean="0"/>
          </a:p>
          <a:p>
            <a:pPr marL="88900" lvl="0" indent="0">
              <a:buNone/>
            </a:pPr>
            <a:endParaRPr lang="en-US" dirty="0"/>
          </a:p>
          <a:p>
            <a:pPr lvl="0">
              <a:spcBef>
                <a:spcPts val="1200"/>
              </a:spcBef>
              <a:spcAft>
                <a:spcPts val="600"/>
              </a:spcAft>
              <a:buFont typeface="Wingdings" panose="05000000000000000000" pitchFamily="2" charset="2"/>
              <a:buChar char="ü"/>
            </a:pPr>
            <a:r>
              <a:rPr lang="en-US" sz="2400" dirty="0" smtClean="0">
                <a:solidFill>
                  <a:srgbClr val="002060"/>
                </a:solidFill>
                <a:latin typeface="Times New Roman" panose="02020603050405020304" pitchFamily="18" charset="0"/>
                <a:cs typeface="Times New Roman" panose="02020603050405020304" pitchFamily="18" charset="0"/>
              </a:rPr>
              <a:t>Invigilation</a:t>
            </a:r>
            <a:endParaRPr lang="en-US" sz="2400" dirty="0">
              <a:solidFill>
                <a:srgbClr val="002060"/>
              </a:solidFill>
              <a:latin typeface="Times New Roman" panose="02020603050405020304" pitchFamily="18" charset="0"/>
              <a:cs typeface="Times New Roman" panose="02020603050405020304" pitchFamily="18" charset="0"/>
            </a:endParaRPr>
          </a:p>
          <a:p>
            <a:pPr lvl="0">
              <a:spcBef>
                <a:spcPts val="1200"/>
              </a:spcBef>
              <a:spcAft>
                <a:spcPts val="600"/>
              </a:spcAft>
              <a:buFont typeface="Wingdings" panose="05000000000000000000" pitchFamily="2" charset="2"/>
              <a:buChar char="ü"/>
            </a:pPr>
            <a:r>
              <a:rPr lang="en-US" sz="2400" dirty="0">
                <a:solidFill>
                  <a:srgbClr val="002060"/>
                </a:solidFill>
                <a:latin typeface="Times New Roman" panose="02020603050405020304" pitchFamily="18" charset="0"/>
                <a:cs typeface="Times New Roman" panose="02020603050405020304" pitchFamily="18" charset="0"/>
              </a:rPr>
              <a:t>Components of assessment</a:t>
            </a:r>
          </a:p>
          <a:p>
            <a:pPr lvl="0">
              <a:spcBef>
                <a:spcPts val="1200"/>
              </a:spcBef>
              <a:spcAft>
                <a:spcPts val="600"/>
              </a:spcAft>
              <a:buFont typeface="Wingdings" panose="05000000000000000000" pitchFamily="2" charset="2"/>
              <a:buChar char="ü"/>
            </a:pPr>
            <a:r>
              <a:rPr lang="en-US" sz="2400" dirty="0">
                <a:solidFill>
                  <a:srgbClr val="002060"/>
                </a:solidFill>
                <a:latin typeface="Times New Roman" panose="02020603050405020304" pitchFamily="18" charset="0"/>
                <a:cs typeface="Times New Roman" panose="02020603050405020304" pitchFamily="18" charset="0"/>
              </a:rPr>
              <a:t>Preparation of question bank</a:t>
            </a:r>
          </a:p>
          <a:p>
            <a:pPr lvl="0">
              <a:spcBef>
                <a:spcPts val="1200"/>
              </a:spcBef>
              <a:spcAft>
                <a:spcPts val="600"/>
              </a:spcAft>
              <a:buFont typeface="Wingdings" panose="05000000000000000000" pitchFamily="2" charset="2"/>
              <a:buChar char="ü"/>
            </a:pPr>
            <a:r>
              <a:rPr lang="en-US" sz="2400" dirty="0">
                <a:solidFill>
                  <a:srgbClr val="002060"/>
                </a:solidFill>
                <a:latin typeface="Times New Roman" panose="02020603050405020304" pitchFamily="18" charset="0"/>
                <a:cs typeface="Times New Roman" panose="02020603050405020304" pitchFamily="18" charset="0"/>
              </a:rPr>
              <a:t>Normalization</a:t>
            </a:r>
          </a:p>
          <a:p>
            <a:pPr marL="88900" indent="0">
              <a:buNone/>
            </a:pPr>
            <a:endParaRPr lang="en-US" dirty="0"/>
          </a:p>
        </p:txBody>
      </p:sp>
    </p:spTree>
    <p:extLst>
      <p:ext uri="{BB962C8B-B14F-4D97-AF65-F5344CB8AC3E}">
        <p14:creationId xmlns:p14="http://schemas.microsoft.com/office/powerpoint/2010/main" val="231931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latin typeface="Times New Roman" panose="02020603050405020304" pitchFamily="18" charset="0"/>
                <a:cs typeface="Times New Roman" panose="02020603050405020304" pitchFamily="18" charset="0"/>
              </a:rPr>
              <a:t>Functionalities</a:t>
            </a:r>
            <a:r>
              <a:rPr lang="en-US" dirty="0"/>
              <a:t/>
            </a:r>
            <a:br>
              <a:rPr lang="en-US" dirty="0"/>
            </a:br>
            <a:endParaRPr lang="en-US" dirty="0"/>
          </a:p>
        </p:txBody>
      </p:sp>
      <p:sp>
        <p:nvSpPr>
          <p:cNvPr id="3" name="Text Placeholder 2"/>
          <p:cNvSpPr>
            <a:spLocks noGrp="1"/>
          </p:cNvSpPr>
          <p:nvPr>
            <p:ph type="body" idx="1"/>
          </p:nvPr>
        </p:nvSpPr>
        <p:spPr/>
        <p:txBody>
          <a:bodyPr/>
          <a:lstStyle/>
          <a:p>
            <a:pPr lvl="0" algn="just">
              <a:spcBef>
                <a:spcPts val="600"/>
              </a:spcBef>
              <a:spcAft>
                <a:spcPts val="1200"/>
              </a:spcAft>
            </a:pPr>
            <a:r>
              <a:rPr lang="en-US" sz="2400" dirty="0">
                <a:solidFill>
                  <a:srgbClr val="002060"/>
                </a:solidFill>
                <a:latin typeface="Times New Roman" panose="02020603050405020304" pitchFamily="18" charset="0"/>
                <a:cs typeface="Times New Roman" panose="02020603050405020304" pitchFamily="18" charset="0"/>
              </a:rPr>
              <a:t>Authentication of the student </a:t>
            </a:r>
          </a:p>
          <a:p>
            <a:pPr lvl="0" algn="just">
              <a:spcBef>
                <a:spcPts val="600"/>
              </a:spcBef>
              <a:spcAft>
                <a:spcPts val="1200"/>
              </a:spcAft>
            </a:pPr>
            <a:r>
              <a:rPr lang="en-US" sz="2400" dirty="0">
                <a:solidFill>
                  <a:srgbClr val="002060"/>
                </a:solidFill>
                <a:latin typeface="Times New Roman" panose="02020603050405020304" pitchFamily="18" charset="0"/>
                <a:cs typeface="Times New Roman" panose="02020603050405020304" pitchFamily="18" charset="0"/>
              </a:rPr>
              <a:t>Identification of presence of third parties</a:t>
            </a:r>
          </a:p>
          <a:p>
            <a:pPr lvl="0" algn="just">
              <a:spcBef>
                <a:spcPts val="600"/>
              </a:spcBef>
              <a:spcAft>
                <a:spcPts val="1200"/>
              </a:spcAft>
            </a:pPr>
            <a:r>
              <a:rPr lang="en-US" sz="2400" dirty="0">
                <a:solidFill>
                  <a:srgbClr val="002060"/>
                </a:solidFill>
                <a:latin typeface="Times New Roman" panose="02020603050405020304" pitchFamily="18" charset="0"/>
                <a:cs typeface="Times New Roman" panose="02020603050405020304" pitchFamily="18" charset="0"/>
              </a:rPr>
              <a:t>Identification of usages of malpractices like internet searching during examination</a:t>
            </a:r>
          </a:p>
          <a:p>
            <a:pPr marL="88900" indent="0" algn="just">
              <a:buNone/>
            </a:pPr>
            <a:endParaRPr lang="en-US" dirty="0"/>
          </a:p>
        </p:txBody>
      </p:sp>
    </p:spTree>
    <p:extLst>
      <p:ext uri="{BB962C8B-B14F-4D97-AF65-F5344CB8AC3E}">
        <p14:creationId xmlns:p14="http://schemas.microsoft.com/office/powerpoint/2010/main" val="871745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latin typeface="Times New Roman" panose="02020603050405020304" pitchFamily="18" charset="0"/>
                <a:cs typeface="Times New Roman" panose="02020603050405020304" pitchFamily="18" charset="0"/>
              </a:rPr>
              <a:t>Innovative</a:t>
            </a:r>
            <a:r>
              <a:rPr lang="en-US" dirty="0"/>
              <a:t> </a:t>
            </a:r>
            <a:r>
              <a:rPr lang="en-US" dirty="0">
                <a:solidFill>
                  <a:srgbClr val="C00000"/>
                </a:solidFill>
                <a:latin typeface="Times New Roman" panose="02020603050405020304" pitchFamily="18" charset="0"/>
                <a:cs typeface="Times New Roman" panose="02020603050405020304" pitchFamily="18" charset="0"/>
              </a:rPr>
              <a:t>features</a:t>
            </a:r>
            <a:r>
              <a:rPr lang="en-US" dirty="0"/>
              <a:t/>
            </a:r>
            <a:br>
              <a:rPr lang="en-US" dirty="0"/>
            </a:br>
            <a:endParaRPr lang="en-US" dirty="0"/>
          </a:p>
        </p:txBody>
      </p:sp>
      <p:sp>
        <p:nvSpPr>
          <p:cNvPr id="3" name="Text Placeholder 2"/>
          <p:cNvSpPr>
            <a:spLocks noGrp="1"/>
          </p:cNvSpPr>
          <p:nvPr>
            <p:ph type="body" idx="1"/>
          </p:nvPr>
        </p:nvSpPr>
        <p:spPr/>
        <p:txBody>
          <a:bodyPr/>
          <a:lstStyle/>
          <a:p>
            <a:pPr marL="88900" indent="0" algn="just">
              <a:buNone/>
            </a:pPr>
            <a:r>
              <a:rPr lang="en-US" sz="2400" dirty="0">
                <a:solidFill>
                  <a:srgbClr val="002060"/>
                </a:solidFill>
                <a:latin typeface="Times New Roman" panose="02020603050405020304" pitchFamily="18" charset="0"/>
                <a:cs typeface="Times New Roman" panose="02020603050405020304" pitchFamily="18" charset="0"/>
              </a:rPr>
              <a:t>Students will be asked to speak out the </a:t>
            </a:r>
            <a:r>
              <a:rPr lang="en-US" sz="2400" dirty="0" smtClean="0">
                <a:solidFill>
                  <a:srgbClr val="002060"/>
                </a:solidFill>
                <a:latin typeface="Times New Roman" panose="02020603050405020304" pitchFamily="18" charset="0"/>
                <a:cs typeface="Times New Roman" panose="02020603050405020304" pitchFamily="18" charset="0"/>
              </a:rPr>
              <a:t>answers</a:t>
            </a:r>
          </a:p>
          <a:p>
            <a:pPr marL="88900" indent="0" algn="just">
              <a:buNone/>
            </a:pPr>
            <a:endParaRPr lang="en-US" sz="2400" dirty="0">
              <a:solidFill>
                <a:srgbClr val="002060"/>
              </a:solidFill>
              <a:latin typeface="Times New Roman" panose="02020603050405020304" pitchFamily="18" charset="0"/>
              <a:cs typeface="Times New Roman" panose="02020603050405020304" pitchFamily="18" charset="0"/>
            </a:endParaRPr>
          </a:p>
          <a:p>
            <a:pPr marL="88900" indent="0" algn="just">
              <a:buNone/>
            </a:pPr>
            <a:endParaRPr lang="en-US" sz="2400" dirty="0" smtClean="0">
              <a:solidFill>
                <a:srgbClr val="002060"/>
              </a:solidFill>
              <a:latin typeface="Times New Roman" panose="02020603050405020304" pitchFamily="18" charset="0"/>
              <a:cs typeface="Times New Roman" panose="02020603050405020304" pitchFamily="18" charset="0"/>
            </a:endParaRPr>
          </a:p>
          <a:p>
            <a:pPr marL="88900" indent="0" algn="just">
              <a:buNone/>
            </a:pPr>
            <a:r>
              <a:rPr lang="en-US" sz="2400" dirty="0">
                <a:solidFill>
                  <a:srgbClr val="002060"/>
                </a:solidFill>
                <a:latin typeface="Times New Roman" panose="02020603050405020304" pitchFamily="18" charset="0"/>
                <a:cs typeface="Times New Roman" panose="02020603050405020304" pitchFamily="18" charset="0"/>
              </a:rPr>
              <a:t>The eye movement will be captured by the system while they answer </a:t>
            </a:r>
            <a:endParaRPr lang="en-US" sz="2400" dirty="0" smtClean="0">
              <a:solidFill>
                <a:srgbClr val="002060"/>
              </a:solidFill>
              <a:latin typeface="Times New Roman" panose="02020603050405020304" pitchFamily="18" charset="0"/>
              <a:cs typeface="Times New Roman" panose="02020603050405020304" pitchFamily="18" charset="0"/>
            </a:endParaRPr>
          </a:p>
          <a:p>
            <a:pPr marL="88900" indent="0" algn="just">
              <a:buNone/>
            </a:pPr>
            <a:endParaRPr lang="en-US" sz="2400" dirty="0">
              <a:solidFill>
                <a:srgbClr val="002060"/>
              </a:solidFill>
              <a:latin typeface="Times New Roman" panose="02020603050405020304" pitchFamily="18" charset="0"/>
              <a:cs typeface="Times New Roman" panose="02020603050405020304" pitchFamily="18" charset="0"/>
            </a:endParaRPr>
          </a:p>
          <a:p>
            <a:pPr marL="88900" indent="0" algn="just">
              <a:buNone/>
            </a:pPr>
            <a:r>
              <a:rPr lang="en-US" sz="2400" dirty="0" smtClean="0">
                <a:solidFill>
                  <a:srgbClr val="002060"/>
                </a:solidFill>
                <a:latin typeface="Times New Roman" panose="02020603050405020304" pitchFamily="18" charset="0"/>
                <a:cs typeface="Times New Roman" panose="02020603050405020304" pitchFamily="18" charset="0"/>
              </a:rPr>
              <a:t>This </a:t>
            </a:r>
            <a:r>
              <a:rPr lang="en-US" sz="2400" dirty="0">
                <a:solidFill>
                  <a:srgbClr val="002060"/>
                </a:solidFill>
                <a:latin typeface="Times New Roman" panose="02020603050405020304" pitchFamily="18" charset="0"/>
                <a:cs typeface="Times New Roman" panose="02020603050405020304" pitchFamily="18" charset="0"/>
              </a:rPr>
              <a:t>will be analyzed to find out whether they are reading from a note or from recollecting the answers</a:t>
            </a:r>
          </a:p>
          <a:p>
            <a:pPr marL="88900" indent="0" algn="just">
              <a:buNone/>
            </a:pPr>
            <a:endParaRPr lang="en-US" sz="24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4435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latin typeface="Times New Roman" panose="02020603050405020304" pitchFamily="18" charset="0"/>
                <a:cs typeface="Times New Roman" panose="02020603050405020304" pitchFamily="18" charset="0"/>
              </a:rPr>
              <a:t>Feasibility</a:t>
            </a:r>
            <a:r>
              <a:rPr lang="en-US" dirty="0"/>
              <a:t/>
            </a:r>
            <a:br>
              <a:rPr lang="en-US" dirty="0"/>
            </a:br>
            <a:endParaRPr lang="en-US" dirty="0"/>
          </a:p>
        </p:txBody>
      </p:sp>
      <p:sp>
        <p:nvSpPr>
          <p:cNvPr id="3" name="Text Placeholder 2"/>
          <p:cNvSpPr>
            <a:spLocks noGrp="1"/>
          </p:cNvSpPr>
          <p:nvPr>
            <p:ph type="body" idx="1"/>
          </p:nvPr>
        </p:nvSpPr>
        <p:spPr>
          <a:xfrm>
            <a:off x="311700" y="1356866"/>
            <a:ext cx="8616640" cy="4923163"/>
          </a:xfrm>
        </p:spPr>
        <p:txBody>
          <a:bodyPr/>
          <a:lstStyle/>
          <a:p>
            <a:pPr marL="88900" indent="0" algn="just">
              <a:buNone/>
            </a:pPr>
            <a:r>
              <a:rPr lang="en-US" sz="2400" dirty="0">
                <a:solidFill>
                  <a:srgbClr val="002060"/>
                </a:solidFill>
                <a:latin typeface="Times New Roman" panose="02020603050405020304" pitchFamily="18" charset="0"/>
                <a:cs typeface="Times New Roman" panose="02020603050405020304" pitchFamily="18" charset="0"/>
              </a:rPr>
              <a:t>To implement this feature we do not require any additional tools. </a:t>
            </a:r>
            <a:endParaRPr lang="en-US" sz="2400" dirty="0" smtClean="0">
              <a:solidFill>
                <a:srgbClr val="002060"/>
              </a:solidFill>
              <a:latin typeface="Times New Roman" panose="02020603050405020304" pitchFamily="18" charset="0"/>
              <a:cs typeface="Times New Roman" panose="02020603050405020304" pitchFamily="18" charset="0"/>
            </a:endParaRPr>
          </a:p>
          <a:p>
            <a:pPr marL="88900" indent="0" algn="just">
              <a:buNone/>
            </a:pPr>
            <a:endParaRPr lang="en-US" sz="2400" dirty="0">
              <a:solidFill>
                <a:srgbClr val="002060"/>
              </a:solidFill>
              <a:latin typeface="Times New Roman" panose="02020603050405020304" pitchFamily="18" charset="0"/>
              <a:cs typeface="Times New Roman" panose="02020603050405020304" pitchFamily="18" charset="0"/>
            </a:endParaRPr>
          </a:p>
          <a:p>
            <a:pPr marL="88900" indent="0" algn="just">
              <a:buNone/>
            </a:pPr>
            <a:r>
              <a:rPr lang="en-US" sz="2400" dirty="0" smtClean="0">
                <a:solidFill>
                  <a:srgbClr val="002060"/>
                </a:solidFill>
                <a:latin typeface="Times New Roman" panose="02020603050405020304" pitchFamily="18" charset="0"/>
                <a:cs typeface="Times New Roman" panose="02020603050405020304" pitchFamily="18" charset="0"/>
              </a:rPr>
              <a:t>The </a:t>
            </a:r>
            <a:r>
              <a:rPr lang="en-US" sz="2400" dirty="0">
                <a:solidFill>
                  <a:srgbClr val="002060"/>
                </a:solidFill>
                <a:latin typeface="Times New Roman" panose="02020603050405020304" pitchFamily="18" charset="0"/>
                <a:cs typeface="Times New Roman" panose="02020603050405020304" pitchFamily="18" charset="0"/>
              </a:rPr>
              <a:t>camera of laptop/ mobile which is required for authenticating the student can be used to record eye movements. </a:t>
            </a:r>
            <a:endParaRPr lang="en-US" sz="2400" dirty="0" smtClean="0">
              <a:solidFill>
                <a:srgbClr val="002060"/>
              </a:solidFill>
              <a:latin typeface="Times New Roman" panose="02020603050405020304" pitchFamily="18" charset="0"/>
              <a:cs typeface="Times New Roman" panose="02020603050405020304" pitchFamily="18" charset="0"/>
            </a:endParaRPr>
          </a:p>
          <a:p>
            <a:pPr marL="88900" indent="0" algn="just">
              <a:buNone/>
            </a:pPr>
            <a:endParaRPr lang="en-US" sz="2400" dirty="0">
              <a:solidFill>
                <a:srgbClr val="002060"/>
              </a:solidFill>
              <a:latin typeface="Times New Roman" panose="02020603050405020304" pitchFamily="18" charset="0"/>
              <a:cs typeface="Times New Roman" panose="02020603050405020304" pitchFamily="18" charset="0"/>
            </a:endParaRPr>
          </a:p>
          <a:p>
            <a:pPr marL="88900" indent="0" algn="just">
              <a:buNone/>
            </a:pPr>
            <a:r>
              <a:rPr lang="en-US" sz="2400" dirty="0" smtClean="0">
                <a:solidFill>
                  <a:srgbClr val="002060"/>
                </a:solidFill>
                <a:latin typeface="Times New Roman" panose="02020603050405020304" pitchFamily="18" charset="0"/>
                <a:cs typeface="Times New Roman" panose="02020603050405020304" pitchFamily="18" charset="0"/>
              </a:rPr>
              <a:t>Start </a:t>
            </a:r>
            <a:r>
              <a:rPr lang="en-US" sz="2400" dirty="0">
                <a:solidFill>
                  <a:srgbClr val="002060"/>
                </a:solidFill>
                <a:latin typeface="Times New Roman" panose="02020603050405020304" pitchFamily="18" charset="0"/>
                <a:cs typeface="Times New Roman" panose="02020603050405020304" pitchFamily="18" charset="0"/>
              </a:rPr>
              <a:t>and stop of camera can be controlled by the system. </a:t>
            </a:r>
            <a:endParaRPr lang="en-US" sz="2400" dirty="0" smtClean="0">
              <a:solidFill>
                <a:srgbClr val="002060"/>
              </a:solidFill>
              <a:latin typeface="Times New Roman" panose="02020603050405020304" pitchFamily="18" charset="0"/>
              <a:cs typeface="Times New Roman" panose="02020603050405020304" pitchFamily="18" charset="0"/>
            </a:endParaRPr>
          </a:p>
          <a:p>
            <a:pPr marL="88900" indent="0" algn="just">
              <a:buNone/>
            </a:pPr>
            <a:endParaRPr lang="en-US" sz="2400" dirty="0">
              <a:solidFill>
                <a:srgbClr val="002060"/>
              </a:solidFill>
              <a:latin typeface="Times New Roman" panose="02020603050405020304" pitchFamily="18" charset="0"/>
              <a:cs typeface="Times New Roman" panose="02020603050405020304" pitchFamily="18" charset="0"/>
            </a:endParaRPr>
          </a:p>
          <a:p>
            <a:pPr marL="88900" indent="0" algn="just">
              <a:buNone/>
            </a:pPr>
            <a:r>
              <a:rPr lang="en-US" sz="2400" dirty="0" smtClean="0">
                <a:solidFill>
                  <a:srgbClr val="002060"/>
                </a:solidFill>
                <a:latin typeface="Times New Roman" panose="02020603050405020304" pitchFamily="18" charset="0"/>
                <a:cs typeface="Times New Roman" panose="02020603050405020304" pitchFamily="18" charset="0"/>
              </a:rPr>
              <a:t>Audio </a:t>
            </a:r>
            <a:r>
              <a:rPr lang="en-US" sz="2400" dirty="0">
                <a:solidFill>
                  <a:srgbClr val="002060"/>
                </a:solidFill>
                <a:latin typeface="Times New Roman" panose="02020603050405020304" pitchFamily="18" charset="0"/>
                <a:cs typeface="Times New Roman" panose="02020603050405020304" pitchFamily="18" charset="0"/>
              </a:rPr>
              <a:t>message can be recorded at the server side so that there is no need of sending the answers separately. </a:t>
            </a:r>
            <a:endParaRPr lang="en-US" sz="2400" dirty="0" smtClean="0">
              <a:solidFill>
                <a:srgbClr val="002060"/>
              </a:solidFill>
              <a:latin typeface="Times New Roman" panose="02020603050405020304" pitchFamily="18" charset="0"/>
              <a:cs typeface="Times New Roman" panose="02020603050405020304" pitchFamily="18" charset="0"/>
            </a:endParaRPr>
          </a:p>
          <a:p>
            <a:pPr marL="88900" indent="0" algn="just">
              <a:buNone/>
            </a:pPr>
            <a:endParaRPr lang="en-US" sz="2400" dirty="0">
              <a:solidFill>
                <a:srgbClr val="002060"/>
              </a:solidFill>
              <a:latin typeface="Times New Roman" panose="02020603050405020304" pitchFamily="18" charset="0"/>
              <a:cs typeface="Times New Roman" panose="02020603050405020304" pitchFamily="18" charset="0"/>
            </a:endParaRPr>
          </a:p>
          <a:p>
            <a:pPr marL="88900" indent="0" algn="just">
              <a:buNone/>
            </a:pPr>
            <a:r>
              <a:rPr lang="en-US" sz="2400" dirty="0" smtClean="0">
                <a:solidFill>
                  <a:srgbClr val="002060"/>
                </a:solidFill>
                <a:latin typeface="Times New Roman" panose="02020603050405020304" pitchFamily="18" charset="0"/>
                <a:cs typeface="Times New Roman" panose="02020603050405020304" pitchFamily="18" charset="0"/>
              </a:rPr>
              <a:t>Couple </a:t>
            </a:r>
            <a:r>
              <a:rPr lang="en-US" sz="2400" dirty="0">
                <a:solidFill>
                  <a:srgbClr val="002060"/>
                </a:solidFill>
                <a:latin typeface="Times New Roman" panose="02020603050405020304" pitchFamily="18" charset="0"/>
                <a:cs typeface="Times New Roman" panose="02020603050405020304" pitchFamily="18" charset="0"/>
              </a:rPr>
              <a:t>of face images also can be saved at server side. </a:t>
            </a:r>
          </a:p>
          <a:p>
            <a:pPr marL="88900" indent="0" algn="just">
              <a:buNone/>
            </a:pPr>
            <a:endParaRPr lang="en-US" sz="2400" dirty="0" smtClean="0">
              <a:solidFill>
                <a:srgbClr val="002060"/>
              </a:solidFill>
              <a:latin typeface="Times New Roman" panose="02020603050405020304" pitchFamily="18" charset="0"/>
              <a:cs typeface="Times New Roman" panose="02020603050405020304" pitchFamily="18" charset="0"/>
            </a:endParaRPr>
          </a:p>
          <a:p>
            <a:pPr marL="88900" indent="0" algn="just">
              <a:buNone/>
            </a:pPr>
            <a:r>
              <a:rPr lang="en-US" sz="2400" dirty="0" smtClean="0">
                <a:solidFill>
                  <a:srgbClr val="002060"/>
                </a:solidFill>
                <a:latin typeface="Times New Roman" panose="02020603050405020304" pitchFamily="18" charset="0"/>
                <a:cs typeface="Times New Roman" panose="02020603050405020304" pitchFamily="18" charset="0"/>
              </a:rPr>
              <a:t>A </a:t>
            </a:r>
            <a:r>
              <a:rPr lang="en-US" sz="2400" dirty="0">
                <a:solidFill>
                  <a:srgbClr val="002060"/>
                </a:solidFill>
                <a:latin typeface="Times New Roman" panose="02020603050405020304" pitchFamily="18" charset="0"/>
                <a:cs typeface="Times New Roman" panose="02020603050405020304" pitchFamily="18" charset="0"/>
              </a:rPr>
              <a:t>simple headphone is enough to record their audio answers. </a:t>
            </a:r>
          </a:p>
          <a:p>
            <a:pPr algn="just"/>
            <a:endParaRPr lang="en-US" sz="24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6015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latin typeface="Times New Roman" panose="02020603050405020304" pitchFamily="18" charset="0"/>
                <a:cs typeface="Times New Roman" panose="02020603050405020304" pitchFamily="18" charset="0"/>
              </a:rPr>
              <a:t>Challenges</a:t>
            </a:r>
            <a:r>
              <a:rPr lang="en-US" dirty="0"/>
              <a:t/>
            </a:r>
            <a:br>
              <a:rPr lang="en-US" dirty="0"/>
            </a:br>
            <a:endParaRPr lang="en-US" dirty="0"/>
          </a:p>
        </p:txBody>
      </p:sp>
      <p:sp>
        <p:nvSpPr>
          <p:cNvPr id="3" name="Text Placeholder 2"/>
          <p:cNvSpPr>
            <a:spLocks noGrp="1"/>
          </p:cNvSpPr>
          <p:nvPr>
            <p:ph type="body" idx="1"/>
          </p:nvPr>
        </p:nvSpPr>
        <p:spPr/>
        <p:txBody>
          <a:bodyPr/>
          <a:lstStyle/>
          <a:p>
            <a:pPr marL="88900" indent="0" algn="just">
              <a:buNone/>
            </a:pPr>
            <a:r>
              <a:rPr lang="en-US" sz="2400" dirty="0">
                <a:solidFill>
                  <a:srgbClr val="002060"/>
                </a:solidFill>
                <a:latin typeface="Times New Roman" panose="02020603050405020304" pitchFamily="18" charset="0"/>
                <a:cs typeface="Times New Roman" panose="02020603050405020304" pitchFamily="18" charset="0"/>
              </a:rPr>
              <a:t>Video recording. </a:t>
            </a:r>
            <a:endParaRPr lang="en-US" sz="2400" dirty="0" smtClean="0">
              <a:solidFill>
                <a:srgbClr val="002060"/>
              </a:solidFill>
              <a:latin typeface="Times New Roman" panose="02020603050405020304" pitchFamily="18" charset="0"/>
              <a:cs typeface="Times New Roman" panose="02020603050405020304" pitchFamily="18" charset="0"/>
            </a:endParaRPr>
          </a:p>
          <a:p>
            <a:pPr marL="88900" indent="0" algn="just">
              <a:buNone/>
            </a:pPr>
            <a:endParaRPr lang="en-US" sz="2400" dirty="0">
              <a:solidFill>
                <a:srgbClr val="002060"/>
              </a:solidFill>
              <a:latin typeface="Times New Roman" panose="02020603050405020304" pitchFamily="18" charset="0"/>
              <a:cs typeface="Times New Roman" panose="02020603050405020304" pitchFamily="18" charset="0"/>
            </a:endParaRPr>
          </a:p>
          <a:p>
            <a:pPr marL="88900" indent="0" algn="just">
              <a:buNone/>
            </a:pPr>
            <a:r>
              <a:rPr lang="en-US" sz="2400" dirty="0" smtClean="0">
                <a:solidFill>
                  <a:srgbClr val="002060"/>
                </a:solidFill>
                <a:latin typeface="Times New Roman" panose="02020603050405020304" pitchFamily="18" charset="0"/>
                <a:cs typeface="Times New Roman" panose="02020603050405020304" pitchFamily="18" charset="0"/>
              </a:rPr>
              <a:t>The </a:t>
            </a:r>
            <a:r>
              <a:rPr lang="en-US" sz="2400" dirty="0">
                <a:solidFill>
                  <a:srgbClr val="002060"/>
                </a:solidFill>
                <a:latin typeface="Times New Roman" panose="02020603050405020304" pitchFamily="18" charset="0"/>
                <a:cs typeface="Times New Roman" panose="02020603050405020304" pitchFamily="18" charset="0"/>
              </a:rPr>
              <a:t>eye movement can be effectively analyzed only when we have good pictures and for this we require reasonable camera and proper lighting in the room</a:t>
            </a:r>
          </a:p>
          <a:p>
            <a:pPr marL="88900" indent="0" algn="just">
              <a:buNone/>
            </a:pPr>
            <a:endParaRPr lang="en-US" sz="24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9152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latin typeface="Times New Roman" panose="02020603050405020304" pitchFamily="18" charset="0"/>
                <a:cs typeface="Times New Roman" panose="02020603050405020304" pitchFamily="18" charset="0"/>
              </a:rPr>
              <a:t>Architect - Design Assessments</a:t>
            </a:r>
            <a:r>
              <a:rPr lang="en-US" dirty="0"/>
              <a:t/>
            </a:r>
            <a:br>
              <a:rPr lang="en-US" dirty="0"/>
            </a:br>
            <a:endParaRPr lang="en-US" dirty="0"/>
          </a:p>
        </p:txBody>
      </p:sp>
      <p:pic>
        <p:nvPicPr>
          <p:cNvPr id="4" name="image7.png"/>
          <p:cNvPicPr/>
          <p:nvPr/>
        </p:nvPicPr>
        <p:blipFill>
          <a:blip r:embed="rId2"/>
          <a:srcRect/>
          <a:stretch>
            <a:fillRect/>
          </a:stretch>
        </p:blipFill>
        <p:spPr>
          <a:xfrm>
            <a:off x="694425" y="1627875"/>
            <a:ext cx="7233249" cy="4082811"/>
          </a:xfrm>
          <a:prstGeom prst="rect">
            <a:avLst/>
          </a:prstGeom>
          <a:ln/>
        </p:spPr>
      </p:pic>
      <p:sp>
        <p:nvSpPr>
          <p:cNvPr id="5" name="Rectangle 4"/>
          <p:cNvSpPr/>
          <p:nvPr/>
        </p:nvSpPr>
        <p:spPr>
          <a:xfrm>
            <a:off x="3184564" y="5820271"/>
            <a:ext cx="2981907" cy="454612"/>
          </a:xfrm>
          <a:prstGeom prst="rect">
            <a:avLst/>
          </a:prstGeom>
        </p:spPr>
        <p:txBody>
          <a:bodyPr wrap="none">
            <a:spAutoFit/>
          </a:bodyPr>
          <a:lstStyle/>
          <a:p>
            <a:pPr algn="ctr">
              <a:lnSpc>
                <a:spcPct val="107000"/>
              </a:lnSpc>
              <a:spcAft>
                <a:spcPts val="800"/>
              </a:spcAft>
            </a:pPr>
            <a:r>
              <a:rPr lang="en-US" sz="22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Application</a:t>
            </a:r>
            <a:r>
              <a:rPr lang="en-US" sz="20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 Architecture</a:t>
            </a:r>
            <a:endParaRPr lang="en-US" sz="20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6863755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5738</TotalTime>
  <Words>403</Words>
  <Application>Microsoft Office PowerPoint</Application>
  <PresentationFormat>On-screen Show (4:3)</PresentationFormat>
  <Paragraphs>97</Paragraphs>
  <Slides>22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Calibri</vt:lpstr>
      <vt:lpstr>Times New Roman</vt:lpstr>
      <vt:lpstr>Wingdings</vt:lpstr>
      <vt:lpstr>Archivo Narrow</vt:lpstr>
      <vt:lpstr>Georgia</vt:lpstr>
      <vt:lpstr>Arial</vt:lpstr>
      <vt:lpstr>Simple Light</vt:lpstr>
      <vt:lpstr>Gov-TechThon 2020  Team(METIOR) Dr Rajesh R Dr Saneep J Dr Nismon R Dr Sivakumar R CHRIST(Deemed to be University)</vt:lpstr>
      <vt:lpstr>Introduction</vt:lpstr>
      <vt:lpstr>Problem Statement </vt:lpstr>
      <vt:lpstr>PowerPoint Presentation</vt:lpstr>
      <vt:lpstr>Functionalities </vt:lpstr>
      <vt:lpstr>Innovative features </vt:lpstr>
      <vt:lpstr>Feasibility </vt:lpstr>
      <vt:lpstr>Challenges </vt:lpstr>
      <vt:lpstr>Architect - Design Assessments </vt:lpstr>
      <vt:lpstr>PowerPoint Presentation</vt:lpstr>
      <vt:lpstr>PowerPoint Presentation</vt:lpstr>
      <vt:lpstr>PowerPoint Presentation</vt:lpstr>
      <vt:lpstr>PowerPoint Presentation</vt:lpstr>
      <vt:lpstr>Dashboard  </vt:lpstr>
      <vt:lpstr>PowerPoint Presentation</vt:lpstr>
      <vt:lpstr>Tools Required </vt:lpstr>
      <vt:lpstr>Overall Assessment</vt:lpstr>
      <vt:lpstr>Assessment Components </vt:lpstr>
      <vt:lpstr>For example </vt:lpstr>
      <vt:lpstr>Question bank preparation </vt:lpstr>
      <vt:lpstr>Normalization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BCA234 DATA STRUCTURES  Unit 1</dc:title>
  <dc:creator>Dr Rajesh R</dc:creator>
  <cp:lastModifiedBy>Microsoft account</cp:lastModifiedBy>
  <cp:revision>262</cp:revision>
  <dcterms:modified xsi:type="dcterms:W3CDTF">2020-11-01T03:07:15Z</dcterms:modified>
</cp:coreProperties>
</file>