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9C45-A16F-E548-BBA5-EF216D947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4DC37-1F93-634C-98BC-6EC87278C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80B55-219F-754E-818F-6AF76750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6267-3606-634C-9388-A442247E358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BBE3-F662-8F4D-B6DB-BB3C2445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8DAD6-3626-2B4A-98A1-82A0A54C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DE-5662-4743-8969-AC6B16C6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3A79-D69F-7249-8617-A91FCCC4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B7F3B-3ED3-4646-913C-F024B3926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D99FF-866E-DE4F-B147-F658F920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6267-3606-634C-9388-A442247E358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37126-11E7-CE42-A21D-D44B6AA0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036BD-9331-5543-A5A9-0390F5B3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DE-5662-4743-8969-AC6B16C6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35A04-78AD-5541-A401-EC4F26A5A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9D80C-CACF-EC4A-8D2E-DA7D8226A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79D2-A6EC-0345-B83F-197A8043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6267-3606-634C-9388-A442247E358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4295-0528-A944-AE1E-DB1A4318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4495-30F4-4442-BF5B-DA20ECF5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DE-5662-4743-8969-AC6B16C6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485D-36F4-294F-8335-94C48F19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0B24-587D-EB44-8A93-C0667D65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B8780-C1A6-694E-93FE-9D673BC7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6267-3606-634C-9388-A442247E358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BE5D9-0E50-6945-80E8-50826003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8B6F1-F329-5141-8CE4-8BF04120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DE-5662-4743-8969-AC6B16C6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69F5-AF04-1147-AD0F-3FC940F0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3FFA-0C19-6543-867E-C82CA0C6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EF14E-FFAB-C745-B712-8239BF9D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6267-3606-634C-9388-A442247E358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C676-4A3F-6647-977D-065F8B31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FB8AE-6DB3-0647-B372-09FBCD31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DE-5662-4743-8969-AC6B16C6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94DE-8B53-9F4C-B39A-34A44D09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20DB2-5DA1-AA42-8EAE-7842EF5A5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072E5-31D5-0C47-9056-C32988D50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9EEDB-A77B-3240-A22A-48D2E5A1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6267-3606-634C-9388-A442247E358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C82B0-9C76-6F42-8230-E97567D2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73BC3-E55A-FF47-8433-64018767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DE-5662-4743-8969-AC6B16C6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5055-062F-5840-8FCB-39F88032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D48DD-6CB7-B041-ADF1-5F6BE7DD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27ADC-14EC-9E4C-993B-0F937D94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19D6B-CC18-6B47-B5FB-0CABA74A0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CFC23-DCE4-AD4C-8417-7AE1A92B9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91510-D2E4-9E40-969F-7450D63E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6267-3606-634C-9388-A442247E358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B2F8-000C-B34F-9E83-FA7DCED7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E3166-D2FF-0049-BA85-D9EE4E41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DE-5662-4743-8969-AC6B16C6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7939-8F12-AB48-BDB0-5A2B7350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79B0B-01D8-8A4E-958D-F00E2CEF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6267-3606-634C-9388-A442247E358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291F5-C528-BC42-9A0A-1CDF5421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9C1D1-01FB-C444-A05C-BC04AA48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DE-5662-4743-8969-AC6B16C6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2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24107-A43C-2541-8B3A-5B4C989F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6267-3606-634C-9388-A442247E358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0A3C2-07B2-CB49-95D6-30BF480D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9D989-29AE-8944-9155-2C08848B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DE-5662-4743-8969-AC6B16C6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5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5394-780E-8D49-A25B-9752DA89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AA00C-B314-4043-84AB-F50E85414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FB9A6-4323-D041-A9CC-839F00784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4CBFE-D4F6-7C45-A506-07709909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6267-3606-634C-9388-A442247E358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B49B3-2445-EE40-9B53-23598126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3F37-601D-864E-A288-6CD67A87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DE-5662-4743-8969-AC6B16C6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4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58AF-4309-BE4D-BC02-9FABF296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0A3A6-68DB-5D47-8D5D-44691D5B7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26EA1-5CEB-0841-B030-F74F0F8D4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86228-9E62-B840-A412-84CBD686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6267-3606-634C-9388-A442247E358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5740A-FA45-AB41-AF35-AF0231A1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52F15-0C4F-6B4C-A6F3-8440FCBB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E83DE-5662-4743-8969-AC6B16C6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7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117F3-3BCD-374E-9872-5F5460F4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956E-584F-C743-ADD3-CACC8C6C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1B31A-F6AB-2540-A0AF-90D41362E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6267-3606-634C-9388-A442247E3581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B90B-0A20-0F42-8058-34C627ED8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988D-B6BA-DF48-A15D-0D9512B57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E83DE-5662-4743-8969-AC6B16C68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F3040CD-86E1-894D-895F-74499F32E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458" y="1422401"/>
            <a:ext cx="7199084" cy="371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5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0">
            <a:extLst>
              <a:ext uri="{FF2B5EF4-FFF2-40B4-BE49-F238E27FC236}">
                <a16:creationId xmlns:a16="http://schemas.microsoft.com/office/drawing/2014/main" id="{8DDD208A-7AA9-2041-AE92-A4E96F67B2E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0"/>
            <a:ext cx="9144000" cy="6877050"/>
            <a:chOff x="0" y="0"/>
            <a:chExt cx="9144000" cy="687640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A4BF15B-FCB8-814D-888A-73D138175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193800" cy="68573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476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6DB48B-265D-D74D-B2CD-2A20ECE81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800" y="0"/>
              <a:ext cx="7950200" cy="68573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76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6645" name="Picture 4">
              <a:extLst>
                <a:ext uri="{FF2B5EF4-FFF2-40B4-BE49-F238E27FC236}">
                  <a16:creationId xmlns:a16="http://schemas.microsoft.com/office/drawing/2014/main" id="{29661904-5E32-8148-98B6-C6402E7AF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60" r="21310"/>
            <a:stretch>
              <a:fillRect/>
            </a:stretch>
          </p:blipFill>
          <p:spPr bwMode="auto">
            <a:xfrm>
              <a:off x="0" y="4896792"/>
              <a:ext cx="1360488" cy="197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46" name="Group 8">
              <a:extLst>
                <a:ext uri="{FF2B5EF4-FFF2-40B4-BE49-F238E27FC236}">
                  <a16:creationId xmlns:a16="http://schemas.microsoft.com/office/drawing/2014/main" id="{9E2D135F-1D19-2B4F-A8C8-B6C393BF04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22" y="79488"/>
              <a:ext cx="867542" cy="873071"/>
              <a:chOff x="48" y="0"/>
              <a:chExt cx="748" cy="752"/>
            </a:xfrm>
          </p:grpSpPr>
          <p:pic>
            <p:nvPicPr>
              <p:cNvPr id="26647" name="Picture 55">
                <a:extLst>
                  <a:ext uri="{FF2B5EF4-FFF2-40B4-BE49-F238E27FC236}">
                    <a16:creationId xmlns:a16="http://schemas.microsoft.com/office/drawing/2014/main" id="{4E9CF052-8569-CC45-B81A-CB554C21E5BC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" y="0"/>
                <a:ext cx="748" cy="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48" name="AutoShape 5">
                <a:extLst>
                  <a:ext uri="{FF2B5EF4-FFF2-40B4-BE49-F238E27FC236}">
                    <a16:creationId xmlns:a16="http://schemas.microsoft.com/office/drawing/2014/main" id="{EF1E41F0-DE53-FA43-B567-D3E7F507EC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" y="4"/>
                <a:ext cx="727" cy="73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26627" name="Group 49">
            <a:extLst>
              <a:ext uri="{FF2B5EF4-FFF2-40B4-BE49-F238E27FC236}">
                <a16:creationId xmlns:a16="http://schemas.microsoft.com/office/drawing/2014/main" id="{D95B8F0B-DFCE-9B47-8EA0-E3DB7E7FF0DA}"/>
              </a:ext>
            </a:extLst>
          </p:cNvPr>
          <p:cNvGrpSpPr>
            <a:grpSpLocks/>
          </p:cNvGrpSpPr>
          <p:nvPr/>
        </p:nvGrpSpPr>
        <p:grpSpPr bwMode="auto">
          <a:xfrm>
            <a:off x="2867025" y="715964"/>
            <a:ext cx="7672388" cy="5309659"/>
            <a:chOff x="1343591" y="716356"/>
            <a:chExt cx="7672556" cy="5309009"/>
          </a:xfrm>
        </p:grpSpPr>
        <p:sp>
          <p:nvSpPr>
            <p:cNvPr id="26628" name="Line 7">
              <a:extLst>
                <a:ext uri="{FF2B5EF4-FFF2-40B4-BE49-F238E27FC236}">
                  <a16:creationId xmlns:a16="http://schemas.microsoft.com/office/drawing/2014/main" id="{9818C5DE-2C12-0A49-87ED-ACA3D4E7D5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5297953" y="4467611"/>
              <a:ext cx="4257" cy="4746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6629" name="Line 8">
              <a:extLst>
                <a:ext uri="{FF2B5EF4-FFF2-40B4-BE49-F238E27FC236}">
                  <a16:creationId xmlns:a16="http://schemas.microsoft.com/office/drawing/2014/main" id="{EFB2BD91-9F3E-CF4D-9D76-650F4BDBE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3843" y="2435914"/>
              <a:ext cx="4516" cy="58749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30" name="Line 9">
              <a:extLst>
                <a:ext uri="{FF2B5EF4-FFF2-40B4-BE49-F238E27FC236}">
                  <a16:creationId xmlns:a16="http://schemas.microsoft.com/office/drawing/2014/main" id="{98C99B16-C276-4643-B28E-CF48CD05C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9602" y="2016013"/>
              <a:ext cx="2846" cy="10120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6631" name="Rectangle 10">
              <a:extLst>
                <a:ext uri="{FF2B5EF4-FFF2-40B4-BE49-F238E27FC236}">
                  <a16:creationId xmlns:a16="http://schemas.microsoft.com/office/drawing/2014/main" id="{25F6EF37-1928-6A45-86D6-D29A6CB21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8566" y="716356"/>
              <a:ext cx="3097581" cy="1276801"/>
            </a:xfrm>
            <a:prstGeom prst="rect">
              <a:avLst/>
            </a:prstGeom>
            <a:solidFill>
              <a:srgbClr val="9DCD7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32" name="Rectangle 11">
              <a:extLst>
                <a:ext uri="{FF2B5EF4-FFF2-40B4-BE49-F238E27FC236}">
                  <a16:creationId xmlns:a16="http://schemas.microsoft.com/office/drawing/2014/main" id="{BD63C3CD-2059-FA49-A8AD-4C06B2284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8566" y="735034"/>
              <a:ext cx="3097581" cy="1123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047" tIns="38047" rIns="38047" bIns="38047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cs typeface="Arial" panose="020B0604020202020204" pitchFamily="34" charset="0"/>
                  <a:sym typeface="Arial" panose="020B0604020202020204" pitchFamily="34" charset="0"/>
                </a:rPr>
                <a:t>Photosynthesis (Farquhar)</a:t>
              </a:r>
            </a:p>
            <a:p>
              <a:pPr algn="ctr" eaLnBrk="1" hangingPunct="1"/>
              <a:r>
                <a:rPr lang="en-US" altLang="en-US" sz="1600">
                  <a:cs typeface="Arial" panose="020B0604020202020204" pitchFamily="34" charset="0"/>
                  <a:sym typeface="Arial" panose="020B0604020202020204" pitchFamily="34" charset="0"/>
                </a:rPr>
                <a:t>F(Ac,Aj) - both of which include</a:t>
              </a:r>
              <a:br>
                <a:rPr lang="en-US" altLang="en-US" sz="1600">
                  <a:cs typeface="Arial" panose="020B0604020202020204" pitchFamily="34" charset="0"/>
                  <a:sym typeface="Arial" panose="020B0604020202020204" pitchFamily="34" charset="0"/>
                </a:rPr>
              </a:br>
              <a:r>
                <a:rPr lang="en-US" altLang="en-US" sz="1600">
                  <a:cs typeface="Arial" panose="020B0604020202020204" pitchFamily="34" charset="0"/>
                  <a:sym typeface="Arial" panose="020B0604020202020204" pitchFamily="34" charset="0"/>
                </a:rPr>
                <a:t>Ci (concentration of carbon in leaves) which depends on </a:t>
              </a:r>
              <a:r>
                <a:rPr lang="en-US" altLang="en-US" sz="1600" i="1">
                  <a:cs typeface="Arial" panose="020B0604020202020204" pitchFamily="34" charset="0"/>
                  <a:sym typeface="Arial" panose="020B0604020202020204" pitchFamily="34" charset="0"/>
                </a:rPr>
                <a:t>gs</a:t>
              </a:r>
            </a:p>
          </p:txBody>
        </p:sp>
        <p:sp>
          <p:nvSpPr>
            <p:cNvPr id="26633" name="Rectangle 12">
              <a:extLst>
                <a:ext uri="{FF2B5EF4-FFF2-40B4-BE49-F238E27FC236}">
                  <a16:creationId xmlns:a16="http://schemas.microsoft.com/office/drawing/2014/main" id="{3774B0D1-1471-A444-AF73-C8DF9C169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423" y="3618710"/>
              <a:ext cx="4714102" cy="848900"/>
            </a:xfrm>
            <a:prstGeom prst="rect">
              <a:avLst/>
            </a:prstGeom>
            <a:solidFill>
              <a:srgbClr val="FAFFB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34" name="Rectangle 13">
              <a:extLst>
                <a:ext uri="{FF2B5EF4-FFF2-40B4-BE49-F238E27FC236}">
                  <a16:creationId xmlns:a16="http://schemas.microsoft.com/office/drawing/2014/main" id="{D06F2892-95CA-1840-AC34-C2B6219D6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424" y="3600648"/>
              <a:ext cx="4714102" cy="86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047" tIns="38047" rIns="38047" bIns="38047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cs typeface="Arial" panose="020B0604020202020204" pitchFamily="34" charset="0"/>
                  <a:sym typeface="Arial" panose="020B0604020202020204" pitchFamily="34" charset="0"/>
                </a:rPr>
                <a:t>Stomatal Conductance (Jarvis Model)</a:t>
              </a:r>
            </a:p>
            <a:p>
              <a:pPr algn="ctr" eaLnBrk="1" hangingPunct="1"/>
              <a:r>
                <a:rPr lang="en-US" altLang="en-US" sz="1600">
                  <a:cs typeface="Arial" panose="020B0604020202020204" pitchFamily="34" charset="0"/>
                  <a:sym typeface="Arial" panose="020B0604020202020204" pitchFamily="34" charset="0"/>
                </a:rPr>
                <a:t>gs = f(Tmax,Tmin,LWP, atm C02, Radiation, VPD)</a:t>
              </a:r>
            </a:p>
            <a:p>
              <a:pPr algn="ctr" eaLnBrk="1" hangingPunct="1"/>
              <a:r>
                <a:rPr lang="en-US" altLang="en-US" sz="1600">
                  <a:cs typeface="Arial" panose="020B0604020202020204" pitchFamily="34" charset="0"/>
                  <a:sym typeface="Arial" panose="020B0604020202020204" pitchFamily="34" charset="0"/>
                </a:rPr>
                <a:t>gs_canopy = gs*LAI</a:t>
              </a: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D7AFFA73-ABB3-6742-9259-F8618057E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836" y="4948748"/>
              <a:ext cx="5935793" cy="6948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endParaRPr>
            </a:p>
          </p:txBody>
        </p:sp>
        <p:sp>
          <p:nvSpPr>
            <p:cNvPr id="26636" name="Rectangle 15">
              <a:extLst>
                <a:ext uri="{FF2B5EF4-FFF2-40B4-BE49-F238E27FC236}">
                  <a16:creationId xmlns:a16="http://schemas.microsoft.com/office/drawing/2014/main" id="{43B0EEBC-6C0E-AB45-A40D-48F39819F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4655" y="5096812"/>
              <a:ext cx="5990934" cy="384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047" tIns="38047" rIns="38047" bIns="38047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cs typeface="Arial" panose="020B0604020202020204" pitchFamily="34" charset="0"/>
                  <a:sym typeface="Arial" panose="020B0604020202020204" pitchFamily="34" charset="0"/>
                </a:rPr>
                <a:t>LWP</a:t>
              </a:r>
              <a:r>
                <a:rPr lang="en-US" altLang="en-US" sz="1800" dirty="0">
                  <a:cs typeface="Arial" panose="020B0604020202020204" pitchFamily="34" charset="0"/>
                  <a:sym typeface="Arial" panose="020B0604020202020204" pitchFamily="34" charset="0"/>
                </a:rPr>
                <a:t> (leaf water potential)</a:t>
              </a:r>
              <a:endParaRPr lang="en-US" altLang="en-US" sz="1600" dirty="0"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637" name="Line 16">
              <a:extLst>
                <a:ext uri="{FF2B5EF4-FFF2-40B4-BE49-F238E27FC236}">
                  <a16:creationId xmlns:a16="http://schemas.microsoft.com/office/drawing/2014/main" id="{3B766FBE-BB90-3B4D-876A-0E236E2D27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302211" y="3042395"/>
              <a:ext cx="3209" cy="5672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6638" name="Line 17">
              <a:extLst>
                <a:ext uri="{FF2B5EF4-FFF2-40B4-BE49-F238E27FC236}">
                  <a16:creationId xmlns:a16="http://schemas.microsoft.com/office/drawing/2014/main" id="{E000267C-AA32-F94B-8BD8-FF2260C11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314" y="3019962"/>
              <a:ext cx="4542516" cy="112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6639" name="Rectangle 20">
              <a:extLst>
                <a:ext uri="{FF2B5EF4-FFF2-40B4-BE49-F238E27FC236}">
                  <a16:creationId xmlns:a16="http://schemas.microsoft.com/office/drawing/2014/main" id="{405AACCC-2A47-1F40-9467-55645E52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591" y="716356"/>
              <a:ext cx="4042156" cy="1737375"/>
            </a:xfrm>
            <a:prstGeom prst="rect">
              <a:avLst/>
            </a:prstGeom>
            <a:solidFill>
              <a:srgbClr val="FFD76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26640" name="Rectangle 21">
              <a:extLst>
                <a:ext uri="{FF2B5EF4-FFF2-40B4-BE49-F238E27FC236}">
                  <a16:creationId xmlns:a16="http://schemas.microsoft.com/office/drawing/2014/main" id="{9CAF8D35-BD48-4F4F-9CE3-12242AAB8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591" y="771842"/>
              <a:ext cx="4042156" cy="505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>
                  <a:cs typeface="Arial" panose="020B0604020202020204" pitchFamily="34" charset="0"/>
                  <a:sym typeface="Arial" panose="020B0604020202020204" pitchFamily="34" charset="0"/>
                </a:rPr>
                <a:t>Transpiration (Penman-Monteith)</a:t>
              </a:r>
            </a:p>
            <a:p>
              <a:pPr eaLnBrk="1" hangingPunct="1"/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 </a:t>
              </a:r>
            </a:p>
          </p:txBody>
        </p:sp>
        <p:pic>
          <p:nvPicPr>
            <p:cNvPr id="26641" name="Picture 22">
              <a:extLst>
                <a:ext uri="{FF2B5EF4-FFF2-40B4-BE49-F238E27FC236}">
                  <a16:creationId xmlns:a16="http://schemas.microsoft.com/office/drawing/2014/main" id="{BB454443-EE85-A94B-A181-6FB5784396C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2825" y="1145799"/>
              <a:ext cx="3522031" cy="124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26642" name="Line 23">
              <a:extLst>
                <a:ext uri="{FF2B5EF4-FFF2-40B4-BE49-F238E27FC236}">
                  <a16:creationId xmlns:a16="http://schemas.microsoft.com/office/drawing/2014/main" id="{659323D4-99BD-9942-BDD0-373CACBA61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35518" y="2434684"/>
              <a:ext cx="4515" cy="359068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27" name="Rectangle 14">
            <a:extLst>
              <a:ext uri="{FF2B5EF4-FFF2-40B4-BE49-F238E27FC236}">
                <a16:creationId xmlns:a16="http://schemas.microsoft.com/office/drawing/2014/main" id="{2F8DED92-732D-3E44-866F-F2FA9E8921C9}"/>
              </a:ext>
            </a:extLst>
          </p:cNvPr>
          <p:cNvSpPr>
            <a:spLocks/>
          </p:cNvSpPr>
          <p:nvPr/>
        </p:nvSpPr>
        <p:spPr bwMode="auto">
          <a:xfrm>
            <a:off x="2937714" y="6057954"/>
            <a:ext cx="6776019" cy="6949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30D37E9-ADD8-874C-A8FE-58DE7298A7D1}"/>
              </a:ext>
            </a:extLst>
          </p:cNvPr>
          <p:cNvSpPr>
            <a:spLocks/>
          </p:cNvSpPr>
          <p:nvPr/>
        </p:nvSpPr>
        <p:spPr bwMode="auto">
          <a:xfrm>
            <a:off x="3723111" y="6027034"/>
            <a:ext cx="5990803" cy="63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047" tIns="38047" rIns="38047" bIns="380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dirty="0">
                <a:cs typeface="Arial" panose="020B0604020202020204" pitchFamily="34" charset="0"/>
                <a:sym typeface="Arial" panose="020B0604020202020204" pitchFamily="34" charset="0"/>
              </a:rPr>
              <a:t>SWP</a:t>
            </a:r>
            <a:r>
              <a:rPr lang="en-US" altLang="en-US" sz="1800" dirty="0">
                <a:cs typeface="Arial" panose="020B0604020202020204" pitchFamily="34" charset="0"/>
                <a:sym typeface="Arial" panose="020B0604020202020204" pitchFamily="34" charset="0"/>
              </a:rPr>
              <a:t> (soil water potential)</a:t>
            </a:r>
            <a:br>
              <a:rPr lang="en-US" altLang="en-US" sz="1600" dirty="0"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n-US" sz="1600" dirty="0">
                <a:cs typeface="Arial" panose="020B0604020202020204" pitchFamily="34" charset="0"/>
                <a:sym typeface="Arial" panose="020B0604020202020204" pitchFamily="34" charset="0"/>
              </a:rPr>
              <a:t>linked with distributed hydrologic model and its parameterization</a:t>
            </a: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233C721D-BA59-F348-A53C-969623832C63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6821299" y="5650846"/>
            <a:ext cx="7468" cy="36736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3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AD682782-7D7B-CA4C-9768-A9CF1DC7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15" y="1117600"/>
            <a:ext cx="6536035" cy="3937000"/>
          </a:xfrm>
          <a:prstGeom prst="rect">
            <a:avLst/>
          </a:prstGeom>
        </p:spPr>
      </p:pic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57F18FB1-7E87-5D4E-82E9-7091254A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544" y="1161141"/>
            <a:ext cx="8240828" cy="4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5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11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84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Bart</dc:creator>
  <cp:lastModifiedBy>Ryan Bart</cp:lastModifiedBy>
  <cp:revision>2</cp:revision>
  <dcterms:created xsi:type="dcterms:W3CDTF">2021-03-12T16:47:18Z</dcterms:created>
  <dcterms:modified xsi:type="dcterms:W3CDTF">2021-03-12T17:39:56Z</dcterms:modified>
</cp:coreProperties>
</file>