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349" r:id="rId2"/>
    <p:sldId id="258" r:id="rId3"/>
    <p:sldId id="348" r:id="rId4"/>
    <p:sldId id="347" r:id="rId5"/>
    <p:sldId id="339" r:id="rId6"/>
    <p:sldId id="350" r:id="rId7"/>
    <p:sldId id="340" r:id="rId8"/>
    <p:sldId id="353" r:id="rId9"/>
    <p:sldId id="351" r:id="rId10"/>
    <p:sldId id="35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1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2E500-A585-B347-8D96-A677682DD293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C2A94-7545-0341-89A6-8B163B13A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3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E8D-26F1-1643-BECE-1DD7ECE76663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C1A-3F0F-6C43-88D2-727D7A5B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4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E8D-26F1-1643-BECE-1DD7ECE76663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C1A-3F0F-6C43-88D2-727D7A5B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4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E8D-26F1-1643-BECE-1DD7ECE76663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C1A-3F0F-6C43-88D2-727D7A5B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9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E8D-26F1-1643-BECE-1DD7ECE76663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C1A-3F0F-6C43-88D2-727D7A5B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3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E8D-26F1-1643-BECE-1DD7ECE76663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C1A-3F0F-6C43-88D2-727D7A5B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4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E8D-26F1-1643-BECE-1DD7ECE76663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C1A-3F0F-6C43-88D2-727D7A5B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9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E8D-26F1-1643-BECE-1DD7ECE76663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C1A-3F0F-6C43-88D2-727D7A5B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E8D-26F1-1643-BECE-1DD7ECE76663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C1A-3F0F-6C43-88D2-727D7A5B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4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E8D-26F1-1643-BECE-1DD7ECE76663}" type="datetimeFigureOut">
              <a:rPr lang="en-US" smtClean="0"/>
              <a:t>3/25/21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C1A-3F0F-6C43-88D2-727D7A5B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4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E8D-26F1-1643-BECE-1DD7ECE76663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C1A-3F0F-6C43-88D2-727D7A5B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4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0E8D-26F1-1643-BECE-1DD7ECE76663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0C1A-3F0F-6C43-88D2-727D7A5B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0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50E8D-26F1-1643-BECE-1DD7ECE76663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D0C1A-3F0F-6C43-88D2-727D7A5B2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7F6350-2424-2845-89EA-C7E53928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allocation, turnover, and mortality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84BC2-2E65-E545-BA2B-C480C5DD3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6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E325-E0D4-484D-AF69-A52B773F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39ECD-7D91-1F47-9B74-7D8666D0C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" name="Rectangle 1"/>
            <p:cNvSpPr>
              <a:spLocks/>
            </p:cNvSpPr>
            <p:nvPr/>
          </p:nvSpPr>
          <p:spPr bwMode="auto">
            <a:xfrm>
              <a:off x="0" y="0"/>
              <a:ext cx="9144000" cy="10096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476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" name="Rectangle 2"/>
            <p:cNvSpPr>
              <a:spLocks/>
            </p:cNvSpPr>
            <p:nvPr/>
          </p:nvSpPr>
          <p:spPr bwMode="auto">
            <a:xfrm>
              <a:off x="0" y="1009650"/>
              <a:ext cx="9144000" cy="58483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476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73502" y="79488"/>
              <a:ext cx="867542" cy="873071"/>
              <a:chOff x="48" y="0"/>
              <a:chExt cx="748" cy="752"/>
            </a:xfrm>
          </p:grpSpPr>
          <p:pic>
            <p:nvPicPr>
              <p:cNvPr id="19464" name="Picture 4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8" y="0"/>
                <a:ext cx="748" cy="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465" name="AutoShape 5"/>
              <p:cNvSpPr>
                <a:spLocks/>
              </p:cNvSpPr>
              <p:nvPr/>
            </p:nvSpPr>
            <p:spPr bwMode="auto">
              <a:xfrm>
                <a:off x="56" y="4"/>
                <a:ext cx="727" cy="732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sp>
        <p:nvSpPr>
          <p:cNvPr id="19459" name="TextBox 8"/>
          <p:cNvSpPr txBox="1">
            <a:spLocks noChangeArrowheads="1"/>
          </p:cNvSpPr>
          <p:nvPr/>
        </p:nvSpPr>
        <p:spPr bwMode="auto">
          <a:xfrm>
            <a:off x="1152525" y="203200"/>
            <a:ext cx="77851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3E00"/>
                </a:solidFill>
              </a:rPr>
              <a:t>Carbon and Nitrogen cycling in RHESSys</a:t>
            </a:r>
          </a:p>
        </p:txBody>
      </p:sp>
      <p:pic>
        <p:nvPicPr>
          <p:cNvPr id="19460" name="Picture 7"/>
          <p:cNvPicPr>
            <a:picLocks noChangeArrowheads="1"/>
          </p:cNvPicPr>
          <p:nvPr/>
        </p:nvPicPr>
        <p:blipFill>
          <a:blip r:embed="rId3"/>
          <a:srcRect l="137" r="244"/>
          <a:stretch>
            <a:fillRect/>
          </a:stretch>
        </p:blipFill>
        <p:spPr bwMode="auto">
          <a:xfrm>
            <a:off x="1897063" y="1139825"/>
            <a:ext cx="5349875" cy="5588000"/>
          </a:xfrm>
          <a:prstGeom prst="rect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0" y="0"/>
            <a:ext cx="9144000" cy="6877050"/>
            <a:chOff x="0" y="0"/>
            <a:chExt cx="9144000" cy="6876404"/>
          </a:xfrm>
        </p:grpSpPr>
        <p:sp>
          <p:nvSpPr>
            <p:cNvPr id="52" name="Rectangle 51"/>
            <p:cNvSpPr>
              <a:spLocks/>
            </p:cNvSpPr>
            <p:nvPr/>
          </p:nvSpPr>
          <p:spPr bwMode="auto">
            <a:xfrm>
              <a:off x="0" y="0"/>
              <a:ext cx="1193800" cy="68573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476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>
              <a:spLocks/>
            </p:cNvSpPr>
            <p:nvPr/>
          </p:nvSpPr>
          <p:spPr bwMode="auto">
            <a:xfrm>
              <a:off x="1193800" y="0"/>
              <a:ext cx="7950200" cy="68573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476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1525" name="Picture 4"/>
            <p:cNvPicPr>
              <a:picLocks noChangeAspect="1"/>
            </p:cNvPicPr>
            <p:nvPr/>
          </p:nvPicPr>
          <p:blipFill>
            <a:blip r:embed="rId2"/>
            <a:srcRect t="9860" r="21310"/>
            <a:stretch>
              <a:fillRect/>
            </a:stretch>
          </p:blipFill>
          <p:spPr bwMode="auto">
            <a:xfrm>
              <a:off x="0" y="4896792"/>
              <a:ext cx="1360488" cy="1979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21422" y="79488"/>
              <a:ext cx="867542" cy="873071"/>
              <a:chOff x="48" y="0"/>
              <a:chExt cx="748" cy="752"/>
            </a:xfrm>
          </p:grpSpPr>
          <p:pic>
            <p:nvPicPr>
              <p:cNvPr id="21527" name="Picture 5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" y="0"/>
                <a:ext cx="748" cy="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28" name="AutoShape 5"/>
              <p:cNvSpPr>
                <a:spLocks/>
              </p:cNvSpPr>
              <p:nvPr/>
            </p:nvSpPr>
            <p:spPr bwMode="auto">
              <a:xfrm>
                <a:off x="56" y="4"/>
                <a:ext cx="727" cy="732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343025" y="715963"/>
            <a:ext cx="7672388" cy="5359400"/>
            <a:chOff x="1343591" y="716356"/>
            <a:chExt cx="7672556" cy="5358744"/>
          </a:xfrm>
        </p:grpSpPr>
        <p:sp>
          <p:nvSpPr>
            <p:cNvPr id="21508" name="Line 7"/>
            <p:cNvSpPr>
              <a:spLocks noChangeShapeType="1"/>
            </p:cNvSpPr>
            <p:nvPr/>
          </p:nvSpPr>
          <p:spPr bwMode="auto">
            <a:xfrm rot="10800000" flipH="1">
              <a:off x="5302211" y="4232808"/>
              <a:ext cx="1129" cy="92114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lg" len="lg"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09" name="Line 8"/>
            <p:cNvSpPr>
              <a:spLocks noChangeShapeType="1"/>
            </p:cNvSpPr>
            <p:nvPr/>
          </p:nvSpPr>
          <p:spPr bwMode="auto">
            <a:xfrm>
              <a:off x="2990314" y="1993157"/>
              <a:ext cx="1129" cy="69537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0" name="Line 9"/>
            <p:cNvSpPr>
              <a:spLocks noChangeShapeType="1"/>
            </p:cNvSpPr>
            <p:nvPr/>
          </p:nvSpPr>
          <p:spPr bwMode="auto">
            <a:xfrm>
              <a:off x="7536217" y="1839633"/>
              <a:ext cx="2258" cy="8489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1" name="Rectangle 10"/>
            <p:cNvSpPr>
              <a:spLocks/>
            </p:cNvSpPr>
            <p:nvPr/>
          </p:nvSpPr>
          <p:spPr bwMode="auto">
            <a:xfrm>
              <a:off x="5918566" y="716356"/>
              <a:ext cx="3097581" cy="1276801"/>
            </a:xfrm>
            <a:prstGeom prst="rect">
              <a:avLst/>
            </a:prstGeom>
            <a:solidFill>
              <a:srgbClr val="9DCD7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2" name="Rectangle 11"/>
            <p:cNvSpPr>
              <a:spLocks/>
            </p:cNvSpPr>
            <p:nvPr/>
          </p:nvSpPr>
          <p:spPr bwMode="auto">
            <a:xfrm>
              <a:off x="5918566" y="735034"/>
              <a:ext cx="3097581" cy="1123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8047" tIns="38047" rIns="38047" bIns="38047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ea typeface="Arial" charset="0"/>
                  <a:cs typeface="Arial" charset="0"/>
                  <a:sym typeface="Arial" charset="0"/>
                </a:rPr>
                <a:t>Photosynthesis (Farquhar)</a:t>
              </a:r>
            </a:p>
            <a:p>
              <a:pPr algn="ctr"/>
              <a:r>
                <a:rPr lang="en-US" sz="1600">
                  <a:ea typeface="Arial" charset="0"/>
                  <a:cs typeface="Arial" charset="0"/>
                  <a:sym typeface="Arial" charset="0"/>
                </a:rPr>
                <a:t>F(Ac,Aj) - both of which include</a:t>
              </a:r>
              <a:br>
                <a:rPr lang="en-US" sz="1600">
                  <a:ea typeface="Arial" charset="0"/>
                  <a:cs typeface="Arial" charset="0"/>
                  <a:sym typeface="Arial" charset="0"/>
                </a:rPr>
              </a:br>
              <a:r>
                <a:rPr lang="en-US" sz="1600">
                  <a:ea typeface="Arial" charset="0"/>
                  <a:cs typeface="Arial" charset="0"/>
                  <a:sym typeface="Arial" charset="0"/>
                </a:rPr>
                <a:t>Ci (concentration of carbon in leaves) which depends on </a:t>
              </a:r>
              <a:r>
                <a:rPr lang="en-US" sz="1600" i="1">
                  <a:ea typeface="Arial" charset="0"/>
                  <a:cs typeface="Arial" charset="0"/>
                  <a:sym typeface="Arial" charset="0"/>
                </a:rPr>
                <a:t>gs</a:t>
              </a:r>
            </a:p>
          </p:txBody>
        </p:sp>
        <p:sp>
          <p:nvSpPr>
            <p:cNvPr id="21513" name="Rectangle 12"/>
            <p:cNvSpPr>
              <a:spLocks/>
            </p:cNvSpPr>
            <p:nvPr/>
          </p:nvSpPr>
          <p:spPr bwMode="auto">
            <a:xfrm>
              <a:off x="2912423" y="3618710"/>
              <a:ext cx="4714102" cy="848900"/>
            </a:xfrm>
            <a:prstGeom prst="rect">
              <a:avLst/>
            </a:prstGeom>
            <a:solidFill>
              <a:srgbClr val="FAFFB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4" name="Rectangle 13"/>
            <p:cNvSpPr>
              <a:spLocks/>
            </p:cNvSpPr>
            <p:nvPr/>
          </p:nvSpPr>
          <p:spPr bwMode="auto">
            <a:xfrm>
              <a:off x="2912424" y="3600648"/>
              <a:ext cx="4714102" cy="866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8047" tIns="38047" rIns="38047" bIns="38047">
              <a:prstTxWarp prst="textNoShape">
                <a:avLst/>
              </a:prstTxWarp>
            </a:bodyPr>
            <a:lstStyle/>
            <a:p>
              <a:pPr algn="ctr"/>
              <a:r>
                <a:rPr lang="en-US" sz="2000">
                  <a:ea typeface="Arial" charset="0"/>
                  <a:cs typeface="Arial" charset="0"/>
                  <a:sym typeface="Arial" charset="0"/>
                </a:rPr>
                <a:t>Stomatal Conductance (Jarvis Model)</a:t>
              </a:r>
            </a:p>
            <a:p>
              <a:pPr algn="ctr"/>
              <a:r>
                <a:rPr lang="en-US" sz="1600">
                  <a:ea typeface="Arial" charset="0"/>
                  <a:cs typeface="Arial" charset="0"/>
                  <a:sym typeface="Arial" charset="0"/>
                </a:rPr>
                <a:t>gs = f(Tmax,Tmin,LWP, atm C02, Radiation, VPD)</a:t>
              </a:r>
            </a:p>
            <a:p>
              <a:pPr algn="ctr"/>
              <a:r>
                <a:rPr lang="en-US" sz="1600">
                  <a:ea typeface="Arial" charset="0"/>
                  <a:cs typeface="Arial" charset="0"/>
                  <a:sym typeface="Arial" charset="0"/>
                </a:rPr>
                <a:t>gs_canopy = gs*LAI</a:t>
              </a:r>
            </a:p>
          </p:txBody>
        </p:sp>
        <p:sp>
          <p:nvSpPr>
            <p:cNvPr id="28" name="Rectangle 14"/>
            <p:cNvSpPr>
              <a:spLocks/>
            </p:cNvSpPr>
            <p:nvPr/>
          </p:nvSpPr>
          <p:spPr bwMode="auto">
            <a:xfrm>
              <a:off x="2254836" y="5154463"/>
              <a:ext cx="5935793" cy="92063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endParaRPr>
            </a:p>
          </p:txBody>
        </p:sp>
        <p:sp>
          <p:nvSpPr>
            <p:cNvPr id="21516" name="Rectangle 15"/>
            <p:cNvSpPr>
              <a:spLocks/>
            </p:cNvSpPr>
            <p:nvPr/>
          </p:nvSpPr>
          <p:spPr bwMode="auto">
            <a:xfrm>
              <a:off x="2254655" y="5153955"/>
              <a:ext cx="5990934" cy="877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8047" tIns="38047" rIns="38047" bIns="38047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ea typeface="Arial" charset="0"/>
                  <a:cs typeface="Arial" charset="0"/>
                  <a:sym typeface="Arial" charset="0"/>
                </a:rPr>
                <a:t>LWP</a:t>
              </a:r>
              <a:r>
                <a:rPr lang="en-US">
                  <a:ea typeface="Arial" charset="0"/>
                  <a:cs typeface="Arial" charset="0"/>
                  <a:sym typeface="Arial" charset="0"/>
                </a:rPr>
                <a:t> (leaf water potential)</a:t>
              </a:r>
            </a:p>
            <a:p>
              <a:pPr algn="ctr"/>
              <a:r>
                <a:rPr lang="en-US" sz="1600">
                  <a:ea typeface="Arial" charset="0"/>
                  <a:cs typeface="Arial" charset="0"/>
                  <a:sym typeface="Arial" charset="0"/>
                </a:rPr>
                <a:t>related to soil water availability</a:t>
              </a:r>
              <a:br>
                <a:rPr lang="en-US" sz="1600">
                  <a:ea typeface="Arial" charset="0"/>
                  <a:cs typeface="Arial" charset="0"/>
                  <a:sym typeface="Arial" charset="0"/>
                </a:rPr>
              </a:br>
              <a:r>
                <a:rPr lang="en-US" sz="1600">
                  <a:ea typeface="Arial" charset="0"/>
                  <a:cs typeface="Arial" charset="0"/>
                  <a:sym typeface="Arial" charset="0"/>
                </a:rPr>
                <a:t>linked with distributed hydrologic model and it’s parameterization</a:t>
              </a:r>
            </a:p>
          </p:txBody>
        </p:sp>
        <p:sp>
          <p:nvSpPr>
            <p:cNvPr id="21517" name="Line 16"/>
            <p:cNvSpPr>
              <a:spLocks noChangeShapeType="1"/>
            </p:cNvSpPr>
            <p:nvPr/>
          </p:nvSpPr>
          <p:spPr bwMode="auto">
            <a:xfrm rot="10800000" flipH="1">
              <a:off x="5302211" y="2688533"/>
              <a:ext cx="1129" cy="92114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lg" len="lg"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8" name="Line 17"/>
            <p:cNvSpPr>
              <a:spLocks noChangeShapeType="1"/>
            </p:cNvSpPr>
            <p:nvPr/>
          </p:nvSpPr>
          <p:spPr bwMode="auto">
            <a:xfrm>
              <a:off x="2990314" y="2688533"/>
              <a:ext cx="4542516" cy="112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9" name="Rectangle 20"/>
            <p:cNvSpPr>
              <a:spLocks/>
            </p:cNvSpPr>
            <p:nvPr/>
          </p:nvSpPr>
          <p:spPr bwMode="auto">
            <a:xfrm>
              <a:off x="1343591" y="716356"/>
              <a:ext cx="4042156" cy="1737375"/>
            </a:xfrm>
            <a:prstGeom prst="rect">
              <a:avLst/>
            </a:prstGeom>
            <a:solidFill>
              <a:srgbClr val="FFD76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0" name="Rectangle 21"/>
            <p:cNvSpPr>
              <a:spLocks/>
            </p:cNvSpPr>
            <p:nvPr/>
          </p:nvSpPr>
          <p:spPr bwMode="auto">
            <a:xfrm>
              <a:off x="1343591" y="771842"/>
              <a:ext cx="4042156" cy="505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8100" tIns="38100" rIns="38100" bIns="38100">
              <a:prstTxWarp prst="textNoShape">
                <a:avLst/>
              </a:prstTxWarp>
            </a:bodyPr>
            <a:lstStyle/>
            <a:p>
              <a:pPr algn="ctr"/>
              <a:r>
                <a:rPr lang="en-US" sz="2000">
                  <a:ea typeface="Arial" charset="0"/>
                  <a:cs typeface="Arial" charset="0"/>
                  <a:sym typeface="Arial" charset="0"/>
                </a:rPr>
                <a:t>Transpiration (Penman-Monteith)</a:t>
              </a:r>
            </a:p>
            <a:p>
              <a:r>
                <a:rPr lang="en-US"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 </a:t>
              </a:r>
            </a:p>
          </p:txBody>
        </p:sp>
        <p:pic>
          <p:nvPicPr>
            <p:cNvPr id="21521" name="Picture 22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02825" y="1145799"/>
              <a:ext cx="3522031" cy="124174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21522" name="Line 23"/>
            <p:cNvSpPr>
              <a:spLocks noChangeShapeType="1"/>
            </p:cNvSpPr>
            <p:nvPr/>
          </p:nvSpPr>
          <p:spPr bwMode="auto">
            <a:xfrm rot="10800000" flipH="1">
              <a:off x="2527483" y="2462761"/>
              <a:ext cx="2258" cy="270022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 type="triangle" w="lg" len="lg"/>
              <a:tailEnd type="triangle" w="lg" len="lg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155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0" y="0"/>
            <a:ext cx="9144000" cy="6877050"/>
            <a:chOff x="0" y="0"/>
            <a:chExt cx="9144000" cy="6876404"/>
          </a:xfrm>
        </p:grpSpPr>
        <p:sp>
          <p:nvSpPr>
            <p:cNvPr id="88" name="Rectangle 87"/>
            <p:cNvSpPr>
              <a:spLocks/>
            </p:cNvSpPr>
            <p:nvPr/>
          </p:nvSpPr>
          <p:spPr bwMode="auto">
            <a:xfrm>
              <a:off x="0" y="0"/>
              <a:ext cx="1193800" cy="68573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476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 bwMode="auto">
            <a:xfrm>
              <a:off x="1193800" y="0"/>
              <a:ext cx="7950200" cy="68573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476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2549" name="Picture 4"/>
            <p:cNvPicPr>
              <a:picLocks noChangeAspect="1"/>
            </p:cNvPicPr>
            <p:nvPr/>
          </p:nvPicPr>
          <p:blipFill>
            <a:blip r:embed="rId2"/>
            <a:srcRect t="9860" r="21310"/>
            <a:stretch>
              <a:fillRect/>
            </a:stretch>
          </p:blipFill>
          <p:spPr bwMode="auto">
            <a:xfrm>
              <a:off x="0" y="4896792"/>
              <a:ext cx="1360488" cy="1979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21422" y="79488"/>
              <a:ext cx="867542" cy="873071"/>
              <a:chOff x="48" y="0"/>
              <a:chExt cx="748" cy="752"/>
            </a:xfrm>
          </p:grpSpPr>
          <p:pic>
            <p:nvPicPr>
              <p:cNvPr id="22551" name="Picture 91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" y="0"/>
                <a:ext cx="748" cy="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52" name="AutoShape 5"/>
              <p:cNvSpPr>
                <a:spLocks/>
              </p:cNvSpPr>
              <p:nvPr/>
            </p:nvSpPr>
            <p:spPr bwMode="auto">
              <a:xfrm>
                <a:off x="56" y="4"/>
                <a:ext cx="727" cy="732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sp>
        <p:nvSpPr>
          <p:cNvPr id="22531" name="Rectangle 13"/>
          <p:cNvSpPr>
            <a:spLocks/>
          </p:cNvSpPr>
          <p:nvPr/>
        </p:nvSpPr>
        <p:spPr bwMode="auto">
          <a:xfrm>
            <a:off x="2913063" y="3600450"/>
            <a:ext cx="471328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047" tIns="38047" rIns="38047" bIns="38047">
            <a:prstTxWarp prst="textNoShape">
              <a:avLst/>
            </a:prstTxWarp>
          </a:bodyPr>
          <a:lstStyle/>
          <a:p>
            <a:pPr algn="ctr"/>
            <a:endParaRPr lang="en-US" sz="2000">
              <a:ea typeface="Arial" charset="0"/>
              <a:cs typeface="Arial" charset="0"/>
              <a:sym typeface="Arial" charset="0"/>
            </a:endParaRPr>
          </a:p>
        </p:txBody>
      </p:sp>
      <p:grpSp>
        <p:nvGrpSpPr>
          <p:cNvPr id="4" name="Group 85"/>
          <p:cNvGrpSpPr>
            <a:grpSpLocks/>
          </p:cNvGrpSpPr>
          <p:nvPr/>
        </p:nvGrpSpPr>
        <p:grpSpPr bwMode="auto">
          <a:xfrm>
            <a:off x="1296988" y="117475"/>
            <a:ext cx="7691437" cy="3343275"/>
            <a:chOff x="1297576" y="697952"/>
            <a:chExt cx="7690771" cy="3342642"/>
          </a:xfrm>
        </p:grpSpPr>
        <p:sp>
          <p:nvSpPr>
            <p:cNvPr id="22534" name="Line 9"/>
            <p:cNvSpPr>
              <a:spLocks noChangeShapeType="1"/>
            </p:cNvSpPr>
            <p:nvPr/>
          </p:nvSpPr>
          <p:spPr bwMode="auto">
            <a:xfrm flipH="1">
              <a:off x="7978692" y="1805949"/>
              <a:ext cx="0" cy="13228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lg" len="lg"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5" name="Rectangle 10"/>
            <p:cNvSpPr>
              <a:spLocks/>
            </p:cNvSpPr>
            <p:nvPr/>
          </p:nvSpPr>
          <p:spPr bwMode="auto">
            <a:xfrm>
              <a:off x="4665751" y="716356"/>
              <a:ext cx="3865119" cy="1089593"/>
            </a:xfrm>
            <a:prstGeom prst="rect">
              <a:avLst/>
            </a:prstGeom>
            <a:solidFill>
              <a:srgbClr val="9DCD7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6" name="Line 17"/>
            <p:cNvSpPr>
              <a:spLocks noChangeShapeType="1"/>
            </p:cNvSpPr>
            <p:nvPr/>
          </p:nvSpPr>
          <p:spPr bwMode="auto">
            <a:xfrm>
              <a:off x="2503142" y="3110383"/>
              <a:ext cx="546634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7" name="Rectangle 20"/>
            <p:cNvSpPr>
              <a:spLocks/>
            </p:cNvSpPr>
            <p:nvPr/>
          </p:nvSpPr>
          <p:spPr bwMode="auto">
            <a:xfrm>
              <a:off x="1297576" y="716357"/>
              <a:ext cx="3018473" cy="1089592"/>
            </a:xfrm>
            <a:prstGeom prst="rect">
              <a:avLst/>
            </a:prstGeom>
            <a:solidFill>
              <a:srgbClr val="FFD76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8" name="Rectangle 21"/>
            <p:cNvSpPr>
              <a:spLocks/>
            </p:cNvSpPr>
            <p:nvPr/>
          </p:nvSpPr>
          <p:spPr bwMode="auto">
            <a:xfrm>
              <a:off x="1297576" y="697952"/>
              <a:ext cx="3018473" cy="892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8100" tIns="38100" rIns="38100" bIns="38100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>
                  <a:ea typeface="Gill Sans" charset="0"/>
                  <a:cs typeface="Gill Sans" charset="0"/>
                  <a:sym typeface="Gill Sans" charset="0"/>
                </a:rPr>
                <a:t>Gross PSN</a:t>
              </a:r>
              <a:br>
                <a:rPr lang="en-US" sz="2000" dirty="0">
                  <a:ea typeface="Gill Sans" charset="0"/>
                  <a:cs typeface="Gill Sans" charset="0"/>
                  <a:sym typeface="Gill Sans" charset="0"/>
                </a:rPr>
              </a:br>
              <a:r>
                <a:rPr lang="en-US" sz="1600" dirty="0">
                  <a:ea typeface="Gill Sans" charset="0"/>
                  <a:cs typeface="Gill Sans" charset="0"/>
                  <a:sym typeface="Gill Sans" charset="0"/>
                </a:rPr>
                <a:t>f(light, nutrient availability, conductance), and leaf area</a:t>
              </a:r>
            </a:p>
            <a:p>
              <a:pPr algn="ctr"/>
              <a:endParaRPr lang="en-US" sz="2000" dirty="0">
                <a:ea typeface="Arial" charset="0"/>
                <a:cs typeface="Arial" charset="0"/>
                <a:sym typeface="Arial" charset="0"/>
              </a:endParaRPr>
            </a:p>
            <a:p>
              <a:r>
                <a:rPr lang="en-US" dirty="0"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 </a:t>
              </a:r>
            </a:p>
          </p:txBody>
        </p:sp>
        <p:sp>
          <p:nvSpPr>
            <p:cNvPr id="22539" name="TextBox 67"/>
            <p:cNvSpPr txBox="1">
              <a:spLocks noChangeArrowheads="1"/>
            </p:cNvSpPr>
            <p:nvPr/>
          </p:nvSpPr>
          <p:spPr bwMode="auto">
            <a:xfrm>
              <a:off x="4665749" y="697953"/>
              <a:ext cx="3865121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>
                  <a:ea typeface="Gill Sans" charset="0"/>
                  <a:cs typeface="Gill Sans" charset="0"/>
                  <a:sym typeface="Gill Sans" charset="0"/>
                </a:rPr>
                <a:t>Respiration</a:t>
              </a:r>
              <a:br>
                <a:rPr lang="en-US" sz="2000" dirty="0">
                  <a:ea typeface="Gill Sans" charset="0"/>
                  <a:cs typeface="Gill Sans" charset="0"/>
                  <a:sym typeface="Gill Sans" charset="0"/>
                </a:rPr>
              </a:br>
              <a:r>
                <a:rPr lang="en-US" sz="1600" dirty="0">
                  <a:ea typeface="Gill Sans" charset="0"/>
                  <a:cs typeface="Gill Sans" charset="0"/>
                  <a:sym typeface="Gill Sans" charset="0"/>
                </a:rPr>
                <a:t>maintenance and growth</a:t>
              </a:r>
              <a:br>
                <a:rPr lang="en-US" sz="1600" dirty="0">
                  <a:ea typeface="Gill Sans" charset="0"/>
                  <a:cs typeface="Gill Sans" charset="0"/>
                  <a:sym typeface="Gill Sans" charset="0"/>
                </a:rPr>
              </a:br>
              <a:r>
                <a:rPr lang="en-US" sz="1600" dirty="0">
                  <a:ea typeface="Gill Sans" charset="0"/>
                  <a:cs typeface="Gill Sans" charset="0"/>
                  <a:sym typeface="Gill Sans" charset="0"/>
                </a:rPr>
                <a:t>f(T, N and biomass)</a:t>
              </a:r>
            </a:p>
            <a:p>
              <a:pPr algn="ctr"/>
              <a:r>
                <a:rPr lang="en-US" sz="1400" dirty="0">
                  <a:ea typeface="Gill Sans" charset="0"/>
                  <a:cs typeface="Gill Sans" charset="0"/>
                  <a:sym typeface="Gill Sans" charset="0"/>
                </a:rPr>
                <a:t>varies with type and size of plant components</a:t>
              </a:r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4373885" y="1259821"/>
              <a:ext cx="228580" cy="0"/>
            </a:xfrm>
            <a:prstGeom prst="line">
              <a:avLst/>
            </a:prstGeom>
            <a:ln w="635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41" name="Rectangle 12"/>
            <p:cNvSpPr>
              <a:spLocks/>
            </p:cNvSpPr>
            <p:nvPr/>
          </p:nvSpPr>
          <p:spPr bwMode="auto">
            <a:xfrm>
              <a:off x="2866409" y="2527820"/>
              <a:ext cx="4714102" cy="1108972"/>
            </a:xfrm>
            <a:prstGeom prst="rect">
              <a:avLst/>
            </a:prstGeom>
            <a:solidFill>
              <a:srgbClr val="FAFFB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/>
              <a:r>
                <a:rPr lang="en-US" sz="2000">
                  <a:ea typeface="Arial" charset="0"/>
                  <a:cs typeface="Arial" charset="0"/>
                  <a:sym typeface="Arial" charset="0"/>
                </a:rPr>
                <a:t>NPP</a:t>
              </a:r>
              <a:br>
                <a:rPr lang="en-US">
                  <a:ea typeface="Arial" charset="0"/>
                  <a:cs typeface="Arial" charset="0"/>
                  <a:sym typeface="Arial" charset="0"/>
                </a:rPr>
              </a:br>
              <a:r>
                <a:rPr lang="en-US" sz="1600">
                  <a:ea typeface="Arial" charset="0"/>
                  <a:cs typeface="Arial" charset="0"/>
                  <a:sym typeface="Arial" charset="0"/>
                </a:rPr>
                <a:t>Allocated to leaves, stems, roots and carbohydrate storage; which impact photosynthetic capacity and respiration costs</a:t>
              </a:r>
            </a:p>
          </p:txBody>
        </p:sp>
        <p:sp>
          <p:nvSpPr>
            <p:cNvPr id="22542" name="Line 9"/>
            <p:cNvSpPr>
              <a:spLocks noChangeShapeType="1"/>
            </p:cNvSpPr>
            <p:nvPr/>
          </p:nvSpPr>
          <p:spPr bwMode="auto">
            <a:xfrm flipH="1">
              <a:off x="2512345" y="1796747"/>
              <a:ext cx="0" cy="13228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lg" len="lg"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3" name="TextBox 75"/>
            <p:cNvSpPr txBox="1">
              <a:spLocks noChangeArrowheads="1"/>
            </p:cNvSpPr>
            <p:nvPr/>
          </p:nvSpPr>
          <p:spPr bwMode="auto">
            <a:xfrm>
              <a:off x="8494058" y="814879"/>
              <a:ext cx="456682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4800"/>
                <a:t>=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>
              <a:off x="7593199" y="2645446"/>
              <a:ext cx="2788709" cy="1587"/>
            </a:xfrm>
            <a:prstGeom prst="line">
              <a:avLst/>
            </a:prstGeom>
            <a:ln w="3175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0800000">
              <a:off x="5208837" y="4031071"/>
              <a:ext cx="3768399" cy="1588"/>
            </a:xfrm>
            <a:prstGeom prst="line">
              <a:avLst/>
            </a:prstGeom>
            <a:ln w="3175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46" name="Line 9"/>
            <p:cNvSpPr>
              <a:spLocks noChangeShapeType="1"/>
            </p:cNvSpPr>
            <p:nvPr/>
          </p:nvSpPr>
          <p:spPr bwMode="auto">
            <a:xfrm flipH="1">
              <a:off x="5217912" y="3636792"/>
              <a:ext cx="0" cy="394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sysDash"/>
              <a:round/>
              <a:headEnd type="triangle" w="lg" len="lg"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533" name="TextBox 84"/>
          <p:cNvSpPr txBox="1">
            <a:spLocks noChangeArrowheads="1"/>
          </p:cNvSpPr>
          <p:nvPr/>
        </p:nvSpPr>
        <p:spPr bwMode="auto">
          <a:xfrm>
            <a:off x="1655763" y="3773488"/>
            <a:ext cx="7105650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52388"/>
            <a:r>
              <a:rPr lang="en-US" sz="2400">
                <a:solidFill>
                  <a:srgbClr val="000072"/>
                </a:solidFill>
                <a:ea typeface="Gill Sans" charset="0"/>
                <a:cs typeface="Gill Sans" charset="0"/>
                <a:sym typeface="Gill Sans" charset="0"/>
              </a:rPr>
              <a:t>Potentially complex dynamics because you have</a:t>
            </a:r>
            <a:br>
              <a:rPr lang="en-US" sz="2400">
                <a:solidFill>
                  <a:srgbClr val="000072"/>
                </a:solidFill>
                <a:ea typeface="Gill Sans" charset="0"/>
                <a:cs typeface="Gill Sans" charset="0"/>
                <a:sym typeface="Gill Sans" charset="0"/>
              </a:rPr>
            </a:br>
            <a:r>
              <a:rPr lang="en-US" sz="2400">
                <a:solidFill>
                  <a:srgbClr val="000072"/>
                </a:solidFill>
                <a:ea typeface="Gill Sans" charset="0"/>
                <a:cs typeface="Gill Sans" charset="0"/>
                <a:sym typeface="Gill Sans" charset="0"/>
              </a:rPr>
              <a:t>a system with feedbacks and multiple controls</a:t>
            </a:r>
          </a:p>
          <a:p>
            <a:pPr marL="52388"/>
            <a:endParaRPr lang="en-US" sz="2400">
              <a:solidFill>
                <a:srgbClr val="000072"/>
              </a:solidFill>
              <a:ea typeface="Gill Sans" charset="0"/>
              <a:cs typeface="Gill Sans" charset="0"/>
              <a:sym typeface="Gill Sans" charset="0"/>
            </a:endParaRPr>
          </a:p>
          <a:p>
            <a:pPr marL="52388"/>
            <a:r>
              <a:rPr lang="en-US" sz="2400">
                <a:solidFill>
                  <a:srgbClr val="000072"/>
                </a:solidFill>
                <a:ea typeface="Gill Sans" charset="0"/>
                <a:cs typeface="Gill Sans" charset="0"/>
                <a:sym typeface="Gill Sans" charset="0"/>
              </a:rPr>
              <a:t>That carbon cycling models give you “reasonable” forest biomass for particular sites is not trivial; suggests that carbon cycling (rather than structural or some other mechanism) can explain growth and equilibrium size of stands </a:t>
            </a:r>
          </a:p>
        </p:txBody>
      </p:sp>
    </p:spTree>
    <p:extLst>
      <p:ext uri="{BB962C8B-B14F-4D97-AF65-F5344CB8AC3E}">
        <p14:creationId xmlns:p14="http://schemas.microsoft.com/office/powerpoint/2010/main" val="201512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b3strategi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898650"/>
            <a:ext cx="9067800" cy="3060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0E0011-BA4A-4548-8D2C-395F97581F4E}"/>
              </a:ext>
            </a:extLst>
          </p:cNvPr>
          <p:cNvSpPr txBox="1"/>
          <p:nvPr/>
        </p:nvSpPr>
        <p:spPr>
          <a:xfrm>
            <a:off x="3407229" y="1404257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DICKENSON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988F9-647F-9C43-B5E0-7B5C902A7E7F}"/>
              </a:ext>
            </a:extLst>
          </p:cNvPr>
          <p:cNvSpPr txBox="1"/>
          <p:nvPr/>
        </p:nvSpPr>
        <p:spPr>
          <a:xfrm>
            <a:off x="6172200" y="1404257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EAC52-BEB3-624E-BF84-56C156455EE6}"/>
              </a:ext>
            </a:extLst>
          </p:cNvPr>
          <p:cNvSpPr txBox="1"/>
          <p:nvPr/>
        </p:nvSpPr>
        <p:spPr>
          <a:xfrm>
            <a:off x="217714" y="1404257"/>
            <a:ext cx="12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88908D-AAF6-634A-B5BB-BB9FA62094BA}"/>
              </a:ext>
            </a:extLst>
          </p:cNvPr>
          <p:cNvSpPr txBox="1"/>
          <p:nvPr/>
        </p:nvSpPr>
        <p:spPr>
          <a:xfrm>
            <a:off x="435428" y="5269077"/>
            <a:ext cx="355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allocation strategy: COMBINED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53E7-B935-EE4B-B5EB-CF908A5BD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388E3-37C3-E94A-B74D-1B19FB20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fine root C to new leaf C</a:t>
            </a:r>
          </a:p>
          <a:p>
            <a:r>
              <a:rPr lang="en-US" dirty="0"/>
              <a:t>New stem C to new leaf C</a:t>
            </a:r>
          </a:p>
          <a:p>
            <a:r>
              <a:rPr lang="en-US" dirty="0"/>
              <a:t>New coarse root C to new stem C</a:t>
            </a:r>
          </a:p>
          <a:p>
            <a:r>
              <a:rPr lang="en-US" dirty="0"/>
              <a:t>New live wood C to new total wood C</a:t>
            </a:r>
          </a:p>
          <a:p>
            <a:endParaRPr lang="en-US" dirty="0"/>
          </a:p>
          <a:p>
            <a:r>
              <a:rPr lang="en-US" dirty="0" err="1"/>
              <a:t>epc.alloc_prop_day_growth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D63B-7943-2F4F-B8BB-111766C1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carbon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7106-8469-4543-A334-75AF729F9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Epc.livewood_turnover</a:t>
            </a:r>
            <a:endParaRPr lang="en-US" dirty="0"/>
          </a:p>
          <a:p>
            <a:r>
              <a:rPr lang="en-US" dirty="0" err="1"/>
              <a:t>Epc.branch_turnover</a:t>
            </a:r>
            <a:endParaRPr lang="en-US" dirty="0"/>
          </a:p>
          <a:p>
            <a:r>
              <a:rPr lang="en-US" dirty="0" err="1"/>
              <a:t>Epc.froot_turnover</a:t>
            </a:r>
            <a:endParaRPr lang="en-US" dirty="0"/>
          </a:p>
          <a:p>
            <a:r>
              <a:rPr lang="en-US" dirty="0" err="1"/>
              <a:t>Epc.leaf_turnover</a:t>
            </a:r>
            <a:endParaRPr lang="en-US" dirty="0"/>
          </a:p>
          <a:p>
            <a:endParaRPr lang="en-US" dirty="0"/>
          </a:p>
          <a:p>
            <a:r>
              <a:rPr lang="en-US" dirty="0"/>
              <a:t>CN ratios</a:t>
            </a:r>
          </a:p>
          <a:p>
            <a:endParaRPr lang="en-US" dirty="0"/>
          </a:p>
          <a:p>
            <a:r>
              <a:rPr lang="en-US" dirty="0"/>
              <a:t>Mortality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Non-structural carbohydrates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5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0" y="0"/>
              <a:ext cx="1022350" cy="6858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476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1022350" y="0"/>
              <a:ext cx="8121650" cy="685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476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73502" y="79495"/>
              <a:ext cx="867542" cy="873153"/>
              <a:chOff x="48" y="0"/>
              <a:chExt cx="748" cy="752"/>
            </a:xfrm>
          </p:grpSpPr>
          <p:pic>
            <p:nvPicPr>
              <p:cNvPr id="27657" name="Picture 9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8" y="0"/>
                <a:ext cx="748" cy="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7658" name="AutoShape 5"/>
              <p:cNvSpPr>
                <a:spLocks/>
              </p:cNvSpPr>
              <p:nvPr/>
            </p:nvSpPr>
            <p:spPr bwMode="auto">
              <a:xfrm>
                <a:off x="56" y="4"/>
                <a:ext cx="727" cy="732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>
                  <a:latin typeface="Calibri" charset="0"/>
                </a:endParaRPr>
              </a:p>
            </p:txBody>
          </p:sp>
        </p:grpSp>
        <p:pic>
          <p:nvPicPr>
            <p:cNvPr id="27656" name="Picture 6"/>
            <p:cNvPicPr>
              <a:picLocks noChangeArrowheads="1"/>
            </p:cNvPicPr>
            <p:nvPr/>
          </p:nvPicPr>
          <p:blipFill>
            <a:blip r:embed="rId3">
              <a:alphaModFix amt="69000"/>
            </a:blip>
            <a:srcRect/>
            <a:stretch>
              <a:fillRect/>
            </a:stretch>
          </p:blipFill>
          <p:spPr bwMode="auto">
            <a:xfrm>
              <a:off x="54400" y="3953946"/>
              <a:ext cx="919487" cy="2821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7651" name="Picture 7" descr="CarbStoraga.jpg"/>
          <p:cNvPicPr>
            <a:picLocks noChangeAspect="1"/>
          </p:cNvPicPr>
          <p:nvPr/>
        </p:nvPicPr>
        <p:blipFill>
          <a:blip r:embed="rId4"/>
          <a:srcRect l="10088" t="2621" r="11562" b="12122"/>
          <a:stretch>
            <a:fillRect/>
          </a:stretch>
        </p:blipFill>
        <p:spPr bwMode="auto">
          <a:xfrm>
            <a:off x="1546225" y="1047750"/>
            <a:ext cx="6972300" cy="569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7652" name="TextBox 8"/>
          <p:cNvSpPr txBox="1">
            <a:spLocks noChangeArrowheads="1"/>
          </p:cNvSpPr>
          <p:nvPr/>
        </p:nvSpPr>
        <p:spPr bwMode="auto">
          <a:xfrm>
            <a:off x="1066800" y="4763"/>
            <a:ext cx="8077200" cy="94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900" dirty="0"/>
              <a:t>Allocation to and use of non-structural carbohydrate storage (NSC)(aka </a:t>
            </a:r>
            <a:r>
              <a:rPr lang="en-US" sz="1900" dirty="0" err="1"/>
              <a:t>cpool</a:t>
            </a:r>
            <a:r>
              <a:rPr lang="en-US" sz="1900" dirty="0"/>
              <a:t>) </a:t>
            </a:r>
          </a:p>
          <a:p>
            <a:pPr algn="ctr"/>
            <a:r>
              <a:rPr lang="en-US" sz="1900" dirty="0"/>
              <a:t>Two new parameters:</a:t>
            </a:r>
            <a:br>
              <a:rPr lang="en-US" sz="1900" dirty="0"/>
            </a:br>
            <a:r>
              <a:rPr lang="en-US" sz="1900" dirty="0"/>
              <a:t>(</a:t>
            </a:r>
            <a:r>
              <a:rPr lang="en-US" sz="1900" i="1" dirty="0"/>
              <a:t>NSC/NPP </a:t>
            </a:r>
            <a:r>
              <a:rPr lang="en-US" sz="1900" dirty="0"/>
              <a:t>proportion of NPP allocation to NSC; </a:t>
            </a:r>
            <a:r>
              <a:rPr lang="en-US" sz="1900" i="1" dirty="0" err="1"/>
              <a:t>minL</a:t>
            </a:r>
            <a:r>
              <a:rPr lang="en-US" sz="1900" i="1" dirty="0"/>
              <a:t>/AGC</a:t>
            </a:r>
            <a:r>
              <a:rPr lang="en-US" sz="1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502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1020-81F3-E24C-AC3A-3B64A3CDF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NSC variables &amp;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6431-3704-8E40-BCD5-9EC1FD8EE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Parameters</a:t>
            </a:r>
          </a:p>
          <a:p>
            <a:r>
              <a:rPr lang="en-US" dirty="0" err="1"/>
              <a:t>Epc.storage_transfer_prop</a:t>
            </a:r>
            <a:endParaRPr lang="en-US" dirty="0"/>
          </a:p>
          <a:p>
            <a:pPr lvl="1"/>
            <a:r>
              <a:rPr lang="en-US" dirty="0"/>
              <a:t>percent of storage allocated in a given year</a:t>
            </a:r>
          </a:p>
          <a:p>
            <a:r>
              <a:rPr lang="en-US" dirty="0" err="1"/>
              <a:t>Epc.max_storage_percent</a:t>
            </a:r>
            <a:endParaRPr lang="en-US" dirty="0"/>
          </a:p>
          <a:p>
            <a:r>
              <a:rPr lang="en-US" dirty="0" err="1"/>
              <a:t>Epc.cpool_mort_fract</a:t>
            </a:r>
            <a:endParaRPr lang="en-US" dirty="0"/>
          </a:p>
          <a:p>
            <a:pPr lvl="1"/>
            <a:r>
              <a:rPr lang="en-US" dirty="0"/>
              <a:t>net carbohydrate store proportion of total biomass below which mortality occurs</a:t>
            </a:r>
          </a:p>
          <a:p>
            <a:r>
              <a:rPr lang="en-US" dirty="0" err="1"/>
              <a:t>Epc.min_leaf_carbon</a:t>
            </a:r>
            <a:endParaRPr lang="en-US" dirty="0"/>
          </a:p>
          <a:p>
            <a:pPr lvl="1"/>
            <a:r>
              <a:rPr lang="en-US" dirty="0" err="1"/>
              <a:t>kgC</a:t>
            </a:r>
            <a:r>
              <a:rPr lang="en-US" dirty="0"/>
              <a:t> minimum leaf carbon before death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Variables</a:t>
            </a:r>
          </a:p>
          <a:p>
            <a:r>
              <a:rPr lang="en-US" dirty="0" err="1"/>
              <a:t>cpool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5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1820</TotalTime>
  <Words>383</Words>
  <Application>Microsoft Macintosh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Carbon allocation, turnover, and mortality</vt:lpstr>
      <vt:lpstr>PowerPoint Presentation</vt:lpstr>
      <vt:lpstr>PowerPoint Presentation</vt:lpstr>
      <vt:lpstr>PowerPoint Presentation</vt:lpstr>
      <vt:lpstr>PowerPoint Presentation</vt:lpstr>
      <vt:lpstr>Allocation parameters</vt:lpstr>
      <vt:lpstr>Other carbon parameters</vt:lpstr>
      <vt:lpstr>PowerPoint Presentation</vt:lpstr>
      <vt:lpstr>Key NSC variables &amp; parameters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Bart</dc:creator>
  <cp:lastModifiedBy>Ryan Bart</cp:lastModifiedBy>
  <cp:revision>15</cp:revision>
  <dcterms:created xsi:type="dcterms:W3CDTF">2021-03-19T02:42:58Z</dcterms:created>
  <dcterms:modified xsi:type="dcterms:W3CDTF">2021-03-26T07:49:54Z</dcterms:modified>
</cp:coreProperties>
</file>