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71" r:id="rId3"/>
    <p:sldId id="295" r:id="rId5"/>
    <p:sldId id="351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0" r:id="rId14"/>
    <p:sldId id="376" r:id="rId15"/>
    <p:sldId id="373" r:id="rId16"/>
    <p:sldId id="374" r:id="rId17"/>
    <p:sldId id="282" r:id="rId18"/>
  </p:sldIdLst>
  <p:sldSz cx="9144000" cy="6858000" type="screen4x3"/>
  <p:notesSz cx="6858000" cy="9144000"/>
  <p:custDataLst>
    <p:tags r:id="rId24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4" name="Huang Wei" initials="HW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59"/>
        <p:guide pos="27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635" y="-635"/>
            <a:ext cx="9144000" cy="685863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453326" y="1230047"/>
            <a:ext cx="8237349" cy="0"/>
          </a:xfrm>
          <a:prstGeom prst="line">
            <a:avLst/>
          </a:prstGeom>
          <a:ln w="25400">
            <a:solidFill>
              <a:srgbClr val="FF9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  <a:endParaRPr lang="zh-CN" altLang="en-US" noProof="0" dirty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  <a:endParaRPr lang="zh-CN" altLang="en-US" noProof="0" dirty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  <a:endParaRPr lang="zh-CN" altLang="en-US" noProof="0" dirty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9B18AD-D544-4EBF-AB42-B5F32C18D86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  <a:endParaRPr lang="zh-CN" altLang="en-US" noProof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  <a:endParaRPr lang="zh-CN" altLang="en-US" noProof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  <a:endParaRPr lang="zh-CN" altLang="en-US" noProof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7"/>
            <a:ext cx="8237348" cy="466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79A0490-1116-406A-8FD9-E02973A777E9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Tx/>
        <a:buNone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9" name="矩形 8"/>
          <p:cNvSpPr/>
          <p:nvPr/>
        </p:nvSpPr>
        <p:spPr>
          <a:xfrm>
            <a:off x="430530" y="1098550"/>
            <a:ext cx="8251190" cy="46602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trike="noStrike" noProof="1" dirty="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79" name="五边形 178"/>
          <p:cNvSpPr/>
          <p:nvPr/>
        </p:nvSpPr>
        <p:spPr>
          <a:xfrm rot="5400000">
            <a:off x="3627239" y="1185267"/>
            <a:ext cx="1912144" cy="1746647"/>
          </a:xfrm>
          <a:prstGeom prst="homePlate">
            <a:avLst>
              <a:gd name="adj" fmla="val 19946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1350" strike="noStrike" noProof="1"/>
          </a:p>
        </p:txBody>
      </p:sp>
      <p:grpSp>
        <p:nvGrpSpPr>
          <p:cNvPr id="301" name="组合 300"/>
          <p:cNvGrpSpPr/>
          <p:nvPr/>
        </p:nvGrpSpPr>
        <p:grpSpPr>
          <a:xfrm>
            <a:off x="4086870" y="1312996"/>
            <a:ext cx="993155" cy="1278168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pPr fontAlgn="auto"/>
                <a:endParaRPr lang="zh-CN" altLang="en-US" sz="1350" strike="noStrike" noProof="1"/>
              </a:p>
            </p:txBody>
          </p:sp>
        </p:grpSp>
      </p:grpSp>
      <p:sp>
        <p:nvSpPr>
          <p:cNvPr id="3079" name="文本框 177"/>
          <p:cNvSpPr txBox="1"/>
          <p:nvPr/>
        </p:nvSpPr>
        <p:spPr>
          <a:xfrm>
            <a:off x="1007745" y="3178810"/>
            <a:ext cx="76320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3600" dirty="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“I Don’t Want To Shoot The Android”</a:t>
            </a:r>
            <a:endParaRPr sz="2400" dirty="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文本框 177"/>
          <p:cNvSpPr txBox="1"/>
          <p:nvPr/>
        </p:nvSpPr>
        <p:spPr>
          <a:xfrm>
            <a:off x="772160" y="4582160"/>
            <a:ext cx="76320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——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Players Translate Real-Life Moral Intuitions to In-Game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DBH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925435" cy="640080"/>
          </a:xfrm>
        </p:spPr>
        <p:txBody>
          <a:bodyPr rtlCol="0"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How they evaluated their method</a:t>
            </a:r>
            <a:endParaRPr lang="zh-CN" dirty="0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1608455"/>
            <a:ext cx="8528685" cy="407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8345170" cy="640080"/>
          </a:xfrm>
        </p:spPr>
        <p:txBody>
          <a:bodyPr rtlCol="0"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How they evaluated their method</a:t>
            </a:r>
            <a:r>
              <a:rPr lang="zh-CN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esult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4" name="文本框 3"/>
          <p:cNvSpPr txBox="1"/>
          <p:nvPr/>
        </p:nvSpPr>
        <p:spPr>
          <a:xfrm>
            <a:off x="299720" y="1425575"/>
            <a:ext cx="832231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First Playthroughs </a:t>
            </a:r>
            <a:r>
              <a:rPr lang="zh-CN"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：</a:t>
            </a:r>
            <a:r>
              <a:rPr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Morality-Driven</a:t>
            </a:r>
            <a:endParaRPr sz="28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Subsequent</a:t>
            </a:r>
            <a:r>
              <a:rPr lang="en-US"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Ones </a:t>
            </a:r>
            <a:r>
              <a:rPr lang="zh-CN"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：</a:t>
            </a:r>
            <a:r>
              <a:rPr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Experimentation</a:t>
            </a:r>
            <a:r>
              <a:rPr lang="en-US"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</a:t>
            </a:r>
            <a:r>
              <a:rPr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Driven</a:t>
            </a:r>
            <a:r>
              <a:rPr lang="en-US"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endParaRPr lang="en-US" sz="28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 b="1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800" b="1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</a:t>
            </a:r>
            <a:r>
              <a:rPr lang="en-US" sz="2800" b="1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</a:t>
            </a:r>
            <a:r>
              <a:rPr sz="2800" b="1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nalyze</a:t>
            </a:r>
            <a:endParaRPr sz="2800" b="1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 b="1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- 1.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Feel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the game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is personalized。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- 2.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T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he narrative presented in the game allowed them to connect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with the characters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- 3.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Avoid Negative Emotions</a:t>
            </a:r>
            <a:endParaRPr lang="en-US"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- 4.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Realism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of the narrative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8345170" cy="640080"/>
          </a:xfrm>
        </p:spPr>
        <p:txBody>
          <a:bodyPr rtlCol="0"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How they evaluated their method</a:t>
            </a:r>
            <a:r>
              <a:rPr lang="zh-CN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esult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4" name="文本框 3"/>
          <p:cNvSpPr txBox="1"/>
          <p:nvPr/>
        </p:nvSpPr>
        <p:spPr>
          <a:xfrm>
            <a:off x="391160" y="1557655"/>
            <a:ext cx="7969250" cy="464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Perception of Moral Foundations for</a:t>
            </a:r>
            <a:r>
              <a:rPr lang="en-US"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endParaRPr lang="en-US" sz="28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In-Game</a:t>
            </a:r>
            <a:r>
              <a:rPr lang="en-US"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Decisions</a:t>
            </a:r>
            <a:endParaRPr sz="28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“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H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arm/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C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are” 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lang="en-US"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“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F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airness/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R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eciprocity” 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lang="en-US"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“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I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ngroup/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L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oyalty” 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lang="en-US"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“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uthority/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R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espect,” 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lang="en-US"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“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urity/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anctity”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8535035" cy="640080"/>
          </a:xfrm>
        </p:spPr>
        <p:txBody>
          <a:bodyPr rtlCol="0">
            <a:noAutofit/>
          </a:bodyPr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5、Is the problem solved? What’s the future?</a:t>
            </a:r>
            <a:endParaRPr dirty="0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4" name="文本框 3"/>
          <p:cNvSpPr txBox="1"/>
          <p:nvPr/>
        </p:nvSpPr>
        <p:spPr>
          <a:xfrm>
            <a:off x="391160" y="1443355"/>
            <a:ext cx="796925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800" b="1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Whever?</a:t>
            </a:r>
            <a:endParaRPr sz="2800" b="1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- that participants mobilize their moral intuitions to make in-game decisions</a:t>
            </a:r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800" b="1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How</a:t>
            </a:r>
            <a:r>
              <a:rPr sz="2800" b="1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?</a:t>
            </a:r>
            <a:endParaRPr sz="2800" b="1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- participants 's moral intuitions</a:t>
            </a:r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how much participants cared about their game characters</a:t>
            </a:r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sz="2800" b="1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Significance</a:t>
            </a:r>
            <a:r>
              <a:rPr sz="2800" b="1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?</a:t>
            </a:r>
            <a:endParaRPr lang="en-US" altLang="zh-CN" sz="2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altLang="zh-CN"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- 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The findings can be used as the basis to develop games</a:t>
            </a:r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8535035" cy="640080"/>
          </a:xfrm>
        </p:spPr>
        <p:txBody>
          <a:bodyPr rtlCol="0">
            <a:noAutofit/>
          </a:bodyPr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5、Is the problem solved? What’s the future?</a:t>
            </a:r>
            <a:endParaRPr dirty="0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4" name="文本框 3"/>
          <p:cNvSpPr txBox="1"/>
          <p:nvPr/>
        </p:nvSpPr>
        <p:spPr>
          <a:xfrm>
            <a:off x="391160" y="1536700"/>
            <a:ext cx="7969250" cy="458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FUTURE WORK</a:t>
            </a:r>
            <a:endParaRPr sz="28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</a:t>
            </a:r>
            <a:r>
              <a:rPr lang="en-US"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D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ata analysis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implementing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other types of validated questionnaires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he use of a 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bigger sample size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n=19）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I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ntegrating participants that 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have no</a:t>
            </a:r>
            <a:r>
              <a:rPr lang="en-US"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previous experience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with the game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en-US"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O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ther types of media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could be analyzed to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compare the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results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6146" y="1239012"/>
            <a:ext cx="5157216" cy="64008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Repo</a:t>
            </a:r>
            <a:r>
              <a:rPr lang="en-US" altLang="zh-CN" sz="3600" dirty="0"/>
              <a:t>rt</a:t>
            </a:r>
            <a:endParaRPr lang="en-US" altLang="zh-CN" sz="3600" dirty="0"/>
          </a:p>
        </p:txBody>
      </p:sp>
      <p:sp>
        <p:nvSpPr>
          <p:cNvPr id="12" name="标题 1"/>
          <p:cNvSpPr txBox="1"/>
          <p:nvPr/>
        </p:nvSpPr>
        <p:spPr>
          <a:xfrm>
            <a:off x="555770" y="2053559"/>
            <a:ext cx="7719273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</a:lstStyle>
          <a:p>
            <a:r>
              <a:rPr lang="en-US" altLang="zh-CN" sz="4800">
                <a:solidFill>
                  <a:schemeClr val="accent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Thanks</a:t>
            </a:r>
            <a:r>
              <a:rPr lang="zh-CN" altLang="en-US" sz="4800">
                <a:solidFill>
                  <a:schemeClr val="accent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！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925435" cy="640080"/>
          </a:xfrm>
        </p:spPr>
        <p:txBody>
          <a:bodyPr rtlCol="0">
            <a:no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What’s the problem?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1160" y="1534795"/>
            <a:ext cx="8223250" cy="4821555"/>
          </a:xfrm>
        </p:spPr>
        <p:txBody>
          <a:bodyPr>
            <a:noAutofit/>
          </a:bodyPr>
          <a:lstStyle/>
          <a:p>
            <a:pPr algn="l"/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Whether</a:t>
            </a:r>
            <a:endParaRPr sz="2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8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-Whether players translate their real life morality into in-game decisions.。</a:t>
            </a:r>
            <a:endParaRPr sz="28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8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Why</a:t>
            </a:r>
            <a:endParaRPr sz="2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8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Understand why players make decisions and their reasoning behind those decisions</a:t>
            </a:r>
            <a:endParaRPr sz="28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925435" cy="640080"/>
          </a:xfrm>
        </p:spPr>
        <p:txBody>
          <a:bodyPr rtlCol="0">
            <a:noAutofit/>
          </a:bodyPr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2、What’s new</a:t>
            </a:r>
            <a:endParaRPr dirty="0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1160" y="1179830"/>
            <a:ext cx="8549640" cy="5550535"/>
          </a:xfrm>
        </p:spPr>
        <p:txBody>
          <a:bodyPr>
            <a:noAutofit/>
          </a:bodyPr>
          <a:lstStyle/>
          <a:p>
            <a:pPr algn="l"/>
            <a:r>
              <a:rPr sz="26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Previous work：</a:t>
            </a:r>
            <a:endParaRPr sz="26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3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have only focused on quantitative analysis</a:t>
            </a:r>
            <a:endParaRPr sz="23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3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have not examined the motivations and reasoning behind players’decision-making processes</a:t>
            </a:r>
            <a:endParaRPr sz="23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6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The Challenge：</a:t>
            </a:r>
            <a:endParaRPr sz="26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3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the design of games with the intention of eliciting specifc emotions or experiences.</a:t>
            </a:r>
            <a:endParaRPr sz="23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6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Fills the Gaps：</a:t>
            </a:r>
            <a:endParaRPr sz="26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3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by examining player choice and motivations in more complex and multilinear CCAG environments.。</a:t>
            </a:r>
            <a:endParaRPr sz="23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925435" cy="640080"/>
          </a:xfrm>
        </p:spPr>
        <p:txBody>
          <a:bodyPr rtlCol="0">
            <a:noAutofit/>
          </a:bodyPr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2、What’s new</a:t>
            </a:r>
            <a:endParaRPr dirty="0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4" name="文本框 3"/>
          <p:cNvSpPr txBox="1"/>
          <p:nvPr/>
        </p:nvSpPr>
        <p:spPr>
          <a:xfrm>
            <a:off x="556260" y="1355725"/>
            <a:ext cx="818070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CCAG？</a:t>
            </a:r>
            <a:endParaRPr sz="2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cinematic choice-based adventure games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</a:t>
            </a:r>
            <a:r>
              <a:rPr lang="en-US"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DBH</a:t>
            </a:r>
            <a:endParaRPr sz="28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</a:t>
            </a:r>
            <a:r>
              <a:rPr lang="zh-CN" alt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the core mechanic is</a:t>
            </a:r>
            <a:r>
              <a:rPr lang="en-US" altLang="zh-CN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decision-making </a:t>
            </a:r>
            <a:endParaRPr lang="zh-CN" altLang="en-US"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altLang="zh-CN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</a:t>
            </a:r>
            <a:r>
              <a:rPr lang="zh-CN" alt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moral dilemmas are implemented to</a:t>
            </a:r>
            <a:r>
              <a:rPr lang="en-US" altLang="zh-CN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advance the narrative.</a:t>
            </a:r>
            <a:endParaRPr lang="zh-CN" altLang="en-US"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4044315"/>
            <a:ext cx="7315200" cy="274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925435" cy="640080"/>
          </a:xfrm>
        </p:spPr>
        <p:txBody>
          <a:bodyPr rtlCol="0">
            <a:noAutofit/>
          </a:bodyPr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3、How they did it </a:t>
            </a:r>
            <a:endParaRPr dirty="0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4" name="文本框 3"/>
          <p:cNvSpPr txBox="1"/>
          <p:nvPr/>
        </p:nvSpPr>
        <p:spPr>
          <a:xfrm>
            <a:off x="438785" y="1419225"/>
            <a:ext cx="8297545" cy="3846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Both a qualitative and quantitative analysis</a:t>
            </a:r>
            <a:endParaRPr sz="2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- 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articipants complete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d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two sets of 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the Moral Foundations Questionnaire (MFQ30).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identify the moral foundations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</a:t>
            </a:r>
            <a:r>
              <a:rPr lang="en-US"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I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nterviewed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participants about their experience with the game in general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- explore factors that players associate with morality-driven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choices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5401310"/>
            <a:ext cx="8488680" cy="124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925435" cy="640080"/>
          </a:xfrm>
        </p:spPr>
        <p:txBody>
          <a:bodyPr rtlCol="0">
            <a:noAutofit/>
          </a:bodyPr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3、How they did 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:  </a:t>
            </a:r>
            <a:r>
              <a:rPr lang="en-US" dirty="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Video</a:t>
            </a:r>
            <a:endParaRPr lang="en-US" dirty="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4" name="文本框 3"/>
          <p:cNvSpPr txBox="1"/>
          <p:nvPr/>
        </p:nvSpPr>
        <p:spPr>
          <a:xfrm>
            <a:off x="556260" y="1477010"/>
            <a:ext cx="77603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Shoot or Spare?</a:t>
            </a:r>
            <a:endParaRPr sz="28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2207895"/>
            <a:ext cx="8082915" cy="405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925435" cy="640080"/>
          </a:xfrm>
        </p:spPr>
        <p:txBody>
          <a:bodyPr rtlCol="0">
            <a:noAutofit/>
          </a:bodyPr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3、How they did it </a:t>
            </a:r>
            <a:r>
              <a:rPr lang="zh-CN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MFQ30</a:t>
            </a:r>
            <a:endParaRPr lang="zh-CN" dirty="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4" name="文本框 3"/>
          <p:cNvSpPr txBox="1"/>
          <p:nvPr/>
        </p:nvSpPr>
        <p:spPr>
          <a:xfrm>
            <a:off x="556260" y="1751330"/>
            <a:ext cx="776033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8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The questionnaire was applied</a:t>
            </a:r>
            <a:r>
              <a:rPr lang="en-US" sz="28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8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twice：</a:t>
            </a:r>
            <a:endParaRPr sz="28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8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</a:t>
            </a:r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Before</a:t>
            </a:r>
            <a:endParaRPr sz="2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-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focused on the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perceived real life morality of the participants.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</a:t>
            </a:r>
            <a:r>
              <a:rPr lang="en-US" altLang="zh-CN"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After</a:t>
            </a:r>
            <a:endParaRPr sz="2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-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based on the perceived morality of the playable character Connor after watching the scene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in the pre-recorded video in which he spared an android’s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life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925435" cy="640080"/>
          </a:xfrm>
        </p:spPr>
        <p:txBody>
          <a:bodyPr rtlCol="0">
            <a:noAutofit/>
          </a:bodyPr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3、How they did it </a:t>
            </a:r>
            <a:r>
              <a:rPr lang="zh-CN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</a:t>
            </a:r>
            <a:r>
              <a:rPr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nterviews</a:t>
            </a:r>
            <a:endParaRPr lang="zh-CN" dirty="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4" name="文本框 3"/>
          <p:cNvSpPr txBox="1"/>
          <p:nvPr/>
        </p:nvSpPr>
        <p:spPr>
          <a:xfrm>
            <a:off x="419100" y="1368425"/>
            <a:ext cx="8317230" cy="520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8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Qualitative interview data were collected via </a:t>
            </a:r>
            <a:r>
              <a:rPr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one-on-one remote</a:t>
            </a:r>
            <a:r>
              <a:rPr lang="en-US"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semi-structured interviews</a:t>
            </a:r>
            <a:r>
              <a:rPr sz="28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.</a:t>
            </a:r>
            <a:endParaRPr sz="28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</a:t>
            </a:r>
            <a:r>
              <a:rPr lang="en-US"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Q</a:t>
            </a:r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uestions</a:t>
            </a:r>
            <a:endParaRPr sz="2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- How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would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you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describe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your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self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interms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of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morality?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Do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you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follow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the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same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morality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in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all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story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driven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games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and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why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or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why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not?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……</a:t>
            </a:r>
            <a:endParaRPr lang="en-US"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800" b="1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</a:t>
            </a:r>
            <a:r>
              <a:rPr lang="en-US" sz="28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Aim</a:t>
            </a:r>
            <a:endParaRPr sz="2800" b="1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- 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C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ollect participant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' </a:t>
            </a:r>
            <a:r>
              <a:rPr lang="en-US"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moral 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perception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of 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themselves and game characters.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- 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R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efect on 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how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participant</a:t>
            </a:r>
            <a:r>
              <a:rPr lang="en-US"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apply their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morality in interactive narrative games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925435" cy="640080"/>
          </a:xfrm>
        </p:spPr>
        <p:txBody>
          <a:bodyPr rtlCol="0"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How they evaluated their method</a:t>
            </a:r>
            <a:endParaRPr dirty="0">
              <a:solidFill>
                <a:schemeClr val="accent1">
                  <a:lumMod val="7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4" name="文本框 3"/>
          <p:cNvSpPr txBox="1"/>
          <p:nvPr/>
        </p:nvSpPr>
        <p:spPr>
          <a:xfrm>
            <a:off x="391160" y="1297940"/>
            <a:ext cx="7969250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Thematic Analysis</a:t>
            </a:r>
            <a:r>
              <a:rPr lang="en-US" sz="28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+ Refexive Thematic Analysis</a:t>
            </a:r>
            <a:endParaRPr lang="en-US" sz="28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Phase1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Familiarization with the collected data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Phase2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Initial codes generation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Phase3</a:t>
            </a:r>
            <a:r>
              <a:rPr sz="240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Themes search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Phase4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Themes review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Phase5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Themes  titles and defnitions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endParaRPr sz="240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sz="2400" b="1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- Phase6</a:t>
            </a:r>
            <a:r>
              <a:rPr sz="240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Report</a:t>
            </a:r>
            <a:endParaRPr sz="240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COMMONDATA" val="eyJoZGlkIjoiNzM1NGMyYjc1MTZhYjAxY2RiYzMwMWMzNWFmMjBjMDkifQ=="/>
  <p:tag name="KSO_WPP_MARK_KEY" val="bab32c1f-c587-4b3d-ae2a-fb55d3adf2b6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{43808D0D-77E4-4314-A791-81287324AAF7}tf10001108_win32</Template>
  <TotalTime>0</TotalTime>
  <Words>3431</Words>
  <Application>WPS 演示</Application>
  <PresentationFormat>全屏显示(4:3)</PresentationFormat>
  <Paragraphs>171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Microsoft YaHei UI</vt:lpstr>
      <vt:lpstr>Microsoft YaHei UI Light</vt:lpstr>
      <vt:lpstr>华文中宋</vt:lpstr>
      <vt:lpstr>Segoe UI</vt:lpstr>
      <vt:lpstr>微软雅黑</vt:lpstr>
      <vt:lpstr>Arial Unicode MS</vt:lpstr>
      <vt:lpstr>欢迎文档</vt:lpstr>
      <vt:lpstr>PowerPoint 演示文稿</vt:lpstr>
      <vt:lpstr>1、What’s the problem? </vt:lpstr>
      <vt:lpstr>2、What’s new</vt:lpstr>
      <vt:lpstr>2、What’s new</vt:lpstr>
      <vt:lpstr>3、How they did it </vt:lpstr>
      <vt:lpstr>3、How they did it：场景 </vt:lpstr>
      <vt:lpstr>3、How they did it ：问卷</vt:lpstr>
      <vt:lpstr>3、How they did it ：访谈</vt:lpstr>
      <vt:lpstr>4、How they evaluated their method</vt:lpstr>
      <vt:lpstr>4、How they evaluated their method：结论</vt:lpstr>
      <vt:lpstr>4、How they evaluated their method：结论</vt:lpstr>
      <vt:lpstr>4、How they evaluated their method：Result</vt:lpstr>
      <vt:lpstr>5、Is the problem solved? What’s the future?</vt:lpstr>
      <vt:lpstr>5、Is the problem solved? What’s the future?</vt:lpstr>
      <vt:lpstr>交互汇报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　实验主题</dc:title>
  <dc:creator>Huang Wei</dc:creator>
  <cp:lastModifiedBy>icebear</cp:lastModifiedBy>
  <cp:revision>145</cp:revision>
  <dcterms:created xsi:type="dcterms:W3CDTF">2022-02-23T14:30:00Z</dcterms:created>
  <dcterms:modified xsi:type="dcterms:W3CDTF">2022-07-06T02:08:20Z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0CA8589D6493457E8D736AB017BB43AA</vt:lpwstr>
  </property>
  <property fmtid="{D5CDD505-2E9C-101B-9397-08002B2CF9AE}" pid="3" name="KSOProductBuildVer">
    <vt:lpwstr>2052-11.1.0.11830</vt:lpwstr>
  </property>
</Properties>
</file>