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97" r:id="rId4"/>
    <p:sldId id="373" r:id="rId5"/>
    <p:sldId id="374" r:id="rId6"/>
    <p:sldId id="355" r:id="rId7"/>
    <p:sldId id="376" r:id="rId8"/>
    <p:sldId id="375" r:id="rId9"/>
    <p:sldId id="377" r:id="rId10"/>
    <p:sldId id="378" r:id="rId11"/>
    <p:sldId id="362" r:id="rId12"/>
    <p:sldId id="379" r:id="rId13"/>
    <p:sldId id="380" r:id="rId14"/>
    <p:sldId id="363" r:id="rId15"/>
    <p:sldId id="357" r:id="rId16"/>
    <p:sldId id="381" r:id="rId17"/>
    <p:sldId id="367" r:id="rId18"/>
    <p:sldId id="382" r:id="rId19"/>
    <p:sldId id="279" r:id="rId20"/>
  </p:sldIdLst>
  <p:sldSz cx="12192000" cy="6858000"/>
  <p:notesSz cx="6858000" cy="9144000"/>
  <p:custDataLst>
    <p:tags r:id="rId25"/>
  </p:custDataLst>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1D6"/>
    <a:srgbClr val="003D87"/>
    <a:srgbClr val="001732"/>
    <a:srgbClr val="25A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p:restoredTop sz="94660"/>
  </p:normalViewPr>
  <p:slideViewPr>
    <p:cSldViewPr snapToGrid="0" showGuides="1">
      <p:cViewPr>
        <p:scale>
          <a:sx n="75" d="100"/>
          <a:sy n="75" d="100"/>
        </p:scale>
        <p:origin x="1140" y="906"/>
      </p:cViewPr>
      <p:guideLst>
        <p:guide orient="horz" pos="2084"/>
        <p:guide pos="3894"/>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82C80EA9-A18E-4F9F-ADE3-39F89BF5538F}" type="datetimeFigureOut">
              <a:rPr lang="zh-CN" altLang="en-US" strike="noStrike" noProof="1" smtClean="0">
                <a:latin typeface="+mn-lt"/>
                <a:ea typeface="+mn-ea"/>
                <a:cs typeface="+mn-cs"/>
              </a:rPr>
            </a:fld>
            <a:endParaRPr lang="zh-CN" altLang="en-US" strike="noStrike" noProof="1"/>
          </a:p>
        </p:txBody>
      </p:sp>
      <p:sp>
        <p:nvSpPr>
          <p:cNvPr id="4100"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01B5AC98-8D78-4E62-AD8C-634A8477B445}"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39788"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72200"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nchorCtr="0"/>
          <a:p>
            <a:pPr lvl="0"/>
            <a:r>
              <a:rPr lang="zh-CN" altLang="en-US"/>
              <a:t>单击此处编辑母版标题样式</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grpSp>
        <p:nvGrpSpPr>
          <p:cNvPr id="307" name="组合 306"/>
          <p:cNvGrpSpPr/>
          <p:nvPr/>
        </p:nvGrpSpPr>
        <p:grpSpPr>
          <a:xfrm>
            <a:off x="4794479" y="327590"/>
            <a:ext cx="2633568" cy="426593"/>
            <a:chOff x="4779216" y="200589"/>
            <a:chExt cx="2633568" cy="280071"/>
          </a:xfrm>
          <a:solidFill>
            <a:srgbClr val="0061D6"/>
          </a:solidFill>
        </p:grpSpPr>
        <p:sp>
          <p:nvSpPr>
            <p:cNvPr id="305" name="直角三角形 304"/>
            <p:cNvSpPr/>
            <p:nvPr/>
          </p:nvSpPr>
          <p:spPr>
            <a:xfrm>
              <a:off x="7260217" y="200589"/>
              <a:ext cx="152567" cy="2800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sp>
          <p:nvSpPr>
            <p:cNvPr id="306" name="直角三角形 305"/>
            <p:cNvSpPr/>
            <p:nvPr/>
          </p:nvSpPr>
          <p:spPr>
            <a:xfrm flipH="1">
              <a:off x="4779216" y="200589"/>
              <a:ext cx="152567" cy="2800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grpSp>
      <p:sp>
        <p:nvSpPr>
          <p:cNvPr id="304" name="矩形 303"/>
          <p:cNvSpPr/>
          <p:nvPr/>
        </p:nvSpPr>
        <p:spPr>
          <a:xfrm>
            <a:off x="611188" y="587375"/>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smtClean="0"/>
              <a:t> </a:t>
            </a:r>
            <a:endParaRPr lang="zh-CN" altLang="en-US" strike="noStrike" noProof="1" dirty="0"/>
          </a:p>
        </p:txBody>
      </p:sp>
      <p:sp>
        <p:nvSpPr>
          <p:cNvPr id="300" name="五边形 299"/>
          <p:cNvSpPr/>
          <p:nvPr/>
        </p:nvSpPr>
        <p:spPr>
          <a:xfrm rot="5400000">
            <a:off x="4792663" y="481013"/>
            <a:ext cx="2636838" cy="2328863"/>
          </a:xfrm>
          <a:prstGeom prst="homePlate">
            <a:avLst>
              <a:gd name="adj" fmla="val 19946"/>
            </a:avLst>
          </a:prstGeom>
          <a:solidFill>
            <a:srgbClr val="003D8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9" name="五边形 178"/>
          <p:cNvSpPr/>
          <p:nvPr/>
        </p:nvSpPr>
        <p:spPr>
          <a:xfrm rot="5400000">
            <a:off x="4836319" y="437356"/>
            <a:ext cx="2549525" cy="2328863"/>
          </a:xfrm>
          <a:prstGeom prst="homePlate">
            <a:avLst>
              <a:gd name="adj" fmla="val 19946"/>
            </a:avLst>
          </a:prstGeom>
          <a:solidFill>
            <a:srgbClr val="003D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301" name="组合 300"/>
          <p:cNvGrpSpPr/>
          <p:nvPr/>
        </p:nvGrpSpPr>
        <p:grpSpPr>
          <a:xfrm>
            <a:off x="5449157" y="607661"/>
            <a:ext cx="1324207" cy="1704224"/>
            <a:chOff x="5179014" y="516422"/>
            <a:chExt cx="1295904" cy="1667798"/>
          </a:xfrm>
        </p:grpSpPr>
        <p:grpSp>
          <p:nvGrpSpPr>
            <p:cNvPr id="177" name="组合 176"/>
            <p:cNvGrpSpPr/>
            <p:nvPr/>
          </p:nvGrpSpPr>
          <p:grpSpPr>
            <a:xfrm>
              <a:off x="5265884" y="516422"/>
              <a:ext cx="1122165" cy="1123906"/>
              <a:chOff x="1390650" y="1893888"/>
              <a:chExt cx="3068638" cy="3073400"/>
            </a:xfrm>
            <a:solidFill>
              <a:schemeClr val="bg1"/>
            </a:solidFill>
          </p:grpSpPr>
          <p:sp>
            <p:nvSpPr>
              <p:cNvPr id="54" name="Freeform 46"/>
              <p:cNvSpPr/>
              <p:nvPr/>
            </p:nvSpPr>
            <p:spPr bwMode="auto">
              <a:xfrm>
                <a:off x="1624013" y="3541713"/>
                <a:ext cx="222250" cy="206375"/>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55" name="Freeform 47"/>
              <p:cNvSpPr/>
              <p:nvPr/>
            </p:nvSpPr>
            <p:spPr bwMode="auto">
              <a:xfrm>
                <a:off x="1679575" y="3736976"/>
                <a:ext cx="249238" cy="238125"/>
              </a:xfrm>
              <a:custGeom>
                <a:avLst/>
                <a:gdLst>
                  <a:gd name="T0" fmla="*/ 43 w 157"/>
                  <a:gd name="T1" fmla="*/ 150 h 150"/>
                  <a:gd name="T2" fmla="*/ 29 w 157"/>
                  <a:gd name="T3" fmla="*/ 114 h 150"/>
                  <a:gd name="T4" fmla="*/ 105 w 157"/>
                  <a:gd name="T5" fmla="*/ 31 h 150"/>
                  <a:gd name="T6" fmla="*/ 102 w 157"/>
                  <a:gd name="T7" fmla="*/ 31 h 150"/>
                  <a:gd name="T8" fmla="*/ 10 w 157"/>
                  <a:gd name="T9" fmla="*/ 71 h 150"/>
                  <a:gd name="T10" fmla="*/ 0 w 157"/>
                  <a:gd name="T11" fmla="*/ 48 h 150"/>
                  <a:gd name="T12" fmla="*/ 112 w 157"/>
                  <a:gd name="T13" fmla="*/ 0 h 150"/>
                  <a:gd name="T14" fmla="*/ 128 w 157"/>
                  <a:gd name="T15" fmla="*/ 36 h 150"/>
                  <a:gd name="T16" fmla="*/ 57 w 157"/>
                  <a:gd name="T17" fmla="*/ 116 h 150"/>
                  <a:gd name="T18" fmla="*/ 57 w 157"/>
                  <a:gd name="T19" fmla="*/ 116 h 150"/>
                  <a:gd name="T20" fmla="*/ 147 w 157"/>
                  <a:gd name="T21" fmla="*/ 79 h 150"/>
                  <a:gd name="T22" fmla="*/ 157 w 157"/>
                  <a:gd name="T23" fmla="*/ 102 h 150"/>
                  <a:gd name="T24" fmla="*/ 43 w 157"/>
                  <a:gd name="T25"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7" h="150">
                    <a:moveTo>
                      <a:pt x="43" y="150"/>
                    </a:moveTo>
                    <a:lnTo>
                      <a:pt x="29" y="114"/>
                    </a:lnTo>
                    <a:lnTo>
                      <a:pt x="105" y="31"/>
                    </a:lnTo>
                    <a:lnTo>
                      <a:pt x="102" y="31"/>
                    </a:lnTo>
                    <a:lnTo>
                      <a:pt x="10" y="71"/>
                    </a:lnTo>
                    <a:lnTo>
                      <a:pt x="0" y="48"/>
                    </a:lnTo>
                    <a:lnTo>
                      <a:pt x="112" y="0"/>
                    </a:lnTo>
                    <a:lnTo>
                      <a:pt x="128" y="36"/>
                    </a:lnTo>
                    <a:lnTo>
                      <a:pt x="57" y="116"/>
                    </a:lnTo>
                    <a:lnTo>
                      <a:pt x="57" y="116"/>
                    </a:lnTo>
                    <a:lnTo>
                      <a:pt x="147" y="79"/>
                    </a:lnTo>
                    <a:lnTo>
                      <a:pt x="157" y="102"/>
                    </a:lnTo>
                    <a:lnTo>
                      <a:pt x="43" y="1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56" name="Freeform 48"/>
              <p:cNvSpPr/>
              <p:nvPr/>
            </p:nvSpPr>
            <p:spPr bwMode="auto">
              <a:xfrm>
                <a:off x="1774825" y="3929063"/>
                <a:ext cx="190500" cy="128588"/>
              </a:xfrm>
              <a:custGeom>
                <a:avLst/>
                <a:gdLst>
                  <a:gd name="T0" fmla="*/ 120 w 120"/>
                  <a:gd name="T1" fmla="*/ 24 h 81"/>
                  <a:gd name="T2" fmla="*/ 11 w 120"/>
                  <a:gd name="T3" fmla="*/ 81 h 81"/>
                  <a:gd name="T4" fmla="*/ 0 w 120"/>
                  <a:gd name="T5" fmla="*/ 57 h 81"/>
                  <a:gd name="T6" fmla="*/ 106 w 120"/>
                  <a:gd name="T7" fmla="*/ 0 h 81"/>
                  <a:gd name="T8" fmla="*/ 120 w 120"/>
                  <a:gd name="T9" fmla="*/ 24 h 81"/>
                </a:gdLst>
                <a:ahLst/>
                <a:cxnLst>
                  <a:cxn ang="0">
                    <a:pos x="T0" y="T1"/>
                  </a:cxn>
                  <a:cxn ang="0">
                    <a:pos x="T2" y="T3"/>
                  </a:cxn>
                  <a:cxn ang="0">
                    <a:pos x="T4" y="T5"/>
                  </a:cxn>
                  <a:cxn ang="0">
                    <a:pos x="T6" y="T7"/>
                  </a:cxn>
                  <a:cxn ang="0">
                    <a:pos x="T8" y="T9"/>
                  </a:cxn>
                </a:cxnLst>
                <a:rect l="0" t="0" r="r" b="b"/>
                <a:pathLst>
                  <a:path w="120" h="81">
                    <a:moveTo>
                      <a:pt x="120" y="24"/>
                    </a:moveTo>
                    <a:lnTo>
                      <a:pt x="11" y="81"/>
                    </a:lnTo>
                    <a:lnTo>
                      <a:pt x="0" y="57"/>
                    </a:lnTo>
                    <a:lnTo>
                      <a:pt x="106" y="0"/>
                    </a:lnTo>
                    <a:lnTo>
                      <a:pt x="120"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57" name="Freeform 49"/>
              <p:cNvSpPr/>
              <p:nvPr/>
            </p:nvSpPr>
            <p:spPr bwMode="auto">
              <a:xfrm>
                <a:off x="1852613" y="3986213"/>
                <a:ext cx="225425" cy="206375"/>
              </a:xfrm>
              <a:custGeom>
                <a:avLst/>
                <a:gdLst>
                  <a:gd name="T0" fmla="*/ 0 w 142"/>
                  <a:gd name="T1" fmla="*/ 106 h 130"/>
                  <a:gd name="T2" fmla="*/ 76 w 142"/>
                  <a:gd name="T3" fmla="*/ 0 h 130"/>
                  <a:gd name="T4" fmla="*/ 93 w 142"/>
                  <a:gd name="T5" fmla="*/ 23 h 130"/>
                  <a:gd name="T6" fmla="*/ 31 w 142"/>
                  <a:gd name="T7" fmla="*/ 104 h 130"/>
                  <a:gd name="T8" fmla="*/ 31 w 142"/>
                  <a:gd name="T9" fmla="*/ 104 h 130"/>
                  <a:gd name="T10" fmla="*/ 128 w 142"/>
                  <a:gd name="T11" fmla="*/ 76 h 130"/>
                  <a:gd name="T12" fmla="*/ 142 w 142"/>
                  <a:gd name="T13" fmla="*/ 97 h 130"/>
                  <a:gd name="T14" fmla="*/ 17 w 142"/>
                  <a:gd name="T15" fmla="*/ 130 h 130"/>
                  <a:gd name="T16" fmla="*/ 0 w 142"/>
                  <a:gd name="T17" fmla="*/ 10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30">
                    <a:moveTo>
                      <a:pt x="0" y="106"/>
                    </a:moveTo>
                    <a:lnTo>
                      <a:pt x="76" y="0"/>
                    </a:lnTo>
                    <a:lnTo>
                      <a:pt x="93" y="23"/>
                    </a:lnTo>
                    <a:lnTo>
                      <a:pt x="31" y="104"/>
                    </a:lnTo>
                    <a:lnTo>
                      <a:pt x="31" y="104"/>
                    </a:lnTo>
                    <a:lnTo>
                      <a:pt x="128" y="76"/>
                    </a:lnTo>
                    <a:lnTo>
                      <a:pt x="142" y="97"/>
                    </a:lnTo>
                    <a:lnTo>
                      <a:pt x="17" y="13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58" name="Freeform 50"/>
              <p:cNvSpPr/>
              <p:nvPr/>
            </p:nvSpPr>
            <p:spPr bwMode="auto">
              <a:xfrm>
                <a:off x="1943100" y="4148138"/>
                <a:ext cx="233363" cy="228600"/>
              </a:xfrm>
              <a:custGeom>
                <a:avLst/>
                <a:gdLst>
                  <a:gd name="T0" fmla="*/ 0 w 147"/>
                  <a:gd name="T1" fmla="*/ 83 h 144"/>
                  <a:gd name="T2" fmla="*/ 90 w 147"/>
                  <a:gd name="T3" fmla="*/ 0 h 144"/>
                  <a:gd name="T4" fmla="*/ 147 w 147"/>
                  <a:gd name="T5" fmla="*/ 61 h 144"/>
                  <a:gd name="T6" fmla="*/ 133 w 147"/>
                  <a:gd name="T7" fmla="*/ 73 h 144"/>
                  <a:gd name="T8" fmla="*/ 95 w 147"/>
                  <a:gd name="T9" fmla="*/ 33 h 144"/>
                  <a:gd name="T10" fmla="*/ 73 w 147"/>
                  <a:gd name="T11" fmla="*/ 52 h 144"/>
                  <a:gd name="T12" fmla="*/ 109 w 147"/>
                  <a:gd name="T13" fmla="*/ 90 h 144"/>
                  <a:gd name="T14" fmla="*/ 92 w 147"/>
                  <a:gd name="T15" fmla="*/ 104 h 144"/>
                  <a:gd name="T16" fmla="*/ 57 w 147"/>
                  <a:gd name="T17" fmla="*/ 66 h 144"/>
                  <a:gd name="T18" fmla="*/ 33 w 147"/>
                  <a:gd name="T19" fmla="*/ 90 h 144"/>
                  <a:gd name="T20" fmla="*/ 73 w 147"/>
                  <a:gd name="T21" fmla="*/ 130 h 144"/>
                  <a:gd name="T22" fmla="*/ 59 w 147"/>
                  <a:gd name="T23" fmla="*/ 144 h 144"/>
                  <a:gd name="T24" fmla="*/ 0 w 147"/>
                  <a:gd name="T25" fmla="*/ 8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44">
                    <a:moveTo>
                      <a:pt x="0" y="83"/>
                    </a:moveTo>
                    <a:lnTo>
                      <a:pt x="90" y="0"/>
                    </a:lnTo>
                    <a:lnTo>
                      <a:pt x="147" y="61"/>
                    </a:lnTo>
                    <a:lnTo>
                      <a:pt x="133" y="73"/>
                    </a:lnTo>
                    <a:lnTo>
                      <a:pt x="95" y="33"/>
                    </a:lnTo>
                    <a:lnTo>
                      <a:pt x="73" y="52"/>
                    </a:lnTo>
                    <a:lnTo>
                      <a:pt x="109" y="90"/>
                    </a:lnTo>
                    <a:lnTo>
                      <a:pt x="92" y="104"/>
                    </a:lnTo>
                    <a:lnTo>
                      <a:pt x="57" y="66"/>
                    </a:lnTo>
                    <a:lnTo>
                      <a:pt x="33" y="90"/>
                    </a:lnTo>
                    <a:lnTo>
                      <a:pt x="73" y="130"/>
                    </a:lnTo>
                    <a:lnTo>
                      <a:pt x="59" y="144"/>
                    </a:lnTo>
                    <a:lnTo>
                      <a:pt x="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59" name="Freeform 51"/>
              <p:cNvSpPr>
                <a:spLocks noEditPoints="1"/>
              </p:cNvSpPr>
              <p:nvPr/>
            </p:nvSpPr>
            <p:spPr bwMode="auto">
              <a:xfrm>
                <a:off x="2074863" y="4260851"/>
                <a:ext cx="225425" cy="2476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0" name="Freeform 52"/>
              <p:cNvSpPr/>
              <p:nvPr/>
            </p:nvSpPr>
            <p:spPr bwMode="auto">
              <a:xfrm>
                <a:off x="2236788" y="4373563"/>
                <a:ext cx="206375" cy="21748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1" name="Freeform 53"/>
              <p:cNvSpPr/>
              <p:nvPr/>
            </p:nvSpPr>
            <p:spPr bwMode="auto">
              <a:xfrm>
                <a:off x="2413000" y="4440238"/>
                <a:ext cx="107950" cy="196850"/>
              </a:xfrm>
              <a:custGeom>
                <a:avLst/>
                <a:gdLst>
                  <a:gd name="T0" fmla="*/ 68 w 68"/>
                  <a:gd name="T1" fmla="*/ 10 h 124"/>
                  <a:gd name="T2" fmla="*/ 23 w 68"/>
                  <a:gd name="T3" fmla="*/ 124 h 124"/>
                  <a:gd name="T4" fmla="*/ 0 w 68"/>
                  <a:gd name="T5" fmla="*/ 114 h 124"/>
                  <a:gd name="T6" fmla="*/ 42 w 68"/>
                  <a:gd name="T7" fmla="*/ 0 h 124"/>
                  <a:gd name="T8" fmla="*/ 68 w 68"/>
                  <a:gd name="T9" fmla="*/ 10 h 124"/>
                </a:gdLst>
                <a:ahLst/>
                <a:cxnLst>
                  <a:cxn ang="0">
                    <a:pos x="T0" y="T1"/>
                  </a:cxn>
                  <a:cxn ang="0">
                    <a:pos x="T2" y="T3"/>
                  </a:cxn>
                  <a:cxn ang="0">
                    <a:pos x="T4" y="T5"/>
                  </a:cxn>
                  <a:cxn ang="0">
                    <a:pos x="T6" y="T7"/>
                  </a:cxn>
                  <a:cxn ang="0">
                    <a:pos x="T8" y="T9"/>
                  </a:cxn>
                </a:cxnLst>
                <a:rect l="0" t="0" r="r" b="b"/>
                <a:pathLst>
                  <a:path w="68" h="124">
                    <a:moveTo>
                      <a:pt x="68" y="10"/>
                    </a:moveTo>
                    <a:lnTo>
                      <a:pt x="23" y="124"/>
                    </a:lnTo>
                    <a:lnTo>
                      <a:pt x="0" y="114"/>
                    </a:lnTo>
                    <a:lnTo>
                      <a:pt x="42" y="0"/>
                    </a:lnTo>
                    <a:lnTo>
                      <a:pt x="68"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2" name="Freeform 54"/>
              <p:cNvSpPr/>
              <p:nvPr/>
            </p:nvSpPr>
            <p:spPr bwMode="auto">
              <a:xfrm>
                <a:off x="2528888" y="4464051"/>
                <a:ext cx="157163" cy="209550"/>
              </a:xfrm>
              <a:custGeom>
                <a:avLst/>
                <a:gdLst>
                  <a:gd name="T0" fmla="*/ 0 w 99"/>
                  <a:gd name="T1" fmla="*/ 19 h 132"/>
                  <a:gd name="T2" fmla="*/ 5 w 99"/>
                  <a:gd name="T3" fmla="*/ 0 h 132"/>
                  <a:gd name="T4" fmla="*/ 99 w 99"/>
                  <a:gd name="T5" fmla="*/ 23 h 132"/>
                  <a:gd name="T6" fmla="*/ 95 w 99"/>
                  <a:gd name="T7" fmla="*/ 42 h 132"/>
                  <a:gd name="T8" fmla="*/ 59 w 99"/>
                  <a:gd name="T9" fmla="*/ 35 h 132"/>
                  <a:gd name="T10" fmla="*/ 36 w 99"/>
                  <a:gd name="T11" fmla="*/ 132 h 132"/>
                  <a:gd name="T12" fmla="*/ 9 w 99"/>
                  <a:gd name="T13" fmla="*/ 128 h 132"/>
                  <a:gd name="T14" fmla="*/ 36 w 99"/>
                  <a:gd name="T15" fmla="*/ 28 h 132"/>
                  <a:gd name="T16" fmla="*/ 0 w 99"/>
                  <a:gd name="T17" fmla="*/ 1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32">
                    <a:moveTo>
                      <a:pt x="0" y="19"/>
                    </a:moveTo>
                    <a:lnTo>
                      <a:pt x="5" y="0"/>
                    </a:lnTo>
                    <a:lnTo>
                      <a:pt x="99" y="23"/>
                    </a:lnTo>
                    <a:lnTo>
                      <a:pt x="95" y="42"/>
                    </a:lnTo>
                    <a:lnTo>
                      <a:pt x="59" y="35"/>
                    </a:lnTo>
                    <a:lnTo>
                      <a:pt x="36" y="132"/>
                    </a:lnTo>
                    <a:lnTo>
                      <a:pt x="9" y="128"/>
                    </a:lnTo>
                    <a:lnTo>
                      <a:pt x="36" y="28"/>
                    </a:ln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3" name="Freeform 55"/>
              <p:cNvSpPr>
                <a:spLocks noEditPoints="1"/>
              </p:cNvSpPr>
              <p:nvPr/>
            </p:nvSpPr>
            <p:spPr bwMode="auto">
              <a:xfrm>
                <a:off x="2671763" y="4508501"/>
                <a:ext cx="184150" cy="203200"/>
              </a:xfrm>
              <a:custGeom>
                <a:avLst/>
                <a:gdLst>
                  <a:gd name="T0" fmla="*/ 24 w 116"/>
                  <a:gd name="T1" fmla="*/ 121 h 128"/>
                  <a:gd name="T2" fmla="*/ 0 w 116"/>
                  <a:gd name="T3" fmla="*/ 119 h 128"/>
                  <a:gd name="T4" fmla="*/ 54 w 116"/>
                  <a:gd name="T5" fmla="*/ 0 h 128"/>
                  <a:gd name="T6" fmla="*/ 85 w 116"/>
                  <a:gd name="T7" fmla="*/ 3 h 128"/>
                  <a:gd name="T8" fmla="*/ 116 w 116"/>
                  <a:gd name="T9" fmla="*/ 128 h 128"/>
                  <a:gd name="T10" fmla="*/ 90 w 116"/>
                  <a:gd name="T11" fmla="*/ 126 h 128"/>
                  <a:gd name="T12" fmla="*/ 83 w 116"/>
                  <a:gd name="T13" fmla="*/ 100 h 128"/>
                  <a:gd name="T14" fmla="*/ 35 w 116"/>
                  <a:gd name="T15" fmla="*/ 95 h 128"/>
                  <a:gd name="T16" fmla="*/ 24 w 116"/>
                  <a:gd name="T17" fmla="*/ 121 h 128"/>
                  <a:gd name="T18" fmla="*/ 45 w 116"/>
                  <a:gd name="T19" fmla="*/ 76 h 128"/>
                  <a:gd name="T20" fmla="*/ 78 w 116"/>
                  <a:gd name="T21" fmla="*/ 78 h 128"/>
                  <a:gd name="T22" fmla="*/ 66 w 116"/>
                  <a:gd name="T23" fmla="*/ 24 h 128"/>
                  <a:gd name="T24" fmla="*/ 66 w 116"/>
                  <a:gd name="T25" fmla="*/ 24 h 128"/>
                  <a:gd name="T26" fmla="*/ 45 w 116"/>
                  <a:gd name="T27" fmla="*/ 7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128">
                    <a:moveTo>
                      <a:pt x="24" y="121"/>
                    </a:moveTo>
                    <a:lnTo>
                      <a:pt x="0" y="119"/>
                    </a:lnTo>
                    <a:lnTo>
                      <a:pt x="54" y="0"/>
                    </a:lnTo>
                    <a:lnTo>
                      <a:pt x="85" y="3"/>
                    </a:lnTo>
                    <a:lnTo>
                      <a:pt x="116" y="128"/>
                    </a:lnTo>
                    <a:lnTo>
                      <a:pt x="90" y="126"/>
                    </a:lnTo>
                    <a:lnTo>
                      <a:pt x="83" y="100"/>
                    </a:lnTo>
                    <a:lnTo>
                      <a:pt x="35" y="95"/>
                    </a:lnTo>
                    <a:lnTo>
                      <a:pt x="24" y="121"/>
                    </a:lnTo>
                    <a:close/>
                    <a:moveTo>
                      <a:pt x="45" y="76"/>
                    </a:moveTo>
                    <a:lnTo>
                      <a:pt x="78" y="78"/>
                    </a:lnTo>
                    <a:lnTo>
                      <a:pt x="66" y="24"/>
                    </a:lnTo>
                    <a:lnTo>
                      <a:pt x="66" y="24"/>
                    </a:lnTo>
                    <a:lnTo>
                      <a:pt x="4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4" name="Freeform 56"/>
              <p:cNvSpPr/>
              <p:nvPr/>
            </p:nvSpPr>
            <p:spPr bwMode="auto">
              <a:xfrm>
                <a:off x="2886075" y="4508501"/>
                <a:ext cx="157163" cy="203200"/>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5" name="Freeform 57"/>
              <p:cNvSpPr>
                <a:spLocks noEditPoints="1"/>
              </p:cNvSpPr>
              <p:nvPr/>
            </p:nvSpPr>
            <p:spPr bwMode="auto">
              <a:xfrm>
                <a:off x="3084513" y="4486276"/>
                <a:ext cx="184150" cy="214313"/>
              </a:xfrm>
              <a:custGeom>
                <a:avLst/>
                <a:gdLst>
                  <a:gd name="T0" fmla="*/ 24 w 116"/>
                  <a:gd name="T1" fmla="*/ 130 h 135"/>
                  <a:gd name="T2" fmla="*/ 0 w 116"/>
                  <a:gd name="T3" fmla="*/ 135 h 135"/>
                  <a:gd name="T4" fmla="*/ 19 w 116"/>
                  <a:gd name="T5" fmla="*/ 7 h 135"/>
                  <a:gd name="T6" fmla="*/ 50 w 116"/>
                  <a:gd name="T7" fmla="*/ 0 h 135"/>
                  <a:gd name="T8" fmla="*/ 116 w 116"/>
                  <a:gd name="T9" fmla="*/ 114 h 135"/>
                  <a:gd name="T10" fmla="*/ 90 w 116"/>
                  <a:gd name="T11" fmla="*/ 118 h 135"/>
                  <a:gd name="T12" fmla="*/ 76 w 116"/>
                  <a:gd name="T13" fmla="*/ 95 h 135"/>
                  <a:gd name="T14" fmla="*/ 28 w 116"/>
                  <a:gd name="T15" fmla="*/ 104 h 135"/>
                  <a:gd name="T16" fmla="*/ 24 w 116"/>
                  <a:gd name="T17" fmla="*/ 130 h 135"/>
                  <a:gd name="T18" fmla="*/ 31 w 116"/>
                  <a:gd name="T19" fmla="*/ 83 h 135"/>
                  <a:gd name="T20" fmla="*/ 66 w 116"/>
                  <a:gd name="T21" fmla="*/ 76 h 135"/>
                  <a:gd name="T22" fmla="*/ 40 w 116"/>
                  <a:gd name="T23" fmla="*/ 28 h 135"/>
                  <a:gd name="T24" fmla="*/ 38 w 116"/>
                  <a:gd name="T25" fmla="*/ 28 h 135"/>
                  <a:gd name="T26" fmla="*/ 31 w 116"/>
                  <a:gd name="T2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135">
                    <a:moveTo>
                      <a:pt x="24" y="130"/>
                    </a:moveTo>
                    <a:lnTo>
                      <a:pt x="0" y="135"/>
                    </a:lnTo>
                    <a:lnTo>
                      <a:pt x="19" y="7"/>
                    </a:lnTo>
                    <a:lnTo>
                      <a:pt x="50" y="0"/>
                    </a:lnTo>
                    <a:lnTo>
                      <a:pt x="116" y="114"/>
                    </a:lnTo>
                    <a:lnTo>
                      <a:pt x="90" y="118"/>
                    </a:lnTo>
                    <a:lnTo>
                      <a:pt x="76" y="95"/>
                    </a:lnTo>
                    <a:lnTo>
                      <a:pt x="28" y="104"/>
                    </a:lnTo>
                    <a:lnTo>
                      <a:pt x="24" y="130"/>
                    </a:lnTo>
                    <a:close/>
                    <a:moveTo>
                      <a:pt x="31" y="83"/>
                    </a:moveTo>
                    <a:lnTo>
                      <a:pt x="66" y="76"/>
                    </a:lnTo>
                    <a:lnTo>
                      <a:pt x="40" y="28"/>
                    </a:lnTo>
                    <a:lnTo>
                      <a:pt x="38" y="28"/>
                    </a:lnTo>
                    <a:lnTo>
                      <a:pt x="31"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6" name="Freeform 58"/>
              <p:cNvSpPr/>
              <p:nvPr/>
            </p:nvSpPr>
            <p:spPr bwMode="auto">
              <a:xfrm>
                <a:off x="3235325" y="4395788"/>
                <a:ext cx="273050" cy="260350"/>
              </a:xfrm>
              <a:custGeom>
                <a:avLst/>
                <a:gdLst>
                  <a:gd name="T0" fmla="*/ 111 w 172"/>
                  <a:gd name="T1" fmla="*/ 24 h 164"/>
                  <a:gd name="T2" fmla="*/ 118 w 172"/>
                  <a:gd name="T3" fmla="*/ 135 h 164"/>
                  <a:gd name="T4" fmla="*/ 99 w 172"/>
                  <a:gd name="T5" fmla="*/ 142 h 164"/>
                  <a:gd name="T6" fmla="*/ 28 w 172"/>
                  <a:gd name="T7" fmla="*/ 57 h 164"/>
                  <a:gd name="T8" fmla="*/ 28 w 172"/>
                  <a:gd name="T9" fmla="*/ 59 h 164"/>
                  <a:gd name="T10" fmla="*/ 68 w 172"/>
                  <a:gd name="T11" fmla="*/ 154 h 164"/>
                  <a:gd name="T12" fmla="*/ 45 w 172"/>
                  <a:gd name="T13" fmla="*/ 164 h 164"/>
                  <a:gd name="T14" fmla="*/ 0 w 172"/>
                  <a:gd name="T15" fmla="*/ 50 h 164"/>
                  <a:gd name="T16" fmla="*/ 40 w 172"/>
                  <a:gd name="T17" fmla="*/ 36 h 164"/>
                  <a:gd name="T18" fmla="*/ 97 w 172"/>
                  <a:gd name="T19" fmla="*/ 107 h 164"/>
                  <a:gd name="T20" fmla="*/ 97 w 172"/>
                  <a:gd name="T21" fmla="*/ 107 h 164"/>
                  <a:gd name="T22" fmla="*/ 90 w 172"/>
                  <a:gd name="T23" fmla="*/ 14 h 164"/>
                  <a:gd name="T24" fmla="*/ 127 w 172"/>
                  <a:gd name="T25" fmla="*/ 0 h 164"/>
                  <a:gd name="T26" fmla="*/ 172 w 172"/>
                  <a:gd name="T27" fmla="*/ 111 h 164"/>
                  <a:gd name="T28" fmla="*/ 151 w 172"/>
                  <a:gd name="T29" fmla="*/ 121 h 164"/>
                  <a:gd name="T30" fmla="*/ 111 w 172"/>
                  <a:gd name="T31" fmla="*/ 24 h 164"/>
                  <a:gd name="T32" fmla="*/ 111 w 172"/>
                  <a:gd name="T33" fmla="*/ 2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164">
                    <a:moveTo>
                      <a:pt x="111" y="24"/>
                    </a:moveTo>
                    <a:lnTo>
                      <a:pt x="118" y="135"/>
                    </a:lnTo>
                    <a:lnTo>
                      <a:pt x="99" y="142"/>
                    </a:lnTo>
                    <a:lnTo>
                      <a:pt x="28" y="57"/>
                    </a:lnTo>
                    <a:lnTo>
                      <a:pt x="28" y="59"/>
                    </a:lnTo>
                    <a:lnTo>
                      <a:pt x="68" y="154"/>
                    </a:lnTo>
                    <a:lnTo>
                      <a:pt x="45" y="164"/>
                    </a:lnTo>
                    <a:lnTo>
                      <a:pt x="0" y="50"/>
                    </a:lnTo>
                    <a:lnTo>
                      <a:pt x="40" y="36"/>
                    </a:lnTo>
                    <a:lnTo>
                      <a:pt x="97" y="107"/>
                    </a:lnTo>
                    <a:lnTo>
                      <a:pt x="97" y="107"/>
                    </a:lnTo>
                    <a:lnTo>
                      <a:pt x="90" y="14"/>
                    </a:lnTo>
                    <a:lnTo>
                      <a:pt x="127" y="0"/>
                    </a:lnTo>
                    <a:lnTo>
                      <a:pt x="172" y="111"/>
                    </a:lnTo>
                    <a:lnTo>
                      <a:pt x="151" y="121"/>
                    </a:lnTo>
                    <a:lnTo>
                      <a:pt x="111" y="24"/>
                    </a:lnTo>
                    <a:lnTo>
                      <a:pt x="11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7" name="Freeform 59"/>
              <p:cNvSpPr>
                <a:spLocks noEditPoints="1"/>
              </p:cNvSpPr>
              <p:nvPr/>
            </p:nvSpPr>
            <p:spPr bwMode="auto">
              <a:xfrm>
                <a:off x="3463925" y="4302126"/>
                <a:ext cx="225425" cy="228600"/>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8" name="Freeform 60"/>
              <p:cNvSpPr/>
              <p:nvPr/>
            </p:nvSpPr>
            <p:spPr bwMode="auto">
              <a:xfrm>
                <a:off x="3614738" y="4238626"/>
                <a:ext cx="160338" cy="168275"/>
              </a:xfrm>
              <a:custGeom>
                <a:avLst/>
                <a:gdLst>
                  <a:gd name="T0" fmla="*/ 19 w 101"/>
                  <a:gd name="T1" fmla="*/ 0 h 106"/>
                  <a:gd name="T2" fmla="*/ 101 w 101"/>
                  <a:gd name="T3" fmla="*/ 90 h 106"/>
                  <a:gd name="T4" fmla="*/ 80 w 101"/>
                  <a:gd name="T5" fmla="*/ 106 h 106"/>
                  <a:gd name="T6" fmla="*/ 0 w 101"/>
                  <a:gd name="T7" fmla="*/ 16 h 106"/>
                  <a:gd name="T8" fmla="*/ 19 w 101"/>
                  <a:gd name="T9" fmla="*/ 0 h 106"/>
                </a:gdLst>
                <a:ahLst/>
                <a:cxnLst>
                  <a:cxn ang="0">
                    <a:pos x="T0" y="T1"/>
                  </a:cxn>
                  <a:cxn ang="0">
                    <a:pos x="T2" y="T3"/>
                  </a:cxn>
                  <a:cxn ang="0">
                    <a:pos x="T4" y="T5"/>
                  </a:cxn>
                  <a:cxn ang="0">
                    <a:pos x="T6" y="T7"/>
                  </a:cxn>
                  <a:cxn ang="0">
                    <a:pos x="T8" y="T9"/>
                  </a:cxn>
                </a:cxnLst>
                <a:rect l="0" t="0" r="r" b="b"/>
                <a:pathLst>
                  <a:path w="101" h="106">
                    <a:moveTo>
                      <a:pt x="19" y="0"/>
                    </a:moveTo>
                    <a:lnTo>
                      <a:pt x="101" y="90"/>
                    </a:lnTo>
                    <a:lnTo>
                      <a:pt x="80" y="106"/>
                    </a:lnTo>
                    <a:lnTo>
                      <a:pt x="0" y="16"/>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9" name="Freeform 61"/>
              <p:cNvSpPr/>
              <p:nvPr/>
            </p:nvSpPr>
            <p:spPr bwMode="auto">
              <a:xfrm>
                <a:off x="3667125" y="4117976"/>
                <a:ext cx="231775" cy="225425"/>
              </a:xfrm>
              <a:custGeom>
                <a:avLst/>
                <a:gdLst>
                  <a:gd name="T0" fmla="*/ 92 w 146"/>
                  <a:gd name="T1" fmla="*/ 142 h 142"/>
                  <a:gd name="T2" fmla="*/ 0 w 146"/>
                  <a:gd name="T3" fmla="*/ 61 h 142"/>
                  <a:gd name="T4" fmla="*/ 54 w 146"/>
                  <a:gd name="T5" fmla="*/ 0 h 142"/>
                  <a:gd name="T6" fmla="*/ 71 w 146"/>
                  <a:gd name="T7" fmla="*/ 14 h 142"/>
                  <a:gd name="T8" fmla="*/ 33 w 146"/>
                  <a:gd name="T9" fmla="*/ 57 h 142"/>
                  <a:gd name="T10" fmla="*/ 54 w 146"/>
                  <a:gd name="T11" fmla="*/ 73 h 142"/>
                  <a:gd name="T12" fmla="*/ 87 w 146"/>
                  <a:gd name="T13" fmla="*/ 35 h 142"/>
                  <a:gd name="T14" fmla="*/ 104 w 146"/>
                  <a:gd name="T15" fmla="*/ 49 h 142"/>
                  <a:gd name="T16" fmla="*/ 71 w 146"/>
                  <a:gd name="T17" fmla="*/ 87 h 142"/>
                  <a:gd name="T18" fmla="*/ 94 w 146"/>
                  <a:gd name="T19" fmla="*/ 109 h 142"/>
                  <a:gd name="T20" fmla="*/ 132 w 146"/>
                  <a:gd name="T21" fmla="*/ 66 h 142"/>
                  <a:gd name="T22" fmla="*/ 146 w 146"/>
                  <a:gd name="T23" fmla="*/ 80 h 142"/>
                  <a:gd name="T24" fmla="*/ 92 w 146"/>
                  <a:gd name="T25"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42">
                    <a:moveTo>
                      <a:pt x="92" y="142"/>
                    </a:moveTo>
                    <a:lnTo>
                      <a:pt x="0" y="61"/>
                    </a:lnTo>
                    <a:lnTo>
                      <a:pt x="54" y="0"/>
                    </a:lnTo>
                    <a:lnTo>
                      <a:pt x="71" y="14"/>
                    </a:lnTo>
                    <a:lnTo>
                      <a:pt x="33" y="57"/>
                    </a:lnTo>
                    <a:lnTo>
                      <a:pt x="54" y="73"/>
                    </a:lnTo>
                    <a:lnTo>
                      <a:pt x="87" y="35"/>
                    </a:lnTo>
                    <a:lnTo>
                      <a:pt x="104" y="49"/>
                    </a:lnTo>
                    <a:lnTo>
                      <a:pt x="71" y="87"/>
                    </a:lnTo>
                    <a:lnTo>
                      <a:pt x="94" y="109"/>
                    </a:lnTo>
                    <a:lnTo>
                      <a:pt x="132" y="66"/>
                    </a:lnTo>
                    <a:lnTo>
                      <a:pt x="146" y="80"/>
                    </a:lnTo>
                    <a:lnTo>
                      <a:pt x="92" y="1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0" name="Freeform 62"/>
              <p:cNvSpPr/>
              <p:nvPr/>
            </p:nvSpPr>
            <p:spPr bwMode="auto">
              <a:xfrm>
                <a:off x="3771900" y="3948113"/>
                <a:ext cx="255588" cy="252413"/>
              </a:xfrm>
              <a:custGeom>
                <a:avLst/>
                <a:gdLst>
                  <a:gd name="T0" fmla="*/ 161 w 161"/>
                  <a:gd name="T1" fmla="*/ 66 h 159"/>
                  <a:gd name="T2" fmla="*/ 142 w 161"/>
                  <a:gd name="T3" fmla="*/ 97 h 159"/>
                  <a:gd name="T4" fmla="*/ 31 w 161"/>
                  <a:gd name="T5" fmla="*/ 83 h 159"/>
                  <a:gd name="T6" fmla="*/ 31 w 161"/>
                  <a:gd name="T7" fmla="*/ 85 h 159"/>
                  <a:gd name="T8" fmla="*/ 116 w 161"/>
                  <a:gd name="T9" fmla="*/ 140 h 159"/>
                  <a:gd name="T10" fmla="*/ 102 w 161"/>
                  <a:gd name="T11" fmla="*/ 159 h 159"/>
                  <a:gd name="T12" fmla="*/ 0 w 161"/>
                  <a:gd name="T13" fmla="*/ 92 h 159"/>
                  <a:gd name="T14" fmla="*/ 21 w 161"/>
                  <a:gd name="T15" fmla="*/ 62 h 159"/>
                  <a:gd name="T16" fmla="*/ 128 w 161"/>
                  <a:gd name="T17" fmla="*/ 73 h 159"/>
                  <a:gd name="T18" fmla="*/ 125 w 161"/>
                  <a:gd name="T19" fmla="*/ 73 h 159"/>
                  <a:gd name="T20" fmla="*/ 45 w 161"/>
                  <a:gd name="T21" fmla="*/ 21 h 159"/>
                  <a:gd name="T22" fmla="*/ 59 w 161"/>
                  <a:gd name="T23" fmla="*/ 0 h 159"/>
                  <a:gd name="T24" fmla="*/ 161 w 161"/>
                  <a:gd name="T25" fmla="*/ 6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159">
                    <a:moveTo>
                      <a:pt x="161" y="66"/>
                    </a:moveTo>
                    <a:lnTo>
                      <a:pt x="142" y="97"/>
                    </a:lnTo>
                    <a:lnTo>
                      <a:pt x="31" y="83"/>
                    </a:lnTo>
                    <a:lnTo>
                      <a:pt x="31" y="85"/>
                    </a:lnTo>
                    <a:lnTo>
                      <a:pt x="116" y="140"/>
                    </a:lnTo>
                    <a:lnTo>
                      <a:pt x="102" y="159"/>
                    </a:lnTo>
                    <a:lnTo>
                      <a:pt x="0" y="92"/>
                    </a:lnTo>
                    <a:lnTo>
                      <a:pt x="21" y="62"/>
                    </a:lnTo>
                    <a:lnTo>
                      <a:pt x="128" y="73"/>
                    </a:lnTo>
                    <a:lnTo>
                      <a:pt x="125" y="73"/>
                    </a:lnTo>
                    <a:lnTo>
                      <a:pt x="45" y="21"/>
                    </a:lnTo>
                    <a:lnTo>
                      <a:pt x="59" y="0"/>
                    </a:lnTo>
                    <a:lnTo>
                      <a:pt x="161"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1" name="Freeform 63"/>
              <p:cNvSpPr/>
              <p:nvPr/>
            </p:nvSpPr>
            <p:spPr bwMode="auto">
              <a:xfrm>
                <a:off x="3887788" y="3802063"/>
                <a:ext cx="217488" cy="203200"/>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2" name="Freeform 64"/>
              <p:cNvSpPr/>
              <p:nvPr/>
            </p:nvSpPr>
            <p:spPr bwMode="auto">
              <a:xfrm>
                <a:off x="3951288" y="3714751"/>
                <a:ext cx="195263" cy="104775"/>
              </a:xfrm>
              <a:custGeom>
                <a:avLst/>
                <a:gdLst>
                  <a:gd name="T0" fmla="*/ 8 w 123"/>
                  <a:gd name="T1" fmla="*/ 0 h 66"/>
                  <a:gd name="T2" fmla="*/ 123 w 123"/>
                  <a:gd name="T3" fmla="*/ 43 h 66"/>
                  <a:gd name="T4" fmla="*/ 114 w 123"/>
                  <a:gd name="T5" fmla="*/ 66 h 66"/>
                  <a:gd name="T6" fmla="*/ 0 w 123"/>
                  <a:gd name="T7" fmla="*/ 26 h 66"/>
                  <a:gd name="T8" fmla="*/ 8 w 123"/>
                  <a:gd name="T9" fmla="*/ 0 h 66"/>
                </a:gdLst>
                <a:ahLst/>
                <a:cxnLst>
                  <a:cxn ang="0">
                    <a:pos x="T0" y="T1"/>
                  </a:cxn>
                  <a:cxn ang="0">
                    <a:pos x="T2" y="T3"/>
                  </a:cxn>
                  <a:cxn ang="0">
                    <a:pos x="T4" y="T5"/>
                  </a:cxn>
                  <a:cxn ang="0">
                    <a:pos x="T6" y="T7"/>
                  </a:cxn>
                  <a:cxn ang="0">
                    <a:pos x="T8" y="T9"/>
                  </a:cxn>
                </a:cxnLst>
                <a:rect l="0" t="0" r="r" b="b"/>
                <a:pathLst>
                  <a:path w="123" h="66">
                    <a:moveTo>
                      <a:pt x="8" y="0"/>
                    </a:moveTo>
                    <a:lnTo>
                      <a:pt x="123" y="43"/>
                    </a:lnTo>
                    <a:lnTo>
                      <a:pt x="114" y="66"/>
                    </a:lnTo>
                    <a:lnTo>
                      <a:pt x="0" y="26"/>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3" name="Freeform 65"/>
              <p:cNvSpPr/>
              <p:nvPr/>
            </p:nvSpPr>
            <p:spPr bwMode="auto">
              <a:xfrm>
                <a:off x="3981450" y="3549651"/>
                <a:ext cx="214313" cy="184150"/>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4" name="Freeform 66"/>
              <p:cNvSpPr>
                <a:spLocks noEditPoints="1"/>
              </p:cNvSpPr>
              <p:nvPr/>
            </p:nvSpPr>
            <p:spPr bwMode="auto">
              <a:xfrm>
                <a:off x="2322513" y="2668588"/>
                <a:ext cx="1149350" cy="1109663"/>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5" name="Freeform 67"/>
              <p:cNvSpPr/>
              <p:nvPr/>
            </p:nvSpPr>
            <p:spPr bwMode="auto">
              <a:xfrm>
                <a:off x="2438400" y="2951163"/>
                <a:ext cx="327025" cy="22225"/>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6" name="Freeform 68"/>
              <p:cNvSpPr/>
              <p:nvPr/>
            </p:nvSpPr>
            <p:spPr bwMode="auto">
              <a:xfrm>
                <a:off x="3043238" y="2951163"/>
                <a:ext cx="327025" cy="22225"/>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7" name="Rectangle 69"/>
              <p:cNvSpPr>
                <a:spLocks noChangeArrowheads="1"/>
              </p:cNvSpPr>
              <p:nvPr/>
            </p:nvSpPr>
            <p:spPr bwMode="auto">
              <a:xfrm>
                <a:off x="2443163" y="3143251"/>
                <a:ext cx="13811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78" name="Rectangle 70"/>
              <p:cNvSpPr>
                <a:spLocks noChangeArrowheads="1"/>
              </p:cNvSpPr>
              <p:nvPr/>
            </p:nvSpPr>
            <p:spPr bwMode="auto">
              <a:xfrm>
                <a:off x="3219450" y="3143251"/>
                <a:ext cx="139700"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79" name="Rectangle 71"/>
              <p:cNvSpPr>
                <a:spLocks noChangeArrowheads="1"/>
              </p:cNvSpPr>
              <p:nvPr/>
            </p:nvSpPr>
            <p:spPr bwMode="auto">
              <a:xfrm>
                <a:off x="2454275" y="3297238"/>
                <a:ext cx="2206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80" name="Rectangle 72"/>
              <p:cNvSpPr>
                <a:spLocks noChangeArrowheads="1"/>
              </p:cNvSpPr>
              <p:nvPr/>
            </p:nvSpPr>
            <p:spPr bwMode="auto">
              <a:xfrm>
                <a:off x="3128963" y="3297238"/>
                <a:ext cx="22542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81" name="Rectangle 73"/>
              <p:cNvSpPr>
                <a:spLocks noChangeArrowheads="1"/>
              </p:cNvSpPr>
              <p:nvPr/>
            </p:nvSpPr>
            <p:spPr bwMode="auto">
              <a:xfrm>
                <a:off x="2476500" y="3484563"/>
                <a:ext cx="83661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82" name="Freeform 74"/>
              <p:cNvSpPr>
                <a:spLocks noEditPoints="1"/>
              </p:cNvSpPr>
              <p:nvPr/>
            </p:nvSpPr>
            <p:spPr bwMode="auto">
              <a:xfrm>
                <a:off x="1514475" y="2022476"/>
                <a:ext cx="2816225" cy="2817813"/>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3" name="Freeform 75"/>
              <p:cNvSpPr>
                <a:spLocks noEditPoints="1"/>
              </p:cNvSpPr>
              <p:nvPr/>
            </p:nvSpPr>
            <p:spPr bwMode="auto">
              <a:xfrm>
                <a:off x="1984375" y="2487613"/>
                <a:ext cx="1881188" cy="1885950"/>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4" name="Freeform 76"/>
              <p:cNvSpPr>
                <a:spLocks noEditPoints="1"/>
              </p:cNvSpPr>
              <p:nvPr/>
            </p:nvSpPr>
            <p:spPr bwMode="auto">
              <a:xfrm>
                <a:off x="1804988" y="2552701"/>
                <a:ext cx="355600" cy="379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5" name="Freeform 77"/>
              <p:cNvSpPr/>
              <p:nvPr/>
            </p:nvSpPr>
            <p:spPr bwMode="auto">
              <a:xfrm>
                <a:off x="2408238" y="2179638"/>
                <a:ext cx="384175" cy="342900"/>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6" name="Freeform 78"/>
              <p:cNvSpPr>
                <a:spLocks noEditPoints="1"/>
              </p:cNvSpPr>
              <p:nvPr/>
            </p:nvSpPr>
            <p:spPr bwMode="auto">
              <a:xfrm>
                <a:off x="3070225" y="2138363"/>
                <a:ext cx="363538" cy="3952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7" name="Freeform 79"/>
              <p:cNvSpPr>
                <a:spLocks noEditPoints="1"/>
              </p:cNvSpPr>
              <p:nvPr/>
            </p:nvSpPr>
            <p:spPr bwMode="auto">
              <a:xfrm>
                <a:off x="3573463" y="2525713"/>
                <a:ext cx="468313" cy="44450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8" name="Freeform 80"/>
              <p:cNvSpPr>
                <a:spLocks noEditPoints="1"/>
              </p:cNvSpPr>
              <p:nvPr/>
            </p:nvSpPr>
            <p:spPr bwMode="auto">
              <a:xfrm>
                <a:off x="1390650" y="1893888"/>
                <a:ext cx="3068638" cy="3073400"/>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9" name="Freeform 81"/>
              <p:cNvSpPr/>
              <p:nvPr/>
            </p:nvSpPr>
            <p:spPr bwMode="auto">
              <a:xfrm>
                <a:off x="1616075" y="3090863"/>
                <a:ext cx="327025" cy="322263"/>
              </a:xfrm>
              <a:custGeom>
                <a:avLst/>
                <a:gdLst>
                  <a:gd name="T0" fmla="*/ 109 w 206"/>
                  <a:gd name="T1" fmla="*/ 0 h 203"/>
                  <a:gd name="T2" fmla="*/ 83 w 206"/>
                  <a:gd name="T3" fmla="*/ 52 h 203"/>
                  <a:gd name="T4" fmla="*/ 29 w 206"/>
                  <a:gd name="T5" fmla="*/ 28 h 203"/>
                  <a:gd name="T6" fmla="*/ 52 w 206"/>
                  <a:gd name="T7" fmla="*/ 83 h 203"/>
                  <a:gd name="T8" fmla="*/ 0 w 206"/>
                  <a:gd name="T9" fmla="*/ 102 h 203"/>
                  <a:gd name="T10" fmla="*/ 52 w 206"/>
                  <a:gd name="T11" fmla="*/ 130 h 203"/>
                  <a:gd name="T12" fmla="*/ 31 w 206"/>
                  <a:gd name="T13" fmla="*/ 180 h 203"/>
                  <a:gd name="T14" fmla="*/ 88 w 206"/>
                  <a:gd name="T15" fmla="*/ 158 h 203"/>
                  <a:gd name="T16" fmla="*/ 107 w 206"/>
                  <a:gd name="T17" fmla="*/ 203 h 203"/>
                  <a:gd name="T18" fmla="*/ 130 w 206"/>
                  <a:gd name="T19" fmla="*/ 158 h 203"/>
                  <a:gd name="T20" fmla="*/ 178 w 206"/>
                  <a:gd name="T21" fmla="*/ 175 h 203"/>
                  <a:gd name="T22" fmla="*/ 161 w 206"/>
                  <a:gd name="T23" fmla="*/ 128 h 203"/>
                  <a:gd name="T24" fmla="*/ 206 w 206"/>
                  <a:gd name="T25" fmla="*/ 104 h 203"/>
                  <a:gd name="T26" fmla="*/ 161 w 206"/>
                  <a:gd name="T27" fmla="*/ 80 h 203"/>
                  <a:gd name="T28" fmla="*/ 180 w 206"/>
                  <a:gd name="T29" fmla="*/ 28 h 203"/>
                  <a:gd name="T30" fmla="*/ 133 w 206"/>
                  <a:gd name="T31" fmla="*/ 47 h 203"/>
                  <a:gd name="T32" fmla="*/ 109 w 206"/>
                  <a:gd name="T33"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6" h="203">
                    <a:moveTo>
                      <a:pt x="109" y="0"/>
                    </a:moveTo>
                    <a:lnTo>
                      <a:pt x="83" y="52"/>
                    </a:lnTo>
                    <a:lnTo>
                      <a:pt x="29" y="28"/>
                    </a:lnTo>
                    <a:lnTo>
                      <a:pt x="52" y="83"/>
                    </a:lnTo>
                    <a:lnTo>
                      <a:pt x="0" y="102"/>
                    </a:lnTo>
                    <a:lnTo>
                      <a:pt x="52" y="130"/>
                    </a:lnTo>
                    <a:lnTo>
                      <a:pt x="31" y="180"/>
                    </a:lnTo>
                    <a:lnTo>
                      <a:pt x="88" y="158"/>
                    </a:lnTo>
                    <a:lnTo>
                      <a:pt x="107" y="203"/>
                    </a:lnTo>
                    <a:lnTo>
                      <a:pt x="130" y="158"/>
                    </a:lnTo>
                    <a:lnTo>
                      <a:pt x="178" y="175"/>
                    </a:lnTo>
                    <a:lnTo>
                      <a:pt x="161" y="128"/>
                    </a:lnTo>
                    <a:lnTo>
                      <a:pt x="206" y="104"/>
                    </a:lnTo>
                    <a:lnTo>
                      <a:pt x="161" y="80"/>
                    </a:lnTo>
                    <a:lnTo>
                      <a:pt x="180" y="28"/>
                    </a:lnTo>
                    <a:lnTo>
                      <a:pt x="133" y="47"/>
                    </a:lnTo>
                    <a:lnTo>
                      <a:pt x="10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0" name="Freeform 82"/>
              <p:cNvSpPr/>
              <p:nvPr/>
            </p:nvSpPr>
            <p:spPr bwMode="auto">
              <a:xfrm>
                <a:off x="3898900" y="3090863"/>
                <a:ext cx="327025" cy="322263"/>
              </a:xfrm>
              <a:custGeom>
                <a:avLst/>
                <a:gdLst>
                  <a:gd name="T0" fmla="*/ 109 w 206"/>
                  <a:gd name="T1" fmla="*/ 0 h 203"/>
                  <a:gd name="T2" fmla="*/ 85 w 206"/>
                  <a:gd name="T3" fmla="*/ 52 h 203"/>
                  <a:gd name="T4" fmla="*/ 31 w 206"/>
                  <a:gd name="T5" fmla="*/ 28 h 203"/>
                  <a:gd name="T6" fmla="*/ 52 w 206"/>
                  <a:gd name="T7" fmla="*/ 83 h 203"/>
                  <a:gd name="T8" fmla="*/ 0 w 206"/>
                  <a:gd name="T9" fmla="*/ 102 h 203"/>
                  <a:gd name="T10" fmla="*/ 52 w 206"/>
                  <a:gd name="T11" fmla="*/ 130 h 203"/>
                  <a:gd name="T12" fmla="*/ 31 w 206"/>
                  <a:gd name="T13" fmla="*/ 180 h 203"/>
                  <a:gd name="T14" fmla="*/ 88 w 206"/>
                  <a:gd name="T15" fmla="*/ 158 h 203"/>
                  <a:gd name="T16" fmla="*/ 107 w 206"/>
                  <a:gd name="T17" fmla="*/ 203 h 203"/>
                  <a:gd name="T18" fmla="*/ 130 w 206"/>
                  <a:gd name="T19" fmla="*/ 158 h 203"/>
                  <a:gd name="T20" fmla="*/ 178 w 206"/>
                  <a:gd name="T21" fmla="*/ 175 h 203"/>
                  <a:gd name="T22" fmla="*/ 161 w 206"/>
                  <a:gd name="T23" fmla="*/ 128 h 203"/>
                  <a:gd name="T24" fmla="*/ 206 w 206"/>
                  <a:gd name="T25" fmla="*/ 104 h 203"/>
                  <a:gd name="T26" fmla="*/ 164 w 206"/>
                  <a:gd name="T27" fmla="*/ 80 h 203"/>
                  <a:gd name="T28" fmla="*/ 180 w 206"/>
                  <a:gd name="T29" fmla="*/ 28 h 203"/>
                  <a:gd name="T30" fmla="*/ 135 w 206"/>
                  <a:gd name="T31" fmla="*/ 47 h 203"/>
                  <a:gd name="T32" fmla="*/ 109 w 206"/>
                  <a:gd name="T33"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6" h="203">
                    <a:moveTo>
                      <a:pt x="109" y="0"/>
                    </a:moveTo>
                    <a:lnTo>
                      <a:pt x="85" y="52"/>
                    </a:lnTo>
                    <a:lnTo>
                      <a:pt x="31" y="28"/>
                    </a:lnTo>
                    <a:lnTo>
                      <a:pt x="52" y="83"/>
                    </a:lnTo>
                    <a:lnTo>
                      <a:pt x="0" y="102"/>
                    </a:lnTo>
                    <a:lnTo>
                      <a:pt x="52" y="130"/>
                    </a:lnTo>
                    <a:lnTo>
                      <a:pt x="31" y="180"/>
                    </a:lnTo>
                    <a:lnTo>
                      <a:pt x="88" y="158"/>
                    </a:lnTo>
                    <a:lnTo>
                      <a:pt x="107" y="203"/>
                    </a:lnTo>
                    <a:lnTo>
                      <a:pt x="130" y="158"/>
                    </a:lnTo>
                    <a:lnTo>
                      <a:pt x="178" y="175"/>
                    </a:lnTo>
                    <a:lnTo>
                      <a:pt x="161" y="128"/>
                    </a:lnTo>
                    <a:lnTo>
                      <a:pt x="206" y="104"/>
                    </a:lnTo>
                    <a:lnTo>
                      <a:pt x="164" y="80"/>
                    </a:lnTo>
                    <a:lnTo>
                      <a:pt x="180" y="28"/>
                    </a:lnTo>
                    <a:lnTo>
                      <a:pt x="135" y="47"/>
                    </a:lnTo>
                    <a:lnTo>
                      <a:pt x="10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1" name="Freeform 83"/>
              <p:cNvSpPr>
                <a:spLocks noEditPoints="1"/>
              </p:cNvSpPr>
              <p:nvPr/>
            </p:nvSpPr>
            <p:spPr bwMode="auto">
              <a:xfrm>
                <a:off x="2465388" y="2736851"/>
                <a:ext cx="214313" cy="203200"/>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2" name="Freeform 84"/>
              <p:cNvSpPr>
                <a:spLocks noEditPoints="1"/>
              </p:cNvSpPr>
              <p:nvPr/>
            </p:nvSpPr>
            <p:spPr bwMode="auto">
              <a:xfrm>
                <a:off x="3111500" y="2736851"/>
                <a:ext cx="217488" cy="203200"/>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3" name="Freeform 85"/>
              <p:cNvSpPr>
                <a:spLocks noEditPoints="1"/>
              </p:cNvSpPr>
              <p:nvPr/>
            </p:nvSpPr>
            <p:spPr bwMode="auto">
              <a:xfrm>
                <a:off x="2784475" y="3484563"/>
                <a:ext cx="225425" cy="2079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4" name="Freeform 86"/>
              <p:cNvSpPr/>
              <p:nvPr/>
            </p:nvSpPr>
            <p:spPr bwMode="auto">
              <a:xfrm>
                <a:off x="2573338" y="2917826"/>
                <a:ext cx="650875" cy="481013"/>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5" name="Freeform 87"/>
              <p:cNvSpPr>
                <a:spLocks noEditPoints="1"/>
              </p:cNvSpPr>
              <p:nvPr/>
            </p:nvSpPr>
            <p:spPr bwMode="auto">
              <a:xfrm>
                <a:off x="2773363" y="3132138"/>
                <a:ext cx="261938" cy="2667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6" name="Rectangle 88"/>
              <p:cNvSpPr>
                <a:spLocks noChangeArrowheads="1"/>
              </p:cNvSpPr>
              <p:nvPr/>
            </p:nvSpPr>
            <p:spPr bwMode="auto">
              <a:xfrm>
                <a:off x="2776538" y="3354388"/>
                <a:ext cx="33338"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97" name="Rectangle 89"/>
              <p:cNvSpPr>
                <a:spLocks noChangeArrowheads="1"/>
              </p:cNvSpPr>
              <p:nvPr/>
            </p:nvSpPr>
            <p:spPr bwMode="auto">
              <a:xfrm>
                <a:off x="2776538" y="3316288"/>
                <a:ext cx="33338"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98" name="Rectangle 90"/>
              <p:cNvSpPr>
                <a:spLocks noChangeArrowheads="1"/>
              </p:cNvSpPr>
              <p:nvPr/>
            </p:nvSpPr>
            <p:spPr bwMode="auto">
              <a:xfrm>
                <a:off x="2776538" y="3289301"/>
                <a:ext cx="33338"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99" name="Rectangle 91"/>
              <p:cNvSpPr>
                <a:spLocks noChangeArrowheads="1"/>
              </p:cNvSpPr>
              <p:nvPr/>
            </p:nvSpPr>
            <p:spPr bwMode="auto">
              <a:xfrm>
                <a:off x="2776538" y="3252788"/>
                <a:ext cx="33338"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00" name="Freeform 92"/>
              <p:cNvSpPr/>
              <p:nvPr/>
            </p:nvSpPr>
            <p:spPr bwMode="auto">
              <a:xfrm>
                <a:off x="2784475" y="3203576"/>
                <a:ext cx="41275" cy="25400"/>
              </a:xfrm>
              <a:custGeom>
                <a:avLst/>
                <a:gdLst>
                  <a:gd name="T0" fmla="*/ 0 w 26"/>
                  <a:gd name="T1" fmla="*/ 7 h 16"/>
                  <a:gd name="T2" fmla="*/ 24 w 26"/>
                  <a:gd name="T3" fmla="*/ 16 h 16"/>
                  <a:gd name="T4" fmla="*/ 26 w 26"/>
                  <a:gd name="T5" fmla="*/ 12 h 16"/>
                  <a:gd name="T6" fmla="*/ 2 w 26"/>
                  <a:gd name="T7" fmla="*/ 0 h 16"/>
                  <a:gd name="T8" fmla="*/ 0 w 26"/>
                  <a:gd name="T9" fmla="*/ 7 h 16"/>
                </a:gdLst>
                <a:ahLst/>
                <a:cxnLst>
                  <a:cxn ang="0">
                    <a:pos x="T0" y="T1"/>
                  </a:cxn>
                  <a:cxn ang="0">
                    <a:pos x="T2" y="T3"/>
                  </a:cxn>
                  <a:cxn ang="0">
                    <a:pos x="T4" y="T5"/>
                  </a:cxn>
                  <a:cxn ang="0">
                    <a:pos x="T6" y="T7"/>
                  </a:cxn>
                  <a:cxn ang="0">
                    <a:pos x="T8" y="T9"/>
                  </a:cxn>
                </a:cxnLst>
                <a:rect l="0" t="0" r="r" b="b"/>
                <a:pathLst>
                  <a:path w="26" h="16">
                    <a:moveTo>
                      <a:pt x="0" y="7"/>
                    </a:moveTo>
                    <a:lnTo>
                      <a:pt x="24" y="16"/>
                    </a:lnTo>
                    <a:lnTo>
                      <a:pt x="26" y="12"/>
                    </a:lnTo>
                    <a:lnTo>
                      <a:pt x="2" y="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1" name="Freeform 93"/>
              <p:cNvSpPr/>
              <p:nvPr/>
            </p:nvSpPr>
            <p:spPr bwMode="auto">
              <a:xfrm>
                <a:off x="2806700" y="3173413"/>
                <a:ext cx="38100" cy="36513"/>
              </a:xfrm>
              <a:custGeom>
                <a:avLst/>
                <a:gdLst>
                  <a:gd name="T0" fmla="*/ 0 w 24"/>
                  <a:gd name="T1" fmla="*/ 5 h 23"/>
                  <a:gd name="T2" fmla="*/ 19 w 24"/>
                  <a:gd name="T3" fmla="*/ 23 h 23"/>
                  <a:gd name="T4" fmla="*/ 24 w 24"/>
                  <a:gd name="T5" fmla="*/ 19 h 23"/>
                  <a:gd name="T6" fmla="*/ 5 w 24"/>
                  <a:gd name="T7" fmla="*/ 0 h 23"/>
                  <a:gd name="T8" fmla="*/ 0 w 24"/>
                  <a:gd name="T9" fmla="*/ 5 h 23"/>
                </a:gdLst>
                <a:ahLst/>
                <a:cxnLst>
                  <a:cxn ang="0">
                    <a:pos x="T0" y="T1"/>
                  </a:cxn>
                  <a:cxn ang="0">
                    <a:pos x="T2" y="T3"/>
                  </a:cxn>
                  <a:cxn ang="0">
                    <a:pos x="T4" y="T5"/>
                  </a:cxn>
                  <a:cxn ang="0">
                    <a:pos x="T6" y="T7"/>
                  </a:cxn>
                  <a:cxn ang="0">
                    <a:pos x="T8" y="T9"/>
                  </a:cxn>
                </a:cxnLst>
                <a:rect l="0" t="0" r="r" b="b"/>
                <a:pathLst>
                  <a:path w="24" h="23">
                    <a:moveTo>
                      <a:pt x="0" y="5"/>
                    </a:moveTo>
                    <a:lnTo>
                      <a:pt x="19" y="23"/>
                    </a:lnTo>
                    <a:lnTo>
                      <a:pt x="24" y="19"/>
                    </a:lnTo>
                    <a:lnTo>
                      <a:pt x="5"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2" name="Freeform 94"/>
              <p:cNvSpPr/>
              <p:nvPr/>
            </p:nvSpPr>
            <p:spPr bwMode="auto">
              <a:xfrm>
                <a:off x="2851150" y="3151188"/>
                <a:ext cx="23813" cy="41275"/>
              </a:xfrm>
              <a:custGeom>
                <a:avLst/>
                <a:gdLst>
                  <a:gd name="T0" fmla="*/ 0 w 15"/>
                  <a:gd name="T1" fmla="*/ 2 h 26"/>
                  <a:gd name="T2" fmla="*/ 10 w 15"/>
                  <a:gd name="T3" fmla="*/ 26 h 26"/>
                  <a:gd name="T4" fmla="*/ 15 w 15"/>
                  <a:gd name="T5" fmla="*/ 23 h 26"/>
                  <a:gd name="T6" fmla="*/ 8 w 15"/>
                  <a:gd name="T7" fmla="*/ 0 h 26"/>
                  <a:gd name="T8" fmla="*/ 0 w 15"/>
                  <a:gd name="T9" fmla="*/ 2 h 26"/>
                </a:gdLst>
                <a:ahLst/>
                <a:cxnLst>
                  <a:cxn ang="0">
                    <a:pos x="T0" y="T1"/>
                  </a:cxn>
                  <a:cxn ang="0">
                    <a:pos x="T2" y="T3"/>
                  </a:cxn>
                  <a:cxn ang="0">
                    <a:pos x="T4" y="T5"/>
                  </a:cxn>
                  <a:cxn ang="0">
                    <a:pos x="T6" y="T7"/>
                  </a:cxn>
                  <a:cxn ang="0">
                    <a:pos x="T8" y="T9"/>
                  </a:cxn>
                </a:cxnLst>
                <a:rect l="0" t="0" r="r" b="b"/>
                <a:pathLst>
                  <a:path w="15" h="26">
                    <a:moveTo>
                      <a:pt x="0" y="2"/>
                    </a:moveTo>
                    <a:lnTo>
                      <a:pt x="10" y="26"/>
                    </a:lnTo>
                    <a:lnTo>
                      <a:pt x="15" y="23"/>
                    </a:lnTo>
                    <a:lnTo>
                      <a:pt x="8"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3" name="Rectangle 95"/>
              <p:cNvSpPr>
                <a:spLocks noChangeArrowheads="1"/>
              </p:cNvSpPr>
              <p:nvPr/>
            </p:nvSpPr>
            <p:spPr bwMode="auto">
              <a:xfrm>
                <a:off x="2897188" y="3146426"/>
                <a:ext cx="11113"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04" name="Freeform 96"/>
              <p:cNvSpPr/>
              <p:nvPr/>
            </p:nvSpPr>
            <p:spPr bwMode="auto">
              <a:xfrm>
                <a:off x="2930525" y="3151188"/>
                <a:ext cx="26988" cy="41275"/>
              </a:xfrm>
              <a:custGeom>
                <a:avLst/>
                <a:gdLst>
                  <a:gd name="T0" fmla="*/ 0 w 17"/>
                  <a:gd name="T1" fmla="*/ 23 h 26"/>
                  <a:gd name="T2" fmla="*/ 5 w 17"/>
                  <a:gd name="T3" fmla="*/ 26 h 26"/>
                  <a:gd name="T4" fmla="*/ 17 w 17"/>
                  <a:gd name="T5" fmla="*/ 2 h 26"/>
                  <a:gd name="T6" fmla="*/ 10 w 17"/>
                  <a:gd name="T7" fmla="*/ 0 h 26"/>
                  <a:gd name="T8" fmla="*/ 0 w 17"/>
                  <a:gd name="T9" fmla="*/ 23 h 26"/>
                </a:gdLst>
                <a:ahLst/>
                <a:cxnLst>
                  <a:cxn ang="0">
                    <a:pos x="T0" y="T1"/>
                  </a:cxn>
                  <a:cxn ang="0">
                    <a:pos x="T2" y="T3"/>
                  </a:cxn>
                  <a:cxn ang="0">
                    <a:pos x="T4" y="T5"/>
                  </a:cxn>
                  <a:cxn ang="0">
                    <a:pos x="T6" y="T7"/>
                  </a:cxn>
                  <a:cxn ang="0">
                    <a:pos x="T8" y="T9"/>
                  </a:cxn>
                </a:cxnLst>
                <a:rect l="0" t="0" r="r" b="b"/>
                <a:pathLst>
                  <a:path w="17" h="26">
                    <a:moveTo>
                      <a:pt x="0" y="23"/>
                    </a:moveTo>
                    <a:lnTo>
                      <a:pt x="5" y="26"/>
                    </a:lnTo>
                    <a:lnTo>
                      <a:pt x="17" y="2"/>
                    </a:lnTo>
                    <a:lnTo>
                      <a:pt x="10"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5" name="Freeform 97"/>
              <p:cNvSpPr/>
              <p:nvPr/>
            </p:nvSpPr>
            <p:spPr bwMode="auto">
              <a:xfrm>
                <a:off x="2963863" y="3173413"/>
                <a:ext cx="34925" cy="33338"/>
              </a:xfrm>
              <a:custGeom>
                <a:avLst/>
                <a:gdLst>
                  <a:gd name="T0" fmla="*/ 0 w 22"/>
                  <a:gd name="T1" fmla="*/ 16 h 21"/>
                  <a:gd name="T2" fmla="*/ 5 w 22"/>
                  <a:gd name="T3" fmla="*/ 21 h 21"/>
                  <a:gd name="T4" fmla="*/ 22 w 22"/>
                  <a:gd name="T5" fmla="*/ 5 h 21"/>
                  <a:gd name="T6" fmla="*/ 19 w 22"/>
                  <a:gd name="T7" fmla="*/ 0 h 21"/>
                  <a:gd name="T8" fmla="*/ 0 w 22"/>
                  <a:gd name="T9" fmla="*/ 16 h 21"/>
                </a:gdLst>
                <a:ahLst/>
                <a:cxnLst>
                  <a:cxn ang="0">
                    <a:pos x="T0" y="T1"/>
                  </a:cxn>
                  <a:cxn ang="0">
                    <a:pos x="T2" y="T3"/>
                  </a:cxn>
                  <a:cxn ang="0">
                    <a:pos x="T4" y="T5"/>
                  </a:cxn>
                  <a:cxn ang="0">
                    <a:pos x="T6" y="T7"/>
                  </a:cxn>
                  <a:cxn ang="0">
                    <a:pos x="T8" y="T9"/>
                  </a:cxn>
                </a:cxnLst>
                <a:rect l="0" t="0" r="r" b="b"/>
                <a:pathLst>
                  <a:path w="22" h="21">
                    <a:moveTo>
                      <a:pt x="0" y="16"/>
                    </a:moveTo>
                    <a:lnTo>
                      <a:pt x="5" y="21"/>
                    </a:lnTo>
                    <a:lnTo>
                      <a:pt x="22" y="5"/>
                    </a:lnTo>
                    <a:lnTo>
                      <a:pt x="19" y="0"/>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6" name="Freeform 98"/>
              <p:cNvSpPr/>
              <p:nvPr/>
            </p:nvSpPr>
            <p:spPr bwMode="auto">
              <a:xfrm>
                <a:off x="2982913" y="3206751"/>
                <a:ext cx="38100" cy="22225"/>
              </a:xfrm>
              <a:custGeom>
                <a:avLst/>
                <a:gdLst>
                  <a:gd name="T0" fmla="*/ 0 w 24"/>
                  <a:gd name="T1" fmla="*/ 10 h 14"/>
                  <a:gd name="T2" fmla="*/ 3 w 24"/>
                  <a:gd name="T3" fmla="*/ 14 h 14"/>
                  <a:gd name="T4" fmla="*/ 24 w 24"/>
                  <a:gd name="T5" fmla="*/ 7 h 14"/>
                  <a:gd name="T6" fmla="*/ 22 w 24"/>
                  <a:gd name="T7" fmla="*/ 0 h 14"/>
                  <a:gd name="T8" fmla="*/ 0 w 24"/>
                  <a:gd name="T9" fmla="*/ 10 h 14"/>
                </a:gdLst>
                <a:ahLst/>
                <a:cxnLst>
                  <a:cxn ang="0">
                    <a:pos x="T0" y="T1"/>
                  </a:cxn>
                  <a:cxn ang="0">
                    <a:pos x="T2" y="T3"/>
                  </a:cxn>
                  <a:cxn ang="0">
                    <a:pos x="T4" y="T5"/>
                  </a:cxn>
                  <a:cxn ang="0">
                    <a:pos x="T6" y="T7"/>
                  </a:cxn>
                  <a:cxn ang="0">
                    <a:pos x="T8" y="T9"/>
                  </a:cxn>
                </a:cxnLst>
                <a:rect l="0" t="0" r="r" b="b"/>
                <a:pathLst>
                  <a:path w="24" h="14">
                    <a:moveTo>
                      <a:pt x="0" y="10"/>
                    </a:moveTo>
                    <a:lnTo>
                      <a:pt x="3" y="14"/>
                    </a:lnTo>
                    <a:lnTo>
                      <a:pt x="24" y="7"/>
                    </a:lnTo>
                    <a:lnTo>
                      <a:pt x="22" y="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7" name="Rectangle 99"/>
              <p:cNvSpPr>
                <a:spLocks noChangeArrowheads="1"/>
              </p:cNvSpPr>
              <p:nvPr/>
            </p:nvSpPr>
            <p:spPr bwMode="auto">
              <a:xfrm>
                <a:off x="2990850" y="3252788"/>
                <a:ext cx="38100"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08" name="Rectangle 100"/>
              <p:cNvSpPr>
                <a:spLocks noChangeArrowheads="1"/>
              </p:cNvSpPr>
              <p:nvPr/>
            </p:nvSpPr>
            <p:spPr bwMode="auto">
              <a:xfrm>
                <a:off x="2990850" y="3286126"/>
                <a:ext cx="38100"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09" name="Rectangle 101"/>
              <p:cNvSpPr>
                <a:spLocks noChangeArrowheads="1"/>
              </p:cNvSpPr>
              <p:nvPr/>
            </p:nvSpPr>
            <p:spPr bwMode="auto">
              <a:xfrm>
                <a:off x="2994025" y="3316288"/>
                <a:ext cx="3492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0" name="Rectangle 102"/>
              <p:cNvSpPr>
                <a:spLocks noChangeArrowheads="1"/>
              </p:cNvSpPr>
              <p:nvPr/>
            </p:nvSpPr>
            <p:spPr bwMode="auto">
              <a:xfrm>
                <a:off x="2990850" y="3349626"/>
                <a:ext cx="38100"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1" name="Rectangle 103"/>
              <p:cNvSpPr>
                <a:spLocks noChangeArrowheads="1"/>
              </p:cNvSpPr>
              <p:nvPr/>
            </p:nvSpPr>
            <p:spPr bwMode="auto">
              <a:xfrm>
                <a:off x="2762250" y="2984501"/>
                <a:ext cx="27781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2" name="Rectangle 104"/>
              <p:cNvSpPr>
                <a:spLocks noChangeArrowheads="1"/>
              </p:cNvSpPr>
              <p:nvPr/>
            </p:nvSpPr>
            <p:spPr bwMode="auto">
              <a:xfrm>
                <a:off x="2578100" y="3090863"/>
                <a:ext cx="641350"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3" name="Rectangle 105"/>
              <p:cNvSpPr>
                <a:spLocks noChangeArrowheads="1"/>
              </p:cNvSpPr>
              <p:nvPr/>
            </p:nvSpPr>
            <p:spPr bwMode="auto">
              <a:xfrm>
                <a:off x="2578100" y="3138488"/>
                <a:ext cx="641350"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4" name="Rectangle 106"/>
              <p:cNvSpPr>
                <a:spLocks noChangeArrowheads="1"/>
              </p:cNvSpPr>
              <p:nvPr/>
            </p:nvSpPr>
            <p:spPr bwMode="auto">
              <a:xfrm>
                <a:off x="2674938" y="3195638"/>
                <a:ext cx="11747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5" name="Rectangle 107"/>
              <p:cNvSpPr>
                <a:spLocks noChangeArrowheads="1"/>
              </p:cNvSpPr>
              <p:nvPr/>
            </p:nvSpPr>
            <p:spPr bwMode="auto">
              <a:xfrm>
                <a:off x="3009900" y="3187701"/>
                <a:ext cx="12382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6" name="Rectangle 108"/>
              <p:cNvSpPr>
                <a:spLocks noChangeArrowheads="1"/>
              </p:cNvSpPr>
              <p:nvPr/>
            </p:nvSpPr>
            <p:spPr bwMode="auto">
              <a:xfrm>
                <a:off x="2674938" y="3233738"/>
                <a:ext cx="101600"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7" name="Rectangle 109"/>
              <p:cNvSpPr>
                <a:spLocks noChangeArrowheads="1"/>
              </p:cNvSpPr>
              <p:nvPr/>
            </p:nvSpPr>
            <p:spPr bwMode="auto">
              <a:xfrm>
                <a:off x="3028950" y="3233738"/>
                <a:ext cx="10001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8" name="Rectangle 110"/>
              <p:cNvSpPr>
                <a:spLocks noChangeArrowheads="1"/>
              </p:cNvSpPr>
              <p:nvPr/>
            </p:nvSpPr>
            <p:spPr bwMode="auto">
              <a:xfrm>
                <a:off x="2674938" y="3278188"/>
                <a:ext cx="101600"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9" name="Rectangle 111"/>
              <p:cNvSpPr>
                <a:spLocks noChangeArrowheads="1"/>
              </p:cNvSpPr>
              <p:nvPr/>
            </p:nvSpPr>
            <p:spPr bwMode="auto">
              <a:xfrm>
                <a:off x="3028950" y="3278188"/>
                <a:ext cx="10001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0" name="Rectangle 112"/>
              <p:cNvSpPr>
                <a:spLocks noChangeArrowheads="1"/>
              </p:cNvSpPr>
              <p:nvPr/>
            </p:nvSpPr>
            <p:spPr bwMode="auto">
              <a:xfrm>
                <a:off x="2671763" y="3330576"/>
                <a:ext cx="10477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1" name="Rectangle 113"/>
              <p:cNvSpPr>
                <a:spLocks noChangeArrowheads="1"/>
              </p:cNvSpPr>
              <p:nvPr/>
            </p:nvSpPr>
            <p:spPr bwMode="auto">
              <a:xfrm>
                <a:off x="3028950" y="3330576"/>
                <a:ext cx="10001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2" name="Rectangle 114"/>
              <p:cNvSpPr>
                <a:spLocks noChangeArrowheads="1"/>
              </p:cNvSpPr>
              <p:nvPr/>
            </p:nvSpPr>
            <p:spPr bwMode="auto">
              <a:xfrm>
                <a:off x="2697163" y="3335338"/>
                <a:ext cx="793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3" name="Rectangle 115"/>
              <p:cNvSpPr>
                <a:spLocks noChangeArrowheads="1"/>
              </p:cNvSpPr>
              <p:nvPr/>
            </p:nvSpPr>
            <p:spPr bwMode="auto">
              <a:xfrm>
                <a:off x="3087688" y="3338513"/>
                <a:ext cx="12700"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4" name="Rectangle 116"/>
              <p:cNvSpPr>
                <a:spLocks noChangeArrowheads="1"/>
              </p:cNvSpPr>
              <p:nvPr/>
            </p:nvSpPr>
            <p:spPr bwMode="auto">
              <a:xfrm>
                <a:off x="3065463" y="3286126"/>
                <a:ext cx="111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5" name="Rectangle 117"/>
              <p:cNvSpPr>
                <a:spLocks noChangeArrowheads="1"/>
              </p:cNvSpPr>
              <p:nvPr/>
            </p:nvSpPr>
            <p:spPr bwMode="auto">
              <a:xfrm>
                <a:off x="2724150" y="3286126"/>
                <a:ext cx="11113"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6" name="Rectangle 118"/>
              <p:cNvSpPr>
                <a:spLocks noChangeArrowheads="1"/>
              </p:cNvSpPr>
              <p:nvPr/>
            </p:nvSpPr>
            <p:spPr bwMode="auto">
              <a:xfrm>
                <a:off x="2697163" y="3236913"/>
                <a:ext cx="1270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7" name="Rectangle 119"/>
              <p:cNvSpPr>
                <a:spLocks noChangeArrowheads="1"/>
              </p:cNvSpPr>
              <p:nvPr/>
            </p:nvSpPr>
            <p:spPr bwMode="auto">
              <a:xfrm>
                <a:off x="3092450" y="3240088"/>
                <a:ext cx="11113"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8" name="Rectangle 120"/>
              <p:cNvSpPr>
                <a:spLocks noChangeArrowheads="1"/>
              </p:cNvSpPr>
              <p:nvPr/>
            </p:nvSpPr>
            <p:spPr bwMode="auto">
              <a:xfrm>
                <a:off x="3059113" y="3192463"/>
                <a:ext cx="1111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9" name="Rectangle 121"/>
              <p:cNvSpPr>
                <a:spLocks noChangeArrowheads="1"/>
              </p:cNvSpPr>
              <p:nvPr/>
            </p:nvSpPr>
            <p:spPr bwMode="auto">
              <a:xfrm>
                <a:off x="2735263" y="3198813"/>
                <a:ext cx="793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0" name="Rectangle 122"/>
              <p:cNvSpPr>
                <a:spLocks noChangeArrowheads="1"/>
              </p:cNvSpPr>
              <p:nvPr/>
            </p:nvSpPr>
            <p:spPr bwMode="auto">
              <a:xfrm>
                <a:off x="2622550" y="3143251"/>
                <a:ext cx="11113"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1" name="Rectangle 123"/>
              <p:cNvSpPr>
                <a:spLocks noChangeArrowheads="1"/>
              </p:cNvSpPr>
              <p:nvPr/>
            </p:nvSpPr>
            <p:spPr bwMode="auto">
              <a:xfrm>
                <a:off x="2701925" y="3143251"/>
                <a:ext cx="793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2" name="Rectangle 124"/>
              <p:cNvSpPr>
                <a:spLocks noChangeArrowheads="1"/>
              </p:cNvSpPr>
              <p:nvPr/>
            </p:nvSpPr>
            <p:spPr bwMode="auto">
              <a:xfrm>
                <a:off x="2776538" y="3143251"/>
                <a:ext cx="11113"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3" name="Rectangle 125"/>
              <p:cNvSpPr>
                <a:spLocks noChangeArrowheads="1"/>
              </p:cNvSpPr>
              <p:nvPr/>
            </p:nvSpPr>
            <p:spPr bwMode="auto">
              <a:xfrm>
                <a:off x="3013075" y="3143251"/>
                <a:ext cx="7938"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4" name="Rectangle 126"/>
              <p:cNvSpPr>
                <a:spLocks noChangeArrowheads="1"/>
              </p:cNvSpPr>
              <p:nvPr/>
            </p:nvSpPr>
            <p:spPr bwMode="auto">
              <a:xfrm>
                <a:off x="3095625" y="3138488"/>
                <a:ext cx="7938"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5" name="Rectangle 127"/>
              <p:cNvSpPr>
                <a:spLocks noChangeArrowheads="1"/>
              </p:cNvSpPr>
              <p:nvPr/>
            </p:nvSpPr>
            <p:spPr bwMode="auto">
              <a:xfrm>
                <a:off x="3170238" y="3143251"/>
                <a:ext cx="7938"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6" name="Rectangle 128"/>
              <p:cNvSpPr>
                <a:spLocks noChangeArrowheads="1"/>
              </p:cNvSpPr>
              <p:nvPr/>
            </p:nvSpPr>
            <p:spPr bwMode="auto">
              <a:xfrm>
                <a:off x="3178175" y="3094038"/>
                <a:ext cx="793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7" name="Rectangle 129"/>
              <p:cNvSpPr>
                <a:spLocks noChangeArrowheads="1"/>
              </p:cNvSpPr>
              <p:nvPr/>
            </p:nvSpPr>
            <p:spPr bwMode="auto">
              <a:xfrm>
                <a:off x="3117850" y="3094038"/>
                <a:ext cx="111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8" name="Rectangle 130"/>
              <p:cNvSpPr>
                <a:spLocks noChangeArrowheads="1"/>
              </p:cNvSpPr>
              <p:nvPr/>
            </p:nvSpPr>
            <p:spPr bwMode="auto">
              <a:xfrm>
                <a:off x="3070225" y="3094038"/>
                <a:ext cx="635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9" name="Rectangle 131"/>
              <p:cNvSpPr>
                <a:spLocks noChangeArrowheads="1"/>
              </p:cNvSpPr>
              <p:nvPr/>
            </p:nvSpPr>
            <p:spPr bwMode="auto">
              <a:xfrm>
                <a:off x="2974975" y="3094038"/>
                <a:ext cx="12700"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0" name="Rectangle 132"/>
              <p:cNvSpPr>
                <a:spLocks noChangeArrowheads="1"/>
              </p:cNvSpPr>
              <p:nvPr/>
            </p:nvSpPr>
            <p:spPr bwMode="auto">
              <a:xfrm>
                <a:off x="2897188" y="3097213"/>
                <a:ext cx="79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1" name="Rectangle 133"/>
              <p:cNvSpPr>
                <a:spLocks noChangeArrowheads="1"/>
              </p:cNvSpPr>
              <p:nvPr/>
            </p:nvSpPr>
            <p:spPr bwMode="auto">
              <a:xfrm>
                <a:off x="2814638" y="3094038"/>
                <a:ext cx="11113"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2" name="Rectangle 134"/>
              <p:cNvSpPr>
                <a:spLocks noChangeArrowheads="1"/>
              </p:cNvSpPr>
              <p:nvPr/>
            </p:nvSpPr>
            <p:spPr bwMode="auto">
              <a:xfrm>
                <a:off x="2727325" y="3094038"/>
                <a:ext cx="111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3" name="Rectangle 135"/>
              <p:cNvSpPr>
                <a:spLocks noChangeArrowheads="1"/>
              </p:cNvSpPr>
              <p:nvPr/>
            </p:nvSpPr>
            <p:spPr bwMode="auto">
              <a:xfrm>
                <a:off x="2668588" y="3094038"/>
                <a:ext cx="11113"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4" name="Rectangle 136"/>
              <p:cNvSpPr>
                <a:spLocks noChangeArrowheads="1"/>
              </p:cNvSpPr>
              <p:nvPr/>
            </p:nvSpPr>
            <p:spPr bwMode="auto">
              <a:xfrm>
                <a:off x="2608263" y="3094038"/>
                <a:ext cx="111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5" name="Rectangle 137"/>
              <p:cNvSpPr>
                <a:spLocks noChangeArrowheads="1"/>
              </p:cNvSpPr>
              <p:nvPr/>
            </p:nvSpPr>
            <p:spPr bwMode="auto">
              <a:xfrm>
                <a:off x="2757488" y="3041651"/>
                <a:ext cx="2825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6" name="Rectangle 138"/>
              <p:cNvSpPr>
                <a:spLocks noChangeArrowheads="1"/>
              </p:cNvSpPr>
              <p:nvPr/>
            </p:nvSpPr>
            <p:spPr bwMode="auto">
              <a:xfrm>
                <a:off x="3035300" y="3022601"/>
                <a:ext cx="11113"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7" name="Rectangle 139"/>
              <p:cNvSpPr>
                <a:spLocks noChangeArrowheads="1"/>
              </p:cNvSpPr>
              <p:nvPr/>
            </p:nvSpPr>
            <p:spPr bwMode="auto">
              <a:xfrm>
                <a:off x="2751138" y="3014663"/>
                <a:ext cx="11113"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8" name="Rectangle 140"/>
              <p:cNvSpPr>
                <a:spLocks noChangeArrowheads="1"/>
              </p:cNvSpPr>
              <p:nvPr/>
            </p:nvSpPr>
            <p:spPr bwMode="auto">
              <a:xfrm>
                <a:off x="2776538" y="3049588"/>
                <a:ext cx="11113"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9" name="Rectangle 141"/>
              <p:cNvSpPr>
                <a:spLocks noChangeArrowheads="1"/>
              </p:cNvSpPr>
              <p:nvPr/>
            </p:nvSpPr>
            <p:spPr bwMode="auto">
              <a:xfrm>
                <a:off x="2859088" y="3049588"/>
                <a:ext cx="11113"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0" name="Rectangle 142"/>
              <p:cNvSpPr>
                <a:spLocks noChangeArrowheads="1"/>
              </p:cNvSpPr>
              <p:nvPr/>
            </p:nvSpPr>
            <p:spPr bwMode="auto">
              <a:xfrm>
                <a:off x="2938463" y="3049588"/>
                <a:ext cx="793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1" name="Rectangle 143"/>
              <p:cNvSpPr>
                <a:spLocks noChangeArrowheads="1"/>
              </p:cNvSpPr>
              <p:nvPr/>
            </p:nvSpPr>
            <p:spPr bwMode="auto">
              <a:xfrm>
                <a:off x="3017838" y="3049588"/>
                <a:ext cx="11113"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2" name="Rectangle 144"/>
              <p:cNvSpPr>
                <a:spLocks noChangeArrowheads="1"/>
              </p:cNvSpPr>
              <p:nvPr/>
            </p:nvSpPr>
            <p:spPr bwMode="auto">
              <a:xfrm>
                <a:off x="2963863" y="2992438"/>
                <a:ext cx="11113"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3" name="Rectangle 145"/>
              <p:cNvSpPr>
                <a:spLocks noChangeArrowheads="1"/>
              </p:cNvSpPr>
              <p:nvPr/>
            </p:nvSpPr>
            <p:spPr bwMode="auto">
              <a:xfrm>
                <a:off x="2889250" y="2989263"/>
                <a:ext cx="11113"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4" name="Rectangle 146"/>
              <p:cNvSpPr>
                <a:spLocks noChangeArrowheads="1"/>
              </p:cNvSpPr>
              <p:nvPr/>
            </p:nvSpPr>
            <p:spPr bwMode="auto">
              <a:xfrm>
                <a:off x="2822575" y="2992438"/>
                <a:ext cx="63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5" name="Freeform 147"/>
              <p:cNvSpPr/>
              <p:nvPr/>
            </p:nvSpPr>
            <p:spPr bwMode="auto">
              <a:xfrm>
                <a:off x="2701925" y="3387726"/>
                <a:ext cx="115888" cy="112713"/>
              </a:xfrm>
              <a:custGeom>
                <a:avLst/>
                <a:gdLst>
                  <a:gd name="T0" fmla="*/ 0 w 73"/>
                  <a:gd name="T1" fmla="*/ 64 h 71"/>
                  <a:gd name="T2" fmla="*/ 7 w 73"/>
                  <a:gd name="T3" fmla="*/ 71 h 71"/>
                  <a:gd name="T4" fmla="*/ 73 w 73"/>
                  <a:gd name="T5" fmla="*/ 7 h 71"/>
                  <a:gd name="T6" fmla="*/ 66 w 73"/>
                  <a:gd name="T7" fmla="*/ 0 h 71"/>
                  <a:gd name="T8" fmla="*/ 0 w 73"/>
                  <a:gd name="T9" fmla="*/ 64 h 71"/>
                </a:gdLst>
                <a:ahLst/>
                <a:cxnLst>
                  <a:cxn ang="0">
                    <a:pos x="T0" y="T1"/>
                  </a:cxn>
                  <a:cxn ang="0">
                    <a:pos x="T2" y="T3"/>
                  </a:cxn>
                  <a:cxn ang="0">
                    <a:pos x="T4" y="T5"/>
                  </a:cxn>
                  <a:cxn ang="0">
                    <a:pos x="T6" y="T7"/>
                  </a:cxn>
                  <a:cxn ang="0">
                    <a:pos x="T8" y="T9"/>
                  </a:cxn>
                </a:cxnLst>
                <a:rect l="0" t="0" r="r" b="b"/>
                <a:pathLst>
                  <a:path w="73" h="71">
                    <a:moveTo>
                      <a:pt x="0" y="64"/>
                    </a:moveTo>
                    <a:lnTo>
                      <a:pt x="7" y="71"/>
                    </a:lnTo>
                    <a:lnTo>
                      <a:pt x="73" y="7"/>
                    </a:lnTo>
                    <a:lnTo>
                      <a:pt x="66" y="0"/>
                    </a:lnTo>
                    <a:lnTo>
                      <a:pt x="0"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56" name="Freeform 148"/>
              <p:cNvSpPr/>
              <p:nvPr/>
            </p:nvSpPr>
            <p:spPr bwMode="auto">
              <a:xfrm>
                <a:off x="2982913" y="3387726"/>
                <a:ext cx="101600" cy="104775"/>
              </a:xfrm>
              <a:custGeom>
                <a:avLst/>
                <a:gdLst>
                  <a:gd name="T0" fmla="*/ 0 w 64"/>
                  <a:gd name="T1" fmla="*/ 5 h 66"/>
                  <a:gd name="T2" fmla="*/ 57 w 64"/>
                  <a:gd name="T3" fmla="*/ 66 h 66"/>
                  <a:gd name="T4" fmla="*/ 64 w 64"/>
                  <a:gd name="T5" fmla="*/ 61 h 66"/>
                  <a:gd name="T6" fmla="*/ 5 w 64"/>
                  <a:gd name="T7" fmla="*/ 0 h 66"/>
                  <a:gd name="T8" fmla="*/ 0 w 64"/>
                  <a:gd name="T9" fmla="*/ 5 h 66"/>
                </a:gdLst>
                <a:ahLst/>
                <a:cxnLst>
                  <a:cxn ang="0">
                    <a:pos x="T0" y="T1"/>
                  </a:cxn>
                  <a:cxn ang="0">
                    <a:pos x="T2" y="T3"/>
                  </a:cxn>
                  <a:cxn ang="0">
                    <a:pos x="T4" y="T5"/>
                  </a:cxn>
                  <a:cxn ang="0">
                    <a:pos x="T6" y="T7"/>
                  </a:cxn>
                  <a:cxn ang="0">
                    <a:pos x="T8" y="T9"/>
                  </a:cxn>
                </a:cxnLst>
                <a:rect l="0" t="0" r="r" b="b"/>
                <a:pathLst>
                  <a:path w="64" h="66">
                    <a:moveTo>
                      <a:pt x="0" y="5"/>
                    </a:moveTo>
                    <a:lnTo>
                      <a:pt x="57" y="66"/>
                    </a:lnTo>
                    <a:lnTo>
                      <a:pt x="64" y="61"/>
                    </a:lnTo>
                    <a:lnTo>
                      <a:pt x="5"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57" name="Freeform 149"/>
              <p:cNvSpPr>
                <a:spLocks noEditPoints="1"/>
              </p:cNvSpPr>
              <p:nvPr/>
            </p:nvSpPr>
            <p:spPr bwMode="auto">
              <a:xfrm>
                <a:off x="2487613" y="3813176"/>
                <a:ext cx="871538" cy="307975"/>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58" name="Freeform 150"/>
              <p:cNvSpPr/>
              <p:nvPr/>
            </p:nvSpPr>
            <p:spPr bwMode="auto">
              <a:xfrm>
                <a:off x="2116138" y="3282951"/>
                <a:ext cx="398463" cy="835025"/>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59" name="Freeform 151"/>
              <p:cNvSpPr/>
              <p:nvPr/>
            </p:nvSpPr>
            <p:spPr bwMode="auto">
              <a:xfrm>
                <a:off x="2168525" y="3598863"/>
                <a:ext cx="157163" cy="10477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0" name="Freeform 152"/>
              <p:cNvSpPr/>
              <p:nvPr/>
            </p:nvSpPr>
            <p:spPr bwMode="auto">
              <a:xfrm>
                <a:off x="2281238" y="3609976"/>
                <a:ext cx="96838" cy="315913"/>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1" name="Freeform 153"/>
              <p:cNvSpPr/>
              <p:nvPr/>
            </p:nvSpPr>
            <p:spPr bwMode="auto">
              <a:xfrm>
                <a:off x="2141538" y="3289301"/>
                <a:ext cx="180975" cy="12382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2" name="Freeform 154"/>
              <p:cNvSpPr/>
              <p:nvPr/>
            </p:nvSpPr>
            <p:spPr bwMode="auto">
              <a:xfrm>
                <a:off x="2179638" y="3395663"/>
                <a:ext cx="19050" cy="112713"/>
              </a:xfrm>
              <a:custGeom>
                <a:avLst/>
                <a:gdLst>
                  <a:gd name="T0" fmla="*/ 0 w 12"/>
                  <a:gd name="T1" fmla="*/ 71 h 71"/>
                  <a:gd name="T2" fmla="*/ 10 w 12"/>
                  <a:gd name="T3" fmla="*/ 71 h 71"/>
                  <a:gd name="T4" fmla="*/ 12 w 12"/>
                  <a:gd name="T5" fmla="*/ 0 h 71"/>
                  <a:gd name="T6" fmla="*/ 2 w 12"/>
                  <a:gd name="T7" fmla="*/ 0 h 71"/>
                  <a:gd name="T8" fmla="*/ 0 w 12"/>
                  <a:gd name="T9" fmla="*/ 71 h 71"/>
                </a:gdLst>
                <a:ahLst/>
                <a:cxnLst>
                  <a:cxn ang="0">
                    <a:pos x="T0" y="T1"/>
                  </a:cxn>
                  <a:cxn ang="0">
                    <a:pos x="T2" y="T3"/>
                  </a:cxn>
                  <a:cxn ang="0">
                    <a:pos x="T4" y="T5"/>
                  </a:cxn>
                  <a:cxn ang="0">
                    <a:pos x="T6" y="T7"/>
                  </a:cxn>
                  <a:cxn ang="0">
                    <a:pos x="T8" y="T9"/>
                  </a:cxn>
                </a:cxnLst>
                <a:rect l="0" t="0" r="r" b="b"/>
                <a:pathLst>
                  <a:path w="12" h="71">
                    <a:moveTo>
                      <a:pt x="0" y="71"/>
                    </a:moveTo>
                    <a:lnTo>
                      <a:pt x="10" y="71"/>
                    </a:lnTo>
                    <a:lnTo>
                      <a:pt x="12" y="0"/>
                    </a:lnTo>
                    <a:lnTo>
                      <a:pt x="2" y="0"/>
                    </a:lnTo>
                    <a:lnTo>
                      <a:pt x="0"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3" name="Freeform 155"/>
              <p:cNvSpPr/>
              <p:nvPr/>
            </p:nvSpPr>
            <p:spPr bwMode="auto">
              <a:xfrm>
                <a:off x="3321050" y="3282951"/>
                <a:ext cx="401638" cy="835025"/>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4" name="Freeform 156"/>
              <p:cNvSpPr/>
              <p:nvPr/>
            </p:nvSpPr>
            <p:spPr bwMode="auto">
              <a:xfrm>
                <a:off x="3513138" y="3598863"/>
                <a:ext cx="153988" cy="10477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5" name="Freeform 157"/>
              <p:cNvSpPr/>
              <p:nvPr/>
            </p:nvSpPr>
            <p:spPr bwMode="auto">
              <a:xfrm>
                <a:off x="3460750" y="3609976"/>
                <a:ext cx="93663" cy="315913"/>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6" name="Freeform 158"/>
              <p:cNvSpPr/>
              <p:nvPr/>
            </p:nvSpPr>
            <p:spPr bwMode="auto">
              <a:xfrm>
                <a:off x="3513138" y="3289301"/>
                <a:ext cx="179388" cy="12382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7" name="Freeform 159"/>
              <p:cNvSpPr/>
              <p:nvPr/>
            </p:nvSpPr>
            <p:spPr bwMode="auto">
              <a:xfrm>
                <a:off x="3640138" y="3395663"/>
                <a:ext cx="19050" cy="112713"/>
              </a:xfrm>
              <a:custGeom>
                <a:avLst/>
                <a:gdLst>
                  <a:gd name="T0" fmla="*/ 0 w 12"/>
                  <a:gd name="T1" fmla="*/ 0 h 71"/>
                  <a:gd name="T2" fmla="*/ 3 w 12"/>
                  <a:gd name="T3" fmla="*/ 71 h 71"/>
                  <a:gd name="T4" fmla="*/ 12 w 12"/>
                  <a:gd name="T5" fmla="*/ 71 h 71"/>
                  <a:gd name="T6" fmla="*/ 10 w 12"/>
                  <a:gd name="T7" fmla="*/ 0 h 71"/>
                  <a:gd name="T8" fmla="*/ 0 w 12"/>
                  <a:gd name="T9" fmla="*/ 0 h 71"/>
                </a:gdLst>
                <a:ahLst/>
                <a:cxnLst>
                  <a:cxn ang="0">
                    <a:pos x="T0" y="T1"/>
                  </a:cxn>
                  <a:cxn ang="0">
                    <a:pos x="T2" y="T3"/>
                  </a:cxn>
                  <a:cxn ang="0">
                    <a:pos x="T4" y="T5"/>
                  </a:cxn>
                  <a:cxn ang="0">
                    <a:pos x="T6" y="T7"/>
                  </a:cxn>
                  <a:cxn ang="0">
                    <a:pos x="T8" y="T9"/>
                  </a:cxn>
                </a:cxnLst>
                <a:rect l="0" t="0" r="r" b="b"/>
                <a:pathLst>
                  <a:path w="12" h="71">
                    <a:moveTo>
                      <a:pt x="0" y="0"/>
                    </a:moveTo>
                    <a:lnTo>
                      <a:pt x="3" y="71"/>
                    </a:lnTo>
                    <a:lnTo>
                      <a:pt x="12" y="71"/>
                    </a:lnTo>
                    <a:lnTo>
                      <a:pt x="1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8" name="Freeform 160"/>
              <p:cNvSpPr>
                <a:spLocks noEditPoints="1"/>
              </p:cNvSpPr>
              <p:nvPr/>
            </p:nvSpPr>
            <p:spPr bwMode="auto">
              <a:xfrm>
                <a:off x="2559050" y="3873501"/>
                <a:ext cx="168275" cy="173038"/>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9" name="Freeform 161"/>
              <p:cNvSpPr>
                <a:spLocks noEditPoints="1"/>
              </p:cNvSpPr>
              <p:nvPr/>
            </p:nvSpPr>
            <p:spPr bwMode="auto">
              <a:xfrm>
                <a:off x="2751138" y="3879851"/>
                <a:ext cx="153988" cy="13970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70" name="Freeform 162"/>
              <p:cNvSpPr>
                <a:spLocks noEditPoints="1"/>
              </p:cNvSpPr>
              <p:nvPr/>
            </p:nvSpPr>
            <p:spPr bwMode="auto">
              <a:xfrm>
                <a:off x="2919413" y="3876676"/>
                <a:ext cx="173038" cy="146050"/>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71" name="Freeform 163"/>
              <p:cNvSpPr/>
              <p:nvPr/>
            </p:nvSpPr>
            <p:spPr bwMode="auto">
              <a:xfrm>
                <a:off x="3103563" y="3895726"/>
                <a:ext cx="161925" cy="127000"/>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grpSp>
          <p:nvGrpSpPr>
            <p:cNvPr id="176" name="组合 175"/>
            <p:cNvGrpSpPr/>
            <p:nvPr/>
          </p:nvGrpSpPr>
          <p:grpSpPr>
            <a:xfrm>
              <a:off x="5179014" y="1767251"/>
              <a:ext cx="1295904" cy="416969"/>
              <a:chOff x="5138738" y="2390776"/>
              <a:chExt cx="5668962" cy="1824038"/>
            </a:xfrm>
            <a:solidFill>
              <a:schemeClr val="bg1"/>
            </a:solidFill>
          </p:grpSpPr>
          <p:sp>
            <p:nvSpPr>
              <p:cNvPr id="172" name="Freeform 164"/>
              <p:cNvSpPr>
                <a:spLocks noEditPoints="1"/>
              </p:cNvSpPr>
              <p:nvPr/>
            </p:nvSpPr>
            <p:spPr bwMode="auto">
              <a:xfrm>
                <a:off x="5138738" y="2390776"/>
                <a:ext cx="1257300" cy="1824038"/>
              </a:xfrm>
              <a:custGeom>
                <a:avLst/>
                <a:gdLst>
                  <a:gd name="T0" fmla="*/ 139 w 335"/>
                  <a:gd name="T1" fmla="*/ 71 h 485"/>
                  <a:gd name="T2" fmla="*/ 157 w 335"/>
                  <a:gd name="T3" fmla="*/ 69 h 485"/>
                  <a:gd name="T4" fmla="*/ 197 w 335"/>
                  <a:gd name="T5" fmla="*/ 66 h 485"/>
                  <a:gd name="T6" fmla="*/ 278 w 335"/>
                  <a:gd name="T7" fmla="*/ 49 h 485"/>
                  <a:gd name="T8" fmla="*/ 247 w 335"/>
                  <a:gd name="T9" fmla="*/ 6 h 485"/>
                  <a:gd name="T10" fmla="*/ 171 w 335"/>
                  <a:gd name="T11" fmla="*/ 27 h 485"/>
                  <a:gd name="T12" fmla="*/ 139 w 335"/>
                  <a:gd name="T13" fmla="*/ 71 h 485"/>
                  <a:gd name="T14" fmla="*/ 309 w 335"/>
                  <a:gd name="T15" fmla="*/ 364 h 485"/>
                  <a:gd name="T16" fmla="*/ 281 w 335"/>
                  <a:gd name="T17" fmla="*/ 345 h 485"/>
                  <a:gd name="T18" fmla="*/ 292 w 335"/>
                  <a:gd name="T19" fmla="*/ 294 h 485"/>
                  <a:gd name="T20" fmla="*/ 259 w 335"/>
                  <a:gd name="T21" fmla="*/ 267 h 485"/>
                  <a:gd name="T22" fmla="*/ 276 w 335"/>
                  <a:gd name="T23" fmla="*/ 245 h 485"/>
                  <a:gd name="T24" fmla="*/ 314 w 335"/>
                  <a:gd name="T25" fmla="*/ 229 h 485"/>
                  <a:gd name="T26" fmla="*/ 329 w 335"/>
                  <a:gd name="T27" fmla="*/ 184 h 485"/>
                  <a:gd name="T28" fmla="*/ 290 w 335"/>
                  <a:gd name="T29" fmla="*/ 156 h 485"/>
                  <a:gd name="T30" fmla="*/ 251 w 335"/>
                  <a:gd name="T31" fmla="*/ 170 h 485"/>
                  <a:gd name="T32" fmla="*/ 254 w 335"/>
                  <a:gd name="T33" fmla="*/ 158 h 485"/>
                  <a:gd name="T34" fmla="*/ 288 w 335"/>
                  <a:gd name="T35" fmla="*/ 123 h 485"/>
                  <a:gd name="T36" fmla="*/ 293 w 335"/>
                  <a:gd name="T37" fmla="*/ 81 h 485"/>
                  <a:gd name="T38" fmla="*/ 240 w 335"/>
                  <a:gd name="T39" fmla="*/ 83 h 485"/>
                  <a:gd name="T40" fmla="*/ 199 w 335"/>
                  <a:gd name="T41" fmla="*/ 102 h 485"/>
                  <a:gd name="T42" fmla="*/ 151 w 335"/>
                  <a:gd name="T43" fmla="*/ 116 h 485"/>
                  <a:gd name="T44" fmla="*/ 123 w 335"/>
                  <a:gd name="T45" fmla="*/ 141 h 485"/>
                  <a:gd name="T46" fmla="*/ 88 w 335"/>
                  <a:gd name="T47" fmla="*/ 186 h 485"/>
                  <a:gd name="T48" fmla="*/ 78 w 335"/>
                  <a:gd name="T49" fmla="*/ 259 h 485"/>
                  <a:gd name="T50" fmla="*/ 50 w 335"/>
                  <a:gd name="T51" fmla="*/ 324 h 485"/>
                  <a:gd name="T52" fmla="*/ 42 w 335"/>
                  <a:gd name="T53" fmla="*/ 389 h 485"/>
                  <a:gd name="T54" fmla="*/ 10 w 335"/>
                  <a:gd name="T55" fmla="*/ 472 h 485"/>
                  <a:gd name="T56" fmla="*/ 84 w 335"/>
                  <a:gd name="T57" fmla="*/ 400 h 485"/>
                  <a:gd name="T58" fmla="*/ 130 w 335"/>
                  <a:gd name="T59" fmla="*/ 232 h 485"/>
                  <a:gd name="T60" fmla="*/ 152 w 335"/>
                  <a:gd name="T61" fmla="*/ 171 h 485"/>
                  <a:gd name="T62" fmla="*/ 208 w 335"/>
                  <a:gd name="T63" fmla="*/ 166 h 485"/>
                  <a:gd name="T64" fmla="*/ 179 w 335"/>
                  <a:gd name="T65" fmla="*/ 205 h 485"/>
                  <a:gd name="T66" fmla="*/ 168 w 335"/>
                  <a:gd name="T67" fmla="*/ 232 h 485"/>
                  <a:gd name="T68" fmla="*/ 222 w 335"/>
                  <a:gd name="T69" fmla="*/ 228 h 485"/>
                  <a:gd name="T70" fmla="*/ 250 w 335"/>
                  <a:gd name="T71" fmla="*/ 199 h 485"/>
                  <a:gd name="T72" fmla="*/ 295 w 335"/>
                  <a:gd name="T73" fmla="*/ 202 h 485"/>
                  <a:gd name="T74" fmla="*/ 271 w 335"/>
                  <a:gd name="T75" fmla="*/ 216 h 485"/>
                  <a:gd name="T76" fmla="*/ 237 w 335"/>
                  <a:gd name="T77" fmla="*/ 217 h 485"/>
                  <a:gd name="T78" fmla="*/ 200 w 335"/>
                  <a:gd name="T79" fmla="*/ 267 h 485"/>
                  <a:gd name="T80" fmla="*/ 186 w 335"/>
                  <a:gd name="T81" fmla="*/ 319 h 485"/>
                  <a:gd name="T82" fmla="*/ 229 w 335"/>
                  <a:gd name="T83" fmla="*/ 326 h 485"/>
                  <a:gd name="T84" fmla="*/ 253 w 335"/>
                  <a:gd name="T85" fmla="*/ 316 h 485"/>
                  <a:gd name="T86" fmla="*/ 246 w 335"/>
                  <a:gd name="T87" fmla="*/ 337 h 485"/>
                  <a:gd name="T88" fmla="*/ 197 w 335"/>
                  <a:gd name="T89" fmla="*/ 342 h 485"/>
                  <a:gd name="T90" fmla="*/ 184 w 335"/>
                  <a:gd name="T91" fmla="*/ 359 h 485"/>
                  <a:gd name="T92" fmla="*/ 218 w 335"/>
                  <a:gd name="T93" fmla="*/ 395 h 485"/>
                  <a:gd name="T94" fmla="*/ 265 w 335"/>
                  <a:gd name="T95" fmla="*/ 402 h 485"/>
                  <a:gd name="T96" fmla="*/ 315 w 335"/>
                  <a:gd name="T97" fmla="*/ 421 h 485"/>
                  <a:gd name="T98" fmla="*/ 309 w 335"/>
                  <a:gd name="T99" fmla="*/ 364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5" h="485">
                    <a:moveTo>
                      <a:pt x="139" y="71"/>
                    </a:moveTo>
                    <a:cubicBezTo>
                      <a:pt x="139" y="71"/>
                      <a:pt x="146" y="72"/>
                      <a:pt x="157" y="69"/>
                    </a:cubicBezTo>
                    <a:cubicBezTo>
                      <a:pt x="168" y="66"/>
                      <a:pt x="182" y="65"/>
                      <a:pt x="197" y="66"/>
                    </a:cubicBezTo>
                    <a:cubicBezTo>
                      <a:pt x="212" y="67"/>
                      <a:pt x="257" y="65"/>
                      <a:pt x="278" y="49"/>
                    </a:cubicBezTo>
                    <a:cubicBezTo>
                      <a:pt x="298" y="32"/>
                      <a:pt x="287" y="0"/>
                      <a:pt x="247" y="6"/>
                    </a:cubicBezTo>
                    <a:cubicBezTo>
                      <a:pt x="208" y="11"/>
                      <a:pt x="195" y="13"/>
                      <a:pt x="171" y="27"/>
                    </a:cubicBezTo>
                    <a:cubicBezTo>
                      <a:pt x="147" y="42"/>
                      <a:pt x="125" y="67"/>
                      <a:pt x="139" y="71"/>
                    </a:cubicBezTo>
                    <a:close/>
                    <a:moveTo>
                      <a:pt x="309" y="364"/>
                    </a:moveTo>
                    <a:cubicBezTo>
                      <a:pt x="294" y="354"/>
                      <a:pt x="279" y="355"/>
                      <a:pt x="281" y="345"/>
                    </a:cubicBezTo>
                    <a:cubicBezTo>
                      <a:pt x="284" y="336"/>
                      <a:pt x="305" y="303"/>
                      <a:pt x="292" y="294"/>
                    </a:cubicBezTo>
                    <a:cubicBezTo>
                      <a:pt x="278" y="284"/>
                      <a:pt x="255" y="276"/>
                      <a:pt x="259" y="267"/>
                    </a:cubicBezTo>
                    <a:cubicBezTo>
                      <a:pt x="264" y="257"/>
                      <a:pt x="266" y="245"/>
                      <a:pt x="276" y="245"/>
                    </a:cubicBezTo>
                    <a:cubicBezTo>
                      <a:pt x="286" y="245"/>
                      <a:pt x="294" y="247"/>
                      <a:pt x="314" y="229"/>
                    </a:cubicBezTo>
                    <a:cubicBezTo>
                      <a:pt x="333" y="210"/>
                      <a:pt x="335" y="198"/>
                      <a:pt x="329" y="184"/>
                    </a:cubicBezTo>
                    <a:cubicBezTo>
                      <a:pt x="322" y="170"/>
                      <a:pt x="308" y="151"/>
                      <a:pt x="290" y="156"/>
                    </a:cubicBezTo>
                    <a:cubicBezTo>
                      <a:pt x="272" y="161"/>
                      <a:pt x="253" y="175"/>
                      <a:pt x="251" y="170"/>
                    </a:cubicBezTo>
                    <a:cubicBezTo>
                      <a:pt x="250" y="165"/>
                      <a:pt x="254" y="158"/>
                      <a:pt x="254" y="158"/>
                    </a:cubicBezTo>
                    <a:cubicBezTo>
                      <a:pt x="254" y="158"/>
                      <a:pt x="286" y="137"/>
                      <a:pt x="288" y="123"/>
                    </a:cubicBezTo>
                    <a:cubicBezTo>
                      <a:pt x="290" y="109"/>
                      <a:pt x="300" y="87"/>
                      <a:pt x="293" y="81"/>
                    </a:cubicBezTo>
                    <a:cubicBezTo>
                      <a:pt x="286" y="74"/>
                      <a:pt x="257" y="76"/>
                      <a:pt x="240" y="83"/>
                    </a:cubicBezTo>
                    <a:cubicBezTo>
                      <a:pt x="223" y="90"/>
                      <a:pt x="208" y="101"/>
                      <a:pt x="199" y="102"/>
                    </a:cubicBezTo>
                    <a:cubicBezTo>
                      <a:pt x="190" y="104"/>
                      <a:pt x="160" y="110"/>
                      <a:pt x="151" y="116"/>
                    </a:cubicBezTo>
                    <a:cubicBezTo>
                      <a:pt x="143" y="123"/>
                      <a:pt x="138" y="133"/>
                      <a:pt x="123" y="141"/>
                    </a:cubicBezTo>
                    <a:cubicBezTo>
                      <a:pt x="109" y="149"/>
                      <a:pt x="94" y="155"/>
                      <a:pt x="88" y="186"/>
                    </a:cubicBezTo>
                    <a:cubicBezTo>
                      <a:pt x="83" y="217"/>
                      <a:pt x="81" y="245"/>
                      <a:pt x="78" y="259"/>
                    </a:cubicBezTo>
                    <a:cubicBezTo>
                      <a:pt x="74" y="273"/>
                      <a:pt x="54" y="312"/>
                      <a:pt x="50" y="324"/>
                    </a:cubicBezTo>
                    <a:cubicBezTo>
                      <a:pt x="46" y="337"/>
                      <a:pt x="44" y="358"/>
                      <a:pt x="42" y="389"/>
                    </a:cubicBezTo>
                    <a:cubicBezTo>
                      <a:pt x="41" y="420"/>
                      <a:pt x="0" y="459"/>
                      <a:pt x="10" y="472"/>
                    </a:cubicBezTo>
                    <a:cubicBezTo>
                      <a:pt x="21" y="485"/>
                      <a:pt x="61" y="466"/>
                      <a:pt x="84" y="400"/>
                    </a:cubicBezTo>
                    <a:cubicBezTo>
                      <a:pt x="107" y="334"/>
                      <a:pt x="126" y="280"/>
                      <a:pt x="130" y="232"/>
                    </a:cubicBezTo>
                    <a:cubicBezTo>
                      <a:pt x="135" y="185"/>
                      <a:pt x="136" y="176"/>
                      <a:pt x="152" y="171"/>
                    </a:cubicBezTo>
                    <a:cubicBezTo>
                      <a:pt x="168" y="166"/>
                      <a:pt x="204" y="160"/>
                      <a:pt x="208" y="166"/>
                    </a:cubicBezTo>
                    <a:cubicBezTo>
                      <a:pt x="212" y="172"/>
                      <a:pt x="189" y="195"/>
                      <a:pt x="179" y="205"/>
                    </a:cubicBezTo>
                    <a:cubicBezTo>
                      <a:pt x="169" y="214"/>
                      <a:pt x="163" y="224"/>
                      <a:pt x="168" y="232"/>
                    </a:cubicBezTo>
                    <a:cubicBezTo>
                      <a:pt x="173" y="241"/>
                      <a:pt x="208" y="244"/>
                      <a:pt x="222" y="228"/>
                    </a:cubicBezTo>
                    <a:cubicBezTo>
                      <a:pt x="235" y="212"/>
                      <a:pt x="240" y="200"/>
                      <a:pt x="250" y="199"/>
                    </a:cubicBezTo>
                    <a:cubicBezTo>
                      <a:pt x="259" y="197"/>
                      <a:pt x="295" y="197"/>
                      <a:pt x="295" y="202"/>
                    </a:cubicBezTo>
                    <a:cubicBezTo>
                      <a:pt x="295" y="208"/>
                      <a:pt x="283" y="216"/>
                      <a:pt x="271" y="216"/>
                    </a:cubicBezTo>
                    <a:cubicBezTo>
                      <a:pt x="258" y="216"/>
                      <a:pt x="248" y="209"/>
                      <a:pt x="237" y="217"/>
                    </a:cubicBezTo>
                    <a:cubicBezTo>
                      <a:pt x="227" y="225"/>
                      <a:pt x="214" y="253"/>
                      <a:pt x="200" y="267"/>
                    </a:cubicBezTo>
                    <a:cubicBezTo>
                      <a:pt x="187" y="282"/>
                      <a:pt x="172" y="305"/>
                      <a:pt x="186" y="319"/>
                    </a:cubicBezTo>
                    <a:cubicBezTo>
                      <a:pt x="200" y="332"/>
                      <a:pt x="222" y="335"/>
                      <a:pt x="229" y="326"/>
                    </a:cubicBezTo>
                    <a:cubicBezTo>
                      <a:pt x="235" y="317"/>
                      <a:pt x="247" y="313"/>
                      <a:pt x="253" y="316"/>
                    </a:cubicBezTo>
                    <a:cubicBezTo>
                      <a:pt x="258" y="320"/>
                      <a:pt x="255" y="335"/>
                      <a:pt x="246" y="337"/>
                    </a:cubicBezTo>
                    <a:cubicBezTo>
                      <a:pt x="237" y="339"/>
                      <a:pt x="204" y="342"/>
                      <a:pt x="197" y="342"/>
                    </a:cubicBezTo>
                    <a:cubicBezTo>
                      <a:pt x="190" y="342"/>
                      <a:pt x="180" y="345"/>
                      <a:pt x="184" y="359"/>
                    </a:cubicBezTo>
                    <a:cubicBezTo>
                      <a:pt x="187" y="374"/>
                      <a:pt x="193" y="396"/>
                      <a:pt x="218" y="395"/>
                    </a:cubicBezTo>
                    <a:cubicBezTo>
                      <a:pt x="243" y="395"/>
                      <a:pt x="256" y="395"/>
                      <a:pt x="265" y="402"/>
                    </a:cubicBezTo>
                    <a:cubicBezTo>
                      <a:pt x="275" y="408"/>
                      <a:pt x="300" y="440"/>
                      <a:pt x="315" y="421"/>
                    </a:cubicBezTo>
                    <a:cubicBezTo>
                      <a:pt x="329" y="401"/>
                      <a:pt x="324" y="374"/>
                      <a:pt x="309" y="3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73" name="Freeform 165"/>
              <p:cNvSpPr>
                <a:spLocks noEditPoints="1"/>
              </p:cNvSpPr>
              <p:nvPr/>
            </p:nvSpPr>
            <p:spPr bwMode="auto">
              <a:xfrm>
                <a:off x="6778625" y="2800351"/>
                <a:ext cx="1449388" cy="1103313"/>
              </a:xfrm>
              <a:custGeom>
                <a:avLst/>
                <a:gdLst>
                  <a:gd name="T0" fmla="*/ 82 w 386"/>
                  <a:gd name="T1" fmla="*/ 68 h 293"/>
                  <a:gd name="T2" fmla="*/ 47 w 386"/>
                  <a:gd name="T3" fmla="*/ 93 h 293"/>
                  <a:gd name="T4" fmla="*/ 36 w 386"/>
                  <a:gd name="T5" fmla="*/ 131 h 293"/>
                  <a:gd name="T6" fmla="*/ 35 w 386"/>
                  <a:gd name="T7" fmla="*/ 170 h 293"/>
                  <a:gd name="T8" fmla="*/ 8 w 386"/>
                  <a:gd name="T9" fmla="*/ 256 h 293"/>
                  <a:gd name="T10" fmla="*/ 42 w 386"/>
                  <a:gd name="T11" fmla="*/ 271 h 293"/>
                  <a:gd name="T12" fmla="*/ 68 w 386"/>
                  <a:gd name="T13" fmla="*/ 204 h 293"/>
                  <a:gd name="T14" fmla="*/ 89 w 386"/>
                  <a:gd name="T15" fmla="*/ 133 h 293"/>
                  <a:gd name="T16" fmla="*/ 82 w 386"/>
                  <a:gd name="T17" fmla="*/ 68 h 293"/>
                  <a:gd name="T18" fmla="*/ 369 w 386"/>
                  <a:gd name="T19" fmla="*/ 89 h 293"/>
                  <a:gd name="T20" fmla="*/ 283 w 386"/>
                  <a:gd name="T21" fmla="*/ 10 h 293"/>
                  <a:gd name="T22" fmla="*/ 229 w 386"/>
                  <a:gd name="T23" fmla="*/ 11 h 293"/>
                  <a:gd name="T24" fmla="*/ 119 w 386"/>
                  <a:gd name="T25" fmla="*/ 60 h 293"/>
                  <a:gd name="T26" fmla="*/ 115 w 386"/>
                  <a:gd name="T27" fmla="*/ 85 h 293"/>
                  <a:gd name="T28" fmla="*/ 164 w 386"/>
                  <a:gd name="T29" fmla="*/ 93 h 293"/>
                  <a:gd name="T30" fmla="*/ 236 w 386"/>
                  <a:gd name="T31" fmla="*/ 55 h 293"/>
                  <a:gd name="T32" fmla="*/ 273 w 386"/>
                  <a:gd name="T33" fmla="*/ 60 h 293"/>
                  <a:gd name="T34" fmla="*/ 334 w 386"/>
                  <a:gd name="T35" fmla="*/ 112 h 293"/>
                  <a:gd name="T36" fmla="*/ 330 w 386"/>
                  <a:gd name="T37" fmla="*/ 154 h 293"/>
                  <a:gd name="T38" fmla="*/ 326 w 386"/>
                  <a:gd name="T39" fmla="*/ 200 h 293"/>
                  <a:gd name="T40" fmla="*/ 292 w 386"/>
                  <a:gd name="T41" fmla="*/ 264 h 293"/>
                  <a:gd name="T42" fmla="*/ 338 w 386"/>
                  <a:gd name="T43" fmla="*/ 260 h 293"/>
                  <a:gd name="T44" fmla="*/ 374 w 386"/>
                  <a:gd name="T45" fmla="*/ 178 h 293"/>
                  <a:gd name="T46" fmla="*/ 369 w 386"/>
                  <a:gd name="T47" fmla="*/ 89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6" h="293">
                    <a:moveTo>
                      <a:pt x="82" y="68"/>
                    </a:moveTo>
                    <a:cubicBezTo>
                      <a:pt x="82" y="68"/>
                      <a:pt x="58" y="79"/>
                      <a:pt x="47" y="93"/>
                    </a:cubicBezTo>
                    <a:cubicBezTo>
                      <a:pt x="36" y="108"/>
                      <a:pt x="31" y="122"/>
                      <a:pt x="36" y="131"/>
                    </a:cubicBezTo>
                    <a:cubicBezTo>
                      <a:pt x="40" y="140"/>
                      <a:pt x="41" y="158"/>
                      <a:pt x="35" y="170"/>
                    </a:cubicBezTo>
                    <a:cubicBezTo>
                      <a:pt x="29" y="182"/>
                      <a:pt x="0" y="239"/>
                      <a:pt x="8" y="256"/>
                    </a:cubicBezTo>
                    <a:cubicBezTo>
                      <a:pt x="16" y="273"/>
                      <a:pt x="25" y="293"/>
                      <a:pt x="42" y="271"/>
                    </a:cubicBezTo>
                    <a:cubicBezTo>
                      <a:pt x="59" y="250"/>
                      <a:pt x="64" y="228"/>
                      <a:pt x="68" y="204"/>
                    </a:cubicBezTo>
                    <a:cubicBezTo>
                      <a:pt x="72" y="181"/>
                      <a:pt x="81" y="151"/>
                      <a:pt x="89" y="133"/>
                    </a:cubicBezTo>
                    <a:cubicBezTo>
                      <a:pt x="98" y="114"/>
                      <a:pt x="118" y="67"/>
                      <a:pt x="82" y="68"/>
                    </a:cubicBezTo>
                    <a:close/>
                    <a:moveTo>
                      <a:pt x="369" y="89"/>
                    </a:moveTo>
                    <a:cubicBezTo>
                      <a:pt x="352" y="68"/>
                      <a:pt x="300" y="15"/>
                      <a:pt x="283" y="10"/>
                    </a:cubicBezTo>
                    <a:cubicBezTo>
                      <a:pt x="265" y="5"/>
                      <a:pt x="252" y="0"/>
                      <a:pt x="229" y="11"/>
                    </a:cubicBezTo>
                    <a:cubicBezTo>
                      <a:pt x="207" y="22"/>
                      <a:pt x="131" y="56"/>
                      <a:pt x="119" y="60"/>
                    </a:cubicBezTo>
                    <a:cubicBezTo>
                      <a:pt x="119" y="60"/>
                      <a:pt x="104" y="75"/>
                      <a:pt x="115" y="85"/>
                    </a:cubicBezTo>
                    <a:cubicBezTo>
                      <a:pt x="126" y="96"/>
                      <a:pt x="149" y="104"/>
                      <a:pt x="164" y="93"/>
                    </a:cubicBezTo>
                    <a:cubicBezTo>
                      <a:pt x="179" y="83"/>
                      <a:pt x="224" y="64"/>
                      <a:pt x="236" y="55"/>
                    </a:cubicBezTo>
                    <a:cubicBezTo>
                      <a:pt x="247" y="47"/>
                      <a:pt x="263" y="51"/>
                      <a:pt x="273" y="60"/>
                    </a:cubicBezTo>
                    <a:cubicBezTo>
                      <a:pt x="284" y="68"/>
                      <a:pt x="332" y="98"/>
                      <a:pt x="334" y="112"/>
                    </a:cubicBezTo>
                    <a:cubicBezTo>
                      <a:pt x="336" y="126"/>
                      <a:pt x="333" y="136"/>
                      <a:pt x="330" y="154"/>
                    </a:cubicBezTo>
                    <a:cubicBezTo>
                      <a:pt x="328" y="172"/>
                      <a:pt x="333" y="184"/>
                      <a:pt x="326" y="200"/>
                    </a:cubicBezTo>
                    <a:cubicBezTo>
                      <a:pt x="318" y="216"/>
                      <a:pt x="281" y="243"/>
                      <a:pt x="292" y="264"/>
                    </a:cubicBezTo>
                    <a:cubicBezTo>
                      <a:pt x="302" y="285"/>
                      <a:pt x="318" y="285"/>
                      <a:pt x="338" y="260"/>
                    </a:cubicBezTo>
                    <a:cubicBezTo>
                      <a:pt x="357" y="235"/>
                      <a:pt x="367" y="219"/>
                      <a:pt x="374" y="178"/>
                    </a:cubicBezTo>
                    <a:cubicBezTo>
                      <a:pt x="380" y="138"/>
                      <a:pt x="386" y="109"/>
                      <a:pt x="369"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74" name="Freeform 166"/>
              <p:cNvSpPr>
                <a:spLocks noEditPoints="1"/>
              </p:cNvSpPr>
              <p:nvPr/>
            </p:nvSpPr>
            <p:spPr bwMode="auto">
              <a:xfrm>
                <a:off x="8683625" y="2921001"/>
                <a:ext cx="798513" cy="1035050"/>
              </a:xfrm>
              <a:custGeom>
                <a:avLst/>
                <a:gdLst>
                  <a:gd name="T0" fmla="*/ 181 w 213"/>
                  <a:gd name="T1" fmla="*/ 93 h 275"/>
                  <a:gd name="T2" fmla="*/ 158 w 213"/>
                  <a:gd name="T3" fmla="*/ 73 h 275"/>
                  <a:gd name="T4" fmla="*/ 126 w 213"/>
                  <a:gd name="T5" fmla="*/ 80 h 275"/>
                  <a:gd name="T6" fmla="*/ 119 w 213"/>
                  <a:gd name="T7" fmla="*/ 33 h 275"/>
                  <a:gd name="T8" fmla="*/ 92 w 213"/>
                  <a:gd name="T9" fmla="*/ 4 h 275"/>
                  <a:gd name="T10" fmla="*/ 63 w 213"/>
                  <a:gd name="T11" fmla="*/ 49 h 275"/>
                  <a:gd name="T12" fmla="*/ 68 w 213"/>
                  <a:gd name="T13" fmla="*/ 83 h 275"/>
                  <a:gd name="T14" fmla="*/ 52 w 213"/>
                  <a:gd name="T15" fmla="*/ 99 h 275"/>
                  <a:gd name="T16" fmla="*/ 30 w 213"/>
                  <a:gd name="T17" fmla="*/ 104 h 275"/>
                  <a:gd name="T18" fmla="*/ 17 w 213"/>
                  <a:gd name="T19" fmla="*/ 146 h 275"/>
                  <a:gd name="T20" fmla="*/ 30 w 213"/>
                  <a:gd name="T21" fmla="*/ 183 h 275"/>
                  <a:gd name="T22" fmla="*/ 2 w 213"/>
                  <a:gd name="T23" fmla="*/ 247 h 275"/>
                  <a:gd name="T24" fmla="*/ 42 w 213"/>
                  <a:gd name="T25" fmla="*/ 244 h 275"/>
                  <a:gd name="T26" fmla="*/ 91 w 213"/>
                  <a:gd name="T27" fmla="*/ 161 h 275"/>
                  <a:gd name="T28" fmla="*/ 164 w 213"/>
                  <a:gd name="T29" fmla="*/ 134 h 275"/>
                  <a:gd name="T30" fmla="*/ 181 w 213"/>
                  <a:gd name="T31" fmla="*/ 93 h 275"/>
                  <a:gd name="T32" fmla="*/ 165 w 213"/>
                  <a:gd name="T33" fmla="*/ 184 h 275"/>
                  <a:gd name="T34" fmla="*/ 131 w 213"/>
                  <a:gd name="T35" fmla="*/ 175 h 275"/>
                  <a:gd name="T36" fmla="*/ 117 w 213"/>
                  <a:gd name="T37" fmla="*/ 203 h 275"/>
                  <a:gd name="T38" fmla="*/ 151 w 213"/>
                  <a:gd name="T39" fmla="*/ 231 h 275"/>
                  <a:gd name="T40" fmla="*/ 169 w 213"/>
                  <a:gd name="T41" fmla="*/ 272 h 275"/>
                  <a:gd name="T42" fmla="*/ 206 w 213"/>
                  <a:gd name="T43" fmla="*/ 232 h 275"/>
                  <a:gd name="T44" fmla="*/ 165 w 213"/>
                  <a:gd name="T45" fmla="*/ 18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3" h="275">
                    <a:moveTo>
                      <a:pt x="181" y="93"/>
                    </a:moveTo>
                    <a:cubicBezTo>
                      <a:pt x="171" y="78"/>
                      <a:pt x="169" y="69"/>
                      <a:pt x="158" y="73"/>
                    </a:cubicBezTo>
                    <a:cubicBezTo>
                      <a:pt x="146" y="76"/>
                      <a:pt x="137" y="85"/>
                      <a:pt x="126" y="80"/>
                    </a:cubicBezTo>
                    <a:cubicBezTo>
                      <a:pt x="115" y="74"/>
                      <a:pt x="117" y="49"/>
                      <a:pt x="119" y="33"/>
                    </a:cubicBezTo>
                    <a:cubicBezTo>
                      <a:pt x="121" y="17"/>
                      <a:pt x="108" y="0"/>
                      <a:pt x="92" y="4"/>
                    </a:cubicBezTo>
                    <a:cubicBezTo>
                      <a:pt x="92" y="4"/>
                      <a:pt x="62" y="35"/>
                      <a:pt x="63" y="49"/>
                    </a:cubicBezTo>
                    <a:cubicBezTo>
                      <a:pt x="64" y="63"/>
                      <a:pt x="68" y="74"/>
                      <a:pt x="68" y="83"/>
                    </a:cubicBezTo>
                    <a:cubicBezTo>
                      <a:pt x="68" y="92"/>
                      <a:pt x="58" y="100"/>
                      <a:pt x="52" y="99"/>
                    </a:cubicBezTo>
                    <a:cubicBezTo>
                      <a:pt x="46" y="99"/>
                      <a:pt x="36" y="95"/>
                      <a:pt x="30" y="104"/>
                    </a:cubicBezTo>
                    <a:cubicBezTo>
                      <a:pt x="25" y="113"/>
                      <a:pt x="10" y="138"/>
                      <a:pt x="17" y="146"/>
                    </a:cubicBezTo>
                    <a:cubicBezTo>
                      <a:pt x="23" y="154"/>
                      <a:pt x="39" y="159"/>
                      <a:pt x="30" y="183"/>
                    </a:cubicBezTo>
                    <a:cubicBezTo>
                      <a:pt x="20" y="208"/>
                      <a:pt x="0" y="229"/>
                      <a:pt x="2" y="247"/>
                    </a:cubicBezTo>
                    <a:cubicBezTo>
                      <a:pt x="5" y="266"/>
                      <a:pt x="29" y="265"/>
                      <a:pt x="42" y="244"/>
                    </a:cubicBezTo>
                    <a:cubicBezTo>
                      <a:pt x="55" y="222"/>
                      <a:pt x="73" y="168"/>
                      <a:pt x="91" y="161"/>
                    </a:cubicBezTo>
                    <a:cubicBezTo>
                      <a:pt x="110" y="154"/>
                      <a:pt x="143" y="155"/>
                      <a:pt x="164" y="134"/>
                    </a:cubicBezTo>
                    <a:cubicBezTo>
                      <a:pt x="184" y="113"/>
                      <a:pt x="192" y="108"/>
                      <a:pt x="181" y="93"/>
                    </a:cubicBezTo>
                    <a:close/>
                    <a:moveTo>
                      <a:pt x="165" y="184"/>
                    </a:moveTo>
                    <a:cubicBezTo>
                      <a:pt x="150" y="176"/>
                      <a:pt x="142" y="169"/>
                      <a:pt x="131" y="175"/>
                    </a:cubicBezTo>
                    <a:cubicBezTo>
                      <a:pt x="131" y="175"/>
                      <a:pt x="111" y="195"/>
                      <a:pt x="117" y="203"/>
                    </a:cubicBezTo>
                    <a:cubicBezTo>
                      <a:pt x="123" y="210"/>
                      <a:pt x="147" y="216"/>
                      <a:pt x="151" y="231"/>
                    </a:cubicBezTo>
                    <a:cubicBezTo>
                      <a:pt x="155" y="246"/>
                      <a:pt x="157" y="269"/>
                      <a:pt x="169" y="272"/>
                    </a:cubicBezTo>
                    <a:cubicBezTo>
                      <a:pt x="181" y="275"/>
                      <a:pt x="199" y="259"/>
                      <a:pt x="206" y="232"/>
                    </a:cubicBezTo>
                    <a:cubicBezTo>
                      <a:pt x="213" y="206"/>
                      <a:pt x="181" y="192"/>
                      <a:pt x="165" y="1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75" name="Freeform 167"/>
              <p:cNvSpPr>
                <a:spLocks noEditPoints="1"/>
              </p:cNvSpPr>
              <p:nvPr/>
            </p:nvSpPr>
            <p:spPr bwMode="auto">
              <a:xfrm>
                <a:off x="9902825" y="2703513"/>
                <a:ext cx="904875" cy="1466850"/>
              </a:xfrm>
              <a:custGeom>
                <a:avLst/>
                <a:gdLst>
                  <a:gd name="T0" fmla="*/ 24 w 241"/>
                  <a:gd name="T1" fmla="*/ 76 h 390"/>
                  <a:gd name="T2" fmla="*/ 67 w 241"/>
                  <a:gd name="T3" fmla="*/ 56 h 390"/>
                  <a:gd name="T4" fmla="*/ 75 w 241"/>
                  <a:gd name="T5" fmla="*/ 47 h 390"/>
                  <a:gd name="T6" fmla="*/ 55 w 241"/>
                  <a:gd name="T7" fmla="*/ 21 h 390"/>
                  <a:gd name="T8" fmla="*/ 39 w 241"/>
                  <a:gd name="T9" fmla="*/ 13 h 390"/>
                  <a:gd name="T10" fmla="*/ 7 w 241"/>
                  <a:gd name="T11" fmla="*/ 40 h 390"/>
                  <a:gd name="T12" fmla="*/ 24 w 241"/>
                  <a:gd name="T13" fmla="*/ 76 h 390"/>
                  <a:gd name="T14" fmla="*/ 239 w 241"/>
                  <a:gd name="T15" fmla="*/ 33 h 390"/>
                  <a:gd name="T16" fmla="*/ 213 w 241"/>
                  <a:gd name="T17" fmla="*/ 0 h 390"/>
                  <a:gd name="T18" fmla="*/ 142 w 241"/>
                  <a:gd name="T19" fmla="*/ 8 h 390"/>
                  <a:gd name="T20" fmla="*/ 106 w 241"/>
                  <a:gd name="T21" fmla="*/ 24 h 390"/>
                  <a:gd name="T22" fmla="*/ 97 w 241"/>
                  <a:gd name="T23" fmla="*/ 53 h 390"/>
                  <a:gd name="T24" fmla="*/ 113 w 241"/>
                  <a:gd name="T25" fmla="*/ 52 h 390"/>
                  <a:gd name="T26" fmla="*/ 142 w 241"/>
                  <a:gd name="T27" fmla="*/ 55 h 390"/>
                  <a:gd name="T28" fmla="*/ 94 w 241"/>
                  <a:gd name="T29" fmla="*/ 106 h 390"/>
                  <a:gd name="T30" fmla="*/ 128 w 241"/>
                  <a:gd name="T31" fmla="*/ 102 h 390"/>
                  <a:gd name="T32" fmla="*/ 203 w 241"/>
                  <a:gd name="T33" fmla="*/ 62 h 390"/>
                  <a:gd name="T34" fmla="*/ 239 w 241"/>
                  <a:gd name="T35" fmla="*/ 33 h 390"/>
                  <a:gd name="T36" fmla="*/ 152 w 241"/>
                  <a:gd name="T37" fmla="*/ 241 h 390"/>
                  <a:gd name="T38" fmla="*/ 118 w 241"/>
                  <a:gd name="T39" fmla="*/ 244 h 390"/>
                  <a:gd name="T40" fmla="*/ 113 w 241"/>
                  <a:gd name="T41" fmla="*/ 212 h 390"/>
                  <a:gd name="T42" fmla="*/ 128 w 241"/>
                  <a:gd name="T43" fmla="*/ 168 h 390"/>
                  <a:gd name="T44" fmla="*/ 102 w 241"/>
                  <a:gd name="T45" fmla="*/ 129 h 390"/>
                  <a:gd name="T46" fmla="*/ 61 w 241"/>
                  <a:gd name="T47" fmla="*/ 140 h 390"/>
                  <a:gd name="T48" fmla="*/ 28 w 241"/>
                  <a:gd name="T49" fmla="*/ 148 h 390"/>
                  <a:gd name="T50" fmla="*/ 51 w 241"/>
                  <a:gd name="T51" fmla="*/ 176 h 390"/>
                  <a:gd name="T52" fmla="*/ 70 w 241"/>
                  <a:gd name="T53" fmla="*/ 185 h 390"/>
                  <a:gd name="T54" fmla="*/ 69 w 241"/>
                  <a:gd name="T55" fmla="*/ 240 h 390"/>
                  <a:gd name="T56" fmla="*/ 45 w 241"/>
                  <a:gd name="T57" fmla="*/ 255 h 390"/>
                  <a:gd name="T58" fmla="*/ 30 w 241"/>
                  <a:gd name="T59" fmla="*/ 290 h 390"/>
                  <a:gd name="T60" fmla="*/ 66 w 241"/>
                  <a:gd name="T61" fmla="*/ 298 h 390"/>
                  <a:gd name="T62" fmla="*/ 53 w 241"/>
                  <a:gd name="T63" fmla="*/ 327 h 390"/>
                  <a:gd name="T64" fmla="*/ 11 w 241"/>
                  <a:gd name="T65" fmla="*/ 353 h 390"/>
                  <a:gd name="T66" fmla="*/ 36 w 241"/>
                  <a:gd name="T67" fmla="*/ 364 h 390"/>
                  <a:gd name="T68" fmla="*/ 67 w 241"/>
                  <a:gd name="T69" fmla="*/ 382 h 390"/>
                  <a:gd name="T70" fmla="*/ 99 w 241"/>
                  <a:gd name="T71" fmla="*/ 365 h 390"/>
                  <a:gd name="T72" fmla="*/ 111 w 241"/>
                  <a:gd name="T73" fmla="*/ 332 h 390"/>
                  <a:gd name="T74" fmla="*/ 132 w 241"/>
                  <a:gd name="T75" fmla="*/ 317 h 390"/>
                  <a:gd name="T76" fmla="*/ 153 w 241"/>
                  <a:gd name="T77" fmla="*/ 272 h 390"/>
                  <a:gd name="T78" fmla="*/ 152 w 241"/>
                  <a:gd name="T79" fmla="*/ 241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1" h="390">
                    <a:moveTo>
                      <a:pt x="24" y="76"/>
                    </a:moveTo>
                    <a:cubicBezTo>
                      <a:pt x="38" y="77"/>
                      <a:pt x="54" y="59"/>
                      <a:pt x="67" y="56"/>
                    </a:cubicBezTo>
                    <a:cubicBezTo>
                      <a:pt x="79" y="53"/>
                      <a:pt x="81" y="48"/>
                      <a:pt x="75" y="47"/>
                    </a:cubicBezTo>
                    <a:cubicBezTo>
                      <a:pt x="69" y="47"/>
                      <a:pt x="62" y="30"/>
                      <a:pt x="55" y="21"/>
                    </a:cubicBezTo>
                    <a:cubicBezTo>
                      <a:pt x="49" y="12"/>
                      <a:pt x="39" y="13"/>
                      <a:pt x="39" y="13"/>
                    </a:cubicBezTo>
                    <a:cubicBezTo>
                      <a:pt x="31" y="12"/>
                      <a:pt x="14" y="15"/>
                      <a:pt x="7" y="40"/>
                    </a:cubicBezTo>
                    <a:cubicBezTo>
                      <a:pt x="0" y="65"/>
                      <a:pt x="9" y="76"/>
                      <a:pt x="24" y="76"/>
                    </a:cubicBezTo>
                    <a:close/>
                    <a:moveTo>
                      <a:pt x="239" y="33"/>
                    </a:moveTo>
                    <a:cubicBezTo>
                      <a:pt x="237" y="6"/>
                      <a:pt x="227" y="1"/>
                      <a:pt x="213" y="0"/>
                    </a:cubicBezTo>
                    <a:cubicBezTo>
                      <a:pt x="200" y="0"/>
                      <a:pt x="152" y="8"/>
                      <a:pt x="142" y="8"/>
                    </a:cubicBezTo>
                    <a:cubicBezTo>
                      <a:pt x="133" y="8"/>
                      <a:pt x="118" y="8"/>
                      <a:pt x="106" y="24"/>
                    </a:cubicBezTo>
                    <a:cubicBezTo>
                      <a:pt x="93" y="40"/>
                      <a:pt x="94" y="48"/>
                      <a:pt x="97" y="53"/>
                    </a:cubicBezTo>
                    <a:cubicBezTo>
                      <a:pt x="97" y="53"/>
                      <a:pt x="104" y="56"/>
                      <a:pt x="113" y="52"/>
                    </a:cubicBezTo>
                    <a:cubicBezTo>
                      <a:pt x="121" y="47"/>
                      <a:pt x="147" y="48"/>
                      <a:pt x="142" y="55"/>
                    </a:cubicBezTo>
                    <a:cubicBezTo>
                      <a:pt x="137" y="61"/>
                      <a:pt x="92" y="97"/>
                      <a:pt x="94" y="106"/>
                    </a:cubicBezTo>
                    <a:cubicBezTo>
                      <a:pt x="96" y="116"/>
                      <a:pt x="109" y="117"/>
                      <a:pt x="128" y="102"/>
                    </a:cubicBezTo>
                    <a:cubicBezTo>
                      <a:pt x="148" y="87"/>
                      <a:pt x="187" y="61"/>
                      <a:pt x="203" y="62"/>
                    </a:cubicBezTo>
                    <a:cubicBezTo>
                      <a:pt x="218" y="64"/>
                      <a:pt x="241" y="60"/>
                      <a:pt x="239" y="33"/>
                    </a:cubicBezTo>
                    <a:close/>
                    <a:moveTo>
                      <a:pt x="152" y="241"/>
                    </a:moveTo>
                    <a:cubicBezTo>
                      <a:pt x="145" y="236"/>
                      <a:pt x="123" y="244"/>
                      <a:pt x="118" y="244"/>
                    </a:cubicBezTo>
                    <a:cubicBezTo>
                      <a:pt x="113" y="245"/>
                      <a:pt x="113" y="232"/>
                      <a:pt x="113" y="212"/>
                    </a:cubicBezTo>
                    <a:cubicBezTo>
                      <a:pt x="113" y="193"/>
                      <a:pt x="122" y="182"/>
                      <a:pt x="128" y="168"/>
                    </a:cubicBezTo>
                    <a:cubicBezTo>
                      <a:pt x="134" y="153"/>
                      <a:pt x="118" y="135"/>
                      <a:pt x="102" y="129"/>
                    </a:cubicBezTo>
                    <a:cubicBezTo>
                      <a:pt x="86" y="123"/>
                      <a:pt x="71" y="131"/>
                      <a:pt x="61" y="140"/>
                    </a:cubicBezTo>
                    <a:cubicBezTo>
                      <a:pt x="51" y="149"/>
                      <a:pt x="28" y="148"/>
                      <a:pt x="28" y="148"/>
                    </a:cubicBezTo>
                    <a:cubicBezTo>
                      <a:pt x="10" y="150"/>
                      <a:pt x="42" y="174"/>
                      <a:pt x="51" y="176"/>
                    </a:cubicBezTo>
                    <a:cubicBezTo>
                      <a:pt x="61" y="177"/>
                      <a:pt x="70" y="181"/>
                      <a:pt x="70" y="185"/>
                    </a:cubicBezTo>
                    <a:cubicBezTo>
                      <a:pt x="70" y="189"/>
                      <a:pt x="71" y="228"/>
                      <a:pt x="69" y="240"/>
                    </a:cubicBezTo>
                    <a:cubicBezTo>
                      <a:pt x="67" y="252"/>
                      <a:pt x="60" y="252"/>
                      <a:pt x="45" y="255"/>
                    </a:cubicBezTo>
                    <a:cubicBezTo>
                      <a:pt x="29" y="258"/>
                      <a:pt x="27" y="284"/>
                      <a:pt x="30" y="290"/>
                    </a:cubicBezTo>
                    <a:cubicBezTo>
                      <a:pt x="33" y="296"/>
                      <a:pt x="62" y="291"/>
                      <a:pt x="66" y="298"/>
                    </a:cubicBezTo>
                    <a:cubicBezTo>
                      <a:pt x="70" y="304"/>
                      <a:pt x="69" y="319"/>
                      <a:pt x="53" y="327"/>
                    </a:cubicBezTo>
                    <a:cubicBezTo>
                      <a:pt x="38" y="336"/>
                      <a:pt x="16" y="346"/>
                      <a:pt x="11" y="353"/>
                    </a:cubicBezTo>
                    <a:cubicBezTo>
                      <a:pt x="6" y="360"/>
                      <a:pt x="25" y="364"/>
                      <a:pt x="36" y="364"/>
                    </a:cubicBezTo>
                    <a:cubicBezTo>
                      <a:pt x="47" y="364"/>
                      <a:pt x="56" y="374"/>
                      <a:pt x="67" y="382"/>
                    </a:cubicBezTo>
                    <a:cubicBezTo>
                      <a:pt x="78" y="390"/>
                      <a:pt x="91" y="374"/>
                      <a:pt x="99" y="365"/>
                    </a:cubicBezTo>
                    <a:cubicBezTo>
                      <a:pt x="108" y="357"/>
                      <a:pt x="108" y="342"/>
                      <a:pt x="111" y="332"/>
                    </a:cubicBezTo>
                    <a:cubicBezTo>
                      <a:pt x="113" y="322"/>
                      <a:pt x="122" y="322"/>
                      <a:pt x="132" y="317"/>
                    </a:cubicBezTo>
                    <a:cubicBezTo>
                      <a:pt x="142" y="312"/>
                      <a:pt x="143" y="288"/>
                      <a:pt x="153" y="272"/>
                    </a:cubicBezTo>
                    <a:cubicBezTo>
                      <a:pt x="162" y="255"/>
                      <a:pt x="159" y="247"/>
                      <a:pt x="152" y="2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grpSp>
      <p:sp>
        <p:nvSpPr>
          <p:cNvPr id="5127" name="文本框 177"/>
          <p:cNvSpPr txBox="1"/>
          <p:nvPr/>
        </p:nvSpPr>
        <p:spPr>
          <a:xfrm>
            <a:off x="2803525" y="3221038"/>
            <a:ext cx="6629400" cy="1568450"/>
          </a:xfrm>
          <a:prstGeom prst="rect">
            <a:avLst/>
          </a:prstGeom>
          <a:noFill/>
          <a:ln w="9525">
            <a:noFill/>
          </a:ln>
        </p:spPr>
        <p:txBody>
          <a:bodyPr wrap="square" anchor="t" anchorCtr="0">
            <a:spAutoFit/>
          </a:bodyPr>
          <a:p>
            <a:pPr algn="dist"/>
            <a:r>
              <a:rPr lang="zh-CN" altLang="en-US" sz="4800" dirty="0">
                <a:solidFill>
                  <a:srgbClr val="003D87"/>
                </a:solidFill>
                <a:latin typeface="思源黑体 CN Heavy" pitchFamily="34" charset="-122"/>
                <a:ea typeface="思源黑体 CN Heavy" pitchFamily="34" charset="-122"/>
              </a:rPr>
              <a:t>计算机组成原理第</a:t>
            </a:r>
            <a:r>
              <a:rPr lang="zh-CN" altLang="en-US" sz="4800" dirty="0">
                <a:solidFill>
                  <a:srgbClr val="003D87"/>
                </a:solidFill>
                <a:latin typeface="思源黑体 CN Heavy" pitchFamily="34" charset="-122"/>
                <a:ea typeface="思源黑体 CN Heavy" pitchFamily="34" charset="-122"/>
              </a:rPr>
              <a:t>七次作业汇报</a:t>
            </a:r>
            <a:r>
              <a:rPr lang="en-US" altLang="zh-CN" sz="4800" dirty="0">
                <a:solidFill>
                  <a:srgbClr val="003D87"/>
                </a:solidFill>
                <a:latin typeface="思源黑体 CN Heavy" pitchFamily="34" charset="-122"/>
                <a:ea typeface="思源黑体 CN Heavy" pitchFamily="34" charset="-122"/>
              </a:rPr>
              <a:t>——</a:t>
            </a:r>
            <a:r>
              <a:rPr lang="zh-CN" altLang="en-US" sz="4800" dirty="0">
                <a:solidFill>
                  <a:srgbClr val="003D87"/>
                </a:solidFill>
                <a:latin typeface="思源黑体 CN Heavy" pitchFamily="34" charset="-122"/>
                <a:ea typeface="思源黑体 CN Heavy" pitchFamily="34" charset="-122"/>
              </a:rPr>
              <a:t>庾晓萍</a:t>
            </a:r>
            <a:endParaRPr lang="zh-CN" altLang="en-US" sz="4800" dirty="0">
              <a:solidFill>
                <a:srgbClr val="003D87"/>
              </a:solidFill>
              <a:latin typeface="思源黑体 CN Heavy" pitchFamily="34" charset="-122"/>
              <a:ea typeface="思源黑体 CN Heavy"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63550"/>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3580" y="722630"/>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6.4</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6" name="文本框 5"/>
          <p:cNvSpPr txBox="1"/>
          <p:nvPr/>
        </p:nvSpPr>
        <p:spPr>
          <a:xfrm>
            <a:off x="792480" y="1402715"/>
            <a:ext cx="10405745" cy="1630045"/>
          </a:xfrm>
          <a:prstGeom prst="rect">
            <a:avLst/>
          </a:prstGeom>
          <a:noFill/>
        </p:spPr>
        <p:txBody>
          <a:bodyPr wrap="square" rtlCol="0" anchor="t">
            <a:spAutoFit/>
          </a:bodyPr>
          <a:p>
            <a:endParaRPr sz="2000" dirty="0">
              <a:solidFill>
                <a:srgbClr val="103568"/>
              </a:solidFill>
              <a:latin typeface="华文中宋" panose="02010600040101010101" charset="-122"/>
              <a:ea typeface="华文中宋" panose="02010600040101010101" charset="-122"/>
              <a:sym typeface="+mn-ea"/>
            </a:endParaRPr>
          </a:p>
          <a:p>
            <a:r>
              <a:rPr sz="2000" dirty="0">
                <a:solidFill>
                  <a:srgbClr val="103568"/>
                </a:solidFill>
                <a:latin typeface="华文中宋" panose="02010600040101010101" charset="-122"/>
                <a:ea typeface="华文中宋" panose="02010600040101010101" charset="-122"/>
                <a:sym typeface="+mn-ea"/>
              </a:rPr>
              <a:t>答：</a:t>
            </a:r>
            <a:endParaRPr sz="2000" dirty="0">
              <a:solidFill>
                <a:srgbClr val="103568"/>
              </a:solidFill>
              <a:latin typeface="华文中宋" panose="02010600040101010101" charset="-122"/>
              <a:ea typeface="华文中宋" panose="02010600040101010101" charset="-122"/>
              <a:sym typeface="+mn-ea"/>
            </a:endParaRPr>
          </a:p>
          <a:p>
            <a:r>
              <a:rPr sz="2000" dirty="0">
                <a:solidFill>
                  <a:srgbClr val="103568"/>
                </a:solidFill>
                <a:latin typeface="华文中宋" panose="02010600040101010101" charset="-122"/>
                <a:ea typeface="华文中宋" panose="02010600040101010101" charset="-122"/>
                <a:sym typeface="+mn-ea"/>
              </a:rPr>
              <a:t>（1）a: DR；b: IR；c: AR；d: PC</a:t>
            </a:r>
            <a:endParaRPr sz="2000" dirty="0">
              <a:solidFill>
                <a:srgbClr val="103568"/>
              </a:solidFill>
              <a:latin typeface="华文中宋" panose="02010600040101010101" charset="-122"/>
              <a:ea typeface="华文中宋" panose="02010600040101010101" charset="-122"/>
              <a:sym typeface="+mn-ea"/>
            </a:endParaRPr>
          </a:p>
          <a:p>
            <a:r>
              <a:rPr sz="2000" dirty="0">
                <a:solidFill>
                  <a:srgbClr val="103568"/>
                </a:solidFill>
                <a:latin typeface="华文中宋" panose="02010600040101010101" charset="-122"/>
                <a:ea typeface="华文中宋" panose="02010600040101010101" charset="-122"/>
                <a:sym typeface="+mn-ea"/>
              </a:rPr>
              <a:t>（2） 取指阶段数据通路: PC→AR→主存M→DR→IR；PC→PC+1。</a:t>
            </a:r>
            <a:endParaRPr sz="2000" dirty="0">
              <a:solidFill>
                <a:srgbClr val="103568"/>
              </a:solidFill>
              <a:latin typeface="华文中宋" panose="02010600040101010101" charset="-122"/>
              <a:ea typeface="华文中宋" panose="02010600040101010101" charset="-122"/>
              <a:sym typeface="+mn-ea"/>
            </a:endParaRPr>
          </a:p>
          <a:p>
            <a:r>
              <a:rPr sz="2000" dirty="0">
                <a:solidFill>
                  <a:srgbClr val="103568"/>
                </a:solidFill>
                <a:latin typeface="华文中宋" panose="02010600040101010101" charset="-122"/>
                <a:ea typeface="华文中宋" panose="02010600040101010101" charset="-122"/>
                <a:sym typeface="+mn-ea"/>
              </a:rPr>
              <a:t>执行阶段数据通路: IR(A)→AR→主存M→DR→AC。</a:t>
            </a:r>
            <a:endParaRPr sz="2000" dirty="0">
              <a:solidFill>
                <a:srgbClr val="103568"/>
              </a:solidFill>
              <a:latin typeface="华文中宋" panose="02010600040101010101" charset="-122"/>
              <a:ea typeface="华文中宋" panose="02010600040101010101"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63550"/>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2945" y="722630"/>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6.5</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6" name="文本框 5"/>
          <p:cNvSpPr txBox="1"/>
          <p:nvPr/>
        </p:nvSpPr>
        <p:spPr>
          <a:xfrm>
            <a:off x="792480" y="1402715"/>
            <a:ext cx="10405745" cy="1014730"/>
          </a:xfrm>
          <a:prstGeom prst="rect">
            <a:avLst/>
          </a:prstGeom>
          <a:noFill/>
        </p:spPr>
        <p:txBody>
          <a:bodyPr wrap="square" rtlCol="0" anchor="t">
            <a:spAutoFit/>
          </a:bodyPr>
          <a:p>
            <a:r>
              <a:rPr sz="2000" dirty="0">
                <a:solidFill>
                  <a:srgbClr val="103568"/>
                </a:solidFill>
                <a:latin typeface="华文中宋" panose="02010600040101010101" charset="-122"/>
                <a:ea typeface="华文中宋" panose="02010600040101010101" charset="-122"/>
                <a:sym typeface="+mn-ea"/>
              </a:rPr>
              <a:t>（1）答：sll（shift left logical）即左移指令</a:t>
            </a:r>
            <a:r>
              <a:rPr lang="zh-CN" sz="2000" dirty="0">
                <a:solidFill>
                  <a:srgbClr val="103568"/>
                </a:solidFill>
                <a:latin typeface="华文中宋" panose="02010600040101010101" charset="-122"/>
                <a:ea typeface="华文中宋" panose="02010600040101010101" charset="-122"/>
                <a:sym typeface="+mn-ea"/>
              </a:rPr>
              <a:t>。</a:t>
            </a:r>
            <a:endParaRPr lang="zh-CN" sz="2000" dirty="0">
              <a:solidFill>
                <a:srgbClr val="103568"/>
              </a:solidFill>
              <a:latin typeface="华文中宋" panose="02010600040101010101" charset="-122"/>
              <a:ea typeface="华文中宋" panose="02010600040101010101" charset="-122"/>
              <a:sym typeface="+mn-ea"/>
            </a:endParaRPr>
          </a:p>
          <a:p>
            <a:endParaRPr lang="zh-CN" sz="2000" dirty="0">
              <a:solidFill>
                <a:srgbClr val="103568"/>
              </a:solidFill>
              <a:latin typeface="华文中宋" panose="02010600040101010101" charset="-122"/>
              <a:ea typeface="华文中宋" panose="02010600040101010101" charset="-122"/>
              <a:sym typeface="+mn-ea"/>
            </a:endParaRPr>
          </a:p>
          <a:p>
            <a:endParaRPr lang="zh-CN" sz="2000" dirty="0">
              <a:solidFill>
                <a:srgbClr val="103568"/>
              </a:solidFill>
              <a:latin typeface="华文中宋" panose="02010600040101010101" charset="-122"/>
              <a:ea typeface="华文中宋" panose="02010600040101010101" charset="-122"/>
              <a:sym typeface="+mn-ea"/>
            </a:endParaRPr>
          </a:p>
        </p:txBody>
      </p:sp>
      <p:pic>
        <p:nvPicPr>
          <p:cNvPr id="3" name="图片 3" descr="IMG_256"/>
          <p:cNvPicPr>
            <a:picLocks noChangeAspect="1"/>
          </p:cNvPicPr>
          <p:nvPr/>
        </p:nvPicPr>
        <p:blipFill>
          <a:blip r:embed="rId1"/>
          <a:srcRect b="6720"/>
          <a:stretch>
            <a:fillRect/>
          </a:stretch>
        </p:blipFill>
        <p:spPr>
          <a:xfrm>
            <a:off x="1019175" y="2033905"/>
            <a:ext cx="4945380" cy="352552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63550"/>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2945" y="722630"/>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6.7</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6" name="文本框 5"/>
          <p:cNvSpPr txBox="1"/>
          <p:nvPr/>
        </p:nvSpPr>
        <p:spPr>
          <a:xfrm>
            <a:off x="792480" y="1402715"/>
            <a:ext cx="10405745" cy="706755"/>
          </a:xfrm>
          <a:prstGeom prst="rect">
            <a:avLst/>
          </a:prstGeom>
          <a:noFill/>
        </p:spPr>
        <p:txBody>
          <a:bodyPr wrap="square" rtlCol="0" anchor="t">
            <a:spAutoFit/>
          </a:bodyPr>
          <a:p>
            <a:r>
              <a:rPr sz="2000" dirty="0">
                <a:solidFill>
                  <a:srgbClr val="103568"/>
                </a:solidFill>
                <a:latin typeface="华文中宋" panose="02010600040101010101" charset="-122"/>
                <a:ea typeface="华文中宋" panose="02010600040101010101" charset="-122"/>
                <a:sym typeface="+mn-ea"/>
              </a:rPr>
              <a:t>（2）答：lui指令. 指令用法为：lui rt，immediate。 LUI指令直接就是将立即数付给RT寄存器。</a:t>
            </a:r>
            <a:endParaRPr sz="2000" dirty="0">
              <a:solidFill>
                <a:srgbClr val="103568"/>
              </a:solidFill>
              <a:latin typeface="华文中宋" panose="02010600040101010101" charset="-122"/>
              <a:ea typeface="华文中宋" panose="02010600040101010101" charset="-122"/>
              <a:sym typeface="+mn-ea"/>
            </a:endParaRPr>
          </a:p>
        </p:txBody>
      </p:sp>
      <p:pic>
        <p:nvPicPr>
          <p:cNvPr id="2" name="图片 4" descr="IMG_256"/>
          <p:cNvPicPr>
            <a:picLocks noChangeAspect="1"/>
          </p:cNvPicPr>
          <p:nvPr/>
        </p:nvPicPr>
        <p:blipFill>
          <a:blip r:embed="rId1"/>
          <a:stretch>
            <a:fillRect/>
          </a:stretch>
        </p:blipFill>
        <p:spPr>
          <a:xfrm>
            <a:off x="872490" y="2487295"/>
            <a:ext cx="5875020" cy="330454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622935"/>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3580" y="722630"/>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6.9</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6" name="文本框 5"/>
          <p:cNvSpPr txBox="1"/>
          <p:nvPr/>
        </p:nvSpPr>
        <p:spPr>
          <a:xfrm>
            <a:off x="797560" y="1647190"/>
            <a:ext cx="10405745" cy="398780"/>
          </a:xfrm>
          <a:prstGeom prst="rect">
            <a:avLst/>
          </a:prstGeom>
          <a:noFill/>
        </p:spPr>
        <p:txBody>
          <a:bodyPr wrap="square" rtlCol="0" anchor="t">
            <a:spAutoFit/>
          </a:bodyPr>
          <a:p>
            <a:r>
              <a:rPr sz="2000" dirty="0">
                <a:solidFill>
                  <a:srgbClr val="103568"/>
                </a:solidFill>
                <a:latin typeface="华文中宋" panose="02010600040101010101" charset="-122"/>
                <a:ea typeface="华文中宋" panose="02010600040101010101" charset="-122"/>
                <a:sym typeface="+mn-ea"/>
              </a:rPr>
              <a:t>（3）答：bgtz:大于0转移</a:t>
            </a:r>
            <a:endParaRPr sz="2000" dirty="0">
              <a:solidFill>
                <a:srgbClr val="103568"/>
              </a:solidFill>
              <a:latin typeface="华文中宋" panose="02010600040101010101" charset="-122"/>
              <a:ea typeface="华文中宋" panose="02010600040101010101" charset="-122"/>
              <a:sym typeface="+mn-ea"/>
            </a:endParaRPr>
          </a:p>
        </p:txBody>
      </p:sp>
      <p:pic>
        <p:nvPicPr>
          <p:cNvPr id="5" name="图片 5" descr="IMG_256"/>
          <p:cNvPicPr>
            <a:picLocks noChangeAspect="1"/>
          </p:cNvPicPr>
          <p:nvPr/>
        </p:nvPicPr>
        <p:blipFill>
          <a:blip r:embed="rId1"/>
          <a:srcRect b="10063"/>
          <a:stretch>
            <a:fillRect/>
          </a:stretch>
        </p:blipFill>
        <p:spPr>
          <a:xfrm>
            <a:off x="1036955" y="2393315"/>
            <a:ext cx="6153785" cy="314769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63550"/>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3580" y="722630"/>
            <a:ext cx="1449070" cy="107632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6.11 6.12</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5" name="文本框 4"/>
          <p:cNvSpPr txBox="1"/>
          <p:nvPr/>
        </p:nvSpPr>
        <p:spPr>
          <a:xfrm>
            <a:off x="815975" y="2062480"/>
            <a:ext cx="10475595" cy="3169285"/>
          </a:xfrm>
          <a:prstGeom prst="rect">
            <a:avLst/>
          </a:prstGeom>
          <a:noFill/>
        </p:spPr>
        <p:txBody>
          <a:bodyPr wrap="square" rtlCol="0" anchor="t">
            <a:spAutoFit/>
          </a:bodyPr>
          <a:p>
            <a:r>
              <a:rPr sz="2000" dirty="0">
                <a:solidFill>
                  <a:srgbClr val="103568"/>
                </a:solidFill>
                <a:latin typeface="华文中宋" panose="02010600040101010101" charset="-122"/>
                <a:ea typeface="华文中宋" panose="02010600040101010101" charset="-122"/>
                <a:sym typeface="+mn-ea"/>
              </a:rPr>
              <a:t>6.11</a:t>
            </a:r>
            <a:endParaRPr sz="2000" dirty="0">
              <a:solidFill>
                <a:srgbClr val="103568"/>
              </a:solidFill>
              <a:latin typeface="华文中宋" panose="02010600040101010101" charset="-122"/>
              <a:ea typeface="华文中宋" panose="02010600040101010101" charset="-122"/>
              <a:sym typeface="+mn-ea"/>
            </a:endParaRPr>
          </a:p>
          <a:p>
            <a:r>
              <a:rPr sz="2000" dirty="0">
                <a:solidFill>
                  <a:srgbClr val="103568"/>
                </a:solidFill>
                <a:latin typeface="华文中宋" panose="02010600040101010101" charset="-122"/>
                <a:ea typeface="华文中宋" panose="02010600040101010101" charset="-122"/>
                <a:sym typeface="+mn-ea"/>
              </a:rPr>
              <a:t>答：R 型运算指令中计算的结果需要先缓存在 C 寄存器中，再送寄存器堆写回，可以直接</a:t>
            </a:r>
            <a:endParaRPr sz="2000" dirty="0">
              <a:solidFill>
                <a:srgbClr val="103568"/>
              </a:solidFill>
              <a:latin typeface="华文中宋" panose="02010600040101010101" charset="-122"/>
              <a:ea typeface="华文中宋" panose="02010600040101010101" charset="-122"/>
              <a:sym typeface="+mn-ea"/>
            </a:endParaRPr>
          </a:p>
          <a:p>
            <a:r>
              <a:rPr sz="2000" dirty="0">
                <a:solidFill>
                  <a:srgbClr val="103568"/>
                </a:solidFill>
                <a:latin typeface="华文中宋" panose="02010600040101010101" charset="-122"/>
                <a:ea typeface="华文中宋" panose="02010600040101010101" charset="-122"/>
                <a:sym typeface="+mn-ea"/>
              </a:rPr>
              <a:t>将 ALU 运算结果送寄存器写回数据端，这样可以减少一个时钟。修改后lw、sw、beq、R型运算、I型运算指令的CPI分别为5、4、3、4、4，因此CPI=5*0.1+4*0.1+3*0.1+3*0.5+4*0.2=3.5，Tcpu=1000*10^8*3.5*200*10^-12=70s。</a:t>
            </a:r>
            <a:endParaRPr sz="2000" dirty="0">
              <a:solidFill>
                <a:srgbClr val="103568"/>
              </a:solidFill>
              <a:latin typeface="华文中宋" panose="02010600040101010101" charset="-122"/>
              <a:ea typeface="华文中宋" panose="02010600040101010101" charset="-122"/>
              <a:sym typeface="+mn-ea"/>
            </a:endParaRPr>
          </a:p>
          <a:p>
            <a:endParaRPr sz="2000" dirty="0">
              <a:solidFill>
                <a:srgbClr val="103568"/>
              </a:solidFill>
              <a:latin typeface="华文中宋" panose="02010600040101010101" charset="-122"/>
              <a:ea typeface="华文中宋" panose="02010600040101010101" charset="-122"/>
              <a:sym typeface="+mn-ea"/>
            </a:endParaRPr>
          </a:p>
          <a:p>
            <a:r>
              <a:rPr sz="2000" dirty="0">
                <a:solidFill>
                  <a:srgbClr val="103568"/>
                </a:solidFill>
                <a:latin typeface="华文中宋" panose="02010600040101010101" charset="-122"/>
                <a:ea typeface="华文中宋" panose="02010600040101010101" charset="-122"/>
                <a:sym typeface="+mn-ea"/>
              </a:rPr>
              <a:t>6.12</a:t>
            </a:r>
            <a:endParaRPr sz="2000" dirty="0">
              <a:solidFill>
                <a:srgbClr val="103568"/>
              </a:solidFill>
              <a:latin typeface="华文中宋" panose="02010600040101010101" charset="-122"/>
              <a:ea typeface="华文中宋" panose="02010600040101010101" charset="-122"/>
              <a:sym typeface="+mn-ea"/>
            </a:endParaRPr>
          </a:p>
          <a:p>
            <a:r>
              <a:rPr sz="2000" dirty="0">
                <a:solidFill>
                  <a:srgbClr val="103568"/>
                </a:solidFill>
                <a:latin typeface="华文中宋" panose="02010600040101010101" charset="-122"/>
                <a:ea typeface="华文中宋" panose="02010600040101010101" charset="-122"/>
                <a:sym typeface="+mn-ea"/>
              </a:rPr>
              <a:t>答：Tmin=Tclk_to_q+Tmux+max(Talu+Tmux，Tmem)+Tsetup=20+20+max(90+20，150)+10=200ps。存储器是瓶颈，减少存储器延迟可以提升性能，但当存储器延迟为 110ps 时，性能优化到达极限，此时成本最低。</a:t>
            </a:r>
            <a:endParaRPr sz="2000" dirty="0">
              <a:solidFill>
                <a:srgbClr val="103568"/>
              </a:solidFill>
              <a:latin typeface="华文中宋" panose="02010600040101010101" charset="-122"/>
              <a:ea typeface="华文中宋" panose="02010600040101010101"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63550"/>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3580" y="735965"/>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6.20 </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5" name="文本框 4"/>
          <p:cNvSpPr txBox="1"/>
          <p:nvPr/>
        </p:nvSpPr>
        <p:spPr>
          <a:xfrm>
            <a:off x="815975" y="1517015"/>
            <a:ext cx="10475595" cy="1014730"/>
          </a:xfrm>
          <a:prstGeom prst="rect">
            <a:avLst/>
          </a:prstGeom>
          <a:noFill/>
        </p:spPr>
        <p:txBody>
          <a:bodyPr wrap="square" rtlCol="0" anchor="t">
            <a:spAutoFit/>
          </a:bodyPr>
          <a:p>
            <a:r>
              <a:rPr sz="2000" dirty="0">
                <a:solidFill>
                  <a:srgbClr val="103568"/>
                </a:solidFill>
                <a:latin typeface="华文中宋" panose="02010600040101010101" charset="-122"/>
                <a:ea typeface="华文中宋" panose="02010600040101010101" charset="-122"/>
                <a:sym typeface="+mn-ea"/>
              </a:rPr>
              <a:t>答：（1）控制器存储器容量为128*32=2^7*32位，因此下址字段为 7 位，判别测试条件3位，所以操作控制字段=32-7=22位。</a:t>
            </a:r>
            <a:endParaRPr sz="2000" dirty="0">
              <a:solidFill>
                <a:srgbClr val="103568"/>
              </a:solidFill>
              <a:latin typeface="华文中宋" panose="02010600040101010101" charset="-122"/>
              <a:ea typeface="华文中宋" panose="02010600040101010101" charset="-122"/>
              <a:sym typeface="+mn-ea"/>
            </a:endParaRPr>
          </a:p>
          <a:p>
            <a:r>
              <a:rPr sz="2000" dirty="0">
                <a:solidFill>
                  <a:srgbClr val="103568"/>
                </a:solidFill>
                <a:latin typeface="华文中宋" panose="02010600040101010101" charset="-122"/>
                <a:ea typeface="华文中宋" panose="02010600040101010101" charset="-122"/>
                <a:sym typeface="+mn-ea"/>
              </a:rPr>
              <a:t>（2）</a:t>
            </a:r>
            <a:r>
              <a:rPr lang="zh-CN" sz="2000" dirty="0">
                <a:solidFill>
                  <a:srgbClr val="103568"/>
                </a:solidFill>
                <a:latin typeface="华文中宋" panose="02010600040101010101" charset="-122"/>
                <a:ea typeface="华文中宋" panose="02010600040101010101" charset="-122"/>
                <a:sym typeface="+mn-ea"/>
              </a:rPr>
              <a:t>如下图。</a:t>
            </a:r>
            <a:endParaRPr lang="zh-CN" sz="2000" dirty="0">
              <a:solidFill>
                <a:srgbClr val="103568"/>
              </a:solidFill>
              <a:latin typeface="华文中宋" panose="02010600040101010101" charset="-122"/>
              <a:ea typeface="华文中宋" panose="02010600040101010101" charset="-122"/>
              <a:sym typeface="+mn-ea"/>
            </a:endParaRPr>
          </a:p>
        </p:txBody>
      </p:sp>
      <p:pic>
        <p:nvPicPr>
          <p:cNvPr id="8" name="图片 8"/>
          <p:cNvPicPr>
            <a:picLocks noChangeAspect="1"/>
          </p:cNvPicPr>
          <p:nvPr/>
        </p:nvPicPr>
        <p:blipFill>
          <a:blip r:embed="rId1"/>
          <a:stretch>
            <a:fillRect/>
          </a:stretch>
        </p:blipFill>
        <p:spPr>
          <a:xfrm>
            <a:off x="1363980" y="2888933"/>
            <a:ext cx="5274310" cy="240474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52450" y="454025"/>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1508" name="文本框 15"/>
          <p:cNvSpPr txBox="1"/>
          <p:nvPr/>
        </p:nvSpPr>
        <p:spPr>
          <a:xfrm>
            <a:off x="703580" y="713740"/>
            <a:ext cx="1330325"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6.21</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2" name="文本框 1"/>
          <p:cNvSpPr txBox="1"/>
          <p:nvPr/>
        </p:nvSpPr>
        <p:spPr>
          <a:xfrm>
            <a:off x="1161415" y="1280160"/>
            <a:ext cx="9197340" cy="1198880"/>
          </a:xfrm>
          <a:prstGeom prst="rect">
            <a:avLst/>
          </a:prstGeom>
          <a:noFill/>
        </p:spPr>
        <p:txBody>
          <a:bodyPr wrap="square" rtlCol="0" anchor="t">
            <a:spAutoFit/>
          </a:bodyPr>
          <a:p>
            <a:r>
              <a:rPr sz="2400" dirty="0">
                <a:solidFill>
                  <a:srgbClr val="103568"/>
                </a:solidFill>
                <a:latin typeface="华文中宋" panose="02010600040101010101" charset="-122"/>
                <a:ea typeface="华文中宋" panose="02010600040101010101" charset="-122"/>
                <a:sym typeface="+mn-ea"/>
              </a:rPr>
              <a:t>答：可以发现两个互斥组（b，c，d），（e，f，i），可以将这两个互斥组采用码，其余的 a，g，h，j 等四个微命令采用直接表示法，具体如下图所示。</a:t>
            </a:r>
            <a:endParaRPr sz="2400" dirty="0">
              <a:solidFill>
                <a:srgbClr val="103568"/>
              </a:solidFill>
              <a:latin typeface="华文中宋" panose="02010600040101010101" charset="-122"/>
              <a:ea typeface="华文中宋" panose="02010600040101010101" charset="-122"/>
              <a:sym typeface="+mn-ea"/>
            </a:endParaRPr>
          </a:p>
        </p:txBody>
      </p:sp>
      <p:pic>
        <p:nvPicPr>
          <p:cNvPr id="7" name="图片 7"/>
          <p:cNvPicPr>
            <a:picLocks noChangeAspect="1"/>
          </p:cNvPicPr>
          <p:nvPr/>
        </p:nvPicPr>
        <p:blipFill>
          <a:blip r:embed="rId1"/>
          <a:stretch>
            <a:fillRect/>
          </a:stretch>
        </p:blipFill>
        <p:spPr>
          <a:xfrm>
            <a:off x="1226820" y="2890520"/>
            <a:ext cx="7271385" cy="25641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52450" y="454025"/>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1508" name="文本框 15"/>
          <p:cNvSpPr txBox="1"/>
          <p:nvPr/>
        </p:nvSpPr>
        <p:spPr>
          <a:xfrm>
            <a:off x="703580" y="713740"/>
            <a:ext cx="1330325"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6.23</a:t>
            </a:r>
            <a:endParaRPr lang="en-US" altLang="zh-CN" sz="3200" dirty="0">
              <a:solidFill>
                <a:srgbClr val="103568"/>
              </a:solidFill>
              <a:latin typeface="Stencil" panose="040409050D0802020404" pitchFamily="82" charset="0"/>
              <a:ea typeface="宋体" panose="02010600030101010101" pitchFamily="2" charset="-122"/>
            </a:endParaRPr>
          </a:p>
        </p:txBody>
      </p:sp>
      <p:pic>
        <p:nvPicPr>
          <p:cNvPr id="9" name="图片 9"/>
          <p:cNvPicPr>
            <a:picLocks noChangeAspect="1"/>
          </p:cNvPicPr>
          <p:nvPr/>
        </p:nvPicPr>
        <p:blipFill>
          <a:blip r:embed="rId1"/>
          <a:stretch>
            <a:fillRect/>
          </a:stretch>
        </p:blipFill>
        <p:spPr>
          <a:xfrm>
            <a:off x="944880" y="1956435"/>
            <a:ext cx="10100945" cy="294449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grpSp>
        <p:nvGrpSpPr>
          <p:cNvPr id="307" name="组合 306"/>
          <p:cNvGrpSpPr/>
          <p:nvPr/>
        </p:nvGrpSpPr>
        <p:grpSpPr>
          <a:xfrm>
            <a:off x="4794479" y="327590"/>
            <a:ext cx="2633568" cy="426593"/>
            <a:chOff x="4779216" y="200589"/>
            <a:chExt cx="2633568" cy="280071"/>
          </a:xfrm>
          <a:solidFill>
            <a:srgbClr val="0061D6"/>
          </a:solidFill>
        </p:grpSpPr>
        <p:sp>
          <p:nvSpPr>
            <p:cNvPr id="305" name="直角三角形 304"/>
            <p:cNvSpPr/>
            <p:nvPr/>
          </p:nvSpPr>
          <p:spPr>
            <a:xfrm>
              <a:off x="7260217" y="200589"/>
              <a:ext cx="152567" cy="2800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sp>
          <p:nvSpPr>
            <p:cNvPr id="306" name="直角三角形 305"/>
            <p:cNvSpPr/>
            <p:nvPr/>
          </p:nvSpPr>
          <p:spPr>
            <a:xfrm flipH="1">
              <a:off x="4779216" y="200589"/>
              <a:ext cx="152567" cy="2800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grpSp>
      <p:sp>
        <p:nvSpPr>
          <p:cNvPr id="304" name="矩形 303"/>
          <p:cNvSpPr/>
          <p:nvPr/>
        </p:nvSpPr>
        <p:spPr>
          <a:xfrm>
            <a:off x="600075" y="608013"/>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smtClean="0"/>
              <a:t> </a:t>
            </a:r>
            <a:endParaRPr lang="zh-CN" altLang="en-US" strike="noStrike" noProof="1" dirty="0"/>
          </a:p>
        </p:txBody>
      </p:sp>
      <p:sp>
        <p:nvSpPr>
          <p:cNvPr id="300" name="五边形 299"/>
          <p:cNvSpPr/>
          <p:nvPr/>
        </p:nvSpPr>
        <p:spPr>
          <a:xfrm rot="5400000">
            <a:off x="4792663" y="481013"/>
            <a:ext cx="2636838" cy="2328863"/>
          </a:xfrm>
          <a:prstGeom prst="homePlate">
            <a:avLst>
              <a:gd name="adj" fmla="val 19946"/>
            </a:avLst>
          </a:prstGeom>
          <a:solidFill>
            <a:srgbClr val="003D8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9" name="五边形 178"/>
          <p:cNvSpPr/>
          <p:nvPr/>
        </p:nvSpPr>
        <p:spPr>
          <a:xfrm rot="5400000">
            <a:off x="4836319" y="437356"/>
            <a:ext cx="2549525" cy="2328863"/>
          </a:xfrm>
          <a:prstGeom prst="homePlate">
            <a:avLst>
              <a:gd name="adj" fmla="val 19946"/>
            </a:avLst>
          </a:prstGeom>
          <a:solidFill>
            <a:srgbClr val="003D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301" name="组合 300"/>
          <p:cNvGrpSpPr/>
          <p:nvPr/>
        </p:nvGrpSpPr>
        <p:grpSpPr>
          <a:xfrm>
            <a:off x="5449157" y="607661"/>
            <a:ext cx="1324207" cy="1704224"/>
            <a:chOff x="5179014" y="516422"/>
            <a:chExt cx="1295904" cy="1667798"/>
          </a:xfrm>
        </p:grpSpPr>
        <p:grpSp>
          <p:nvGrpSpPr>
            <p:cNvPr id="177" name="组合 176"/>
            <p:cNvGrpSpPr/>
            <p:nvPr/>
          </p:nvGrpSpPr>
          <p:grpSpPr>
            <a:xfrm>
              <a:off x="5265884" y="516422"/>
              <a:ext cx="1122165" cy="1123906"/>
              <a:chOff x="1390650" y="1893888"/>
              <a:chExt cx="3068638" cy="3073400"/>
            </a:xfrm>
            <a:solidFill>
              <a:schemeClr val="bg1"/>
            </a:solidFill>
          </p:grpSpPr>
          <p:sp>
            <p:nvSpPr>
              <p:cNvPr id="54" name="Freeform 46"/>
              <p:cNvSpPr/>
              <p:nvPr/>
            </p:nvSpPr>
            <p:spPr bwMode="auto">
              <a:xfrm>
                <a:off x="1624013" y="3541713"/>
                <a:ext cx="222250" cy="206375"/>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55" name="Freeform 47"/>
              <p:cNvSpPr/>
              <p:nvPr/>
            </p:nvSpPr>
            <p:spPr bwMode="auto">
              <a:xfrm>
                <a:off x="1679575" y="3736976"/>
                <a:ext cx="249238" cy="238125"/>
              </a:xfrm>
              <a:custGeom>
                <a:avLst/>
                <a:gdLst>
                  <a:gd name="T0" fmla="*/ 43 w 157"/>
                  <a:gd name="T1" fmla="*/ 150 h 150"/>
                  <a:gd name="T2" fmla="*/ 29 w 157"/>
                  <a:gd name="T3" fmla="*/ 114 h 150"/>
                  <a:gd name="T4" fmla="*/ 105 w 157"/>
                  <a:gd name="T5" fmla="*/ 31 h 150"/>
                  <a:gd name="T6" fmla="*/ 102 w 157"/>
                  <a:gd name="T7" fmla="*/ 31 h 150"/>
                  <a:gd name="T8" fmla="*/ 10 w 157"/>
                  <a:gd name="T9" fmla="*/ 71 h 150"/>
                  <a:gd name="T10" fmla="*/ 0 w 157"/>
                  <a:gd name="T11" fmla="*/ 48 h 150"/>
                  <a:gd name="T12" fmla="*/ 112 w 157"/>
                  <a:gd name="T13" fmla="*/ 0 h 150"/>
                  <a:gd name="T14" fmla="*/ 128 w 157"/>
                  <a:gd name="T15" fmla="*/ 36 h 150"/>
                  <a:gd name="T16" fmla="*/ 57 w 157"/>
                  <a:gd name="T17" fmla="*/ 116 h 150"/>
                  <a:gd name="T18" fmla="*/ 57 w 157"/>
                  <a:gd name="T19" fmla="*/ 116 h 150"/>
                  <a:gd name="T20" fmla="*/ 147 w 157"/>
                  <a:gd name="T21" fmla="*/ 79 h 150"/>
                  <a:gd name="T22" fmla="*/ 157 w 157"/>
                  <a:gd name="T23" fmla="*/ 102 h 150"/>
                  <a:gd name="T24" fmla="*/ 43 w 157"/>
                  <a:gd name="T25"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7" h="150">
                    <a:moveTo>
                      <a:pt x="43" y="150"/>
                    </a:moveTo>
                    <a:lnTo>
                      <a:pt x="29" y="114"/>
                    </a:lnTo>
                    <a:lnTo>
                      <a:pt x="105" y="31"/>
                    </a:lnTo>
                    <a:lnTo>
                      <a:pt x="102" y="31"/>
                    </a:lnTo>
                    <a:lnTo>
                      <a:pt x="10" y="71"/>
                    </a:lnTo>
                    <a:lnTo>
                      <a:pt x="0" y="48"/>
                    </a:lnTo>
                    <a:lnTo>
                      <a:pt x="112" y="0"/>
                    </a:lnTo>
                    <a:lnTo>
                      <a:pt x="128" y="36"/>
                    </a:lnTo>
                    <a:lnTo>
                      <a:pt x="57" y="116"/>
                    </a:lnTo>
                    <a:lnTo>
                      <a:pt x="57" y="116"/>
                    </a:lnTo>
                    <a:lnTo>
                      <a:pt x="147" y="79"/>
                    </a:lnTo>
                    <a:lnTo>
                      <a:pt x="157" y="102"/>
                    </a:lnTo>
                    <a:lnTo>
                      <a:pt x="43" y="1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56" name="Freeform 48"/>
              <p:cNvSpPr/>
              <p:nvPr/>
            </p:nvSpPr>
            <p:spPr bwMode="auto">
              <a:xfrm>
                <a:off x="1774825" y="3929063"/>
                <a:ext cx="190500" cy="128588"/>
              </a:xfrm>
              <a:custGeom>
                <a:avLst/>
                <a:gdLst>
                  <a:gd name="T0" fmla="*/ 120 w 120"/>
                  <a:gd name="T1" fmla="*/ 24 h 81"/>
                  <a:gd name="T2" fmla="*/ 11 w 120"/>
                  <a:gd name="T3" fmla="*/ 81 h 81"/>
                  <a:gd name="T4" fmla="*/ 0 w 120"/>
                  <a:gd name="T5" fmla="*/ 57 h 81"/>
                  <a:gd name="T6" fmla="*/ 106 w 120"/>
                  <a:gd name="T7" fmla="*/ 0 h 81"/>
                  <a:gd name="T8" fmla="*/ 120 w 120"/>
                  <a:gd name="T9" fmla="*/ 24 h 81"/>
                </a:gdLst>
                <a:ahLst/>
                <a:cxnLst>
                  <a:cxn ang="0">
                    <a:pos x="T0" y="T1"/>
                  </a:cxn>
                  <a:cxn ang="0">
                    <a:pos x="T2" y="T3"/>
                  </a:cxn>
                  <a:cxn ang="0">
                    <a:pos x="T4" y="T5"/>
                  </a:cxn>
                  <a:cxn ang="0">
                    <a:pos x="T6" y="T7"/>
                  </a:cxn>
                  <a:cxn ang="0">
                    <a:pos x="T8" y="T9"/>
                  </a:cxn>
                </a:cxnLst>
                <a:rect l="0" t="0" r="r" b="b"/>
                <a:pathLst>
                  <a:path w="120" h="81">
                    <a:moveTo>
                      <a:pt x="120" y="24"/>
                    </a:moveTo>
                    <a:lnTo>
                      <a:pt x="11" y="81"/>
                    </a:lnTo>
                    <a:lnTo>
                      <a:pt x="0" y="57"/>
                    </a:lnTo>
                    <a:lnTo>
                      <a:pt x="106" y="0"/>
                    </a:lnTo>
                    <a:lnTo>
                      <a:pt x="120"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57" name="Freeform 49"/>
              <p:cNvSpPr/>
              <p:nvPr/>
            </p:nvSpPr>
            <p:spPr bwMode="auto">
              <a:xfrm>
                <a:off x="1852613" y="3986213"/>
                <a:ext cx="225425" cy="206375"/>
              </a:xfrm>
              <a:custGeom>
                <a:avLst/>
                <a:gdLst>
                  <a:gd name="T0" fmla="*/ 0 w 142"/>
                  <a:gd name="T1" fmla="*/ 106 h 130"/>
                  <a:gd name="T2" fmla="*/ 76 w 142"/>
                  <a:gd name="T3" fmla="*/ 0 h 130"/>
                  <a:gd name="T4" fmla="*/ 93 w 142"/>
                  <a:gd name="T5" fmla="*/ 23 h 130"/>
                  <a:gd name="T6" fmla="*/ 31 w 142"/>
                  <a:gd name="T7" fmla="*/ 104 h 130"/>
                  <a:gd name="T8" fmla="*/ 31 w 142"/>
                  <a:gd name="T9" fmla="*/ 104 h 130"/>
                  <a:gd name="T10" fmla="*/ 128 w 142"/>
                  <a:gd name="T11" fmla="*/ 76 h 130"/>
                  <a:gd name="T12" fmla="*/ 142 w 142"/>
                  <a:gd name="T13" fmla="*/ 97 h 130"/>
                  <a:gd name="T14" fmla="*/ 17 w 142"/>
                  <a:gd name="T15" fmla="*/ 130 h 130"/>
                  <a:gd name="T16" fmla="*/ 0 w 142"/>
                  <a:gd name="T17" fmla="*/ 10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30">
                    <a:moveTo>
                      <a:pt x="0" y="106"/>
                    </a:moveTo>
                    <a:lnTo>
                      <a:pt x="76" y="0"/>
                    </a:lnTo>
                    <a:lnTo>
                      <a:pt x="93" y="23"/>
                    </a:lnTo>
                    <a:lnTo>
                      <a:pt x="31" y="104"/>
                    </a:lnTo>
                    <a:lnTo>
                      <a:pt x="31" y="104"/>
                    </a:lnTo>
                    <a:lnTo>
                      <a:pt x="128" y="76"/>
                    </a:lnTo>
                    <a:lnTo>
                      <a:pt x="142" y="97"/>
                    </a:lnTo>
                    <a:lnTo>
                      <a:pt x="17" y="13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58" name="Freeform 50"/>
              <p:cNvSpPr/>
              <p:nvPr/>
            </p:nvSpPr>
            <p:spPr bwMode="auto">
              <a:xfrm>
                <a:off x="1943100" y="4148138"/>
                <a:ext cx="233363" cy="228600"/>
              </a:xfrm>
              <a:custGeom>
                <a:avLst/>
                <a:gdLst>
                  <a:gd name="T0" fmla="*/ 0 w 147"/>
                  <a:gd name="T1" fmla="*/ 83 h 144"/>
                  <a:gd name="T2" fmla="*/ 90 w 147"/>
                  <a:gd name="T3" fmla="*/ 0 h 144"/>
                  <a:gd name="T4" fmla="*/ 147 w 147"/>
                  <a:gd name="T5" fmla="*/ 61 h 144"/>
                  <a:gd name="T6" fmla="*/ 133 w 147"/>
                  <a:gd name="T7" fmla="*/ 73 h 144"/>
                  <a:gd name="T8" fmla="*/ 95 w 147"/>
                  <a:gd name="T9" fmla="*/ 33 h 144"/>
                  <a:gd name="T10" fmla="*/ 73 w 147"/>
                  <a:gd name="T11" fmla="*/ 52 h 144"/>
                  <a:gd name="T12" fmla="*/ 109 w 147"/>
                  <a:gd name="T13" fmla="*/ 90 h 144"/>
                  <a:gd name="T14" fmla="*/ 92 w 147"/>
                  <a:gd name="T15" fmla="*/ 104 h 144"/>
                  <a:gd name="T16" fmla="*/ 57 w 147"/>
                  <a:gd name="T17" fmla="*/ 66 h 144"/>
                  <a:gd name="T18" fmla="*/ 33 w 147"/>
                  <a:gd name="T19" fmla="*/ 90 h 144"/>
                  <a:gd name="T20" fmla="*/ 73 w 147"/>
                  <a:gd name="T21" fmla="*/ 130 h 144"/>
                  <a:gd name="T22" fmla="*/ 59 w 147"/>
                  <a:gd name="T23" fmla="*/ 144 h 144"/>
                  <a:gd name="T24" fmla="*/ 0 w 147"/>
                  <a:gd name="T25" fmla="*/ 8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44">
                    <a:moveTo>
                      <a:pt x="0" y="83"/>
                    </a:moveTo>
                    <a:lnTo>
                      <a:pt x="90" y="0"/>
                    </a:lnTo>
                    <a:lnTo>
                      <a:pt x="147" y="61"/>
                    </a:lnTo>
                    <a:lnTo>
                      <a:pt x="133" y="73"/>
                    </a:lnTo>
                    <a:lnTo>
                      <a:pt x="95" y="33"/>
                    </a:lnTo>
                    <a:lnTo>
                      <a:pt x="73" y="52"/>
                    </a:lnTo>
                    <a:lnTo>
                      <a:pt x="109" y="90"/>
                    </a:lnTo>
                    <a:lnTo>
                      <a:pt x="92" y="104"/>
                    </a:lnTo>
                    <a:lnTo>
                      <a:pt x="57" y="66"/>
                    </a:lnTo>
                    <a:lnTo>
                      <a:pt x="33" y="90"/>
                    </a:lnTo>
                    <a:lnTo>
                      <a:pt x="73" y="130"/>
                    </a:lnTo>
                    <a:lnTo>
                      <a:pt x="59" y="144"/>
                    </a:lnTo>
                    <a:lnTo>
                      <a:pt x="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59" name="Freeform 51"/>
              <p:cNvSpPr>
                <a:spLocks noEditPoints="1"/>
              </p:cNvSpPr>
              <p:nvPr/>
            </p:nvSpPr>
            <p:spPr bwMode="auto">
              <a:xfrm>
                <a:off x="2074863" y="4260851"/>
                <a:ext cx="225425" cy="2476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0" name="Freeform 52"/>
              <p:cNvSpPr/>
              <p:nvPr/>
            </p:nvSpPr>
            <p:spPr bwMode="auto">
              <a:xfrm>
                <a:off x="2236788" y="4373563"/>
                <a:ext cx="206375" cy="21748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1" name="Freeform 53"/>
              <p:cNvSpPr/>
              <p:nvPr/>
            </p:nvSpPr>
            <p:spPr bwMode="auto">
              <a:xfrm>
                <a:off x="2413000" y="4440238"/>
                <a:ext cx="107950" cy="196850"/>
              </a:xfrm>
              <a:custGeom>
                <a:avLst/>
                <a:gdLst>
                  <a:gd name="T0" fmla="*/ 68 w 68"/>
                  <a:gd name="T1" fmla="*/ 10 h 124"/>
                  <a:gd name="T2" fmla="*/ 23 w 68"/>
                  <a:gd name="T3" fmla="*/ 124 h 124"/>
                  <a:gd name="T4" fmla="*/ 0 w 68"/>
                  <a:gd name="T5" fmla="*/ 114 h 124"/>
                  <a:gd name="T6" fmla="*/ 42 w 68"/>
                  <a:gd name="T7" fmla="*/ 0 h 124"/>
                  <a:gd name="T8" fmla="*/ 68 w 68"/>
                  <a:gd name="T9" fmla="*/ 10 h 124"/>
                </a:gdLst>
                <a:ahLst/>
                <a:cxnLst>
                  <a:cxn ang="0">
                    <a:pos x="T0" y="T1"/>
                  </a:cxn>
                  <a:cxn ang="0">
                    <a:pos x="T2" y="T3"/>
                  </a:cxn>
                  <a:cxn ang="0">
                    <a:pos x="T4" y="T5"/>
                  </a:cxn>
                  <a:cxn ang="0">
                    <a:pos x="T6" y="T7"/>
                  </a:cxn>
                  <a:cxn ang="0">
                    <a:pos x="T8" y="T9"/>
                  </a:cxn>
                </a:cxnLst>
                <a:rect l="0" t="0" r="r" b="b"/>
                <a:pathLst>
                  <a:path w="68" h="124">
                    <a:moveTo>
                      <a:pt x="68" y="10"/>
                    </a:moveTo>
                    <a:lnTo>
                      <a:pt x="23" y="124"/>
                    </a:lnTo>
                    <a:lnTo>
                      <a:pt x="0" y="114"/>
                    </a:lnTo>
                    <a:lnTo>
                      <a:pt x="42" y="0"/>
                    </a:lnTo>
                    <a:lnTo>
                      <a:pt x="68"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2" name="Freeform 54"/>
              <p:cNvSpPr/>
              <p:nvPr/>
            </p:nvSpPr>
            <p:spPr bwMode="auto">
              <a:xfrm>
                <a:off x="2528888" y="4464051"/>
                <a:ext cx="157163" cy="209550"/>
              </a:xfrm>
              <a:custGeom>
                <a:avLst/>
                <a:gdLst>
                  <a:gd name="T0" fmla="*/ 0 w 99"/>
                  <a:gd name="T1" fmla="*/ 19 h 132"/>
                  <a:gd name="T2" fmla="*/ 5 w 99"/>
                  <a:gd name="T3" fmla="*/ 0 h 132"/>
                  <a:gd name="T4" fmla="*/ 99 w 99"/>
                  <a:gd name="T5" fmla="*/ 23 h 132"/>
                  <a:gd name="T6" fmla="*/ 95 w 99"/>
                  <a:gd name="T7" fmla="*/ 42 h 132"/>
                  <a:gd name="T8" fmla="*/ 59 w 99"/>
                  <a:gd name="T9" fmla="*/ 35 h 132"/>
                  <a:gd name="T10" fmla="*/ 36 w 99"/>
                  <a:gd name="T11" fmla="*/ 132 h 132"/>
                  <a:gd name="T12" fmla="*/ 9 w 99"/>
                  <a:gd name="T13" fmla="*/ 128 h 132"/>
                  <a:gd name="T14" fmla="*/ 36 w 99"/>
                  <a:gd name="T15" fmla="*/ 28 h 132"/>
                  <a:gd name="T16" fmla="*/ 0 w 99"/>
                  <a:gd name="T17" fmla="*/ 1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32">
                    <a:moveTo>
                      <a:pt x="0" y="19"/>
                    </a:moveTo>
                    <a:lnTo>
                      <a:pt x="5" y="0"/>
                    </a:lnTo>
                    <a:lnTo>
                      <a:pt x="99" y="23"/>
                    </a:lnTo>
                    <a:lnTo>
                      <a:pt x="95" y="42"/>
                    </a:lnTo>
                    <a:lnTo>
                      <a:pt x="59" y="35"/>
                    </a:lnTo>
                    <a:lnTo>
                      <a:pt x="36" y="132"/>
                    </a:lnTo>
                    <a:lnTo>
                      <a:pt x="9" y="128"/>
                    </a:lnTo>
                    <a:lnTo>
                      <a:pt x="36" y="28"/>
                    </a:ln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3" name="Freeform 55"/>
              <p:cNvSpPr>
                <a:spLocks noEditPoints="1"/>
              </p:cNvSpPr>
              <p:nvPr/>
            </p:nvSpPr>
            <p:spPr bwMode="auto">
              <a:xfrm>
                <a:off x="2671763" y="4508501"/>
                <a:ext cx="184150" cy="203200"/>
              </a:xfrm>
              <a:custGeom>
                <a:avLst/>
                <a:gdLst>
                  <a:gd name="T0" fmla="*/ 24 w 116"/>
                  <a:gd name="T1" fmla="*/ 121 h 128"/>
                  <a:gd name="T2" fmla="*/ 0 w 116"/>
                  <a:gd name="T3" fmla="*/ 119 h 128"/>
                  <a:gd name="T4" fmla="*/ 54 w 116"/>
                  <a:gd name="T5" fmla="*/ 0 h 128"/>
                  <a:gd name="T6" fmla="*/ 85 w 116"/>
                  <a:gd name="T7" fmla="*/ 3 h 128"/>
                  <a:gd name="T8" fmla="*/ 116 w 116"/>
                  <a:gd name="T9" fmla="*/ 128 h 128"/>
                  <a:gd name="T10" fmla="*/ 90 w 116"/>
                  <a:gd name="T11" fmla="*/ 126 h 128"/>
                  <a:gd name="T12" fmla="*/ 83 w 116"/>
                  <a:gd name="T13" fmla="*/ 100 h 128"/>
                  <a:gd name="T14" fmla="*/ 35 w 116"/>
                  <a:gd name="T15" fmla="*/ 95 h 128"/>
                  <a:gd name="T16" fmla="*/ 24 w 116"/>
                  <a:gd name="T17" fmla="*/ 121 h 128"/>
                  <a:gd name="T18" fmla="*/ 45 w 116"/>
                  <a:gd name="T19" fmla="*/ 76 h 128"/>
                  <a:gd name="T20" fmla="*/ 78 w 116"/>
                  <a:gd name="T21" fmla="*/ 78 h 128"/>
                  <a:gd name="T22" fmla="*/ 66 w 116"/>
                  <a:gd name="T23" fmla="*/ 24 h 128"/>
                  <a:gd name="T24" fmla="*/ 66 w 116"/>
                  <a:gd name="T25" fmla="*/ 24 h 128"/>
                  <a:gd name="T26" fmla="*/ 45 w 116"/>
                  <a:gd name="T27" fmla="*/ 7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128">
                    <a:moveTo>
                      <a:pt x="24" y="121"/>
                    </a:moveTo>
                    <a:lnTo>
                      <a:pt x="0" y="119"/>
                    </a:lnTo>
                    <a:lnTo>
                      <a:pt x="54" y="0"/>
                    </a:lnTo>
                    <a:lnTo>
                      <a:pt x="85" y="3"/>
                    </a:lnTo>
                    <a:lnTo>
                      <a:pt x="116" y="128"/>
                    </a:lnTo>
                    <a:lnTo>
                      <a:pt x="90" y="126"/>
                    </a:lnTo>
                    <a:lnTo>
                      <a:pt x="83" y="100"/>
                    </a:lnTo>
                    <a:lnTo>
                      <a:pt x="35" y="95"/>
                    </a:lnTo>
                    <a:lnTo>
                      <a:pt x="24" y="121"/>
                    </a:lnTo>
                    <a:close/>
                    <a:moveTo>
                      <a:pt x="45" y="76"/>
                    </a:moveTo>
                    <a:lnTo>
                      <a:pt x="78" y="78"/>
                    </a:lnTo>
                    <a:lnTo>
                      <a:pt x="66" y="24"/>
                    </a:lnTo>
                    <a:lnTo>
                      <a:pt x="66" y="24"/>
                    </a:lnTo>
                    <a:lnTo>
                      <a:pt x="4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4" name="Freeform 56"/>
              <p:cNvSpPr/>
              <p:nvPr/>
            </p:nvSpPr>
            <p:spPr bwMode="auto">
              <a:xfrm>
                <a:off x="2886075" y="4508501"/>
                <a:ext cx="157163" cy="203200"/>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5" name="Freeform 57"/>
              <p:cNvSpPr>
                <a:spLocks noEditPoints="1"/>
              </p:cNvSpPr>
              <p:nvPr/>
            </p:nvSpPr>
            <p:spPr bwMode="auto">
              <a:xfrm>
                <a:off x="3084513" y="4486276"/>
                <a:ext cx="184150" cy="214313"/>
              </a:xfrm>
              <a:custGeom>
                <a:avLst/>
                <a:gdLst>
                  <a:gd name="T0" fmla="*/ 24 w 116"/>
                  <a:gd name="T1" fmla="*/ 130 h 135"/>
                  <a:gd name="T2" fmla="*/ 0 w 116"/>
                  <a:gd name="T3" fmla="*/ 135 h 135"/>
                  <a:gd name="T4" fmla="*/ 19 w 116"/>
                  <a:gd name="T5" fmla="*/ 7 h 135"/>
                  <a:gd name="T6" fmla="*/ 50 w 116"/>
                  <a:gd name="T7" fmla="*/ 0 h 135"/>
                  <a:gd name="T8" fmla="*/ 116 w 116"/>
                  <a:gd name="T9" fmla="*/ 114 h 135"/>
                  <a:gd name="T10" fmla="*/ 90 w 116"/>
                  <a:gd name="T11" fmla="*/ 118 h 135"/>
                  <a:gd name="T12" fmla="*/ 76 w 116"/>
                  <a:gd name="T13" fmla="*/ 95 h 135"/>
                  <a:gd name="T14" fmla="*/ 28 w 116"/>
                  <a:gd name="T15" fmla="*/ 104 h 135"/>
                  <a:gd name="T16" fmla="*/ 24 w 116"/>
                  <a:gd name="T17" fmla="*/ 130 h 135"/>
                  <a:gd name="T18" fmla="*/ 31 w 116"/>
                  <a:gd name="T19" fmla="*/ 83 h 135"/>
                  <a:gd name="T20" fmla="*/ 66 w 116"/>
                  <a:gd name="T21" fmla="*/ 76 h 135"/>
                  <a:gd name="T22" fmla="*/ 40 w 116"/>
                  <a:gd name="T23" fmla="*/ 28 h 135"/>
                  <a:gd name="T24" fmla="*/ 38 w 116"/>
                  <a:gd name="T25" fmla="*/ 28 h 135"/>
                  <a:gd name="T26" fmla="*/ 31 w 116"/>
                  <a:gd name="T2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135">
                    <a:moveTo>
                      <a:pt x="24" y="130"/>
                    </a:moveTo>
                    <a:lnTo>
                      <a:pt x="0" y="135"/>
                    </a:lnTo>
                    <a:lnTo>
                      <a:pt x="19" y="7"/>
                    </a:lnTo>
                    <a:lnTo>
                      <a:pt x="50" y="0"/>
                    </a:lnTo>
                    <a:lnTo>
                      <a:pt x="116" y="114"/>
                    </a:lnTo>
                    <a:lnTo>
                      <a:pt x="90" y="118"/>
                    </a:lnTo>
                    <a:lnTo>
                      <a:pt x="76" y="95"/>
                    </a:lnTo>
                    <a:lnTo>
                      <a:pt x="28" y="104"/>
                    </a:lnTo>
                    <a:lnTo>
                      <a:pt x="24" y="130"/>
                    </a:lnTo>
                    <a:close/>
                    <a:moveTo>
                      <a:pt x="31" y="83"/>
                    </a:moveTo>
                    <a:lnTo>
                      <a:pt x="66" y="76"/>
                    </a:lnTo>
                    <a:lnTo>
                      <a:pt x="40" y="28"/>
                    </a:lnTo>
                    <a:lnTo>
                      <a:pt x="38" y="28"/>
                    </a:lnTo>
                    <a:lnTo>
                      <a:pt x="31"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6" name="Freeform 58"/>
              <p:cNvSpPr/>
              <p:nvPr/>
            </p:nvSpPr>
            <p:spPr bwMode="auto">
              <a:xfrm>
                <a:off x="3235325" y="4395788"/>
                <a:ext cx="273050" cy="260350"/>
              </a:xfrm>
              <a:custGeom>
                <a:avLst/>
                <a:gdLst>
                  <a:gd name="T0" fmla="*/ 111 w 172"/>
                  <a:gd name="T1" fmla="*/ 24 h 164"/>
                  <a:gd name="T2" fmla="*/ 118 w 172"/>
                  <a:gd name="T3" fmla="*/ 135 h 164"/>
                  <a:gd name="T4" fmla="*/ 99 w 172"/>
                  <a:gd name="T5" fmla="*/ 142 h 164"/>
                  <a:gd name="T6" fmla="*/ 28 w 172"/>
                  <a:gd name="T7" fmla="*/ 57 h 164"/>
                  <a:gd name="T8" fmla="*/ 28 w 172"/>
                  <a:gd name="T9" fmla="*/ 59 h 164"/>
                  <a:gd name="T10" fmla="*/ 68 w 172"/>
                  <a:gd name="T11" fmla="*/ 154 h 164"/>
                  <a:gd name="T12" fmla="*/ 45 w 172"/>
                  <a:gd name="T13" fmla="*/ 164 h 164"/>
                  <a:gd name="T14" fmla="*/ 0 w 172"/>
                  <a:gd name="T15" fmla="*/ 50 h 164"/>
                  <a:gd name="T16" fmla="*/ 40 w 172"/>
                  <a:gd name="T17" fmla="*/ 36 h 164"/>
                  <a:gd name="T18" fmla="*/ 97 w 172"/>
                  <a:gd name="T19" fmla="*/ 107 h 164"/>
                  <a:gd name="T20" fmla="*/ 97 w 172"/>
                  <a:gd name="T21" fmla="*/ 107 h 164"/>
                  <a:gd name="T22" fmla="*/ 90 w 172"/>
                  <a:gd name="T23" fmla="*/ 14 h 164"/>
                  <a:gd name="T24" fmla="*/ 127 w 172"/>
                  <a:gd name="T25" fmla="*/ 0 h 164"/>
                  <a:gd name="T26" fmla="*/ 172 w 172"/>
                  <a:gd name="T27" fmla="*/ 111 h 164"/>
                  <a:gd name="T28" fmla="*/ 151 w 172"/>
                  <a:gd name="T29" fmla="*/ 121 h 164"/>
                  <a:gd name="T30" fmla="*/ 111 w 172"/>
                  <a:gd name="T31" fmla="*/ 24 h 164"/>
                  <a:gd name="T32" fmla="*/ 111 w 172"/>
                  <a:gd name="T33" fmla="*/ 2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164">
                    <a:moveTo>
                      <a:pt x="111" y="24"/>
                    </a:moveTo>
                    <a:lnTo>
                      <a:pt x="118" y="135"/>
                    </a:lnTo>
                    <a:lnTo>
                      <a:pt x="99" y="142"/>
                    </a:lnTo>
                    <a:lnTo>
                      <a:pt x="28" y="57"/>
                    </a:lnTo>
                    <a:lnTo>
                      <a:pt x="28" y="59"/>
                    </a:lnTo>
                    <a:lnTo>
                      <a:pt x="68" y="154"/>
                    </a:lnTo>
                    <a:lnTo>
                      <a:pt x="45" y="164"/>
                    </a:lnTo>
                    <a:lnTo>
                      <a:pt x="0" y="50"/>
                    </a:lnTo>
                    <a:lnTo>
                      <a:pt x="40" y="36"/>
                    </a:lnTo>
                    <a:lnTo>
                      <a:pt x="97" y="107"/>
                    </a:lnTo>
                    <a:lnTo>
                      <a:pt x="97" y="107"/>
                    </a:lnTo>
                    <a:lnTo>
                      <a:pt x="90" y="14"/>
                    </a:lnTo>
                    <a:lnTo>
                      <a:pt x="127" y="0"/>
                    </a:lnTo>
                    <a:lnTo>
                      <a:pt x="172" y="111"/>
                    </a:lnTo>
                    <a:lnTo>
                      <a:pt x="151" y="121"/>
                    </a:lnTo>
                    <a:lnTo>
                      <a:pt x="111" y="24"/>
                    </a:lnTo>
                    <a:lnTo>
                      <a:pt x="11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7" name="Freeform 59"/>
              <p:cNvSpPr>
                <a:spLocks noEditPoints="1"/>
              </p:cNvSpPr>
              <p:nvPr/>
            </p:nvSpPr>
            <p:spPr bwMode="auto">
              <a:xfrm>
                <a:off x="3463925" y="4302126"/>
                <a:ext cx="225425" cy="228600"/>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8" name="Freeform 60"/>
              <p:cNvSpPr/>
              <p:nvPr/>
            </p:nvSpPr>
            <p:spPr bwMode="auto">
              <a:xfrm>
                <a:off x="3614738" y="4238626"/>
                <a:ext cx="160338" cy="168275"/>
              </a:xfrm>
              <a:custGeom>
                <a:avLst/>
                <a:gdLst>
                  <a:gd name="T0" fmla="*/ 19 w 101"/>
                  <a:gd name="T1" fmla="*/ 0 h 106"/>
                  <a:gd name="T2" fmla="*/ 101 w 101"/>
                  <a:gd name="T3" fmla="*/ 90 h 106"/>
                  <a:gd name="T4" fmla="*/ 80 w 101"/>
                  <a:gd name="T5" fmla="*/ 106 h 106"/>
                  <a:gd name="T6" fmla="*/ 0 w 101"/>
                  <a:gd name="T7" fmla="*/ 16 h 106"/>
                  <a:gd name="T8" fmla="*/ 19 w 101"/>
                  <a:gd name="T9" fmla="*/ 0 h 106"/>
                </a:gdLst>
                <a:ahLst/>
                <a:cxnLst>
                  <a:cxn ang="0">
                    <a:pos x="T0" y="T1"/>
                  </a:cxn>
                  <a:cxn ang="0">
                    <a:pos x="T2" y="T3"/>
                  </a:cxn>
                  <a:cxn ang="0">
                    <a:pos x="T4" y="T5"/>
                  </a:cxn>
                  <a:cxn ang="0">
                    <a:pos x="T6" y="T7"/>
                  </a:cxn>
                  <a:cxn ang="0">
                    <a:pos x="T8" y="T9"/>
                  </a:cxn>
                </a:cxnLst>
                <a:rect l="0" t="0" r="r" b="b"/>
                <a:pathLst>
                  <a:path w="101" h="106">
                    <a:moveTo>
                      <a:pt x="19" y="0"/>
                    </a:moveTo>
                    <a:lnTo>
                      <a:pt x="101" y="90"/>
                    </a:lnTo>
                    <a:lnTo>
                      <a:pt x="80" y="106"/>
                    </a:lnTo>
                    <a:lnTo>
                      <a:pt x="0" y="16"/>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9" name="Freeform 61"/>
              <p:cNvSpPr/>
              <p:nvPr/>
            </p:nvSpPr>
            <p:spPr bwMode="auto">
              <a:xfrm>
                <a:off x="3667125" y="4117976"/>
                <a:ext cx="231775" cy="225425"/>
              </a:xfrm>
              <a:custGeom>
                <a:avLst/>
                <a:gdLst>
                  <a:gd name="T0" fmla="*/ 92 w 146"/>
                  <a:gd name="T1" fmla="*/ 142 h 142"/>
                  <a:gd name="T2" fmla="*/ 0 w 146"/>
                  <a:gd name="T3" fmla="*/ 61 h 142"/>
                  <a:gd name="T4" fmla="*/ 54 w 146"/>
                  <a:gd name="T5" fmla="*/ 0 h 142"/>
                  <a:gd name="T6" fmla="*/ 71 w 146"/>
                  <a:gd name="T7" fmla="*/ 14 h 142"/>
                  <a:gd name="T8" fmla="*/ 33 w 146"/>
                  <a:gd name="T9" fmla="*/ 57 h 142"/>
                  <a:gd name="T10" fmla="*/ 54 w 146"/>
                  <a:gd name="T11" fmla="*/ 73 h 142"/>
                  <a:gd name="T12" fmla="*/ 87 w 146"/>
                  <a:gd name="T13" fmla="*/ 35 h 142"/>
                  <a:gd name="T14" fmla="*/ 104 w 146"/>
                  <a:gd name="T15" fmla="*/ 49 h 142"/>
                  <a:gd name="T16" fmla="*/ 71 w 146"/>
                  <a:gd name="T17" fmla="*/ 87 h 142"/>
                  <a:gd name="T18" fmla="*/ 94 w 146"/>
                  <a:gd name="T19" fmla="*/ 109 h 142"/>
                  <a:gd name="T20" fmla="*/ 132 w 146"/>
                  <a:gd name="T21" fmla="*/ 66 h 142"/>
                  <a:gd name="T22" fmla="*/ 146 w 146"/>
                  <a:gd name="T23" fmla="*/ 80 h 142"/>
                  <a:gd name="T24" fmla="*/ 92 w 146"/>
                  <a:gd name="T25"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42">
                    <a:moveTo>
                      <a:pt x="92" y="142"/>
                    </a:moveTo>
                    <a:lnTo>
                      <a:pt x="0" y="61"/>
                    </a:lnTo>
                    <a:lnTo>
                      <a:pt x="54" y="0"/>
                    </a:lnTo>
                    <a:lnTo>
                      <a:pt x="71" y="14"/>
                    </a:lnTo>
                    <a:lnTo>
                      <a:pt x="33" y="57"/>
                    </a:lnTo>
                    <a:lnTo>
                      <a:pt x="54" y="73"/>
                    </a:lnTo>
                    <a:lnTo>
                      <a:pt x="87" y="35"/>
                    </a:lnTo>
                    <a:lnTo>
                      <a:pt x="104" y="49"/>
                    </a:lnTo>
                    <a:lnTo>
                      <a:pt x="71" y="87"/>
                    </a:lnTo>
                    <a:lnTo>
                      <a:pt x="94" y="109"/>
                    </a:lnTo>
                    <a:lnTo>
                      <a:pt x="132" y="66"/>
                    </a:lnTo>
                    <a:lnTo>
                      <a:pt x="146" y="80"/>
                    </a:lnTo>
                    <a:lnTo>
                      <a:pt x="92" y="1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0" name="Freeform 62"/>
              <p:cNvSpPr/>
              <p:nvPr/>
            </p:nvSpPr>
            <p:spPr bwMode="auto">
              <a:xfrm>
                <a:off x="3771900" y="3948113"/>
                <a:ext cx="255588" cy="252413"/>
              </a:xfrm>
              <a:custGeom>
                <a:avLst/>
                <a:gdLst>
                  <a:gd name="T0" fmla="*/ 161 w 161"/>
                  <a:gd name="T1" fmla="*/ 66 h 159"/>
                  <a:gd name="T2" fmla="*/ 142 w 161"/>
                  <a:gd name="T3" fmla="*/ 97 h 159"/>
                  <a:gd name="T4" fmla="*/ 31 w 161"/>
                  <a:gd name="T5" fmla="*/ 83 h 159"/>
                  <a:gd name="T6" fmla="*/ 31 w 161"/>
                  <a:gd name="T7" fmla="*/ 85 h 159"/>
                  <a:gd name="T8" fmla="*/ 116 w 161"/>
                  <a:gd name="T9" fmla="*/ 140 h 159"/>
                  <a:gd name="T10" fmla="*/ 102 w 161"/>
                  <a:gd name="T11" fmla="*/ 159 h 159"/>
                  <a:gd name="T12" fmla="*/ 0 w 161"/>
                  <a:gd name="T13" fmla="*/ 92 h 159"/>
                  <a:gd name="T14" fmla="*/ 21 w 161"/>
                  <a:gd name="T15" fmla="*/ 62 h 159"/>
                  <a:gd name="T16" fmla="*/ 128 w 161"/>
                  <a:gd name="T17" fmla="*/ 73 h 159"/>
                  <a:gd name="T18" fmla="*/ 125 w 161"/>
                  <a:gd name="T19" fmla="*/ 73 h 159"/>
                  <a:gd name="T20" fmla="*/ 45 w 161"/>
                  <a:gd name="T21" fmla="*/ 21 h 159"/>
                  <a:gd name="T22" fmla="*/ 59 w 161"/>
                  <a:gd name="T23" fmla="*/ 0 h 159"/>
                  <a:gd name="T24" fmla="*/ 161 w 161"/>
                  <a:gd name="T25" fmla="*/ 6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159">
                    <a:moveTo>
                      <a:pt x="161" y="66"/>
                    </a:moveTo>
                    <a:lnTo>
                      <a:pt x="142" y="97"/>
                    </a:lnTo>
                    <a:lnTo>
                      <a:pt x="31" y="83"/>
                    </a:lnTo>
                    <a:lnTo>
                      <a:pt x="31" y="85"/>
                    </a:lnTo>
                    <a:lnTo>
                      <a:pt x="116" y="140"/>
                    </a:lnTo>
                    <a:lnTo>
                      <a:pt x="102" y="159"/>
                    </a:lnTo>
                    <a:lnTo>
                      <a:pt x="0" y="92"/>
                    </a:lnTo>
                    <a:lnTo>
                      <a:pt x="21" y="62"/>
                    </a:lnTo>
                    <a:lnTo>
                      <a:pt x="128" y="73"/>
                    </a:lnTo>
                    <a:lnTo>
                      <a:pt x="125" y="73"/>
                    </a:lnTo>
                    <a:lnTo>
                      <a:pt x="45" y="21"/>
                    </a:lnTo>
                    <a:lnTo>
                      <a:pt x="59" y="0"/>
                    </a:lnTo>
                    <a:lnTo>
                      <a:pt x="161"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1" name="Freeform 63"/>
              <p:cNvSpPr/>
              <p:nvPr/>
            </p:nvSpPr>
            <p:spPr bwMode="auto">
              <a:xfrm>
                <a:off x="3887788" y="3802063"/>
                <a:ext cx="217488" cy="203200"/>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2" name="Freeform 64"/>
              <p:cNvSpPr/>
              <p:nvPr/>
            </p:nvSpPr>
            <p:spPr bwMode="auto">
              <a:xfrm>
                <a:off x="3951288" y="3714751"/>
                <a:ext cx="195263" cy="104775"/>
              </a:xfrm>
              <a:custGeom>
                <a:avLst/>
                <a:gdLst>
                  <a:gd name="T0" fmla="*/ 8 w 123"/>
                  <a:gd name="T1" fmla="*/ 0 h 66"/>
                  <a:gd name="T2" fmla="*/ 123 w 123"/>
                  <a:gd name="T3" fmla="*/ 43 h 66"/>
                  <a:gd name="T4" fmla="*/ 114 w 123"/>
                  <a:gd name="T5" fmla="*/ 66 h 66"/>
                  <a:gd name="T6" fmla="*/ 0 w 123"/>
                  <a:gd name="T7" fmla="*/ 26 h 66"/>
                  <a:gd name="T8" fmla="*/ 8 w 123"/>
                  <a:gd name="T9" fmla="*/ 0 h 66"/>
                </a:gdLst>
                <a:ahLst/>
                <a:cxnLst>
                  <a:cxn ang="0">
                    <a:pos x="T0" y="T1"/>
                  </a:cxn>
                  <a:cxn ang="0">
                    <a:pos x="T2" y="T3"/>
                  </a:cxn>
                  <a:cxn ang="0">
                    <a:pos x="T4" y="T5"/>
                  </a:cxn>
                  <a:cxn ang="0">
                    <a:pos x="T6" y="T7"/>
                  </a:cxn>
                  <a:cxn ang="0">
                    <a:pos x="T8" y="T9"/>
                  </a:cxn>
                </a:cxnLst>
                <a:rect l="0" t="0" r="r" b="b"/>
                <a:pathLst>
                  <a:path w="123" h="66">
                    <a:moveTo>
                      <a:pt x="8" y="0"/>
                    </a:moveTo>
                    <a:lnTo>
                      <a:pt x="123" y="43"/>
                    </a:lnTo>
                    <a:lnTo>
                      <a:pt x="114" y="66"/>
                    </a:lnTo>
                    <a:lnTo>
                      <a:pt x="0" y="26"/>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3" name="Freeform 65"/>
              <p:cNvSpPr/>
              <p:nvPr/>
            </p:nvSpPr>
            <p:spPr bwMode="auto">
              <a:xfrm>
                <a:off x="3981450" y="3549651"/>
                <a:ext cx="214313" cy="184150"/>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4" name="Freeform 66"/>
              <p:cNvSpPr>
                <a:spLocks noEditPoints="1"/>
              </p:cNvSpPr>
              <p:nvPr/>
            </p:nvSpPr>
            <p:spPr bwMode="auto">
              <a:xfrm>
                <a:off x="2322513" y="2668588"/>
                <a:ext cx="1149350" cy="1109663"/>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5" name="Freeform 67"/>
              <p:cNvSpPr/>
              <p:nvPr/>
            </p:nvSpPr>
            <p:spPr bwMode="auto">
              <a:xfrm>
                <a:off x="2438400" y="2951163"/>
                <a:ext cx="327025" cy="22225"/>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6" name="Freeform 68"/>
              <p:cNvSpPr/>
              <p:nvPr/>
            </p:nvSpPr>
            <p:spPr bwMode="auto">
              <a:xfrm>
                <a:off x="3043238" y="2951163"/>
                <a:ext cx="327025" cy="22225"/>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7" name="Rectangle 69"/>
              <p:cNvSpPr>
                <a:spLocks noChangeArrowheads="1"/>
              </p:cNvSpPr>
              <p:nvPr/>
            </p:nvSpPr>
            <p:spPr bwMode="auto">
              <a:xfrm>
                <a:off x="2443163" y="3143251"/>
                <a:ext cx="13811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78" name="Rectangle 70"/>
              <p:cNvSpPr>
                <a:spLocks noChangeArrowheads="1"/>
              </p:cNvSpPr>
              <p:nvPr/>
            </p:nvSpPr>
            <p:spPr bwMode="auto">
              <a:xfrm>
                <a:off x="3219450" y="3143251"/>
                <a:ext cx="139700"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79" name="Rectangle 71"/>
              <p:cNvSpPr>
                <a:spLocks noChangeArrowheads="1"/>
              </p:cNvSpPr>
              <p:nvPr/>
            </p:nvSpPr>
            <p:spPr bwMode="auto">
              <a:xfrm>
                <a:off x="2454275" y="3297238"/>
                <a:ext cx="2206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80" name="Rectangle 72"/>
              <p:cNvSpPr>
                <a:spLocks noChangeArrowheads="1"/>
              </p:cNvSpPr>
              <p:nvPr/>
            </p:nvSpPr>
            <p:spPr bwMode="auto">
              <a:xfrm>
                <a:off x="3128963" y="3297238"/>
                <a:ext cx="22542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81" name="Rectangle 73"/>
              <p:cNvSpPr>
                <a:spLocks noChangeArrowheads="1"/>
              </p:cNvSpPr>
              <p:nvPr/>
            </p:nvSpPr>
            <p:spPr bwMode="auto">
              <a:xfrm>
                <a:off x="2476500" y="3484563"/>
                <a:ext cx="83661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82" name="Freeform 74"/>
              <p:cNvSpPr>
                <a:spLocks noEditPoints="1"/>
              </p:cNvSpPr>
              <p:nvPr/>
            </p:nvSpPr>
            <p:spPr bwMode="auto">
              <a:xfrm>
                <a:off x="1514475" y="2022476"/>
                <a:ext cx="2816225" cy="2817813"/>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3" name="Freeform 75"/>
              <p:cNvSpPr>
                <a:spLocks noEditPoints="1"/>
              </p:cNvSpPr>
              <p:nvPr/>
            </p:nvSpPr>
            <p:spPr bwMode="auto">
              <a:xfrm>
                <a:off x="1984375" y="2487613"/>
                <a:ext cx="1881188" cy="1885950"/>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4" name="Freeform 76"/>
              <p:cNvSpPr>
                <a:spLocks noEditPoints="1"/>
              </p:cNvSpPr>
              <p:nvPr/>
            </p:nvSpPr>
            <p:spPr bwMode="auto">
              <a:xfrm>
                <a:off x="1804988" y="2552701"/>
                <a:ext cx="355600" cy="379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5" name="Freeform 77"/>
              <p:cNvSpPr/>
              <p:nvPr/>
            </p:nvSpPr>
            <p:spPr bwMode="auto">
              <a:xfrm>
                <a:off x="2408238" y="2179638"/>
                <a:ext cx="384175" cy="342900"/>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6" name="Freeform 78"/>
              <p:cNvSpPr>
                <a:spLocks noEditPoints="1"/>
              </p:cNvSpPr>
              <p:nvPr/>
            </p:nvSpPr>
            <p:spPr bwMode="auto">
              <a:xfrm>
                <a:off x="3070225" y="2138363"/>
                <a:ext cx="363538" cy="3952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7" name="Freeform 79"/>
              <p:cNvSpPr>
                <a:spLocks noEditPoints="1"/>
              </p:cNvSpPr>
              <p:nvPr/>
            </p:nvSpPr>
            <p:spPr bwMode="auto">
              <a:xfrm>
                <a:off x="3573463" y="2525713"/>
                <a:ext cx="468313" cy="44450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8" name="Freeform 80"/>
              <p:cNvSpPr>
                <a:spLocks noEditPoints="1"/>
              </p:cNvSpPr>
              <p:nvPr/>
            </p:nvSpPr>
            <p:spPr bwMode="auto">
              <a:xfrm>
                <a:off x="1390650" y="1893888"/>
                <a:ext cx="3068638" cy="3073400"/>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9" name="Freeform 81"/>
              <p:cNvSpPr/>
              <p:nvPr/>
            </p:nvSpPr>
            <p:spPr bwMode="auto">
              <a:xfrm>
                <a:off x="1616075" y="3090863"/>
                <a:ext cx="327025" cy="322263"/>
              </a:xfrm>
              <a:custGeom>
                <a:avLst/>
                <a:gdLst>
                  <a:gd name="T0" fmla="*/ 109 w 206"/>
                  <a:gd name="T1" fmla="*/ 0 h 203"/>
                  <a:gd name="T2" fmla="*/ 83 w 206"/>
                  <a:gd name="T3" fmla="*/ 52 h 203"/>
                  <a:gd name="T4" fmla="*/ 29 w 206"/>
                  <a:gd name="T5" fmla="*/ 28 h 203"/>
                  <a:gd name="T6" fmla="*/ 52 w 206"/>
                  <a:gd name="T7" fmla="*/ 83 h 203"/>
                  <a:gd name="T8" fmla="*/ 0 w 206"/>
                  <a:gd name="T9" fmla="*/ 102 h 203"/>
                  <a:gd name="T10" fmla="*/ 52 w 206"/>
                  <a:gd name="T11" fmla="*/ 130 h 203"/>
                  <a:gd name="T12" fmla="*/ 31 w 206"/>
                  <a:gd name="T13" fmla="*/ 180 h 203"/>
                  <a:gd name="T14" fmla="*/ 88 w 206"/>
                  <a:gd name="T15" fmla="*/ 158 h 203"/>
                  <a:gd name="T16" fmla="*/ 107 w 206"/>
                  <a:gd name="T17" fmla="*/ 203 h 203"/>
                  <a:gd name="T18" fmla="*/ 130 w 206"/>
                  <a:gd name="T19" fmla="*/ 158 h 203"/>
                  <a:gd name="T20" fmla="*/ 178 w 206"/>
                  <a:gd name="T21" fmla="*/ 175 h 203"/>
                  <a:gd name="T22" fmla="*/ 161 w 206"/>
                  <a:gd name="T23" fmla="*/ 128 h 203"/>
                  <a:gd name="T24" fmla="*/ 206 w 206"/>
                  <a:gd name="T25" fmla="*/ 104 h 203"/>
                  <a:gd name="T26" fmla="*/ 161 w 206"/>
                  <a:gd name="T27" fmla="*/ 80 h 203"/>
                  <a:gd name="T28" fmla="*/ 180 w 206"/>
                  <a:gd name="T29" fmla="*/ 28 h 203"/>
                  <a:gd name="T30" fmla="*/ 133 w 206"/>
                  <a:gd name="T31" fmla="*/ 47 h 203"/>
                  <a:gd name="T32" fmla="*/ 109 w 206"/>
                  <a:gd name="T33"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6" h="203">
                    <a:moveTo>
                      <a:pt x="109" y="0"/>
                    </a:moveTo>
                    <a:lnTo>
                      <a:pt x="83" y="52"/>
                    </a:lnTo>
                    <a:lnTo>
                      <a:pt x="29" y="28"/>
                    </a:lnTo>
                    <a:lnTo>
                      <a:pt x="52" y="83"/>
                    </a:lnTo>
                    <a:lnTo>
                      <a:pt x="0" y="102"/>
                    </a:lnTo>
                    <a:lnTo>
                      <a:pt x="52" y="130"/>
                    </a:lnTo>
                    <a:lnTo>
                      <a:pt x="31" y="180"/>
                    </a:lnTo>
                    <a:lnTo>
                      <a:pt x="88" y="158"/>
                    </a:lnTo>
                    <a:lnTo>
                      <a:pt x="107" y="203"/>
                    </a:lnTo>
                    <a:lnTo>
                      <a:pt x="130" y="158"/>
                    </a:lnTo>
                    <a:lnTo>
                      <a:pt x="178" y="175"/>
                    </a:lnTo>
                    <a:lnTo>
                      <a:pt x="161" y="128"/>
                    </a:lnTo>
                    <a:lnTo>
                      <a:pt x="206" y="104"/>
                    </a:lnTo>
                    <a:lnTo>
                      <a:pt x="161" y="80"/>
                    </a:lnTo>
                    <a:lnTo>
                      <a:pt x="180" y="28"/>
                    </a:lnTo>
                    <a:lnTo>
                      <a:pt x="133" y="47"/>
                    </a:lnTo>
                    <a:lnTo>
                      <a:pt x="10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0" name="Freeform 82"/>
              <p:cNvSpPr/>
              <p:nvPr/>
            </p:nvSpPr>
            <p:spPr bwMode="auto">
              <a:xfrm>
                <a:off x="3898900" y="3090863"/>
                <a:ext cx="327025" cy="322263"/>
              </a:xfrm>
              <a:custGeom>
                <a:avLst/>
                <a:gdLst>
                  <a:gd name="T0" fmla="*/ 109 w 206"/>
                  <a:gd name="T1" fmla="*/ 0 h 203"/>
                  <a:gd name="T2" fmla="*/ 85 w 206"/>
                  <a:gd name="T3" fmla="*/ 52 h 203"/>
                  <a:gd name="T4" fmla="*/ 31 w 206"/>
                  <a:gd name="T5" fmla="*/ 28 h 203"/>
                  <a:gd name="T6" fmla="*/ 52 w 206"/>
                  <a:gd name="T7" fmla="*/ 83 h 203"/>
                  <a:gd name="T8" fmla="*/ 0 w 206"/>
                  <a:gd name="T9" fmla="*/ 102 h 203"/>
                  <a:gd name="T10" fmla="*/ 52 w 206"/>
                  <a:gd name="T11" fmla="*/ 130 h 203"/>
                  <a:gd name="T12" fmla="*/ 31 w 206"/>
                  <a:gd name="T13" fmla="*/ 180 h 203"/>
                  <a:gd name="T14" fmla="*/ 88 w 206"/>
                  <a:gd name="T15" fmla="*/ 158 h 203"/>
                  <a:gd name="T16" fmla="*/ 107 w 206"/>
                  <a:gd name="T17" fmla="*/ 203 h 203"/>
                  <a:gd name="T18" fmla="*/ 130 w 206"/>
                  <a:gd name="T19" fmla="*/ 158 h 203"/>
                  <a:gd name="T20" fmla="*/ 178 w 206"/>
                  <a:gd name="T21" fmla="*/ 175 h 203"/>
                  <a:gd name="T22" fmla="*/ 161 w 206"/>
                  <a:gd name="T23" fmla="*/ 128 h 203"/>
                  <a:gd name="T24" fmla="*/ 206 w 206"/>
                  <a:gd name="T25" fmla="*/ 104 h 203"/>
                  <a:gd name="T26" fmla="*/ 164 w 206"/>
                  <a:gd name="T27" fmla="*/ 80 h 203"/>
                  <a:gd name="T28" fmla="*/ 180 w 206"/>
                  <a:gd name="T29" fmla="*/ 28 h 203"/>
                  <a:gd name="T30" fmla="*/ 135 w 206"/>
                  <a:gd name="T31" fmla="*/ 47 h 203"/>
                  <a:gd name="T32" fmla="*/ 109 w 206"/>
                  <a:gd name="T33"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6" h="203">
                    <a:moveTo>
                      <a:pt x="109" y="0"/>
                    </a:moveTo>
                    <a:lnTo>
                      <a:pt x="85" y="52"/>
                    </a:lnTo>
                    <a:lnTo>
                      <a:pt x="31" y="28"/>
                    </a:lnTo>
                    <a:lnTo>
                      <a:pt x="52" y="83"/>
                    </a:lnTo>
                    <a:lnTo>
                      <a:pt x="0" y="102"/>
                    </a:lnTo>
                    <a:lnTo>
                      <a:pt x="52" y="130"/>
                    </a:lnTo>
                    <a:lnTo>
                      <a:pt x="31" y="180"/>
                    </a:lnTo>
                    <a:lnTo>
                      <a:pt x="88" y="158"/>
                    </a:lnTo>
                    <a:lnTo>
                      <a:pt x="107" y="203"/>
                    </a:lnTo>
                    <a:lnTo>
                      <a:pt x="130" y="158"/>
                    </a:lnTo>
                    <a:lnTo>
                      <a:pt x="178" y="175"/>
                    </a:lnTo>
                    <a:lnTo>
                      <a:pt x="161" y="128"/>
                    </a:lnTo>
                    <a:lnTo>
                      <a:pt x="206" y="104"/>
                    </a:lnTo>
                    <a:lnTo>
                      <a:pt x="164" y="80"/>
                    </a:lnTo>
                    <a:lnTo>
                      <a:pt x="180" y="28"/>
                    </a:lnTo>
                    <a:lnTo>
                      <a:pt x="135" y="47"/>
                    </a:lnTo>
                    <a:lnTo>
                      <a:pt x="10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1" name="Freeform 83"/>
              <p:cNvSpPr>
                <a:spLocks noEditPoints="1"/>
              </p:cNvSpPr>
              <p:nvPr/>
            </p:nvSpPr>
            <p:spPr bwMode="auto">
              <a:xfrm>
                <a:off x="2465388" y="2736851"/>
                <a:ext cx="214313" cy="203200"/>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2" name="Freeform 84"/>
              <p:cNvSpPr>
                <a:spLocks noEditPoints="1"/>
              </p:cNvSpPr>
              <p:nvPr/>
            </p:nvSpPr>
            <p:spPr bwMode="auto">
              <a:xfrm>
                <a:off x="3111500" y="2736851"/>
                <a:ext cx="217488" cy="203200"/>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3" name="Freeform 85"/>
              <p:cNvSpPr>
                <a:spLocks noEditPoints="1"/>
              </p:cNvSpPr>
              <p:nvPr/>
            </p:nvSpPr>
            <p:spPr bwMode="auto">
              <a:xfrm>
                <a:off x="2784475" y="3484563"/>
                <a:ext cx="225425" cy="2079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4" name="Freeform 86"/>
              <p:cNvSpPr/>
              <p:nvPr/>
            </p:nvSpPr>
            <p:spPr bwMode="auto">
              <a:xfrm>
                <a:off x="2573338" y="2917826"/>
                <a:ext cx="650875" cy="481013"/>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5" name="Freeform 87"/>
              <p:cNvSpPr>
                <a:spLocks noEditPoints="1"/>
              </p:cNvSpPr>
              <p:nvPr/>
            </p:nvSpPr>
            <p:spPr bwMode="auto">
              <a:xfrm>
                <a:off x="2773363" y="3132138"/>
                <a:ext cx="261938" cy="2667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6" name="Rectangle 88"/>
              <p:cNvSpPr>
                <a:spLocks noChangeArrowheads="1"/>
              </p:cNvSpPr>
              <p:nvPr/>
            </p:nvSpPr>
            <p:spPr bwMode="auto">
              <a:xfrm>
                <a:off x="2776538" y="3354388"/>
                <a:ext cx="33338"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97" name="Rectangle 89"/>
              <p:cNvSpPr>
                <a:spLocks noChangeArrowheads="1"/>
              </p:cNvSpPr>
              <p:nvPr/>
            </p:nvSpPr>
            <p:spPr bwMode="auto">
              <a:xfrm>
                <a:off x="2776538" y="3316288"/>
                <a:ext cx="33338"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98" name="Rectangle 90"/>
              <p:cNvSpPr>
                <a:spLocks noChangeArrowheads="1"/>
              </p:cNvSpPr>
              <p:nvPr/>
            </p:nvSpPr>
            <p:spPr bwMode="auto">
              <a:xfrm>
                <a:off x="2776538" y="3289301"/>
                <a:ext cx="33338"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99" name="Rectangle 91"/>
              <p:cNvSpPr>
                <a:spLocks noChangeArrowheads="1"/>
              </p:cNvSpPr>
              <p:nvPr/>
            </p:nvSpPr>
            <p:spPr bwMode="auto">
              <a:xfrm>
                <a:off x="2776538" y="3252788"/>
                <a:ext cx="33338"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00" name="Freeform 92"/>
              <p:cNvSpPr/>
              <p:nvPr/>
            </p:nvSpPr>
            <p:spPr bwMode="auto">
              <a:xfrm>
                <a:off x="2784475" y="3203576"/>
                <a:ext cx="41275" cy="25400"/>
              </a:xfrm>
              <a:custGeom>
                <a:avLst/>
                <a:gdLst>
                  <a:gd name="T0" fmla="*/ 0 w 26"/>
                  <a:gd name="T1" fmla="*/ 7 h 16"/>
                  <a:gd name="T2" fmla="*/ 24 w 26"/>
                  <a:gd name="T3" fmla="*/ 16 h 16"/>
                  <a:gd name="T4" fmla="*/ 26 w 26"/>
                  <a:gd name="T5" fmla="*/ 12 h 16"/>
                  <a:gd name="T6" fmla="*/ 2 w 26"/>
                  <a:gd name="T7" fmla="*/ 0 h 16"/>
                  <a:gd name="T8" fmla="*/ 0 w 26"/>
                  <a:gd name="T9" fmla="*/ 7 h 16"/>
                </a:gdLst>
                <a:ahLst/>
                <a:cxnLst>
                  <a:cxn ang="0">
                    <a:pos x="T0" y="T1"/>
                  </a:cxn>
                  <a:cxn ang="0">
                    <a:pos x="T2" y="T3"/>
                  </a:cxn>
                  <a:cxn ang="0">
                    <a:pos x="T4" y="T5"/>
                  </a:cxn>
                  <a:cxn ang="0">
                    <a:pos x="T6" y="T7"/>
                  </a:cxn>
                  <a:cxn ang="0">
                    <a:pos x="T8" y="T9"/>
                  </a:cxn>
                </a:cxnLst>
                <a:rect l="0" t="0" r="r" b="b"/>
                <a:pathLst>
                  <a:path w="26" h="16">
                    <a:moveTo>
                      <a:pt x="0" y="7"/>
                    </a:moveTo>
                    <a:lnTo>
                      <a:pt x="24" y="16"/>
                    </a:lnTo>
                    <a:lnTo>
                      <a:pt x="26" y="12"/>
                    </a:lnTo>
                    <a:lnTo>
                      <a:pt x="2" y="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1" name="Freeform 93"/>
              <p:cNvSpPr/>
              <p:nvPr/>
            </p:nvSpPr>
            <p:spPr bwMode="auto">
              <a:xfrm>
                <a:off x="2806700" y="3173413"/>
                <a:ext cx="38100" cy="36513"/>
              </a:xfrm>
              <a:custGeom>
                <a:avLst/>
                <a:gdLst>
                  <a:gd name="T0" fmla="*/ 0 w 24"/>
                  <a:gd name="T1" fmla="*/ 5 h 23"/>
                  <a:gd name="T2" fmla="*/ 19 w 24"/>
                  <a:gd name="T3" fmla="*/ 23 h 23"/>
                  <a:gd name="T4" fmla="*/ 24 w 24"/>
                  <a:gd name="T5" fmla="*/ 19 h 23"/>
                  <a:gd name="T6" fmla="*/ 5 w 24"/>
                  <a:gd name="T7" fmla="*/ 0 h 23"/>
                  <a:gd name="T8" fmla="*/ 0 w 24"/>
                  <a:gd name="T9" fmla="*/ 5 h 23"/>
                </a:gdLst>
                <a:ahLst/>
                <a:cxnLst>
                  <a:cxn ang="0">
                    <a:pos x="T0" y="T1"/>
                  </a:cxn>
                  <a:cxn ang="0">
                    <a:pos x="T2" y="T3"/>
                  </a:cxn>
                  <a:cxn ang="0">
                    <a:pos x="T4" y="T5"/>
                  </a:cxn>
                  <a:cxn ang="0">
                    <a:pos x="T6" y="T7"/>
                  </a:cxn>
                  <a:cxn ang="0">
                    <a:pos x="T8" y="T9"/>
                  </a:cxn>
                </a:cxnLst>
                <a:rect l="0" t="0" r="r" b="b"/>
                <a:pathLst>
                  <a:path w="24" h="23">
                    <a:moveTo>
                      <a:pt x="0" y="5"/>
                    </a:moveTo>
                    <a:lnTo>
                      <a:pt x="19" y="23"/>
                    </a:lnTo>
                    <a:lnTo>
                      <a:pt x="24" y="19"/>
                    </a:lnTo>
                    <a:lnTo>
                      <a:pt x="5"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2" name="Freeform 94"/>
              <p:cNvSpPr/>
              <p:nvPr/>
            </p:nvSpPr>
            <p:spPr bwMode="auto">
              <a:xfrm>
                <a:off x="2851150" y="3151188"/>
                <a:ext cx="23813" cy="41275"/>
              </a:xfrm>
              <a:custGeom>
                <a:avLst/>
                <a:gdLst>
                  <a:gd name="T0" fmla="*/ 0 w 15"/>
                  <a:gd name="T1" fmla="*/ 2 h 26"/>
                  <a:gd name="T2" fmla="*/ 10 w 15"/>
                  <a:gd name="T3" fmla="*/ 26 h 26"/>
                  <a:gd name="T4" fmla="*/ 15 w 15"/>
                  <a:gd name="T5" fmla="*/ 23 h 26"/>
                  <a:gd name="T6" fmla="*/ 8 w 15"/>
                  <a:gd name="T7" fmla="*/ 0 h 26"/>
                  <a:gd name="T8" fmla="*/ 0 w 15"/>
                  <a:gd name="T9" fmla="*/ 2 h 26"/>
                </a:gdLst>
                <a:ahLst/>
                <a:cxnLst>
                  <a:cxn ang="0">
                    <a:pos x="T0" y="T1"/>
                  </a:cxn>
                  <a:cxn ang="0">
                    <a:pos x="T2" y="T3"/>
                  </a:cxn>
                  <a:cxn ang="0">
                    <a:pos x="T4" y="T5"/>
                  </a:cxn>
                  <a:cxn ang="0">
                    <a:pos x="T6" y="T7"/>
                  </a:cxn>
                  <a:cxn ang="0">
                    <a:pos x="T8" y="T9"/>
                  </a:cxn>
                </a:cxnLst>
                <a:rect l="0" t="0" r="r" b="b"/>
                <a:pathLst>
                  <a:path w="15" h="26">
                    <a:moveTo>
                      <a:pt x="0" y="2"/>
                    </a:moveTo>
                    <a:lnTo>
                      <a:pt x="10" y="26"/>
                    </a:lnTo>
                    <a:lnTo>
                      <a:pt x="15" y="23"/>
                    </a:lnTo>
                    <a:lnTo>
                      <a:pt x="8"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3" name="Rectangle 95"/>
              <p:cNvSpPr>
                <a:spLocks noChangeArrowheads="1"/>
              </p:cNvSpPr>
              <p:nvPr/>
            </p:nvSpPr>
            <p:spPr bwMode="auto">
              <a:xfrm>
                <a:off x="2897188" y="3146426"/>
                <a:ext cx="11113"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04" name="Freeform 96"/>
              <p:cNvSpPr/>
              <p:nvPr/>
            </p:nvSpPr>
            <p:spPr bwMode="auto">
              <a:xfrm>
                <a:off x="2930525" y="3151188"/>
                <a:ext cx="26988" cy="41275"/>
              </a:xfrm>
              <a:custGeom>
                <a:avLst/>
                <a:gdLst>
                  <a:gd name="T0" fmla="*/ 0 w 17"/>
                  <a:gd name="T1" fmla="*/ 23 h 26"/>
                  <a:gd name="T2" fmla="*/ 5 w 17"/>
                  <a:gd name="T3" fmla="*/ 26 h 26"/>
                  <a:gd name="T4" fmla="*/ 17 w 17"/>
                  <a:gd name="T5" fmla="*/ 2 h 26"/>
                  <a:gd name="T6" fmla="*/ 10 w 17"/>
                  <a:gd name="T7" fmla="*/ 0 h 26"/>
                  <a:gd name="T8" fmla="*/ 0 w 17"/>
                  <a:gd name="T9" fmla="*/ 23 h 26"/>
                </a:gdLst>
                <a:ahLst/>
                <a:cxnLst>
                  <a:cxn ang="0">
                    <a:pos x="T0" y="T1"/>
                  </a:cxn>
                  <a:cxn ang="0">
                    <a:pos x="T2" y="T3"/>
                  </a:cxn>
                  <a:cxn ang="0">
                    <a:pos x="T4" y="T5"/>
                  </a:cxn>
                  <a:cxn ang="0">
                    <a:pos x="T6" y="T7"/>
                  </a:cxn>
                  <a:cxn ang="0">
                    <a:pos x="T8" y="T9"/>
                  </a:cxn>
                </a:cxnLst>
                <a:rect l="0" t="0" r="r" b="b"/>
                <a:pathLst>
                  <a:path w="17" h="26">
                    <a:moveTo>
                      <a:pt x="0" y="23"/>
                    </a:moveTo>
                    <a:lnTo>
                      <a:pt x="5" y="26"/>
                    </a:lnTo>
                    <a:lnTo>
                      <a:pt x="17" y="2"/>
                    </a:lnTo>
                    <a:lnTo>
                      <a:pt x="10"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5" name="Freeform 97"/>
              <p:cNvSpPr/>
              <p:nvPr/>
            </p:nvSpPr>
            <p:spPr bwMode="auto">
              <a:xfrm>
                <a:off x="2963863" y="3173413"/>
                <a:ext cx="34925" cy="33338"/>
              </a:xfrm>
              <a:custGeom>
                <a:avLst/>
                <a:gdLst>
                  <a:gd name="T0" fmla="*/ 0 w 22"/>
                  <a:gd name="T1" fmla="*/ 16 h 21"/>
                  <a:gd name="T2" fmla="*/ 5 w 22"/>
                  <a:gd name="T3" fmla="*/ 21 h 21"/>
                  <a:gd name="T4" fmla="*/ 22 w 22"/>
                  <a:gd name="T5" fmla="*/ 5 h 21"/>
                  <a:gd name="T6" fmla="*/ 19 w 22"/>
                  <a:gd name="T7" fmla="*/ 0 h 21"/>
                  <a:gd name="T8" fmla="*/ 0 w 22"/>
                  <a:gd name="T9" fmla="*/ 16 h 21"/>
                </a:gdLst>
                <a:ahLst/>
                <a:cxnLst>
                  <a:cxn ang="0">
                    <a:pos x="T0" y="T1"/>
                  </a:cxn>
                  <a:cxn ang="0">
                    <a:pos x="T2" y="T3"/>
                  </a:cxn>
                  <a:cxn ang="0">
                    <a:pos x="T4" y="T5"/>
                  </a:cxn>
                  <a:cxn ang="0">
                    <a:pos x="T6" y="T7"/>
                  </a:cxn>
                  <a:cxn ang="0">
                    <a:pos x="T8" y="T9"/>
                  </a:cxn>
                </a:cxnLst>
                <a:rect l="0" t="0" r="r" b="b"/>
                <a:pathLst>
                  <a:path w="22" h="21">
                    <a:moveTo>
                      <a:pt x="0" y="16"/>
                    </a:moveTo>
                    <a:lnTo>
                      <a:pt x="5" y="21"/>
                    </a:lnTo>
                    <a:lnTo>
                      <a:pt x="22" y="5"/>
                    </a:lnTo>
                    <a:lnTo>
                      <a:pt x="19" y="0"/>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6" name="Freeform 98"/>
              <p:cNvSpPr/>
              <p:nvPr/>
            </p:nvSpPr>
            <p:spPr bwMode="auto">
              <a:xfrm>
                <a:off x="2982913" y="3206751"/>
                <a:ext cx="38100" cy="22225"/>
              </a:xfrm>
              <a:custGeom>
                <a:avLst/>
                <a:gdLst>
                  <a:gd name="T0" fmla="*/ 0 w 24"/>
                  <a:gd name="T1" fmla="*/ 10 h 14"/>
                  <a:gd name="T2" fmla="*/ 3 w 24"/>
                  <a:gd name="T3" fmla="*/ 14 h 14"/>
                  <a:gd name="T4" fmla="*/ 24 w 24"/>
                  <a:gd name="T5" fmla="*/ 7 h 14"/>
                  <a:gd name="T6" fmla="*/ 22 w 24"/>
                  <a:gd name="T7" fmla="*/ 0 h 14"/>
                  <a:gd name="T8" fmla="*/ 0 w 24"/>
                  <a:gd name="T9" fmla="*/ 10 h 14"/>
                </a:gdLst>
                <a:ahLst/>
                <a:cxnLst>
                  <a:cxn ang="0">
                    <a:pos x="T0" y="T1"/>
                  </a:cxn>
                  <a:cxn ang="0">
                    <a:pos x="T2" y="T3"/>
                  </a:cxn>
                  <a:cxn ang="0">
                    <a:pos x="T4" y="T5"/>
                  </a:cxn>
                  <a:cxn ang="0">
                    <a:pos x="T6" y="T7"/>
                  </a:cxn>
                  <a:cxn ang="0">
                    <a:pos x="T8" y="T9"/>
                  </a:cxn>
                </a:cxnLst>
                <a:rect l="0" t="0" r="r" b="b"/>
                <a:pathLst>
                  <a:path w="24" h="14">
                    <a:moveTo>
                      <a:pt x="0" y="10"/>
                    </a:moveTo>
                    <a:lnTo>
                      <a:pt x="3" y="14"/>
                    </a:lnTo>
                    <a:lnTo>
                      <a:pt x="24" y="7"/>
                    </a:lnTo>
                    <a:lnTo>
                      <a:pt x="22" y="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7" name="Rectangle 99"/>
              <p:cNvSpPr>
                <a:spLocks noChangeArrowheads="1"/>
              </p:cNvSpPr>
              <p:nvPr/>
            </p:nvSpPr>
            <p:spPr bwMode="auto">
              <a:xfrm>
                <a:off x="2990850" y="3252788"/>
                <a:ext cx="38100"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08" name="Rectangle 100"/>
              <p:cNvSpPr>
                <a:spLocks noChangeArrowheads="1"/>
              </p:cNvSpPr>
              <p:nvPr/>
            </p:nvSpPr>
            <p:spPr bwMode="auto">
              <a:xfrm>
                <a:off x="2990850" y="3286126"/>
                <a:ext cx="38100"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09" name="Rectangle 101"/>
              <p:cNvSpPr>
                <a:spLocks noChangeArrowheads="1"/>
              </p:cNvSpPr>
              <p:nvPr/>
            </p:nvSpPr>
            <p:spPr bwMode="auto">
              <a:xfrm>
                <a:off x="2994025" y="3316288"/>
                <a:ext cx="3492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0" name="Rectangle 102"/>
              <p:cNvSpPr>
                <a:spLocks noChangeArrowheads="1"/>
              </p:cNvSpPr>
              <p:nvPr/>
            </p:nvSpPr>
            <p:spPr bwMode="auto">
              <a:xfrm>
                <a:off x="2990850" y="3349626"/>
                <a:ext cx="38100"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1" name="Rectangle 103"/>
              <p:cNvSpPr>
                <a:spLocks noChangeArrowheads="1"/>
              </p:cNvSpPr>
              <p:nvPr/>
            </p:nvSpPr>
            <p:spPr bwMode="auto">
              <a:xfrm>
                <a:off x="2762250" y="2984501"/>
                <a:ext cx="27781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2" name="Rectangle 104"/>
              <p:cNvSpPr>
                <a:spLocks noChangeArrowheads="1"/>
              </p:cNvSpPr>
              <p:nvPr/>
            </p:nvSpPr>
            <p:spPr bwMode="auto">
              <a:xfrm>
                <a:off x="2578100" y="3090863"/>
                <a:ext cx="641350"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3" name="Rectangle 105"/>
              <p:cNvSpPr>
                <a:spLocks noChangeArrowheads="1"/>
              </p:cNvSpPr>
              <p:nvPr/>
            </p:nvSpPr>
            <p:spPr bwMode="auto">
              <a:xfrm>
                <a:off x="2578100" y="3138488"/>
                <a:ext cx="641350"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4" name="Rectangle 106"/>
              <p:cNvSpPr>
                <a:spLocks noChangeArrowheads="1"/>
              </p:cNvSpPr>
              <p:nvPr/>
            </p:nvSpPr>
            <p:spPr bwMode="auto">
              <a:xfrm>
                <a:off x="2674938" y="3195638"/>
                <a:ext cx="11747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5" name="Rectangle 107"/>
              <p:cNvSpPr>
                <a:spLocks noChangeArrowheads="1"/>
              </p:cNvSpPr>
              <p:nvPr/>
            </p:nvSpPr>
            <p:spPr bwMode="auto">
              <a:xfrm>
                <a:off x="3009900" y="3187701"/>
                <a:ext cx="12382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6" name="Rectangle 108"/>
              <p:cNvSpPr>
                <a:spLocks noChangeArrowheads="1"/>
              </p:cNvSpPr>
              <p:nvPr/>
            </p:nvSpPr>
            <p:spPr bwMode="auto">
              <a:xfrm>
                <a:off x="2674938" y="3233738"/>
                <a:ext cx="101600"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7" name="Rectangle 109"/>
              <p:cNvSpPr>
                <a:spLocks noChangeArrowheads="1"/>
              </p:cNvSpPr>
              <p:nvPr/>
            </p:nvSpPr>
            <p:spPr bwMode="auto">
              <a:xfrm>
                <a:off x="3028950" y="3233738"/>
                <a:ext cx="10001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8" name="Rectangle 110"/>
              <p:cNvSpPr>
                <a:spLocks noChangeArrowheads="1"/>
              </p:cNvSpPr>
              <p:nvPr/>
            </p:nvSpPr>
            <p:spPr bwMode="auto">
              <a:xfrm>
                <a:off x="2674938" y="3278188"/>
                <a:ext cx="101600"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9" name="Rectangle 111"/>
              <p:cNvSpPr>
                <a:spLocks noChangeArrowheads="1"/>
              </p:cNvSpPr>
              <p:nvPr/>
            </p:nvSpPr>
            <p:spPr bwMode="auto">
              <a:xfrm>
                <a:off x="3028950" y="3278188"/>
                <a:ext cx="10001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0" name="Rectangle 112"/>
              <p:cNvSpPr>
                <a:spLocks noChangeArrowheads="1"/>
              </p:cNvSpPr>
              <p:nvPr/>
            </p:nvSpPr>
            <p:spPr bwMode="auto">
              <a:xfrm>
                <a:off x="2671763" y="3330576"/>
                <a:ext cx="10477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1" name="Rectangle 113"/>
              <p:cNvSpPr>
                <a:spLocks noChangeArrowheads="1"/>
              </p:cNvSpPr>
              <p:nvPr/>
            </p:nvSpPr>
            <p:spPr bwMode="auto">
              <a:xfrm>
                <a:off x="3028950" y="3330576"/>
                <a:ext cx="10001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2" name="Rectangle 114"/>
              <p:cNvSpPr>
                <a:spLocks noChangeArrowheads="1"/>
              </p:cNvSpPr>
              <p:nvPr/>
            </p:nvSpPr>
            <p:spPr bwMode="auto">
              <a:xfrm>
                <a:off x="2697163" y="3335338"/>
                <a:ext cx="793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3" name="Rectangle 115"/>
              <p:cNvSpPr>
                <a:spLocks noChangeArrowheads="1"/>
              </p:cNvSpPr>
              <p:nvPr/>
            </p:nvSpPr>
            <p:spPr bwMode="auto">
              <a:xfrm>
                <a:off x="3087688" y="3338513"/>
                <a:ext cx="12700"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4" name="Rectangle 116"/>
              <p:cNvSpPr>
                <a:spLocks noChangeArrowheads="1"/>
              </p:cNvSpPr>
              <p:nvPr/>
            </p:nvSpPr>
            <p:spPr bwMode="auto">
              <a:xfrm>
                <a:off x="3065463" y="3286126"/>
                <a:ext cx="111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5" name="Rectangle 117"/>
              <p:cNvSpPr>
                <a:spLocks noChangeArrowheads="1"/>
              </p:cNvSpPr>
              <p:nvPr/>
            </p:nvSpPr>
            <p:spPr bwMode="auto">
              <a:xfrm>
                <a:off x="2724150" y="3286126"/>
                <a:ext cx="11113"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6" name="Rectangle 118"/>
              <p:cNvSpPr>
                <a:spLocks noChangeArrowheads="1"/>
              </p:cNvSpPr>
              <p:nvPr/>
            </p:nvSpPr>
            <p:spPr bwMode="auto">
              <a:xfrm>
                <a:off x="2697163" y="3236913"/>
                <a:ext cx="1270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7" name="Rectangle 119"/>
              <p:cNvSpPr>
                <a:spLocks noChangeArrowheads="1"/>
              </p:cNvSpPr>
              <p:nvPr/>
            </p:nvSpPr>
            <p:spPr bwMode="auto">
              <a:xfrm>
                <a:off x="3092450" y="3240088"/>
                <a:ext cx="11113"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8" name="Rectangle 120"/>
              <p:cNvSpPr>
                <a:spLocks noChangeArrowheads="1"/>
              </p:cNvSpPr>
              <p:nvPr/>
            </p:nvSpPr>
            <p:spPr bwMode="auto">
              <a:xfrm>
                <a:off x="3059113" y="3192463"/>
                <a:ext cx="1111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9" name="Rectangle 121"/>
              <p:cNvSpPr>
                <a:spLocks noChangeArrowheads="1"/>
              </p:cNvSpPr>
              <p:nvPr/>
            </p:nvSpPr>
            <p:spPr bwMode="auto">
              <a:xfrm>
                <a:off x="2735263" y="3198813"/>
                <a:ext cx="793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0" name="Rectangle 122"/>
              <p:cNvSpPr>
                <a:spLocks noChangeArrowheads="1"/>
              </p:cNvSpPr>
              <p:nvPr/>
            </p:nvSpPr>
            <p:spPr bwMode="auto">
              <a:xfrm>
                <a:off x="2622550" y="3143251"/>
                <a:ext cx="11113"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1" name="Rectangle 123"/>
              <p:cNvSpPr>
                <a:spLocks noChangeArrowheads="1"/>
              </p:cNvSpPr>
              <p:nvPr/>
            </p:nvSpPr>
            <p:spPr bwMode="auto">
              <a:xfrm>
                <a:off x="2701925" y="3143251"/>
                <a:ext cx="793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2" name="Rectangle 124"/>
              <p:cNvSpPr>
                <a:spLocks noChangeArrowheads="1"/>
              </p:cNvSpPr>
              <p:nvPr/>
            </p:nvSpPr>
            <p:spPr bwMode="auto">
              <a:xfrm>
                <a:off x="2776538" y="3143251"/>
                <a:ext cx="11113"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3" name="Rectangle 125"/>
              <p:cNvSpPr>
                <a:spLocks noChangeArrowheads="1"/>
              </p:cNvSpPr>
              <p:nvPr/>
            </p:nvSpPr>
            <p:spPr bwMode="auto">
              <a:xfrm>
                <a:off x="3013075" y="3143251"/>
                <a:ext cx="7938"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4" name="Rectangle 126"/>
              <p:cNvSpPr>
                <a:spLocks noChangeArrowheads="1"/>
              </p:cNvSpPr>
              <p:nvPr/>
            </p:nvSpPr>
            <p:spPr bwMode="auto">
              <a:xfrm>
                <a:off x="3095625" y="3138488"/>
                <a:ext cx="7938"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5" name="Rectangle 127"/>
              <p:cNvSpPr>
                <a:spLocks noChangeArrowheads="1"/>
              </p:cNvSpPr>
              <p:nvPr/>
            </p:nvSpPr>
            <p:spPr bwMode="auto">
              <a:xfrm>
                <a:off x="3170238" y="3143251"/>
                <a:ext cx="7938"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6" name="Rectangle 128"/>
              <p:cNvSpPr>
                <a:spLocks noChangeArrowheads="1"/>
              </p:cNvSpPr>
              <p:nvPr/>
            </p:nvSpPr>
            <p:spPr bwMode="auto">
              <a:xfrm>
                <a:off x="3178175" y="3094038"/>
                <a:ext cx="793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7" name="Rectangle 129"/>
              <p:cNvSpPr>
                <a:spLocks noChangeArrowheads="1"/>
              </p:cNvSpPr>
              <p:nvPr/>
            </p:nvSpPr>
            <p:spPr bwMode="auto">
              <a:xfrm>
                <a:off x="3117850" y="3094038"/>
                <a:ext cx="111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8" name="Rectangle 130"/>
              <p:cNvSpPr>
                <a:spLocks noChangeArrowheads="1"/>
              </p:cNvSpPr>
              <p:nvPr/>
            </p:nvSpPr>
            <p:spPr bwMode="auto">
              <a:xfrm>
                <a:off x="3070225" y="3094038"/>
                <a:ext cx="635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9" name="Rectangle 131"/>
              <p:cNvSpPr>
                <a:spLocks noChangeArrowheads="1"/>
              </p:cNvSpPr>
              <p:nvPr/>
            </p:nvSpPr>
            <p:spPr bwMode="auto">
              <a:xfrm>
                <a:off x="2974975" y="3094038"/>
                <a:ext cx="12700"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0" name="Rectangle 132"/>
              <p:cNvSpPr>
                <a:spLocks noChangeArrowheads="1"/>
              </p:cNvSpPr>
              <p:nvPr/>
            </p:nvSpPr>
            <p:spPr bwMode="auto">
              <a:xfrm>
                <a:off x="2897188" y="3097213"/>
                <a:ext cx="79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1" name="Rectangle 133"/>
              <p:cNvSpPr>
                <a:spLocks noChangeArrowheads="1"/>
              </p:cNvSpPr>
              <p:nvPr/>
            </p:nvSpPr>
            <p:spPr bwMode="auto">
              <a:xfrm>
                <a:off x="2814638" y="3094038"/>
                <a:ext cx="11113"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2" name="Rectangle 134"/>
              <p:cNvSpPr>
                <a:spLocks noChangeArrowheads="1"/>
              </p:cNvSpPr>
              <p:nvPr/>
            </p:nvSpPr>
            <p:spPr bwMode="auto">
              <a:xfrm>
                <a:off x="2727325" y="3094038"/>
                <a:ext cx="111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3" name="Rectangle 135"/>
              <p:cNvSpPr>
                <a:spLocks noChangeArrowheads="1"/>
              </p:cNvSpPr>
              <p:nvPr/>
            </p:nvSpPr>
            <p:spPr bwMode="auto">
              <a:xfrm>
                <a:off x="2668588" y="3094038"/>
                <a:ext cx="11113"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4" name="Rectangle 136"/>
              <p:cNvSpPr>
                <a:spLocks noChangeArrowheads="1"/>
              </p:cNvSpPr>
              <p:nvPr/>
            </p:nvSpPr>
            <p:spPr bwMode="auto">
              <a:xfrm>
                <a:off x="2608263" y="3094038"/>
                <a:ext cx="111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5" name="Rectangle 137"/>
              <p:cNvSpPr>
                <a:spLocks noChangeArrowheads="1"/>
              </p:cNvSpPr>
              <p:nvPr/>
            </p:nvSpPr>
            <p:spPr bwMode="auto">
              <a:xfrm>
                <a:off x="2757488" y="3041651"/>
                <a:ext cx="2825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6" name="Rectangle 138"/>
              <p:cNvSpPr>
                <a:spLocks noChangeArrowheads="1"/>
              </p:cNvSpPr>
              <p:nvPr/>
            </p:nvSpPr>
            <p:spPr bwMode="auto">
              <a:xfrm>
                <a:off x="3035300" y="3022601"/>
                <a:ext cx="11113"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7" name="Rectangle 139"/>
              <p:cNvSpPr>
                <a:spLocks noChangeArrowheads="1"/>
              </p:cNvSpPr>
              <p:nvPr/>
            </p:nvSpPr>
            <p:spPr bwMode="auto">
              <a:xfrm>
                <a:off x="2751138" y="3014663"/>
                <a:ext cx="11113"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8" name="Rectangle 140"/>
              <p:cNvSpPr>
                <a:spLocks noChangeArrowheads="1"/>
              </p:cNvSpPr>
              <p:nvPr/>
            </p:nvSpPr>
            <p:spPr bwMode="auto">
              <a:xfrm>
                <a:off x="2776538" y="3049588"/>
                <a:ext cx="11113"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9" name="Rectangle 141"/>
              <p:cNvSpPr>
                <a:spLocks noChangeArrowheads="1"/>
              </p:cNvSpPr>
              <p:nvPr/>
            </p:nvSpPr>
            <p:spPr bwMode="auto">
              <a:xfrm>
                <a:off x="2859088" y="3049588"/>
                <a:ext cx="11113"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0" name="Rectangle 142"/>
              <p:cNvSpPr>
                <a:spLocks noChangeArrowheads="1"/>
              </p:cNvSpPr>
              <p:nvPr/>
            </p:nvSpPr>
            <p:spPr bwMode="auto">
              <a:xfrm>
                <a:off x="2938463" y="3049588"/>
                <a:ext cx="793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1" name="Rectangle 143"/>
              <p:cNvSpPr>
                <a:spLocks noChangeArrowheads="1"/>
              </p:cNvSpPr>
              <p:nvPr/>
            </p:nvSpPr>
            <p:spPr bwMode="auto">
              <a:xfrm>
                <a:off x="3017838" y="3049588"/>
                <a:ext cx="11113"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2" name="Rectangle 144"/>
              <p:cNvSpPr>
                <a:spLocks noChangeArrowheads="1"/>
              </p:cNvSpPr>
              <p:nvPr/>
            </p:nvSpPr>
            <p:spPr bwMode="auto">
              <a:xfrm>
                <a:off x="2963863" y="2992438"/>
                <a:ext cx="11113"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3" name="Rectangle 145"/>
              <p:cNvSpPr>
                <a:spLocks noChangeArrowheads="1"/>
              </p:cNvSpPr>
              <p:nvPr/>
            </p:nvSpPr>
            <p:spPr bwMode="auto">
              <a:xfrm>
                <a:off x="2889250" y="2989263"/>
                <a:ext cx="11113"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4" name="Rectangle 146"/>
              <p:cNvSpPr>
                <a:spLocks noChangeArrowheads="1"/>
              </p:cNvSpPr>
              <p:nvPr/>
            </p:nvSpPr>
            <p:spPr bwMode="auto">
              <a:xfrm>
                <a:off x="2822575" y="2992438"/>
                <a:ext cx="63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5" name="Freeform 147"/>
              <p:cNvSpPr/>
              <p:nvPr/>
            </p:nvSpPr>
            <p:spPr bwMode="auto">
              <a:xfrm>
                <a:off x="2701925" y="3387726"/>
                <a:ext cx="115888" cy="112713"/>
              </a:xfrm>
              <a:custGeom>
                <a:avLst/>
                <a:gdLst>
                  <a:gd name="T0" fmla="*/ 0 w 73"/>
                  <a:gd name="T1" fmla="*/ 64 h 71"/>
                  <a:gd name="T2" fmla="*/ 7 w 73"/>
                  <a:gd name="T3" fmla="*/ 71 h 71"/>
                  <a:gd name="T4" fmla="*/ 73 w 73"/>
                  <a:gd name="T5" fmla="*/ 7 h 71"/>
                  <a:gd name="T6" fmla="*/ 66 w 73"/>
                  <a:gd name="T7" fmla="*/ 0 h 71"/>
                  <a:gd name="T8" fmla="*/ 0 w 73"/>
                  <a:gd name="T9" fmla="*/ 64 h 71"/>
                </a:gdLst>
                <a:ahLst/>
                <a:cxnLst>
                  <a:cxn ang="0">
                    <a:pos x="T0" y="T1"/>
                  </a:cxn>
                  <a:cxn ang="0">
                    <a:pos x="T2" y="T3"/>
                  </a:cxn>
                  <a:cxn ang="0">
                    <a:pos x="T4" y="T5"/>
                  </a:cxn>
                  <a:cxn ang="0">
                    <a:pos x="T6" y="T7"/>
                  </a:cxn>
                  <a:cxn ang="0">
                    <a:pos x="T8" y="T9"/>
                  </a:cxn>
                </a:cxnLst>
                <a:rect l="0" t="0" r="r" b="b"/>
                <a:pathLst>
                  <a:path w="73" h="71">
                    <a:moveTo>
                      <a:pt x="0" y="64"/>
                    </a:moveTo>
                    <a:lnTo>
                      <a:pt x="7" y="71"/>
                    </a:lnTo>
                    <a:lnTo>
                      <a:pt x="73" y="7"/>
                    </a:lnTo>
                    <a:lnTo>
                      <a:pt x="66" y="0"/>
                    </a:lnTo>
                    <a:lnTo>
                      <a:pt x="0"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56" name="Freeform 148"/>
              <p:cNvSpPr/>
              <p:nvPr/>
            </p:nvSpPr>
            <p:spPr bwMode="auto">
              <a:xfrm>
                <a:off x="2982913" y="3387726"/>
                <a:ext cx="101600" cy="104775"/>
              </a:xfrm>
              <a:custGeom>
                <a:avLst/>
                <a:gdLst>
                  <a:gd name="T0" fmla="*/ 0 w 64"/>
                  <a:gd name="T1" fmla="*/ 5 h 66"/>
                  <a:gd name="T2" fmla="*/ 57 w 64"/>
                  <a:gd name="T3" fmla="*/ 66 h 66"/>
                  <a:gd name="T4" fmla="*/ 64 w 64"/>
                  <a:gd name="T5" fmla="*/ 61 h 66"/>
                  <a:gd name="T6" fmla="*/ 5 w 64"/>
                  <a:gd name="T7" fmla="*/ 0 h 66"/>
                  <a:gd name="T8" fmla="*/ 0 w 64"/>
                  <a:gd name="T9" fmla="*/ 5 h 66"/>
                </a:gdLst>
                <a:ahLst/>
                <a:cxnLst>
                  <a:cxn ang="0">
                    <a:pos x="T0" y="T1"/>
                  </a:cxn>
                  <a:cxn ang="0">
                    <a:pos x="T2" y="T3"/>
                  </a:cxn>
                  <a:cxn ang="0">
                    <a:pos x="T4" y="T5"/>
                  </a:cxn>
                  <a:cxn ang="0">
                    <a:pos x="T6" y="T7"/>
                  </a:cxn>
                  <a:cxn ang="0">
                    <a:pos x="T8" y="T9"/>
                  </a:cxn>
                </a:cxnLst>
                <a:rect l="0" t="0" r="r" b="b"/>
                <a:pathLst>
                  <a:path w="64" h="66">
                    <a:moveTo>
                      <a:pt x="0" y="5"/>
                    </a:moveTo>
                    <a:lnTo>
                      <a:pt x="57" y="66"/>
                    </a:lnTo>
                    <a:lnTo>
                      <a:pt x="64" y="61"/>
                    </a:lnTo>
                    <a:lnTo>
                      <a:pt x="5"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57" name="Freeform 149"/>
              <p:cNvSpPr>
                <a:spLocks noEditPoints="1"/>
              </p:cNvSpPr>
              <p:nvPr/>
            </p:nvSpPr>
            <p:spPr bwMode="auto">
              <a:xfrm>
                <a:off x="2487613" y="3813176"/>
                <a:ext cx="871538" cy="307975"/>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58" name="Freeform 150"/>
              <p:cNvSpPr/>
              <p:nvPr/>
            </p:nvSpPr>
            <p:spPr bwMode="auto">
              <a:xfrm>
                <a:off x="2116138" y="3282951"/>
                <a:ext cx="398463" cy="835025"/>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59" name="Freeform 151"/>
              <p:cNvSpPr/>
              <p:nvPr/>
            </p:nvSpPr>
            <p:spPr bwMode="auto">
              <a:xfrm>
                <a:off x="2168525" y="3598863"/>
                <a:ext cx="157163" cy="10477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0" name="Freeform 152"/>
              <p:cNvSpPr/>
              <p:nvPr/>
            </p:nvSpPr>
            <p:spPr bwMode="auto">
              <a:xfrm>
                <a:off x="2281238" y="3609976"/>
                <a:ext cx="96838" cy="315913"/>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1" name="Freeform 153"/>
              <p:cNvSpPr/>
              <p:nvPr/>
            </p:nvSpPr>
            <p:spPr bwMode="auto">
              <a:xfrm>
                <a:off x="2141538" y="3289301"/>
                <a:ext cx="180975" cy="12382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2" name="Freeform 154"/>
              <p:cNvSpPr/>
              <p:nvPr/>
            </p:nvSpPr>
            <p:spPr bwMode="auto">
              <a:xfrm>
                <a:off x="2179638" y="3395663"/>
                <a:ext cx="19050" cy="112713"/>
              </a:xfrm>
              <a:custGeom>
                <a:avLst/>
                <a:gdLst>
                  <a:gd name="T0" fmla="*/ 0 w 12"/>
                  <a:gd name="T1" fmla="*/ 71 h 71"/>
                  <a:gd name="T2" fmla="*/ 10 w 12"/>
                  <a:gd name="T3" fmla="*/ 71 h 71"/>
                  <a:gd name="T4" fmla="*/ 12 w 12"/>
                  <a:gd name="T5" fmla="*/ 0 h 71"/>
                  <a:gd name="T6" fmla="*/ 2 w 12"/>
                  <a:gd name="T7" fmla="*/ 0 h 71"/>
                  <a:gd name="T8" fmla="*/ 0 w 12"/>
                  <a:gd name="T9" fmla="*/ 71 h 71"/>
                </a:gdLst>
                <a:ahLst/>
                <a:cxnLst>
                  <a:cxn ang="0">
                    <a:pos x="T0" y="T1"/>
                  </a:cxn>
                  <a:cxn ang="0">
                    <a:pos x="T2" y="T3"/>
                  </a:cxn>
                  <a:cxn ang="0">
                    <a:pos x="T4" y="T5"/>
                  </a:cxn>
                  <a:cxn ang="0">
                    <a:pos x="T6" y="T7"/>
                  </a:cxn>
                  <a:cxn ang="0">
                    <a:pos x="T8" y="T9"/>
                  </a:cxn>
                </a:cxnLst>
                <a:rect l="0" t="0" r="r" b="b"/>
                <a:pathLst>
                  <a:path w="12" h="71">
                    <a:moveTo>
                      <a:pt x="0" y="71"/>
                    </a:moveTo>
                    <a:lnTo>
                      <a:pt x="10" y="71"/>
                    </a:lnTo>
                    <a:lnTo>
                      <a:pt x="12" y="0"/>
                    </a:lnTo>
                    <a:lnTo>
                      <a:pt x="2" y="0"/>
                    </a:lnTo>
                    <a:lnTo>
                      <a:pt x="0"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3" name="Freeform 155"/>
              <p:cNvSpPr/>
              <p:nvPr/>
            </p:nvSpPr>
            <p:spPr bwMode="auto">
              <a:xfrm>
                <a:off x="3321050" y="3282951"/>
                <a:ext cx="401638" cy="835025"/>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4" name="Freeform 156"/>
              <p:cNvSpPr/>
              <p:nvPr/>
            </p:nvSpPr>
            <p:spPr bwMode="auto">
              <a:xfrm>
                <a:off x="3513138" y="3598863"/>
                <a:ext cx="153988" cy="10477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5" name="Freeform 157"/>
              <p:cNvSpPr/>
              <p:nvPr/>
            </p:nvSpPr>
            <p:spPr bwMode="auto">
              <a:xfrm>
                <a:off x="3460750" y="3609976"/>
                <a:ext cx="93663" cy="315913"/>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6" name="Freeform 158"/>
              <p:cNvSpPr/>
              <p:nvPr/>
            </p:nvSpPr>
            <p:spPr bwMode="auto">
              <a:xfrm>
                <a:off x="3513138" y="3289301"/>
                <a:ext cx="179388" cy="12382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7" name="Freeform 159"/>
              <p:cNvSpPr/>
              <p:nvPr/>
            </p:nvSpPr>
            <p:spPr bwMode="auto">
              <a:xfrm>
                <a:off x="3640138" y="3395663"/>
                <a:ext cx="19050" cy="112713"/>
              </a:xfrm>
              <a:custGeom>
                <a:avLst/>
                <a:gdLst>
                  <a:gd name="T0" fmla="*/ 0 w 12"/>
                  <a:gd name="T1" fmla="*/ 0 h 71"/>
                  <a:gd name="T2" fmla="*/ 3 w 12"/>
                  <a:gd name="T3" fmla="*/ 71 h 71"/>
                  <a:gd name="T4" fmla="*/ 12 w 12"/>
                  <a:gd name="T5" fmla="*/ 71 h 71"/>
                  <a:gd name="T6" fmla="*/ 10 w 12"/>
                  <a:gd name="T7" fmla="*/ 0 h 71"/>
                  <a:gd name="T8" fmla="*/ 0 w 12"/>
                  <a:gd name="T9" fmla="*/ 0 h 71"/>
                </a:gdLst>
                <a:ahLst/>
                <a:cxnLst>
                  <a:cxn ang="0">
                    <a:pos x="T0" y="T1"/>
                  </a:cxn>
                  <a:cxn ang="0">
                    <a:pos x="T2" y="T3"/>
                  </a:cxn>
                  <a:cxn ang="0">
                    <a:pos x="T4" y="T5"/>
                  </a:cxn>
                  <a:cxn ang="0">
                    <a:pos x="T6" y="T7"/>
                  </a:cxn>
                  <a:cxn ang="0">
                    <a:pos x="T8" y="T9"/>
                  </a:cxn>
                </a:cxnLst>
                <a:rect l="0" t="0" r="r" b="b"/>
                <a:pathLst>
                  <a:path w="12" h="71">
                    <a:moveTo>
                      <a:pt x="0" y="0"/>
                    </a:moveTo>
                    <a:lnTo>
                      <a:pt x="3" y="71"/>
                    </a:lnTo>
                    <a:lnTo>
                      <a:pt x="12" y="71"/>
                    </a:lnTo>
                    <a:lnTo>
                      <a:pt x="1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8" name="Freeform 160"/>
              <p:cNvSpPr>
                <a:spLocks noEditPoints="1"/>
              </p:cNvSpPr>
              <p:nvPr/>
            </p:nvSpPr>
            <p:spPr bwMode="auto">
              <a:xfrm>
                <a:off x="2559050" y="3873501"/>
                <a:ext cx="168275" cy="173038"/>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9" name="Freeform 161"/>
              <p:cNvSpPr>
                <a:spLocks noEditPoints="1"/>
              </p:cNvSpPr>
              <p:nvPr/>
            </p:nvSpPr>
            <p:spPr bwMode="auto">
              <a:xfrm>
                <a:off x="2751138" y="3879851"/>
                <a:ext cx="153988" cy="13970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70" name="Freeform 162"/>
              <p:cNvSpPr>
                <a:spLocks noEditPoints="1"/>
              </p:cNvSpPr>
              <p:nvPr/>
            </p:nvSpPr>
            <p:spPr bwMode="auto">
              <a:xfrm>
                <a:off x="2919413" y="3876676"/>
                <a:ext cx="173038" cy="146050"/>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71" name="Freeform 163"/>
              <p:cNvSpPr/>
              <p:nvPr/>
            </p:nvSpPr>
            <p:spPr bwMode="auto">
              <a:xfrm>
                <a:off x="3103563" y="3895726"/>
                <a:ext cx="161925" cy="127000"/>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grpSp>
          <p:nvGrpSpPr>
            <p:cNvPr id="176" name="组合 175"/>
            <p:cNvGrpSpPr/>
            <p:nvPr/>
          </p:nvGrpSpPr>
          <p:grpSpPr>
            <a:xfrm>
              <a:off x="5179014" y="1767251"/>
              <a:ext cx="1295904" cy="416969"/>
              <a:chOff x="5138738" y="2390776"/>
              <a:chExt cx="5668962" cy="1824038"/>
            </a:xfrm>
            <a:solidFill>
              <a:schemeClr val="bg1"/>
            </a:solidFill>
          </p:grpSpPr>
          <p:sp>
            <p:nvSpPr>
              <p:cNvPr id="172" name="Freeform 164"/>
              <p:cNvSpPr>
                <a:spLocks noEditPoints="1"/>
              </p:cNvSpPr>
              <p:nvPr/>
            </p:nvSpPr>
            <p:spPr bwMode="auto">
              <a:xfrm>
                <a:off x="5138738" y="2390776"/>
                <a:ext cx="1257300" cy="1824038"/>
              </a:xfrm>
              <a:custGeom>
                <a:avLst/>
                <a:gdLst>
                  <a:gd name="T0" fmla="*/ 139 w 335"/>
                  <a:gd name="T1" fmla="*/ 71 h 485"/>
                  <a:gd name="T2" fmla="*/ 157 w 335"/>
                  <a:gd name="T3" fmla="*/ 69 h 485"/>
                  <a:gd name="T4" fmla="*/ 197 w 335"/>
                  <a:gd name="T5" fmla="*/ 66 h 485"/>
                  <a:gd name="T6" fmla="*/ 278 w 335"/>
                  <a:gd name="T7" fmla="*/ 49 h 485"/>
                  <a:gd name="T8" fmla="*/ 247 w 335"/>
                  <a:gd name="T9" fmla="*/ 6 h 485"/>
                  <a:gd name="T10" fmla="*/ 171 w 335"/>
                  <a:gd name="T11" fmla="*/ 27 h 485"/>
                  <a:gd name="T12" fmla="*/ 139 w 335"/>
                  <a:gd name="T13" fmla="*/ 71 h 485"/>
                  <a:gd name="T14" fmla="*/ 309 w 335"/>
                  <a:gd name="T15" fmla="*/ 364 h 485"/>
                  <a:gd name="T16" fmla="*/ 281 w 335"/>
                  <a:gd name="T17" fmla="*/ 345 h 485"/>
                  <a:gd name="T18" fmla="*/ 292 w 335"/>
                  <a:gd name="T19" fmla="*/ 294 h 485"/>
                  <a:gd name="T20" fmla="*/ 259 w 335"/>
                  <a:gd name="T21" fmla="*/ 267 h 485"/>
                  <a:gd name="T22" fmla="*/ 276 w 335"/>
                  <a:gd name="T23" fmla="*/ 245 h 485"/>
                  <a:gd name="T24" fmla="*/ 314 w 335"/>
                  <a:gd name="T25" fmla="*/ 229 h 485"/>
                  <a:gd name="T26" fmla="*/ 329 w 335"/>
                  <a:gd name="T27" fmla="*/ 184 h 485"/>
                  <a:gd name="T28" fmla="*/ 290 w 335"/>
                  <a:gd name="T29" fmla="*/ 156 h 485"/>
                  <a:gd name="T30" fmla="*/ 251 w 335"/>
                  <a:gd name="T31" fmla="*/ 170 h 485"/>
                  <a:gd name="T32" fmla="*/ 254 w 335"/>
                  <a:gd name="T33" fmla="*/ 158 h 485"/>
                  <a:gd name="T34" fmla="*/ 288 w 335"/>
                  <a:gd name="T35" fmla="*/ 123 h 485"/>
                  <a:gd name="T36" fmla="*/ 293 w 335"/>
                  <a:gd name="T37" fmla="*/ 81 h 485"/>
                  <a:gd name="T38" fmla="*/ 240 w 335"/>
                  <a:gd name="T39" fmla="*/ 83 h 485"/>
                  <a:gd name="T40" fmla="*/ 199 w 335"/>
                  <a:gd name="T41" fmla="*/ 102 h 485"/>
                  <a:gd name="T42" fmla="*/ 151 w 335"/>
                  <a:gd name="T43" fmla="*/ 116 h 485"/>
                  <a:gd name="T44" fmla="*/ 123 w 335"/>
                  <a:gd name="T45" fmla="*/ 141 h 485"/>
                  <a:gd name="T46" fmla="*/ 88 w 335"/>
                  <a:gd name="T47" fmla="*/ 186 h 485"/>
                  <a:gd name="T48" fmla="*/ 78 w 335"/>
                  <a:gd name="T49" fmla="*/ 259 h 485"/>
                  <a:gd name="T50" fmla="*/ 50 w 335"/>
                  <a:gd name="T51" fmla="*/ 324 h 485"/>
                  <a:gd name="T52" fmla="*/ 42 w 335"/>
                  <a:gd name="T53" fmla="*/ 389 h 485"/>
                  <a:gd name="T54" fmla="*/ 10 w 335"/>
                  <a:gd name="T55" fmla="*/ 472 h 485"/>
                  <a:gd name="T56" fmla="*/ 84 w 335"/>
                  <a:gd name="T57" fmla="*/ 400 h 485"/>
                  <a:gd name="T58" fmla="*/ 130 w 335"/>
                  <a:gd name="T59" fmla="*/ 232 h 485"/>
                  <a:gd name="T60" fmla="*/ 152 w 335"/>
                  <a:gd name="T61" fmla="*/ 171 h 485"/>
                  <a:gd name="T62" fmla="*/ 208 w 335"/>
                  <a:gd name="T63" fmla="*/ 166 h 485"/>
                  <a:gd name="T64" fmla="*/ 179 w 335"/>
                  <a:gd name="T65" fmla="*/ 205 h 485"/>
                  <a:gd name="T66" fmla="*/ 168 w 335"/>
                  <a:gd name="T67" fmla="*/ 232 h 485"/>
                  <a:gd name="T68" fmla="*/ 222 w 335"/>
                  <a:gd name="T69" fmla="*/ 228 h 485"/>
                  <a:gd name="T70" fmla="*/ 250 w 335"/>
                  <a:gd name="T71" fmla="*/ 199 h 485"/>
                  <a:gd name="T72" fmla="*/ 295 w 335"/>
                  <a:gd name="T73" fmla="*/ 202 h 485"/>
                  <a:gd name="T74" fmla="*/ 271 w 335"/>
                  <a:gd name="T75" fmla="*/ 216 h 485"/>
                  <a:gd name="T76" fmla="*/ 237 w 335"/>
                  <a:gd name="T77" fmla="*/ 217 h 485"/>
                  <a:gd name="T78" fmla="*/ 200 w 335"/>
                  <a:gd name="T79" fmla="*/ 267 h 485"/>
                  <a:gd name="T80" fmla="*/ 186 w 335"/>
                  <a:gd name="T81" fmla="*/ 319 h 485"/>
                  <a:gd name="T82" fmla="*/ 229 w 335"/>
                  <a:gd name="T83" fmla="*/ 326 h 485"/>
                  <a:gd name="T84" fmla="*/ 253 w 335"/>
                  <a:gd name="T85" fmla="*/ 316 h 485"/>
                  <a:gd name="T86" fmla="*/ 246 w 335"/>
                  <a:gd name="T87" fmla="*/ 337 h 485"/>
                  <a:gd name="T88" fmla="*/ 197 w 335"/>
                  <a:gd name="T89" fmla="*/ 342 h 485"/>
                  <a:gd name="T90" fmla="*/ 184 w 335"/>
                  <a:gd name="T91" fmla="*/ 359 h 485"/>
                  <a:gd name="T92" fmla="*/ 218 w 335"/>
                  <a:gd name="T93" fmla="*/ 395 h 485"/>
                  <a:gd name="T94" fmla="*/ 265 w 335"/>
                  <a:gd name="T95" fmla="*/ 402 h 485"/>
                  <a:gd name="T96" fmla="*/ 315 w 335"/>
                  <a:gd name="T97" fmla="*/ 421 h 485"/>
                  <a:gd name="T98" fmla="*/ 309 w 335"/>
                  <a:gd name="T99" fmla="*/ 364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5" h="485">
                    <a:moveTo>
                      <a:pt x="139" y="71"/>
                    </a:moveTo>
                    <a:cubicBezTo>
                      <a:pt x="139" y="71"/>
                      <a:pt x="146" y="72"/>
                      <a:pt x="157" y="69"/>
                    </a:cubicBezTo>
                    <a:cubicBezTo>
                      <a:pt x="168" y="66"/>
                      <a:pt x="182" y="65"/>
                      <a:pt x="197" y="66"/>
                    </a:cubicBezTo>
                    <a:cubicBezTo>
                      <a:pt x="212" y="67"/>
                      <a:pt x="257" y="65"/>
                      <a:pt x="278" y="49"/>
                    </a:cubicBezTo>
                    <a:cubicBezTo>
                      <a:pt x="298" y="32"/>
                      <a:pt x="287" y="0"/>
                      <a:pt x="247" y="6"/>
                    </a:cubicBezTo>
                    <a:cubicBezTo>
                      <a:pt x="208" y="11"/>
                      <a:pt x="195" y="13"/>
                      <a:pt x="171" y="27"/>
                    </a:cubicBezTo>
                    <a:cubicBezTo>
                      <a:pt x="147" y="42"/>
                      <a:pt x="125" y="67"/>
                      <a:pt x="139" y="71"/>
                    </a:cubicBezTo>
                    <a:close/>
                    <a:moveTo>
                      <a:pt x="309" y="364"/>
                    </a:moveTo>
                    <a:cubicBezTo>
                      <a:pt x="294" y="354"/>
                      <a:pt x="279" y="355"/>
                      <a:pt x="281" y="345"/>
                    </a:cubicBezTo>
                    <a:cubicBezTo>
                      <a:pt x="284" y="336"/>
                      <a:pt x="305" y="303"/>
                      <a:pt x="292" y="294"/>
                    </a:cubicBezTo>
                    <a:cubicBezTo>
                      <a:pt x="278" y="284"/>
                      <a:pt x="255" y="276"/>
                      <a:pt x="259" y="267"/>
                    </a:cubicBezTo>
                    <a:cubicBezTo>
                      <a:pt x="264" y="257"/>
                      <a:pt x="266" y="245"/>
                      <a:pt x="276" y="245"/>
                    </a:cubicBezTo>
                    <a:cubicBezTo>
                      <a:pt x="286" y="245"/>
                      <a:pt x="294" y="247"/>
                      <a:pt x="314" y="229"/>
                    </a:cubicBezTo>
                    <a:cubicBezTo>
                      <a:pt x="333" y="210"/>
                      <a:pt x="335" y="198"/>
                      <a:pt x="329" y="184"/>
                    </a:cubicBezTo>
                    <a:cubicBezTo>
                      <a:pt x="322" y="170"/>
                      <a:pt x="308" y="151"/>
                      <a:pt x="290" y="156"/>
                    </a:cubicBezTo>
                    <a:cubicBezTo>
                      <a:pt x="272" y="161"/>
                      <a:pt x="253" y="175"/>
                      <a:pt x="251" y="170"/>
                    </a:cubicBezTo>
                    <a:cubicBezTo>
                      <a:pt x="250" y="165"/>
                      <a:pt x="254" y="158"/>
                      <a:pt x="254" y="158"/>
                    </a:cubicBezTo>
                    <a:cubicBezTo>
                      <a:pt x="254" y="158"/>
                      <a:pt x="286" y="137"/>
                      <a:pt x="288" y="123"/>
                    </a:cubicBezTo>
                    <a:cubicBezTo>
                      <a:pt x="290" y="109"/>
                      <a:pt x="300" y="87"/>
                      <a:pt x="293" y="81"/>
                    </a:cubicBezTo>
                    <a:cubicBezTo>
                      <a:pt x="286" y="74"/>
                      <a:pt x="257" y="76"/>
                      <a:pt x="240" y="83"/>
                    </a:cubicBezTo>
                    <a:cubicBezTo>
                      <a:pt x="223" y="90"/>
                      <a:pt x="208" y="101"/>
                      <a:pt x="199" y="102"/>
                    </a:cubicBezTo>
                    <a:cubicBezTo>
                      <a:pt x="190" y="104"/>
                      <a:pt x="160" y="110"/>
                      <a:pt x="151" y="116"/>
                    </a:cubicBezTo>
                    <a:cubicBezTo>
                      <a:pt x="143" y="123"/>
                      <a:pt x="138" y="133"/>
                      <a:pt x="123" y="141"/>
                    </a:cubicBezTo>
                    <a:cubicBezTo>
                      <a:pt x="109" y="149"/>
                      <a:pt x="94" y="155"/>
                      <a:pt x="88" y="186"/>
                    </a:cubicBezTo>
                    <a:cubicBezTo>
                      <a:pt x="83" y="217"/>
                      <a:pt x="81" y="245"/>
                      <a:pt x="78" y="259"/>
                    </a:cubicBezTo>
                    <a:cubicBezTo>
                      <a:pt x="74" y="273"/>
                      <a:pt x="54" y="312"/>
                      <a:pt x="50" y="324"/>
                    </a:cubicBezTo>
                    <a:cubicBezTo>
                      <a:pt x="46" y="337"/>
                      <a:pt x="44" y="358"/>
                      <a:pt x="42" y="389"/>
                    </a:cubicBezTo>
                    <a:cubicBezTo>
                      <a:pt x="41" y="420"/>
                      <a:pt x="0" y="459"/>
                      <a:pt x="10" y="472"/>
                    </a:cubicBezTo>
                    <a:cubicBezTo>
                      <a:pt x="21" y="485"/>
                      <a:pt x="61" y="466"/>
                      <a:pt x="84" y="400"/>
                    </a:cubicBezTo>
                    <a:cubicBezTo>
                      <a:pt x="107" y="334"/>
                      <a:pt x="126" y="280"/>
                      <a:pt x="130" y="232"/>
                    </a:cubicBezTo>
                    <a:cubicBezTo>
                      <a:pt x="135" y="185"/>
                      <a:pt x="136" y="176"/>
                      <a:pt x="152" y="171"/>
                    </a:cubicBezTo>
                    <a:cubicBezTo>
                      <a:pt x="168" y="166"/>
                      <a:pt x="204" y="160"/>
                      <a:pt x="208" y="166"/>
                    </a:cubicBezTo>
                    <a:cubicBezTo>
                      <a:pt x="212" y="172"/>
                      <a:pt x="189" y="195"/>
                      <a:pt x="179" y="205"/>
                    </a:cubicBezTo>
                    <a:cubicBezTo>
                      <a:pt x="169" y="214"/>
                      <a:pt x="163" y="224"/>
                      <a:pt x="168" y="232"/>
                    </a:cubicBezTo>
                    <a:cubicBezTo>
                      <a:pt x="173" y="241"/>
                      <a:pt x="208" y="244"/>
                      <a:pt x="222" y="228"/>
                    </a:cubicBezTo>
                    <a:cubicBezTo>
                      <a:pt x="235" y="212"/>
                      <a:pt x="240" y="200"/>
                      <a:pt x="250" y="199"/>
                    </a:cubicBezTo>
                    <a:cubicBezTo>
                      <a:pt x="259" y="197"/>
                      <a:pt x="295" y="197"/>
                      <a:pt x="295" y="202"/>
                    </a:cubicBezTo>
                    <a:cubicBezTo>
                      <a:pt x="295" y="208"/>
                      <a:pt x="283" y="216"/>
                      <a:pt x="271" y="216"/>
                    </a:cubicBezTo>
                    <a:cubicBezTo>
                      <a:pt x="258" y="216"/>
                      <a:pt x="248" y="209"/>
                      <a:pt x="237" y="217"/>
                    </a:cubicBezTo>
                    <a:cubicBezTo>
                      <a:pt x="227" y="225"/>
                      <a:pt x="214" y="253"/>
                      <a:pt x="200" y="267"/>
                    </a:cubicBezTo>
                    <a:cubicBezTo>
                      <a:pt x="187" y="282"/>
                      <a:pt x="172" y="305"/>
                      <a:pt x="186" y="319"/>
                    </a:cubicBezTo>
                    <a:cubicBezTo>
                      <a:pt x="200" y="332"/>
                      <a:pt x="222" y="335"/>
                      <a:pt x="229" y="326"/>
                    </a:cubicBezTo>
                    <a:cubicBezTo>
                      <a:pt x="235" y="317"/>
                      <a:pt x="247" y="313"/>
                      <a:pt x="253" y="316"/>
                    </a:cubicBezTo>
                    <a:cubicBezTo>
                      <a:pt x="258" y="320"/>
                      <a:pt x="255" y="335"/>
                      <a:pt x="246" y="337"/>
                    </a:cubicBezTo>
                    <a:cubicBezTo>
                      <a:pt x="237" y="339"/>
                      <a:pt x="204" y="342"/>
                      <a:pt x="197" y="342"/>
                    </a:cubicBezTo>
                    <a:cubicBezTo>
                      <a:pt x="190" y="342"/>
                      <a:pt x="180" y="345"/>
                      <a:pt x="184" y="359"/>
                    </a:cubicBezTo>
                    <a:cubicBezTo>
                      <a:pt x="187" y="374"/>
                      <a:pt x="193" y="396"/>
                      <a:pt x="218" y="395"/>
                    </a:cubicBezTo>
                    <a:cubicBezTo>
                      <a:pt x="243" y="395"/>
                      <a:pt x="256" y="395"/>
                      <a:pt x="265" y="402"/>
                    </a:cubicBezTo>
                    <a:cubicBezTo>
                      <a:pt x="275" y="408"/>
                      <a:pt x="300" y="440"/>
                      <a:pt x="315" y="421"/>
                    </a:cubicBezTo>
                    <a:cubicBezTo>
                      <a:pt x="329" y="401"/>
                      <a:pt x="324" y="374"/>
                      <a:pt x="309" y="3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73" name="Freeform 165"/>
              <p:cNvSpPr>
                <a:spLocks noEditPoints="1"/>
              </p:cNvSpPr>
              <p:nvPr/>
            </p:nvSpPr>
            <p:spPr bwMode="auto">
              <a:xfrm>
                <a:off x="6778625" y="2800351"/>
                <a:ext cx="1449388" cy="1103313"/>
              </a:xfrm>
              <a:custGeom>
                <a:avLst/>
                <a:gdLst>
                  <a:gd name="T0" fmla="*/ 82 w 386"/>
                  <a:gd name="T1" fmla="*/ 68 h 293"/>
                  <a:gd name="T2" fmla="*/ 47 w 386"/>
                  <a:gd name="T3" fmla="*/ 93 h 293"/>
                  <a:gd name="T4" fmla="*/ 36 w 386"/>
                  <a:gd name="T5" fmla="*/ 131 h 293"/>
                  <a:gd name="T6" fmla="*/ 35 w 386"/>
                  <a:gd name="T7" fmla="*/ 170 h 293"/>
                  <a:gd name="T8" fmla="*/ 8 w 386"/>
                  <a:gd name="T9" fmla="*/ 256 h 293"/>
                  <a:gd name="T10" fmla="*/ 42 w 386"/>
                  <a:gd name="T11" fmla="*/ 271 h 293"/>
                  <a:gd name="T12" fmla="*/ 68 w 386"/>
                  <a:gd name="T13" fmla="*/ 204 h 293"/>
                  <a:gd name="T14" fmla="*/ 89 w 386"/>
                  <a:gd name="T15" fmla="*/ 133 h 293"/>
                  <a:gd name="T16" fmla="*/ 82 w 386"/>
                  <a:gd name="T17" fmla="*/ 68 h 293"/>
                  <a:gd name="T18" fmla="*/ 369 w 386"/>
                  <a:gd name="T19" fmla="*/ 89 h 293"/>
                  <a:gd name="T20" fmla="*/ 283 w 386"/>
                  <a:gd name="T21" fmla="*/ 10 h 293"/>
                  <a:gd name="T22" fmla="*/ 229 w 386"/>
                  <a:gd name="T23" fmla="*/ 11 h 293"/>
                  <a:gd name="T24" fmla="*/ 119 w 386"/>
                  <a:gd name="T25" fmla="*/ 60 h 293"/>
                  <a:gd name="T26" fmla="*/ 115 w 386"/>
                  <a:gd name="T27" fmla="*/ 85 h 293"/>
                  <a:gd name="T28" fmla="*/ 164 w 386"/>
                  <a:gd name="T29" fmla="*/ 93 h 293"/>
                  <a:gd name="T30" fmla="*/ 236 w 386"/>
                  <a:gd name="T31" fmla="*/ 55 h 293"/>
                  <a:gd name="T32" fmla="*/ 273 w 386"/>
                  <a:gd name="T33" fmla="*/ 60 h 293"/>
                  <a:gd name="T34" fmla="*/ 334 w 386"/>
                  <a:gd name="T35" fmla="*/ 112 h 293"/>
                  <a:gd name="T36" fmla="*/ 330 w 386"/>
                  <a:gd name="T37" fmla="*/ 154 h 293"/>
                  <a:gd name="T38" fmla="*/ 326 w 386"/>
                  <a:gd name="T39" fmla="*/ 200 h 293"/>
                  <a:gd name="T40" fmla="*/ 292 w 386"/>
                  <a:gd name="T41" fmla="*/ 264 h 293"/>
                  <a:gd name="T42" fmla="*/ 338 w 386"/>
                  <a:gd name="T43" fmla="*/ 260 h 293"/>
                  <a:gd name="T44" fmla="*/ 374 w 386"/>
                  <a:gd name="T45" fmla="*/ 178 h 293"/>
                  <a:gd name="T46" fmla="*/ 369 w 386"/>
                  <a:gd name="T47" fmla="*/ 89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6" h="293">
                    <a:moveTo>
                      <a:pt x="82" y="68"/>
                    </a:moveTo>
                    <a:cubicBezTo>
                      <a:pt x="82" y="68"/>
                      <a:pt x="58" y="79"/>
                      <a:pt x="47" y="93"/>
                    </a:cubicBezTo>
                    <a:cubicBezTo>
                      <a:pt x="36" y="108"/>
                      <a:pt x="31" y="122"/>
                      <a:pt x="36" y="131"/>
                    </a:cubicBezTo>
                    <a:cubicBezTo>
                      <a:pt x="40" y="140"/>
                      <a:pt x="41" y="158"/>
                      <a:pt x="35" y="170"/>
                    </a:cubicBezTo>
                    <a:cubicBezTo>
                      <a:pt x="29" y="182"/>
                      <a:pt x="0" y="239"/>
                      <a:pt x="8" y="256"/>
                    </a:cubicBezTo>
                    <a:cubicBezTo>
                      <a:pt x="16" y="273"/>
                      <a:pt x="25" y="293"/>
                      <a:pt x="42" y="271"/>
                    </a:cubicBezTo>
                    <a:cubicBezTo>
                      <a:pt x="59" y="250"/>
                      <a:pt x="64" y="228"/>
                      <a:pt x="68" y="204"/>
                    </a:cubicBezTo>
                    <a:cubicBezTo>
                      <a:pt x="72" y="181"/>
                      <a:pt x="81" y="151"/>
                      <a:pt x="89" y="133"/>
                    </a:cubicBezTo>
                    <a:cubicBezTo>
                      <a:pt x="98" y="114"/>
                      <a:pt x="118" y="67"/>
                      <a:pt x="82" y="68"/>
                    </a:cubicBezTo>
                    <a:close/>
                    <a:moveTo>
                      <a:pt x="369" y="89"/>
                    </a:moveTo>
                    <a:cubicBezTo>
                      <a:pt x="352" y="68"/>
                      <a:pt x="300" y="15"/>
                      <a:pt x="283" y="10"/>
                    </a:cubicBezTo>
                    <a:cubicBezTo>
                      <a:pt x="265" y="5"/>
                      <a:pt x="252" y="0"/>
                      <a:pt x="229" y="11"/>
                    </a:cubicBezTo>
                    <a:cubicBezTo>
                      <a:pt x="207" y="22"/>
                      <a:pt x="131" y="56"/>
                      <a:pt x="119" y="60"/>
                    </a:cubicBezTo>
                    <a:cubicBezTo>
                      <a:pt x="119" y="60"/>
                      <a:pt x="104" y="75"/>
                      <a:pt x="115" y="85"/>
                    </a:cubicBezTo>
                    <a:cubicBezTo>
                      <a:pt x="126" y="96"/>
                      <a:pt x="149" y="104"/>
                      <a:pt x="164" y="93"/>
                    </a:cubicBezTo>
                    <a:cubicBezTo>
                      <a:pt x="179" y="83"/>
                      <a:pt x="224" y="64"/>
                      <a:pt x="236" y="55"/>
                    </a:cubicBezTo>
                    <a:cubicBezTo>
                      <a:pt x="247" y="47"/>
                      <a:pt x="263" y="51"/>
                      <a:pt x="273" y="60"/>
                    </a:cubicBezTo>
                    <a:cubicBezTo>
                      <a:pt x="284" y="68"/>
                      <a:pt x="332" y="98"/>
                      <a:pt x="334" y="112"/>
                    </a:cubicBezTo>
                    <a:cubicBezTo>
                      <a:pt x="336" y="126"/>
                      <a:pt x="333" y="136"/>
                      <a:pt x="330" y="154"/>
                    </a:cubicBezTo>
                    <a:cubicBezTo>
                      <a:pt x="328" y="172"/>
                      <a:pt x="333" y="184"/>
                      <a:pt x="326" y="200"/>
                    </a:cubicBezTo>
                    <a:cubicBezTo>
                      <a:pt x="318" y="216"/>
                      <a:pt x="281" y="243"/>
                      <a:pt x="292" y="264"/>
                    </a:cubicBezTo>
                    <a:cubicBezTo>
                      <a:pt x="302" y="285"/>
                      <a:pt x="318" y="285"/>
                      <a:pt x="338" y="260"/>
                    </a:cubicBezTo>
                    <a:cubicBezTo>
                      <a:pt x="357" y="235"/>
                      <a:pt x="367" y="219"/>
                      <a:pt x="374" y="178"/>
                    </a:cubicBezTo>
                    <a:cubicBezTo>
                      <a:pt x="380" y="138"/>
                      <a:pt x="386" y="109"/>
                      <a:pt x="369"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74" name="Freeform 166"/>
              <p:cNvSpPr>
                <a:spLocks noEditPoints="1"/>
              </p:cNvSpPr>
              <p:nvPr/>
            </p:nvSpPr>
            <p:spPr bwMode="auto">
              <a:xfrm>
                <a:off x="8683625" y="2921001"/>
                <a:ext cx="798513" cy="1035050"/>
              </a:xfrm>
              <a:custGeom>
                <a:avLst/>
                <a:gdLst>
                  <a:gd name="T0" fmla="*/ 181 w 213"/>
                  <a:gd name="T1" fmla="*/ 93 h 275"/>
                  <a:gd name="T2" fmla="*/ 158 w 213"/>
                  <a:gd name="T3" fmla="*/ 73 h 275"/>
                  <a:gd name="T4" fmla="*/ 126 w 213"/>
                  <a:gd name="T5" fmla="*/ 80 h 275"/>
                  <a:gd name="T6" fmla="*/ 119 w 213"/>
                  <a:gd name="T7" fmla="*/ 33 h 275"/>
                  <a:gd name="T8" fmla="*/ 92 w 213"/>
                  <a:gd name="T9" fmla="*/ 4 h 275"/>
                  <a:gd name="T10" fmla="*/ 63 w 213"/>
                  <a:gd name="T11" fmla="*/ 49 h 275"/>
                  <a:gd name="T12" fmla="*/ 68 w 213"/>
                  <a:gd name="T13" fmla="*/ 83 h 275"/>
                  <a:gd name="T14" fmla="*/ 52 w 213"/>
                  <a:gd name="T15" fmla="*/ 99 h 275"/>
                  <a:gd name="T16" fmla="*/ 30 w 213"/>
                  <a:gd name="T17" fmla="*/ 104 h 275"/>
                  <a:gd name="T18" fmla="*/ 17 w 213"/>
                  <a:gd name="T19" fmla="*/ 146 h 275"/>
                  <a:gd name="T20" fmla="*/ 30 w 213"/>
                  <a:gd name="T21" fmla="*/ 183 h 275"/>
                  <a:gd name="T22" fmla="*/ 2 w 213"/>
                  <a:gd name="T23" fmla="*/ 247 h 275"/>
                  <a:gd name="T24" fmla="*/ 42 w 213"/>
                  <a:gd name="T25" fmla="*/ 244 h 275"/>
                  <a:gd name="T26" fmla="*/ 91 w 213"/>
                  <a:gd name="T27" fmla="*/ 161 h 275"/>
                  <a:gd name="T28" fmla="*/ 164 w 213"/>
                  <a:gd name="T29" fmla="*/ 134 h 275"/>
                  <a:gd name="T30" fmla="*/ 181 w 213"/>
                  <a:gd name="T31" fmla="*/ 93 h 275"/>
                  <a:gd name="T32" fmla="*/ 165 w 213"/>
                  <a:gd name="T33" fmla="*/ 184 h 275"/>
                  <a:gd name="T34" fmla="*/ 131 w 213"/>
                  <a:gd name="T35" fmla="*/ 175 h 275"/>
                  <a:gd name="T36" fmla="*/ 117 w 213"/>
                  <a:gd name="T37" fmla="*/ 203 h 275"/>
                  <a:gd name="T38" fmla="*/ 151 w 213"/>
                  <a:gd name="T39" fmla="*/ 231 h 275"/>
                  <a:gd name="T40" fmla="*/ 169 w 213"/>
                  <a:gd name="T41" fmla="*/ 272 h 275"/>
                  <a:gd name="T42" fmla="*/ 206 w 213"/>
                  <a:gd name="T43" fmla="*/ 232 h 275"/>
                  <a:gd name="T44" fmla="*/ 165 w 213"/>
                  <a:gd name="T45" fmla="*/ 18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3" h="275">
                    <a:moveTo>
                      <a:pt x="181" y="93"/>
                    </a:moveTo>
                    <a:cubicBezTo>
                      <a:pt x="171" y="78"/>
                      <a:pt x="169" y="69"/>
                      <a:pt x="158" y="73"/>
                    </a:cubicBezTo>
                    <a:cubicBezTo>
                      <a:pt x="146" y="76"/>
                      <a:pt x="137" y="85"/>
                      <a:pt x="126" y="80"/>
                    </a:cubicBezTo>
                    <a:cubicBezTo>
                      <a:pt x="115" y="74"/>
                      <a:pt x="117" y="49"/>
                      <a:pt x="119" y="33"/>
                    </a:cubicBezTo>
                    <a:cubicBezTo>
                      <a:pt x="121" y="17"/>
                      <a:pt x="108" y="0"/>
                      <a:pt x="92" y="4"/>
                    </a:cubicBezTo>
                    <a:cubicBezTo>
                      <a:pt x="92" y="4"/>
                      <a:pt x="62" y="35"/>
                      <a:pt x="63" y="49"/>
                    </a:cubicBezTo>
                    <a:cubicBezTo>
                      <a:pt x="64" y="63"/>
                      <a:pt x="68" y="74"/>
                      <a:pt x="68" y="83"/>
                    </a:cubicBezTo>
                    <a:cubicBezTo>
                      <a:pt x="68" y="92"/>
                      <a:pt x="58" y="100"/>
                      <a:pt x="52" y="99"/>
                    </a:cubicBezTo>
                    <a:cubicBezTo>
                      <a:pt x="46" y="99"/>
                      <a:pt x="36" y="95"/>
                      <a:pt x="30" y="104"/>
                    </a:cubicBezTo>
                    <a:cubicBezTo>
                      <a:pt x="25" y="113"/>
                      <a:pt x="10" y="138"/>
                      <a:pt x="17" y="146"/>
                    </a:cubicBezTo>
                    <a:cubicBezTo>
                      <a:pt x="23" y="154"/>
                      <a:pt x="39" y="159"/>
                      <a:pt x="30" y="183"/>
                    </a:cubicBezTo>
                    <a:cubicBezTo>
                      <a:pt x="20" y="208"/>
                      <a:pt x="0" y="229"/>
                      <a:pt x="2" y="247"/>
                    </a:cubicBezTo>
                    <a:cubicBezTo>
                      <a:pt x="5" y="266"/>
                      <a:pt x="29" y="265"/>
                      <a:pt x="42" y="244"/>
                    </a:cubicBezTo>
                    <a:cubicBezTo>
                      <a:pt x="55" y="222"/>
                      <a:pt x="73" y="168"/>
                      <a:pt x="91" y="161"/>
                    </a:cubicBezTo>
                    <a:cubicBezTo>
                      <a:pt x="110" y="154"/>
                      <a:pt x="143" y="155"/>
                      <a:pt x="164" y="134"/>
                    </a:cubicBezTo>
                    <a:cubicBezTo>
                      <a:pt x="184" y="113"/>
                      <a:pt x="192" y="108"/>
                      <a:pt x="181" y="93"/>
                    </a:cubicBezTo>
                    <a:close/>
                    <a:moveTo>
                      <a:pt x="165" y="184"/>
                    </a:moveTo>
                    <a:cubicBezTo>
                      <a:pt x="150" y="176"/>
                      <a:pt x="142" y="169"/>
                      <a:pt x="131" y="175"/>
                    </a:cubicBezTo>
                    <a:cubicBezTo>
                      <a:pt x="131" y="175"/>
                      <a:pt x="111" y="195"/>
                      <a:pt x="117" y="203"/>
                    </a:cubicBezTo>
                    <a:cubicBezTo>
                      <a:pt x="123" y="210"/>
                      <a:pt x="147" y="216"/>
                      <a:pt x="151" y="231"/>
                    </a:cubicBezTo>
                    <a:cubicBezTo>
                      <a:pt x="155" y="246"/>
                      <a:pt x="157" y="269"/>
                      <a:pt x="169" y="272"/>
                    </a:cubicBezTo>
                    <a:cubicBezTo>
                      <a:pt x="181" y="275"/>
                      <a:pt x="199" y="259"/>
                      <a:pt x="206" y="232"/>
                    </a:cubicBezTo>
                    <a:cubicBezTo>
                      <a:pt x="213" y="206"/>
                      <a:pt x="181" y="192"/>
                      <a:pt x="165" y="1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75" name="Freeform 167"/>
              <p:cNvSpPr>
                <a:spLocks noEditPoints="1"/>
              </p:cNvSpPr>
              <p:nvPr/>
            </p:nvSpPr>
            <p:spPr bwMode="auto">
              <a:xfrm>
                <a:off x="9902825" y="2703513"/>
                <a:ext cx="904875" cy="1466850"/>
              </a:xfrm>
              <a:custGeom>
                <a:avLst/>
                <a:gdLst>
                  <a:gd name="T0" fmla="*/ 24 w 241"/>
                  <a:gd name="T1" fmla="*/ 76 h 390"/>
                  <a:gd name="T2" fmla="*/ 67 w 241"/>
                  <a:gd name="T3" fmla="*/ 56 h 390"/>
                  <a:gd name="T4" fmla="*/ 75 w 241"/>
                  <a:gd name="T5" fmla="*/ 47 h 390"/>
                  <a:gd name="T6" fmla="*/ 55 w 241"/>
                  <a:gd name="T7" fmla="*/ 21 h 390"/>
                  <a:gd name="T8" fmla="*/ 39 w 241"/>
                  <a:gd name="T9" fmla="*/ 13 h 390"/>
                  <a:gd name="T10" fmla="*/ 7 w 241"/>
                  <a:gd name="T11" fmla="*/ 40 h 390"/>
                  <a:gd name="T12" fmla="*/ 24 w 241"/>
                  <a:gd name="T13" fmla="*/ 76 h 390"/>
                  <a:gd name="T14" fmla="*/ 239 w 241"/>
                  <a:gd name="T15" fmla="*/ 33 h 390"/>
                  <a:gd name="T16" fmla="*/ 213 w 241"/>
                  <a:gd name="T17" fmla="*/ 0 h 390"/>
                  <a:gd name="T18" fmla="*/ 142 w 241"/>
                  <a:gd name="T19" fmla="*/ 8 h 390"/>
                  <a:gd name="T20" fmla="*/ 106 w 241"/>
                  <a:gd name="T21" fmla="*/ 24 h 390"/>
                  <a:gd name="T22" fmla="*/ 97 w 241"/>
                  <a:gd name="T23" fmla="*/ 53 h 390"/>
                  <a:gd name="T24" fmla="*/ 113 w 241"/>
                  <a:gd name="T25" fmla="*/ 52 h 390"/>
                  <a:gd name="T26" fmla="*/ 142 w 241"/>
                  <a:gd name="T27" fmla="*/ 55 h 390"/>
                  <a:gd name="T28" fmla="*/ 94 w 241"/>
                  <a:gd name="T29" fmla="*/ 106 h 390"/>
                  <a:gd name="T30" fmla="*/ 128 w 241"/>
                  <a:gd name="T31" fmla="*/ 102 h 390"/>
                  <a:gd name="T32" fmla="*/ 203 w 241"/>
                  <a:gd name="T33" fmla="*/ 62 h 390"/>
                  <a:gd name="T34" fmla="*/ 239 w 241"/>
                  <a:gd name="T35" fmla="*/ 33 h 390"/>
                  <a:gd name="T36" fmla="*/ 152 w 241"/>
                  <a:gd name="T37" fmla="*/ 241 h 390"/>
                  <a:gd name="T38" fmla="*/ 118 w 241"/>
                  <a:gd name="T39" fmla="*/ 244 h 390"/>
                  <a:gd name="T40" fmla="*/ 113 w 241"/>
                  <a:gd name="T41" fmla="*/ 212 h 390"/>
                  <a:gd name="T42" fmla="*/ 128 w 241"/>
                  <a:gd name="T43" fmla="*/ 168 h 390"/>
                  <a:gd name="T44" fmla="*/ 102 w 241"/>
                  <a:gd name="T45" fmla="*/ 129 h 390"/>
                  <a:gd name="T46" fmla="*/ 61 w 241"/>
                  <a:gd name="T47" fmla="*/ 140 h 390"/>
                  <a:gd name="T48" fmla="*/ 28 w 241"/>
                  <a:gd name="T49" fmla="*/ 148 h 390"/>
                  <a:gd name="T50" fmla="*/ 51 w 241"/>
                  <a:gd name="T51" fmla="*/ 176 h 390"/>
                  <a:gd name="T52" fmla="*/ 70 w 241"/>
                  <a:gd name="T53" fmla="*/ 185 h 390"/>
                  <a:gd name="T54" fmla="*/ 69 w 241"/>
                  <a:gd name="T55" fmla="*/ 240 h 390"/>
                  <a:gd name="T56" fmla="*/ 45 w 241"/>
                  <a:gd name="T57" fmla="*/ 255 h 390"/>
                  <a:gd name="T58" fmla="*/ 30 w 241"/>
                  <a:gd name="T59" fmla="*/ 290 h 390"/>
                  <a:gd name="T60" fmla="*/ 66 w 241"/>
                  <a:gd name="T61" fmla="*/ 298 h 390"/>
                  <a:gd name="T62" fmla="*/ 53 w 241"/>
                  <a:gd name="T63" fmla="*/ 327 h 390"/>
                  <a:gd name="T64" fmla="*/ 11 w 241"/>
                  <a:gd name="T65" fmla="*/ 353 h 390"/>
                  <a:gd name="T66" fmla="*/ 36 w 241"/>
                  <a:gd name="T67" fmla="*/ 364 h 390"/>
                  <a:gd name="T68" fmla="*/ 67 w 241"/>
                  <a:gd name="T69" fmla="*/ 382 h 390"/>
                  <a:gd name="T70" fmla="*/ 99 w 241"/>
                  <a:gd name="T71" fmla="*/ 365 h 390"/>
                  <a:gd name="T72" fmla="*/ 111 w 241"/>
                  <a:gd name="T73" fmla="*/ 332 h 390"/>
                  <a:gd name="T74" fmla="*/ 132 w 241"/>
                  <a:gd name="T75" fmla="*/ 317 h 390"/>
                  <a:gd name="T76" fmla="*/ 153 w 241"/>
                  <a:gd name="T77" fmla="*/ 272 h 390"/>
                  <a:gd name="T78" fmla="*/ 152 w 241"/>
                  <a:gd name="T79" fmla="*/ 241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1" h="390">
                    <a:moveTo>
                      <a:pt x="24" y="76"/>
                    </a:moveTo>
                    <a:cubicBezTo>
                      <a:pt x="38" y="77"/>
                      <a:pt x="54" y="59"/>
                      <a:pt x="67" y="56"/>
                    </a:cubicBezTo>
                    <a:cubicBezTo>
                      <a:pt x="79" y="53"/>
                      <a:pt x="81" y="48"/>
                      <a:pt x="75" y="47"/>
                    </a:cubicBezTo>
                    <a:cubicBezTo>
                      <a:pt x="69" y="47"/>
                      <a:pt x="62" y="30"/>
                      <a:pt x="55" y="21"/>
                    </a:cubicBezTo>
                    <a:cubicBezTo>
                      <a:pt x="49" y="12"/>
                      <a:pt x="39" y="13"/>
                      <a:pt x="39" y="13"/>
                    </a:cubicBezTo>
                    <a:cubicBezTo>
                      <a:pt x="31" y="12"/>
                      <a:pt x="14" y="15"/>
                      <a:pt x="7" y="40"/>
                    </a:cubicBezTo>
                    <a:cubicBezTo>
                      <a:pt x="0" y="65"/>
                      <a:pt x="9" y="76"/>
                      <a:pt x="24" y="76"/>
                    </a:cubicBezTo>
                    <a:close/>
                    <a:moveTo>
                      <a:pt x="239" y="33"/>
                    </a:moveTo>
                    <a:cubicBezTo>
                      <a:pt x="237" y="6"/>
                      <a:pt x="227" y="1"/>
                      <a:pt x="213" y="0"/>
                    </a:cubicBezTo>
                    <a:cubicBezTo>
                      <a:pt x="200" y="0"/>
                      <a:pt x="152" y="8"/>
                      <a:pt x="142" y="8"/>
                    </a:cubicBezTo>
                    <a:cubicBezTo>
                      <a:pt x="133" y="8"/>
                      <a:pt x="118" y="8"/>
                      <a:pt x="106" y="24"/>
                    </a:cubicBezTo>
                    <a:cubicBezTo>
                      <a:pt x="93" y="40"/>
                      <a:pt x="94" y="48"/>
                      <a:pt x="97" y="53"/>
                    </a:cubicBezTo>
                    <a:cubicBezTo>
                      <a:pt x="97" y="53"/>
                      <a:pt x="104" y="56"/>
                      <a:pt x="113" y="52"/>
                    </a:cubicBezTo>
                    <a:cubicBezTo>
                      <a:pt x="121" y="47"/>
                      <a:pt x="147" y="48"/>
                      <a:pt x="142" y="55"/>
                    </a:cubicBezTo>
                    <a:cubicBezTo>
                      <a:pt x="137" y="61"/>
                      <a:pt x="92" y="97"/>
                      <a:pt x="94" y="106"/>
                    </a:cubicBezTo>
                    <a:cubicBezTo>
                      <a:pt x="96" y="116"/>
                      <a:pt x="109" y="117"/>
                      <a:pt x="128" y="102"/>
                    </a:cubicBezTo>
                    <a:cubicBezTo>
                      <a:pt x="148" y="87"/>
                      <a:pt x="187" y="61"/>
                      <a:pt x="203" y="62"/>
                    </a:cubicBezTo>
                    <a:cubicBezTo>
                      <a:pt x="218" y="64"/>
                      <a:pt x="241" y="60"/>
                      <a:pt x="239" y="33"/>
                    </a:cubicBezTo>
                    <a:close/>
                    <a:moveTo>
                      <a:pt x="152" y="241"/>
                    </a:moveTo>
                    <a:cubicBezTo>
                      <a:pt x="145" y="236"/>
                      <a:pt x="123" y="244"/>
                      <a:pt x="118" y="244"/>
                    </a:cubicBezTo>
                    <a:cubicBezTo>
                      <a:pt x="113" y="245"/>
                      <a:pt x="113" y="232"/>
                      <a:pt x="113" y="212"/>
                    </a:cubicBezTo>
                    <a:cubicBezTo>
                      <a:pt x="113" y="193"/>
                      <a:pt x="122" y="182"/>
                      <a:pt x="128" y="168"/>
                    </a:cubicBezTo>
                    <a:cubicBezTo>
                      <a:pt x="134" y="153"/>
                      <a:pt x="118" y="135"/>
                      <a:pt x="102" y="129"/>
                    </a:cubicBezTo>
                    <a:cubicBezTo>
                      <a:pt x="86" y="123"/>
                      <a:pt x="71" y="131"/>
                      <a:pt x="61" y="140"/>
                    </a:cubicBezTo>
                    <a:cubicBezTo>
                      <a:pt x="51" y="149"/>
                      <a:pt x="28" y="148"/>
                      <a:pt x="28" y="148"/>
                    </a:cubicBezTo>
                    <a:cubicBezTo>
                      <a:pt x="10" y="150"/>
                      <a:pt x="42" y="174"/>
                      <a:pt x="51" y="176"/>
                    </a:cubicBezTo>
                    <a:cubicBezTo>
                      <a:pt x="61" y="177"/>
                      <a:pt x="70" y="181"/>
                      <a:pt x="70" y="185"/>
                    </a:cubicBezTo>
                    <a:cubicBezTo>
                      <a:pt x="70" y="189"/>
                      <a:pt x="71" y="228"/>
                      <a:pt x="69" y="240"/>
                    </a:cubicBezTo>
                    <a:cubicBezTo>
                      <a:pt x="67" y="252"/>
                      <a:pt x="60" y="252"/>
                      <a:pt x="45" y="255"/>
                    </a:cubicBezTo>
                    <a:cubicBezTo>
                      <a:pt x="29" y="258"/>
                      <a:pt x="27" y="284"/>
                      <a:pt x="30" y="290"/>
                    </a:cubicBezTo>
                    <a:cubicBezTo>
                      <a:pt x="33" y="296"/>
                      <a:pt x="62" y="291"/>
                      <a:pt x="66" y="298"/>
                    </a:cubicBezTo>
                    <a:cubicBezTo>
                      <a:pt x="70" y="304"/>
                      <a:pt x="69" y="319"/>
                      <a:pt x="53" y="327"/>
                    </a:cubicBezTo>
                    <a:cubicBezTo>
                      <a:pt x="38" y="336"/>
                      <a:pt x="16" y="346"/>
                      <a:pt x="11" y="353"/>
                    </a:cubicBezTo>
                    <a:cubicBezTo>
                      <a:pt x="6" y="360"/>
                      <a:pt x="25" y="364"/>
                      <a:pt x="36" y="364"/>
                    </a:cubicBezTo>
                    <a:cubicBezTo>
                      <a:pt x="47" y="364"/>
                      <a:pt x="56" y="374"/>
                      <a:pt x="67" y="382"/>
                    </a:cubicBezTo>
                    <a:cubicBezTo>
                      <a:pt x="78" y="390"/>
                      <a:pt x="91" y="374"/>
                      <a:pt x="99" y="365"/>
                    </a:cubicBezTo>
                    <a:cubicBezTo>
                      <a:pt x="108" y="357"/>
                      <a:pt x="108" y="342"/>
                      <a:pt x="111" y="332"/>
                    </a:cubicBezTo>
                    <a:cubicBezTo>
                      <a:pt x="113" y="322"/>
                      <a:pt x="122" y="322"/>
                      <a:pt x="132" y="317"/>
                    </a:cubicBezTo>
                    <a:cubicBezTo>
                      <a:pt x="142" y="312"/>
                      <a:pt x="143" y="288"/>
                      <a:pt x="153" y="272"/>
                    </a:cubicBezTo>
                    <a:cubicBezTo>
                      <a:pt x="162" y="255"/>
                      <a:pt x="159" y="247"/>
                      <a:pt x="152" y="2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grpSp>
      <p:sp>
        <p:nvSpPr>
          <p:cNvPr id="27655" name="文本框 177"/>
          <p:cNvSpPr txBox="1"/>
          <p:nvPr/>
        </p:nvSpPr>
        <p:spPr>
          <a:xfrm>
            <a:off x="2752725" y="3302000"/>
            <a:ext cx="6716713" cy="828675"/>
          </a:xfrm>
          <a:prstGeom prst="rect">
            <a:avLst/>
          </a:prstGeom>
          <a:noFill/>
          <a:ln w="9525">
            <a:noFill/>
          </a:ln>
        </p:spPr>
        <p:txBody>
          <a:bodyPr wrap="square" anchor="t" anchorCtr="0">
            <a:spAutoFit/>
          </a:bodyPr>
          <a:p>
            <a:pPr algn="dist"/>
            <a:r>
              <a:rPr lang="zh-CN" altLang="en-US" sz="4800" dirty="0">
                <a:solidFill>
                  <a:srgbClr val="003D87"/>
                </a:solidFill>
                <a:latin typeface="思源黑体 CN Heavy" pitchFamily="34" charset="-122"/>
                <a:ea typeface="思源黑体 CN Heavy" pitchFamily="34" charset="-122"/>
              </a:rPr>
              <a:t>欢迎指正，谢谢大家</a:t>
            </a:r>
            <a:endParaRPr lang="zh-CN" altLang="en-US" sz="4800" dirty="0">
              <a:solidFill>
                <a:srgbClr val="003D87"/>
              </a:solidFill>
              <a:latin typeface="思源黑体 CN Heavy" pitchFamily="34" charset="-122"/>
              <a:ea typeface="思源黑体 CN Heavy"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41325"/>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3580" y="722630"/>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6.2</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5" name="文本框 4"/>
          <p:cNvSpPr txBox="1"/>
          <p:nvPr/>
        </p:nvSpPr>
        <p:spPr>
          <a:xfrm>
            <a:off x="1058545" y="1306195"/>
            <a:ext cx="10389235" cy="4523105"/>
          </a:xfrm>
          <a:prstGeom prst="rect">
            <a:avLst/>
          </a:prstGeom>
          <a:noFill/>
        </p:spPr>
        <p:txBody>
          <a:bodyPr wrap="square" rtlCol="0" anchor="t">
            <a:spAutoFit/>
          </a:bodyPr>
          <a:p>
            <a:r>
              <a:rPr lang="en-US" sz="1600" dirty="0">
                <a:solidFill>
                  <a:srgbClr val="103568"/>
                </a:solidFill>
                <a:latin typeface="华文中宋" panose="02010600040101010101" charset="-122"/>
                <a:ea typeface="华文中宋" panose="02010600040101010101" charset="-122"/>
                <a:sym typeface="+mn-ea"/>
              </a:rPr>
              <a:t>1.B</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可见寄存器是指该寄存器可以通过汇编指令进行访问。汇编程序员可以通过转移指令、子程序调用等指令来修改PC的值，所以PC是可见寄存器，通用寄存器，程序状态寄存器也是可见寄存器。而IR、MAR、MDR则不可被机器指令控制，是不可见寄存器。</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2.B</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源操作数采用了寄存器、寄存器简介寻址方式，因此在取数阶段需要用到通用寄存器组和存储器，在执行阶段两个源操作数相加需要用到算术逻辑单元。而指令译码器用于对操作码进行译码，产生指令译码信号，在取数及执行阶段用不到。</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3.B</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PC存放的是下一条指令字的主存地址，通常位宽与主存地址总线相同。主存4GB=2^32Byte，如果按字节编址，PC长度为32位，但题中指令按字边界（4Byte）对齐，所以PC可以按字编址，也就是只需要30位即可。注意在实际取指令时需要将PC中字地址左移两位变成字节地址才能访存。IR（指令寄存器）用于存放当前正在执行的指令，位宽和指令字长相同，这里指令字长为定长32位，所以IR应该是32位。</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4.D</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时钟脉冲信号的宽度称为时钟周期，时钟周期是CPU工作的最小时间单位，时钟周期的倒数为机器主频。时钟脉冲信号是由机器脉冲源发出的脉冲信号经整形和分频后形成的。时钟周期以相邻状态单元间组合逻辑电路的最大延迟为基准来确定。CPU从内存中取出并执行一条指令所需的全部时间称为指令周期，指令周期又由若干机器周期来表示，一个机器周期又包含若干时钟周期，故D错误。</a:t>
            </a:r>
            <a:endParaRPr lang="en-US" sz="1600" dirty="0">
              <a:solidFill>
                <a:srgbClr val="103568"/>
              </a:solidFill>
              <a:latin typeface="华文中宋" panose="02010600040101010101" charset="-122"/>
              <a:ea typeface="华文中宋" panose="02010600040101010101"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41325"/>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3580" y="722630"/>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6.2</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5" name="文本框 4"/>
          <p:cNvSpPr txBox="1"/>
          <p:nvPr/>
        </p:nvSpPr>
        <p:spPr>
          <a:xfrm>
            <a:off x="1058545" y="1306195"/>
            <a:ext cx="10389235" cy="4523105"/>
          </a:xfrm>
          <a:prstGeom prst="rect">
            <a:avLst/>
          </a:prstGeom>
          <a:noFill/>
        </p:spPr>
        <p:txBody>
          <a:bodyPr wrap="square" rtlCol="0" anchor="t">
            <a:spAutoFit/>
          </a:bodyPr>
          <a:p>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5.A</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单周期处理器CPI=1，时钟周期取决于执行速度最慢的指令，相对多周期处理器，其时钟频率较低。单周期处理器控制器为组合逻辑电路，控制信号在一个时钟周期保持不变。由于只能在一个时钟周期内完成取指执行过程，指令执行过程中数据通路的任何资源都不能被重复使用，所以是专用数据通路结构，而不能采用单总线结构数据通路。</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6.B</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主存在CPU外部，用于存储指令和数据，它由RAM（随机存取存储器）和ROM（只读存储器）构成。控制存储器在CPU内部，用来存放由微指令组成的微程序，按微指令地址进行访问，所以B是错的。在CPU运行时是只读存储器，现代CPU为了维护方便，采用了可改写控制存储器，方便对处理器升级打补丁。D不严谨。</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7.D</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微程序控制器采用了“存储技术”和“程序设计技术”，其是一种软件时序，可以使复杂的控制逻辑得到简化。一条机器指令会对应一段微程序的执行，而一段微程序包括多条微指令，需要反复访问控制存储器，所以微程序速度相对较慢。硬件布线控制器采用专门的逻辑电路实现，其速度主要取决于逻辑电路的延迟，因此速度快，但修改和扩展困难，灵活性差。</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8.C</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字段字节编码法中相容性微命令分在不同字段中，而互斥性微命令应分在同一字段，每个字段还要留出一个空状态，表示该字段不发出任何微命令。5个互斥类分别包含7、3、12、5和6个微命令，操作控制字段分别需要3、2、4、3、3位，共15位。</a:t>
            </a:r>
            <a:endParaRPr lang="en-US" sz="1600" dirty="0">
              <a:solidFill>
                <a:srgbClr val="103568"/>
              </a:solidFill>
              <a:latin typeface="华文中宋" panose="02010600040101010101" charset="-122"/>
              <a:ea typeface="华文中宋" panose="02010600040101010101"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41325"/>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3580" y="722630"/>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6.2</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5" name="文本框 4"/>
          <p:cNvSpPr txBox="1"/>
          <p:nvPr/>
        </p:nvSpPr>
        <p:spPr>
          <a:xfrm>
            <a:off x="1058545" y="1306195"/>
            <a:ext cx="10389235" cy="3476625"/>
          </a:xfrm>
          <a:prstGeom prst="rect">
            <a:avLst/>
          </a:prstGeom>
          <a:noFill/>
        </p:spPr>
        <p:txBody>
          <a:bodyPr wrap="square" rtlCol="0" anchor="t">
            <a:spAutoFit/>
          </a:bodyPr>
          <a:p>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9.C</a:t>
            </a:r>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32条机器指令对应的微指令为32*4=128条，而公共取指令微程序还包括两条微指令，控制存储器中微指令的条数共128+2=130条，所以下址字段至少需要8（2^8=256）位才能寻址到130条微命令。</a:t>
            </a:r>
            <a:endParaRPr lang="en-US" sz="2000" dirty="0">
              <a:solidFill>
                <a:srgbClr val="103568"/>
              </a:solidFill>
              <a:latin typeface="华文中宋" panose="02010600040101010101" charset="-122"/>
              <a:ea typeface="华文中宋" panose="02010600040101010101" charset="-122"/>
              <a:sym typeface="+mn-ea"/>
            </a:endParaRPr>
          </a:p>
          <a:p>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10.C</a:t>
            </a:r>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不采用cache和指令预取技术，因此每次取指令都至少要访问内存一次（多字长指令可能需要多个存储周期）。指令周期至少包括取指周期和执行周期，所以指令周期一定大于或等于一个CPU时钟周期。空操作指令的执行会引起PC寄存器的修改。“开中断”模式下，CPU能接收到所有可屏蔽中断请求，所以每条指令执行结束都可能被外部中断打断。</a:t>
            </a:r>
            <a:endParaRPr lang="en-US" sz="2000" dirty="0">
              <a:solidFill>
                <a:srgbClr val="103568"/>
              </a:solidFill>
              <a:latin typeface="华文中宋" panose="02010600040101010101" charset="-122"/>
              <a:ea typeface="华文中宋" panose="02010600040101010101"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63550"/>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3580" y="722630"/>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6.3</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6" name="文本框 5"/>
          <p:cNvSpPr txBox="1"/>
          <p:nvPr/>
        </p:nvSpPr>
        <p:spPr>
          <a:xfrm>
            <a:off x="703580" y="1379855"/>
            <a:ext cx="10471785" cy="4523105"/>
          </a:xfrm>
          <a:prstGeom prst="rect">
            <a:avLst/>
          </a:prstGeom>
          <a:noFill/>
        </p:spPr>
        <p:txBody>
          <a:bodyPr wrap="square" rtlCol="0" anchor="t">
            <a:spAutoFit/>
          </a:bodyPr>
          <a:p>
            <a:r>
              <a:rPr sz="1600" dirty="0">
                <a:solidFill>
                  <a:srgbClr val="103568"/>
                </a:solidFill>
                <a:latin typeface="华文中宋" panose="02010600040101010101" charset="-122"/>
                <a:ea typeface="华文中宋" panose="02010600040101010101" charset="-122"/>
                <a:sym typeface="+mn-ea"/>
              </a:rPr>
              <a:t>1.答：CPU的五大基本功能如下：</a:t>
            </a:r>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（1）程序控制：控制程序中指令执行的顺序。</a:t>
            </a:r>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（2）操作控制：产生指令执行过程中需要的操作控制型号</a:t>
            </a:r>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（3）时序控制：指对每个操作控制型号进行定时。</a:t>
            </a:r>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（4）数据加工：对数据进行算数、逻辑运算。</a:t>
            </a:r>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（5）中断处理：及时响应内部异常和外部中断请求。</a:t>
            </a:r>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CPU主要由控制器和运算器两个部分构成。控制器的主要功能包括取指令、计算下一条指令的地址、对指令译码、产生相应的操作控制信号、控制指令执行所需的数据通路。运算器是执行部件，由算数逻辑单元和各种寄存器组成。</a:t>
            </a:r>
            <a:endParaRPr sz="1600" dirty="0">
              <a:solidFill>
                <a:srgbClr val="103568"/>
              </a:solidFill>
              <a:latin typeface="华文中宋" panose="02010600040101010101" charset="-122"/>
              <a:ea typeface="华文中宋" panose="02010600040101010101" charset="-122"/>
              <a:sym typeface="+mn-ea"/>
            </a:endParaRPr>
          </a:p>
          <a:p>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2.答：CPU主要有以下寄存器：</a:t>
            </a:r>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（1）程序计数器PC：保存将要执行指令的字节地址。</a:t>
            </a:r>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（2）存储器地址寄存器AR：通常用来保存CPU访问主存的单元地址。</a:t>
            </a:r>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（3）存储器数据寄存器DR：用于存放从从主存中读出的数据或准备写入主存的数据。</a:t>
            </a:r>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（4）指令寄存器IR：用于保存当前正在执行的指令。</a:t>
            </a:r>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（5）通用寄存器组GR：运算器内部的若干寄存器，又称寄存器堆。</a:t>
            </a:r>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（6）程序状态字寄存器PSW：用于保存由运算指令创建的各种条件标志。</a:t>
            </a:r>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寄存器的设置与指令集及具体实现方式有较大关系，其中AR、DR、IR寄存器并不是必需的。另外运算器内部的通用寄存器组GR和程序状态字寄存器PSW属于用户可见存储器，在汇编编程时可以直接使用。</a:t>
            </a:r>
            <a:endParaRPr sz="1600" dirty="0">
              <a:solidFill>
                <a:srgbClr val="103568"/>
              </a:solidFill>
              <a:latin typeface="华文中宋" panose="02010600040101010101" charset="-122"/>
              <a:ea typeface="华文中宋" panose="02010600040101010101"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63550"/>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3580" y="603885"/>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6.3</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6" name="文本框 5"/>
          <p:cNvSpPr txBox="1"/>
          <p:nvPr/>
        </p:nvSpPr>
        <p:spPr>
          <a:xfrm>
            <a:off x="759460" y="1127760"/>
            <a:ext cx="10471785" cy="5015865"/>
          </a:xfrm>
          <a:prstGeom prst="rect">
            <a:avLst/>
          </a:prstGeom>
          <a:noFill/>
        </p:spPr>
        <p:txBody>
          <a:bodyPr wrap="square" rtlCol="0" anchor="t">
            <a:spAutoFit/>
          </a:bodyPr>
          <a:p>
            <a:r>
              <a:rPr sz="1600" dirty="0">
                <a:solidFill>
                  <a:srgbClr val="103568"/>
                </a:solidFill>
                <a:latin typeface="华文中宋" panose="02010600040101010101" charset="-122"/>
                <a:ea typeface="华文中宋" panose="02010600040101010101" charset="-122"/>
                <a:sym typeface="+mn-ea"/>
              </a:rPr>
              <a:t>3.答：取指周期就是从开始取指令到取指令完成所需要的时间。取指周期要完成两个方面的操作：首先是利用PC值作为地址访问主存中的指令，其次是形成后续指令地址。</a:t>
            </a:r>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（1）顺序寻址时，将PC内容加当前指令所占用的主存字节数。（2）跳跃寻址时，根据寻址方式、转移条件、转移目标地址等内容计算得到。</a:t>
            </a:r>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4.答：指令执行过程中的所有操作必须遵守严格的顺序，对这些操作的开始时间、持续时间有严格的限制，因此在计算机系统中需要设置时序系统，对指令执行过程中的所有控制信号进行时间控制，以保证指令功能的正确实现。</a:t>
            </a:r>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通常将一条指令从取出到执行完成所需要的时间称为指令周期，该指令周期包括取指 周期和执行周期；机器周期是指从主存取出一条指令的最短时间(指令周期通常由若干机器周期组成，指令周期具体包含的机器周期数量随指令功能、寻址方式、数据通路的不同而不同；一个机器周期分成若干个时钟节拍，通常以CPU完成一次微操作所需要的时间来定义节拍电位的长度)；时钟周期是CPU工作的最小时间单位，也称节拍脉冲。</a:t>
            </a:r>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5.答：传统三级时序采用状态周期、节拍电位和节拍脉冲来对操作控制信号进行定时控制。其中状态周期用电位来表示当前处于指令执行的哪个机器周期，节拍电位用电位表示当前处于机器周期的第几个节拍。采用三级时序的好处是可以简化控制器的设计。完成了时序发生器的设计后，所有控制信号都是状态周期电位、节拍电位、指令译码信号、状态反馈信号的组合逻辑。</a:t>
            </a:r>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现代时序系统的定时信号就是基本时钟，一个时钟周期就是一个节拍，指令需要多少时钟周期就分院多少个时钟周期。其采用有限状态机来描述指令的执行过程，将不同指执行的每个时钟周期均对应一个状态，每一个状态会对应特定的微操作控制信号。控制器的核心模块是有限状态机，由一个状态寄存器和有限状态机组合逻辑控制单元构成。有限状态机组合逻辑控制单元的输入包括现态(来自状态寄存器输出)、指令的译码信号和反馈信号，输出为次态，送入状态寄存器输人端，在时钟信号的作用下输入状态寄存器中，为下一时刻的现态；所有操作控制信号的输出只与现态有关。</a:t>
            </a:r>
            <a:endParaRPr sz="1600" dirty="0">
              <a:solidFill>
                <a:srgbClr val="103568"/>
              </a:solidFill>
              <a:latin typeface="华文中宋" panose="02010600040101010101" charset="-122"/>
              <a:ea typeface="华文中宋" panose="02010600040101010101"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63550"/>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684530" y="603885"/>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6.3</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6" name="文本框 5"/>
          <p:cNvSpPr txBox="1"/>
          <p:nvPr/>
        </p:nvSpPr>
        <p:spPr>
          <a:xfrm>
            <a:off x="684530" y="1139190"/>
            <a:ext cx="10471785" cy="5015865"/>
          </a:xfrm>
          <a:prstGeom prst="rect">
            <a:avLst/>
          </a:prstGeom>
          <a:noFill/>
        </p:spPr>
        <p:txBody>
          <a:bodyPr wrap="square" rtlCol="0" anchor="t">
            <a:spAutoFit/>
          </a:bodyPr>
          <a:p>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6.答：二者的差异主要是指令周期长度、数据通路的区别。单周期处理器中所有指令在一个时钟周期内完成，如指令的取出和执行操作，指令执行过程中数据通路的任何资源都不能被重复使用，都应该是专用数据通路，而需要被多次使用的资源都需要设置多个，为避免访存冲突，指令存储器和数据存储器要单独设置。</a:t>
            </a:r>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多周期处理器指令周期包括多个时钟周期，一条指令的执行过程细分为若干个更小的步骤，每个时钟周期执行其中一部分操作，并将操作结果暂存在相关寄存器中供下一个时钟周期进行处理，直至指令执行完毕。多周期数据通路中的功能部件可在一条指令执行过程的不同时钟周期中被多次使用，这种共享复用方式能提高硬件实现效率，所以多周期指令存储器和数据存储器不需要分开设置。</a:t>
            </a:r>
            <a:endParaRPr sz="1600" dirty="0">
              <a:solidFill>
                <a:srgbClr val="103568"/>
              </a:solidFill>
              <a:latin typeface="华文中宋" panose="02010600040101010101" charset="-122"/>
              <a:ea typeface="华文中宋" panose="02010600040101010101" charset="-122"/>
              <a:sym typeface="+mn-ea"/>
            </a:endParaRPr>
          </a:p>
          <a:p>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7.答：硬布线控制器又称组合逻辑控制器，控制器由各种类型的逻辑门电路和触发器等构成。与微程序控制器相比，组合逻辑控制器具有结构复杂但速度快的特点，但其指令功能修改和扩展较为困难。</a:t>
            </a:r>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微程序控制器的设计采用了存储技术和程序设计技术，使复杂的控制逻辑得到简化。计算机通过读出存放在微程序控制器中微指令产生指令执行过程中所需要的控制信号，与硬布线控制器相比，微程序控制器的速度较慢。</a:t>
            </a:r>
            <a:endParaRPr sz="1600" dirty="0">
              <a:solidFill>
                <a:srgbClr val="103568"/>
              </a:solidFill>
              <a:latin typeface="华文中宋" panose="02010600040101010101" charset="-122"/>
              <a:ea typeface="华文中宋" panose="02010600040101010101" charset="-122"/>
              <a:sym typeface="+mn-ea"/>
            </a:endParaRPr>
          </a:p>
          <a:p>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8.答：微程序是多条微指令的集合，用于实现指令的功能，属于机器指令级别，对用户透明，存放在CPU内的控制存储器中；程序则是为了完成某一应用功能所编写的指令(包括机器语言指令或高级语言指令)集合，运行时存放在计算机的主存中。</a:t>
            </a:r>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指令是指挥计算机执行某种功能的命令，是构成程序的基本单位，由操作码和地址字段构成；而微指令则用于微程序控制器中产生指令执行过程中所需要的微命令，是构成微程序的基本单位，由操作控制字段、判别测试字段和下地址字段等组成。</a:t>
            </a:r>
            <a:endParaRPr sz="1600" dirty="0">
              <a:solidFill>
                <a:srgbClr val="103568"/>
              </a:solidFill>
              <a:latin typeface="华文中宋" panose="02010600040101010101" charset="-122"/>
              <a:ea typeface="华文中宋" panose="02010600040101010101"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63550"/>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684530" y="603885"/>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6.3</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6" name="文本框 5"/>
          <p:cNvSpPr txBox="1"/>
          <p:nvPr/>
        </p:nvSpPr>
        <p:spPr>
          <a:xfrm>
            <a:off x="684530" y="1139190"/>
            <a:ext cx="10471785" cy="5015865"/>
          </a:xfrm>
          <a:prstGeom prst="rect">
            <a:avLst/>
          </a:prstGeom>
          <a:noFill/>
        </p:spPr>
        <p:txBody>
          <a:bodyPr wrap="square" rtlCol="0" anchor="t">
            <a:spAutoFit/>
          </a:bodyPr>
          <a:p>
            <a:r>
              <a:rPr sz="1600" dirty="0">
                <a:solidFill>
                  <a:srgbClr val="103568"/>
                </a:solidFill>
                <a:latin typeface="华文中宋" panose="02010600040101010101" charset="-122"/>
                <a:ea typeface="华文中宋" panose="02010600040101010101" charset="-122"/>
                <a:sym typeface="+mn-ea"/>
              </a:rPr>
              <a:t>9.答： 微命令编码方法有直接表示法、编码表示法及混合表示法3种。</a:t>
            </a:r>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（1）直接表示法将微指令操作控制字段的每个二进制位定义为一条微命令，一条微指令从 控制存储器中取出时，它所包含的微命令可直接用于控制数据通路中的执行部件。这种方法的优点是简单、微操作的并行能力强、操作速度快；缺点是微指令过长。</a:t>
            </a:r>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2）编码表示法又称字段译码法，其将微指令格式中的互斥性微命令分成若干组，一个组对应一个字段，各组的微命令信号均是互斥的，各字段通过译码器生成微命令信号，经时间同步后再去控制相应数据通路中的部件。编码表示法的优点是能有效缩短微指令的字长。缺点是译码器略微降低了微指令的执行速度。</a:t>
            </a:r>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（3）混合表示法将直接表示法与编码表示法混合使用，以便在微指令字长、并行性及执行速度和灵活性等方面进行折中，发挥它们的共同优点。</a:t>
            </a:r>
            <a:endParaRPr sz="1600" dirty="0">
              <a:solidFill>
                <a:srgbClr val="103568"/>
              </a:solidFill>
              <a:latin typeface="华文中宋" panose="02010600040101010101" charset="-122"/>
              <a:ea typeface="华文中宋" panose="02010600040101010101" charset="-122"/>
              <a:sym typeface="+mn-ea"/>
            </a:endParaRPr>
          </a:p>
          <a:p>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10.答：（1）微程序控制器设计方法如下。①分析指令执行的数据通路，列出每条指令在所有寻址方式下的执行操作流程和每一步需要的控制信号。②对指令的操作流程进行细化，将每条指令的每个微操作分配到具体机器周期的各个时间节拍信号上。③以时钟周期为单位，构建指令执行状态图。④设计微指令格式、微命令编码方法。⑤ 根据指令执行状态图编制每条指令的微程序，按照状态机组织微程序开存放到控制存储器中。⑥ 根据微程序组织方式构建微程序控制器中的地址转移逻辑、微地址寄存器、控制存储器之间的通路，实现微程序控制器。</a:t>
            </a:r>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2）(三级时序)硬布线控制器设计方法如下。①分析指令执行的数据通路，列出每条指令在所有寻址方式下的执行操作流程和每一步需要的控制信号。②对指令的操作流程进行细化，将每条指令的每个微操作分配到具体机器周期的具体 时间节拍信号上，即对操作控制信号进行同步控制。③根据控制信号同步控制方式构造合适的时序发生器。</a:t>
            </a:r>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④对每一个控制信号进行逻辑综合，得到每个控制信号的逻辑表达式。⑤采用逻辑门、PLA或ROM实现逻辑表达式的功能。</a:t>
            </a:r>
            <a:endParaRPr sz="1600" dirty="0">
              <a:solidFill>
                <a:srgbClr val="103568"/>
              </a:solidFill>
              <a:latin typeface="华文中宋" panose="02010600040101010101" charset="-122"/>
              <a:ea typeface="华文中宋" panose="02010600040101010101"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63550"/>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684530" y="603885"/>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6.3</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6" name="文本框 5"/>
          <p:cNvSpPr txBox="1"/>
          <p:nvPr/>
        </p:nvSpPr>
        <p:spPr>
          <a:xfrm>
            <a:off x="684530" y="1139190"/>
            <a:ext cx="10471785" cy="5015865"/>
          </a:xfrm>
          <a:prstGeom prst="rect">
            <a:avLst/>
          </a:prstGeom>
          <a:noFill/>
        </p:spPr>
        <p:txBody>
          <a:bodyPr wrap="square" rtlCol="0" anchor="t">
            <a:spAutoFit/>
          </a:bodyPr>
          <a:p>
            <a:r>
              <a:rPr sz="1600" dirty="0">
                <a:solidFill>
                  <a:srgbClr val="103568"/>
                </a:solidFill>
                <a:latin typeface="华文中宋" panose="02010600040101010101" charset="-122"/>
                <a:ea typeface="华文中宋" panose="02010600040101010101" charset="-122"/>
                <a:sym typeface="+mn-ea"/>
              </a:rPr>
              <a:t>11、答：（1）内部异常是指CPU内部引起的异常事件，也称为内部中断或软件中断，它可进一步分为故障、自陷和终止3种。异常与指令或硬件有关，产生异常的指令可能需要重新执行，所以异常的断点是当前指令，而不是下一条指令。（2）外部中断是指由外部设备向CPU发出的中断请求(如鼠标单击、按键动作等)，要求CPU 暂停当前正在执行的程序，转去执行为某个外部设备事件服务的中断服务程序，处理完后再返回断点(下一条指令)继续执行。注意外部设备中断的时机是一条指令结束后，指令结束时需要查询是否有外部中断请求。外部中断来自CPU外部，与具体指令无关，是随机事件。</a:t>
            </a:r>
            <a:endParaRPr sz="1600" dirty="0">
              <a:solidFill>
                <a:srgbClr val="103568"/>
              </a:solidFill>
              <a:latin typeface="华文中宋" panose="02010600040101010101" charset="-122"/>
              <a:ea typeface="华文中宋" panose="02010600040101010101" charset="-122"/>
              <a:sym typeface="+mn-ea"/>
            </a:endParaRPr>
          </a:p>
          <a:p>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12、答：异常与中断的处理方式基本一致，区别主要是断点的不同。以外部中断为例，其主要处理流程如下。CPU接收到中断请求，在指令执行结束时CPU要进入中断响应周期进行响应处理。中断响应周期的主要任务是关中断、保存断点和中断识别，中断响应周期内的操作都是由硬件实现的，整个响应周期是不可被打断的，通常这部分的功能称为中断隐指令。中断响应周期结束后CPU就开始从当前PC中取出中断服务程序的第一条指令执行中 断服务程序，直至中断返回;中断服务程序主要包括4个步骤:保护现场、中断服务、恢 复现场和中断返回。</a:t>
            </a:r>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整个中断处理过程是由较、硬件协同实现的，其中中断响应是由硬件实现，中断服务是由软件实现。</a:t>
            </a:r>
            <a:endParaRPr sz="1600" dirty="0">
              <a:solidFill>
                <a:srgbClr val="103568"/>
              </a:solidFill>
              <a:latin typeface="华文中宋" panose="02010600040101010101" charset="-122"/>
              <a:ea typeface="华文中宋" panose="02010600040101010101" charset="-122"/>
              <a:sym typeface="+mn-ea"/>
            </a:endParaRPr>
          </a:p>
          <a:p>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13.答：硬件方而需要能够接收并缓存中断请求，可能需要中断请求寄存器缓存不同的中断请求信号，还需要中断优先编码器进行中断优先级的仲裁以及中断识别，CPU内部还需要设置中断使能寄存器IE用于开/关中断，外部中断请求会和IE逻辑与后送CPU，关中断 CPU无法接收外部中断请求。中断响应阶段需要保存断点、硬件关中断和中断识别。</a:t>
            </a:r>
            <a:endParaRPr sz="1600" dirty="0">
              <a:solidFill>
                <a:srgbClr val="103568"/>
              </a:solidFill>
              <a:latin typeface="华文中宋" panose="02010600040101010101" charset="-122"/>
              <a:ea typeface="华文中宋" panose="02010600040101010101" charset="-122"/>
              <a:sym typeface="+mn-ea"/>
            </a:endParaRPr>
          </a:p>
          <a:p>
            <a:r>
              <a:rPr sz="1600" dirty="0">
                <a:solidFill>
                  <a:srgbClr val="103568"/>
                </a:solidFill>
                <a:latin typeface="华文中宋" panose="02010600040101010101" charset="-122"/>
                <a:ea typeface="华文中宋" panose="02010600040101010101" charset="-122"/>
                <a:sym typeface="+mn-ea"/>
              </a:rPr>
              <a:t>软件方面需要增加开关中断相关、中断返回指令，另外需要设置保存现场的堆栈，对MIPS结构需要增加EPC寄存器，程序中需要设置好堆栈指针sp。</a:t>
            </a:r>
            <a:endParaRPr sz="1600" dirty="0">
              <a:solidFill>
                <a:srgbClr val="103568"/>
              </a:solidFill>
              <a:latin typeface="华文中宋" panose="02010600040101010101" charset="-122"/>
              <a:ea typeface="华文中宋" panose="02010600040101010101" charset="-122"/>
              <a:sym typeface="+mn-ea"/>
            </a:endParaRPr>
          </a:p>
        </p:txBody>
      </p:sp>
    </p:spTree>
  </p:cSld>
  <p:clrMapOvr>
    <a:masterClrMapping/>
  </p:clrMapOvr>
</p:sld>
</file>

<file path=ppt/tags/tag1.xml><?xml version="1.0" encoding="utf-8"?>
<p:tagLst xmlns:p="http://schemas.openxmlformats.org/presentationml/2006/main">
  <p:tag name="COMMONDATA" val="eyJoZGlkIjoiNzM1NGMyYjc1MTZhYjAxY2RiYzMwMWMzNWFmMjBjMDk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5952</Words>
  <Application>WPS 演示</Application>
  <PresentationFormat>宽屏</PresentationFormat>
  <Paragraphs>171</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宋体</vt:lpstr>
      <vt:lpstr>Wingdings</vt:lpstr>
      <vt:lpstr>Calibri</vt:lpstr>
      <vt:lpstr>思源黑体 CN Heavy</vt:lpstr>
      <vt:lpstr>黑体</vt:lpstr>
      <vt:lpstr>Stencil</vt:lpstr>
      <vt:lpstr>华文中宋</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且学之</cp:lastModifiedBy>
  <cp:revision>69</cp:revision>
  <dcterms:created xsi:type="dcterms:W3CDTF">2019-05-14T07:18:00Z</dcterms:created>
  <dcterms:modified xsi:type="dcterms:W3CDTF">2022-05-15T03:54:19Z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307C0E8E59C144C98521A61452E73B76</vt:lpwstr>
  </property>
  <property fmtid="{D5CDD505-2E9C-101B-9397-08002B2CF9AE}" pid="3" name="KSOProductBuildVer">
    <vt:lpwstr>2052-11.1.0.11636</vt:lpwstr>
  </property>
</Properties>
</file>