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97" r:id="rId4"/>
    <p:sldId id="373" r:id="rId5"/>
    <p:sldId id="389" r:id="rId6"/>
    <p:sldId id="374" r:id="rId7"/>
    <p:sldId id="390" r:id="rId8"/>
    <p:sldId id="391" r:id="rId9"/>
    <p:sldId id="392" r:id="rId10"/>
    <p:sldId id="355" r:id="rId11"/>
    <p:sldId id="393" r:id="rId12"/>
    <p:sldId id="376" r:id="rId13"/>
    <p:sldId id="279" r:id="rId14"/>
  </p:sldIdLst>
  <p:sldSz cx="12192000" cy="6858000"/>
  <p:notesSz cx="6858000" cy="9144000"/>
  <p:custDataLst>
    <p:tags r:id="rId19"/>
  </p:custDataLst>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1D6"/>
    <a:srgbClr val="003D87"/>
    <a:srgbClr val="001732"/>
    <a:srgbClr val="25A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p:restoredTop sz="94660"/>
  </p:normalViewPr>
  <p:slideViewPr>
    <p:cSldViewPr snapToGrid="0" showGuides="1">
      <p:cViewPr>
        <p:scale>
          <a:sx n="75" d="100"/>
          <a:sy n="75" d="100"/>
        </p:scale>
        <p:origin x="1140" y="906"/>
      </p:cViewPr>
      <p:guideLst>
        <p:guide orient="horz" pos="2070"/>
        <p:guide pos="3894"/>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82C80EA9-A18E-4F9F-ADE3-39F89BF5538F}" type="datetimeFigureOut">
              <a:rPr lang="zh-CN" altLang="en-US" strike="noStrike" noProof="1" smtClean="0">
                <a:latin typeface="+mn-lt"/>
                <a:ea typeface="+mn-ea"/>
                <a:cs typeface="+mn-cs"/>
              </a:rPr>
            </a:fld>
            <a:endParaRPr lang="zh-CN" altLang="en-US" strike="noStrike" noProof="1"/>
          </a:p>
        </p:txBody>
      </p:sp>
      <p:sp>
        <p:nvSpPr>
          <p:cNvPr id="4100"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01B5AC98-8D78-4E62-AD8C-634A8477B445}"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39788" y="2505075"/>
            <a:ext cx="5157787"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72200" y="2505075"/>
            <a:ext cx="5183188"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nchorCtr="0"/>
          <a:p>
            <a:pPr lvl="0"/>
            <a:r>
              <a:rPr lang="zh-CN" altLang="en-US"/>
              <a:t>单击此处编辑母版标题样式</a:t>
            </a:r>
            <a:endParaRPr lang="zh-CN" altLang="en-US"/>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grpSp>
        <p:nvGrpSpPr>
          <p:cNvPr id="307" name="组合 306"/>
          <p:cNvGrpSpPr/>
          <p:nvPr/>
        </p:nvGrpSpPr>
        <p:grpSpPr>
          <a:xfrm>
            <a:off x="4794479" y="327590"/>
            <a:ext cx="2633568" cy="426593"/>
            <a:chOff x="4779216" y="200589"/>
            <a:chExt cx="2633568" cy="280071"/>
          </a:xfrm>
          <a:solidFill>
            <a:srgbClr val="0061D6"/>
          </a:solidFill>
        </p:grpSpPr>
        <p:sp>
          <p:nvSpPr>
            <p:cNvPr id="305" name="直角三角形 304"/>
            <p:cNvSpPr/>
            <p:nvPr/>
          </p:nvSpPr>
          <p:spPr>
            <a:xfrm>
              <a:off x="7260217" y="200589"/>
              <a:ext cx="152567" cy="2800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sp>
          <p:nvSpPr>
            <p:cNvPr id="306" name="直角三角形 305"/>
            <p:cNvSpPr/>
            <p:nvPr/>
          </p:nvSpPr>
          <p:spPr>
            <a:xfrm flipH="1">
              <a:off x="4779216" y="200589"/>
              <a:ext cx="152567" cy="2800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grpSp>
      <p:sp>
        <p:nvSpPr>
          <p:cNvPr id="304" name="矩形 303"/>
          <p:cNvSpPr/>
          <p:nvPr/>
        </p:nvSpPr>
        <p:spPr>
          <a:xfrm>
            <a:off x="611188" y="587375"/>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smtClean="0"/>
              <a:t> </a:t>
            </a:r>
            <a:endParaRPr lang="zh-CN" altLang="en-US" strike="noStrike" noProof="1" dirty="0"/>
          </a:p>
        </p:txBody>
      </p:sp>
      <p:sp>
        <p:nvSpPr>
          <p:cNvPr id="300" name="五边形 299"/>
          <p:cNvSpPr/>
          <p:nvPr/>
        </p:nvSpPr>
        <p:spPr>
          <a:xfrm rot="5400000">
            <a:off x="4792663" y="481013"/>
            <a:ext cx="2636838" cy="2328863"/>
          </a:xfrm>
          <a:prstGeom prst="homePlate">
            <a:avLst>
              <a:gd name="adj" fmla="val 19946"/>
            </a:avLst>
          </a:prstGeom>
          <a:solidFill>
            <a:srgbClr val="003D8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9" name="五边形 178"/>
          <p:cNvSpPr/>
          <p:nvPr/>
        </p:nvSpPr>
        <p:spPr>
          <a:xfrm rot="5400000">
            <a:off x="4836319" y="437356"/>
            <a:ext cx="2549525" cy="2328863"/>
          </a:xfrm>
          <a:prstGeom prst="homePlate">
            <a:avLst>
              <a:gd name="adj" fmla="val 19946"/>
            </a:avLst>
          </a:prstGeom>
          <a:solidFill>
            <a:srgbClr val="003D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301" name="组合 300"/>
          <p:cNvGrpSpPr/>
          <p:nvPr/>
        </p:nvGrpSpPr>
        <p:grpSpPr>
          <a:xfrm>
            <a:off x="5449157" y="607661"/>
            <a:ext cx="1324207" cy="1704224"/>
            <a:chOff x="5179014" y="516422"/>
            <a:chExt cx="1295904" cy="1667798"/>
          </a:xfrm>
        </p:grpSpPr>
        <p:grpSp>
          <p:nvGrpSpPr>
            <p:cNvPr id="177" name="组合 176"/>
            <p:cNvGrpSpPr/>
            <p:nvPr/>
          </p:nvGrpSpPr>
          <p:grpSpPr>
            <a:xfrm>
              <a:off x="5265884" y="516422"/>
              <a:ext cx="1122165" cy="1123906"/>
              <a:chOff x="1390650" y="1893888"/>
              <a:chExt cx="3068638" cy="3073400"/>
            </a:xfrm>
            <a:solidFill>
              <a:schemeClr val="bg1"/>
            </a:solidFill>
          </p:grpSpPr>
          <p:sp>
            <p:nvSpPr>
              <p:cNvPr id="54" name="Freeform 46"/>
              <p:cNvSpPr/>
              <p:nvPr/>
            </p:nvSpPr>
            <p:spPr bwMode="auto">
              <a:xfrm>
                <a:off x="1624013" y="3541713"/>
                <a:ext cx="222250" cy="206375"/>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55" name="Freeform 47"/>
              <p:cNvSpPr/>
              <p:nvPr/>
            </p:nvSpPr>
            <p:spPr bwMode="auto">
              <a:xfrm>
                <a:off x="1679575" y="3736976"/>
                <a:ext cx="249238" cy="238125"/>
              </a:xfrm>
              <a:custGeom>
                <a:avLst/>
                <a:gdLst>
                  <a:gd name="T0" fmla="*/ 43 w 157"/>
                  <a:gd name="T1" fmla="*/ 150 h 150"/>
                  <a:gd name="T2" fmla="*/ 29 w 157"/>
                  <a:gd name="T3" fmla="*/ 114 h 150"/>
                  <a:gd name="T4" fmla="*/ 105 w 157"/>
                  <a:gd name="T5" fmla="*/ 31 h 150"/>
                  <a:gd name="T6" fmla="*/ 102 w 157"/>
                  <a:gd name="T7" fmla="*/ 31 h 150"/>
                  <a:gd name="T8" fmla="*/ 10 w 157"/>
                  <a:gd name="T9" fmla="*/ 71 h 150"/>
                  <a:gd name="T10" fmla="*/ 0 w 157"/>
                  <a:gd name="T11" fmla="*/ 48 h 150"/>
                  <a:gd name="T12" fmla="*/ 112 w 157"/>
                  <a:gd name="T13" fmla="*/ 0 h 150"/>
                  <a:gd name="T14" fmla="*/ 128 w 157"/>
                  <a:gd name="T15" fmla="*/ 36 h 150"/>
                  <a:gd name="T16" fmla="*/ 57 w 157"/>
                  <a:gd name="T17" fmla="*/ 116 h 150"/>
                  <a:gd name="T18" fmla="*/ 57 w 157"/>
                  <a:gd name="T19" fmla="*/ 116 h 150"/>
                  <a:gd name="T20" fmla="*/ 147 w 157"/>
                  <a:gd name="T21" fmla="*/ 79 h 150"/>
                  <a:gd name="T22" fmla="*/ 157 w 157"/>
                  <a:gd name="T23" fmla="*/ 102 h 150"/>
                  <a:gd name="T24" fmla="*/ 43 w 157"/>
                  <a:gd name="T25"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7" h="150">
                    <a:moveTo>
                      <a:pt x="43" y="150"/>
                    </a:moveTo>
                    <a:lnTo>
                      <a:pt x="29" y="114"/>
                    </a:lnTo>
                    <a:lnTo>
                      <a:pt x="105" y="31"/>
                    </a:lnTo>
                    <a:lnTo>
                      <a:pt x="102" y="31"/>
                    </a:lnTo>
                    <a:lnTo>
                      <a:pt x="10" y="71"/>
                    </a:lnTo>
                    <a:lnTo>
                      <a:pt x="0" y="48"/>
                    </a:lnTo>
                    <a:lnTo>
                      <a:pt x="112" y="0"/>
                    </a:lnTo>
                    <a:lnTo>
                      <a:pt x="128" y="36"/>
                    </a:lnTo>
                    <a:lnTo>
                      <a:pt x="57" y="116"/>
                    </a:lnTo>
                    <a:lnTo>
                      <a:pt x="57" y="116"/>
                    </a:lnTo>
                    <a:lnTo>
                      <a:pt x="147" y="79"/>
                    </a:lnTo>
                    <a:lnTo>
                      <a:pt x="157" y="102"/>
                    </a:lnTo>
                    <a:lnTo>
                      <a:pt x="43" y="1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56" name="Freeform 48"/>
              <p:cNvSpPr/>
              <p:nvPr/>
            </p:nvSpPr>
            <p:spPr bwMode="auto">
              <a:xfrm>
                <a:off x="1774825" y="3929063"/>
                <a:ext cx="190500" cy="128588"/>
              </a:xfrm>
              <a:custGeom>
                <a:avLst/>
                <a:gdLst>
                  <a:gd name="T0" fmla="*/ 120 w 120"/>
                  <a:gd name="T1" fmla="*/ 24 h 81"/>
                  <a:gd name="T2" fmla="*/ 11 w 120"/>
                  <a:gd name="T3" fmla="*/ 81 h 81"/>
                  <a:gd name="T4" fmla="*/ 0 w 120"/>
                  <a:gd name="T5" fmla="*/ 57 h 81"/>
                  <a:gd name="T6" fmla="*/ 106 w 120"/>
                  <a:gd name="T7" fmla="*/ 0 h 81"/>
                  <a:gd name="T8" fmla="*/ 120 w 120"/>
                  <a:gd name="T9" fmla="*/ 24 h 81"/>
                </a:gdLst>
                <a:ahLst/>
                <a:cxnLst>
                  <a:cxn ang="0">
                    <a:pos x="T0" y="T1"/>
                  </a:cxn>
                  <a:cxn ang="0">
                    <a:pos x="T2" y="T3"/>
                  </a:cxn>
                  <a:cxn ang="0">
                    <a:pos x="T4" y="T5"/>
                  </a:cxn>
                  <a:cxn ang="0">
                    <a:pos x="T6" y="T7"/>
                  </a:cxn>
                  <a:cxn ang="0">
                    <a:pos x="T8" y="T9"/>
                  </a:cxn>
                </a:cxnLst>
                <a:rect l="0" t="0" r="r" b="b"/>
                <a:pathLst>
                  <a:path w="120" h="81">
                    <a:moveTo>
                      <a:pt x="120" y="24"/>
                    </a:moveTo>
                    <a:lnTo>
                      <a:pt x="11" y="81"/>
                    </a:lnTo>
                    <a:lnTo>
                      <a:pt x="0" y="57"/>
                    </a:lnTo>
                    <a:lnTo>
                      <a:pt x="106" y="0"/>
                    </a:lnTo>
                    <a:lnTo>
                      <a:pt x="120"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57" name="Freeform 49"/>
              <p:cNvSpPr/>
              <p:nvPr/>
            </p:nvSpPr>
            <p:spPr bwMode="auto">
              <a:xfrm>
                <a:off x="1852613" y="3986213"/>
                <a:ext cx="225425" cy="206375"/>
              </a:xfrm>
              <a:custGeom>
                <a:avLst/>
                <a:gdLst>
                  <a:gd name="T0" fmla="*/ 0 w 142"/>
                  <a:gd name="T1" fmla="*/ 106 h 130"/>
                  <a:gd name="T2" fmla="*/ 76 w 142"/>
                  <a:gd name="T3" fmla="*/ 0 h 130"/>
                  <a:gd name="T4" fmla="*/ 93 w 142"/>
                  <a:gd name="T5" fmla="*/ 23 h 130"/>
                  <a:gd name="T6" fmla="*/ 31 w 142"/>
                  <a:gd name="T7" fmla="*/ 104 h 130"/>
                  <a:gd name="T8" fmla="*/ 31 w 142"/>
                  <a:gd name="T9" fmla="*/ 104 h 130"/>
                  <a:gd name="T10" fmla="*/ 128 w 142"/>
                  <a:gd name="T11" fmla="*/ 76 h 130"/>
                  <a:gd name="T12" fmla="*/ 142 w 142"/>
                  <a:gd name="T13" fmla="*/ 97 h 130"/>
                  <a:gd name="T14" fmla="*/ 17 w 142"/>
                  <a:gd name="T15" fmla="*/ 130 h 130"/>
                  <a:gd name="T16" fmla="*/ 0 w 142"/>
                  <a:gd name="T17" fmla="*/ 10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30">
                    <a:moveTo>
                      <a:pt x="0" y="106"/>
                    </a:moveTo>
                    <a:lnTo>
                      <a:pt x="76" y="0"/>
                    </a:lnTo>
                    <a:lnTo>
                      <a:pt x="93" y="23"/>
                    </a:lnTo>
                    <a:lnTo>
                      <a:pt x="31" y="104"/>
                    </a:lnTo>
                    <a:lnTo>
                      <a:pt x="31" y="104"/>
                    </a:lnTo>
                    <a:lnTo>
                      <a:pt x="128" y="76"/>
                    </a:lnTo>
                    <a:lnTo>
                      <a:pt x="142" y="97"/>
                    </a:lnTo>
                    <a:lnTo>
                      <a:pt x="17" y="13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58" name="Freeform 50"/>
              <p:cNvSpPr/>
              <p:nvPr/>
            </p:nvSpPr>
            <p:spPr bwMode="auto">
              <a:xfrm>
                <a:off x="1943100" y="4148138"/>
                <a:ext cx="233363" cy="228600"/>
              </a:xfrm>
              <a:custGeom>
                <a:avLst/>
                <a:gdLst>
                  <a:gd name="T0" fmla="*/ 0 w 147"/>
                  <a:gd name="T1" fmla="*/ 83 h 144"/>
                  <a:gd name="T2" fmla="*/ 90 w 147"/>
                  <a:gd name="T3" fmla="*/ 0 h 144"/>
                  <a:gd name="T4" fmla="*/ 147 w 147"/>
                  <a:gd name="T5" fmla="*/ 61 h 144"/>
                  <a:gd name="T6" fmla="*/ 133 w 147"/>
                  <a:gd name="T7" fmla="*/ 73 h 144"/>
                  <a:gd name="T8" fmla="*/ 95 w 147"/>
                  <a:gd name="T9" fmla="*/ 33 h 144"/>
                  <a:gd name="T10" fmla="*/ 73 w 147"/>
                  <a:gd name="T11" fmla="*/ 52 h 144"/>
                  <a:gd name="T12" fmla="*/ 109 w 147"/>
                  <a:gd name="T13" fmla="*/ 90 h 144"/>
                  <a:gd name="T14" fmla="*/ 92 w 147"/>
                  <a:gd name="T15" fmla="*/ 104 h 144"/>
                  <a:gd name="T16" fmla="*/ 57 w 147"/>
                  <a:gd name="T17" fmla="*/ 66 h 144"/>
                  <a:gd name="T18" fmla="*/ 33 w 147"/>
                  <a:gd name="T19" fmla="*/ 90 h 144"/>
                  <a:gd name="T20" fmla="*/ 73 w 147"/>
                  <a:gd name="T21" fmla="*/ 130 h 144"/>
                  <a:gd name="T22" fmla="*/ 59 w 147"/>
                  <a:gd name="T23" fmla="*/ 144 h 144"/>
                  <a:gd name="T24" fmla="*/ 0 w 147"/>
                  <a:gd name="T25" fmla="*/ 8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44">
                    <a:moveTo>
                      <a:pt x="0" y="83"/>
                    </a:moveTo>
                    <a:lnTo>
                      <a:pt x="90" y="0"/>
                    </a:lnTo>
                    <a:lnTo>
                      <a:pt x="147" y="61"/>
                    </a:lnTo>
                    <a:lnTo>
                      <a:pt x="133" y="73"/>
                    </a:lnTo>
                    <a:lnTo>
                      <a:pt x="95" y="33"/>
                    </a:lnTo>
                    <a:lnTo>
                      <a:pt x="73" y="52"/>
                    </a:lnTo>
                    <a:lnTo>
                      <a:pt x="109" y="90"/>
                    </a:lnTo>
                    <a:lnTo>
                      <a:pt x="92" y="104"/>
                    </a:lnTo>
                    <a:lnTo>
                      <a:pt x="57" y="66"/>
                    </a:lnTo>
                    <a:lnTo>
                      <a:pt x="33" y="90"/>
                    </a:lnTo>
                    <a:lnTo>
                      <a:pt x="73" y="130"/>
                    </a:lnTo>
                    <a:lnTo>
                      <a:pt x="59" y="144"/>
                    </a:lnTo>
                    <a:lnTo>
                      <a:pt x="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59" name="Freeform 51"/>
              <p:cNvSpPr>
                <a:spLocks noEditPoints="1"/>
              </p:cNvSpPr>
              <p:nvPr/>
            </p:nvSpPr>
            <p:spPr bwMode="auto">
              <a:xfrm>
                <a:off x="2074863" y="4260851"/>
                <a:ext cx="225425" cy="2476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0" name="Freeform 52"/>
              <p:cNvSpPr/>
              <p:nvPr/>
            </p:nvSpPr>
            <p:spPr bwMode="auto">
              <a:xfrm>
                <a:off x="2236788" y="4373563"/>
                <a:ext cx="206375" cy="21748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1" name="Freeform 53"/>
              <p:cNvSpPr/>
              <p:nvPr/>
            </p:nvSpPr>
            <p:spPr bwMode="auto">
              <a:xfrm>
                <a:off x="2413000" y="4440238"/>
                <a:ext cx="107950" cy="196850"/>
              </a:xfrm>
              <a:custGeom>
                <a:avLst/>
                <a:gdLst>
                  <a:gd name="T0" fmla="*/ 68 w 68"/>
                  <a:gd name="T1" fmla="*/ 10 h 124"/>
                  <a:gd name="T2" fmla="*/ 23 w 68"/>
                  <a:gd name="T3" fmla="*/ 124 h 124"/>
                  <a:gd name="T4" fmla="*/ 0 w 68"/>
                  <a:gd name="T5" fmla="*/ 114 h 124"/>
                  <a:gd name="T6" fmla="*/ 42 w 68"/>
                  <a:gd name="T7" fmla="*/ 0 h 124"/>
                  <a:gd name="T8" fmla="*/ 68 w 68"/>
                  <a:gd name="T9" fmla="*/ 10 h 124"/>
                </a:gdLst>
                <a:ahLst/>
                <a:cxnLst>
                  <a:cxn ang="0">
                    <a:pos x="T0" y="T1"/>
                  </a:cxn>
                  <a:cxn ang="0">
                    <a:pos x="T2" y="T3"/>
                  </a:cxn>
                  <a:cxn ang="0">
                    <a:pos x="T4" y="T5"/>
                  </a:cxn>
                  <a:cxn ang="0">
                    <a:pos x="T6" y="T7"/>
                  </a:cxn>
                  <a:cxn ang="0">
                    <a:pos x="T8" y="T9"/>
                  </a:cxn>
                </a:cxnLst>
                <a:rect l="0" t="0" r="r" b="b"/>
                <a:pathLst>
                  <a:path w="68" h="124">
                    <a:moveTo>
                      <a:pt x="68" y="10"/>
                    </a:moveTo>
                    <a:lnTo>
                      <a:pt x="23" y="124"/>
                    </a:lnTo>
                    <a:lnTo>
                      <a:pt x="0" y="114"/>
                    </a:lnTo>
                    <a:lnTo>
                      <a:pt x="42" y="0"/>
                    </a:lnTo>
                    <a:lnTo>
                      <a:pt x="68"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2" name="Freeform 54"/>
              <p:cNvSpPr/>
              <p:nvPr/>
            </p:nvSpPr>
            <p:spPr bwMode="auto">
              <a:xfrm>
                <a:off x="2528888" y="4464051"/>
                <a:ext cx="157163" cy="209550"/>
              </a:xfrm>
              <a:custGeom>
                <a:avLst/>
                <a:gdLst>
                  <a:gd name="T0" fmla="*/ 0 w 99"/>
                  <a:gd name="T1" fmla="*/ 19 h 132"/>
                  <a:gd name="T2" fmla="*/ 5 w 99"/>
                  <a:gd name="T3" fmla="*/ 0 h 132"/>
                  <a:gd name="T4" fmla="*/ 99 w 99"/>
                  <a:gd name="T5" fmla="*/ 23 h 132"/>
                  <a:gd name="T6" fmla="*/ 95 w 99"/>
                  <a:gd name="T7" fmla="*/ 42 h 132"/>
                  <a:gd name="T8" fmla="*/ 59 w 99"/>
                  <a:gd name="T9" fmla="*/ 35 h 132"/>
                  <a:gd name="T10" fmla="*/ 36 w 99"/>
                  <a:gd name="T11" fmla="*/ 132 h 132"/>
                  <a:gd name="T12" fmla="*/ 9 w 99"/>
                  <a:gd name="T13" fmla="*/ 128 h 132"/>
                  <a:gd name="T14" fmla="*/ 36 w 99"/>
                  <a:gd name="T15" fmla="*/ 28 h 132"/>
                  <a:gd name="T16" fmla="*/ 0 w 99"/>
                  <a:gd name="T17" fmla="*/ 1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32">
                    <a:moveTo>
                      <a:pt x="0" y="19"/>
                    </a:moveTo>
                    <a:lnTo>
                      <a:pt x="5" y="0"/>
                    </a:lnTo>
                    <a:lnTo>
                      <a:pt x="99" y="23"/>
                    </a:lnTo>
                    <a:lnTo>
                      <a:pt x="95" y="42"/>
                    </a:lnTo>
                    <a:lnTo>
                      <a:pt x="59" y="35"/>
                    </a:lnTo>
                    <a:lnTo>
                      <a:pt x="36" y="132"/>
                    </a:lnTo>
                    <a:lnTo>
                      <a:pt x="9" y="128"/>
                    </a:lnTo>
                    <a:lnTo>
                      <a:pt x="36" y="28"/>
                    </a:ln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3" name="Freeform 55"/>
              <p:cNvSpPr>
                <a:spLocks noEditPoints="1"/>
              </p:cNvSpPr>
              <p:nvPr/>
            </p:nvSpPr>
            <p:spPr bwMode="auto">
              <a:xfrm>
                <a:off x="2671763" y="4508501"/>
                <a:ext cx="184150" cy="203200"/>
              </a:xfrm>
              <a:custGeom>
                <a:avLst/>
                <a:gdLst>
                  <a:gd name="T0" fmla="*/ 24 w 116"/>
                  <a:gd name="T1" fmla="*/ 121 h 128"/>
                  <a:gd name="T2" fmla="*/ 0 w 116"/>
                  <a:gd name="T3" fmla="*/ 119 h 128"/>
                  <a:gd name="T4" fmla="*/ 54 w 116"/>
                  <a:gd name="T5" fmla="*/ 0 h 128"/>
                  <a:gd name="T6" fmla="*/ 85 w 116"/>
                  <a:gd name="T7" fmla="*/ 3 h 128"/>
                  <a:gd name="T8" fmla="*/ 116 w 116"/>
                  <a:gd name="T9" fmla="*/ 128 h 128"/>
                  <a:gd name="T10" fmla="*/ 90 w 116"/>
                  <a:gd name="T11" fmla="*/ 126 h 128"/>
                  <a:gd name="T12" fmla="*/ 83 w 116"/>
                  <a:gd name="T13" fmla="*/ 100 h 128"/>
                  <a:gd name="T14" fmla="*/ 35 w 116"/>
                  <a:gd name="T15" fmla="*/ 95 h 128"/>
                  <a:gd name="T16" fmla="*/ 24 w 116"/>
                  <a:gd name="T17" fmla="*/ 121 h 128"/>
                  <a:gd name="T18" fmla="*/ 45 w 116"/>
                  <a:gd name="T19" fmla="*/ 76 h 128"/>
                  <a:gd name="T20" fmla="*/ 78 w 116"/>
                  <a:gd name="T21" fmla="*/ 78 h 128"/>
                  <a:gd name="T22" fmla="*/ 66 w 116"/>
                  <a:gd name="T23" fmla="*/ 24 h 128"/>
                  <a:gd name="T24" fmla="*/ 66 w 116"/>
                  <a:gd name="T25" fmla="*/ 24 h 128"/>
                  <a:gd name="T26" fmla="*/ 45 w 116"/>
                  <a:gd name="T27" fmla="*/ 7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128">
                    <a:moveTo>
                      <a:pt x="24" y="121"/>
                    </a:moveTo>
                    <a:lnTo>
                      <a:pt x="0" y="119"/>
                    </a:lnTo>
                    <a:lnTo>
                      <a:pt x="54" y="0"/>
                    </a:lnTo>
                    <a:lnTo>
                      <a:pt x="85" y="3"/>
                    </a:lnTo>
                    <a:lnTo>
                      <a:pt x="116" y="128"/>
                    </a:lnTo>
                    <a:lnTo>
                      <a:pt x="90" y="126"/>
                    </a:lnTo>
                    <a:lnTo>
                      <a:pt x="83" y="100"/>
                    </a:lnTo>
                    <a:lnTo>
                      <a:pt x="35" y="95"/>
                    </a:lnTo>
                    <a:lnTo>
                      <a:pt x="24" y="121"/>
                    </a:lnTo>
                    <a:close/>
                    <a:moveTo>
                      <a:pt x="45" y="76"/>
                    </a:moveTo>
                    <a:lnTo>
                      <a:pt x="78" y="78"/>
                    </a:lnTo>
                    <a:lnTo>
                      <a:pt x="66" y="24"/>
                    </a:lnTo>
                    <a:lnTo>
                      <a:pt x="66" y="24"/>
                    </a:lnTo>
                    <a:lnTo>
                      <a:pt x="4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4" name="Freeform 56"/>
              <p:cNvSpPr/>
              <p:nvPr/>
            </p:nvSpPr>
            <p:spPr bwMode="auto">
              <a:xfrm>
                <a:off x="2886075" y="4508501"/>
                <a:ext cx="157163" cy="203200"/>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5" name="Freeform 57"/>
              <p:cNvSpPr>
                <a:spLocks noEditPoints="1"/>
              </p:cNvSpPr>
              <p:nvPr/>
            </p:nvSpPr>
            <p:spPr bwMode="auto">
              <a:xfrm>
                <a:off x="3084513" y="4486276"/>
                <a:ext cx="184150" cy="214313"/>
              </a:xfrm>
              <a:custGeom>
                <a:avLst/>
                <a:gdLst>
                  <a:gd name="T0" fmla="*/ 24 w 116"/>
                  <a:gd name="T1" fmla="*/ 130 h 135"/>
                  <a:gd name="T2" fmla="*/ 0 w 116"/>
                  <a:gd name="T3" fmla="*/ 135 h 135"/>
                  <a:gd name="T4" fmla="*/ 19 w 116"/>
                  <a:gd name="T5" fmla="*/ 7 h 135"/>
                  <a:gd name="T6" fmla="*/ 50 w 116"/>
                  <a:gd name="T7" fmla="*/ 0 h 135"/>
                  <a:gd name="T8" fmla="*/ 116 w 116"/>
                  <a:gd name="T9" fmla="*/ 114 h 135"/>
                  <a:gd name="T10" fmla="*/ 90 w 116"/>
                  <a:gd name="T11" fmla="*/ 118 h 135"/>
                  <a:gd name="T12" fmla="*/ 76 w 116"/>
                  <a:gd name="T13" fmla="*/ 95 h 135"/>
                  <a:gd name="T14" fmla="*/ 28 w 116"/>
                  <a:gd name="T15" fmla="*/ 104 h 135"/>
                  <a:gd name="T16" fmla="*/ 24 w 116"/>
                  <a:gd name="T17" fmla="*/ 130 h 135"/>
                  <a:gd name="T18" fmla="*/ 31 w 116"/>
                  <a:gd name="T19" fmla="*/ 83 h 135"/>
                  <a:gd name="T20" fmla="*/ 66 w 116"/>
                  <a:gd name="T21" fmla="*/ 76 h 135"/>
                  <a:gd name="T22" fmla="*/ 40 w 116"/>
                  <a:gd name="T23" fmla="*/ 28 h 135"/>
                  <a:gd name="T24" fmla="*/ 38 w 116"/>
                  <a:gd name="T25" fmla="*/ 28 h 135"/>
                  <a:gd name="T26" fmla="*/ 31 w 116"/>
                  <a:gd name="T2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135">
                    <a:moveTo>
                      <a:pt x="24" y="130"/>
                    </a:moveTo>
                    <a:lnTo>
                      <a:pt x="0" y="135"/>
                    </a:lnTo>
                    <a:lnTo>
                      <a:pt x="19" y="7"/>
                    </a:lnTo>
                    <a:lnTo>
                      <a:pt x="50" y="0"/>
                    </a:lnTo>
                    <a:lnTo>
                      <a:pt x="116" y="114"/>
                    </a:lnTo>
                    <a:lnTo>
                      <a:pt x="90" y="118"/>
                    </a:lnTo>
                    <a:lnTo>
                      <a:pt x="76" y="95"/>
                    </a:lnTo>
                    <a:lnTo>
                      <a:pt x="28" y="104"/>
                    </a:lnTo>
                    <a:lnTo>
                      <a:pt x="24" y="130"/>
                    </a:lnTo>
                    <a:close/>
                    <a:moveTo>
                      <a:pt x="31" y="83"/>
                    </a:moveTo>
                    <a:lnTo>
                      <a:pt x="66" y="76"/>
                    </a:lnTo>
                    <a:lnTo>
                      <a:pt x="40" y="28"/>
                    </a:lnTo>
                    <a:lnTo>
                      <a:pt x="38" y="28"/>
                    </a:lnTo>
                    <a:lnTo>
                      <a:pt x="31"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6" name="Freeform 58"/>
              <p:cNvSpPr/>
              <p:nvPr/>
            </p:nvSpPr>
            <p:spPr bwMode="auto">
              <a:xfrm>
                <a:off x="3235325" y="4395788"/>
                <a:ext cx="273050" cy="260350"/>
              </a:xfrm>
              <a:custGeom>
                <a:avLst/>
                <a:gdLst>
                  <a:gd name="T0" fmla="*/ 111 w 172"/>
                  <a:gd name="T1" fmla="*/ 24 h 164"/>
                  <a:gd name="T2" fmla="*/ 118 w 172"/>
                  <a:gd name="T3" fmla="*/ 135 h 164"/>
                  <a:gd name="T4" fmla="*/ 99 w 172"/>
                  <a:gd name="T5" fmla="*/ 142 h 164"/>
                  <a:gd name="T6" fmla="*/ 28 w 172"/>
                  <a:gd name="T7" fmla="*/ 57 h 164"/>
                  <a:gd name="T8" fmla="*/ 28 w 172"/>
                  <a:gd name="T9" fmla="*/ 59 h 164"/>
                  <a:gd name="T10" fmla="*/ 68 w 172"/>
                  <a:gd name="T11" fmla="*/ 154 h 164"/>
                  <a:gd name="T12" fmla="*/ 45 w 172"/>
                  <a:gd name="T13" fmla="*/ 164 h 164"/>
                  <a:gd name="T14" fmla="*/ 0 w 172"/>
                  <a:gd name="T15" fmla="*/ 50 h 164"/>
                  <a:gd name="T16" fmla="*/ 40 w 172"/>
                  <a:gd name="T17" fmla="*/ 36 h 164"/>
                  <a:gd name="T18" fmla="*/ 97 w 172"/>
                  <a:gd name="T19" fmla="*/ 107 h 164"/>
                  <a:gd name="T20" fmla="*/ 97 w 172"/>
                  <a:gd name="T21" fmla="*/ 107 h 164"/>
                  <a:gd name="T22" fmla="*/ 90 w 172"/>
                  <a:gd name="T23" fmla="*/ 14 h 164"/>
                  <a:gd name="T24" fmla="*/ 127 w 172"/>
                  <a:gd name="T25" fmla="*/ 0 h 164"/>
                  <a:gd name="T26" fmla="*/ 172 w 172"/>
                  <a:gd name="T27" fmla="*/ 111 h 164"/>
                  <a:gd name="T28" fmla="*/ 151 w 172"/>
                  <a:gd name="T29" fmla="*/ 121 h 164"/>
                  <a:gd name="T30" fmla="*/ 111 w 172"/>
                  <a:gd name="T31" fmla="*/ 24 h 164"/>
                  <a:gd name="T32" fmla="*/ 111 w 172"/>
                  <a:gd name="T33" fmla="*/ 2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164">
                    <a:moveTo>
                      <a:pt x="111" y="24"/>
                    </a:moveTo>
                    <a:lnTo>
                      <a:pt x="118" y="135"/>
                    </a:lnTo>
                    <a:lnTo>
                      <a:pt x="99" y="142"/>
                    </a:lnTo>
                    <a:lnTo>
                      <a:pt x="28" y="57"/>
                    </a:lnTo>
                    <a:lnTo>
                      <a:pt x="28" y="59"/>
                    </a:lnTo>
                    <a:lnTo>
                      <a:pt x="68" y="154"/>
                    </a:lnTo>
                    <a:lnTo>
                      <a:pt x="45" y="164"/>
                    </a:lnTo>
                    <a:lnTo>
                      <a:pt x="0" y="50"/>
                    </a:lnTo>
                    <a:lnTo>
                      <a:pt x="40" y="36"/>
                    </a:lnTo>
                    <a:lnTo>
                      <a:pt x="97" y="107"/>
                    </a:lnTo>
                    <a:lnTo>
                      <a:pt x="97" y="107"/>
                    </a:lnTo>
                    <a:lnTo>
                      <a:pt x="90" y="14"/>
                    </a:lnTo>
                    <a:lnTo>
                      <a:pt x="127" y="0"/>
                    </a:lnTo>
                    <a:lnTo>
                      <a:pt x="172" y="111"/>
                    </a:lnTo>
                    <a:lnTo>
                      <a:pt x="151" y="121"/>
                    </a:lnTo>
                    <a:lnTo>
                      <a:pt x="111" y="24"/>
                    </a:lnTo>
                    <a:lnTo>
                      <a:pt x="11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7" name="Freeform 59"/>
              <p:cNvSpPr>
                <a:spLocks noEditPoints="1"/>
              </p:cNvSpPr>
              <p:nvPr/>
            </p:nvSpPr>
            <p:spPr bwMode="auto">
              <a:xfrm>
                <a:off x="3463925" y="4302126"/>
                <a:ext cx="225425" cy="228600"/>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8" name="Freeform 60"/>
              <p:cNvSpPr/>
              <p:nvPr/>
            </p:nvSpPr>
            <p:spPr bwMode="auto">
              <a:xfrm>
                <a:off x="3614738" y="4238626"/>
                <a:ext cx="160338" cy="168275"/>
              </a:xfrm>
              <a:custGeom>
                <a:avLst/>
                <a:gdLst>
                  <a:gd name="T0" fmla="*/ 19 w 101"/>
                  <a:gd name="T1" fmla="*/ 0 h 106"/>
                  <a:gd name="T2" fmla="*/ 101 w 101"/>
                  <a:gd name="T3" fmla="*/ 90 h 106"/>
                  <a:gd name="T4" fmla="*/ 80 w 101"/>
                  <a:gd name="T5" fmla="*/ 106 h 106"/>
                  <a:gd name="T6" fmla="*/ 0 w 101"/>
                  <a:gd name="T7" fmla="*/ 16 h 106"/>
                  <a:gd name="T8" fmla="*/ 19 w 101"/>
                  <a:gd name="T9" fmla="*/ 0 h 106"/>
                </a:gdLst>
                <a:ahLst/>
                <a:cxnLst>
                  <a:cxn ang="0">
                    <a:pos x="T0" y="T1"/>
                  </a:cxn>
                  <a:cxn ang="0">
                    <a:pos x="T2" y="T3"/>
                  </a:cxn>
                  <a:cxn ang="0">
                    <a:pos x="T4" y="T5"/>
                  </a:cxn>
                  <a:cxn ang="0">
                    <a:pos x="T6" y="T7"/>
                  </a:cxn>
                  <a:cxn ang="0">
                    <a:pos x="T8" y="T9"/>
                  </a:cxn>
                </a:cxnLst>
                <a:rect l="0" t="0" r="r" b="b"/>
                <a:pathLst>
                  <a:path w="101" h="106">
                    <a:moveTo>
                      <a:pt x="19" y="0"/>
                    </a:moveTo>
                    <a:lnTo>
                      <a:pt x="101" y="90"/>
                    </a:lnTo>
                    <a:lnTo>
                      <a:pt x="80" y="106"/>
                    </a:lnTo>
                    <a:lnTo>
                      <a:pt x="0" y="16"/>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9" name="Freeform 61"/>
              <p:cNvSpPr/>
              <p:nvPr/>
            </p:nvSpPr>
            <p:spPr bwMode="auto">
              <a:xfrm>
                <a:off x="3667125" y="4117976"/>
                <a:ext cx="231775" cy="225425"/>
              </a:xfrm>
              <a:custGeom>
                <a:avLst/>
                <a:gdLst>
                  <a:gd name="T0" fmla="*/ 92 w 146"/>
                  <a:gd name="T1" fmla="*/ 142 h 142"/>
                  <a:gd name="T2" fmla="*/ 0 w 146"/>
                  <a:gd name="T3" fmla="*/ 61 h 142"/>
                  <a:gd name="T4" fmla="*/ 54 w 146"/>
                  <a:gd name="T5" fmla="*/ 0 h 142"/>
                  <a:gd name="T6" fmla="*/ 71 w 146"/>
                  <a:gd name="T7" fmla="*/ 14 h 142"/>
                  <a:gd name="T8" fmla="*/ 33 w 146"/>
                  <a:gd name="T9" fmla="*/ 57 h 142"/>
                  <a:gd name="T10" fmla="*/ 54 w 146"/>
                  <a:gd name="T11" fmla="*/ 73 h 142"/>
                  <a:gd name="T12" fmla="*/ 87 w 146"/>
                  <a:gd name="T13" fmla="*/ 35 h 142"/>
                  <a:gd name="T14" fmla="*/ 104 w 146"/>
                  <a:gd name="T15" fmla="*/ 49 h 142"/>
                  <a:gd name="T16" fmla="*/ 71 w 146"/>
                  <a:gd name="T17" fmla="*/ 87 h 142"/>
                  <a:gd name="T18" fmla="*/ 94 w 146"/>
                  <a:gd name="T19" fmla="*/ 109 h 142"/>
                  <a:gd name="T20" fmla="*/ 132 w 146"/>
                  <a:gd name="T21" fmla="*/ 66 h 142"/>
                  <a:gd name="T22" fmla="*/ 146 w 146"/>
                  <a:gd name="T23" fmla="*/ 80 h 142"/>
                  <a:gd name="T24" fmla="*/ 92 w 146"/>
                  <a:gd name="T25"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42">
                    <a:moveTo>
                      <a:pt x="92" y="142"/>
                    </a:moveTo>
                    <a:lnTo>
                      <a:pt x="0" y="61"/>
                    </a:lnTo>
                    <a:lnTo>
                      <a:pt x="54" y="0"/>
                    </a:lnTo>
                    <a:lnTo>
                      <a:pt x="71" y="14"/>
                    </a:lnTo>
                    <a:lnTo>
                      <a:pt x="33" y="57"/>
                    </a:lnTo>
                    <a:lnTo>
                      <a:pt x="54" y="73"/>
                    </a:lnTo>
                    <a:lnTo>
                      <a:pt x="87" y="35"/>
                    </a:lnTo>
                    <a:lnTo>
                      <a:pt x="104" y="49"/>
                    </a:lnTo>
                    <a:lnTo>
                      <a:pt x="71" y="87"/>
                    </a:lnTo>
                    <a:lnTo>
                      <a:pt x="94" y="109"/>
                    </a:lnTo>
                    <a:lnTo>
                      <a:pt x="132" y="66"/>
                    </a:lnTo>
                    <a:lnTo>
                      <a:pt x="146" y="80"/>
                    </a:lnTo>
                    <a:lnTo>
                      <a:pt x="92" y="1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0" name="Freeform 62"/>
              <p:cNvSpPr/>
              <p:nvPr/>
            </p:nvSpPr>
            <p:spPr bwMode="auto">
              <a:xfrm>
                <a:off x="3771900" y="3948113"/>
                <a:ext cx="255588" cy="252413"/>
              </a:xfrm>
              <a:custGeom>
                <a:avLst/>
                <a:gdLst>
                  <a:gd name="T0" fmla="*/ 161 w 161"/>
                  <a:gd name="T1" fmla="*/ 66 h 159"/>
                  <a:gd name="T2" fmla="*/ 142 w 161"/>
                  <a:gd name="T3" fmla="*/ 97 h 159"/>
                  <a:gd name="T4" fmla="*/ 31 w 161"/>
                  <a:gd name="T5" fmla="*/ 83 h 159"/>
                  <a:gd name="T6" fmla="*/ 31 w 161"/>
                  <a:gd name="T7" fmla="*/ 85 h 159"/>
                  <a:gd name="T8" fmla="*/ 116 w 161"/>
                  <a:gd name="T9" fmla="*/ 140 h 159"/>
                  <a:gd name="T10" fmla="*/ 102 w 161"/>
                  <a:gd name="T11" fmla="*/ 159 h 159"/>
                  <a:gd name="T12" fmla="*/ 0 w 161"/>
                  <a:gd name="T13" fmla="*/ 92 h 159"/>
                  <a:gd name="T14" fmla="*/ 21 w 161"/>
                  <a:gd name="T15" fmla="*/ 62 h 159"/>
                  <a:gd name="T16" fmla="*/ 128 w 161"/>
                  <a:gd name="T17" fmla="*/ 73 h 159"/>
                  <a:gd name="T18" fmla="*/ 125 w 161"/>
                  <a:gd name="T19" fmla="*/ 73 h 159"/>
                  <a:gd name="T20" fmla="*/ 45 w 161"/>
                  <a:gd name="T21" fmla="*/ 21 h 159"/>
                  <a:gd name="T22" fmla="*/ 59 w 161"/>
                  <a:gd name="T23" fmla="*/ 0 h 159"/>
                  <a:gd name="T24" fmla="*/ 161 w 161"/>
                  <a:gd name="T25" fmla="*/ 6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159">
                    <a:moveTo>
                      <a:pt x="161" y="66"/>
                    </a:moveTo>
                    <a:lnTo>
                      <a:pt x="142" y="97"/>
                    </a:lnTo>
                    <a:lnTo>
                      <a:pt x="31" y="83"/>
                    </a:lnTo>
                    <a:lnTo>
                      <a:pt x="31" y="85"/>
                    </a:lnTo>
                    <a:lnTo>
                      <a:pt x="116" y="140"/>
                    </a:lnTo>
                    <a:lnTo>
                      <a:pt x="102" y="159"/>
                    </a:lnTo>
                    <a:lnTo>
                      <a:pt x="0" y="92"/>
                    </a:lnTo>
                    <a:lnTo>
                      <a:pt x="21" y="62"/>
                    </a:lnTo>
                    <a:lnTo>
                      <a:pt x="128" y="73"/>
                    </a:lnTo>
                    <a:lnTo>
                      <a:pt x="125" y="73"/>
                    </a:lnTo>
                    <a:lnTo>
                      <a:pt x="45" y="21"/>
                    </a:lnTo>
                    <a:lnTo>
                      <a:pt x="59" y="0"/>
                    </a:lnTo>
                    <a:lnTo>
                      <a:pt x="161"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1" name="Freeform 63"/>
              <p:cNvSpPr/>
              <p:nvPr/>
            </p:nvSpPr>
            <p:spPr bwMode="auto">
              <a:xfrm>
                <a:off x="3887788" y="3802063"/>
                <a:ext cx="217488" cy="203200"/>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2" name="Freeform 64"/>
              <p:cNvSpPr/>
              <p:nvPr/>
            </p:nvSpPr>
            <p:spPr bwMode="auto">
              <a:xfrm>
                <a:off x="3951288" y="3714751"/>
                <a:ext cx="195263" cy="104775"/>
              </a:xfrm>
              <a:custGeom>
                <a:avLst/>
                <a:gdLst>
                  <a:gd name="T0" fmla="*/ 8 w 123"/>
                  <a:gd name="T1" fmla="*/ 0 h 66"/>
                  <a:gd name="T2" fmla="*/ 123 w 123"/>
                  <a:gd name="T3" fmla="*/ 43 h 66"/>
                  <a:gd name="T4" fmla="*/ 114 w 123"/>
                  <a:gd name="T5" fmla="*/ 66 h 66"/>
                  <a:gd name="T6" fmla="*/ 0 w 123"/>
                  <a:gd name="T7" fmla="*/ 26 h 66"/>
                  <a:gd name="T8" fmla="*/ 8 w 123"/>
                  <a:gd name="T9" fmla="*/ 0 h 66"/>
                </a:gdLst>
                <a:ahLst/>
                <a:cxnLst>
                  <a:cxn ang="0">
                    <a:pos x="T0" y="T1"/>
                  </a:cxn>
                  <a:cxn ang="0">
                    <a:pos x="T2" y="T3"/>
                  </a:cxn>
                  <a:cxn ang="0">
                    <a:pos x="T4" y="T5"/>
                  </a:cxn>
                  <a:cxn ang="0">
                    <a:pos x="T6" y="T7"/>
                  </a:cxn>
                  <a:cxn ang="0">
                    <a:pos x="T8" y="T9"/>
                  </a:cxn>
                </a:cxnLst>
                <a:rect l="0" t="0" r="r" b="b"/>
                <a:pathLst>
                  <a:path w="123" h="66">
                    <a:moveTo>
                      <a:pt x="8" y="0"/>
                    </a:moveTo>
                    <a:lnTo>
                      <a:pt x="123" y="43"/>
                    </a:lnTo>
                    <a:lnTo>
                      <a:pt x="114" y="66"/>
                    </a:lnTo>
                    <a:lnTo>
                      <a:pt x="0" y="26"/>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3" name="Freeform 65"/>
              <p:cNvSpPr/>
              <p:nvPr/>
            </p:nvSpPr>
            <p:spPr bwMode="auto">
              <a:xfrm>
                <a:off x="3981450" y="3549651"/>
                <a:ext cx="214313" cy="184150"/>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4" name="Freeform 66"/>
              <p:cNvSpPr>
                <a:spLocks noEditPoints="1"/>
              </p:cNvSpPr>
              <p:nvPr/>
            </p:nvSpPr>
            <p:spPr bwMode="auto">
              <a:xfrm>
                <a:off x="2322513" y="2668588"/>
                <a:ext cx="1149350" cy="1109663"/>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5" name="Freeform 67"/>
              <p:cNvSpPr/>
              <p:nvPr/>
            </p:nvSpPr>
            <p:spPr bwMode="auto">
              <a:xfrm>
                <a:off x="2438400" y="2951163"/>
                <a:ext cx="327025" cy="22225"/>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6" name="Freeform 68"/>
              <p:cNvSpPr/>
              <p:nvPr/>
            </p:nvSpPr>
            <p:spPr bwMode="auto">
              <a:xfrm>
                <a:off x="3043238" y="2951163"/>
                <a:ext cx="327025" cy="22225"/>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7" name="Rectangle 69"/>
              <p:cNvSpPr>
                <a:spLocks noChangeArrowheads="1"/>
              </p:cNvSpPr>
              <p:nvPr/>
            </p:nvSpPr>
            <p:spPr bwMode="auto">
              <a:xfrm>
                <a:off x="2443163" y="3143251"/>
                <a:ext cx="13811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78" name="Rectangle 70"/>
              <p:cNvSpPr>
                <a:spLocks noChangeArrowheads="1"/>
              </p:cNvSpPr>
              <p:nvPr/>
            </p:nvSpPr>
            <p:spPr bwMode="auto">
              <a:xfrm>
                <a:off x="3219450" y="3143251"/>
                <a:ext cx="139700"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79" name="Rectangle 71"/>
              <p:cNvSpPr>
                <a:spLocks noChangeArrowheads="1"/>
              </p:cNvSpPr>
              <p:nvPr/>
            </p:nvSpPr>
            <p:spPr bwMode="auto">
              <a:xfrm>
                <a:off x="2454275" y="3297238"/>
                <a:ext cx="2206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80" name="Rectangle 72"/>
              <p:cNvSpPr>
                <a:spLocks noChangeArrowheads="1"/>
              </p:cNvSpPr>
              <p:nvPr/>
            </p:nvSpPr>
            <p:spPr bwMode="auto">
              <a:xfrm>
                <a:off x="3128963" y="3297238"/>
                <a:ext cx="22542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81" name="Rectangle 73"/>
              <p:cNvSpPr>
                <a:spLocks noChangeArrowheads="1"/>
              </p:cNvSpPr>
              <p:nvPr/>
            </p:nvSpPr>
            <p:spPr bwMode="auto">
              <a:xfrm>
                <a:off x="2476500" y="3484563"/>
                <a:ext cx="83661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82" name="Freeform 74"/>
              <p:cNvSpPr>
                <a:spLocks noEditPoints="1"/>
              </p:cNvSpPr>
              <p:nvPr/>
            </p:nvSpPr>
            <p:spPr bwMode="auto">
              <a:xfrm>
                <a:off x="1514475" y="2022476"/>
                <a:ext cx="2816225" cy="2817813"/>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3" name="Freeform 75"/>
              <p:cNvSpPr>
                <a:spLocks noEditPoints="1"/>
              </p:cNvSpPr>
              <p:nvPr/>
            </p:nvSpPr>
            <p:spPr bwMode="auto">
              <a:xfrm>
                <a:off x="1984375" y="2487613"/>
                <a:ext cx="1881188" cy="1885950"/>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4" name="Freeform 76"/>
              <p:cNvSpPr>
                <a:spLocks noEditPoints="1"/>
              </p:cNvSpPr>
              <p:nvPr/>
            </p:nvSpPr>
            <p:spPr bwMode="auto">
              <a:xfrm>
                <a:off x="1804988" y="2552701"/>
                <a:ext cx="355600" cy="379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5" name="Freeform 77"/>
              <p:cNvSpPr/>
              <p:nvPr/>
            </p:nvSpPr>
            <p:spPr bwMode="auto">
              <a:xfrm>
                <a:off x="2408238" y="2179638"/>
                <a:ext cx="384175" cy="342900"/>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6" name="Freeform 78"/>
              <p:cNvSpPr>
                <a:spLocks noEditPoints="1"/>
              </p:cNvSpPr>
              <p:nvPr/>
            </p:nvSpPr>
            <p:spPr bwMode="auto">
              <a:xfrm>
                <a:off x="3070225" y="2138363"/>
                <a:ext cx="363538" cy="3952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7" name="Freeform 79"/>
              <p:cNvSpPr>
                <a:spLocks noEditPoints="1"/>
              </p:cNvSpPr>
              <p:nvPr/>
            </p:nvSpPr>
            <p:spPr bwMode="auto">
              <a:xfrm>
                <a:off x="3573463" y="2525713"/>
                <a:ext cx="468313" cy="44450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8" name="Freeform 80"/>
              <p:cNvSpPr>
                <a:spLocks noEditPoints="1"/>
              </p:cNvSpPr>
              <p:nvPr/>
            </p:nvSpPr>
            <p:spPr bwMode="auto">
              <a:xfrm>
                <a:off x="1390650" y="1893888"/>
                <a:ext cx="3068638" cy="3073400"/>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9" name="Freeform 81"/>
              <p:cNvSpPr/>
              <p:nvPr/>
            </p:nvSpPr>
            <p:spPr bwMode="auto">
              <a:xfrm>
                <a:off x="1616075" y="3090863"/>
                <a:ext cx="327025" cy="322263"/>
              </a:xfrm>
              <a:custGeom>
                <a:avLst/>
                <a:gdLst>
                  <a:gd name="T0" fmla="*/ 109 w 206"/>
                  <a:gd name="T1" fmla="*/ 0 h 203"/>
                  <a:gd name="T2" fmla="*/ 83 w 206"/>
                  <a:gd name="T3" fmla="*/ 52 h 203"/>
                  <a:gd name="T4" fmla="*/ 29 w 206"/>
                  <a:gd name="T5" fmla="*/ 28 h 203"/>
                  <a:gd name="T6" fmla="*/ 52 w 206"/>
                  <a:gd name="T7" fmla="*/ 83 h 203"/>
                  <a:gd name="T8" fmla="*/ 0 w 206"/>
                  <a:gd name="T9" fmla="*/ 102 h 203"/>
                  <a:gd name="T10" fmla="*/ 52 w 206"/>
                  <a:gd name="T11" fmla="*/ 130 h 203"/>
                  <a:gd name="T12" fmla="*/ 31 w 206"/>
                  <a:gd name="T13" fmla="*/ 180 h 203"/>
                  <a:gd name="T14" fmla="*/ 88 w 206"/>
                  <a:gd name="T15" fmla="*/ 158 h 203"/>
                  <a:gd name="T16" fmla="*/ 107 w 206"/>
                  <a:gd name="T17" fmla="*/ 203 h 203"/>
                  <a:gd name="T18" fmla="*/ 130 w 206"/>
                  <a:gd name="T19" fmla="*/ 158 h 203"/>
                  <a:gd name="T20" fmla="*/ 178 w 206"/>
                  <a:gd name="T21" fmla="*/ 175 h 203"/>
                  <a:gd name="T22" fmla="*/ 161 w 206"/>
                  <a:gd name="T23" fmla="*/ 128 h 203"/>
                  <a:gd name="T24" fmla="*/ 206 w 206"/>
                  <a:gd name="T25" fmla="*/ 104 h 203"/>
                  <a:gd name="T26" fmla="*/ 161 w 206"/>
                  <a:gd name="T27" fmla="*/ 80 h 203"/>
                  <a:gd name="T28" fmla="*/ 180 w 206"/>
                  <a:gd name="T29" fmla="*/ 28 h 203"/>
                  <a:gd name="T30" fmla="*/ 133 w 206"/>
                  <a:gd name="T31" fmla="*/ 47 h 203"/>
                  <a:gd name="T32" fmla="*/ 109 w 206"/>
                  <a:gd name="T33"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6" h="203">
                    <a:moveTo>
                      <a:pt x="109" y="0"/>
                    </a:moveTo>
                    <a:lnTo>
                      <a:pt x="83" y="52"/>
                    </a:lnTo>
                    <a:lnTo>
                      <a:pt x="29" y="28"/>
                    </a:lnTo>
                    <a:lnTo>
                      <a:pt x="52" y="83"/>
                    </a:lnTo>
                    <a:lnTo>
                      <a:pt x="0" y="102"/>
                    </a:lnTo>
                    <a:lnTo>
                      <a:pt x="52" y="130"/>
                    </a:lnTo>
                    <a:lnTo>
                      <a:pt x="31" y="180"/>
                    </a:lnTo>
                    <a:lnTo>
                      <a:pt x="88" y="158"/>
                    </a:lnTo>
                    <a:lnTo>
                      <a:pt x="107" y="203"/>
                    </a:lnTo>
                    <a:lnTo>
                      <a:pt x="130" y="158"/>
                    </a:lnTo>
                    <a:lnTo>
                      <a:pt x="178" y="175"/>
                    </a:lnTo>
                    <a:lnTo>
                      <a:pt x="161" y="128"/>
                    </a:lnTo>
                    <a:lnTo>
                      <a:pt x="206" y="104"/>
                    </a:lnTo>
                    <a:lnTo>
                      <a:pt x="161" y="80"/>
                    </a:lnTo>
                    <a:lnTo>
                      <a:pt x="180" y="28"/>
                    </a:lnTo>
                    <a:lnTo>
                      <a:pt x="133" y="47"/>
                    </a:lnTo>
                    <a:lnTo>
                      <a:pt x="10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0" name="Freeform 82"/>
              <p:cNvSpPr/>
              <p:nvPr/>
            </p:nvSpPr>
            <p:spPr bwMode="auto">
              <a:xfrm>
                <a:off x="3898900" y="3090863"/>
                <a:ext cx="327025" cy="322263"/>
              </a:xfrm>
              <a:custGeom>
                <a:avLst/>
                <a:gdLst>
                  <a:gd name="T0" fmla="*/ 109 w 206"/>
                  <a:gd name="T1" fmla="*/ 0 h 203"/>
                  <a:gd name="T2" fmla="*/ 85 w 206"/>
                  <a:gd name="T3" fmla="*/ 52 h 203"/>
                  <a:gd name="T4" fmla="*/ 31 w 206"/>
                  <a:gd name="T5" fmla="*/ 28 h 203"/>
                  <a:gd name="T6" fmla="*/ 52 w 206"/>
                  <a:gd name="T7" fmla="*/ 83 h 203"/>
                  <a:gd name="T8" fmla="*/ 0 w 206"/>
                  <a:gd name="T9" fmla="*/ 102 h 203"/>
                  <a:gd name="T10" fmla="*/ 52 w 206"/>
                  <a:gd name="T11" fmla="*/ 130 h 203"/>
                  <a:gd name="T12" fmla="*/ 31 w 206"/>
                  <a:gd name="T13" fmla="*/ 180 h 203"/>
                  <a:gd name="T14" fmla="*/ 88 w 206"/>
                  <a:gd name="T15" fmla="*/ 158 h 203"/>
                  <a:gd name="T16" fmla="*/ 107 w 206"/>
                  <a:gd name="T17" fmla="*/ 203 h 203"/>
                  <a:gd name="T18" fmla="*/ 130 w 206"/>
                  <a:gd name="T19" fmla="*/ 158 h 203"/>
                  <a:gd name="T20" fmla="*/ 178 w 206"/>
                  <a:gd name="T21" fmla="*/ 175 h 203"/>
                  <a:gd name="T22" fmla="*/ 161 w 206"/>
                  <a:gd name="T23" fmla="*/ 128 h 203"/>
                  <a:gd name="T24" fmla="*/ 206 w 206"/>
                  <a:gd name="T25" fmla="*/ 104 h 203"/>
                  <a:gd name="T26" fmla="*/ 164 w 206"/>
                  <a:gd name="T27" fmla="*/ 80 h 203"/>
                  <a:gd name="T28" fmla="*/ 180 w 206"/>
                  <a:gd name="T29" fmla="*/ 28 h 203"/>
                  <a:gd name="T30" fmla="*/ 135 w 206"/>
                  <a:gd name="T31" fmla="*/ 47 h 203"/>
                  <a:gd name="T32" fmla="*/ 109 w 206"/>
                  <a:gd name="T33"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6" h="203">
                    <a:moveTo>
                      <a:pt x="109" y="0"/>
                    </a:moveTo>
                    <a:lnTo>
                      <a:pt x="85" y="52"/>
                    </a:lnTo>
                    <a:lnTo>
                      <a:pt x="31" y="28"/>
                    </a:lnTo>
                    <a:lnTo>
                      <a:pt x="52" y="83"/>
                    </a:lnTo>
                    <a:lnTo>
                      <a:pt x="0" y="102"/>
                    </a:lnTo>
                    <a:lnTo>
                      <a:pt x="52" y="130"/>
                    </a:lnTo>
                    <a:lnTo>
                      <a:pt x="31" y="180"/>
                    </a:lnTo>
                    <a:lnTo>
                      <a:pt x="88" y="158"/>
                    </a:lnTo>
                    <a:lnTo>
                      <a:pt x="107" y="203"/>
                    </a:lnTo>
                    <a:lnTo>
                      <a:pt x="130" y="158"/>
                    </a:lnTo>
                    <a:lnTo>
                      <a:pt x="178" y="175"/>
                    </a:lnTo>
                    <a:lnTo>
                      <a:pt x="161" y="128"/>
                    </a:lnTo>
                    <a:lnTo>
                      <a:pt x="206" y="104"/>
                    </a:lnTo>
                    <a:lnTo>
                      <a:pt x="164" y="80"/>
                    </a:lnTo>
                    <a:lnTo>
                      <a:pt x="180" y="28"/>
                    </a:lnTo>
                    <a:lnTo>
                      <a:pt x="135" y="47"/>
                    </a:lnTo>
                    <a:lnTo>
                      <a:pt x="10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1" name="Freeform 83"/>
              <p:cNvSpPr>
                <a:spLocks noEditPoints="1"/>
              </p:cNvSpPr>
              <p:nvPr/>
            </p:nvSpPr>
            <p:spPr bwMode="auto">
              <a:xfrm>
                <a:off x="2465388" y="2736851"/>
                <a:ext cx="214313" cy="203200"/>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2" name="Freeform 84"/>
              <p:cNvSpPr>
                <a:spLocks noEditPoints="1"/>
              </p:cNvSpPr>
              <p:nvPr/>
            </p:nvSpPr>
            <p:spPr bwMode="auto">
              <a:xfrm>
                <a:off x="3111500" y="2736851"/>
                <a:ext cx="217488" cy="203200"/>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3" name="Freeform 85"/>
              <p:cNvSpPr>
                <a:spLocks noEditPoints="1"/>
              </p:cNvSpPr>
              <p:nvPr/>
            </p:nvSpPr>
            <p:spPr bwMode="auto">
              <a:xfrm>
                <a:off x="2784475" y="3484563"/>
                <a:ext cx="225425" cy="2079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4" name="Freeform 86"/>
              <p:cNvSpPr/>
              <p:nvPr/>
            </p:nvSpPr>
            <p:spPr bwMode="auto">
              <a:xfrm>
                <a:off x="2573338" y="2917826"/>
                <a:ext cx="650875" cy="481013"/>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5" name="Freeform 87"/>
              <p:cNvSpPr>
                <a:spLocks noEditPoints="1"/>
              </p:cNvSpPr>
              <p:nvPr/>
            </p:nvSpPr>
            <p:spPr bwMode="auto">
              <a:xfrm>
                <a:off x="2773363" y="3132138"/>
                <a:ext cx="261938" cy="2667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6" name="Rectangle 88"/>
              <p:cNvSpPr>
                <a:spLocks noChangeArrowheads="1"/>
              </p:cNvSpPr>
              <p:nvPr/>
            </p:nvSpPr>
            <p:spPr bwMode="auto">
              <a:xfrm>
                <a:off x="2776538" y="3354388"/>
                <a:ext cx="33338"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97" name="Rectangle 89"/>
              <p:cNvSpPr>
                <a:spLocks noChangeArrowheads="1"/>
              </p:cNvSpPr>
              <p:nvPr/>
            </p:nvSpPr>
            <p:spPr bwMode="auto">
              <a:xfrm>
                <a:off x="2776538" y="3316288"/>
                <a:ext cx="33338"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98" name="Rectangle 90"/>
              <p:cNvSpPr>
                <a:spLocks noChangeArrowheads="1"/>
              </p:cNvSpPr>
              <p:nvPr/>
            </p:nvSpPr>
            <p:spPr bwMode="auto">
              <a:xfrm>
                <a:off x="2776538" y="3289301"/>
                <a:ext cx="33338"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99" name="Rectangle 91"/>
              <p:cNvSpPr>
                <a:spLocks noChangeArrowheads="1"/>
              </p:cNvSpPr>
              <p:nvPr/>
            </p:nvSpPr>
            <p:spPr bwMode="auto">
              <a:xfrm>
                <a:off x="2776538" y="3252788"/>
                <a:ext cx="33338"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00" name="Freeform 92"/>
              <p:cNvSpPr/>
              <p:nvPr/>
            </p:nvSpPr>
            <p:spPr bwMode="auto">
              <a:xfrm>
                <a:off x="2784475" y="3203576"/>
                <a:ext cx="41275" cy="25400"/>
              </a:xfrm>
              <a:custGeom>
                <a:avLst/>
                <a:gdLst>
                  <a:gd name="T0" fmla="*/ 0 w 26"/>
                  <a:gd name="T1" fmla="*/ 7 h 16"/>
                  <a:gd name="T2" fmla="*/ 24 w 26"/>
                  <a:gd name="T3" fmla="*/ 16 h 16"/>
                  <a:gd name="T4" fmla="*/ 26 w 26"/>
                  <a:gd name="T5" fmla="*/ 12 h 16"/>
                  <a:gd name="T6" fmla="*/ 2 w 26"/>
                  <a:gd name="T7" fmla="*/ 0 h 16"/>
                  <a:gd name="T8" fmla="*/ 0 w 26"/>
                  <a:gd name="T9" fmla="*/ 7 h 16"/>
                </a:gdLst>
                <a:ahLst/>
                <a:cxnLst>
                  <a:cxn ang="0">
                    <a:pos x="T0" y="T1"/>
                  </a:cxn>
                  <a:cxn ang="0">
                    <a:pos x="T2" y="T3"/>
                  </a:cxn>
                  <a:cxn ang="0">
                    <a:pos x="T4" y="T5"/>
                  </a:cxn>
                  <a:cxn ang="0">
                    <a:pos x="T6" y="T7"/>
                  </a:cxn>
                  <a:cxn ang="0">
                    <a:pos x="T8" y="T9"/>
                  </a:cxn>
                </a:cxnLst>
                <a:rect l="0" t="0" r="r" b="b"/>
                <a:pathLst>
                  <a:path w="26" h="16">
                    <a:moveTo>
                      <a:pt x="0" y="7"/>
                    </a:moveTo>
                    <a:lnTo>
                      <a:pt x="24" y="16"/>
                    </a:lnTo>
                    <a:lnTo>
                      <a:pt x="26" y="12"/>
                    </a:lnTo>
                    <a:lnTo>
                      <a:pt x="2" y="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1" name="Freeform 93"/>
              <p:cNvSpPr/>
              <p:nvPr/>
            </p:nvSpPr>
            <p:spPr bwMode="auto">
              <a:xfrm>
                <a:off x="2806700" y="3173413"/>
                <a:ext cx="38100" cy="36513"/>
              </a:xfrm>
              <a:custGeom>
                <a:avLst/>
                <a:gdLst>
                  <a:gd name="T0" fmla="*/ 0 w 24"/>
                  <a:gd name="T1" fmla="*/ 5 h 23"/>
                  <a:gd name="T2" fmla="*/ 19 w 24"/>
                  <a:gd name="T3" fmla="*/ 23 h 23"/>
                  <a:gd name="T4" fmla="*/ 24 w 24"/>
                  <a:gd name="T5" fmla="*/ 19 h 23"/>
                  <a:gd name="T6" fmla="*/ 5 w 24"/>
                  <a:gd name="T7" fmla="*/ 0 h 23"/>
                  <a:gd name="T8" fmla="*/ 0 w 24"/>
                  <a:gd name="T9" fmla="*/ 5 h 23"/>
                </a:gdLst>
                <a:ahLst/>
                <a:cxnLst>
                  <a:cxn ang="0">
                    <a:pos x="T0" y="T1"/>
                  </a:cxn>
                  <a:cxn ang="0">
                    <a:pos x="T2" y="T3"/>
                  </a:cxn>
                  <a:cxn ang="0">
                    <a:pos x="T4" y="T5"/>
                  </a:cxn>
                  <a:cxn ang="0">
                    <a:pos x="T6" y="T7"/>
                  </a:cxn>
                  <a:cxn ang="0">
                    <a:pos x="T8" y="T9"/>
                  </a:cxn>
                </a:cxnLst>
                <a:rect l="0" t="0" r="r" b="b"/>
                <a:pathLst>
                  <a:path w="24" h="23">
                    <a:moveTo>
                      <a:pt x="0" y="5"/>
                    </a:moveTo>
                    <a:lnTo>
                      <a:pt x="19" y="23"/>
                    </a:lnTo>
                    <a:lnTo>
                      <a:pt x="24" y="19"/>
                    </a:lnTo>
                    <a:lnTo>
                      <a:pt x="5"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2" name="Freeform 94"/>
              <p:cNvSpPr/>
              <p:nvPr/>
            </p:nvSpPr>
            <p:spPr bwMode="auto">
              <a:xfrm>
                <a:off x="2851150" y="3151188"/>
                <a:ext cx="23813" cy="41275"/>
              </a:xfrm>
              <a:custGeom>
                <a:avLst/>
                <a:gdLst>
                  <a:gd name="T0" fmla="*/ 0 w 15"/>
                  <a:gd name="T1" fmla="*/ 2 h 26"/>
                  <a:gd name="T2" fmla="*/ 10 w 15"/>
                  <a:gd name="T3" fmla="*/ 26 h 26"/>
                  <a:gd name="T4" fmla="*/ 15 w 15"/>
                  <a:gd name="T5" fmla="*/ 23 h 26"/>
                  <a:gd name="T6" fmla="*/ 8 w 15"/>
                  <a:gd name="T7" fmla="*/ 0 h 26"/>
                  <a:gd name="T8" fmla="*/ 0 w 15"/>
                  <a:gd name="T9" fmla="*/ 2 h 26"/>
                </a:gdLst>
                <a:ahLst/>
                <a:cxnLst>
                  <a:cxn ang="0">
                    <a:pos x="T0" y="T1"/>
                  </a:cxn>
                  <a:cxn ang="0">
                    <a:pos x="T2" y="T3"/>
                  </a:cxn>
                  <a:cxn ang="0">
                    <a:pos x="T4" y="T5"/>
                  </a:cxn>
                  <a:cxn ang="0">
                    <a:pos x="T6" y="T7"/>
                  </a:cxn>
                  <a:cxn ang="0">
                    <a:pos x="T8" y="T9"/>
                  </a:cxn>
                </a:cxnLst>
                <a:rect l="0" t="0" r="r" b="b"/>
                <a:pathLst>
                  <a:path w="15" h="26">
                    <a:moveTo>
                      <a:pt x="0" y="2"/>
                    </a:moveTo>
                    <a:lnTo>
                      <a:pt x="10" y="26"/>
                    </a:lnTo>
                    <a:lnTo>
                      <a:pt x="15" y="23"/>
                    </a:lnTo>
                    <a:lnTo>
                      <a:pt x="8"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3" name="Rectangle 95"/>
              <p:cNvSpPr>
                <a:spLocks noChangeArrowheads="1"/>
              </p:cNvSpPr>
              <p:nvPr/>
            </p:nvSpPr>
            <p:spPr bwMode="auto">
              <a:xfrm>
                <a:off x="2897188" y="3146426"/>
                <a:ext cx="11113"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04" name="Freeform 96"/>
              <p:cNvSpPr/>
              <p:nvPr/>
            </p:nvSpPr>
            <p:spPr bwMode="auto">
              <a:xfrm>
                <a:off x="2930525" y="3151188"/>
                <a:ext cx="26988" cy="41275"/>
              </a:xfrm>
              <a:custGeom>
                <a:avLst/>
                <a:gdLst>
                  <a:gd name="T0" fmla="*/ 0 w 17"/>
                  <a:gd name="T1" fmla="*/ 23 h 26"/>
                  <a:gd name="T2" fmla="*/ 5 w 17"/>
                  <a:gd name="T3" fmla="*/ 26 h 26"/>
                  <a:gd name="T4" fmla="*/ 17 w 17"/>
                  <a:gd name="T5" fmla="*/ 2 h 26"/>
                  <a:gd name="T6" fmla="*/ 10 w 17"/>
                  <a:gd name="T7" fmla="*/ 0 h 26"/>
                  <a:gd name="T8" fmla="*/ 0 w 17"/>
                  <a:gd name="T9" fmla="*/ 23 h 26"/>
                </a:gdLst>
                <a:ahLst/>
                <a:cxnLst>
                  <a:cxn ang="0">
                    <a:pos x="T0" y="T1"/>
                  </a:cxn>
                  <a:cxn ang="0">
                    <a:pos x="T2" y="T3"/>
                  </a:cxn>
                  <a:cxn ang="0">
                    <a:pos x="T4" y="T5"/>
                  </a:cxn>
                  <a:cxn ang="0">
                    <a:pos x="T6" y="T7"/>
                  </a:cxn>
                  <a:cxn ang="0">
                    <a:pos x="T8" y="T9"/>
                  </a:cxn>
                </a:cxnLst>
                <a:rect l="0" t="0" r="r" b="b"/>
                <a:pathLst>
                  <a:path w="17" h="26">
                    <a:moveTo>
                      <a:pt x="0" y="23"/>
                    </a:moveTo>
                    <a:lnTo>
                      <a:pt x="5" y="26"/>
                    </a:lnTo>
                    <a:lnTo>
                      <a:pt x="17" y="2"/>
                    </a:lnTo>
                    <a:lnTo>
                      <a:pt x="10"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5" name="Freeform 97"/>
              <p:cNvSpPr/>
              <p:nvPr/>
            </p:nvSpPr>
            <p:spPr bwMode="auto">
              <a:xfrm>
                <a:off x="2963863" y="3173413"/>
                <a:ext cx="34925" cy="33338"/>
              </a:xfrm>
              <a:custGeom>
                <a:avLst/>
                <a:gdLst>
                  <a:gd name="T0" fmla="*/ 0 w 22"/>
                  <a:gd name="T1" fmla="*/ 16 h 21"/>
                  <a:gd name="T2" fmla="*/ 5 w 22"/>
                  <a:gd name="T3" fmla="*/ 21 h 21"/>
                  <a:gd name="T4" fmla="*/ 22 w 22"/>
                  <a:gd name="T5" fmla="*/ 5 h 21"/>
                  <a:gd name="T6" fmla="*/ 19 w 22"/>
                  <a:gd name="T7" fmla="*/ 0 h 21"/>
                  <a:gd name="T8" fmla="*/ 0 w 22"/>
                  <a:gd name="T9" fmla="*/ 16 h 21"/>
                </a:gdLst>
                <a:ahLst/>
                <a:cxnLst>
                  <a:cxn ang="0">
                    <a:pos x="T0" y="T1"/>
                  </a:cxn>
                  <a:cxn ang="0">
                    <a:pos x="T2" y="T3"/>
                  </a:cxn>
                  <a:cxn ang="0">
                    <a:pos x="T4" y="T5"/>
                  </a:cxn>
                  <a:cxn ang="0">
                    <a:pos x="T6" y="T7"/>
                  </a:cxn>
                  <a:cxn ang="0">
                    <a:pos x="T8" y="T9"/>
                  </a:cxn>
                </a:cxnLst>
                <a:rect l="0" t="0" r="r" b="b"/>
                <a:pathLst>
                  <a:path w="22" h="21">
                    <a:moveTo>
                      <a:pt x="0" y="16"/>
                    </a:moveTo>
                    <a:lnTo>
                      <a:pt x="5" y="21"/>
                    </a:lnTo>
                    <a:lnTo>
                      <a:pt x="22" y="5"/>
                    </a:lnTo>
                    <a:lnTo>
                      <a:pt x="19" y="0"/>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6" name="Freeform 98"/>
              <p:cNvSpPr/>
              <p:nvPr/>
            </p:nvSpPr>
            <p:spPr bwMode="auto">
              <a:xfrm>
                <a:off x="2982913" y="3206751"/>
                <a:ext cx="38100" cy="22225"/>
              </a:xfrm>
              <a:custGeom>
                <a:avLst/>
                <a:gdLst>
                  <a:gd name="T0" fmla="*/ 0 w 24"/>
                  <a:gd name="T1" fmla="*/ 10 h 14"/>
                  <a:gd name="T2" fmla="*/ 3 w 24"/>
                  <a:gd name="T3" fmla="*/ 14 h 14"/>
                  <a:gd name="T4" fmla="*/ 24 w 24"/>
                  <a:gd name="T5" fmla="*/ 7 h 14"/>
                  <a:gd name="T6" fmla="*/ 22 w 24"/>
                  <a:gd name="T7" fmla="*/ 0 h 14"/>
                  <a:gd name="T8" fmla="*/ 0 w 24"/>
                  <a:gd name="T9" fmla="*/ 10 h 14"/>
                </a:gdLst>
                <a:ahLst/>
                <a:cxnLst>
                  <a:cxn ang="0">
                    <a:pos x="T0" y="T1"/>
                  </a:cxn>
                  <a:cxn ang="0">
                    <a:pos x="T2" y="T3"/>
                  </a:cxn>
                  <a:cxn ang="0">
                    <a:pos x="T4" y="T5"/>
                  </a:cxn>
                  <a:cxn ang="0">
                    <a:pos x="T6" y="T7"/>
                  </a:cxn>
                  <a:cxn ang="0">
                    <a:pos x="T8" y="T9"/>
                  </a:cxn>
                </a:cxnLst>
                <a:rect l="0" t="0" r="r" b="b"/>
                <a:pathLst>
                  <a:path w="24" h="14">
                    <a:moveTo>
                      <a:pt x="0" y="10"/>
                    </a:moveTo>
                    <a:lnTo>
                      <a:pt x="3" y="14"/>
                    </a:lnTo>
                    <a:lnTo>
                      <a:pt x="24" y="7"/>
                    </a:lnTo>
                    <a:lnTo>
                      <a:pt x="22" y="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7" name="Rectangle 99"/>
              <p:cNvSpPr>
                <a:spLocks noChangeArrowheads="1"/>
              </p:cNvSpPr>
              <p:nvPr/>
            </p:nvSpPr>
            <p:spPr bwMode="auto">
              <a:xfrm>
                <a:off x="2990850" y="3252788"/>
                <a:ext cx="38100"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08" name="Rectangle 100"/>
              <p:cNvSpPr>
                <a:spLocks noChangeArrowheads="1"/>
              </p:cNvSpPr>
              <p:nvPr/>
            </p:nvSpPr>
            <p:spPr bwMode="auto">
              <a:xfrm>
                <a:off x="2990850" y="3286126"/>
                <a:ext cx="38100"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09" name="Rectangle 101"/>
              <p:cNvSpPr>
                <a:spLocks noChangeArrowheads="1"/>
              </p:cNvSpPr>
              <p:nvPr/>
            </p:nvSpPr>
            <p:spPr bwMode="auto">
              <a:xfrm>
                <a:off x="2994025" y="3316288"/>
                <a:ext cx="3492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0" name="Rectangle 102"/>
              <p:cNvSpPr>
                <a:spLocks noChangeArrowheads="1"/>
              </p:cNvSpPr>
              <p:nvPr/>
            </p:nvSpPr>
            <p:spPr bwMode="auto">
              <a:xfrm>
                <a:off x="2990850" y="3349626"/>
                <a:ext cx="38100"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1" name="Rectangle 103"/>
              <p:cNvSpPr>
                <a:spLocks noChangeArrowheads="1"/>
              </p:cNvSpPr>
              <p:nvPr/>
            </p:nvSpPr>
            <p:spPr bwMode="auto">
              <a:xfrm>
                <a:off x="2762250" y="2984501"/>
                <a:ext cx="27781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2" name="Rectangle 104"/>
              <p:cNvSpPr>
                <a:spLocks noChangeArrowheads="1"/>
              </p:cNvSpPr>
              <p:nvPr/>
            </p:nvSpPr>
            <p:spPr bwMode="auto">
              <a:xfrm>
                <a:off x="2578100" y="3090863"/>
                <a:ext cx="641350"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3" name="Rectangle 105"/>
              <p:cNvSpPr>
                <a:spLocks noChangeArrowheads="1"/>
              </p:cNvSpPr>
              <p:nvPr/>
            </p:nvSpPr>
            <p:spPr bwMode="auto">
              <a:xfrm>
                <a:off x="2578100" y="3138488"/>
                <a:ext cx="641350"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4" name="Rectangle 106"/>
              <p:cNvSpPr>
                <a:spLocks noChangeArrowheads="1"/>
              </p:cNvSpPr>
              <p:nvPr/>
            </p:nvSpPr>
            <p:spPr bwMode="auto">
              <a:xfrm>
                <a:off x="2674938" y="3195638"/>
                <a:ext cx="11747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5" name="Rectangle 107"/>
              <p:cNvSpPr>
                <a:spLocks noChangeArrowheads="1"/>
              </p:cNvSpPr>
              <p:nvPr/>
            </p:nvSpPr>
            <p:spPr bwMode="auto">
              <a:xfrm>
                <a:off x="3009900" y="3187701"/>
                <a:ext cx="12382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6" name="Rectangle 108"/>
              <p:cNvSpPr>
                <a:spLocks noChangeArrowheads="1"/>
              </p:cNvSpPr>
              <p:nvPr/>
            </p:nvSpPr>
            <p:spPr bwMode="auto">
              <a:xfrm>
                <a:off x="2674938" y="3233738"/>
                <a:ext cx="101600"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7" name="Rectangle 109"/>
              <p:cNvSpPr>
                <a:spLocks noChangeArrowheads="1"/>
              </p:cNvSpPr>
              <p:nvPr/>
            </p:nvSpPr>
            <p:spPr bwMode="auto">
              <a:xfrm>
                <a:off x="3028950" y="3233738"/>
                <a:ext cx="10001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8" name="Rectangle 110"/>
              <p:cNvSpPr>
                <a:spLocks noChangeArrowheads="1"/>
              </p:cNvSpPr>
              <p:nvPr/>
            </p:nvSpPr>
            <p:spPr bwMode="auto">
              <a:xfrm>
                <a:off x="2674938" y="3278188"/>
                <a:ext cx="101600"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9" name="Rectangle 111"/>
              <p:cNvSpPr>
                <a:spLocks noChangeArrowheads="1"/>
              </p:cNvSpPr>
              <p:nvPr/>
            </p:nvSpPr>
            <p:spPr bwMode="auto">
              <a:xfrm>
                <a:off x="3028950" y="3278188"/>
                <a:ext cx="10001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0" name="Rectangle 112"/>
              <p:cNvSpPr>
                <a:spLocks noChangeArrowheads="1"/>
              </p:cNvSpPr>
              <p:nvPr/>
            </p:nvSpPr>
            <p:spPr bwMode="auto">
              <a:xfrm>
                <a:off x="2671763" y="3330576"/>
                <a:ext cx="10477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1" name="Rectangle 113"/>
              <p:cNvSpPr>
                <a:spLocks noChangeArrowheads="1"/>
              </p:cNvSpPr>
              <p:nvPr/>
            </p:nvSpPr>
            <p:spPr bwMode="auto">
              <a:xfrm>
                <a:off x="3028950" y="3330576"/>
                <a:ext cx="10001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2" name="Rectangle 114"/>
              <p:cNvSpPr>
                <a:spLocks noChangeArrowheads="1"/>
              </p:cNvSpPr>
              <p:nvPr/>
            </p:nvSpPr>
            <p:spPr bwMode="auto">
              <a:xfrm>
                <a:off x="2697163" y="3335338"/>
                <a:ext cx="793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3" name="Rectangle 115"/>
              <p:cNvSpPr>
                <a:spLocks noChangeArrowheads="1"/>
              </p:cNvSpPr>
              <p:nvPr/>
            </p:nvSpPr>
            <p:spPr bwMode="auto">
              <a:xfrm>
                <a:off x="3087688" y="3338513"/>
                <a:ext cx="12700"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4" name="Rectangle 116"/>
              <p:cNvSpPr>
                <a:spLocks noChangeArrowheads="1"/>
              </p:cNvSpPr>
              <p:nvPr/>
            </p:nvSpPr>
            <p:spPr bwMode="auto">
              <a:xfrm>
                <a:off x="3065463" y="3286126"/>
                <a:ext cx="1111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5" name="Rectangle 117"/>
              <p:cNvSpPr>
                <a:spLocks noChangeArrowheads="1"/>
              </p:cNvSpPr>
              <p:nvPr/>
            </p:nvSpPr>
            <p:spPr bwMode="auto">
              <a:xfrm>
                <a:off x="2724150" y="3286126"/>
                <a:ext cx="11113"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6" name="Rectangle 118"/>
              <p:cNvSpPr>
                <a:spLocks noChangeArrowheads="1"/>
              </p:cNvSpPr>
              <p:nvPr/>
            </p:nvSpPr>
            <p:spPr bwMode="auto">
              <a:xfrm>
                <a:off x="2697163" y="3236913"/>
                <a:ext cx="1270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7" name="Rectangle 119"/>
              <p:cNvSpPr>
                <a:spLocks noChangeArrowheads="1"/>
              </p:cNvSpPr>
              <p:nvPr/>
            </p:nvSpPr>
            <p:spPr bwMode="auto">
              <a:xfrm>
                <a:off x="3092450" y="3240088"/>
                <a:ext cx="11113"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8" name="Rectangle 120"/>
              <p:cNvSpPr>
                <a:spLocks noChangeArrowheads="1"/>
              </p:cNvSpPr>
              <p:nvPr/>
            </p:nvSpPr>
            <p:spPr bwMode="auto">
              <a:xfrm>
                <a:off x="3059113" y="3192463"/>
                <a:ext cx="1111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9" name="Rectangle 121"/>
              <p:cNvSpPr>
                <a:spLocks noChangeArrowheads="1"/>
              </p:cNvSpPr>
              <p:nvPr/>
            </p:nvSpPr>
            <p:spPr bwMode="auto">
              <a:xfrm>
                <a:off x="2735263" y="3198813"/>
                <a:ext cx="793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0" name="Rectangle 122"/>
              <p:cNvSpPr>
                <a:spLocks noChangeArrowheads="1"/>
              </p:cNvSpPr>
              <p:nvPr/>
            </p:nvSpPr>
            <p:spPr bwMode="auto">
              <a:xfrm>
                <a:off x="2622550" y="3143251"/>
                <a:ext cx="11113"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1" name="Rectangle 123"/>
              <p:cNvSpPr>
                <a:spLocks noChangeArrowheads="1"/>
              </p:cNvSpPr>
              <p:nvPr/>
            </p:nvSpPr>
            <p:spPr bwMode="auto">
              <a:xfrm>
                <a:off x="2701925" y="3143251"/>
                <a:ext cx="793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2" name="Rectangle 124"/>
              <p:cNvSpPr>
                <a:spLocks noChangeArrowheads="1"/>
              </p:cNvSpPr>
              <p:nvPr/>
            </p:nvSpPr>
            <p:spPr bwMode="auto">
              <a:xfrm>
                <a:off x="2776538" y="3143251"/>
                <a:ext cx="11113"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3" name="Rectangle 125"/>
              <p:cNvSpPr>
                <a:spLocks noChangeArrowheads="1"/>
              </p:cNvSpPr>
              <p:nvPr/>
            </p:nvSpPr>
            <p:spPr bwMode="auto">
              <a:xfrm>
                <a:off x="3013075" y="3143251"/>
                <a:ext cx="7938"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4" name="Rectangle 126"/>
              <p:cNvSpPr>
                <a:spLocks noChangeArrowheads="1"/>
              </p:cNvSpPr>
              <p:nvPr/>
            </p:nvSpPr>
            <p:spPr bwMode="auto">
              <a:xfrm>
                <a:off x="3095625" y="3138488"/>
                <a:ext cx="7938"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5" name="Rectangle 127"/>
              <p:cNvSpPr>
                <a:spLocks noChangeArrowheads="1"/>
              </p:cNvSpPr>
              <p:nvPr/>
            </p:nvSpPr>
            <p:spPr bwMode="auto">
              <a:xfrm>
                <a:off x="3170238" y="3143251"/>
                <a:ext cx="7938"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6" name="Rectangle 128"/>
              <p:cNvSpPr>
                <a:spLocks noChangeArrowheads="1"/>
              </p:cNvSpPr>
              <p:nvPr/>
            </p:nvSpPr>
            <p:spPr bwMode="auto">
              <a:xfrm>
                <a:off x="3178175" y="3094038"/>
                <a:ext cx="793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7" name="Rectangle 129"/>
              <p:cNvSpPr>
                <a:spLocks noChangeArrowheads="1"/>
              </p:cNvSpPr>
              <p:nvPr/>
            </p:nvSpPr>
            <p:spPr bwMode="auto">
              <a:xfrm>
                <a:off x="3117850" y="3094038"/>
                <a:ext cx="1111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8" name="Rectangle 130"/>
              <p:cNvSpPr>
                <a:spLocks noChangeArrowheads="1"/>
              </p:cNvSpPr>
              <p:nvPr/>
            </p:nvSpPr>
            <p:spPr bwMode="auto">
              <a:xfrm>
                <a:off x="3070225" y="3094038"/>
                <a:ext cx="635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9" name="Rectangle 131"/>
              <p:cNvSpPr>
                <a:spLocks noChangeArrowheads="1"/>
              </p:cNvSpPr>
              <p:nvPr/>
            </p:nvSpPr>
            <p:spPr bwMode="auto">
              <a:xfrm>
                <a:off x="2974975" y="3094038"/>
                <a:ext cx="12700"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0" name="Rectangle 132"/>
              <p:cNvSpPr>
                <a:spLocks noChangeArrowheads="1"/>
              </p:cNvSpPr>
              <p:nvPr/>
            </p:nvSpPr>
            <p:spPr bwMode="auto">
              <a:xfrm>
                <a:off x="2897188" y="3097213"/>
                <a:ext cx="79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1" name="Rectangle 133"/>
              <p:cNvSpPr>
                <a:spLocks noChangeArrowheads="1"/>
              </p:cNvSpPr>
              <p:nvPr/>
            </p:nvSpPr>
            <p:spPr bwMode="auto">
              <a:xfrm>
                <a:off x="2814638" y="3094038"/>
                <a:ext cx="11113"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2" name="Rectangle 134"/>
              <p:cNvSpPr>
                <a:spLocks noChangeArrowheads="1"/>
              </p:cNvSpPr>
              <p:nvPr/>
            </p:nvSpPr>
            <p:spPr bwMode="auto">
              <a:xfrm>
                <a:off x="2727325" y="3094038"/>
                <a:ext cx="1111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3" name="Rectangle 135"/>
              <p:cNvSpPr>
                <a:spLocks noChangeArrowheads="1"/>
              </p:cNvSpPr>
              <p:nvPr/>
            </p:nvSpPr>
            <p:spPr bwMode="auto">
              <a:xfrm>
                <a:off x="2668588" y="3094038"/>
                <a:ext cx="11113"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4" name="Rectangle 136"/>
              <p:cNvSpPr>
                <a:spLocks noChangeArrowheads="1"/>
              </p:cNvSpPr>
              <p:nvPr/>
            </p:nvSpPr>
            <p:spPr bwMode="auto">
              <a:xfrm>
                <a:off x="2608263" y="3094038"/>
                <a:ext cx="1111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5" name="Rectangle 137"/>
              <p:cNvSpPr>
                <a:spLocks noChangeArrowheads="1"/>
              </p:cNvSpPr>
              <p:nvPr/>
            </p:nvSpPr>
            <p:spPr bwMode="auto">
              <a:xfrm>
                <a:off x="2757488" y="3041651"/>
                <a:ext cx="2825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6" name="Rectangle 138"/>
              <p:cNvSpPr>
                <a:spLocks noChangeArrowheads="1"/>
              </p:cNvSpPr>
              <p:nvPr/>
            </p:nvSpPr>
            <p:spPr bwMode="auto">
              <a:xfrm>
                <a:off x="3035300" y="3022601"/>
                <a:ext cx="11113"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7" name="Rectangle 139"/>
              <p:cNvSpPr>
                <a:spLocks noChangeArrowheads="1"/>
              </p:cNvSpPr>
              <p:nvPr/>
            </p:nvSpPr>
            <p:spPr bwMode="auto">
              <a:xfrm>
                <a:off x="2751138" y="3014663"/>
                <a:ext cx="11113"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8" name="Rectangle 140"/>
              <p:cNvSpPr>
                <a:spLocks noChangeArrowheads="1"/>
              </p:cNvSpPr>
              <p:nvPr/>
            </p:nvSpPr>
            <p:spPr bwMode="auto">
              <a:xfrm>
                <a:off x="2776538" y="3049588"/>
                <a:ext cx="11113"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9" name="Rectangle 141"/>
              <p:cNvSpPr>
                <a:spLocks noChangeArrowheads="1"/>
              </p:cNvSpPr>
              <p:nvPr/>
            </p:nvSpPr>
            <p:spPr bwMode="auto">
              <a:xfrm>
                <a:off x="2859088" y="3049588"/>
                <a:ext cx="11113"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0" name="Rectangle 142"/>
              <p:cNvSpPr>
                <a:spLocks noChangeArrowheads="1"/>
              </p:cNvSpPr>
              <p:nvPr/>
            </p:nvSpPr>
            <p:spPr bwMode="auto">
              <a:xfrm>
                <a:off x="2938463" y="3049588"/>
                <a:ext cx="793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1" name="Rectangle 143"/>
              <p:cNvSpPr>
                <a:spLocks noChangeArrowheads="1"/>
              </p:cNvSpPr>
              <p:nvPr/>
            </p:nvSpPr>
            <p:spPr bwMode="auto">
              <a:xfrm>
                <a:off x="3017838" y="3049588"/>
                <a:ext cx="11113"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2" name="Rectangle 144"/>
              <p:cNvSpPr>
                <a:spLocks noChangeArrowheads="1"/>
              </p:cNvSpPr>
              <p:nvPr/>
            </p:nvSpPr>
            <p:spPr bwMode="auto">
              <a:xfrm>
                <a:off x="2963863" y="2992438"/>
                <a:ext cx="11113"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3" name="Rectangle 145"/>
              <p:cNvSpPr>
                <a:spLocks noChangeArrowheads="1"/>
              </p:cNvSpPr>
              <p:nvPr/>
            </p:nvSpPr>
            <p:spPr bwMode="auto">
              <a:xfrm>
                <a:off x="2889250" y="2989263"/>
                <a:ext cx="11113"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4" name="Rectangle 146"/>
              <p:cNvSpPr>
                <a:spLocks noChangeArrowheads="1"/>
              </p:cNvSpPr>
              <p:nvPr/>
            </p:nvSpPr>
            <p:spPr bwMode="auto">
              <a:xfrm>
                <a:off x="2822575" y="2992438"/>
                <a:ext cx="63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5" name="Freeform 147"/>
              <p:cNvSpPr/>
              <p:nvPr/>
            </p:nvSpPr>
            <p:spPr bwMode="auto">
              <a:xfrm>
                <a:off x="2701925" y="3387726"/>
                <a:ext cx="115888" cy="112713"/>
              </a:xfrm>
              <a:custGeom>
                <a:avLst/>
                <a:gdLst>
                  <a:gd name="T0" fmla="*/ 0 w 73"/>
                  <a:gd name="T1" fmla="*/ 64 h 71"/>
                  <a:gd name="T2" fmla="*/ 7 w 73"/>
                  <a:gd name="T3" fmla="*/ 71 h 71"/>
                  <a:gd name="T4" fmla="*/ 73 w 73"/>
                  <a:gd name="T5" fmla="*/ 7 h 71"/>
                  <a:gd name="T6" fmla="*/ 66 w 73"/>
                  <a:gd name="T7" fmla="*/ 0 h 71"/>
                  <a:gd name="T8" fmla="*/ 0 w 73"/>
                  <a:gd name="T9" fmla="*/ 64 h 71"/>
                </a:gdLst>
                <a:ahLst/>
                <a:cxnLst>
                  <a:cxn ang="0">
                    <a:pos x="T0" y="T1"/>
                  </a:cxn>
                  <a:cxn ang="0">
                    <a:pos x="T2" y="T3"/>
                  </a:cxn>
                  <a:cxn ang="0">
                    <a:pos x="T4" y="T5"/>
                  </a:cxn>
                  <a:cxn ang="0">
                    <a:pos x="T6" y="T7"/>
                  </a:cxn>
                  <a:cxn ang="0">
                    <a:pos x="T8" y="T9"/>
                  </a:cxn>
                </a:cxnLst>
                <a:rect l="0" t="0" r="r" b="b"/>
                <a:pathLst>
                  <a:path w="73" h="71">
                    <a:moveTo>
                      <a:pt x="0" y="64"/>
                    </a:moveTo>
                    <a:lnTo>
                      <a:pt x="7" y="71"/>
                    </a:lnTo>
                    <a:lnTo>
                      <a:pt x="73" y="7"/>
                    </a:lnTo>
                    <a:lnTo>
                      <a:pt x="66" y="0"/>
                    </a:lnTo>
                    <a:lnTo>
                      <a:pt x="0"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56" name="Freeform 148"/>
              <p:cNvSpPr/>
              <p:nvPr/>
            </p:nvSpPr>
            <p:spPr bwMode="auto">
              <a:xfrm>
                <a:off x="2982913" y="3387726"/>
                <a:ext cx="101600" cy="104775"/>
              </a:xfrm>
              <a:custGeom>
                <a:avLst/>
                <a:gdLst>
                  <a:gd name="T0" fmla="*/ 0 w 64"/>
                  <a:gd name="T1" fmla="*/ 5 h 66"/>
                  <a:gd name="T2" fmla="*/ 57 w 64"/>
                  <a:gd name="T3" fmla="*/ 66 h 66"/>
                  <a:gd name="T4" fmla="*/ 64 w 64"/>
                  <a:gd name="T5" fmla="*/ 61 h 66"/>
                  <a:gd name="T6" fmla="*/ 5 w 64"/>
                  <a:gd name="T7" fmla="*/ 0 h 66"/>
                  <a:gd name="T8" fmla="*/ 0 w 64"/>
                  <a:gd name="T9" fmla="*/ 5 h 66"/>
                </a:gdLst>
                <a:ahLst/>
                <a:cxnLst>
                  <a:cxn ang="0">
                    <a:pos x="T0" y="T1"/>
                  </a:cxn>
                  <a:cxn ang="0">
                    <a:pos x="T2" y="T3"/>
                  </a:cxn>
                  <a:cxn ang="0">
                    <a:pos x="T4" y="T5"/>
                  </a:cxn>
                  <a:cxn ang="0">
                    <a:pos x="T6" y="T7"/>
                  </a:cxn>
                  <a:cxn ang="0">
                    <a:pos x="T8" y="T9"/>
                  </a:cxn>
                </a:cxnLst>
                <a:rect l="0" t="0" r="r" b="b"/>
                <a:pathLst>
                  <a:path w="64" h="66">
                    <a:moveTo>
                      <a:pt x="0" y="5"/>
                    </a:moveTo>
                    <a:lnTo>
                      <a:pt x="57" y="66"/>
                    </a:lnTo>
                    <a:lnTo>
                      <a:pt x="64" y="61"/>
                    </a:lnTo>
                    <a:lnTo>
                      <a:pt x="5"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57" name="Freeform 149"/>
              <p:cNvSpPr>
                <a:spLocks noEditPoints="1"/>
              </p:cNvSpPr>
              <p:nvPr/>
            </p:nvSpPr>
            <p:spPr bwMode="auto">
              <a:xfrm>
                <a:off x="2487613" y="3813176"/>
                <a:ext cx="871538" cy="307975"/>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58" name="Freeform 150"/>
              <p:cNvSpPr/>
              <p:nvPr/>
            </p:nvSpPr>
            <p:spPr bwMode="auto">
              <a:xfrm>
                <a:off x="2116138" y="3282951"/>
                <a:ext cx="398463" cy="835025"/>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59" name="Freeform 151"/>
              <p:cNvSpPr/>
              <p:nvPr/>
            </p:nvSpPr>
            <p:spPr bwMode="auto">
              <a:xfrm>
                <a:off x="2168525" y="3598863"/>
                <a:ext cx="157163" cy="10477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0" name="Freeform 152"/>
              <p:cNvSpPr/>
              <p:nvPr/>
            </p:nvSpPr>
            <p:spPr bwMode="auto">
              <a:xfrm>
                <a:off x="2281238" y="3609976"/>
                <a:ext cx="96838" cy="315913"/>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1" name="Freeform 153"/>
              <p:cNvSpPr/>
              <p:nvPr/>
            </p:nvSpPr>
            <p:spPr bwMode="auto">
              <a:xfrm>
                <a:off x="2141538" y="3289301"/>
                <a:ext cx="180975" cy="12382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2" name="Freeform 154"/>
              <p:cNvSpPr/>
              <p:nvPr/>
            </p:nvSpPr>
            <p:spPr bwMode="auto">
              <a:xfrm>
                <a:off x="2179638" y="3395663"/>
                <a:ext cx="19050" cy="112713"/>
              </a:xfrm>
              <a:custGeom>
                <a:avLst/>
                <a:gdLst>
                  <a:gd name="T0" fmla="*/ 0 w 12"/>
                  <a:gd name="T1" fmla="*/ 71 h 71"/>
                  <a:gd name="T2" fmla="*/ 10 w 12"/>
                  <a:gd name="T3" fmla="*/ 71 h 71"/>
                  <a:gd name="T4" fmla="*/ 12 w 12"/>
                  <a:gd name="T5" fmla="*/ 0 h 71"/>
                  <a:gd name="T6" fmla="*/ 2 w 12"/>
                  <a:gd name="T7" fmla="*/ 0 h 71"/>
                  <a:gd name="T8" fmla="*/ 0 w 12"/>
                  <a:gd name="T9" fmla="*/ 71 h 71"/>
                </a:gdLst>
                <a:ahLst/>
                <a:cxnLst>
                  <a:cxn ang="0">
                    <a:pos x="T0" y="T1"/>
                  </a:cxn>
                  <a:cxn ang="0">
                    <a:pos x="T2" y="T3"/>
                  </a:cxn>
                  <a:cxn ang="0">
                    <a:pos x="T4" y="T5"/>
                  </a:cxn>
                  <a:cxn ang="0">
                    <a:pos x="T6" y="T7"/>
                  </a:cxn>
                  <a:cxn ang="0">
                    <a:pos x="T8" y="T9"/>
                  </a:cxn>
                </a:cxnLst>
                <a:rect l="0" t="0" r="r" b="b"/>
                <a:pathLst>
                  <a:path w="12" h="71">
                    <a:moveTo>
                      <a:pt x="0" y="71"/>
                    </a:moveTo>
                    <a:lnTo>
                      <a:pt x="10" y="71"/>
                    </a:lnTo>
                    <a:lnTo>
                      <a:pt x="12" y="0"/>
                    </a:lnTo>
                    <a:lnTo>
                      <a:pt x="2" y="0"/>
                    </a:lnTo>
                    <a:lnTo>
                      <a:pt x="0"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3" name="Freeform 155"/>
              <p:cNvSpPr/>
              <p:nvPr/>
            </p:nvSpPr>
            <p:spPr bwMode="auto">
              <a:xfrm>
                <a:off x="3321050" y="3282951"/>
                <a:ext cx="401638" cy="835025"/>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4" name="Freeform 156"/>
              <p:cNvSpPr/>
              <p:nvPr/>
            </p:nvSpPr>
            <p:spPr bwMode="auto">
              <a:xfrm>
                <a:off x="3513138" y="3598863"/>
                <a:ext cx="153988" cy="10477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5" name="Freeform 157"/>
              <p:cNvSpPr/>
              <p:nvPr/>
            </p:nvSpPr>
            <p:spPr bwMode="auto">
              <a:xfrm>
                <a:off x="3460750" y="3609976"/>
                <a:ext cx="93663" cy="315913"/>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6" name="Freeform 158"/>
              <p:cNvSpPr/>
              <p:nvPr/>
            </p:nvSpPr>
            <p:spPr bwMode="auto">
              <a:xfrm>
                <a:off x="3513138" y="3289301"/>
                <a:ext cx="179388" cy="12382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7" name="Freeform 159"/>
              <p:cNvSpPr/>
              <p:nvPr/>
            </p:nvSpPr>
            <p:spPr bwMode="auto">
              <a:xfrm>
                <a:off x="3640138" y="3395663"/>
                <a:ext cx="19050" cy="112713"/>
              </a:xfrm>
              <a:custGeom>
                <a:avLst/>
                <a:gdLst>
                  <a:gd name="T0" fmla="*/ 0 w 12"/>
                  <a:gd name="T1" fmla="*/ 0 h 71"/>
                  <a:gd name="T2" fmla="*/ 3 w 12"/>
                  <a:gd name="T3" fmla="*/ 71 h 71"/>
                  <a:gd name="T4" fmla="*/ 12 w 12"/>
                  <a:gd name="T5" fmla="*/ 71 h 71"/>
                  <a:gd name="T6" fmla="*/ 10 w 12"/>
                  <a:gd name="T7" fmla="*/ 0 h 71"/>
                  <a:gd name="T8" fmla="*/ 0 w 12"/>
                  <a:gd name="T9" fmla="*/ 0 h 71"/>
                </a:gdLst>
                <a:ahLst/>
                <a:cxnLst>
                  <a:cxn ang="0">
                    <a:pos x="T0" y="T1"/>
                  </a:cxn>
                  <a:cxn ang="0">
                    <a:pos x="T2" y="T3"/>
                  </a:cxn>
                  <a:cxn ang="0">
                    <a:pos x="T4" y="T5"/>
                  </a:cxn>
                  <a:cxn ang="0">
                    <a:pos x="T6" y="T7"/>
                  </a:cxn>
                  <a:cxn ang="0">
                    <a:pos x="T8" y="T9"/>
                  </a:cxn>
                </a:cxnLst>
                <a:rect l="0" t="0" r="r" b="b"/>
                <a:pathLst>
                  <a:path w="12" h="71">
                    <a:moveTo>
                      <a:pt x="0" y="0"/>
                    </a:moveTo>
                    <a:lnTo>
                      <a:pt x="3" y="71"/>
                    </a:lnTo>
                    <a:lnTo>
                      <a:pt x="12" y="71"/>
                    </a:lnTo>
                    <a:lnTo>
                      <a:pt x="1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8" name="Freeform 160"/>
              <p:cNvSpPr>
                <a:spLocks noEditPoints="1"/>
              </p:cNvSpPr>
              <p:nvPr/>
            </p:nvSpPr>
            <p:spPr bwMode="auto">
              <a:xfrm>
                <a:off x="2559050" y="3873501"/>
                <a:ext cx="168275" cy="173038"/>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9" name="Freeform 161"/>
              <p:cNvSpPr>
                <a:spLocks noEditPoints="1"/>
              </p:cNvSpPr>
              <p:nvPr/>
            </p:nvSpPr>
            <p:spPr bwMode="auto">
              <a:xfrm>
                <a:off x="2751138" y="3879851"/>
                <a:ext cx="153988" cy="13970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70" name="Freeform 162"/>
              <p:cNvSpPr>
                <a:spLocks noEditPoints="1"/>
              </p:cNvSpPr>
              <p:nvPr/>
            </p:nvSpPr>
            <p:spPr bwMode="auto">
              <a:xfrm>
                <a:off x="2919413" y="3876676"/>
                <a:ext cx="173038" cy="146050"/>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71" name="Freeform 163"/>
              <p:cNvSpPr/>
              <p:nvPr/>
            </p:nvSpPr>
            <p:spPr bwMode="auto">
              <a:xfrm>
                <a:off x="3103563" y="3895726"/>
                <a:ext cx="161925" cy="127000"/>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grpSp>
          <p:nvGrpSpPr>
            <p:cNvPr id="176" name="组合 175"/>
            <p:cNvGrpSpPr/>
            <p:nvPr/>
          </p:nvGrpSpPr>
          <p:grpSpPr>
            <a:xfrm>
              <a:off x="5179014" y="1767251"/>
              <a:ext cx="1295904" cy="416969"/>
              <a:chOff x="5138738" y="2390776"/>
              <a:chExt cx="5668962" cy="1824038"/>
            </a:xfrm>
            <a:solidFill>
              <a:schemeClr val="bg1"/>
            </a:solidFill>
          </p:grpSpPr>
          <p:sp>
            <p:nvSpPr>
              <p:cNvPr id="172" name="Freeform 164"/>
              <p:cNvSpPr>
                <a:spLocks noEditPoints="1"/>
              </p:cNvSpPr>
              <p:nvPr/>
            </p:nvSpPr>
            <p:spPr bwMode="auto">
              <a:xfrm>
                <a:off x="5138738" y="2390776"/>
                <a:ext cx="1257300" cy="1824038"/>
              </a:xfrm>
              <a:custGeom>
                <a:avLst/>
                <a:gdLst>
                  <a:gd name="T0" fmla="*/ 139 w 335"/>
                  <a:gd name="T1" fmla="*/ 71 h 485"/>
                  <a:gd name="T2" fmla="*/ 157 w 335"/>
                  <a:gd name="T3" fmla="*/ 69 h 485"/>
                  <a:gd name="T4" fmla="*/ 197 w 335"/>
                  <a:gd name="T5" fmla="*/ 66 h 485"/>
                  <a:gd name="T6" fmla="*/ 278 w 335"/>
                  <a:gd name="T7" fmla="*/ 49 h 485"/>
                  <a:gd name="T8" fmla="*/ 247 w 335"/>
                  <a:gd name="T9" fmla="*/ 6 h 485"/>
                  <a:gd name="T10" fmla="*/ 171 w 335"/>
                  <a:gd name="T11" fmla="*/ 27 h 485"/>
                  <a:gd name="T12" fmla="*/ 139 w 335"/>
                  <a:gd name="T13" fmla="*/ 71 h 485"/>
                  <a:gd name="T14" fmla="*/ 309 w 335"/>
                  <a:gd name="T15" fmla="*/ 364 h 485"/>
                  <a:gd name="T16" fmla="*/ 281 w 335"/>
                  <a:gd name="T17" fmla="*/ 345 h 485"/>
                  <a:gd name="T18" fmla="*/ 292 w 335"/>
                  <a:gd name="T19" fmla="*/ 294 h 485"/>
                  <a:gd name="T20" fmla="*/ 259 w 335"/>
                  <a:gd name="T21" fmla="*/ 267 h 485"/>
                  <a:gd name="T22" fmla="*/ 276 w 335"/>
                  <a:gd name="T23" fmla="*/ 245 h 485"/>
                  <a:gd name="T24" fmla="*/ 314 w 335"/>
                  <a:gd name="T25" fmla="*/ 229 h 485"/>
                  <a:gd name="T26" fmla="*/ 329 w 335"/>
                  <a:gd name="T27" fmla="*/ 184 h 485"/>
                  <a:gd name="T28" fmla="*/ 290 w 335"/>
                  <a:gd name="T29" fmla="*/ 156 h 485"/>
                  <a:gd name="T30" fmla="*/ 251 w 335"/>
                  <a:gd name="T31" fmla="*/ 170 h 485"/>
                  <a:gd name="T32" fmla="*/ 254 w 335"/>
                  <a:gd name="T33" fmla="*/ 158 h 485"/>
                  <a:gd name="T34" fmla="*/ 288 w 335"/>
                  <a:gd name="T35" fmla="*/ 123 h 485"/>
                  <a:gd name="T36" fmla="*/ 293 w 335"/>
                  <a:gd name="T37" fmla="*/ 81 h 485"/>
                  <a:gd name="T38" fmla="*/ 240 w 335"/>
                  <a:gd name="T39" fmla="*/ 83 h 485"/>
                  <a:gd name="T40" fmla="*/ 199 w 335"/>
                  <a:gd name="T41" fmla="*/ 102 h 485"/>
                  <a:gd name="T42" fmla="*/ 151 w 335"/>
                  <a:gd name="T43" fmla="*/ 116 h 485"/>
                  <a:gd name="T44" fmla="*/ 123 w 335"/>
                  <a:gd name="T45" fmla="*/ 141 h 485"/>
                  <a:gd name="T46" fmla="*/ 88 w 335"/>
                  <a:gd name="T47" fmla="*/ 186 h 485"/>
                  <a:gd name="T48" fmla="*/ 78 w 335"/>
                  <a:gd name="T49" fmla="*/ 259 h 485"/>
                  <a:gd name="T50" fmla="*/ 50 w 335"/>
                  <a:gd name="T51" fmla="*/ 324 h 485"/>
                  <a:gd name="T52" fmla="*/ 42 w 335"/>
                  <a:gd name="T53" fmla="*/ 389 h 485"/>
                  <a:gd name="T54" fmla="*/ 10 w 335"/>
                  <a:gd name="T55" fmla="*/ 472 h 485"/>
                  <a:gd name="T56" fmla="*/ 84 w 335"/>
                  <a:gd name="T57" fmla="*/ 400 h 485"/>
                  <a:gd name="T58" fmla="*/ 130 w 335"/>
                  <a:gd name="T59" fmla="*/ 232 h 485"/>
                  <a:gd name="T60" fmla="*/ 152 w 335"/>
                  <a:gd name="T61" fmla="*/ 171 h 485"/>
                  <a:gd name="T62" fmla="*/ 208 w 335"/>
                  <a:gd name="T63" fmla="*/ 166 h 485"/>
                  <a:gd name="T64" fmla="*/ 179 w 335"/>
                  <a:gd name="T65" fmla="*/ 205 h 485"/>
                  <a:gd name="T66" fmla="*/ 168 w 335"/>
                  <a:gd name="T67" fmla="*/ 232 h 485"/>
                  <a:gd name="T68" fmla="*/ 222 w 335"/>
                  <a:gd name="T69" fmla="*/ 228 h 485"/>
                  <a:gd name="T70" fmla="*/ 250 w 335"/>
                  <a:gd name="T71" fmla="*/ 199 h 485"/>
                  <a:gd name="T72" fmla="*/ 295 w 335"/>
                  <a:gd name="T73" fmla="*/ 202 h 485"/>
                  <a:gd name="T74" fmla="*/ 271 w 335"/>
                  <a:gd name="T75" fmla="*/ 216 h 485"/>
                  <a:gd name="T76" fmla="*/ 237 w 335"/>
                  <a:gd name="T77" fmla="*/ 217 h 485"/>
                  <a:gd name="T78" fmla="*/ 200 w 335"/>
                  <a:gd name="T79" fmla="*/ 267 h 485"/>
                  <a:gd name="T80" fmla="*/ 186 w 335"/>
                  <a:gd name="T81" fmla="*/ 319 h 485"/>
                  <a:gd name="T82" fmla="*/ 229 w 335"/>
                  <a:gd name="T83" fmla="*/ 326 h 485"/>
                  <a:gd name="T84" fmla="*/ 253 w 335"/>
                  <a:gd name="T85" fmla="*/ 316 h 485"/>
                  <a:gd name="T86" fmla="*/ 246 w 335"/>
                  <a:gd name="T87" fmla="*/ 337 h 485"/>
                  <a:gd name="T88" fmla="*/ 197 w 335"/>
                  <a:gd name="T89" fmla="*/ 342 h 485"/>
                  <a:gd name="T90" fmla="*/ 184 w 335"/>
                  <a:gd name="T91" fmla="*/ 359 h 485"/>
                  <a:gd name="T92" fmla="*/ 218 w 335"/>
                  <a:gd name="T93" fmla="*/ 395 h 485"/>
                  <a:gd name="T94" fmla="*/ 265 w 335"/>
                  <a:gd name="T95" fmla="*/ 402 h 485"/>
                  <a:gd name="T96" fmla="*/ 315 w 335"/>
                  <a:gd name="T97" fmla="*/ 421 h 485"/>
                  <a:gd name="T98" fmla="*/ 309 w 335"/>
                  <a:gd name="T99" fmla="*/ 364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5" h="485">
                    <a:moveTo>
                      <a:pt x="139" y="71"/>
                    </a:moveTo>
                    <a:cubicBezTo>
                      <a:pt x="139" y="71"/>
                      <a:pt x="146" y="72"/>
                      <a:pt x="157" y="69"/>
                    </a:cubicBezTo>
                    <a:cubicBezTo>
                      <a:pt x="168" y="66"/>
                      <a:pt x="182" y="65"/>
                      <a:pt x="197" y="66"/>
                    </a:cubicBezTo>
                    <a:cubicBezTo>
                      <a:pt x="212" y="67"/>
                      <a:pt x="257" y="65"/>
                      <a:pt x="278" y="49"/>
                    </a:cubicBezTo>
                    <a:cubicBezTo>
                      <a:pt x="298" y="32"/>
                      <a:pt x="287" y="0"/>
                      <a:pt x="247" y="6"/>
                    </a:cubicBezTo>
                    <a:cubicBezTo>
                      <a:pt x="208" y="11"/>
                      <a:pt x="195" y="13"/>
                      <a:pt x="171" y="27"/>
                    </a:cubicBezTo>
                    <a:cubicBezTo>
                      <a:pt x="147" y="42"/>
                      <a:pt x="125" y="67"/>
                      <a:pt x="139" y="71"/>
                    </a:cubicBezTo>
                    <a:close/>
                    <a:moveTo>
                      <a:pt x="309" y="364"/>
                    </a:moveTo>
                    <a:cubicBezTo>
                      <a:pt x="294" y="354"/>
                      <a:pt x="279" y="355"/>
                      <a:pt x="281" y="345"/>
                    </a:cubicBezTo>
                    <a:cubicBezTo>
                      <a:pt x="284" y="336"/>
                      <a:pt x="305" y="303"/>
                      <a:pt x="292" y="294"/>
                    </a:cubicBezTo>
                    <a:cubicBezTo>
                      <a:pt x="278" y="284"/>
                      <a:pt x="255" y="276"/>
                      <a:pt x="259" y="267"/>
                    </a:cubicBezTo>
                    <a:cubicBezTo>
                      <a:pt x="264" y="257"/>
                      <a:pt x="266" y="245"/>
                      <a:pt x="276" y="245"/>
                    </a:cubicBezTo>
                    <a:cubicBezTo>
                      <a:pt x="286" y="245"/>
                      <a:pt x="294" y="247"/>
                      <a:pt x="314" y="229"/>
                    </a:cubicBezTo>
                    <a:cubicBezTo>
                      <a:pt x="333" y="210"/>
                      <a:pt x="335" y="198"/>
                      <a:pt x="329" y="184"/>
                    </a:cubicBezTo>
                    <a:cubicBezTo>
                      <a:pt x="322" y="170"/>
                      <a:pt x="308" y="151"/>
                      <a:pt x="290" y="156"/>
                    </a:cubicBezTo>
                    <a:cubicBezTo>
                      <a:pt x="272" y="161"/>
                      <a:pt x="253" y="175"/>
                      <a:pt x="251" y="170"/>
                    </a:cubicBezTo>
                    <a:cubicBezTo>
                      <a:pt x="250" y="165"/>
                      <a:pt x="254" y="158"/>
                      <a:pt x="254" y="158"/>
                    </a:cubicBezTo>
                    <a:cubicBezTo>
                      <a:pt x="254" y="158"/>
                      <a:pt x="286" y="137"/>
                      <a:pt x="288" y="123"/>
                    </a:cubicBezTo>
                    <a:cubicBezTo>
                      <a:pt x="290" y="109"/>
                      <a:pt x="300" y="87"/>
                      <a:pt x="293" y="81"/>
                    </a:cubicBezTo>
                    <a:cubicBezTo>
                      <a:pt x="286" y="74"/>
                      <a:pt x="257" y="76"/>
                      <a:pt x="240" y="83"/>
                    </a:cubicBezTo>
                    <a:cubicBezTo>
                      <a:pt x="223" y="90"/>
                      <a:pt x="208" y="101"/>
                      <a:pt x="199" y="102"/>
                    </a:cubicBezTo>
                    <a:cubicBezTo>
                      <a:pt x="190" y="104"/>
                      <a:pt x="160" y="110"/>
                      <a:pt x="151" y="116"/>
                    </a:cubicBezTo>
                    <a:cubicBezTo>
                      <a:pt x="143" y="123"/>
                      <a:pt x="138" y="133"/>
                      <a:pt x="123" y="141"/>
                    </a:cubicBezTo>
                    <a:cubicBezTo>
                      <a:pt x="109" y="149"/>
                      <a:pt x="94" y="155"/>
                      <a:pt x="88" y="186"/>
                    </a:cubicBezTo>
                    <a:cubicBezTo>
                      <a:pt x="83" y="217"/>
                      <a:pt x="81" y="245"/>
                      <a:pt x="78" y="259"/>
                    </a:cubicBezTo>
                    <a:cubicBezTo>
                      <a:pt x="74" y="273"/>
                      <a:pt x="54" y="312"/>
                      <a:pt x="50" y="324"/>
                    </a:cubicBezTo>
                    <a:cubicBezTo>
                      <a:pt x="46" y="337"/>
                      <a:pt x="44" y="358"/>
                      <a:pt x="42" y="389"/>
                    </a:cubicBezTo>
                    <a:cubicBezTo>
                      <a:pt x="41" y="420"/>
                      <a:pt x="0" y="459"/>
                      <a:pt x="10" y="472"/>
                    </a:cubicBezTo>
                    <a:cubicBezTo>
                      <a:pt x="21" y="485"/>
                      <a:pt x="61" y="466"/>
                      <a:pt x="84" y="400"/>
                    </a:cubicBezTo>
                    <a:cubicBezTo>
                      <a:pt x="107" y="334"/>
                      <a:pt x="126" y="280"/>
                      <a:pt x="130" y="232"/>
                    </a:cubicBezTo>
                    <a:cubicBezTo>
                      <a:pt x="135" y="185"/>
                      <a:pt x="136" y="176"/>
                      <a:pt x="152" y="171"/>
                    </a:cubicBezTo>
                    <a:cubicBezTo>
                      <a:pt x="168" y="166"/>
                      <a:pt x="204" y="160"/>
                      <a:pt x="208" y="166"/>
                    </a:cubicBezTo>
                    <a:cubicBezTo>
                      <a:pt x="212" y="172"/>
                      <a:pt x="189" y="195"/>
                      <a:pt x="179" y="205"/>
                    </a:cubicBezTo>
                    <a:cubicBezTo>
                      <a:pt x="169" y="214"/>
                      <a:pt x="163" y="224"/>
                      <a:pt x="168" y="232"/>
                    </a:cubicBezTo>
                    <a:cubicBezTo>
                      <a:pt x="173" y="241"/>
                      <a:pt x="208" y="244"/>
                      <a:pt x="222" y="228"/>
                    </a:cubicBezTo>
                    <a:cubicBezTo>
                      <a:pt x="235" y="212"/>
                      <a:pt x="240" y="200"/>
                      <a:pt x="250" y="199"/>
                    </a:cubicBezTo>
                    <a:cubicBezTo>
                      <a:pt x="259" y="197"/>
                      <a:pt x="295" y="197"/>
                      <a:pt x="295" y="202"/>
                    </a:cubicBezTo>
                    <a:cubicBezTo>
                      <a:pt x="295" y="208"/>
                      <a:pt x="283" y="216"/>
                      <a:pt x="271" y="216"/>
                    </a:cubicBezTo>
                    <a:cubicBezTo>
                      <a:pt x="258" y="216"/>
                      <a:pt x="248" y="209"/>
                      <a:pt x="237" y="217"/>
                    </a:cubicBezTo>
                    <a:cubicBezTo>
                      <a:pt x="227" y="225"/>
                      <a:pt x="214" y="253"/>
                      <a:pt x="200" y="267"/>
                    </a:cubicBezTo>
                    <a:cubicBezTo>
                      <a:pt x="187" y="282"/>
                      <a:pt x="172" y="305"/>
                      <a:pt x="186" y="319"/>
                    </a:cubicBezTo>
                    <a:cubicBezTo>
                      <a:pt x="200" y="332"/>
                      <a:pt x="222" y="335"/>
                      <a:pt x="229" y="326"/>
                    </a:cubicBezTo>
                    <a:cubicBezTo>
                      <a:pt x="235" y="317"/>
                      <a:pt x="247" y="313"/>
                      <a:pt x="253" y="316"/>
                    </a:cubicBezTo>
                    <a:cubicBezTo>
                      <a:pt x="258" y="320"/>
                      <a:pt x="255" y="335"/>
                      <a:pt x="246" y="337"/>
                    </a:cubicBezTo>
                    <a:cubicBezTo>
                      <a:pt x="237" y="339"/>
                      <a:pt x="204" y="342"/>
                      <a:pt x="197" y="342"/>
                    </a:cubicBezTo>
                    <a:cubicBezTo>
                      <a:pt x="190" y="342"/>
                      <a:pt x="180" y="345"/>
                      <a:pt x="184" y="359"/>
                    </a:cubicBezTo>
                    <a:cubicBezTo>
                      <a:pt x="187" y="374"/>
                      <a:pt x="193" y="396"/>
                      <a:pt x="218" y="395"/>
                    </a:cubicBezTo>
                    <a:cubicBezTo>
                      <a:pt x="243" y="395"/>
                      <a:pt x="256" y="395"/>
                      <a:pt x="265" y="402"/>
                    </a:cubicBezTo>
                    <a:cubicBezTo>
                      <a:pt x="275" y="408"/>
                      <a:pt x="300" y="440"/>
                      <a:pt x="315" y="421"/>
                    </a:cubicBezTo>
                    <a:cubicBezTo>
                      <a:pt x="329" y="401"/>
                      <a:pt x="324" y="374"/>
                      <a:pt x="309" y="3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73" name="Freeform 165"/>
              <p:cNvSpPr>
                <a:spLocks noEditPoints="1"/>
              </p:cNvSpPr>
              <p:nvPr/>
            </p:nvSpPr>
            <p:spPr bwMode="auto">
              <a:xfrm>
                <a:off x="6778625" y="2800351"/>
                <a:ext cx="1449388" cy="1103313"/>
              </a:xfrm>
              <a:custGeom>
                <a:avLst/>
                <a:gdLst>
                  <a:gd name="T0" fmla="*/ 82 w 386"/>
                  <a:gd name="T1" fmla="*/ 68 h 293"/>
                  <a:gd name="T2" fmla="*/ 47 w 386"/>
                  <a:gd name="T3" fmla="*/ 93 h 293"/>
                  <a:gd name="T4" fmla="*/ 36 w 386"/>
                  <a:gd name="T5" fmla="*/ 131 h 293"/>
                  <a:gd name="T6" fmla="*/ 35 w 386"/>
                  <a:gd name="T7" fmla="*/ 170 h 293"/>
                  <a:gd name="T8" fmla="*/ 8 w 386"/>
                  <a:gd name="T9" fmla="*/ 256 h 293"/>
                  <a:gd name="T10" fmla="*/ 42 w 386"/>
                  <a:gd name="T11" fmla="*/ 271 h 293"/>
                  <a:gd name="T12" fmla="*/ 68 w 386"/>
                  <a:gd name="T13" fmla="*/ 204 h 293"/>
                  <a:gd name="T14" fmla="*/ 89 w 386"/>
                  <a:gd name="T15" fmla="*/ 133 h 293"/>
                  <a:gd name="T16" fmla="*/ 82 w 386"/>
                  <a:gd name="T17" fmla="*/ 68 h 293"/>
                  <a:gd name="T18" fmla="*/ 369 w 386"/>
                  <a:gd name="T19" fmla="*/ 89 h 293"/>
                  <a:gd name="T20" fmla="*/ 283 w 386"/>
                  <a:gd name="T21" fmla="*/ 10 h 293"/>
                  <a:gd name="T22" fmla="*/ 229 w 386"/>
                  <a:gd name="T23" fmla="*/ 11 h 293"/>
                  <a:gd name="T24" fmla="*/ 119 w 386"/>
                  <a:gd name="T25" fmla="*/ 60 h 293"/>
                  <a:gd name="T26" fmla="*/ 115 w 386"/>
                  <a:gd name="T27" fmla="*/ 85 h 293"/>
                  <a:gd name="T28" fmla="*/ 164 w 386"/>
                  <a:gd name="T29" fmla="*/ 93 h 293"/>
                  <a:gd name="T30" fmla="*/ 236 w 386"/>
                  <a:gd name="T31" fmla="*/ 55 h 293"/>
                  <a:gd name="T32" fmla="*/ 273 w 386"/>
                  <a:gd name="T33" fmla="*/ 60 h 293"/>
                  <a:gd name="T34" fmla="*/ 334 w 386"/>
                  <a:gd name="T35" fmla="*/ 112 h 293"/>
                  <a:gd name="T36" fmla="*/ 330 w 386"/>
                  <a:gd name="T37" fmla="*/ 154 h 293"/>
                  <a:gd name="T38" fmla="*/ 326 w 386"/>
                  <a:gd name="T39" fmla="*/ 200 h 293"/>
                  <a:gd name="T40" fmla="*/ 292 w 386"/>
                  <a:gd name="T41" fmla="*/ 264 h 293"/>
                  <a:gd name="T42" fmla="*/ 338 w 386"/>
                  <a:gd name="T43" fmla="*/ 260 h 293"/>
                  <a:gd name="T44" fmla="*/ 374 w 386"/>
                  <a:gd name="T45" fmla="*/ 178 h 293"/>
                  <a:gd name="T46" fmla="*/ 369 w 386"/>
                  <a:gd name="T47" fmla="*/ 89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6" h="293">
                    <a:moveTo>
                      <a:pt x="82" y="68"/>
                    </a:moveTo>
                    <a:cubicBezTo>
                      <a:pt x="82" y="68"/>
                      <a:pt x="58" y="79"/>
                      <a:pt x="47" y="93"/>
                    </a:cubicBezTo>
                    <a:cubicBezTo>
                      <a:pt x="36" y="108"/>
                      <a:pt x="31" y="122"/>
                      <a:pt x="36" y="131"/>
                    </a:cubicBezTo>
                    <a:cubicBezTo>
                      <a:pt x="40" y="140"/>
                      <a:pt x="41" y="158"/>
                      <a:pt x="35" y="170"/>
                    </a:cubicBezTo>
                    <a:cubicBezTo>
                      <a:pt x="29" y="182"/>
                      <a:pt x="0" y="239"/>
                      <a:pt x="8" y="256"/>
                    </a:cubicBezTo>
                    <a:cubicBezTo>
                      <a:pt x="16" y="273"/>
                      <a:pt x="25" y="293"/>
                      <a:pt x="42" y="271"/>
                    </a:cubicBezTo>
                    <a:cubicBezTo>
                      <a:pt x="59" y="250"/>
                      <a:pt x="64" y="228"/>
                      <a:pt x="68" y="204"/>
                    </a:cubicBezTo>
                    <a:cubicBezTo>
                      <a:pt x="72" y="181"/>
                      <a:pt x="81" y="151"/>
                      <a:pt x="89" y="133"/>
                    </a:cubicBezTo>
                    <a:cubicBezTo>
                      <a:pt x="98" y="114"/>
                      <a:pt x="118" y="67"/>
                      <a:pt x="82" y="68"/>
                    </a:cubicBezTo>
                    <a:close/>
                    <a:moveTo>
                      <a:pt x="369" y="89"/>
                    </a:moveTo>
                    <a:cubicBezTo>
                      <a:pt x="352" y="68"/>
                      <a:pt x="300" y="15"/>
                      <a:pt x="283" y="10"/>
                    </a:cubicBezTo>
                    <a:cubicBezTo>
                      <a:pt x="265" y="5"/>
                      <a:pt x="252" y="0"/>
                      <a:pt x="229" y="11"/>
                    </a:cubicBezTo>
                    <a:cubicBezTo>
                      <a:pt x="207" y="22"/>
                      <a:pt x="131" y="56"/>
                      <a:pt x="119" y="60"/>
                    </a:cubicBezTo>
                    <a:cubicBezTo>
                      <a:pt x="119" y="60"/>
                      <a:pt x="104" y="75"/>
                      <a:pt x="115" y="85"/>
                    </a:cubicBezTo>
                    <a:cubicBezTo>
                      <a:pt x="126" y="96"/>
                      <a:pt x="149" y="104"/>
                      <a:pt x="164" y="93"/>
                    </a:cubicBezTo>
                    <a:cubicBezTo>
                      <a:pt x="179" y="83"/>
                      <a:pt x="224" y="64"/>
                      <a:pt x="236" y="55"/>
                    </a:cubicBezTo>
                    <a:cubicBezTo>
                      <a:pt x="247" y="47"/>
                      <a:pt x="263" y="51"/>
                      <a:pt x="273" y="60"/>
                    </a:cubicBezTo>
                    <a:cubicBezTo>
                      <a:pt x="284" y="68"/>
                      <a:pt x="332" y="98"/>
                      <a:pt x="334" y="112"/>
                    </a:cubicBezTo>
                    <a:cubicBezTo>
                      <a:pt x="336" y="126"/>
                      <a:pt x="333" y="136"/>
                      <a:pt x="330" y="154"/>
                    </a:cubicBezTo>
                    <a:cubicBezTo>
                      <a:pt x="328" y="172"/>
                      <a:pt x="333" y="184"/>
                      <a:pt x="326" y="200"/>
                    </a:cubicBezTo>
                    <a:cubicBezTo>
                      <a:pt x="318" y="216"/>
                      <a:pt x="281" y="243"/>
                      <a:pt x="292" y="264"/>
                    </a:cubicBezTo>
                    <a:cubicBezTo>
                      <a:pt x="302" y="285"/>
                      <a:pt x="318" y="285"/>
                      <a:pt x="338" y="260"/>
                    </a:cubicBezTo>
                    <a:cubicBezTo>
                      <a:pt x="357" y="235"/>
                      <a:pt x="367" y="219"/>
                      <a:pt x="374" y="178"/>
                    </a:cubicBezTo>
                    <a:cubicBezTo>
                      <a:pt x="380" y="138"/>
                      <a:pt x="386" y="109"/>
                      <a:pt x="369"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74" name="Freeform 166"/>
              <p:cNvSpPr>
                <a:spLocks noEditPoints="1"/>
              </p:cNvSpPr>
              <p:nvPr/>
            </p:nvSpPr>
            <p:spPr bwMode="auto">
              <a:xfrm>
                <a:off x="8683625" y="2921001"/>
                <a:ext cx="798513" cy="1035050"/>
              </a:xfrm>
              <a:custGeom>
                <a:avLst/>
                <a:gdLst>
                  <a:gd name="T0" fmla="*/ 181 w 213"/>
                  <a:gd name="T1" fmla="*/ 93 h 275"/>
                  <a:gd name="T2" fmla="*/ 158 w 213"/>
                  <a:gd name="T3" fmla="*/ 73 h 275"/>
                  <a:gd name="T4" fmla="*/ 126 w 213"/>
                  <a:gd name="T5" fmla="*/ 80 h 275"/>
                  <a:gd name="T6" fmla="*/ 119 w 213"/>
                  <a:gd name="T7" fmla="*/ 33 h 275"/>
                  <a:gd name="T8" fmla="*/ 92 w 213"/>
                  <a:gd name="T9" fmla="*/ 4 h 275"/>
                  <a:gd name="T10" fmla="*/ 63 w 213"/>
                  <a:gd name="T11" fmla="*/ 49 h 275"/>
                  <a:gd name="T12" fmla="*/ 68 w 213"/>
                  <a:gd name="T13" fmla="*/ 83 h 275"/>
                  <a:gd name="T14" fmla="*/ 52 w 213"/>
                  <a:gd name="T15" fmla="*/ 99 h 275"/>
                  <a:gd name="T16" fmla="*/ 30 w 213"/>
                  <a:gd name="T17" fmla="*/ 104 h 275"/>
                  <a:gd name="T18" fmla="*/ 17 w 213"/>
                  <a:gd name="T19" fmla="*/ 146 h 275"/>
                  <a:gd name="T20" fmla="*/ 30 w 213"/>
                  <a:gd name="T21" fmla="*/ 183 h 275"/>
                  <a:gd name="T22" fmla="*/ 2 w 213"/>
                  <a:gd name="T23" fmla="*/ 247 h 275"/>
                  <a:gd name="T24" fmla="*/ 42 w 213"/>
                  <a:gd name="T25" fmla="*/ 244 h 275"/>
                  <a:gd name="T26" fmla="*/ 91 w 213"/>
                  <a:gd name="T27" fmla="*/ 161 h 275"/>
                  <a:gd name="T28" fmla="*/ 164 w 213"/>
                  <a:gd name="T29" fmla="*/ 134 h 275"/>
                  <a:gd name="T30" fmla="*/ 181 w 213"/>
                  <a:gd name="T31" fmla="*/ 93 h 275"/>
                  <a:gd name="T32" fmla="*/ 165 w 213"/>
                  <a:gd name="T33" fmla="*/ 184 h 275"/>
                  <a:gd name="T34" fmla="*/ 131 w 213"/>
                  <a:gd name="T35" fmla="*/ 175 h 275"/>
                  <a:gd name="T36" fmla="*/ 117 w 213"/>
                  <a:gd name="T37" fmla="*/ 203 h 275"/>
                  <a:gd name="T38" fmla="*/ 151 w 213"/>
                  <a:gd name="T39" fmla="*/ 231 h 275"/>
                  <a:gd name="T40" fmla="*/ 169 w 213"/>
                  <a:gd name="T41" fmla="*/ 272 h 275"/>
                  <a:gd name="T42" fmla="*/ 206 w 213"/>
                  <a:gd name="T43" fmla="*/ 232 h 275"/>
                  <a:gd name="T44" fmla="*/ 165 w 213"/>
                  <a:gd name="T45" fmla="*/ 18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3" h="275">
                    <a:moveTo>
                      <a:pt x="181" y="93"/>
                    </a:moveTo>
                    <a:cubicBezTo>
                      <a:pt x="171" y="78"/>
                      <a:pt x="169" y="69"/>
                      <a:pt x="158" y="73"/>
                    </a:cubicBezTo>
                    <a:cubicBezTo>
                      <a:pt x="146" y="76"/>
                      <a:pt x="137" y="85"/>
                      <a:pt x="126" y="80"/>
                    </a:cubicBezTo>
                    <a:cubicBezTo>
                      <a:pt x="115" y="74"/>
                      <a:pt x="117" y="49"/>
                      <a:pt x="119" y="33"/>
                    </a:cubicBezTo>
                    <a:cubicBezTo>
                      <a:pt x="121" y="17"/>
                      <a:pt x="108" y="0"/>
                      <a:pt x="92" y="4"/>
                    </a:cubicBezTo>
                    <a:cubicBezTo>
                      <a:pt x="92" y="4"/>
                      <a:pt x="62" y="35"/>
                      <a:pt x="63" y="49"/>
                    </a:cubicBezTo>
                    <a:cubicBezTo>
                      <a:pt x="64" y="63"/>
                      <a:pt x="68" y="74"/>
                      <a:pt x="68" y="83"/>
                    </a:cubicBezTo>
                    <a:cubicBezTo>
                      <a:pt x="68" y="92"/>
                      <a:pt x="58" y="100"/>
                      <a:pt x="52" y="99"/>
                    </a:cubicBezTo>
                    <a:cubicBezTo>
                      <a:pt x="46" y="99"/>
                      <a:pt x="36" y="95"/>
                      <a:pt x="30" y="104"/>
                    </a:cubicBezTo>
                    <a:cubicBezTo>
                      <a:pt x="25" y="113"/>
                      <a:pt x="10" y="138"/>
                      <a:pt x="17" y="146"/>
                    </a:cubicBezTo>
                    <a:cubicBezTo>
                      <a:pt x="23" y="154"/>
                      <a:pt x="39" y="159"/>
                      <a:pt x="30" y="183"/>
                    </a:cubicBezTo>
                    <a:cubicBezTo>
                      <a:pt x="20" y="208"/>
                      <a:pt x="0" y="229"/>
                      <a:pt x="2" y="247"/>
                    </a:cubicBezTo>
                    <a:cubicBezTo>
                      <a:pt x="5" y="266"/>
                      <a:pt x="29" y="265"/>
                      <a:pt x="42" y="244"/>
                    </a:cubicBezTo>
                    <a:cubicBezTo>
                      <a:pt x="55" y="222"/>
                      <a:pt x="73" y="168"/>
                      <a:pt x="91" y="161"/>
                    </a:cubicBezTo>
                    <a:cubicBezTo>
                      <a:pt x="110" y="154"/>
                      <a:pt x="143" y="155"/>
                      <a:pt x="164" y="134"/>
                    </a:cubicBezTo>
                    <a:cubicBezTo>
                      <a:pt x="184" y="113"/>
                      <a:pt x="192" y="108"/>
                      <a:pt x="181" y="93"/>
                    </a:cubicBezTo>
                    <a:close/>
                    <a:moveTo>
                      <a:pt x="165" y="184"/>
                    </a:moveTo>
                    <a:cubicBezTo>
                      <a:pt x="150" y="176"/>
                      <a:pt x="142" y="169"/>
                      <a:pt x="131" y="175"/>
                    </a:cubicBezTo>
                    <a:cubicBezTo>
                      <a:pt x="131" y="175"/>
                      <a:pt x="111" y="195"/>
                      <a:pt x="117" y="203"/>
                    </a:cubicBezTo>
                    <a:cubicBezTo>
                      <a:pt x="123" y="210"/>
                      <a:pt x="147" y="216"/>
                      <a:pt x="151" y="231"/>
                    </a:cubicBezTo>
                    <a:cubicBezTo>
                      <a:pt x="155" y="246"/>
                      <a:pt x="157" y="269"/>
                      <a:pt x="169" y="272"/>
                    </a:cubicBezTo>
                    <a:cubicBezTo>
                      <a:pt x="181" y="275"/>
                      <a:pt x="199" y="259"/>
                      <a:pt x="206" y="232"/>
                    </a:cubicBezTo>
                    <a:cubicBezTo>
                      <a:pt x="213" y="206"/>
                      <a:pt x="181" y="192"/>
                      <a:pt x="165" y="1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75" name="Freeform 167"/>
              <p:cNvSpPr>
                <a:spLocks noEditPoints="1"/>
              </p:cNvSpPr>
              <p:nvPr/>
            </p:nvSpPr>
            <p:spPr bwMode="auto">
              <a:xfrm>
                <a:off x="9902825" y="2703513"/>
                <a:ext cx="904875" cy="1466850"/>
              </a:xfrm>
              <a:custGeom>
                <a:avLst/>
                <a:gdLst>
                  <a:gd name="T0" fmla="*/ 24 w 241"/>
                  <a:gd name="T1" fmla="*/ 76 h 390"/>
                  <a:gd name="T2" fmla="*/ 67 w 241"/>
                  <a:gd name="T3" fmla="*/ 56 h 390"/>
                  <a:gd name="T4" fmla="*/ 75 w 241"/>
                  <a:gd name="T5" fmla="*/ 47 h 390"/>
                  <a:gd name="T6" fmla="*/ 55 w 241"/>
                  <a:gd name="T7" fmla="*/ 21 h 390"/>
                  <a:gd name="T8" fmla="*/ 39 w 241"/>
                  <a:gd name="T9" fmla="*/ 13 h 390"/>
                  <a:gd name="T10" fmla="*/ 7 w 241"/>
                  <a:gd name="T11" fmla="*/ 40 h 390"/>
                  <a:gd name="T12" fmla="*/ 24 w 241"/>
                  <a:gd name="T13" fmla="*/ 76 h 390"/>
                  <a:gd name="T14" fmla="*/ 239 w 241"/>
                  <a:gd name="T15" fmla="*/ 33 h 390"/>
                  <a:gd name="T16" fmla="*/ 213 w 241"/>
                  <a:gd name="T17" fmla="*/ 0 h 390"/>
                  <a:gd name="T18" fmla="*/ 142 w 241"/>
                  <a:gd name="T19" fmla="*/ 8 h 390"/>
                  <a:gd name="T20" fmla="*/ 106 w 241"/>
                  <a:gd name="T21" fmla="*/ 24 h 390"/>
                  <a:gd name="T22" fmla="*/ 97 w 241"/>
                  <a:gd name="T23" fmla="*/ 53 h 390"/>
                  <a:gd name="T24" fmla="*/ 113 w 241"/>
                  <a:gd name="T25" fmla="*/ 52 h 390"/>
                  <a:gd name="T26" fmla="*/ 142 w 241"/>
                  <a:gd name="T27" fmla="*/ 55 h 390"/>
                  <a:gd name="T28" fmla="*/ 94 w 241"/>
                  <a:gd name="T29" fmla="*/ 106 h 390"/>
                  <a:gd name="T30" fmla="*/ 128 w 241"/>
                  <a:gd name="T31" fmla="*/ 102 h 390"/>
                  <a:gd name="T32" fmla="*/ 203 w 241"/>
                  <a:gd name="T33" fmla="*/ 62 h 390"/>
                  <a:gd name="T34" fmla="*/ 239 w 241"/>
                  <a:gd name="T35" fmla="*/ 33 h 390"/>
                  <a:gd name="T36" fmla="*/ 152 w 241"/>
                  <a:gd name="T37" fmla="*/ 241 h 390"/>
                  <a:gd name="T38" fmla="*/ 118 w 241"/>
                  <a:gd name="T39" fmla="*/ 244 h 390"/>
                  <a:gd name="T40" fmla="*/ 113 w 241"/>
                  <a:gd name="T41" fmla="*/ 212 h 390"/>
                  <a:gd name="T42" fmla="*/ 128 w 241"/>
                  <a:gd name="T43" fmla="*/ 168 h 390"/>
                  <a:gd name="T44" fmla="*/ 102 w 241"/>
                  <a:gd name="T45" fmla="*/ 129 h 390"/>
                  <a:gd name="T46" fmla="*/ 61 w 241"/>
                  <a:gd name="T47" fmla="*/ 140 h 390"/>
                  <a:gd name="T48" fmla="*/ 28 w 241"/>
                  <a:gd name="T49" fmla="*/ 148 h 390"/>
                  <a:gd name="T50" fmla="*/ 51 w 241"/>
                  <a:gd name="T51" fmla="*/ 176 h 390"/>
                  <a:gd name="T52" fmla="*/ 70 w 241"/>
                  <a:gd name="T53" fmla="*/ 185 h 390"/>
                  <a:gd name="T54" fmla="*/ 69 w 241"/>
                  <a:gd name="T55" fmla="*/ 240 h 390"/>
                  <a:gd name="T56" fmla="*/ 45 w 241"/>
                  <a:gd name="T57" fmla="*/ 255 h 390"/>
                  <a:gd name="T58" fmla="*/ 30 w 241"/>
                  <a:gd name="T59" fmla="*/ 290 h 390"/>
                  <a:gd name="T60" fmla="*/ 66 w 241"/>
                  <a:gd name="T61" fmla="*/ 298 h 390"/>
                  <a:gd name="T62" fmla="*/ 53 w 241"/>
                  <a:gd name="T63" fmla="*/ 327 h 390"/>
                  <a:gd name="T64" fmla="*/ 11 w 241"/>
                  <a:gd name="T65" fmla="*/ 353 h 390"/>
                  <a:gd name="T66" fmla="*/ 36 w 241"/>
                  <a:gd name="T67" fmla="*/ 364 h 390"/>
                  <a:gd name="T68" fmla="*/ 67 w 241"/>
                  <a:gd name="T69" fmla="*/ 382 h 390"/>
                  <a:gd name="T70" fmla="*/ 99 w 241"/>
                  <a:gd name="T71" fmla="*/ 365 h 390"/>
                  <a:gd name="T72" fmla="*/ 111 w 241"/>
                  <a:gd name="T73" fmla="*/ 332 h 390"/>
                  <a:gd name="T74" fmla="*/ 132 w 241"/>
                  <a:gd name="T75" fmla="*/ 317 h 390"/>
                  <a:gd name="T76" fmla="*/ 153 w 241"/>
                  <a:gd name="T77" fmla="*/ 272 h 390"/>
                  <a:gd name="T78" fmla="*/ 152 w 241"/>
                  <a:gd name="T79" fmla="*/ 241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1" h="390">
                    <a:moveTo>
                      <a:pt x="24" y="76"/>
                    </a:moveTo>
                    <a:cubicBezTo>
                      <a:pt x="38" y="77"/>
                      <a:pt x="54" y="59"/>
                      <a:pt x="67" y="56"/>
                    </a:cubicBezTo>
                    <a:cubicBezTo>
                      <a:pt x="79" y="53"/>
                      <a:pt x="81" y="48"/>
                      <a:pt x="75" y="47"/>
                    </a:cubicBezTo>
                    <a:cubicBezTo>
                      <a:pt x="69" y="47"/>
                      <a:pt x="62" y="30"/>
                      <a:pt x="55" y="21"/>
                    </a:cubicBezTo>
                    <a:cubicBezTo>
                      <a:pt x="49" y="12"/>
                      <a:pt x="39" y="13"/>
                      <a:pt x="39" y="13"/>
                    </a:cubicBezTo>
                    <a:cubicBezTo>
                      <a:pt x="31" y="12"/>
                      <a:pt x="14" y="15"/>
                      <a:pt x="7" y="40"/>
                    </a:cubicBezTo>
                    <a:cubicBezTo>
                      <a:pt x="0" y="65"/>
                      <a:pt x="9" y="76"/>
                      <a:pt x="24" y="76"/>
                    </a:cubicBezTo>
                    <a:close/>
                    <a:moveTo>
                      <a:pt x="239" y="33"/>
                    </a:moveTo>
                    <a:cubicBezTo>
                      <a:pt x="237" y="6"/>
                      <a:pt x="227" y="1"/>
                      <a:pt x="213" y="0"/>
                    </a:cubicBezTo>
                    <a:cubicBezTo>
                      <a:pt x="200" y="0"/>
                      <a:pt x="152" y="8"/>
                      <a:pt x="142" y="8"/>
                    </a:cubicBezTo>
                    <a:cubicBezTo>
                      <a:pt x="133" y="8"/>
                      <a:pt x="118" y="8"/>
                      <a:pt x="106" y="24"/>
                    </a:cubicBezTo>
                    <a:cubicBezTo>
                      <a:pt x="93" y="40"/>
                      <a:pt x="94" y="48"/>
                      <a:pt x="97" y="53"/>
                    </a:cubicBezTo>
                    <a:cubicBezTo>
                      <a:pt x="97" y="53"/>
                      <a:pt x="104" y="56"/>
                      <a:pt x="113" y="52"/>
                    </a:cubicBezTo>
                    <a:cubicBezTo>
                      <a:pt x="121" y="47"/>
                      <a:pt x="147" y="48"/>
                      <a:pt x="142" y="55"/>
                    </a:cubicBezTo>
                    <a:cubicBezTo>
                      <a:pt x="137" y="61"/>
                      <a:pt x="92" y="97"/>
                      <a:pt x="94" y="106"/>
                    </a:cubicBezTo>
                    <a:cubicBezTo>
                      <a:pt x="96" y="116"/>
                      <a:pt x="109" y="117"/>
                      <a:pt x="128" y="102"/>
                    </a:cubicBezTo>
                    <a:cubicBezTo>
                      <a:pt x="148" y="87"/>
                      <a:pt x="187" y="61"/>
                      <a:pt x="203" y="62"/>
                    </a:cubicBezTo>
                    <a:cubicBezTo>
                      <a:pt x="218" y="64"/>
                      <a:pt x="241" y="60"/>
                      <a:pt x="239" y="33"/>
                    </a:cubicBezTo>
                    <a:close/>
                    <a:moveTo>
                      <a:pt x="152" y="241"/>
                    </a:moveTo>
                    <a:cubicBezTo>
                      <a:pt x="145" y="236"/>
                      <a:pt x="123" y="244"/>
                      <a:pt x="118" y="244"/>
                    </a:cubicBezTo>
                    <a:cubicBezTo>
                      <a:pt x="113" y="245"/>
                      <a:pt x="113" y="232"/>
                      <a:pt x="113" y="212"/>
                    </a:cubicBezTo>
                    <a:cubicBezTo>
                      <a:pt x="113" y="193"/>
                      <a:pt x="122" y="182"/>
                      <a:pt x="128" y="168"/>
                    </a:cubicBezTo>
                    <a:cubicBezTo>
                      <a:pt x="134" y="153"/>
                      <a:pt x="118" y="135"/>
                      <a:pt x="102" y="129"/>
                    </a:cubicBezTo>
                    <a:cubicBezTo>
                      <a:pt x="86" y="123"/>
                      <a:pt x="71" y="131"/>
                      <a:pt x="61" y="140"/>
                    </a:cubicBezTo>
                    <a:cubicBezTo>
                      <a:pt x="51" y="149"/>
                      <a:pt x="28" y="148"/>
                      <a:pt x="28" y="148"/>
                    </a:cubicBezTo>
                    <a:cubicBezTo>
                      <a:pt x="10" y="150"/>
                      <a:pt x="42" y="174"/>
                      <a:pt x="51" y="176"/>
                    </a:cubicBezTo>
                    <a:cubicBezTo>
                      <a:pt x="61" y="177"/>
                      <a:pt x="70" y="181"/>
                      <a:pt x="70" y="185"/>
                    </a:cubicBezTo>
                    <a:cubicBezTo>
                      <a:pt x="70" y="189"/>
                      <a:pt x="71" y="228"/>
                      <a:pt x="69" y="240"/>
                    </a:cubicBezTo>
                    <a:cubicBezTo>
                      <a:pt x="67" y="252"/>
                      <a:pt x="60" y="252"/>
                      <a:pt x="45" y="255"/>
                    </a:cubicBezTo>
                    <a:cubicBezTo>
                      <a:pt x="29" y="258"/>
                      <a:pt x="27" y="284"/>
                      <a:pt x="30" y="290"/>
                    </a:cubicBezTo>
                    <a:cubicBezTo>
                      <a:pt x="33" y="296"/>
                      <a:pt x="62" y="291"/>
                      <a:pt x="66" y="298"/>
                    </a:cubicBezTo>
                    <a:cubicBezTo>
                      <a:pt x="70" y="304"/>
                      <a:pt x="69" y="319"/>
                      <a:pt x="53" y="327"/>
                    </a:cubicBezTo>
                    <a:cubicBezTo>
                      <a:pt x="38" y="336"/>
                      <a:pt x="16" y="346"/>
                      <a:pt x="11" y="353"/>
                    </a:cubicBezTo>
                    <a:cubicBezTo>
                      <a:pt x="6" y="360"/>
                      <a:pt x="25" y="364"/>
                      <a:pt x="36" y="364"/>
                    </a:cubicBezTo>
                    <a:cubicBezTo>
                      <a:pt x="47" y="364"/>
                      <a:pt x="56" y="374"/>
                      <a:pt x="67" y="382"/>
                    </a:cubicBezTo>
                    <a:cubicBezTo>
                      <a:pt x="78" y="390"/>
                      <a:pt x="91" y="374"/>
                      <a:pt x="99" y="365"/>
                    </a:cubicBezTo>
                    <a:cubicBezTo>
                      <a:pt x="108" y="357"/>
                      <a:pt x="108" y="342"/>
                      <a:pt x="111" y="332"/>
                    </a:cubicBezTo>
                    <a:cubicBezTo>
                      <a:pt x="113" y="322"/>
                      <a:pt x="122" y="322"/>
                      <a:pt x="132" y="317"/>
                    </a:cubicBezTo>
                    <a:cubicBezTo>
                      <a:pt x="142" y="312"/>
                      <a:pt x="143" y="288"/>
                      <a:pt x="153" y="272"/>
                    </a:cubicBezTo>
                    <a:cubicBezTo>
                      <a:pt x="162" y="255"/>
                      <a:pt x="159" y="247"/>
                      <a:pt x="152" y="2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grpSp>
      <p:sp>
        <p:nvSpPr>
          <p:cNvPr id="5127" name="文本框 177"/>
          <p:cNvSpPr txBox="1"/>
          <p:nvPr/>
        </p:nvSpPr>
        <p:spPr>
          <a:xfrm>
            <a:off x="2803525" y="3221038"/>
            <a:ext cx="6629400" cy="1568450"/>
          </a:xfrm>
          <a:prstGeom prst="rect">
            <a:avLst/>
          </a:prstGeom>
          <a:noFill/>
          <a:ln w="9525">
            <a:noFill/>
          </a:ln>
        </p:spPr>
        <p:txBody>
          <a:bodyPr wrap="square" anchor="t" anchorCtr="0">
            <a:spAutoFit/>
          </a:bodyPr>
          <a:p>
            <a:pPr algn="dist"/>
            <a:r>
              <a:rPr lang="zh-CN" altLang="en-US" sz="4800" dirty="0">
                <a:solidFill>
                  <a:srgbClr val="003D87"/>
                </a:solidFill>
                <a:latin typeface="思源黑体 CN Heavy" pitchFamily="34" charset="-122"/>
                <a:ea typeface="思源黑体 CN Heavy" pitchFamily="34" charset="-122"/>
              </a:rPr>
              <a:t>计算机组成原理第</a:t>
            </a:r>
            <a:r>
              <a:rPr lang="zh-CN" altLang="en-US" sz="4800" dirty="0">
                <a:solidFill>
                  <a:srgbClr val="003D87"/>
                </a:solidFill>
                <a:latin typeface="思源黑体 CN Heavy" pitchFamily="34" charset="-122"/>
                <a:ea typeface="思源黑体 CN Heavy" pitchFamily="34" charset="-122"/>
              </a:rPr>
              <a:t>八</a:t>
            </a:r>
            <a:endParaRPr lang="zh-CN" altLang="en-US" sz="4800" dirty="0">
              <a:solidFill>
                <a:srgbClr val="003D87"/>
              </a:solidFill>
              <a:latin typeface="思源黑体 CN Heavy" pitchFamily="34" charset="-122"/>
              <a:ea typeface="思源黑体 CN Heavy" pitchFamily="34" charset="-122"/>
            </a:endParaRPr>
          </a:p>
          <a:p>
            <a:pPr algn="dist"/>
            <a:r>
              <a:rPr lang="zh-CN" altLang="en-US" sz="4800" dirty="0">
                <a:solidFill>
                  <a:srgbClr val="003D87"/>
                </a:solidFill>
                <a:latin typeface="思源黑体 CN Heavy" pitchFamily="34" charset="-122"/>
                <a:ea typeface="思源黑体 CN Heavy" pitchFamily="34" charset="-122"/>
              </a:rPr>
              <a:t>次作业汇报</a:t>
            </a:r>
            <a:r>
              <a:rPr lang="en-US" altLang="zh-CN" sz="4800" dirty="0">
                <a:solidFill>
                  <a:srgbClr val="003D87"/>
                </a:solidFill>
                <a:latin typeface="思源黑体 CN Heavy" pitchFamily="34" charset="-122"/>
                <a:ea typeface="思源黑体 CN Heavy" pitchFamily="34" charset="-122"/>
              </a:rPr>
              <a:t>——</a:t>
            </a:r>
            <a:r>
              <a:rPr lang="zh-CN" altLang="en-US" sz="4800" dirty="0">
                <a:solidFill>
                  <a:srgbClr val="003D87"/>
                </a:solidFill>
                <a:latin typeface="思源黑体 CN Heavy" pitchFamily="34" charset="-122"/>
                <a:ea typeface="思源黑体 CN Heavy" pitchFamily="34" charset="-122"/>
              </a:rPr>
              <a:t>庾晓萍</a:t>
            </a:r>
            <a:endParaRPr lang="zh-CN" altLang="en-US" sz="4800" dirty="0">
              <a:solidFill>
                <a:srgbClr val="003D87"/>
              </a:solidFill>
              <a:latin typeface="思源黑体 CN Heavy" pitchFamily="34" charset="-122"/>
              <a:ea typeface="思源黑体 CN Heavy"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63550"/>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703580" y="722630"/>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8.8</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6" name="文本框 5"/>
          <p:cNvSpPr txBox="1"/>
          <p:nvPr/>
        </p:nvSpPr>
        <p:spPr>
          <a:xfrm>
            <a:off x="1174115" y="1614805"/>
            <a:ext cx="10016490" cy="2553335"/>
          </a:xfrm>
          <a:prstGeom prst="rect">
            <a:avLst/>
          </a:prstGeom>
          <a:noFill/>
        </p:spPr>
        <p:txBody>
          <a:bodyPr wrap="square" rtlCol="0" anchor="t">
            <a:spAutoFit/>
          </a:bodyPr>
          <a:p>
            <a:r>
              <a:rPr sz="2000" dirty="0">
                <a:solidFill>
                  <a:srgbClr val="103568"/>
                </a:solidFill>
                <a:latin typeface="华文中宋" panose="02010600040101010101" charset="-122"/>
                <a:ea typeface="华文中宋" panose="02010600040101010101" charset="-122"/>
                <a:sym typeface="+mn-ea"/>
              </a:rPr>
              <a:t>解:总线可寻址空间为2^16=64KB，数据传输速率=16/8/4*8MHz=4MB/s。</a:t>
            </a:r>
            <a:endParaRPr sz="2000" dirty="0">
              <a:solidFill>
                <a:srgbClr val="103568"/>
              </a:solidFill>
              <a:latin typeface="华文中宋" panose="02010600040101010101" charset="-122"/>
              <a:ea typeface="华文中宋" panose="02010600040101010101" charset="-122"/>
              <a:sym typeface="+mn-ea"/>
            </a:endParaRPr>
          </a:p>
          <a:p>
            <a:endParaRPr sz="2000" dirty="0">
              <a:solidFill>
                <a:srgbClr val="103568"/>
              </a:solidFill>
              <a:latin typeface="华文中宋" panose="02010600040101010101" charset="-122"/>
              <a:ea typeface="华文中宋" panose="02010600040101010101" charset="-122"/>
              <a:sym typeface="+mn-ea"/>
            </a:endParaRPr>
          </a:p>
          <a:p>
            <a:endParaRPr sz="2000" dirty="0">
              <a:solidFill>
                <a:srgbClr val="103568"/>
              </a:solidFill>
              <a:latin typeface="华文中宋" panose="02010600040101010101" charset="-122"/>
              <a:ea typeface="华文中宋" panose="02010600040101010101" charset="-122"/>
              <a:sym typeface="+mn-ea"/>
            </a:endParaRPr>
          </a:p>
          <a:p>
            <a:endParaRPr sz="2000" dirty="0">
              <a:solidFill>
                <a:srgbClr val="103568"/>
              </a:solidFill>
              <a:latin typeface="华文中宋" panose="02010600040101010101" charset="-122"/>
              <a:ea typeface="华文中宋" panose="02010600040101010101" charset="-122"/>
              <a:sym typeface="+mn-ea"/>
            </a:endParaRPr>
          </a:p>
          <a:p>
            <a:endParaRPr sz="2000" dirty="0">
              <a:solidFill>
                <a:srgbClr val="103568"/>
              </a:solidFill>
              <a:latin typeface="华文中宋" panose="02010600040101010101" charset="-122"/>
              <a:ea typeface="华文中宋" panose="02010600040101010101" charset="-122"/>
              <a:sym typeface="+mn-ea"/>
            </a:endParaRPr>
          </a:p>
          <a:p>
            <a:endParaRPr sz="2000" dirty="0">
              <a:solidFill>
                <a:srgbClr val="103568"/>
              </a:solidFill>
              <a:latin typeface="华文中宋" panose="02010600040101010101" charset="-122"/>
              <a:ea typeface="华文中宋" panose="02010600040101010101" charset="-122"/>
              <a:sym typeface="+mn-ea"/>
            </a:endParaRPr>
          </a:p>
          <a:p>
            <a:r>
              <a:rPr sz="2000" dirty="0">
                <a:solidFill>
                  <a:srgbClr val="103568"/>
                </a:solidFill>
                <a:latin typeface="华文中宋" panose="02010600040101010101" charset="-122"/>
                <a:ea typeface="华文中宋" panose="02010600040101010101" charset="-122"/>
                <a:sym typeface="+mn-ea"/>
              </a:rPr>
              <a:t>解:读速率= 32/8/(1+3+8)*50MHz= 16.7MB/s</a:t>
            </a:r>
            <a:endParaRPr sz="2000" dirty="0">
              <a:solidFill>
                <a:srgbClr val="103568"/>
              </a:solidFill>
              <a:latin typeface="华文中宋" panose="02010600040101010101" charset="-122"/>
              <a:ea typeface="华文中宋" panose="02010600040101010101" charset="-122"/>
              <a:sym typeface="+mn-ea"/>
            </a:endParaRPr>
          </a:p>
          <a:p>
            <a:r>
              <a:rPr sz="2000" dirty="0">
                <a:solidFill>
                  <a:srgbClr val="103568"/>
                </a:solidFill>
                <a:latin typeface="华文中宋" panose="02010600040101010101" charset="-122"/>
                <a:ea typeface="华文中宋" panose="02010600040101010101" charset="-122"/>
                <a:sym typeface="+mn-ea"/>
              </a:rPr>
              <a:t>写速率= 32/8/(1+2+8+2)*50MHz=15.4MB/s。</a:t>
            </a:r>
            <a:endParaRPr sz="2000" dirty="0">
              <a:solidFill>
                <a:srgbClr val="103568"/>
              </a:solidFill>
              <a:latin typeface="华文中宋" panose="02010600040101010101" charset="-122"/>
              <a:ea typeface="华文中宋" panose="02010600040101010101" charset="-122"/>
              <a:sym typeface="+mn-ea"/>
            </a:endParaRPr>
          </a:p>
        </p:txBody>
      </p:sp>
      <p:sp>
        <p:nvSpPr>
          <p:cNvPr id="2" name="文本框 15"/>
          <p:cNvSpPr txBox="1"/>
          <p:nvPr/>
        </p:nvSpPr>
        <p:spPr>
          <a:xfrm>
            <a:off x="821055" y="2578735"/>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8.9</a:t>
            </a:r>
            <a:endParaRPr lang="en-US" altLang="zh-CN" sz="3200" dirty="0">
              <a:solidFill>
                <a:srgbClr val="103568"/>
              </a:solidFill>
              <a:latin typeface="Stencil" panose="040409050D0802020404" pitchFamily="82"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63550"/>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703580" y="603885"/>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8.10</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6" name="文本框 5"/>
          <p:cNvSpPr txBox="1"/>
          <p:nvPr/>
        </p:nvSpPr>
        <p:spPr>
          <a:xfrm>
            <a:off x="759460" y="1393825"/>
            <a:ext cx="10471785" cy="3476625"/>
          </a:xfrm>
          <a:prstGeom prst="rect">
            <a:avLst/>
          </a:prstGeom>
          <a:noFill/>
        </p:spPr>
        <p:txBody>
          <a:bodyPr wrap="square" rtlCol="0" anchor="t">
            <a:spAutoFit/>
          </a:bodyPr>
          <a:p>
            <a:r>
              <a:rPr sz="2000" dirty="0">
                <a:solidFill>
                  <a:srgbClr val="103568"/>
                </a:solidFill>
                <a:latin typeface="华文中宋" panose="02010600040101010101" charset="-122"/>
                <a:ea typeface="华文中宋" panose="02010600040101010101" charset="-122"/>
                <a:sym typeface="+mn-ea"/>
              </a:rPr>
              <a:t>解:设总线频率为f，周期为T。</a:t>
            </a:r>
            <a:endParaRPr sz="2000" dirty="0">
              <a:solidFill>
                <a:srgbClr val="103568"/>
              </a:solidFill>
              <a:latin typeface="华文中宋" panose="02010600040101010101" charset="-122"/>
              <a:ea typeface="华文中宋" panose="02010600040101010101" charset="-122"/>
              <a:sym typeface="+mn-ea"/>
            </a:endParaRPr>
          </a:p>
          <a:p>
            <a:endParaRPr sz="2000" dirty="0">
              <a:solidFill>
                <a:srgbClr val="103568"/>
              </a:solidFill>
              <a:latin typeface="华文中宋" panose="02010600040101010101" charset="-122"/>
              <a:ea typeface="华文中宋" panose="02010600040101010101" charset="-122"/>
              <a:sym typeface="+mn-ea"/>
            </a:endParaRPr>
          </a:p>
          <a:p>
            <a:r>
              <a:rPr sz="2000" dirty="0">
                <a:solidFill>
                  <a:srgbClr val="103568"/>
                </a:solidFill>
                <a:latin typeface="华文中宋" panose="02010600040101010101" charset="-122"/>
                <a:ea typeface="华文中宋" panose="02010600040101010101" charset="-122"/>
                <a:sym typeface="+mn-ea"/>
              </a:rPr>
              <a:t>（1）每个总线传输周期包括地址阶段（1T）和1个数据阶段（1T），一次总线传输需要2T，因此总线数据传输速率=32bit/2T=16fbit/s。</a:t>
            </a:r>
            <a:endParaRPr sz="2000" dirty="0">
              <a:solidFill>
                <a:srgbClr val="103568"/>
              </a:solidFill>
              <a:latin typeface="华文中宋" panose="02010600040101010101" charset="-122"/>
              <a:ea typeface="华文中宋" panose="02010600040101010101" charset="-122"/>
              <a:sym typeface="+mn-ea"/>
            </a:endParaRPr>
          </a:p>
          <a:p>
            <a:r>
              <a:rPr sz="2000" dirty="0">
                <a:solidFill>
                  <a:srgbClr val="103568"/>
                </a:solidFill>
                <a:latin typeface="华文中宋" panose="02010600040101010101" charset="-122"/>
                <a:ea typeface="华文中宋" panose="02010600040101010101" charset="-122"/>
                <a:sym typeface="+mn-ea"/>
              </a:rPr>
              <a:t>对于存储器，每个总线传输周期包括地址阶段（1T）和1个数据阶段（2T），一次总线传输需要3T，存储器数据传输速率=32bit/3T=10.67fbit/s。</a:t>
            </a:r>
            <a:endParaRPr sz="2000" dirty="0">
              <a:solidFill>
                <a:srgbClr val="103568"/>
              </a:solidFill>
              <a:latin typeface="华文中宋" panose="02010600040101010101" charset="-122"/>
              <a:ea typeface="华文中宋" panose="02010600040101010101" charset="-122"/>
              <a:sym typeface="+mn-ea"/>
            </a:endParaRPr>
          </a:p>
          <a:p>
            <a:endParaRPr sz="2000" dirty="0">
              <a:solidFill>
                <a:srgbClr val="103568"/>
              </a:solidFill>
              <a:latin typeface="华文中宋" panose="02010600040101010101" charset="-122"/>
              <a:ea typeface="华文中宋" panose="02010600040101010101" charset="-122"/>
              <a:sym typeface="+mn-ea"/>
            </a:endParaRPr>
          </a:p>
          <a:p>
            <a:r>
              <a:rPr sz="2000" dirty="0">
                <a:solidFill>
                  <a:srgbClr val="103568"/>
                </a:solidFill>
                <a:latin typeface="华文中宋" panose="02010600040101010101" charset="-122"/>
                <a:ea typeface="华文中宋" panose="02010600040101010101" charset="-122"/>
                <a:sym typeface="+mn-ea"/>
              </a:rPr>
              <a:t>（2）每个总线传输周期包括地址阶段(1T)和4个数据阶段(4T)，一次总线传输需要5T，因此总线数据传输速率=64bit*4/5T=51.2fbit/s。</a:t>
            </a:r>
            <a:endParaRPr sz="2000" dirty="0">
              <a:solidFill>
                <a:srgbClr val="103568"/>
              </a:solidFill>
              <a:latin typeface="华文中宋" panose="02010600040101010101" charset="-122"/>
              <a:ea typeface="华文中宋" panose="02010600040101010101" charset="-122"/>
              <a:sym typeface="+mn-ea"/>
            </a:endParaRPr>
          </a:p>
          <a:p>
            <a:r>
              <a:rPr sz="2000" dirty="0">
                <a:solidFill>
                  <a:srgbClr val="103568"/>
                </a:solidFill>
                <a:latin typeface="华文中宋" panose="02010600040101010101" charset="-122"/>
                <a:ea typeface="华文中宋" panose="02010600040101010101" charset="-122"/>
                <a:sym typeface="+mn-ea"/>
              </a:rPr>
              <a:t>对于存储器，每个总线传输周期包括地址阶段(1T)和4个数据阶段(8T)，一次总线传输需要9T，存储器数据传输速率=64bit*4/9T=28.4fbit/s。</a:t>
            </a:r>
            <a:endParaRPr sz="2000" dirty="0">
              <a:solidFill>
                <a:srgbClr val="103568"/>
              </a:solidFill>
              <a:latin typeface="华文中宋" panose="02010600040101010101" charset="-122"/>
              <a:ea typeface="华文中宋" panose="02010600040101010101"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grpSp>
        <p:nvGrpSpPr>
          <p:cNvPr id="307" name="组合 306"/>
          <p:cNvGrpSpPr/>
          <p:nvPr/>
        </p:nvGrpSpPr>
        <p:grpSpPr>
          <a:xfrm>
            <a:off x="4794479" y="327590"/>
            <a:ext cx="2633568" cy="426593"/>
            <a:chOff x="4779216" y="200589"/>
            <a:chExt cx="2633568" cy="280071"/>
          </a:xfrm>
          <a:solidFill>
            <a:srgbClr val="0061D6"/>
          </a:solidFill>
        </p:grpSpPr>
        <p:sp>
          <p:nvSpPr>
            <p:cNvPr id="305" name="直角三角形 304"/>
            <p:cNvSpPr/>
            <p:nvPr/>
          </p:nvSpPr>
          <p:spPr>
            <a:xfrm>
              <a:off x="7260217" y="200589"/>
              <a:ext cx="152567" cy="2800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sp>
          <p:nvSpPr>
            <p:cNvPr id="306" name="直角三角形 305"/>
            <p:cNvSpPr/>
            <p:nvPr/>
          </p:nvSpPr>
          <p:spPr>
            <a:xfrm flipH="1">
              <a:off x="4779216" y="200589"/>
              <a:ext cx="152567" cy="2800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grpSp>
      <p:sp>
        <p:nvSpPr>
          <p:cNvPr id="304" name="矩形 303"/>
          <p:cNvSpPr/>
          <p:nvPr/>
        </p:nvSpPr>
        <p:spPr>
          <a:xfrm>
            <a:off x="600075" y="608013"/>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smtClean="0"/>
              <a:t> </a:t>
            </a:r>
            <a:endParaRPr lang="zh-CN" altLang="en-US" strike="noStrike" noProof="1" dirty="0"/>
          </a:p>
        </p:txBody>
      </p:sp>
      <p:sp>
        <p:nvSpPr>
          <p:cNvPr id="300" name="五边形 299"/>
          <p:cNvSpPr/>
          <p:nvPr/>
        </p:nvSpPr>
        <p:spPr>
          <a:xfrm rot="5400000">
            <a:off x="4792663" y="481013"/>
            <a:ext cx="2636838" cy="2328863"/>
          </a:xfrm>
          <a:prstGeom prst="homePlate">
            <a:avLst>
              <a:gd name="adj" fmla="val 19946"/>
            </a:avLst>
          </a:prstGeom>
          <a:solidFill>
            <a:srgbClr val="003D8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9" name="五边形 178"/>
          <p:cNvSpPr/>
          <p:nvPr/>
        </p:nvSpPr>
        <p:spPr>
          <a:xfrm rot="5400000">
            <a:off x="4836319" y="437356"/>
            <a:ext cx="2549525" cy="2328863"/>
          </a:xfrm>
          <a:prstGeom prst="homePlate">
            <a:avLst>
              <a:gd name="adj" fmla="val 19946"/>
            </a:avLst>
          </a:prstGeom>
          <a:solidFill>
            <a:srgbClr val="003D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301" name="组合 300"/>
          <p:cNvGrpSpPr/>
          <p:nvPr/>
        </p:nvGrpSpPr>
        <p:grpSpPr>
          <a:xfrm>
            <a:off x="5449157" y="607661"/>
            <a:ext cx="1324207" cy="1704224"/>
            <a:chOff x="5179014" y="516422"/>
            <a:chExt cx="1295904" cy="1667798"/>
          </a:xfrm>
        </p:grpSpPr>
        <p:grpSp>
          <p:nvGrpSpPr>
            <p:cNvPr id="177" name="组合 176"/>
            <p:cNvGrpSpPr/>
            <p:nvPr/>
          </p:nvGrpSpPr>
          <p:grpSpPr>
            <a:xfrm>
              <a:off x="5265884" y="516422"/>
              <a:ext cx="1122165" cy="1123906"/>
              <a:chOff x="1390650" y="1893888"/>
              <a:chExt cx="3068638" cy="3073400"/>
            </a:xfrm>
            <a:solidFill>
              <a:schemeClr val="bg1"/>
            </a:solidFill>
          </p:grpSpPr>
          <p:sp>
            <p:nvSpPr>
              <p:cNvPr id="54" name="Freeform 46"/>
              <p:cNvSpPr/>
              <p:nvPr/>
            </p:nvSpPr>
            <p:spPr bwMode="auto">
              <a:xfrm>
                <a:off x="1624013" y="3541713"/>
                <a:ext cx="222250" cy="206375"/>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55" name="Freeform 47"/>
              <p:cNvSpPr/>
              <p:nvPr/>
            </p:nvSpPr>
            <p:spPr bwMode="auto">
              <a:xfrm>
                <a:off x="1679575" y="3736976"/>
                <a:ext cx="249238" cy="238125"/>
              </a:xfrm>
              <a:custGeom>
                <a:avLst/>
                <a:gdLst>
                  <a:gd name="T0" fmla="*/ 43 w 157"/>
                  <a:gd name="T1" fmla="*/ 150 h 150"/>
                  <a:gd name="T2" fmla="*/ 29 w 157"/>
                  <a:gd name="T3" fmla="*/ 114 h 150"/>
                  <a:gd name="T4" fmla="*/ 105 w 157"/>
                  <a:gd name="T5" fmla="*/ 31 h 150"/>
                  <a:gd name="T6" fmla="*/ 102 w 157"/>
                  <a:gd name="T7" fmla="*/ 31 h 150"/>
                  <a:gd name="T8" fmla="*/ 10 w 157"/>
                  <a:gd name="T9" fmla="*/ 71 h 150"/>
                  <a:gd name="T10" fmla="*/ 0 w 157"/>
                  <a:gd name="T11" fmla="*/ 48 h 150"/>
                  <a:gd name="T12" fmla="*/ 112 w 157"/>
                  <a:gd name="T13" fmla="*/ 0 h 150"/>
                  <a:gd name="T14" fmla="*/ 128 w 157"/>
                  <a:gd name="T15" fmla="*/ 36 h 150"/>
                  <a:gd name="T16" fmla="*/ 57 w 157"/>
                  <a:gd name="T17" fmla="*/ 116 h 150"/>
                  <a:gd name="T18" fmla="*/ 57 w 157"/>
                  <a:gd name="T19" fmla="*/ 116 h 150"/>
                  <a:gd name="T20" fmla="*/ 147 w 157"/>
                  <a:gd name="T21" fmla="*/ 79 h 150"/>
                  <a:gd name="T22" fmla="*/ 157 w 157"/>
                  <a:gd name="T23" fmla="*/ 102 h 150"/>
                  <a:gd name="T24" fmla="*/ 43 w 157"/>
                  <a:gd name="T25"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7" h="150">
                    <a:moveTo>
                      <a:pt x="43" y="150"/>
                    </a:moveTo>
                    <a:lnTo>
                      <a:pt x="29" y="114"/>
                    </a:lnTo>
                    <a:lnTo>
                      <a:pt x="105" y="31"/>
                    </a:lnTo>
                    <a:lnTo>
                      <a:pt x="102" y="31"/>
                    </a:lnTo>
                    <a:lnTo>
                      <a:pt x="10" y="71"/>
                    </a:lnTo>
                    <a:lnTo>
                      <a:pt x="0" y="48"/>
                    </a:lnTo>
                    <a:lnTo>
                      <a:pt x="112" y="0"/>
                    </a:lnTo>
                    <a:lnTo>
                      <a:pt x="128" y="36"/>
                    </a:lnTo>
                    <a:lnTo>
                      <a:pt x="57" y="116"/>
                    </a:lnTo>
                    <a:lnTo>
                      <a:pt x="57" y="116"/>
                    </a:lnTo>
                    <a:lnTo>
                      <a:pt x="147" y="79"/>
                    </a:lnTo>
                    <a:lnTo>
                      <a:pt x="157" y="102"/>
                    </a:lnTo>
                    <a:lnTo>
                      <a:pt x="43" y="1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56" name="Freeform 48"/>
              <p:cNvSpPr/>
              <p:nvPr/>
            </p:nvSpPr>
            <p:spPr bwMode="auto">
              <a:xfrm>
                <a:off x="1774825" y="3929063"/>
                <a:ext cx="190500" cy="128588"/>
              </a:xfrm>
              <a:custGeom>
                <a:avLst/>
                <a:gdLst>
                  <a:gd name="T0" fmla="*/ 120 w 120"/>
                  <a:gd name="T1" fmla="*/ 24 h 81"/>
                  <a:gd name="T2" fmla="*/ 11 w 120"/>
                  <a:gd name="T3" fmla="*/ 81 h 81"/>
                  <a:gd name="T4" fmla="*/ 0 w 120"/>
                  <a:gd name="T5" fmla="*/ 57 h 81"/>
                  <a:gd name="T6" fmla="*/ 106 w 120"/>
                  <a:gd name="T7" fmla="*/ 0 h 81"/>
                  <a:gd name="T8" fmla="*/ 120 w 120"/>
                  <a:gd name="T9" fmla="*/ 24 h 81"/>
                </a:gdLst>
                <a:ahLst/>
                <a:cxnLst>
                  <a:cxn ang="0">
                    <a:pos x="T0" y="T1"/>
                  </a:cxn>
                  <a:cxn ang="0">
                    <a:pos x="T2" y="T3"/>
                  </a:cxn>
                  <a:cxn ang="0">
                    <a:pos x="T4" y="T5"/>
                  </a:cxn>
                  <a:cxn ang="0">
                    <a:pos x="T6" y="T7"/>
                  </a:cxn>
                  <a:cxn ang="0">
                    <a:pos x="T8" y="T9"/>
                  </a:cxn>
                </a:cxnLst>
                <a:rect l="0" t="0" r="r" b="b"/>
                <a:pathLst>
                  <a:path w="120" h="81">
                    <a:moveTo>
                      <a:pt x="120" y="24"/>
                    </a:moveTo>
                    <a:lnTo>
                      <a:pt x="11" y="81"/>
                    </a:lnTo>
                    <a:lnTo>
                      <a:pt x="0" y="57"/>
                    </a:lnTo>
                    <a:lnTo>
                      <a:pt x="106" y="0"/>
                    </a:lnTo>
                    <a:lnTo>
                      <a:pt x="120"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57" name="Freeform 49"/>
              <p:cNvSpPr/>
              <p:nvPr/>
            </p:nvSpPr>
            <p:spPr bwMode="auto">
              <a:xfrm>
                <a:off x="1852613" y="3986213"/>
                <a:ext cx="225425" cy="206375"/>
              </a:xfrm>
              <a:custGeom>
                <a:avLst/>
                <a:gdLst>
                  <a:gd name="T0" fmla="*/ 0 w 142"/>
                  <a:gd name="T1" fmla="*/ 106 h 130"/>
                  <a:gd name="T2" fmla="*/ 76 w 142"/>
                  <a:gd name="T3" fmla="*/ 0 h 130"/>
                  <a:gd name="T4" fmla="*/ 93 w 142"/>
                  <a:gd name="T5" fmla="*/ 23 h 130"/>
                  <a:gd name="T6" fmla="*/ 31 w 142"/>
                  <a:gd name="T7" fmla="*/ 104 h 130"/>
                  <a:gd name="T8" fmla="*/ 31 w 142"/>
                  <a:gd name="T9" fmla="*/ 104 h 130"/>
                  <a:gd name="T10" fmla="*/ 128 w 142"/>
                  <a:gd name="T11" fmla="*/ 76 h 130"/>
                  <a:gd name="T12" fmla="*/ 142 w 142"/>
                  <a:gd name="T13" fmla="*/ 97 h 130"/>
                  <a:gd name="T14" fmla="*/ 17 w 142"/>
                  <a:gd name="T15" fmla="*/ 130 h 130"/>
                  <a:gd name="T16" fmla="*/ 0 w 142"/>
                  <a:gd name="T17" fmla="*/ 10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30">
                    <a:moveTo>
                      <a:pt x="0" y="106"/>
                    </a:moveTo>
                    <a:lnTo>
                      <a:pt x="76" y="0"/>
                    </a:lnTo>
                    <a:lnTo>
                      <a:pt x="93" y="23"/>
                    </a:lnTo>
                    <a:lnTo>
                      <a:pt x="31" y="104"/>
                    </a:lnTo>
                    <a:lnTo>
                      <a:pt x="31" y="104"/>
                    </a:lnTo>
                    <a:lnTo>
                      <a:pt x="128" y="76"/>
                    </a:lnTo>
                    <a:lnTo>
                      <a:pt x="142" y="97"/>
                    </a:lnTo>
                    <a:lnTo>
                      <a:pt x="17" y="13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58" name="Freeform 50"/>
              <p:cNvSpPr/>
              <p:nvPr/>
            </p:nvSpPr>
            <p:spPr bwMode="auto">
              <a:xfrm>
                <a:off x="1943100" y="4148138"/>
                <a:ext cx="233363" cy="228600"/>
              </a:xfrm>
              <a:custGeom>
                <a:avLst/>
                <a:gdLst>
                  <a:gd name="T0" fmla="*/ 0 w 147"/>
                  <a:gd name="T1" fmla="*/ 83 h 144"/>
                  <a:gd name="T2" fmla="*/ 90 w 147"/>
                  <a:gd name="T3" fmla="*/ 0 h 144"/>
                  <a:gd name="T4" fmla="*/ 147 w 147"/>
                  <a:gd name="T5" fmla="*/ 61 h 144"/>
                  <a:gd name="T6" fmla="*/ 133 w 147"/>
                  <a:gd name="T7" fmla="*/ 73 h 144"/>
                  <a:gd name="T8" fmla="*/ 95 w 147"/>
                  <a:gd name="T9" fmla="*/ 33 h 144"/>
                  <a:gd name="T10" fmla="*/ 73 w 147"/>
                  <a:gd name="T11" fmla="*/ 52 h 144"/>
                  <a:gd name="T12" fmla="*/ 109 w 147"/>
                  <a:gd name="T13" fmla="*/ 90 h 144"/>
                  <a:gd name="T14" fmla="*/ 92 w 147"/>
                  <a:gd name="T15" fmla="*/ 104 h 144"/>
                  <a:gd name="T16" fmla="*/ 57 w 147"/>
                  <a:gd name="T17" fmla="*/ 66 h 144"/>
                  <a:gd name="T18" fmla="*/ 33 w 147"/>
                  <a:gd name="T19" fmla="*/ 90 h 144"/>
                  <a:gd name="T20" fmla="*/ 73 w 147"/>
                  <a:gd name="T21" fmla="*/ 130 h 144"/>
                  <a:gd name="T22" fmla="*/ 59 w 147"/>
                  <a:gd name="T23" fmla="*/ 144 h 144"/>
                  <a:gd name="T24" fmla="*/ 0 w 147"/>
                  <a:gd name="T25" fmla="*/ 8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44">
                    <a:moveTo>
                      <a:pt x="0" y="83"/>
                    </a:moveTo>
                    <a:lnTo>
                      <a:pt x="90" y="0"/>
                    </a:lnTo>
                    <a:lnTo>
                      <a:pt x="147" y="61"/>
                    </a:lnTo>
                    <a:lnTo>
                      <a:pt x="133" y="73"/>
                    </a:lnTo>
                    <a:lnTo>
                      <a:pt x="95" y="33"/>
                    </a:lnTo>
                    <a:lnTo>
                      <a:pt x="73" y="52"/>
                    </a:lnTo>
                    <a:lnTo>
                      <a:pt x="109" y="90"/>
                    </a:lnTo>
                    <a:lnTo>
                      <a:pt x="92" y="104"/>
                    </a:lnTo>
                    <a:lnTo>
                      <a:pt x="57" y="66"/>
                    </a:lnTo>
                    <a:lnTo>
                      <a:pt x="33" y="90"/>
                    </a:lnTo>
                    <a:lnTo>
                      <a:pt x="73" y="130"/>
                    </a:lnTo>
                    <a:lnTo>
                      <a:pt x="59" y="144"/>
                    </a:lnTo>
                    <a:lnTo>
                      <a:pt x="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59" name="Freeform 51"/>
              <p:cNvSpPr>
                <a:spLocks noEditPoints="1"/>
              </p:cNvSpPr>
              <p:nvPr/>
            </p:nvSpPr>
            <p:spPr bwMode="auto">
              <a:xfrm>
                <a:off x="2074863" y="4260851"/>
                <a:ext cx="225425" cy="2476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0" name="Freeform 52"/>
              <p:cNvSpPr/>
              <p:nvPr/>
            </p:nvSpPr>
            <p:spPr bwMode="auto">
              <a:xfrm>
                <a:off x="2236788" y="4373563"/>
                <a:ext cx="206375" cy="21748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1" name="Freeform 53"/>
              <p:cNvSpPr/>
              <p:nvPr/>
            </p:nvSpPr>
            <p:spPr bwMode="auto">
              <a:xfrm>
                <a:off x="2413000" y="4440238"/>
                <a:ext cx="107950" cy="196850"/>
              </a:xfrm>
              <a:custGeom>
                <a:avLst/>
                <a:gdLst>
                  <a:gd name="T0" fmla="*/ 68 w 68"/>
                  <a:gd name="T1" fmla="*/ 10 h 124"/>
                  <a:gd name="T2" fmla="*/ 23 w 68"/>
                  <a:gd name="T3" fmla="*/ 124 h 124"/>
                  <a:gd name="T4" fmla="*/ 0 w 68"/>
                  <a:gd name="T5" fmla="*/ 114 h 124"/>
                  <a:gd name="T6" fmla="*/ 42 w 68"/>
                  <a:gd name="T7" fmla="*/ 0 h 124"/>
                  <a:gd name="T8" fmla="*/ 68 w 68"/>
                  <a:gd name="T9" fmla="*/ 10 h 124"/>
                </a:gdLst>
                <a:ahLst/>
                <a:cxnLst>
                  <a:cxn ang="0">
                    <a:pos x="T0" y="T1"/>
                  </a:cxn>
                  <a:cxn ang="0">
                    <a:pos x="T2" y="T3"/>
                  </a:cxn>
                  <a:cxn ang="0">
                    <a:pos x="T4" y="T5"/>
                  </a:cxn>
                  <a:cxn ang="0">
                    <a:pos x="T6" y="T7"/>
                  </a:cxn>
                  <a:cxn ang="0">
                    <a:pos x="T8" y="T9"/>
                  </a:cxn>
                </a:cxnLst>
                <a:rect l="0" t="0" r="r" b="b"/>
                <a:pathLst>
                  <a:path w="68" h="124">
                    <a:moveTo>
                      <a:pt x="68" y="10"/>
                    </a:moveTo>
                    <a:lnTo>
                      <a:pt x="23" y="124"/>
                    </a:lnTo>
                    <a:lnTo>
                      <a:pt x="0" y="114"/>
                    </a:lnTo>
                    <a:lnTo>
                      <a:pt x="42" y="0"/>
                    </a:lnTo>
                    <a:lnTo>
                      <a:pt x="68"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2" name="Freeform 54"/>
              <p:cNvSpPr/>
              <p:nvPr/>
            </p:nvSpPr>
            <p:spPr bwMode="auto">
              <a:xfrm>
                <a:off x="2528888" y="4464051"/>
                <a:ext cx="157163" cy="209550"/>
              </a:xfrm>
              <a:custGeom>
                <a:avLst/>
                <a:gdLst>
                  <a:gd name="T0" fmla="*/ 0 w 99"/>
                  <a:gd name="T1" fmla="*/ 19 h 132"/>
                  <a:gd name="T2" fmla="*/ 5 w 99"/>
                  <a:gd name="T3" fmla="*/ 0 h 132"/>
                  <a:gd name="T4" fmla="*/ 99 w 99"/>
                  <a:gd name="T5" fmla="*/ 23 h 132"/>
                  <a:gd name="T6" fmla="*/ 95 w 99"/>
                  <a:gd name="T7" fmla="*/ 42 h 132"/>
                  <a:gd name="T8" fmla="*/ 59 w 99"/>
                  <a:gd name="T9" fmla="*/ 35 h 132"/>
                  <a:gd name="T10" fmla="*/ 36 w 99"/>
                  <a:gd name="T11" fmla="*/ 132 h 132"/>
                  <a:gd name="T12" fmla="*/ 9 w 99"/>
                  <a:gd name="T13" fmla="*/ 128 h 132"/>
                  <a:gd name="T14" fmla="*/ 36 w 99"/>
                  <a:gd name="T15" fmla="*/ 28 h 132"/>
                  <a:gd name="T16" fmla="*/ 0 w 99"/>
                  <a:gd name="T17" fmla="*/ 1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32">
                    <a:moveTo>
                      <a:pt x="0" y="19"/>
                    </a:moveTo>
                    <a:lnTo>
                      <a:pt x="5" y="0"/>
                    </a:lnTo>
                    <a:lnTo>
                      <a:pt x="99" y="23"/>
                    </a:lnTo>
                    <a:lnTo>
                      <a:pt x="95" y="42"/>
                    </a:lnTo>
                    <a:lnTo>
                      <a:pt x="59" y="35"/>
                    </a:lnTo>
                    <a:lnTo>
                      <a:pt x="36" y="132"/>
                    </a:lnTo>
                    <a:lnTo>
                      <a:pt x="9" y="128"/>
                    </a:lnTo>
                    <a:lnTo>
                      <a:pt x="36" y="28"/>
                    </a:ln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3" name="Freeform 55"/>
              <p:cNvSpPr>
                <a:spLocks noEditPoints="1"/>
              </p:cNvSpPr>
              <p:nvPr/>
            </p:nvSpPr>
            <p:spPr bwMode="auto">
              <a:xfrm>
                <a:off x="2671763" y="4508501"/>
                <a:ext cx="184150" cy="203200"/>
              </a:xfrm>
              <a:custGeom>
                <a:avLst/>
                <a:gdLst>
                  <a:gd name="T0" fmla="*/ 24 w 116"/>
                  <a:gd name="T1" fmla="*/ 121 h 128"/>
                  <a:gd name="T2" fmla="*/ 0 w 116"/>
                  <a:gd name="T3" fmla="*/ 119 h 128"/>
                  <a:gd name="T4" fmla="*/ 54 w 116"/>
                  <a:gd name="T5" fmla="*/ 0 h 128"/>
                  <a:gd name="T6" fmla="*/ 85 w 116"/>
                  <a:gd name="T7" fmla="*/ 3 h 128"/>
                  <a:gd name="T8" fmla="*/ 116 w 116"/>
                  <a:gd name="T9" fmla="*/ 128 h 128"/>
                  <a:gd name="T10" fmla="*/ 90 w 116"/>
                  <a:gd name="T11" fmla="*/ 126 h 128"/>
                  <a:gd name="T12" fmla="*/ 83 w 116"/>
                  <a:gd name="T13" fmla="*/ 100 h 128"/>
                  <a:gd name="T14" fmla="*/ 35 w 116"/>
                  <a:gd name="T15" fmla="*/ 95 h 128"/>
                  <a:gd name="T16" fmla="*/ 24 w 116"/>
                  <a:gd name="T17" fmla="*/ 121 h 128"/>
                  <a:gd name="T18" fmla="*/ 45 w 116"/>
                  <a:gd name="T19" fmla="*/ 76 h 128"/>
                  <a:gd name="T20" fmla="*/ 78 w 116"/>
                  <a:gd name="T21" fmla="*/ 78 h 128"/>
                  <a:gd name="T22" fmla="*/ 66 w 116"/>
                  <a:gd name="T23" fmla="*/ 24 h 128"/>
                  <a:gd name="T24" fmla="*/ 66 w 116"/>
                  <a:gd name="T25" fmla="*/ 24 h 128"/>
                  <a:gd name="T26" fmla="*/ 45 w 116"/>
                  <a:gd name="T27" fmla="*/ 7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128">
                    <a:moveTo>
                      <a:pt x="24" y="121"/>
                    </a:moveTo>
                    <a:lnTo>
                      <a:pt x="0" y="119"/>
                    </a:lnTo>
                    <a:lnTo>
                      <a:pt x="54" y="0"/>
                    </a:lnTo>
                    <a:lnTo>
                      <a:pt x="85" y="3"/>
                    </a:lnTo>
                    <a:lnTo>
                      <a:pt x="116" y="128"/>
                    </a:lnTo>
                    <a:lnTo>
                      <a:pt x="90" y="126"/>
                    </a:lnTo>
                    <a:lnTo>
                      <a:pt x="83" y="100"/>
                    </a:lnTo>
                    <a:lnTo>
                      <a:pt x="35" y="95"/>
                    </a:lnTo>
                    <a:lnTo>
                      <a:pt x="24" y="121"/>
                    </a:lnTo>
                    <a:close/>
                    <a:moveTo>
                      <a:pt x="45" y="76"/>
                    </a:moveTo>
                    <a:lnTo>
                      <a:pt x="78" y="78"/>
                    </a:lnTo>
                    <a:lnTo>
                      <a:pt x="66" y="24"/>
                    </a:lnTo>
                    <a:lnTo>
                      <a:pt x="66" y="24"/>
                    </a:lnTo>
                    <a:lnTo>
                      <a:pt x="4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4" name="Freeform 56"/>
              <p:cNvSpPr/>
              <p:nvPr/>
            </p:nvSpPr>
            <p:spPr bwMode="auto">
              <a:xfrm>
                <a:off x="2886075" y="4508501"/>
                <a:ext cx="157163" cy="203200"/>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5" name="Freeform 57"/>
              <p:cNvSpPr>
                <a:spLocks noEditPoints="1"/>
              </p:cNvSpPr>
              <p:nvPr/>
            </p:nvSpPr>
            <p:spPr bwMode="auto">
              <a:xfrm>
                <a:off x="3084513" y="4486276"/>
                <a:ext cx="184150" cy="214313"/>
              </a:xfrm>
              <a:custGeom>
                <a:avLst/>
                <a:gdLst>
                  <a:gd name="T0" fmla="*/ 24 w 116"/>
                  <a:gd name="T1" fmla="*/ 130 h 135"/>
                  <a:gd name="T2" fmla="*/ 0 w 116"/>
                  <a:gd name="T3" fmla="*/ 135 h 135"/>
                  <a:gd name="T4" fmla="*/ 19 w 116"/>
                  <a:gd name="T5" fmla="*/ 7 h 135"/>
                  <a:gd name="T6" fmla="*/ 50 w 116"/>
                  <a:gd name="T7" fmla="*/ 0 h 135"/>
                  <a:gd name="T8" fmla="*/ 116 w 116"/>
                  <a:gd name="T9" fmla="*/ 114 h 135"/>
                  <a:gd name="T10" fmla="*/ 90 w 116"/>
                  <a:gd name="T11" fmla="*/ 118 h 135"/>
                  <a:gd name="T12" fmla="*/ 76 w 116"/>
                  <a:gd name="T13" fmla="*/ 95 h 135"/>
                  <a:gd name="T14" fmla="*/ 28 w 116"/>
                  <a:gd name="T15" fmla="*/ 104 h 135"/>
                  <a:gd name="T16" fmla="*/ 24 w 116"/>
                  <a:gd name="T17" fmla="*/ 130 h 135"/>
                  <a:gd name="T18" fmla="*/ 31 w 116"/>
                  <a:gd name="T19" fmla="*/ 83 h 135"/>
                  <a:gd name="T20" fmla="*/ 66 w 116"/>
                  <a:gd name="T21" fmla="*/ 76 h 135"/>
                  <a:gd name="T22" fmla="*/ 40 w 116"/>
                  <a:gd name="T23" fmla="*/ 28 h 135"/>
                  <a:gd name="T24" fmla="*/ 38 w 116"/>
                  <a:gd name="T25" fmla="*/ 28 h 135"/>
                  <a:gd name="T26" fmla="*/ 31 w 116"/>
                  <a:gd name="T2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135">
                    <a:moveTo>
                      <a:pt x="24" y="130"/>
                    </a:moveTo>
                    <a:lnTo>
                      <a:pt x="0" y="135"/>
                    </a:lnTo>
                    <a:lnTo>
                      <a:pt x="19" y="7"/>
                    </a:lnTo>
                    <a:lnTo>
                      <a:pt x="50" y="0"/>
                    </a:lnTo>
                    <a:lnTo>
                      <a:pt x="116" y="114"/>
                    </a:lnTo>
                    <a:lnTo>
                      <a:pt x="90" y="118"/>
                    </a:lnTo>
                    <a:lnTo>
                      <a:pt x="76" y="95"/>
                    </a:lnTo>
                    <a:lnTo>
                      <a:pt x="28" y="104"/>
                    </a:lnTo>
                    <a:lnTo>
                      <a:pt x="24" y="130"/>
                    </a:lnTo>
                    <a:close/>
                    <a:moveTo>
                      <a:pt x="31" y="83"/>
                    </a:moveTo>
                    <a:lnTo>
                      <a:pt x="66" y="76"/>
                    </a:lnTo>
                    <a:lnTo>
                      <a:pt x="40" y="28"/>
                    </a:lnTo>
                    <a:lnTo>
                      <a:pt x="38" y="28"/>
                    </a:lnTo>
                    <a:lnTo>
                      <a:pt x="31"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6" name="Freeform 58"/>
              <p:cNvSpPr/>
              <p:nvPr/>
            </p:nvSpPr>
            <p:spPr bwMode="auto">
              <a:xfrm>
                <a:off x="3235325" y="4395788"/>
                <a:ext cx="273050" cy="260350"/>
              </a:xfrm>
              <a:custGeom>
                <a:avLst/>
                <a:gdLst>
                  <a:gd name="T0" fmla="*/ 111 w 172"/>
                  <a:gd name="T1" fmla="*/ 24 h 164"/>
                  <a:gd name="T2" fmla="*/ 118 w 172"/>
                  <a:gd name="T3" fmla="*/ 135 h 164"/>
                  <a:gd name="T4" fmla="*/ 99 w 172"/>
                  <a:gd name="T5" fmla="*/ 142 h 164"/>
                  <a:gd name="T6" fmla="*/ 28 w 172"/>
                  <a:gd name="T7" fmla="*/ 57 h 164"/>
                  <a:gd name="T8" fmla="*/ 28 w 172"/>
                  <a:gd name="T9" fmla="*/ 59 h 164"/>
                  <a:gd name="T10" fmla="*/ 68 w 172"/>
                  <a:gd name="T11" fmla="*/ 154 h 164"/>
                  <a:gd name="T12" fmla="*/ 45 w 172"/>
                  <a:gd name="T13" fmla="*/ 164 h 164"/>
                  <a:gd name="T14" fmla="*/ 0 w 172"/>
                  <a:gd name="T15" fmla="*/ 50 h 164"/>
                  <a:gd name="T16" fmla="*/ 40 w 172"/>
                  <a:gd name="T17" fmla="*/ 36 h 164"/>
                  <a:gd name="T18" fmla="*/ 97 w 172"/>
                  <a:gd name="T19" fmla="*/ 107 h 164"/>
                  <a:gd name="T20" fmla="*/ 97 w 172"/>
                  <a:gd name="T21" fmla="*/ 107 h 164"/>
                  <a:gd name="T22" fmla="*/ 90 w 172"/>
                  <a:gd name="T23" fmla="*/ 14 h 164"/>
                  <a:gd name="T24" fmla="*/ 127 w 172"/>
                  <a:gd name="T25" fmla="*/ 0 h 164"/>
                  <a:gd name="T26" fmla="*/ 172 w 172"/>
                  <a:gd name="T27" fmla="*/ 111 h 164"/>
                  <a:gd name="T28" fmla="*/ 151 w 172"/>
                  <a:gd name="T29" fmla="*/ 121 h 164"/>
                  <a:gd name="T30" fmla="*/ 111 w 172"/>
                  <a:gd name="T31" fmla="*/ 24 h 164"/>
                  <a:gd name="T32" fmla="*/ 111 w 172"/>
                  <a:gd name="T33" fmla="*/ 2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164">
                    <a:moveTo>
                      <a:pt x="111" y="24"/>
                    </a:moveTo>
                    <a:lnTo>
                      <a:pt x="118" y="135"/>
                    </a:lnTo>
                    <a:lnTo>
                      <a:pt x="99" y="142"/>
                    </a:lnTo>
                    <a:lnTo>
                      <a:pt x="28" y="57"/>
                    </a:lnTo>
                    <a:lnTo>
                      <a:pt x="28" y="59"/>
                    </a:lnTo>
                    <a:lnTo>
                      <a:pt x="68" y="154"/>
                    </a:lnTo>
                    <a:lnTo>
                      <a:pt x="45" y="164"/>
                    </a:lnTo>
                    <a:lnTo>
                      <a:pt x="0" y="50"/>
                    </a:lnTo>
                    <a:lnTo>
                      <a:pt x="40" y="36"/>
                    </a:lnTo>
                    <a:lnTo>
                      <a:pt x="97" y="107"/>
                    </a:lnTo>
                    <a:lnTo>
                      <a:pt x="97" y="107"/>
                    </a:lnTo>
                    <a:lnTo>
                      <a:pt x="90" y="14"/>
                    </a:lnTo>
                    <a:lnTo>
                      <a:pt x="127" y="0"/>
                    </a:lnTo>
                    <a:lnTo>
                      <a:pt x="172" y="111"/>
                    </a:lnTo>
                    <a:lnTo>
                      <a:pt x="151" y="121"/>
                    </a:lnTo>
                    <a:lnTo>
                      <a:pt x="111" y="24"/>
                    </a:lnTo>
                    <a:lnTo>
                      <a:pt x="11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7" name="Freeform 59"/>
              <p:cNvSpPr>
                <a:spLocks noEditPoints="1"/>
              </p:cNvSpPr>
              <p:nvPr/>
            </p:nvSpPr>
            <p:spPr bwMode="auto">
              <a:xfrm>
                <a:off x="3463925" y="4302126"/>
                <a:ext cx="225425" cy="228600"/>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8" name="Freeform 60"/>
              <p:cNvSpPr/>
              <p:nvPr/>
            </p:nvSpPr>
            <p:spPr bwMode="auto">
              <a:xfrm>
                <a:off x="3614738" y="4238626"/>
                <a:ext cx="160338" cy="168275"/>
              </a:xfrm>
              <a:custGeom>
                <a:avLst/>
                <a:gdLst>
                  <a:gd name="T0" fmla="*/ 19 w 101"/>
                  <a:gd name="T1" fmla="*/ 0 h 106"/>
                  <a:gd name="T2" fmla="*/ 101 w 101"/>
                  <a:gd name="T3" fmla="*/ 90 h 106"/>
                  <a:gd name="T4" fmla="*/ 80 w 101"/>
                  <a:gd name="T5" fmla="*/ 106 h 106"/>
                  <a:gd name="T6" fmla="*/ 0 w 101"/>
                  <a:gd name="T7" fmla="*/ 16 h 106"/>
                  <a:gd name="T8" fmla="*/ 19 w 101"/>
                  <a:gd name="T9" fmla="*/ 0 h 106"/>
                </a:gdLst>
                <a:ahLst/>
                <a:cxnLst>
                  <a:cxn ang="0">
                    <a:pos x="T0" y="T1"/>
                  </a:cxn>
                  <a:cxn ang="0">
                    <a:pos x="T2" y="T3"/>
                  </a:cxn>
                  <a:cxn ang="0">
                    <a:pos x="T4" y="T5"/>
                  </a:cxn>
                  <a:cxn ang="0">
                    <a:pos x="T6" y="T7"/>
                  </a:cxn>
                  <a:cxn ang="0">
                    <a:pos x="T8" y="T9"/>
                  </a:cxn>
                </a:cxnLst>
                <a:rect l="0" t="0" r="r" b="b"/>
                <a:pathLst>
                  <a:path w="101" h="106">
                    <a:moveTo>
                      <a:pt x="19" y="0"/>
                    </a:moveTo>
                    <a:lnTo>
                      <a:pt x="101" y="90"/>
                    </a:lnTo>
                    <a:lnTo>
                      <a:pt x="80" y="106"/>
                    </a:lnTo>
                    <a:lnTo>
                      <a:pt x="0" y="16"/>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9" name="Freeform 61"/>
              <p:cNvSpPr/>
              <p:nvPr/>
            </p:nvSpPr>
            <p:spPr bwMode="auto">
              <a:xfrm>
                <a:off x="3667125" y="4117976"/>
                <a:ext cx="231775" cy="225425"/>
              </a:xfrm>
              <a:custGeom>
                <a:avLst/>
                <a:gdLst>
                  <a:gd name="T0" fmla="*/ 92 w 146"/>
                  <a:gd name="T1" fmla="*/ 142 h 142"/>
                  <a:gd name="T2" fmla="*/ 0 w 146"/>
                  <a:gd name="T3" fmla="*/ 61 h 142"/>
                  <a:gd name="T4" fmla="*/ 54 w 146"/>
                  <a:gd name="T5" fmla="*/ 0 h 142"/>
                  <a:gd name="T6" fmla="*/ 71 w 146"/>
                  <a:gd name="T7" fmla="*/ 14 h 142"/>
                  <a:gd name="T8" fmla="*/ 33 w 146"/>
                  <a:gd name="T9" fmla="*/ 57 h 142"/>
                  <a:gd name="T10" fmla="*/ 54 w 146"/>
                  <a:gd name="T11" fmla="*/ 73 h 142"/>
                  <a:gd name="T12" fmla="*/ 87 w 146"/>
                  <a:gd name="T13" fmla="*/ 35 h 142"/>
                  <a:gd name="T14" fmla="*/ 104 w 146"/>
                  <a:gd name="T15" fmla="*/ 49 h 142"/>
                  <a:gd name="T16" fmla="*/ 71 w 146"/>
                  <a:gd name="T17" fmla="*/ 87 h 142"/>
                  <a:gd name="T18" fmla="*/ 94 w 146"/>
                  <a:gd name="T19" fmla="*/ 109 h 142"/>
                  <a:gd name="T20" fmla="*/ 132 w 146"/>
                  <a:gd name="T21" fmla="*/ 66 h 142"/>
                  <a:gd name="T22" fmla="*/ 146 w 146"/>
                  <a:gd name="T23" fmla="*/ 80 h 142"/>
                  <a:gd name="T24" fmla="*/ 92 w 146"/>
                  <a:gd name="T25"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42">
                    <a:moveTo>
                      <a:pt x="92" y="142"/>
                    </a:moveTo>
                    <a:lnTo>
                      <a:pt x="0" y="61"/>
                    </a:lnTo>
                    <a:lnTo>
                      <a:pt x="54" y="0"/>
                    </a:lnTo>
                    <a:lnTo>
                      <a:pt x="71" y="14"/>
                    </a:lnTo>
                    <a:lnTo>
                      <a:pt x="33" y="57"/>
                    </a:lnTo>
                    <a:lnTo>
                      <a:pt x="54" y="73"/>
                    </a:lnTo>
                    <a:lnTo>
                      <a:pt x="87" y="35"/>
                    </a:lnTo>
                    <a:lnTo>
                      <a:pt x="104" y="49"/>
                    </a:lnTo>
                    <a:lnTo>
                      <a:pt x="71" y="87"/>
                    </a:lnTo>
                    <a:lnTo>
                      <a:pt x="94" y="109"/>
                    </a:lnTo>
                    <a:lnTo>
                      <a:pt x="132" y="66"/>
                    </a:lnTo>
                    <a:lnTo>
                      <a:pt x="146" y="80"/>
                    </a:lnTo>
                    <a:lnTo>
                      <a:pt x="92" y="1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0" name="Freeform 62"/>
              <p:cNvSpPr/>
              <p:nvPr/>
            </p:nvSpPr>
            <p:spPr bwMode="auto">
              <a:xfrm>
                <a:off x="3771900" y="3948113"/>
                <a:ext cx="255588" cy="252413"/>
              </a:xfrm>
              <a:custGeom>
                <a:avLst/>
                <a:gdLst>
                  <a:gd name="T0" fmla="*/ 161 w 161"/>
                  <a:gd name="T1" fmla="*/ 66 h 159"/>
                  <a:gd name="T2" fmla="*/ 142 w 161"/>
                  <a:gd name="T3" fmla="*/ 97 h 159"/>
                  <a:gd name="T4" fmla="*/ 31 w 161"/>
                  <a:gd name="T5" fmla="*/ 83 h 159"/>
                  <a:gd name="T6" fmla="*/ 31 w 161"/>
                  <a:gd name="T7" fmla="*/ 85 h 159"/>
                  <a:gd name="T8" fmla="*/ 116 w 161"/>
                  <a:gd name="T9" fmla="*/ 140 h 159"/>
                  <a:gd name="T10" fmla="*/ 102 w 161"/>
                  <a:gd name="T11" fmla="*/ 159 h 159"/>
                  <a:gd name="T12" fmla="*/ 0 w 161"/>
                  <a:gd name="T13" fmla="*/ 92 h 159"/>
                  <a:gd name="T14" fmla="*/ 21 w 161"/>
                  <a:gd name="T15" fmla="*/ 62 h 159"/>
                  <a:gd name="T16" fmla="*/ 128 w 161"/>
                  <a:gd name="T17" fmla="*/ 73 h 159"/>
                  <a:gd name="T18" fmla="*/ 125 w 161"/>
                  <a:gd name="T19" fmla="*/ 73 h 159"/>
                  <a:gd name="T20" fmla="*/ 45 w 161"/>
                  <a:gd name="T21" fmla="*/ 21 h 159"/>
                  <a:gd name="T22" fmla="*/ 59 w 161"/>
                  <a:gd name="T23" fmla="*/ 0 h 159"/>
                  <a:gd name="T24" fmla="*/ 161 w 161"/>
                  <a:gd name="T25" fmla="*/ 6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159">
                    <a:moveTo>
                      <a:pt x="161" y="66"/>
                    </a:moveTo>
                    <a:lnTo>
                      <a:pt x="142" y="97"/>
                    </a:lnTo>
                    <a:lnTo>
                      <a:pt x="31" y="83"/>
                    </a:lnTo>
                    <a:lnTo>
                      <a:pt x="31" y="85"/>
                    </a:lnTo>
                    <a:lnTo>
                      <a:pt x="116" y="140"/>
                    </a:lnTo>
                    <a:lnTo>
                      <a:pt x="102" y="159"/>
                    </a:lnTo>
                    <a:lnTo>
                      <a:pt x="0" y="92"/>
                    </a:lnTo>
                    <a:lnTo>
                      <a:pt x="21" y="62"/>
                    </a:lnTo>
                    <a:lnTo>
                      <a:pt x="128" y="73"/>
                    </a:lnTo>
                    <a:lnTo>
                      <a:pt x="125" y="73"/>
                    </a:lnTo>
                    <a:lnTo>
                      <a:pt x="45" y="21"/>
                    </a:lnTo>
                    <a:lnTo>
                      <a:pt x="59" y="0"/>
                    </a:lnTo>
                    <a:lnTo>
                      <a:pt x="161"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1" name="Freeform 63"/>
              <p:cNvSpPr/>
              <p:nvPr/>
            </p:nvSpPr>
            <p:spPr bwMode="auto">
              <a:xfrm>
                <a:off x="3887788" y="3802063"/>
                <a:ext cx="217488" cy="203200"/>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2" name="Freeform 64"/>
              <p:cNvSpPr/>
              <p:nvPr/>
            </p:nvSpPr>
            <p:spPr bwMode="auto">
              <a:xfrm>
                <a:off x="3951288" y="3714751"/>
                <a:ext cx="195263" cy="104775"/>
              </a:xfrm>
              <a:custGeom>
                <a:avLst/>
                <a:gdLst>
                  <a:gd name="T0" fmla="*/ 8 w 123"/>
                  <a:gd name="T1" fmla="*/ 0 h 66"/>
                  <a:gd name="T2" fmla="*/ 123 w 123"/>
                  <a:gd name="T3" fmla="*/ 43 h 66"/>
                  <a:gd name="T4" fmla="*/ 114 w 123"/>
                  <a:gd name="T5" fmla="*/ 66 h 66"/>
                  <a:gd name="T6" fmla="*/ 0 w 123"/>
                  <a:gd name="T7" fmla="*/ 26 h 66"/>
                  <a:gd name="T8" fmla="*/ 8 w 123"/>
                  <a:gd name="T9" fmla="*/ 0 h 66"/>
                </a:gdLst>
                <a:ahLst/>
                <a:cxnLst>
                  <a:cxn ang="0">
                    <a:pos x="T0" y="T1"/>
                  </a:cxn>
                  <a:cxn ang="0">
                    <a:pos x="T2" y="T3"/>
                  </a:cxn>
                  <a:cxn ang="0">
                    <a:pos x="T4" y="T5"/>
                  </a:cxn>
                  <a:cxn ang="0">
                    <a:pos x="T6" y="T7"/>
                  </a:cxn>
                  <a:cxn ang="0">
                    <a:pos x="T8" y="T9"/>
                  </a:cxn>
                </a:cxnLst>
                <a:rect l="0" t="0" r="r" b="b"/>
                <a:pathLst>
                  <a:path w="123" h="66">
                    <a:moveTo>
                      <a:pt x="8" y="0"/>
                    </a:moveTo>
                    <a:lnTo>
                      <a:pt x="123" y="43"/>
                    </a:lnTo>
                    <a:lnTo>
                      <a:pt x="114" y="66"/>
                    </a:lnTo>
                    <a:lnTo>
                      <a:pt x="0" y="26"/>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3" name="Freeform 65"/>
              <p:cNvSpPr/>
              <p:nvPr/>
            </p:nvSpPr>
            <p:spPr bwMode="auto">
              <a:xfrm>
                <a:off x="3981450" y="3549651"/>
                <a:ext cx="214313" cy="184150"/>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4" name="Freeform 66"/>
              <p:cNvSpPr>
                <a:spLocks noEditPoints="1"/>
              </p:cNvSpPr>
              <p:nvPr/>
            </p:nvSpPr>
            <p:spPr bwMode="auto">
              <a:xfrm>
                <a:off x="2322513" y="2668588"/>
                <a:ext cx="1149350" cy="1109663"/>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5" name="Freeform 67"/>
              <p:cNvSpPr/>
              <p:nvPr/>
            </p:nvSpPr>
            <p:spPr bwMode="auto">
              <a:xfrm>
                <a:off x="2438400" y="2951163"/>
                <a:ext cx="327025" cy="22225"/>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6" name="Freeform 68"/>
              <p:cNvSpPr/>
              <p:nvPr/>
            </p:nvSpPr>
            <p:spPr bwMode="auto">
              <a:xfrm>
                <a:off x="3043238" y="2951163"/>
                <a:ext cx="327025" cy="22225"/>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7" name="Rectangle 69"/>
              <p:cNvSpPr>
                <a:spLocks noChangeArrowheads="1"/>
              </p:cNvSpPr>
              <p:nvPr/>
            </p:nvSpPr>
            <p:spPr bwMode="auto">
              <a:xfrm>
                <a:off x="2443163" y="3143251"/>
                <a:ext cx="13811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78" name="Rectangle 70"/>
              <p:cNvSpPr>
                <a:spLocks noChangeArrowheads="1"/>
              </p:cNvSpPr>
              <p:nvPr/>
            </p:nvSpPr>
            <p:spPr bwMode="auto">
              <a:xfrm>
                <a:off x="3219450" y="3143251"/>
                <a:ext cx="139700"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79" name="Rectangle 71"/>
              <p:cNvSpPr>
                <a:spLocks noChangeArrowheads="1"/>
              </p:cNvSpPr>
              <p:nvPr/>
            </p:nvSpPr>
            <p:spPr bwMode="auto">
              <a:xfrm>
                <a:off x="2454275" y="3297238"/>
                <a:ext cx="2206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80" name="Rectangle 72"/>
              <p:cNvSpPr>
                <a:spLocks noChangeArrowheads="1"/>
              </p:cNvSpPr>
              <p:nvPr/>
            </p:nvSpPr>
            <p:spPr bwMode="auto">
              <a:xfrm>
                <a:off x="3128963" y="3297238"/>
                <a:ext cx="22542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81" name="Rectangle 73"/>
              <p:cNvSpPr>
                <a:spLocks noChangeArrowheads="1"/>
              </p:cNvSpPr>
              <p:nvPr/>
            </p:nvSpPr>
            <p:spPr bwMode="auto">
              <a:xfrm>
                <a:off x="2476500" y="3484563"/>
                <a:ext cx="83661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82" name="Freeform 74"/>
              <p:cNvSpPr>
                <a:spLocks noEditPoints="1"/>
              </p:cNvSpPr>
              <p:nvPr/>
            </p:nvSpPr>
            <p:spPr bwMode="auto">
              <a:xfrm>
                <a:off x="1514475" y="2022476"/>
                <a:ext cx="2816225" cy="2817813"/>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3" name="Freeform 75"/>
              <p:cNvSpPr>
                <a:spLocks noEditPoints="1"/>
              </p:cNvSpPr>
              <p:nvPr/>
            </p:nvSpPr>
            <p:spPr bwMode="auto">
              <a:xfrm>
                <a:off x="1984375" y="2487613"/>
                <a:ext cx="1881188" cy="1885950"/>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4" name="Freeform 76"/>
              <p:cNvSpPr>
                <a:spLocks noEditPoints="1"/>
              </p:cNvSpPr>
              <p:nvPr/>
            </p:nvSpPr>
            <p:spPr bwMode="auto">
              <a:xfrm>
                <a:off x="1804988" y="2552701"/>
                <a:ext cx="355600" cy="379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5" name="Freeform 77"/>
              <p:cNvSpPr/>
              <p:nvPr/>
            </p:nvSpPr>
            <p:spPr bwMode="auto">
              <a:xfrm>
                <a:off x="2408238" y="2179638"/>
                <a:ext cx="384175" cy="342900"/>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6" name="Freeform 78"/>
              <p:cNvSpPr>
                <a:spLocks noEditPoints="1"/>
              </p:cNvSpPr>
              <p:nvPr/>
            </p:nvSpPr>
            <p:spPr bwMode="auto">
              <a:xfrm>
                <a:off x="3070225" y="2138363"/>
                <a:ext cx="363538" cy="3952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7" name="Freeform 79"/>
              <p:cNvSpPr>
                <a:spLocks noEditPoints="1"/>
              </p:cNvSpPr>
              <p:nvPr/>
            </p:nvSpPr>
            <p:spPr bwMode="auto">
              <a:xfrm>
                <a:off x="3573463" y="2525713"/>
                <a:ext cx="468313" cy="44450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8" name="Freeform 80"/>
              <p:cNvSpPr>
                <a:spLocks noEditPoints="1"/>
              </p:cNvSpPr>
              <p:nvPr/>
            </p:nvSpPr>
            <p:spPr bwMode="auto">
              <a:xfrm>
                <a:off x="1390650" y="1893888"/>
                <a:ext cx="3068638" cy="3073400"/>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9" name="Freeform 81"/>
              <p:cNvSpPr/>
              <p:nvPr/>
            </p:nvSpPr>
            <p:spPr bwMode="auto">
              <a:xfrm>
                <a:off x="1616075" y="3090863"/>
                <a:ext cx="327025" cy="322263"/>
              </a:xfrm>
              <a:custGeom>
                <a:avLst/>
                <a:gdLst>
                  <a:gd name="T0" fmla="*/ 109 w 206"/>
                  <a:gd name="T1" fmla="*/ 0 h 203"/>
                  <a:gd name="T2" fmla="*/ 83 w 206"/>
                  <a:gd name="T3" fmla="*/ 52 h 203"/>
                  <a:gd name="T4" fmla="*/ 29 w 206"/>
                  <a:gd name="T5" fmla="*/ 28 h 203"/>
                  <a:gd name="T6" fmla="*/ 52 w 206"/>
                  <a:gd name="T7" fmla="*/ 83 h 203"/>
                  <a:gd name="T8" fmla="*/ 0 w 206"/>
                  <a:gd name="T9" fmla="*/ 102 h 203"/>
                  <a:gd name="T10" fmla="*/ 52 w 206"/>
                  <a:gd name="T11" fmla="*/ 130 h 203"/>
                  <a:gd name="T12" fmla="*/ 31 w 206"/>
                  <a:gd name="T13" fmla="*/ 180 h 203"/>
                  <a:gd name="T14" fmla="*/ 88 w 206"/>
                  <a:gd name="T15" fmla="*/ 158 h 203"/>
                  <a:gd name="T16" fmla="*/ 107 w 206"/>
                  <a:gd name="T17" fmla="*/ 203 h 203"/>
                  <a:gd name="T18" fmla="*/ 130 w 206"/>
                  <a:gd name="T19" fmla="*/ 158 h 203"/>
                  <a:gd name="T20" fmla="*/ 178 w 206"/>
                  <a:gd name="T21" fmla="*/ 175 h 203"/>
                  <a:gd name="T22" fmla="*/ 161 w 206"/>
                  <a:gd name="T23" fmla="*/ 128 h 203"/>
                  <a:gd name="T24" fmla="*/ 206 w 206"/>
                  <a:gd name="T25" fmla="*/ 104 h 203"/>
                  <a:gd name="T26" fmla="*/ 161 w 206"/>
                  <a:gd name="T27" fmla="*/ 80 h 203"/>
                  <a:gd name="T28" fmla="*/ 180 w 206"/>
                  <a:gd name="T29" fmla="*/ 28 h 203"/>
                  <a:gd name="T30" fmla="*/ 133 w 206"/>
                  <a:gd name="T31" fmla="*/ 47 h 203"/>
                  <a:gd name="T32" fmla="*/ 109 w 206"/>
                  <a:gd name="T33"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6" h="203">
                    <a:moveTo>
                      <a:pt x="109" y="0"/>
                    </a:moveTo>
                    <a:lnTo>
                      <a:pt x="83" y="52"/>
                    </a:lnTo>
                    <a:lnTo>
                      <a:pt x="29" y="28"/>
                    </a:lnTo>
                    <a:lnTo>
                      <a:pt x="52" y="83"/>
                    </a:lnTo>
                    <a:lnTo>
                      <a:pt x="0" y="102"/>
                    </a:lnTo>
                    <a:lnTo>
                      <a:pt x="52" y="130"/>
                    </a:lnTo>
                    <a:lnTo>
                      <a:pt x="31" y="180"/>
                    </a:lnTo>
                    <a:lnTo>
                      <a:pt x="88" y="158"/>
                    </a:lnTo>
                    <a:lnTo>
                      <a:pt x="107" y="203"/>
                    </a:lnTo>
                    <a:lnTo>
                      <a:pt x="130" y="158"/>
                    </a:lnTo>
                    <a:lnTo>
                      <a:pt x="178" y="175"/>
                    </a:lnTo>
                    <a:lnTo>
                      <a:pt x="161" y="128"/>
                    </a:lnTo>
                    <a:lnTo>
                      <a:pt x="206" y="104"/>
                    </a:lnTo>
                    <a:lnTo>
                      <a:pt x="161" y="80"/>
                    </a:lnTo>
                    <a:lnTo>
                      <a:pt x="180" y="28"/>
                    </a:lnTo>
                    <a:lnTo>
                      <a:pt x="133" y="47"/>
                    </a:lnTo>
                    <a:lnTo>
                      <a:pt x="10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0" name="Freeform 82"/>
              <p:cNvSpPr/>
              <p:nvPr/>
            </p:nvSpPr>
            <p:spPr bwMode="auto">
              <a:xfrm>
                <a:off x="3898900" y="3090863"/>
                <a:ext cx="327025" cy="322263"/>
              </a:xfrm>
              <a:custGeom>
                <a:avLst/>
                <a:gdLst>
                  <a:gd name="T0" fmla="*/ 109 w 206"/>
                  <a:gd name="T1" fmla="*/ 0 h 203"/>
                  <a:gd name="T2" fmla="*/ 85 w 206"/>
                  <a:gd name="T3" fmla="*/ 52 h 203"/>
                  <a:gd name="T4" fmla="*/ 31 w 206"/>
                  <a:gd name="T5" fmla="*/ 28 h 203"/>
                  <a:gd name="T6" fmla="*/ 52 w 206"/>
                  <a:gd name="T7" fmla="*/ 83 h 203"/>
                  <a:gd name="T8" fmla="*/ 0 w 206"/>
                  <a:gd name="T9" fmla="*/ 102 h 203"/>
                  <a:gd name="T10" fmla="*/ 52 w 206"/>
                  <a:gd name="T11" fmla="*/ 130 h 203"/>
                  <a:gd name="T12" fmla="*/ 31 w 206"/>
                  <a:gd name="T13" fmla="*/ 180 h 203"/>
                  <a:gd name="T14" fmla="*/ 88 w 206"/>
                  <a:gd name="T15" fmla="*/ 158 h 203"/>
                  <a:gd name="T16" fmla="*/ 107 w 206"/>
                  <a:gd name="T17" fmla="*/ 203 h 203"/>
                  <a:gd name="T18" fmla="*/ 130 w 206"/>
                  <a:gd name="T19" fmla="*/ 158 h 203"/>
                  <a:gd name="T20" fmla="*/ 178 w 206"/>
                  <a:gd name="T21" fmla="*/ 175 h 203"/>
                  <a:gd name="T22" fmla="*/ 161 w 206"/>
                  <a:gd name="T23" fmla="*/ 128 h 203"/>
                  <a:gd name="T24" fmla="*/ 206 w 206"/>
                  <a:gd name="T25" fmla="*/ 104 h 203"/>
                  <a:gd name="T26" fmla="*/ 164 w 206"/>
                  <a:gd name="T27" fmla="*/ 80 h 203"/>
                  <a:gd name="T28" fmla="*/ 180 w 206"/>
                  <a:gd name="T29" fmla="*/ 28 h 203"/>
                  <a:gd name="T30" fmla="*/ 135 w 206"/>
                  <a:gd name="T31" fmla="*/ 47 h 203"/>
                  <a:gd name="T32" fmla="*/ 109 w 206"/>
                  <a:gd name="T33"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6" h="203">
                    <a:moveTo>
                      <a:pt x="109" y="0"/>
                    </a:moveTo>
                    <a:lnTo>
                      <a:pt x="85" y="52"/>
                    </a:lnTo>
                    <a:lnTo>
                      <a:pt x="31" y="28"/>
                    </a:lnTo>
                    <a:lnTo>
                      <a:pt x="52" y="83"/>
                    </a:lnTo>
                    <a:lnTo>
                      <a:pt x="0" y="102"/>
                    </a:lnTo>
                    <a:lnTo>
                      <a:pt x="52" y="130"/>
                    </a:lnTo>
                    <a:lnTo>
                      <a:pt x="31" y="180"/>
                    </a:lnTo>
                    <a:lnTo>
                      <a:pt x="88" y="158"/>
                    </a:lnTo>
                    <a:lnTo>
                      <a:pt x="107" y="203"/>
                    </a:lnTo>
                    <a:lnTo>
                      <a:pt x="130" y="158"/>
                    </a:lnTo>
                    <a:lnTo>
                      <a:pt x="178" y="175"/>
                    </a:lnTo>
                    <a:lnTo>
                      <a:pt x="161" y="128"/>
                    </a:lnTo>
                    <a:lnTo>
                      <a:pt x="206" y="104"/>
                    </a:lnTo>
                    <a:lnTo>
                      <a:pt x="164" y="80"/>
                    </a:lnTo>
                    <a:lnTo>
                      <a:pt x="180" y="28"/>
                    </a:lnTo>
                    <a:lnTo>
                      <a:pt x="135" y="47"/>
                    </a:lnTo>
                    <a:lnTo>
                      <a:pt x="10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1" name="Freeform 83"/>
              <p:cNvSpPr>
                <a:spLocks noEditPoints="1"/>
              </p:cNvSpPr>
              <p:nvPr/>
            </p:nvSpPr>
            <p:spPr bwMode="auto">
              <a:xfrm>
                <a:off x="2465388" y="2736851"/>
                <a:ext cx="214313" cy="203200"/>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2" name="Freeform 84"/>
              <p:cNvSpPr>
                <a:spLocks noEditPoints="1"/>
              </p:cNvSpPr>
              <p:nvPr/>
            </p:nvSpPr>
            <p:spPr bwMode="auto">
              <a:xfrm>
                <a:off x="3111500" y="2736851"/>
                <a:ext cx="217488" cy="203200"/>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3" name="Freeform 85"/>
              <p:cNvSpPr>
                <a:spLocks noEditPoints="1"/>
              </p:cNvSpPr>
              <p:nvPr/>
            </p:nvSpPr>
            <p:spPr bwMode="auto">
              <a:xfrm>
                <a:off x="2784475" y="3484563"/>
                <a:ext cx="225425" cy="2079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4" name="Freeform 86"/>
              <p:cNvSpPr/>
              <p:nvPr/>
            </p:nvSpPr>
            <p:spPr bwMode="auto">
              <a:xfrm>
                <a:off x="2573338" y="2917826"/>
                <a:ext cx="650875" cy="481013"/>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5" name="Freeform 87"/>
              <p:cNvSpPr>
                <a:spLocks noEditPoints="1"/>
              </p:cNvSpPr>
              <p:nvPr/>
            </p:nvSpPr>
            <p:spPr bwMode="auto">
              <a:xfrm>
                <a:off x="2773363" y="3132138"/>
                <a:ext cx="261938" cy="2667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6" name="Rectangle 88"/>
              <p:cNvSpPr>
                <a:spLocks noChangeArrowheads="1"/>
              </p:cNvSpPr>
              <p:nvPr/>
            </p:nvSpPr>
            <p:spPr bwMode="auto">
              <a:xfrm>
                <a:off x="2776538" y="3354388"/>
                <a:ext cx="33338"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97" name="Rectangle 89"/>
              <p:cNvSpPr>
                <a:spLocks noChangeArrowheads="1"/>
              </p:cNvSpPr>
              <p:nvPr/>
            </p:nvSpPr>
            <p:spPr bwMode="auto">
              <a:xfrm>
                <a:off x="2776538" y="3316288"/>
                <a:ext cx="33338"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98" name="Rectangle 90"/>
              <p:cNvSpPr>
                <a:spLocks noChangeArrowheads="1"/>
              </p:cNvSpPr>
              <p:nvPr/>
            </p:nvSpPr>
            <p:spPr bwMode="auto">
              <a:xfrm>
                <a:off x="2776538" y="3289301"/>
                <a:ext cx="33338"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99" name="Rectangle 91"/>
              <p:cNvSpPr>
                <a:spLocks noChangeArrowheads="1"/>
              </p:cNvSpPr>
              <p:nvPr/>
            </p:nvSpPr>
            <p:spPr bwMode="auto">
              <a:xfrm>
                <a:off x="2776538" y="3252788"/>
                <a:ext cx="33338"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00" name="Freeform 92"/>
              <p:cNvSpPr/>
              <p:nvPr/>
            </p:nvSpPr>
            <p:spPr bwMode="auto">
              <a:xfrm>
                <a:off x="2784475" y="3203576"/>
                <a:ext cx="41275" cy="25400"/>
              </a:xfrm>
              <a:custGeom>
                <a:avLst/>
                <a:gdLst>
                  <a:gd name="T0" fmla="*/ 0 w 26"/>
                  <a:gd name="T1" fmla="*/ 7 h 16"/>
                  <a:gd name="T2" fmla="*/ 24 w 26"/>
                  <a:gd name="T3" fmla="*/ 16 h 16"/>
                  <a:gd name="T4" fmla="*/ 26 w 26"/>
                  <a:gd name="T5" fmla="*/ 12 h 16"/>
                  <a:gd name="T6" fmla="*/ 2 w 26"/>
                  <a:gd name="T7" fmla="*/ 0 h 16"/>
                  <a:gd name="T8" fmla="*/ 0 w 26"/>
                  <a:gd name="T9" fmla="*/ 7 h 16"/>
                </a:gdLst>
                <a:ahLst/>
                <a:cxnLst>
                  <a:cxn ang="0">
                    <a:pos x="T0" y="T1"/>
                  </a:cxn>
                  <a:cxn ang="0">
                    <a:pos x="T2" y="T3"/>
                  </a:cxn>
                  <a:cxn ang="0">
                    <a:pos x="T4" y="T5"/>
                  </a:cxn>
                  <a:cxn ang="0">
                    <a:pos x="T6" y="T7"/>
                  </a:cxn>
                  <a:cxn ang="0">
                    <a:pos x="T8" y="T9"/>
                  </a:cxn>
                </a:cxnLst>
                <a:rect l="0" t="0" r="r" b="b"/>
                <a:pathLst>
                  <a:path w="26" h="16">
                    <a:moveTo>
                      <a:pt x="0" y="7"/>
                    </a:moveTo>
                    <a:lnTo>
                      <a:pt x="24" y="16"/>
                    </a:lnTo>
                    <a:lnTo>
                      <a:pt x="26" y="12"/>
                    </a:lnTo>
                    <a:lnTo>
                      <a:pt x="2" y="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1" name="Freeform 93"/>
              <p:cNvSpPr/>
              <p:nvPr/>
            </p:nvSpPr>
            <p:spPr bwMode="auto">
              <a:xfrm>
                <a:off x="2806700" y="3173413"/>
                <a:ext cx="38100" cy="36513"/>
              </a:xfrm>
              <a:custGeom>
                <a:avLst/>
                <a:gdLst>
                  <a:gd name="T0" fmla="*/ 0 w 24"/>
                  <a:gd name="T1" fmla="*/ 5 h 23"/>
                  <a:gd name="T2" fmla="*/ 19 w 24"/>
                  <a:gd name="T3" fmla="*/ 23 h 23"/>
                  <a:gd name="T4" fmla="*/ 24 w 24"/>
                  <a:gd name="T5" fmla="*/ 19 h 23"/>
                  <a:gd name="T6" fmla="*/ 5 w 24"/>
                  <a:gd name="T7" fmla="*/ 0 h 23"/>
                  <a:gd name="T8" fmla="*/ 0 w 24"/>
                  <a:gd name="T9" fmla="*/ 5 h 23"/>
                </a:gdLst>
                <a:ahLst/>
                <a:cxnLst>
                  <a:cxn ang="0">
                    <a:pos x="T0" y="T1"/>
                  </a:cxn>
                  <a:cxn ang="0">
                    <a:pos x="T2" y="T3"/>
                  </a:cxn>
                  <a:cxn ang="0">
                    <a:pos x="T4" y="T5"/>
                  </a:cxn>
                  <a:cxn ang="0">
                    <a:pos x="T6" y="T7"/>
                  </a:cxn>
                  <a:cxn ang="0">
                    <a:pos x="T8" y="T9"/>
                  </a:cxn>
                </a:cxnLst>
                <a:rect l="0" t="0" r="r" b="b"/>
                <a:pathLst>
                  <a:path w="24" h="23">
                    <a:moveTo>
                      <a:pt x="0" y="5"/>
                    </a:moveTo>
                    <a:lnTo>
                      <a:pt x="19" y="23"/>
                    </a:lnTo>
                    <a:lnTo>
                      <a:pt x="24" y="19"/>
                    </a:lnTo>
                    <a:lnTo>
                      <a:pt x="5"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2" name="Freeform 94"/>
              <p:cNvSpPr/>
              <p:nvPr/>
            </p:nvSpPr>
            <p:spPr bwMode="auto">
              <a:xfrm>
                <a:off x="2851150" y="3151188"/>
                <a:ext cx="23813" cy="41275"/>
              </a:xfrm>
              <a:custGeom>
                <a:avLst/>
                <a:gdLst>
                  <a:gd name="T0" fmla="*/ 0 w 15"/>
                  <a:gd name="T1" fmla="*/ 2 h 26"/>
                  <a:gd name="T2" fmla="*/ 10 w 15"/>
                  <a:gd name="T3" fmla="*/ 26 h 26"/>
                  <a:gd name="T4" fmla="*/ 15 w 15"/>
                  <a:gd name="T5" fmla="*/ 23 h 26"/>
                  <a:gd name="T6" fmla="*/ 8 w 15"/>
                  <a:gd name="T7" fmla="*/ 0 h 26"/>
                  <a:gd name="T8" fmla="*/ 0 w 15"/>
                  <a:gd name="T9" fmla="*/ 2 h 26"/>
                </a:gdLst>
                <a:ahLst/>
                <a:cxnLst>
                  <a:cxn ang="0">
                    <a:pos x="T0" y="T1"/>
                  </a:cxn>
                  <a:cxn ang="0">
                    <a:pos x="T2" y="T3"/>
                  </a:cxn>
                  <a:cxn ang="0">
                    <a:pos x="T4" y="T5"/>
                  </a:cxn>
                  <a:cxn ang="0">
                    <a:pos x="T6" y="T7"/>
                  </a:cxn>
                  <a:cxn ang="0">
                    <a:pos x="T8" y="T9"/>
                  </a:cxn>
                </a:cxnLst>
                <a:rect l="0" t="0" r="r" b="b"/>
                <a:pathLst>
                  <a:path w="15" h="26">
                    <a:moveTo>
                      <a:pt x="0" y="2"/>
                    </a:moveTo>
                    <a:lnTo>
                      <a:pt x="10" y="26"/>
                    </a:lnTo>
                    <a:lnTo>
                      <a:pt x="15" y="23"/>
                    </a:lnTo>
                    <a:lnTo>
                      <a:pt x="8"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3" name="Rectangle 95"/>
              <p:cNvSpPr>
                <a:spLocks noChangeArrowheads="1"/>
              </p:cNvSpPr>
              <p:nvPr/>
            </p:nvSpPr>
            <p:spPr bwMode="auto">
              <a:xfrm>
                <a:off x="2897188" y="3146426"/>
                <a:ext cx="11113"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04" name="Freeform 96"/>
              <p:cNvSpPr/>
              <p:nvPr/>
            </p:nvSpPr>
            <p:spPr bwMode="auto">
              <a:xfrm>
                <a:off x="2930525" y="3151188"/>
                <a:ext cx="26988" cy="41275"/>
              </a:xfrm>
              <a:custGeom>
                <a:avLst/>
                <a:gdLst>
                  <a:gd name="T0" fmla="*/ 0 w 17"/>
                  <a:gd name="T1" fmla="*/ 23 h 26"/>
                  <a:gd name="T2" fmla="*/ 5 w 17"/>
                  <a:gd name="T3" fmla="*/ 26 h 26"/>
                  <a:gd name="T4" fmla="*/ 17 w 17"/>
                  <a:gd name="T5" fmla="*/ 2 h 26"/>
                  <a:gd name="T6" fmla="*/ 10 w 17"/>
                  <a:gd name="T7" fmla="*/ 0 h 26"/>
                  <a:gd name="T8" fmla="*/ 0 w 17"/>
                  <a:gd name="T9" fmla="*/ 23 h 26"/>
                </a:gdLst>
                <a:ahLst/>
                <a:cxnLst>
                  <a:cxn ang="0">
                    <a:pos x="T0" y="T1"/>
                  </a:cxn>
                  <a:cxn ang="0">
                    <a:pos x="T2" y="T3"/>
                  </a:cxn>
                  <a:cxn ang="0">
                    <a:pos x="T4" y="T5"/>
                  </a:cxn>
                  <a:cxn ang="0">
                    <a:pos x="T6" y="T7"/>
                  </a:cxn>
                  <a:cxn ang="0">
                    <a:pos x="T8" y="T9"/>
                  </a:cxn>
                </a:cxnLst>
                <a:rect l="0" t="0" r="r" b="b"/>
                <a:pathLst>
                  <a:path w="17" h="26">
                    <a:moveTo>
                      <a:pt x="0" y="23"/>
                    </a:moveTo>
                    <a:lnTo>
                      <a:pt x="5" y="26"/>
                    </a:lnTo>
                    <a:lnTo>
                      <a:pt x="17" y="2"/>
                    </a:lnTo>
                    <a:lnTo>
                      <a:pt x="10"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5" name="Freeform 97"/>
              <p:cNvSpPr/>
              <p:nvPr/>
            </p:nvSpPr>
            <p:spPr bwMode="auto">
              <a:xfrm>
                <a:off x="2963863" y="3173413"/>
                <a:ext cx="34925" cy="33338"/>
              </a:xfrm>
              <a:custGeom>
                <a:avLst/>
                <a:gdLst>
                  <a:gd name="T0" fmla="*/ 0 w 22"/>
                  <a:gd name="T1" fmla="*/ 16 h 21"/>
                  <a:gd name="T2" fmla="*/ 5 w 22"/>
                  <a:gd name="T3" fmla="*/ 21 h 21"/>
                  <a:gd name="T4" fmla="*/ 22 w 22"/>
                  <a:gd name="T5" fmla="*/ 5 h 21"/>
                  <a:gd name="T6" fmla="*/ 19 w 22"/>
                  <a:gd name="T7" fmla="*/ 0 h 21"/>
                  <a:gd name="T8" fmla="*/ 0 w 22"/>
                  <a:gd name="T9" fmla="*/ 16 h 21"/>
                </a:gdLst>
                <a:ahLst/>
                <a:cxnLst>
                  <a:cxn ang="0">
                    <a:pos x="T0" y="T1"/>
                  </a:cxn>
                  <a:cxn ang="0">
                    <a:pos x="T2" y="T3"/>
                  </a:cxn>
                  <a:cxn ang="0">
                    <a:pos x="T4" y="T5"/>
                  </a:cxn>
                  <a:cxn ang="0">
                    <a:pos x="T6" y="T7"/>
                  </a:cxn>
                  <a:cxn ang="0">
                    <a:pos x="T8" y="T9"/>
                  </a:cxn>
                </a:cxnLst>
                <a:rect l="0" t="0" r="r" b="b"/>
                <a:pathLst>
                  <a:path w="22" h="21">
                    <a:moveTo>
                      <a:pt x="0" y="16"/>
                    </a:moveTo>
                    <a:lnTo>
                      <a:pt x="5" y="21"/>
                    </a:lnTo>
                    <a:lnTo>
                      <a:pt x="22" y="5"/>
                    </a:lnTo>
                    <a:lnTo>
                      <a:pt x="19" y="0"/>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6" name="Freeform 98"/>
              <p:cNvSpPr/>
              <p:nvPr/>
            </p:nvSpPr>
            <p:spPr bwMode="auto">
              <a:xfrm>
                <a:off x="2982913" y="3206751"/>
                <a:ext cx="38100" cy="22225"/>
              </a:xfrm>
              <a:custGeom>
                <a:avLst/>
                <a:gdLst>
                  <a:gd name="T0" fmla="*/ 0 w 24"/>
                  <a:gd name="T1" fmla="*/ 10 h 14"/>
                  <a:gd name="T2" fmla="*/ 3 w 24"/>
                  <a:gd name="T3" fmla="*/ 14 h 14"/>
                  <a:gd name="T4" fmla="*/ 24 w 24"/>
                  <a:gd name="T5" fmla="*/ 7 h 14"/>
                  <a:gd name="T6" fmla="*/ 22 w 24"/>
                  <a:gd name="T7" fmla="*/ 0 h 14"/>
                  <a:gd name="T8" fmla="*/ 0 w 24"/>
                  <a:gd name="T9" fmla="*/ 10 h 14"/>
                </a:gdLst>
                <a:ahLst/>
                <a:cxnLst>
                  <a:cxn ang="0">
                    <a:pos x="T0" y="T1"/>
                  </a:cxn>
                  <a:cxn ang="0">
                    <a:pos x="T2" y="T3"/>
                  </a:cxn>
                  <a:cxn ang="0">
                    <a:pos x="T4" y="T5"/>
                  </a:cxn>
                  <a:cxn ang="0">
                    <a:pos x="T6" y="T7"/>
                  </a:cxn>
                  <a:cxn ang="0">
                    <a:pos x="T8" y="T9"/>
                  </a:cxn>
                </a:cxnLst>
                <a:rect l="0" t="0" r="r" b="b"/>
                <a:pathLst>
                  <a:path w="24" h="14">
                    <a:moveTo>
                      <a:pt x="0" y="10"/>
                    </a:moveTo>
                    <a:lnTo>
                      <a:pt x="3" y="14"/>
                    </a:lnTo>
                    <a:lnTo>
                      <a:pt x="24" y="7"/>
                    </a:lnTo>
                    <a:lnTo>
                      <a:pt x="22" y="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7" name="Rectangle 99"/>
              <p:cNvSpPr>
                <a:spLocks noChangeArrowheads="1"/>
              </p:cNvSpPr>
              <p:nvPr/>
            </p:nvSpPr>
            <p:spPr bwMode="auto">
              <a:xfrm>
                <a:off x="2990850" y="3252788"/>
                <a:ext cx="38100"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08" name="Rectangle 100"/>
              <p:cNvSpPr>
                <a:spLocks noChangeArrowheads="1"/>
              </p:cNvSpPr>
              <p:nvPr/>
            </p:nvSpPr>
            <p:spPr bwMode="auto">
              <a:xfrm>
                <a:off x="2990850" y="3286126"/>
                <a:ext cx="38100"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09" name="Rectangle 101"/>
              <p:cNvSpPr>
                <a:spLocks noChangeArrowheads="1"/>
              </p:cNvSpPr>
              <p:nvPr/>
            </p:nvSpPr>
            <p:spPr bwMode="auto">
              <a:xfrm>
                <a:off x="2994025" y="3316288"/>
                <a:ext cx="3492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0" name="Rectangle 102"/>
              <p:cNvSpPr>
                <a:spLocks noChangeArrowheads="1"/>
              </p:cNvSpPr>
              <p:nvPr/>
            </p:nvSpPr>
            <p:spPr bwMode="auto">
              <a:xfrm>
                <a:off x="2990850" y="3349626"/>
                <a:ext cx="38100"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1" name="Rectangle 103"/>
              <p:cNvSpPr>
                <a:spLocks noChangeArrowheads="1"/>
              </p:cNvSpPr>
              <p:nvPr/>
            </p:nvSpPr>
            <p:spPr bwMode="auto">
              <a:xfrm>
                <a:off x="2762250" y="2984501"/>
                <a:ext cx="27781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2" name="Rectangle 104"/>
              <p:cNvSpPr>
                <a:spLocks noChangeArrowheads="1"/>
              </p:cNvSpPr>
              <p:nvPr/>
            </p:nvSpPr>
            <p:spPr bwMode="auto">
              <a:xfrm>
                <a:off x="2578100" y="3090863"/>
                <a:ext cx="641350"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3" name="Rectangle 105"/>
              <p:cNvSpPr>
                <a:spLocks noChangeArrowheads="1"/>
              </p:cNvSpPr>
              <p:nvPr/>
            </p:nvSpPr>
            <p:spPr bwMode="auto">
              <a:xfrm>
                <a:off x="2578100" y="3138488"/>
                <a:ext cx="641350"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4" name="Rectangle 106"/>
              <p:cNvSpPr>
                <a:spLocks noChangeArrowheads="1"/>
              </p:cNvSpPr>
              <p:nvPr/>
            </p:nvSpPr>
            <p:spPr bwMode="auto">
              <a:xfrm>
                <a:off x="2674938" y="3195638"/>
                <a:ext cx="11747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5" name="Rectangle 107"/>
              <p:cNvSpPr>
                <a:spLocks noChangeArrowheads="1"/>
              </p:cNvSpPr>
              <p:nvPr/>
            </p:nvSpPr>
            <p:spPr bwMode="auto">
              <a:xfrm>
                <a:off x="3009900" y="3187701"/>
                <a:ext cx="12382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6" name="Rectangle 108"/>
              <p:cNvSpPr>
                <a:spLocks noChangeArrowheads="1"/>
              </p:cNvSpPr>
              <p:nvPr/>
            </p:nvSpPr>
            <p:spPr bwMode="auto">
              <a:xfrm>
                <a:off x="2674938" y="3233738"/>
                <a:ext cx="101600"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7" name="Rectangle 109"/>
              <p:cNvSpPr>
                <a:spLocks noChangeArrowheads="1"/>
              </p:cNvSpPr>
              <p:nvPr/>
            </p:nvSpPr>
            <p:spPr bwMode="auto">
              <a:xfrm>
                <a:off x="3028950" y="3233738"/>
                <a:ext cx="10001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8" name="Rectangle 110"/>
              <p:cNvSpPr>
                <a:spLocks noChangeArrowheads="1"/>
              </p:cNvSpPr>
              <p:nvPr/>
            </p:nvSpPr>
            <p:spPr bwMode="auto">
              <a:xfrm>
                <a:off x="2674938" y="3278188"/>
                <a:ext cx="101600"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9" name="Rectangle 111"/>
              <p:cNvSpPr>
                <a:spLocks noChangeArrowheads="1"/>
              </p:cNvSpPr>
              <p:nvPr/>
            </p:nvSpPr>
            <p:spPr bwMode="auto">
              <a:xfrm>
                <a:off x="3028950" y="3278188"/>
                <a:ext cx="10001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0" name="Rectangle 112"/>
              <p:cNvSpPr>
                <a:spLocks noChangeArrowheads="1"/>
              </p:cNvSpPr>
              <p:nvPr/>
            </p:nvSpPr>
            <p:spPr bwMode="auto">
              <a:xfrm>
                <a:off x="2671763" y="3330576"/>
                <a:ext cx="10477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1" name="Rectangle 113"/>
              <p:cNvSpPr>
                <a:spLocks noChangeArrowheads="1"/>
              </p:cNvSpPr>
              <p:nvPr/>
            </p:nvSpPr>
            <p:spPr bwMode="auto">
              <a:xfrm>
                <a:off x="3028950" y="3330576"/>
                <a:ext cx="10001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2" name="Rectangle 114"/>
              <p:cNvSpPr>
                <a:spLocks noChangeArrowheads="1"/>
              </p:cNvSpPr>
              <p:nvPr/>
            </p:nvSpPr>
            <p:spPr bwMode="auto">
              <a:xfrm>
                <a:off x="2697163" y="3335338"/>
                <a:ext cx="793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3" name="Rectangle 115"/>
              <p:cNvSpPr>
                <a:spLocks noChangeArrowheads="1"/>
              </p:cNvSpPr>
              <p:nvPr/>
            </p:nvSpPr>
            <p:spPr bwMode="auto">
              <a:xfrm>
                <a:off x="3087688" y="3338513"/>
                <a:ext cx="12700"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4" name="Rectangle 116"/>
              <p:cNvSpPr>
                <a:spLocks noChangeArrowheads="1"/>
              </p:cNvSpPr>
              <p:nvPr/>
            </p:nvSpPr>
            <p:spPr bwMode="auto">
              <a:xfrm>
                <a:off x="3065463" y="3286126"/>
                <a:ext cx="1111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5" name="Rectangle 117"/>
              <p:cNvSpPr>
                <a:spLocks noChangeArrowheads="1"/>
              </p:cNvSpPr>
              <p:nvPr/>
            </p:nvSpPr>
            <p:spPr bwMode="auto">
              <a:xfrm>
                <a:off x="2724150" y="3286126"/>
                <a:ext cx="11113"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6" name="Rectangle 118"/>
              <p:cNvSpPr>
                <a:spLocks noChangeArrowheads="1"/>
              </p:cNvSpPr>
              <p:nvPr/>
            </p:nvSpPr>
            <p:spPr bwMode="auto">
              <a:xfrm>
                <a:off x="2697163" y="3236913"/>
                <a:ext cx="1270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7" name="Rectangle 119"/>
              <p:cNvSpPr>
                <a:spLocks noChangeArrowheads="1"/>
              </p:cNvSpPr>
              <p:nvPr/>
            </p:nvSpPr>
            <p:spPr bwMode="auto">
              <a:xfrm>
                <a:off x="3092450" y="3240088"/>
                <a:ext cx="11113"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8" name="Rectangle 120"/>
              <p:cNvSpPr>
                <a:spLocks noChangeArrowheads="1"/>
              </p:cNvSpPr>
              <p:nvPr/>
            </p:nvSpPr>
            <p:spPr bwMode="auto">
              <a:xfrm>
                <a:off x="3059113" y="3192463"/>
                <a:ext cx="1111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9" name="Rectangle 121"/>
              <p:cNvSpPr>
                <a:spLocks noChangeArrowheads="1"/>
              </p:cNvSpPr>
              <p:nvPr/>
            </p:nvSpPr>
            <p:spPr bwMode="auto">
              <a:xfrm>
                <a:off x="2735263" y="3198813"/>
                <a:ext cx="793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0" name="Rectangle 122"/>
              <p:cNvSpPr>
                <a:spLocks noChangeArrowheads="1"/>
              </p:cNvSpPr>
              <p:nvPr/>
            </p:nvSpPr>
            <p:spPr bwMode="auto">
              <a:xfrm>
                <a:off x="2622550" y="3143251"/>
                <a:ext cx="11113"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1" name="Rectangle 123"/>
              <p:cNvSpPr>
                <a:spLocks noChangeArrowheads="1"/>
              </p:cNvSpPr>
              <p:nvPr/>
            </p:nvSpPr>
            <p:spPr bwMode="auto">
              <a:xfrm>
                <a:off x="2701925" y="3143251"/>
                <a:ext cx="793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2" name="Rectangle 124"/>
              <p:cNvSpPr>
                <a:spLocks noChangeArrowheads="1"/>
              </p:cNvSpPr>
              <p:nvPr/>
            </p:nvSpPr>
            <p:spPr bwMode="auto">
              <a:xfrm>
                <a:off x="2776538" y="3143251"/>
                <a:ext cx="11113"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3" name="Rectangle 125"/>
              <p:cNvSpPr>
                <a:spLocks noChangeArrowheads="1"/>
              </p:cNvSpPr>
              <p:nvPr/>
            </p:nvSpPr>
            <p:spPr bwMode="auto">
              <a:xfrm>
                <a:off x="3013075" y="3143251"/>
                <a:ext cx="7938"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4" name="Rectangle 126"/>
              <p:cNvSpPr>
                <a:spLocks noChangeArrowheads="1"/>
              </p:cNvSpPr>
              <p:nvPr/>
            </p:nvSpPr>
            <p:spPr bwMode="auto">
              <a:xfrm>
                <a:off x="3095625" y="3138488"/>
                <a:ext cx="7938"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5" name="Rectangle 127"/>
              <p:cNvSpPr>
                <a:spLocks noChangeArrowheads="1"/>
              </p:cNvSpPr>
              <p:nvPr/>
            </p:nvSpPr>
            <p:spPr bwMode="auto">
              <a:xfrm>
                <a:off x="3170238" y="3143251"/>
                <a:ext cx="7938"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6" name="Rectangle 128"/>
              <p:cNvSpPr>
                <a:spLocks noChangeArrowheads="1"/>
              </p:cNvSpPr>
              <p:nvPr/>
            </p:nvSpPr>
            <p:spPr bwMode="auto">
              <a:xfrm>
                <a:off x="3178175" y="3094038"/>
                <a:ext cx="793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7" name="Rectangle 129"/>
              <p:cNvSpPr>
                <a:spLocks noChangeArrowheads="1"/>
              </p:cNvSpPr>
              <p:nvPr/>
            </p:nvSpPr>
            <p:spPr bwMode="auto">
              <a:xfrm>
                <a:off x="3117850" y="3094038"/>
                <a:ext cx="1111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8" name="Rectangle 130"/>
              <p:cNvSpPr>
                <a:spLocks noChangeArrowheads="1"/>
              </p:cNvSpPr>
              <p:nvPr/>
            </p:nvSpPr>
            <p:spPr bwMode="auto">
              <a:xfrm>
                <a:off x="3070225" y="3094038"/>
                <a:ext cx="635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9" name="Rectangle 131"/>
              <p:cNvSpPr>
                <a:spLocks noChangeArrowheads="1"/>
              </p:cNvSpPr>
              <p:nvPr/>
            </p:nvSpPr>
            <p:spPr bwMode="auto">
              <a:xfrm>
                <a:off x="2974975" y="3094038"/>
                <a:ext cx="12700"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0" name="Rectangle 132"/>
              <p:cNvSpPr>
                <a:spLocks noChangeArrowheads="1"/>
              </p:cNvSpPr>
              <p:nvPr/>
            </p:nvSpPr>
            <p:spPr bwMode="auto">
              <a:xfrm>
                <a:off x="2897188" y="3097213"/>
                <a:ext cx="79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1" name="Rectangle 133"/>
              <p:cNvSpPr>
                <a:spLocks noChangeArrowheads="1"/>
              </p:cNvSpPr>
              <p:nvPr/>
            </p:nvSpPr>
            <p:spPr bwMode="auto">
              <a:xfrm>
                <a:off x="2814638" y="3094038"/>
                <a:ext cx="11113"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2" name="Rectangle 134"/>
              <p:cNvSpPr>
                <a:spLocks noChangeArrowheads="1"/>
              </p:cNvSpPr>
              <p:nvPr/>
            </p:nvSpPr>
            <p:spPr bwMode="auto">
              <a:xfrm>
                <a:off x="2727325" y="3094038"/>
                <a:ext cx="1111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3" name="Rectangle 135"/>
              <p:cNvSpPr>
                <a:spLocks noChangeArrowheads="1"/>
              </p:cNvSpPr>
              <p:nvPr/>
            </p:nvSpPr>
            <p:spPr bwMode="auto">
              <a:xfrm>
                <a:off x="2668588" y="3094038"/>
                <a:ext cx="11113"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4" name="Rectangle 136"/>
              <p:cNvSpPr>
                <a:spLocks noChangeArrowheads="1"/>
              </p:cNvSpPr>
              <p:nvPr/>
            </p:nvSpPr>
            <p:spPr bwMode="auto">
              <a:xfrm>
                <a:off x="2608263" y="3094038"/>
                <a:ext cx="1111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5" name="Rectangle 137"/>
              <p:cNvSpPr>
                <a:spLocks noChangeArrowheads="1"/>
              </p:cNvSpPr>
              <p:nvPr/>
            </p:nvSpPr>
            <p:spPr bwMode="auto">
              <a:xfrm>
                <a:off x="2757488" y="3041651"/>
                <a:ext cx="2825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6" name="Rectangle 138"/>
              <p:cNvSpPr>
                <a:spLocks noChangeArrowheads="1"/>
              </p:cNvSpPr>
              <p:nvPr/>
            </p:nvSpPr>
            <p:spPr bwMode="auto">
              <a:xfrm>
                <a:off x="3035300" y="3022601"/>
                <a:ext cx="11113"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7" name="Rectangle 139"/>
              <p:cNvSpPr>
                <a:spLocks noChangeArrowheads="1"/>
              </p:cNvSpPr>
              <p:nvPr/>
            </p:nvSpPr>
            <p:spPr bwMode="auto">
              <a:xfrm>
                <a:off x="2751138" y="3014663"/>
                <a:ext cx="11113"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8" name="Rectangle 140"/>
              <p:cNvSpPr>
                <a:spLocks noChangeArrowheads="1"/>
              </p:cNvSpPr>
              <p:nvPr/>
            </p:nvSpPr>
            <p:spPr bwMode="auto">
              <a:xfrm>
                <a:off x="2776538" y="3049588"/>
                <a:ext cx="11113"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9" name="Rectangle 141"/>
              <p:cNvSpPr>
                <a:spLocks noChangeArrowheads="1"/>
              </p:cNvSpPr>
              <p:nvPr/>
            </p:nvSpPr>
            <p:spPr bwMode="auto">
              <a:xfrm>
                <a:off x="2859088" y="3049588"/>
                <a:ext cx="11113"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0" name="Rectangle 142"/>
              <p:cNvSpPr>
                <a:spLocks noChangeArrowheads="1"/>
              </p:cNvSpPr>
              <p:nvPr/>
            </p:nvSpPr>
            <p:spPr bwMode="auto">
              <a:xfrm>
                <a:off x="2938463" y="3049588"/>
                <a:ext cx="793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1" name="Rectangle 143"/>
              <p:cNvSpPr>
                <a:spLocks noChangeArrowheads="1"/>
              </p:cNvSpPr>
              <p:nvPr/>
            </p:nvSpPr>
            <p:spPr bwMode="auto">
              <a:xfrm>
                <a:off x="3017838" y="3049588"/>
                <a:ext cx="11113"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2" name="Rectangle 144"/>
              <p:cNvSpPr>
                <a:spLocks noChangeArrowheads="1"/>
              </p:cNvSpPr>
              <p:nvPr/>
            </p:nvSpPr>
            <p:spPr bwMode="auto">
              <a:xfrm>
                <a:off x="2963863" y="2992438"/>
                <a:ext cx="11113"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3" name="Rectangle 145"/>
              <p:cNvSpPr>
                <a:spLocks noChangeArrowheads="1"/>
              </p:cNvSpPr>
              <p:nvPr/>
            </p:nvSpPr>
            <p:spPr bwMode="auto">
              <a:xfrm>
                <a:off x="2889250" y="2989263"/>
                <a:ext cx="11113"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4" name="Rectangle 146"/>
              <p:cNvSpPr>
                <a:spLocks noChangeArrowheads="1"/>
              </p:cNvSpPr>
              <p:nvPr/>
            </p:nvSpPr>
            <p:spPr bwMode="auto">
              <a:xfrm>
                <a:off x="2822575" y="2992438"/>
                <a:ext cx="63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5" name="Freeform 147"/>
              <p:cNvSpPr/>
              <p:nvPr/>
            </p:nvSpPr>
            <p:spPr bwMode="auto">
              <a:xfrm>
                <a:off x="2701925" y="3387726"/>
                <a:ext cx="115888" cy="112713"/>
              </a:xfrm>
              <a:custGeom>
                <a:avLst/>
                <a:gdLst>
                  <a:gd name="T0" fmla="*/ 0 w 73"/>
                  <a:gd name="T1" fmla="*/ 64 h 71"/>
                  <a:gd name="T2" fmla="*/ 7 w 73"/>
                  <a:gd name="T3" fmla="*/ 71 h 71"/>
                  <a:gd name="T4" fmla="*/ 73 w 73"/>
                  <a:gd name="T5" fmla="*/ 7 h 71"/>
                  <a:gd name="T6" fmla="*/ 66 w 73"/>
                  <a:gd name="T7" fmla="*/ 0 h 71"/>
                  <a:gd name="T8" fmla="*/ 0 w 73"/>
                  <a:gd name="T9" fmla="*/ 64 h 71"/>
                </a:gdLst>
                <a:ahLst/>
                <a:cxnLst>
                  <a:cxn ang="0">
                    <a:pos x="T0" y="T1"/>
                  </a:cxn>
                  <a:cxn ang="0">
                    <a:pos x="T2" y="T3"/>
                  </a:cxn>
                  <a:cxn ang="0">
                    <a:pos x="T4" y="T5"/>
                  </a:cxn>
                  <a:cxn ang="0">
                    <a:pos x="T6" y="T7"/>
                  </a:cxn>
                  <a:cxn ang="0">
                    <a:pos x="T8" y="T9"/>
                  </a:cxn>
                </a:cxnLst>
                <a:rect l="0" t="0" r="r" b="b"/>
                <a:pathLst>
                  <a:path w="73" h="71">
                    <a:moveTo>
                      <a:pt x="0" y="64"/>
                    </a:moveTo>
                    <a:lnTo>
                      <a:pt x="7" y="71"/>
                    </a:lnTo>
                    <a:lnTo>
                      <a:pt x="73" y="7"/>
                    </a:lnTo>
                    <a:lnTo>
                      <a:pt x="66" y="0"/>
                    </a:lnTo>
                    <a:lnTo>
                      <a:pt x="0"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56" name="Freeform 148"/>
              <p:cNvSpPr/>
              <p:nvPr/>
            </p:nvSpPr>
            <p:spPr bwMode="auto">
              <a:xfrm>
                <a:off x="2982913" y="3387726"/>
                <a:ext cx="101600" cy="104775"/>
              </a:xfrm>
              <a:custGeom>
                <a:avLst/>
                <a:gdLst>
                  <a:gd name="T0" fmla="*/ 0 w 64"/>
                  <a:gd name="T1" fmla="*/ 5 h 66"/>
                  <a:gd name="T2" fmla="*/ 57 w 64"/>
                  <a:gd name="T3" fmla="*/ 66 h 66"/>
                  <a:gd name="T4" fmla="*/ 64 w 64"/>
                  <a:gd name="T5" fmla="*/ 61 h 66"/>
                  <a:gd name="T6" fmla="*/ 5 w 64"/>
                  <a:gd name="T7" fmla="*/ 0 h 66"/>
                  <a:gd name="T8" fmla="*/ 0 w 64"/>
                  <a:gd name="T9" fmla="*/ 5 h 66"/>
                </a:gdLst>
                <a:ahLst/>
                <a:cxnLst>
                  <a:cxn ang="0">
                    <a:pos x="T0" y="T1"/>
                  </a:cxn>
                  <a:cxn ang="0">
                    <a:pos x="T2" y="T3"/>
                  </a:cxn>
                  <a:cxn ang="0">
                    <a:pos x="T4" y="T5"/>
                  </a:cxn>
                  <a:cxn ang="0">
                    <a:pos x="T6" y="T7"/>
                  </a:cxn>
                  <a:cxn ang="0">
                    <a:pos x="T8" y="T9"/>
                  </a:cxn>
                </a:cxnLst>
                <a:rect l="0" t="0" r="r" b="b"/>
                <a:pathLst>
                  <a:path w="64" h="66">
                    <a:moveTo>
                      <a:pt x="0" y="5"/>
                    </a:moveTo>
                    <a:lnTo>
                      <a:pt x="57" y="66"/>
                    </a:lnTo>
                    <a:lnTo>
                      <a:pt x="64" y="61"/>
                    </a:lnTo>
                    <a:lnTo>
                      <a:pt x="5"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57" name="Freeform 149"/>
              <p:cNvSpPr>
                <a:spLocks noEditPoints="1"/>
              </p:cNvSpPr>
              <p:nvPr/>
            </p:nvSpPr>
            <p:spPr bwMode="auto">
              <a:xfrm>
                <a:off x="2487613" y="3813176"/>
                <a:ext cx="871538" cy="307975"/>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58" name="Freeform 150"/>
              <p:cNvSpPr/>
              <p:nvPr/>
            </p:nvSpPr>
            <p:spPr bwMode="auto">
              <a:xfrm>
                <a:off x="2116138" y="3282951"/>
                <a:ext cx="398463" cy="835025"/>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59" name="Freeform 151"/>
              <p:cNvSpPr/>
              <p:nvPr/>
            </p:nvSpPr>
            <p:spPr bwMode="auto">
              <a:xfrm>
                <a:off x="2168525" y="3598863"/>
                <a:ext cx="157163" cy="10477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0" name="Freeform 152"/>
              <p:cNvSpPr/>
              <p:nvPr/>
            </p:nvSpPr>
            <p:spPr bwMode="auto">
              <a:xfrm>
                <a:off x="2281238" y="3609976"/>
                <a:ext cx="96838" cy="315913"/>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1" name="Freeform 153"/>
              <p:cNvSpPr/>
              <p:nvPr/>
            </p:nvSpPr>
            <p:spPr bwMode="auto">
              <a:xfrm>
                <a:off x="2141538" y="3289301"/>
                <a:ext cx="180975" cy="12382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2" name="Freeform 154"/>
              <p:cNvSpPr/>
              <p:nvPr/>
            </p:nvSpPr>
            <p:spPr bwMode="auto">
              <a:xfrm>
                <a:off x="2179638" y="3395663"/>
                <a:ext cx="19050" cy="112713"/>
              </a:xfrm>
              <a:custGeom>
                <a:avLst/>
                <a:gdLst>
                  <a:gd name="T0" fmla="*/ 0 w 12"/>
                  <a:gd name="T1" fmla="*/ 71 h 71"/>
                  <a:gd name="T2" fmla="*/ 10 w 12"/>
                  <a:gd name="T3" fmla="*/ 71 h 71"/>
                  <a:gd name="T4" fmla="*/ 12 w 12"/>
                  <a:gd name="T5" fmla="*/ 0 h 71"/>
                  <a:gd name="T6" fmla="*/ 2 w 12"/>
                  <a:gd name="T7" fmla="*/ 0 h 71"/>
                  <a:gd name="T8" fmla="*/ 0 w 12"/>
                  <a:gd name="T9" fmla="*/ 71 h 71"/>
                </a:gdLst>
                <a:ahLst/>
                <a:cxnLst>
                  <a:cxn ang="0">
                    <a:pos x="T0" y="T1"/>
                  </a:cxn>
                  <a:cxn ang="0">
                    <a:pos x="T2" y="T3"/>
                  </a:cxn>
                  <a:cxn ang="0">
                    <a:pos x="T4" y="T5"/>
                  </a:cxn>
                  <a:cxn ang="0">
                    <a:pos x="T6" y="T7"/>
                  </a:cxn>
                  <a:cxn ang="0">
                    <a:pos x="T8" y="T9"/>
                  </a:cxn>
                </a:cxnLst>
                <a:rect l="0" t="0" r="r" b="b"/>
                <a:pathLst>
                  <a:path w="12" h="71">
                    <a:moveTo>
                      <a:pt x="0" y="71"/>
                    </a:moveTo>
                    <a:lnTo>
                      <a:pt x="10" y="71"/>
                    </a:lnTo>
                    <a:lnTo>
                      <a:pt x="12" y="0"/>
                    </a:lnTo>
                    <a:lnTo>
                      <a:pt x="2" y="0"/>
                    </a:lnTo>
                    <a:lnTo>
                      <a:pt x="0"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3" name="Freeform 155"/>
              <p:cNvSpPr/>
              <p:nvPr/>
            </p:nvSpPr>
            <p:spPr bwMode="auto">
              <a:xfrm>
                <a:off x="3321050" y="3282951"/>
                <a:ext cx="401638" cy="835025"/>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4" name="Freeform 156"/>
              <p:cNvSpPr/>
              <p:nvPr/>
            </p:nvSpPr>
            <p:spPr bwMode="auto">
              <a:xfrm>
                <a:off x="3513138" y="3598863"/>
                <a:ext cx="153988" cy="10477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5" name="Freeform 157"/>
              <p:cNvSpPr/>
              <p:nvPr/>
            </p:nvSpPr>
            <p:spPr bwMode="auto">
              <a:xfrm>
                <a:off x="3460750" y="3609976"/>
                <a:ext cx="93663" cy="315913"/>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6" name="Freeform 158"/>
              <p:cNvSpPr/>
              <p:nvPr/>
            </p:nvSpPr>
            <p:spPr bwMode="auto">
              <a:xfrm>
                <a:off x="3513138" y="3289301"/>
                <a:ext cx="179388" cy="12382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7" name="Freeform 159"/>
              <p:cNvSpPr/>
              <p:nvPr/>
            </p:nvSpPr>
            <p:spPr bwMode="auto">
              <a:xfrm>
                <a:off x="3640138" y="3395663"/>
                <a:ext cx="19050" cy="112713"/>
              </a:xfrm>
              <a:custGeom>
                <a:avLst/>
                <a:gdLst>
                  <a:gd name="T0" fmla="*/ 0 w 12"/>
                  <a:gd name="T1" fmla="*/ 0 h 71"/>
                  <a:gd name="T2" fmla="*/ 3 w 12"/>
                  <a:gd name="T3" fmla="*/ 71 h 71"/>
                  <a:gd name="T4" fmla="*/ 12 w 12"/>
                  <a:gd name="T5" fmla="*/ 71 h 71"/>
                  <a:gd name="T6" fmla="*/ 10 w 12"/>
                  <a:gd name="T7" fmla="*/ 0 h 71"/>
                  <a:gd name="T8" fmla="*/ 0 w 12"/>
                  <a:gd name="T9" fmla="*/ 0 h 71"/>
                </a:gdLst>
                <a:ahLst/>
                <a:cxnLst>
                  <a:cxn ang="0">
                    <a:pos x="T0" y="T1"/>
                  </a:cxn>
                  <a:cxn ang="0">
                    <a:pos x="T2" y="T3"/>
                  </a:cxn>
                  <a:cxn ang="0">
                    <a:pos x="T4" y="T5"/>
                  </a:cxn>
                  <a:cxn ang="0">
                    <a:pos x="T6" y="T7"/>
                  </a:cxn>
                  <a:cxn ang="0">
                    <a:pos x="T8" y="T9"/>
                  </a:cxn>
                </a:cxnLst>
                <a:rect l="0" t="0" r="r" b="b"/>
                <a:pathLst>
                  <a:path w="12" h="71">
                    <a:moveTo>
                      <a:pt x="0" y="0"/>
                    </a:moveTo>
                    <a:lnTo>
                      <a:pt x="3" y="71"/>
                    </a:lnTo>
                    <a:lnTo>
                      <a:pt x="12" y="71"/>
                    </a:lnTo>
                    <a:lnTo>
                      <a:pt x="1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8" name="Freeform 160"/>
              <p:cNvSpPr>
                <a:spLocks noEditPoints="1"/>
              </p:cNvSpPr>
              <p:nvPr/>
            </p:nvSpPr>
            <p:spPr bwMode="auto">
              <a:xfrm>
                <a:off x="2559050" y="3873501"/>
                <a:ext cx="168275" cy="173038"/>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9" name="Freeform 161"/>
              <p:cNvSpPr>
                <a:spLocks noEditPoints="1"/>
              </p:cNvSpPr>
              <p:nvPr/>
            </p:nvSpPr>
            <p:spPr bwMode="auto">
              <a:xfrm>
                <a:off x="2751138" y="3879851"/>
                <a:ext cx="153988" cy="13970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70" name="Freeform 162"/>
              <p:cNvSpPr>
                <a:spLocks noEditPoints="1"/>
              </p:cNvSpPr>
              <p:nvPr/>
            </p:nvSpPr>
            <p:spPr bwMode="auto">
              <a:xfrm>
                <a:off x="2919413" y="3876676"/>
                <a:ext cx="173038" cy="146050"/>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71" name="Freeform 163"/>
              <p:cNvSpPr/>
              <p:nvPr/>
            </p:nvSpPr>
            <p:spPr bwMode="auto">
              <a:xfrm>
                <a:off x="3103563" y="3895726"/>
                <a:ext cx="161925" cy="127000"/>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grpSp>
          <p:nvGrpSpPr>
            <p:cNvPr id="176" name="组合 175"/>
            <p:cNvGrpSpPr/>
            <p:nvPr/>
          </p:nvGrpSpPr>
          <p:grpSpPr>
            <a:xfrm>
              <a:off x="5179014" y="1767251"/>
              <a:ext cx="1295904" cy="416969"/>
              <a:chOff x="5138738" y="2390776"/>
              <a:chExt cx="5668962" cy="1824038"/>
            </a:xfrm>
            <a:solidFill>
              <a:schemeClr val="bg1"/>
            </a:solidFill>
          </p:grpSpPr>
          <p:sp>
            <p:nvSpPr>
              <p:cNvPr id="172" name="Freeform 164"/>
              <p:cNvSpPr>
                <a:spLocks noEditPoints="1"/>
              </p:cNvSpPr>
              <p:nvPr/>
            </p:nvSpPr>
            <p:spPr bwMode="auto">
              <a:xfrm>
                <a:off x="5138738" y="2390776"/>
                <a:ext cx="1257300" cy="1824038"/>
              </a:xfrm>
              <a:custGeom>
                <a:avLst/>
                <a:gdLst>
                  <a:gd name="T0" fmla="*/ 139 w 335"/>
                  <a:gd name="T1" fmla="*/ 71 h 485"/>
                  <a:gd name="T2" fmla="*/ 157 w 335"/>
                  <a:gd name="T3" fmla="*/ 69 h 485"/>
                  <a:gd name="T4" fmla="*/ 197 w 335"/>
                  <a:gd name="T5" fmla="*/ 66 h 485"/>
                  <a:gd name="T6" fmla="*/ 278 w 335"/>
                  <a:gd name="T7" fmla="*/ 49 h 485"/>
                  <a:gd name="T8" fmla="*/ 247 w 335"/>
                  <a:gd name="T9" fmla="*/ 6 h 485"/>
                  <a:gd name="T10" fmla="*/ 171 w 335"/>
                  <a:gd name="T11" fmla="*/ 27 h 485"/>
                  <a:gd name="T12" fmla="*/ 139 w 335"/>
                  <a:gd name="T13" fmla="*/ 71 h 485"/>
                  <a:gd name="T14" fmla="*/ 309 w 335"/>
                  <a:gd name="T15" fmla="*/ 364 h 485"/>
                  <a:gd name="T16" fmla="*/ 281 w 335"/>
                  <a:gd name="T17" fmla="*/ 345 h 485"/>
                  <a:gd name="T18" fmla="*/ 292 w 335"/>
                  <a:gd name="T19" fmla="*/ 294 h 485"/>
                  <a:gd name="T20" fmla="*/ 259 w 335"/>
                  <a:gd name="T21" fmla="*/ 267 h 485"/>
                  <a:gd name="T22" fmla="*/ 276 w 335"/>
                  <a:gd name="T23" fmla="*/ 245 h 485"/>
                  <a:gd name="T24" fmla="*/ 314 w 335"/>
                  <a:gd name="T25" fmla="*/ 229 h 485"/>
                  <a:gd name="T26" fmla="*/ 329 w 335"/>
                  <a:gd name="T27" fmla="*/ 184 h 485"/>
                  <a:gd name="T28" fmla="*/ 290 w 335"/>
                  <a:gd name="T29" fmla="*/ 156 h 485"/>
                  <a:gd name="T30" fmla="*/ 251 w 335"/>
                  <a:gd name="T31" fmla="*/ 170 h 485"/>
                  <a:gd name="T32" fmla="*/ 254 w 335"/>
                  <a:gd name="T33" fmla="*/ 158 h 485"/>
                  <a:gd name="T34" fmla="*/ 288 w 335"/>
                  <a:gd name="T35" fmla="*/ 123 h 485"/>
                  <a:gd name="T36" fmla="*/ 293 w 335"/>
                  <a:gd name="T37" fmla="*/ 81 h 485"/>
                  <a:gd name="T38" fmla="*/ 240 w 335"/>
                  <a:gd name="T39" fmla="*/ 83 h 485"/>
                  <a:gd name="T40" fmla="*/ 199 w 335"/>
                  <a:gd name="T41" fmla="*/ 102 h 485"/>
                  <a:gd name="T42" fmla="*/ 151 w 335"/>
                  <a:gd name="T43" fmla="*/ 116 h 485"/>
                  <a:gd name="T44" fmla="*/ 123 w 335"/>
                  <a:gd name="T45" fmla="*/ 141 h 485"/>
                  <a:gd name="T46" fmla="*/ 88 w 335"/>
                  <a:gd name="T47" fmla="*/ 186 h 485"/>
                  <a:gd name="T48" fmla="*/ 78 w 335"/>
                  <a:gd name="T49" fmla="*/ 259 h 485"/>
                  <a:gd name="T50" fmla="*/ 50 w 335"/>
                  <a:gd name="T51" fmla="*/ 324 h 485"/>
                  <a:gd name="T52" fmla="*/ 42 w 335"/>
                  <a:gd name="T53" fmla="*/ 389 h 485"/>
                  <a:gd name="T54" fmla="*/ 10 w 335"/>
                  <a:gd name="T55" fmla="*/ 472 h 485"/>
                  <a:gd name="T56" fmla="*/ 84 w 335"/>
                  <a:gd name="T57" fmla="*/ 400 h 485"/>
                  <a:gd name="T58" fmla="*/ 130 w 335"/>
                  <a:gd name="T59" fmla="*/ 232 h 485"/>
                  <a:gd name="T60" fmla="*/ 152 w 335"/>
                  <a:gd name="T61" fmla="*/ 171 h 485"/>
                  <a:gd name="T62" fmla="*/ 208 w 335"/>
                  <a:gd name="T63" fmla="*/ 166 h 485"/>
                  <a:gd name="T64" fmla="*/ 179 w 335"/>
                  <a:gd name="T65" fmla="*/ 205 h 485"/>
                  <a:gd name="T66" fmla="*/ 168 w 335"/>
                  <a:gd name="T67" fmla="*/ 232 h 485"/>
                  <a:gd name="T68" fmla="*/ 222 w 335"/>
                  <a:gd name="T69" fmla="*/ 228 h 485"/>
                  <a:gd name="T70" fmla="*/ 250 w 335"/>
                  <a:gd name="T71" fmla="*/ 199 h 485"/>
                  <a:gd name="T72" fmla="*/ 295 w 335"/>
                  <a:gd name="T73" fmla="*/ 202 h 485"/>
                  <a:gd name="T74" fmla="*/ 271 w 335"/>
                  <a:gd name="T75" fmla="*/ 216 h 485"/>
                  <a:gd name="T76" fmla="*/ 237 w 335"/>
                  <a:gd name="T77" fmla="*/ 217 h 485"/>
                  <a:gd name="T78" fmla="*/ 200 w 335"/>
                  <a:gd name="T79" fmla="*/ 267 h 485"/>
                  <a:gd name="T80" fmla="*/ 186 w 335"/>
                  <a:gd name="T81" fmla="*/ 319 h 485"/>
                  <a:gd name="T82" fmla="*/ 229 w 335"/>
                  <a:gd name="T83" fmla="*/ 326 h 485"/>
                  <a:gd name="T84" fmla="*/ 253 w 335"/>
                  <a:gd name="T85" fmla="*/ 316 h 485"/>
                  <a:gd name="T86" fmla="*/ 246 w 335"/>
                  <a:gd name="T87" fmla="*/ 337 h 485"/>
                  <a:gd name="T88" fmla="*/ 197 w 335"/>
                  <a:gd name="T89" fmla="*/ 342 h 485"/>
                  <a:gd name="T90" fmla="*/ 184 w 335"/>
                  <a:gd name="T91" fmla="*/ 359 h 485"/>
                  <a:gd name="T92" fmla="*/ 218 w 335"/>
                  <a:gd name="T93" fmla="*/ 395 h 485"/>
                  <a:gd name="T94" fmla="*/ 265 w 335"/>
                  <a:gd name="T95" fmla="*/ 402 h 485"/>
                  <a:gd name="T96" fmla="*/ 315 w 335"/>
                  <a:gd name="T97" fmla="*/ 421 h 485"/>
                  <a:gd name="T98" fmla="*/ 309 w 335"/>
                  <a:gd name="T99" fmla="*/ 364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5" h="485">
                    <a:moveTo>
                      <a:pt x="139" y="71"/>
                    </a:moveTo>
                    <a:cubicBezTo>
                      <a:pt x="139" y="71"/>
                      <a:pt x="146" y="72"/>
                      <a:pt x="157" y="69"/>
                    </a:cubicBezTo>
                    <a:cubicBezTo>
                      <a:pt x="168" y="66"/>
                      <a:pt x="182" y="65"/>
                      <a:pt x="197" y="66"/>
                    </a:cubicBezTo>
                    <a:cubicBezTo>
                      <a:pt x="212" y="67"/>
                      <a:pt x="257" y="65"/>
                      <a:pt x="278" y="49"/>
                    </a:cubicBezTo>
                    <a:cubicBezTo>
                      <a:pt x="298" y="32"/>
                      <a:pt x="287" y="0"/>
                      <a:pt x="247" y="6"/>
                    </a:cubicBezTo>
                    <a:cubicBezTo>
                      <a:pt x="208" y="11"/>
                      <a:pt x="195" y="13"/>
                      <a:pt x="171" y="27"/>
                    </a:cubicBezTo>
                    <a:cubicBezTo>
                      <a:pt x="147" y="42"/>
                      <a:pt x="125" y="67"/>
                      <a:pt x="139" y="71"/>
                    </a:cubicBezTo>
                    <a:close/>
                    <a:moveTo>
                      <a:pt x="309" y="364"/>
                    </a:moveTo>
                    <a:cubicBezTo>
                      <a:pt x="294" y="354"/>
                      <a:pt x="279" y="355"/>
                      <a:pt x="281" y="345"/>
                    </a:cubicBezTo>
                    <a:cubicBezTo>
                      <a:pt x="284" y="336"/>
                      <a:pt x="305" y="303"/>
                      <a:pt x="292" y="294"/>
                    </a:cubicBezTo>
                    <a:cubicBezTo>
                      <a:pt x="278" y="284"/>
                      <a:pt x="255" y="276"/>
                      <a:pt x="259" y="267"/>
                    </a:cubicBezTo>
                    <a:cubicBezTo>
                      <a:pt x="264" y="257"/>
                      <a:pt x="266" y="245"/>
                      <a:pt x="276" y="245"/>
                    </a:cubicBezTo>
                    <a:cubicBezTo>
                      <a:pt x="286" y="245"/>
                      <a:pt x="294" y="247"/>
                      <a:pt x="314" y="229"/>
                    </a:cubicBezTo>
                    <a:cubicBezTo>
                      <a:pt x="333" y="210"/>
                      <a:pt x="335" y="198"/>
                      <a:pt x="329" y="184"/>
                    </a:cubicBezTo>
                    <a:cubicBezTo>
                      <a:pt x="322" y="170"/>
                      <a:pt x="308" y="151"/>
                      <a:pt x="290" y="156"/>
                    </a:cubicBezTo>
                    <a:cubicBezTo>
                      <a:pt x="272" y="161"/>
                      <a:pt x="253" y="175"/>
                      <a:pt x="251" y="170"/>
                    </a:cubicBezTo>
                    <a:cubicBezTo>
                      <a:pt x="250" y="165"/>
                      <a:pt x="254" y="158"/>
                      <a:pt x="254" y="158"/>
                    </a:cubicBezTo>
                    <a:cubicBezTo>
                      <a:pt x="254" y="158"/>
                      <a:pt x="286" y="137"/>
                      <a:pt x="288" y="123"/>
                    </a:cubicBezTo>
                    <a:cubicBezTo>
                      <a:pt x="290" y="109"/>
                      <a:pt x="300" y="87"/>
                      <a:pt x="293" y="81"/>
                    </a:cubicBezTo>
                    <a:cubicBezTo>
                      <a:pt x="286" y="74"/>
                      <a:pt x="257" y="76"/>
                      <a:pt x="240" y="83"/>
                    </a:cubicBezTo>
                    <a:cubicBezTo>
                      <a:pt x="223" y="90"/>
                      <a:pt x="208" y="101"/>
                      <a:pt x="199" y="102"/>
                    </a:cubicBezTo>
                    <a:cubicBezTo>
                      <a:pt x="190" y="104"/>
                      <a:pt x="160" y="110"/>
                      <a:pt x="151" y="116"/>
                    </a:cubicBezTo>
                    <a:cubicBezTo>
                      <a:pt x="143" y="123"/>
                      <a:pt x="138" y="133"/>
                      <a:pt x="123" y="141"/>
                    </a:cubicBezTo>
                    <a:cubicBezTo>
                      <a:pt x="109" y="149"/>
                      <a:pt x="94" y="155"/>
                      <a:pt x="88" y="186"/>
                    </a:cubicBezTo>
                    <a:cubicBezTo>
                      <a:pt x="83" y="217"/>
                      <a:pt x="81" y="245"/>
                      <a:pt x="78" y="259"/>
                    </a:cubicBezTo>
                    <a:cubicBezTo>
                      <a:pt x="74" y="273"/>
                      <a:pt x="54" y="312"/>
                      <a:pt x="50" y="324"/>
                    </a:cubicBezTo>
                    <a:cubicBezTo>
                      <a:pt x="46" y="337"/>
                      <a:pt x="44" y="358"/>
                      <a:pt x="42" y="389"/>
                    </a:cubicBezTo>
                    <a:cubicBezTo>
                      <a:pt x="41" y="420"/>
                      <a:pt x="0" y="459"/>
                      <a:pt x="10" y="472"/>
                    </a:cubicBezTo>
                    <a:cubicBezTo>
                      <a:pt x="21" y="485"/>
                      <a:pt x="61" y="466"/>
                      <a:pt x="84" y="400"/>
                    </a:cubicBezTo>
                    <a:cubicBezTo>
                      <a:pt x="107" y="334"/>
                      <a:pt x="126" y="280"/>
                      <a:pt x="130" y="232"/>
                    </a:cubicBezTo>
                    <a:cubicBezTo>
                      <a:pt x="135" y="185"/>
                      <a:pt x="136" y="176"/>
                      <a:pt x="152" y="171"/>
                    </a:cubicBezTo>
                    <a:cubicBezTo>
                      <a:pt x="168" y="166"/>
                      <a:pt x="204" y="160"/>
                      <a:pt x="208" y="166"/>
                    </a:cubicBezTo>
                    <a:cubicBezTo>
                      <a:pt x="212" y="172"/>
                      <a:pt x="189" y="195"/>
                      <a:pt x="179" y="205"/>
                    </a:cubicBezTo>
                    <a:cubicBezTo>
                      <a:pt x="169" y="214"/>
                      <a:pt x="163" y="224"/>
                      <a:pt x="168" y="232"/>
                    </a:cubicBezTo>
                    <a:cubicBezTo>
                      <a:pt x="173" y="241"/>
                      <a:pt x="208" y="244"/>
                      <a:pt x="222" y="228"/>
                    </a:cubicBezTo>
                    <a:cubicBezTo>
                      <a:pt x="235" y="212"/>
                      <a:pt x="240" y="200"/>
                      <a:pt x="250" y="199"/>
                    </a:cubicBezTo>
                    <a:cubicBezTo>
                      <a:pt x="259" y="197"/>
                      <a:pt x="295" y="197"/>
                      <a:pt x="295" y="202"/>
                    </a:cubicBezTo>
                    <a:cubicBezTo>
                      <a:pt x="295" y="208"/>
                      <a:pt x="283" y="216"/>
                      <a:pt x="271" y="216"/>
                    </a:cubicBezTo>
                    <a:cubicBezTo>
                      <a:pt x="258" y="216"/>
                      <a:pt x="248" y="209"/>
                      <a:pt x="237" y="217"/>
                    </a:cubicBezTo>
                    <a:cubicBezTo>
                      <a:pt x="227" y="225"/>
                      <a:pt x="214" y="253"/>
                      <a:pt x="200" y="267"/>
                    </a:cubicBezTo>
                    <a:cubicBezTo>
                      <a:pt x="187" y="282"/>
                      <a:pt x="172" y="305"/>
                      <a:pt x="186" y="319"/>
                    </a:cubicBezTo>
                    <a:cubicBezTo>
                      <a:pt x="200" y="332"/>
                      <a:pt x="222" y="335"/>
                      <a:pt x="229" y="326"/>
                    </a:cubicBezTo>
                    <a:cubicBezTo>
                      <a:pt x="235" y="317"/>
                      <a:pt x="247" y="313"/>
                      <a:pt x="253" y="316"/>
                    </a:cubicBezTo>
                    <a:cubicBezTo>
                      <a:pt x="258" y="320"/>
                      <a:pt x="255" y="335"/>
                      <a:pt x="246" y="337"/>
                    </a:cubicBezTo>
                    <a:cubicBezTo>
                      <a:pt x="237" y="339"/>
                      <a:pt x="204" y="342"/>
                      <a:pt x="197" y="342"/>
                    </a:cubicBezTo>
                    <a:cubicBezTo>
                      <a:pt x="190" y="342"/>
                      <a:pt x="180" y="345"/>
                      <a:pt x="184" y="359"/>
                    </a:cubicBezTo>
                    <a:cubicBezTo>
                      <a:pt x="187" y="374"/>
                      <a:pt x="193" y="396"/>
                      <a:pt x="218" y="395"/>
                    </a:cubicBezTo>
                    <a:cubicBezTo>
                      <a:pt x="243" y="395"/>
                      <a:pt x="256" y="395"/>
                      <a:pt x="265" y="402"/>
                    </a:cubicBezTo>
                    <a:cubicBezTo>
                      <a:pt x="275" y="408"/>
                      <a:pt x="300" y="440"/>
                      <a:pt x="315" y="421"/>
                    </a:cubicBezTo>
                    <a:cubicBezTo>
                      <a:pt x="329" y="401"/>
                      <a:pt x="324" y="374"/>
                      <a:pt x="309" y="3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73" name="Freeform 165"/>
              <p:cNvSpPr>
                <a:spLocks noEditPoints="1"/>
              </p:cNvSpPr>
              <p:nvPr/>
            </p:nvSpPr>
            <p:spPr bwMode="auto">
              <a:xfrm>
                <a:off x="6778625" y="2800351"/>
                <a:ext cx="1449388" cy="1103313"/>
              </a:xfrm>
              <a:custGeom>
                <a:avLst/>
                <a:gdLst>
                  <a:gd name="T0" fmla="*/ 82 w 386"/>
                  <a:gd name="T1" fmla="*/ 68 h 293"/>
                  <a:gd name="T2" fmla="*/ 47 w 386"/>
                  <a:gd name="T3" fmla="*/ 93 h 293"/>
                  <a:gd name="T4" fmla="*/ 36 w 386"/>
                  <a:gd name="T5" fmla="*/ 131 h 293"/>
                  <a:gd name="T6" fmla="*/ 35 w 386"/>
                  <a:gd name="T7" fmla="*/ 170 h 293"/>
                  <a:gd name="T8" fmla="*/ 8 w 386"/>
                  <a:gd name="T9" fmla="*/ 256 h 293"/>
                  <a:gd name="T10" fmla="*/ 42 w 386"/>
                  <a:gd name="T11" fmla="*/ 271 h 293"/>
                  <a:gd name="T12" fmla="*/ 68 w 386"/>
                  <a:gd name="T13" fmla="*/ 204 h 293"/>
                  <a:gd name="T14" fmla="*/ 89 w 386"/>
                  <a:gd name="T15" fmla="*/ 133 h 293"/>
                  <a:gd name="T16" fmla="*/ 82 w 386"/>
                  <a:gd name="T17" fmla="*/ 68 h 293"/>
                  <a:gd name="T18" fmla="*/ 369 w 386"/>
                  <a:gd name="T19" fmla="*/ 89 h 293"/>
                  <a:gd name="T20" fmla="*/ 283 w 386"/>
                  <a:gd name="T21" fmla="*/ 10 h 293"/>
                  <a:gd name="T22" fmla="*/ 229 w 386"/>
                  <a:gd name="T23" fmla="*/ 11 h 293"/>
                  <a:gd name="T24" fmla="*/ 119 w 386"/>
                  <a:gd name="T25" fmla="*/ 60 h 293"/>
                  <a:gd name="T26" fmla="*/ 115 w 386"/>
                  <a:gd name="T27" fmla="*/ 85 h 293"/>
                  <a:gd name="T28" fmla="*/ 164 w 386"/>
                  <a:gd name="T29" fmla="*/ 93 h 293"/>
                  <a:gd name="T30" fmla="*/ 236 w 386"/>
                  <a:gd name="T31" fmla="*/ 55 h 293"/>
                  <a:gd name="T32" fmla="*/ 273 w 386"/>
                  <a:gd name="T33" fmla="*/ 60 h 293"/>
                  <a:gd name="T34" fmla="*/ 334 w 386"/>
                  <a:gd name="T35" fmla="*/ 112 h 293"/>
                  <a:gd name="T36" fmla="*/ 330 w 386"/>
                  <a:gd name="T37" fmla="*/ 154 h 293"/>
                  <a:gd name="T38" fmla="*/ 326 w 386"/>
                  <a:gd name="T39" fmla="*/ 200 h 293"/>
                  <a:gd name="T40" fmla="*/ 292 w 386"/>
                  <a:gd name="T41" fmla="*/ 264 h 293"/>
                  <a:gd name="T42" fmla="*/ 338 w 386"/>
                  <a:gd name="T43" fmla="*/ 260 h 293"/>
                  <a:gd name="T44" fmla="*/ 374 w 386"/>
                  <a:gd name="T45" fmla="*/ 178 h 293"/>
                  <a:gd name="T46" fmla="*/ 369 w 386"/>
                  <a:gd name="T47" fmla="*/ 89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6" h="293">
                    <a:moveTo>
                      <a:pt x="82" y="68"/>
                    </a:moveTo>
                    <a:cubicBezTo>
                      <a:pt x="82" y="68"/>
                      <a:pt x="58" y="79"/>
                      <a:pt x="47" y="93"/>
                    </a:cubicBezTo>
                    <a:cubicBezTo>
                      <a:pt x="36" y="108"/>
                      <a:pt x="31" y="122"/>
                      <a:pt x="36" y="131"/>
                    </a:cubicBezTo>
                    <a:cubicBezTo>
                      <a:pt x="40" y="140"/>
                      <a:pt x="41" y="158"/>
                      <a:pt x="35" y="170"/>
                    </a:cubicBezTo>
                    <a:cubicBezTo>
                      <a:pt x="29" y="182"/>
                      <a:pt x="0" y="239"/>
                      <a:pt x="8" y="256"/>
                    </a:cubicBezTo>
                    <a:cubicBezTo>
                      <a:pt x="16" y="273"/>
                      <a:pt x="25" y="293"/>
                      <a:pt x="42" y="271"/>
                    </a:cubicBezTo>
                    <a:cubicBezTo>
                      <a:pt x="59" y="250"/>
                      <a:pt x="64" y="228"/>
                      <a:pt x="68" y="204"/>
                    </a:cubicBezTo>
                    <a:cubicBezTo>
                      <a:pt x="72" y="181"/>
                      <a:pt x="81" y="151"/>
                      <a:pt x="89" y="133"/>
                    </a:cubicBezTo>
                    <a:cubicBezTo>
                      <a:pt x="98" y="114"/>
                      <a:pt x="118" y="67"/>
                      <a:pt x="82" y="68"/>
                    </a:cubicBezTo>
                    <a:close/>
                    <a:moveTo>
                      <a:pt x="369" y="89"/>
                    </a:moveTo>
                    <a:cubicBezTo>
                      <a:pt x="352" y="68"/>
                      <a:pt x="300" y="15"/>
                      <a:pt x="283" y="10"/>
                    </a:cubicBezTo>
                    <a:cubicBezTo>
                      <a:pt x="265" y="5"/>
                      <a:pt x="252" y="0"/>
                      <a:pt x="229" y="11"/>
                    </a:cubicBezTo>
                    <a:cubicBezTo>
                      <a:pt x="207" y="22"/>
                      <a:pt x="131" y="56"/>
                      <a:pt x="119" y="60"/>
                    </a:cubicBezTo>
                    <a:cubicBezTo>
                      <a:pt x="119" y="60"/>
                      <a:pt x="104" y="75"/>
                      <a:pt x="115" y="85"/>
                    </a:cubicBezTo>
                    <a:cubicBezTo>
                      <a:pt x="126" y="96"/>
                      <a:pt x="149" y="104"/>
                      <a:pt x="164" y="93"/>
                    </a:cubicBezTo>
                    <a:cubicBezTo>
                      <a:pt x="179" y="83"/>
                      <a:pt x="224" y="64"/>
                      <a:pt x="236" y="55"/>
                    </a:cubicBezTo>
                    <a:cubicBezTo>
                      <a:pt x="247" y="47"/>
                      <a:pt x="263" y="51"/>
                      <a:pt x="273" y="60"/>
                    </a:cubicBezTo>
                    <a:cubicBezTo>
                      <a:pt x="284" y="68"/>
                      <a:pt x="332" y="98"/>
                      <a:pt x="334" y="112"/>
                    </a:cubicBezTo>
                    <a:cubicBezTo>
                      <a:pt x="336" y="126"/>
                      <a:pt x="333" y="136"/>
                      <a:pt x="330" y="154"/>
                    </a:cubicBezTo>
                    <a:cubicBezTo>
                      <a:pt x="328" y="172"/>
                      <a:pt x="333" y="184"/>
                      <a:pt x="326" y="200"/>
                    </a:cubicBezTo>
                    <a:cubicBezTo>
                      <a:pt x="318" y="216"/>
                      <a:pt x="281" y="243"/>
                      <a:pt x="292" y="264"/>
                    </a:cubicBezTo>
                    <a:cubicBezTo>
                      <a:pt x="302" y="285"/>
                      <a:pt x="318" y="285"/>
                      <a:pt x="338" y="260"/>
                    </a:cubicBezTo>
                    <a:cubicBezTo>
                      <a:pt x="357" y="235"/>
                      <a:pt x="367" y="219"/>
                      <a:pt x="374" y="178"/>
                    </a:cubicBezTo>
                    <a:cubicBezTo>
                      <a:pt x="380" y="138"/>
                      <a:pt x="386" y="109"/>
                      <a:pt x="369"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74" name="Freeform 166"/>
              <p:cNvSpPr>
                <a:spLocks noEditPoints="1"/>
              </p:cNvSpPr>
              <p:nvPr/>
            </p:nvSpPr>
            <p:spPr bwMode="auto">
              <a:xfrm>
                <a:off x="8683625" y="2921001"/>
                <a:ext cx="798513" cy="1035050"/>
              </a:xfrm>
              <a:custGeom>
                <a:avLst/>
                <a:gdLst>
                  <a:gd name="T0" fmla="*/ 181 w 213"/>
                  <a:gd name="T1" fmla="*/ 93 h 275"/>
                  <a:gd name="T2" fmla="*/ 158 w 213"/>
                  <a:gd name="T3" fmla="*/ 73 h 275"/>
                  <a:gd name="T4" fmla="*/ 126 w 213"/>
                  <a:gd name="T5" fmla="*/ 80 h 275"/>
                  <a:gd name="T6" fmla="*/ 119 w 213"/>
                  <a:gd name="T7" fmla="*/ 33 h 275"/>
                  <a:gd name="T8" fmla="*/ 92 w 213"/>
                  <a:gd name="T9" fmla="*/ 4 h 275"/>
                  <a:gd name="T10" fmla="*/ 63 w 213"/>
                  <a:gd name="T11" fmla="*/ 49 h 275"/>
                  <a:gd name="T12" fmla="*/ 68 w 213"/>
                  <a:gd name="T13" fmla="*/ 83 h 275"/>
                  <a:gd name="T14" fmla="*/ 52 w 213"/>
                  <a:gd name="T15" fmla="*/ 99 h 275"/>
                  <a:gd name="T16" fmla="*/ 30 w 213"/>
                  <a:gd name="T17" fmla="*/ 104 h 275"/>
                  <a:gd name="T18" fmla="*/ 17 w 213"/>
                  <a:gd name="T19" fmla="*/ 146 h 275"/>
                  <a:gd name="T20" fmla="*/ 30 w 213"/>
                  <a:gd name="T21" fmla="*/ 183 h 275"/>
                  <a:gd name="T22" fmla="*/ 2 w 213"/>
                  <a:gd name="T23" fmla="*/ 247 h 275"/>
                  <a:gd name="T24" fmla="*/ 42 w 213"/>
                  <a:gd name="T25" fmla="*/ 244 h 275"/>
                  <a:gd name="T26" fmla="*/ 91 w 213"/>
                  <a:gd name="T27" fmla="*/ 161 h 275"/>
                  <a:gd name="T28" fmla="*/ 164 w 213"/>
                  <a:gd name="T29" fmla="*/ 134 h 275"/>
                  <a:gd name="T30" fmla="*/ 181 w 213"/>
                  <a:gd name="T31" fmla="*/ 93 h 275"/>
                  <a:gd name="T32" fmla="*/ 165 w 213"/>
                  <a:gd name="T33" fmla="*/ 184 h 275"/>
                  <a:gd name="T34" fmla="*/ 131 w 213"/>
                  <a:gd name="T35" fmla="*/ 175 h 275"/>
                  <a:gd name="T36" fmla="*/ 117 w 213"/>
                  <a:gd name="T37" fmla="*/ 203 h 275"/>
                  <a:gd name="T38" fmla="*/ 151 w 213"/>
                  <a:gd name="T39" fmla="*/ 231 h 275"/>
                  <a:gd name="T40" fmla="*/ 169 w 213"/>
                  <a:gd name="T41" fmla="*/ 272 h 275"/>
                  <a:gd name="T42" fmla="*/ 206 w 213"/>
                  <a:gd name="T43" fmla="*/ 232 h 275"/>
                  <a:gd name="T44" fmla="*/ 165 w 213"/>
                  <a:gd name="T45" fmla="*/ 18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3" h="275">
                    <a:moveTo>
                      <a:pt x="181" y="93"/>
                    </a:moveTo>
                    <a:cubicBezTo>
                      <a:pt x="171" y="78"/>
                      <a:pt x="169" y="69"/>
                      <a:pt x="158" y="73"/>
                    </a:cubicBezTo>
                    <a:cubicBezTo>
                      <a:pt x="146" y="76"/>
                      <a:pt x="137" y="85"/>
                      <a:pt x="126" y="80"/>
                    </a:cubicBezTo>
                    <a:cubicBezTo>
                      <a:pt x="115" y="74"/>
                      <a:pt x="117" y="49"/>
                      <a:pt x="119" y="33"/>
                    </a:cubicBezTo>
                    <a:cubicBezTo>
                      <a:pt x="121" y="17"/>
                      <a:pt x="108" y="0"/>
                      <a:pt x="92" y="4"/>
                    </a:cubicBezTo>
                    <a:cubicBezTo>
                      <a:pt x="92" y="4"/>
                      <a:pt x="62" y="35"/>
                      <a:pt x="63" y="49"/>
                    </a:cubicBezTo>
                    <a:cubicBezTo>
                      <a:pt x="64" y="63"/>
                      <a:pt x="68" y="74"/>
                      <a:pt x="68" y="83"/>
                    </a:cubicBezTo>
                    <a:cubicBezTo>
                      <a:pt x="68" y="92"/>
                      <a:pt x="58" y="100"/>
                      <a:pt x="52" y="99"/>
                    </a:cubicBezTo>
                    <a:cubicBezTo>
                      <a:pt x="46" y="99"/>
                      <a:pt x="36" y="95"/>
                      <a:pt x="30" y="104"/>
                    </a:cubicBezTo>
                    <a:cubicBezTo>
                      <a:pt x="25" y="113"/>
                      <a:pt x="10" y="138"/>
                      <a:pt x="17" y="146"/>
                    </a:cubicBezTo>
                    <a:cubicBezTo>
                      <a:pt x="23" y="154"/>
                      <a:pt x="39" y="159"/>
                      <a:pt x="30" y="183"/>
                    </a:cubicBezTo>
                    <a:cubicBezTo>
                      <a:pt x="20" y="208"/>
                      <a:pt x="0" y="229"/>
                      <a:pt x="2" y="247"/>
                    </a:cubicBezTo>
                    <a:cubicBezTo>
                      <a:pt x="5" y="266"/>
                      <a:pt x="29" y="265"/>
                      <a:pt x="42" y="244"/>
                    </a:cubicBezTo>
                    <a:cubicBezTo>
                      <a:pt x="55" y="222"/>
                      <a:pt x="73" y="168"/>
                      <a:pt x="91" y="161"/>
                    </a:cubicBezTo>
                    <a:cubicBezTo>
                      <a:pt x="110" y="154"/>
                      <a:pt x="143" y="155"/>
                      <a:pt x="164" y="134"/>
                    </a:cubicBezTo>
                    <a:cubicBezTo>
                      <a:pt x="184" y="113"/>
                      <a:pt x="192" y="108"/>
                      <a:pt x="181" y="93"/>
                    </a:cubicBezTo>
                    <a:close/>
                    <a:moveTo>
                      <a:pt x="165" y="184"/>
                    </a:moveTo>
                    <a:cubicBezTo>
                      <a:pt x="150" y="176"/>
                      <a:pt x="142" y="169"/>
                      <a:pt x="131" y="175"/>
                    </a:cubicBezTo>
                    <a:cubicBezTo>
                      <a:pt x="131" y="175"/>
                      <a:pt x="111" y="195"/>
                      <a:pt x="117" y="203"/>
                    </a:cubicBezTo>
                    <a:cubicBezTo>
                      <a:pt x="123" y="210"/>
                      <a:pt x="147" y="216"/>
                      <a:pt x="151" y="231"/>
                    </a:cubicBezTo>
                    <a:cubicBezTo>
                      <a:pt x="155" y="246"/>
                      <a:pt x="157" y="269"/>
                      <a:pt x="169" y="272"/>
                    </a:cubicBezTo>
                    <a:cubicBezTo>
                      <a:pt x="181" y="275"/>
                      <a:pt x="199" y="259"/>
                      <a:pt x="206" y="232"/>
                    </a:cubicBezTo>
                    <a:cubicBezTo>
                      <a:pt x="213" y="206"/>
                      <a:pt x="181" y="192"/>
                      <a:pt x="165" y="1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75" name="Freeform 167"/>
              <p:cNvSpPr>
                <a:spLocks noEditPoints="1"/>
              </p:cNvSpPr>
              <p:nvPr/>
            </p:nvSpPr>
            <p:spPr bwMode="auto">
              <a:xfrm>
                <a:off x="9902825" y="2703513"/>
                <a:ext cx="904875" cy="1466850"/>
              </a:xfrm>
              <a:custGeom>
                <a:avLst/>
                <a:gdLst>
                  <a:gd name="T0" fmla="*/ 24 w 241"/>
                  <a:gd name="T1" fmla="*/ 76 h 390"/>
                  <a:gd name="T2" fmla="*/ 67 w 241"/>
                  <a:gd name="T3" fmla="*/ 56 h 390"/>
                  <a:gd name="T4" fmla="*/ 75 w 241"/>
                  <a:gd name="T5" fmla="*/ 47 h 390"/>
                  <a:gd name="T6" fmla="*/ 55 w 241"/>
                  <a:gd name="T7" fmla="*/ 21 h 390"/>
                  <a:gd name="T8" fmla="*/ 39 w 241"/>
                  <a:gd name="T9" fmla="*/ 13 h 390"/>
                  <a:gd name="T10" fmla="*/ 7 w 241"/>
                  <a:gd name="T11" fmla="*/ 40 h 390"/>
                  <a:gd name="T12" fmla="*/ 24 w 241"/>
                  <a:gd name="T13" fmla="*/ 76 h 390"/>
                  <a:gd name="T14" fmla="*/ 239 w 241"/>
                  <a:gd name="T15" fmla="*/ 33 h 390"/>
                  <a:gd name="T16" fmla="*/ 213 w 241"/>
                  <a:gd name="T17" fmla="*/ 0 h 390"/>
                  <a:gd name="T18" fmla="*/ 142 w 241"/>
                  <a:gd name="T19" fmla="*/ 8 h 390"/>
                  <a:gd name="T20" fmla="*/ 106 w 241"/>
                  <a:gd name="T21" fmla="*/ 24 h 390"/>
                  <a:gd name="T22" fmla="*/ 97 w 241"/>
                  <a:gd name="T23" fmla="*/ 53 h 390"/>
                  <a:gd name="T24" fmla="*/ 113 w 241"/>
                  <a:gd name="T25" fmla="*/ 52 h 390"/>
                  <a:gd name="T26" fmla="*/ 142 w 241"/>
                  <a:gd name="T27" fmla="*/ 55 h 390"/>
                  <a:gd name="T28" fmla="*/ 94 w 241"/>
                  <a:gd name="T29" fmla="*/ 106 h 390"/>
                  <a:gd name="T30" fmla="*/ 128 w 241"/>
                  <a:gd name="T31" fmla="*/ 102 h 390"/>
                  <a:gd name="T32" fmla="*/ 203 w 241"/>
                  <a:gd name="T33" fmla="*/ 62 h 390"/>
                  <a:gd name="T34" fmla="*/ 239 w 241"/>
                  <a:gd name="T35" fmla="*/ 33 h 390"/>
                  <a:gd name="T36" fmla="*/ 152 w 241"/>
                  <a:gd name="T37" fmla="*/ 241 h 390"/>
                  <a:gd name="T38" fmla="*/ 118 w 241"/>
                  <a:gd name="T39" fmla="*/ 244 h 390"/>
                  <a:gd name="T40" fmla="*/ 113 w 241"/>
                  <a:gd name="T41" fmla="*/ 212 h 390"/>
                  <a:gd name="T42" fmla="*/ 128 w 241"/>
                  <a:gd name="T43" fmla="*/ 168 h 390"/>
                  <a:gd name="T44" fmla="*/ 102 w 241"/>
                  <a:gd name="T45" fmla="*/ 129 h 390"/>
                  <a:gd name="T46" fmla="*/ 61 w 241"/>
                  <a:gd name="T47" fmla="*/ 140 h 390"/>
                  <a:gd name="T48" fmla="*/ 28 w 241"/>
                  <a:gd name="T49" fmla="*/ 148 h 390"/>
                  <a:gd name="T50" fmla="*/ 51 w 241"/>
                  <a:gd name="T51" fmla="*/ 176 h 390"/>
                  <a:gd name="T52" fmla="*/ 70 w 241"/>
                  <a:gd name="T53" fmla="*/ 185 h 390"/>
                  <a:gd name="T54" fmla="*/ 69 w 241"/>
                  <a:gd name="T55" fmla="*/ 240 h 390"/>
                  <a:gd name="T56" fmla="*/ 45 w 241"/>
                  <a:gd name="T57" fmla="*/ 255 h 390"/>
                  <a:gd name="T58" fmla="*/ 30 w 241"/>
                  <a:gd name="T59" fmla="*/ 290 h 390"/>
                  <a:gd name="T60" fmla="*/ 66 w 241"/>
                  <a:gd name="T61" fmla="*/ 298 h 390"/>
                  <a:gd name="T62" fmla="*/ 53 w 241"/>
                  <a:gd name="T63" fmla="*/ 327 h 390"/>
                  <a:gd name="T64" fmla="*/ 11 w 241"/>
                  <a:gd name="T65" fmla="*/ 353 h 390"/>
                  <a:gd name="T66" fmla="*/ 36 w 241"/>
                  <a:gd name="T67" fmla="*/ 364 h 390"/>
                  <a:gd name="T68" fmla="*/ 67 w 241"/>
                  <a:gd name="T69" fmla="*/ 382 h 390"/>
                  <a:gd name="T70" fmla="*/ 99 w 241"/>
                  <a:gd name="T71" fmla="*/ 365 h 390"/>
                  <a:gd name="T72" fmla="*/ 111 w 241"/>
                  <a:gd name="T73" fmla="*/ 332 h 390"/>
                  <a:gd name="T74" fmla="*/ 132 w 241"/>
                  <a:gd name="T75" fmla="*/ 317 h 390"/>
                  <a:gd name="T76" fmla="*/ 153 w 241"/>
                  <a:gd name="T77" fmla="*/ 272 h 390"/>
                  <a:gd name="T78" fmla="*/ 152 w 241"/>
                  <a:gd name="T79" fmla="*/ 241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1" h="390">
                    <a:moveTo>
                      <a:pt x="24" y="76"/>
                    </a:moveTo>
                    <a:cubicBezTo>
                      <a:pt x="38" y="77"/>
                      <a:pt x="54" y="59"/>
                      <a:pt x="67" y="56"/>
                    </a:cubicBezTo>
                    <a:cubicBezTo>
                      <a:pt x="79" y="53"/>
                      <a:pt x="81" y="48"/>
                      <a:pt x="75" y="47"/>
                    </a:cubicBezTo>
                    <a:cubicBezTo>
                      <a:pt x="69" y="47"/>
                      <a:pt x="62" y="30"/>
                      <a:pt x="55" y="21"/>
                    </a:cubicBezTo>
                    <a:cubicBezTo>
                      <a:pt x="49" y="12"/>
                      <a:pt x="39" y="13"/>
                      <a:pt x="39" y="13"/>
                    </a:cubicBezTo>
                    <a:cubicBezTo>
                      <a:pt x="31" y="12"/>
                      <a:pt x="14" y="15"/>
                      <a:pt x="7" y="40"/>
                    </a:cubicBezTo>
                    <a:cubicBezTo>
                      <a:pt x="0" y="65"/>
                      <a:pt x="9" y="76"/>
                      <a:pt x="24" y="76"/>
                    </a:cubicBezTo>
                    <a:close/>
                    <a:moveTo>
                      <a:pt x="239" y="33"/>
                    </a:moveTo>
                    <a:cubicBezTo>
                      <a:pt x="237" y="6"/>
                      <a:pt x="227" y="1"/>
                      <a:pt x="213" y="0"/>
                    </a:cubicBezTo>
                    <a:cubicBezTo>
                      <a:pt x="200" y="0"/>
                      <a:pt x="152" y="8"/>
                      <a:pt x="142" y="8"/>
                    </a:cubicBezTo>
                    <a:cubicBezTo>
                      <a:pt x="133" y="8"/>
                      <a:pt x="118" y="8"/>
                      <a:pt x="106" y="24"/>
                    </a:cubicBezTo>
                    <a:cubicBezTo>
                      <a:pt x="93" y="40"/>
                      <a:pt x="94" y="48"/>
                      <a:pt x="97" y="53"/>
                    </a:cubicBezTo>
                    <a:cubicBezTo>
                      <a:pt x="97" y="53"/>
                      <a:pt x="104" y="56"/>
                      <a:pt x="113" y="52"/>
                    </a:cubicBezTo>
                    <a:cubicBezTo>
                      <a:pt x="121" y="47"/>
                      <a:pt x="147" y="48"/>
                      <a:pt x="142" y="55"/>
                    </a:cubicBezTo>
                    <a:cubicBezTo>
                      <a:pt x="137" y="61"/>
                      <a:pt x="92" y="97"/>
                      <a:pt x="94" y="106"/>
                    </a:cubicBezTo>
                    <a:cubicBezTo>
                      <a:pt x="96" y="116"/>
                      <a:pt x="109" y="117"/>
                      <a:pt x="128" y="102"/>
                    </a:cubicBezTo>
                    <a:cubicBezTo>
                      <a:pt x="148" y="87"/>
                      <a:pt x="187" y="61"/>
                      <a:pt x="203" y="62"/>
                    </a:cubicBezTo>
                    <a:cubicBezTo>
                      <a:pt x="218" y="64"/>
                      <a:pt x="241" y="60"/>
                      <a:pt x="239" y="33"/>
                    </a:cubicBezTo>
                    <a:close/>
                    <a:moveTo>
                      <a:pt x="152" y="241"/>
                    </a:moveTo>
                    <a:cubicBezTo>
                      <a:pt x="145" y="236"/>
                      <a:pt x="123" y="244"/>
                      <a:pt x="118" y="244"/>
                    </a:cubicBezTo>
                    <a:cubicBezTo>
                      <a:pt x="113" y="245"/>
                      <a:pt x="113" y="232"/>
                      <a:pt x="113" y="212"/>
                    </a:cubicBezTo>
                    <a:cubicBezTo>
                      <a:pt x="113" y="193"/>
                      <a:pt x="122" y="182"/>
                      <a:pt x="128" y="168"/>
                    </a:cubicBezTo>
                    <a:cubicBezTo>
                      <a:pt x="134" y="153"/>
                      <a:pt x="118" y="135"/>
                      <a:pt x="102" y="129"/>
                    </a:cubicBezTo>
                    <a:cubicBezTo>
                      <a:pt x="86" y="123"/>
                      <a:pt x="71" y="131"/>
                      <a:pt x="61" y="140"/>
                    </a:cubicBezTo>
                    <a:cubicBezTo>
                      <a:pt x="51" y="149"/>
                      <a:pt x="28" y="148"/>
                      <a:pt x="28" y="148"/>
                    </a:cubicBezTo>
                    <a:cubicBezTo>
                      <a:pt x="10" y="150"/>
                      <a:pt x="42" y="174"/>
                      <a:pt x="51" y="176"/>
                    </a:cubicBezTo>
                    <a:cubicBezTo>
                      <a:pt x="61" y="177"/>
                      <a:pt x="70" y="181"/>
                      <a:pt x="70" y="185"/>
                    </a:cubicBezTo>
                    <a:cubicBezTo>
                      <a:pt x="70" y="189"/>
                      <a:pt x="71" y="228"/>
                      <a:pt x="69" y="240"/>
                    </a:cubicBezTo>
                    <a:cubicBezTo>
                      <a:pt x="67" y="252"/>
                      <a:pt x="60" y="252"/>
                      <a:pt x="45" y="255"/>
                    </a:cubicBezTo>
                    <a:cubicBezTo>
                      <a:pt x="29" y="258"/>
                      <a:pt x="27" y="284"/>
                      <a:pt x="30" y="290"/>
                    </a:cubicBezTo>
                    <a:cubicBezTo>
                      <a:pt x="33" y="296"/>
                      <a:pt x="62" y="291"/>
                      <a:pt x="66" y="298"/>
                    </a:cubicBezTo>
                    <a:cubicBezTo>
                      <a:pt x="70" y="304"/>
                      <a:pt x="69" y="319"/>
                      <a:pt x="53" y="327"/>
                    </a:cubicBezTo>
                    <a:cubicBezTo>
                      <a:pt x="38" y="336"/>
                      <a:pt x="16" y="346"/>
                      <a:pt x="11" y="353"/>
                    </a:cubicBezTo>
                    <a:cubicBezTo>
                      <a:pt x="6" y="360"/>
                      <a:pt x="25" y="364"/>
                      <a:pt x="36" y="364"/>
                    </a:cubicBezTo>
                    <a:cubicBezTo>
                      <a:pt x="47" y="364"/>
                      <a:pt x="56" y="374"/>
                      <a:pt x="67" y="382"/>
                    </a:cubicBezTo>
                    <a:cubicBezTo>
                      <a:pt x="78" y="390"/>
                      <a:pt x="91" y="374"/>
                      <a:pt x="99" y="365"/>
                    </a:cubicBezTo>
                    <a:cubicBezTo>
                      <a:pt x="108" y="357"/>
                      <a:pt x="108" y="342"/>
                      <a:pt x="111" y="332"/>
                    </a:cubicBezTo>
                    <a:cubicBezTo>
                      <a:pt x="113" y="322"/>
                      <a:pt x="122" y="322"/>
                      <a:pt x="132" y="317"/>
                    </a:cubicBezTo>
                    <a:cubicBezTo>
                      <a:pt x="142" y="312"/>
                      <a:pt x="143" y="288"/>
                      <a:pt x="153" y="272"/>
                    </a:cubicBezTo>
                    <a:cubicBezTo>
                      <a:pt x="162" y="255"/>
                      <a:pt x="159" y="247"/>
                      <a:pt x="152" y="2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grpSp>
      <p:sp>
        <p:nvSpPr>
          <p:cNvPr id="27655" name="文本框 177"/>
          <p:cNvSpPr txBox="1"/>
          <p:nvPr/>
        </p:nvSpPr>
        <p:spPr>
          <a:xfrm>
            <a:off x="2752725" y="3302000"/>
            <a:ext cx="6716713" cy="828675"/>
          </a:xfrm>
          <a:prstGeom prst="rect">
            <a:avLst/>
          </a:prstGeom>
          <a:noFill/>
          <a:ln w="9525">
            <a:noFill/>
          </a:ln>
        </p:spPr>
        <p:txBody>
          <a:bodyPr wrap="square" anchor="t" anchorCtr="0">
            <a:spAutoFit/>
          </a:bodyPr>
          <a:p>
            <a:pPr algn="dist"/>
            <a:r>
              <a:rPr lang="zh-CN" altLang="en-US" sz="4800" dirty="0">
                <a:solidFill>
                  <a:srgbClr val="003D87"/>
                </a:solidFill>
                <a:latin typeface="思源黑体 CN Heavy" pitchFamily="34" charset="-122"/>
                <a:ea typeface="思源黑体 CN Heavy" pitchFamily="34" charset="-122"/>
              </a:rPr>
              <a:t>欢迎指正，谢谢大家</a:t>
            </a:r>
            <a:endParaRPr lang="zh-CN" altLang="en-US" sz="4800" dirty="0">
              <a:solidFill>
                <a:srgbClr val="003D87"/>
              </a:solidFill>
              <a:latin typeface="思源黑体 CN Heavy" pitchFamily="34" charset="-122"/>
              <a:ea typeface="思源黑体 CN Heavy"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41325"/>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703580" y="722630"/>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8.2</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5" name="文本框 4"/>
          <p:cNvSpPr txBox="1"/>
          <p:nvPr/>
        </p:nvSpPr>
        <p:spPr>
          <a:xfrm>
            <a:off x="1058545" y="1306195"/>
            <a:ext cx="10389235" cy="4769485"/>
          </a:xfrm>
          <a:prstGeom prst="rect">
            <a:avLst/>
          </a:prstGeom>
          <a:noFill/>
        </p:spPr>
        <p:txBody>
          <a:bodyPr wrap="square" rtlCol="0" anchor="t">
            <a:spAutoFit/>
          </a:bodyPr>
          <a:p>
            <a:r>
              <a:rPr lang="en-US" sz="1600" dirty="0">
                <a:solidFill>
                  <a:srgbClr val="103568"/>
                </a:solidFill>
                <a:latin typeface="华文中宋" panose="02010600040101010101" charset="-122"/>
                <a:ea typeface="华文中宋" panose="02010600040101010101" charset="-122"/>
                <a:sym typeface="+mn-ea"/>
              </a:rPr>
              <a:t>1、答：</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计算机所有功能的实现过程就是各种信息在计算机内各大功能部件之间进行交换的过程，因此，必须在部件之间构筑信息传输的公共通路，即总线。计算机系统通过总线将CPU、主存储器及输入输出设备连接起来，并在这个通路上传送地址信息、数据信息及控制信息。</a:t>
            </a:r>
            <a:endParaRPr lang="en-US" sz="1600" dirty="0">
              <a:solidFill>
                <a:srgbClr val="103568"/>
              </a:solidFill>
              <a:latin typeface="华文中宋" panose="02010600040101010101" charset="-122"/>
              <a:ea typeface="华文中宋" panose="02010600040101010101" charset="-122"/>
              <a:sym typeface="+mn-ea"/>
            </a:endParaRPr>
          </a:p>
          <a:p>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2、答：在单总线结构的计算机中只有一条系统总线，因此构成计算机系统的各部件如CPU、 主存储器及输入输岀设备等，都只能连接在这一条也线上并构成一个完整的计算机系统。单总线结构具有如下优点：</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总线结构简单，使用灵活。扩充容易。在总线上增加新的外设不涉及到总线的扩展和</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已经连接到总线上其它设备的变化。</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单总线结构的不足主要表现在：</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（1）主存与外部设备采用统一编址，减少了主存的地址空间。</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（2）高速设备和低速设备连接在同一组总线上，高速设备的高速特性得不到发挥。</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（3）总线只能被分时使用。通信速度慢。</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（4）任何两部件之间的信息传递都共享受一组总线，系统总线负载重，系统性能低。 	双总线在单总线结构的基础上，通过在CPI'和主存储器之间增加一组高速的存储总线</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（也称主存总线）而得到。这种类型的双也线结构具有如下特点：</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（1）仍然保持了单总线系统扩展容易的优点。</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（2）存总线的使用。大大降低了系统总线的负载。</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在双总线的基础上，将主存从系统总线上分离出来。并将原来的系统总线分离成主存总线和I/O总线的三总线结构。</a:t>
            </a:r>
            <a:endParaRPr lang="en-US" sz="1600" dirty="0">
              <a:solidFill>
                <a:srgbClr val="103568"/>
              </a:solidFill>
              <a:latin typeface="华文中宋" panose="02010600040101010101" charset="-122"/>
              <a:ea typeface="华文中宋" panose="02010600040101010101"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41325"/>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633730" y="441325"/>
            <a:ext cx="1202055"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8.2</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5" name="文本框 4"/>
          <p:cNvSpPr txBox="1"/>
          <p:nvPr/>
        </p:nvSpPr>
        <p:spPr>
          <a:xfrm>
            <a:off x="877570" y="917575"/>
            <a:ext cx="10570210" cy="5015865"/>
          </a:xfrm>
          <a:prstGeom prst="rect">
            <a:avLst/>
          </a:prstGeom>
          <a:noFill/>
        </p:spPr>
        <p:txBody>
          <a:bodyPr wrap="square" rtlCol="0" anchor="t">
            <a:spAutoFit/>
          </a:bodyPr>
          <a:p>
            <a:r>
              <a:rPr lang="en-US" sz="1600" dirty="0">
                <a:solidFill>
                  <a:srgbClr val="103568"/>
                </a:solidFill>
                <a:latin typeface="华文中宋" panose="02010600040101010101" charset="-122"/>
                <a:ea typeface="华文中宋" panose="02010600040101010101" charset="-122"/>
                <a:sym typeface="+mn-ea"/>
              </a:rPr>
              <a:t>3、答：</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（1）串行传送：特点是只需一条传输线，成本低。当远距离传输时，如几百米甚至几公里以上，采用这种方式比较经济。但是，串行传送速度慢。</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（2）并行传送：优点是传送速度快。然而，这种方式要求线数多。成本高。因此。在距离不远时可以采用并行传输。</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（3）并串行传送：将被传送信息分成若干组，组内采用并行传送，组间采用串行传送。它是对传送速度与传输线数进行折衷的一种传送方式。</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（4）分时传送：一是采用总线复用。指的是在某个传输线上既传送地址信息，又传送数据信息。其目的是为了减少线数，为此必须划分时间片，以便在不同的时间间隔中完成传送</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地址和传送数据的任务。二是指共享总线的部件分时使用总线。总线资源是系统的公共资源，挂在总线上的部件可以有很多，但在一个特定时间片内，总线通常只为一个源件和一个目的部件提供服务。所以多个部件要求使用总线时，只能由总线控制器按时间片分时提供服务。</a:t>
            </a:r>
            <a:endParaRPr lang="en-US" sz="1600" dirty="0">
              <a:solidFill>
                <a:srgbClr val="103568"/>
              </a:solidFill>
              <a:latin typeface="华文中宋" panose="02010600040101010101" charset="-122"/>
              <a:ea typeface="华文中宋" panose="02010600040101010101" charset="-122"/>
              <a:sym typeface="+mn-ea"/>
            </a:endParaRPr>
          </a:p>
          <a:p>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4、答：（1）串行连接方式：链式査询方式，优点是结构简单、扩充容易。缺点主要表现在优先级固定，对单点故障敏感，当优先级高的部件频繁请求使用总线时，会使优先级较低的部件长期不能使用总线。釆用串行査询方式，响应速度慢，所以串行链接方式适合于小系统中使用。</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（2）计数器定时査询方式：优点是优先级改变灵活，单点故障不再影响其他部件的正常工作，不足是系统扩展较复杂，计数地址线增加后涉及到与所有部件连接的改变，响应速度仍然较慢。</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3）独立请求方式：特点是响应时间快，不必逐个设备地查询。此外，独立请求方式对优先次序的控制相当灵活，既可釆用优先级固定法，也可通过程序改变优先次序，还可通过屏蔽（即禁止）某个请求，以禁止相应的部件使用总线。缺点是增加线数和控制器的复杂度。</a:t>
            </a:r>
            <a:endParaRPr lang="en-US" sz="1600" dirty="0">
              <a:solidFill>
                <a:srgbClr val="103568"/>
              </a:solidFill>
              <a:latin typeface="华文中宋" panose="02010600040101010101" charset="-122"/>
              <a:ea typeface="华文中宋" panose="02010600040101010101"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41325"/>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703580" y="722630"/>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8.2</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5" name="文本框 4"/>
          <p:cNvSpPr txBox="1"/>
          <p:nvPr/>
        </p:nvSpPr>
        <p:spPr>
          <a:xfrm>
            <a:off x="1058545" y="1306195"/>
            <a:ext cx="10389235" cy="2306955"/>
          </a:xfrm>
          <a:prstGeom prst="rect">
            <a:avLst/>
          </a:prstGeom>
          <a:noFill/>
        </p:spPr>
        <p:txBody>
          <a:bodyPr wrap="square" rtlCol="0" anchor="t">
            <a:spAutoFit/>
          </a:bodyPr>
          <a:p>
            <a:r>
              <a:rPr lang="en-US" sz="1600" dirty="0">
                <a:solidFill>
                  <a:srgbClr val="103568"/>
                </a:solidFill>
                <a:latin typeface="华文中宋" panose="02010600040101010101" charset="-122"/>
                <a:ea typeface="华文中宋" panose="02010600040101010101" charset="-122"/>
                <a:sym typeface="+mn-ea"/>
              </a:rPr>
              <a:t>5、答：由一个地址阶段和多个数据阶段组成。其中地址阶段发送的是连续数据单元的首地址，在数据阶段传送多个连续单元的数据，因此，突发传送模式也称为成组传送模式，在该传送模式中，每个总线周期仍传送一个字长的信息，但不释放总线，直到这批信息送完后，再释放总线。</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优点：传输相同的数据量，采用突发传输方式，可减少地址的传输次数和总线的申请次数。</a:t>
            </a:r>
            <a:endParaRPr lang="en-US" sz="1600" dirty="0">
              <a:solidFill>
                <a:srgbClr val="103568"/>
              </a:solidFill>
              <a:latin typeface="华文中宋" panose="02010600040101010101" charset="-122"/>
              <a:ea typeface="华文中宋" panose="02010600040101010101" charset="-122"/>
              <a:sym typeface="+mn-ea"/>
            </a:endParaRPr>
          </a:p>
          <a:p>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6、答：总线宽度。波特率，比特率，总线传输周期，总线带宽。</a:t>
            </a:r>
            <a:endParaRPr lang="en-US" sz="1600" dirty="0">
              <a:solidFill>
                <a:srgbClr val="103568"/>
              </a:solidFill>
              <a:latin typeface="华文中宋" panose="02010600040101010101" charset="-122"/>
              <a:ea typeface="华文中宋" panose="02010600040101010101" charset="-122"/>
              <a:sym typeface="+mn-ea"/>
            </a:endParaRPr>
          </a:p>
          <a:p>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7、答：总线结构相对于交换结构简单，使用灵活。扩充容易。在总线上增加新的外设不涉及到总线的扩展和已经连接到总线上其它设备的变化。但可能受单点故障造成的影响较大。</a:t>
            </a:r>
            <a:endParaRPr lang="en-US" sz="1600" dirty="0">
              <a:solidFill>
                <a:srgbClr val="103568"/>
              </a:solidFill>
              <a:latin typeface="华文中宋" panose="02010600040101010101" charset="-122"/>
              <a:ea typeface="华文中宋" panose="02010600040101010101"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41325"/>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703580" y="722630"/>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8.3</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5" name="文本框 4"/>
          <p:cNvSpPr txBox="1"/>
          <p:nvPr/>
        </p:nvSpPr>
        <p:spPr>
          <a:xfrm>
            <a:off x="1058545" y="1306195"/>
            <a:ext cx="10389235" cy="4707890"/>
          </a:xfrm>
          <a:prstGeom prst="rect">
            <a:avLst/>
          </a:prstGeom>
          <a:noFill/>
        </p:spPr>
        <p:txBody>
          <a:bodyPr wrap="square" rtlCol="0" anchor="t">
            <a:spAutoFit/>
          </a:bodyPr>
          <a:p>
            <a:r>
              <a:rPr lang="en-US" sz="2000" dirty="0">
                <a:solidFill>
                  <a:srgbClr val="103568"/>
                </a:solidFill>
                <a:latin typeface="华文中宋" panose="02010600040101010101" charset="-122"/>
                <a:ea typeface="华文中宋" panose="02010600040101010101" charset="-122"/>
                <a:sym typeface="+mn-ea"/>
              </a:rPr>
              <a:t>（1）C</a:t>
            </a:r>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解析:握手应答信号为控制总线传输。指令、数据、中断类型号都可以当作数据在数据总线上传输。</a:t>
            </a:r>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（2）C</a:t>
            </a:r>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解析:突发传输是在一个总线周期中可以传输多个地址连续的数据，在一次地址阶段的数据可进行多次连续数据的传输;并行传输是在传输中有多个数据位同时在设备之间进行的传输;串行传输是指数据的二进制代码在一条物理信道上以位为单位，按时间顺序逐位传输的方式;同步传输是指传输过程由统一的时钟控制。</a:t>
            </a:r>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（3）B</a:t>
            </a:r>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解析:同步总线带宽=总线宽度*总线时钟频率*单时钟传输次数=4B*10MHz*0.5= 20MB/s</a:t>
            </a:r>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（4）C</a:t>
            </a:r>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解析:总线频率为100MHz，时钟周期T=10ns。总线位宽与存储字长都是32位，因此 每个时钟周期可传送一个32位存储字。突发传输可以连续传送地址连续的数据，因此总传送时间包括:传送地址1T，传送128位数据需要分128/32=4次传输，需要4T，共需5T=5* 10ns=50ns。</a:t>
            </a:r>
            <a:endParaRPr lang="en-US" sz="2000" dirty="0">
              <a:solidFill>
                <a:srgbClr val="103568"/>
              </a:solidFill>
              <a:latin typeface="华文中宋" panose="02010600040101010101" charset="-122"/>
              <a:ea typeface="华文中宋" panose="02010600040101010101"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41325"/>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703580" y="722630"/>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8.3</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5" name="文本框 4"/>
          <p:cNvSpPr txBox="1"/>
          <p:nvPr/>
        </p:nvSpPr>
        <p:spPr>
          <a:xfrm>
            <a:off x="1058545" y="1306195"/>
            <a:ext cx="10389235" cy="4399915"/>
          </a:xfrm>
          <a:prstGeom prst="rect">
            <a:avLst/>
          </a:prstGeom>
          <a:noFill/>
        </p:spPr>
        <p:txBody>
          <a:bodyPr wrap="square" rtlCol="0" anchor="t">
            <a:spAutoFit/>
          </a:bodyPr>
          <a:p>
            <a:r>
              <a:rPr lang="en-US" sz="2000" dirty="0">
                <a:solidFill>
                  <a:srgbClr val="103568"/>
                </a:solidFill>
                <a:latin typeface="华文中宋" panose="02010600040101010101" charset="-122"/>
                <a:ea typeface="华文中宋" panose="02010600040101010101" charset="-122"/>
                <a:sym typeface="+mn-ea"/>
              </a:rPr>
              <a:t>（5） C</a:t>
            </a:r>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解析:总线带宽=总线宽度*总线时钟频率*单时钟传输次数=32/8*66MHz*2=528MB/s</a:t>
            </a:r>
            <a:endParaRPr lang="en-US" sz="2000" dirty="0">
              <a:solidFill>
                <a:srgbClr val="103568"/>
              </a:solidFill>
              <a:latin typeface="华文中宋" panose="02010600040101010101" charset="-122"/>
              <a:ea typeface="华文中宋" panose="02010600040101010101" charset="-122"/>
              <a:sym typeface="+mn-ea"/>
            </a:endParaRPr>
          </a:p>
          <a:p>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（6）C</a:t>
            </a:r>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解析:在同步通信方式中，系统采用一个统一的时钟信号，而不由各设备提供，否则无法实现统一的时钟。</a:t>
            </a:r>
            <a:endParaRPr lang="en-US" sz="2000" dirty="0">
              <a:solidFill>
                <a:srgbClr val="103568"/>
              </a:solidFill>
              <a:latin typeface="华文中宋" panose="02010600040101010101" charset="-122"/>
              <a:ea typeface="华文中宋" panose="02010600040101010101" charset="-122"/>
              <a:sym typeface="+mn-ea"/>
            </a:endParaRPr>
          </a:p>
          <a:p>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（7）A</a:t>
            </a:r>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解析:并行总线存在高频串扰问题，串行总线在高速传输下性能更优，目前主流的高速总线都是串行传输总线，A错误。总线复用是指一种信号线在不同的时间传输不同的信息，它可使用较少的线路传输更多的信息，从而节省空间和成本，B正确。突发传输是指 在一个总线周期中一次传输一个地址和一批地址连续的数据，可提升传输速率，C正确。分离事务通信可以在设备准备阶段为其他设备服务，可以提高总线的利用率，D正确。</a:t>
            </a:r>
            <a:endParaRPr lang="en-US" sz="2000" dirty="0">
              <a:solidFill>
                <a:srgbClr val="103568"/>
              </a:solidFill>
              <a:latin typeface="华文中宋" panose="02010600040101010101" charset="-122"/>
              <a:ea typeface="华文中宋" panose="02010600040101010101" charset="-122"/>
              <a:sym typeface="+mn-ea"/>
            </a:endParaRPr>
          </a:p>
          <a:p>
            <a:endParaRPr lang="en-US" sz="2000" dirty="0">
              <a:solidFill>
                <a:srgbClr val="103568"/>
              </a:solidFill>
              <a:latin typeface="华文中宋" panose="02010600040101010101" charset="-122"/>
              <a:ea typeface="华文中宋" panose="02010600040101010101"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41325"/>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703580" y="722630"/>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8.3</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5" name="文本框 4"/>
          <p:cNvSpPr txBox="1"/>
          <p:nvPr/>
        </p:nvSpPr>
        <p:spPr>
          <a:xfrm>
            <a:off x="1058545" y="1306195"/>
            <a:ext cx="10389235" cy="2553335"/>
          </a:xfrm>
          <a:prstGeom prst="rect">
            <a:avLst/>
          </a:prstGeom>
          <a:noFill/>
        </p:spPr>
        <p:txBody>
          <a:bodyPr wrap="square" rtlCol="0" anchor="t">
            <a:spAutoFit/>
          </a:bodyPr>
          <a:p>
            <a:r>
              <a:rPr lang="en-US" sz="2000" dirty="0">
                <a:solidFill>
                  <a:srgbClr val="103568"/>
                </a:solidFill>
                <a:latin typeface="华文中宋" panose="02010600040101010101" charset="-122"/>
                <a:ea typeface="华文中宋" panose="02010600040101010101" charset="-122"/>
                <a:sym typeface="+mn-ea"/>
              </a:rPr>
              <a:t>（8） B</a:t>
            </a:r>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解析:总线带宽=总线宽度*总线时钟频率*单时钟传输次数，所以I和II会影响总线数据传输速率。采用突发传输可在一个总线周期内传输存储地址连续的多个数据字，因此能提高传输速率。采用地址/数据线复用只是减少了线的数量，节省了成本，并不能提高传输速率。</a:t>
            </a:r>
            <a:endParaRPr lang="en-US" sz="2000" dirty="0">
              <a:solidFill>
                <a:srgbClr val="103568"/>
              </a:solidFill>
              <a:latin typeface="华文中宋" panose="02010600040101010101" charset="-122"/>
              <a:ea typeface="华文中宋" panose="02010600040101010101" charset="-122"/>
              <a:sym typeface="+mn-ea"/>
            </a:endParaRPr>
          </a:p>
          <a:p>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（9）B</a:t>
            </a:r>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解析:USB是一种连接外部设备的I/O总线标准，属于设备总线，是设备和设备控制器之间的接口。而PCI， AGP，PCI-E*press是计算机系统的局部总线标准。</a:t>
            </a:r>
            <a:endParaRPr lang="en-US" sz="2000" dirty="0">
              <a:solidFill>
                <a:srgbClr val="103568"/>
              </a:solidFill>
              <a:latin typeface="华文中宋" panose="02010600040101010101" charset="-122"/>
              <a:ea typeface="华文中宋" panose="02010600040101010101"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41325"/>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703580" y="722630"/>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8.4</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5" name="文本框 4"/>
          <p:cNvSpPr txBox="1"/>
          <p:nvPr/>
        </p:nvSpPr>
        <p:spPr>
          <a:xfrm>
            <a:off x="1058545" y="1306195"/>
            <a:ext cx="10389235" cy="1322070"/>
          </a:xfrm>
          <a:prstGeom prst="rect">
            <a:avLst/>
          </a:prstGeom>
          <a:noFill/>
        </p:spPr>
        <p:txBody>
          <a:bodyPr wrap="square" rtlCol="0" anchor="t">
            <a:spAutoFit/>
          </a:bodyPr>
          <a:p>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解:时钟周期T=1/100MHz=0.01us，数据传输速率=4B/0.01us=400MB/s。</a:t>
            </a:r>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采用以下3种方案可将总线的带宽提高一倍: (1)将总线数据位宽增加一倍; (2)将时钟频率增加一倍: (3)每个时钟周期传输两个数据位。</a:t>
            </a:r>
            <a:endParaRPr lang="en-US" sz="2000" dirty="0">
              <a:solidFill>
                <a:srgbClr val="103568"/>
              </a:solidFill>
              <a:latin typeface="华文中宋" panose="02010600040101010101" charset="-122"/>
              <a:ea typeface="华文中宋" panose="02010600040101010101"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63550"/>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703580" y="722630"/>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8.5</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6" name="文本框 5"/>
          <p:cNvSpPr txBox="1"/>
          <p:nvPr/>
        </p:nvSpPr>
        <p:spPr>
          <a:xfrm>
            <a:off x="1174115" y="1614805"/>
            <a:ext cx="10016490" cy="1014730"/>
          </a:xfrm>
          <a:prstGeom prst="rect">
            <a:avLst/>
          </a:prstGeom>
          <a:noFill/>
        </p:spPr>
        <p:txBody>
          <a:bodyPr wrap="square" rtlCol="0" anchor="t">
            <a:spAutoFit/>
          </a:bodyPr>
          <a:p>
            <a:r>
              <a:rPr sz="2000" dirty="0">
                <a:solidFill>
                  <a:srgbClr val="103568"/>
                </a:solidFill>
                <a:latin typeface="华文中宋" panose="02010600040101010101" charset="-122"/>
                <a:ea typeface="华文中宋" panose="02010600040101010101" charset="-122"/>
                <a:sym typeface="+mn-ea"/>
              </a:rPr>
              <a:t>解:(1)字符传输速率为4800/10=480字符/秒。</a:t>
            </a:r>
            <a:endParaRPr sz="2000" dirty="0">
              <a:solidFill>
                <a:srgbClr val="103568"/>
              </a:solidFill>
              <a:latin typeface="华文中宋" panose="02010600040101010101" charset="-122"/>
              <a:ea typeface="华文中宋" panose="02010600040101010101" charset="-122"/>
              <a:sym typeface="+mn-ea"/>
            </a:endParaRPr>
          </a:p>
          <a:p>
            <a:r>
              <a:rPr sz="2000" dirty="0">
                <a:solidFill>
                  <a:srgbClr val="103568"/>
                </a:solidFill>
                <a:latin typeface="华文中宋" panose="02010600040101010101" charset="-122"/>
                <a:ea typeface="华文中宋" panose="02010600040101010101" charset="-122"/>
                <a:sym typeface="+mn-ea"/>
              </a:rPr>
              <a:t>(2)每个数据位的时间长度为1/(8*480)=0.26ms。</a:t>
            </a:r>
            <a:endParaRPr sz="2000" dirty="0">
              <a:solidFill>
                <a:srgbClr val="103568"/>
              </a:solidFill>
              <a:latin typeface="华文中宋" panose="02010600040101010101" charset="-122"/>
              <a:ea typeface="华文中宋" panose="02010600040101010101" charset="-122"/>
              <a:sym typeface="+mn-ea"/>
            </a:endParaRPr>
          </a:p>
          <a:p>
            <a:r>
              <a:rPr sz="2000" dirty="0">
                <a:solidFill>
                  <a:srgbClr val="103568"/>
                </a:solidFill>
                <a:latin typeface="华文中宋" panose="02010600040101010101" charset="-122"/>
                <a:ea typeface="华文中宋" panose="02010600040101010101" charset="-122"/>
                <a:sym typeface="+mn-ea"/>
              </a:rPr>
              <a:t>(3)数据位的传输速率为8*480=3840位/秒。</a:t>
            </a:r>
            <a:endParaRPr sz="2000" dirty="0">
              <a:solidFill>
                <a:srgbClr val="103568"/>
              </a:solidFill>
              <a:latin typeface="华文中宋" panose="02010600040101010101" charset="-122"/>
              <a:ea typeface="华文中宋" panose="02010600040101010101" charset="-122"/>
              <a:sym typeface="+mn-ea"/>
            </a:endParaRPr>
          </a:p>
        </p:txBody>
      </p:sp>
    </p:spTree>
  </p:cSld>
  <p:clrMapOvr>
    <a:masterClrMapping/>
  </p:clrMapOvr>
</p:sld>
</file>

<file path=ppt/tags/tag1.xml><?xml version="1.0" encoding="utf-8"?>
<p:tagLst xmlns:p="http://schemas.openxmlformats.org/presentationml/2006/main">
  <p:tag name="COMMONDATA" val="eyJoZGlkIjoiNzM1NGMyYjc1MTZhYjAxY2RiYzMwMWMzNWFmMjBjMDk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3181</Words>
  <Application>WPS 演示</Application>
  <PresentationFormat>宽屏</PresentationFormat>
  <Paragraphs>134</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宋体</vt:lpstr>
      <vt:lpstr>Wingdings</vt:lpstr>
      <vt:lpstr>Calibri</vt:lpstr>
      <vt:lpstr>思源黑体 CN Heavy</vt:lpstr>
      <vt:lpstr>黑体</vt:lpstr>
      <vt:lpstr>Stencil</vt:lpstr>
      <vt:lpstr>华文中宋</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且学之</cp:lastModifiedBy>
  <cp:revision>91</cp:revision>
  <dcterms:created xsi:type="dcterms:W3CDTF">2019-05-14T07:18:00Z</dcterms:created>
  <dcterms:modified xsi:type="dcterms:W3CDTF">2022-05-25T04:10:32Z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307C0E8E59C144C98521A61452E73B76</vt:lpwstr>
  </property>
  <property fmtid="{D5CDD505-2E9C-101B-9397-08002B2CF9AE}" pid="3" name="KSOProductBuildVer">
    <vt:lpwstr>2052-11.1.0.11744</vt:lpwstr>
  </property>
</Properties>
</file>