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97" r:id="rId4"/>
    <p:sldId id="373" r:id="rId5"/>
    <p:sldId id="389" r:id="rId6"/>
    <p:sldId id="374" r:id="rId7"/>
    <p:sldId id="390" r:id="rId8"/>
    <p:sldId id="391" r:id="rId9"/>
    <p:sldId id="392" r:id="rId10"/>
    <p:sldId id="398" r:id="rId11"/>
    <p:sldId id="355" r:id="rId12"/>
    <p:sldId id="393" r:id="rId13"/>
    <p:sldId id="376" r:id="rId14"/>
    <p:sldId id="399" r:id="rId15"/>
    <p:sldId id="279" r:id="rId16"/>
  </p:sldIdLst>
  <p:sldSz cx="12192000" cy="6858000"/>
  <p:notesSz cx="6858000" cy="9144000"/>
  <p:custDataLst>
    <p:tags r:id="rId21"/>
  </p:custDataLst>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1D6"/>
    <a:srgbClr val="003D87"/>
    <a:srgbClr val="001732"/>
    <a:srgbClr val="25A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7"/>
    <p:restoredTop sz="94660"/>
  </p:normalViewPr>
  <p:slideViewPr>
    <p:cSldViewPr snapToGrid="0" showGuides="1">
      <p:cViewPr>
        <p:scale>
          <a:sx n="75" d="100"/>
          <a:sy n="75" d="100"/>
        </p:scale>
        <p:origin x="1140" y="906"/>
      </p:cViewPr>
      <p:guideLst>
        <p:guide orient="horz" pos="2070"/>
        <p:guide pos="3894"/>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82C80EA9-A18E-4F9F-ADE3-39F89BF5538F}" type="datetimeFigureOut">
              <a:rPr lang="zh-CN" altLang="en-US" strike="noStrike" noProof="1" smtClean="0">
                <a:latin typeface="+mn-lt"/>
                <a:ea typeface="+mn-ea"/>
                <a:cs typeface="+mn-cs"/>
              </a:rPr>
            </a:fld>
            <a:endParaRPr lang="zh-CN" altLang="en-US" strike="noStrike" noProof="1"/>
          </a:p>
        </p:txBody>
      </p:sp>
      <p:sp>
        <p:nvSpPr>
          <p:cNvPr id="4100"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4101"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01B5AC98-8D78-4E62-AD8C-634A8477B445}"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fontAlgn="auto"/>
            <a:fld id="{4D696FE7-2306-4E9E-BDED-3BCA4AA75E08}"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7950151E-580B-4ECE-B608-0F18C3FEF9FE}"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auto"/>
            <a:fld id="{4D696FE7-2306-4E9E-BDED-3BCA4AA75E08}"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7950151E-580B-4ECE-B608-0F18C3FEF9FE}"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auto"/>
            <a:fld id="{4D696FE7-2306-4E9E-BDED-3BCA4AA75E08}"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7950151E-580B-4ECE-B608-0F18C3FEF9FE}"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auto"/>
            <a:fld id="{4D696FE7-2306-4E9E-BDED-3BCA4AA75E08}"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7950151E-580B-4ECE-B608-0F18C3FEF9FE}"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fontAlgn="auto"/>
            <a:fld id="{4D696FE7-2306-4E9E-BDED-3BCA4AA75E08}"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7950151E-580B-4ECE-B608-0F18C3FEF9FE}"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fontAlgn="auto"/>
            <a:fld id="{4D696FE7-2306-4E9E-BDED-3BCA4AA75E08}"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7950151E-580B-4ECE-B608-0F18C3FEF9FE}"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39788" y="2505075"/>
            <a:ext cx="5157787"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72200" y="2505075"/>
            <a:ext cx="5183188"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fontAlgn="auto"/>
            <a:fld id="{4D696FE7-2306-4E9E-BDED-3BCA4AA75E08}"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p>
            <a:pPr fontAlgn="auto"/>
            <a:endParaRPr lang="zh-CN" altLang="en-US" strike="noStrike" noProof="1"/>
          </a:p>
        </p:txBody>
      </p:sp>
      <p:sp>
        <p:nvSpPr>
          <p:cNvPr id="9" name="灯片编号占位符 8"/>
          <p:cNvSpPr>
            <a:spLocks noGrp="1"/>
          </p:cNvSpPr>
          <p:nvPr>
            <p:ph type="sldNum" sz="quarter" idx="12"/>
          </p:nvPr>
        </p:nvSpPr>
        <p:spPr/>
        <p:txBody>
          <a:bodyPr/>
          <a:p>
            <a:pPr fontAlgn="auto"/>
            <a:fld id="{7950151E-580B-4ECE-B608-0F18C3FEF9FE}"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auto"/>
            <a:fld id="{4D696FE7-2306-4E9E-BDED-3BCA4AA75E08}"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7950151E-580B-4ECE-B608-0F18C3FEF9FE}"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4D696FE7-2306-4E9E-BDED-3BCA4AA75E08}"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7950151E-580B-4ECE-B608-0F18C3FEF9FE}"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auto"/>
            <a:fld id="{4D696FE7-2306-4E9E-BDED-3BCA4AA75E08}"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7950151E-580B-4ECE-B608-0F18C3FEF9FE}"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auto"/>
            <a:fld id="{4D696FE7-2306-4E9E-BDED-3BCA4AA75E08}"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7950151E-580B-4ECE-B608-0F18C3FEF9FE}"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vert="horz" lIns="91440" tIns="45720" rIns="91440" bIns="45720" anchor="ctr" anchorCtr="0"/>
          <a:p>
            <a:pPr lvl="0"/>
            <a:r>
              <a:rPr lang="zh-CN" altLang="en-US"/>
              <a:t>单击此处编辑母版标题样式</a:t>
            </a:r>
            <a:endParaRPr lang="zh-CN" altLang="en-US"/>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vert="horz" lIns="91440" tIns="45720" rIns="91440" bIns="45720"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4D696FE7-2306-4E9E-BDED-3BCA4AA75E08}"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7950151E-580B-4ECE-B608-0F18C3FEF9FE}"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grpSp>
        <p:nvGrpSpPr>
          <p:cNvPr id="307" name="组合 306"/>
          <p:cNvGrpSpPr/>
          <p:nvPr/>
        </p:nvGrpSpPr>
        <p:grpSpPr>
          <a:xfrm>
            <a:off x="4794479" y="327590"/>
            <a:ext cx="2633568" cy="426593"/>
            <a:chOff x="4779216" y="200589"/>
            <a:chExt cx="2633568" cy="280071"/>
          </a:xfrm>
          <a:solidFill>
            <a:srgbClr val="0061D6"/>
          </a:solidFill>
        </p:grpSpPr>
        <p:sp>
          <p:nvSpPr>
            <p:cNvPr id="305" name="直角三角形 304"/>
            <p:cNvSpPr/>
            <p:nvPr/>
          </p:nvSpPr>
          <p:spPr>
            <a:xfrm>
              <a:off x="7260217" y="200589"/>
              <a:ext cx="152567" cy="28007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dirty="0"/>
            </a:p>
          </p:txBody>
        </p:sp>
        <p:sp>
          <p:nvSpPr>
            <p:cNvPr id="306" name="直角三角形 305"/>
            <p:cNvSpPr/>
            <p:nvPr/>
          </p:nvSpPr>
          <p:spPr>
            <a:xfrm flipH="1">
              <a:off x="4779216" y="200589"/>
              <a:ext cx="152567" cy="28007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dirty="0"/>
            </a:p>
          </p:txBody>
        </p:sp>
      </p:grpSp>
      <p:sp>
        <p:nvSpPr>
          <p:cNvPr id="304" name="矩形 303"/>
          <p:cNvSpPr/>
          <p:nvPr/>
        </p:nvSpPr>
        <p:spPr>
          <a:xfrm>
            <a:off x="611188" y="587375"/>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smtClean="0"/>
              <a:t> </a:t>
            </a:r>
            <a:endParaRPr lang="zh-CN" altLang="en-US" strike="noStrike" noProof="1" dirty="0"/>
          </a:p>
        </p:txBody>
      </p:sp>
      <p:sp>
        <p:nvSpPr>
          <p:cNvPr id="300" name="五边形 299"/>
          <p:cNvSpPr/>
          <p:nvPr/>
        </p:nvSpPr>
        <p:spPr>
          <a:xfrm rot="5400000">
            <a:off x="4792663" y="481013"/>
            <a:ext cx="2636838" cy="2328863"/>
          </a:xfrm>
          <a:prstGeom prst="homePlate">
            <a:avLst>
              <a:gd name="adj" fmla="val 19946"/>
            </a:avLst>
          </a:prstGeom>
          <a:solidFill>
            <a:srgbClr val="003D8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79" name="五边形 178"/>
          <p:cNvSpPr/>
          <p:nvPr/>
        </p:nvSpPr>
        <p:spPr>
          <a:xfrm rot="5400000">
            <a:off x="4836319" y="437356"/>
            <a:ext cx="2549525" cy="2328863"/>
          </a:xfrm>
          <a:prstGeom prst="homePlate">
            <a:avLst>
              <a:gd name="adj" fmla="val 19946"/>
            </a:avLst>
          </a:prstGeom>
          <a:solidFill>
            <a:srgbClr val="003D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nvGrpSpPr>
          <p:cNvPr id="301" name="组合 300"/>
          <p:cNvGrpSpPr/>
          <p:nvPr/>
        </p:nvGrpSpPr>
        <p:grpSpPr>
          <a:xfrm>
            <a:off x="5449157" y="607661"/>
            <a:ext cx="1324207" cy="1704224"/>
            <a:chOff x="5179014" y="516422"/>
            <a:chExt cx="1295904" cy="1667798"/>
          </a:xfrm>
        </p:grpSpPr>
        <p:grpSp>
          <p:nvGrpSpPr>
            <p:cNvPr id="177" name="组合 176"/>
            <p:cNvGrpSpPr/>
            <p:nvPr/>
          </p:nvGrpSpPr>
          <p:grpSpPr>
            <a:xfrm>
              <a:off x="5265884" y="516422"/>
              <a:ext cx="1122165" cy="1123906"/>
              <a:chOff x="1390650" y="1893888"/>
              <a:chExt cx="3068638" cy="3073400"/>
            </a:xfrm>
            <a:solidFill>
              <a:schemeClr val="bg1"/>
            </a:solidFill>
          </p:grpSpPr>
          <p:sp>
            <p:nvSpPr>
              <p:cNvPr id="54" name="Freeform 46"/>
              <p:cNvSpPr/>
              <p:nvPr/>
            </p:nvSpPr>
            <p:spPr bwMode="auto">
              <a:xfrm>
                <a:off x="1624013" y="3541713"/>
                <a:ext cx="222250" cy="206375"/>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55" name="Freeform 47"/>
              <p:cNvSpPr/>
              <p:nvPr/>
            </p:nvSpPr>
            <p:spPr bwMode="auto">
              <a:xfrm>
                <a:off x="1679575" y="3736976"/>
                <a:ext cx="249238" cy="238125"/>
              </a:xfrm>
              <a:custGeom>
                <a:avLst/>
                <a:gdLst>
                  <a:gd name="T0" fmla="*/ 43 w 157"/>
                  <a:gd name="T1" fmla="*/ 150 h 150"/>
                  <a:gd name="T2" fmla="*/ 29 w 157"/>
                  <a:gd name="T3" fmla="*/ 114 h 150"/>
                  <a:gd name="T4" fmla="*/ 105 w 157"/>
                  <a:gd name="T5" fmla="*/ 31 h 150"/>
                  <a:gd name="T6" fmla="*/ 102 w 157"/>
                  <a:gd name="T7" fmla="*/ 31 h 150"/>
                  <a:gd name="T8" fmla="*/ 10 w 157"/>
                  <a:gd name="T9" fmla="*/ 71 h 150"/>
                  <a:gd name="T10" fmla="*/ 0 w 157"/>
                  <a:gd name="T11" fmla="*/ 48 h 150"/>
                  <a:gd name="T12" fmla="*/ 112 w 157"/>
                  <a:gd name="T13" fmla="*/ 0 h 150"/>
                  <a:gd name="T14" fmla="*/ 128 w 157"/>
                  <a:gd name="T15" fmla="*/ 36 h 150"/>
                  <a:gd name="T16" fmla="*/ 57 w 157"/>
                  <a:gd name="T17" fmla="*/ 116 h 150"/>
                  <a:gd name="T18" fmla="*/ 57 w 157"/>
                  <a:gd name="T19" fmla="*/ 116 h 150"/>
                  <a:gd name="T20" fmla="*/ 147 w 157"/>
                  <a:gd name="T21" fmla="*/ 79 h 150"/>
                  <a:gd name="T22" fmla="*/ 157 w 157"/>
                  <a:gd name="T23" fmla="*/ 102 h 150"/>
                  <a:gd name="T24" fmla="*/ 43 w 157"/>
                  <a:gd name="T25"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7" h="150">
                    <a:moveTo>
                      <a:pt x="43" y="150"/>
                    </a:moveTo>
                    <a:lnTo>
                      <a:pt x="29" y="114"/>
                    </a:lnTo>
                    <a:lnTo>
                      <a:pt x="105" y="31"/>
                    </a:lnTo>
                    <a:lnTo>
                      <a:pt x="102" y="31"/>
                    </a:lnTo>
                    <a:lnTo>
                      <a:pt x="10" y="71"/>
                    </a:lnTo>
                    <a:lnTo>
                      <a:pt x="0" y="48"/>
                    </a:lnTo>
                    <a:lnTo>
                      <a:pt x="112" y="0"/>
                    </a:lnTo>
                    <a:lnTo>
                      <a:pt x="128" y="36"/>
                    </a:lnTo>
                    <a:lnTo>
                      <a:pt x="57" y="116"/>
                    </a:lnTo>
                    <a:lnTo>
                      <a:pt x="57" y="116"/>
                    </a:lnTo>
                    <a:lnTo>
                      <a:pt x="147" y="79"/>
                    </a:lnTo>
                    <a:lnTo>
                      <a:pt x="157" y="102"/>
                    </a:lnTo>
                    <a:lnTo>
                      <a:pt x="43" y="1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56" name="Freeform 48"/>
              <p:cNvSpPr/>
              <p:nvPr/>
            </p:nvSpPr>
            <p:spPr bwMode="auto">
              <a:xfrm>
                <a:off x="1774825" y="3929063"/>
                <a:ext cx="190500" cy="128588"/>
              </a:xfrm>
              <a:custGeom>
                <a:avLst/>
                <a:gdLst>
                  <a:gd name="T0" fmla="*/ 120 w 120"/>
                  <a:gd name="T1" fmla="*/ 24 h 81"/>
                  <a:gd name="T2" fmla="*/ 11 w 120"/>
                  <a:gd name="T3" fmla="*/ 81 h 81"/>
                  <a:gd name="T4" fmla="*/ 0 w 120"/>
                  <a:gd name="T5" fmla="*/ 57 h 81"/>
                  <a:gd name="T6" fmla="*/ 106 w 120"/>
                  <a:gd name="T7" fmla="*/ 0 h 81"/>
                  <a:gd name="T8" fmla="*/ 120 w 120"/>
                  <a:gd name="T9" fmla="*/ 24 h 81"/>
                </a:gdLst>
                <a:ahLst/>
                <a:cxnLst>
                  <a:cxn ang="0">
                    <a:pos x="T0" y="T1"/>
                  </a:cxn>
                  <a:cxn ang="0">
                    <a:pos x="T2" y="T3"/>
                  </a:cxn>
                  <a:cxn ang="0">
                    <a:pos x="T4" y="T5"/>
                  </a:cxn>
                  <a:cxn ang="0">
                    <a:pos x="T6" y="T7"/>
                  </a:cxn>
                  <a:cxn ang="0">
                    <a:pos x="T8" y="T9"/>
                  </a:cxn>
                </a:cxnLst>
                <a:rect l="0" t="0" r="r" b="b"/>
                <a:pathLst>
                  <a:path w="120" h="81">
                    <a:moveTo>
                      <a:pt x="120" y="24"/>
                    </a:moveTo>
                    <a:lnTo>
                      <a:pt x="11" y="81"/>
                    </a:lnTo>
                    <a:lnTo>
                      <a:pt x="0" y="57"/>
                    </a:lnTo>
                    <a:lnTo>
                      <a:pt x="106" y="0"/>
                    </a:lnTo>
                    <a:lnTo>
                      <a:pt x="120"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57" name="Freeform 49"/>
              <p:cNvSpPr/>
              <p:nvPr/>
            </p:nvSpPr>
            <p:spPr bwMode="auto">
              <a:xfrm>
                <a:off x="1852613" y="3986213"/>
                <a:ext cx="225425" cy="206375"/>
              </a:xfrm>
              <a:custGeom>
                <a:avLst/>
                <a:gdLst>
                  <a:gd name="T0" fmla="*/ 0 w 142"/>
                  <a:gd name="T1" fmla="*/ 106 h 130"/>
                  <a:gd name="T2" fmla="*/ 76 w 142"/>
                  <a:gd name="T3" fmla="*/ 0 h 130"/>
                  <a:gd name="T4" fmla="*/ 93 w 142"/>
                  <a:gd name="T5" fmla="*/ 23 h 130"/>
                  <a:gd name="T6" fmla="*/ 31 w 142"/>
                  <a:gd name="T7" fmla="*/ 104 h 130"/>
                  <a:gd name="T8" fmla="*/ 31 w 142"/>
                  <a:gd name="T9" fmla="*/ 104 h 130"/>
                  <a:gd name="T10" fmla="*/ 128 w 142"/>
                  <a:gd name="T11" fmla="*/ 76 h 130"/>
                  <a:gd name="T12" fmla="*/ 142 w 142"/>
                  <a:gd name="T13" fmla="*/ 97 h 130"/>
                  <a:gd name="T14" fmla="*/ 17 w 142"/>
                  <a:gd name="T15" fmla="*/ 130 h 130"/>
                  <a:gd name="T16" fmla="*/ 0 w 142"/>
                  <a:gd name="T17" fmla="*/ 10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30">
                    <a:moveTo>
                      <a:pt x="0" y="106"/>
                    </a:moveTo>
                    <a:lnTo>
                      <a:pt x="76" y="0"/>
                    </a:lnTo>
                    <a:lnTo>
                      <a:pt x="93" y="23"/>
                    </a:lnTo>
                    <a:lnTo>
                      <a:pt x="31" y="104"/>
                    </a:lnTo>
                    <a:lnTo>
                      <a:pt x="31" y="104"/>
                    </a:lnTo>
                    <a:lnTo>
                      <a:pt x="128" y="76"/>
                    </a:lnTo>
                    <a:lnTo>
                      <a:pt x="142" y="97"/>
                    </a:lnTo>
                    <a:lnTo>
                      <a:pt x="17" y="130"/>
                    </a:lnTo>
                    <a:lnTo>
                      <a:pt x="0"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58" name="Freeform 50"/>
              <p:cNvSpPr/>
              <p:nvPr/>
            </p:nvSpPr>
            <p:spPr bwMode="auto">
              <a:xfrm>
                <a:off x="1943100" y="4148138"/>
                <a:ext cx="233363" cy="228600"/>
              </a:xfrm>
              <a:custGeom>
                <a:avLst/>
                <a:gdLst>
                  <a:gd name="T0" fmla="*/ 0 w 147"/>
                  <a:gd name="T1" fmla="*/ 83 h 144"/>
                  <a:gd name="T2" fmla="*/ 90 w 147"/>
                  <a:gd name="T3" fmla="*/ 0 h 144"/>
                  <a:gd name="T4" fmla="*/ 147 w 147"/>
                  <a:gd name="T5" fmla="*/ 61 h 144"/>
                  <a:gd name="T6" fmla="*/ 133 w 147"/>
                  <a:gd name="T7" fmla="*/ 73 h 144"/>
                  <a:gd name="T8" fmla="*/ 95 w 147"/>
                  <a:gd name="T9" fmla="*/ 33 h 144"/>
                  <a:gd name="T10" fmla="*/ 73 w 147"/>
                  <a:gd name="T11" fmla="*/ 52 h 144"/>
                  <a:gd name="T12" fmla="*/ 109 w 147"/>
                  <a:gd name="T13" fmla="*/ 90 h 144"/>
                  <a:gd name="T14" fmla="*/ 92 w 147"/>
                  <a:gd name="T15" fmla="*/ 104 h 144"/>
                  <a:gd name="T16" fmla="*/ 57 w 147"/>
                  <a:gd name="T17" fmla="*/ 66 h 144"/>
                  <a:gd name="T18" fmla="*/ 33 w 147"/>
                  <a:gd name="T19" fmla="*/ 90 h 144"/>
                  <a:gd name="T20" fmla="*/ 73 w 147"/>
                  <a:gd name="T21" fmla="*/ 130 h 144"/>
                  <a:gd name="T22" fmla="*/ 59 w 147"/>
                  <a:gd name="T23" fmla="*/ 144 h 144"/>
                  <a:gd name="T24" fmla="*/ 0 w 147"/>
                  <a:gd name="T25" fmla="*/ 8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144">
                    <a:moveTo>
                      <a:pt x="0" y="83"/>
                    </a:moveTo>
                    <a:lnTo>
                      <a:pt x="90" y="0"/>
                    </a:lnTo>
                    <a:lnTo>
                      <a:pt x="147" y="61"/>
                    </a:lnTo>
                    <a:lnTo>
                      <a:pt x="133" y="73"/>
                    </a:lnTo>
                    <a:lnTo>
                      <a:pt x="95" y="33"/>
                    </a:lnTo>
                    <a:lnTo>
                      <a:pt x="73" y="52"/>
                    </a:lnTo>
                    <a:lnTo>
                      <a:pt x="109" y="90"/>
                    </a:lnTo>
                    <a:lnTo>
                      <a:pt x="92" y="104"/>
                    </a:lnTo>
                    <a:lnTo>
                      <a:pt x="57" y="66"/>
                    </a:lnTo>
                    <a:lnTo>
                      <a:pt x="33" y="90"/>
                    </a:lnTo>
                    <a:lnTo>
                      <a:pt x="73" y="130"/>
                    </a:lnTo>
                    <a:lnTo>
                      <a:pt x="59" y="144"/>
                    </a:lnTo>
                    <a:lnTo>
                      <a:pt x="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59" name="Freeform 51"/>
              <p:cNvSpPr>
                <a:spLocks noEditPoints="1"/>
              </p:cNvSpPr>
              <p:nvPr/>
            </p:nvSpPr>
            <p:spPr bwMode="auto">
              <a:xfrm>
                <a:off x="2074863" y="4260851"/>
                <a:ext cx="225425" cy="2476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0" name="Freeform 52"/>
              <p:cNvSpPr/>
              <p:nvPr/>
            </p:nvSpPr>
            <p:spPr bwMode="auto">
              <a:xfrm>
                <a:off x="2236788" y="4373563"/>
                <a:ext cx="206375" cy="21748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1" name="Freeform 53"/>
              <p:cNvSpPr/>
              <p:nvPr/>
            </p:nvSpPr>
            <p:spPr bwMode="auto">
              <a:xfrm>
                <a:off x="2413000" y="4440238"/>
                <a:ext cx="107950" cy="196850"/>
              </a:xfrm>
              <a:custGeom>
                <a:avLst/>
                <a:gdLst>
                  <a:gd name="T0" fmla="*/ 68 w 68"/>
                  <a:gd name="T1" fmla="*/ 10 h 124"/>
                  <a:gd name="T2" fmla="*/ 23 w 68"/>
                  <a:gd name="T3" fmla="*/ 124 h 124"/>
                  <a:gd name="T4" fmla="*/ 0 w 68"/>
                  <a:gd name="T5" fmla="*/ 114 h 124"/>
                  <a:gd name="T6" fmla="*/ 42 w 68"/>
                  <a:gd name="T7" fmla="*/ 0 h 124"/>
                  <a:gd name="T8" fmla="*/ 68 w 68"/>
                  <a:gd name="T9" fmla="*/ 10 h 124"/>
                </a:gdLst>
                <a:ahLst/>
                <a:cxnLst>
                  <a:cxn ang="0">
                    <a:pos x="T0" y="T1"/>
                  </a:cxn>
                  <a:cxn ang="0">
                    <a:pos x="T2" y="T3"/>
                  </a:cxn>
                  <a:cxn ang="0">
                    <a:pos x="T4" y="T5"/>
                  </a:cxn>
                  <a:cxn ang="0">
                    <a:pos x="T6" y="T7"/>
                  </a:cxn>
                  <a:cxn ang="0">
                    <a:pos x="T8" y="T9"/>
                  </a:cxn>
                </a:cxnLst>
                <a:rect l="0" t="0" r="r" b="b"/>
                <a:pathLst>
                  <a:path w="68" h="124">
                    <a:moveTo>
                      <a:pt x="68" y="10"/>
                    </a:moveTo>
                    <a:lnTo>
                      <a:pt x="23" y="124"/>
                    </a:lnTo>
                    <a:lnTo>
                      <a:pt x="0" y="114"/>
                    </a:lnTo>
                    <a:lnTo>
                      <a:pt x="42" y="0"/>
                    </a:lnTo>
                    <a:lnTo>
                      <a:pt x="68"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2" name="Freeform 54"/>
              <p:cNvSpPr/>
              <p:nvPr/>
            </p:nvSpPr>
            <p:spPr bwMode="auto">
              <a:xfrm>
                <a:off x="2528888" y="4464051"/>
                <a:ext cx="157163" cy="209550"/>
              </a:xfrm>
              <a:custGeom>
                <a:avLst/>
                <a:gdLst>
                  <a:gd name="T0" fmla="*/ 0 w 99"/>
                  <a:gd name="T1" fmla="*/ 19 h 132"/>
                  <a:gd name="T2" fmla="*/ 5 w 99"/>
                  <a:gd name="T3" fmla="*/ 0 h 132"/>
                  <a:gd name="T4" fmla="*/ 99 w 99"/>
                  <a:gd name="T5" fmla="*/ 23 h 132"/>
                  <a:gd name="T6" fmla="*/ 95 w 99"/>
                  <a:gd name="T7" fmla="*/ 42 h 132"/>
                  <a:gd name="T8" fmla="*/ 59 w 99"/>
                  <a:gd name="T9" fmla="*/ 35 h 132"/>
                  <a:gd name="T10" fmla="*/ 36 w 99"/>
                  <a:gd name="T11" fmla="*/ 132 h 132"/>
                  <a:gd name="T12" fmla="*/ 9 w 99"/>
                  <a:gd name="T13" fmla="*/ 128 h 132"/>
                  <a:gd name="T14" fmla="*/ 36 w 99"/>
                  <a:gd name="T15" fmla="*/ 28 h 132"/>
                  <a:gd name="T16" fmla="*/ 0 w 99"/>
                  <a:gd name="T17" fmla="*/ 1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32">
                    <a:moveTo>
                      <a:pt x="0" y="19"/>
                    </a:moveTo>
                    <a:lnTo>
                      <a:pt x="5" y="0"/>
                    </a:lnTo>
                    <a:lnTo>
                      <a:pt x="99" y="23"/>
                    </a:lnTo>
                    <a:lnTo>
                      <a:pt x="95" y="42"/>
                    </a:lnTo>
                    <a:lnTo>
                      <a:pt x="59" y="35"/>
                    </a:lnTo>
                    <a:lnTo>
                      <a:pt x="36" y="132"/>
                    </a:lnTo>
                    <a:lnTo>
                      <a:pt x="9" y="128"/>
                    </a:lnTo>
                    <a:lnTo>
                      <a:pt x="36" y="28"/>
                    </a:lnTo>
                    <a:lnTo>
                      <a:pt x="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3" name="Freeform 55"/>
              <p:cNvSpPr>
                <a:spLocks noEditPoints="1"/>
              </p:cNvSpPr>
              <p:nvPr/>
            </p:nvSpPr>
            <p:spPr bwMode="auto">
              <a:xfrm>
                <a:off x="2671763" y="4508501"/>
                <a:ext cx="184150" cy="203200"/>
              </a:xfrm>
              <a:custGeom>
                <a:avLst/>
                <a:gdLst>
                  <a:gd name="T0" fmla="*/ 24 w 116"/>
                  <a:gd name="T1" fmla="*/ 121 h 128"/>
                  <a:gd name="T2" fmla="*/ 0 w 116"/>
                  <a:gd name="T3" fmla="*/ 119 h 128"/>
                  <a:gd name="T4" fmla="*/ 54 w 116"/>
                  <a:gd name="T5" fmla="*/ 0 h 128"/>
                  <a:gd name="T6" fmla="*/ 85 w 116"/>
                  <a:gd name="T7" fmla="*/ 3 h 128"/>
                  <a:gd name="T8" fmla="*/ 116 w 116"/>
                  <a:gd name="T9" fmla="*/ 128 h 128"/>
                  <a:gd name="T10" fmla="*/ 90 w 116"/>
                  <a:gd name="T11" fmla="*/ 126 h 128"/>
                  <a:gd name="T12" fmla="*/ 83 w 116"/>
                  <a:gd name="T13" fmla="*/ 100 h 128"/>
                  <a:gd name="T14" fmla="*/ 35 w 116"/>
                  <a:gd name="T15" fmla="*/ 95 h 128"/>
                  <a:gd name="T16" fmla="*/ 24 w 116"/>
                  <a:gd name="T17" fmla="*/ 121 h 128"/>
                  <a:gd name="T18" fmla="*/ 45 w 116"/>
                  <a:gd name="T19" fmla="*/ 76 h 128"/>
                  <a:gd name="T20" fmla="*/ 78 w 116"/>
                  <a:gd name="T21" fmla="*/ 78 h 128"/>
                  <a:gd name="T22" fmla="*/ 66 w 116"/>
                  <a:gd name="T23" fmla="*/ 24 h 128"/>
                  <a:gd name="T24" fmla="*/ 66 w 116"/>
                  <a:gd name="T25" fmla="*/ 24 h 128"/>
                  <a:gd name="T26" fmla="*/ 45 w 116"/>
                  <a:gd name="T27" fmla="*/ 7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128">
                    <a:moveTo>
                      <a:pt x="24" y="121"/>
                    </a:moveTo>
                    <a:lnTo>
                      <a:pt x="0" y="119"/>
                    </a:lnTo>
                    <a:lnTo>
                      <a:pt x="54" y="0"/>
                    </a:lnTo>
                    <a:lnTo>
                      <a:pt x="85" y="3"/>
                    </a:lnTo>
                    <a:lnTo>
                      <a:pt x="116" y="128"/>
                    </a:lnTo>
                    <a:lnTo>
                      <a:pt x="90" y="126"/>
                    </a:lnTo>
                    <a:lnTo>
                      <a:pt x="83" y="100"/>
                    </a:lnTo>
                    <a:lnTo>
                      <a:pt x="35" y="95"/>
                    </a:lnTo>
                    <a:lnTo>
                      <a:pt x="24" y="121"/>
                    </a:lnTo>
                    <a:close/>
                    <a:moveTo>
                      <a:pt x="45" y="76"/>
                    </a:moveTo>
                    <a:lnTo>
                      <a:pt x="78" y="78"/>
                    </a:lnTo>
                    <a:lnTo>
                      <a:pt x="66" y="24"/>
                    </a:lnTo>
                    <a:lnTo>
                      <a:pt x="66" y="24"/>
                    </a:lnTo>
                    <a:lnTo>
                      <a:pt x="4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4" name="Freeform 56"/>
              <p:cNvSpPr/>
              <p:nvPr/>
            </p:nvSpPr>
            <p:spPr bwMode="auto">
              <a:xfrm>
                <a:off x="2886075" y="4508501"/>
                <a:ext cx="157163" cy="203200"/>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5" name="Freeform 57"/>
              <p:cNvSpPr>
                <a:spLocks noEditPoints="1"/>
              </p:cNvSpPr>
              <p:nvPr/>
            </p:nvSpPr>
            <p:spPr bwMode="auto">
              <a:xfrm>
                <a:off x="3084513" y="4486276"/>
                <a:ext cx="184150" cy="214313"/>
              </a:xfrm>
              <a:custGeom>
                <a:avLst/>
                <a:gdLst>
                  <a:gd name="T0" fmla="*/ 24 w 116"/>
                  <a:gd name="T1" fmla="*/ 130 h 135"/>
                  <a:gd name="T2" fmla="*/ 0 w 116"/>
                  <a:gd name="T3" fmla="*/ 135 h 135"/>
                  <a:gd name="T4" fmla="*/ 19 w 116"/>
                  <a:gd name="T5" fmla="*/ 7 h 135"/>
                  <a:gd name="T6" fmla="*/ 50 w 116"/>
                  <a:gd name="T7" fmla="*/ 0 h 135"/>
                  <a:gd name="T8" fmla="*/ 116 w 116"/>
                  <a:gd name="T9" fmla="*/ 114 h 135"/>
                  <a:gd name="T10" fmla="*/ 90 w 116"/>
                  <a:gd name="T11" fmla="*/ 118 h 135"/>
                  <a:gd name="T12" fmla="*/ 76 w 116"/>
                  <a:gd name="T13" fmla="*/ 95 h 135"/>
                  <a:gd name="T14" fmla="*/ 28 w 116"/>
                  <a:gd name="T15" fmla="*/ 104 h 135"/>
                  <a:gd name="T16" fmla="*/ 24 w 116"/>
                  <a:gd name="T17" fmla="*/ 130 h 135"/>
                  <a:gd name="T18" fmla="*/ 31 w 116"/>
                  <a:gd name="T19" fmla="*/ 83 h 135"/>
                  <a:gd name="T20" fmla="*/ 66 w 116"/>
                  <a:gd name="T21" fmla="*/ 76 h 135"/>
                  <a:gd name="T22" fmla="*/ 40 w 116"/>
                  <a:gd name="T23" fmla="*/ 28 h 135"/>
                  <a:gd name="T24" fmla="*/ 38 w 116"/>
                  <a:gd name="T25" fmla="*/ 28 h 135"/>
                  <a:gd name="T26" fmla="*/ 31 w 116"/>
                  <a:gd name="T2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135">
                    <a:moveTo>
                      <a:pt x="24" y="130"/>
                    </a:moveTo>
                    <a:lnTo>
                      <a:pt x="0" y="135"/>
                    </a:lnTo>
                    <a:lnTo>
                      <a:pt x="19" y="7"/>
                    </a:lnTo>
                    <a:lnTo>
                      <a:pt x="50" y="0"/>
                    </a:lnTo>
                    <a:lnTo>
                      <a:pt x="116" y="114"/>
                    </a:lnTo>
                    <a:lnTo>
                      <a:pt x="90" y="118"/>
                    </a:lnTo>
                    <a:lnTo>
                      <a:pt x="76" y="95"/>
                    </a:lnTo>
                    <a:lnTo>
                      <a:pt x="28" y="104"/>
                    </a:lnTo>
                    <a:lnTo>
                      <a:pt x="24" y="130"/>
                    </a:lnTo>
                    <a:close/>
                    <a:moveTo>
                      <a:pt x="31" y="83"/>
                    </a:moveTo>
                    <a:lnTo>
                      <a:pt x="66" y="76"/>
                    </a:lnTo>
                    <a:lnTo>
                      <a:pt x="40" y="28"/>
                    </a:lnTo>
                    <a:lnTo>
                      <a:pt x="38" y="28"/>
                    </a:lnTo>
                    <a:lnTo>
                      <a:pt x="31"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6" name="Freeform 58"/>
              <p:cNvSpPr/>
              <p:nvPr/>
            </p:nvSpPr>
            <p:spPr bwMode="auto">
              <a:xfrm>
                <a:off x="3235325" y="4395788"/>
                <a:ext cx="273050" cy="260350"/>
              </a:xfrm>
              <a:custGeom>
                <a:avLst/>
                <a:gdLst>
                  <a:gd name="T0" fmla="*/ 111 w 172"/>
                  <a:gd name="T1" fmla="*/ 24 h 164"/>
                  <a:gd name="T2" fmla="*/ 118 w 172"/>
                  <a:gd name="T3" fmla="*/ 135 h 164"/>
                  <a:gd name="T4" fmla="*/ 99 w 172"/>
                  <a:gd name="T5" fmla="*/ 142 h 164"/>
                  <a:gd name="T6" fmla="*/ 28 w 172"/>
                  <a:gd name="T7" fmla="*/ 57 h 164"/>
                  <a:gd name="T8" fmla="*/ 28 w 172"/>
                  <a:gd name="T9" fmla="*/ 59 h 164"/>
                  <a:gd name="T10" fmla="*/ 68 w 172"/>
                  <a:gd name="T11" fmla="*/ 154 h 164"/>
                  <a:gd name="T12" fmla="*/ 45 w 172"/>
                  <a:gd name="T13" fmla="*/ 164 h 164"/>
                  <a:gd name="T14" fmla="*/ 0 w 172"/>
                  <a:gd name="T15" fmla="*/ 50 h 164"/>
                  <a:gd name="T16" fmla="*/ 40 w 172"/>
                  <a:gd name="T17" fmla="*/ 36 h 164"/>
                  <a:gd name="T18" fmla="*/ 97 w 172"/>
                  <a:gd name="T19" fmla="*/ 107 h 164"/>
                  <a:gd name="T20" fmla="*/ 97 w 172"/>
                  <a:gd name="T21" fmla="*/ 107 h 164"/>
                  <a:gd name="T22" fmla="*/ 90 w 172"/>
                  <a:gd name="T23" fmla="*/ 14 h 164"/>
                  <a:gd name="T24" fmla="*/ 127 w 172"/>
                  <a:gd name="T25" fmla="*/ 0 h 164"/>
                  <a:gd name="T26" fmla="*/ 172 w 172"/>
                  <a:gd name="T27" fmla="*/ 111 h 164"/>
                  <a:gd name="T28" fmla="*/ 151 w 172"/>
                  <a:gd name="T29" fmla="*/ 121 h 164"/>
                  <a:gd name="T30" fmla="*/ 111 w 172"/>
                  <a:gd name="T31" fmla="*/ 24 h 164"/>
                  <a:gd name="T32" fmla="*/ 111 w 172"/>
                  <a:gd name="T33" fmla="*/ 2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 h="164">
                    <a:moveTo>
                      <a:pt x="111" y="24"/>
                    </a:moveTo>
                    <a:lnTo>
                      <a:pt x="118" y="135"/>
                    </a:lnTo>
                    <a:lnTo>
                      <a:pt x="99" y="142"/>
                    </a:lnTo>
                    <a:lnTo>
                      <a:pt x="28" y="57"/>
                    </a:lnTo>
                    <a:lnTo>
                      <a:pt x="28" y="59"/>
                    </a:lnTo>
                    <a:lnTo>
                      <a:pt x="68" y="154"/>
                    </a:lnTo>
                    <a:lnTo>
                      <a:pt x="45" y="164"/>
                    </a:lnTo>
                    <a:lnTo>
                      <a:pt x="0" y="50"/>
                    </a:lnTo>
                    <a:lnTo>
                      <a:pt x="40" y="36"/>
                    </a:lnTo>
                    <a:lnTo>
                      <a:pt x="97" y="107"/>
                    </a:lnTo>
                    <a:lnTo>
                      <a:pt x="97" y="107"/>
                    </a:lnTo>
                    <a:lnTo>
                      <a:pt x="90" y="14"/>
                    </a:lnTo>
                    <a:lnTo>
                      <a:pt x="127" y="0"/>
                    </a:lnTo>
                    <a:lnTo>
                      <a:pt x="172" y="111"/>
                    </a:lnTo>
                    <a:lnTo>
                      <a:pt x="151" y="121"/>
                    </a:lnTo>
                    <a:lnTo>
                      <a:pt x="111" y="24"/>
                    </a:lnTo>
                    <a:lnTo>
                      <a:pt x="111"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7" name="Freeform 59"/>
              <p:cNvSpPr>
                <a:spLocks noEditPoints="1"/>
              </p:cNvSpPr>
              <p:nvPr/>
            </p:nvSpPr>
            <p:spPr bwMode="auto">
              <a:xfrm>
                <a:off x="3463925" y="4302126"/>
                <a:ext cx="225425" cy="228600"/>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8" name="Freeform 60"/>
              <p:cNvSpPr/>
              <p:nvPr/>
            </p:nvSpPr>
            <p:spPr bwMode="auto">
              <a:xfrm>
                <a:off x="3614738" y="4238626"/>
                <a:ext cx="160338" cy="168275"/>
              </a:xfrm>
              <a:custGeom>
                <a:avLst/>
                <a:gdLst>
                  <a:gd name="T0" fmla="*/ 19 w 101"/>
                  <a:gd name="T1" fmla="*/ 0 h 106"/>
                  <a:gd name="T2" fmla="*/ 101 w 101"/>
                  <a:gd name="T3" fmla="*/ 90 h 106"/>
                  <a:gd name="T4" fmla="*/ 80 w 101"/>
                  <a:gd name="T5" fmla="*/ 106 h 106"/>
                  <a:gd name="T6" fmla="*/ 0 w 101"/>
                  <a:gd name="T7" fmla="*/ 16 h 106"/>
                  <a:gd name="T8" fmla="*/ 19 w 101"/>
                  <a:gd name="T9" fmla="*/ 0 h 106"/>
                </a:gdLst>
                <a:ahLst/>
                <a:cxnLst>
                  <a:cxn ang="0">
                    <a:pos x="T0" y="T1"/>
                  </a:cxn>
                  <a:cxn ang="0">
                    <a:pos x="T2" y="T3"/>
                  </a:cxn>
                  <a:cxn ang="0">
                    <a:pos x="T4" y="T5"/>
                  </a:cxn>
                  <a:cxn ang="0">
                    <a:pos x="T6" y="T7"/>
                  </a:cxn>
                  <a:cxn ang="0">
                    <a:pos x="T8" y="T9"/>
                  </a:cxn>
                </a:cxnLst>
                <a:rect l="0" t="0" r="r" b="b"/>
                <a:pathLst>
                  <a:path w="101" h="106">
                    <a:moveTo>
                      <a:pt x="19" y="0"/>
                    </a:moveTo>
                    <a:lnTo>
                      <a:pt x="101" y="90"/>
                    </a:lnTo>
                    <a:lnTo>
                      <a:pt x="80" y="106"/>
                    </a:lnTo>
                    <a:lnTo>
                      <a:pt x="0" y="16"/>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9" name="Freeform 61"/>
              <p:cNvSpPr/>
              <p:nvPr/>
            </p:nvSpPr>
            <p:spPr bwMode="auto">
              <a:xfrm>
                <a:off x="3667125" y="4117976"/>
                <a:ext cx="231775" cy="225425"/>
              </a:xfrm>
              <a:custGeom>
                <a:avLst/>
                <a:gdLst>
                  <a:gd name="T0" fmla="*/ 92 w 146"/>
                  <a:gd name="T1" fmla="*/ 142 h 142"/>
                  <a:gd name="T2" fmla="*/ 0 w 146"/>
                  <a:gd name="T3" fmla="*/ 61 h 142"/>
                  <a:gd name="T4" fmla="*/ 54 w 146"/>
                  <a:gd name="T5" fmla="*/ 0 h 142"/>
                  <a:gd name="T6" fmla="*/ 71 w 146"/>
                  <a:gd name="T7" fmla="*/ 14 h 142"/>
                  <a:gd name="T8" fmla="*/ 33 w 146"/>
                  <a:gd name="T9" fmla="*/ 57 h 142"/>
                  <a:gd name="T10" fmla="*/ 54 w 146"/>
                  <a:gd name="T11" fmla="*/ 73 h 142"/>
                  <a:gd name="T12" fmla="*/ 87 w 146"/>
                  <a:gd name="T13" fmla="*/ 35 h 142"/>
                  <a:gd name="T14" fmla="*/ 104 w 146"/>
                  <a:gd name="T15" fmla="*/ 49 h 142"/>
                  <a:gd name="T16" fmla="*/ 71 w 146"/>
                  <a:gd name="T17" fmla="*/ 87 h 142"/>
                  <a:gd name="T18" fmla="*/ 94 w 146"/>
                  <a:gd name="T19" fmla="*/ 109 h 142"/>
                  <a:gd name="T20" fmla="*/ 132 w 146"/>
                  <a:gd name="T21" fmla="*/ 66 h 142"/>
                  <a:gd name="T22" fmla="*/ 146 w 146"/>
                  <a:gd name="T23" fmla="*/ 80 h 142"/>
                  <a:gd name="T24" fmla="*/ 92 w 146"/>
                  <a:gd name="T25"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42">
                    <a:moveTo>
                      <a:pt x="92" y="142"/>
                    </a:moveTo>
                    <a:lnTo>
                      <a:pt x="0" y="61"/>
                    </a:lnTo>
                    <a:lnTo>
                      <a:pt x="54" y="0"/>
                    </a:lnTo>
                    <a:lnTo>
                      <a:pt x="71" y="14"/>
                    </a:lnTo>
                    <a:lnTo>
                      <a:pt x="33" y="57"/>
                    </a:lnTo>
                    <a:lnTo>
                      <a:pt x="54" y="73"/>
                    </a:lnTo>
                    <a:lnTo>
                      <a:pt x="87" y="35"/>
                    </a:lnTo>
                    <a:lnTo>
                      <a:pt x="104" y="49"/>
                    </a:lnTo>
                    <a:lnTo>
                      <a:pt x="71" y="87"/>
                    </a:lnTo>
                    <a:lnTo>
                      <a:pt x="94" y="109"/>
                    </a:lnTo>
                    <a:lnTo>
                      <a:pt x="132" y="66"/>
                    </a:lnTo>
                    <a:lnTo>
                      <a:pt x="146" y="80"/>
                    </a:lnTo>
                    <a:lnTo>
                      <a:pt x="92" y="1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0" name="Freeform 62"/>
              <p:cNvSpPr/>
              <p:nvPr/>
            </p:nvSpPr>
            <p:spPr bwMode="auto">
              <a:xfrm>
                <a:off x="3771900" y="3948113"/>
                <a:ext cx="255588" cy="252413"/>
              </a:xfrm>
              <a:custGeom>
                <a:avLst/>
                <a:gdLst>
                  <a:gd name="T0" fmla="*/ 161 w 161"/>
                  <a:gd name="T1" fmla="*/ 66 h 159"/>
                  <a:gd name="T2" fmla="*/ 142 w 161"/>
                  <a:gd name="T3" fmla="*/ 97 h 159"/>
                  <a:gd name="T4" fmla="*/ 31 w 161"/>
                  <a:gd name="T5" fmla="*/ 83 h 159"/>
                  <a:gd name="T6" fmla="*/ 31 w 161"/>
                  <a:gd name="T7" fmla="*/ 85 h 159"/>
                  <a:gd name="T8" fmla="*/ 116 w 161"/>
                  <a:gd name="T9" fmla="*/ 140 h 159"/>
                  <a:gd name="T10" fmla="*/ 102 w 161"/>
                  <a:gd name="T11" fmla="*/ 159 h 159"/>
                  <a:gd name="T12" fmla="*/ 0 w 161"/>
                  <a:gd name="T13" fmla="*/ 92 h 159"/>
                  <a:gd name="T14" fmla="*/ 21 w 161"/>
                  <a:gd name="T15" fmla="*/ 62 h 159"/>
                  <a:gd name="T16" fmla="*/ 128 w 161"/>
                  <a:gd name="T17" fmla="*/ 73 h 159"/>
                  <a:gd name="T18" fmla="*/ 125 w 161"/>
                  <a:gd name="T19" fmla="*/ 73 h 159"/>
                  <a:gd name="T20" fmla="*/ 45 w 161"/>
                  <a:gd name="T21" fmla="*/ 21 h 159"/>
                  <a:gd name="T22" fmla="*/ 59 w 161"/>
                  <a:gd name="T23" fmla="*/ 0 h 159"/>
                  <a:gd name="T24" fmla="*/ 161 w 161"/>
                  <a:gd name="T25" fmla="*/ 6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159">
                    <a:moveTo>
                      <a:pt x="161" y="66"/>
                    </a:moveTo>
                    <a:lnTo>
                      <a:pt x="142" y="97"/>
                    </a:lnTo>
                    <a:lnTo>
                      <a:pt x="31" y="83"/>
                    </a:lnTo>
                    <a:lnTo>
                      <a:pt x="31" y="85"/>
                    </a:lnTo>
                    <a:lnTo>
                      <a:pt x="116" y="140"/>
                    </a:lnTo>
                    <a:lnTo>
                      <a:pt x="102" y="159"/>
                    </a:lnTo>
                    <a:lnTo>
                      <a:pt x="0" y="92"/>
                    </a:lnTo>
                    <a:lnTo>
                      <a:pt x="21" y="62"/>
                    </a:lnTo>
                    <a:lnTo>
                      <a:pt x="128" y="73"/>
                    </a:lnTo>
                    <a:lnTo>
                      <a:pt x="125" y="73"/>
                    </a:lnTo>
                    <a:lnTo>
                      <a:pt x="45" y="21"/>
                    </a:lnTo>
                    <a:lnTo>
                      <a:pt x="59" y="0"/>
                    </a:lnTo>
                    <a:lnTo>
                      <a:pt x="161"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1" name="Freeform 63"/>
              <p:cNvSpPr/>
              <p:nvPr/>
            </p:nvSpPr>
            <p:spPr bwMode="auto">
              <a:xfrm>
                <a:off x="3887788" y="3802063"/>
                <a:ext cx="217488" cy="203200"/>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2" name="Freeform 64"/>
              <p:cNvSpPr/>
              <p:nvPr/>
            </p:nvSpPr>
            <p:spPr bwMode="auto">
              <a:xfrm>
                <a:off x="3951288" y="3714751"/>
                <a:ext cx="195263" cy="104775"/>
              </a:xfrm>
              <a:custGeom>
                <a:avLst/>
                <a:gdLst>
                  <a:gd name="T0" fmla="*/ 8 w 123"/>
                  <a:gd name="T1" fmla="*/ 0 h 66"/>
                  <a:gd name="T2" fmla="*/ 123 w 123"/>
                  <a:gd name="T3" fmla="*/ 43 h 66"/>
                  <a:gd name="T4" fmla="*/ 114 w 123"/>
                  <a:gd name="T5" fmla="*/ 66 h 66"/>
                  <a:gd name="T6" fmla="*/ 0 w 123"/>
                  <a:gd name="T7" fmla="*/ 26 h 66"/>
                  <a:gd name="T8" fmla="*/ 8 w 123"/>
                  <a:gd name="T9" fmla="*/ 0 h 66"/>
                </a:gdLst>
                <a:ahLst/>
                <a:cxnLst>
                  <a:cxn ang="0">
                    <a:pos x="T0" y="T1"/>
                  </a:cxn>
                  <a:cxn ang="0">
                    <a:pos x="T2" y="T3"/>
                  </a:cxn>
                  <a:cxn ang="0">
                    <a:pos x="T4" y="T5"/>
                  </a:cxn>
                  <a:cxn ang="0">
                    <a:pos x="T6" y="T7"/>
                  </a:cxn>
                  <a:cxn ang="0">
                    <a:pos x="T8" y="T9"/>
                  </a:cxn>
                </a:cxnLst>
                <a:rect l="0" t="0" r="r" b="b"/>
                <a:pathLst>
                  <a:path w="123" h="66">
                    <a:moveTo>
                      <a:pt x="8" y="0"/>
                    </a:moveTo>
                    <a:lnTo>
                      <a:pt x="123" y="43"/>
                    </a:lnTo>
                    <a:lnTo>
                      <a:pt x="114" y="66"/>
                    </a:lnTo>
                    <a:lnTo>
                      <a:pt x="0" y="26"/>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3" name="Freeform 65"/>
              <p:cNvSpPr/>
              <p:nvPr/>
            </p:nvSpPr>
            <p:spPr bwMode="auto">
              <a:xfrm>
                <a:off x="3981450" y="3549651"/>
                <a:ext cx="214313" cy="184150"/>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4" name="Freeform 66"/>
              <p:cNvSpPr>
                <a:spLocks noEditPoints="1"/>
              </p:cNvSpPr>
              <p:nvPr/>
            </p:nvSpPr>
            <p:spPr bwMode="auto">
              <a:xfrm>
                <a:off x="2322513" y="2668588"/>
                <a:ext cx="1149350" cy="1109663"/>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5" name="Freeform 67"/>
              <p:cNvSpPr/>
              <p:nvPr/>
            </p:nvSpPr>
            <p:spPr bwMode="auto">
              <a:xfrm>
                <a:off x="2438400" y="2951163"/>
                <a:ext cx="327025" cy="22225"/>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6" name="Freeform 68"/>
              <p:cNvSpPr/>
              <p:nvPr/>
            </p:nvSpPr>
            <p:spPr bwMode="auto">
              <a:xfrm>
                <a:off x="3043238" y="2951163"/>
                <a:ext cx="327025" cy="22225"/>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7" name="Rectangle 69"/>
              <p:cNvSpPr>
                <a:spLocks noChangeArrowheads="1"/>
              </p:cNvSpPr>
              <p:nvPr/>
            </p:nvSpPr>
            <p:spPr bwMode="auto">
              <a:xfrm>
                <a:off x="2443163" y="3143251"/>
                <a:ext cx="13811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78" name="Rectangle 70"/>
              <p:cNvSpPr>
                <a:spLocks noChangeArrowheads="1"/>
              </p:cNvSpPr>
              <p:nvPr/>
            </p:nvSpPr>
            <p:spPr bwMode="auto">
              <a:xfrm>
                <a:off x="3219450" y="3143251"/>
                <a:ext cx="139700"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79" name="Rectangle 71"/>
              <p:cNvSpPr>
                <a:spLocks noChangeArrowheads="1"/>
              </p:cNvSpPr>
              <p:nvPr/>
            </p:nvSpPr>
            <p:spPr bwMode="auto">
              <a:xfrm>
                <a:off x="2454275" y="3297238"/>
                <a:ext cx="2206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80" name="Rectangle 72"/>
              <p:cNvSpPr>
                <a:spLocks noChangeArrowheads="1"/>
              </p:cNvSpPr>
              <p:nvPr/>
            </p:nvSpPr>
            <p:spPr bwMode="auto">
              <a:xfrm>
                <a:off x="3128963" y="3297238"/>
                <a:ext cx="22542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81" name="Rectangle 73"/>
              <p:cNvSpPr>
                <a:spLocks noChangeArrowheads="1"/>
              </p:cNvSpPr>
              <p:nvPr/>
            </p:nvSpPr>
            <p:spPr bwMode="auto">
              <a:xfrm>
                <a:off x="2476500" y="3484563"/>
                <a:ext cx="83661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82" name="Freeform 74"/>
              <p:cNvSpPr>
                <a:spLocks noEditPoints="1"/>
              </p:cNvSpPr>
              <p:nvPr/>
            </p:nvSpPr>
            <p:spPr bwMode="auto">
              <a:xfrm>
                <a:off x="1514475" y="2022476"/>
                <a:ext cx="2816225" cy="2817813"/>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83" name="Freeform 75"/>
              <p:cNvSpPr>
                <a:spLocks noEditPoints="1"/>
              </p:cNvSpPr>
              <p:nvPr/>
            </p:nvSpPr>
            <p:spPr bwMode="auto">
              <a:xfrm>
                <a:off x="1984375" y="2487613"/>
                <a:ext cx="1881188" cy="1885950"/>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84" name="Freeform 76"/>
              <p:cNvSpPr>
                <a:spLocks noEditPoints="1"/>
              </p:cNvSpPr>
              <p:nvPr/>
            </p:nvSpPr>
            <p:spPr bwMode="auto">
              <a:xfrm>
                <a:off x="1804988" y="2552701"/>
                <a:ext cx="355600" cy="379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85" name="Freeform 77"/>
              <p:cNvSpPr/>
              <p:nvPr/>
            </p:nvSpPr>
            <p:spPr bwMode="auto">
              <a:xfrm>
                <a:off x="2408238" y="2179638"/>
                <a:ext cx="384175" cy="342900"/>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86" name="Freeform 78"/>
              <p:cNvSpPr>
                <a:spLocks noEditPoints="1"/>
              </p:cNvSpPr>
              <p:nvPr/>
            </p:nvSpPr>
            <p:spPr bwMode="auto">
              <a:xfrm>
                <a:off x="3070225" y="2138363"/>
                <a:ext cx="363538" cy="3952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87" name="Freeform 79"/>
              <p:cNvSpPr>
                <a:spLocks noEditPoints="1"/>
              </p:cNvSpPr>
              <p:nvPr/>
            </p:nvSpPr>
            <p:spPr bwMode="auto">
              <a:xfrm>
                <a:off x="3573463" y="2525713"/>
                <a:ext cx="468313" cy="44450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88" name="Freeform 80"/>
              <p:cNvSpPr>
                <a:spLocks noEditPoints="1"/>
              </p:cNvSpPr>
              <p:nvPr/>
            </p:nvSpPr>
            <p:spPr bwMode="auto">
              <a:xfrm>
                <a:off x="1390650" y="1893888"/>
                <a:ext cx="3068638" cy="3073400"/>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89" name="Freeform 81"/>
              <p:cNvSpPr/>
              <p:nvPr/>
            </p:nvSpPr>
            <p:spPr bwMode="auto">
              <a:xfrm>
                <a:off x="1616075" y="3090863"/>
                <a:ext cx="327025" cy="322263"/>
              </a:xfrm>
              <a:custGeom>
                <a:avLst/>
                <a:gdLst>
                  <a:gd name="T0" fmla="*/ 109 w 206"/>
                  <a:gd name="T1" fmla="*/ 0 h 203"/>
                  <a:gd name="T2" fmla="*/ 83 w 206"/>
                  <a:gd name="T3" fmla="*/ 52 h 203"/>
                  <a:gd name="T4" fmla="*/ 29 w 206"/>
                  <a:gd name="T5" fmla="*/ 28 h 203"/>
                  <a:gd name="T6" fmla="*/ 52 w 206"/>
                  <a:gd name="T7" fmla="*/ 83 h 203"/>
                  <a:gd name="T8" fmla="*/ 0 w 206"/>
                  <a:gd name="T9" fmla="*/ 102 h 203"/>
                  <a:gd name="T10" fmla="*/ 52 w 206"/>
                  <a:gd name="T11" fmla="*/ 130 h 203"/>
                  <a:gd name="T12" fmla="*/ 31 w 206"/>
                  <a:gd name="T13" fmla="*/ 180 h 203"/>
                  <a:gd name="T14" fmla="*/ 88 w 206"/>
                  <a:gd name="T15" fmla="*/ 158 h 203"/>
                  <a:gd name="T16" fmla="*/ 107 w 206"/>
                  <a:gd name="T17" fmla="*/ 203 h 203"/>
                  <a:gd name="T18" fmla="*/ 130 w 206"/>
                  <a:gd name="T19" fmla="*/ 158 h 203"/>
                  <a:gd name="T20" fmla="*/ 178 w 206"/>
                  <a:gd name="T21" fmla="*/ 175 h 203"/>
                  <a:gd name="T22" fmla="*/ 161 w 206"/>
                  <a:gd name="T23" fmla="*/ 128 h 203"/>
                  <a:gd name="T24" fmla="*/ 206 w 206"/>
                  <a:gd name="T25" fmla="*/ 104 h 203"/>
                  <a:gd name="T26" fmla="*/ 161 w 206"/>
                  <a:gd name="T27" fmla="*/ 80 h 203"/>
                  <a:gd name="T28" fmla="*/ 180 w 206"/>
                  <a:gd name="T29" fmla="*/ 28 h 203"/>
                  <a:gd name="T30" fmla="*/ 133 w 206"/>
                  <a:gd name="T31" fmla="*/ 47 h 203"/>
                  <a:gd name="T32" fmla="*/ 109 w 206"/>
                  <a:gd name="T33"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6" h="203">
                    <a:moveTo>
                      <a:pt x="109" y="0"/>
                    </a:moveTo>
                    <a:lnTo>
                      <a:pt x="83" y="52"/>
                    </a:lnTo>
                    <a:lnTo>
                      <a:pt x="29" y="28"/>
                    </a:lnTo>
                    <a:lnTo>
                      <a:pt x="52" y="83"/>
                    </a:lnTo>
                    <a:lnTo>
                      <a:pt x="0" y="102"/>
                    </a:lnTo>
                    <a:lnTo>
                      <a:pt x="52" y="130"/>
                    </a:lnTo>
                    <a:lnTo>
                      <a:pt x="31" y="180"/>
                    </a:lnTo>
                    <a:lnTo>
                      <a:pt x="88" y="158"/>
                    </a:lnTo>
                    <a:lnTo>
                      <a:pt x="107" y="203"/>
                    </a:lnTo>
                    <a:lnTo>
                      <a:pt x="130" y="158"/>
                    </a:lnTo>
                    <a:lnTo>
                      <a:pt x="178" y="175"/>
                    </a:lnTo>
                    <a:lnTo>
                      <a:pt x="161" y="128"/>
                    </a:lnTo>
                    <a:lnTo>
                      <a:pt x="206" y="104"/>
                    </a:lnTo>
                    <a:lnTo>
                      <a:pt x="161" y="80"/>
                    </a:lnTo>
                    <a:lnTo>
                      <a:pt x="180" y="28"/>
                    </a:lnTo>
                    <a:lnTo>
                      <a:pt x="133" y="47"/>
                    </a:lnTo>
                    <a:lnTo>
                      <a:pt x="10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90" name="Freeform 82"/>
              <p:cNvSpPr/>
              <p:nvPr/>
            </p:nvSpPr>
            <p:spPr bwMode="auto">
              <a:xfrm>
                <a:off x="3898900" y="3090863"/>
                <a:ext cx="327025" cy="322263"/>
              </a:xfrm>
              <a:custGeom>
                <a:avLst/>
                <a:gdLst>
                  <a:gd name="T0" fmla="*/ 109 w 206"/>
                  <a:gd name="T1" fmla="*/ 0 h 203"/>
                  <a:gd name="T2" fmla="*/ 85 w 206"/>
                  <a:gd name="T3" fmla="*/ 52 h 203"/>
                  <a:gd name="T4" fmla="*/ 31 w 206"/>
                  <a:gd name="T5" fmla="*/ 28 h 203"/>
                  <a:gd name="T6" fmla="*/ 52 w 206"/>
                  <a:gd name="T7" fmla="*/ 83 h 203"/>
                  <a:gd name="T8" fmla="*/ 0 w 206"/>
                  <a:gd name="T9" fmla="*/ 102 h 203"/>
                  <a:gd name="T10" fmla="*/ 52 w 206"/>
                  <a:gd name="T11" fmla="*/ 130 h 203"/>
                  <a:gd name="T12" fmla="*/ 31 w 206"/>
                  <a:gd name="T13" fmla="*/ 180 h 203"/>
                  <a:gd name="T14" fmla="*/ 88 w 206"/>
                  <a:gd name="T15" fmla="*/ 158 h 203"/>
                  <a:gd name="T16" fmla="*/ 107 w 206"/>
                  <a:gd name="T17" fmla="*/ 203 h 203"/>
                  <a:gd name="T18" fmla="*/ 130 w 206"/>
                  <a:gd name="T19" fmla="*/ 158 h 203"/>
                  <a:gd name="T20" fmla="*/ 178 w 206"/>
                  <a:gd name="T21" fmla="*/ 175 h 203"/>
                  <a:gd name="T22" fmla="*/ 161 w 206"/>
                  <a:gd name="T23" fmla="*/ 128 h 203"/>
                  <a:gd name="T24" fmla="*/ 206 w 206"/>
                  <a:gd name="T25" fmla="*/ 104 h 203"/>
                  <a:gd name="T26" fmla="*/ 164 w 206"/>
                  <a:gd name="T27" fmla="*/ 80 h 203"/>
                  <a:gd name="T28" fmla="*/ 180 w 206"/>
                  <a:gd name="T29" fmla="*/ 28 h 203"/>
                  <a:gd name="T30" fmla="*/ 135 w 206"/>
                  <a:gd name="T31" fmla="*/ 47 h 203"/>
                  <a:gd name="T32" fmla="*/ 109 w 206"/>
                  <a:gd name="T33"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6" h="203">
                    <a:moveTo>
                      <a:pt x="109" y="0"/>
                    </a:moveTo>
                    <a:lnTo>
                      <a:pt x="85" y="52"/>
                    </a:lnTo>
                    <a:lnTo>
                      <a:pt x="31" y="28"/>
                    </a:lnTo>
                    <a:lnTo>
                      <a:pt x="52" y="83"/>
                    </a:lnTo>
                    <a:lnTo>
                      <a:pt x="0" y="102"/>
                    </a:lnTo>
                    <a:lnTo>
                      <a:pt x="52" y="130"/>
                    </a:lnTo>
                    <a:lnTo>
                      <a:pt x="31" y="180"/>
                    </a:lnTo>
                    <a:lnTo>
                      <a:pt x="88" y="158"/>
                    </a:lnTo>
                    <a:lnTo>
                      <a:pt x="107" y="203"/>
                    </a:lnTo>
                    <a:lnTo>
                      <a:pt x="130" y="158"/>
                    </a:lnTo>
                    <a:lnTo>
                      <a:pt x="178" y="175"/>
                    </a:lnTo>
                    <a:lnTo>
                      <a:pt x="161" y="128"/>
                    </a:lnTo>
                    <a:lnTo>
                      <a:pt x="206" y="104"/>
                    </a:lnTo>
                    <a:lnTo>
                      <a:pt x="164" y="80"/>
                    </a:lnTo>
                    <a:lnTo>
                      <a:pt x="180" y="28"/>
                    </a:lnTo>
                    <a:lnTo>
                      <a:pt x="135" y="47"/>
                    </a:lnTo>
                    <a:lnTo>
                      <a:pt x="10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91" name="Freeform 83"/>
              <p:cNvSpPr>
                <a:spLocks noEditPoints="1"/>
              </p:cNvSpPr>
              <p:nvPr/>
            </p:nvSpPr>
            <p:spPr bwMode="auto">
              <a:xfrm>
                <a:off x="2465388" y="2736851"/>
                <a:ext cx="214313" cy="203200"/>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92" name="Freeform 84"/>
              <p:cNvSpPr>
                <a:spLocks noEditPoints="1"/>
              </p:cNvSpPr>
              <p:nvPr/>
            </p:nvSpPr>
            <p:spPr bwMode="auto">
              <a:xfrm>
                <a:off x="3111500" y="2736851"/>
                <a:ext cx="217488" cy="203200"/>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93" name="Freeform 85"/>
              <p:cNvSpPr>
                <a:spLocks noEditPoints="1"/>
              </p:cNvSpPr>
              <p:nvPr/>
            </p:nvSpPr>
            <p:spPr bwMode="auto">
              <a:xfrm>
                <a:off x="2784475" y="3484563"/>
                <a:ext cx="225425" cy="2079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94" name="Freeform 86"/>
              <p:cNvSpPr/>
              <p:nvPr/>
            </p:nvSpPr>
            <p:spPr bwMode="auto">
              <a:xfrm>
                <a:off x="2573338" y="2917826"/>
                <a:ext cx="650875" cy="481013"/>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95" name="Freeform 87"/>
              <p:cNvSpPr>
                <a:spLocks noEditPoints="1"/>
              </p:cNvSpPr>
              <p:nvPr/>
            </p:nvSpPr>
            <p:spPr bwMode="auto">
              <a:xfrm>
                <a:off x="2773363" y="3132138"/>
                <a:ext cx="261938" cy="2667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96" name="Rectangle 88"/>
              <p:cNvSpPr>
                <a:spLocks noChangeArrowheads="1"/>
              </p:cNvSpPr>
              <p:nvPr/>
            </p:nvSpPr>
            <p:spPr bwMode="auto">
              <a:xfrm>
                <a:off x="2776538" y="3354388"/>
                <a:ext cx="33338"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97" name="Rectangle 89"/>
              <p:cNvSpPr>
                <a:spLocks noChangeArrowheads="1"/>
              </p:cNvSpPr>
              <p:nvPr/>
            </p:nvSpPr>
            <p:spPr bwMode="auto">
              <a:xfrm>
                <a:off x="2776538" y="3316288"/>
                <a:ext cx="33338"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98" name="Rectangle 90"/>
              <p:cNvSpPr>
                <a:spLocks noChangeArrowheads="1"/>
              </p:cNvSpPr>
              <p:nvPr/>
            </p:nvSpPr>
            <p:spPr bwMode="auto">
              <a:xfrm>
                <a:off x="2776538" y="3289301"/>
                <a:ext cx="33338"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99" name="Rectangle 91"/>
              <p:cNvSpPr>
                <a:spLocks noChangeArrowheads="1"/>
              </p:cNvSpPr>
              <p:nvPr/>
            </p:nvSpPr>
            <p:spPr bwMode="auto">
              <a:xfrm>
                <a:off x="2776538" y="3252788"/>
                <a:ext cx="33338" cy="6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00" name="Freeform 92"/>
              <p:cNvSpPr/>
              <p:nvPr/>
            </p:nvSpPr>
            <p:spPr bwMode="auto">
              <a:xfrm>
                <a:off x="2784475" y="3203576"/>
                <a:ext cx="41275" cy="25400"/>
              </a:xfrm>
              <a:custGeom>
                <a:avLst/>
                <a:gdLst>
                  <a:gd name="T0" fmla="*/ 0 w 26"/>
                  <a:gd name="T1" fmla="*/ 7 h 16"/>
                  <a:gd name="T2" fmla="*/ 24 w 26"/>
                  <a:gd name="T3" fmla="*/ 16 h 16"/>
                  <a:gd name="T4" fmla="*/ 26 w 26"/>
                  <a:gd name="T5" fmla="*/ 12 h 16"/>
                  <a:gd name="T6" fmla="*/ 2 w 26"/>
                  <a:gd name="T7" fmla="*/ 0 h 16"/>
                  <a:gd name="T8" fmla="*/ 0 w 26"/>
                  <a:gd name="T9" fmla="*/ 7 h 16"/>
                </a:gdLst>
                <a:ahLst/>
                <a:cxnLst>
                  <a:cxn ang="0">
                    <a:pos x="T0" y="T1"/>
                  </a:cxn>
                  <a:cxn ang="0">
                    <a:pos x="T2" y="T3"/>
                  </a:cxn>
                  <a:cxn ang="0">
                    <a:pos x="T4" y="T5"/>
                  </a:cxn>
                  <a:cxn ang="0">
                    <a:pos x="T6" y="T7"/>
                  </a:cxn>
                  <a:cxn ang="0">
                    <a:pos x="T8" y="T9"/>
                  </a:cxn>
                </a:cxnLst>
                <a:rect l="0" t="0" r="r" b="b"/>
                <a:pathLst>
                  <a:path w="26" h="16">
                    <a:moveTo>
                      <a:pt x="0" y="7"/>
                    </a:moveTo>
                    <a:lnTo>
                      <a:pt x="24" y="16"/>
                    </a:lnTo>
                    <a:lnTo>
                      <a:pt x="26" y="12"/>
                    </a:lnTo>
                    <a:lnTo>
                      <a:pt x="2" y="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01" name="Freeform 93"/>
              <p:cNvSpPr/>
              <p:nvPr/>
            </p:nvSpPr>
            <p:spPr bwMode="auto">
              <a:xfrm>
                <a:off x="2806700" y="3173413"/>
                <a:ext cx="38100" cy="36513"/>
              </a:xfrm>
              <a:custGeom>
                <a:avLst/>
                <a:gdLst>
                  <a:gd name="T0" fmla="*/ 0 w 24"/>
                  <a:gd name="T1" fmla="*/ 5 h 23"/>
                  <a:gd name="T2" fmla="*/ 19 w 24"/>
                  <a:gd name="T3" fmla="*/ 23 h 23"/>
                  <a:gd name="T4" fmla="*/ 24 w 24"/>
                  <a:gd name="T5" fmla="*/ 19 h 23"/>
                  <a:gd name="T6" fmla="*/ 5 w 24"/>
                  <a:gd name="T7" fmla="*/ 0 h 23"/>
                  <a:gd name="T8" fmla="*/ 0 w 24"/>
                  <a:gd name="T9" fmla="*/ 5 h 23"/>
                </a:gdLst>
                <a:ahLst/>
                <a:cxnLst>
                  <a:cxn ang="0">
                    <a:pos x="T0" y="T1"/>
                  </a:cxn>
                  <a:cxn ang="0">
                    <a:pos x="T2" y="T3"/>
                  </a:cxn>
                  <a:cxn ang="0">
                    <a:pos x="T4" y="T5"/>
                  </a:cxn>
                  <a:cxn ang="0">
                    <a:pos x="T6" y="T7"/>
                  </a:cxn>
                  <a:cxn ang="0">
                    <a:pos x="T8" y="T9"/>
                  </a:cxn>
                </a:cxnLst>
                <a:rect l="0" t="0" r="r" b="b"/>
                <a:pathLst>
                  <a:path w="24" h="23">
                    <a:moveTo>
                      <a:pt x="0" y="5"/>
                    </a:moveTo>
                    <a:lnTo>
                      <a:pt x="19" y="23"/>
                    </a:lnTo>
                    <a:lnTo>
                      <a:pt x="24" y="19"/>
                    </a:lnTo>
                    <a:lnTo>
                      <a:pt x="5"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02" name="Freeform 94"/>
              <p:cNvSpPr/>
              <p:nvPr/>
            </p:nvSpPr>
            <p:spPr bwMode="auto">
              <a:xfrm>
                <a:off x="2851150" y="3151188"/>
                <a:ext cx="23813" cy="41275"/>
              </a:xfrm>
              <a:custGeom>
                <a:avLst/>
                <a:gdLst>
                  <a:gd name="T0" fmla="*/ 0 w 15"/>
                  <a:gd name="T1" fmla="*/ 2 h 26"/>
                  <a:gd name="T2" fmla="*/ 10 w 15"/>
                  <a:gd name="T3" fmla="*/ 26 h 26"/>
                  <a:gd name="T4" fmla="*/ 15 w 15"/>
                  <a:gd name="T5" fmla="*/ 23 h 26"/>
                  <a:gd name="T6" fmla="*/ 8 w 15"/>
                  <a:gd name="T7" fmla="*/ 0 h 26"/>
                  <a:gd name="T8" fmla="*/ 0 w 15"/>
                  <a:gd name="T9" fmla="*/ 2 h 26"/>
                </a:gdLst>
                <a:ahLst/>
                <a:cxnLst>
                  <a:cxn ang="0">
                    <a:pos x="T0" y="T1"/>
                  </a:cxn>
                  <a:cxn ang="0">
                    <a:pos x="T2" y="T3"/>
                  </a:cxn>
                  <a:cxn ang="0">
                    <a:pos x="T4" y="T5"/>
                  </a:cxn>
                  <a:cxn ang="0">
                    <a:pos x="T6" y="T7"/>
                  </a:cxn>
                  <a:cxn ang="0">
                    <a:pos x="T8" y="T9"/>
                  </a:cxn>
                </a:cxnLst>
                <a:rect l="0" t="0" r="r" b="b"/>
                <a:pathLst>
                  <a:path w="15" h="26">
                    <a:moveTo>
                      <a:pt x="0" y="2"/>
                    </a:moveTo>
                    <a:lnTo>
                      <a:pt x="10" y="26"/>
                    </a:lnTo>
                    <a:lnTo>
                      <a:pt x="15" y="23"/>
                    </a:lnTo>
                    <a:lnTo>
                      <a:pt x="8"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03" name="Rectangle 95"/>
              <p:cNvSpPr>
                <a:spLocks noChangeArrowheads="1"/>
              </p:cNvSpPr>
              <p:nvPr/>
            </p:nvSpPr>
            <p:spPr bwMode="auto">
              <a:xfrm>
                <a:off x="2897188" y="3146426"/>
                <a:ext cx="11113"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04" name="Freeform 96"/>
              <p:cNvSpPr/>
              <p:nvPr/>
            </p:nvSpPr>
            <p:spPr bwMode="auto">
              <a:xfrm>
                <a:off x="2930525" y="3151188"/>
                <a:ext cx="26988" cy="41275"/>
              </a:xfrm>
              <a:custGeom>
                <a:avLst/>
                <a:gdLst>
                  <a:gd name="T0" fmla="*/ 0 w 17"/>
                  <a:gd name="T1" fmla="*/ 23 h 26"/>
                  <a:gd name="T2" fmla="*/ 5 w 17"/>
                  <a:gd name="T3" fmla="*/ 26 h 26"/>
                  <a:gd name="T4" fmla="*/ 17 w 17"/>
                  <a:gd name="T5" fmla="*/ 2 h 26"/>
                  <a:gd name="T6" fmla="*/ 10 w 17"/>
                  <a:gd name="T7" fmla="*/ 0 h 26"/>
                  <a:gd name="T8" fmla="*/ 0 w 17"/>
                  <a:gd name="T9" fmla="*/ 23 h 26"/>
                </a:gdLst>
                <a:ahLst/>
                <a:cxnLst>
                  <a:cxn ang="0">
                    <a:pos x="T0" y="T1"/>
                  </a:cxn>
                  <a:cxn ang="0">
                    <a:pos x="T2" y="T3"/>
                  </a:cxn>
                  <a:cxn ang="0">
                    <a:pos x="T4" y="T5"/>
                  </a:cxn>
                  <a:cxn ang="0">
                    <a:pos x="T6" y="T7"/>
                  </a:cxn>
                  <a:cxn ang="0">
                    <a:pos x="T8" y="T9"/>
                  </a:cxn>
                </a:cxnLst>
                <a:rect l="0" t="0" r="r" b="b"/>
                <a:pathLst>
                  <a:path w="17" h="26">
                    <a:moveTo>
                      <a:pt x="0" y="23"/>
                    </a:moveTo>
                    <a:lnTo>
                      <a:pt x="5" y="26"/>
                    </a:lnTo>
                    <a:lnTo>
                      <a:pt x="17" y="2"/>
                    </a:lnTo>
                    <a:lnTo>
                      <a:pt x="10"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05" name="Freeform 97"/>
              <p:cNvSpPr/>
              <p:nvPr/>
            </p:nvSpPr>
            <p:spPr bwMode="auto">
              <a:xfrm>
                <a:off x="2963863" y="3173413"/>
                <a:ext cx="34925" cy="33338"/>
              </a:xfrm>
              <a:custGeom>
                <a:avLst/>
                <a:gdLst>
                  <a:gd name="T0" fmla="*/ 0 w 22"/>
                  <a:gd name="T1" fmla="*/ 16 h 21"/>
                  <a:gd name="T2" fmla="*/ 5 w 22"/>
                  <a:gd name="T3" fmla="*/ 21 h 21"/>
                  <a:gd name="T4" fmla="*/ 22 w 22"/>
                  <a:gd name="T5" fmla="*/ 5 h 21"/>
                  <a:gd name="T6" fmla="*/ 19 w 22"/>
                  <a:gd name="T7" fmla="*/ 0 h 21"/>
                  <a:gd name="T8" fmla="*/ 0 w 22"/>
                  <a:gd name="T9" fmla="*/ 16 h 21"/>
                </a:gdLst>
                <a:ahLst/>
                <a:cxnLst>
                  <a:cxn ang="0">
                    <a:pos x="T0" y="T1"/>
                  </a:cxn>
                  <a:cxn ang="0">
                    <a:pos x="T2" y="T3"/>
                  </a:cxn>
                  <a:cxn ang="0">
                    <a:pos x="T4" y="T5"/>
                  </a:cxn>
                  <a:cxn ang="0">
                    <a:pos x="T6" y="T7"/>
                  </a:cxn>
                  <a:cxn ang="0">
                    <a:pos x="T8" y="T9"/>
                  </a:cxn>
                </a:cxnLst>
                <a:rect l="0" t="0" r="r" b="b"/>
                <a:pathLst>
                  <a:path w="22" h="21">
                    <a:moveTo>
                      <a:pt x="0" y="16"/>
                    </a:moveTo>
                    <a:lnTo>
                      <a:pt x="5" y="21"/>
                    </a:lnTo>
                    <a:lnTo>
                      <a:pt x="22" y="5"/>
                    </a:lnTo>
                    <a:lnTo>
                      <a:pt x="19" y="0"/>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06" name="Freeform 98"/>
              <p:cNvSpPr/>
              <p:nvPr/>
            </p:nvSpPr>
            <p:spPr bwMode="auto">
              <a:xfrm>
                <a:off x="2982913" y="3206751"/>
                <a:ext cx="38100" cy="22225"/>
              </a:xfrm>
              <a:custGeom>
                <a:avLst/>
                <a:gdLst>
                  <a:gd name="T0" fmla="*/ 0 w 24"/>
                  <a:gd name="T1" fmla="*/ 10 h 14"/>
                  <a:gd name="T2" fmla="*/ 3 w 24"/>
                  <a:gd name="T3" fmla="*/ 14 h 14"/>
                  <a:gd name="T4" fmla="*/ 24 w 24"/>
                  <a:gd name="T5" fmla="*/ 7 h 14"/>
                  <a:gd name="T6" fmla="*/ 22 w 24"/>
                  <a:gd name="T7" fmla="*/ 0 h 14"/>
                  <a:gd name="T8" fmla="*/ 0 w 24"/>
                  <a:gd name="T9" fmla="*/ 10 h 14"/>
                </a:gdLst>
                <a:ahLst/>
                <a:cxnLst>
                  <a:cxn ang="0">
                    <a:pos x="T0" y="T1"/>
                  </a:cxn>
                  <a:cxn ang="0">
                    <a:pos x="T2" y="T3"/>
                  </a:cxn>
                  <a:cxn ang="0">
                    <a:pos x="T4" y="T5"/>
                  </a:cxn>
                  <a:cxn ang="0">
                    <a:pos x="T6" y="T7"/>
                  </a:cxn>
                  <a:cxn ang="0">
                    <a:pos x="T8" y="T9"/>
                  </a:cxn>
                </a:cxnLst>
                <a:rect l="0" t="0" r="r" b="b"/>
                <a:pathLst>
                  <a:path w="24" h="14">
                    <a:moveTo>
                      <a:pt x="0" y="10"/>
                    </a:moveTo>
                    <a:lnTo>
                      <a:pt x="3" y="14"/>
                    </a:lnTo>
                    <a:lnTo>
                      <a:pt x="24" y="7"/>
                    </a:lnTo>
                    <a:lnTo>
                      <a:pt x="22" y="0"/>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07" name="Rectangle 99"/>
              <p:cNvSpPr>
                <a:spLocks noChangeArrowheads="1"/>
              </p:cNvSpPr>
              <p:nvPr/>
            </p:nvSpPr>
            <p:spPr bwMode="auto">
              <a:xfrm>
                <a:off x="2990850" y="3252788"/>
                <a:ext cx="38100" cy="6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08" name="Rectangle 100"/>
              <p:cNvSpPr>
                <a:spLocks noChangeArrowheads="1"/>
              </p:cNvSpPr>
              <p:nvPr/>
            </p:nvSpPr>
            <p:spPr bwMode="auto">
              <a:xfrm>
                <a:off x="2990850" y="3286126"/>
                <a:ext cx="38100"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09" name="Rectangle 101"/>
              <p:cNvSpPr>
                <a:spLocks noChangeArrowheads="1"/>
              </p:cNvSpPr>
              <p:nvPr/>
            </p:nvSpPr>
            <p:spPr bwMode="auto">
              <a:xfrm>
                <a:off x="2994025" y="3316288"/>
                <a:ext cx="3492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0" name="Rectangle 102"/>
              <p:cNvSpPr>
                <a:spLocks noChangeArrowheads="1"/>
              </p:cNvSpPr>
              <p:nvPr/>
            </p:nvSpPr>
            <p:spPr bwMode="auto">
              <a:xfrm>
                <a:off x="2990850" y="3349626"/>
                <a:ext cx="38100"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1" name="Rectangle 103"/>
              <p:cNvSpPr>
                <a:spLocks noChangeArrowheads="1"/>
              </p:cNvSpPr>
              <p:nvPr/>
            </p:nvSpPr>
            <p:spPr bwMode="auto">
              <a:xfrm>
                <a:off x="2762250" y="2984501"/>
                <a:ext cx="27781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2" name="Rectangle 104"/>
              <p:cNvSpPr>
                <a:spLocks noChangeArrowheads="1"/>
              </p:cNvSpPr>
              <p:nvPr/>
            </p:nvSpPr>
            <p:spPr bwMode="auto">
              <a:xfrm>
                <a:off x="2578100" y="3090863"/>
                <a:ext cx="641350" cy="6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3" name="Rectangle 105"/>
              <p:cNvSpPr>
                <a:spLocks noChangeArrowheads="1"/>
              </p:cNvSpPr>
              <p:nvPr/>
            </p:nvSpPr>
            <p:spPr bwMode="auto">
              <a:xfrm>
                <a:off x="2578100" y="3138488"/>
                <a:ext cx="641350"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4" name="Rectangle 106"/>
              <p:cNvSpPr>
                <a:spLocks noChangeArrowheads="1"/>
              </p:cNvSpPr>
              <p:nvPr/>
            </p:nvSpPr>
            <p:spPr bwMode="auto">
              <a:xfrm>
                <a:off x="2674938" y="3195638"/>
                <a:ext cx="117475"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5" name="Rectangle 107"/>
              <p:cNvSpPr>
                <a:spLocks noChangeArrowheads="1"/>
              </p:cNvSpPr>
              <p:nvPr/>
            </p:nvSpPr>
            <p:spPr bwMode="auto">
              <a:xfrm>
                <a:off x="3009900" y="3187701"/>
                <a:ext cx="12382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6" name="Rectangle 108"/>
              <p:cNvSpPr>
                <a:spLocks noChangeArrowheads="1"/>
              </p:cNvSpPr>
              <p:nvPr/>
            </p:nvSpPr>
            <p:spPr bwMode="auto">
              <a:xfrm>
                <a:off x="2674938" y="3233738"/>
                <a:ext cx="101600"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7" name="Rectangle 109"/>
              <p:cNvSpPr>
                <a:spLocks noChangeArrowheads="1"/>
              </p:cNvSpPr>
              <p:nvPr/>
            </p:nvSpPr>
            <p:spPr bwMode="auto">
              <a:xfrm>
                <a:off x="3028950" y="3233738"/>
                <a:ext cx="10001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8" name="Rectangle 110"/>
              <p:cNvSpPr>
                <a:spLocks noChangeArrowheads="1"/>
              </p:cNvSpPr>
              <p:nvPr/>
            </p:nvSpPr>
            <p:spPr bwMode="auto">
              <a:xfrm>
                <a:off x="2674938" y="3278188"/>
                <a:ext cx="101600"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9" name="Rectangle 111"/>
              <p:cNvSpPr>
                <a:spLocks noChangeArrowheads="1"/>
              </p:cNvSpPr>
              <p:nvPr/>
            </p:nvSpPr>
            <p:spPr bwMode="auto">
              <a:xfrm>
                <a:off x="3028950" y="3278188"/>
                <a:ext cx="10001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0" name="Rectangle 112"/>
              <p:cNvSpPr>
                <a:spLocks noChangeArrowheads="1"/>
              </p:cNvSpPr>
              <p:nvPr/>
            </p:nvSpPr>
            <p:spPr bwMode="auto">
              <a:xfrm>
                <a:off x="2671763" y="3330576"/>
                <a:ext cx="104775"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1" name="Rectangle 113"/>
              <p:cNvSpPr>
                <a:spLocks noChangeArrowheads="1"/>
              </p:cNvSpPr>
              <p:nvPr/>
            </p:nvSpPr>
            <p:spPr bwMode="auto">
              <a:xfrm>
                <a:off x="3028950" y="3330576"/>
                <a:ext cx="10001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2" name="Rectangle 114"/>
              <p:cNvSpPr>
                <a:spLocks noChangeArrowheads="1"/>
              </p:cNvSpPr>
              <p:nvPr/>
            </p:nvSpPr>
            <p:spPr bwMode="auto">
              <a:xfrm>
                <a:off x="2697163" y="3335338"/>
                <a:ext cx="7938"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3" name="Rectangle 115"/>
              <p:cNvSpPr>
                <a:spLocks noChangeArrowheads="1"/>
              </p:cNvSpPr>
              <p:nvPr/>
            </p:nvSpPr>
            <p:spPr bwMode="auto">
              <a:xfrm>
                <a:off x="3087688" y="3338513"/>
                <a:ext cx="12700"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4" name="Rectangle 116"/>
              <p:cNvSpPr>
                <a:spLocks noChangeArrowheads="1"/>
              </p:cNvSpPr>
              <p:nvPr/>
            </p:nvSpPr>
            <p:spPr bwMode="auto">
              <a:xfrm>
                <a:off x="3065463" y="3286126"/>
                <a:ext cx="1111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5" name="Rectangle 117"/>
              <p:cNvSpPr>
                <a:spLocks noChangeArrowheads="1"/>
              </p:cNvSpPr>
              <p:nvPr/>
            </p:nvSpPr>
            <p:spPr bwMode="auto">
              <a:xfrm>
                <a:off x="2724150" y="3286126"/>
                <a:ext cx="11113"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6" name="Rectangle 118"/>
              <p:cNvSpPr>
                <a:spLocks noChangeArrowheads="1"/>
              </p:cNvSpPr>
              <p:nvPr/>
            </p:nvSpPr>
            <p:spPr bwMode="auto">
              <a:xfrm>
                <a:off x="2697163" y="3236913"/>
                <a:ext cx="1270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7" name="Rectangle 119"/>
              <p:cNvSpPr>
                <a:spLocks noChangeArrowheads="1"/>
              </p:cNvSpPr>
              <p:nvPr/>
            </p:nvSpPr>
            <p:spPr bwMode="auto">
              <a:xfrm>
                <a:off x="3092450" y="3240088"/>
                <a:ext cx="11113" cy="42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8" name="Rectangle 120"/>
              <p:cNvSpPr>
                <a:spLocks noChangeArrowheads="1"/>
              </p:cNvSpPr>
              <p:nvPr/>
            </p:nvSpPr>
            <p:spPr bwMode="auto">
              <a:xfrm>
                <a:off x="3059113" y="3192463"/>
                <a:ext cx="1111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9" name="Rectangle 121"/>
              <p:cNvSpPr>
                <a:spLocks noChangeArrowheads="1"/>
              </p:cNvSpPr>
              <p:nvPr/>
            </p:nvSpPr>
            <p:spPr bwMode="auto">
              <a:xfrm>
                <a:off x="2735263" y="3198813"/>
                <a:ext cx="793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0" name="Rectangle 122"/>
              <p:cNvSpPr>
                <a:spLocks noChangeArrowheads="1"/>
              </p:cNvSpPr>
              <p:nvPr/>
            </p:nvSpPr>
            <p:spPr bwMode="auto">
              <a:xfrm>
                <a:off x="2622550" y="3143251"/>
                <a:ext cx="11113"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1" name="Rectangle 123"/>
              <p:cNvSpPr>
                <a:spLocks noChangeArrowheads="1"/>
              </p:cNvSpPr>
              <p:nvPr/>
            </p:nvSpPr>
            <p:spPr bwMode="auto">
              <a:xfrm>
                <a:off x="2701925" y="3143251"/>
                <a:ext cx="7938"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2" name="Rectangle 124"/>
              <p:cNvSpPr>
                <a:spLocks noChangeArrowheads="1"/>
              </p:cNvSpPr>
              <p:nvPr/>
            </p:nvSpPr>
            <p:spPr bwMode="auto">
              <a:xfrm>
                <a:off x="2776538" y="3143251"/>
                <a:ext cx="11113"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3" name="Rectangle 125"/>
              <p:cNvSpPr>
                <a:spLocks noChangeArrowheads="1"/>
              </p:cNvSpPr>
              <p:nvPr/>
            </p:nvSpPr>
            <p:spPr bwMode="auto">
              <a:xfrm>
                <a:off x="3013075" y="3143251"/>
                <a:ext cx="7938"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4" name="Rectangle 126"/>
              <p:cNvSpPr>
                <a:spLocks noChangeArrowheads="1"/>
              </p:cNvSpPr>
              <p:nvPr/>
            </p:nvSpPr>
            <p:spPr bwMode="auto">
              <a:xfrm>
                <a:off x="3095625" y="3138488"/>
                <a:ext cx="7938"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5" name="Rectangle 127"/>
              <p:cNvSpPr>
                <a:spLocks noChangeArrowheads="1"/>
              </p:cNvSpPr>
              <p:nvPr/>
            </p:nvSpPr>
            <p:spPr bwMode="auto">
              <a:xfrm>
                <a:off x="3170238" y="3143251"/>
                <a:ext cx="7938"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6" name="Rectangle 128"/>
              <p:cNvSpPr>
                <a:spLocks noChangeArrowheads="1"/>
              </p:cNvSpPr>
              <p:nvPr/>
            </p:nvSpPr>
            <p:spPr bwMode="auto">
              <a:xfrm>
                <a:off x="3178175" y="3094038"/>
                <a:ext cx="793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7" name="Rectangle 129"/>
              <p:cNvSpPr>
                <a:spLocks noChangeArrowheads="1"/>
              </p:cNvSpPr>
              <p:nvPr/>
            </p:nvSpPr>
            <p:spPr bwMode="auto">
              <a:xfrm>
                <a:off x="3117850" y="3094038"/>
                <a:ext cx="1111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8" name="Rectangle 130"/>
              <p:cNvSpPr>
                <a:spLocks noChangeArrowheads="1"/>
              </p:cNvSpPr>
              <p:nvPr/>
            </p:nvSpPr>
            <p:spPr bwMode="auto">
              <a:xfrm>
                <a:off x="3070225" y="3094038"/>
                <a:ext cx="635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9" name="Rectangle 131"/>
              <p:cNvSpPr>
                <a:spLocks noChangeArrowheads="1"/>
              </p:cNvSpPr>
              <p:nvPr/>
            </p:nvSpPr>
            <p:spPr bwMode="auto">
              <a:xfrm>
                <a:off x="2974975" y="3094038"/>
                <a:ext cx="12700"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0" name="Rectangle 132"/>
              <p:cNvSpPr>
                <a:spLocks noChangeArrowheads="1"/>
              </p:cNvSpPr>
              <p:nvPr/>
            </p:nvSpPr>
            <p:spPr bwMode="auto">
              <a:xfrm>
                <a:off x="2897188" y="3097213"/>
                <a:ext cx="793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1" name="Rectangle 133"/>
              <p:cNvSpPr>
                <a:spLocks noChangeArrowheads="1"/>
              </p:cNvSpPr>
              <p:nvPr/>
            </p:nvSpPr>
            <p:spPr bwMode="auto">
              <a:xfrm>
                <a:off x="2814638" y="3094038"/>
                <a:ext cx="11113"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2" name="Rectangle 134"/>
              <p:cNvSpPr>
                <a:spLocks noChangeArrowheads="1"/>
              </p:cNvSpPr>
              <p:nvPr/>
            </p:nvSpPr>
            <p:spPr bwMode="auto">
              <a:xfrm>
                <a:off x="2727325" y="3094038"/>
                <a:ext cx="1111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3" name="Rectangle 135"/>
              <p:cNvSpPr>
                <a:spLocks noChangeArrowheads="1"/>
              </p:cNvSpPr>
              <p:nvPr/>
            </p:nvSpPr>
            <p:spPr bwMode="auto">
              <a:xfrm>
                <a:off x="2668588" y="3094038"/>
                <a:ext cx="11113"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4" name="Rectangle 136"/>
              <p:cNvSpPr>
                <a:spLocks noChangeArrowheads="1"/>
              </p:cNvSpPr>
              <p:nvPr/>
            </p:nvSpPr>
            <p:spPr bwMode="auto">
              <a:xfrm>
                <a:off x="2608263" y="3094038"/>
                <a:ext cx="1111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5" name="Rectangle 137"/>
              <p:cNvSpPr>
                <a:spLocks noChangeArrowheads="1"/>
              </p:cNvSpPr>
              <p:nvPr/>
            </p:nvSpPr>
            <p:spPr bwMode="auto">
              <a:xfrm>
                <a:off x="2757488" y="3041651"/>
                <a:ext cx="2825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6" name="Rectangle 138"/>
              <p:cNvSpPr>
                <a:spLocks noChangeArrowheads="1"/>
              </p:cNvSpPr>
              <p:nvPr/>
            </p:nvSpPr>
            <p:spPr bwMode="auto">
              <a:xfrm>
                <a:off x="3035300" y="3022601"/>
                <a:ext cx="11113"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7" name="Rectangle 139"/>
              <p:cNvSpPr>
                <a:spLocks noChangeArrowheads="1"/>
              </p:cNvSpPr>
              <p:nvPr/>
            </p:nvSpPr>
            <p:spPr bwMode="auto">
              <a:xfrm>
                <a:off x="2751138" y="3014663"/>
                <a:ext cx="11113" cy="34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8" name="Rectangle 140"/>
              <p:cNvSpPr>
                <a:spLocks noChangeArrowheads="1"/>
              </p:cNvSpPr>
              <p:nvPr/>
            </p:nvSpPr>
            <p:spPr bwMode="auto">
              <a:xfrm>
                <a:off x="2776538" y="3049588"/>
                <a:ext cx="11113"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9" name="Rectangle 141"/>
              <p:cNvSpPr>
                <a:spLocks noChangeArrowheads="1"/>
              </p:cNvSpPr>
              <p:nvPr/>
            </p:nvSpPr>
            <p:spPr bwMode="auto">
              <a:xfrm>
                <a:off x="2859088" y="3049588"/>
                <a:ext cx="11113"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50" name="Rectangle 142"/>
              <p:cNvSpPr>
                <a:spLocks noChangeArrowheads="1"/>
              </p:cNvSpPr>
              <p:nvPr/>
            </p:nvSpPr>
            <p:spPr bwMode="auto">
              <a:xfrm>
                <a:off x="2938463" y="3049588"/>
                <a:ext cx="793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51" name="Rectangle 143"/>
              <p:cNvSpPr>
                <a:spLocks noChangeArrowheads="1"/>
              </p:cNvSpPr>
              <p:nvPr/>
            </p:nvSpPr>
            <p:spPr bwMode="auto">
              <a:xfrm>
                <a:off x="3017838" y="3049588"/>
                <a:ext cx="11113"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52" name="Rectangle 144"/>
              <p:cNvSpPr>
                <a:spLocks noChangeArrowheads="1"/>
              </p:cNvSpPr>
              <p:nvPr/>
            </p:nvSpPr>
            <p:spPr bwMode="auto">
              <a:xfrm>
                <a:off x="2963863" y="2992438"/>
                <a:ext cx="11113"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53" name="Rectangle 145"/>
              <p:cNvSpPr>
                <a:spLocks noChangeArrowheads="1"/>
              </p:cNvSpPr>
              <p:nvPr/>
            </p:nvSpPr>
            <p:spPr bwMode="auto">
              <a:xfrm>
                <a:off x="2889250" y="2989263"/>
                <a:ext cx="11113"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54" name="Rectangle 146"/>
              <p:cNvSpPr>
                <a:spLocks noChangeArrowheads="1"/>
              </p:cNvSpPr>
              <p:nvPr/>
            </p:nvSpPr>
            <p:spPr bwMode="auto">
              <a:xfrm>
                <a:off x="2822575" y="2992438"/>
                <a:ext cx="6350"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55" name="Freeform 147"/>
              <p:cNvSpPr/>
              <p:nvPr/>
            </p:nvSpPr>
            <p:spPr bwMode="auto">
              <a:xfrm>
                <a:off x="2701925" y="3387726"/>
                <a:ext cx="115888" cy="112713"/>
              </a:xfrm>
              <a:custGeom>
                <a:avLst/>
                <a:gdLst>
                  <a:gd name="T0" fmla="*/ 0 w 73"/>
                  <a:gd name="T1" fmla="*/ 64 h 71"/>
                  <a:gd name="T2" fmla="*/ 7 w 73"/>
                  <a:gd name="T3" fmla="*/ 71 h 71"/>
                  <a:gd name="T4" fmla="*/ 73 w 73"/>
                  <a:gd name="T5" fmla="*/ 7 h 71"/>
                  <a:gd name="T6" fmla="*/ 66 w 73"/>
                  <a:gd name="T7" fmla="*/ 0 h 71"/>
                  <a:gd name="T8" fmla="*/ 0 w 73"/>
                  <a:gd name="T9" fmla="*/ 64 h 71"/>
                </a:gdLst>
                <a:ahLst/>
                <a:cxnLst>
                  <a:cxn ang="0">
                    <a:pos x="T0" y="T1"/>
                  </a:cxn>
                  <a:cxn ang="0">
                    <a:pos x="T2" y="T3"/>
                  </a:cxn>
                  <a:cxn ang="0">
                    <a:pos x="T4" y="T5"/>
                  </a:cxn>
                  <a:cxn ang="0">
                    <a:pos x="T6" y="T7"/>
                  </a:cxn>
                  <a:cxn ang="0">
                    <a:pos x="T8" y="T9"/>
                  </a:cxn>
                </a:cxnLst>
                <a:rect l="0" t="0" r="r" b="b"/>
                <a:pathLst>
                  <a:path w="73" h="71">
                    <a:moveTo>
                      <a:pt x="0" y="64"/>
                    </a:moveTo>
                    <a:lnTo>
                      <a:pt x="7" y="71"/>
                    </a:lnTo>
                    <a:lnTo>
                      <a:pt x="73" y="7"/>
                    </a:lnTo>
                    <a:lnTo>
                      <a:pt x="66" y="0"/>
                    </a:lnTo>
                    <a:lnTo>
                      <a:pt x="0"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56" name="Freeform 148"/>
              <p:cNvSpPr/>
              <p:nvPr/>
            </p:nvSpPr>
            <p:spPr bwMode="auto">
              <a:xfrm>
                <a:off x="2982913" y="3387726"/>
                <a:ext cx="101600" cy="104775"/>
              </a:xfrm>
              <a:custGeom>
                <a:avLst/>
                <a:gdLst>
                  <a:gd name="T0" fmla="*/ 0 w 64"/>
                  <a:gd name="T1" fmla="*/ 5 h 66"/>
                  <a:gd name="T2" fmla="*/ 57 w 64"/>
                  <a:gd name="T3" fmla="*/ 66 h 66"/>
                  <a:gd name="T4" fmla="*/ 64 w 64"/>
                  <a:gd name="T5" fmla="*/ 61 h 66"/>
                  <a:gd name="T6" fmla="*/ 5 w 64"/>
                  <a:gd name="T7" fmla="*/ 0 h 66"/>
                  <a:gd name="T8" fmla="*/ 0 w 64"/>
                  <a:gd name="T9" fmla="*/ 5 h 66"/>
                </a:gdLst>
                <a:ahLst/>
                <a:cxnLst>
                  <a:cxn ang="0">
                    <a:pos x="T0" y="T1"/>
                  </a:cxn>
                  <a:cxn ang="0">
                    <a:pos x="T2" y="T3"/>
                  </a:cxn>
                  <a:cxn ang="0">
                    <a:pos x="T4" y="T5"/>
                  </a:cxn>
                  <a:cxn ang="0">
                    <a:pos x="T6" y="T7"/>
                  </a:cxn>
                  <a:cxn ang="0">
                    <a:pos x="T8" y="T9"/>
                  </a:cxn>
                </a:cxnLst>
                <a:rect l="0" t="0" r="r" b="b"/>
                <a:pathLst>
                  <a:path w="64" h="66">
                    <a:moveTo>
                      <a:pt x="0" y="5"/>
                    </a:moveTo>
                    <a:lnTo>
                      <a:pt x="57" y="66"/>
                    </a:lnTo>
                    <a:lnTo>
                      <a:pt x="64" y="61"/>
                    </a:lnTo>
                    <a:lnTo>
                      <a:pt x="5"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57" name="Freeform 149"/>
              <p:cNvSpPr>
                <a:spLocks noEditPoints="1"/>
              </p:cNvSpPr>
              <p:nvPr/>
            </p:nvSpPr>
            <p:spPr bwMode="auto">
              <a:xfrm>
                <a:off x="2487613" y="3813176"/>
                <a:ext cx="871538" cy="307975"/>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58" name="Freeform 150"/>
              <p:cNvSpPr/>
              <p:nvPr/>
            </p:nvSpPr>
            <p:spPr bwMode="auto">
              <a:xfrm>
                <a:off x="2116138" y="3282951"/>
                <a:ext cx="398463" cy="835025"/>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59" name="Freeform 151"/>
              <p:cNvSpPr/>
              <p:nvPr/>
            </p:nvSpPr>
            <p:spPr bwMode="auto">
              <a:xfrm>
                <a:off x="2168525" y="3598863"/>
                <a:ext cx="157163" cy="10477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0" name="Freeform 152"/>
              <p:cNvSpPr/>
              <p:nvPr/>
            </p:nvSpPr>
            <p:spPr bwMode="auto">
              <a:xfrm>
                <a:off x="2281238" y="3609976"/>
                <a:ext cx="96838" cy="315913"/>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1" name="Freeform 153"/>
              <p:cNvSpPr/>
              <p:nvPr/>
            </p:nvSpPr>
            <p:spPr bwMode="auto">
              <a:xfrm>
                <a:off x="2141538" y="3289301"/>
                <a:ext cx="180975" cy="12382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2" name="Freeform 154"/>
              <p:cNvSpPr/>
              <p:nvPr/>
            </p:nvSpPr>
            <p:spPr bwMode="auto">
              <a:xfrm>
                <a:off x="2179638" y="3395663"/>
                <a:ext cx="19050" cy="112713"/>
              </a:xfrm>
              <a:custGeom>
                <a:avLst/>
                <a:gdLst>
                  <a:gd name="T0" fmla="*/ 0 w 12"/>
                  <a:gd name="T1" fmla="*/ 71 h 71"/>
                  <a:gd name="T2" fmla="*/ 10 w 12"/>
                  <a:gd name="T3" fmla="*/ 71 h 71"/>
                  <a:gd name="T4" fmla="*/ 12 w 12"/>
                  <a:gd name="T5" fmla="*/ 0 h 71"/>
                  <a:gd name="T6" fmla="*/ 2 w 12"/>
                  <a:gd name="T7" fmla="*/ 0 h 71"/>
                  <a:gd name="T8" fmla="*/ 0 w 12"/>
                  <a:gd name="T9" fmla="*/ 71 h 71"/>
                </a:gdLst>
                <a:ahLst/>
                <a:cxnLst>
                  <a:cxn ang="0">
                    <a:pos x="T0" y="T1"/>
                  </a:cxn>
                  <a:cxn ang="0">
                    <a:pos x="T2" y="T3"/>
                  </a:cxn>
                  <a:cxn ang="0">
                    <a:pos x="T4" y="T5"/>
                  </a:cxn>
                  <a:cxn ang="0">
                    <a:pos x="T6" y="T7"/>
                  </a:cxn>
                  <a:cxn ang="0">
                    <a:pos x="T8" y="T9"/>
                  </a:cxn>
                </a:cxnLst>
                <a:rect l="0" t="0" r="r" b="b"/>
                <a:pathLst>
                  <a:path w="12" h="71">
                    <a:moveTo>
                      <a:pt x="0" y="71"/>
                    </a:moveTo>
                    <a:lnTo>
                      <a:pt x="10" y="71"/>
                    </a:lnTo>
                    <a:lnTo>
                      <a:pt x="12" y="0"/>
                    </a:lnTo>
                    <a:lnTo>
                      <a:pt x="2" y="0"/>
                    </a:lnTo>
                    <a:lnTo>
                      <a:pt x="0"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3" name="Freeform 155"/>
              <p:cNvSpPr/>
              <p:nvPr/>
            </p:nvSpPr>
            <p:spPr bwMode="auto">
              <a:xfrm>
                <a:off x="3321050" y="3282951"/>
                <a:ext cx="401638" cy="835025"/>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4" name="Freeform 156"/>
              <p:cNvSpPr/>
              <p:nvPr/>
            </p:nvSpPr>
            <p:spPr bwMode="auto">
              <a:xfrm>
                <a:off x="3513138" y="3598863"/>
                <a:ext cx="153988" cy="10477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5" name="Freeform 157"/>
              <p:cNvSpPr/>
              <p:nvPr/>
            </p:nvSpPr>
            <p:spPr bwMode="auto">
              <a:xfrm>
                <a:off x="3460750" y="3609976"/>
                <a:ext cx="93663" cy="315913"/>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6" name="Freeform 158"/>
              <p:cNvSpPr/>
              <p:nvPr/>
            </p:nvSpPr>
            <p:spPr bwMode="auto">
              <a:xfrm>
                <a:off x="3513138" y="3289301"/>
                <a:ext cx="179388" cy="12382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7" name="Freeform 159"/>
              <p:cNvSpPr/>
              <p:nvPr/>
            </p:nvSpPr>
            <p:spPr bwMode="auto">
              <a:xfrm>
                <a:off x="3640138" y="3395663"/>
                <a:ext cx="19050" cy="112713"/>
              </a:xfrm>
              <a:custGeom>
                <a:avLst/>
                <a:gdLst>
                  <a:gd name="T0" fmla="*/ 0 w 12"/>
                  <a:gd name="T1" fmla="*/ 0 h 71"/>
                  <a:gd name="T2" fmla="*/ 3 w 12"/>
                  <a:gd name="T3" fmla="*/ 71 h 71"/>
                  <a:gd name="T4" fmla="*/ 12 w 12"/>
                  <a:gd name="T5" fmla="*/ 71 h 71"/>
                  <a:gd name="T6" fmla="*/ 10 w 12"/>
                  <a:gd name="T7" fmla="*/ 0 h 71"/>
                  <a:gd name="T8" fmla="*/ 0 w 12"/>
                  <a:gd name="T9" fmla="*/ 0 h 71"/>
                </a:gdLst>
                <a:ahLst/>
                <a:cxnLst>
                  <a:cxn ang="0">
                    <a:pos x="T0" y="T1"/>
                  </a:cxn>
                  <a:cxn ang="0">
                    <a:pos x="T2" y="T3"/>
                  </a:cxn>
                  <a:cxn ang="0">
                    <a:pos x="T4" y="T5"/>
                  </a:cxn>
                  <a:cxn ang="0">
                    <a:pos x="T6" y="T7"/>
                  </a:cxn>
                  <a:cxn ang="0">
                    <a:pos x="T8" y="T9"/>
                  </a:cxn>
                </a:cxnLst>
                <a:rect l="0" t="0" r="r" b="b"/>
                <a:pathLst>
                  <a:path w="12" h="71">
                    <a:moveTo>
                      <a:pt x="0" y="0"/>
                    </a:moveTo>
                    <a:lnTo>
                      <a:pt x="3" y="71"/>
                    </a:lnTo>
                    <a:lnTo>
                      <a:pt x="12" y="71"/>
                    </a:lnTo>
                    <a:lnTo>
                      <a:pt x="1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8" name="Freeform 160"/>
              <p:cNvSpPr>
                <a:spLocks noEditPoints="1"/>
              </p:cNvSpPr>
              <p:nvPr/>
            </p:nvSpPr>
            <p:spPr bwMode="auto">
              <a:xfrm>
                <a:off x="2559050" y="3873501"/>
                <a:ext cx="168275" cy="173038"/>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9" name="Freeform 161"/>
              <p:cNvSpPr>
                <a:spLocks noEditPoints="1"/>
              </p:cNvSpPr>
              <p:nvPr/>
            </p:nvSpPr>
            <p:spPr bwMode="auto">
              <a:xfrm>
                <a:off x="2751138" y="3879851"/>
                <a:ext cx="153988" cy="13970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70" name="Freeform 162"/>
              <p:cNvSpPr>
                <a:spLocks noEditPoints="1"/>
              </p:cNvSpPr>
              <p:nvPr/>
            </p:nvSpPr>
            <p:spPr bwMode="auto">
              <a:xfrm>
                <a:off x="2919413" y="3876676"/>
                <a:ext cx="173038" cy="146050"/>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71" name="Freeform 163"/>
              <p:cNvSpPr/>
              <p:nvPr/>
            </p:nvSpPr>
            <p:spPr bwMode="auto">
              <a:xfrm>
                <a:off x="3103563" y="3895726"/>
                <a:ext cx="161925" cy="127000"/>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grpSp>
          <p:nvGrpSpPr>
            <p:cNvPr id="176" name="组合 175"/>
            <p:cNvGrpSpPr/>
            <p:nvPr/>
          </p:nvGrpSpPr>
          <p:grpSpPr>
            <a:xfrm>
              <a:off x="5179014" y="1767251"/>
              <a:ext cx="1295904" cy="416969"/>
              <a:chOff x="5138738" y="2390776"/>
              <a:chExt cx="5668962" cy="1824038"/>
            </a:xfrm>
            <a:solidFill>
              <a:schemeClr val="bg1"/>
            </a:solidFill>
          </p:grpSpPr>
          <p:sp>
            <p:nvSpPr>
              <p:cNvPr id="172" name="Freeform 164"/>
              <p:cNvSpPr>
                <a:spLocks noEditPoints="1"/>
              </p:cNvSpPr>
              <p:nvPr/>
            </p:nvSpPr>
            <p:spPr bwMode="auto">
              <a:xfrm>
                <a:off x="5138738" y="2390776"/>
                <a:ext cx="1257300" cy="1824038"/>
              </a:xfrm>
              <a:custGeom>
                <a:avLst/>
                <a:gdLst>
                  <a:gd name="T0" fmla="*/ 139 w 335"/>
                  <a:gd name="T1" fmla="*/ 71 h 485"/>
                  <a:gd name="T2" fmla="*/ 157 w 335"/>
                  <a:gd name="T3" fmla="*/ 69 h 485"/>
                  <a:gd name="T4" fmla="*/ 197 w 335"/>
                  <a:gd name="T5" fmla="*/ 66 h 485"/>
                  <a:gd name="T6" fmla="*/ 278 w 335"/>
                  <a:gd name="T7" fmla="*/ 49 h 485"/>
                  <a:gd name="T8" fmla="*/ 247 w 335"/>
                  <a:gd name="T9" fmla="*/ 6 h 485"/>
                  <a:gd name="T10" fmla="*/ 171 w 335"/>
                  <a:gd name="T11" fmla="*/ 27 h 485"/>
                  <a:gd name="T12" fmla="*/ 139 w 335"/>
                  <a:gd name="T13" fmla="*/ 71 h 485"/>
                  <a:gd name="T14" fmla="*/ 309 w 335"/>
                  <a:gd name="T15" fmla="*/ 364 h 485"/>
                  <a:gd name="T16" fmla="*/ 281 w 335"/>
                  <a:gd name="T17" fmla="*/ 345 h 485"/>
                  <a:gd name="T18" fmla="*/ 292 w 335"/>
                  <a:gd name="T19" fmla="*/ 294 h 485"/>
                  <a:gd name="T20" fmla="*/ 259 w 335"/>
                  <a:gd name="T21" fmla="*/ 267 h 485"/>
                  <a:gd name="T22" fmla="*/ 276 w 335"/>
                  <a:gd name="T23" fmla="*/ 245 h 485"/>
                  <a:gd name="T24" fmla="*/ 314 w 335"/>
                  <a:gd name="T25" fmla="*/ 229 h 485"/>
                  <a:gd name="T26" fmla="*/ 329 w 335"/>
                  <a:gd name="T27" fmla="*/ 184 h 485"/>
                  <a:gd name="T28" fmla="*/ 290 w 335"/>
                  <a:gd name="T29" fmla="*/ 156 h 485"/>
                  <a:gd name="T30" fmla="*/ 251 w 335"/>
                  <a:gd name="T31" fmla="*/ 170 h 485"/>
                  <a:gd name="T32" fmla="*/ 254 w 335"/>
                  <a:gd name="T33" fmla="*/ 158 h 485"/>
                  <a:gd name="T34" fmla="*/ 288 w 335"/>
                  <a:gd name="T35" fmla="*/ 123 h 485"/>
                  <a:gd name="T36" fmla="*/ 293 w 335"/>
                  <a:gd name="T37" fmla="*/ 81 h 485"/>
                  <a:gd name="T38" fmla="*/ 240 w 335"/>
                  <a:gd name="T39" fmla="*/ 83 h 485"/>
                  <a:gd name="T40" fmla="*/ 199 w 335"/>
                  <a:gd name="T41" fmla="*/ 102 h 485"/>
                  <a:gd name="T42" fmla="*/ 151 w 335"/>
                  <a:gd name="T43" fmla="*/ 116 h 485"/>
                  <a:gd name="T44" fmla="*/ 123 w 335"/>
                  <a:gd name="T45" fmla="*/ 141 h 485"/>
                  <a:gd name="T46" fmla="*/ 88 w 335"/>
                  <a:gd name="T47" fmla="*/ 186 h 485"/>
                  <a:gd name="T48" fmla="*/ 78 w 335"/>
                  <a:gd name="T49" fmla="*/ 259 h 485"/>
                  <a:gd name="T50" fmla="*/ 50 w 335"/>
                  <a:gd name="T51" fmla="*/ 324 h 485"/>
                  <a:gd name="T52" fmla="*/ 42 w 335"/>
                  <a:gd name="T53" fmla="*/ 389 h 485"/>
                  <a:gd name="T54" fmla="*/ 10 w 335"/>
                  <a:gd name="T55" fmla="*/ 472 h 485"/>
                  <a:gd name="T56" fmla="*/ 84 w 335"/>
                  <a:gd name="T57" fmla="*/ 400 h 485"/>
                  <a:gd name="T58" fmla="*/ 130 w 335"/>
                  <a:gd name="T59" fmla="*/ 232 h 485"/>
                  <a:gd name="T60" fmla="*/ 152 w 335"/>
                  <a:gd name="T61" fmla="*/ 171 h 485"/>
                  <a:gd name="T62" fmla="*/ 208 w 335"/>
                  <a:gd name="T63" fmla="*/ 166 h 485"/>
                  <a:gd name="T64" fmla="*/ 179 w 335"/>
                  <a:gd name="T65" fmla="*/ 205 h 485"/>
                  <a:gd name="T66" fmla="*/ 168 w 335"/>
                  <a:gd name="T67" fmla="*/ 232 h 485"/>
                  <a:gd name="T68" fmla="*/ 222 w 335"/>
                  <a:gd name="T69" fmla="*/ 228 h 485"/>
                  <a:gd name="T70" fmla="*/ 250 w 335"/>
                  <a:gd name="T71" fmla="*/ 199 h 485"/>
                  <a:gd name="T72" fmla="*/ 295 w 335"/>
                  <a:gd name="T73" fmla="*/ 202 h 485"/>
                  <a:gd name="T74" fmla="*/ 271 w 335"/>
                  <a:gd name="T75" fmla="*/ 216 h 485"/>
                  <a:gd name="T76" fmla="*/ 237 w 335"/>
                  <a:gd name="T77" fmla="*/ 217 h 485"/>
                  <a:gd name="T78" fmla="*/ 200 w 335"/>
                  <a:gd name="T79" fmla="*/ 267 h 485"/>
                  <a:gd name="T80" fmla="*/ 186 w 335"/>
                  <a:gd name="T81" fmla="*/ 319 h 485"/>
                  <a:gd name="T82" fmla="*/ 229 w 335"/>
                  <a:gd name="T83" fmla="*/ 326 h 485"/>
                  <a:gd name="T84" fmla="*/ 253 w 335"/>
                  <a:gd name="T85" fmla="*/ 316 h 485"/>
                  <a:gd name="T86" fmla="*/ 246 w 335"/>
                  <a:gd name="T87" fmla="*/ 337 h 485"/>
                  <a:gd name="T88" fmla="*/ 197 w 335"/>
                  <a:gd name="T89" fmla="*/ 342 h 485"/>
                  <a:gd name="T90" fmla="*/ 184 w 335"/>
                  <a:gd name="T91" fmla="*/ 359 h 485"/>
                  <a:gd name="T92" fmla="*/ 218 w 335"/>
                  <a:gd name="T93" fmla="*/ 395 h 485"/>
                  <a:gd name="T94" fmla="*/ 265 w 335"/>
                  <a:gd name="T95" fmla="*/ 402 h 485"/>
                  <a:gd name="T96" fmla="*/ 315 w 335"/>
                  <a:gd name="T97" fmla="*/ 421 h 485"/>
                  <a:gd name="T98" fmla="*/ 309 w 335"/>
                  <a:gd name="T99" fmla="*/ 364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5" h="485">
                    <a:moveTo>
                      <a:pt x="139" y="71"/>
                    </a:moveTo>
                    <a:cubicBezTo>
                      <a:pt x="139" y="71"/>
                      <a:pt x="146" y="72"/>
                      <a:pt x="157" y="69"/>
                    </a:cubicBezTo>
                    <a:cubicBezTo>
                      <a:pt x="168" y="66"/>
                      <a:pt x="182" y="65"/>
                      <a:pt x="197" y="66"/>
                    </a:cubicBezTo>
                    <a:cubicBezTo>
                      <a:pt x="212" y="67"/>
                      <a:pt x="257" y="65"/>
                      <a:pt x="278" y="49"/>
                    </a:cubicBezTo>
                    <a:cubicBezTo>
                      <a:pt x="298" y="32"/>
                      <a:pt x="287" y="0"/>
                      <a:pt x="247" y="6"/>
                    </a:cubicBezTo>
                    <a:cubicBezTo>
                      <a:pt x="208" y="11"/>
                      <a:pt x="195" y="13"/>
                      <a:pt x="171" y="27"/>
                    </a:cubicBezTo>
                    <a:cubicBezTo>
                      <a:pt x="147" y="42"/>
                      <a:pt x="125" y="67"/>
                      <a:pt x="139" y="71"/>
                    </a:cubicBezTo>
                    <a:close/>
                    <a:moveTo>
                      <a:pt x="309" y="364"/>
                    </a:moveTo>
                    <a:cubicBezTo>
                      <a:pt x="294" y="354"/>
                      <a:pt x="279" y="355"/>
                      <a:pt x="281" y="345"/>
                    </a:cubicBezTo>
                    <a:cubicBezTo>
                      <a:pt x="284" y="336"/>
                      <a:pt x="305" y="303"/>
                      <a:pt x="292" y="294"/>
                    </a:cubicBezTo>
                    <a:cubicBezTo>
                      <a:pt x="278" y="284"/>
                      <a:pt x="255" y="276"/>
                      <a:pt x="259" y="267"/>
                    </a:cubicBezTo>
                    <a:cubicBezTo>
                      <a:pt x="264" y="257"/>
                      <a:pt x="266" y="245"/>
                      <a:pt x="276" y="245"/>
                    </a:cubicBezTo>
                    <a:cubicBezTo>
                      <a:pt x="286" y="245"/>
                      <a:pt x="294" y="247"/>
                      <a:pt x="314" y="229"/>
                    </a:cubicBezTo>
                    <a:cubicBezTo>
                      <a:pt x="333" y="210"/>
                      <a:pt x="335" y="198"/>
                      <a:pt x="329" y="184"/>
                    </a:cubicBezTo>
                    <a:cubicBezTo>
                      <a:pt x="322" y="170"/>
                      <a:pt x="308" y="151"/>
                      <a:pt x="290" y="156"/>
                    </a:cubicBezTo>
                    <a:cubicBezTo>
                      <a:pt x="272" y="161"/>
                      <a:pt x="253" y="175"/>
                      <a:pt x="251" y="170"/>
                    </a:cubicBezTo>
                    <a:cubicBezTo>
                      <a:pt x="250" y="165"/>
                      <a:pt x="254" y="158"/>
                      <a:pt x="254" y="158"/>
                    </a:cubicBezTo>
                    <a:cubicBezTo>
                      <a:pt x="254" y="158"/>
                      <a:pt x="286" y="137"/>
                      <a:pt x="288" y="123"/>
                    </a:cubicBezTo>
                    <a:cubicBezTo>
                      <a:pt x="290" y="109"/>
                      <a:pt x="300" y="87"/>
                      <a:pt x="293" y="81"/>
                    </a:cubicBezTo>
                    <a:cubicBezTo>
                      <a:pt x="286" y="74"/>
                      <a:pt x="257" y="76"/>
                      <a:pt x="240" y="83"/>
                    </a:cubicBezTo>
                    <a:cubicBezTo>
                      <a:pt x="223" y="90"/>
                      <a:pt x="208" y="101"/>
                      <a:pt x="199" y="102"/>
                    </a:cubicBezTo>
                    <a:cubicBezTo>
                      <a:pt x="190" y="104"/>
                      <a:pt x="160" y="110"/>
                      <a:pt x="151" y="116"/>
                    </a:cubicBezTo>
                    <a:cubicBezTo>
                      <a:pt x="143" y="123"/>
                      <a:pt x="138" y="133"/>
                      <a:pt x="123" y="141"/>
                    </a:cubicBezTo>
                    <a:cubicBezTo>
                      <a:pt x="109" y="149"/>
                      <a:pt x="94" y="155"/>
                      <a:pt x="88" y="186"/>
                    </a:cubicBezTo>
                    <a:cubicBezTo>
                      <a:pt x="83" y="217"/>
                      <a:pt x="81" y="245"/>
                      <a:pt x="78" y="259"/>
                    </a:cubicBezTo>
                    <a:cubicBezTo>
                      <a:pt x="74" y="273"/>
                      <a:pt x="54" y="312"/>
                      <a:pt x="50" y="324"/>
                    </a:cubicBezTo>
                    <a:cubicBezTo>
                      <a:pt x="46" y="337"/>
                      <a:pt x="44" y="358"/>
                      <a:pt x="42" y="389"/>
                    </a:cubicBezTo>
                    <a:cubicBezTo>
                      <a:pt x="41" y="420"/>
                      <a:pt x="0" y="459"/>
                      <a:pt x="10" y="472"/>
                    </a:cubicBezTo>
                    <a:cubicBezTo>
                      <a:pt x="21" y="485"/>
                      <a:pt x="61" y="466"/>
                      <a:pt x="84" y="400"/>
                    </a:cubicBezTo>
                    <a:cubicBezTo>
                      <a:pt x="107" y="334"/>
                      <a:pt x="126" y="280"/>
                      <a:pt x="130" y="232"/>
                    </a:cubicBezTo>
                    <a:cubicBezTo>
                      <a:pt x="135" y="185"/>
                      <a:pt x="136" y="176"/>
                      <a:pt x="152" y="171"/>
                    </a:cubicBezTo>
                    <a:cubicBezTo>
                      <a:pt x="168" y="166"/>
                      <a:pt x="204" y="160"/>
                      <a:pt x="208" y="166"/>
                    </a:cubicBezTo>
                    <a:cubicBezTo>
                      <a:pt x="212" y="172"/>
                      <a:pt x="189" y="195"/>
                      <a:pt x="179" y="205"/>
                    </a:cubicBezTo>
                    <a:cubicBezTo>
                      <a:pt x="169" y="214"/>
                      <a:pt x="163" y="224"/>
                      <a:pt x="168" y="232"/>
                    </a:cubicBezTo>
                    <a:cubicBezTo>
                      <a:pt x="173" y="241"/>
                      <a:pt x="208" y="244"/>
                      <a:pt x="222" y="228"/>
                    </a:cubicBezTo>
                    <a:cubicBezTo>
                      <a:pt x="235" y="212"/>
                      <a:pt x="240" y="200"/>
                      <a:pt x="250" y="199"/>
                    </a:cubicBezTo>
                    <a:cubicBezTo>
                      <a:pt x="259" y="197"/>
                      <a:pt x="295" y="197"/>
                      <a:pt x="295" y="202"/>
                    </a:cubicBezTo>
                    <a:cubicBezTo>
                      <a:pt x="295" y="208"/>
                      <a:pt x="283" y="216"/>
                      <a:pt x="271" y="216"/>
                    </a:cubicBezTo>
                    <a:cubicBezTo>
                      <a:pt x="258" y="216"/>
                      <a:pt x="248" y="209"/>
                      <a:pt x="237" y="217"/>
                    </a:cubicBezTo>
                    <a:cubicBezTo>
                      <a:pt x="227" y="225"/>
                      <a:pt x="214" y="253"/>
                      <a:pt x="200" y="267"/>
                    </a:cubicBezTo>
                    <a:cubicBezTo>
                      <a:pt x="187" y="282"/>
                      <a:pt x="172" y="305"/>
                      <a:pt x="186" y="319"/>
                    </a:cubicBezTo>
                    <a:cubicBezTo>
                      <a:pt x="200" y="332"/>
                      <a:pt x="222" y="335"/>
                      <a:pt x="229" y="326"/>
                    </a:cubicBezTo>
                    <a:cubicBezTo>
                      <a:pt x="235" y="317"/>
                      <a:pt x="247" y="313"/>
                      <a:pt x="253" y="316"/>
                    </a:cubicBezTo>
                    <a:cubicBezTo>
                      <a:pt x="258" y="320"/>
                      <a:pt x="255" y="335"/>
                      <a:pt x="246" y="337"/>
                    </a:cubicBezTo>
                    <a:cubicBezTo>
                      <a:pt x="237" y="339"/>
                      <a:pt x="204" y="342"/>
                      <a:pt x="197" y="342"/>
                    </a:cubicBezTo>
                    <a:cubicBezTo>
                      <a:pt x="190" y="342"/>
                      <a:pt x="180" y="345"/>
                      <a:pt x="184" y="359"/>
                    </a:cubicBezTo>
                    <a:cubicBezTo>
                      <a:pt x="187" y="374"/>
                      <a:pt x="193" y="396"/>
                      <a:pt x="218" y="395"/>
                    </a:cubicBezTo>
                    <a:cubicBezTo>
                      <a:pt x="243" y="395"/>
                      <a:pt x="256" y="395"/>
                      <a:pt x="265" y="402"/>
                    </a:cubicBezTo>
                    <a:cubicBezTo>
                      <a:pt x="275" y="408"/>
                      <a:pt x="300" y="440"/>
                      <a:pt x="315" y="421"/>
                    </a:cubicBezTo>
                    <a:cubicBezTo>
                      <a:pt x="329" y="401"/>
                      <a:pt x="324" y="374"/>
                      <a:pt x="309" y="3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73" name="Freeform 165"/>
              <p:cNvSpPr>
                <a:spLocks noEditPoints="1"/>
              </p:cNvSpPr>
              <p:nvPr/>
            </p:nvSpPr>
            <p:spPr bwMode="auto">
              <a:xfrm>
                <a:off x="6778625" y="2800351"/>
                <a:ext cx="1449388" cy="1103313"/>
              </a:xfrm>
              <a:custGeom>
                <a:avLst/>
                <a:gdLst>
                  <a:gd name="T0" fmla="*/ 82 w 386"/>
                  <a:gd name="T1" fmla="*/ 68 h 293"/>
                  <a:gd name="T2" fmla="*/ 47 w 386"/>
                  <a:gd name="T3" fmla="*/ 93 h 293"/>
                  <a:gd name="T4" fmla="*/ 36 w 386"/>
                  <a:gd name="T5" fmla="*/ 131 h 293"/>
                  <a:gd name="T6" fmla="*/ 35 w 386"/>
                  <a:gd name="T7" fmla="*/ 170 h 293"/>
                  <a:gd name="T8" fmla="*/ 8 w 386"/>
                  <a:gd name="T9" fmla="*/ 256 h 293"/>
                  <a:gd name="T10" fmla="*/ 42 w 386"/>
                  <a:gd name="T11" fmla="*/ 271 h 293"/>
                  <a:gd name="T12" fmla="*/ 68 w 386"/>
                  <a:gd name="T13" fmla="*/ 204 h 293"/>
                  <a:gd name="T14" fmla="*/ 89 w 386"/>
                  <a:gd name="T15" fmla="*/ 133 h 293"/>
                  <a:gd name="T16" fmla="*/ 82 w 386"/>
                  <a:gd name="T17" fmla="*/ 68 h 293"/>
                  <a:gd name="T18" fmla="*/ 369 w 386"/>
                  <a:gd name="T19" fmla="*/ 89 h 293"/>
                  <a:gd name="T20" fmla="*/ 283 w 386"/>
                  <a:gd name="T21" fmla="*/ 10 h 293"/>
                  <a:gd name="T22" fmla="*/ 229 w 386"/>
                  <a:gd name="T23" fmla="*/ 11 h 293"/>
                  <a:gd name="T24" fmla="*/ 119 w 386"/>
                  <a:gd name="T25" fmla="*/ 60 h 293"/>
                  <a:gd name="T26" fmla="*/ 115 w 386"/>
                  <a:gd name="T27" fmla="*/ 85 h 293"/>
                  <a:gd name="T28" fmla="*/ 164 w 386"/>
                  <a:gd name="T29" fmla="*/ 93 h 293"/>
                  <a:gd name="T30" fmla="*/ 236 w 386"/>
                  <a:gd name="T31" fmla="*/ 55 h 293"/>
                  <a:gd name="T32" fmla="*/ 273 w 386"/>
                  <a:gd name="T33" fmla="*/ 60 h 293"/>
                  <a:gd name="T34" fmla="*/ 334 w 386"/>
                  <a:gd name="T35" fmla="*/ 112 h 293"/>
                  <a:gd name="T36" fmla="*/ 330 w 386"/>
                  <a:gd name="T37" fmla="*/ 154 h 293"/>
                  <a:gd name="T38" fmla="*/ 326 w 386"/>
                  <a:gd name="T39" fmla="*/ 200 h 293"/>
                  <a:gd name="T40" fmla="*/ 292 w 386"/>
                  <a:gd name="T41" fmla="*/ 264 h 293"/>
                  <a:gd name="T42" fmla="*/ 338 w 386"/>
                  <a:gd name="T43" fmla="*/ 260 h 293"/>
                  <a:gd name="T44" fmla="*/ 374 w 386"/>
                  <a:gd name="T45" fmla="*/ 178 h 293"/>
                  <a:gd name="T46" fmla="*/ 369 w 386"/>
                  <a:gd name="T47" fmla="*/ 89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86" h="293">
                    <a:moveTo>
                      <a:pt x="82" y="68"/>
                    </a:moveTo>
                    <a:cubicBezTo>
                      <a:pt x="82" y="68"/>
                      <a:pt x="58" y="79"/>
                      <a:pt x="47" y="93"/>
                    </a:cubicBezTo>
                    <a:cubicBezTo>
                      <a:pt x="36" y="108"/>
                      <a:pt x="31" y="122"/>
                      <a:pt x="36" y="131"/>
                    </a:cubicBezTo>
                    <a:cubicBezTo>
                      <a:pt x="40" y="140"/>
                      <a:pt x="41" y="158"/>
                      <a:pt x="35" y="170"/>
                    </a:cubicBezTo>
                    <a:cubicBezTo>
                      <a:pt x="29" y="182"/>
                      <a:pt x="0" y="239"/>
                      <a:pt x="8" y="256"/>
                    </a:cubicBezTo>
                    <a:cubicBezTo>
                      <a:pt x="16" y="273"/>
                      <a:pt x="25" y="293"/>
                      <a:pt x="42" y="271"/>
                    </a:cubicBezTo>
                    <a:cubicBezTo>
                      <a:pt x="59" y="250"/>
                      <a:pt x="64" y="228"/>
                      <a:pt x="68" y="204"/>
                    </a:cubicBezTo>
                    <a:cubicBezTo>
                      <a:pt x="72" y="181"/>
                      <a:pt x="81" y="151"/>
                      <a:pt x="89" y="133"/>
                    </a:cubicBezTo>
                    <a:cubicBezTo>
                      <a:pt x="98" y="114"/>
                      <a:pt x="118" y="67"/>
                      <a:pt x="82" y="68"/>
                    </a:cubicBezTo>
                    <a:close/>
                    <a:moveTo>
                      <a:pt x="369" y="89"/>
                    </a:moveTo>
                    <a:cubicBezTo>
                      <a:pt x="352" y="68"/>
                      <a:pt x="300" y="15"/>
                      <a:pt x="283" y="10"/>
                    </a:cubicBezTo>
                    <a:cubicBezTo>
                      <a:pt x="265" y="5"/>
                      <a:pt x="252" y="0"/>
                      <a:pt x="229" y="11"/>
                    </a:cubicBezTo>
                    <a:cubicBezTo>
                      <a:pt x="207" y="22"/>
                      <a:pt x="131" y="56"/>
                      <a:pt x="119" y="60"/>
                    </a:cubicBezTo>
                    <a:cubicBezTo>
                      <a:pt x="119" y="60"/>
                      <a:pt x="104" y="75"/>
                      <a:pt x="115" y="85"/>
                    </a:cubicBezTo>
                    <a:cubicBezTo>
                      <a:pt x="126" y="96"/>
                      <a:pt x="149" y="104"/>
                      <a:pt x="164" y="93"/>
                    </a:cubicBezTo>
                    <a:cubicBezTo>
                      <a:pt x="179" y="83"/>
                      <a:pt x="224" y="64"/>
                      <a:pt x="236" y="55"/>
                    </a:cubicBezTo>
                    <a:cubicBezTo>
                      <a:pt x="247" y="47"/>
                      <a:pt x="263" y="51"/>
                      <a:pt x="273" y="60"/>
                    </a:cubicBezTo>
                    <a:cubicBezTo>
                      <a:pt x="284" y="68"/>
                      <a:pt x="332" y="98"/>
                      <a:pt x="334" y="112"/>
                    </a:cubicBezTo>
                    <a:cubicBezTo>
                      <a:pt x="336" y="126"/>
                      <a:pt x="333" y="136"/>
                      <a:pt x="330" y="154"/>
                    </a:cubicBezTo>
                    <a:cubicBezTo>
                      <a:pt x="328" y="172"/>
                      <a:pt x="333" y="184"/>
                      <a:pt x="326" y="200"/>
                    </a:cubicBezTo>
                    <a:cubicBezTo>
                      <a:pt x="318" y="216"/>
                      <a:pt x="281" y="243"/>
                      <a:pt x="292" y="264"/>
                    </a:cubicBezTo>
                    <a:cubicBezTo>
                      <a:pt x="302" y="285"/>
                      <a:pt x="318" y="285"/>
                      <a:pt x="338" y="260"/>
                    </a:cubicBezTo>
                    <a:cubicBezTo>
                      <a:pt x="357" y="235"/>
                      <a:pt x="367" y="219"/>
                      <a:pt x="374" y="178"/>
                    </a:cubicBezTo>
                    <a:cubicBezTo>
                      <a:pt x="380" y="138"/>
                      <a:pt x="386" y="109"/>
                      <a:pt x="369"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74" name="Freeform 166"/>
              <p:cNvSpPr>
                <a:spLocks noEditPoints="1"/>
              </p:cNvSpPr>
              <p:nvPr/>
            </p:nvSpPr>
            <p:spPr bwMode="auto">
              <a:xfrm>
                <a:off x="8683625" y="2921001"/>
                <a:ext cx="798513" cy="1035050"/>
              </a:xfrm>
              <a:custGeom>
                <a:avLst/>
                <a:gdLst>
                  <a:gd name="T0" fmla="*/ 181 w 213"/>
                  <a:gd name="T1" fmla="*/ 93 h 275"/>
                  <a:gd name="T2" fmla="*/ 158 w 213"/>
                  <a:gd name="T3" fmla="*/ 73 h 275"/>
                  <a:gd name="T4" fmla="*/ 126 w 213"/>
                  <a:gd name="T5" fmla="*/ 80 h 275"/>
                  <a:gd name="T6" fmla="*/ 119 w 213"/>
                  <a:gd name="T7" fmla="*/ 33 h 275"/>
                  <a:gd name="T8" fmla="*/ 92 w 213"/>
                  <a:gd name="T9" fmla="*/ 4 h 275"/>
                  <a:gd name="T10" fmla="*/ 63 w 213"/>
                  <a:gd name="T11" fmla="*/ 49 h 275"/>
                  <a:gd name="T12" fmla="*/ 68 w 213"/>
                  <a:gd name="T13" fmla="*/ 83 h 275"/>
                  <a:gd name="T14" fmla="*/ 52 w 213"/>
                  <a:gd name="T15" fmla="*/ 99 h 275"/>
                  <a:gd name="T16" fmla="*/ 30 w 213"/>
                  <a:gd name="T17" fmla="*/ 104 h 275"/>
                  <a:gd name="T18" fmla="*/ 17 w 213"/>
                  <a:gd name="T19" fmla="*/ 146 h 275"/>
                  <a:gd name="T20" fmla="*/ 30 w 213"/>
                  <a:gd name="T21" fmla="*/ 183 h 275"/>
                  <a:gd name="T22" fmla="*/ 2 w 213"/>
                  <a:gd name="T23" fmla="*/ 247 h 275"/>
                  <a:gd name="T24" fmla="*/ 42 w 213"/>
                  <a:gd name="T25" fmla="*/ 244 h 275"/>
                  <a:gd name="T26" fmla="*/ 91 w 213"/>
                  <a:gd name="T27" fmla="*/ 161 h 275"/>
                  <a:gd name="T28" fmla="*/ 164 w 213"/>
                  <a:gd name="T29" fmla="*/ 134 h 275"/>
                  <a:gd name="T30" fmla="*/ 181 w 213"/>
                  <a:gd name="T31" fmla="*/ 93 h 275"/>
                  <a:gd name="T32" fmla="*/ 165 w 213"/>
                  <a:gd name="T33" fmla="*/ 184 h 275"/>
                  <a:gd name="T34" fmla="*/ 131 w 213"/>
                  <a:gd name="T35" fmla="*/ 175 h 275"/>
                  <a:gd name="T36" fmla="*/ 117 w 213"/>
                  <a:gd name="T37" fmla="*/ 203 h 275"/>
                  <a:gd name="T38" fmla="*/ 151 w 213"/>
                  <a:gd name="T39" fmla="*/ 231 h 275"/>
                  <a:gd name="T40" fmla="*/ 169 w 213"/>
                  <a:gd name="T41" fmla="*/ 272 h 275"/>
                  <a:gd name="T42" fmla="*/ 206 w 213"/>
                  <a:gd name="T43" fmla="*/ 232 h 275"/>
                  <a:gd name="T44" fmla="*/ 165 w 213"/>
                  <a:gd name="T45" fmla="*/ 18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3" h="275">
                    <a:moveTo>
                      <a:pt x="181" y="93"/>
                    </a:moveTo>
                    <a:cubicBezTo>
                      <a:pt x="171" y="78"/>
                      <a:pt x="169" y="69"/>
                      <a:pt x="158" y="73"/>
                    </a:cubicBezTo>
                    <a:cubicBezTo>
                      <a:pt x="146" y="76"/>
                      <a:pt x="137" y="85"/>
                      <a:pt x="126" y="80"/>
                    </a:cubicBezTo>
                    <a:cubicBezTo>
                      <a:pt x="115" y="74"/>
                      <a:pt x="117" y="49"/>
                      <a:pt x="119" y="33"/>
                    </a:cubicBezTo>
                    <a:cubicBezTo>
                      <a:pt x="121" y="17"/>
                      <a:pt x="108" y="0"/>
                      <a:pt x="92" y="4"/>
                    </a:cubicBezTo>
                    <a:cubicBezTo>
                      <a:pt x="92" y="4"/>
                      <a:pt x="62" y="35"/>
                      <a:pt x="63" y="49"/>
                    </a:cubicBezTo>
                    <a:cubicBezTo>
                      <a:pt x="64" y="63"/>
                      <a:pt x="68" y="74"/>
                      <a:pt x="68" y="83"/>
                    </a:cubicBezTo>
                    <a:cubicBezTo>
                      <a:pt x="68" y="92"/>
                      <a:pt x="58" y="100"/>
                      <a:pt x="52" y="99"/>
                    </a:cubicBezTo>
                    <a:cubicBezTo>
                      <a:pt x="46" y="99"/>
                      <a:pt x="36" y="95"/>
                      <a:pt x="30" y="104"/>
                    </a:cubicBezTo>
                    <a:cubicBezTo>
                      <a:pt x="25" y="113"/>
                      <a:pt x="10" y="138"/>
                      <a:pt x="17" y="146"/>
                    </a:cubicBezTo>
                    <a:cubicBezTo>
                      <a:pt x="23" y="154"/>
                      <a:pt x="39" y="159"/>
                      <a:pt x="30" y="183"/>
                    </a:cubicBezTo>
                    <a:cubicBezTo>
                      <a:pt x="20" y="208"/>
                      <a:pt x="0" y="229"/>
                      <a:pt x="2" y="247"/>
                    </a:cubicBezTo>
                    <a:cubicBezTo>
                      <a:pt x="5" y="266"/>
                      <a:pt x="29" y="265"/>
                      <a:pt x="42" y="244"/>
                    </a:cubicBezTo>
                    <a:cubicBezTo>
                      <a:pt x="55" y="222"/>
                      <a:pt x="73" y="168"/>
                      <a:pt x="91" y="161"/>
                    </a:cubicBezTo>
                    <a:cubicBezTo>
                      <a:pt x="110" y="154"/>
                      <a:pt x="143" y="155"/>
                      <a:pt x="164" y="134"/>
                    </a:cubicBezTo>
                    <a:cubicBezTo>
                      <a:pt x="184" y="113"/>
                      <a:pt x="192" y="108"/>
                      <a:pt x="181" y="93"/>
                    </a:cubicBezTo>
                    <a:close/>
                    <a:moveTo>
                      <a:pt x="165" y="184"/>
                    </a:moveTo>
                    <a:cubicBezTo>
                      <a:pt x="150" y="176"/>
                      <a:pt x="142" y="169"/>
                      <a:pt x="131" y="175"/>
                    </a:cubicBezTo>
                    <a:cubicBezTo>
                      <a:pt x="131" y="175"/>
                      <a:pt x="111" y="195"/>
                      <a:pt x="117" y="203"/>
                    </a:cubicBezTo>
                    <a:cubicBezTo>
                      <a:pt x="123" y="210"/>
                      <a:pt x="147" y="216"/>
                      <a:pt x="151" y="231"/>
                    </a:cubicBezTo>
                    <a:cubicBezTo>
                      <a:pt x="155" y="246"/>
                      <a:pt x="157" y="269"/>
                      <a:pt x="169" y="272"/>
                    </a:cubicBezTo>
                    <a:cubicBezTo>
                      <a:pt x="181" y="275"/>
                      <a:pt x="199" y="259"/>
                      <a:pt x="206" y="232"/>
                    </a:cubicBezTo>
                    <a:cubicBezTo>
                      <a:pt x="213" y="206"/>
                      <a:pt x="181" y="192"/>
                      <a:pt x="165" y="1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75" name="Freeform 167"/>
              <p:cNvSpPr>
                <a:spLocks noEditPoints="1"/>
              </p:cNvSpPr>
              <p:nvPr/>
            </p:nvSpPr>
            <p:spPr bwMode="auto">
              <a:xfrm>
                <a:off x="9902825" y="2703513"/>
                <a:ext cx="904875" cy="1466850"/>
              </a:xfrm>
              <a:custGeom>
                <a:avLst/>
                <a:gdLst>
                  <a:gd name="T0" fmla="*/ 24 w 241"/>
                  <a:gd name="T1" fmla="*/ 76 h 390"/>
                  <a:gd name="T2" fmla="*/ 67 w 241"/>
                  <a:gd name="T3" fmla="*/ 56 h 390"/>
                  <a:gd name="T4" fmla="*/ 75 w 241"/>
                  <a:gd name="T5" fmla="*/ 47 h 390"/>
                  <a:gd name="T6" fmla="*/ 55 w 241"/>
                  <a:gd name="T7" fmla="*/ 21 h 390"/>
                  <a:gd name="T8" fmla="*/ 39 w 241"/>
                  <a:gd name="T9" fmla="*/ 13 h 390"/>
                  <a:gd name="T10" fmla="*/ 7 w 241"/>
                  <a:gd name="T11" fmla="*/ 40 h 390"/>
                  <a:gd name="T12" fmla="*/ 24 w 241"/>
                  <a:gd name="T13" fmla="*/ 76 h 390"/>
                  <a:gd name="T14" fmla="*/ 239 w 241"/>
                  <a:gd name="T15" fmla="*/ 33 h 390"/>
                  <a:gd name="T16" fmla="*/ 213 w 241"/>
                  <a:gd name="T17" fmla="*/ 0 h 390"/>
                  <a:gd name="T18" fmla="*/ 142 w 241"/>
                  <a:gd name="T19" fmla="*/ 8 h 390"/>
                  <a:gd name="T20" fmla="*/ 106 w 241"/>
                  <a:gd name="T21" fmla="*/ 24 h 390"/>
                  <a:gd name="T22" fmla="*/ 97 w 241"/>
                  <a:gd name="T23" fmla="*/ 53 h 390"/>
                  <a:gd name="T24" fmla="*/ 113 w 241"/>
                  <a:gd name="T25" fmla="*/ 52 h 390"/>
                  <a:gd name="T26" fmla="*/ 142 w 241"/>
                  <a:gd name="T27" fmla="*/ 55 h 390"/>
                  <a:gd name="T28" fmla="*/ 94 w 241"/>
                  <a:gd name="T29" fmla="*/ 106 h 390"/>
                  <a:gd name="T30" fmla="*/ 128 w 241"/>
                  <a:gd name="T31" fmla="*/ 102 h 390"/>
                  <a:gd name="T32" fmla="*/ 203 w 241"/>
                  <a:gd name="T33" fmla="*/ 62 h 390"/>
                  <a:gd name="T34" fmla="*/ 239 w 241"/>
                  <a:gd name="T35" fmla="*/ 33 h 390"/>
                  <a:gd name="T36" fmla="*/ 152 w 241"/>
                  <a:gd name="T37" fmla="*/ 241 h 390"/>
                  <a:gd name="T38" fmla="*/ 118 w 241"/>
                  <a:gd name="T39" fmla="*/ 244 h 390"/>
                  <a:gd name="T40" fmla="*/ 113 w 241"/>
                  <a:gd name="T41" fmla="*/ 212 h 390"/>
                  <a:gd name="T42" fmla="*/ 128 w 241"/>
                  <a:gd name="T43" fmla="*/ 168 h 390"/>
                  <a:gd name="T44" fmla="*/ 102 w 241"/>
                  <a:gd name="T45" fmla="*/ 129 h 390"/>
                  <a:gd name="T46" fmla="*/ 61 w 241"/>
                  <a:gd name="T47" fmla="*/ 140 h 390"/>
                  <a:gd name="T48" fmla="*/ 28 w 241"/>
                  <a:gd name="T49" fmla="*/ 148 h 390"/>
                  <a:gd name="T50" fmla="*/ 51 w 241"/>
                  <a:gd name="T51" fmla="*/ 176 h 390"/>
                  <a:gd name="T52" fmla="*/ 70 w 241"/>
                  <a:gd name="T53" fmla="*/ 185 h 390"/>
                  <a:gd name="T54" fmla="*/ 69 w 241"/>
                  <a:gd name="T55" fmla="*/ 240 h 390"/>
                  <a:gd name="T56" fmla="*/ 45 w 241"/>
                  <a:gd name="T57" fmla="*/ 255 h 390"/>
                  <a:gd name="T58" fmla="*/ 30 w 241"/>
                  <a:gd name="T59" fmla="*/ 290 h 390"/>
                  <a:gd name="T60" fmla="*/ 66 w 241"/>
                  <a:gd name="T61" fmla="*/ 298 h 390"/>
                  <a:gd name="T62" fmla="*/ 53 w 241"/>
                  <a:gd name="T63" fmla="*/ 327 h 390"/>
                  <a:gd name="T64" fmla="*/ 11 w 241"/>
                  <a:gd name="T65" fmla="*/ 353 h 390"/>
                  <a:gd name="T66" fmla="*/ 36 w 241"/>
                  <a:gd name="T67" fmla="*/ 364 h 390"/>
                  <a:gd name="T68" fmla="*/ 67 w 241"/>
                  <a:gd name="T69" fmla="*/ 382 h 390"/>
                  <a:gd name="T70" fmla="*/ 99 w 241"/>
                  <a:gd name="T71" fmla="*/ 365 h 390"/>
                  <a:gd name="T72" fmla="*/ 111 w 241"/>
                  <a:gd name="T73" fmla="*/ 332 h 390"/>
                  <a:gd name="T74" fmla="*/ 132 w 241"/>
                  <a:gd name="T75" fmla="*/ 317 h 390"/>
                  <a:gd name="T76" fmla="*/ 153 w 241"/>
                  <a:gd name="T77" fmla="*/ 272 h 390"/>
                  <a:gd name="T78" fmla="*/ 152 w 241"/>
                  <a:gd name="T79" fmla="*/ 241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1" h="390">
                    <a:moveTo>
                      <a:pt x="24" y="76"/>
                    </a:moveTo>
                    <a:cubicBezTo>
                      <a:pt x="38" y="77"/>
                      <a:pt x="54" y="59"/>
                      <a:pt x="67" y="56"/>
                    </a:cubicBezTo>
                    <a:cubicBezTo>
                      <a:pt x="79" y="53"/>
                      <a:pt x="81" y="48"/>
                      <a:pt x="75" y="47"/>
                    </a:cubicBezTo>
                    <a:cubicBezTo>
                      <a:pt x="69" y="47"/>
                      <a:pt x="62" y="30"/>
                      <a:pt x="55" y="21"/>
                    </a:cubicBezTo>
                    <a:cubicBezTo>
                      <a:pt x="49" y="12"/>
                      <a:pt x="39" y="13"/>
                      <a:pt x="39" y="13"/>
                    </a:cubicBezTo>
                    <a:cubicBezTo>
                      <a:pt x="31" y="12"/>
                      <a:pt x="14" y="15"/>
                      <a:pt x="7" y="40"/>
                    </a:cubicBezTo>
                    <a:cubicBezTo>
                      <a:pt x="0" y="65"/>
                      <a:pt x="9" y="76"/>
                      <a:pt x="24" y="76"/>
                    </a:cubicBezTo>
                    <a:close/>
                    <a:moveTo>
                      <a:pt x="239" y="33"/>
                    </a:moveTo>
                    <a:cubicBezTo>
                      <a:pt x="237" y="6"/>
                      <a:pt x="227" y="1"/>
                      <a:pt x="213" y="0"/>
                    </a:cubicBezTo>
                    <a:cubicBezTo>
                      <a:pt x="200" y="0"/>
                      <a:pt x="152" y="8"/>
                      <a:pt x="142" y="8"/>
                    </a:cubicBezTo>
                    <a:cubicBezTo>
                      <a:pt x="133" y="8"/>
                      <a:pt x="118" y="8"/>
                      <a:pt x="106" y="24"/>
                    </a:cubicBezTo>
                    <a:cubicBezTo>
                      <a:pt x="93" y="40"/>
                      <a:pt x="94" y="48"/>
                      <a:pt x="97" y="53"/>
                    </a:cubicBezTo>
                    <a:cubicBezTo>
                      <a:pt x="97" y="53"/>
                      <a:pt x="104" y="56"/>
                      <a:pt x="113" y="52"/>
                    </a:cubicBezTo>
                    <a:cubicBezTo>
                      <a:pt x="121" y="47"/>
                      <a:pt x="147" y="48"/>
                      <a:pt x="142" y="55"/>
                    </a:cubicBezTo>
                    <a:cubicBezTo>
                      <a:pt x="137" y="61"/>
                      <a:pt x="92" y="97"/>
                      <a:pt x="94" y="106"/>
                    </a:cubicBezTo>
                    <a:cubicBezTo>
                      <a:pt x="96" y="116"/>
                      <a:pt x="109" y="117"/>
                      <a:pt x="128" y="102"/>
                    </a:cubicBezTo>
                    <a:cubicBezTo>
                      <a:pt x="148" y="87"/>
                      <a:pt x="187" y="61"/>
                      <a:pt x="203" y="62"/>
                    </a:cubicBezTo>
                    <a:cubicBezTo>
                      <a:pt x="218" y="64"/>
                      <a:pt x="241" y="60"/>
                      <a:pt x="239" y="33"/>
                    </a:cubicBezTo>
                    <a:close/>
                    <a:moveTo>
                      <a:pt x="152" y="241"/>
                    </a:moveTo>
                    <a:cubicBezTo>
                      <a:pt x="145" y="236"/>
                      <a:pt x="123" y="244"/>
                      <a:pt x="118" y="244"/>
                    </a:cubicBezTo>
                    <a:cubicBezTo>
                      <a:pt x="113" y="245"/>
                      <a:pt x="113" y="232"/>
                      <a:pt x="113" y="212"/>
                    </a:cubicBezTo>
                    <a:cubicBezTo>
                      <a:pt x="113" y="193"/>
                      <a:pt x="122" y="182"/>
                      <a:pt x="128" y="168"/>
                    </a:cubicBezTo>
                    <a:cubicBezTo>
                      <a:pt x="134" y="153"/>
                      <a:pt x="118" y="135"/>
                      <a:pt x="102" y="129"/>
                    </a:cubicBezTo>
                    <a:cubicBezTo>
                      <a:pt x="86" y="123"/>
                      <a:pt x="71" y="131"/>
                      <a:pt x="61" y="140"/>
                    </a:cubicBezTo>
                    <a:cubicBezTo>
                      <a:pt x="51" y="149"/>
                      <a:pt x="28" y="148"/>
                      <a:pt x="28" y="148"/>
                    </a:cubicBezTo>
                    <a:cubicBezTo>
                      <a:pt x="10" y="150"/>
                      <a:pt x="42" y="174"/>
                      <a:pt x="51" y="176"/>
                    </a:cubicBezTo>
                    <a:cubicBezTo>
                      <a:pt x="61" y="177"/>
                      <a:pt x="70" y="181"/>
                      <a:pt x="70" y="185"/>
                    </a:cubicBezTo>
                    <a:cubicBezTo>
                      <a:pt x="70" y="189"/>
                      <a:pt x="71" y="228"/>
                      <a:pt x="69" y="240"/>
                    </a:cubicBezTo>
                    <a:cubicBezTo>
                      <a:pt x="67" y="252"/>
                      <a:pt x="60" y="252"/>
                      <a:pt x="45" y="255"/>
                    </a:cubicBezTo>
                    <a:cubicBezTo>
                      <a:pt x="29" y="258"/>
                      <a:pt x="27" y="284"/>
                      <a:pt x="30" y="290"/>
                    </a:cubicBezTo>
                    <a:cubicBezTo>
                      <a:pt x="33" y="296"/>
                      <a:pt x="62" y="291"/>
                      <a:pt x="66" y="298"/>
                    </a:cubicBezTo>
                    <a:cubicBezTo>
                      <a:pt x="70" y="304"/>
                      <a:pt x="69" y="319"/>
                      <a:pt x="53" y="327"/>
                    </a:cubicBezTo>
                    <a:cubicBezTo>
                      <a:pt x="38" y="336"/>
                      <a:pt x="16" y="346"/>
                      <a:pt x="11" y="353"/>
                    </a:cubicBezTo>
                    <a:cubicBezTo>
                      <a:pt x="6" y="360"/>
                      <a:pt x="25" y="364"/>
                      <a:pt x="36" y="364"/>
                    </a:cubicBezTo>
                    <a:cubicBezTo>
                      <a:pt x="47" y="364"/>
                      <a:pt x="56" y="374"/>
                      <a:pt x="67" y="382"/>
                    </a:cubicBezTo>
                    <a:cubicBezTo>
                      <a:pt x="78" y="390"/>
                      <a:pt x="91" y="374"/>
                      <a:pt x="99" y="365"/>
                    </a:cubicBezTo>
                    <a:cubicBezTo>
                      <a:pt x="108" y="357"/>
                      <a:pt x="108" y="342"/>
                      <a:pt x="111" y="332"/>
                    </a:cubicBezTo>
                    <a:cubicBezTo>
                      <a:pt x="113" y="322"/>
                      <a:pt x="122" y="322"/>
                      <a:pt x="132" y="317"/>
                    </a:cubicBezTo>
                    <a:cubicBezTo>
                      <a:pt x="142" y="312"/>
                      <a:pt x="143" y="288"/>
                      <a:pt x="153" y="272"/>
                    </a:cubicBezTo>
                    <a:cubicBezTo>
                      <a:pt x="162" y="255"/>
                      <a:pt x="159" y="247"/>
                      <a:pt x="152" y="2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grpSp>
      <p:sp>
        <p:nvSpPr>
          <p:cNvPr id="5127" name="文本框 177"/>
          <p:cNvSpPr txBox="1"/>
          <p:nvPr/>
        </p:nvSpPr>
        <p:spPr>
          <a:xfrm>
            <a:off x="2803525" y="3221038"/>
            <a:ext cx="6629400" cy="1568450"/>
          </a:xfrm>
          <a:prstGeom prst="rect">
            <a:avLst/>
          </a:prstGeom>
          <a:noFill/>
          <a:ln w="9525">
            <a:noFill/>
          </a:ln>
        </p:spPr>
        <p:txBody>
          <a:bodyPr wrap="square" anchor="t" anchorCtr="0">
            <a:spAutoFit/>
          </a:bodyPr>
          <a:p>
            <a:pPr algn="dist"/>
            <a:r>
              <a:rPr lang="zh-CN" altLang="en-US" sz="4800" dirty="0">
                <a:solidFill>
                  <a:srgbClr val="003D87"/>
                </a:solidFill>
                <a:latin typeface="思源黑体 CN Heavy" pitchFamily="34" charset="-122"/>
                <a:ea typeface="思源黑体 CN Heavy" pitchFamily="34" charset="-122"/>
              </a:rPr>
              <a:t>计算机组成原理第</a:t>
            </a:r>
            <a:r>
              <a:rPr lang="zh-CN" altLang="en-US" sz="4800" dirty="0">
                <a:solidFill>
                  <a:srgbClr val="003D87"/>
                </a:solidFill>
                <a:latin typeface="思源黑体 CN Heavy" pitchFamily="34" charset="-122"/>
                <a:ea typeface="思源黑体 CN Heavy" pitchFamily="34" charset="-122"/>
              </a:rPr>
              <a:t>九</a:t>
            </a:r>
            <a:endParaRPr lang="zh-CN" altLang="en-US" sz="4800" dirty="0">
              <a:solidFill>
                <a:srgbClr val="003D87"/>
              </a:solidFill>
              <a:latin typeface="思源黑体 CN Heavy" pitchFamily="34" charset="-122"/>
              <a:ea typeface="思源黑体 CN Heavy" pitchFamily="34" charset="-122"/>
            </a:endParaRPr>
          </a:p>
          <a:p>
            <a:pPr algn="dist"/>
            <a:r>
              <a:rPr lang="zh-CN" altLang="en-US" sz="4800" dirty="0">
                <a:solidFill>
                  <a:srgbClr val="003D87"/>
                </a:solidFill>
                <a:latin typeface="思源黑体 CN Heavy" pitchFamily="34" charset="-122"/>
                <a:ea typeface="思源黑体 CN Heavy" pitchFamily="34" charset="-122"/>
              </a:rPr>
              <a:t>次作业汇报</a:t>
            </a:r>
            <a:r>
              <a:rPr lang="en-US" altLang="zh-CN" sz="4800" dirty="0">
                <a:solidFill>
                  <a:srgbClr val="003D87"/>
                </a:solidFill>
                <a:latin typeface="思源黑体 CN Heavy" pitchFamily="34" charset="-122"/>
                <a:ea typeface="思源黑体 CN Heavy" pitchFamily="34" charset="-122"/>
              </a:rPr>
              <a:t>——</a:t>
            </a:r>
            <a:r>
              <a:rPr lang="zh-CN" altLang="en-US" sz="4800" dirty="0">
                <a:solidFill>
                  <a:srgbClr val="003D87"/>
                </a:solidFill>
                <a:latin typeface="思源黑体 CN Heavy" pitchFamily="34" charset="-122"/>
                <a:ea typeface="思源黑体 CN Heavy" pitchFamily="34" charset="-122"/>
              </a:rPr>
              <a:t>庾晓萍</a:t>
            </a:r>
            <a:endParaRPr lang="zh-CN" altLang="en-US" sz="4800" dirty="0">
              <a:solidFill>
                <a:srgbClr val="003D87"/>
              </a:solidFill>
              <a:latin typeface="思源黑体 CN Heavy" pitchFamily="34" charset="-122"/>
              <a:ea typeface="思源黑体 CN Heavy"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
        <p:nvSpPr>
          <p:cNvPr id="4" name="矩形 3"/>
          <p:cNvSpPr/>
          <p:nvPr/>
        </p:nvSpPr>
        <p:spPr>
          <a:xfrm>
            <a:off x="569913" y="463550"/>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a:t> </a:t>
            </a:r>
            <a:endParaRPr lang="zh-CN" altLang="en-US" strike="noStrike" noProof="1" dirty="0"/>
          </a:p>
        </p:txBody>
      </p:sp>
      <p:grpSp>
        <p:nvGrpSpPr>
          <p:cNvPr id="278" name="组合 277"/>
          <p:cNvGrpSpPr/>
          <p:nvPr/>
        </p:nvGrpSpPr>
        <p:grpSpPr>
          <a:xfrm>
            <a:off x="3290884" y="603896"/>
            <a:ext cx="5640754" cy="5658516"/>
            <a:chOff x="8488363" y="433388"/>
            <a:chExt cx="1008063" cy="1011238"/>
          </a:xfrm>
          <a:solidFill>
            <a:schemeClr val="bg1">
              <a:lumMod val="95000"/>
              <a:alpha val="30000"/>
            </a:schemeClr>
          </a:solidFill>
        </p:grpSpPr>
        <p:sp>
          <p:nvSpPr>
            <p:cNvPr id="279" name="Freeform 5"/>
            <p:cNvSpPr/>
            <p:nvPr/>
          </p:nvSpPr>
          <p:spPr bwMode="auto">
            <a:xfrm>
              <a:off x="8564563" y="974726"/>
              <a:ext cx="73025" cy="68263"/>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0" name="Freeform 6"/>
            <p:cNvSpPr/>
            <p:nvPr/>
          </p:nvSpPr>
          <p:spPr bwMode="auto">
            <a:xfrm>
              <a:off x="8583613" y="1039813"/>
              <a:ext cx="80963" cy="77788"/>
            </a:xfrm>
            <a:custGeom>
              <a:avLst/>
              <a:gdLst>
                <a:gd name="T0" fmla="*/ 14 w 51"/>
                <a:gd name="T1" fmla="*/ 49 h 49"/>
                <a:gd name="T2" fmla="*/ 9 w 51"/>
                <a:gd name="T3" fmla="*/ 37 h 49"/>
                <a:gd name="T4" fmla="*/ 34 w 51"/>
                <a:gd name="T5" fmla="*/ 10 h 49"/>
                <a:gd name="T6" fmla="*/ 33 w 51"/>
                <a:gd name="T7" fmla="*/ 10 h 49"/>
                <a:gd name="T8" fmla="*/ 3 w 51"/>
                <a:gd name="T9" fmla="*/ 23 h 49"/>
                <a:gd name="T10" fmla="*/ 0 w 51"/>
                <a:gd name="T11" fmla="*/ 15 h 49"/>
                <a:gd name="T12" fmla="*/ 36 w 51"/>
                <a:gd name="T13" fmla="*/ 0 h 49"/>
                <a:gd name="T14" fmla="*/ 42 w 51"/>
                <a:gd name="T15" fmla="*/ 12 h 49"/>
                <a:gd name="T16" fmla="*/ 18 w 51"/>
                <a:gd name="T17" fmla="*/ 38 h 49"/>
                <a:gd name="T18" fmla="*/ 18 w 51"/>
                <a:gd name="T19" fmla="*/ 38 h 49"/>
                <a:gd name="T20" fmla="*/ 48 w 51"/>
                <a:gd name="T21" fmla="*/ 26 h 49"/>
                <a:gd name="T22" fmla="*/ 51 w 51"/>
                <a:gd name="T23" fmla="*/ 33 h 49"/>
                <a:gd name="T24" fmla="*/ 14 w 51"/>
                <a:gd name="T2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49">
                  <a:moveTo>
                    <a:pt x="14" y="49"/>
                  </a:moveTo>
                  <a:lnTo>
                    <a:pt x="9" y="37"/>
                  </a:lnTo>
                  <a:lnTo>
                    <a:pt x="34" y="10"/>
                  </a:lnTo>
                  <a:lnTo>
                    <a:pt x="33" y="10"/>
                  </a:lnTo>
                  <a:lnTo>
                    <a:pt x="3" y="23"/>
                  </a:lnTo>
                  <a:lnTo>
                    <a:pt x="0" y="15"/>
                  </a:lnTo>
                  <a:lnTo>
                    <a:pt x="36" y="0"/>
                  </a:lnTo>
                  <a:lnTo>
                    <a:pt x="42" y="12"/>
                  </a:lnTo>
                  <a:lnTo>
                    <a:pt x="18" y="38"/>
                  </a:lnTo>
                  <a:lnTo>
                    <a:pt x="18" y="38"/>
                  </a:lnTo>
                  <a:lnTo>
                    <a:pt x="48" y="26"/>
                  </a:lnTo>
                  <a:lnTo>
                    <a:pt x="51" y="33"/>
                  </a:lnTo>
                  <a:lnTo>
                    <a:pt x="1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1" name="Freeform 7"/>
            <p:cNvSpPr/>
            <p:nvPr/>
          </p:nvSpPr>
          <p:spPr bwMode="auto">
            <a:xfrm>
              <a:off x="8613775" y="1103313"/>
              <a:ext cx="63500" cy="41275"/>
            </a:xfrm>
            <a:custGeom>
              <a:avLst/>
              <a:gdLst>
                <a:gd name="T0" fmla="*/ 40 w 40"/>
                <a:gd name="T1" fmla="*/ 7 h 26"/>
                <a:gd name="T2" fmla="*/ 4 w 40"/>
                <a:gd name="T3" fmla="*/ 26 h 26"/>
                <a:gd name="T4" fmla="*/ 0 w 40"/>
                <a:gd name="T5" fmla="*/ 18 h 26"/>
                <a:gd name="T6" fmla="*/ 35 w 40"/>
                <a:gd name="T7" fmla="*/ 0 h 26"/>
                <a:gd name="T8" fmla="*/ 40 w 40"/>
                <a:gd name="T9" fmla="*/ 7 h 26"/>
              </a:gdLst>
              <a:ahLst/>
              <a:cxnLst>
                <a:cxn ang="0">
                  <a:pos x="T0" y="T1"/>
                </a:cxn>
                <a:cxn ang="0">
                  <a:pos x="T2" y="T3"/>
                </a:cxn>
                <a:cxn ang="0">
                  <a:pos x="T4" y="T5"/>
                </a:cxn>
                <a:cxn ang="0">
                  <a:pos x="T6" y="T7"/>
                </a:cxn>
                <a:cxn ang="0">
                  <a:pos x="T8" y="T9"/>
                </a:cxn>
              </a:cxnLst>
              <a:rect l="0" t="0" r="r" b="b"/>
              <a:pathLst>
                <a:path w="40" h="26">
                  <a:moveTo>
                    <a:pt x="40" y="7"/>
                  </a:moveTo>
                  <a:lnTo>
                    <a:pt x="4" y="26"/>
                  </a:lnTo>
                  <a:lnTo>
                    <a:pt x="0" y="18"/>
                  </a:lnTo>
                  <a:lnTo>
                    <a:pt x="35" y="0"/>
                  </a:lnTo>
                  <a:lnTo>
                    <a:pt x="4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2" name="Freeform 8"/>
            <p:cNvSpPr/>
            <p:nvPr/>
          </p:nvSpPr>
          <p:spPr bwMode="auto">
            <a:xfrm>
              <a:off x="8639175" y="1120776"/>
              <a:ext cx="74613" cy="68263"/>
            </a:xfrm>
            <a:custGeom>
              <a:avLst/>
              <a:gdLst>
                <a:gd name="T0" fmla="*/ 0 w 47"/>
                <a:gd name="T1" fmla="*/ 35 h 43"/>
                <a:gd name="T2" fmla="*/ 25 w 47"/>
                <a:gd name="T3" fmla="*/ 0 h 43"/>
                <a:gd name="T4" fmla="*/ 31 w 47"/>
                <a:gd name="T5" fmla="*/ 8 h 43"/>
                <a:gd name="T6" fmla="*/ 11 w 47"/>
                <a:gd name="T7" fmla="*/ 35 h 43"/>
                <a:gd name="T8" fmla="*/ 11 w 47"/>
                <a:gd name="T9" fmla="*/ 35 h 43"/>
                <a:gd name="T10" fmla="*/ 42 w 47"/>
                <a:gd name="T11" fmla="*/ 25 h 43"/>
                <a:gd name="T12" fmla="*/ 47 w 47"/>
                <a:gd name="T13" fmla="*/ 32 h 43"/>
                <a:gd name="T14" fmla="*/ 6 w 47"/>
                <a:gd name="T15" fmla="*/ 43 h 43"/>
                <a:gd name="T16" fmla="*/ 0 w 47"/>
                <a:gd name="T17"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3">
                  <a:moveTo>
                    <a:pt x="0" y="35"/>
                  </a:moveTo>
                  <a:lnTo>
                    <a:pt x="25" y="0"/>
                  </a:lnTo>
                  <a:lnTo>
                    <a:pt x="31" y="8"/>
                  </a:lnTo>
                  <a:lnTo>
                    <a:pt x="11" y="35"/>
                  </a:lnTo>
                  <a:lnTo>
                    <a:pt x="11" y="35"/>
                  </a:lnTo>
                  <a:lnTo>
                    <a:pt x="42" y="25"/>
                  </a:lnTo>
                  <a:lnTo>
                    <a:pt x="47" y="32"/>
                  </a:lnTo>
                  <a:lnTo>
                    <a:pt x="6" y="43"/>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3" name="Freeform 9"/>
            <p:cNvSpPr/>
            <p:nvPr/>
          </p:nvSpPr>
          <p:spPr bwMode="auto">
            <a:xfrm>
              <a:off x="8669338" y="1174751"/>
              <a:ext cx="76200" cy="74613"/>
            </a:xfrm>
            <a:custGeom>
              <a:avLst/>
              <a:gdLst>
                <a:gd name="T0" fmla="*/ 0 w 48"/>
                <a:gd name="T1" fmla="*/ 27 h 47"/>
                <a:gd name="T2" fmla="*/ 30 w 48"/>
                <a:gd name="T3" fmla="*/ 0 h 47"/>
                <a:gd name="T4" fmla="*/ 48 w 48"/>
                <a:gd name="T5" fmla="*/ 20 h 47"/>
                <a:gd name="T6" fmla="*/ 44 w 48"/>
                <a:gd name="T7" fmla="*/ 24 h 47"/>
                <a:gd name="T8" fmla="*/ 31 w 48"/>
                <a:gd name="T9" fmla="*/ 11 h 47"/>
                <a:gd name="T10" fmla="*/ 24 w 48"/>
                <a:gd name="T11" fmla="*/ 17 h 47"/>
                <a:gd name="T12" fmla="*/ 36 w 48"/>
                <a:gd name="T13" fmla="*/ 29 h 47"/>
                <a:gd name="T14" fmla="*/ 30 w 48"/>
                <a:gd name="T15" fmla="*/ 34 h 47"/>
                <a:gd name="T16" fmla="*/ 19 w 48"/>
                <a:gd name="T17" fmla="*/ 22 h 47"/>
                <a:gd name="T18" fmla="*/ 11 w 48"/>
                <a:gd name="T19" fmla="*/ 29 h 47"/>
                <a:gd name="T20" fmla="*/ 24 w 48"/>
                <a:gd name="T21" fmla="*/ 43 h 47"/>
                <a:gd name="T22" fmla="*/ 20 w 48"/>
                <a:gd name="T23" fmla="*/ 47 h 47"/>
                <a:gd name="T24" fmla="*/ 0 w 48"/>
                <a:gd name="T25"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7">
                  <a:moveTo>
                    <a:pt x="0" y="27"/>
                  </a:moveTo>
                  <a:lnTo>
                    <a:pt x="30" y="0"/>
                  </a:lnTo>
                  <a:lnTo>
                    <a:pt x="48" y="20"/>
                  </a:lnTo>
                  <a:lnTo>
                    <a:pt x="44" y="24"/>
                  </a:lnTo>
                  <a:lnTo>
                    <a:pt x="31" y="11"/>
                  </a:lnTo>
                  <a:lnTo>
                    <a:pt x="24" y="17"/>
                  </a:lnTo>
                  <a:lnTo>
                    <a:pt x="36" y="29"/>
                  </a:lnTo>
                  <a:lnTo>
                    <a:pt x="30" y="34"/>
                  </a:lnTo>
                  <a:lnTo>
                    <a:pt x="19" y="22"/>
                  </a:lnTo>
                  <a:lnTo>
                    <a:pt x="11" y="29"/>
                  </a:lnTo>
                  <a:lnTo>
                    <a:pt x="24" y="43"/>
                  </a:lnTo>
                  <a:lnTo>
                    <a:pt x="20" y="47"/>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4" name="Freeform 10"/>
            <p:cNvSpPr>
              <a:spLocks noEditPoints="1"/>
            </p:cNvSpPr>
            <p:nvPr/>
          </p:nvSpPr>
          <p:spPr bwMode="auto">
            <a:xfrm>
              <a:off x="8712200" y="1211263"/>
              <a:ext cx="74613" cy="825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5" name="Freeform 11"/>
            <p:cNvSpPr/>
            <p:nvPr/>
          </p:nvSpPr>
          <p:spPr bwMode="auto">
            <a:xfrm>
              <a:off x="8766175" y="1249363"/>
              <a:ext cx="68263" cy="7143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6" name="Freeform 12"/>
            <p:cNvSpPr/>
            <p:nvPr/>
          </p:nvSpPr>
          <p:spPr bwMode="auto">
            <a:xfrm>
              <a:off x="8823325" y="1271588"/>
              <a:ext cx="36513" cy="63500"/>
            </a:xfrm>
            <a:custGeom>
              <a:avLst/>
              <a:gdLst>
                <a:gd name="T0" fmla="*/ 23 w 23"/>
                <a:gd name="T1" fmla="*/ 3 h 40"/>
                <a:gd name="T2" fmla="*/ 8 w 23"/>
                <a:gd name="T3" fmla="*/ 40 h 40"/>
                <a:gd name="T4" fmla="*/ 0 w 23"/>
                <a:gd name="T5" fmla="*/ 37 h 40"/>
                <a:gd name="T6" fmla="*/ 14 w 23"/>
                <a:gd name="T7" fmla="*/ 0 h 40"/>
                <a:gd name="T8" fmla="*/ 23 w 23"/>
                <a:gd name="T9" fmla="*/ 3 h 40"/>
              </a:gdLst>
              <a:ahLst/>
              <a:cxnLst>
                <a:cxn ang="0">
                  <a:pos x="T0" y="T1"/>
                </a:cxn>
                <a:cxn ang="0">
                  <a:pos x="T2" y="T3"/>
                </a:cxn>
                <a:cxn ang="0">
                  <a:pos x="T4" y="T5"/>
                </a:cxn>
                <a:cxn ang="0">
                  <a:pos x="T6" y="T7"/>
                </a:cxn>
                <a:cxn ang="0">
                  <a:pos x="T8" y="T9"/>
                </a:cxn>
              </a:cxnLst>
              <a:rect l="0" t="0" r="r" b="b"/>
              <a:pathLst>
                <a:path w="23" h="40">
                  <a:moveTo>
                    <a:pt x="23" y="3"/>
                  </a:moveTo>
                  <a:lnTo>
                    <a:pt x="8" y="40"/>
                  </a:lnTo>
                  <a:lnTo>
                    <a:pt x="0" y="37"/>
                  </a:lnTo>
                  <a:lnTo>
                    <a:pt x="14" y="0"/>
                  </a:lnTo>
                  <a:lnTo>
                    <a:pt x="2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7" name="Freeform 13"/>
            <p:cNvSpPr/>
            <p:nvPr/>
          </p:nvSpPr>
          <p:spPr bwMode="auto">
            <a:xfrm>
              <a:off x="8861425" y="1277938"/>
              <a:ext cx="52388" cy="69850"/>
            </a:xfrm>
            <a:custGeom>
              <a:avLst/>
              <a:gdLst>
                <a:gd name="T0" fmla="*/ 0 w 33"/>
                <a:gd name="T1" fmla="*/ 7 h 44"/>
                <a:gd name="T2" fmla="*/ 2 w 33"/>
                <a:gd name="T3" fmla="*/ 0 h 44"/>
                <a:gd name="T4" fmla="*/ 33 w 33"/>
                <a:gd name="T5" fmla="*/ 8 h 44"/>
                <a:gd name="T6" fmla="*/ 32 w 33"/>
                <a:gd name="T7" fmla="*/ 14 h 44"/>
                <a:gd name="T8" fmla="*/ 20 w 33"/>
                <a:gd name="T9" fmla="*/ 12 h 44"/>
                <a:gd name="T10" fmla="*/ 12 w 33"/>
                <a:gd name="T11" fmla="*/ 44 h 44"/>
                <a:gd name="T12" fmla="*/ 4 w 33"/>
                <a:gd name="T13" fmla="*/ 42 h 44"/>
                <a:gd name="T14" fmla="*/ 12 w 33"/>
                <a:gd name="T15" fmla="*/ 10 h 44"/>
                <a:gd name="T16" fmla="*/ 0 w 33"/>
                <a:gd name="T17"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4">
                  <a:moveTo>
                    <a:pt x="0" y="7"/>
                  </a:moveTo>
                  <a:lnTo>
                    <a:pt x="2" y="0"/>
                  </a:lnTo>
                  <a:lnTo>
                    <a:pt x="33" y="8"/>
                  </a:lnTo>
                  <a:lnTo>
                    <a:pt x="32" y="14"/>
                  </a:lnTo>
                  <a:lnTo>
                    <a:pt x="20" y="12"/>
                  </a:lnTo>
                  <a:lnTo>
                    <a:pt x="12" y="44"/>
                  </a:lnTo>
                  <a:lnTo>
                    <a:pt x="4" y="42"/>
                  </a:lnTo>
                  <a:lnTo>
                    <a:pt x="12" y="1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8" name="Freeform 14"/>
            <p:cNvSpPr>
              <a:spLocks noEditPoints="1"/>
            </p:cNvSpPr>
            <p:nvPr/>
          </p:nvSpPr>
          <p:spPr bwMode="auto">
            <a:xfrm>
              <a:off x="8909050" y="1293813"/>
              <a:ext cx="60325" cy="66675"/>
            </a:xfrm>
            <a:custGeom>
              <a:avLst/>
              <a:gdLst>
                <a:gd name="T0" fmla="*/ 8 w 38"/>
                <a:gd name="T1" fmla="*/ 39 h 42"/>
                <a:gd name="T2" fmla="*/ 0 w 38"/>
                <a:gd name="T3" fmla="*/ 39 h 42"/>
                <a:gd name="T4" fmla="*/ 18 w 38"/>
                <a:gd name="T5" fmla="*/ 0 h 42"/>
                <a:gd name="T6" fmla="*/ 28 w 38"/>
                <a:gd name="T7" fmla="*/ 0 h 42"/>
                <a:gd name="T8" fmla="*/ 38 w 38"/>
                <a:gd name="T9" fmla="*/ 42 h 42"/>
                <a:gd name="T10" fmla="*/ 30 w 38"/>
                <a:gd name="T11" fmla="*/ 41 h 42"/>
                <a:gd name="T12" fmla="*/ 27 w 38"/>
                <a:gd name="T13" fmla="*/ 32 h 42"/>
                <a:gd name="T14" fmla="*/ 12 w 38"/>
                <a:gd name="T15" fmla="*/ 31 h 42"/>
                <a:gd name="T16" fmla="*/ 8 w 38"/>
                <a:gd name="T17" fmla="*/ 39 h 42"/>
                <a:gd name="T18" fmla="*/ 15 w 38"/>
                <a:gd name="T19" fmla="*/ 25 h 42"/>
                <a:gd name="T20" fmla="*/ 26 w 38"/>
                <a:gd name="T21" fmla="*/ 25 h 42"/>
                <a:gd name="T22" fmla="*/ 22 w 38"/>
                <a:gd name="T23" fmla="*/ 7 h 42"/>
                <a:gd name="T24" fmla="*/ 22 w 38"/>
                <a:gd name="T25" fmla="*/ 7 h 42"/>
                <a:gd name="T26" fmla="*/ 15 w 38"/>
                <a:gd name="T27"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2">
                  <a:moveTo>
                    <a:pt x="8" y="39"/>
                  </a:moveTo>
                  <a:lnTo>
                    <a:pt x="0" y="39"/>
                  </a:lnTo>
                  <a:lnTo>
                    <a:pt x="18" y="0"/>
                  </a:lnTo>
                  <a:lnTo>
                    <a:pt x="28" y="0"/>
                  </a:lnTo>
                  <a:lnTo>
                    <a:pt x="38" y="42"/>
                  </a:lnTo>
                  <a:lnTo>
                    <a:pt x="30" y="41"/>
                  </a:lnTo>
                  <a:lnTo>
                    <a:pt x="27" y="32"/>
                  </a:lnTo>
                  <a:lnTo>
                    <a:pt x="12" y="31"/>
                  </a:lnTo>
                  <a:lnTo>
                    <a:pt x="8" y="39"/>
                  </a:lnTo>
                  <a:close/>
                  <a:moveTo>
                    <a:pt x="15" y="25"/>
                  </a:moveTo>
                  <a:lnTo>
                    <a:pt x="26" y="25"/>
                  </a:lnTo>
                  <a:lnTo>
                    <a:pt x="22" y="7"/>
                  </a:lnTo>
                  <a:lnTo>
                    <a:pt x="22" y="7"/>
                  </a:lnTo>
                  <a:lnTo>
                    <a:pt x="15"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9" name="Freeform 15"/>
            <p:cNvSpPr/>
            <p:nvPr/>
          </p:nvSpPr>
          <p:spPr bwMode="auto">
            <a:xfrm>
              <a:off x="8978900" y="1293813"/>
              <a:ext cx="52388" cy="66675"/>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0" name="Freeform 16"/>
            <p:cNvSpPr>
              <a:spLocks noEditPoints="1"/>
            </p:cNvSpPr>
            <p:nvPr/>
          </p:nvSpPr>
          <p:spPr bwMode="auto">
            <a:xfrm>
              <a:off x="9043988" y="1285876"/>
              <a:ext cx="61913" cy="69850"/>
            </a:xfrm>
            <a:custGeom>
              <a:avLst/>
              <a:gdLst>
                <a:gd name="T0" fmla="*/ 8 w 39"/>
                <a:gd name="T1" fmla="*/ 43 h 44"/>
                <a:gd name="T2" fmla="*/ 0 w 39"/>
                <a:gd name="T3" fmla="*/ 44 h 44"/>
                <a:gd name="T4" fmla="*/ 7 w 39"/>
                <a:gd name="T5" fmla="*/ 2 h 44"/>
                <a:gd name="T6" fmla="*/ 17 w 39"/>
                <a:gd name="T7" fmla="*/ 0 h 44"/>
                <a:gd name="T8" fmla="*/ 39 w 39"/>
                <a:gd name="T9" fmla="*/ 37 h 44"/>
                <a:gd name="T10" fmla="*/ 30 w 39"/>
                <a:gd name="T11" fmla="*/ 39 h 44"/>
                <a:gd name="T12" fmla="*/ 25 w 39"/>
                <a:gd name="T13" fmla="*/ 31 h 44"/>
                <a:gd name="T14" fmla="*/ 10 w 39"/>
                <a:gd name="T15" fmla="*/ 34 h 44"/>
                <a:gd name="T16" fmla="*/ 8 w 39"/>
                <a:gd name="T17" fmla="*/ 43 h 44"/>
                <a:gd name="T18" fmla="*/ 11 w 39"/>
                <a:gd name="T19" fmla="*/ 27 h 44"/>
                <a:gd name="T20" fmla="*/ 22 w 39"/>
                <a:gd name="T21" fmla="*/ 25 h 44"/>
                <a:gd name="T22" fmla="*/ 14 w 39"/>
                <a:gd name="T23" fmla="*/ 9 h 44"/>
                <a:gd name="T24" fmla="*/ 13 w 39"/>
                <a:gd name="T25" fmla="*/ 9 h 44"/>
                <a:gd name="T26" fmla="*/ 11 w 39"/>
                <a:gd name="T2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4">
                  <a:moveTo>
                    <a:pt x="8" y="43"/>
                  </a:moveTo>
                  <a:lnTo>
                    <a:pt x="0" y="44"/>
                  </a:lnTo>
                  <a:lnTo>
                    <a:pt x="7" y="2"/>
                  </a:lnTo>
                  <a:lnTo>
                    <a:pt x="17" y="0"/>
                  </a:lnTo>
                  <a:lnTo>
                    <a:pt x="39" y="37"/>
                  </a:lnTo>
                  <a:lnTo>
                    <a:pt x="30" y="39"/>
                  </a:lnTo>
                  <a:lnTo>
                    <a:pt x="25" y="31"/>
                  </a:lnTo>
                  <a:lnTo>
                    <a:pt x="10" y="34"/>
                  </a:lnTo>
                  <a:lnTo>
                    <a:pt x="8" y="43"/>
                  </a:lnTo>
                  <a:close/>
                  <a:moveTo>
                    <a:pt x="11" y="27"/>
                  </a:moveTo>
                  <a:lnTo>
                    <a:pt x="22" y="25"/>
                  </a:lnTo>
                  <a:lnTo>
                    <a:pt x="14" y="9"/>
                  </a:lnTo>
                  <a:lnTo>
                    <a:pt x="13" y="9"/>
                  </a:lnTo>
                  <a:lnTo>
                    <a:pt x="11"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1" name="Freeform 17"/>
            <p:cNvSpPr/>
            <p:nvPr/>
          </p:nvSpPr>
          <p:spPr bwMode="auto">
            <a:xfrm>
              <a:off x="9094788" y="1255713"/>
              <a:ext cx="88900" cy="85725"/>
            </a:xfrm>
            <a:custGeom>
              <a:avLst/>
              <a:gdLst>
                <a:gd name="T0" fmla="*/ 36 w 56"/>
                <a:gd name="T1" fmla="*/ 8 h 54"/>
                <a:gd name="T2" fmla="*/ 38 w 56"/>
                <a:gd name="T3" fmla="*/ 45 h 54"/>
                <a:gd name="T4" fmla="*/ 32 w 56"/>
                <a:gd name="T5" fmla="*/ 47 h 54"/>
                <a:gd name="T6" fmla="*/ 9 w 56"/>
                <a:gd name="T7" fmla="*/ 19 h 54"/>
                <a:gd name="T8" fmla="*/ 9 w 56"/>
                <a:gd name="T9" fmla="*/ 20 h 54"/>
                <a:gd name="T10" fmla="*/ 22 w 56"/>
                <a:gd name="T11" fmla="*/ 51 h 54"/>
                <a:gd name="T12" fmla="*/ 14 w 56"/>
                <a:gd name="T13" fmla="*/ 54 h 54"/>
                <a:gd name="T14" fmla="*/ 0 w 56"/>
                <a:gd name="T15" fmla="*/ 17 h 54"/>
                <a:gd name="T16" fmla="*/ 13 w 56"/>
                <a:gd name="T17" fmla="*/ 12 h 54"/>
                <a:gd name="T18" fmla="*/ 31 w 56"/>
                <a:gd name="T19" fmla="*/ 35 h 54"/>
                <a:gd name="T20" fmla="*/ 31 w 56"/>
                <a:gd name="T21" fmla="*/ 35 h 54"/>
                <a:gd name="T22" fmla="*/ 29 w 56"/>
                <a:gd name="T23" fmla="*/ 5 h 54"/>
                <a:gd name="T24" fmla="*/ 42 w 56"/>
                <a:gd name="T25" fmla="*/ 0 h 54"/>
                <a:gd name="T26" fmla="*/ 56 w 56"/>
                <a:gd name="T27" fmla="*/ 37 h 54"/>
                <a:gd name="T28" fmla="*/ 49 w 56"/>
                <a:gd name="T29" fmla="*/ 40 h 54"/>
                <a:gd name="T30" fmla="*/ 36 w 56"/>
                <a:gd name="T31" fmla="*/ 8 h 54"/>
                <a:gd name="T32" fmla="*/ 36 w 56"/>
                <a:gd name="T3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4">
                  <a:moveTo>
                    <a:pt x="36" y="8"/>
                  </a:moveTo>
                  <a:lnTo>
                    <a:pt x="38" y="45"/>
                  </a:lnTo>
                  <a:lnTo>
                    <a:pt x="32" y="47"/>
                  </a:lnTo>
                  <a:lnTo>
                    <a:pt x="9" y="19"/>
                  </a:lnTo>
                  <a:lnTo>
                    <a:pt x="9" y="20"/>
                  </a:lnTo>
                  <a:lnTo>
                    <a:pt x="22" y="51"/>
                  </a:lnTo>
                  <a:lnTo>
                    <a:pt x="14" y="54"/>
                  </a:lnTo>
                  <a:lnTo>
                    <a:pt x="0" y="17"/>
                  </a:lnTo>
                  <a:lnTo>
                    <a:pt x="13" y="12"/>
                  </a:lnTo>
                  <a:lnTo>
                    <a:pt x="31" y="35"/>
                  </a:lnTo>
                  <a:lnTo>
                    <a:pt x="31" y="35"/>
                  </a:lnTo>
                  <a:lnTo>
                    <a:pt x="29" y="5"/>
                  </a:lnTo>
                  <a:lnTo>
                    <a:pt x="42" y="0"/>
                  </a:lnTo>
                  <a:lnTo>
                    <a:pt x="56" y="37"/>
                  </a:lnTo>
                  <a:lnTo>
                    <a:pt x="49" y="40"/>
                  </a:lnTo>
                  <a:lnTo>
                    <a:pt x="36" y="8"/>
                  </a:lnTo>
                  <a:lnTo>
                    <a:pt x="3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2" name="Freeform 18"/>
            <p:cNvSpPr>
              <a:spLocks noEditPoints="1"/>
            </p:cNvSpPr>
            <p:nvPr/>
          </p:nvSpPr>
          <p:spPr bwMode="auto">
            <a:xfrm>
              <a:off x="9169400" y="1225551"/>
              <a:ext cx="74613" cy="74613"/>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3" name="Freeform 19"/>
            <p:cNvSpPr/>
            <p:nvPr/>
          </p:nvSpPr>
          <p:spPr bwMode="auto">
            <a:xfrm>
              <a:off x="9218613" y="1204913"/>
              <a:ext cx="53975" cy="55563"/>
            </a:xfrm>
            <a:custGeom>
              <a:avLst/>
              <a:gdLst>
                <a:gd name="T0" fmla="*/ 6 w 34"/>
                <a:gd name="T1" fmla="*/ 0 h 35"/>
                <a:gd name="T2" fmla="*/ 34 w 34"/>
                <a:gd name="T3" fmla="*/ 29 h 35"/>
                <a:gd name="T4" fmla="*/ 27 w 34"/>
                <a:gd name="T5" fmla="*/ 35 h 35"/>
                <a:gd name="T6" fmla="*/ 0 w 34"/>
                <a:gd name="T7" fmla="*/ 5 h 35"/>
                <a:gd name="T8" fmla="*/ 6 w 34"/>
                <a:gd name="T9" fmla="*/ 0 h 35"/>
              </a:gdLst>
              <a:ahLst/>
              <a:cxnLst>
                <a:cxn ang="0">
                  <a:pos x="T0" y="T1"/>
                </a:cxn>
                <a:cxn ang="0">
                  <a:pos x="T2" y="T3"/>
                </a:cxn>
                <a:cxn ang="0">
                  <a:pos x="T4" y="T5"/>
                </a:cxn>
                <a:cxn ang="0">
                  <a:pos x="T6" y="T7"/>
                </a:cxn>
                <a:cxn ang="0">
                  <a:pos x="T8" y="T9"/>
                </a:cxn>
              </a:cxnLst>
              <a:rect l="0" t="0" r="r" b="b"/>
              <a:pathLst>
                <a:path w="34" h="35">
                  <a:moveTo>
                    <a:pt x="6" y="0"/>
                  </a:moveTo>
                  <a:lnTo>
                    <a:pt x="34" y="29"/>
                  </a:lnTo>
                  <a:lnTo>
                    <a:pt x="27" y="35"/>
                  </a:lnTo>
                  <a:lnTo>
                    <a:pt x="0" y="5"/>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4" name="Freeform 20"/>
            <p:cNvSpPr/>
            <p:nvPr/>
          </p:nvSpPr>
          <p:spPr bwMode="auto">
            <a:xfrm>
              <a:off x="9236075" y="1165226"/>
              <a:ext cx="76200" cy="73025"/>
            </a:xfrm>
            <a:custGeom>
              <a:avLst/>
              <a:gdLst>
                <a:gd name="T0" fmla="*/ 30 w 48"/>
                <a:gd name="T1" fmla="*/ 46 h 46"/>
                <a:gd name="T2" fmla="*/ 0 w 48"/>
                <a:gd name="T3" fmla="*/ 20 h 46"/>
                <a:gd name="T4" fmla="*/ 18 w 48"/>
                <a:gd name="T5" fmla="*/ 0 h 46"/>
                <a:gd name="T6" fmla="*/ 23 w 48"/>
                <a:gd name="T7" fmla="*/ 4 h 46"/>
                <a:gd name="T8" fmla="*/ 11 w 48"/>
                <a:gd name="T9" fmla="*/ 18 h 46"/>
                <a:gd name="T10" fmla="*/ 18 w 48"/>
                <a:gd name="T11" fmla="*/ 24 h 46"/>
                <a:gd name="T12" fmla="*/ 29 w 48"/>
                <a:gd name="T13" fmla="*/ 11 h 46"/>
                <a:gd name="T14" fmla="*/ 34 w 48"/>
                <a:gd name="T15" fmla="*/ 16 h 46"/>
                <a:gd name="T16" fmla="*/ 23 w 48"/>
                <a:gd name="T17" fmla="*/ 28 h 46"/>
                <a:gd name="T18" fmla="*/ 31 w 48"/>
                <a:gd name="T19" fmla="*/ 35 h 46"/>
                <a:gd name="T20" fmla="*/ 44 w 48"/>
                <a:gd name="T21" fmla="*/ 21 h 46"/>
                <a:gd name="T22" fmla="*/ 48 w 48"/>
                <a:gd name="T23" fmla="*/ 26 h 46"/>
                <a:gd name="T24" fmla="*/ 30 w 48"/>
                <a:gd name="T2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6">
                  <a:moveTo>
                    <a:pt x="30" y="46"/>
                  </a:moveTo>
                  <a:lnTo>
                    <a:pt x="0" y="20"/>
                  </a:lnTo>
                  <a:lnTo>
                    <a:pt x="18" y="0"/>
                  </a:lnTo>
                  <a:lnTo>
                    <a:pt x="23" y="4"/>
                  </a:lnTo>
                  <a:lnTo>
                    <a:pt x="11" y="18"/>
                  </a:lnTo>
                  <a:lnTo>
                    <a:pt x="18" y="24"/>
                  </a:lnTo>
                  <a:lnTo>
                    <a:pt x="29" y="11"/>
                  </a:lnTo>
                  <a:lnTo>
                    <a:pt x="34" y="16"/>
                  </a:lnTo>
                  <a:lnTo>
                    <a:pt x="23" y="28"/>
                  </a:lnTo>
                  <a:lnTo>
                    <a:pt x="31" y="35"/>
                  </a:lnTo>
                  <a:lnTo>
                    <a:pt x="44" y="21"/>
                  </a:lnTo>
                  <a:lnTo>
                    <a:pt x="48" y="26"/>
                  </a:lnTo>
                  <a:lnTo>
                    <a:pt x="30"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5" name="Freeform 21"/>
            <p:cNvSpPr/>
            <p:nvPr/>
          </p:nvSpPr>
          <p:spPr bwMode="auto">
            <a:xfrm>
              <a:off x="9271000" y="1109663"/>
              <a:ext cx="84138" cy="82550"/>
            </a:xfrm>
            <a:custGeom>
              <a:avLst/>
              <a:gdLst>
                <a:gd name="T0" fmla="*/ 53 w 53"/>
                <a:gd name="T1" fmla="*/ 21 h 52"/>
                <a:gd name="T2" fmla="*/ 46 w 53"/>
                <a:gd name="T3" fmla="*/ 32 h 52"/>
                <a:gd name="T4" fmla="*/ 10 w 53"/>
                <a:gd name="T5" fmla="*/ 27 h 52"/>
                <a:gd name="T6" fmla="*/ 10 w 53"/>
                <a:gd name="T7" fmla="*/ 28 h 52"/>
                <a:gd name="T8" fmla="*/ 38 w 53"/>
                <a:gd name="T9" fmla="*/ 46 h 52"/>
                <a:gd name="T10" fmla="*/ 33 w 53"/>
                <a:gd name="T11" fmla="*/ 52 h 52"/>
                <a:gd name="T12" fmla="*/ 0 w 53"/>
                <a:gd name="T13" fmla="*/ 30 h 52"/>
                <a:gd name="T14" fmla="*/ 7 w 53"/>
                <a:gd name="T15" fmla="*/ 20 h 52"/>
                <a:gd name="T16" fmla="*/ 42 w 53"/>
                <a:gd name="T17" fmla="*/ 24 h 52"/>
                <a:gd name="T18" fmla="*/ 41 w 53"/>
                <a:gd name="T19" fmla="*/ 24 h 52"/>
                <a:gd name="T20" fmla="*/ 15 w 53"/>
                <a:gd name="T21" fmla="*/ 7 h 52"/>
                <a:gd name="T22" fmla="*/ 19 w 53"/>
                <a:gd name="T23" fmla="*/ 0 h 52"/>
                <a:gd name="T24" fmla="*/ 53 w 53"/>
                <a:gd name="T2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2">
                  <a:moveTo>
                    <a:pt x="53" y="21"/>
                  </a:moveTo>
                  <a:lnTo>
                    <a:pt x="46" y="32"/>
                  </a:lnTo>
                  <a:lnTo>
                    <a:pt x="10" y="27"/>
                  </a:lnTo>
                  <a:lnTo>
                    <a:pt x="10" y="28"/>
                  </a:lnTo>
                  <a:lnTo>
                    <a:pt x="38" y="46"/>
                  </a:lnTo>
                  <a:lnTo>
                    <a:pt x="33" y="52"/>
                  </a:lnTo>
                  <a:lnTo>
                    <a:pt x="0" y="30"/>
                  </a:lnTo>
                  <a:lnTo>
                    <a:pt x="7" y="20"/>
                  </a:lnTo>
                  <a:lnTo>
                    <a:pt x="42" y="24"/>
                  </a:lnTo>
                  <a:lnTo>
                    <a:pt x="41" y="24"/>
                  </a:lnTo>
                  <a:lnTo>
                    <a:pt x="15" y="7"/>
                  </a:lnTo>
                  <a:lnTo>
                    <a:pt x="19" y="0"/>
                  </a:lnTo>
                  <a:lnTo>
                    <a:pt x="53"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6" name="Freeform 22"/>
            <p:cNvSpPr/>
            <p:nvPr/>
          </p:nvSpPr>
          <p:spPr bwMode="auto">
            <a:xfrm>
              <a:off x="9309100" y="1060451"/>
              <a:ext cx="71438" cy="66675"/>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7" name="Freeform 23"/>
            <p:cNvSpPr/>
            <p:nvPr/>
          </p:nvSpPr>
          <p:spPr bwMode="auto">
            <a:xfrm>
              <a:off x="9329738" y="1031876"/>
              <a:ext cx="65088" cy="34925"/>
            </a:xfrm>
            <a:custGeom>
              <a:avLst/>
              <a:gdLst>
                <a:gd name="T0" fmla="*/ 2 w 41"/>
                <a:gd name="T1" fmla="*/ 0 h 22"/>
                <a:gd name="T2" fmla="*/ 41 w 41"/>
                <a:gd name="T3" fmla="*/ 14 h 22"/>
                <a:gd name="T4" fmla="*/ 37 w 41"/>
                <a:gd name="T5" fmla="*/ 22 h 22"/>
                <a:gd name="T6" fmla="*/ 0 w 41"/>
                <a:gd name="T7" fmla="*/ 9 h 22"/>
                <a:gd name="T8" fmla="*/ 2 w 41"/>
                <a:gd name="T9" fmla="*/ 0 h 22"/>
              </a:gdLst>
              <a:ahLst/>
              <a:cxnLst>
                <a:cxn ang="0">
                  <a:pos x="T0" y="T1"/>
                </a:cxn>
                <a:cxn ang="0">
                  <a:pos x="T2" y="T3"/>
                </a:cxn>
                <a:cxn ang="0">
                  <a:pos x="T4" y="T5"/>
                </a:cxn>
                <a:cxn ang="0">
                  <a:pos x="T6" y="T7"/>
                </a:cxn>
                <a:cxn ang="0">
                  <a:pos x="T8" y="T9"/>
                </a:cxn>
              </a:cxnLst>
              <a:rect l="0" t="0" r="r" b="b"/>
              <a:pathLst>
                <a:path w="41" h="22">
                  <a:moveTo>
                    <a:pt x="2" y="0"/>
                  </a:moveTo>
                  <a:lnTo>
                    <a:pt x="41" y="14"/>
                  </a:lnTo>
                  <a:lnTo>
                    <a:pt x="37" y="22"/>
                  </a:lnTo>
                  <a:lnTo>
                    <a:pt x="0" y="9"/>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8" name="Freeform 24"/>
            <p:cNvSpPr/>
            <p:nvPr/>
          </p:nvSpPr>
          <p:spPr bwMode="auto">
            <a:xfrm>
              <a:off x="9339263" y="977901"/>
              <a:ext cx="71438" cy="60325"/>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9" name="Freeform 25"/>
            <p:cNvSpPr>
              <a:spLocks noEditPoints="1"/>
            </p:cNvSpPr>
            <p:nvPr/>
          </p:nvSpPr>
          <p:spPr bwMode="auto">
            <a:xfrm>
              <a:off x="8794750" y="688976"/>
              <a:ext cx="377825" cy="363538"/>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0" name="Freeform 26"/>
            <p:cNvSpPr/>
            <p:nvPr/>
          </p:nvSpPr>
          <p:spPr bwMode="auto">
            <a:xfrm>
              <a:off x="8832850" y="781051"/>
              <a:ext cx="106363" cy="7938"/>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1" name="Freeform 27"/>
            <p:cNvSpPr/>
            <p:nvPr/>
          </p:nvSpPr>
          <p:spPr bwMode="auto">
            <a:xfrm>
              <a:off x="9031288" y="781051"/>
              <a:ext cx="107950" cy="7938"/>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2" name="Rectangle 28"/>
            <p:cNvSpPr>
              <a:spLocks noChangeArrowheads="1"/>
            </p:cNvSpPr>
            <p:nvPr/>
          </p:nvSpPr>
          <p:spPr bwMode="auto">
            <a:xfrm>
              <a:off x="8834438" y="844551"/>
              <a:ext cx="4445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3" name="Rectangle 29"/>
            <p:cNvSpPr>
              <a:spLocks noChangeArrowheads="1"/>
            </p:cNvSpPr>
            <p:nvPr/>
          </p:nvSpPr>
          <p:spPr bwMode="auto">
            <a:xfrm>
              <a:off x="9088438" y="844551"/>
              <a:ext cx="460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4" name="Rectangle 30"/>
            <p:cNvSpPr>
              <a:spLocks noChangeArrowheads="1"/>
            </p:cNvSpPr>
            <p:nvPr/>
          </p:nvSpPr>
          <p:spPr bwMode="auto">
            <a:xfrm>
              <a:off x="883761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5" name="Rectangle 31"/>
            <p:cNvSpPr>
              <a:spLocks noChangeArrowheads="1"/>
            </p:cNvSpPr>
            <p:nvPr/>
          </p:nvSpPr>
          <p:spPr bwMode="auto">
            <a:xfrm>
              <a:off x="905986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6" name="Rectangle 32"/>
            <p:cNvSpPr>
              <a:spLocks noChangeArrowheads="1"/>
            </p:cNvSpPr>
            <p:nvPr/>
          </p:nvSpPr>
          <p:spPr bwMode="auto">
            <a:xfrm>
              <a:off x="8845550" y="957263"/>
              <a:ext cx="2746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7" name="Freeform 33"/>
            <p:cNvSpPr>
              <a:spLocks noEditPoints="1"/>
            </p:cNvSpPr>
            <p:nvPr/>
          </p:nvSpPr>
          <p:spPr bwMode="auto">
            <a:xfrm>
              <a:off x="8528050" y="474663"/>
              <a:ext cx="927100" cy="927100"/>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8" name="Freeform 34"/>
            <p:cNvSpPr>
              <a:spLocks noEditPoints="1"/>
            </p:cNvSpPr>
            <p:nvPr/>
          </p:nvSpPr>
          <p:spPr bwMode="auto">
            <a:xfrm>
              <a:off x="8683625" y="628651"/>
              <a:ext cx="617538" cy="620713"/>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9" name="Freeform 35"/>
            <p:cNvSpPr>
              <a:spLocks noEditPoints="1"/>
            </p:cNvSpPr>
            <p:nvPr/>
          </p:nvSpPr>
          <p:spPr bwMode="auto">
            <a:xfrm>
              <a:off x="8623300" y="649288"/>
              <a:ext cx="117475" cy="125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0" name="Freeform 36"/>
            <p:cNvSpPr/>
            <p:nvPr/>
          </p:nvSpPr>
          <p:spPr bwMode="auto">
            <a:xfrm>
              <a:off x="8823325" y="527051"/>
              <a:ext cx="125413" cy="112713"/>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1" name="Freeform 37"/>
            <p:cNvSpPr>
              <a:spLocks noEditPoints="1"/>
            </p:cNvSpPr>
            <p:nvPr/>
          </p:nvSpPr>
          <p:spPr bwMode="auto">
            <a:xfrm>
              <a:off x="9039225" y="514351"/>
              <a:ext cx="120650" cy="1285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2" name="Freeform 38"/>
            <p:cNvSpPr>
              <a:spLocks noEditPoints="1"/>
            </p:cNvSpPr>
            <p:nvPr/>
          </p:nvSpPr>
          <p:spPr bwMode="auto">
            <a:xfrm>
              <a:off x="9205913" y="641351"/>
              <a:ext cx="153988" cy="14605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3" name="Freeform 39"/>
            <p:cNvSpPr>
              <a:spLocks noEditPoints="1"/>
            </p:cNvSpPr>
            <p:nvPr/>
          </p:nvSpPr>
          <p:spPr bwMode="auto">
            <a:xfrm>
              <a:off x="8488363" y="433388"/>
              <a:ext cx="1008063" cy="1011238"/>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4" name="Freeform 40"/>
            <p:cNvSpPr/>
            <p:nvPr/>
          </p:nvSpPr>
          <p:spPr bwMode="auto">
            <a:xfrm>
              <a:off x="8561388" y="827088"/>
              <a:ext cx="107950" cy="106363"/>
            </a:xfrm>
            <a:custGeom>
              <a:avLst/>
              <a:gdLst>
                <a:gd name="T0" fmla="*/ 36 w 68"/>
                <a:gd name="T1" fmla="*/ 0 h 67"/>
                <a:gd name="T2" fmla="*/ 28 w 68"/>
                <a:gd name="T3" fmla="*/ 17 h 67"/>
                <a:gd name="T4" fmla="*/ 10 w 68"/>
                <a:gd name="T5" fmla="*/ 9 h 67"/>
                <a:gd name="T6" fmla="*/ 18 w 68"/>
                <a:gd name="T7" fmla="*/ 27 h 67"/>
                <a:gd name="T8" fmla="*/ 0 w 68"/>
                <a:gd name="T9" fmla="*/ 33 h 67"/>
                <a:gd name="T10" fmla="*/ 18 w 68"/>
                <a:gd name="T11" fmla="*/ 43 h 67"/>
                <a:gd name="T12" fmla="*/ 11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3 w 68"/>
                <a:gd name="T27" fmla="*/ 26 h 67"/>
                <a:gd name="T28" fmla="*/ 60 w 68"/>
                <a:gd name="T29" fmla="*/ 9 h 67"/>
                <a:gd name="T30" fmla="*/ 44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8" y="27"/>
                  </a:lnTo>
                  <a:lnTo>
                    <a:pt x="0" y="33"/>
                  </a:lnTo>
                  <a:lnTo>
                    <a:pt x="18" y="43"/>
                  </a:lnTo>
                  <a:lnTo>
                    <a:pt x="11" y="59"/>
                  </a:lnTo>
                  <a:lnTo>
                    <a:pt x="29" y="52"/>
                  </a:lnTo>
                  <a:lnTo>
                    <a:pt x="35" y="67"/>
                  </a:lnTo>
                  <a:lnTo>
                    <a:pt x="43" y="52"/>
                  </a:lnTo>
                  <a:lnTo>
                    <a:pt x="59" y="58"/>
                  </a:lnTo>
                  <a:lnTo>
                    <a:pt x="53" y="42"/>
                  </a:lnTo>
                  <a:lnTo>
                    <a:pt x="68" y="34"/>
                  </a:lnTo>
                  <a:lnTo>
                    <a:pt x="53" y="26"/>
                  </a:lnTo>
                  <a:lnTo>
                    <a:pt x="60" y="9"/>
                  </a:lnTo>
                  <a:lnTo>
                    <a:pt x="44"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5" name="Freeform 41"/>
            <p:cNvSpPr/>
            <p:nvPr/>
          </p:nvSpPr>
          <p:spPr bwMode="auto">
            <a:xfrm>
              <a:off x="9312275" y="827088"/>
              <a:ext cx="107950" cy="106363"/>
            </a:xfrm>
            <a:custGeom>
              <a:avLst/>
              <a:gdLst>
                <a:gd name="T0" fmla="*/ 36 w 68"/>
                <a:gd name="T1" fmla="*/ 0 h 67"/>
                <a:gd name="T2" fmla="*/ 28 w 68"/>
                <a:gd name="T3" fmla="*/ 17 h 67"/>
                <a:gd name="T4" fmla="*/ 10 w 68"/>
                <a:gd name="T5" fmla="*/ 9 h 67"/>
                <a:gd name="T6" fmla="*/ 17 w 68"/>
                <a:gd name="T7" fmla="*/ 27 h 67"/>
                <a:gd name="T8" fmla="*/ 0 w 68"/>
                <a:gd name="T9" fmla="*/ 33 h 67"/>
                <a:gd name="T10" fmla="*/ 17 w 68"/>
                <a:gd name="T11" fmla="*/ 43 h 67"/>
                <a:gd name="T12" fmla="*/ 10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4 w 68"/>
                <a:gd name="T27" fmla="*/ 26 h 67"/>
                <a:gd name="T28" fmla="*/ 59 w 68"/>
                <a:gd name="T29" fmla="*/ 9 h 67"/>
                <a:gd name="T30" fmla="*/ 45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7" y="27"/>
                  </a:lnTo>
                  <a:lnTo>
                    <a:pt x="0" y="33"/>
                  </a:lnTo>
                  <a:lnTo>
                    <a:pt x="17" y="43"/>
                  </a:lnTo>
                  <a:lnTo>
                    <a:pt x="10" y="59"/>
                  </a:lnTo>
                  <a:lnTo>
                    <a:pt x="29" y="52"/>
                  </a:lnTo>
                  <a:lnTo>
                    <a:pt x="35" y="67"/>
                  </a:lnTo>
                  <a:lnTo>
                    <a:pt x="43" y="52"/>
                  </a:lnTo>
                  <a:lnTo>
                    <a:pt x="59" y="58"/>
                  </a:lnTo>
                  <a:lnTo>
                    <a:pt x="53" y="42"/>
                  </a:lnTo>
                  <a:lnTo>
                    <a:pt x="68" y="34"/>
                  </a:lnTo>
                  <a:lnTo>
                    <a:pt x="54" y="26"/>
                  </a:lnTo>
                  <a:lnTo>
                    <a:pt x="59" y="9"/>
                  </a:lnTo>
                  <a:lnTo>
                    <a:pt x="45"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6" name="Freeform 42"/>
            <p:cNvSpPr>
              <a:spLocks noEditPoints="1"/>
            </p:cNvSpPr>
            <p:nvPr/>
          </p:nvSpPr>
          <p:spPr bwMode="auto">
            <a:xfrm>
              <a:off x="8840788" y="711201"/>
              <a:ext cx="71438" cy="66675"/>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7" name="Freeform 43"/>
            <p:cNvSpPr>
              <a:spLocks noEditPoints="1"/>
            </p:cNvSpPr>
            <p:nvPr/>
          </p:nvSpPr>
          <p:spPr bwMode="auto">
            <a:xfrm>
              <a:off x="9053513" y="711201"/>
              <a:ext cx="71438" cy="66675"/>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8" name="Freeform 44"/>
            <p:cNvSpPr>
              <a:spLocks noEditPoints="1"/>
            </p:cNvSpPr>
            <p:nvPr/>
          </p:nvSpPr>
          <p:spPr bwMode="auto">
            <a:xfrm>
              <a:off x="8945563" y="957263"/>
              <a:ext cx="74613" cy="682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9" name="Freeform 45"/>
            <p:cNvSpPr/>
            <p:nvPr/>
          </p:nvSpPr>
          <p:spPr bwMode="auto">
            <a:xfrm>
              <a:off x="8877300" y="769938"/>
              <a:ext cx="212725" cy="158750"/>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0" name="Freeform 46"/>
            <p:cNvSpPr>
              <a:spLocks noEditPoints="1"/>
            </p:cNvSpPr>
            <p:nvPr/>
          </p:nvSpPr>
          <p:spPr bwMode="auto">
            <a:xfrm>
              <a:off x="8942388" y="839788"/>
              <a:ext cx="85725" cy="889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1" name="Rectangle 47"/>
            <p:cNvSpPr>
              <a:spLocks noChangeArrowheads="1"/>
            </p:cNvSpPr>
            <p:nvPr/>
          </p:nvSpPr>
          <p:spPr bwMode="auto">
            <a:xfrm>
              <a:off x="8943975" y="912813"/>
              <a:ext cx="11113"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2" name="Rectangle 48"/>
            <p:cNvSpPr>
              <a:spLocks noChangeArrowheads="1"/>
            </p:cNvSpPr>
            <p:nvPr/>
          </p:nvSpPr>
          <p:spPr bwMode="auto">
            <a:xfrm>
              <a:off x="8943975"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3" name="Rectangle 49"/>
            <p:cNvSpPr>
              <a:spLocks noChangeArrowheads="1"/>
            </p:cNvSpPr>
            <p:nvPr/>
          </p:nvSpPr>
          <p:spPr bwMode="auto">
            <a:xfrm>
              <a:off x="8943975" y="8921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4" name="Rectangle 50"/>
            <p:cNvSpPr>
              <a:spLocks noChangeArrowheads="1"/>
            </p:cNvSpPr>
            <p:nvPr/>
          </p:nvSpPr>
          <p:spPr bwMode="auto">
            <a:xfrm>
              <a:off x="8943975" y="8794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5" name="Freeform 51"/>
            <p:cNvSpPr/>
            <p:nvPr/>
          </p:nvSpPr>
          <p:spPr bwMode="auto">
            <a:xfrm>
              <a:off x="8945563" y="863601"/>
              <a:ext cx="14288" cy="9525"/>
            </a:xfrm>
            <a:custGeom>
              <a:avLst/>
              <a:gdLst>
                <a:gd name="T0" fmla="*/ 0 w 9"/>
                <a:gd name="T1" fmla="*/ 3 h 6"/>
                <a:gd name="T2" fmla="*/ 8 w 9"/>
                <a:gd name="T3" fmla="*/ 6 h 6"/>
                <a:gd name="T4" fmla="*/ 9 w 9"/>
                <a:gd name="T5" fmla="*/ 4 h 6"/>
                <a:gd name="T6" fmla="*/ 1 w 9"/>
                <a:gd name="T7" fmla="*/ 0 h 6"/>
                <a:gd name="T8" fmla="*/ 0 w 9"/>
                <a:gd name="T9" fmla="*/ 3 h 6"/>
              </a:gdLst>
              <a:ahLst/>
              <a:cxnLst>
                <a:cxn ang="0">
                  <a:pos x="T0" y="T1"/>
                </a:cxn>
                <a:cxn ang="0">
                  <a:pos x="T2" y="T3"/>
                </a:cxn>
                <a:cxn ang="0">
                  <a:pos x="T4" y="T5"/>
                </a:cxn>
                <a:cxn ang="0">
                  <a:pos x="T6" y="T7"/>
                </a:cxn>
                <a:cxn ang="0">
                  <a:pos x="T8" y="T9"/>
                </a:cxn>
              </a:cxnLst>
              <a:rect l="0" t="0" r="r" b="b"/>
              <a:pathLst>
                <a:path w="9" h="6">
                  <a:moveTo>
                    <a:pt x="0" y="3"/>
                  </a:moveTo>
                  <a:lnTo>
                    <a:pt x="8" y="6"/>
                  </a:lnTo>
                  <a:lnTo>
                    <a:pt x="9" y="4"/>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6" name="Freeform 52"/>
            <p:cNvSpPr/>
            <p:nvPr/>
          </p:nvSpPr>
          <p:spPr bwMode="auto">
            <a:xfrm>
              <a:off x="8953500" y="854076"/>
              <a:ext cx="12700" cy="12700"/>
            </a:xfrm>
            <a:custGeom>
              <a:avLst/>
              <a:gdLst>
                <a:gd name="T0" fmla="*/ 0 w 8"/>
                <a:gd name="T1" fmla="*/ 2 h 8"/>
                <a:gd name="T2" fmla="*/ 6 w 8"/>
                <a:gd name="T3" fmla="*/ 8 h 8"/>
                <a:gd name="T4" fmla="*/ 8 w 8"/>
                <a:gd name="T5" fmla="*/ 6 h 8"/>
                <a:gd name="T6" fmla="*/ 2 w 8"/>
                <a:gd name="T7" fmla="*/ 0 h 8"/>
                <a:gd name="T8" fmla="*/ 0 w 8"/>
                <a:gd name="T9" fmla="*/ 2 h 8"/>
              </a:gdLst>
              <a:ahLst/>
              <a:cxnLst>
                <a:cxn ang="0">
                  <a:pos x="T0" y="T1"/>
                </a:cxn>
                <a:cxn ang="0">
                  <a:pos x="T2" y="T3"/>
                </a:cxn>
                <a:cxn ang="0">
                  <a:pos x="T4" y="T5"/>
                </a:cxn>
                <a:cxn ang="0">
                  <a:pos x="T6" y="T7"/>
                </a:cxn>
                <a:cxn ang="0">
                  <a:pos x="T8" y="T9"/>
                </a:cxn>
              </a:cxnLst>
              <a:rect l="0" t="0" r="r" b="b"/>
              <a:pathLst>
                <a:path w="8" h="8">
                  <a:moveTo>
                    <a:pt x="0" y="2"/>
                  </a:moveTo>
                  <a:lnTo>
                    <a:pt x="6" y="8"/>
                  </a:lnTo>
                  <a:lnTo>
                    <a:pt x="8" y="6"/>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7" name="Freeform 53"/>
            <p:cNvSpPr/>
            <p:nvPr/>
          </p:nvSpPr>
          <p:spPr bwMode="auto">
            <a:xfrm>
              <a:off x="8967788" y="846138"/>
              <a:ext cx="7938" cy="14288"/>
            </a:xfrm>
            <a:custGeom>
              <a:avLst/>
              <a:gdLst>
                <a:gd name="T0" fmla="*/ 0 w 5"/>
                <a:gd name="T1" fmla="*/ 1 h 9"/>
                <a:gd name="T2" fmla="*/ 3 w 5"/>
                <a:gd name="T3" fmla="*/ 9 h 9"/>
                <a:gd name="T4" fmla="*/ 5 w 5"/>
                <a:gd name="T5" fmla="*/ 8 h 9"/>
                <a:gd name="T6" fmla="*/ 3 w 5"/>
                <a:gd name="T7" fmla="*/ 0 h 9"/>
                <a:gd name="T8" fmla="*/ 0 w 5"/>
                <a:gd name="T9" fmla="*/ 1 h 9"/>
              </a:gdLst>
              <a:ahLst/>
              <a:cxnLst>
                <a:cxn ang="0">
                  <a:pos x="T0" y="T1"/>
                </a:cxn>
                <a:cxn ang="0">
                  <a:pos x="T2" y="T3"/>
                </a:cxn>
                <a:cxn ang="0">
                  <a:pos x="T4" y="T5"/>
                </a:cxn>
                <a:cxn ang="0">
                  <a:pos x="T6" y="T7"/>
                </a:cxn>
                <a:cxn ang="0">
                  <a:pos x="T8" y="T9"/>
                </a:cxn>
              </a:cxnLst>
              <a:rect l="0" t="0" r="r" b="b"/>
              <a:pathLst>
                <a:path w="5" h="9">
                  <a:moveTo>
                    <a:pt x="0" y="1"/>
                  </a:moveTo>
                  <a:lnTo>
                    <a:pt x="3" y="9"/>
                  </a:lnTo>
                  <a:lnTo>
                    <a:pt x="5" y="8"/>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8" name="Rectangle 54"/>
            <p:cNvSpPr>
              <a:spLocks noChangeArrowheads="1"/>
            </p:cNvSpPr>
            <p:nvPr/>
          </p:nvSpPr>
          <p:spPr bwMode="auto">
            <a:xfrm>
              <a:off x="8983663" y="846138"/>
              <a:ext cx="31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9" name="Freeform 55"/>
            <p:cNvSpPr/>
            <p:nvPr/>
          </p:nvSpPr>
          <p:spPr bwMode="auto">
            <a:xfrm>
              <a:off x="8994775" y="846138"/>
              <a:ext cx="7938" cy="14288"/>
            </a:xfrm>
            <a:custGeom>
              <a:avLst/>
              <a:gdLst>
                <a:gd name="T0" fmla="*/ 0 w 5"/>
                <a:gd name="T1" fmla="*/ 8 h 9"/>
                <a:gd name="T2" fmla="*/ 1 w 5"/>
                <a:gd name="T3" fmla="*/ 9 h 9"/>
                <a:gd name="T4" fmla="*/ 5 w 5"/>
                <a:gd name="T5" fmla="*/ 1 h 9"/>
                <a:gd name="T6" fmla="*/ 3 w 5"/>
                <a:gd name="T7" fmla="*/ 0 h 9"/>
                <a:gd name="T8" fmla="*/ 0 w 5"/>
                <a:gd name="T9" fmla="*/ 8 h 9"/>
              </a:gdLst>
              <a:ahLst/>
              <a:cxnLst>
                <a:cxn ang="0">
                  <a:pos x="T0" y="T1"/>
                </a:cxn>
                <a:cxn ang="0">
                  <a:pos x="T2" y="T3"/>
                </a:cxn>
                <a:cxn ang="0">
                  <a:pos x="T4" y="T5"/>
                </a:cxn>
                <a:cxn ang="0">
                  <a:pos x="T6" y="T7"/>
                </a:cxn>
                <a:cxn ang="0">
                  <a:pos x="T8" y="T9"/>
                </a:cxn>
              </a:cxnLst>
              <a:rect l="0" t="0" r="r" b="b"/>
              <a:pathLst>
                <a:path w="5" h="9">
                  <a:moveTo>
                    <a:pt x="0" y="8"/>
                  </a:moveTo>
                  <a:lnTo>
                    <a:pt x="1" y="9"/>
                  </a:lnTo>
                  <a:lnTo>
                    <a:pt x="5" y="1"/>
                  </a:lnTo>
                  <a:lnTo>
                    <a:pt x="3"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0" name="Freeform 56"/>
            <p:cNvSpPr/>
            <p:nvPr/>
          </p:nvSpPr>
          <p:spPr bwMode="auto">
            <a:xfrm>
              <a:off x="9005888" y="854076"/>
              <a:ext cx="11113" cy="11113"/>
            </a:xfrm>
            <a:custGeom>
              <a:avLst/>
              <a:gdLst>
                <a:gd name="T0" fmla="*/ 0 w 7"/>
                <a:gd name="T1" fmla="*/ 5 h 7"/>
                <a:gd name="T2" fmla="*/ 1 w 7"/>
                <a:gd name="T3" fmla="*/ 7 h 7"/>
                <a:gd name="T4" fmla="*/ 7 w 7"/>
                <a:gd name="T5" fmla="*/ 2 h 7"/>
                <a:gd name="T6" fmla="*/ 6 w 7"/>
                <a:gd name="T7" fmla="*/ 0 h 7"/>
                <a:gd name="T8" fmla="*/ 0 w 7"/>
                <a:gd name="T9" fmla="*/ 5 h 7"/>
              </a:gdLst>
              <a:ahLst/>
              <a:cxnLst>
                <a:cxn ang="0">
                  <a:pos x="T0" y="T1"/>
                </a:cxn>
                <a:cxn ang="0">
                  <a:pos x="T2" y="T3"/>
                </a:cxn>
                <a:cxn ang="0">
                  <a:pos x="T4" y="T5"/>
                </a:cxn>
                <a:cxn ang="0">
                  <a:pos x="T6" y="T7"/>
                </a:cxn>
                <a:cxn ang="0">
                  <a:pos x="T8" y="T9"/>
                </a:cxn>
              </a:cxnLst>
              <a:rect l="0" t="0" r="r" b="b"/>
              <a:pathLst>
                <a:path w="7" h="7">
                  <a:moveTo>
                    <a:pt x="0" y="5"/>
                  </a:moveTo>
                  <a:lnTo>
                    <a:pt x="1" y="7"/>
                  </a:lnTo>
                  <a:lnTo>
                    <a:pt x="7" y="2"/>
                  </a:lnTo>
                  <a:lnTo>
                    <a:pt x="6"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1" name="Freeform 57"/>
            <p:cNvSpPr/>
            <p:nvPr/>
          </p:nvSpPr>
          <p:spPr bwMode="auto">
            <a:xfrm>
              <a:off x="9012238" y="865188"/>
              <a:ext cx="11113" cy="7938"/>
            </a:xfrm>
            <a:custGeom>
              <a:avLst/>
              <a:gdLst>
                <a:gd name="T0" fmla="*/ 0 w 7"/>
                <a:gd name="T1" fmla="*/ 3 h 5"/>
                <a:gd name="T2" fmla="*/ 0 w 7"/>
                <a:gd name="T3" fmla="*/ 5 h 5"/>
                <a:gd name="T4" fmla="*/ 7 w 7"/>
                <a:gd name="T5" fmla="*/ 2 h 5"/>
                <a:gd name="T6" fmla="*/ 7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0" y="5"/>
                  </a:lnTo>
                  <a:lnTo>
                    <a:pt x="7" y="2"/>
                  </a:lnTo>
                  <a:lnTo>
                    <a:pt x="7"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2" name="Rectangle 58"/>
            <p:cNvSpPr>
              <a:spLocks noChangeArrowheads="1"/>
            </p:cNvSpPr>
            <p:nvPr/>
          </p:nvSpPr>
          <p:spPr bwMode="auto">
            <a:xfrm>
              <a:off x="9013825" y="879476"/>
              <a:ext cx="1270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3" name="Rectangle 59"/>
            <p:cNvSpPr>
              <a:spLocks noChangeArrowheads="1"/>
            </p:cNvSpPr>
            <p:nvPr/>
          </p:nvSpPr>
          <p:spPr bwMode="auto">
            <a:xfrm>
              <a:off x="9013825" y="890588"/>
              <a:ext cx="127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4" name="Rectangle 60"/>
            <p:cNvSpPr>
              <a:spLocks noChangeArrowheads="1"/>
            </p:cNvSpPr>
            <p:nvPr/>
          </p:nvSpPr>
          <p:spPr bwMode="auto">
            <a:xfrm>
              <a:off x="9015413"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5" name="Rectangle 61"/>
            <p:cNvSpPr>
              <a:spLocks noChangeArrowheads="1"/>
            </p:cNvSpPr>
            <p:nvPr/>
          </p:nvSpPr>
          <p:spPr bwMode="auto">
            <a:xfrm>
              <a:off x="9013825" y="912813"/>
              <a:ext cx="127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6" name="Rectangle 62"/>
            <p:cNvSpPr>
              <a:spLocks noChangeArrowheads="1"/>
            </p:cNvSpPr>
            <p:nvPr/>
          </p:nvSpPr>
          <p:spPr bwMode="auto">
            <a:xfrm>
              <a:off x="8939213" y="792163"/>
              <a:ext cx="9048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7" name="Rectangle 63"/>
            <p:cNvSpPr>
              <a:spLocks noChangeArrowheads="1"/>
            </p:cNvSpPr>
            <p:nvPr/>
          </p:nvSpPr>
          <p:spPr bwMode="auto">
            <a:xfrm>
              <a:off x="8878888" y="827088"/>
              <a:ext cx="20955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8" name="Rectangle 64"/>
            <p:cNvSpPr>
              <a:spLocks noChangeArrowheads="1"/>
            </p:cNvSpPr>
            <p:nvPr/>
          </p:nvSpPr>
          <p:spPr bwMode="auto">
            <a:xfrm>
              <a:off x="8878888" y="842963"/>
              <a:ext cx="20955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9" name="Rectangle 65"/>
            <p:cNvSpPr>
              <a:spLocks noChangeArrowheads="1"/>
            </p:cNvSpPr>
            <p:nvPr/>
          </p:nvSpPr>
          <p:spPr bwMode="auto">
            <a:xfrm>
              <a:off x="8910638" y="862013"/>
              <a:ext cx="381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0" name="Rectangle 66"/>
            <p:cNvSpPr>
              <a:spLocks noChangeArrowheads="1"/>
            </p:cNvSpPr>
            <p:nvPr/>
          </p:nvSpPr>
          <p:spPr bwMode="auto">
            <a:xfrm>
              <a:off x="9020175" y="858838"/>
              <a:ext cx="412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1" name="Rectangle 67"/>
            <p:cNvSpPr>
              <a:spLocks noChangeArrowheads="1"/>
            </p:cNvSpPr>
            <p:nvPr/>
          </p:nvSpPr>
          <p:spPr bwMode="auto">
            <a:xfrm>
              <a:off x="8910638"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2" name="Rectangle 68"/>
            <p:cNvSpPr>
              <a:spLocks noChangeArrowheads="1"/>
            </p:cNvSpPr>
            <p:nvPr/>
          </p:nvSpPr>
          <p:spPr bwMode="auto">
            <a:xfrm>
              <a:off x="9026525"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3" name="Rectangle 69"/>
            <p:cNvSpPr>
              <a:spLocks noChangeArrowheads="1"/>
            </p:cNvSpPr>
            <p:nvPr/>
          </p:nvSpPr>
          <p:spPr bwMode="auto">
            <a:xfrm>
              <a:off x="8910638"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4" name="Rectangle 70"/>
            <p:cNvSpPr>
              <a:spLocks noChangeArrowheads="1"/>
            </p:cNvSpPr>
            <p:nvPr/>
          </p:nvSpPr>
          <p:spPr bwMode="auto">
            <a:xfrm>
              <a:off x="9026525"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5" name="Rectangle 71"/>
            <p:cNvSpPr>
              <a:spLocks noChangeArrowheads="1"/>
            </p:cNvSpPr>
            <p:nvPr/>
          </p:nvSpPr>
          <p:spPr bwMode="auto">
            <a:xfrm>
              <a:off x="8909050" y="906463"/>
              <a:ext cx="34925"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6" name="Rectangle 72"/>
            <p:cNvSpPr>
              <a:spLocks noChangeArrowheads="1"/>
            </p:cNvSpPr>
            <p:nvPr/>
          </p:nvSpPr>
          <p:spPr bwMode="auto">
            <a:xfrm>
              <a:off x="9026525" y="906463"/>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7" name="Rectangle 73"/>
            <p:cNvSpPr>
              <a:spLocks noChangeArrowheads="1"/>
            </p:cNvSpPr>
            <p:nvPr/>
          </p:nvSpPr>
          <p:spPr bwMode="auto">
            <a:xfrm>
              <a:off x="8916988" y="9080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8" name="Rectangle 74"/>
            <p:cNvSpPr>
              <a:spLocks noChangeArrowheads="1"/>
            </p:cNvSpPr>
            <p:nvPr/>
          </p:nvSpPr>
          <p:spPr bwMode="auto">
            <a:xfrm>
              <a:off x="9045575" y="908051"/>
              <a:ext cx="476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9" name="Rectangle 75"/>
            <p:cNvSpPr>
              <a:spLocks noChangeArrowheads="1"/>
            </p:cNvSpPr>
            <p:nvPr/>
          </p:nvSpPr>
          <p:spPr bwMode="auto">
            <a:xfrm>
              <a:off x="9039225"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0" name="Rectangle 76"/>
            <p:cNvSpPr>
              <a:spLocks noChangeArrowheads="1"/>
            </p:cNvSpPr>
            <p:nvPr/>
          </p:nvSpPr>
          <p:spPr bwMode="auto">
            <a:xfrm>
              <a:off x="8926513"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1" name="Rectangle 77"/>
            <p:cNvSpPr>
              <a:spLocks noChangeArrowheads="1"/>
            </p:cNvSpPr>
            <p:nvPr/>
          </p:nvSpPr>
          <p:spPr bwMode="auto">
            <a:xfrm>
              <a:off x="8916988" y="874713"/>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2" name="Rectangle 78"/>
            <p:cNvSpPr>
              <a:spLocks noChangeArrowheads="1"/>
            </p:cNvSpPr>
            <p:nvPr/>
          </p:nvSpPr>
          <p:spPr bwMode="auto">
            <a:xfrm>
              <a:off x="9047163" y="876301"/>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3" name="Rectangle 79"/>
            <p:cNvSpPr>
              <a:spLocks noChangeArrowheads="1"/>
            </p:cNvSpPr>
            <p:nvPr/>
          </p:nvSpPr>
          <p:spPr bwMode="auto">
            <a:xfrm>
              <a:off x="9036050" y="86042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4" name="Rectangle 80"/>
            <p:cNvSpPr>
              <a:spLocks noChangeArrowheads="1"/>
            </p:cNvSpPr>
            <p:nvPr/>
          </p:nvSpPr>
          <p:spPr bwMode="auto">
            <a:xfrm>
              <a:off x="8929688" y="862013"/>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5" name="Rectangle 81"/>
            <p:cNvSpPr>
              <a:spLocks noChangeArrowheads="1"/>
            </p:cNvSpPr>
            <p:nvPr/>
          </p:nvSpPr>
          <p:spPr bwMode="auto">
            <a:xfrm>
              <a:off x="88931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6" name="Rectangle 82"/>
            <p:cNvSpPr>
              <a:spLocks noChangeArrowheads="1"/>
            </p:cNvSpPr>
            <p:nvPr/>
          </p:nvSpPr>
          <p:spPr bwMode="auto">
            <a:xfrm>
              <a:off x="89185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7" name="Rectangle 83"/>
            <p:cNvSpPr>
              <a:spLocks noChangeArrowheads="1"/>
            </p:cNvSpPr>
            <p:nvPr/>
          </p:nvSpPr>
          <p:spPr bwMode="auto">
            <a:xfrm>
              <a:off x="89439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8" name="Rectangle 84"/>
            <p:cNvSpPr>
              <a:spLocks noChangeArrowheads="1"/>
            </p:cNvSpPr>
            <p:nvPr/>
          </p:nvSpPr>
          <p:spPr bwMode="auto">
            <a:xfrm>
              <a:off x="9021763" y="844551"/>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9" name="Rectangle 85"/>
            <p:cNvSpPr>
              <a:spLocks noChangeArrowheads="1"/>
            </p:cNvSpPr>
            <p:nvPr/>
          </p:nvSpPr>
          <p:spPr bwMode="auto">
            <a:xfrm>
              <a:off x="9048750" y="842963"/>
              <a:ext cx="15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0" name="Rectangle 86"/>
            <p:cNvSpPr>
              <a:spLocks noChangeArrowheads="1"/>
            </p:cNvSpPr>
            <p:nvPr/>
          </p:nvSpPr>
          <p:spPr bwMode="auto">
            <a:xfrm>
              <a:off x="9072563"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1" name="Rectangle 87"/>
            <p:cNvSpPr>
              <a:spLocks noChangeArrowheads="1"/>
            </p:cNvSpPr>
            <p:nvPr/>
          </p:nvSpPr>
          <p:spPr bwMode="auto">
            <a:xfrm>
              <a:off x="9075738" y="828676"/>
              <a:ext cx="158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2" name="Rectangle 88"/>
            <p:cNvSpPr>
              <a:spLocks noChangeArrowheads="1"/>
            </p:cNvSpPr>
            <p:nvPr/>
          </p:nvSpPr>
          <p:spPr bwMode="auto">
            <a:xfrm>
              <a:off x="9055100" y="828676"/>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3" name="Rectangle 89"/>
            <p:cNvSpPr>
              <a:spLocks noChangeArrowheads="1"/>
            </p:cNvSpPr>
            <p:nvPr/>
          </p:nvSpPr>
          <p:spPr bwMode="auto">
            <a:xfrm>
              <a:off x="9039225"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4" name="Rectangle 90"/>
            <p:cNvSpPr>
              <a:spLocks noChangeArrowheads="1"/>
            </p:cNvSpPr>
            <p:nvPr/>
          </p:nvSpPr>
          <p:spPr bwMode="auto">
            <a:xfrm>
              <a:off x="9009063"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5" name="Rectangle 91"/>
            <p:cNvSpPr>
              <a:spLocks noChangeArrowheads="1"/>
            </p:cNvSpPr>
            <p:nvPr/>
          </p:nvSpPr>
          <p:spPr bwMode="auto">
            <a:xfrm>
              <a:off x="8983663" y="828676"/>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6" name="Rectangle 92"/>
            <p:cNvSpPr>
              <a:spLocks noChangeArrowheads="1"/>
            </p:cNvSpPr>
            <p:nvPr/>
          </p:nvSpPr>
          <p:spPr bwMode="auto">
            <a:xfrm>
              <a:off x="8956675"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7" name="Rectangle 93"/>
            <p:cNvSpPr>
              <a:spLocks noChangeArrowheads="1"/>
            </p:cNvSpPr>
            <p:nvPr/>
          </p:nvSpPr>
          <p:spPr bwMode="auto">
            <a:xfrm>
              <a:off x="8928100"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8" name="Rectangle 94"/>
            <p:cNvSpPr>
              <a:spLocks noChangeArrowheads="1"/>
            </p:cNvSpPr>
            <p:nvPr/>
          </p:nvSpPr>
          <p:spPr bwMode="auto">
            <a:xfrm>
              <a:off x="8907463" y="828676"/>
              <a:ext cx="47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9" name="Rectangle 95"/>
            <p:cNvSpPr>
              <a:spLocks noChangeArrowheads="1"/>
            </p:cNvSpPr>
            <p:nvPr/>
          </p:nvSpPr>
          <p:spPr bwMode="auto">
            <a:xfrm>
              <a:off x="8888413"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0" name="Rectangle 96"/>
            <p:cNvSpPr>
              <a:spLocks noChangeArrowheads="1"/>
            </p:cNvSpPr>
            <p:nvPr/>
          </p:nvSpPr>
          <p:spPr bwMode="auto">
            <a:xfrm>
              <a:off x="8937625" y="811213"/>
              <a:ext cx="920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1" name="Rectangle 97"/>
            <p:cNvSpPr>
              <a:spLocks noChangeArrowheads="1"/>
            </p:cNvSpPr>
            <p:nvPr/>
          </p:nvSpPr>
          <p:spPr bwMode="auto">
            <a:xfrm>
              <a:off x="9028113" y="804863"/>
              <a:ext cx="4763"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2" name="Rectangle 98"/>
            <p:cNvSpPr>
              <a:spLocks noChangeArrowheads="1"/>
            </p:cNvSpPr>
            <p:nvPr/>
          </p:nvSpPr>
          <p:spPr bwMode="auto">
            <a:xfrm>
              <a:off x="8934450" y="801688"/>
              <a:ext cx="476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3" name="Rectangle 99"/>
            <p:cNvSpPr>
              <a:spLocks noChangeArrowheads="1"/>
            </p:cNvSpPr>
            <p:nvPr/>
          </p:nvSpPr>
          <p:spPr bwMode="auto">
            <a:xfrm>
              <a:off x="8943975"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4" name="Rectangle 100"/>
            <p:cNvSpPr>
              <a:spLocks noChangeArrowheads="1"/>
            </p:cNvSpPr>
            <p:nvPr/>
          </p:nvSpPr>
          <p:spPr bwMode="auto">
            <a:xfrm>
              <a:off x="89709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5" name="Rectangle 101"/>
            <p:cNvSpPr>
              <a:spLocks noChangeArrowheads="1"/>
            </p:cNvSpPr>
            <p:nvPr/>
          </p:nvSpPr>
          <p:spPr bwMode="auto">
            <a:xfrm>
              <a:off x="89963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6" name="Rectangle 102"/>
            <p:cNvSpPr>
              <a:spLocks noChangeArrowheads="1"/>
            </p:cNvSpPr>
            <p:nvPr/>
          </p:nvSpPr>
          <p:spPr bwMode="auto">
            <a:xfrm>
              <a:off x="9023350"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7" name="Rectangle 103"/>
            <p:cNvSpPr>
              <a:spLocks noChangeArrowheads="1"/>
            </p:cNvSpPr>
            <p:nvPr/>
          </p:nvSpPr>
          <p:spPr bwMode="auto">
            <a:xfrm>
              <a:off x="9005888" y="795338"/>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8" name="Rectangle 104"/>
            <p:cNvSpPr>
              <a:spLocks noChangeArrowheads="1"/>
            </p:cNvSpPr>
            <p:nvPr/>
          </p:nvSpPr>
          <p:spPr bwMode="auto">
            <a:xfrm>
              <a:off x="8980488" y="7937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9" name="Rectangle 105"/>
            <p:cNvSpPr>
              <a:spLocks noChangeArrowheads="1"/>
            </p:cNvSpPr>
            <p:nvPr/>
          </p:nvSpPr>
          <p:spPr bwMode="auto">
            <a:xfrm>
              <a:off x="8958263" y="79533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80" name="Freeform 106"/>
            <p:cNvSpPr/>
            <p:nvPr/>
          </p:nvSpPr>
          <p:spPr bwMode="auto">
            <a:xfrm>
              <a:off x="8918575" y="923926"/>
              <a:ext cx="38100" cy="38100"/>
            </a:xfrm>
            <a:custGeom>
              <a:avLst/>
              <a:gdLst>
                <a:gd name="T0" fmla="*/ 0 w 24"/>
                <a:gd name="T1" fmla="*/ 21 h 24"/>
                <a:gd name="T2" fmla="*/ 3 w 24"/>
                <a:gd name="T3" fmla="*/ 24 h 24"/>
                <a:gd name="T4" fmla="*/ 24 w 24"/>
                <a:gd name="T5" fmla="*/ 3 h 24"/>
                <a:gd name="T6" fmla="*/ 22 w 24"/>
                <a:gd name="T7" fmla="*/ 0 h 24"/>
                <a:gd name="T8" fmla="*/ 0 w 24"/>
                <a:gd name="T9" fmla="*/ 21 h 24"/>
              </a:gdLst>
              <a:ahLst/>
              <a:cxnLst>
                <a:cxn ang="0">
                  <a:pos x="T0" y="T1"/>
                </a:cxn>
                <a:cxn ang="0">
                  <a:pos x="T2" y="T3"/>
                </a:cxn>
                <a:cxn ang="0">
                  <a:pos x="T4" y="T5"/>
                </a:cxn>
                <a:cxn ang="0">
                  <a:pos x="T6" y="T7"/>
                </a:cxn>
                <a:cxn ang="0">
                  <a:pos x="T8" y="T9"/>
                </a:cxn>
              </a:cxnLst>
              <a:rect l="0" t="0" r="r" b="b"/>
              <a:pathLst>
                <a:path w="24" h="24">
                  <a:moveTo>
                    <a:pt x="0" y="21"/>
                  </a:moveTo>
                  <a:lnTo>
                    <a:pt x="3" y="24"/>
                  </a:lnTo>
                  <a:lnTo>
                    <a:pt x="24" y="3"/>
                  </a:lnTo>
                  <a:lnTo>
                    <a:pt x="22" y="0"/>
                  </a:lnTo>
                  <a:lnTo>
                    <a:pt x="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1" name="Freeform 107"/>
            <p:cNvSpPr/>
            <p:nvPr/>
          </p:nvSpPr>
          <p:spPr bwMode="auto">
            <a:xfrm>
              <a:off x="9012238" y="923926"/>
              <a:ext cx="31750" cy="34925"/>
            </a:xfrm>
            <a:custGeom>
              <a:avLst/>
              <a:gdLst>
                <a:gd name="T0" fmla="*/ 0 w 20"/>
                <a:gd name="T1" fmla="*/ 2 h 22"/>
                <a:gd name="T2" fmla="*/ 18 w 20"/>
                <a:gd name="T3" fmla="*/ 22 h 22"/>
                <a:gd name="T4" fmla="*/ 20 w 20"/>
                <a:gd name="T5" fmla="*/ 21 h 22"/>
                <a:gd name="T6" fmla="*/ 1 w 20"/>
                <a:gd name="T7" fmla="*/ 0 h 22"/>
                <a:gd name="T8" fmla="*/ 0 w 20"/>
                <a:gd name="T9" fmla="*/ 2 h 22"/>
              </a:gdLst>
              <a:ahLst/>
              <a:cxnLst>
                <a:cxn ang="0">
                  <a:pos x="T0" y="T1"/>
                </a:cxn>
                <a:cxn ang="0">
                  <a:pos x="T2" y="T3"/>
                </a:cxn>
                <a:cxn ang="0">
                  <a:pos x="T4" y="T5"/>
                </a:cxn>
                <a:cxn ang="0">
                  <a:pos x="T6" y="T7"/>
                </a:cxn>
                <a:cxn ang="0">
                  <a:pos x="T8" y="T9"/>
                </a:cxn>
              </a:cxnLst>
              <a:rect l="0" t="0" r="r" b="b"/>
              <a:pathLst>
                <a:path w="20" h="22">
                  <a:moveTo>
                    <a:pt x="0" y="2"/>
                  </a:moveTo>
                  <a:lnTo>
                    <a:pt x="18" y="22"/>
                  </a:lnTo>
                  <a:lnTo>
                    <a:pt x="20" y="2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2" name="Freeform 108"/>
            <p:cNvSpPr>
              <a:spLocks noEditPoints="1"/>
            </p:cNvSpPr>
            <p:nvPr/>
          </p:nvSpPr>
          <p:spPr bwMode="auto">
            <a:xfrm>
              <a:off x="8848725" y="1063626"/>
              <a:ext cx="285750" cy="101600"/>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3" name="Freeform 109"/>
            <p:cNvSpPr/>
            <p:nvPr/>
          </p:nvSpPr>
          <p:spPr bwMode="auto">
            <a:xfrm>
              <a:off x="8726488" y="890588"/>
              <a:ext cx="130175" cy="274638"/>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4" name="Freeform 110"/>
            <p:cNvSpPr/>
            <p:nvPr/>
          </p:nvSpPr>
          <p:spPr bwMode="auto">
            <a:xfrm>
              <a:off x="8743950" y="993776"/>
              <a:ext cx="50800" cy="3492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5" name="Freeform 111"/>
            <p:cNvSpPr/>
            <p:nvPr/>
          </p:nvSpPr>
          <p:spPr bwMode="auto">
            <a:xfrm>
              <a:off x="8780463" y="996951"/>
              <a:ext cx="31750" cy="104775"/>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6" name="Freeform 112"/>
            <p:cNvSpPr/>
            <p:nvPr/>
          </p:nvSpPr>
          <p:spPr bwMode="auto">
            <a:xfrm>
              <a:off x="8734425" y="892176"/>
              <a:ext cx="60325" cy="4127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7" name="Freeform 113"/>
            <p:cNvSpPr/>
            <p:nvPr/>
          </p:nvSpPr>
          <p:spPr bwMode="auto">
            <a:xfrm>
              <a:off x="8747125" y="927101"/>
              <a:ext cx="6350" cy="36513"/>
            </a:xfrm>
            <a:custGeom>
              <a:avLst/>
              <a:gdLst>
                <a:gd name="T0" fmla="*/ 0 w 4"/>
                <a:gd name="T1" fmla="*/ 23 h 23"/>
                <a:gd name="T2" fmla="*/ 3 w 4"/>
                <a:gd name="T3" fmla="*/ 23 h 23"/>
                <a:gd name="T4" fmla="*/ 4 w 4"/>
                <a:gd name="T5" fmla="*/ 0 h 23"/>
                <a:gd name="T6" fmla="*/ 1 w 4"/>
                <a:gd name="T7" fmla="*/ 0 h 23"/>
                <a:gd name="T8" fmla="*/ 0 w 4"/>
                <a:gd name="T9" fmla="*/ 23 h 23"/>
              </a:gdLst>
              <a:ahLst/>
              <a:cxnLst>
                <a:cxn ang="0">
                  <a:pos x="T0" y="T1"/>
                </a:cxn>
                <a:cxn ang="0">
                  <a:pos x="T2" y="T3"/>
                </a:cxn>
                <a:cxn ang="0">
                  <a:pos x="T4" y="T5"/>
                </a:cxn>
                <a:cxn ang="0">
                  <a:pos x="T6" y="T7"/>
                </a:cxn>
                <a:cxn ang="0">
                  <a:pos x="T8" y="T9"/>
                </a:cxn>
              </a:cxnLst>
              <a:rect l="0" t="0" r="r" b="b"/>
              <a:pathLst>
                <a:path w="4" h="23">
                  <a:moveTo>
                    <a:pt x="0" y="23"/>
                  </a:moveTo>
                  <a:lnTo>
                    <a:pt x="3" y="23"/>
                  </a:lnTo>
                  <a:lnTo>
                    <a:pt x="4" y="0"/>
                  </a:lnTo>
                  <a:lnTo>
                    <a:pt x="1"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8" name="Freeform 114"/>
            <p:cNvSpPr/>
            <p:nvPr/>
          </p:nvSpPr>
          <p:spPr bwMode="auto">
            <a:xfrm>
              <a:off x="9121775" y="890588"/>
              <a:ext cx="133350" cy="274638"/>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9" name="Freeform 115"/>
            <p:cNvSpPr/>
            <p:nvPr/>
          </p:nvSpPr>
          <p:spPr bwMode="auto">
            <a:xfrm>
              <a:off x="9185275" y="993776"/>
              <a:ext cx="50800" cy="3492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0" name="Freeform 116"/>
            <p:cNvSpPr/>
            <p:nvPr/>
          </p:nvSpPr>
          <p:spPr bwMode="auto">
            <a:xfrm>
              <a:off x="9167813" y="996951"/>
              <a:ext cx="31750" cy="104775"/>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1" name="Freeform 117"/>
            <p:cNvSpPr/>
            <p:nvPr/>
          </p:nvSpPr>
          <p:spPr bwMode="auto">
            <a:xfrm>
              <a:off x="9185275" y="892176"/>
              <a:ext cx="58738" cy="4127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2" name="Rectangle 118"/>
            <p:cNvSpPr>
              <a:spLocks noChangeArrowheads="1"/>
            </p:cNvSpPr>
            <p:nvPr/>
          </p:nvSpPr>
          <p:spPr bwMode="auto">
            <a:xfrm>
              <a:off x="9228138" y="927101"/>
              <a:ext cx="4763"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93" name="Freeform 119"/>
            <p:cNvSpPr>
              <a:spLocks noEditPoints="1"/>
            </p:cNvSpPr>
            <p:nvPr/>
          </p:nvSpPr>
          <p:spPr bwMode="auto">
            <a:xfrm>
              <a:off x="8872538" y="1084263"/>
              <a:ext cx="55563" cy="57150"/>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4" name="Freeform 120"/>
            <p:cNvSpPr>
              <a:spLocks noEditPoints="1"/>
            </p:cNvSpPr>
            <p:nvPr/>
          </p:nvSpPr>
          <p:spPr bwMode="auto">
            <a:xfrm>
              <a:off x="8934450" y="1087438"/>
              <a:ext cx="50800" cy="4445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5" name="Freeform 121"/>
            <p:cNvSpPr>
              <a:spLocks noEditPoints="1"/>
            </p:cNvSpPr>
            <p:nvPr/>
          </p:nvSpPr>
          <p:spPr bwMode="auto">
            <a:xfrm>
              <a:off x="8990013" y="1085851"/>
              <a:ext cx="57150" cy="47625"/>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6" name="Freeform 122"/>
            <p:cNvSpPr/>
            <p:nvPr/>
          </p:nvSpPr>
          <p:spPr bwMode="auto">
            <a:xfrm>
              <a:off x="9050338" y="1092201"/>
              <a:ext cx="53975" cy="41275"/>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sp>
        <p:nvSpPr>
          <p:cNvPr id="20484" name="文本框 15"/>
          <p:cNvSpPr txBox="1"/>
          <p:nvPr/>
        </p:nvSpPr>
        <p:spPr>
          <a:xfrm>
            <a:off x="703580" y="722630"/>
            <a:ext cx="1449070" cy="583565"/>
          </a:xfrm>
          <a:prstGeom prst="rect">
            <a:avLst/>
          </a:prstGeom>
          <a:noFill/>
          <a:ln w="9525">
            <a:noFill/>
          </a:ln>
        </p:spPr>
        <p:txBody>
          <a:bodyPr wrap="square" anchor="t" anchorCtr="0">
            <a:spAutoFit/>
          </a:bodyPr>
          <a:p>
            <a:pPr algn="ctr"/>
            <a:r>
              <a:rPr lang="en-US" altLang="zh-CN" sz="3200" dirty="0">
                <a:solidFill>
                  <a:srgbClr val="103568"/>
                </a:solidFill>
                <a:latin typeface="Stencil" panose="040409050D0802020404" pitchFamily="82" charset="0"/>
                <a:ea typeface="宋体" panose="02010600030101010101" pitchFamily="2" charset="-122"/>
              </a:rPr>
              <a:t>9.4</a:t>
            </a:r>
            <a:endParaRPr lang="en-US" altLang="zh-CN" sz="3200" dirty="0">
              <a:solidFill>
                <a:srgbClr val="103568"/>
              </a:solidFill>
              <a:latin typeface="Stencil" panose="040409050D0802020404" pitchFamily="82" charset="0"/>
              <a:ea typeface="宋体" panose="02010600030101010101" pitchFamily="2" charset="-122"/>
            </a:endParaRPr>
          </a:p>
        </p:txBody>
      </p:sp>
      <p:sp>
        <p:nvSpPr>
          <p:cNvPr id="6" name="文本框 5"/>
          <p:cNvSpPr txBox="1"/>
          <p:nvPr/>
        </p:nvSpPr>
        <p:spPr>
          <a:xfrm>
            <a:off x="1174115" y="1614805"/>
            <a:ext cx="10016490" cy="1630045"/>
          </a:xfrm>
          <a:prstGeom prst="rect">
            <a:avLst/>
          </a:prstGeom>
          <a:noFill/>
        </p:spPr>
        <p:txBody>
          <a:bodyPr wrap="square" rtlCol="0" anchor="t">
            <a:spAutoFit/>
          </a:bodyPr>
          <a:p>
            <a:r>
              <a:rPr sz="2000" dirty="0">
                <a:solidFill>
                  <a:srgbClr val="103568"/>
                </a:solidFill>
                <a:latin typeface="华文中宋" panose="02010600040101010101" charset="-122"/>
                <a:ea typeface="华文中宋" panose="02010600040101010101" charset="-122"/>
                <a:sym typeface="+mn-ea"/>
              </a:rPr>
              <a:t>解:</a:t>
            </a:r>
            <a:endParaRPr sz="2000" dirty="0">
              <a:solidFill>
                <a:srgbClr val="103568"/>
              </a:solidFill>
              <a:latin typeface="华文中宋" panose="02010600040101010101" charset="-122"/>
              <a:ea typeface="华文中宋" panose="02010600040101010101" charset="-122"/>
              <a:sym typeface="+mn-ea"/>
            </a:endParaRPr>
          </a:p>
          <a:p>
            <a:r>
              <a:rPr sz="2000" dirty="0">
                <a:solidFill>
                  <a:srgbClr val="103568"/>
                </a:solidFill>
                <a:latin typeface="华文中宋" panose="02010600040101010101" charset="-122"/>
                <a:ea typeface="华文中宋" panose="02010600040101010101" charset="-122"/>
                <a:sym typeface="+mn-ea"/>
              </a:rPr>
              <a:t> A设备中断在0us到达,首先执行A设备中断,20us后返回;30us时B设备中断到达,开始执行B设备中断; 40us时C设备到达,由B设备的屏蔽码可知没有对C设备中断屏蔽,故40us后去执行C设备中断,60us后C设备返回B设备中断。70us时返回主程序。CPU运行轨迹如下图所示。</a:t>
            </a:r>
            <a:endParaRPr sz="2000" dirty="0">
              <a:solidFill>
                <a:srgbClr val="103568"/>
              </a:solidFill>
              <a:latin typeface="华文中宋" panose="02010600040101010101" charset="-122"/>
              <a:ea typeface="华文中宋" panose="02010600040101010101" charset="-122"/>
              <a:sym typeface="+mn-ea"/>
            </a:endParaRPr>
          </a:p>
        </p:txBody>
      </p:sp>
      <p:pic>
        <p:nvPicPr>
          <p:cNvPr id="2" name="图片 1"/>
          <p:cNvPicPr>
            <a:picLocks noChangeAspect="1"/>
          </p:cNvPicPr>
          <p:nvPr/>
        </p:nvPicPr>
        <p:blipFill>
          <a:blip r:embed="rId1"/>
          <a:stretch>
            <a:fillRect/>
          </a:stretch>
        </p:blipFill>
        <p:spPr>
          <a:xfrm>
            <a:off x="1435735" y="3535045"/>
            <a:ext cx="3116580" cy="15849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
        <p:nvSpPr>
          <p:cNvPr id="4" name="矩形 3"/>
          <p:cNvSpPr/>
          <p:nvPr/>
        </p:nvSpPr>
        <p:spPr>
          <a:xfrm>
            <a:off x="569913" y="463550"/>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a:t> </a:t>
            </a:r>
            <a:endParaRPr lang="zh-CN" altLang="en-US" strike="noStrike" noProof="1" dirty="0"/>
          </a:p>
        </p:txBody>
      </p:sp>
      <p:grpSp>
        <p:nvGrpSpPr>
          <p:cNvPr id="278" name="组合 277"/>
          <p:cNvGrpSpPr/>
          <p:nvPr/>
        </p:nvGrpSpPr>
        <p:grpSpPr>
          <a:xfrm>
            <a:off x="3290884" y="603896"/>
            <a:ext cx="5640754" cy="5658516"/>
            <a:chOff x="8488363" y="433388"/>
            <a:chExt cx="1008063" cy="1011238"/>
          </a:xfrm>
          <a:solidFill>
            <a:schemeClr val="bg1">
              <a:lumMod val="95000"/>
              <a:alpha val="30000"/>
            </a:schemeClr>
          </a:solidFill>
        </p:grpSpPr>
        <p:sp>
          <p:nvSpPr>
            <p:cNvPr id="279" name="Freeform 5"/>
            <p:cNvSpPr/>
            <p:nvPr/>
          </p:nvSpPr>
          <p:spPr bwMode="auto">
            <a:xfrm>
              <a:off x="8564563" y="974726"/>
              <a:ext cx="73025" cy="68263"/>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0" name="Freeform 6"/>
            <p:cNvSpPr/>
            <p:nvPr/>
          </p:nvSpPr>
          <p:spPr bwMode="auto">
            <a:xfrm>
              <a:off x="8583613" y="1039813"/>
              <a:ext cx="80963" cy="77788"/>
            </a:xfrm>
            <a:custGeom>
              <a:avLst/>
              <a:gdLst>
                <a:gd name="T0" fmla="*/ 14 w 51"/>
                <a:gd name="T1" fmla="*/ 49 h 49"/>
                <a:gd name="T2" fmla="*/ 9 w 51"/>
                <a:gd name="T3" fmla="*/ 37 h 49"/>
                <a:gd name="T4" fmla="*/ 34 w 51"/>
                <a:gd name="T5" fmla="*/ 10 h 49"/>
                <a:gd name="T6" fmla="*/ 33 w 51"/>
                <a:gd name="T7" fmla="*/ 10 h 49"/>
                <a:gd name="T8" fmla="*/ 3 w 51"/>
                <a:gd name="T9" fmla="*/ 23 h 49"/>
                <a:gd name="T10" fmla="*/ 0 w 51"/>
                <a:gd name="T11" fmla="*/ 15 h 49"/>
                <a:gd name="T12" fmla="*/ 36 w 51"/>
                <a:gd name="T13" fmla="*/ 0 h 49"/>
                <a:gd name="T14" fmla="*/ 42 w 51"/>
                <a:gd name="T15" fmla="*/ 12 h 49"/>
                <a:gd name="T16" fmla="*/ 18 w 51"/>
                <a:gd name="T17" fmla="*/ 38 h 49"/>
                <a:gd name="T18" fmla="*/ 18 w 51"/>
                <a:gd name="T19" fmla="*/ 38 h 49"/>
                <a:gd name="T20" fmla="*/ 48 w 51"/>
                <a:gd name="T21" fmla="*/ 26 h 49"/>
                <a:gd name="T22" fmla="*/ 51 w 51"/>
                <a:gd name="T23" fmla="*/ 33 h 49"/>
                <a:gd name="T24" fmla="*/ 14 w 51"/>
                <a:gd name="T2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49">
                  <a:moveTo>
                    <a:pt x="14" y="49"/>
                  </a:moveTo>
                  <a:lnTo>
                    <a:pt x="9" y="37"/>
                  </a:lnTo>
                  <a:lnTo>
                    <a:pt x="34" y="10"/>
                  </a:lnTo>
                  <a:lnTo>
                    <a:pt x="33" y="10"/>
                  </a:lnTo>
                  <a:lnTo>
                    <a:pt x="3" y="23"/>
                  </a:lnTo>
                  <a:lnTo>
                    <a:pt x="0" y="15"/>
                  </a:lnTo>
                  <a:lnTo>
                    <a:pt x="36" y="0"/>
                  </a:lnTo>
                  <a:lnTo>
                    <a:pt x="42" y="12"/>
                  </a:lnTo>
                  <a:lnTo>
                    <a:pt x="18" y="38"/>
                  </a:lnTo>
                  <a:lnTo>
                    <a:pt x="18" y="38"/>
                  </a:lnTo>
                  <a:lnTo>
                    <a:pt x="48" y="26"/>
                  </a:lnTo>
                  <a:lnTo>
                    <a:pt x="51" y="33"/>
                  </a:lnTo>
                  <a:lnTo>
                    <a:pt x="1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1" name="Freeform 7"/>
            <p:cNvSpPr/>
            <p:nvPr/>
          </p:nvSpPr>
          <p:spPr bwMode="auto">
            <a:xfrm>
              <a:off x="8613775" y="1103313"/>
              <a:ext cx="63500" cy="41275"/>
            </a:xfrm>
            <a:custGeom>
              <a:avLst/>
              <a:gdLst>
                <a:gd name="T0" fmla="*/ 40 w 40"/>
                <a:gd name="T1" fmla="*/ 7 h 26"/>
                <a:gd name="T2" fmla="*/ 4 w 40"/>
                <a:gd name="T3" fmla="*/ 26 h 26"/>
                <a:gd name="T4" fmla="*/ 0 w 40"/>
                <a:gd name="T5" fmla="*/ 18 h 26"/>
                <a:gd name="T6" fmla="*/ 35 w 40"/>
                <a:gd name="T7" fmla="*/ 0 h 26"/>
                <a:gd name="T8" fmla="*/ 40 w 40"/>
                <a:gd name="T9" fmla="*/ 7 h 26"/>
              </a:gdLst>
              <a:ahLst/>
              <a:cxnLst>
                <a:cxn ang="0">
                  <a:pos x="T0" y="T1"/>
                </a:cxn>
                <a:cxn ang="0">
                  <a:pos x="T2" y="T3"/>
                </a:cxn>
                <a:cxn ang="0">
                  <a:pos x="T4" y="T5"/>
                </a:cxn>
                <a:cxn ang="0">
                  <a:pos x="T6" y="T7"/>
                </a:cxn>
                <a:cxn ang="0">
                  <a:pos x="T8" y="T9"/>
                </a:cxn>
              </a:cxnLst>
              <a:rect l="0" t="0" r="r" b="b"/>
              <a:pathLst>
                <a:path w="40" h="26">
                  <a:moveTo>
                    <a:pt x="40" y="7"/>
                  </a:moveTo>
                  <a:lnTo>
                    <a:pt x="4" y="26"/>
                  </a:lnTo>
                  <a:lnTo>
                    <a:pt x="0" y="18"/>
                  </a:lnTo>
                  <a:lnTo>
                    <a:pt x="35" y="0"/>
                  </a:lnTo>
                  <a:lnTo>
                    <a:pt x="4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2" name="Freeform 8"/>
            <p:cNvSpPr/>
            <p:nvPr/>
          </p:nvSpPr>
          <p:spPr bwMode="auto">
            <a:xfrm>
              <a:off x="8639175" y="1120776"/>
              <a:ext cx="74613" cy="68263"/>
            </a:xfrm>
            <a:custGeom>
              <a:avLst/>
              <a:gdLst>
                <a:gd name="T0" fmla="*/ 0 w 47"/>
                <a:gd name="T1" fmla="*/ 35 h 43"/>
                <a:gd name="T2" fmla="*/ 25 w 47"/>
                <a:gd name="T3" fmla="*/ 0 h 43"/>
                <a:gd name="T4" fmla="*/ 31 w 47"/>
                <a:gd name="T5" fmla="*/ 8 h 43"/>
                <a:gd name="T6" fmla="*/ 11 w 47"/>
                <a:gd name="T7" fmla="*/ 35 h 43"/>
                <a:gd name="T8" fmla="*/ 11 w 47"/>
                <a:gd name="T9" fmla="*/ 35 h 43"/>
                <a:gd name="T10" fmla="*/ 42 w 47"/>
                <a:gd name="T11" fmla="*/ 25 h 43"/>
                <a:gd name="T12" fmla="*/ 47 w 47"/>
                <a:gd name="T13" fmla="*/ 32 h 43"/>
                <a:gd name="T14" fmla="*/ 6 w 47"/>
                <a:gd name="T15" fmla="*/ 43 h 43"/>
                <a:gd name="T16" fmla="*/ 0 w 47"/>
                <a:gd name="T17"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3">
                  <a:moveTo>
                    <a:pt x="0" y="35"/>
                  </a:moveTo>
                  <a:lnTo>
                    <a:pt x="25" y="0"/>
                  </a:lnTo>
                  <a:lnTo>
                    <a:pt x="31" y="8"/>
                  </a:lnTo>
                  <a:lnTo>
                    <a:pt x="11" y="35"/>
                  </a:lnTo>
                  <a:lnTo>
                    <a:pt x="11" y="35"/>
                  </a:lnTo>
                  <a:lnTo>
                    <a:pt x="42" y="25"/>
                  </a:lnTo>
                  <a:lnTo>
                    <a:pt x="47" y="32"/>
                  </a:lnTo>
                  <a:lnTo>
                    <a:pt x="6" y="43"/>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3" name="Freeform 9"/>
            <p:cNvSpPr/>
            <p:nvPr/>
          </p:nvSpPr>
          <p:spPr bwMode="auto">
            <a:xfrm>
              <a:off x="8669338" y="1174751"/>
              <a:ext cx="76200" cy="74613"/>
            </a:xfrm>
            <a:custGeom>
              <a:avLst/>
              <a:gdLst>
                <a:gd name="T0" fmla="*/ 0 w 48"/>
                <a:gd name="T1" fmla="*/ 27 h 47"/>
                <a:gd name="T2" fmla="*/ 30 w 48"/>
                <a:gd name="T3" fmla="*/ 0 h 47"/>
                <a:gd name="T4" fmla="*/ 48 w 48"/>
                <a:gd name="T5" fmla="*/ 20 h 47"/>
                <a:gd name="T6" fmla="*/ 44 w 48"/>
                <a:gd name="T7" fmla="*/ 24 h 47"/>
                <a:gd name="T8" fmla="*/ 31 w 48"/>
                <a:gd name="T9" fmla="*/ 11 h 47"/>
                <a:gd name="T10" fmla="*/ 24 w 48"/>
                <a:gd name="T11" fmla="*/ 17 h 47"/>
                <a:gd name="T12" fmla="*/ 36 w 48"/>
                <a:gd name="T13" fmla="*/ 29 h 47"/>
                <a:gd name="T14" fmla="*/ 30 w 48"/>
                <a:gd name="T15" fmla="*/ 34 h 47"/>
                <a:gd name="T16" fmla="*/ 19 w 48"/>
                <a:gd name="T17" fmla="*/ 22 h 47"/>
                <a:gd name="T18" fmla="*/ 11 w 48"/>
                <a:gd name="T19" fmla="*/ 29 h 47"/>
                <a:gd name="T20" fmla="*/ 24 w 48"/>
                <a:gd name="T21" fmla="*/ 43 h 47"/>
                <a:gd name="T22" fmla="*/ 20 w 48"/>
                <a:gd name="T23" fmla="*/ 47 h 47"/>
                <a:gd name="T24" fmla="*/ 0 w 48"/>
                <a:gd name="T25"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7">
                  <a:moveTo>
                    <a:pt x="0" y="27"/>
                  </a:moveTo>
                  <a:lnTo>
                    <a:pt x="30" y="0"/>
                  </a:lnTo>
                  <a:lnTo>
                    <a:pt x="48" y="20"/>
                  </a:lnTo>
                  <a:lnTo>
                    <a:pt x="44" y="24"/>
                  </a:lnTo>
                  <a:lnTo>
                    <a:pt x="31" y="11"/>
                  </a:lnTo>
                  <a:lnTo>
                    <a:pt x="24" y="17"/>
                  </a:lnTo>
                  <a:lnTo>
                    <a:pt x="36" y="29"/>
                  </a:lnTo>
                  <a:lnTo>
                    <a:pt x="30" y="34"/>
                  </a:lnTo>
                  <a:lnTo>
                    <a:pt x="19" y="22"/>
                  </a:lnTo>
                  <a:lnTo>
                    <a:pt x="11" y="29"/>
                  </a:lnTo>
                  <a:lnTo>
                    <a:pt x="24" y="43"/>
                  </a:lnTo>
                  <a:lnTo>
                    <a:pt x="20" y="47"/>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4" name="Freeform 10"/>
            <p:cNvSpPr>
              <a:spLocks noEditPoints="1"/>
            </p:cNvSpPr>
            <p:nvPr/>
          </p:nvSpPr>
          <p:spPr bwMode="auto">
            <a:xfrm>
              <a:off x="8712200" y="1211263"/>
              <a:ext cx="74613" cy="825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5" name="Freeform 11"/>
            <p:cNvSpPr/>
            <p:nvPr/>
          </p:nvSpPr>
          <p:spPr bwMode="auto">
            <a:xfrm>
              <a:off x="8766175" y="1249363"/>
              <a:ext cx="68263" cy="7143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6" name="Freeform 12"/>
            <p:cNvSpPr/>
            <p:nvPr/>
          </p:nvSpPr>
          <p:spPr bwMode="auto">
            <a:xfrm>
              <a:off x="8823325" y="1271588"/>
              <a:ext cx="36513" cy="63500"/>
            </a:xfrm>
            <a:custGeom>
              <a:avLst/>
              <a:gdLst>
                <a:gd name="T0" fmla="*/ 23 w 23"/>
                <a:gd name="T1" fmla="*/ 3 h 40"/>
                <a:gd name="T2" fmla="*/ 8 w 23"/>
                <a:gd name="T3" fmla="*/ 40 h 40"/>
                <a:gd name="T4" fmla="*/ 0 w 23"/>
                <a:gd name="T5" fmla="*/ 37 h 40"/>
                <a:gd name="T6" fmla="*/ 14 w 23"/>
                <a:gd name="T7" fmla="*/ 0 h 40"/>
                <a:gd name="T8" fmla="*/ 23 w 23"/>
                <a:gd name="T9" fmla="*/ 3 h 40"/>
              </a:gdLst>
              <a:ahLst/>
              <a:cxnLst>
                <a:cxn ang="0">
                  <a:pos x="T0" y="T1"/>
                </a:cxn>
                <a:cxn ang="0">
                  <a:pos x="T2" y="T3"/>
                </a:cxn>
                <a:cxn ang="0">
                  <a:pos x="T4" y="T5"/>
                </a:cxn>
                <a:cxn ang="0">
                  <a:pos x="T6" y="T7"/>
                </a:cxn>
                <a:cxn ang="0">
                  <a:pos x="T8" y="T9"/>
                </a:cxn>
              </a:cxnLst>
              <a:rect l="0" t="0" r="r" b="b"/>
              <a:pathLst>
                <a:path w="23" h="40">
                  <a:moveTo>
                    <a:pt x="23" y="3"/>
                  </a:moveTo>
                  <a:lnTo>
                    <a:pt x="8" y="40"/>
                  </a:lnTo>
                  <a:lnTo>
                    <a:pt x="0" y="37"/>
                  </a:lnTo>
                  <a:lnTo>
                    <a:pt x="14" y="0"/>
                  </a:lnTo>
                  <a:lnTo>
                    <a:pt x="2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7" name="Freeform 13"/>
            <p:cNvSpPr/>
            <p:nvPr/>
          </p:nvSpPr>
          <p:spPr bwMode="auto">
            <a:xfrm>
              <a:off x="8861425" y="1277938"/>
              <a:ext cx="52388" cy="69850"/>
            </a:xfrm>
            <a:custGeom>
              <a:avLst/>
              <a:gdLst>
                <a:gd name="T0" fmla="*/ 0 w 33"/>
                <a:gd name="T1" fmla="*/ 7 h 44"/>
                <a:gd name="T2" fmla="*/ 2 w 33"/>
                <a:gd name="T3" fmla="*/ 0 h 44"/>
                <a:gd name="T4" fmla="*/ 33 w 33"/>
                <a:gd name="T5" fmla="*/ 8 h 44"/>
                <a:gd name="T6" fmla="*/ 32 w 33"/>
                <a:gd name="T7" fmla="*/ 14 h 44"/>
                <a:gd name="T8" fmla="*/ 20 w 33"/>
                <a:gd name="T9" fmla="*/ 12 h 44"/>
                <a:gd name="T10" fmla="*/ 12 w 33"/>
                <a:gd name="T11" fmla="*/ 44 h 44"/>
                <a:gd name="T12" fmla="*/ 4 w 33"/>
                <a:gd name="T13" fmla="*/ 42 h 44"/>
                <a:gd name="T14" fmla="*/ 12 w 33"/>
                <a:gd name="T15" fmla="*/ 10 h 44"/>
                <a:gd name="T16" fmla="*/ 0 w 33"/>
                <a:gd name="T17"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4">
                  <a:moveTo>
                    <a:pt x="0" y="7"/>
                  </a:moveTo>
                  <a:lnTo>
                    <a:pt x="2" y="0"/>
                  </a:lnTo>
                  <a:lnTo>
                    <a:pt x="33" y="8"/>
                  </a:lnTo>
                  <a:lnTo>
                    <a:pt x="32" y="14"/>
                  </a:lnTo>
                  <a:lnTo>
                    <a:pt x="20" y="12"/>
                  </a:lnTo>
                  <a:lnTo>
                    <a:pt x="12" y="44"/>
                  </a:lnTo>
                  <a:lnTo>
                    <a:pt x="4" y="42"/>
                  </a:lnTo>
                  <a:lnTo>
                    <a:pt x="12" y="1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8" name="Freeform 14"/>
            <p:cNvSpPr>
              <a:spLocks noEditPoints="1"/>
            </p:cNvSpPr>
            <p:nvPr/>
          </p:nvSpPr>
          <p:spPr bwMode="auto">
            <a:xfrm>
              <a:off x="8909050" y="1293813"/>
              <a:ext cx="60325" cy="66675"/>
            </a:xfrm>
            <a:custGeom>
              <a:avLst/>
              <a:gdLst>
                <a:gd name="T0" fmla="*/ 8 w 38"/>
                <a:gd name="T1" fmla="*/ 39 h 42"/>
                <a:gd name="T2" fmla="*/ 0 w 38"/>
                <a:gd name="T3" fmla="*/ 39 h 42"/>
                <a:gd name="T4" fmla="*/ 18 w 38"/>
                <a:gd name="T5" fmla="*/ 0 h 42"/>
                <a:gd name="T6" fmla="*/ 28 w 38"/>
                <a:gd name="T7" fmla="*/ 0 h 42"/>
                <a:gd name="T8" fmla="*/ 38 w 38"/>
                <a:gd name="T9" fmla="*/ 42 h 42"/>
                <a:gd name="T10" fmla="*/ 30 w 38"/>
                <a:gd name="T11" fmla="*/ 41 h 42"/>
                <a:gd name="T12" fmla="*/ 27 w 38"/>
                <a:gd name="T13" fmla="*/ 32 h 42"/>
                <a:gd name="T14" fmla="*/ 12 w 38"/>
                <a:gd name="T15" fmla="*/ 31 h 42"/>
                <a:gd name="T16" fmla="*/ 8 w 38"/>
                <a:gd name="T17" fmla="*/ 39 h 42"/>
                <a:gd name="T18" fmla="*/ 15 w 38"/>
                <a:gd name="T19" fmla="*/ 25 h 42"/>
                <a:gd name="T20" fmla="*/ 26 w 38"/>
                <a:gd name="T21" fmla="*/ 25 h 42"/>
                <a:gd name="T22" fmla="*/ 22 w 38"/>
                <a:gd name="T23" fmla="*/ 7 h 42"/>
                <a:gd name="T24" fmla="*/ 22 w 38"/>
                <a:gd name="T25" fmla="*/ 7 h 42"/>
                <a:gd name="T26" fmla="*/ 15 w 38"/>
                <a:gd name="T27"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2">
                  <a:moveTo>
                    <a:pt x="8" y="39"/>
                  </a:moveTo>
                  <a:lnTo>
                    <a:pt x="0" y="39"/>
                  </a:lnTo>
                  <a:lnTo>
                    <a:pt x="18" y="0"/>
                  </a:lnTo>
                  <a:lnTo>
                    <a:pt x="28" y="0"/>
                  </a:lnTo>
                  <a:lnTo>
                    <a:pt x="38" y="42"/>
                  </a:lnTo>
                  <a:lnTo>
                    <a:pt x="30" y="41"/>
                  </a:lnTo>
                  <a:lnTo>
                    <a:pt x="27" y="32"/>
                  </a:lnTo>
                  <a:lnTo>
                    <a:pt x="12" y="31"/>
                  </a:lnTo>
                  <a:lnTo>
                    <a:pt x="8" y="39"/>
                  </a:lnTo>
                  <a:close/>
                  <a:moveTo>
                    <a:pt x="15" y="25"/>
                  </a:moveTo>
                  <a:lnTo>
                    <a:pt x="26" y="25"/>
                  </a:lnTo>
                  <a:lnTo>
                    <a:pt x="22" y="7"/>
                  </a:lnTo>
                  <a:lnTo>
                    <a:pt x="22" y="7"/>
                  </a:lnTo>
                  <a:lnTo>
                    <a:pt x="15"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9" name="Freeform 15"/>
            <p:cNvSpPr/>
            <p:nvPr/>
          </p:nvSpPr>
          <p:spPr bwMode="auto">
            <a:xfrm>
              <a:off x="8978900" y="1293813"/>
              <a:ext cx="52388" cy="66675"/>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0" name="Freeform 16"/>
            <p:cNvSpPr>
              <a:spLocks noEditPoints="1"/>
            </p:cNvSpPr>
            <p:nvPr/>
          </p:nvSpPr>
          <p:spPr bwMode="auto">
            <a:xfrm>
              <a:off x="9043988" y="1285876"/>
              <a:ext cx="61913" cy="69850"/>
            </a:xfrm>
            <a:custGeom>
              <a:avLst/>
              <a:gdLst>
                <a:gd name="T0" fmla="*/ 8 w 39"/>
                <a:gd name="T1" fmla="*/ 43 h 44"/>
                <a:gd name="T2" fmla="*/ 0 w 39"/>
                <a:gd name="T3" fmla="*/ 44 h 44"/>
                <a:gd name="T4" fmla="*/ 7 w 39"/>
                <a:gd name="T5" fmla="*/ 2 h 44"/>
                <a:gd name="T6" fmla="*/ 17 w 39"/>
                <a:gd name="T7" fmla="*/ 0 h 44"/>
                <a:gd name="T8" fmla="*/ 39 w 39"/>
                <a:gd name="T9" fmla="*/ 37 h 44"/>
                <a:gd name="T10" fmla="*/ 30 w 39"/>
                <a:gd name="T11" fmla="*/ 39 h 44"/>
                <a:gd name="T12" fmla="*/ 25 w 39"/>
                <a:gd name="T13" fmla="*/ 31 h 44"/>
                <a:gd name="T14" fmla="*/ 10 w 39"/>
                <a:gd name="T15" fmla="*/ 34 h 44"/>
                <a:gd name="T16" fmla="*/ 8 w 39"/>
                <a:gd name="T17" fmla="*/ 43 h 44"/>
                <a:gd name="T18" fmla="*/ 11 w 39"/>
                <a:gd name="T19" fmla="*/ 27 h 44"/>
                <a:gd name="T20" fmla="*/ 22 w 39"/>
                <a:gd name="T21" fmla="*/ 25 h 44"/>
                <a:gd name="T22" fmla="*/ 14 w 39"/>
                <a:gd name="T23" fmla="*/ 9 h 44"/>
                <a:gd name="T24" fmla="*/ 13 w 39"/>
                <a:gd name="T25" fmla="*/ 9 h 44"/>
                <a:gd name="T26" fmla="*/ 11 w 39"/>
                <a:gd name="T2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4">
                  <a:moveTo>
                    <a:pt x="8" y="43"/>
                  </a:moveTo>
                  <a:lnTo>
                    <a:pt x="0" y="44"/>
                  </a:lnTo>
                  <a:lnTo>
                    <a:pt x="7" y="2"/>
                  </a:lnTo>
                  <a:lnTo>
                    <a:pt x="17" y="0"/>
                  </a:lnTo>
                  <a:lnTo>
                    <a:pt x="39" y="37"/>
                  </a:lnTo>
                  <a:lnTo>
                    <a:pt x="30" y="39"/>
                  </a:lnTo>
                  <a:lnTo>
                    <a:pt x="25" y="31"/>
                  </a:lnTo>
                  <a:lnTo>
                    <a:pt x="10" y="34"/>
                  </a:lnTo>
                  <a:lnTo>
                    <a:pt x="8" y="43"/>
                  </a:lnTo>
                  <a:close/>
                  <a:moveTo>
                    <a:pt x="11" y="27"/>
                  </a:moveTo>
                  <a:lnTo>
                    <a:pt x="22" y="25"/>
                  </a:lnTo>
                  <a:lnTo>
                    <a:pt x="14" y="9"/>
                  </a:lnTo>
                  <a:lnTo>
                    <a:pt x="13" y="9"/>
                  </a:lnTo>
                  <a:lnTo>
                    <a:pt x="11"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1" name="Freeform 17"/>
            <p:cNvSpPr/>
            <p:nvPr/>
          </p:nvSpPr>
          <p:spPr bwMode="auto">
            <a:xfrm>
              <a:off x="9094788" y="1255713"/>
              <a:ext cx="88900" cy="85725"/>
            </a:xfrm>
            <a:custGeom>
              <a:avLst/>
              <a:gdLst>
                <a:gd name="T0" fmla="*/ 36 w 56"/>
                <a:gd name="T1" fmla="*/ 8 h 54"/>
                <a:gd name="T2" fmla="*/ 38 w 56"/>
                <a:gd name="T3" fmla="*/ 45 h 54"/>
                <a:gd name="T4" fmla="*/ 32 w 56"/>
                <a:gd name="T5" fmla="*/ 47 h 54"/>
                <a:gd name="T6" fmla="*/ 9 w 56"/>
                <a:gd name="T7" fmla="*/ 19 h 54"/>
                <a:gd name="T8" fmla="*/ 9 w 56"/>
                <a:gd name="T9" fmla="*/ 20 h 54"/>
                <a:gd name="T10" fmla="*/ 22 w 56"/>
                <a:gd name="T11" fmla="*/ 51 h 54"/>
                <a:gd name="T12" fmla="*/ 14 w 56"/>
                <a:gd name="T13" fmla="*/ 54 h 54"/>
                <a:gd name="T14" fmla="*/ 0 w 56"/>
                <a:gd name="T15" fmla="*/ 17 h 54"/>
                <a:gd name="T16" fmla="*/ 13 w 56"/>
                <a:gd name="T17" fmla="*/ 12 h 54"/>
                <a:gd name="T18" fmla="*/ 31 w 56"/>
                <a:gd name="T19" fmla="*/ 35 h 54"/>
                <a:gd name="T20" fmla="*/ 31 w 56"/>
                <a:gd name="T21" fmla="*/ 35 h 54"/>
                <a:gd name="T22" fmla="*/ 29 w 56"/>
                <a:gd name="T23" fmla="*/ 5 h 54"/>
                <a:gd name="T24" fmla="*/ 42 w 56"/>
                <a:gd name="T25" fmla="*/ 0 h 54"/>
                <a:gd name="T26" fmla="*/ 56 w 56"/>
                <a:gd name="T27" fmla="*/ 37 h 54"/>
                <a:gd name="T28" fmla="*/ 49 w 56"/>
                <a:gd name="T29" fmla="*/ 40 h 54"/>
                <a:gd name="T30" fmla="*/ 36 w 56"/>
                <a:gd name="T31" fmla="*/ 8 h 54"/>
                <a:gd name="T32" fmla="*/ 36 w 56"/>
                <a:gd name="T3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4">
                  <a:moveTo>
                    <a:pt x="36" y="8"/>
                  </a:moveTo>
                  <a:lnTo>
                    <a:pt x="38" y="45"/>
                  </a:lnTo>
                  <a:lnTo>
                    <a:pt x="32" y="47"/>
                  </a:lnTo>
                  <a:lnTo>
                    <a:pt x="9" y="19"/>
                  </a:lnTo>
                  <a:lnTo>
                    <a:pt x="9" y="20"/>
                  </a:lnTo>
                  <a:lnTo>
                    <a:pt x="22" y="51"/>
                  </a:lnTo>
                  <a:lnTo>
                    <a:pt x="14" y="54"/>
                  </a:lnTo>
                  <a:lnTo>
                    <a:pt x="0" y="17"/>
                  </a:lnTo>
                  <a:lnTo>
                    <a:pt x="13" y="12"/>
                  </a:lnTo>
                  <a:lnTo>
                    <a:pt x="31" y="35"/>
                  </a:lnTo>
                  <a:lnTo>
                    <a:pt x="31" y="35"/>
                  </a:lnTo>
                  <a:lnTo>
                    <a:pt x="29" y="5"/>
                  </a:lnTo>
                  <a:lnTo>
                    <a:pt x="42" y="0"/>
                  </a:lnTo>
                  <a:lnTo>
                    <a:pt x="56" y="37"/>
                  </a:lnTo>
                  <a:lnTo>
                    <a:pt x="49" y="40"/>
                  </a:lnTo>
                  <a:lnTo>
                    <a:pt x="36" y="8"/>
                  </a:lnTo>
                  <a:lnTo>
                    <a:pt x="3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2" name="Freeform 18"/>
            <p:cNvSpPr>
              <a:spLocks noEditPoints="1"/>
            </p:cNvSpPr>
            <p:nvPr/>
          </p:nvSpPr>
          <p:spPr bwMode="auto">
            <a:xfrm>
              <a:off x="9169400" y="1225551"/>
              <a:ext cx="74613" cy="74613"/>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3" name="Freeform 19"/>
            <p:cNvSpPr/>
            <p:nvPr/>
          </p:nvSpPr>
          <p:spPr bwMode="auto">
            <a:xfrm>
              <a:off x="9218613" y="1204913"/>
              <a:ext cx="53975" cy="55563"/>
            </a:xfrm>
            <a:custGeom>
              <a:avLst/>
              <a:gdLst>
                <a:gd name="T0" fmla="*/ 6 w 34"/>
                <a:gd name="T1" fmla="*/ 0 h 35"/>
                <a:gd name="T2" fmla="*/ 34 w 34"/>
                <a:gd name="T3" fmla="*/ 29 h 35"/>
                <a:gd name="T4" fmla="*/ 27 w 34"/>
                <a:gd name="T5" fmla="*/ 35 h 35"/>
                <a:gd name="T6" fmla="*/ 0 w 34"/>
                <a:gd name="T7" fmla="*/ 5 h 35"/>
                <a:gd name="T8" fmla="*/ 6 w 34"/>
                <a:gd name="T9" fmla="*/ 0 h 35"/>
              </a:gdLst>
              <a:ahLst/>
              <a:cxnLst>
                <a:cxn ang="0">
                  <a:pos x="T0" y="T1"/>
                </a:cxn>
                <a:cxn ang="0">
                  <a:pos x="T2" y="T3"/>
                </a:cxn>
                <a:cxn ang="0">
                  <a:pos x="T4" y="T5"/>
                </a:cxn>
                <a:cxn ang="0">
                  <a:pos x="T6" y="T7"/>
                </a:cxn>
                <a:cxn ang="0">
                  <a:pos x="T8" y="T9"/>
                </a:cxn>
              </a:cxnLst>
              <a:rect l="0" t="0" r="r" b="b"/>
              <a:pathLst>
                <a:path w="34" h="35">
                  <a:moveTo>
                    <a:pt x="6" y="0"/>
                  </a:moveTo>
                  <a:lnTo>
                    <a:pt x="34" y="29"/>
                  </a:lnTo>
                  <a:lnTo>
                    <a:pt x="27" y="35"/>
                  </a:lnTo>
                  <a:lnTo>
                    <a:pt x="0" y="5"/>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4" name="Freeform 20"/>
            <p:cNvSpPr/>
            <p:nvPr/>
          </p:nvSpPr>
          <p:spPr bwMode="auto">
            <a:xfrm>
              <a:off x="9236075" y="1165226"/>
              <a:ext cx="76200" cy="73025"/>
            </a:xfrm>
            <a:custGeom>
              <a:avLst/>
              <a:gdLst>
                <a:gd name="T0" fmla="*/ 30 w 48"/>
                <a:gd name="T1" fmla="*/ 46 h 46"/>
                <a:gd name="T2" fmla="*/ 0 w 48"/>
                <a:gd name="T3" fmla="*/ 20 h 46"/>
                <a:gd name="T4" fmla="*/ 18 w 48"/>
                <a:gd name="T5" fmla="*/ 0 h 46"/>
                <a:gd name="T6" fmla="*/ 23 w 48"/>
                <a:gd name="T7" fmla="*/ 4 h 46"/>
                <a:gd name="T8" fmla="*/ 11 w 48"/>
                <a:gd name="T9" fmla="*/ 18 h 46"/>
                <a:gd name="T10" fmla="*/ 18 w 48"/>
                <a:gd name="T11" fmla="*/ 24 h 46"/>
                <a:gd name="T12" fmla="*/ 29 w 48"/>
                <a:gd name="T13" fmla="*/ 11 h 46"/>
                <a:gd name="T14" fmla="*/ 34 w 48"/>
                <a:gd name="T15" fmla="*/ 16 h 46"/>
                <a:gd name="T16" fmla="*/ 23 w 48"/>
                <a:gd name="T17" fmla="*/ 28 h 46"/>
                <a:gd name="T18" fmla="*/ 31 w 48"/>
                <a:gd name="T19" fmla="*/ 35 h 46"/>
                <a:gd name="T20" fmla="*/ 44 w 48"/>
                <a:gd name="T21" fmla="*/ 21 h 46"/>
                <a:gd name="T22" fmla="*/ 48 w 48"/>
                <a:gd name="T23" fmla="*/ 26 h 46"/>
                <a:gd name="T24" fmla="*/ 30 w 48"/>
                <a:gd name="T2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6">
                  <a:moveTo>
                    <a:pt x="30" y="46"/>
                  </a:moveTo>
                  <a:lnTo>
                    <a:pt x="0" y="20"/>
                  </a:lnTo>
                  <a:lnTo>
                    <a:pt x="18" y="0"/>
                  </a:lnTo>
                  <a:lnTo>
                    <a:pt x="23" y="4"/>
                  </a:lnTo>
                  <a:lnTo>
                    <a:pt x="11" y="18"/>
                  </a:lnTo>
                  <a:lnTo>
                    <a:pt x="18" y="24"/>
                  </a:lnTo>
                  <a:lnTo>
                    <a:pt x="29" y="11"/>
                  </a:lnTo>
                  <a:lnTo>
                    <a:pt x="34" y="16"/>
                  </a:lnTo>
                  <a:lnTo>
                    <a:pt x="23" y="28"/>
                  </a:lnTo>
                  <a:lnTo>
                    <a:pt x="31" y="35"/>
                  </a:lnTo>
                  <a:lnTo>
                    <a:pt x="44" y="21"/>
                  </a:lnTo>
                  <a:lnTo>
                    <a:pt x="48" y="26"/>
                  </a:lnTo>
                  <a:lnTo>
                    <a:pt x="30"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5" name="Freeform 21"/>
            <p:cNvSpPr/>
            <p:nvPr/>
          </p:nvSpPr>
          <p:spPr bwMode="auto">
            <a:xfrm>
              <a:off x="9271000" y="1109663"/>
              <a:ext cx="84138" cy="82550"/>
            </a:xfrm>
            <a:custGeom>
              <a:avLst/>
              <a:gdLst>
                <a:gd name="T0" fmla="*/ 53 w 53"/>
                <a:gd name="T1" fmla="*/ 21 h 52"/>
                <a:gd name="T2" fmla="*/ 46 w 53"/>
                <a:gd name="T3" fmla="*/ 32 h 52"/>
                <a:gd name="T4" fmla="*/ 10 w 53"/>
                <a:gd name="T5" fmla="*/ 27 h 52"/>
                <a:gd name="T6" fmla="*/ 10 w 53"/>
                <a:gd name="T7" fmla="*/ 28 h 52"/>
                <a:gd name="T8" fmla="*/ 38 w 53"/>
                <a:gd name="T9" fmla="*/ 46 h 52"/>
                <a:gd name="T10" fmla="*/ 33 w 53"/>
                <a:gd name="T11" fmla="*/ 52 h 52"/>
                <a:gd name="T12" fmla="*/ 0 w 53"/>
                <a:gd name="T13" fmla="*/ 30 h 52"/>
                <a:gd name="T14" fmla="*/ 7 w 53"/>
                <a:gd name="T15" fmla="*/ 20 h 52"/>
                <a:gd name="T16" fmla="*/ 42 w 53"/>
                <a:gd name="T17" fmla="*/ 24 h 52"/>
                <a:gd name="T18" fmla="*/ 41 w 53"/>
                <a:gd name="T19" fmla="*/ 24 h 52"/>
                <a:gd name="T20" fmla="*/ 15 w 53"/>
                <a:gd name="T21" fmla="*/ 7 h 52"/>
                <a:gd name="T22" fmla="*/ 19 w 53"/>
                <a:gd name="T23" fmla="*/ 0 h 52"/>
                <a:gd name="T24" fmla="*/ 53 w 53"/>
                <a:gd name="T2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2">
                  <a:moveTo>
                    <a:pt x="53" y="21"/>
                  </a:moveTo>
                  <a:lnTo>
                    <a:pt x="46" y="32"/>
                  </a:lnTo>
                  <a:lnTo>
                    <a:pt x="10" y="27"/>
                  </a:lnTo>
                  <a:lnTo>
                    <a:pt x="10" y="28"/>
                  </a:lnTo>
                  <a:lnTo>
                    <a:pt x="38" y="46"/>
                  </a:lnTo>
                  <a:lnTo>
                    <a:pt x="33" y="52"/>
                  </a:lnTo>
                  <a:lnTo>
                    <a:pt x="0" y="30"/>
                  </a:lnTo>
                  <a:lnTo>
                    <a:pt x="7" y="20"/>
                  </a:lnTo>
                  <a:lnTo>
                    <a:pt x="42" y="24"/>
                  </a:lnTo>
                  <a:lnTo>
                    <a:pt x="41" y="24"/>
                  </a:lnTo>
                  <a:lnTo>
                    <a:pt x="15" y="7"/>
                  </a:lnTo>
                  <a:lnTo>
                    <a:pt x="19" y="0"/>
                  </a:lnTo>
                  <a:lnTo>
                    <a:pt x="53"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6" name="Freeform 22"/>
            <p:cNvSpPr/>
            <p:nvPr/>
          </p:nvSpPr>
          <p:spPr bwMode="auto">
            <a:xfrm>
              <a:off x="9309100" y="1060451"/>
              <a:ext cx="71438" cy="66675"/>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7" name="Freeform 23"/>
            <p:cNvSpPr/>
            <p:nvPr/>
          </p:nvSpPr>
          <p:spPr bwMode="auto">
            <a:xfrm>
              <a:off x="9329738" y="1031876"/>
              <a:ext cx="65088" cy="34925"/>
            </a:xfrm>
            <a:custGeom>
              <a:avLst/>
              <a:gdLst>
                <a:gd name="T0" fmla="*/ 2 w 41"/>
                <a:gd name="T1" fmla="*/ 0 h 22"/>
                <a:gd name="T2" fmla="*/ 41 w 41"/>
                <a:gd name="T3" fmla="*/ 14 h 22"/>
                <a:gd name="T4" fmla="*/ 37 w 41"/>
                <a:gd name="T5" fmla="*/ 22 h 22"/>
                <a:gd name="T6" fmla="*/ 0 w 41"/>
                <a:gd name="T7" fmla="*/ 9 h 22"/>
                <a:gd name="T8" fmla="*/ 2 w 41"/>
                <a:gd name="T9" fmla="*/ 0 h 22"/>
              </a:gdLst>
              <a:ahLst/>
              <a:cxnLst>
                <a:cxn ang="0">
                  <a:pos x="T0" y="T1"/>
                </a:cxn>
                <a:cxn ang="0">
                  <a:pos x="T2" y="T3"/>
                </a:cxn>
                <a:cxn ang="0">
                  <a:pos x="T4" y="T5"/>
                </a:cxn>
                <a:cxn ang="0">
                  <a:pos x="T6" y="T7"/>
                </a:cxn>
                <a:cxn ang="0">
                  <a:pos x="T8" y="T9"/>
                </a:cxn>
              </a:cxnLst>
              <a:rect l="0" t="0" r="r" b="b"/>
              <a:pathLst>
                <a:path w="41" h="22">
                  <a:moveTo>
                    <a:pt x="2" y="0"/>
                  </a:moveTo>
                  <a:lnTo>
                    <a:pt x="41" y="14"/>
                  </a:lnTo>
                  <a:lnTo>
                    <a:pt x="37" y="22"/>
                  </a:lnTo>
                  <a:lnTo>
                    <a:pt x="0" y="9"/>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8" name="Freeform 24"/>
            <p:cNvSpPr/>
            <p:nvPr/>
          </p:nvSpPr>
          <p:spPr bwMode="auto">
            <a:xfrm>
              <a:off x="9339263" y="977901"/>
              <a:ext cx="71438" cy="60325"/>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9" name="Freeform 25"/>
            <p:cNvSpPr>
              <a:spLocks noEditPoints="1"/>
            </p:cNvSpPr>
            <p:nvPr/>
          </p:nvSpPr>
          <p:spPr bwMode="auto">
            <a:xfrm>
              <a:off x="8794750" y="688976"/>
              <a:ext cx="377825" cy="363538"/>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0" name="Freeform 26"/>
            <p:cNvSpPr/>
            <p:nvPr/>
          </p:nvSpPr>
          <p:spPr bwMode="auto">
            <a:xfrm>
              <a:off x="8832850" y="781051"/>
              <a:ext cx="106363" cy="7938"/>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1" name="Freeform 27"/>
            <p:cNvSpPr/>
            <p:nvPr/>
          </p:nvSpPr>
          <p:spPr bwMode="auto">
            <a:xfrm>
              <a:off x="9031288" y="781051"/>
              <a:ext cx="107950" cy="7938"/>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2" name="Rectangle 28"/>
            <p:cNvSpPr>
              <a:spLocks noChangeArrowheads="1"/>
            </p:cNvSpPr>
            <p:nvPr/>
          </p:nvSpPr>
          <p:spPr bwMode="auto">
            <a:xfrm>
              <a:off x="8834438" y="844551"/>
              <a:ext cx="4445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3" name="Rectangle 29"/>
            <p:cNvSpPr>
              <a:spLocks noChangeArrowheads="1"/>
            </p:cNvSpPr>
            <p:nvPr/>
          </p:nvSpPr>
          <p:spPr bwMode="auto">
            <a:xfrm>
              <a:off x="9088438" y="844551"/>
              <a:ext cx="460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4" name="Rectangle 30"/>
            <p:cNvSpPr>
              <a:spLocks noChangeArrowheads="1"/>
            </p:cNvSpPr>
            <p:nvPr/>
          </p:nvSpPr>
          <p:spPr bwMode="auto">
            <a:xfrm>
              <a:off x="883761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5" name="Rectangle 31"/>
            <p:cNvSpPr>
              <a:spLocks noChangeArrowheads="1"/>
            </p:cNvSpPr>
            <p:nvPr/>
          </p:nvSpPr>
          <p:spPr bwMode="auto">
            <a:xfrm>
              <a:off x="905986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6" name="Rectangle 32"/>
            <p:cNvSpPr>
              <a:spLocks noChangeArrowheads="1"/>
            </p:cNvSpPr>
            <p:nvPr/>
          </p:nvSpPr>
          <p:spPr bwMode="auto">
            <a:xfrm>
              <a:off x="8845550" y="957263"/>
              <a:ext cx="2746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7" name="Freeform 33"/>
            <p:cNvSpPr>
              <a:spLocks noEditPoints="1"/>
            </p:cNvSpPr>
            <p:nvPr/>
          </p:nvSpPr>
          <p:spPr bwMode="auto">
            <a:xfrm>
              <a:off x="8528050" y="474663"/>
              <a:ext cx="927100" cy="927100"/>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8" name="Freeform 34"/>
            <p:cNvSpPr>
              <a:spLocks noEditPoints="1"/>
            </p:cNvSpPr>
            <p:nvPr/>
          </p:nvSpPr>
          <p:spPr bwMode="auto">
            <a:xfrm>
              <a:off x="8683625" y="628651"/>
              <a:ext cx="617538" cy="620713"/>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9" name="Freeform 35"/>
            <p:cNvSpPr>
              <a:spLocks noEditPoints="1"/>
            </p:cNvSpPr>
            <p:nvPr/>
          </p:nvSpPr>
          <p:spPr bwMode="auto">
            <a:xfrm>
              <a:off x="8623300" y="649288"/>
              <a:ext cx="117475" cy="125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0" name="Freeform 36"/>
            <p:cNvSpPr/>
            <p:nvPr/>
          </p:nvSpPr>
          <p:spPr bwMode="auto">
            <a:xfrm>
              <a:off x="8823325" y="527051"/>
              <a:ext cx="125413" cy="112713"/>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1" name="Freeform 37"/>
            <p:cNvSpPr>
              <a:spLocks noEditPoints="1"/>
            </p:cNvSpPr>
            <p:nvPr/>
          </p:nvSpPr>
          <p:spPr bwMode="auto">
            <a:xfrm>
              <a:off x="9039225" y="514351"/>
              <a:ext cx="120650" cy="1285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2" name="Freeform 38"/>
            <p:cNvSpPr>
              <a:spLocks noEditPoints="1"/>
            </p:cNvSpPr>
            <p:nvPr/>
          </p:nvSpPr>
          <p:spPr bwMode="auto">
            <a:xfrm>
              <a:off x="9205913" y="641351"/>
              <a:ext cx="153988" cy="14605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3" name="Freeform 39"/>
            <p:cNvSpPr>
              <a:spLocks noEditPoints="1"/>
            </p:cNvSpPr>
            <p:nvPr/>
          </p:nvSpPr>
          <p:spPr bwMode="auto">
            <a:xfrm>
              <a:off x="8488363" y="433388"/>
              <a:ext cx="1008063" cy="1011238"/>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4" name="Freeform 40"/>
            <p:cNvSpPr/>
            <p:nvPr/>
          </p:nvSpPr>
          <p:spPr bwMode="auto">
            <a:xfrm>
              <a:off x="8561388" y="827088"/>
              <a:ext cx="107950" cy="106363"/>
            </a:xfrm>
            <a:custGeom>
              <a:avLst/>
              <a:gdLst>
                <a:gd name="T0" fmla="*/ 36 w 68"/>
                <a:gd name="T1" fmla="*/ 0 h 67"/>
                <a:gd name="T2" fmla="*/ 28 w 68"/>
                <a:gd name="T3" fmla="*/ 17 h 67"/>
                <a:gd name="T4" fmla="*/ 10 w 68"/>
                <a:gd name="T5" fmla="*/ 9 h 67"/>
                <a:gd name="T6" fmla="*/ 18 w 68"/>
                <a:gd name="T7" fmla="*/ 27 h 67"/>
                <a:gd name="T8" fmla="*/ 0 w 68"/>
                <a:gd name="T9" fmla="*/ 33 h 67"/>
                <a:gd name="T10" fmla="*/ 18 w 68"/>
                <a:gd name="T11" fmla="*/ 43 h 67"/>
                <a:gd name="T12" fmla="*/ 11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3 w 68"/>
                <a:gd name="T27" fmla="*/ 26 h 67"/>
                <a:gd name="T28" fmla="*/ 60 w 68"/>
                <a:gd name="T29" fmla="*/ 9 h 67"/>
                <a:gd name="T30" fmla="*/ 44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8" y="27"/>
                  </a:lnTo>
                  <a:lnTo>
                    <a:pt x="0" y="33"/>
                  </a:lnTo>
                  <a:lnTo>
                    <a:pt x="18" y="43"/>
                  </a:lnTo>
                  <a:lnTo>
                    <a:pt x="11" y="59"/>
                  </a:lnTo>
                  <a:lnTo>
                    <a:pt x="29" y="52"/>
                  </a:lnTo>
                  <a:lnTo>
                    <a:pt x="35" y="67"/>
                  </a:lnTo>
                  <a:lnTo>
                    <a:pt x="43" y="52"/>
                  </a:lnTo>
                  <a:lnTo>
                    <a:pt x="59" y="58"/>
                  </a:lnTo>
                  <a:lnTo>
                    <a:pt x="53" y="42"/>
                  </a:lnTo>
                  <a:lnTo>
                    <a:pt x="68" y="34"/>
                  </a:lnTo>
                  <a:lnTo>
                    <a:pt x="53" y="26"/>
                  </a:lnTo>
                  <a:lnTo>
                    <a:pt x="60" y="9"/>
                  </a:lnTo>
                  <a:lnTo>
                    <a:pt x="44"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5" name="Freeform 41"/>
            <p:cNvSpPr/>
            <p:nvPr/>
          </p:nvSpPr>
          <p:spPr bwMode="auto">
            <a:xfrm>
              <a:off x="9312275" y="827088"/>
              <a:ext cx="107950" cy="106363"/>
            </a:xfrm>
            <a:custGeom>
              <a:avLst/>
              <a:gdLst>
                <a:gd name="T0" fmla="*/ 36 w 68"/>
                <a:gd name="T1" fmla="*/ 0 h 67"/>
                <a:gd name="T2" fmla="*/ 28 w 68"/>
                <a:gd name="T3" fmla="*/ 17 h 67"/>
                <a:gd name="T4" fmla="*/ 10 w 68"/>
                <a:gd name="T5" fmla="*/ 9 h 67"/>
                <a:gd name="T6" fmla="*/ 17 w 68"/>
                <a:gd name="T7" fmla="*/ 27 h 67"/>
                <a:gd name="T8" fmla="*/ 0 w 68"/>
                <a:gd name="T9" fmla="*/ 33 h 67"/>
                <a:gd name="T10" fmla="*/ 17 w 68"/>
                <a:gd name="T11" fmla="*/ 43 h 67"/>
                <a:gd name="T12" fmla="*/ 10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4 w 68"/>
                <a:gd name="T27" fmla="*/ 26 h 67"/>
                <a:gd name="T28" fmla="*/ 59 w 68"/>
                <a:gd name="T29" fmla="*/ 9 h 67"/>
                <a:gd name="T30" fmla="*/ 45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7" y="27"/>
                  </a:lnTo>
                  <a:lnTo>
                    <a:pt x="0" y="33"/>
                  </a:lnTo>
                  <a:lnTo>
                    <a:pt x="17" y="43"/>
                  </a:lnTo>
                  <a:lnTo>
                    <a:pt x="10" y="59"/>
                  </a:lnTo>
                  <a:lnTo>
                    <a:pt x="29" y="52"/>
                  </a:lnTo>
                  <a:lnTo>
                    <a:pt x="35" y="67"/>
                  </a:lnTo>
                  <a:lnTo>
                    <a:pt x="43" y="52"/>
                  </a:lnTo>
                  <a:lnTo>
                    <a:pt x="59" y="58"/>
                  </a:lnTo>
                  <a:lnTo>
                    <a:pt x="53" y="42"/>
                  </a:lnTo>
                  <a:lnTo>
                    <a:pt x="68" y="34"/>
                  </a:lnTo>
                  <a:lnTo>
                    <a:pt x="54" y="26"/>
                  </a:lnTo>
                  <a:lnTo>
                    <a:pt x="59" y="9"/>
                  </a:lnTo>
                  <a:lnTo>
                    <a:pt x="45"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6" name="Freeform 42"/>
            <p:cNvSpPr>
              <a:spLocks noEditPoints="1"/>
            </p:cNvSpPr>
            <p:nvPr/>
          </p:nvSpPr>
          <p:spPr bwMode="auto">
            <a:xfrm>
              <a:off x="8840788" y="711201"/>
              <a:ext cx="71438" cy="66675"/>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7" name="Freeform 43"/>
            <p:cNvSpPr>
              <a:spLocks noEditPoints="1"/>
            </p:cNvSpPr>
            <p:nvPr/>
          </p:nvSpPr>
          <p:spPr bwMode="auto">
            <a:xfrm>
              <a:off x="9053513" y="711201"/>
              <a:ext cx="71438" cy="66675"/>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8" name="Freeform 44"/>
            <p:cNvSpPr>
              <a:spLocks noEditPoints="1"/>
            </p:cNvSpPr>
            <p:nvPr/>
          </p:nvSpPr>
          <p:spPr bwMode="auto">
            <a:xfrm>
              <a:off x="8945563" y="957263"/>
              <a:ext cx="74613" cy="682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9" name="Freeform 45"/>
            <p:cNvSpPr/>
            <p:nvPr/>
          </p:nvSpPr>
          <p:spPr bwMode="auto">
            <a:xfrm>
              <a:off x="8877300" y="769938"/>
              <a:ext cx="212725" cy="158750"/>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0" name="Freeform 46"/>
            <p:cNvSpPr>
              <a:spLocks noEditPoints="1"/>
            </p:cNvSpPr>
            <p:nvPr/>
          </p:nvSpPr>
          <p:spPr bwMode="auto">
            <a:xfrm>
              <a:off x="8942388" y="839788"/>
              <a:ext cx="85725" cy="889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1" name="Rectangle 47"/>
            <p:cNvSpPr>
              <a:spLocks noChangeArrowheads="1"/>
            </p:cNvSpPr>
            <p:nvPr/>
          </p:nvSpPr>
          <p:spPr bwMode="auto">
            <a:xfrm>
              <a:off x="8943975" y="912813"/>
              <a:ext cx="11113"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2" name="Rectangle 48"/>
            <p:cNvSpPr>
              <a:spLocks noChangeArrowheads="1"/>
            </p:cNvSpPr>
            <p:nvPr/>
          </p:nvSpPr>
          <p:spPr bwMode="auto">
            <a:xfrm>
              <a:off x="8943975"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3" name="Rectangle 49"/>
            <p:cNvSpPr>
              <a:spLocks noChangeArrowheads="1"/>
            </p:cNvSpPr>
            <p:nvPr/>
          </p:nvSpPr>
          <p:spPr bwMode="auto">
            <a:xfrm>
              <a:off x="8943975" y="8921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4" name="Rectangle 50"/>
            <p:cNvSpPr>
              <a:spLocks noChangeArrowheads="1"/>
            </p:cNvSpPr>
            <p:nvPr/>
          </p:nvSpPr>
          <p:spPr bwMode="auto">
            <a:xfrm>
              <a:off x="8943975" y="8794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5" name="Freeform 51"/>
            <p:cNvSpPr/>
            <p:nvPr/>
          </p:nvSpPr>
          <p:spPr bwMode="auto">
            <a:xfrm>
              <a:off x="8945563" y="863601"/>
              <a:ext cx="14288" cy="9525"/>
            </a:xfrm>
            <a:custGeom>
              <a:avLst/>
              <a:gdLst>
                <a:gd name="T0" fmla="*/ 0 w 9"/>
                <a:gd name="T1" fmla="*/ 3 h 6"/>
                <a:gd name="T2" fmla="*/ 8 w 9"/>
                <a:gd name="T3" fmla="*/ 6 h 6"/>
                <a:gd name="T4" fmla="*/ 9 w 9"/>
                <a:gd name="T5" fmla="*/ 4 h 6"/>
                <a:gd name="T6" fmla="*/ 1 w 9"/>
                <a:gd name="T7" fmla="*/ 0 h 6"/>
                <a:gd name="T8" fmla="*/ 0 w 9"/>
                <a:gd name="T9" fmla="*/ 3 h 6"/>
              </a:gdLst>
              <a:ahLst/>
              <a:cxnLst>
                <a:cxn ang="0">
                  <a:pos x="T0" y="T1"/>
                </a:cxn>
                <a:cxn ang="0">
                  <a:pos x="T2" y="T3"/>
                </a:cxn>
                <a:cxn ang="0">
                  <a:pos x="T4" y="T5"/>
                </a:cxn>
                <a:cxn ang="0">
                  <a:pos x="T6" y="T7"/>
                </a:cxn>
                <a:cxn ang="0">
                  <a:pos x="T8" y="T9"/>
                </a:cxn>
              </a:cxnLst>
              <a:rect l="0" t="0" r="r" b="b"/>
              <a:pathLst>
                <a:path w="9" h="6">
                  <a:moveTo>
                    <a:pt x="0" y="3"/>
                  </a:moveTo>
                  <a:lnTo>
                    <a:pt x="8" y="6"/>
                  </a:lnTo>
                  <a:lnTo>
                    <a:pt x="9" y="4"/>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6" name="Freeform 52"/>
            <p:cNvSpPr/>
            <p:nvPr/>
          </p:nvSpPr>
          <p:spPr bwMode="auto">
            <a:xfrm>
              <a:off x="8953500" y="854076"/>
              <a:ext cx="12700" cy="12700"/>
            </a:xfrm>
            <a:custGeom>
              <a:avLst/>
              <a:gdLst>
                <a:gd name="T0" fmla="*/ 0 w 8"/>
                <a:gd name="T1" fmla="*/ 2 h 8"/>
                <a:gd name="T2" fmla="*/ 6 w 8"/>
                <a:gd name="T3" fmla="*/ 8 h 8"/>
                <a:gd name="T4" fmla="*/ 8 w 8"/>
                <a:gd name="T5" fmla="*/ 6 h 8"/>
                <a:gd name="T6" fmla="*/ 2 w 8"/>
                <a:gd name="T7" fmla="*/ 0 h 8"/>
                <a:gd name="T8" fmla="*/ 0 w 8"/>
                <a:gd name="T9" fmla="*/ 2 h 8"/>
              </a:gdLst>
              <a:ahLst/>
              <a:cxnLst>
                <a:cxn ang="0">
                  <a:pos x="T0" y="T1"/>
                </a:cxn>
                <a:cxn ang="0">
                  <a:pos x="T2" y="T3"/>
                </a:cxn>
                <a:cxn ang="0">
                  <a:pos x="T4" y="T5"/>
                </a:cxn>
                <a:cxn ang="0">
                  <a:pos x="T6" y="T7"/>
                </a:cxn>
                <a:cxn ang="0">
                  <a:pos x="T8" y="T9"/>
                </a:cxn>
              </a:cxnLst>
              <a:rect l="0" t="0" r="r" b="b"/>
              <a:pathLst>
                <a:path w="8" h="8">
                  <a:moveTo>
                    <a:pt x="0" y="2"/>
                  </a:moveTo>
                  <a:lnTo>
                    <a:pt x="6" y="8"/>
                  </a:lnTo>
                  <a:lnTo>
                    <a:pt x="8" y="6"/>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7" name="Freeform 53"/>
            <p:cNvSpPr/>
            <p:nvPr/>
          </p:nvSpPr>
          <p:spPr bwMode="auto">
            <a:xfrm>
              <a:off x="8967788" y="846138"/>
              <a:ext cx="7938" cy="14288"/>
            </a:xfrm>
            <a:custGeom>
              <a:avLst/>
              <a:gdLst>
                <a:gd name="T0" fmla="*/ 0 w 5"/>
                <a:gd name="T1" fmla="*/ 1 h 9"/>
                <a:gd name="T2" fmla="*/ 3 w 5"/>
                <a:gd name="T3" fmla="*/ 9 h 9"/>
                <a:gd name="T4" fmla="*/ 5 w 5"/>
                <a:gd name="T5" fmla="*/ 8 h 9"/>
                <a:gd name="T6" fmla="*/ 3 w 5"/>
                <a:gd name="T7" fmla="*/ 0 h 9"/>
                <a:gd name="T8" fmla="*/ 0 w 5"/>
                <a:gd name="T9" fmla="*/ 1 h 9"/>
              </a:gdLst>
              <a:ahLst/>
              <a:cxnLst>
                <a:cxn ang="0">
                  <a:pos x="T0" y="T1"/>
                </a:cxn>
                <a:cxn ang="0">
                  <a:pos x="T2" y="T3"/>
                </a:cxn>
                <a:cxn ang="0">
                  <a:pos x="T4" y="T5"/>
                </a:cxn>
                <a:cxn ang="0">
                  <a:pos x="T6" y="T7"/>
                </a:cxn>
                <a:cxn ang="0">
                  <a:pos x="T8" y="T9"/>
                </a:cxn>
              </a:cxnLst>
              <a:rect l="0" t="0" r="r" b="b"/>
              <a:pathLst>
                <a:path w="5" h="9">
                  <a:moveTo>
                    <a:pt x="0" y="1"/>
                  </a:moveTo>
                  <a:lnTo>
                    <a:pt x="3" y="9"/>
                  </a:lnTo>
                  <a:lnTo>
                    <a:pt x="5" y="8"/>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8" name="Rectangle 54"/>
            <p:cNvSpPr>
              <a:spLocks noChangeArrowheads="1"/>
            </p:cNvSpPr>
            <p:nvPr/>
          </p:nvSpPr>
          <p:spPr bwMode="auto">
            <a:xfrm>
              <a:off x="8983663" y="846138"/>
              <a:ext cx="31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9" name="Freeform 55"/>
            <p:cNvSpPr/>
            <p:nvPr/>
          </p:nvSpPr>
          <p:spPr bwMode="auto">
            <a:xfrm>
              <a:off x="8994775" y="846138"/>
              <a:ext cx="7938" cy="14288"/>
            </a:xfrm>
            <a:custGeom>
              <a:avLst/>
              <a:gdLst>
                <a:gd name="T0" fmla="*/ 0 w 5"/>
                <a:gd name="T1" fmla="*/ 8 h 9"/>
                <a:gd name="T2" fmla="*/ 1 w 5"/>
                <a:gd name="T3" fmla="*/ 9 h 9"/>
                <a:gd name="T4" fmla="*/ 5 w 5"/>
                <a:gd name="T5" fmla="*/ 1 h 9"/>
                <a:gd name="T6" fmla="*/ 3 w 5"/>
                <a:gd name="T7" fmla="*/ 0 h 9"/>
                <a:gd name="T8" fmla="*/ 0 w 5"/>
                <a:gd name="T9" fmla="*/ 8 h 9"/>
              </a:gdLst>
              <a:ahLst/>
              <a:cxnLst>
                <a:cxn ang="0">
                  <a:pos x="T0" y="T1"/>
                </a:cxn>
                <a:cxn ang="0">
                  <a:pos x="T2" y="T3"/>
                </a:cxn>
                <a:cxn ang="0">
                  <a:pos x="T4" y="T5"/>
                </a:cxn>
                <a:cxn ang="0">
                  <a:pos x="T6" y="T7"/>
                </a:cxn>
                <a:cxn ang="0">
                  <a:pos x="T8" y="T9"/>
                </a:cxn>
              </a:cxnLst>
              <a:rect l="0" t="0" r="r" b="b"/>
              <a:pathLst>
                <a:path w="5" h="9">
                  <a:moveTo>
                    <a:pt x="0" y="8"/>
                  </a:moveTo>
                  <a:lnTo>
                    <a:pt x="1" y="9"/>
                  </a:lnTo>
                  <a:lnTo>
                    <a:pt x="5" y="1"/>
                  </a:lnTo>
                  <a:lnTo>
                    <a:pt x="3"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0" name="Freeform 56"/>
            <p:cNvSpPr/>
            <p:nvPr/>
          </p:nvSpPr>
          <p:spPr bwMode="auto">
            <a:xfrm>
              <a:off x="9005888" y="854076"/>
              <a:ext cx="11113" cy="11113"/>
            </a:xfrm>
            <a:custGeom>
              <a:avLst/>
              <a:gdLst>
                <a:gd name="T0" fmla="*/ 0 w 7"/>
                <a:gd name="T1" fmla="*/ 5 h 7"/>
                <a:gd name="T2" fmla="*/ 1 w 7"/>
                <a:gd name="T3" fmla="*/ 7 h 7"/>
                <a:gd name="T4" fmla="*/ 7 w 7"/>
                <a:gd name="T5" fmla="*/ 2 h 7"/>
                <a:gd name="T6" fmla="*/ 6 w 7"/>
                <a:gd name="T7" fmla="*/ 0 h 7"/>
                <a:gd name="T8" fmla="*/ 0 w 7"/>
                <a:gd name="T9" fmla="*/ 5 h 7"/>
              </a:gdLst>
              <a:ahLst/>
              <a:cxnLst>
                <a:cxn ang="0">
                  <a:pos x="T0" y="T1"/>
                </a:cxn>
                <a:cxn ang="0">
                  <a:pos x="T2" y="T3"/>
                </a:cxn>
                <a:cxn ang="0">
                  <a:pos x="T4" y="T5"/>
                </a:cxn>
                <a:cxn ang="0">
                  <a:pos x="T6" y="T7"/>
                </a:cxn>
                <a:cxn ang="0">
                  <a:pos x="T8" y="T9"/>
                </a:cxn>
              </a:cxnLst>
              <a:rect l="0" t="0" r="r" b="b"/>
              <a:pathLst>
                <a:path w="7" h="7">
                  <a:moveTo>
                    <a:pt x="0" y="5"/>
                  </a:moveTo>
                  <a:lnTo>
                    <a:pt x="1" y="7"/>
                  </a:lnTo>
                  <a:lnTo>
                    <a:pt x="7" y="2"/>
                  </a:lnTo>
                  <a:lnTo>
                    <a:pt x="6"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1" name="Freeform 57"/>
            <p:cNvSpPr/>
            <p:nvPr/>
          </p:nvSpPr>
          <p:spPr bwMode="auto">
            <a:xfrm>
              <a:off x="9012238" y="865188"/>
              <a:ext cx="11113" cy="7938"/>
            </a:xfrm>
            <a:custGeom>
              <a:avLst/>
              <a:gdLst>
                <a:gd name="T0" fmla="*/ 0 w 7"/>
                <a:gd name="T1" fmla="*/ 3 h 5"/>
                <a:gd name="T2" fmla="*/ 0 w 7"/>
                <a:gd name="T3" fmla="*/ 5 h 5"/>
                <a:gd name="T4" fmla="*/ 7 w 7"/>
                <a:gd name="T5" fmla="*/ 2 h 5"/>
                <a:gd name="T6" fmla="*/ 7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0" y="5"/>
                  </a:lnTo>
                  <a:lnTo>
                    <a:pt x="7" y="2"/>
                  </a:lnTo>
                  <a:lnTo>
                    <a:pt x="7"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2" name="Rectangle 58"/>
            <p:cNvSpPr>
              <a:spLocks noChangeArrowheads="1"/>
            </p:cNvSpPr>
            <p:nvPr/>
          </p:nvSpPr>
          <p:spPr bwMode="auto">
            <a:xfrm>
              <a:off x="9013825" y="879476"/>
              <a:ext cx="1270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3" name="Rectangle 59"/>
            <p:cNvSpPr>
              <a:spLocks noChangeArrowheads="1"/>
            </p:cNvSpPr>
            <p:nvPr/>
          </p:nvSpPr>
          <p:spPr bwMode="auto">
            <a:xfrm>
              <a:off x="9013825" y="890588"/>
              <a:ext cx="127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4" name="Rectangle 60"/>
            <p:cNvSpPr>
              <a:spLocks noChangeArrowheads="1"/>
            </p:cNvSpPr>
            <p:nvPr/>
          </p:nvSpPr>
          <p:spPr bwMode="auto">
            <a:xfrm>
              <a:off x="9015413"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5" name="Rectangle 61"/>
            <p:cNvSpPr>
              <a:spLocks noChangeArrowheads="1"/>
            </p:cNvSpPr>
            <p:nvPr/>
          </p:nvSpPr>
          <p:spPr bwMode="auto">
            <a:xfrm>
              <a:off x="9013825" y="912813"/>
              <a:ext cx="127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6" name="Rectangle 62"/>
            <p:cNvSpPr>
              <a:spLocks noChangeArrowheads="1"/>
            </p:cNvSpPr>
            <p:nvPr/>
          </p:nvSpPr>
          <p:spPr bwMode="auto">
            <a:xfrm>
              <a:off x="8939213" y="792163"/>
              <a:ext cx="9048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7" name="Rectangle 63"/>
            <p:cNvSpPr>
              <a:spLocks noChangeArrowheads="1"/>
            </p:cNvSpPr>
            <p:nvPr/>
          </p:nvSpPr>
          <p:spPr bwMode="auto">
            <a:xfrm>
              <a:off x="8878888" y="827088"/>
              <a:ext cx="20955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8" name="Rectangle 64"/>
            <p:cNvSpPr>
              <a:spLocks noChangeArrowheads="1"/>
            </p:cNvSpPr>
            <p:nvPr/>
          </p:nvSpPr>
          <p:spPr bwMode="auto">
            <a:xfrm>
              <a:off x="8878888" y="842963"/>
              <a:ext cx="20955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9" name="Rectangle 65"/>
            <p:cNvSpPr>
              <a:spLocks noChangeArrowheads="1"/>
            </p:cNvSpPr>
            <p:nvPr/>
          </p:nvSpPr>
          <p:spPr bwMode="auto">
            <a:xfrm>
              <a:off x="8910638" y="862013"/>
              <a:ext cx="381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0" name="Rectangle 66"/>
            <p:cNvSpPr>
              <a:spLocks noChangeArrowheads="1"/>
            </p:cNvSpPr>
            <p:nvPr/>
          </p:nvSpPr>
          <p:spPr bwMode="auto">
            <a:xfrm>
              <a:off x="9020175" y="858838"/>
              <a:ext cx="412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1" name="Rectangle 67"/>
            <p:cNvSpPr>
              <a:spLocks noChangeArrowheads="1"/>
            </p:cNvSpPr>
            <p:nvPr/>
          </p:nvSpPr>
          <p:spPr bwMode="auto">
            <a:xfrm>
              <a:off x="8910638"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2" name="Rectangle 68"/>
            <p:cNvSpPr>
              <a:spLocks noChangeArrowheads="1"/>
            </p:cNvSpPr>
            <p:nvPr/>
          </p:nvSpPr>
          <p:spPr bwMode="auto">
            <a:xfrm>
              <a:off x="9026525"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3" name="Rectangle 69"/>
            <p:cNvSpPr>
              <a:spLocks noChangeArrowheads="1"/>
            </p:cNvSpPr>
            <p:nvPr/>
          </p:nvSpPr>
          <p:spPr bwMode="auto">
            <a:xfrm>
              <a:off x="8910638"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4" name="Rectangle 70"/>
            <p:cNvSpPr>
              <a:spLocks noChangeArrowheads="1"/>
            </p:cNvSpPr>
            <p:nvPr/>
          </p:nvSpPr>
          <p:spPr bwMode="auto">
            <a:xfrm>
              <a:off x="9026525"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5" name="Rectangle 71"/>
            <p:cNvSpPr>
              <a:spLocks noChangeArrowheads="1"/>
            </p:cNvSpPr>
            <p:nvPr/>
          </p:nvSpPr>
          <p:spPr bwMode="auto">
            <a:xfrm>
              <a:off x="8909050" y="906463"/>
              <a:ext cx="34925"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6" name="Rectangle 72"/>
            <p:cNvSpPr>
              <a:spLocks noChangeArrowheads="1"/>
            </p:cNvSpPr>
            <p:nvPr/>
          </p:nvSpPr>
          <p:spPr bwMode="auto">
            <a:xfrm>
              <a:off x="9026525" y="906463"/>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7" name="Rectangle 73"/>
            <p:cNvSpPr>
              <a:spLocks noChangeArrowheads="1"/>
            </p:cNvSpPr>
            <p:nvPr/>
          </p:nvSpPr>
          <p:spPr bwMode="auto">
            <a:xfrm>
              <a:off x="8916988" y="9080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8" name="Rectangle 74"/>
            <p:cNvSpPr>
              <a:spLocks noChangeArrowheads="1"/>
            </p:cNvSpPr>
            <p:nvPr/>
          </p:nvSpPr>
          <p:spPr bwMode="auto">
            <a:xfrm>
              <a:off x="9045575" y="908051"/>
              <a:ext cx="476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9" name="Rectangle 75"/>
            <p:cNvSpPr>
              <a:spLocks noChangeArrowheads="1"/>
            </p:cNvSpPr>
            <p:nvPr/>
          </p:nvSpPr>
          <p:spPr bwMode="auto">
            <a:xfrm>
              <a:off x="9039225"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0" name="Rectangle 76"/>
            <p:cNvSpPr>
              <a:spLocks noChangeArrowheads="1"/>
            </p:cNvSpPr>
            <p:nvPr/>
          </p:nvSpPr>
          <p:spPr bwMode="auto">
            <a:xfrm>
              <a:off x="8926513"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1" name="Rectangle 77"/>
            <p:cNvSpPr>
              <a:spLocks noChangeArrowheads="1"/>
            </p:cNvSpPr>
            <p:nvPr/>
          </p:nvSpPr>
          <p:spPr bwMode="auto">
            <a:xfrm>
              <a:off x="8916988" y="874713"/>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2" name="Rectangle 78"/>
            <p:cNvSpPr>
              <a:spLocks noChangeArrowheads="1"/>
            </p:cNvSpPr>
            <p:nvPr/>
          </p:nvSpPr>
          <p:spPr bwMode="auto">
            <a:xfrm>
              <a:off x="9047163" y="876301"/>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3" name="Rectangle 79"/>
            <p:cNvSpPr>
              <a:spLocks noChangeArrowheads="1"/>
            </p:cNvSpPr>
            <p:nvPr/>
          </p:nvSpPr>
          <p:spPr bwMode="auto">
            <a:xfrm>
              <a:off x="9036050" y="86042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4" name="Rectangle 80"/>
            <p:cNvSpPr>
              <a:spLocks noChangeArrowheads="1"/>
            </p:cNvSpPr>
            <p:nvPr/>
          </p:nvSpPr>
          <p:spPr bwMode="auto">
            <a:xfrm>
              <a:off x="8929688" y="862013"/>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5" name="Rectangle 81"/>
            <p:cNvSpPr>
              <a:spLocks noChangeArrowheads="1"/>
            </p:cNvSpPr>
            <p:nvPr/>
          </p:nvSpPr>
          <p:spPr bwMode="auto">
            <a:xfrm>
              <a:off x="88931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6" name="Rectangle 82"/>
            <p:cNvSpPr>
              <a:spLocks noChangeArrowheads="1"/>
            </p:cNvSpPr>
            <p:nvPr/>
          </p:nvSpPr>
          <p:spPr bwMode="auto">
            <a:xfrm>
              <a:off x="89185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7" name="Rectangle 83"/>
            <p:cNvSpPr>
              <a:spLocks noChangeArrowheads="1"/>
            </p:cNvSpPr>
            <p:nvPr/>
          </p:nvSpPr>
          <p:spPr bwMode="auto">
            <a:xfrm>
              <a:off x="89439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8" name="Rectangle 84"/>
            <p:cNvSpPr>
              <a:spLocks noChangeArrowheads="1"/>
            </p:cNvSpPr>
            <p:nvPr/>
          </p:nvSpPr>
          <p:spPr bwMode="auto">
            <a:xfrm>
              <a:off x="9021763" y="844551"/>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9" name="Rectangle 85"/>
            <p:cNvSpPr>
              <a:spLocks noChangeArrowheads="1"/>
            </p:cNvSpPr>
            <p:nvPr/>
          </p:nvSpPr>
          <p:spPr bwMode="auto">
            <a:xfrm>
              <a:off x="9048750" y="842963"/>
              <a:ext cx="15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0" name="Rectangle 86"/>
            <p:cNvSpPr>
              <a:spLocks noChangeArrowheads="1"/>
            </p:cNvSpPr>
            <p:nvPr/>
          </p:nvSpPr>
          <p:spPr bwMode="auto">
            <a:xfrm>
              <a:off x="9072563"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1" name="Rectangle 87"/>
            <p:cNvSpPr>
              <a:spLocks noChangeArrowheads="1"/>
            </p:cNvSpPr>
            <p:nvPr/>
          </p:nvSpPr>
          <p:spPr bwMode="auto">
            <a:xfrm>
              <a:off x="9075738" y="828676"/>
              <a:ext cx="158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2" name="Rectangle 88"/>
            <p:cNvSpPr>
              <a:spLocks noChangeArrowheads="1"/>
            </p:cNvSpPr>
            <p:nvPr/>
          </p:nvSpPr>
          <p:spPr bwMode="auto">
            <a:xfrm>
              <a:off x="9055100" y="828676"/>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3" name="Rectangle 89"/>
            <p:cNvSpPr>
              <a:spLocks noChangeArrowheads="1"/>
            </p:cNvSpPr>
            <p:nvPr/>
          </p:nvSpPr>
          <p:spPr bwMode="auto">
            <a:xfrm>
              <a:off x="9039225"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4" name="Rectangle 90"/>
            <p:cNvSpPr>
              <a:spLocks noChangeArrowheads="1"/>
            </p:cNvSpPr>
            <p:nvPr/>
          </p:nvSpPr>
          <p:spPr bwMode="auto">
            <a:xfrm>
              <a:off x="9009063"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5" name="Rectangle 91"/>
            <p:cNvSpPr>
              <a:spLocks noChangeArrowheads="1"/>
            </p:cNvSpPr>
            <p:nvPr/>
          </p:nvSpPr>
          <p:spPr bwMode="auto">
            <a:xfrm>
              <a:off x="8983663" y="828676"/>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6" name="Rectangle 92"/>
            <p:cNvSpPr>
              <a:spLocks noChangeArrowheads="1"/>
            </p:cNvSpPr>
            <p:nvPr/>
          </p:nvSpPr>
          <p:spPr bwMode="auto">
            <a:xfrm>
              <a:off x="8956675"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7" name="Rectangle 93"/>
            <p:cNvSpPr>
              <a:spLocks noChangeArrowheads="1"/>
            </p:cNvSpPr>
            <p:nvPr/>
          </p:nvSpPr>
          <p:spPr bwMode="auto">
            <a:xfrm>
              <a:off x="8928100"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8" name="Rectangle 94"/>
            <p:cNvSpPr>
              <a:spLocks noChangeArrowheads="1"/>
            </p:cNvSpPr>
            <p:nvPr/>
          </p:nvSpPr>
          <p:spPr bwMode="auto">
            <a:xfrm>
              <a:off x="8907463" y="828676"/>
              <a:ext cx="47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9" name="Rectangle 95"/>
            <p:cNvSpPr>
              <a:spLocks noChangeArrowheads="1"/>
            </p:cNvSpPr>
            <p:nvPr/>
          </p:nvSpPr>
          <p:spPr bwMode="auto">
            <a:xfrm>
              <a:off x="8888413"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0" name="Rectangle 96"/>
            <p:cNvSpPr>
              <a:spLocks noChangeArrowheads="1"/>
            </p:cNvSpPr>
            <p:nvPr/>
          </p:nvSpPr>
          <p:spPr bwMode="auto">
            <a:xfrm>
              <a:off x="8937625" y="811213"/>
              <a:ext cx="920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1" name="Rectangle 97"/>
            <p:cNvSpPr>
              <a:spLocks noChangeArrowheads="1"/>
            </p:cNvSpPr>
            <p:nvPr/>
          </p:nvSpPr>
          <p:spPr bwMode="auto">
            <a:xfrm>
              <a:off x="9028113" y="804863"/>
              <a:ext cx="4763"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2" name="Rectangle 98"/>
            <p:cNvSpPr>
              <a:spLocks noChangeArrowheads="1"/>
            </p:cNvSpPr>
            <p:nvPr/>
          </p:nvSpPr>
          <p:spPr bwMode="auto">
            <a:xfrm>
              <a:off x="8934450" y="801688"/>
              <a:ext cx="476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3" name="Rectangle 99"/>
            <p:cNvSpPr>
              <a:spLocks noChangeArrowheads="1"/>
            </p:cNvSpPr>
            <p:nvPr/>
          </p:nvSpPr>
          <p:spPr bwMode="auto">
            <a:xfrm>
              <a:off x="8943975"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4" name="Rectangle 100"/>
            <p:cNvSpPr>
              <a:spLocks noChangeArrowheads="1"/>
            </p:cNvSpPr>
            <p:nvPr/>
          </p:nvSpPr>
          <p:spPr bwMode="auto">
            <a:xfrm>
              <a:off x="89709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5" name="Rectangle 101"/>
            <p:cNvSpPr>
              <a:spLocks noChangeArrowheads="1"/>
            </p:cNvSpPr>
            <p:nvPr/>
          </p:nvSpPr>
          <p:spPr bwMode="auto">
            <a:xfrm>
              <a:off x="89963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6" name="Rectangle 102"/>
            <p:cNvSpPr>
              <a:spLocks noChangeArrowheads="1"/>
            </p:cNvSpPr>
            <p:nvPr/>
          </p:nvSpPr>
          <p:spPr bwMode="auto">
            <a:xfrm>
              <a:off x="9023350"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7" name="Rectangle 103"/>
            <p:cNvSpPr>
              <a:spLocks noChangeArrowheads="1"/>
            </p:cNvSpPr>
            <p:nvPr/>
          </p:nvSpPr>
          <p:spPr bwMode="auto">
            <a:xfrm>
              <a:off x="9005888" y="795338"/>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8" name="Rectangle 104"/>
            <p:cNvSpPr>
              <a:spLocks noChangeArrowheads="1"/>
            </p:cNvSpPr>
            <p:nvPr/>
          </p:nvSpPr>
          <p:spPr bwMode="auto">
            <a:xfrm>
              <a:off x="8980488" y="7937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9" name="Rectangle 105"/>
            <p:cNvSpPr>
              <a:spLocks noChangeArrowheads="1"/>
            </p:cNvSpPr>
            <p:nvPr/>
          </p:nvSpPr>
          <p:spPr bwMode="auto">
            <a:xfrm>
              <a:off x="8958263" y="79533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80" name="Freeform 106"/>
            <p:cNvSpPr/>
            <p:nvPr/>
          </p:nvSpPr>
          <p:spPr bwMode="auto">
            <a:xfrm>
              <a:off x="8918575" y="923926"/>
              <a:ext cx="38100" cy="38100"/>
            </a:xfrm>
            <a:custGeom>
              <a:avLst/>
              <a:gdLst>
                <a:gd name="T0" fmla="*/ 0 w 24"/>
                <a:gd name="T1" fmla="*/ 21 h 24"/>
                <a:gd name="T2" fmla="*/ 3 w 24"/>
                <a:gd name="T3" fmla="*/ 24 h 24"/>
                <a:gd name="T4" fmla="*/ 24 w 24"/>
                <a:gd name="T5" fmla="*/ 3 h 24"/>
                <a:gd name="T6" fmla="*/ 22 w 24"/>
                <a:gd name="T7" fmla="*/ 0 h 24"/>
                <a:gd name="T8" fmla="*/ 0 w 24"/>
                <a:gd name="T9" fmla="*/ 21 h 24"/>
              </a:gdLst>
              <a:ahLst/>
              <a:cxnLst>
                <a:cxn ang="0">
                  <a:pos x="T0" y="T1"/>
                </a:cxn>
                <a:cxn ang="0">
                  <a:pos x="T2" y="T3"/>
                </a:cxn>
                <a:cxn ang="0">
                  <a:pos x="T4" y="T5"/>
                </a:cxn>
                <a:cxn ang="0">
                  <a:pos x="T6" y="T7"/>
                </a:cxn>
                <a:cxn ang="0">
                  <a:pos x="T8" y="T9"/>
                </a:cxn>
              </a:cxnLst>
              <a:rect l="0" t="0" r="r" b="b"/>
              <a:pathLst>
                <a:path w="24" h="24">
                  <a:moveTo>
                    <a:pt x="0" y="21"/>
                  </a:moveTo>
                  <a:lnTo>
                    <a:pt x="3" y="24"/>
                  </a:lnTo>
                  <a:lnTo>
                    <a:pt x="24" y="3"/>
                  </a:lnTo>
                  <a:lnTo>
                    <a:pt x="22" y="0"/>
                  </a:lnTo>
                  <a:lnTo>
                    <a:pt x="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1" name="Freeform 107"/>
            <p:cNvSpPr/>
            <p:nvPr/>
          </p:nvSpPr>
          <p:spPr bwMode="auto">
            <a:xfrm>
              <a:off x="9012238" y="923926"/>
              <a:ext cx="31750" cy="34925"/>
            </a:xfrm>
            <a:custGeom>
              <a:avLst/>
              <a:gdLst>
                <a:gd name="T0" fmla="*/ 0 w 20"/>
                <a:gd name="T1" fmla="*/ 2 h 22"/>
                <a:gd name="T2" fmla="*/ 18 w 20"/>
                <a:gd name="T3" fmla="*/ 22 h 22"/>
                <a:gd name="T4" fmla="*/ 20 w 20"/>
                <a:gd name="T5" fmla="*/ 21 h 22"/>
                <a:gd name="T6" fmla="*/ 1 w 20"/>
                <a:gd name="T7" fmla="*/ 0 h 22"/>
                <a:gd name="T8" fmla="*/ 0 w 20"/>
                <a:gd name="T9" fmla="*/ 2 h 22"/>
              </a:gdLst>
              <a:ahLst/>
              <a:cxnLst>
                <a:cxn ang="0">
                  <a:pos x="T0" y="T1"/>
                </a:cxn>
                <a:cxn ang="0">
                  <a:pos x="T2" y="T3"/>
                </a:cxn>
                <a:cxn ang="0">
                  <a:pos x="T4" y="T5"/>
                </a:cxn>
                <a:cxn ang="0">
                  <a:pos x="T6" y="T7"/>
                </a:cxn>
                <a:cxn ang="0">
                  <a:pos x="T8" y="T9"/>
                </a:cxn>
              </a:cxnLst>
              <a:rect l="0" t="0" r="r" b="b"/>
              <a:pathLst>
                <a:path w="20" h="22">
                  <a:moveTo>
                    <a:pt x="0" y="2"/>
                  </a:moveTo>
                  <a:lnTo>
                    <a:pt x="18" y="22"/>
                  </a:lnTo>
                  <a:lnTo>
                    <a:pt x="20" y="2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2" name="Freeform 108"/>
            <p:cNvSpPr>
              <a:spLocks noEditPoints="1"/>
            </p:cNvSpPr>
            <p:nvPr/>
          </p:nvSpPr>
          <p:spPr bwMode="auto">
            <a:xfrm>
              <a:off x="8848725" y="1063626"/>
              <a:ext cx="285750" cy="101600"/>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3" name="Freeform 109"/>
            <p:cNvSpPr/>
            <p:nvPr/>
          </p:nvSpPr>
          <p:spPr bwMode="auto">
            <a:xfrm>
              <a:off x="8726488" y="890588"/>
              <a:ext cx="130175" cy="274638"/>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4" name="Freeform 110"/>
            <p:cNvSpPr/>
            <p:nvPr/>
          </p:nvSpPr>
          <p:spPr bwMode="auto">
            <a:xfrm>
              <a:off x="8743950" y="993776"/>
              <a:ext cx="50800" cy="3492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5" name="Freeform 111"/>
            <p:cNvSpPr/>
            <p:nvPr/>
          </p:nvSpPr>
          <p:spPr bwMode="auto">
            <a:xfrm>
              <a:off x="8780463" y="996951"/>
              <a:ext cx="31750" cy="104775"/>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6" name="Freeform 112"/>
            <p:cNvSpPr/>
            <p:nvPr/>
          </p:nvSpPr>
          <p:spPr bwMode="auto">
            <a:xfrm>
              <a:off x="8734425" y="892176"/>
              <a:ext cx="60325" cy="4127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7" name="Freeform 113"/>
            <p:cNvSpPr/>
            <p:nvPr/>
          </p:nvSpPr>
          <p:spPr bwMode="auto">
            <a:xfrm>
              <a:off x="8747125" y="927101"/>
              <a:ext cx="6350" cy="36513"/>
            </a:xfrm>
            <a:custGeom>
              <a:avLst/>
              <a:gdLst>
                <a:gd name="T0" fmla="*/ 0 w 4"/>
                <a:gd name="T1" fmla="*/ 23 h 23"/>
                <a:gd name="T2" fmla="*/ 3 w 4"/>
                <a:gd name="T3" fmla="*/ 23 h 23"/>
                <a:gd name="T4" fmla="*/ 4 w 4"/>
                <a:gd name="T5" fmla="*/ 0 h 23"/>
                <a:gd name="T6" fmla="*/ 1 w 4"/>
                <a:gd name="T7" fmla="*/ 0 h 23"/>
                <a:gd name="T8" fmla="*/ 0 w 4"/>
                <a:gd name="T9" fmla="*/ 23 h 23"/>
              </a:gdLst>
              <a:ahLst/>
              <a:cxnLst>
                <a:cxn ang="0">
                  <a:pos x="T0" y="T1"/>
                </a:cxn>
                <a:cxn ang="0">
                  <a:pos x="T2" y="T3"/>
                </a:cxn>
                <a:cxn ang="0">
                  <a:pos x="T4" y="T5"/>
                </a:cxn>
                <a:cxn ang="0">
                  <a:pos x="T6" y="T7"/>
                </a:cxn>
                <a:cxn ang="0">
                  <a:pos x="T8" y="T9"/>
                </a:cxn>
              </a:cxnLst>
              <a:rect l="0" t="0" r="r" b="b"/>
              <a:pathLst>
                <a:path w="4" h="23">
                  <a:moveTo>
                    <a:pt x="0" y="23"/>
                  </a:moveTo>
                  <a:lnTo>
                    <a:pt x="3" y="23"/>
                  </a:lnTo>
                  <a:lnTo>
                    <a:pt x="4" y="0"/>
                  </a:lnTo>
                  <a:lnTo>
                    <a:pt x="1"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8" name="Freeform 114"/>
            <p:cNvSpPr/>
            <p:nvPr/>
          </p:nvSpPr>
          <p:spPr bwMode="auto">
            <a:xfrm>
              <a:off x="9121775" y="890588"/>
              <a:ext cx="133350" cy="274638"/>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9" name="Freeform 115"/>
            <p:cNvSpPr/>
            <p:nvPr/>
          </p:nvSpPr>
          <p:spPr bwMode="auto">
            <a:xfrm>
              <a:off x="9185275" y="993776"/>
              <a:ext cx="50800" cy="3492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0" name="Freeform 116"/>
            <p:cNvSpPr/>
            <p:nvPr/>
          </p:nvSpPr>
          <p:spPr bwMode="auto">
            <a:xfrm>
              <a:off x="9167813" y="996951"/>
              <a:ext cx="31750" cy="104775"/>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1" name="Freeform 117"/>
            <p:cNvSpPr/>
            <p:nvPr/>
          </p:nvSpPr>
          <p:spPr bwMode="auto">
            <a:xfrm>
              <a:off x="9185275" y="892176"/>
              <a:ext cx="58738" cy="4127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2" name="Rectangle 118"/>
            <p:cNvSpPr>
              <a:spLocks noChangeArrowheads="1"/>
            </p:cNvSpPr>
            <p:nvPr/>
          </p:nvSpPr>
          <p:spPr bwMode="auto">
            <a:xfrm>
              <a:off x="9228138" y="927101"/>
              <a:ext cx="4763"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93" name="Freeform 119"/>
            <p:cNvSpPr>
              <a:spLocks noEditPoints="1"/>
            </p:cNvSpPr>
            <p:nvPr/>
          </p:nvSpPr>
          <p:spPr bwMode="auto">
            <a:xfrm>
              <a:off x="8872538" y="1084263"/>
              <a:ext cx="55563" cy="57150"/>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4" name="Freeform 120"/>
            <p:cNvSpPr>
              <a:spLocks noEditPoints="1"/>
            </p:cNvSpPr>
            <p:nvPr/>
          </p:nvSpPr>
          <p:spPr bwMode="auto">
            <a:xfrm>
              <a:off x="8934450" y="1087438"/>
              <a:ext cx="50800" cy="4445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5" name="Freeform 121"/>
            <p:cNvSpPr>
              <a:spLocks noEditPoints="1"/>
            </p:cNvSpPr>
            <p:nvPr/>
          </p:nvSpPr>
          <p:spPr bwMode="auto">
            <a:xfrm>
              <a:off x="8990013" y="1085851"/>
              <a:ext cx="57150" cy="47625"/>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6" name="Freeform 122"/>
            <p:cNvSpPr/>
            <p:nvPr/>
          </p:nvSpPr>
          <p:spPr bwMode="auto">
            <a:xfrm>
              <a:off x="9050338" y="1092201"/>
              <a:ext cx="53975" cy="41275"/>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sp>
        <p:nvSpPr>
          <p:cNvPr id="20484" name="文本框 15"/>
          <p:cNvSpPr txBox="1"/>
          <p:nvPr/>
        </p:nvSpPr>
        <p:spPr>
          <a:xfrm>
            <a:off x="703580" y="722630"/>
            <a:ext cx="1449070" cy="583565"/>
          </a:xfrm>
          <a:prstGeom prst="rect">
            <a:avLst/>
          </a:prstGeom>
          <a:noFill/>
          <a:ln w="9525">
            <a:noFill/>
          </a:ln>
        </p:spPr>
        <p:txBody>
          <a:bodyPr wrap="square" anchor="t" anchorCtr="0">
            <a:spAutoFit/>
          </a:bodyPr>
          <a:p>
            <a:pPr algn="ctr"/>
            <a:r>
              <a:rPr lang="en-US" altLang="zh-CN" sz="3200" dirty="0">
                <a:solidFill>
                  <a:srgbClr val="103568"/>
                </a:solidFill>
                <a:latin typeface="Stencil" panose="040409050D0802020404" pitchFamily="82" charset="0"/>
                <a:ea typeface="宋体" panose="02010600030101010101" pitchFamily="2" charset="-122"/>
              </a:rPr>
              <a:t>9.5</a:t>
            </a:r>
            <a:endParaRPr lang="en-US" altLang="zh-CN" sz="3200" dirty="0">
              <a:solidFill>
                <a:srgbClr val="103568"/>
              </a:solidFill>
              <a:latin typeface="Stencil" panose="040409050D0802020404" pitchFamily="82" charset="0"/>
              <a:ea typeface="宋体" panose="02010600030101010101" pitchFamily="2" charset="-122"/>
            </a:endParaRPr>
          </a:p>
        </p:txBody>
      </p:sp>
      <p:sp>
        <p:nvSpPr>
          <p:cNvPr id="6" name="文本框 5"/>
          <p:cNvSpPr txBox="1"/>
          <p:nvPr/>
        </p:nvSpPr>
        <p:spPr>
          <a:xfrm>
            <a:off x="1174115" y="1614805"/>
            <a:ext cx="10016490" cy="3169285"/>
          </a:xfrm>
          <a:prstGeom prst="rect">
            <a:avLst/>
          </a:prstGeom>
          <a:noFill/>
        </p:spPr>
        <p:txBody>
          <a:bodyPr wrap="square" rtlCol="0" anchor="t">
            <a:spAutoFit/>
          </a:bodyPr>
          <a:p>
            <a:r>
              <a:rPr sz="2000" dirty="0">
                <a:solidFill>
                  <a:srgbClr val="103568"/>
                </a:solidFill>
                <a:latin typeface="华文中宋" panose="02010600040101010101" charset="-122"/>
                <a:ea typeface="华文中宋" panose="02010600040101010101" charset="-122"/>
                <a:sym typeface="+mn-ea"/>
              </a:rPr>
              <a:t>解：</a:t>
            </a:r>
            <a:endParaRPr sz="2000" dirty="0">
              <a:solidFill>
                <a:srgbClr val="103568"/>
              </a:solidFill>
              <a:latin typeface="华文中宋" panose="02010600040101010101" charset="-122"/>
              <a:ea typeface="华文中宋" panose="02010600040101010101" charset="-122"/>
              <a:sym typeface="+mn-ea"/>
            </a:endParaRPr>
          </a:p>
          <a:p>
            <a:r>
              <a:rPr sz="2000" dirty="0">
                <a:solidFill>
                  <a:srgbClr val="103568"/>
                </a:solidFill>
                <a:latin typeface="华文中宋" panose="02010600040101010101" charset="-122"/>
                <a:ea typeface="华文中宋" panose="02010600040101010101" charset="-122"/>
                <a:sym typeface="+mn-ea"/>
              </a:rPr>
              <a:t>(1)中断屏蔽字如下表所示。</a:t>
            </a:r>
            <a:endParaRPr sz="2000" dirty="0">
              <a:solidFill>
                <a:srgbClr val="103568"/>
              </a:solidFill>
              <a:latin typeface="华文中宋" panose="02010600040101010101" charset="-122"/>
              <a:ea typeface="华文中宋" panose="02010600040101010101" charset="-122"/>
              <a:sym typeface="+mn-ea"/>
            </a:endParaRPr>
          </a:p>
          <a:p>
            <a:endParaRPr sz="2000" dirty="0">
              <a:solidFill>
                <a:srgbClr val="103568"/>
              </a:solidFill>
              <a:latin typeface="华文中宋" panose="02010600040101010101" charset="-122"/>
              <a:ea typeface="华文中宋" panose="02010600040101010101" charset="-122"/>
              <a:sym typeface="+mn-ea"/>
            </a:endParaRPr>
          </a:p>
          <a:p>
            <a:endParaRPr sz="2000" dirty="0">
              <a:solidFill>
                <a:srgbClr val="103568"/>
              </a:solidFill>
              <a:latin typeface="华文中宋" panose="02010600040101010101" charset="-122"/>
              <a:ea typeface="华文中宋" panose="02010600040101010101" charset="-122"/>
              <a:sym typeface="+mn-ea"/>
            </a:endParaRPr>
          </a:p>
          <a:p>
            <a:endParaRPr sz="2000" dirty="0">
              <a:solidFill>
                <a:srgbClr val="103568"/>
              </a:solidFill>
              <a:latin typeface="华文中宋" panose="02010600040101010101" charset="-122"/>
              <a:ea typeface="华文中宋" panose="02010600040101010101" charset="-122"/>
              <a:sym typeface="+mn-ea"/>
            </a:endParaRPr>
          </a:p>
          <a:p>
            <a:endParaRPr sz="2000" dirty="0">
              <a:solidFill>
                <a:srgbClr val="103568"/>
              </a:solidFill>
              <a:latin typeface="华文中宋" panose="02010600040101010101" charset="-122"/>
              <a:ea typeface="华文中宋" panose="02010600040101010101" charset="-122"/>
              <a:sym typeface="+mn-ea"/>
            </a:endParaRPr>
          </a:p>
          <a:p>
            <a:endParaRPr sz="2000" dirty="0">
              <a:solidFill>
                <a:srgbClr val="103568"/>
              </a:solidFill>
              <a:latin typeface="华文中宋" panose="02010600040101010101" charset="-122"/>
              <a:ea typeface="华文中宋" panose="02010600040101010101" charset="-122"/>
              <a:sym typeface="+mn-ea"/>
            </a:endParaRPr>
          </a:p>
          <a:p>
            <a:endParaRPr sz="2000" dirty="0">
              <a:solidFill>
                <a:srgbClr val="103568"/>
              </a:solidFill>
              <a:latin typeface="华文中宋" panose="02010600040101010101" charset="-122"/>
              <a:ea typeface="华文中宋" panose="02010600040101010101" charset="-122"/>
              <a:sym typeface="+mn-ea"/>
            </a:endParaRPr>
          </a:p>
          <a:p>
            <a:endParaRPr sz="2000" dirty="0">
              <a:solidFill>
                <a:srgbClr val="103568"/>
              </a:solidFill>
              <a:latin typeface="华文中宋" panose="02010600040101010101" charset="-122"/>
              <a:ea typeface="华文中宋" panose="02010600040101010101" charset="-122"/>
              <a:sym typeface="+mn-ea"/>
            </a:endParaRPr>
          </a:p>
          <a:p>
            <a:r>
              <a:rPr sz="2000" dirty="0">
                <a:solidFill>
                  <a:srgbClr val="103568"/>
                </a:solidFill>
                <a:latin typeface="华文中宋" panose="02010600040101010101" charset="-122"/>
                <a:ea typeface="华文中宋" panose="02010600040101010101" charset="-122"/>
                <a:sym typeface="+mn-ea"/>
              </a:rPr>
              <a:t>(2) CPU运行轨迹如下图所示。</a:t>
            </a:r>
            <a:endParaRPr sz="2000" dirty="0">
              <a:solidFill>
                <a:srgbClr val="103568"/>
              </a:solidFill>
              <a:latin typeface="华文中宋" panose="02010600040101010101" charset="-122"/>
              <a:ea typeface="华文中宋" panose="02010600040101010101" charset="-122"/>
              <a:sym typeface="+mn-ea"/>
            </a:endParaRPr>
          </a:p>
        </p:txBody>
      </p:sp>
      <p:pic>
        <p:nvPicPr>
          <p:cNvPr id="3" name="图片 2"/>
          <p:cNvPicPr>
            <a:picLocks noChangeAspect="1"/>
          </p:cNvPicPr>
          <p:nvPr/>
        </p:nvPicPr>
        <p:blipFill>
          <a:blip r:embed="rId1"/>
          <a:stretch>
            <a:fillRect/>
          </a:stretch>
        </p:blipFill>
        <p:spPr>
          <a:xfrm>
            <a:off x="1356360" y="2533015"/>
            <a:ext cx="2636520" cy="1516380"/>
          </a:xfrm>
          <a:prstGeom prst="rect">
            <a:avLst/>
          </a:prstGeom>
          <a:noFill/>
          <a:ln>
            <a:noFill/>
          </a:ln>
        </p:spPr>
      </p:pic>
      <p:pic>
        <p:nvPicPr>
          <p:cNvPr id="5" name="图片 3"/>
          <p:cNvPicPr>
            <a:picLocks noChangeAspect="1"/>
          </p:cNvPicPr>
          <p:nvPr/>
        </p:nvPicPr>
        <p:blipFill>
          <a:blip r:embed="rId2"/>
          <a:stretch>
            <a:fillRect/>
          </a:stretch>
        </p:blipFill>
        <p:spPr>
          <a:xfrm>
            <a:off x="5019040" y="2620645"/>
            <a:ext cx="3383280" cy="1562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
        <p:nvSpPr>
          <p:cNvPr id="4" name="矩形 3"/>
          <p:cNvSpPr/>
          <p:nvPr/>
        </p:nvSpPr>
        <p:spPr>
          <a:xfrm>
            <a:off x="569913" y="463550"/>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a:t> </a:t>
            </a:r>
            <a:endParaRPr lang="zh-CN" altLang="en-US" strike="noStrike" noProof="1" dirty="0"/>
          </a:p>
        </p:txBody>
      </p:sp>
      <p:grpSp>
        <p:nvGrpSpPr>
          <p:cNvPr id="278" name="组合 277"/>
          <p:cNvGrpSpPr/>
          <p:nvPr/>
        </p:nvGrpSpPr>
        <p:grpSpPr>
          <a:xfrm>
            <a:off x="3290884" y="603896"/>
            <a:ext cx="5640754" cy="5658516"/>
            <a:chOff x="8488363" y="433388"/>
            <a:chExt cx="1008063" cy="1011238"/>
          </a:xfrm>
          <a:solidFill>
            <a:schemeClr val="bg1">
              <a:lumMod val="95000"/>
              <a:alpha val="30000"/>
            </a:schemeClr>
          </a:solidFill>
        </p:grpSpPr>
        <p:sp>
          <p:nvSpPr>
            <p:cNvPr id="279" name="Freeform 5"/>
            <p:cNvSpPr/>
            <p:nvPr/>
          </p:nvSpPr>
          <p:spPr bwMode="auto">
            <a:xfrm>
              <a:off x="8564563" y="974726"/>
              <a:ext cx="73025" cy="68263"/>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0" name="Freeform 6"/>
            <p:cNvSpPr/>
            <p:nvPr/>
          </p:nvSpPr>
          <p:spPr bwMode="auto">
            <a:xfrm>
              <a:off x="8583613" y="1039813"/>
              <a:ext cx="80963" cy="77788"/>
            </a:xfrm>
            <a:custGeom>
              <a:avLst/>
              <a:gdLst>
                <a:gd name="T0" fmla="*/ 14 w 51"/>
                <a:gd name="T1" fmla="*/ 49 h 49"/>
                <a:gd name="T2" fmla="*/ 9 w 51"/>
                <a:gd name="T3" fmla="*/ 37 h 49"/>
                <a:gd name="T4" fmla="*/ 34 w 51"/>
                <a:gd name="T5" fmla="*/ 10 h 49"/>
                <a:gd name="T6" fmla="*/ 33 w 51"/>
                <a:gd name="T7" fmla="*/ 10 h 49"/>
                <a:gd name="T8" fmla="*/ 3 w 51"/>
                <a:gd name="T9" fmla="*/ 23 h 49"/>
                <a:gd name="T10" fmla="*/ 0 w 51"/>
                <a:gd name="T11" fmla="*/ 15 h 49"/>
                <a:gd name="T12" fmla="*/ 36 w 51"/>
                <a:gd name="T13" fmla="*/ 0 h 49"/>
                <a:gd name="T14" fmla="*/ 42 w 51"/>
                <a:gd name="T15" fmla="*/ 12 h 49"/>
                <a:gd name="T16" fmla="*/ 18 w 51"/>
                <a:gd name="T17" fmla="*/ 38 h 49"/>
                <a:gd name="T18" fmla="*/ 18 w 51"/>
                <a:gd name="T19" fmla="*/ 38 h 49"/>
                <a:gd name="T20" fmla="*/ 48 w 51"/>
                <a:gd name="T21" fmla="*/ 26 h 49"/>
                <a:gd name="T22" fmla="*/ 51 w 51"/>
                <a:gd name="T23" fmla="*/ 33 h 49"/>
                <a:gd name="T24" fmla="*/ 14 w 51"/>
                <a:gd name="T2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49">
                  <a:moveTo>
                    <a:pt x="14" y="49"/>
                  </a:moveTo>
                  <a:lnTo>
                    <a:pt x="9" y="37"/>
                  </a:lnTo>
                  <a:lnTo>
                    <a:pt x="34" y="10"/>
                  </a:lnTo>
                  <a:lnTo>
                    <a:pt x="33" y="10"/>
                  </a:lnTo>
                  <a:lnTo>
                    <a:pt x="3" y="23"/>
                  </a:lnTo>
                  <a:lnTo>
                    <a:pt x="0" y="15"/>
                  </a:lnTo>
                  <a:lnTo>
                    <a:pt x="36" y="0"/>
                  </a:lnTo>
                  <a:lnTo>
                    <a:pt x="42" y="12"/>
                  </a:lnTo>
                  <a:lnTo>
                    <a:pt x="18" y="38"/>
                  </a:lnTo>
                  <a:lnTo>
                    <a:pt x="18" y="38"/>
                  </a:lnTo>
                  <a:lnTo>
                    <a:pt x="48" y="26"/>
                  </a:lnTo>
                  <a:lnTo>
                    <a:pt x="51" y="33"/>
                  </a:lnTo>
                  <a:lnTo>
                    <a:pt x="1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1" name="Freeform 7"/>
            <p:cNvSpPr/>
            <p:nvPr/>
          </p:nvSpPr>
          <p:spPr bwMode="auto">
            <a:xfrm>
              <a:off x="8613775" y="1103313"/>
              <a:ext cx="63500" cy="41275"/>
            </a:xfrm>
            <a:custGeom>
              <a:avLst/>
              <a:gdLst>
                <a:gd name="T0" fmla="*/ 40 w 40"/>
                <a:gd name="T1" fmla="*/ 7 h 26"/>
                <a:gd name="T2" fmla="*/ 4 w 40"/>
                <a:gd name="T3" fmla="*/ 26 h 26"/>
                <a:gd name="T4" fmla="*/ 0 w 40"/>
                <a:gd name="T5" fmla="*/ 18 h 26"/>
                <a:gd name="T6" fmla="*/ 35 w 40"/>
                <a:gd name="T7" fmla="*/ 0 h 26"/>
                <a:gd name="T8" fmla="*/ 40 w 40"/>
                <a:gd name="T9" fmla="*/ 7 h 26"/>
              </a:gdLst>
              <a:ahLst/>
              <a:cxnLst>
                <a:cxn ang="0">
                  <a:pos x="T0" y="T1"/>
                </a:cxn>
                <a:cxn ang="0">
                  <a:pos x="T2" y="T3"/>
                </a:cxn>
                <a:cxn ang="0">
                  <a:pos x="T4" y="T5"/>
                </a:cxn>
                <a:cxn ang="0">
                  <a:pos x="T6" y="T7"/>
                </a:cxn>
                <a:cxn ang="0">
                  <a:pos x="T8" y="T9"/>
                </a:cxn>
              </a:cxnLst>
              <a:rect l="0" t="0" r="r" b="b"/>
              <a:pathLst>
                <a:path w="40" h="26">
                  <a:moveTo>
                    <a:pt x="40" y="7"/>
                  </a:moveTo>
                  <a:lnTo>
                    <a:pt x="4" y="26"/>
                  </a:lnTo>
                  <a:lnTo>
                    <a:pt x="0" y="18"/>
                  </a:lnTo>
                  <a:lnTo>
                    <a:pt x="35" y="0"/>
                  </a:lnTo>
                  <a:lnTo>
                    <a:pt x="4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2" name="Freeform 8"/>
            <p:cNvSpPr/>
            <p:nvPr/>
          </p:nvSpPr>
          <p:spPr bwMode="auto">
            <a:xfrm>
              <a:off x="8639175" y="1120776"/>
              <a:ext cx="74613" cy="68263"/>
            </a:xfrm>
            <a:custGeom>
              <a:avLst/>
              <a:gdLst>
                <a:gd name="T0" fmla="*/ 0 w 47"/>
                <a:gd name="T1" fmla="*/ 35 h 43"/>
                <a:gd name="T2" fmla="*/ 25 w 47"/>
                <a:gd name="T3" fmla="*/ 0 h 43"/>
                <a:gd name="T4" fmla="*/ 31 w 47"/>
                <a:gd name="T5" fmla="*/ 8 h 43"/>
                <a:gd name="T6" fmla="*/ 11 w 47"/>
                <a:gd name="T7" fmla="*/ 35 h 43"/>
                <a:gd name="T8" fmla="*/ 11 w 47"/>
                <a:gd name="T9" fmla="*/ 35 h 43"/>
                <a:gd name="T10" fmla="*/ 42 w 47"/>
                <a:gd name="T11" fmla="*/ 25 h 43"/>
                <a:gd name="T12" fmla="*/ 47 w 47"/>
                <a:gd name="T13" fmla="*/ 32 h 43"/>
                <a:gd name="T14" fmla="*/ 6 w 47"/>
                <a:gd name="T15" fmla="*/ 43 h 43"/>
                <a:gd name="T16" fmla="*/ 0 w 47"/>
                <a:gd name="T17"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3">
                  <a:moveTo>
                    <a:pt x="0" y="35"/>
                  </a:moveTo>
                  <a:lnTo>
                    <a:pt x="25" y="0"/>
                  </a:lnTo>
                  <a:lnTo>
                    <a:pt x="31" y="8"/>
                  </a:lnTo>
                  <a:lnTo>
                    <a:pt x="11" y="35"/>
                  </a:lnTo>
                  <a:lnTo>
                    <a:pt x="11" y="35"/>
                  </a:lnTo>
                  <a:lnTo>
                    <a:pt x="42" y="25"/>
                  </a:lnTo>
                  <a:lnTo>
                    <a:pt x="47" y="32"/>
                  </a:lnTo>
                  <a:lnTo>
                    <a:pt x="6" y="43"/>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3" name="Freeform 9"/>
            <p:cNvSpPr/>
            <p:nvPr/>
          </p:nvSpPr>
          <p:spPr bwMode="auto">
            <a:xfrm>
              <a:off x="8669338" y="1174751"/>
              <a:ext cx="76200" cy="74613"/>
            </a:xfrm>
            <a:custGeom>
              <a:avLst/>
              <a:gdLst>
                <a:gd name="T0" fmla="*/ 0 w 48"/>
                <a:gd name="T1" fmla="*/ 27 h 47"/>
                <a:gd name="T2" fmla="*/ 30 w 48"/>
                <a:gd name="T3" fmla="*/ 0 h 47"/>
                <a:gd name="T4" fmla="*/ 48 w 48"/>
                <a:gd name="T5" fmla="*/ 20 h 47"/>
                <a:gd name="T6" fmla="*/ 44 w 48"/>
                <a:gd name="T7" fmla="*/ 24 h 47"/>
                <a:gd name="T8" fmla="*/ 31 w 48"/>
                <a:gd name="T9" fmla="*/ 11 h 47"/>
                <a:gd name="T10" fmla="*/ 24 w 48"/>
                <a:gd name="T11" fmla="*/ 17 h 47"/>
                <a:gd name="T12" fmla="*/ 36 w 48"/>
                <a:gd name="T13" fmla="*/ 29 h 47"/>
                <a:gd name="T14" fmla="*/ 30 w 48"/>
                <a:gd name="T15" fmla="*/ 34 h 47"/>
                <a:gd name="T16" fmla="*/ 19 w 48"/>
                <a:gd name="T17" fmla="*/ 22 h 47"/>
                <a:gd name="T18" fmla="*/ 11 w 48"/>
                <a:gd name="T19" fmla="*/ 29 h 47"/>
                <a:gd name="T20" fmla="*/ 24 w 48"/>
                <a:gd name="T21" fmla="*/ 43 h 47"/>
                <a:gd name="T22" fmla="*/ 20 w 48"/>
                <a:gd name="T23" fmla="*/ 47 h 47"/>
                <a:gd name="T24" fmla="*/ 0 w 48"/>
                <a:gd name="T25"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7">
                  <a:moveTo>
                    <a:pt x="0" y="27"/>
                  </a:moveTo>
                  <a:lnTo>
                    <a:pt x="30" y="0"/>
                  </a:lnTo>
                  <a:lnTo>
                    <a:pt x="48" y="20"/>
                  </a:lnTo>
                  <a:lnTo>
                    <a:pt x="44" y="24"/>
                  </a:lnTo>
                  <a:lnTo>
                    <a:pt x="31" y="11"/>
                  </a:lnTo>
                  <a:lnTo>
                    <a:pt x="24" y="17"/>
                  </a:lnTo>
                  <a:lnTo>
                    <a:pt x="36" y="29"/>
                  </a:lnTo>
                  <a:lnTo>
                    <a:pt x="30" y="34"/>
                  </a:lnTo>
                  <a:lnTo>
                    <a:pt x="19" y="22"/>
                  </a:lnTo>
                  <a:lnTo>
                    <a:pt x="11" y="29"/>
                  </a:lnTo>
                  <a:lnTo>
                    <a:pt x="24" y="43"/>
                  </a:lnTo>
                  <a:lnTo>
                    <a:pt x="20" y="47"/>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4" name="Freeform 10"/>
            <p:cNvSpPr>
              <a:spLocks noEditPoints="1"/>
            </p:cNvSpPr>
            <p:nvPr/>
          </p:nvSpPr>
          <p:spPr bwMode="auto">
            <a:xfrm>
              <a:off x="8712200" y="1211263"/>
              <a:ext cx="74613" cy="825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5" name="Freeform 11"/>
            <p:cNvSpPr/>
            <p:nvPr/>
          </p:nvSpPr>
          <p:spPr bwMode="auto">
            <a:xfrm>
              <a:off x="8766175" y="1249363"/>
              <a:ext cx="68263" cy="7143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6" name="Freeform 12"/>
            <p:cNvSpPr/>
            <p:nvPr/>
          </p:nvSpPr>
          <p:spPr bwMode="auto">
            <a:xfrm>
              <a:off x="8823325" y="1271588"/>
              <a:ext cx="36513" cy="63500"/>
            </a:xfrm>
            <a:custGeom>
              <a:avLst/>
              <a:gdLst>
                <a:gd name="T0" fmla="*/ 23 w 23"/>
                <a:gd name="T1" fmla="*/ 3 h 40"/>
                <a:gd name="T2" fmla="*/ 8 w 23"/>
                <a:gd name="T3" fmla="*/ 40 h 40"/>
                <a:gd name="T4" fmla="*/ 0 w 23"/>
                <a:gd name="T5" fmla="*/ 37 h 40"/>
                <a:gd name="T6" fmla="*/ 14 w 23"/>
                <a:gd name="T7" fmla="*/ 0 h 40"/>
                <a:gd name="T8" fmla="*/ 23 w 23"/>
                <a:gd name="T9" fmla="*/ 3 h 40"/>
              </a:gdLst>
              <a:ahLst/>
              <a:cxnLst>
                <a:cxn ang="0">
                  <a:pos x="T0" y="T1"/>
                </a:cxn>
                <a:cxn ang="0">
                  <a:pos x="T2" y="T3"/>
                </a:cxn>
                <a:cxn ang="0">
                  <a:pos x="T4" y="T5"/>
                </a:cxn>
                <a:cxn ang="0">
                  <a:pos x="T6" y="T7"/>
                </a:cxn>
                <a:cxn ang="0">
                  <a:pos x="T8" y="T9"/>
                </a:cxn>
              </a:cxnLst>
              <a:rect l="0" t="0" r="r" b="b"/>
              <a:pathLst>
                <a:path w="23" h="40">
                  <a:moveTo>
                    <a:pt x="23" y="3"/>
                  </a:moveTo>
                  <a:lnTo>
                    <a:pt x="8" y="40"/>
                  </a:lnTo>
                  <a:lnTo>
                    <a:pt x="0" y="37"/>
                  </a:lnTo>
                  <a:lnTo>
                    <a:pt x="14" y="0"/>
                  </a:lnTo>
                  <a:lnTo>
                    <a:pt x="2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7" name="Freeform 13"/>
            <p:cNvSpPr/>
            <p:nvPr/>
          </p:nvSpPr>
          <p:spPr bwMode="auto">
            <a:xfrm>
              <a:off x="8861425" y="1277938"/>
              <a:ext cx="52388" cy="69850"/>
            </a:xfrm>
            <a:custGeom>
              <a:avLst/>
              <a:gdLst>
                <a:gd name="T0" fmla="*/ 0 w 33"/>
                <a:gd name="T1" fmla="*/ 7 h 44"/>
                <a:gd name="T2" fmla="*/ 2 w 33"/>
                <a:gd name="T3" fmla="*/ 0 h 44"/>
                <a:gd name="T4" fmla="*/ 33 w 33"/>
                <a:gd name="T5" fmla="*/ 8 h 44"/>
                <a:gd name="T6" fmla="*/ 32 w 33"/>
                <a:gd name="T7" fmla="*/ 14 h 44"/>
                <a:gd name="T8" fmla="*/ 20 w 33"/>
                <a:gd name="T9" fmla="*/ 12 h 44"/>
                <a:gd name="T10" fmla="*/ 12 w 33"/>
                <a:gd name="T11" fmla="*/ 44 h 44"/>
                <a:gd name="T12" fmla="*/ 4 w 33"/>
                <a:gd name="T13" fmla="*/ 42 h 44"/>
                <a:gd name="T14" fmla="*/ 12 w 33"/>
                <a:gd name="T15" fmla="*/ 10 h 44"/>
                <a:gd name="T16" fmla="*/ 0 w 33"/>
                <a:gd name="T17"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4">
                  <a:moveTo>
                    <a:pt x="0" y="7"/>
                  </a:moveTo>
                  <a:lnTo>
                    <a:pt x="2" y="0"/>
                  </a:lnTo>
                  <a:lnTo>
                    <a:pt x="33" y="8"/>
                  </a:lnTo>
                  <a:lnTo>
                    <a:pt x="32" y="14"/>
                  </a:lnTo>
                  <a:lnTo>
                    <a:pt x="20" y="12"/>
                  </a:lnTo>
                  <a:lnTo>
                    <a:pt x="12" y="44"/>
                  </a:lnTo>
                  <a:lnTo>
                    <a:pt x="4" y="42"/>
                  </a:lnTo>
                  <a:lnTo>
                    <a:pt x="12" y="1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8" name="Freeform 14"/>
            <p:cNvSpPr>
              <a:spLocks noEditPoints="1"/>
            </p:cNvSpPr>
            <p:nvPr/>
          </p:nvSpPr>
          <p:spPr bwMode="auto">
            <a:xfrm>
              <a:off x="8909050" y="1293813"/>
              <a:ext cx="60325" cy="66675"/>
            </a:xfrm>
            <a:custGeom>
              <a:avLst/>
              <a:gdLst>
                <a:gd name="T0" fmla="*/ 8 w 38"/>
                <a:gd name="T1" fmla="*/ 39 h 42"/>
                <a:gd name="T2" fmla="*/ 0 w 38"/>
                <a:gd name="T3" fmla="*/ 39 h 42"/>
                <a:gd name="T4" fmla="*/ 18 w 38"/>
                <a:gd name="T5" fmla="*/ 0 h 42"/>
                <a:gd name="T6" fmla="*/ 28 w 38"/>
                <a:gd name="T7" fmla="*/ 0 h 42"/>
                <a:gd name="T8" fmla="*/ 38 w 38"/>
                <a:gd name="T9" fmla="*/ 42 h 42"/>
                <a:gd name="T10" fmla="*/ 30 w 38"/>
                <a:gd name="T11" fmla="*/ 41 h 42"/>
                <a:gd name="T12" fmla="*/ 27 w 38"/>
                <a:gd name="T13" fmla="*/ 32 h 42"/>
                <a:gd name="T14" fmla="*/ 12 w 38"/>
                <a:gd name="T15" fmla="*/ 31 h 42"/>
                <a:gd name="T16" fmla="*/ 8 w 38"/>
                <a:gd name="T17" fmla="*/ 39 h 42"/>
                <a:gd name="T18" fmla="*/ 15 w 38"/>
                <a:gd name="T19" fmla="*/ 25 h 42"/>
                <a:gd name="T20" fmla="*/ 26 w 38"/>
                <a:gd name="T21" fmla="*/ 25 h 42"/>
                <a:gd name="T22" fmla="*/ 22 w 38"/>
                <a:gd name="T23" fmla="*/ 7 h 42"/>
                <a:gd name="T24" fmla="*/ 22 w 38"/>
                <a:gd name="T25" fmla="*/ 7 h 42"/>
                <a:gd name="T26" fmla="*/ 15 w 38"/>
                <a:gd name="T27"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2">
                  <a:moveTo>
                    <a:pt x="8" y="39"/>
                  </a:moveTo>
                  <a:lnTo>
                    <a:pt x="0" y="39"/>
                  </a:lnTo>
                  <a:lnTo>
                    <a:pt x="18" y="0"/>
                  </a:lnTo>
                  <a:lnTo>
                    <a:pt x="28" y="0"/>
                  </a:lnTo>
                  <a:lnTo>
                    <a:pt x="38" y="42"/>
                  </a:lnTo>
                  <a:lnTo>
                    <a:pt x="30" y="41"/>
                  </a:lnTo>
                  <a:lnTo>
                    <a:pt x="27" y="32"/>
                  </a:lnTo>
                  <a:lnTo>
                    <a:pt x="12" y="31"/>
                  </a:lnTo>
                  <a:lnTo>
                    <a:pt x="8" y="39"/>
                  </a:lnTo>
                  <a:close/>
                  <a:moveTo>
                    <a:pt x="15" y="25"/>
                  </a:moveTo>
                  <a:lnTo>
                    <a:pt x="26" y="25"/>
                  </a:lnTo>
                  <a:lnTo>
                    <a:pt x="22" y="7"/>
                  </a:lnTo>
                  <a:lnTo>
                    <a:pt x="22" y="7"/>
                  </a:lnTo>
                  <a:lnTo>
                    <a:pt x="15"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9" name="Freeform 15"/>
            <p:cNvSpPr/>
            <p:nvPr/>
          </p:nvSpPr>
          <p:spPr bwMode="auto">
            <a:xfrm>
              <a:off x="8978900" y="1293813"/>
              <a:ext cx="52388" cy="66675"/>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0" name="Freeform 16"/>
            <p:cNvSpPr>
              <a:spLocks noEditPoints="1"/>
            </p:cNvSpPr>
            <p:nvPr/>
          </p:nvSpPr>
          <p:spPr bwMode="auto">
            <a:xfrm>
              <a:off x="9043988" y="1285876"/>
              <a:ext cx="61913" cy="69850"/>
            </a:xfrm>
            <a:custGeom>
              <a:avLst/>
              <a:gdLst>
                <a:gd name="T0" fmla="*/ 8 w 39"/>
                <a:gd name="T1" fmla="*/ 43 h 44"/>
                <a:gd name="T2" fmla="*/ 0 w 39"/>
                <a:gd name="T3" fmla="*/ 44 h 44"/>
                <a:gd name="T4" fmla="*/ 7 w 39"/>
                <a:gd name="T5" fmla="*/ 2 h 44"/>
                <a:gd name="T6" fmla="*/ 17 w 39"/>
                <a:gd name="T7" fmla="*/ 0 h 44"/>
                <a:gd name="T8" fmla="*/ 39 w 39"/>
                <a:gd name="T9" fmla="*/ 37 h 44"/>
                <a:gd name="T10" fmla="*/ 30 w 39"/>
                <a:gd name="T11" fmla="*/ 39 h 44"/>
                <a:gd name="T12" fmla="*/ 25 w 39"/>
                <a:gd name="T13" fmla="*/ 31 h 44"/>
                <a:gd name="T14" fmla="*/ 10 w 39"/>
                <a:gd name="T15" fmla="*/ 34 h 44"/>
                <a:gd name="T16" fmla="*/ 8 w 39"/>
                <a:gd name="T17" fmla="*/ 43 h 44"/>
                <a:gd name="T18" fmla="*/ 11 w 39"/>
                <a:gd name="T19" fmla="*/ 27 h 44"/>
                <a:gd name="T20" fmla="*/ 22 w 39"/>
                <a:gd name="T21" fmla="*/ 25 h 44"/>
                <a:gd name="T22" fmla="*/ 14 w 39"/>
                <a:gd name="T23" fmla="*/ 9 h 44"/>
                <a:gd name="T24" fmla="*/ 13 w 39"/>
                <a:gd name="T25" fmla="*/ 9 h 44"/>
                <a:gd name="T26" fmla="*/ 11 w 39"/>
                <a:gd name="T2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4">
                  <a:moveTo>
                    <a:pt x="8" y="43"/>
                  </a:moveTo>
                  <a:lnTo>
                    <a:pt x="0" y="44"/>
                  </a:lnTo>
                  <a:lnTo>
                    <a:pt x="7" y="2"/>
                  </a:lnTo>
                  <a:lnTo>
                    <a:pt x="17" y="0"/>
                  </a:lnTo>
                  <a:lnTo>
                    <a:pt x="39" y="37"/>
                  </a:lnTo>
                  <a:lnTo>
                    <a:pt x="30" y="39"/>
                  </a:lnTo>
                  <a:lnTo>
                    <a:pt x="25" y="31"/>
                  </a:lnTo>
                  <a:lnTo>
                    <a:pt x="10" y="34"/>
                  </a:lnTo>
                  <a:lnTo>
                    <a:pt x="8" y="43"/>
                  </a:lnTo>
                  <a:close/>
                  <a:moveTo>
                    <a:pt x="11" y="27"/>
                  </a:moveTo>
                  <a:lnTo>
                    <a:pt x="22" y="25"/>
                  </a:lnTo>
                  <a:lnTo>
                    <a:pt x="14" y="9"/>
                  </a:lnTo>
                  <a:lnTo>
                    <a:pt x="13" y="9"/>
                  </a:lnTo>
                  <a:lnTo>
                    <a:pt x="11"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1" name="Freeform 17"/>
            <p:cNvSpPr/>
            <p:nvPr/>
          </p:nvSpPr>
          <p:spPr bwMode="auto">
            <a:xfrm>
              <a:off x="9094788" y="1255713"/>
              <a:ext cx="88900" cy="85725"/>
            </a:xfrm>
            <a:custGeom>
              <a:avLst/>
              <a:gdLst>
                <a:gd name="T0" fmla="*/ 36 w 56"/>
                <a:gd name="T1" fmla="*/ 8 h 54"/>
                <a:gd name="T2" fmla="*/ 38 w 56"/>
                <a:gd name="T3" fmla="*/ 45 h 54"/>
                <a:gd name="T4" fmla="*/ 32 w 56"/>
                <a:gd name="T5" fmla="*/ 47 h 54"/>
                <a:gd name="T6" fmla="*/ 9 w 56"/>
                <a:gd name="T7" fmla="*/ 19 h 54"/>
                <a:gd name="T8" fmla="*/ 9 w 56"/>
                <a:gd name="T9" fmla="*/ 20 h 54"/>
                <a:gd name="T10" fmla="*/ 22 w 56"/>
                <a:gd name="T11" fmla="*/ 51 h 54"/>
                <a:gd name="T12" fmla="*/ 14 w 56"/>
                <a:gd name="T13" fmla="*/ 54 h 54"/>
                <a:gd name="T14" fmla="*/ 0 w 56"/>
                <a:gd name="T15" fmla="*/ 17 h 54"/>
                <a:gd name="T16" fmla="*/ 13 w 56"/>
                <a:gd name="T17" fmla="*/ 12 h 54"/>
                <a:gd name="T18" fmla="*/ 31 w 56"/>
                <a:gd name="T19" fmla="*/ 35 h 54"/>
                <a:gd name="T20" fmla="*/ 31 w 56"/>
                <a:gd name="T21" fmla="*/ 35 h 54"/>
                <a:gd name="T22" fmla="*/ 29 w 56"/>
                <a:gd name="T23" fmla="*/ 5 h 54"/>
                <a:gd name="T24" fmla="*/ 42 w 56"/>
                <a:gd name="T25" fmla="*/ 0 h 54"/>
                <a:gd name="T26" fmla="*/ 56 w 56"/>
                <a:gd name="T27" fmla="*/ 37 h 54"/>
                <a:gd name="T28" fmla="*/ 49 w 56"/>
                <a:gd name="T29" fmla="*/ 40 h 54"/>
                <a:gd name="T30" fmla="*/ 36 w 56"/>
                <a:gd name="T31" fmla="*/ 8 h 54"/>
                <a:gd name="T32" fmla="*/ 36 w 56"/>
                <a:gd name="T3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4">
                  <a:moveTo>
                    <a:pt x="36" y="8"/>
                  </a:moveTo>
                  <a:lnTo>
                    <a:pt x="38" y="45"/>
                  </a:lnTo>
                  <a:lnTo>
                    <a:pt x="32" y="47"/>
                  </a:lnTo>
                  <a:lnTo>
                    <a:pt x="9" y="19"/>
                  </a:lnTo>
                  <a:lnTo>
                    <a:pt x="9" y="20"/>
                  </a:lnTo>
                  <a:lnTo>
                    <a:pt x="22" y="51"/>
                  </a:lnTo>
                  <a:lnTo>
                    <a:pt x="14" y="54"/>
                  </a:lnTo>
                  <a:lnTo>
                    <a:pt x="0" y="17"/>
                  </a:lnTo>
                  <a:lnTo>
                    <a:pt x="13" y="12"/>
                  </a:lnTo>
                  <a:lnTo>
                    <a:pt x="31" y="35"/>
                  </a:lnTo>
                  <a:lnTo>
                    <a:pt x="31" y="35"/>
                  </a:lnTo>
                  <a:lnTo>
                    <a:pt x="29" y="5"/>
                  </a:lnTo>
                  <a:lnTo>
                    <a:pt x="42" y="0"/>
                  </a:lnTo>
                  <a:lnTo>
                    <a:pt x="56" y="37"/>
                  </a:lnTo>
                  <a:lnTo>
                    <a:pt x="49" y="40"/>
                  </a:lnTo>
                  <a:lnTo>
                    <a:pt x="36" y="8"/>
                  </a:lnTo>
                  <a:lnTo>
                    <a:pt x="3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2" name="Freeform 18"/>
            <p:cNvSpPr>
              <a:spLocks noEditPoints="1"/>
            </p:cNvSpPr>
            <p:nvPr/>
          </p:nvSpPr>
          <p:spPr bwMode="auto">
            <a:xfrm>
              <a:off x="9169400" y="1225551"/>
              <a:ext cx="74613" cy="74613"/>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3" name="Freeform 19"/>
            <p:cNvSpPr/>
            <p:nvPr/>
          </p:nvSpPr>
          <p:spPr bwMode="auto">
            <a:xfrm>
              <a:off x="9218613" y="1204913"/>
              <a:ext cx="53975" cy="55563"/>
            </a:xfrm>
            <a:custGeom>
              <a:avLst/>
              <a:gdLst>
                <a:gd name="T0" fmla="*/ 6 w 34"/>
                <a:gd name="T1" fmla="*/ 0 h 35"/>
                <a:gd name="T2" fmla="*/ 34 w 34"/>
                <a:gd name="T3" fmla="*/ 29 h 35"/>
                <a:gd name="T4" fmla="*/ 27 w 34"/>
                <a:gd name="T5" fmla="*/ 35 h 35"/>
                <a:gd name="T6" fmla="*/ 0 w 34"/>
                <a:gd name="T7" fmla="*/ 5 h 35"/>
                <a:gd name="T8" fmla="*/ 6 w 34"/>
                <a:gd name="T9" fmla="*/ 0 h 35"/>
              </a:gdLst>
              <a:ahLst/>
              <a:cxnLst>
                <a:cxn ang="0">
                  <a:pos x="T0" y="T1"/>
                </a:cxn>
                <a:cxn ang="0">
                  <a:pos x="T2" y="T3"/>
                </a:cxn>
                <a:cxn ang="0">
                  <a:pos x="T4" y="T5"/>
                </a:cxn>
                <a:cxn ang="0">
                  <a:pos x="T6" y="T7"/>
                </a:cxn>
                <a:cxn ang="0">
                  <a:pos x="T8" y="T9"/>
                </a:cxn>
              </a:cxnLst>
              <a:rect l="0" t="0" r="r" b="b"/>
              <a:pathLst>
                <a:path w="34" h="35">
                  <a:moveTo>
                    <a:pt x="6" y="0"/>
                  </a:moveTo>
                  <a:lnTo>
                    <a:pt x="34" y="29"/>
                  </a:lnTo>
                  <a:lnTo>
                    <a:pt x="27" y="35"/>
                  </a:lnTo>
                  <a:lnTo>
                    <a:pt x="0" y="5"/>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4" name="Freeform 20"/>
            <p:cNvSpPr/>
            <p:nvPr/>
          </p:nvSpPr>
          <p:spPr bwMode="auto">
            <a:xfrm>
              <a:off x="9236075" y="1165226"/>
              <a:ext cx="76200" cy="73025"/>
            </a:xfrm>
            <a:custGeom>
              <a:avLst/>
              <a:gdLst>
                <a:gd name="T0" fmla="*/ 30 w 48"/>
                <a:gd name="T1" fmla="*/ 46 h 46"/>
                <a:gd name="T2" fmla="*/ 0 w 48"/>
                <a:gd name="T3" fmla="*/ 20 h 46"/>
                <a:gd name="T4" fmla="*/ 18 w 48"/>
                <a:gd name="T5" fmla="*/ 0 h 46"/>
                <a:gd name="T6" fmla="*/ 23 w 48"/>
                <a:gd name="T7" fmla="*/ 4 h 46"/>
                <a:gd name="T8" fmla="*/ 11 w 48"/>
                <a:gd name="T9" fmla="*/ 18 h 46"/>
                <a:gd name="T10" fmla="*/ 18 w 48"/>
                <a:gd name="T11" fmla="*/ 24 h 46"/>
                <a:gd name="T12" fmla="*/ 29 w 48"/>
                <a:gd name="T13" fmla="*/ 11 h 46"/>
                <a:gd name="T14" fmla="*/ 34 w 48"/>
                <a:gd name="T15" fmla="*/ 16 h 46"/>
                <a:gd name="T16" fmla="*/ 23 w 48"/>
                <a:gd name="T17" fmla="*/ 28 h 46"/>
                <a:gd name="T18" fmla="*/ 31 w 48"/>
                <a:gd name="T19" fmla="*/ 35 h 46"/>
                <a:gd name="T20" fmla="*/ 44 w 48"/>
                <a:gd name="T21" fmla="*/ 21 h 46"/>
                <a:gd name="T22" fmla="*/ 48 w 48"/>
                <a:gd name="T23" fmla="*/ 26 h 46"/>
                <a:gd name="T24" fmla="*/ 30 w 48"/>
                <a:gd name="T2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6">
                  <a:moveTo>
                    <a:pt x="30" y="46"/>
                  </a:moveTo>
                  <a:lnTo>
                    <a:pt x="0" y="20"/>
                  </a:lnTo>
                  <a:lnTo>
                    <a:pt x="18" y="0"/>
                  </a:lnTo>
                  <a:lnTo>
                    <a:pt x="23" y="4"/>
                  </a:lnTo>
                  <a:lnTo>
                    <a:pt x="11" y="18"/>
                  </a:lnTo>
                  <a:lnTo>
                    <a:pt x="18" y="24"/>
                  </a:lnTo>
                  <a:lnTo>
                    <a:pt x="29" y="11"/>
                  </a:lnTo>
                  <a:lnTo>
                    <a:pt x="34" y="16"/>
                  </a:lnTo>
                  <a:lnTo>
                    <a:pt x="23" y="28"/>
                  </a:lnTo>
                  <a:lnTo>
                    <a:pt x="31" y="35"/>
                  </a:lnTo>
                  <a:lnTo>
                    <a:pt x="44" y="21"/>
                  </a:lnTo>
                  <a:lnTo>
                    <a:pt x="48" y="26"/>
                  </a:lnTo>
                  <a:lnTo>
                    <a:pt x="30"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5" name="Freeform 21"/>
            <p:cNvSpPr/>
            <p:nvPr/>
          </p:nvSpPr>
          <p:spPr bwMode="auto">
            <a:xfrm>
              <a:off x="9271000" y="1109663"/>
              <a:ext cx="84138" cy="82550"/>
            </a:xfrm>
            <a:custGeom>
              <a:avLst/>
              <a:gdLst>
                <a:gd name="T0" fmla="*/ 53 w 53"/>
                <a:gd name="T1" fmla="*/ 21 h 52"/>
                <a:gd name="T2" fmla="*/ 46 w 53"/>
                <a:gd name="T3" fmla="*/ 32 h 52"/>
                <a:gd name="T4" fmla="*/ 10 w 53"/>
                <a:gd name="T5" fmla="*/ 27 h 52"/>
                <a:gd name="T6" fmla="*/ 10 w 53"/>
                <a:gd name="T7" fmla="*/ 28 h 52"/>
                <a:gd name="T8" fmla="*/ 38 w 53"/>
                <a:gd name="T9" fmla="*/ 46 h 52"/>
                <a:gd name="T10" fmla="*/ 33 w 53"/>
                <a:gd name="T11" fmla="*/ 52 h 52"/>
                <a:gd name="T12" fmla="*/ 0 w 53"/>
                <a:gd name="T13" fmla="*/ 30 h 52"/>
                <a:gd name="T14" fmla="*/ 7 w 53"/>
                <a:gd name="T15" fmla="*/ 20 h 52"/>
                <a:gd name="T16" fmla="*/ 42 w 53"/>
                <a:gd name="T17" fmla="*/ 24 h 52"/>
                <a:gd name="T18" fmla="*/ 41 w 53"/>
                <a:gd name="T19" fmla="*/ 24 h 52"/>
                <a:gd name="T20" fmla="*/ 15 w 53"/>
                <a:gd name="T21" fmla="*/ 7 h 52"/>
                <a:gd name="T22" fmla="*/ 19 w 53"/>
                <a:gd name="T23" fmla="*/ 0 h 52"/>
                <a:gd name="T24" fmla="*/ 53 w 53"/>
                <a:gd name="T2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2">
                  <a:moveTo>
                    <a:pt x="53" y="21"/>
                  </a:moveTo>
                  <a:lnTo>
                    <a:pt x="46" y="32"/>
                  </a:lnTo>
                  <a:lnTo>
                    <a:pt x="10" y="27"/>
                  </a:lnTo>
                  <a:lnTo>
                    <a:pt x="10" y="28"/>
                  </a:lnTo>
                  <a:lnTo>
                    <a:pt x="38" y="46"/>
                  </a:lnTo>
                  <a:lnTo>
                    <a:pt x="33" y="52"/>
                  </a:lnTo>
                  <a:lnTo>
                    <a:pt x="0" y="30"/>
                  </a:lnTo>
                  <a:lnTo>
                    <a:pt x="7" y="20"/>
                  </a:lnTo>
                  <a:lnTo>
                    <a:pt x="42" y="24"/>
                  </a:lnTo>
                  <a:lnTo>
                    <a:pt x="41" y="24"/>
                  </a:lnTo>
                  <a:lnTo>
                    <a:pt x="15" y="7"/>
                  </a:lnTo>
                  <a:lnTo>
                    <a:pt x="19" y="0"/>
                  </a:lnTo>
                  <a:lnTo>
                    <a:pt x="53"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6" name="Freeform 22"/>
            <p:cNvSpPr/>
            <p:nvPr/>
          </p:nvSpPr>
          <p:spPr bwMode="auto">
            <a:xfrm>
              <a:off x="9309100" y="1060451"/>
              <a:ext cx="71438" cy="66675"/>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7" name="Freeform 23"/>
            <p:cNvSpPr/>
            <p:nvPr/>
          </p:nvSpPr>
          <p:spPr bwMode="auto">
            <a:xfrm>
              <a:off x="9329738" y="1031876"/>
              <a:ext cx="65088" cy="34925"/>
            </a:xfrm>
            <a:custGeom>
              <a:avLst/>
              <a:gdLst>
                <a:gd name="T0" fmla="*/ 2 w 41"/>
                <a:gd name="T1" fmla="*/ 0 h 22"/>
                <a:gd name="T2" fmla="*/ 41 w 41"/>
                <a:gd name="T3" fmla="*/ 14 h 22"/>
                <a:gd name="T4" fmla="*/ 37 w 41"/>
                <a:gd name="T5" fmla="*/ 22 h 22"/>
                <a:gd name="T6" fmla="*/ 0 w 41"/>
                <a:gd name="T7" fmla="*/ 9 h 22"/>
                <a:gd name="T8" fmla="*/ 2 w 41"/>
                <a:gd name="T9" fmla="*/ 0 h 22"/>
              </a:gdLst>
              <a:ahLst/>
              <a:cxnLst>
                <a:cxn ang="0">
                  <a:pos x="T0" y="T1"/>
                </a:cxn>
                <a:cxn ang="0">
                  <a:pos x="T2" y="T3"/>
                </a:cxn>
                <a:cxn ang="0">
                  <a:pos x="T4" y="T5"/>
                </a:cxn>
                <a:cxn ang="0">
                  <a:pos x="T6" y="T7"/>
                </a:cxn>
                <a:cxn ang="0">
                  <a:pos x="T8" y="T9"/>
                </a:cxn>
              </a:cxnLst>
              <a:rect l="0" t="0" r="r" b="b"/>
              <a:pathLst>
                <a:path w="41" h="22">
                  <a:moveTo>
                    <a:pt x="2" y="0"/>
                  </a:moveTo>
                  <a:lnTo>
                    <a:pt x="41" y="14"/>
                  </a:lnTo>
                  <a:lnTo>
                    <a:pt x="37" y="22"/>
                  </a:lnTo>
                  <a:lnTo>
                    <a:pt x="0" y="9"/>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8" name="Freeform 24"/>
            <p:cNvSpPr/>
            <p:nvPr/>
          </p:nvSpPr>
          <p:spPr bwMode="auto">
            <a:xfrm>
              <a:off x="9339263" y="977901"/>
              <a:ext cx="71438" cy="60325"/>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9" name="Freeform 25"/>
            <p:cNvSpPr>
              <a:spLocks noEditPoints="1"/>
            </p:cNvSpPr>
            <p:nvPr/>
          </p:nvSpPr>
          <p:spPr bwMode="auto">
            <a:xfrm>
              <a:off x="8794750" y="688976"/>
              <a:ext cx="377825" cy="363538"/>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0" name="Freeform 26"/>
            <p:cNvSpPr/>
            <p:nvPr/>
          </p:nvSpPr>
          <p:spPr bwMode="auto">
            <a:xfrm>
              <a:off x="8832850" y="781051"/>
              <a:ext cx="106363" cy="7938"/>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1" name="Freeform 27"/>
            <p:cNvSpPr/>
            <p:nvPr/>
          </p:nvSpPr>
          <p:spPr bwMode="auto">
            <a:xfrm>
              <a:off x="9031288" y="781051"/>
              <a:ext cx="107950" cy="7938"/>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2" name="Rectangle 28"/>
            <p:cNvSpPr>
              <a:spLocks noChangeArrowheads="1"/>
            </p:cNvSpPr>
            <p:nvPr/>
          </p:nvSpPr>
          <p:spPr bwMode="auto">
            <a:xfrm>
              <a:off x="8834438" y="844551"/>
              <a:ext cx="4445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3" name="Rectangle 29"/>
            <p:cNvSpPr>
              <a:spLocks noChangeArrowheads="1"/>
            </p:cNvSpPr>
            <p:nvPr/>
          </p:nvSpPr>
          <p:spPr bwMode="auto">
            <a:xfrm>
              <a:off x="9088438" y="844551"/>
              <a:ext cx="460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4" name="Rectangle 30"/>
            <p:cNvSpPr>
              <a:spLocks noChangeArrowheads="1"/>
            </p:cNvSpPr>
            <p:nvPr/>
          </p:nvSpPr>
          <p:spPr bwMode="auto">
            <a:xfrm>
              <a:off x="883761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5" name="Rectangle 31"/>
            <p:cNvSpPr>
              <a:spLocks noChangeArrowheads="1"/>
            </p:cNvSpPr>
            <p:nvPr/>
          </p:nvSpPr>
          <p:spPr bwMode="auto">
            <a:xfrm>
              <a:off x="905986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6" name="Rectangle 32"/>
            <p:cNvSpPr>
              <a:spLocks noChangeArrowheads="1"/>
            </p:cNvSpPr>
            <p:nvPr/>
          </p:nvSpPr>
          <p:spPr bwMode="auto">
            <a:xfrm>
              <a:off x="8845550" y="957263"/>
              <a:ext cx="2746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7" name="Freeform 33"/>
            <p:cNvSpPr>
              <a:spLocks noEditPoints="1"/>
            </p:cNvSpPr>
            <p:nvPr/>
          </p:nvSpPr>
          <p:spPr bwMode="auto">
            <a:xfrm>
              <a:off x="8528050" y="474663"/>
              <a:ext cx="927100" cy="927100"/>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8" name="Freeform 34"/>
            <p:cNvSpPr>
              <a:spLocks noEditPoints="1"/>
            </p:cNvSpPr>
            <p:nvPr/>
          </p:nvSpPr>
          <p:spPr bwMode="auto">
            <a:xfrm>
              <a:off x="8683625" y="628651"/>
              <a:ext cx="617538" cy="620713"/>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9" name="Freeform 35"/>
            <p:cNvSpPr>
              <a:spLocks noEditPoints="1"/>
            </p:cNvSpPr>
            <p:nvPr/>
          </p:nvSpPr>
          <p:spPr bwMode="auto">
            <a:xfrm>
              <a:off x="8623300" y="649288"/>
              <a:ext cx="117475" cy="125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0" name="Freeform 36"/>
            <p:cNvSpPr/>
            <p:nvPr/>
          </p:nvSpPr>
          <p:spPr bwMode="auto">
            <a:xfrm>
              <a:off x="8823325" y="527051"/>
              <a:ext cx="125413" cy="112713"/>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1" name="Freeform 37"/>
            <p:cNvSpPr>
              <a:spLocks noEditPoints="1"/>
            </p:cNvSpPr>
            <p:nvPr/>
          </p:nvSpPr>
          <p:spPr bwMode="auto">
            <a:xfrm>
              <a:off x="9039225" y="514351"/>
              <a:ext cx="120650" cy="1285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2" name="Freeform 38"/>
            <p:cNvSpPr>
              <a:spLocks noEditPoints="1"/>
            </p:cNvSpPr>
            <p:nvPr/>
          </p:nvSpPr>
          <p:spPr bwMode="auto">
            <a:xfrm>
              <a:off x="9205913" y="641351"/>
              <a:ext cx="153988" cy="14605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3" name="Freeform 39"/>
            <p:cNvSpPr>
              <a:spLocks noEditPoints="1"/>
            </p:cNvSpPr>
            <p:nvPr/>
          </p:nvSpPr>
          <p:spPr bwMode="auto">
            <a:xfrm>
              <a:off x="8488363" y="433388"/>
              <a:ext cx="1008063" cy="1011238"/>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4" name="Freeform 40"/>
            <p:cNvSpPr/>
            <p:nvPr/>
          </p:nvSpPr>
          <p:spPr bwMode="auto">
            <a:xfrm>
              <a:off x="8561388" y="827088"/>
              <a:ext cx="107950" cy="106363"/>
            </a:xfrm>
            <a:custGeom>
              <a:avLst/>
              <a:gdLst>
                <a:gd name="T0" fmla="*/ 36 w 68"/>
                <a:gd name="T1" fmla="*/ 0 h 67"/>
                <a:gd name="T2" fmla="*/ 28 w 68"/>
                <a:gd name="T3" fmla="*/ 17 h 67"/>
                <a:gd name="T4" fmla="*/ 10 w 68"/>
                <a:gd name="T5" fmla="*/ 9 h 67"/>
                <a:gd name="T6" fmla="*/ 18 w 68"/>
                <a:gd name="T7" fmla="*/ 27 h 67"/>
                <a:gd name="T8" fmla="*/ 0 w 68"/>
                <a:gd name="T9" fmla="*/ 33 h 67"/>
                <a:gd name="T10" fmla="*/ 18 w 68"/>
                <a:gd name="T11" fmla="*/ 43 h 67"/>
                <a:gd name="T12" fmla="*/ 11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3 w 68"/>
                <a:gd name="T27" fmla="*/ 26 h 67"/>
                <a:gd name="T28" fmla="*/ 60 w 68"/>
                <a:gd name="T29" fmla="*/ 9 h 67"/>
                <a:gd name="T30" fmla="*/ 44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8" y="27"/>
                  </a:lnTo>
                  <a:lnTo>
                    <a:pt x="0" y="33"/>
                  </a:lnTo>
                  <a:lnTo>
                    <a:pt x="18" y="43"/>
                  </a:lnTo>
                  <a:lnTo>
                    <a:pt x="11" y="59"/>
                  </a:lnTo>
                  <a:lnTo>
                    <a:pt x="29" y="52"/>
                  </a:lnTo>
                  <a:lnTo>
                    <a:pt x="35" y="67"/>
                  </a:lnTo>
                  <a:lnTo>
                    <a:pt x="43" y="52"/>
                  </a:lnTo>
                  <a:lnTo>
                    <a:pt x="59" y="58"/>
                  </a:lnTo>
                  <a:lnTo>
                    <a:pt x="53" y="42"/>
                  </a:lnTo>
                  <a:lnTo>
                    <a:pt x="68" y="34"/>
                  </a:lnTo>
                  <a:lnTo>
                    <a:pt x="53" y="26"/>
                  </a:lnTo>
                  <a:lnTo>
                    <a:pt x="60" y="9"/>
                  </a:lnTo>
                  <a:lnTo>
                    <a:pt x="44"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5" name="Freeform 41"/>
            <p:cNvSpPr/>
            <p:nvPr/>
          </p:nvSpPr>
          <p:spPr bwMode="auto">
            <a:xfrm>
              <a:off x="9312275" y="827088"/>
              <a:ext cx="107950" cy="106363"/>
            </a:xfrm>
            <a:custGeom>
              <a:avLst/>
              <a:gdLst>
                <a:gd name="T0" fmla="*/ 36 w 68"/>
                <a:gd name="T1" fmla="*/ 0 h 67"/>
                <a:gd name="T2" fmla="*/ 28 w 68"/>
                <a:gd name="T3" fmla="*/ 17 h 67"/>
                <a:gd name="T4" fmla="*/ 10 w 68"/>
                <a:gd name="T5" fmla="*/ 9 h 67"/>
                <a:gd name="T6" fmla="*/ 17 w 68"/>
                <a:gd name="T7" fmla="*/ 27 h 67"/>
                <a:gd name="T8" fmla="*/ 0 w 68"/>
                <a:gd name="T9" fmla="*/ 33 h 67"/>
                <a:gd name="T10" fmla="*/ 17 w 68"/>
                <a:gd name="T11" fmla="*/ 43 h 67"/>
                <a:gd name="T12" fmla="*/ 10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4 w 68"/>
                <a:gd name="T27" fmla="*/ 26 h 67"/>
                <a:gd name="T28" fmla="*/ 59 w 68"/>
                <a:gd name="T29" fmla="*/ 9 h 67"/>
                <a:gd name="T30" fmla="*/ 45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7" y="27"/>
                  </a:lnTo>
                  <a:lnTo>
                    <a:pt x="0" y="33"/>
                  </a:lnTo>
                  <a:lnTo>
                    <a:pt x="17" y="43"/>
                  </a:lnTo>
                  <a:lnTo>
                    <a:pt x="10" y="59"/>
                  </a:lnTo>
                  <a:lnTo>
                    <a:pt x="29" y="52"/>
                  </a:lnTo>
                  <a:lnTo>
                    <a:pt x="35" y="67"/>
                  </a:lnTo>
                  <a:lnTo>
                    <a:pt x="43" y="52"/>
                  </a:lnTo>
                  <a:lnTo>
                    <a:pt x="59" y="58"/>
                  </a:lnTo>
                  <a:lnTo>
                    <a:pt x="53" y="42"/>
                  </a:lnTo>
                  <a:lnTo>
                    <a:pt x="68" y="34"/>
                  </a:lnTo>
                  <a:lnTo>
                    <a:pt x="54" y="26"/>
                  </a:lnTo>
                  <a:lnTo>
                    <a:pt x="59" y="9"/>
                  </a:lnTo>
                  <a:lnTo>
                    <a:pt x="45"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6" name="Freeform 42"/>
            <p:cNvSpPr>
              <a:spLocks noEditPoints="1"/>
            </p:cNvSpPr>
            <p:nvPr/>
          </p:nvSpPr>
          <p:spPr bwMode="auto">
            <a:xfrm>
              <a:off x="8840788" y="711201"/>
              <a:ext cx="71438" cy="66675"/>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7" name="Freeform 43"/>
            <p:cNvSpPr>
              <a:spLocks noEditPoints="1"/>
            </p:cNvSpPr>
            <p:nvPr/>
          </p:nvSpPr>
          <p:spPr bwMode="auto">
            <a:xfrm>
              <a:off x="9053513" y="711201"/>
              <a:ext cx="71438" cy="66675"/>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8" name="Freeform 44"/>
            <p:cNvSpPr>
              <a:spLocks noEditPoints="1"/>
            </p:cNvSpPr>
            <p:nvPr/>
          </p:nvSpPr>
          <p:spPr bwMode="auto">
            <a:xfrm>
              <a:off x="8945563" y="957263"/>
              <a:ext cx="74613" cy="682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9" name="Freeform 45"/>
            <p:cNvSpPr/>
            <p:nvPr/>
          </p:nvSpPr>
          <p:spPr bwMode="auto">
            <a:xfrm>
              <a:off x="8877300" y="769938"/>
              <a:ext cx="212725" cy="158750"/>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0" name="Freeform 46"/>
            <p:cNvSpPr>
              <a:spLocks noEditPoints="1"/>
            </p:cNvSpPr>
            <p:nvPr/>
          </p:nvSpPr>
          <p:spPr bwMode="auto">
            <a:xfrm>
              <a:off x="8942388" y="839788"/>
              <a:ext cx="85725" cy="889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1" name="Rectangle 47"/>
            <p:cNvSpPr>
              <a:spLocks noChangeArrowheads="1"/>
            </p:cNvSpPr>
            <p:nvPr/>
          </p:nvSpPr>
          <p:spPr bwMode="auto">
            <a:xfrm>
              <a:off x="8943975" y="912813"/>
              <a:ext cx="11113"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2" name="Rectangle 48"/>
            <p:cNvSpPr>
              <a:spLocks noChangeArrowheads="1"/>
            </p:cNvSpPr>
            <p:nvPr/>
          </p:nvSpPr>
          <p:spPr bwMode="auto">
            <a:xfrm>
              <a:off x="8943975"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3" name="Rectangle 49"/>
            <p:cNvSpPr>
              <a:spLocks noChangeArrowheads="1"/>
            </p:cNvSpPr>
            <p:nvPr/>
          </p:nvSpPr>
          <p:spPr bwMode="auto">
            <a:xfrm>
              <a:off x="8943975" y="8921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4" name="Rectangle 50"/>
            <p:cNvSpPr>
              <a:spLocks noChangeArrowheads="1"/>
            </p:cNvSpPr>
            <p:nvPr/>
          </p:nvSpPr>
          <p:spPr bwMode="auto">
            <a:xfrm>
              <a:off x="8943975" y="8794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5" name="Freeform 51"/>
            <p:cNvSpPr/>
            <p:nvPr/>
          </p:nvSpPr>
          <p:spPr bwMode="auto">
            <a:xfrm>
              <a:off x="8945563" y="863601"/>
              <a:ext cx="14288" cy="9525"/>
            </a:xfrm>
            <a:custGeom>
              <a:avLst/>
              <a:gdLst>
                <a:gd name="T0" fmla="*/ 0 w 9"/>
                <a:gd name="T1" fmla="*/ 3 h 6"/>
                <a:gd name="T2" fmla="*/ 8 w 9"/>
                <a:gd name="T3" fmla="*/ 6 h 6"/>
                <a:gd name="T4" fmla="*/ 9 w 9"/>
                <a:gd name="T5" fmla="*/ 4 h 6"/>
                <a:gd name="T6" fmla="*/ 1 w 9"/>
                <a:gd name="T7" fmla="*/ 0 h 6"/>
                <a:gd name="T8" fmla="*/ 0 w 9"/>
                <a:gd name="T9" fmla="*/ 3 h 6"/>
              </a:gdLst>
              <a:ahLst/>
              <a:cxnLst>
                <a:cxn ang="0">
                  <a:pos x="T0" y="T1"/>
                </a:cxn>
                <a:cxn ang="0">
                  <a:pos x="T2" y="T3"/>
                </a:cxn>
                <a:cxn ang="0">
                  <a:pos x="T4" y="T5"/>
                </a:cxn>
                <a:cxn ang="0">
                  <a:pos x="T6" y="T7"/>
                </a:cxn>
                <a:cxn ang="0">
                  <a:pos x="T8" y="T9"/>
                </a:cxn>
              </a:cxnLst>
              <a:rect l="0" t="0" r="r" b="b"/>
              <a:pathLst>
                <a:path w="9" h="6">
                  <a:moveTo>
                    <a:pt x="0" y="3"/>
                  </a:moveTo>
                  <a:lnTo>
                    <a:pt x="8" y="6"/>
                  </a:lnTo>
                  <a:lnTo>
                    <a:pt x="9" y="4"/>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6" name="Freeform 52"/>
            <p:cNvSpPr/>
            <p:nvPr/>
          </p:nvSpPr>
          <p:spPr bwMode="auto">
            <a:xfrm>
              <a:off x="8953500" y="854076"/>
              <a:ext cx="12700" cy="12700"/>
            </a:xfrm>
            <a:custGeom>
              <a:avLst/>
              <a:gdLst>
                <a:gd name="T0" fmla="*/ 0 w 8"/>
                <a:gd name="T1" fmla="*/ 2 h 8"/>
                <a:gd name="T2" fmla="*/ 6 w 8"/>
                <a:gd name="T3" fmla="*/ 8 h 8"/>
                <a:gd name="T4" fmla="*/ 8 w 8"/>
                <a:gd name="T5" fmla="*/ 6 h 8"/>
                <a:gd name="T6" fmla="*/ 2 w 8"/>
                <a:gd name="T7" fmla="*/ 0 h 8"/>
                <a:gd name="T8" fmla="*/ 0 w 8"/>
                <a:gd name="T9" fmla="*/ 2 h 8"/>
              </a:gdLst>
              <a:ahLst/>
              <a:cxnLst>
                <a:cxn ang="0">
                  <a:pos x="T0" y="T1"/>
                </a:cxn>
                <a:cxn ang="0">
                  <a:pos x="T2" y="T3"/>
                </a:cxn>
                <a:cxn ang="0">
                  <a:pos x="T4" y="T5"/>
                </a:cxn>
                <a:cxn ang="0">
                  <a:pos x="T6" y="T7"/>
                </a:cxn>
                <a:cxn ang="0">
                  <a:pos x="T8" y="T9"/>
                </a:cxn>
              </a:cxnLst>
              <a:rect l="0" t="0" r="r" b="b"/>
              <a:pathLst>
                <a:path w="8" h="8">
                  <a:moveTo>
                    <a:pt x="0" y="2"/>
                  </a:moveTo>
                  <a:lnTo>
                    <a:pt x="6" y="8"/>
                  </a:lnTo>
                  <a:lnTo>
                    <a:pt x="8" y="6"/>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7" name="Freeform 53"/>
            <p:cNvSpPr/>
            <p:nvPr/>
          </p:nvSpPr>
          <p:spPr bwMode="auto">
            <a:xfrm>
              <a:off x="8967788" y="846138"/>
              <a:ext cx="7938" cy="14288"/>
            </a:xfrm>
            <a:custGeom>
              <a:avLst/>
              <a:gdLst>
                <a:gd name="T0" fmla="*/ 0 w 5"/>
                <a:gd name="T1" fmla="*/ 1 h 9"/>
                <a:gd name="T2" fmla="*/ 3 w 5"/>
                <a:gd name="T3" fmla="*/ 9 h 9"/>
                <a:gd name="T4" fmla="*/ 5 w 5"/>
                <a:gd name="T5" fmla="*/ 8 h 9"/>
                <a:gd name="T6" fmla="*/ 3 w 5"/>
                <a:gd name="T7" fmla="*/ 0 h 9"/>
                <a:gd name="T8" fmla="*/ 0 w 5"/>
                <a:gd name="T9" fmla="*/ 1 h 9"/>
              </a:gdLst>
              <a:ahLst/>
              <a:cxnLst>
                <a:cxn ang="0">
                  <a:pos x="T0" y="T1"/>
                </a:cxn>
                <a:cxn ang="0">
                  <a:pos x="T2" y="T3"/>
                </a:cxn>
                <a:cxn ang="0">
                  <a:pos x="T4" y="T5"/>
                </a:cxn>
                <a:cxn ang="0">
                  <a:pos x="T6" y="T7"/>
                </a:cxn>
                <a:cxn ang="0">
                  <a:pos x="T8" y="T9"/>
                </a:cxn>
              </a:cxnLst>
              <a:rect l="0" t="0" r="r" b="b"/>
              <a:pathLst>
                <a:path w="5" h="9">
                  <a:moveTo>
                    <a:pt x="0" y="1"/>
                  </a:moveTo>
                  <a:lnTo>
                    <a:pt x="3" y="9"/>
                  </a:lnTo>
                  <a:lnTo>
                    <a:pt x="5" y="8"/>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8" name="Rectangle 54"/>
            <p:cNvSpPr>
              <a:spLocks noChangeArrowheads="1"/>
            </p:cNvSpPr>
            <p:nvPr/>
          </p:nvSpPr>
          <p:spPr bwMode="auto">
            <a:xfrm>
              <a:off x="8983663" y="846138"/>
              <a:ext cx="31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9" name="Freeform 55"/>
            <p:cNvSpPr/>
            <p:nvPr/>
          </p:nvSpPr>
          <p:spPr bwMode="auto">
            <a:xfrm>
              <a:off x="8994775" y="846138"/>
              <a:ext cx="7938" cy="14288"/>
            </a:xfrm>
            <a:custGeom>
              <a:avLst/>
              <a:gdLst>
                <a:gd name="T0" fmla="*/ 0 w 5"/>
                <a:gd name="T1" fmla="*/ 8 h 9"/>
                <a:gd name="T2" fmla="*/ 1 w 5"/>
                <a:gd name="T3" fmla="*/ 9 h 9"/>
                <a:gd name="T4" fmla="*/ 5 w 5"/>
                <a:gd name="T5" fmla="*/ 1 h 9"/>
                <a:gd name="T6" fmla="*/ 3 w 5"/>
                <a:gd name="T7" fmla="*/ 0 h 9"/>
                <a:gd name="T8" fmla="*/ 0 w 5"/>
                <a:gd name="T9" fmla="*/ 8 h 9"/>
              </a:gdLst>
              <a:ahLst/>
              <a:cxnLst>
                <a:cxn ang="0">
                  <a:pos x="T0" y="T1"/>
                </a:cxn>
                <a:cxn ang="0">
                  <a:pos x="T2" y="T3"/>
                </a:cxn>
                <a:cxn ang="0">
                  <a:pos x="T4" y="T5"/>
                </a:cxn>
                <a:cxn ang="0">
                  <a:pos x="T6" y="T7"/>
                </a:cxn>
                <a:cxn ang="0">
                  <a:pos x="T8" y="T9"/>
                </a:cxn>
              </a:cxnLst>
              <a:rect l="0" t="0" r="r" b="b"/>
              <a:pathLst>
                <a:path w="5" h="9">
                  <a:moveTo>
                    <a:pt x="0" y="8"/>
                  </a:moveTo>
                  <a:lnTo>
                    <a:pt x="1" y="9"/>
                  </a:lnTo>
                  <a:lnTo>
                    <a:pt x="5" y="1"/>
                  </a:lnTo>
                  <a:lnTo>
                    <a:pt x="3"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0" name="Freeform 56"/>
            <p:cNvSpPr/>
            <p:nvPr/>
          </p:nvSpPr>
          <p:spPr bwMode="auto">
            <a:xfrm>
              <a:off x="9005888" y="854076"/>
              <a:ext cx="11113" cy="11113"/>
            </a:xfrm>
            <a:custGeom>
              <a:avLst/>
              <a:gdLst>
                <a:gd name="T0" fmla="*/ 0 w 7"/>
                <a:gd name="T1" fmla="*/ 5 h 7"/>
                <a:gd name="T2" fmla="*/ 1 w 7"/>
                <a:gd name="T3" fmla="*/ 7 h 7"/>
                <a:gd name="T4" fmla="*/ 7 w 7"/>
                <a:gd name="T5" fmla="*/ 2 h 7"/>
                <a:gd name="T6" fmla="*/ 6 w 7"/>
                <a:gd name="T7" fmla="*/ 0 h 7"/>
                <a:gd name="T8" fmla="*/ 0 w 7"/>
                <a:gd name="T9" fmla="*/ 5 h 7"/>
              </a:gdLst>
              <a:ahLst/>
              <a:cxnLst>
                <a:cxn ang="0">
                  <a:pos x="T0" y="T1"/>
                </a:cxn>
                <a:cxn ang="0">
                  <a:pos x="T2" y="T3"/>
                </a:cxn>
                <a:cxn ang="0">
                  <a:pos x="T4" y="T5"/>
                </a:cxn>
                <a:cxn ang="0">
                  <a:pos x="T6" y="T7"/>
                </a:cxn>
                <a:cxn ang="0">
                  <a:pos x="T8" y="T9"/>
                </a:cxn>
              </a:cxnLst>
              <a:rect l="0" t="0" r="r" b="b"/>
              <a:pathLst>
                <a:path w="7" h="7">
                  <a:moveTo>
                    <a:pt x="0" y="5"/>
                  </a:moveTo>
                  <a:lnTo>
                    <a:pt x="1" y="7"/>
                  </a:lnTo>
                  <a:lnTo>
                    <a:pt x="7" y="2"/>
                  </a:lnTo>
                  <a:lnTo>
                    <a:pt x="6"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1" name="Freeform 57"/>
            <p:cNvSpPr/>
            <p:nvPr/>
          </p:nvSpPr>
          <p:spPr bwMode="auto">
            <a:xfrm>
              <a:off x="9012238" y="865188"/>
              <a:ext cx="11113" cy="7938"/>
            </a:xfrm>
            <a:custGeom>
              <a:avLst/>
              <a:gdLst>
                <a:gd name="T0" fmla="*/ 0 w 7"/>
                <a:gd name="T1" fmla="*/ 3 h 5"/>
                <a:gd name="T2" fmla="*/ 0 w 7"/>
                <a:gd name="T3" fmla="*/ 5 h 5"/>
                <a:gd name="T4" fmla="*/ 7 w 7"/>
                <a:gd name="T5" fmla="*/ 2 h 5"/>
                <a:gd name="T6" fmla="*/ 7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0" y="5"/>
                  </a:lnTo>
                  <a:lnTo>
                    <a:pt x="7" y="2"/>
                  </a:lnTo>
                  <a:lnTo>
                    <a:pt x="7"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2" name="Rectangle 58"/>
            <p:cNvSpPr>
              <a:spLocks noChangeArrowheads="1"/>
            </p:cNvSpPr>
            <p:nvPr/>
          </p:nvSpPr>
          <p:spPr bwMode="auto">
            <a:xfrm>
              <a:off x="9013825" y="879476"/>
              <a:ext cx="1270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3" name="Rectangle 59"/>
            <p:cNvSpPr>
              <a:spLocks noChangeArrowheads="1"/>
            </p:cNvSpPr>
            <p:nvPr/>
          </p:nvSpPr>
          <p:spPr bwMode="auto">
            <a:xfrm>
              <a:off x="9013825" y="890588"/>
              <a:ext cx="127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4" name="Rectangle 60"/>
            <p:cNvSpPr>
              <a:spLocks noChangeArrowheads="1"/>
            </p:cNvSpPr>
            <p:nvPr/>
          </p:nvSpPr>
          <p:spPr bwMode="auto">
            <a:xfrm>
              <a:off x="9015413"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5" name="Rectangle 61"/>
            <p:cNvSpPr>
              <a:spLocks noChangeArrowheads="1"/>
            </p:cNvSpPr>
            <p:nvPr/>
          </p:nvSpPr>
          <p:spPr bwMode="auto">
            <a:xfrm>
              <a:off x="9013825" y="912813"/>
              <a:ext cx="127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6" name="Rectangle 62"/>
            <p:cNvSpPr>
              <a:spLocks noChangeArrowheads="1"/>
            </p:cNvSpPr>
            <p:nvPr/>
          </p:nvSpPr>
          <p:spPr bwMode="auto">
            <a:xfrm>
              <a:off x="8939213" y="792163"/>
              <a:ext cx="9048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7" name="Rectangle 63"/>
            <p:cNvSpPr>
              <a:spLocks noChangeArrowheads="1"/>
            </p:cNvSpPr>
            <p:nvPr/>
          </p:nvSpPr>
          <p:spPr bwMode="auto">
            <a:xfrm>
              <a:off x="8878888" y="827088"/>
              <a:ext cx="20955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8" name="Rectangle 64"/>
            <p:cNvSpPr>
              <a:spLocks noChangeArrowheads="1"/>
            </p:cNvSpPr>
            <p:nvPr/>
          </p:nvSpPr>
          <p:spPr bwMode="auto">
            <a:xfrm>
              <a:off x="8878888" y="842963"/>
              <a:ext cx="20955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9" name="Rectangle 65"/>
            <p:cNvSpPr>
              <a:spLocks noChangeArrowheads="1"/>
            </p:cNvSpPr>
            <p:nvPr/>
          </p:nvSpPr>
          <p:spPr bwMode="auto">
            <a:xfrm>
              <a:off x="8910638" y="862013"/>
              <a:ext cx="381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0" name="Rectangle 66"/>
            <p:cNvSpPr>
              <a:spLocks noChangeArrowheads="1"/>
            </p:cNvSpPr>
            <p:nvPr/>
          </p:nvSpPr>
          <p:spPr bwMode="auto">
            <a:xfrm>
              <a:off x="9020175" y="858838"/>
              <a:ext cx="412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1" name="Rectangle 67"/>
            <p:cNvSpPr>
              <a:spLocks noChangeArrowheads="1"/>
            </p:cNvSpPr>
            <p:nvPr/>
          </p:nvSpPr>
          <p:spPr bwMode="auto">
            <a:xfrm>
              <a:off x="8910638"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2" name="Rectangle 68"/>
            <p:cNvSpPr>
              <a:spLocks noChangeArrowheads="1"/>
            </p:cNvSpPr>
            <p:nvPr/>
          </p:nvSpPr>
          <p:spPr bwMode="auto">
            <a:xfrm>
              <a:off x="9026525"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3" name="Rectangle 69"/>
            <p:cNvSpPr>
              <a:spLocks noChangeArrowheads="1"/>
            </p:cNvSpPr>
            <p:nvPr/>
          </p:nvSpPr>
          <p:spPr bwMode="auto">
            <a:xfrm>
              <a:off x="8910638"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4" name="Rectangle 70"/>
            <p:cNvSpPr>
              <a:spLocks noChangeArrowheads="1"/>
            </p:cNvSpPr>
            <p:nvPr/>
          </p:nvSpPr>
          <p:spPr bwMode="auto">
            <a:xfrm>
              <a:off x="9026525"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5" name="Rectangle 71"/>
            <p:cNvSpPr>
              <a:spLocks noChangeArrowheads="1"/>
            </p:cNvSpPr>
            <p:nvPr/>
          </p:nvSpPr>
          <p:spPr bwMode="auto">
            <a:xfrm>
              <a:off x="8909050" y="906463"/>
              <a:ext cx="34925"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6" name="Rectangle 72"/>
            <p:cNvSpPr>
              <a:spLocks noChangeArrowheads="1"/>
            </p:cNvSpPr>
            <p:nvPr/>
          </p:nvSpPr>
          <p:spPr bwMode="auto">
            <a:xfrm>
              <a:off x="9026525" y="906463"/>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7" name="Rectangle 73"/>
            <p:cNvSpPr>
              <a:spLocks noChangeArrowheads="1"/>
            </p:cNvSpPr>
            <p:nvPr/>
          </p:nvSpPr>
          <p:spPr bwMode="auto">
            <a:xfrm>
              <a:off x="8916988" y="9080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8" name="Rectangle 74"/>
            <p:cNvSpPr>
              <a:spLocks noChangeArrowheads="1"/>
            </p:cNvSpPr>
            <p:nvPr/>
          </p:nvSpPr>
          <p:spPr bwMode="auto">
            <a:xfrm>
              <a:off x="9045575" y="908051"/>
              <a:ext cx="476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9" name="Rectangle 75"/>
            <p:cNvSpPr>
              <a:spLocks noChangeArrowheads="1"/>
            </p:cNvSpPr>
            <p:nvPr/>
          </p:nvSpPr>
          <p:spPr bwMode="auto">
            <a:xfrm>
              <a:off x="9039225"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0" name="Rectangle 76"/>
            <p:cNvSpPr>
              <a:spLocks noChangeArrowheads="1"/>
            </p:cNvSpPr>
            <p:nvPr/>
          </p:nvSpPr>
          <p:spPr bwMode="auto">
            <a:xfrm>
              <a:off x="8926513"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1" name="Rectangle 77"/>
            <p:cNvSpPr>
              <a:spLocks noChangeArrowheads="1"/>
            </p:cNvSpPr>
            <p:nvPr/>
          </p:nvSpPr>
          <p:spPr bwMode="auto">
            <a:xfrm>
              <a:off x="8916988" y="874713"/>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2" name="Rectangle 78"/>
            <p:cNvSpPr>
              <a:spLocks noChangeArrowheads="1"/>
            </p:cNvSpPr>
            <p:nvPr/>
          </p:nvSpPr>
          <p:spPr bwMode="auto">
            <a:xfrm>
              <a:off x="9047163" y="876301"/>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3" name="Rectangle 79"/>
            <p:cNvSpPr>
              <a:spLocks noChangeArrowheads="1"/>
            </p:cNvSpPr>
            <p:nvPr/>
          </p:nvSpPr>
          <p:spPr bwMode="auto">
            <a:xfrm>
              <a:off x="9036050" y="86042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4" name="Rectangle 80"/>
            <p:cNvSpPr>
              <a:spLocks noChangeArrowheads="1"/>
            </p:cNvSpPr>
            <p:nvPr/>
          </p:nvSpPr>
          <p:spPr bwMode="auto">
            <a:xfrm>
              <a:off x="8929688" y="862013"/>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5" name="Rectangle 81"/>
            <p:cNvSpPr>
              <a:spLocks noChangeArrowheads="1"/>
            </p:cNvSpPr>
            <p:nvPr/>
          </p:nvSpPr>
          <p:spPr bwMode="auto">
            <a:xfrm>
              <a:off x="88931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6" name="Rectangle 82"/>
            <p:cNvSpPr>
              <a:spLocks noChangeArrowheads="1"/>
            </p:cNvSpPr>
            <p:nvPr/>
          </p:nvSpPr>
          <p:spPr bwMode="auto">
            <a:xfrm>
              <a:off x="89185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7" name="Rectangle 83"/>
            <p:cNvSpPr>
              <a:spLocks noChangeArrowheads="1"/>
            </p:cNvSpPr>
            <p:nvPr/>
          </p:nvSpPr>
          <p:spPr bwMode="auto">
            <a:xfrm>
              <a:off x="89439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8" name="Rectangle 84"/>
            <p:cNvSpPr>
              <a:spLocks noChangeArrowheads="1"/>
            </p:cNvSpPr>
            <p:nvPr/>
          </p:nvSpPr>
          <p:spPr bwMode="auto">
            <a:xfrm>
              <a:off x="9021763" y="844551"/>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9" name="Rectangle 85"/>
            <p:cNvSpPr>
              <a:spLocks noChangeArrowheads="1"/>
            </p:cNvSpPr>
            <p:nvPr/>
          </p:nvSpPr>
          <p:spPr bwMode="auto">
            <a:xfrm>
              <a:off x="9048750" y="842963"/>
              <a:ext cx="15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0" name="Rectangle 86"/>
            <p:cNvSpPr>
              <a:spLocks noChangeArrowheads="1"/>
            </p:cNvSpPr>
            <p:nvPr/>
          </p:nvSpPr>
          <p:spPr bwMode="auto">
            <a:xfrm>
              <a:off x="9072563"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1" name="Rectangle 87"/>
            <p:cNvSpPr>
              <a:spLocks noChangeArrowheads="1"/>
            </p:cNvSpPr>
            <p:nvPr/>
          </p:nvSpPr>
          <p:spPr bwMode="auto">
            <a:xfrm>
              <a:off x="9075738" y="828676"/>
              <a:ext cx="158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2" name="Rectangle 88"/>
            <p:cNvSpPr>
              <a:spLocks noChangeArrowheads="1"/>
            </p:cNvSpPr>
            <p:nvPr/>
          </p:nvSpPr>
          <p:spPr bwMode="auto">
            <a:xfrm>
              <a:off x="9055100" y="828676"/>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3" name="Rectangle 89"/>
            <p:cNvSpPr>
              <a:spLocks noChangeArrowheads="1"/>
            </p:cNvSpPr>
            <p:nvPr/>
          </p:nvSpPr>
          <p:spPr bwMode="auto">
            <a:xfrm>
              <a:off x="9039225"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4" name="Rectangle 90"/>
            <p:cNvSpPr>
              <a:spLocks noChangeArrowheads="1"/>
            </p:cNvSpPr>
            <p:nvPr/>
          </p:nvSpPr>
          <p:spPr bwMode="auto">
            <a:xfrm>
              <a:off x="9009063"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5" name="Rectangle 91"/>
            <p:cNvSpPr>
              <a:spLocks noChangeArrowheads="1"/>
            </p:cNvSpPr>
            <p:nvPr/>
          </p:nvSpPr>
          <p:spPr bwMode="auto">
            <a:xfrm>
              <a:off x="8983663" y="828676"/>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6" name="Rectangle 92"/>
            <p:cNvSpPr>
              <a:spLocks noChangeArrowheads="1"/>
            </p:cNvSpPr>
            <p:nvPr/>
          </p:nvSpPr>
          <p:spPr bwMode="auto">
            <a:xfrm>
              <a:off x="8956675"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7" name="Rectangle 93"/>
            <p:cNvSpPr>
              <a:spLocks noChangeArrowheads="1"/>
            </p:cNvSpPr>
            <p:nvPr/>
          </p:nvSpPr>
          <p:spPr bwMode="auto">
            <a:xfrm>
              <a:off x="8928100"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8" name="Rectangle 94"/>
            <p:cNvSpPr>
              <a:spLocks noChangeArrowheads="1"/>
            </p:cNvSpPr>
            <p:nvPr/>
          </p:nvSpPr>
          <p:spPr bwMode="auto">
            <a:xfrm>
              <a:off x="8907463" y="828676"/>
              <a:ext cx="47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9" name="Rectangle 95"/>
            <p:cNvSpPr>
              <a:spLocks noChangeArrowheads="1"/>
            </p:cNvSpPr>
            <p:nvPr/>
          </p:nvSpPr>
          <p:spPr bwMode="auto">
            <a:xfrm>
              <a:off x="8888413"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0" name="Rectangle 96"/>
            <p:cNvSpPr>
              <a:spLocks noChangeArrowheads="1"/>
            </p:cNvSpPr>
            <p:nvPr/>
          </p:nvSpPr>
          <p:spPr bwMode="auto">
            <a:xfrm>
              <a:off x="8937625" y="811213"/>
              <a:ext cx="920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1" name="Rectangle 97"/>
            <p:cNvSpPr>
              <a:spLocks noChangeArrowheads="1"/>
            </p:cNvSpPr>
            <p:nvPr/>
          </p:nvSpPr>
          <p:spPr bwMode="auto">
            <a:xfrm>
              <a:off x="9028113" y="804863"/>
              <a:ext cx="4763"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2" name="Rectangle 98"/>
            <p:cNvSpPr>
              <a:spLocks noChangeArrowheads="1"/>
            </p:cNvSpPr>
            <p:nvPr/>
          </p:nvSpPr>
          <p:spPr bwMode="auto">
            <a:xfrm>
              <a:off x="8934450" y="801688"/>
              <a:ext cx="476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3" name="Rectangle 99"/>
            <p:cNvSpPr>
              <a:spLocks noChangeArrowheads="1"/>
            </p:cNvSpPr>
            <p:nvPr/>
          </p:nvSpPr>
          <p:spPr bwMode="auto">
            <a:xfrm>
              <a:off x="8943975"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4" name="Rectangle 100"/>
            <p:cNvSpPr>
              <a:spLocks noChangeArrowheads="1"/>
            </p:cNvSpPr>
            <p:nvPr/>
          </p:nvSpPr>
          <p:spPr bwMode="auto">
            <a:xfrm>
              <a:off x="89709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5" name="Rectangle 101"/>
            <p:cNvSpPr>
              <a:spLocks noChangeArrowheads="1"/>
            </p:cNvSpPr>
            <p:nvPr/>
          </p:nvSpPr>
          <p:spPr bwMode="auto">
            <a:xfrm>
              <a:off x="89963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6" name="Rectangle 102"/>
            <p:cNvSpPr>
              <a:spLocks noChangeArrowheads="1"/>
            </p:cNvSpPr>
            <p:nvPr/>
          </p:nvSpPr>
          <p:spPr bwMode="auto">
            <a:xfrm>
              <a:off x="9023350"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7" name="Rectangle 103"/>
            <p:cNvSpPr>
              <a:spLocks noChangeArrowheads="1"/>
            </p:cNvSpPr>
            <p:nvPr/>
          </p:nvSpPr>
          <p:spPr bwMode="auto">
            <a:xfrm>
              <a:off x="9005888" y="795338"/>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8" name="Rectangle 104"/>
            <p:cNvSpPr>
              <a:spLocks noChangeArrowheads="1"/>
            </p:cNvSpPr>
            <p:nvPr/>
          </p:nvSpPr>
          <p:spPr bwMode="auto">
            <a:xfrm>
              <a:off x="8980488" y="7937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9" name="Rectangle 105"/>
            <p:cNvSpPr>
              <a:spLocks noChangeArrowheads="1"/>
            </p:cNvSpPr>
            <p:nvPr/>
          </p:nvSpPr>
          <p:spPr bwMode="auto">
            <a:xfrm>
              <a:off x="8958263" y="79533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80" name="Freeform 106"/>
            <p:cNvSpPr/>
            <p:nvPr/>
          </p:nvSpPr>
          <p:spPr bwMode="auto">
            <a:xfrm>
              <a:off x="8918575" y="923926"/>
              <a:ext cx="38100" cy="38100"/>
            </a:xfrm>
            <a:custGeom>
              <a:avLst/>
              <a:gdLst>
                <a:gd name="T0" fmla="*/ 0 w 24"/>
                <a:gd name="T1" fmla="*/ 21 h 24"/>
                <a:gd name="T2" fmla="*/ 3 w 24"/>
                <a:gd name="T3" fmla="*/ 24 h 24"/>
                <a:gd name="T4" fmla="*/ 24 w 24"/>
                <a:gd name="T5" fmla="*/ 3 h 24"/>
                <a:gd name="T6" fmla="*/ 22 w 24"/>
                <a:gd name="T7" fmla="*/ 0 h 24"/>
                <a:gd name="T8" fmla="*/ 0 w 24"/>
                <a:gd name="T9" fmla="*/ 21 h 24"/>
              </a:gdLst>
              <a:ahLst/>
              <a:cxnLst>
                <a:cxn ang="0">
                  <a:pos x="T0" y="T1"/>
                </a:cxn>
                <a:cxn ang="0">
                  <a:pos x="T2" y="T3"/>
                </a:cxn>
                <a:cxn ang="0">
                  <a:pos x="T4" y="T5"/>
                </a:cxn>
                <a:cxn ang="0">
                  <a:pos x="T6" y="T7"/>
                </a:cxn>
                <a:cxn ang="0">
                  <a:pos x="T8" y="T9"/>
                </a:cxn>
              </a:cxnLst>
              <a:rect l="0" t="0" r="r" b="b"/>
              <a:pathLst>
                <a:path w="24" h="24">
                  <a:moveTo>
                    <a:pt x="0" y="21"/>
                  </a:moveTo>
                  <a:lnTo>
                    <a:pt x="3" y="24"/>
                  </a:lnTo>
                  <a:lnTo>
                    <a:pt x="24" y="3"/>
                  </a:lnTo>
                  <a:lnTo>
                    <a:pt x="22" y="0"/>
                  </a:lnTo>
                  <a:lnTo>
                    <a:pt x="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1" name="Freeform 107"/>
            <p:cNvSpPr/>
            <p:nvPr/>
          </p:nvSpPr>
          <p:spPr bwMode="auto">
            <a:xfrm>
              <a:off x="9012238" y="923926"/>
              <a:ext cx="31750" cy="34925"/>
            </a:xfrm>
            <a:custGeom>
              <a:avLst/>
              <a:gdLst>
                <a:gd name="T0" fmla="*/ 0 w 20"/>
                <a:gd name="T1" fmla="*/ 2 h 22"/>
                <a:gd name="T2" fmla="*/ 18 w 20"/>
                <a:gd name="T3" fmla="*/ 22 h 22"/>
                <a:gd name="T4" fmla="*/ 20 w 20"/>
                <a:gd name="T5" fmla="*/ 21 h 22"/>
                <a:gd name="T6" fmla="*/ 1 w 20"/>
                <a:gd name="T7" fmla="*/ 0 h 22"/>
                <a:gd name="T8" fmla="*/ 0 w 20"/>
                <a:gd name="T9" fmla="*/ 2 h 22"/>
              </a:gdLst>
              <a:ahLst/>
              <a:cxnLst>
                <a:cxn ang="0">
                  <a:pos x="T0" y="T1"/>
                </a:cxn>
                <a:cxn ang="0">
                  <a:pos x="T2" y="T3"/>
                </a:cxn>
                <a:cxn ang="0">
                  <a:pos x="T4" y="T5"/>
                </a:cxn>
                <a:cxn ang="0">
                  <a:pos x="T6" y="T7"/>
                </a:cxn>
                <a:cxn ang="0">
                  <a:pos x="T8" y="T9"/>
                </a:cxn>
              </a:cxnLst>
              <a:rect l="0" t="0" r="r" b="b"/>
              <a:pathLst>
                <a:path w="20" h="22">
                  <a:moveTo>
                    <a:pt x="0" y="2"/>
                  </a:moveTo>
                  <a:lnTo>
                    <a:pt x="18" y="22"/>
                  </a:lnTo>
                  <a:lnTo>
                    <a:pt x="20" y="2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2" name="Freeform 108"/>
            <p:cNvSpPr>
              <a:spLocks noEditPoints="1"/>
            </p:cNvSpPr>
            <p:nvPr/>
          </p:nvSpPr>
          <p:spPr bwMode="auto">
            <a:xfrm>
              <a:off x="8848725" y="1063626"/>
              <a:ext cx="285750" cy="101600"/>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3" name="Freeform 109"/>
            <p:cNvSpPr/>
            <p:nvPr/>
          </p:nvSpPr>
          <p:spPr bwMode="auto">
            <a:xfrm>
              <a:off x="8726488" y="890588"/>
              <a:ext cx="130175" cy="274638"/>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4" name="Freeform 110"/>
            <p:cNvSpPr/>
            <p:nvPr/>
          </p:nvSpPr>
          <p:spPr bwMode="auto">
            <a:xfrm>
              <a:off x="8743950" y="993776"/>
              <a:ext cx="50800" cy="3492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5" name="Freeform 111"/>
            <p:cNvSpPr/>
            <p:nvPr/>
          </p:nvSpPr>
          <p:spPr bwMode="auto">
            <a:xfrm>
              <a:off x="8780463" y="996951"/>
              <a:ext cx="31750" cy="104775"/>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6" name="Freeform 112"/>
            <p:cNvSpPr/>
            <p:nvPr/>
          </p:nvSpPr>
          <p:spPr bwMode="auto">
            <a:xfrm>
              <a:off x="8734425" y="892176"/>
              <a:ext cx="60325" cy="4127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7" name="Freeform 113"/>
            <p:cNvSpPr/>
            <p:nvPr/>
          </p:nvSpPr>
          <p:spPr bwMode="auto">
            <a:xfrm>
              <a:off x="8747125" y="927101"/>
              <a:ext cx="6350" cy="36513"/>
            </a:xfrm>
            <a:custGeom>
              <a:avLst/>
              <a:gdLst>
                <a:gd name="T0" fmla="*/ 0 w 4"/>
                <a:gd name="T1" fmla="*/ 23 h 23"/>
                <a:gd name="T2" fmla="*/ 3 w 4"/>
                <a:gd name="T3" fmla="*/ 23 h 23"/>
                <a:gd name="T4" fmla="*/ 4 w 4"/>
                <a:gd name="T5" fmla="*/ 0 h 23"/>
                <a:gd name="T6" fmla="*/ 1 w 4"/>
                <a:gd name="T7" fmla="*/ 0 h 23"/>
                <a:gd name="T8" fmla="*/ 0 w 4"/>
                <a:gd name="T9" fmla="*/ 23 h 23"/>
              </a:gdLst>
              <a:ahLst/>
              <a:cxnLst>
                <a:cxn ang="0">
                  <a:pos x="T0" y="T1"/>
                </a:cxn>
                <a:cxn ang="0">
                  <a:pos x="T2" y="T3"/>
                </a:cxn>
                <a:cxn ang="0">
                  <a:pos x="T4" y="T5"/>
                </a:cxn>
                <a:cxn ang="0">
                  <a:pos x="T6" y="T7"/>
                </a:cxn>
                <a:cxn ang="0">
                  <a:pos x="T8" y="T9"/>
                </a:cxn>
              </a:cxnLst>
              <a:rect l="0" t="0" r="r" b="b"/>
              <a:pathLst>
                <a:path w="4" h="23">
                  <a:moveTo>
                    <a:pt x="0" y="23"/>
                  </a:moveTo>
                  <a:lnTo>
                    <a:pt x="3" y="23"/>
                  </a:lnTo>
                  <a:lnTo>
                    <a:pt x="4" y="0"/>
                  </a:lnTo>
                  <a:lnTo>
                    <a:pt x="1"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8" name="Freeform 114"/>
            <p:cNvSpPr/>
            <p:nvPr/>
          </p:nvSpPr>
          <p:spPr bwMode="auto">
            <a:xfrm>
              <a:off x="9121775" y="890588"/>
              <a:ext cx="133350" cy="274638"/>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9" name="Freeform 115"/>
            <p:cNvSpPr/>
            <p:nvPr/>
          </p:nvSpPr>
          <p:spPr bwMode="auto">
            <a:xfrm>
              <a:off x="9185275" y="993776"/>
              <a:ext cx="50800" cy="3492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0" name="Freeform 116"/>
            <p:cNvSpPr/>
            <p:nvPr/>
          </p:nvSpPr>
          <p:spPr bwMode="auto">
            <a:xfrm>
              <a:off x="9167813" y="996951"/>
              <a:ext cx="31750" cy="104775"/>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1" name="Freeform 117"/>
            <p:cNvSpPr/>
            <p:nvPr/>
          </p:nvSpPr>
          <p:spPr bwMode="auto">
            <a:xfrm>
              <a:off x="9185275" y="892176"/>
              <a:ext cx="58738" cy="4127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2" name="Rectangle 118"/>
            <p:cNvSpPr>
              <a:spLocks noChangeArrowheads="1"/>
            </p:cNvSpPr>
            <p:nvPr/>
          </p:nvSpPr>
          <p:spPr bwMode="auto">
            <a:xfrm>
              <a:off x="9228138" y="927101"/>
              <a:ext cx="4763"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93" name="Freeform 119"/>
            <p:cNvSpPr>
              <a:spLocks noEditPoints="1"/>
            </p:cNvSpPr>
            <p:nvPr/>
          </p:nvSpPr>
          <p:spPr bwMode="auto">
            <a:xfrm>
              <a:off x="8872538" y="1084263"/>
              <a:ext cx="55563" cy="57150"/>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4" name="Freeform 120"/>
            <p:cNvSpPr>
              <a:spLocks noEditPoints="1"/>
            </p:cNvSpPr>
            <p:nvPr/>
          </p:nvSpPr>
          <p:spPr bwMode="auto">
            <a:xfrm>
              <a:off x="8934450" y="1087438"/>
              <a:ext cx="50800" cy="4445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5" name="Freeform 121"/>
            <p:cNvSpPr>
              <a:spLocks noEditPoints="1"/>
            </p:cNvSpPr>
            <p:nvPr/>
          </p:nvSpPr>
          <p:spPr bwMode="auto">
            <a:xfrm>
              <a:off x="8990013" y="1085851"/>
              <a:ext cx="57150" cy="47625"/>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6" name="Freeform 122"/>
            <p:cNvSpPr/>
            <p:nvPr/>
          </p:nvSpPr>
          <p:spPr bwMode="auto">
            <a:xfrm>
              <a:off x="9050338" y="1092201"/>
              <a:ext cx="53975" cy="41275"/>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sp>
        <p:nvSpPr>
          <p:cNvPr id="20484" name="文本框 15"/>
          <p:cNvSpPr txBox="1"/>
          <p:nvPr/>
        </p:nvSpPr>
        <p:spPr>
          <a:xfrm>
            <a:off x="703580" y="603885"/>
            <a:ext cx="1449070" cy="583565"/>
          </a:xfrm>
          <a:prstGeom prst="rect">
            <a:avLst/>
          </a:prstGeom>
          <a:noFill/>
          <a:ln w="9525">
            <a:noFill/>
          </a:ln>
        </p:spPr>
        <p:txBody>
          <a:bodyPr wrap="square" anchor="t" anchorCtr="0">
            <a:spAutoFit/>
          </a:bodyPr>
          <a:p>
            <a:pPr algn="ctr"/>
            <a:r>
              <a:rPr lang="en-US" altLang="zh-CN" sz="3200" dirty="0">
                <a:solidFill>
                  <a:srgbClr val="103568"/>
                </a:solidFill>
                <a:latin typeface="Stencil" panose="040409050D0802020404" pitchFamily="82" charset="0"/>
                <a:ea typeface="宋体" panose="02010600030101010101" pitchFamily="2" charset="-122"/>
              </a:rPr>
              <a:t>9.6</a:t>
            </a:r>
            <a:endParaRPr lang="en-US" altLang="zh-CN" sz="3200" dirty="0">
              <a:solidFill>
                <a:srgbClr val="103568"/>
              </a:solidFill>
              <a:latin typeface="Stencil" panose="040409050D0802020404" pitchFamily="82" charset="0"/>
              <a:ea typeface="宋体" panose="02010600030101010101" pitchFamily="2" charset="-122"/>
            </a:endParaRPr>
          </a:p>
        </p:txBody>
      </p:sp>
      <p:sp>
        <p:nvSpPr>
          <p:cNvPr id="6" name="文本框 5"/>
          <p:cNvSpPr txBox="1"/>
          <p:nvPr/>
        </p:nvSpPr>
        <p:spPr>
          <a:xfrm>
            <a:off x="759460" y="1393825"/>
            <a:ext cx="10471785" cy="2245360"/>
          </a:xfrm>
          <a:prstGeom prst="rect">
            <a:avLst/>
          </a:prstGeom>
          <a:noFill/>
        </p:spPr>
        <p:txBody>
          <a:bodyPr wrap="square" rtlCol="0" anchor="t">
            <a:spAutoFit/>
          </a:bodyPr>
          <a:p>
            <a:r>
              <a:rPr sz="2000" dirty="0">
                <a:solidFill>
                  <a:srgbClr val="103568"/>
                </a:solidFill>
                <a:latin typeface="华文中宋" panose="02010600040101010101" charset="-122"/>
                <a:ea typeface="华文中宋" panose="02010600040101010101" charset="-122"/>
                <a:sym typeface="+mn-ea"/>
              </a:rPr>
              <a:t>解:</a:t>
            </a:r>
            <a:endParaRPr sz="2000" dirty="0">
              <a:solidFill>
                <a:srgbClr val="103568"/>
              </a:solidFill>
              <a:latin typeface="华文中宋" panose="02010600040101010101" charset="-122"/>
              <a:ea typeface="华文中宋" panose="02010600040101010101" charset="-122"/>
              <a:sym typeface="+mn-ea"/>
            </a:endParaRPr>
          </a:p>
          <a:p>
            <a:endParaRPr sz="2000" dirty="0">
              <a:solidFill>
                <a:srgbClr val="103568"/>
              </a:solidFill>
              <a:latin typeface="华文中宋" panose="02010600040101010101" charset="-122"/>
              <a:ea typeface="华文中宋" panose="02010600040101010101" charset="-122"/>
              <a:sym typeface="+mn-ea"/>
            </a:endParaRPr>
          </a:p>
          <a:p>
            <a:r>
              <a:rPr sz="2000" dirty="0">
                <a:solidFill>
                  <a:srgbClr val="103568"/>
                </a:solidFill>
                <a:latin typeface="华文中宋" panose="02010600040101010101" charset="-122"/>
                <a:ea typeface="华文中宋" panose="02010600040101010101" charset="-122"/>
                <a:sym typeface="+mn-ea"/>
              </a:rPr>
              <a:t>外部设备的最大数据传输速率为20KB/s,缓冲区为2B,每次中断传输2B,因此每秒产生的中断数为20KB/2B=10000次。每次的执行时间为500个时钟周期,则中断占CPU时间的比率为500*10000/(500*10^6)=1%,对CPU的影响不大,可以采用中断方式。</a:t>
            </a:r>
            <a:endParaRPr sz="2000" dirty="0">
              <a:solidFill>
                <a:srgbClr val="103568"/>
              </a:solidFill>
              <a:latin typeface="华文中宋" panose="02010600040101010101" charset="-122"/>
              <a:ea typeface="华文中宋" panose="02010600040101010101" charset="-122"/>
              <a:sym typeface="+mn-ea"/>
            </a:endParaRPr>
          </a:p>
          <a:p>
            <a:r>
              <a:rPr sz="2000" dirty="0">
                <a:solidFill>
                  <a:srgbClr val="103568"/>
                </a:solidFill>
                <a:latin typeface="华文中宋" panose="02010600040101010101" charset="-122"/>
                <a:ea typeface="华文中宋" panose="02010600040101010101" charset="-122"/>
                <a:sym typeface="+mn-ea"/>
              </a:rPr>
              <a:t>若最大数据传输速率为2MB/s,则每秒产生的中断数为2MB/2B=10^6次,CPU占用率为500*1000000/(500*10^6)=100%,故不能采用中断方式。</a:t>
            </a:r>
            <a:endParaRPr sz="2000" dirty="0">
              <a:solidFill>
                <a:srgbClr val="103568"/>
              </a:solidFill>
              <a:latin typeface="华文中宋" panose="02010600040101010101" charset="-122"/>
              <a:ea typeface="华文中宋" panose="02010600040101010101"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
        <p:nvSpPr>
          <p:cNvPr id="4" name="矩形 3"/>
          <p:cNvSpPr/>
          <p:nvPr/>
        </p:nvSpPr>
        <p:spPr>
          <a:xfrm>
            <a:off x="569913" y="463550"/>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a:t> </a:t>
            </a:r>
            <a:endParaRPr lang="zh-CN" altLang="en-US" strike="noStrike" noProof="1" dirty="0"/>
          </a:p>
        </p:txBody>
      </p:sp>
      <p:grpSp>
        <p:nvGrpSpPr>
          <p:cNvPr id="278" name="组合 277"/>
          <p:cNvGrpSpPr/>
          <p:nvPr/>
        </p:nvGrpSpPr>
        <p:grpSpPr>
          <a:xfrm>
            <a:off x="3290884" y="603896"/>
            <a:ext cx="5640754" cy="5658516"/>
            <a:chOff x="8488363" y="433388"/>
            <a:chExt cx="1008063" cy="1011238"/>
          </a:xfrm>
          <a:solidFill>
            <a:schemeClr val="bg1">
              <a:lumMod val="95000"/>
              <a:alpha val="30000"/>
            </a:schemeClr>
          </a:solidFill>
        </p:grpSpPr>
        <p:sp>
          <p:nvSpPr>
            <p:cNvPr id="279" name="Freeform 5"/>
            <p:cNvSpPr/>
            <p:nvPr/>
          </p:nvSpPr>
          <p:spPr bwMode="auto">
            <a:xfrm>
              <a:off x="8564563" y="974726"/>
              <a:ext cx="73025" cy="68263"/>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0" name="Freeform 6"/>
            <p:cNvSpPr/>
            <p:nvPr/>
          </p:nvSpPr>
          <p:spPr bwMode="auto">
            <a:xfrm>
              <a:off x="8583613" y="1039813"/>
              <a:ext cx="80963" cy="77788"/>
            </a:xfrm>
            <a:custGeom>
              <a:avLst/>
              <a:gdLst>
                <a:gd name="T0" fmla="*/ 14 w 51"/>
                <a:gd name="T1" fmla="*/ 49 h 49"/>
                <a:gd name="T2" fmla="*/ 9 w 51"/>
                <a:gd name="T3" fmla="*/ 37 h 49"/>
                <a:gd name="T4" fmla="*/ 34 w 51"/>
                <a:gd name="T5" fmla="*/ 10 h 49"/>
                <a:gd name="T6" fmla="*/ 33 w 51"/>
                <a:gd name="T7" fmla="*/ 10 h 49"/>
                <a:gd name="T8" fmla="*/ 3 w 51"/>
                <a:gd name="T9" fmla="*/ 23 h 49"/>
                <a:gd name="T10" fmla="*/ 0 w 51"/>
                <a:gd name="T11" fmla="*/ 15 h 49"/>
                <a:gd name="T12" fmla="*/ 36 w 51"/>
                <a:gd name="T13" fmla="*/ 0 h 49"/>
                <a:gd name="T14" fmla="*/ 42 w 51"/>
                <a:gd name="T15" fmla="*/ 12 h 49"/>
                <a:gd name="T16" fmla="*/ 18 w 51"/>
                <a:gd name="T17" fmla="*/ 38 h 49"/>
                <a:gd name="T18" fmla="*/ 18 w 51"/>
                <a:gd name="T19" fmla="*/ 38 h 49"/>
                <a:gd name="T20" fmla="*/ 48 w 51"/>
                <a:gd name="T21" fmla="*/ 26 h 49"/>
                <a:gd name="T22" fmla="*/ 51 w 51"/>
                <a:gd name="T23" fmla="*/ 33 h 49"/>
                <a:gd name="T24" fmla="*/ 14 w 51"/>
                <a:gd name="T2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49">
                  <a:moveTo>
                    <a:pt x="14" y="49"/>
                  </a:moveTo>
                  <a:lnTo>
                    <a:pt x="9" y="37"/>
                  </a:lnTo>
                  <a:lnTo>
                    <a:pt x="34" y="10"/>
                  </a:lnTo>
                  <a:lnTo>
                    <a:pt x="33" y="10"/>
                  </a:lnTo>
                  <a:lnTo>
                    <a:pt x="3" y="23"/>
                  </a:lnTo>
                  <a:lnTo>
                    <a:pt x="0" y="15"/>
                  </a:lnTo>
                  <a:lnTo>
                    <a:pt x="36" y="0"/>
                  </a:lnTo>
                  <a:lnTo>
                    <a:pt x="42" y="12"/>
                  </a:lnTo>
                  <a:lnTo>
                    <a:pt x="18" y="38"/>
                  </a:lnTo>
                  <a:lnTo>
                    <a:pt x="18" y="38"/>
                  </a:lnTo>
                  <a:lnTo>
                    <a:pt x="48" y="26"/>
                  </a:lnTo>
                  <a:lnTo>
                    <a:pt x="51" y="33"/>
                  </a:lnTo>
                  <a:lnTo>
                    <a:pt x="1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1" name="Freeform 7"/>
            <p:cNvSpPr/>
            <p:nvPr/>
          </p:nvSpPr>
          <p:spPr bwMode="auto">
            <a:xfrm>
              <a:off x="8613775" y="1103313"/>
              <a:ext cx="63500" cy="41275"/>
            </a:xfrm>
            <a:custGeom>
              <a:avLst/>
              <a:gdLst>
                <a:gd name="T0" fmla="*/ 40 w 40"/>
                <a:gd name="T1" fmla="*/ 7 h 26"/>
                <a:gd name="T2" fmla="*/ 4 w 40"/>
                <a:gd name="T3" fmla="*/ 26 h 26"/>
                <a:gd name="T4" fmla="*/ 0 w 40"/>
                <a:gd name="T5" fmla="*/ 18 h 26"/>
                <a:gd name="T6" fmla="*/ 35 w 40"/>
                <a:gd name="T7" fmla="*/ 0 h 26"/>
                <a:gd name="T8" fmla="*/ 40 w 40"/>
                <a:gd name="T9" fmla="*/ 7 h 26"/>
              </a:gdLst>
              <a:ahLst/>
              <a:cxnLst>
                <a:cxn ang="0">
                  <a:pos x="T0" y="T1"/>
                </a:cxn>
                <a:cxn ang="0">
                  <a:pos x="T2" y="T3"/>
                </a:cxn>
                <a:cxn ang="0">
                  <a:pos x="T4" y="T5"/>
                </a:cxn>
                <a:cxn ang="0">
                  <a:pos x="T6" y="T7"/>
                </a:cxn>
                <a:cxn ang="0">
                  <a:pos x="T8" y="T9"/>
                </a:cxn>
              </a:cxnLst>
              <a:rect l="0" t="0" r="r" b="b"/>
              <a:pathLst>
                <a:path w="40" h="26">
                  <a:moveTo>
                    <a:pt x="40" y="7"/>
                  </a:moveTo>
                  <a:lnTo>
                    <a:pt x="4" y="26"/>
                  </a:lnTo>
                  <a:lnTo>
                    <a:pt x="0" y="18"/>
                  </a:lnTo>
                  <a:lnTo>
                    <a:pt x="35" y="0"/>
                  </a:lnTo>
                  <a:lnTo>
                    <a:pt x="4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2" name="Freeform 8"/>
            <p:cNvSpPr/>
            <p:nvPr/>
          </p:nvSpPr>
          <p:spPr bwMode="auto">
            <a:xfrm>
              <a:off x="8639175" y="1120776"/>
              <a:ext cx="74613" cy="68263"/>
            </a:xfrm>
            <a:custGeom>
              <a:avLst/>
              <a:gdLst>
                <a:gd name="T0" fmla="*/ 0 w 47"/>
                <a:gd name="T1" fmla="*/ 35 h 43"/>
                <a:gd name="T2" fmla="*/ 25 w 47"/>
                <a:gd name="T3" fmla="*/ 0 h 43"/>
                <a:gd name="T4" fmla="*/ 31 w 47"/>
                <a:gd name="T5" fmla="*/ 8 h 43"/>
                <a:gd name="T6" fmla="*/ 11 w 47"/>
                <a:gd name="T7" fmla="*/ 35 h 43"/>
                <a:gd name="T8" fmla="*/ 11 w 47"/>
                <a:gd name="T9" fmla="*/ 35 h 43"/>
                <a:gd name="T10" fmla="*/ 42 w 47"/>
                <a:gd name="T11" fmla="*/ 25 h 43"/>
                <a:gd name="T12" fmla="*/ 47 w 47"/>
                <a:gd name="T13" fmla="*/ 32 h 43"/>
                <a:gd name="T14" fmla="*/ 6 w 47"/>
                <a:gd name="T15" fmla="*/ 43 h 43"/>
                <a:gd name="T16" fmla="*/ 0 w 47"/>
                <a:gd name="T17"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3">
                  <a:moveTo>
                    <a:pt x="0" y="35"/>
                  </a:moveTo>
                  <a:lnTo>
                    <a:pt x="25" y="0"/>
                  </a:lnTo>
                  <a:lnTo>
                    <a:pt x="31" y="8"/>
                  </a:lnTo>
                  <a:lnTo>
                    <a:pt x="11" y="35"/>
                  </a:lnTo>
                  <a:lnTo>
                    <a:pt x="11" y="35"/>
                  </a:lnTo>
                  <a:lnTo>
                    <a:pt x="42" y="25"/>
                  </a:lnTo>
                  <a:lnTo>
                    <a:pt x="47" y="32"/>
                  </a:lnTo>
                  <a:lnTo>
                    <a:pt x="6" y="43"/>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3" name="Freeform 9"/>
            <p:cNvSpPr/>
            <p:nvPr/>
          </p:nvSpPr>
          <p:spPr bwMode="auto">
            <a:xfrm>
              <a:off x="8669338" y="1174751"/>
              <a:ext cx="76200" cy="74613"/>
            </a:xfrm>
            <a:custGeom>
              <a:avLst/>
              <a:gdLst>
                <a:gd name="T0" fmla="*/ 0 w 48"/>
                <a:gd name="T1" fmla="*/ 27 h 47"/>
                <a:gd name="T2" fmla="*/ 30 w 48"/>
                <a:gd name="T3" fmla="*/ 0 h 47"/>
                <a:gd name="T4" fmla="*/ 48 w 48"/>
                <a:gd name="T5" fmla="*/ 20 h 47"/>
                <a:gd name="T6" fmla="*/ 44 w 48"/>
                <a:gd name="T7" fmla="*/ 24 h 47"/>
                <a:gd name="T8" fmla="*/ 31 w 48"/>
                <a:gd name="T9" fmla="*/ 11 h 47"/>
                <a:gd name="T10" fmla="*/ 24 w 48"/>
                <a:gd name="T11" fmla="*/ 17 h 47"/>
                <a:gd name="T12" fmla="*/ 36 w 48"/>
                <a:gd name="T13" fmla="*/ 29 h 47"/>
                <a:gd name="T14" fmla="*/ 30 w 48"/>
                <a:gd name="T15" fmla="*/ 34 h 47"/>
                <a:gd name="T16" fmla="*/ 19 w 48"/>
                <a:gd name="T17" fmla="*/ 22 h 47"/>
                <a:gd name="T18" fmla="*/ 11 w 48"/>
                <a:gd name="T19" fmla="*/ 29 h 47"/>
                <a:gd name="T20" fmla="*/ 24 w 48"/>
                <a:gd name="T21" fmla="*/ 43 h 47"/>
                <a:gd name="T22" fmla="*/ 20 w 48"/>
                <a:gd name="T23" fmla="*/ 47 h 47"/>
                <a:gd name="T24" fmla="*/ 0 w 48"/>
                <a:gd name="T25"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7">
                  <a:moveTo>
                    <a:pt x="0" y="27"/>
                  </a:moveTo>
                  <a:lnTo>
                    <a:pt x="30" y="0"/>
                  </a:lnTo>
                  <a:lnTo>
                    <a:pt x="48" y="20"/>
                  </a:lnTo>
                  <a:lnTo>
                    <a:pt x="44" y="24"/>
                  </a:lnTo>
                  <a:lnTo>
                    <a:pt x="31" y="11"/>
                  </a:lnTo>
                  <a:lnTo>
                    <a:pt x="24" y="17"/>
                  </a:lnTo>
                  <a:lnTo>
                    <a:pt x="36" y="29"/>
                  </a:lnTo>
                  <a:lnTo>
                    <a:pt x="30" y="34"/>
                  </a:lnTo>
                  <a:lnTo>
                    <a:pt x="19" y="22"/>
                  </a:lnTo>
                  <a:lnTo>
                    <a:pt x="11" y="29"/>
                  </a:lnTo>
                  <a:lnTo>
                    <a:pt x="24" y="43"/>
                  </a:lnTo>
                  <a:lnTo>
                    <a:pt x="20" y="47"/>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4" name="Freeform 10"/>
            <p:cNvSpPr>
              <a:spLocks noEditPoints="1"/>
            </p:cNvSpPr>
            <p:nvPr/>
          </p:nvSpPr>
          <p:spPr bwMode="auto">
            <a:xfrm>
              <a:off x="8712200" y="1211263"/>
              <a:ext cx="74613" cy="825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5" name="Freeform 11"/>
            <p:cNvSpPr/>
            <p:nvPr/>
          </p:nvSpPr>
          <p:spPr bwMode="auto">
            <a:xfrm>
              <a:off x="8766175" y="1249363"/>
              <a:ext cx="68263" cy="7143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6" name="Freeform 12"/>
            <p:cNvSpPr/>
            <p:nvPr/>
          </p:nvSpPr>
          <p:spPr bwMode="auto">
            <a:xfrm>
              <a:off x="8823325" y="1271588"/>
              <a:ext cx="36513" cy="63500"/>
            </a:xfrm>
            <a:custGeom>
              <a:avLst/>
              <a:gdLst>
                <a:gd name="T0" fmla="*/ 23 w 23"/>
                <a:gd name="T1" fmla="*/ 3 h 40"/>
                <a:gd name="T2" fmla="*/ 8 w 23"/>
                <a:gd name="T3" fmla="*/ 40 h 40"/>
                <a:gd name="T4" fmla="*/ 0 w 23"/>
                <a:gd name="T5" fmla="*/ 37 h 40"/>
                <a:gd name="T6" fmla="*/ 14 w 23"/>
                <a:gd name="T7" fmla="*/ 0 h 40"/>
                <a:gd name="T8" fmla="*/ 23 w 23"/>
                <a:gd name="T9" fmla="*/ 3 h 40"/>
              </a:gdLst>
              <a:ahLst/>
              <a:cxnLst>
                <a:cxn ang="0">
                  <a:pos x="T0" y="T1"/>
                </a:cxn>
                <a:cxn ang="0">
                  <a:pos x="T2" y="T3"/>
                </a:cxn>
                <a:cxn ang="0">
                  <a:pos x="T4" y="T5"/>
                </a:cxn>
                <a:cxn ang="0">
                  <a:pos x="T6" y="T7"/>
                </a:cxn>
                <a:cxn ang="0">
                  <a:pos x="T8" y="T9"/>
                </a:cxn>
              </a:cxnLst>
              <a:rect l="0" t="0" r="r" b="b"/>
              <a:pathLst>
                <a:path w="23" h="40">
                  <a:moveTo>
                    <a:pt x="23" y="3"/>
                  </a:moveTo>
                  <a:lnTo>
                    <a:pt x="8" y="40"/>
                  </a:lnTo>
                  <a:lnTo>
                    <a:pt x="0" y="37"/>
                  </a:lnTo>
                  <a:lnTo>
                    <a:pt x="14" y="0"/>
                  </a:lnTo>
                  <a:lnTo>
                    <a:pt x="2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7" name="Freeform 13"/>
            <p:cNvSpPr/>
            <p:nvPr/>
          </p:nvSpPr>
          <p:spPr bwMode="auto">
            <a:xfrm>
              <a:off x="8861425" y="1277938"/>
              <a:ext cx="52388" cy="69850"/>
            </a:xfrm>
            <a:custGeom>
              <a:avLst/>
              <a:gdLst>
                <a:gd name="T0" fmla="*/ 0 w 33"/>
                <a:gd name="T1" fmla="*/ 7 h 44"/>
                <a:gd name="T2" fmla="*/ 2 w 33"/>
                <a:gd name="T3" fmla="*/ 0 h 44"/>
                <a:gd name="T4" fmla="*/ 33 w 33"/>
                <a:gd name="T5" fmla="*/ 8 h 44"/>
                <a:gd name="T6" fmla="*/ 32 w 33"/>
                <a:gd name="T7" fmla="*/ 14 h 44"/>
                <a:gd name="T8" fmla="*/ 20 w 33"/>
                <a:gd name="T9" fmla="*/ 12 h 44"/>
                <a:gd name="T10" fmla="*/ 12 w 33"/>
                <a:gd name="T11" fmla="*/ 44 h 44"/>
                <a:gd name="T12" fmla="*/ 4 w 33"/>
                <a:gd name="T13" fmla="*/ 42 h 44"/>
                <a:gd name="T14" fmla="*/ 12 w 33"/>
                <a:gd name="T15" fmla="*/ 10 h 44"/>
                <a:gd name="T16" fmla="*/ 0 w 33"/>
                <a:gd name="T17"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4">
                  <a:moveTo>
                    <a:pt x="0" y="7"/>
                  </a:moveTo>
                  <a:lnTo>
                    <a:pt x="2" y="0"/>
                  </a:lnTo>
                  <a:lnTo>
                    <a:pt x="33" y="8"/>
                  </a:lnTo>
                  <a:lnTo>
                    <a:pt x="32" y="14"/>
                  </a:lnTo>
                  <a:lnTo>
                    <a:pt x="20" y="12"/>
                  </a:lnTo>
                  <a:lnTo>
                    <a:pt x="12" y="44"/>
                  </a:lnTo>
                  <a:lnTo>
                    <a:pt x="4" y="42"/>
                  </a:lnTo>
                  <a:lnTo>
                    <a:pt x="12" y="1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8" name="Freeform 14"/>
            <p:cNvSpPr>
              <a:spLocks noEditPoints="1"/>
            </p:cNvSpPr>
            <p:nvPr/>
          </p:nvSpPr>
          <p:spPr bwMode="auto">
            <a:xfrm>
              <a:off x="8909050" y="1293813"/>
              <a:ext cx="60325" cy="66675"/>
            </a:xfrm>
            <a:custGeom>
              <a:avLst/>
              <a:gdLst>
                <a:gd name="T0" fmla="*/ 8 w 38"/>
                <a:gd name="T1" fmla="*/ 39 h 42"/>
                <a:gd name="T2" fmla="*/ 0 w 38"/>
                <a:gd name="T3" fmla="*/ 39 h 42"/>
                <a:gd name="T4" fmla="*/ 18 w 38"/>
                <a:gd name="T5" fmla="*/ 0 h 42"/>
                <a:gd name="T6" fmla="*/ 28 w 38"/>
                <a:gd name="T7" fmla="*/ 0 h 42"/>
                <a:gd name="T8" fmla="*/ 38 w 38"/>
                <a:gd name="T9" fmla="*/ 42 h 42"/>
                <a:gd name="T10" fmla="*/ 30 w 38"/>
                <a:gd name="T11" fmla="*/ 41 h 42"/>
                <a:gd name="T12" fmla="*/ 27 w 38"/>
                <a:gd name="T13" fmla="*/ 32 h 42"/>
                <a:gd name="T14" fmla="*/ 12 w 38"/>
                <a:gd name="T15" fmla="*/ 31 h 42"/>
                <a:gd name="T16" fmla="*/ 8 w 38"/>
                <a:gd name="T17" fmla="*/ 39 h 42"/>
                <a:gd name="T18" fmla="*/ 15 w 38"/>
                <a:gd name="T19" fmla="*/ 25 h 42"/>
                <a:gd name="T20" fmla="*/ 26 w 38"/>
                <a:gd name="T21" fmla="*/ 25 h 42"/>
                <a:gd name="T22" fmla="*/ 22 w 38"/>
                <a:gd name="T23" fmla="*/ 7 h 42"/>
                <a:gd name="T24" fmla="*/ 22 w 38"/>
                <a:gd name="T25" fmla="*/ 7 h 42"/>
                <a:gd name="T26" fmla="*/ 15 w 38"/>
                <a:gd name="T27"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2">
                  <a:moveTo>
                    <a:pt x="8" y="39"/>
                  </a:moveTo>
                  <a:lnTo>
                    <a:pt x="0" y="39"/>
                  </a:lnTo>
                  <a:lnTo>
                    <a:pt x="18" y="0"/>
                  </a:lnTo>
                  <a:lnTo>
                    <a:pt x="28" y="0"/>
                  </a:lnTo>
                  <a:lnTo>
                    <a:pt x="38" y="42"/>
                  </a:lnTo>
                  <a:lnTo>
                    <a:pt x="30" y="41"/>
                  </a:lnTo>
                  <a:lnTo>
                    <a:pt x="27" y="32"/>
                  </a:lnTo>
                  <a:lnTo>
                    <a:pt x="12" y="31"/>
                  </a:lnTo>
                  <a:lnTo>
                    <a:pt x="8" y="39"/>
                  </a:lnTo>
                  <a:close/>
                  <a:moveTo>
                    <a:pt x="15" y="25"/>
                  </a:moveTo>
                  <a:lnTo>
                    <a:pt x="26" y="25"/>
                  </a:lnTo>
                  <a:lnTo>
                    <a:pt x="22" y="7"/>
                  </a:lnTo>
                  <a:lnTo>
                    <a:pt x="22" y="7"/>
                  </a:lnTo>
                  <a:lnTo>
                    <a:pt x="15"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9" name="Freeform 15"/>
            <p:cNvSpPr/>
            <p:nvPr/>
          </p:nvSpPr>
          <p:spPr bwMode="auto">
            <a:xfrm>
              <a:off x="8978900" y="1293813"/>
              <a:ext cx="52388" cy="66675"/>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0" name="Freeform 16"/>
            <p:cNvSpPr>
              <a:spLocks noEditPoints="1"/>
            </p:cNvSpPr>
            <p:nvPr/>
          </p:nvSpPr>
          <p:spPr bwMode="auto">
            <a:xfrm>
              <a:off x="9043988" y="1285876"/>
              <a:ext cx="61913" cy="69850"/>
            </a:xfrm>
            <a:custGeom>
              <a:avLst/>
              <a:gdLst>
                <a:gd name="T0" fmla="*/ 8 w 39"/>
                <a:gd name="T1" fmla="*/ 43 h 44"/>
                <a:gd name="T2" fmla="*/ 0 w 39"/>
                <a:gd name="T3" fmla="*/ 44 h 44"/>
                <a:gd name="T4" fmla="*/ 7 w 39"/>
                <a:gd name="T5" fmla="*/ 2 h 44"/>
                <a:gd name="T6" fmla="*/ 17 w 39"/>
                <a:gd name="T7" fmla="*/ 0 h 44"/>
                <a:gd name="T8" fmla="*/ 39 w 39"/>
                <a:gd name="T9" fmla="*/ 37 h 44"/>
                <a:gd name="T10" fmla="*/ 30 w 39"/>
                <a:gd name="T11" fmla="*/ 39 h 44"/>
                <a:gd name="T12" fmla="*/ 25 w 39"/>
                <a:gd name="T13" fmla="*/ 31 h 44"/>
                <a:gd name="T14" fmla="*/ 10 w 39"/>
                <a:gd name="T15" fmla="*/ 34 h 44"/>
                <a:gd name="T16" fmla="*/ 8 w 39"/>
                <a:gd name="T17" fmla="*/ 43 h 44"/>
                <a:gd name="T18" fmla="*/ 11 w 39"/>
                <a:gd name="T19" fmla="*/ 27 h 44"/>
                <a:gd name="T20" fmla="*/ 22 w 39"/>
                <a:gd name="T21" fmla="*/ 25 h 44"/>
                <a:gd name="T22" fmla="*/ 14 w 39"/>
                <a:gd name="T23" fmla="*/ 9 h 44"/>
                <a:gd name="T24" fmla="*/ 13 w 39"/>
                <a:gd name="T25" fmla="*/ 9 h 44"/>
                <a:gd name="T26" fmla="*/ 11 w 39"/>
                <a:gd name="T2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4">
                  <a:moveTo>
                    <a:pt x="8" y="43"/>
                  </a:moveTo>
                  <a:lnTo>
                    <a:pt x="0" y="44"/>
                  </a:lnTo>
                  <a:lnTo>
                    <a:pt x="7" y="2"/>
                  </a:lnTo>
                  <a:lnTo>
                    <a:pt x="17" y="0"/>
                  </a:lnTo>
                  <a:lnTo>
                    <a:pt x="39" y="37"/>
                  </a:lnTo>
                  <a:lnTo>
                    <a:pt x="30" y="39"/>
                  </a:lnTo>
                  <a:lnTo>
                    <a:pt x="25" y="31"/>
                  </a:lnTo>
                  <a:lnTo>
                    <a:pt x="10" y="34"/>
                  </a:lnTo>
                  <a:lnTo>
                    <a:pt x="8" y="43"/>
                  </a:lnTo>
                  <a:close/>
                  <a:moveTo>
                    <a:pt x="11" y="27"/>
                  </a:moveTo>
                  <a:lnTo>
                    <a:pt x="22" y="25"/>
                  </a:lnTo>
                  <a:lnTo>
                    <a:pt x="14" y="9"/>
                  </a:lnTo>
                  <a:lnTo>
                    <a:pt x="13" y="9"/>
                  </a:lnTo>
                  <a:lnTo>
                    <a:pt x="11"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1" name="Freeform 17"/>
            <p:cNvSpPr/>
            <p:nvPr/>
          </p:nvSpPr>
          <p:spPr bwMode="auto">
            <a:xfrm>
              <a:off x="9094788" y="1255713"/>
              <a:ext cx="88900" cy="85725"/>
            </a:xfrm>
            <a:custGeom>
              <a:avLst/>
              <a:gdLst>
                <a:gd name="T0" fmla="*/ 36 w 56"/>
                <a:gd name="T1" fmla="*/ 8 h 54"/>
                <a:gd name="T2" fmla="*/ 38 w 56"/>
                <a:gd name="T3" fmla="*/ 45 h 54"/>
                <a:gd name="T4" fmla="*/ 32 w 56"/>
                <a:gd name="T5" fmla="*/ 47 h 54"/>
                <a:gd name="T6" fmla="*/ 9 w 56"/>
                <a:gd name="T7" fmla="*/ 19 h 54"/>
                <a:gd name="T8" fmla="*/ 9 w 56"/>
                <a:gd name="T9" fmla="*/ 20 h 54"/>
                <a:gd name="T10" fmla="*/ 22 w 56"/>
                <a:gd name="T11" fmla="*/ 51 h 54"/>
                <a:gd name="T12" fmla="*/ 14 w 56"/>
                <a:gd name="T13" fmla="*/ 54 h 54"/>
                <a:gd name="T14" fmla="*/ 0 w 56"/>
                <a:gd name="T15" fmla="*/ 17 h 54"/>
                <a:gd name="T16" fmla="*/ 13 w 56"/>
                <a:gd name="T17" fmla="*/ 12 h 54"/>
                <a:gd name="T18" fmla="*/ 31 w 56"/>
                <a:gd name="T19" fmla="*/ 35 h 54"/>
                <a:gd name="T20" fmla="*/ 31 w 56"/>
                <a:gd name="T21" fmla="*/ 35 h 54"/>
                <a:gd name="T22" fmla="*/ 29 w 56"/>
                <a:gd name="T23" fmla="*/ 5 h 54"/>
                <a:gd name="T24" fmla="*/ 42 w 56"/>
                <a:gd name="T25" fmla="*/ 0 h 54"/>
                <a:gd name="T26" fmla="*/ 56 w 56"/>
                <a:gd name="T27" fmla="*/ 37 h 54"/>
                <a:gd name="T28" fmla="*/ 49 w 56"/>
                <a:gd name="T29" fmla="*/ 40 h 54"/>
                <a:gd name="T30" fmla="*/ 36 w 56"/>
                <a:gd name="T31" fmla="*/ 8 h 54"/>
                <a:gd name="T32" fmla="*/ 36 w 56"/>
                <a:gd name="T3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4">
                  <a:moveTo>
                    <a:pt x="36" y="8"/>
                  </a:moveTo>
                  <a:lnTo>
                    <a:pt x="38" y="45"/>
                  </a:lnTo>
                  <a:lnTo>
                    <a:pt x="32" y="47"/>
                  </a:lnTo>
                  <a:lnTo>
                    <a:pt x="9" y="19"/>
                  </a:lnTo>
                  <a:lnTo>
                    <a:pt x="9" y="20"/>
                  </a:lnTo>
                  <a:lnTo>
                    <a:pt x="22" y="51"/>
                  </a:lnTo>
                  <a:lnTo>
                    <a:pt x="14" y="54"/>
                  </a:lnTo>
                  <a:lnTo>
                    <a:pt x="0" y="17"/>
                  </a:lnTo>
                  <a:lnTo>
                    <a:pt x="13" y="12"/>
                  </a:lnTo>
                  <a:lnTo>
                    <a:pt x="31" y="35"/>
                  </a:lnTo>
                  <a:lnTo>
                    <a:pt x="31" y="35"/>
                  </a:lnTo>
                  <a:lnTo>
                    <a:pt x="29" y="5"/>
                  </a:lnTo>
                  <a:lnTo>
                    <a:pt x="42" y="0"/>
                  </a:lnTo>
                  <a:lnTo>
                    <a:pt x="56" y="37"/>
                  </a:lnTo>
                  <a:lnTo>
                    <a:pt x="49" y="40"/>
                  </a:lnTo>
                  <a:lnTo>
                    <a:pt x="36" y="8"/>
                  </a:lnTo>
                  <a:lnTo>
                    <a:pt x="3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2" name="Freeform 18"/>
            <p:cNvSpPr>
              <a:spLocks noEditPoints="1"/>
            </p:cNvSpPr>
            <p:nvPr/>
          </p:nvSpPr>
          <p:spPr bwMode="auto">
            <a:xfrm>
              <a:off x="9169400" y="1225551"/>
              <a:ext cx="74613" cy="74613"/>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3" name="Freeform 19"/>
            <p:cNvSpPr/>
            <p:nvPr/>
          </p:nvSpPr>
          <p:spPr bwMode="auto">
            <a:xfrm>
              <a:off x="9218613" y="1204913"/>
              <a:ext cx="53975" cy="55563"/>
            </a:xfrm>
            <a:custGeom>
              <a:avLst/>
              <a:gdLst>
                <a:gd name="T0" fmla="*/ 6 w 34"/>
                <a:gd name="T1" fmla="*/ 0 h 35"/>
                <a:gd name="T2" fmla="*/ 34 w 34"/>
                <a:gd name="T3" fmla="*/ 29 h 35"/>
                <a:gd name="T4" fmla="*/ 27 w 34"/>
                <a:gd name="T5" fmla="*/ 35 h 35"/>
                <a:gd name="T6" fmla="*/ 0 w 34"/>
                <a:gd name="T7" fmla="*/ 5 h 35"/>
                <a:gd name="T8" fmla="*/ 6 w 34"/>
                <a:gd name="T9" fmla="*/ 0 h 35"/>
              </a:gdLst>
              <a:ahLst/>
              <a:cxnLst>
                <a:cxn ang="0">
                  <a:pos x="T0" y="T1"/>
                </a:cxn>
                <a:cxn ang="0">
                  <a:pos x="T2" y="T3"/>
                </a:cxn>
                <a:cxn ang="0">
                  <a:pos x="T4" y="T5"/>
                </a:cxn>
                <a:cxn ang="0">
                  <a:pos x="T6" y="T7"/>
                </a:cxn>
                <a:cxn ang="0">
                  <a:pos x="T8" y="T9"/>
                </a:cxn>
              </a:cxnLst>
              <a:rect l="0" t="0" r="r" b="b"/>
              <a:pathLst>
                <a:path w="34" h="35">
                  <a:moveTo>
                    <a:pt x="6" y="0"/>
                  </a:moveTo>
                  <a:lnTo>
                    <a:pt x="34" y="29"/>
                  </a:lnTo>
                  <a:lnTo>
                    <a:pt x="27" y="35"/>
                  </a:lnTo>
                  <a:lnTo>
                    <a:pt x="0" y="5"/>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4" name="Freeform 20"/>
            <p:cNvSpPr/>
            <p:nvPr/>
          </p:nvSpPr>
          <p:spPr bwMode="auto">
            <a:xfrm>
              <a:off x="9236075" y="1165226"/>
              <a:ext cx="76200" cy="73025"/>
            </a:xfrm>
            <a:custGeom>
              <a:avLst/>
              <a:gdLst>
                <a:gd name="T0" fmla="*/ 30 w 48"/>
                <a:gd name="T1" fmla="*/ 46 h 46"/>
                <a:gd name="T2" fmla="*/ 0 w 48"/>
                <a:gd name="T3" fmla="*/ 20 h 46"/>
                <a:gd name="T4" fmla="*/ 18 w 48"/>
                <a:gd name="T5" fmla="*/ 0 h 46"/>
                <a:gd name="T6" fmla="*/ 23 w 48"/>
                <a:gd name="T7" fmla="*/ 4 h 46"/>
                <a:gd name="T8" fmla="*/ 11 w 48"/>
                <a:gd name="T9" fmla="*/ 18 h 46"/>
                <a:gd name="T10" fmla="*/ 18 w 48"/>
                <a:gd name="T11" fmla="*/ 24 h 46"/>
                <a:gd name="T12" fmla="*/ 29 w 48"/>
                <a:gd name="T13" fmla="*/ 11 h 46"/>
                <a:gd name="T14" fmla="*/ 34 w 48"/>
                <a:gd name="T15" fmla="*/ 16 h 46"/>
                <a:gd name="T16" fmla="*/ 23 w 48"/>
                <a:gd name="T17" fmla="*/ 28 h 46"/>
                <a:gd name="T18" fmla="*/ 31 w 48"/>
                <a:gd name="T19" fmla="*/ 35 h 46"/>
                <a:gd name="T20" fmla="*/ 44 w 48"/>
                <a:gd name="T21" fmla="*/ 21 h 46"/>
                <a:gd name="T22" fmla="*/ 48 w 48"/>
                <a:gd name="T23" fmla="*/ 26 h 46"/>
                <a:gd name="T24" fmla="*/ 30 w 48"/>
                <a:gd name="T2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6">
                  <a:moveTo>
                    <a:pt x="30" y="46"/>
                  </a:moveTo>
                  <a:lnTo>
                    <a:pt x="0" y="20"/>
                  </a:lnTo>
                  <a:lnTo>
                    <a:pt x="18" y="0"/>
                  </a:lnTo>
                  <a:lnTo>
                    <a:pt x="23" y="4"/>
                  </a:lnTo>
                  <a:lnTo>
                    <a:pt x="11" y="18"/>
                  </a:lnTo>
                  <a:lnTo>
                    <a:pt x="18" y="24"/>
                  </a:lnTo>
                  <a:lnTo>
                    <a:pt x="29" y="11"/>
                  </a:lnTo>
                  <a:lnTo>
                    <a:pt x="34" y="16"/>
                  </a:lnTo>
                  <a:lnTo>
                    <a:pt x="23" y="28"/>
                  </a:lnTo>
                  <a:lnTo>
                    <a:pt x="31" y="35"/>
                  </a:lnTo>
                  <a:lnTo>
                    <a:pt x="44" y="21"/>
                  </a:lnTo>
                  <a:lnTo>
                    <a:pt x="48" y="26"/>
                  </a:lnTo>
                  <a:lnTo>
                    <a:pt x="30"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5" name="Freeform 21"/>
            <p:cNvSpPr/>
            <p:nvPr/>
          </p:nvSpPr>
          <p:spPr bwMode="auto">
            <a:xfrm>
              <a:off x="9271000" y="1109663"/>
              <a:ext cx="84138" cy="82550"/>
            </a:xfrm>
            <a:custGeom>
              <a:avLst/>
              <a:gdLst>
                <a:gd name="T0" fmla="*/ 53 w 53"/>
                <a:gd name="T1" fmla="*/ 21 h 52"/>
                <a:gd name="T2" fmla="*/ 46 w 53"/>
                <a:gd name="T3" fmla="*/ 32 h 52"/>
                <a:gd name="T4" fmla="*/ 10 w 53"/>
                <a:gd name="T5" fmla="*/ 27 h 52"/>
                <a:gd name="T6" fmla="*/ 10 w 53"/>
                <a:gd name="T7" fmla="*/ 28 h 52"/>
                <a:gd name="T8" fmla="*/ 38 w 53"/>
                <a:gd name="T9" fmla="*/ 46 h 52"/>
                <a:gd name="T10" fmla="*/ 33 w 53"/>
                <a:gd name="T11" fmla="*/ 52 h 52"/>
                <a:gd name="T12" fmla="*/ 0 w 53"/>
                <a:gd name="T13" fmla="*/ 30 h 52"/>
                <a:gd name="T14" fmla="*/ 7 w 53"/>
                <a:gd name="T15" fmla="*/ 20 h 52"/>
                <a:gd name="T16" fmla="*/ 42 w 53"/>
                <a:gd name="T17" fmla="*/ 24 h 52"/>
                <a:gd name="T18" fmla="*/ 41 w 53"/>
                <a:gd name="T19" fmla="*/ 24 h 52"/>
                <a:gd name="T20" fmla="*/ 15 w 53"/>
                <a:gd name="T21" fmla="*/ 7 h 52"/>
                <a:gd name="T22" fmla="*/ 19 w 53"/>
                <a:gd name="T23" fmla="*/ 0 h 52"/>
                <a:gd name="T24" fmla="*/ 53 w 53"/>
                <a:gd name="T2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2">
                  <a:moveTo>
                    <a:pt x="53" y="21"/>
                  </a:moveTo>
                  <a:lnTo>
                    <a:pt x="46" y="32"/>
                  </a:lnTo>
                  <a:lnTo>
                    <a:pt x="10" y="27"/>
                  </a:lnTo>
                  <a:lnTo>
                    <a:pt x="10" y="28"/>
                  </a:lnTo>
                  <a:lnTo>
                    <a:pt x="38" y="46"/>
                  </a:lnTo>
                  <a:lnTo>
                    <a:pt x="33" y="52"/>
                  </a:lnTo>
                  <a:lnTo>
                    <a:pt x="0" y="30"/>
                  </a:lnTo>
                  <a:lnTo>
                    <a:pt x="7" y="20"/>
                  </a:lnTo>
                  <a:lnTo>
                    <a:pt x="42" y="24"/>
                  </a:lnTo>
                  <a:lnTo>
                    <a:pt x="41" y="24"/>
                  </a:lnTo>
                  <a:lnTo>
                    <a:pt x="15" y="7"/>
                  </a:lnTo>
                  <a:lnTo>
                    <a:pt x="19" y="0"/>
                  </a:lnTo>
                  <a:lnTo>
                    <a:pt x="53"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6" name="Freeform 22"/>
            <p:cNvSpPr/>
            <p:nvPr/>
          </p:nvSpPr>
          <p:spPr bwMode="auto">
            <a:xfrm>
              <a:off x="9309100" y="1060451"/>
              <a:ext cx="71438" cy="66675"/>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7" name="Freeform 23"/>
            <p:cNvSpPr/>
            <p:nvPr/>
          </p:nvSpPr>
          <p:spPr bwMode="auto">
            <a:xfrm>
              <a:off x="9329738" y="1031876"/>
              <a:ext cx="65088" cy="34925"/>
            </a:xfrm>
            <a:custGeom>
              <a:avLst/>
              <a:gdLst>
                <a:gd name="T0" fmla="*/ 2 w 41"/>
                <a:gd name="T1" fmla="*/ 0 h 22"/>
                <a:gd name="T2" fmla="*/ 41 w 41"/>
                <a:gd name="T3" fmla="*/ 14 h 22"/>
                <a:gd name="T4" fmla="*/ 37 w 41"/>
                <a:gd name="T5" fmla="*/ 22 h 22"/>
                <a:gd name="T6" fmla="*/ 0 w 41"/>
                <a:gd name="T7" fmla="*/ 9 h 22"/>
                <a:gd name="T8" fmla="*/ 2 w 41"/>
                <a:gd name="T9" fmla="*/ 0 h 22"/>
              </a:gdLst>
              <a:ahLst/>
              <a:cxnLst>
                <a:cxn ang="0">
                  <a:pos x="T0" y="T1"/>
                </a:cxn>
                <a:cxn ang="0">
                  <a:pos x="T2" y="T3"/>
                </a:cxn>
                <a:cxn ang="0">
                  <a:pos x="T4" y="T5"/>
                </a:cxn>
                <a:cxn ang="0">
                  <a:pos x="T6" y="T7"/>
                </a:cxn>
                <a:cxn ang="0">
                  <a:pos x="T8" y="T9"/>
                </a:cxn>
              </a:cxnLst>
              <a:rect l="0" t="0" r="r" b="b"/>
              <a:pathLst>
                <a:path w="41" h="22">
                  <a:moveTo>
                    <a:pt x="2" y="0"/>
                  </a:moveTo>
                  <a:lnTo>
                    <a:pt x="41" y="14"/>
                  </a:lnTo>
                  <a:lnTo>
                    <a:pt x="37" y="22"/>
                  </a:lnTo>
                  <a:lnTo>
                    <a:pt x="0" y="9"/>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8" name="Freeform 24"/>
            <p:cNvSpPr/>
            <p:nvPr/>
          </p:nvSpPr>
          <p:spPr bwMode="auto">
            <a:xfrm>
              <a:off x="9339263" y="977901"/>
              <a:ext cx="71438" cy="60325"/>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9" name="Freeform 25"/>
            <p:cNvSpPr>
              <a:spLocks noEditPoints="1"/>
            </p:cNvSpPr>
            <p:nvPr/>
          </p:nvSpPr>
          <p:spPr bwMode="auto">
            <a:xfrm>
              <a:off x="8794750" y="688976"/>
              <a:ext cx="377825" cy="363538"/>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0" name="Freeform 26"/>
            <p:cNvSpPr/>
            <p:nvPr/>
          </p:nvSpPr>
          <p:spPr bwMode="auto">
            <a:xfrm>
              <a:off x="8832850" y="781051"/>
              <a:ext cx="106363" cy="7938"/>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1" name="Freeform 27"/>
            <p:cNvSpPr/>
            <p:nvPr/>
          </p:nvSpPr>
          <p:spPr bwMode="auto">
            <a:xfrm>
              <a:off x="9031288" y="781051"/>
              <a:ext cx="107950" cy="7938"/>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2" name="Rectangle 28"/>
            <p:cNvSpPr>
              <a:spLocks noChangeArrowheads="1"/>
            </p:cNvSpPr>
            <p:nvPr/>
          </p:nvSpPr>
          <p:spPr bwMode="auto">
            <a:xfrm>
              <a:off x="8834438" y="844551"/>
              <a:ext cx="4445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3" name="Rectangle 29"/>
            <p:cNvSpPr>
              <a:spLocks noChangeArrowheads="1"/>
            </p:cNvSpPr>
            <p:nvPr/>
          </p:nvSpPr>
          <p:spPr bwMode="auto">
            <a:xfrm>
              <a:off x="9088438" y="844551"/>
              <a:ext cx="460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4" name="Rectangle 30"/>
            <p:cNvSpPr>
              <a:spLocks noChangeArrowheads="1"/>
            </p:cNvSpPr>
            <p:nvPr/>
          </p:nvSpPr>
          <p:spPr bwMode="auto">
            <a:xfrm>
              <a:off x="883761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5" name="Rectangle 31"/>
            <p:cNvSpPr>
              <a:spLocks noChangeArrowheads="1"/>
            </p:cNvSpPr>
            <p:nvPr/>
          </p:nvSpPr>
          <p:spPr bwMode="auto">
            <a:xfrm>
              <a:off x="905986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6" name="Rectangle 32"/>
            <p:cNvSpPr>
              <a:spLocks noChangeArrowheads="1"/>
            </p:cNvSpPr>
            <p:nvPr/>
          </p:nvSpPr>
          <p:spPr bwMode="auto">
            <a:xfrm>
              <a:off x="8845550" y="957263"/>
              <a:ext cx="2746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7" name="Freeform 33"/>
            <p:cNvSpPr>
              <a:spLocks noEditPoints="1"/>
            </p:cNvSpPr>
            <p:nvPr/>
          </p:nvSpPr>
          <p:spPr bwMode="auto">
            <a:xfrm>
              <a:off x="8528050" y="474663"/>
              <a:ext cx="927100" cy="927100"/>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8" name="Freeform 34"/>
            <p:cNvSpPr>
              <a:spLocks noEditPoints="1"/>
            </p:cNvSpPr>
            <p:nvPr/>
          </p:nvSpPr>
          <p:spPr bwMode="auto">
            <a:xfrm>
              <a:off x="8683625" y="628651"/>
              <a:ext cx="617538" cy="620713"/>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9" name="Freeform 35"/>
            <p:cNvSpPr>
              <a:spLocks noEditPoints="1"/>
            </p:cNvSpPr>
            <p:nvPr/>
          </p:nvSpPr>
          <p:spPr bwMode="auto">
            <a:xfrm>
              <a:off x="8623300" y="649288"/>
              <a:ext cx="117475" cy="125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0" name="Freeform 36"/>
            <p:cNvSpPr/>
            <p:nvPr/>
          </p:nvSpPr>
          <p:spPr bwMode="auto">
            <a:xfrm>
              <a:off x="8823325" y="527051"/>
              <a:ext cx="125413" cy="112713"/>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1" name="Freeform 37"/>
            <p:cNvSpPr>
              <a:spLocks noEditPoints="1"/>
            </p:cNvSpPr>
            <p:nvPr/>
          </p:nvSpPr>
          <p:spPr bwMode="auto">
            <a:xfrm>
              <a:off x="9039225" y="514351"/>
              <a:ext cx="120650" cy="1285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2" name="Freeform 38"/>
            <p:cNvSpPr>
              <a:spLocks noEditPoints="1"/>
            </p:cNvSpPr>
            <p:nvPr/>
          </p:nvSpPr>
          <p:spPr bwMode="auto">
            <a:xfrm>
              <a:off x="9205913" y="641351"/>
              <a:ext cx="153988" cy="14605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3" name="Freeform 39"/>
            <p:cNvSpPr>
              <a:spLocks noEditPoints="1"/>
            </p:cNvSpPr>
            <p:nvPr/>
          </p:nvSpPr>
          <p:spPr bwMode="auto">
            <a:xfrm>
              <a:off x="8488363" y="433388"/>
              <a:ext cx="1008063" cy="1011238"/>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4" name="Freeform 40"/>
            <p:cNvSpPr/>
            <p:nvPr/>
          </p:nvSpPr>
          <p:spPr bwMode="auto">
            <a:xfrm>
              <a:off x="8561388" y="827088"/>
              <a:ext cx="107950" cy="106363"/>
            </a:xfrm>
            <a:custGeom>
              <a:avLst/>
              <a:gdLst>
                <a:gd name="T0" fmla="*/ 36 w 68"/>
                <a:gd name="T1" fmla="*/ 0 h 67"/>
                <a:gd name="T2" fmla="*/ 28 w 68"/>
                <a:gd name="T3" fmla="*/ 17 h 67"/>
                <a:gd name="T4" fmla="*/ 10 w 68"/>
                <a:gd name="T5" fmla="*/ 9 h 67"/>
                <a:gd name="T6" fmla="*/ 18 w 68"/>
                <a:gd name="T7" fmla="*/ 27 h 67"/>
                <a:gd name="T8" fmla="*/ 0 w 68"/>
                <a:gd name="T9" fmla="*/ 33 h 67"/>
                <a:gd name="T10" fmla="*/ 18 w 68"/>
                <a:gd name="T11" fmla="*/ 43 h 67"/>
                <a:gd name="T12" fmla="*/ 11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3 w 68"/>
                <a:gd name="T27" fmla="*/ 26 h 67"/>
                <a:gd name="T28" fmla="*/ 60 w 68"/>
                <a:gd name="T29" fmla="*/ 9 h 67"/>
                <a:gd name="T30" fmla="*/ 44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8" y="27"/>
                  </a:lnTo>
                  <a:lnTo>
                    <a:pt x="0" y="33"/>
                  </a:lnTo>
                  <a:lnTo>
                    <a:pt x="18" y="43"/>
                  </a:lnTo>
                  <a:lnTo>
                    <a:pt x="11" y="59"/>
                  </a:lnTo>
                  <a:lnTo>
                    <a:pt x="29" y="52"/>
                  </a:lnTo>
                  <a:lnTo>
                    <a:pt x="35" y="67"/>
                  </a:lnTo>
                  <a:lnTo>
                    <a:pt x="43" y="52"/>
                  </a:lnTo>
                  <a:lnTo>
                    <a:pt x="59" y="58"/>
                  </a:lnTo>
                  <a:lnTo>
                    <a:pt x="53" y="42"/>
                  </a:lnTo>
                  <a:lnTo>
                    <a:pt x="68" y="34"/>
                  </a:lnTo>
                  <a:lnTo>
                    <a:pt x="53" y="26"/>
                  </a:lnTo>
                  <a:lnTo>
                    <a:pt x="60" y="9"/>
                  </a:lnTo>
                  <a:lnTo>
                    <a:pt x="44"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5" name="Freeform 41"/>
            <p:cNvSpPr/>
            <p:nvPr/>
          </p:nvSpPr>
          <p:spPr bwMode="auto">
            <a:xfrm>
              <a:off x="9312275" y="827088"/>
              <a:ext cx="107950" cy="106363"/>
            </a:xfrm>
            <a:custGeom>
              <a:avLst/>
              <a:gdLst>
                <a:gd name="T0" fmla="*/ 36 w 68"/>
                <a:gd name="T1" fmla="*/ 0 h 67"/>
                <a:gd name="T2" fmla="*/ 28 w 68"/>
                <a:gd name="T3" fmla="*/ 17 h 67"/>
                <a:gd name="T4" fmla="*/ 10 w 68"/>
                <a:gd name="T5" fmla="*/ 9 h 67"/>
                <a:gd name="T6" fmla="*/ 17 w 68"/>
                <a:gd name="T7" fmla="*/ 27 h 67"/>
                <a:gd name="T8" fmla="*/ 0 w 68"/>
                <a:gd name="T9" fmla="*/ 33 h 67"/>
                <a:gd name="T10" fmla="*/ 17 w 68"/>
                <a:gd name="T11" fmla="*/ 43 h 67"/>
                <a:gd name="T12" fmla="*/ 10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4 w 68"/>
                <a:gd name="T27" fmla="*/ 26 h 67"/>
                <a:gd name="T28" fmla="*/ 59 w 68"/>
                <a:gd name="T29" fmla="*/ 9 h 67"/>
                <a:gd name="T30" fmla="*/ 45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7" y="27"/>
                  </a:lnTo>
                  <a:lnTo>
                    <a:pt x="0" y="33"/>
                  </a:lnTo>
                  <a:lnTo>
                    <a:pt x="17" y="43"/>
                  </a:lnTo>
                  <a:lnTo>
                    <a:pt x="10" y="59"/>
                  </a:lnTo>
                  <a:lnTo>
                    <a:pt x="29" y="52"/>
                  </a:lnTo>
                  <a:lnTo>
                    <a:pt x="35" y="67"/>
                  </a:lnTo>
                  <a:lnTo>
                    <a:pt x="43" y="52"/>
                  </a:lnTo>
                  <a:lnTo>
                    <a:pt x="59" y="58"/>
                  </a:lnTo>
                  <a:lnTo>
                    <a:pt x="53" y="42"/>
                  </a:lnTo>
                  <a:lnTo>
                    <a:pt x="68" y="34"/>
                  </a:lnTo>
                  <a:lnTo>
                    <a:pt x="54" y="26"/>
                  </a:lnTo>
                  <a:lnTo>
                    <a:pt x="59" y="9"/>
                  </a:lnTo>
                  <a:lnTo>
                    <a:pt x="45"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6" name="Freeform 42"/>
            <p:cNvSpPr>
              <a:spLocks noEditPoints="1"/>
            </p:cNvSpPr>
            <p:nvPr/>
          </p:nvSpPr>
          <p:spPr bwMode="auto">
            <a:xfrm>
              <a:off x="8840788" y="711201"/>
              <a:ext cx="71438" cy="66675"/>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7" name="Freeform 43"/>
            <p:cNvSpPr>
              <a:spLocks noEditPoints="1"/>
            </p:cNvSpPr>
            <p:nvPr/>
          </p:nvSpPr>
          <p:spPr bwMode="auto">
            <a:xfrm>
              <a:off x="9053513" y="711201"/>
              <a:ext cx="71438" cy="66675"/>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8" name="Freeform 44"/>
            <p:cNvSpPr>
              <a:spLocks noEditPoints="1"/>
            </p:cNvSpPr>
            <p:nvPr/>
          </p:nvSpPr>
          <p:spPr bwMode="auto">
            <a:xfrm>
              <a:off x="8945563" y="957263"/>
              <a:ext cx="74613" cy="682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9" name="Freeform 45"/>
            <p:cNvSpPr/>
            <p:nvPr/>
          </p:nvSpPr>
          <p:spPr bwMode="auto">
            <a:xfrm>
              <a:off x="8877300" y="769938"/>
              <a:ext cx="212725" cy="158750"/>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0" name="Freeform 46"/>
            <p:cNvSpPr>
              <a:spLocks noEditPoints="1"/>
            </p:cNvSpPr>
            <p:nvPr/>
          </p:nvSpPr>
          <p:spPr bwMode="auto">
            <a:xfrm>
              <a:off x="8942388" y="839788"/>
              <a:ext cx="85725" cy="889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1" name="Rectangle 47"/>
            <p:cNvSpPr>
              <a:spLocks noChangeArrowheads="1"/>
            </p:cNvSpPr>
            <p:nvPr/>
          </p:nvSpPr>
          <p:spPr bwMode="auto">
            <a:xfrm>
              <a:off x="8943975" y="912813"/>
              <a:ext cx="11113"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2" name="Rectangle 48"/>
            <p:cNvSpPr>
              <a:spLocks noChangeArrowheads="1"/>
            </p:cNvSpPr>
            <p:nvPr/>
          </p:nvSpPr>
          <p:spPr bwMode="auto">
            <a:xfrm>
              <a:off x="8943975"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3" name="Rectangle 49"/>
            <p:cNvSpPr>
              <a:spLocks noChangeArrowheads="1"/>
            </p:cNvSpPr>
            <p:nvPr/>
          </p:nvSpPr>
          <p:spPr bwMode="auto">
            <a:xfrm>
              <a:off x="8943975" y="8921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4" name="Rectangle 50"/>
            <p:cNvSpPr>
              <a:spLocks noChangeArrowheads="1"/>
            </p:cNvSpPr>
            <p:nvPr/>
          </p:nvSpPr>
          <p:spPr bwMode="auto">
            <a:xfrm>
              <a:off x="8943975" y="8794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5" name="Freeform 51"/>
            <p:cNvSpPr/>
            <p:nvPr/>
          </p:nvSpPr>
          <p:spPr bwMode="auto">
            <a:xfrm>
              <a:off x="8945563" y="863601"/>
              <a:ext cx="14288" cy="9525"/>
            </a:xfrm>
            <a:custGeom>
              <a:avLst/>
              <a:gdLst>
                <a:gd name="T0" fmla="*/ 0 w 9"/>
                <a:gd name="T1" fmla="*/ 3 h 6"/>
                <a:gd name="T2" fmla="*/ 8 w 9"/>
                <a:gd name="T3" fmla="*/ 6 h 6"/>
                <a:gd name="T4" fmla="*/ 9 w 9"/>
                <a:gd name="T5" fmla="*/ 4 h 6"/>
                <a:gd name="T6" fmla="*/ 1 w 9"/>
                <a:gd name="T7" fmla="*/ 0 h 6"/>
                <a:gd name="T8" fmla="*/ 0 w 9"/>
                <a:gd name="T9" fmla="*/ 3 h 6"/>
              </a:gdLst>
              <a:ahLst/>
              <a:cxnLst>
                <a:cxn ang="0">
                  <a:pos x="T0" y="T1"/>
                </a:cxn>
                <a:cxn ang="0">
                  <a:pos x="T2" y="T3"/>
                </a:cxn>
                <a:cxn ang="0">
                  <a:pos x="T4" y="T5"/>
                </a:cxn>
                <a:cxn ang="0">
                  <a:pos x="T6" y="T7"/>
                </a:cxn>
                <a:cxn ang="0">
                  <a:pos x="T8" y="T9"/>
                </a:cxn>
              </a:cxnLst>
              <a:rect l="0" t="0" r="r" b="b"/>
              <a:pathLst>
                <a:path w="9" h="6">
                  <a:moveTo>
                    <a:pt x="0" y="3"/>
                  </a:moveTo>
                  <a:lnTo>
                    <a:pt x="8" y="6"/>
                  </a:lnTo>
                  <a:lnTo>
                    <a:pt x="9" y="4"/>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6" name="Freeform 52"/>
            <p:cNvSpPr/>
            <p:nvPr/>
          </p:nvSpPr>
          <p:spPr bwMode="auto">
            <a:xfrm>
              <a:off x="8953500" y="854076"/>
              <a:ext cx="12700" cy="12700"/>
            </a:xfrm>
            <a:custGeom>
              <a:avLst/>
              <a:gdLst>
                <a:gd name="T0" fmla="*/ 0 w 8"/>
                <a:gd name="T1" fmla="*/ 2 h 8"/>
                <a:gd name="T2" fmla="*/ 6 w 8"/>
                <a:gd name="T3" fmla="*/ 8 h 8"/>
                <a:gd name="T4" fmla="*/ 8 w 8"/>
                <a:gd name="T5" fmla="*/ 6 h 8"/>
                <a:gd name="T6" fmla="*/ 2 w 8"/>
                <a:gd name="T7" fmla="*/ 0 h 8"/>
                <a:gd name="T8" fmla="*/ 0 w 8"/>
                <a:gd name="T9" fmla="*/ 2 h 8"/>
              </a:gdLst>
              <a:ahLst/>
              <a:cxnLst>
                <a:cxn ang="0">
                  <a:pos x="T0" y="T1"/>
                </a:cxn>
                <a:cxn ang="0">
                  <a:pos x="T2" y="T3"/>
                </a:cxn>
                <a:cxn ang="0">
                  <a:pos x="T4" y="T5"/>
                </a:cxn>
                <a:cxn ang="0">
                  <a:pos x="T6" y="T7"/>
                </a:cxn>
                <a:cxn ang="0">
                  <a:pos x="T8" y="T9"/>
                </a:cxn>
              </a:cxnLst>
              <a:rect l="0" t="0" r="r" b="b"/>
              <a:pathLst>
                <a:path w="8" h="8">
                  <a:moveTo>
                    <a:pt x="0" y="2"/>
                  </a:moveTo>
                  <a:lnTo>
                    <a:pt x="6" y="8"/>
                  </a:lnTo>
                  <a:lnTo>
                    <a:pt x="8" y="6"/>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7" name="Freeform 53"/>
            <p:cNvSpPr/>
            <p:nvPr/>
          </p:nvSpPr>
          <p:spPr bwMode="auto">
            <a:xfrm>
              <a:off x="8967788" y="846138"/>
              <a:ext cx="7938" cy="14288"/>
            </a:xfrm>
            <a:custGeom>
              <a:avLst/>
              <a:gdLst>
                <a:gd name="T0" fmla="*/ 0 w 5"/>
                <a:gd name="T1" fmla="*/ 1 h 9"/>
                <a:gd name="T2" fmla="*/ 3 w 5"/>
                <a:gd name="T3" fmla="*/ 9 h 9"/>
                <a:gd name="T4" fmla="*/ 5 w 5"/>
                <a:gd name="T5" fmla="*/ 8 h 9"/>
                <a:gd name="T6" fmla="*/ 3 w 5"/>
                <a:gd name="T7" fmla="*/ 0 h 9"/>
                <a:gd name="T8" fmla="*/ 0 w 5"/>
                <a:gd name="T9" fmla="*/ 1 h 9"/>
              </a:gdLst>
              <a:ahLst/>
              <a:cxnLst>
                <a:cxn ang="0">
                  <a:pos x="T0" y="T1"/>
                </a:cxn>
                <a:cxn ang="0">
                  <a:pos x="T2" y="T3"/>
                </a:cxn>
                <a:cxn ang="0">
                  <a:pos x="T4" y="T5"/>
                </a:cxn>
                <a:cxn ang="0">
                  <a:pos x="T6" y="T7"/>
                </a:cxn>
                <a:cxn ang="0">
                  <a:pos x="T8" y="T9"/>
                </a:cxn>
              </a:cxnLst>
              <a:rect l="0" t="0" r="r" b="b"/>
              <a:pathLst>
                <a:path w="5" h="9">
                  <a:moveTo>
                    <a:pt x="0" y="1"/>
                  </a:moveTo>
                  <a:lnTo>
                    <a:pt x="3" y="9"/>
                  </a:lnTo>
                  <a:lnTo>
                    <a:pt x="5" y="8"/>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8" name="Rectangle 54"/>
            <p:cNvSpPr>
              <a:spLocks noChangeArrowheads="1"/>
            </p:cNvSpPr>
            <p:nvPr/>
          </p:nvSpPr>
          <p:spPr bwMode="auto">
            <a:xfrm>
              <a:off x="8983663" y="846138"/>
              <a:ext cx="31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9" name="Freeform 55"/>
            <p:cNvSpPr/>
            <p:nvPr/>
          </p:nvSpPr>
          <p:spPr bwMode="auto">
            <a:xfrm>
              <a:off x="8994775" y="846138"/>
              <a:ext cx="7938" cy="14288"/>
            </a:xfrm>
            <a:custGeom>
              <a:avLst/>
              <a:gdLst>
                <a:gd name="T0" fmla="*/ 0 w 5"/>
                <a:gd name="T1" fmla="*/ 8 h 9"/>
                <a:gd name="T2" fmla="*/ 1 w 5"/>
                <a:gd name="T3" fmla="*/ 9 h 9"/>
                <a:gd name="T4" fmla="*/ 5 w 5"/>
                <a:gd name="T5" fmla="*/ 1 h 9"/>
                <a:gd name="T6" fmla="*/ 3 w 5"/>
                <a:gd name="T7" fmla="*/ 0 h 9"/>
                <a:gd name="T8" fmla="*/ 0 w 5"/>
                <a:gd name="T9" fmla="*/ 8 h 9"/>
              </a:gdLst>
              <a:ahLst/>
              <a:cxnLst>
                <a:cxn ang="0">
                  <a:pos x="T0" y="T1"/>
                </a:cxn>
                <a:cxn ang="0">
                  <a:pos x="T2" y="T3"/>
                </a:cxn>
                <a:cxn ang="0">
                  <a:pos x="T4" y="T5"/>
                </a:cxn>
                <a:cxn ang="0">
                  <a:pos x="T6" y="T7"/>
                </a:cxn>
                <a:cxn ang="0">
                  <a:pos x="T8" y="T9"/>
                </a:cxn>
              </a:cxnLst>
              <a:rect l="0" t="0" r="r" b="b"/>
              <a:pathLst>
                <a:path w="5" h="9">
                  <a:moveTo>
                    <a:pt x="0" y="8"/>
                  </a:moveTo>
                  <a:lnTo>
                    <a:pt x="1" y="9"/>
                  </a:lnTo>
                  <a:lnTo>
                    <a:pt x="5" y="1"/>
                  </a:lnTo>
                  <a:lnTo>
                    <a:pt x="3"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0" name="Freeform 56"/>
            <p:cNvSpPr/>
            <p:nvPr/>
          </p:nvSpPr>
          <p:spPr bwMode="auto">
            <a:xfrm>
              <a:off x="9005888" y="854076"/>
              <a:ext cx="11113" cy="11113"/>
            </a:xfrm>
            <a:custGeom>
              <a:avLst/>
              <a:gdLst>
                <a:gd name="T0" fmla="*/ 0 w 7"/>
                <a:gd name="T1" fmla="*/ 5 h 7"/>
                <a:gd name="T2" fmla="*/ 1 w 7"/>
                <a:gd name="T3" fmla="*/ 7 h 7"/>
                <a:gd name="T4" fmla="*/ 7 w 7"/>
                <a:gd name="T5" fmla="*/ 2 h 7"/>
                <a:gd name="T6" fmla="*/ 6 w 7"/>
                <a:gd name="T7" fmla="*/ 0 h 7"/>
                <a:gd name="T8" fmla="*/ 0 w 7"/>
                <a:gd name="T9" fmla="*/ 5 h 7"/>
              </a:gdLst>
              <a:ahLst/>
              <a:cxnLst>
                <a:cxn ang="0">
                  <a:pos x="T0" y="T1"/>
                </a:cxn>
                <a:cxn ang="0">
                  <a:pos x="T2" y="T3"/>
                </a:cxn>
                <a:cxn ang="0">
                  <a:pos x="T4" y="T5"/>
                </a:cxn>
                <a:cxn ang="0">
                  <a:pos x="T6" y="T7"/>
                </a:cxn>
                <a:cxn ang="0">
                  <a:pos x="T8" y="T9"/>
                </a:cxn>
              </a:cxnLst>
              <a:rect l="0" t="0" r="r" b="b"/>
              <a:pathLst>
                <a:path w="7" h="7">
                  <a:moveTo>
                    <a:pt x="0" y="5"/>
                  </a:moveTo>
                  <a:lnTo>
                    <a:pt x="1" y="7"/>
                  </a:lnTo>
                  <a:lnTo>
                    <a:pt x="7" y="2"/>
                  </a:lnTo>
                  <a:lnTo>
                    <a:pt x="6"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1" name="Freeform 57"/>
            <p:cNvSpPr/>
            <p:nvPr/>
          </p:nvSpPr>
          <p:spPr bwMode="auto">
            <a:xfrm>
              <a:off x="9012238" y="865188"/>
              <a:ext cx="11113" cy="7938"/>
            </a:xfrm>
            <a:custGeom>
              <a:avLst/>
              <a:gdLst>
                <a:gd name="T0" fmla="*/ 0 w 7"/>
                <a:gd name="T1" fmla="*/ 3 h 5"/>
                <a:gd name="T2" fmla="*/ 0 w 7"/>
                <a:gd name="T3" fmla="*/ 5 h 5"/>
                <a:gd name="T4" fmla="*/ 7 w 7"/>
                <a:gd name="T5" fmla="*/ 2 h 5"/>
                <a:gd name="T6" fmla="*/ 7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0" y="5"/>
                  </a:lnTo>
                  <a:lnTo>
                    <a:pt x="7" y="2"/>
                  </a:lnTo>
                  <a:lnTo>
                    <a:pt x="7"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2" name="Rectangle 58"/>
            <p:cNvSpPr>
              <a:spLocks noChangeArrowheads="1"/>
            </p:cNvSpPr>
            <p:nvPr/>
          </p:nvSpPr>
          <p:spPr bwMode="auto">
            <a:xfrm>
              <a:off x="9013825" y="879476"/>
              <a:ext cx="1270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3" name="Rectangle 59"/>
            <p:cNvSpPr>
              <a:spLocks noChangeArrowheads="1"/>
            </p:cNvSpPr>
            <p:nvPr/>
          </p:nvSpPr>
          <p:spPr bwMode="auto">
            <a:xfrm>
              <a:off x="9013825" y="890588"/>
              <a:ext cx="127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4" name="Rectangle 60"/>
            <p:cNvSpPr>
              <a:spLocks noChangeArrowheads="1"/>
            </p:cNvSpPr>
            <p:nvPr/>
          </p:nvSpPr>
          <p:spPr bwMode="auto">
            <a:xfrm>
              <a:off x="9015413"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5" name="Rectangle 61"/>
            <p:cNvSpPr>
              <a:spLocks noChangeArrowheads="1"/>
            </p:cNvSpPr>
            <p:nvPr/>
          </p:nvSpPr>
          <p:spPr bwMode="auto">
            <a:xfrm>
              <a:off x="9013825" y="912813"/>
              <a:ext cx="127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6" name="Rectangle 62"/>
            <p:cNvSpPr>
              <a:spLocks noChangeArrowheads="1"/>
            </p:cNvSpPr>
            <p:nvPr/>
          </p:nvSpPr>
          <p:spPr bwMode="auto">
            <a:xfrm>
              <a:off x="8939213" y="792163"/>
              <a:ext cx="9048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7" name="Rectangle 63"/>
            <p:cNvSpPr>
              <a:spLocks noChangeArrowheads="1"/>
            </p:cNvSpPr>
            <p:nvPr/>
          </p:nvSpPr>
          <p:spPr bwMode="auto">
            <a:xfrm>
              <a:off x="8878888" y="827088"/>
              <a:ext cx="20955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8" name="Rectangle 64"/>
            <p:cNvSpPr>
              <a:spLocks noChangeArrowheads="1"/>
            </p:cNvSpPr>
            <p:nvPr/>
          </p:nvSpPr>
          <p:spPr bwMode="auto">
            <a:xfrm>
              <a:off x="8878888" y="842963"/>
              <a:ext cx="20955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9" name="Rectangle 65"/>
            <p:cNvSpPr>
              <a:spLocks noChangeArrowheads="1"/>
            </p:cNvSpPr>
            <p:nvPr/>
          </p:nvSpPr>
          <p:spPr bwMode="auto">
            <a:xfrm>
              <a:off x="8910638" y="862013"/>
              <a:ext cx="381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0" name="Rectangle 66"/>
            <p:cNvSpPr>
              <a:spLocks noChangeArrowheads="1"/>
            </p:cNvSpPr>
            <p:nvPr/>
          </p:nvSpPr>
          <p:spPr bwMode="auto">
            <a:xfrm>
              <a:off x="9020175" y="858838"/>
              <a:ext cx="412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1" name="Rectangle 67"/>
            <p:cNvSpPr>
              <a:spLocks noChangeArrowheads="1"/>
            </p:cNvSpPr>
            <p:nvPr/>
          </p:nvSpPr>
          <p:spPr bwMode="auto">
            <a:xfrm>
              <a:off x="8910638"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2" name="Rectangle 68"/>
            <p:cNvSpPr>
              <a:spLocks noChangeArrowheads="1"/>
            </p:cNvSpPr>
            <p:nvPr/>
          </p:nvSpPr>
          <p:spPr bwMode="auto">
            <a:xfrm>
              <a:off x="9026525"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3" name="Rectangle 69"/>
            <p:cNvSpPr>
              <a:spLocks noChangeArrowheads="1"/>
            </p:cNvSpPr>
            <p:nvPr/>
          </p:nvSpPr>
          <p:spPr bwMode="auto">
            <a:xfrm>
              <a:off x="8910638"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4" name="Rectangle 70"/>
            <p:cNvSpPr>
              <a:spLocks noChangeArrowheads="1"/>
            </p:cNvSpPr>
            <p:nvPr/>
          </p:nvSpPr>
          <p:spPr bwMode="auto">
            <a:xfrm>
              <a:off x="9026525"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5" name="Rectangle 71"/>
            <p:cNvSpPr>
              <a:spLocks noChangeArrowheads="1"/>
            </p:cNvSpPr>
            <p:nvPr/>
          </p:nvSpPr>
          <p:spPr bwMode="auto">
            <a:xfrm>
              <a:off x="8909050" y="906463"/>
              <a:ext cx="34925"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6" name="Rectangle 72"/>
            <p:cNvSpPr>
              <a:spLocks noChangeArrowheads="1"/>
            </p:cNvSpPr>
            <p:nvPr/>
          </p:nvSpPr>
          <p:spPr bwMode="auto">
            <a:xfrm>
              <a:off x="9026525" y="906463"/>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7" name="Rectangle 73"/>
            <p:cNvSpPr>
              <a:spLocks noChangeArrowheads="1"/>
            </p:cNvSpPr>
            <p:nvPr/>
          </p:nvSpPr>
          <p:spPr bwMode="auto">
            <a:xfrm>
              <a:off x="8916988" y="9080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8" name="Rectangle 74"/>
            <p:cNvSpPr>
              <a:spLocks noChangeArrowheads="1"/>
            </p:cNvSpPr>
            <p:nvPr/>
          </p:nvSpPr>
          <p:spPr bwMode="auto">
            <a:xfrm>
              <a:off x="9045575" y="908051"/>
              <a:ext cx="476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9" name="Rectangle 75"/>
            <p:cNvSpPr>
              <a:spLocks noChangeArrowheads="1"/>
            </p:cNvSpPr>
            <p:nvPr/>
          </p:nvSpPr>
          <p:spPr bwMode="auto">
            <a:xfrm>
              <a:off x="9039225"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0" name="Rectangle 76"/>
            <p:cNvSpPr>
              <a:spLocks noChangeArrowheads="1"/>
            </p:cNvSpPr>
            <p:nvPr/>
          </p:nvSpPr>
          <p:spPr bwMode="auto">
            <a:xfrm>
              <a:off x="8926513"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1" name="Rectangle 77"/>
            <p:cNvSpPr>
              <a:spLocks noChangeArrowheads="1"/>
            </p:cNvSpPr>
            <p:nvPr/>
          </p:nvSpPr>
          <p:spPr bwMode="auto">
            <a:xfrm>
              <a:off x="8916988" y="874713"/>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2" name="Rectangle 78"/>
            <p:cNvSpPr>
              <a:spLocks noChangeArrowheads="1"/>
            </p:cNvSpPr>
            <p:nvPr/>
          </p:nvSpPr>
          <p:spPr bwMode="auto">
            <a:xfrm>
              <a:off x="9047163" y="876301"/>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3" name="Rectangle 79"/>
            <p:cNvSpPr>
              <a:spLocks noChangeArrowheads="1"/>
            </p:cNvSpPr>
            <p:nvPr/>
          </p:nvSpPr>
          <p:spPr bwMode="auto">
            <a:xfrm>
              <a:off x="9036050" y="86042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4" name="Rectangle 80"/>
            <p:cNvSpPr>
              <a:spLocks noChangeArrowheads="1"/>
            </p:cNvSpPr>
            <p:nvPr/>
          </p:nvSpPr>
          <p:spPr bwMode="auto">
            <a:xfrm>
              <a:off x="8929688" y="862013"/>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5" name="Rectangle 81"/>
            <p:cNvSpPr>
              <a:spLocks noChangeArrowheads="1"/>
            </p:cNvSpPr>
            <p:nvPr/>
          </p:nvSpPr>
          <p:spPr bwMode="auto">
            <a:xfrm>
              <a:off x="88931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6" name="Rectangle 82"/>
            <p:cNvSpPr>
              <a:spLocks noChangeArrowheads="1"/>
            </p:cNvSpPr>
            <p:nvPr/>
          </p:nvSpPr>
          <p:spPr bwMode="auto">
            <a:xfrm>
              <a:off x="89185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7" name="Rectangle 83"/>
            <p:cNvSpPr>
              <a:spLocks noChangeArrowheads="1"/>
            </p:cNvSpPr>
            <p:nvPr/>
          </p:nvSpPr>
          <p:spPr bwMode="auto">
            <a:xfrm>
              <a:off x="89439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8" name="Rectangle 84"/>
            <p:cNvSpPr>
              <a:spLocks noChangeArrowheads="1"/>
            </p:cNvSpPr>
            <p:nvPr/>
          </p:nvSpPr>
          <p:spPr bwMode="auto">
            <a:xfrm>
              <a:off x="9021763" y="844551"/>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9" name="Rectangle 85"/>
            <p:cNvSpPr>
              <a:spLocks noChangeArrowheads="1"/>
            </p:cNvSpPr>
            <p:nvPr/>
          </p:nvSpPr>
          <p:spPr bwMode="auto">
            <a:xfrm>
              <a:off x="9048750" y="842963"/>
              <a:ext cx="15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0" name="Rectangle 86"/>
            <p:cNvSpPr>
              <a:spLocks noChangeArrowheads="1"/>
            </p:cNvSpPr>
            <p:nvPr/>
          </p:nvSpPr>
          <p:spPr bwMode="auto">
            <a:xfrm>
              <a:off x="9072563"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1" name="Rectangle 87"/>
            <p:cNvSpPr>
              <a:spLocks noChangeArrowheads="1"/>
            </p:cNvSpPr>
            <p:nvPr/>
          </p:nvSpPr>
          <p:spPr bwMode="auto">
            <a:xfrm>
              <a:off x="9075738" y="828676"/>
              <a:ext cx="158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2" name="Rectangle 88"/>
            <p:cNvSpPr>
              <a:spLocks noChangeArrowheads="1"/>
            </p:cNvSpPr>
            <p:nvPr/>
          </p:nvSpPr>
          <p:spPr bwMode="auto">
            <a:xfrm>
              <a:off x="9055100" y="828676"/>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3" name="Rectangle 89"/>
            <p:cNvSpPr>
              <a:spLocks noChangeArrowheads="1"/>
            </p:cNvSpPr>
            <p:nvPr/>
          </p:nvSpPr>
          <p:spPr bwMode="auto">
            <a:xfrm>
              <a:off x="9039225"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4" name="Rectangle 90"/>
            <p:cNvSpPr>
              <a:spLocks noChangeArrowheads="1"/>
            </p:cNvSpPr>
            <p:nvPr/>
          </p:nvSpPr>
          <p:spPr bwMode="auto">
            <a:xfrm>
              <a:off x="9009063"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5" name="Rectangle 91"/>
            <p:cNvSpPr>
              <a:spLocks noChangeArrowheads="1"/>
            </p:cNvSpPr>
            <p:nvPr/>
          </p:nvSpPr>
          <p:spPr bwMode="auto">
            <a:xfrm>
              <a:off x="8983663" y="828676"/>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6" name="Rectangle 92"/>
            <p:cNvSpPr>
              <a:spLocks noChangeArrowheads="1"/>
            </p:cNvSpPr>
            <p:nvPr/>
          </p:nvSpPr>
          <p:spPr bwMode="auto">
            <a:xfrm>
              <a:off x="8956675"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7" name="Rectangle 93"/>
            <p:cNvSpPr>
              <a:spLocks noChangeArrowheads="1"/>
            </p:cNvSpPr>
            <p:nvPr/>
          </p:nvSpPr>
          <p:spPr bwMode="auto">
            <a:xfrm>
              <a:off x="8928100"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8" name="Rectangle 94"/>
            <p:cNvSpPr>
              <a:spLocks noChangeArrowheads="1"/>
            </p:cNvSpPr>
            <p:nvPr/>
          </p:nvSpPr>
          <p:spPr bwMode="auto">
            <a:xfrm>
              <a:off x="8907463" y="828676"/>
              <a:ext cx="47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9" name="Rectangle 95"/>
            <p:cNvSpPr>
              <a:spLocks noChangeArrowheads="1"/>
            </p:cNvSpPr>
            <p:nvPr/>
          </p:nvSpPr>
          <p:spPr bwMode="auto">
            <a:xfrm>
              <a:off x="8888413"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0" name="Rectangle 96"/>
            <p:cNvSpPr>
              <a:spLocks noChangeArrowheads="1"/>
            </p:cNvSpPr>
            <p:nvPr/>
          </p:nvSpPr>
          <p:spPr bwMode="auto">
            <a:xfrm>
              <a:off x="8937625" y="811213"/>
              <a:ext cx="920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1" name="Rectangle 97"/>
            <p:cNvSpPr>
              <a:spLocks noChangeArrowheads="1"/>
            </p:cNvSpPr>
            <p:nvPr/>
          </p:nvSpPr>
          <p:spPr bwMode="auto">
            <a:xfrm>
              <a:off x="9028113" y="804863"/>
              <a:ext cx="4763"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2" name="Rectangle 98"/>
            <p:cNvSpPr>
              <a:spLocks noChangeArrowheads="1"/>
            </p:cNvSpPr>
            <p:nvPr/>
          </p:nvSpPr>
          <p:spPr bwMode="auto">
            <a:xfrm>
              <a:off x="8934450" y="801688"/>
              <a:ext cx="476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3" name="Rectangle 99"/>
            <p:cNvSpPr>
              <a:spLocks noChangeArrowheads="1"/>
            </p:cNvSpPr>
            <p:nvPr/>
          </p:nvSpPr>
          <p:spPr bwMode="auto">
            <a:xfrm>
              <a:off x="8943975"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4" name="Rectangle 100"/>
            <p:cNvSpPr>
              <a:spLocks noChangeArrowheads="1"/>
            </p:cNvSpPr>
            <p:nvPr/>
          </p:nvSpPr>
          <p:spPr bwMode="auto">
            <a:xfrm>
              <a:off x="89709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5" name="Rectangle 101"/>
            <p:cNvSpPr>
              <a:spLocks noChangeArrowheads="1"/>
            </p:cNvSpPr>
            <p:nvPr/>
          </p:nvSpPr>
          <p:spPr bwMode="auto">
            <a:xfrm>
              <a:off x="89963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6" name="Rectangle 102"/>
            <p:cNvSpPr>
              <a:spLocks noChangeArrowheads="1"/>
            </p:cNvSpPr>
            <p:nvPr/>
          </p:nvSpPr>
          <p:spPr bwMode="auto">
            <a:xfrm>
              <a:off x="9023350"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7" name="Rectangle 103"/>
            <p:cNvSpPr>
              <a:spLocks noChangeArrowheads="1"/>
            </p:cNvSpPr>
            <p:nvPr/>
          </p:nvSpPr>
          <p:spPr bwMode="auto">
            <a:xfrm>
              <a:off x="9005888" y="795338"/>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8" name="Rectangle 104"/>
            <p:cNvSpPr>
              <a:spLocks noChangeArrowheads="1"/>
            </p:cNvSpPr>
            <p:nvPr/>
          </p:nvSpPr>
          <p:spPr bwMode="auto">
            <a:xfrm>
              <a:off x="8980488" y="7937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9" name="Rectangle 105"/>
            <p:cNvSpPr>
              <a:spLocks noChangeArrowheads="1"/>
            </p:cNvSpPr>
            <p:nvPr/>
          </p:nvSpPr>
          <p:spPr bwMode="auto">
            <a:xfrm>
              <a:off x="8958263" y="79533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80" name="Freeform 106"/>
            <p:cNvSpPr/>
            <p:nvPr/>
          </p:nvSpPr>
          <p:spPr bwMode="auto">
            <a:xfrm>
              <a:off x="8918575" y="923926"/>
              <a:ext cx="38100" cy="38100"/>
            </a:xfrm>
            <a:custGeom>
              <a:avLst/>
              <a:gdLst>
                <a:gd name="T0" fmla="*/ 0 w 24"/>
                <a:gd name="T1" fmla="*/ 21 h 24"/>
                <a:gd name="T2" fmla="*/ 3 w 24"/>
                <a:gd name="T3" fmla="*/ 24 h 24"/>
                <a:gd name="T4" fmla="*/ 24 w 24"/>
                <a:gd name="T5" fmla="*/ 3 h 24"/>
                <a:gd name="T6" fmla="*/ 22 w 24"/>
                <a:gd name="T7" fmla="*/ 0 h 24"/>
                <a:gd name="T8" fmla="*/ 0 w 24"/>
                <a:gd name="T9" fmla="*/ 21 h 24"/>
              </a:gdLst>
              <a:ahLst/>
              <a:cxnLst>
                <a:cxn ang="0">
                  <a:pos x="T0" y="T1"/>
                </a:cxn>
                <a:cxn ang="0">
                  <a:pos x="T2" y="T3"/>
                </a:cxn>
                <a:cxn ang="0">
                  <a:pos x="T4" y="T5"/>
                </a:cxn>
                <a:cxn ang="0">
                  <a:pos x="T6" y="T7"/>
                </a:cxn>
                <a:cxn ang="0">
                  <a:pos x="T8" y="T9"/>
                </a:cxn>
              </a:cxnLst>
              <a:rect l="0" t="0" r="r" b="b"/>
              <a:pathLst>
                <a:path w="24" h="24">
                  <a:moveTo>
                    <a:pt x="0" y="21"/>
                  </a:moveTo>
                  <a:lnTo>
                    <a:pt x="3" y="24"/>
                  </a:lnTo>
                  <a:lnTo>
                    <a:pt x="24" y="3"/>
                  </a:lnTo>
                  <a:lnTo>
                    <a:pt x="22" y="0"/>
                  </a:lnTo>
                  <a:lnTo>
                    <a:pt x="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1" name="Freeform 107"/>
            <p:cNvSpPr/>
            <p:nvPr/>
          </p:nvSpPr>
          <p:spPr bwMode="auto">
            <a:xfrm>
              <a:off x="9012238" y="923926"/>
              <a:ext cx="31750" cy="34925"/>
            </a:xfrm>
            <a:custGeom>
              <a:avLst/>
              <a:gdLst>
                <a:gd name="T0" fmla="*/ 0 w 20"/>
                <a:gd name="T1" fmla="*/ 2 h 22"/>
                <a:gd name="T2" fmla="*/ 18 w 20"/>
                <a:gd name="T3" fmla="*/ 22 h 22"/>
                <a:gd name="T4" fmla="*/ 20 w 20"/>
                <a:gd name="T5" fmla="*/ 21 h 22"/>
                <a:gd name="T6" fmla="*/ 1 w 20"/>
                <a:gd name="T7" fmla="*/ 0 h 22"/>
                <a:gd name="T8" fmla="*/ 0 w 20"/>
                <a:gd name="T9" fmla="*/ 2 h 22"/>
              </a:gdLst>
              <a:ahLst/>
              <a:cxnLst>
                <a:cxn ang="0">
                  <a:pos x="T0" y="T1"/>
                </a:cxn>
                <a:cxn ang="0">
                  <a:pos x="T2" y="T3"/>
                </a:cxn>
                <a:cxn ang="0">
                  <a:pos x="T4" y="T5"/>
                </a:cxn>
                <a:cxn ang="0">
                  <a:pos x="T6" y="T7"/>
                </a:cxn>
                <a:cxn ang="0">
                  <a:pos x="T8" y="T9"/>
                </a:cxn>
              </a:cxnLst>
              <a:rect l="0" t="0" r="r" b="b"/>
              <a:pathLst>
                <a:path w="20" h="22">
                  <a:moveTo>
                    <a:pt x="0" y="2"/>
                  </a:moveTo>
                  <a:lnTo>
                    <a:pt x="18" y="22"/>
                  </a:lnTo>
                  <a:lnTo>
                    <a:pt x="20" y="2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2" name="Freeform 108"/>
            <p:cNvSpPr>
              <a:spLocks noEditPoints="1"/>
            </p:cNvSpPr>
            <p:nvPr/>
          </p:nvSpPr>
          <p:spPr bwMode="auto">
            <a:xfrm>
              <a:off x="8848725" y="1063626"/>
              <a:ext cx="285750" cy="101600"/>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3" name="Freeform 109"/>
            <p:cNvSpPr/>
            <p:nvPr/>
          </p:nvSpPr>
          <p:spPr bwMode="auto">
            <a:xfrm>
              <a:off x="8726488" y="890588"/>
              <a:ext cx="130175" cy="274638"/>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4" name="Freeform 110"/>
            <p:cNvSpPr/>
            <p:nvPr/>
          </p:nvSpPr>
          <p:spPr bwMode="auto">
            <a:xfrm>
              <a:off x="8743950" y="993776"/>
              <a:ext cx="50800" cy="3492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5" name="Freeform 111"/>
            <p:cNvSpPr/>
            <p:nvPr/>
          </p:nvSpPr>
          <p:spPr bwMode="auto">
            <a:xfrm>
              <a:off x="8780463" y="996951"/>
              <a:ext cx="31750" cy="104775"/>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6" name="Freeform 112"/>
            <p:cNvSpPr/>
            <p:nvPr/>
          </p:nvSpPr>
          <p:spPr bwMode="auto">
            <a:xfrm>
              <a:off x="8734425" y="892176"/>
              <a:ext cx="60325" cy="4127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7" name="Freeform 113"/>
            <p:cNvSpPr/>
            <p:nvPr/>
          </p:nvSpPr>
          <p:spPr bwMode="auto">
            <a:xfrm>
              <a:off x="8747125" y="927101"/>
              <a:ext cx="6350" cy="36513"/>
            </a:xfrm>
            <a:custGeom>
              <a:avLst/>
              <a:gdLst>
                <a:gd name="T0" fmla="*/ 0 w 4"/>
                <a:gd name="T1" fmla="*/ 23 h 23"/>
                <a:gd name="T2" fmla="*/ 3 w 4"/>
                <a:gd name="T3" fmla="*/ 23 h 23"/>
                <a:gd name="T4" fmla="*/ 4 w 4"/>
                <a:gd name="T5" fmla="*/ 0 h 23"/>
                <a:gd name="T6" fmla="*/ 1 w 4"/>
                <a:gd name="T7" fmla="*/ 0 h 23"/>
                <a:gd name="T8" fmla="*/ 0 w 4"/>
                <a:gd name="T9" fmla="*/ 23 h 23"/>
              </a:gdLst>
              <a:ahLst/>
              <a:cxnLst>
                <a:cxn ang="0">
                  <a:pos x="T0" y="T1"/>
                </a:cxn>
                <a:cxn ang="0">
                  <a:pos x="T2" y="T3"/>
                </a:cxn>
                <a:cxn ang="0">
                  <a:pos x="T4" y="T5"/>
                </a:cxn>
                <a:cxn ang="0">
                  <a:pos x="T6" y="T7"/>
                </a:cxn>
                <a:cxn ang="0">
                  <a:pos x="T8" y="T9"/>
                </a:cxn>
              </a:cxnLst>
              <a:rect l="0" t="0" r="r" b="b"/>
              <a:pathLst>
                <a:path w="4" h="23">
                  <a:moveTo>
                    <a:pt x="0" y="23"/>
                  </a:moveTo>
                  <a:lnTo>
                    <a:pt x="3" y="23"/>
                  </a:lnTo>
                  <a:lnTo>
                    <a:pt x="4" y="0"/>
                  </a:lnTo>
                  <a:lnTo>
                    <a:pt x="1"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8" name="Freeform 114"/>
            <p:cNvSpPr/>
            <p:nvPr/>
          </p:nvSpPr>
          <p:spPr bwMode="auto">
            <a:xfrm>
              <a:off x="9121775" y="890588"/>
              <a:ext cx="133350" cy="274638"/>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9" name="Freeform 115"/>
            <p:cNvSpPr/>
            <p:nvPr/>
          </p:nvSpPr>
          <p:spPr bwMode="auto">
            <a:xfrm>
              <a:off x="9185275" y="993776"/>
              <a:ext cx="50800" cy="3492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0" name="Freeform 116"/>
            <p:cNvSpPr/>
            <p:nvPr/>
          </p:nvSpPr>
          <p:spPr bwMode="auto">
            <a:xfrm>
              <a:off x="9167813" y="996951"/>
              <a:ext cx="31750" cy="104775"/>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1" name="Freeform 117"/>
            <p:cNvSpPr/>
            <p:nvPr/>
          </p:nvSpPr>
          <p:spPr bwMode="auto">
            <a:xfrm>
              <a:off x="9185275" y="892176"/>
              <a:ext cx="58738" cy="4127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2" name="Rectangle 118"/>
            <p:cNvSpPr>
              <a:spLocks noChangeArrowheads="1"/>
            </p:cNvSpPr>
            <p:nvPr/>
          </p:nvSpPr>
          <p:spPr bwMode="auto">
            <a:xfrm>
              <a:off x="9228138" y="927101"/>
              <a:ext cx="4763"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93" name="Freeform 119"/>
            <p:cNvSpPr>
              <a:spLocks noEditPoints="1"/>
            </p:cNvSpPr>
            <p:nvPr/>
          </p:nvSpPr>
          <p:spPr bwMode="auto">
            <a:xfrm>
              <a:off x="8872538" y="1084263"/>
              <a:ext cx="55563" cy="57150"/>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4" name="Freeform 120"/>
            <p:cNvSpPr>
              <a:spLocks noEditPoints="1"/>
            </p:cNvSpPr>
            <p:nvPr/>
          </p:nvSpPr>
          <p:spPr bwMode="auto">
            <a:xfrm>
              <a:off x="8934450" y="1087438"/>
              <a:ext cx="50800" cy="4445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5" name="Freeform 121"/>
            <p:cNvSpPr>
              <a:spLocks noEditPoints="1"/>
            </p:cNvSpPr>
            <p:nvPr/>
          </p:nvSpPr>
          <p:spPr bwMode="auto">
            <a:xfrm>
              <a:off x="8990013" y="1085851"/>
              <a:ext cx="57150" cy="47625"/>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6" name="Freeform 122"/>
            <p:cNvSpPr/>
            <p:nvPr/>
          </p:nvSpPr>
          <p:spPr bwMode="auto">
            <a:xfrm>
              <a:off x="9050338" y="1092201"/>
              <a:ext cx="53975" cy="41275"/>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sp>
        <p:nvSpPr>
          <p:cNvPr id="20484" name="文本框 15"/>
          <p:cNvSpPr txBox="1"/>
          <p:nvPr/>
        </p:nvSpPr>
        <p:spPr>
          <a:xfrm>
            <a:off x="703580" y="603885"/>
            <a:ext cx="1449070" cy="583565"/>
          </a:xfrm>
          <a:prstGeom prst="rect">
            <a:avLst/>
          </a:prstGeom>
          <a:noFill/>
          <a:ln w="9525">
            <a:noFill/>
          </a:ln>
        </p:spPr>
        <p:txBody>
          <a:bodyPr wrap="square" anchor="t" anchorCtr="0">
            <a:spAutoFit/>
          </a:bodyPr>
          <a:p>
            <a:pPr algn="ctr"/>
            <a:r>
              <a:rPr lang="en-US" altLang="zh-CN" sz="3200" dirty="0">
                <a:solidFill>
                  <a:srgbClr val="103568"/>
                </a:solidFill>
                <a:latin typeface="Stencil" panose="040409050D0802020404" pitchFamily="82" charset="0"/>
                <a:ea typeface="宋体" panose="02010600030101010101" pitchFamily="2" charset="-122"/>
              </a:rPr>
              <a:t>9.8</a:t>
            </a:r>
            <a:endParaRPr lang="en-US" altLang="zh-CN" sz="3200" dirty="0">
              <a:solidFill>
                <a:srgbClr val="103568"/>
              </a:solidFill>
              <a:latin typeface="Stencil" panose="040409050D0802020404" pitchFamily="82" charset="0"/>
              <a:ea typeface="宋体" panose="02010600030101010101" pitchFamily="2" charset="-122"/>
            </a:endParaRPr>
          </a:p>
        </p:txBody>
      </p:sp>
      <p:sp>
        <p:nvSpPr>
          <p:cNvPr id="6" name="文本框 5"/>
          <p:cNvSpPr txBox="1"/>
          <p:nvPr/>
        </p:nvSpPr>
        <p:spPr>
          <a:xfrm>
            <a:off x="759460" y="1393825"/>
            <a:ext cx="10471785" cy="3169285"/>
          </a:xfrm>
          <a:prstGeom prst="rect">
            <a:avLst/>
          </a:prstGeom>
          <a:noFill/>
        </p:spPr>
        <p:txBody>
          <a:bodyPr wrap="square" rtlCol="0" anchor="t">
            <a:spAutoFit/>
          </a:bodyPr>
          <a:p>
            <a:r>
              <a:rPr sz="2000" dirty="0">
                <a:solidFill>
                  <a:srgbClr val="103568"/>
                </a:solidFill>
                <a:latin typeface="华文中宋" panose="02010600040101010101" charset="-122"/>
                <a:ea typeface="华文中宋" panose="02010600040101010101" charset="-122"/>
                <a:sym typeface="+mn-ea"/>
              </a:rPr>
              <a:t>解:</a:t>
            </a:r>
            <a:endParaRPr sz="2000" dirty="0">
              <a:solidFill>
                <a:srgbClr val="103568"/>
              </a:solidFill>
              <a:latin typeface="华文中宋" panose="02010600040101010101" charset="-122"/>
              <a:ea typeface="华文中宋" panose="02010600040101010101" charset="-122"/>
              <a:sym typeface="+mn-ea"/>
            </a:endParaRPr>
          </a:p>
          <a:p>
            <a:endParaRPr sz="2000" dirty="0">
              <a:solidFill>
                <a:srgbClr val="103568"/>
              </a:solidFill>
              <a:latin typeface="华文中宋" panose="02010600040101010101" charset="-122"/>
              <a:ea typeface="华文中宋" panose="02010600040101010101" charset="-122"/>
              <a:sym typeface="+mn-ea"/>
            </a:endParaRPr>
          </a:p>
          <a:p>
            <a:r>
              <a:rPr sz="2000" dirty="0">
                <a:solidFill>
                  <a:srgbClr val="103568"/>
                </a:solidFill>
                <a:latin typeface="华文中宋" panose="02010600040101010101" charset="-122"/>
                <a:ea typeface="华文中宋" panose="02010600040101010101" charset="-122"/>
                <a:sym typeface="+mn-ea"/>
              </a:rPr>
              <a:t>(1) A设备每隔4B/2MB=2us就会产生新数据,为保证数据不丢失,每隔2us必须查询一次,所以每秒的查询次数至少是1s/2us=5*10;每秒CPU 用于A设备输入/输出的时间至少为5*10*10*4=2*10^7个时钟周期,占整个CPU时间的百分比至少是2*10^7/ 500MHz=4%。</a:t>
            </a:r>
            <a:endParaRPr sz="2000" dirty="0">
              <a:solidFill>
                <a:srgbClr val="103568"/>
              </a:solidFill>
              <a:latin typeface="华文中宋" panose="02010600040101010101" charset="-122"/>
              <a:ea typeface="华文中宋" panose="02010600040101010101" charset="-122"/>
              <a:sym typeface="+mn-ea"/>
            </a:endParaRPr>
          </a:p>
          <a:p>
            <a:r>
              <a:rPr sz="2000" dirty="0">
                <a:solidFill>
                  <a:srgbClr val="103568"/>
                </a:solidFill>
                <a:latin typeface="华文中宋" panose="02010600040101010101" charset="-122"/>
                <a:ea typeface="华文中宋" panose="02010600040101010101" charset="-122"/>
                <a:sym typeface="+mn-ea"/>
              </a:rPr>
              <a:t>(2)中断响应和中断处理的时间为400*(1/500MHz)=0.8us,而B设备每隔4B/40MB= 0.1μs&lt;0.8us查询一次, B设备不适合采用中断I/O方式。</a:t>
            </a:r>
            <a:endParaRPr sz="2000" dirty="0">
              <a:solidFill>
                <a:srgbClr val="103568"/>
              </a:solidFill>
              <a:latin typeface="华文中宋" panose="02010600040101010101" charset="-122"/>
              <a:ea typeface="华文中宋" panose="02010600040101010101" charset="-122"/>
              <a:sym typeface="+mn-ea"/>
            </a:endParaRPr>
          </a:p>
          <a:p>
            <a:r>
              <a:rPr sz="2000" dirty="0">
                <a:solidFill>
                  <a:srgbClr val="103568"/>
                </a:solidFill>
                <a:latin typeface="华文中宋" panose="02010600040101010101" charset="-122"/>
                <a:ea typeface="华文中宋" panose="02010600040101010101" charset="-122"/>
                <a:sym typeface="+mn-ea"/>
              </a:rPr>
              <a:t>(3)在DMA方式中,只有预处理和后处理需要CPU处理,B设备每秒DMA传输次数为40MB/1000B=40000, CPU 用于B设备输入/输出的时间为40000×500=2*10^7个时钟周期,占CPU总时间的百分比最多为2*10^7/500MHz=4%。</a:t>
            </a:r>
            <a:endParaRPr sz="2000" dirty="0">
              <a:solidFill>
                <a:srgbClr val="103568"/>
              </a:solidFill>
              <a:latin typeface="华文中宋" panose="02010600040101010101" charset="-122"/>
              <a:ea typeface="华文中宋" panose="02010600040101010101"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grpSp>
        <p:nvGrpSpPr>
          <p:cNvPr id="307" name="组合 306"/>
          <p:cNvGrpSpPr/>
          <p:nvPr/>
        </p:nvGrpSpPr>
        <p:grpSpPr>
          <a:xfrm>
            <a:off x="4794479" y="327590"/>
            <a:ext cx="2633568" cy="426593"/>
            <a:chOff x="4779216" y="200589"/>
            <a:chExt cx="2633568" cy="280071"/>
          </a:xfrm>
          <a:solidFill>
            <a:srgbClr val="0061D6"/>
          </a:solidFill>
        </p:grpSpPr>
        <p:sp>
          <p:nvSpPr>
            <p:cNvPr id="305" name="直角三角形 304"/>
            <p:cNvSpPr/>
            <p:nvPr/>
          </p:nvSpPr>
          <p:spPr>
            <a:xfrm>
              <a:off x="7260217" y="200589"/>
              <a:ext cx="152567" cy="28007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dirty="0"/>
            </a:p>
          </p:txBody>
        </p:sp>
        <p:sp>
          <p:nvSpPr>
            <p:cNvPr id="306" name="直角三角形 305"/>
            <p:cNvSpPr/>
            <p:nvPr/>
          </p:nvSpPr>
          <p:spPr>
            <a:xfrm flipH="1">
              <a:off x="4779216" y="200589"/>
              <a:ext cx="152567" cy="28007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dirty="0"/>
            </a:p>
          </p:txBody>
        </p:sp>
      </p:grpSp>
      <p:sp>
        <p:nvSpPr>
          <p:cNvPr id="304" name="矩形 303"/>
          <p:cNvSpPr/>
          <p:nvPr/>
        </p:nvSpPr>
        <p:spPr>
          <a:xfrm>
            <a:off x="600075" y="608013"/>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smtClean="0"/>
              <a:t> </a:t>
            </a:r>
            <a:endParaRPr lang="zh-CN" altLang="en-US" strike="noStrike" noProof="1" dirty="0"/>
          </a:p>
        </p:txBody>
      </p:sp>
      <p:sp>
        <p:nvSpPr>
          <p:cNvPr id="300" name="五边形 299"/>
          <p:cNvSpPr/>
          <p:nvPr/>
        </p:nvSpPr>
        <p:spPr>
          <a:xfrm rot="5400000">
            <a:off x="4792663" y="481013"/>
            <a:ext cx="2636838" cy="2328863"/>
          </a:xfrm>
          <a:prstGeom prst="homePlate">
            <a:avLst>
              <a:gd name="adj" fmla="val 19946"/>
            </a:avLst>
          </a:prstGeom>
          <a:solidFill>
            <a:srgbClr val="003D8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79" name="五边形 178"/>
          <p:cNvSpPr/>
          <p:nvPr/>
        </p:nvSpPr>
        <p:spPr>
          <a:xfrm rot="5400000">
            <a:off x="4836319" y="437356"/>
            <a:ext cx="2549525" cy="2328863"/>
          </a:xfrm>
          <a:prstGeom prst="homePlate">
            <a:avLst>
              <a:gd name="adj" fmla="val 19946"/>
            </a:avLst>
          </a:prstGeom>
          <a:solidFill>
            <a:srgbClr val="003D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nvGrpSpPr>
          <p:cNvPr id="301" name="组合 300"/>
          <p:cNvGrpSpPr/>
          <p:nvPr/>
        </p:nvGrpSpPr>
        <p:grpSpPr>
          <a:xfrm>
            <a:off x="5449157" y="607661"/>
            <a:ext cx="1324207" cy="1704224"/>
            <a:chOff x="5179014" y="516422"/>
            <a:chExt cx="1295904" cy="1667798"/>
          </a:xfrm>
        </p:grpSpPr>
        <p:grpSp>
          <p:nvGrpSpPr>
            <p:cNvPr id="177" name="组合 176"/>
            <p:cNvGrpSpPr/>
            <p:nvPr/>
          </p:nvGrpSpPr>
          <p:grpSpPr>
            <a:xfrm>
              <a:off x="5265884" y="516422"/>
              <a:ext cx="1122165" cy="1123906"/>
              <a:chOff x="1390650" y="1893888"/>
              <a:chExt cx="3068638" cy="3073400"/>
            </a:xfrm>
            <a:solidFill>
              <a:schemeClr val="bg1"/>
            </a:solidFill>
          </p:grpSpPr>
          <p:sp>
            <p:nvSpPr>
              <p:cNvPr id="54" name="Freeform 46"/>
              <p:cNvSpPr/>
              <p:nvPr/>
            </p:nvSpPr>
            <p:spPr bwMode="auto">
              <a:xfrm>
                <a:off x="1624013" y="3541713"/>
                <a:ext cx="222250" cy="206375"/>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55" name="Freeform 47"/>
              <p:cNvSpPr/>
              <p:nvPr/>
            </p:nvSpPr>
            <p:spPr bwMode="auto">
              <a:xfrm>
                <a:off x="1679575" y="3736976"/>
                <a:ext cx="249238" cy="238125"/>
              </a:xfrm>
              <a:custGeom>
                <a:avLst/>
                <a:gdLst>
                  <a:gd name="T0" fmla="*/ 43 w 157"/>
                  <a:gd name="T1" fmla="*/ 150 h 150"/>
                  <a:gd name="T2" fmla="*/ 29 w 157"/>
                  <a:gd name="T3" fmla="*/ 114 h 150"/>
                  <a:gd name="T4" fmla="*/ 105 w 157"/>
                  <a:gd name="T5" fmla="*/ 31 h 150"/>
                  <a:gd name="T6" fmla="*/ 102 w 157"/>
                  <a:gd name="T7" fmla="*/ 31 h 150"/>
                  <a:gd name="T8" fmla="*/ 10 w 157"/>
                  <a:gd name="T9" fmla="*/ 71 h 150"/>
                  <a:gd name="T10" fmla="*/ 0 w 157"/>
                  <a:gd name="T11" fmla="*/ 48 h 150"/>
                  <a:gd name="T12" fmla="*/ 112 w 157"/>
                  <a:gd name="T13" fmla="*/ 0 h 150"/>
                  <a:gd name="T14" fmla="*/ 128 w 157"/>
                  <a:gd name="T15" fmla="*/ 36 h 150"/>
                  <a:gd name="T16" fmla="*/ 57 w 157"/>
                  <a:gd name="T17" fmla="*/ 116 h 150"/>
                  <a:gd name="T18" fmla="*/ 57 w 157"/>
                  <a:gd name="T19" fmla="*/ 116 h 150"/>
                  <a:gd name="T20" fmla="*/ 147 w 157"/>
                  <a:gd name="T21" fmla="*/ 79 h 150"/>
                  <a:gd name="T22" fmla="*/ 157 w 157"/>
                  <a:gd name="T23" fmla="*/ 102 h 150"/>
                  <a:gd name="T24" fmla="*/ 43 w 157"/>
                  <a:gd name="T25"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7" h="150">
                    <a:moveTo>
                      <a:pt x="43" y="150"/>
                    </a:moveTo>
                    <a:lnTo>
                      <a:pt x="29" y="114"/>
                    </a:lnTo>
                    <a:lnTo>
                      <a:pt x="105" y="31"/>
                    </a:lnTo>
                    <a:lnTo>
                      <a:pt x="102" y="31"/>
                    </a:lnTo>
                    <a:lnTo>
                      <a:pt x="10" y="71"/>
                    </a:lnTo>
                    <a:lnTo>
                      <a:pt x="0" y="48"/>
                    </a:lnTo>
                    <a:lnTo>
                      <a:pt x="112" y="0"/>
                    </a:lnTo>
                    <a:lnTo>
                      <a:pt x="128" y="36"/>
                    </a:lnTo>
                    <a:lnTo>
                      <a:pt x="57" y="116"/>
                    </a:lnTo>
                    <a:lnTo>
                      <a:pt x="57" y="116"/>
                    </a:lnTo>
                    <a:lnTo>
                      <a:pt x="147" y="79"/>
                    </a:lnTo>
                    <a:lnTo>
                      <a:pt x="157" y="102"/>
                    </a:lnTo>
                    <a:lnTo>
                      <a:pt x="43" y="1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56" name="Freeform 48"/>
              <p:cNvSpPr/>
              <p:nvPr/>
            </p:nvSpPr>
            <p:spPr bwMode="auto">
              <a:xfrm>
                <a:off x="1774825" y="3929063"/>
                <a:ext cx="190500" cy="128588"/>
              </a:xfrm>
              <a:custGeom>
                <a:avLst/>
                <a:gdLst>
                  <a:gd name="T0" fmla="*/ 120 w 120"/>
                  <a:gd name="T1" fmla="*/ 24 h 81"/>
                  <a:gd name="T2" fmla="*/ 11 w 120"/>
                  <a:gd name="T3" fmla="*/ 81 h 81"/>
                  <a:gd name="T4" fmla="*/ 0 w 120"/>
                  <a:gd name="T5" fmla="*/ 57 h 81"/>
                  <a:gd name="T6" fmla="*/ 106 w 120"/>
                  <a:gd name="T7" fmla="*/ 0 h 81"/>
                  <a:gd name="T8" fmla="*/ 120 w 120"/>
                  <a:gd name="T9" fmla="*/ 24 h 81"/>
                </a:gdLst>
                <a:ahLst/>
                <a:cxnLst>
                  <a:cxn ang="0">
                    <a:pos x="T0" y="T1"/>
                  </a:cxn>
                  <a:cxn ang="0">
                    <a:pos x="T2" y="T3"/>
                  </a:cxn>
                  <a:cxn ang="0">
                    <a:pos x="T4" y="T5"/>
                  </a:cxn>
                  <a:cxn ang="0">
                    <a:pos x="T6" y="T7"/>
                  </a:cxn>
                  <a:cxn ang="0">
                    <a:pos x="T8" y="T9"/>
                  </a:cxn>
                </a:cxnLst>
                <a:rect l="0" t="0" r="r" b="b"/>
                <a:pathLst>
                  <a:path w="120" h="81">
                    <a:moveTo>
                      <a:pt x="120" y="24"/>
                    </a:moveTo>
                    <a:lnTo>
                      <a:pt x="11" y="81"/>
                    </a:lnTo>
                    <a:lnTo>
                      <a:pt x="0" y="57"/>
                    </a:lnTo>
                    <a:lnTo>
                      <a:pt x="106" y="0"/>
                    </a:lnTo>
                    <a:lnTo>
                      <a:pt x="120"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57" name="Freeform 49"/>
              <p:cNvSpPr/>
              <p:nvPr/>
            </p:nvSpPr>
            <p:spPr bwMode="auto">
              <a:xfrm>
                <a:off x="1852613" y="3986213"/>
                <a:ext cx="225425" cy="206375"/>
              </a:xfrm>
              <a:custGeom>
                <a:avLst/>
                <a:gdLst>
                  <a:gd name="T0" fmla="*/ 0 w 142"/>
                  <a:gd name="T1" fmla="*/ 106 h 130"/>
                  <a:gd name="T2" fmla="*/ 76 w 142"/>
                  <a:gd name="T3" fmla="*/ 0 h 130"/>
                  <a:gd name="T4" fmla="*/ 93 w 142"/>
                  <a:gd name="T5" fmla="*/ 23 h 130"/>
                  <a:gd name="T6" fmla="*/ 31 w 142"/>
                  <a:gd name="T7" fmla="*/ 104 h 130"/>
                  <a:gd name="T8" fmla="*/ 31 w 142"/>
                  <a:gd name="T9" fmla="*/ 104 h 130"/>
                  <a:gd name="T10" fmla="*/ 128 w 142"/>
                  <a:gd name="T11" fmla="*/ 76 h 130"/>
                  <a:gd name="T12" fmla="*/ 142 w 142"/>
                  <a:gd name="T13" fmla="*/ 97 h 130"/>
                  <a:gd name="T14" fmla="*/ 17 w 142"/>
                  <a:gd name="T15" fmla="*/ 130 h 130"/>
                  <a:gd name="T16" fmla="*/ 0 w 142"/>
                  <a:gd name="T17" fmla="*/ 10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30">
                    <a:moveTo>
                      <a:pt x="0" y="106"/>
                    </a:moveTo>
                    <a:lnTo>
                      <a:pt x="76" y="0"/>
                    </a:lnTo>
                    <a:lnTo>
                      <a:pt x="93" y="23"/>
                    </a:lnTo>
                    <a:lnTo>
                      <a:pt x="31" y="104"/>
                    </a:lnTo>
                    <a:lnTo>
                      <a:pt x="31" y="104"/>
                    </a:lnTo>
                    <a:lnTo>
                      <a:pt x="128" y="76"/>
                    </a:lnTo>
                    <a:lnTo>
                      <a:pt x="142" y="97"/>
                    </a:lnTo>
                    <a:lnTo>
                      <a:pt x="17" y="130"/>
                    </a:lnTo>
                    <a:lnTo>
                      <a:pt x="0"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58" name="Freeform 50"/>
              <p:cNvSpPr/>
              <p:nvPr/>
            </p:nvSpPr>
            <p:spPr bwMode="auto">
              <a:xfrm>
                <a:off x="1943100" y="4148138"/>
                <a:ext cx="233363" cy="228600"/>
              </a:xfrm>
              <a:custGeom>
                <a:avLst/>
                <a:gdLst>
                  <a:gd name="T0" fmla="*/ 0 w 147"/>
                  <a:gd name="T1" fmla="*/ 83 h 144"/>
                  <a:gd name="T2" fmla="*/ 90 w 147"/>
                  <a:gd name="T3" fmla="*/ 0 h 144"/>
                  <a:gd name="T4" fmla="*/ 147 w 147"/>
                  <a:gd name="T5" fmla="*/ 61 h 144"/>
                  <a:gd name="T6" fmla="*/ 133 w 147"/>
                  <a:gd name="T7" fmla="*/ 73 h 144"/>
                  <a:gd name="T8" fmla="*/ 95 w 147"/>
                  <a:gd name="T9" fmla="*/ 33 h 144"/>
                  <a:gd name="T10" fmla="*/ 73 w 147"/>
                  <a:gd name="T11" fmla="*/ 52 h 144"/>
                  <a:gd name="T12" fmla="*/ 109 w 147"/>
                  <a:gd name="T13" fmla="*/ 90 h 144"/>
                  <a:gd name="T14" fmla="*/ 92 w 147"/>
                  <a:gd name="T15" fmla="*/ 104 h 144"/>
                  <a:gd name="T16" fmla="*/ 57 w 147"/>
                  <a:gd name="T17" fmla="*/ 66 h 144"/>
                  <a:gd name="T18" fmla="*/ 33 w 147"/>
                  <a:gd name="T19" fmla="*/ 90 h 144"/>
                  <a:gd name="T20" fmla="*/ 73 w 147"/>
                  <a:gd name="T21" fmla="*/ 130 h 144"/>
                  <a:gd name="T22" fmla="*/ 59 w 147"/>
                  <a:gd name="T23" fmla="*/ 144 h 144"/>
                  <a:gd name="T24" fmla="*/ 0 w 147"/>
                  <a:gd name="T25" fmla="*/ 8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144">
                    <a:moveTo>
                      <a:pt x="0" y="83"/>
                    </a:moveTo>
                    <a:lnTo>
                      <a:pt x="90" y="0"/>
                    </a:lnTo>
                    <a:lnTo>
                      <a:pt x="147" y="61"/>
                    </a:lnTo>
                    <a:lnTo>
                      <a:pt x="133" y="73"/>
                    </a:lnTo>
                    <a:lnTo>
                      <a:pt x="95" y="33"/>
                    </a:lnTo>
                    <a:lnTo>
                      <a:pt x="73" y="52"/>
                    </a:lnTo>
                    <a:lnTo>
                      <a:pt x="109" y="90"/>
                    </a:lnTo>
                    <a:lnTo>
                      <a:pt x="92" y="104"/>
                    </a:lnTo>
                    <a:lnTo>
                      <a:pt x="57" y="66"/>
                    </a:lnTo>
                    <a:lnTo>
                      <a:pt x="33" y="90"/>
                    </a:lnTo>
                    <a:lnTo>
                      <a:pt x="73" y="130"/>
                    </a:lnTo>
                    <a:lnTo>
                      <a:pt x="59" y="144"/>
                    </a:lnTo>
                    <a:lnTo>
                      <a:pt x="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59" name="Freeform 51"/>
              <p:cNvSpPr>
                <a:spLocks noEditPoints="1"/>
              </p:cNvSpPr>
              <p:nvPr/>
            </p:nvSpPr>
            <p:spPr bwMode="auto">
              <a:xfrm>
                <a:off x="2074863" y="4260851"/>
                <a:ext cx="225425" cy="2476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0" name="Freeform 52"/>
              <p:cNvSpPr/>
              <p:nvPr/>
            </p:nvSpPr>
            <p:spPr bwMode="auto">
              <a:xfrm>
                <a:off x="2236788" y="4373563"/>
                <a:ext cx="206375" cy="21748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1" name="Freeform 53"/>
              <p:cNvSpPr/>
              <p:nvPr/>
            </p:nvSpPr>
            <p:spPr bwMode="auto">
              <a:xfrm>
                <a:off x="2413000" y="4440238"/>
                <a:ext cx="107950" cy="196850"/>
              </a:xfrm>
              <a:custGeom>
                <a:avLst/>
                <a:gdLst>
                  <a:gd name="T0" fmla="*/ 68 w 68"/>
                  <a:gd name="T1" fmla="*/ 10 h 124"/>
                  <a:gd name="T2" fmla="*/ 23 w 68"/>
                  <a:gd name="T3" fmla="*/ 124 h 124"/>
                  <a:gd name="T4" fmla="*/ 0 w 68"/>
                  <a:gd name="T5" fmla="*/ 114 h 124"/>
                  <a:gd name="T6" fmla="*/ 42 w 68"/>
                  <a:gd name="T7" fmla="*/ 0 h 124"/>
                  <a:gd name="T8" fmla="*/ 68 w 68"/>
                  <a:gd name="T9" fmla="*/ 10 h 124"/>
                </a:gdLst>
                <a:ahLst/>
                <a:cxnLst>
                  <a:cxn ang="0">
                    <a:pos x="T0" y="T1"/>
                  </a:cxn>
                  <a:cxn ang="0">
                    <a:pos x="T2" y="T3"/>
                  </a:cxn>
                  <a:cxn ang="0">
                    <a:pos x="T4" y="T5"/>
                  </a:cxn>
                  <a:cxn ang="0">
                    <a:pos x="T6" y="T7"/>
                  </a:cxn>
                  <a:cxn ang="0">
                    <a:pos x="T8" y="T9"/>
                  </a:cxn>
                </a:cxnLst>
                <a:rect l="0" t="0" r="r" b="b"/>
                <a:pathLst>
                  <a:path w="68" h="124">
                    <a:moveTo>
                      <a:pt x="68" y="10"/>
                    </a:moveTo>
                    <a:lnTo>
                      <a:pt x="23" y="124"/>
                    </a:lnTo>
                    <a:lnTo>
                      <a:pt x="0" y="114"/>
                    </a:lnTo>
                    <a:lnTo>
                      <a:pt x="42" y="0"/>
                    </a:lnTo>
                    <a:lnTo>
                      <a:pt x="68"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2" name="Freeform 54"/>
              <p:cNvSpPr/>
              <p:nvPr/>
            </p:nvSpPr>
            <p:spPr bwMode="auto">
              <a:xfrm>
                <a:off x="2528888" y="4464051"/>
                <a:ext cx="157163" cy="209550"/>
              </a:xfrm>
              <a:custGeom>
                <a:avLst/>
                <a:gdLst>
                  <a:gd name="T0" fmla="*/ 0 w 99"/>
                  <a:gd name="T1" fmla="*/ 19 h 132"/>
                  <a:gd name="T2" fmla="*/ 5 w 99"/>
                  <a:gd name="T3" fmla="*/ 0 h 132"/>
                  <a:gd name="T4" fmla="*/ 99 w 99"/>
                  <a:gd name="T5" fmla="*/ 23 h 132"/>
                  <a:gd name="T6" fmla="*/ 95 w 99"/>
                  <a:gd name="T7" fmla="*/ 42 h 132"/>
                  <a:gd name="T8" fmla="*/ 59 w 99"/>
                  <a:gd name="T9" fmla="*/ 35 h 132"/>
                  <a:gd name="T10" fmla="*/ 36 w 99"/>
                  <a:gd name="T11" fmla="*/ 132 h 132"/>
                  <a:gd name="T12" fmla="*/ 9 w 99"/>
                  <a:gd name="T13" fmla="*/ 128 h 132"/>
                  <a:gd name="T14" fmla="*/ 36 w 99"/>
                  <a:gd name="T15" fmla="*/ 28 h 132"/>
                  <a:gd name="T16" fmla="*/ 0 w 99"/>
                  <a:gd name="T17" fmla="*/ 1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32">
                    <a:moveTo>
                      <a:pt x="0" y="19"/>
                    </a:moveTo>
                    <a:lnTo>
                      <a:pt x="5" y="0"/>
                    </a:lnTo>
                    <a:lnTo>
                      <a:pt x="99" y="23"/>
                    </a:lnTo>
                    <a:lnTo>
                      <a:pt x="95" y="42"/>
                    </a:lnTo>
                    <a:lnTo>
                      <a:pt x="59" y="35"/>
                    </a:lnTo>
                    <a:lnTo>
                      <a:pt x="36" y="132"/>
                    </a:lnTo>
                    <a:lnTo>
                      <a:pt x="9" y="128"/>
                    </a:lnTo>
                    <a:lnTo>
                      <a:pt x="36" y="28"/>
                    </a:lnTo>
                    <a:lnTo>
                      <a:pt x="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3" name="Freeform 55"/>
              <p:cNvSpPr>
                <a:spLocks noEditPoints="1"/>
              </p:cNvSpPr>
              <p:nvPr/>
            </p:nvSpPr>
            <p:spPr bwMode="auto">
              <a:xfrm>
                <a:off x="2671763" y="4508501"/>
                <a:ext cx="184150" cy="203200"/>
              </a:xfrm>
              <a:custGeom>
                <a:avLst/>
                <a:gdLst>
                  <a:gd name="T0" fmla="*/ 24 w 116"/>
                  <a:gd name="T1" fmla="*/ 121 h 128"/>
                  <a:gd name="T2" fmla="*/ 0 w 116"/>
                  <a:gd name="T3" fmla="*/ 119 h 128"/>
                  <a:gd name="T4" fmla="*/ 54 w 116"/>
                  <a:gd name="T5" fmla="*/ 0 h 128"/>
                  <a:gd name="T6" fmla="*/ 85 w 116"/>
                  <a:gd name="T7" fmla="*/ 3 h 128"/>
                  <a:gd name="T8" fmla="*/ 116 w 116"/>
                  <a:gd name="T9" fmla="*/ 128 h 128"/>
                  <a:gd name="T10" fmla="*/ 90 w 116"/>
                  <a:gd name="T11" fmla="*/ 126 h 128"/>
                  <a:gd name="T12" fmla="*/ 83 w 116"/>
                  <a:gd name="T13" fmla="*/ 100 h 128"/>
                  <a:gd name="T14" fmla="*/ 35 w 116"/>
                  <a:gd name="T15" fmla="*/ 95 h 128"/>
                  <a:gd name="T16" fmla="*/ 24 w 116"/>
                  <a:gd name="T17" fmla="*/ 121 h 128"/>
                  <a:gd name="T18" fmla="*/ 45 w 116"/>
                  <a:gd name="T19" fmla="*/ 76 h 128"/>
                  <a:gd name="T20" fmla="*/ 78 w 116"/>
                  <a:gd name="T21" fmla="*/ 78 h 128"/>
                  <a:gd name="T22" fmla="*/ 66 w 116"/>
                  <a:gd name="T23" fmla="*/ 24 h 128"/>
                  <a:gd name="T24" fmla="*/ 66 w 116"/>
                  <a:gd name="T25" fmla="*/ 24 h 128"/>
                  <a:gd name="T26" fmla="*/ 45 w 116"/>
                  <a:gd name="T27" fmla="*/ 7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128">
                    <a:moveTo>
                      <a:pt x="24" y="121"/>
                    </a:moveTo>
                    <a:lnTo>
                      <a:pt x="0" y="119"/>
                    </a:lnTo>
                    <a:lnTo>
                      <a:pt x="54" y="0"/>
                    </a:lnTo>
                    <a:lnTo>
                      <a:pt x="85" y="3"/>
                    </a:lnTo>
                    <a:lnTo>
                      <a:pt x="116" y="128"/>
                    </a:lnTo>
                    <a:lnTo>
                      <a:pt x="90" y="126"/>
                    </a:lnTo>
                    <a:lnTo>
                      <a:pt x="83" y="100"/>
                    </a:lnTo>
                    <a:lnTo>
                      <a:pt x="35" y="95"/>
                    </a:lnTo>
                    <a:lnTo>
                      <a:pt x="24" y="121"/>
                    </a:lnTo>
                    <a:close/>
                    <a:moveTo>
                      <a:pt x="45" y="76"/>
                    </a:moveTo>
                    <a:lnTo>
                      <a:pt x="78" y="78"/>
                    </a:lnTo>
                    <a:lnTo>
                      <a:pt x="66" y="24"/>
                    </a:lnTo>
                    <a:lnTo>
                      <a:pt x="66" y="24"/>
                    </a:lnTo>
                    <a:lnTo>
                      <a:pt x="45"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4" name="Freeform 56"/>
              <p:cNvSpPr/>
              <p:nvPr/>
            </p:nvSpPr>
            <p:spPr bwMode="auto">
              <a:xfrm>
                <a:off x="2886075" y="4508501"/>
                <a:ext cx="157163" cy="203200"/>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5" name="Freeform 57"/>
              <p:cNvSpPr>
                <a:spLocks noEditPoints="1"/>
              </p:cNvSpPr>
              <p:nvPr/>
            </p:nvSpPr>
            <p:spPr bwMode="auto">
              <a:xfrm>
                <a:off x="3084513" y="4486276"/>
                <a:ext cx="184150" cy="214313"/>
              </a:xfrm>
              <a:custGeom>
                <a:avLst/>
                <a:gdLst>
                  <a:gd name="T0" fmla="*/ 24 w 116"/>
                  <a:gd name="T1" fmla="*/ 130 h 135"/>
                  <a:gd name="T2" fmla="*/ 0 w 116"/>
                  <a:gd name="T3" fmla="*/ 135 h 135"/>
                  <a:gd name="T4" fmla="*/ 19 w 116"/>
                  <a:gd name="T5" fmla="*/ 7 h 135"/>
                  <a:gd name="T6" fmla="*/ 50 w 116"/>
                  <a:gd name="T7" fmla="*/ 0 h 135"/>
                  <a:gd name="T8" fmla="*/ 116 w 116"/>
                  <a:gd name="T9" fmla="*/ 114 h 135"/>
                  <a:gd name="T10" fmla="*/ 90 w 116"/>
                  <a:gd name="T11" fmla="*/ 118 h 135"/>
                  <a:gd name="T12" fmla="*/ 76 w 116"/>
                  <a:gd name="T13" fmla="*/ 95 h 135"/>
                  <a:gd name="T14" fmla="*/ 28 w 116"/>
                  <a:gd name="T15" fmla="*/ 104 h 135"/>
                  <a:gd name="T16" fmla="*/ 24 w 116"/>
                  <a:gd name="T17" fmla="*/ 130 h 135"/>
                  <a:gd name="T18" fmla="*/ 31 w 116"/>
                  <a:gd name="T19" fmla="*/ 83 h 135"/>
                  <a:gd name="T20" fmla="*/ 66 w 116"/>
                  <a:gd name="T21" fmla="*/ 76 h 135"/>
                  <a:gd name="T22" fmla="*/ 40 w 116"/>
                  <a:gd name="T23" fmla="*/ 28 h 135"/>
                  <a:gd name="T24" fmla="*/ 38 w 116"/>
                  <a:gd name="T25" fmla="*/ 28 h 135"/>
                  <a:gd name="T26" fmla="*/ 31 w 116"/>
                  <a:gd name="T2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135">
                    <a:moveTo>
                      <a:pt x="24" y="130"/>
                    </a:moveTo>
                    <a:lnTo>
                      <a:pt x="0" y="135"/>
                    </a:lnTo>
                    <a:lnTo>
                      <a:pt x="19" y="7"/>
                    </a:lnTo>
                    <a:lnTo>
                      <a:pt x="50" y="0"/>
                    </a:lnTo>
                    <a:lnTo>
                      <a:pt x="116" y="114"/>
                    </a:lnTo>
                    <a:lnTo>
                      <a:pt x="90" y="118"/>
                    </a:lnTo>
                    <a:lnTo>
                      <a:pt x="76" y="95"/>
                    </a:lnTo>
                    <a:lnTo>
                      <a:pt x="28" y="104"/>
                    </a:lnTo>
                    <a:lnTo>
                      <a:pt x="24" y="130"/>
                    </a:lnTo>
                    <a:close/>
                    <a:moveTo>
                      <a:pt x="31" y="83"/>
                    </a:moveTo>
                    <a:lnTo>
                      <a:pt x="66" y="76"/>
                    </a:lnTo>
                    <a:lnTo>
                      <a:pt x="40" y="28"/>
                    </a:lnTo>
                    <a:lnTo>
                      <a:pt x="38" y="28"/>
                    </a:lnTo>
                    <a:lnTo>
                      <a:pt x="31"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6" name="Freeform 58"/>
              <p:cNvSpPr/>
              <p:nvPr/>
            </p:nvSpPr>
            <p:spPr bwMode="auto">
              <a:xfrm>
                <a:off x="3235325" y="4395788"/>
                <a:ext cx="273050" cy="260350"/>
              </a:xfrm>
              <a:custGeom>
                <a:avLst/>
                <a:gdLst>
                  <a:gd name="T0" fmla="*/ 111 w 172"/>
                  <a:gd name="T1" fmla="*/ 24 h 164"/>
                  <a:gd name="T2" fmla="*/ 118 w 172"/>
                  <a:gd name="T3" fmla="*/ 135 h 164"/>
                  <a:gd name="T4" fmla="*/ 99 w 172"/>
                  <a:gd name="T5" fmla="*/ 142 h 164"/>
                  <a:gd name="T6" fmla="*/ 28 w 172"/>
                  <a:gd name="T7" fmla="*/ 57 h 164"/>
                  <a:gd name="T8" fmla="*/ 28 w 172"/>
                  <a:gd name="T9" fmla="*/ 59 h 164"/>
                  <a:gd name="T10" fmla="*/ 68 w 172"/>
                  <a:gd name="T11" fmla="*/ 154 h 164"/>
                  <a:gd name="T12" fmla="*/ 45 w 172"/>
                  <a:gd name="T13" fmla="*/ 164 h 164"/>
                  <a:gd name="T14" fmla="*/ 0 w 172"/>
                  <a:gd name="T15" fmla="*/ 50 h 164"/>
                  <a:gd name="T16" fmla="*/ 40 w 172"/>
                  <a:gd name="T17" fmla="*/ 36 h 164"/>
                  <a:gd name="T18" fmla="*/ 97 w 172"/>
                  <a:gd name="T19" fmla="*/ 107 h 164"/>
                  <a:gd name="T20" fmla="*/ 97 w 172"/>
                  <a:gd name="T21" fmla="*/ 107 h 164"/>
                  <a:gd name="T22" fmla="*/ 90 w 172"/>
                  <a:gd name="T23" fmla="*/ 14 h 164"/>
                  <a:gd name="T24" fmla="*/ 127 w 172"/>
                  <a:gd name="T25" fmla="*/ 0 h 164"/>
                  <a:gd name="T26" fmla="*/ 172 w 172"/>
                  <a:gd name="T27" fmla="*/ 111 h 164"/>
                  <a:gd name="T28" fmla="*/ 151 w 172"/>
                  <a:gd name="T29" fmla="*/ 121 h 164"/>
                  <a:gd name="T30" fmla="*/ 111 w 172"/>
                  <a:gd name="T31" fmla="*/ 24 h 164"/>
                  <a:gd name="T32" fmla="*/ 111 w 172"/>
                  <a:gd name="T33" fmla="*/ 2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 h="164">
                    <a:moveTo>
                      <a:pt x="111" y="24"/>
                    </a:moveTo>
                    <a:lnTo>
                      <a:pt x="118" y="135"/>
                    </a:lnTo>
                    <a:lnTo>
                      <a:pt x="99" y="142"/>
                    </a:lnTo>
                    <a:lnTo>
                      <a:pt x="28" y="57"/>
                    </a:lnTo>
                    <a:lnTo>
                      <a:pt x="28" y="59"/>
                    </a:lnTo>
                    <a:lnTo>
                      <a:pt x="68" y="154"/>
                    </a:lnTo>
                    <a:lnTo>
                      <a:pt x="45" y="164"/>
                    </a:lnTo>
                    <a:lnTo>
                      <a:pt x="0" y="50"/>
                    </a:lnTo>
                    <a:lnTo>
                      <a:pt x="40" y="36"/>
                    </a:lnTo>
                    <a:lnTo>
                      <a:pt x="97" y="107"/>
                    </a:lnTo>
                    <a:lnTo>
                      <a:pt x="97" y="107"/>
                    </a:lnTo>
                    <a:lnTo>
                      <a:pt x="90" y="14"/>
                    </a:lnTo>
                    <a:lnTo>
                      <a:pt x="127" y="0"/>
                    </a:lnTo>
                    <a:lnTo>
                      <a:pt x="172" y="111"/>
                    </a:lnTo>
                    <a:lnTo>
                      <a:pt x="151" y="121"/>
                    </a:lnTo>
                    <a:lnTo>
                      <a:pt x="111" y="24"/>
                    </a:lnTo>
                    <a:lnTo>
                      <a:pt x="111"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7" name="Freeform 59"/>
              <p:cNvSpPr>
                <a:spLocks noEditPoints="1"/>
              </p:cNvSpPr>
              <p:nvPr/>
            </p:nvSpPr>
            <p:spPr bwMode="auto">
              <a:xfrm>
                <a:off x="3463925" y="4302126"/>
                <a:ext cx="225425" cy="228600"/>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8" name="Freeform 60"/>
              <p:cNvSpPr/>
              <p:nvPr/>
            </p:nvSpPr>
            <p:spPr bwMode="auto">
              <a:xfrm>
                <a:off x="3614738" y="4238626"/>
                <a:ext cx="160338" cy="168275"/>
              </a:xfrm>
              <a:custGeom>
                <a:avLst/>
                <a:gdLst>
                  <a:gd name="T0" fmla="*/ 19 w 101"/>
                  <a:gd name="T1" fmla="*/ 0 h 106"/>
                  <a:gd name="T2" fmla="*/ 101 w 101"/>
                  <a:gd name="T3" fmla="*/ 90 h 106"/>
                  <a:gd name="T4" fmla="*/ 80 w 101"/>
                  <a:gd name="T5" fmla="*/ 106 h 106"/>
                  <a:gd name="T6" fmla="*/ 0 w 101"/>
                  <a:gd name="T7" fmla="*/ 16 h 106"/>
                  <a:gd name="T8" fmla="*/ 19 w 101"/>
                  <a:gd name="T9" fmla="*/ 0 h 106"/>
                </a:gdLst>
                <a:ahLst/>
                <a:cxnLst>
                  <a:cxn ang="0">
                    <a:pos x="T0" y="T1"/>
                  </a:cxn>
                  <a:cxn ang="0">
                    <a:pos x="T2" y="T3"/>
                  </a:cxn>
                  <a:cxn ang="0">
                    <a:pos x="T4" y="T5"/>
                  </a:cxn>
                  <a:cxn ang="0">
                    <a:pos x="T6" y="T7"/>
                  </a:cxn>
                  <a:cxn ang="0">
                    <a:pos x="T8" y="T9"/>
                  </a:cxn>
                </a:cxnLst>
                <a:rect l="0" t="0" r="r" b="b"/>
                <a:pathLst>
                  <a:path w="101" h="106">
                    <a:moveTo>
                      <a:pt x="19" y="0"/>
                    </a:moveTo>
                    <a:lnTo>
                      <a:pt x="101" y="90"/>
                    </a:lnTo>
                    <a:lnTo>
                      <a:pt x="80" y="106"/>
                    </a:lnTo>
                    <a:lnTo>
                      <a:pt x="0" y="16"/>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69" name="Freeform 61"/>
              <p:cNvSpPr/>
              <p:nvPr/>
            </p:nvSpPr>
            <p:spPr bwMode="auto">
              <a:xfrm>
                <a:off x="3667125" y="4117976"/>
                <a:ext cx="231775" cy="225425"/>
              </a:xfrm>
              <a:custGeom>
                <a:avLst/>
                <a:gdLst>
                  <a:gd name="T0" fmla="*/ 92 w 146"/>
                  <a:gd name="T1" fmla="*/ 142 h 142"/>
                  <a:gd name="T2" fmla="*/ 0 w 146"/>
                  <a:gd name="T3" fmla="*/ 61 h 142"/>
                  <a:gd name="T4" fmla="*/ 54 w 146"/>
                  <a:gd name="T5" fmla="*/ 0 h 142"/>
                  <a:gd name="T6" fmla="*/ 71 w 146"/>
                  <a:gd name="T7" fmla="*/ 14 h 142"/>
                  <a:gd name="T8" fmla="*/ 33 w 146"/>
                  <a:gd name="T9" fmla="*/ 57 h 142"/>
                  <a:gd name="T10" fmla="*/ 54 w 146"/>
                  <a:gd name="T11" fmla="*/ 73 h 142"/>
                  <a:gd name="T12" fmla="*/ 87 w 146"/>
                  <a:gd name="T13" fmla="*/ 35 h 142"/>
                  <a:gd name="T14" fmla="*/ 104 w 146"/>
                  <a:gd name="T15" fmla="*/ 49 h 142"/>
                  <a:gd name="T16" fmla="*/ 71 w 146"/>
                  <a:gd name="T17" fmla="*/ 87 h 142"/>
                  <a:gd name="T18" fmla="*/ 94 w 146"/>
                  <a:gd name="T19" fmla="*/ 109 h 142"/>
                  <a:gd name="T20" fmla="*/ 132 w 146"/>
                  <a:gd name="T21" fmla="*/ 66 h 142"/>
                  <a:gd name="T22" fmla="*/ 146 w 146"/>
                  <a:gd name="T23" fmla="*/ 80 h 142"/>
                  <a:gd name="T24" fmla="*/ 92 w 146"/>
                  <a:gd name="T25"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42">
                    <a:moveTo>
                      <a:pt x="92" y="142"/>
                    </a:moveTo>
                    <a:lnTo>
                      <a:pt x="0" y="61"/>
                    </a:lnTo>
                    <a:lnTo>
                      <a:pt x="54" y="0"/>
                    </a:lnTo>
                    <a:lnTo>
                      <a:pt x="71" y="14"/>
                    </a:lnTo>
                    <a:lnTo>
                      <a:pt x="33" y="57"/>
                    </a:lnTo>
                    <a:lnTo>
                      <a:pt x="54" y="73"/>
                    </a:lnTo>
                    <a:lnTo>
                      <a:pt x="87" y="35"/>
                    </a:lnTo>
                    <a:lnTo>
                      <a:pt x="104" y="49"/>
                    </a:lnTo>
                    <a:lnTo>
                      <a:pt x="71" y="87"/>
                    </a:lnTo>
                    <a:lnTo>
                      <a:pt x="94" y="109"/>
                    </a:lnTo>
                    <a:lnTo>
                      <a:pt x="132" y="66"/>
                    </a:lnTo>
                    <a:lnTo>
                      <a:pt x="146" y="80"/>
                    </a:lnTo>
                    <a:lnTo>
                      <a:pt x="92" y="1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0" name="Freeform 62"/>
              <p:cNvSpPr/>
              <p:nvPr/>
            </p:nvSpPr>
            <p:spPr bwMode="auto">
              <a:xfrm>
                <a:off x="3771900" y="3948113"/>
                <a:ext cx="255588" cy="252413"/>
              </a:xfrm>
              <a:custGeom>
                <a:avLst/>
                <a:gdLst>
                  <a:gd name="T0" fmla="*/ 161 w 161"/>
                  <a:gd name="T1" fmla="*/ 66 h 159"/>
                  <a:gd name="T2" fmla="*/ 142 w 161"/>
                  <a:gd name="T3" fmla="*/ 97 h 159"/>
                  <a:gd name="T4" fmla="*/ 31 w 161"/>
                  <a:gd name="T5" fmla="*/ 83 h 159"/>
                  <a:gd name="T6" fmla="*/ 31 w 161"/>
                  <a:gd name="T7" fmla="*/ 85 h 159"/>
                  <a:gd name="T8" fmla="*/ 116 w 161"/>
                  <a:gd name="T9" fmla="*/ 140 h 159"/>
                  <a:gd name="T10" fmla="*/ 102 w 161"/>
                  <a:gd name="T11" fmla="*/ 159 h 159"/>
                  <a:gd name="T12" fmla="*/ 0 w 161"/>
                  <a:gd name="T13" fmla="*/ 92 h 159"/>
                  <a:gd name="T14" fmla="*/ 21 w 161"/>
                  <a:gd name="T15" fmla="*/ 62 h 159"/>
                  <a:gd name="T16" fmla="*/ 128 w 161"/>
                  <a:gd name="T17" fmla="*/ 73 h 159"/>
                  <a:gd name="T18" fmla="*/ 125 w 161"/>
                  <a:gd name="T19" fmla="*/ 73 h 159"/>
                  <a:gd name="T20" fmla="*/ 45 w 161"/>
                  <a:gd name="T21" fmla="*/ 21 h 159"/>
                  <a:gd name="T22" fmla="*/ 59 w 161"/>
                  <a:gd name="T23" fmla="*/ 0 h 159"/>
                  <a:gd name="T24" fmla="*/ 161 w 161"/>
                  <a:gd name="T25" fmla="*/ 6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159">
                    <a:moveTo>
                      <a:pt x="161" y="66"/>
                    </a:moveTo>
                    <a:lnTo>
                      <a:pt x="142" y="97"/>
                    </a:lnTo>
                    <a:lnTo>
                      <a:pt x="31" y="83"/>
                    </a:lnTo>
                    <a:lnTo>
                      <a:pt x="31" y="85"/>
                    </a:lnTo>
                    <a:lnTo>
                      <a:pt x="116" y="140"/>
                    </a:lnTo>
                    <a:lnTo>
                      <a:pt x="102" y="159"/>
                    </a:lnTo>
                    <a:lnTo>
                      <a:pt x="0" y="92"/>
                    </a:lnTo>
                    <a:lnTo>
                      <a:pt x="21" y="62"/>
                    </a:lnTo>
                    <a:lnTo>
                      <a:pt x="128" y="73"/>
                    </a:lnTo>
                    <a:lnTo>
                      <a:pt x="125" y="73"/>
                    </a:lnTo>
                    <a:lnTo>
                      <a:pt x="45" y="21"/>
                    </a:lnTo>
                    <a:lnTo>
                      <a:pt x="59" y="0"/>
                    </a:lnTo>
                    <a:lnTo>
                      <a:pt x="161"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1" name="Freeform 63"/>
              <p:cNvSpPr/>
              <p:nvPr/>
            </p:nvSpPr>
            <p:spPr bwMode="auto">
              <a:xfrm>
                <a:off x="3887788" y="3802063"/>
                <a:ext cx="217488" cy="203200"/>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2" name="Freeform 64"/>
              <p:cNvSpPr/>
              <p:nvPr/>
            </p:nvSpPr>
            <p:spPr bwMode="auto">
              <a:xfrm>
                <a:off x="3951288" y="3714751"/>
                <a:ext cx="195263" cy="104775"/>
              </a:xfrm>
              <a:custGeom>
                <a:avLst/>
                <a:gdLst>
                  <a:gd name="T0" fmla="*/ 8 w 123"/>
                  <a:gd name="T1" fmla="*/ 0 h 66"/>
                  <a:gd name="T2" fmla="*/ 123 w 123"/>
                  <a:gd name="T3" fmla="*/ 43 h 66"/>
                  <a:gd name="T4" fmla="*/ 114 w 123"/>
                  <a:gd name="T5" fmla="*/ 66 h 66"/>
                  <a:gd name="T6" fmla="*/ 0 w 123"/>
                  <a:gd name="T7" fmla="*/ 26 h 66"/>
                  <a:gd name="T8" fmla="*/ 8 w 123"/>
                  <a:gd name="T9" fmla="*/ 0 h 66"/>
                </a:gdLst>
                <a:ahLst/>
                <a:cxnLst>
                  <a:cxn ang="0">
                    <a:pos x="T0" y="T1"/>
                  </a:cxn>
                  <a:cxn ang="0">
                    <a:pos x="T2" y="T3"/>
                  </a:cxn>
                  <a:cxn ang="0">
                    <a:pos x="T4" y="T5"/>
                  </a:cxn>
                  <a:cxn ang="0">
                    <a:pos x="T6" y="T7"/>
                  </a:cxn>
                  <a:cxn ang="0">
                    <a:pos x="T8" y="T9"/>
                  </a:cxn>
                </a:cxnLst>
                <a:rect l="0" t="0" r="r" b="b"/>
                <a:pathLst>
                  <a:path w="123" h="66">
                    <a:moveTo>
                      <a:pt x="8" y="0"/>
                    </a:moveTo>
                    <a:lnTo>
                      <a:pt x="123" y="43"/>
                    </a:lnTo>
                    <a:lnTo>
                      <a:pt x="114" y="66"/>
                    </a:lnTo>
                    <a:lnTo>
                      <a:pt x="0" y="26"/>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3" name="Freeform 65"/>
              <p:cNvSpPr/>
              <p:nvPr/>
            </p:nvSpPr>
            <p:spPr bwMode="auto">
              <a:xfrm>
                <a:off x="3981450" y="3549651"/>
                <a:ext cx="214313" cy="184150"/>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4" name="Freeform 66"/>
              <p:cNvSpPr>
                <a:spLocks noEditPoints="1"/>
              </p:cNvSpPr>
              <p:nvPr/>
            </p:nvSpPr>
            <p:spPr bwMode="auto">
              <a:xfrm>
                <a:off x="2322513" y="2668588"/>
                <a:ext cx="1149350" cy="1109663"/>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5" name="Freeform 67"/>
              <p:cNvSpPr/>
              <p:nvPr/>
            </p:nvSpPr>
            <p:spPr bwMode="auto">
              <a:xfrm>
                <a:off x="2438400" y="2951163"/>
                <a:ext cx="327025" cy="22225"/>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6" name="Freeform 68"/>
              <p:cNvSpPr/>
              <p:nvPr/>
            </p:nvSpPr>
            <p:spPr bwMode="auto">
              <a:xfrm>
                <a:off x="3043238" y="2951163"/>
                <a:ext cx="327025" cy="22225"/>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77" name="Rectangle 69"/>
              <p:cNvSpPr>
                <a:spLocks noChangeArrowheads="1"/>
              </p:cNvSpPr>
              <p:nvPr/>
            </p:nvSpPr>
            <p:spPr bwMode="auto">
              <a:xfrm>
                <a:off x="2443163" y="3143251"/>
                <a:ext cx="13811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78" name="Rectangle 70"/>
              <p:cNvSpPr>
                <a:spLocks noChangeArrowheads="1"/>
              </p:cNvSpPr>
              <p:nvPr/>
            </p:nvSpPr>
            <p:spPr bwMode="auto">
              <a:xfrm>
                <a:off x="3219450" y="3143251"/>
                <a:ext cx="139700"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79" name="Rectangle 71"/>
              <p:cNvSpPr>
                <a:spLocks noChangeArrowheads="1"/>
              </p:cNvSpPr>
              <p:nvPr/>
            </p:nvSpPr>
            <p:spPr bwMode="auto">
              <a:xfrm>
                <a:off x="2454275" y="3297238"/>
                <a:ext cx="2206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80" name="Rectangle 72"/>
              <p:cNvSpPr>
                <a:spLocks noChangeArrowheads="1"/>
              </p:cNvSpPr>
              <p:nvPr/>
            </p:nvSpPr>
            <p:spPr bwMode="auto">
              <a:xfrm>
                <a:off x="3128963" y="3297238"/>
                <a:ext cx="22542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81" name="Rectangle 73"/>
              <p:cNvSpPr>
                <a:spLocks noChangeArrowheads="1"/>
              </p:cNvSpPr>
              <p:nvPr/>
            </p:nvSpPr>
            <p:spPr bwMode="auto">
              <a:xfrm>
                <a:off x="2476500" y="3484563"/>
                <a:ext cx="83661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82" name="Freeform 74"/>
              <p:cNvSpPr>
                <a:spLocks noEditPoints="1"/>
              </p:cNvSpPr>
              <p:nvPr/>
            </p:nvSpPr>
            <p:spPr bwMode="auto">
              <a:xfrm>
                <a:off x="1514475" y="2022476"/>
                <a:ext cx="2816225" cy="2817813"/>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83" name="Freeform 75"/>
              <p:cNvSpPr>
                <a:spLocks noEditPoints="1"/>
              </p:cNvSpPr>
              <p:nvPr/>
            </p:nvSpPr>
            <p:spPr bwMode="auto">
              <a:xfrm>
                <a:off x="1984375" y="2487613"/>
                <a:ext cx="1881188" cy="1885950"/>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84" name="Freeform 76"/>
              <p:cNvSpPr>
                <a:spLocks noEditPoints="1"/>
              </p:cNvSpPr>
              <p:nvPr/>
            </p:nvSpPr>
            <p:spPr bwMode="auto">
              <a:xfrm>
                <a:off x="1804988" y="2552701"/>
                <a:ext cx="355600" cy="379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85" name="Freeform 77"/>
              <p:cNvSpPr/>
              <p:nvPr/>
            </p:nvSpPr>
            <p:spPr bwMode="auto">
              <a:xfrm>
                <a:off x="2408238" y="2179638"/>
                <a:ext cx="384175" cy="342900"/>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86" name="Freeform 78"/>
              <p:cNvSpPr>
                <a:spLocks noEditPoints="1"/>
              </p:cNvSpPr>
              <p:nvPr/>
            </p:nvSpPr>
            <p:spPr bwMode="auto">
              <a:xfrm>
                <a:off x="3070225" y="2138363"/>
                <a:ext cx="363538" cy="3952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87" name="Freeform 79"/>
              <p:cNvSpPr>
                <a:spLocks noEditPoints="1"/>
              </p:cNvSpPr>
              <p:nvPr/>
            </p:nvSpPr>
            <p:spPr bwMode="auto">
              <a:xfrm>
                <a:off x="3573463" y="2525713"/>
                <a:ext cx="468313" cy="44450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88" name="Freeform 80"/>
              <p:cNvSpPr>
                <a:spLocks noEditPoints="1"/>
              </p:cNvSpPr>
              <p:nvPr/>
            </p:nvSpPr>
            <p:spPr bwMode="auto">
              <a:xfrm>
                <a:off x="1390650" y="1893888"/>
                <a:ext cx="3068638" cy="3073400"/>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89" name="Freeform 81"/>
              <p:cNvSpPr/>
              <p:nvPr/>
            </p:nvSpPr>
            <p:spPr bwMode="auto">
              <a:xfrm>
                <a:off x="1616075" y="3090863"/>
                <a:ext cx="327025" cy="322263"/>
              </a:xfrm>
              <a:custGeom>
                <a:avLst/>
                <a:gdLst>
                  <a:gd name="T0" fmla="*/ 109 w 206"/>
                  <a:gd name="T1" fmla="*/ 0 h 203"/>
                  <a:gd name="T2" fmla="*/ 83 w 206"/>
                  <a:gd name="T3" fmla="*/ 52 h 203"/>
                  <a:gd name="T4" fmla="*/ 29 w 206"/>
                  <a:gd name="T5" fmla="*/ 28 h 203"/>
                  <a:gd name="T6" fmla="*/ 52 w 206"/>
                  <a:gd name="T7" fmla="*/ 83 h 203"/>
                  <a:gd name="T8" fmla="*/ 0 w 206"/>
                  <a:gd name="T9" fmla="*/ 102 h 203"/>
                  <a:gd name="T10" fmla="*/ 52 w 206"/>
                  <a:gd name="T11" fmla="*/ 130 h 203"/>
                  <a:gd name="T12" fmla="*/ 31 w 206"/>
                  <a:gd name="T13" fmla="*/ 180 h 203"/>
                  <a:gd name="T14" fmla="*/ 88 w 206"/>
                  <a:gd name="T15" fmla="*/ 158 h 203"/>
                  <a:gd name="T16" fmla="*/ 107 w 206"/>
                  <a:gd name="T17" fmla="*/ 203 h 203"/>
                  <a:gd name="T18" fmla="*/ 130 w 206"/>
                  <a:gd name="T19" fmla="*/ 158 h 203"/>
                  <a:gd name="T20" fmla="*/ 178 w 206"/>
                  <a:gd name="T21" fmla="*/ 175 h 203"/>
                  <a:gd name="T22" fmla="*/ 161 w 206"/>
                  <a:gd name="T23" fmla="*/ 128 h 203"/>
                  <a:gd name="T24" fmla="*/ 206 w 206"/>
                  <a:gd name="T25" fmla="*/ 104 h 203"/>
                  <a:gd name="T26" fmla="*/ 161 w 206"/>
                  <a:gd name="T27" fmla="*/ 80 h 203"/>
                  <a:gd name="T28" fmla="*/ 180 w 206"/>
                  <a:gd name="T29" fmla="*/ 28 h 203"/>
                  <a:gd name="T30" fmla="*/ 133 w 206"/>
                  <a:gd name="T31" fmla="*/ 47 h 203"/>
                  <a:gd name="T32" fmla="*/ 109 w 206"/>
                  <a:gd name="T33"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6" h="203">
                    <a:moveTo>
                      <a:pt x="109" y="0"/>
                    </a:moveTo>
                    <a:lnTo>
                      <a:pt x="83" y="52"/>
                    </a:lnTo>
                    <a:lnTo>
                      <a:pt x="29" y="28"/>
                    </a:lnTo>
                    <a:lnTo>
                      <a:pt x="52" y="83"/>
                    </a:lnTo>
                    <a:lnTo>
                      <a:pt x="0" y="102"/>
                    </a:lnTo>
                    <a:lnTo>
                      <a:pt x="52" y="130"/>
                    </a:lnTo>
                    <a:lnTo>
                      <a:pt x="31" y="180"/>
                    </a:lnTo>
                    <a:lnTo>
                      <a:pt x="88" y="158"/>
                    </a:lnTo>
                    <a:lnTo>
                      <a:pt x="107" y="203"/>
                    </a:lnTo>
                    <a:lnTo>
                      <a:pt x="130" y="158"/>
                    </a:lnTo>
                    <a:lnTo>
                      <a:pt x="178" y="175"/>
                    </a:lnTo>
                    <a:lnTo>
                      <a:pt x="161" y="128"/>
                    </a:lnTo>
                    <a:lnTo>
                      <a:pt x="206" y="104"/>
                    </a:lnTo>
                    <a:lnTo>
                      <a:pt x="161" y="80"/>
                    </a:lnTo>
                    <a:lnTo>
                      <a:pt x="180" y="28"/>
                    </a:lnTo>
                    <a:lnTo>
                      <a:pt x="133" y="47"/>
                    </a:lnTo>
                    <a:lnTo>
                      <a:pt x="10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90" name="Freeform 82"/>
              <p:cNvSpPr/>
              <p:nvPr/>
            </p:nvSpPr>
            <p:spPr bwMode="auto">
              <a:xfrm>
                <a:off x="3898900" y="3090863"/>
                <a:ext cx="327025" cy="322263"/>
              </a:xfrm>
              <a:custGeom>
                <a:avLst/>
                <a:gdLst>
                  <a:gd name="T0" fmla="*/ 109 w 206"/>
                  <a:gd name="T1" fmla="*/ 0 h 203"/>
                  <a:gd name="T2" fmla="*/ 85 w 206"/>
                  <a:gd name="T3" fmla="*/ 52 h 203"/>
                  <a:gd name="T4" fmla="*/ 31 w 206"/>
                  <a:gd name="T5" fmla="*/ 28 h 203"/>
                  <a:gd name="T6" fmla="*/ 52 w 206"/>
                  <a:gd name="T7" fmla="*/ 83 h 203"/>
                  <a:gd name="T8" fmla="*/ 0 w 206"/>
                  <a:gd name="T9" fmla="*/ 102 h 203"/>
                  <a:gd name="T10" fmla="*/ 52 w 206"/>
                  <a:gd name="T11" fmla="*/ 130 h 203"/>
                  <a:gd name="T12" fmla="*/ 31 w 206"/>
                  <a:gd name="T13" fmla="*/ 180 h 203"/>
                  <a:gd name="T14" fmla="*/ 88 w 206"/>
                  <a:gd name="T15" fmla="*/ 158 h 203"/>
                  <a:gd name="T16" fmla="*/ 107 w 206"/>
                  <a:gd name="T17" fmla="*/ 203 h 203"/>
                  <a:gd name="T18" fmla="*/ 130 w 206"/>
                  <a:gd name="T19" fmla="*/ 158 h 203"/>
                  <a:gd name="T20" fmla="*/ 178 w 206"/>
                  <a:gd name="T21" fmla="*/ 175 h 203"/>
                  <a:gd name="T22" fmla="*/ 161 w 206"/>
                  <a:gd name="T23" fmla="*/ 128 h 203"/>
                  <a:gd name="T24" fmla="*/ 206 w 206"/>
                  <a:gd name="T25" fmla="*/ 104 h 203"/>
                  <a:gd name="T26" fmla="*/ 164 w 206"/>
                  <a:gd name="T27" fmla="*/ 80 h 203"/>
                  <a:gd name="T28" fmla="*/ 180 w 206"/>
                  <a:gd name="T29" fmla="*/ 28 h 203"/>
                  <a:gd name="T30" fmla="*/ 135 w 206"/>
                  <a:gd name="T31" fmla="*/ 47 h 203"/>
                  <a:gd name="T32" fmla="*/ 109 w 206"/>
                  <a:gd name="T33"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6" h="203">
                    <a:moveTo>
                      <a:pt x="109" y="0"/>
                    </a:moveTo>
                    <a:lnTo>
                      <a:pt x="85" y="52"/>
                    </a:lnTo>
                    <a:lnTo>
                      <a:pt x="31" y="28"/>
                    </a:lnTo>
                    <a:lnTo>
                      <a:pt x="52" y="83"/>
                    </a:lnTo>
                    <a:lnTo>
                      <a:pt x="0" y="102"/>
                    </a:lnTo>
                    <a:lnTo>
                      <a:pt x="52" y="130"/>
                    </a:lnTo>
                    <a:lnTo>
                      <a:pt x="31" y="180"/>
                    </a:lnTo>
                    <a:lnTo>
                      <a:pt x="88" y="158"/>
                    </a:lnTo>
                    <a:lnTo>
                      <a:pt x="107" y="203"/>
                    </a:lnTo>
                    <a:lnTo>
                      <a:pt x="130" y="158"/>
                    </a:lnTo>
                    <a:lnTo>
                      <a:pt x="178" y="175"/>
                    </a:lnTo>
                    <a:lnTo>
                      <a:pt x="161" y="128"/>
                    </a:lnTo>
                    <a:lnTo>
                      <a:pt x="206" y="104"/>
                    </a:lnTo>
                    <a:lnTo>
                      <a:pt x="164" y="80"/>
                    </a:lnTo>
                    <a:lnTo>
                      <a:pt x="180" y="28"/>
                    </a:lnTo>
                    <a:lnTo>
                      <a:pt x="135" y="47"/>
                    </a:lnTo>
                    <a:lnTo>
                      <a:pt x="10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91" name="Freeform 83"/>
              <p:cNvSpPr>
                <a:spLocks noEditPoints="1"/>
              </p:cNvSpPr>
              <p:nvPr/>
            </p:nvSpPr>
            <p:spPr bwMode="auto">
              <a:xfrm>
                <a:off x="2465388" y="2736851"/>
                <a:ext cx="214313" cy="203200"/>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92" name="Freeform 84"/>
              <p:cNvSpPr>
                <a:spLocks noEditPoints="1"/>
              </p:cNvSpPr>
              <p:nvPr/>
            </p:nvSpPr>
            <p:spPr bwMode="auto">
              <a:xfrm>
                <a:off x="3111500" y="2736851"/>
                <a:ext cx="217488" cy="203200"/>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93" name="Freeform 85"/>
              <p:cNvSpPr>
                <a:spLocks noEditPoints="1"/>
              </p:cNvSpPr>
              <p:nvPr/>
            </p:nvSpPr>
            <p:spPr bwMode="auto">
              <a:xfrm>
                <a:off x="2784475" y="3484563"/>
                <a:ext cx="225425" cy="2079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94" name="Freeform 86"/>
              <p:cNvSpPr/>
              <p:nvPr/>
            </p:nvSpPr>
            <p:spPr bwMode="auto">
              <a:xfrm>
                <a:off x="2573338" y="2917826"/>
                <a:ext cx="650875" cy="481013"/>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95" name="Freeform 87"/>
              <p:cNvSpPr>
                <a:spLocks noEditPoints="1"/>
              </p:cNvSpPr>
              <p:nvPr/>
            </p:nvSpPr>
            <p:spPr bwMode="auto">
              <a:xfrm>
                <a:off x="2773363" y="3132138"/>
                <a:ext cx="261938" cy="2667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96" name="Rectangle 88"/>
              <p:cNvSpPr>
                <a:spLocks noChangeArrowheads="1"/>
              </p:cNvSpPr>
              <p:nvPr/>
            </p:nvSpPr>
            <p:spPr bwMode="auto">
              <a:xfrm>
                <a:off x="2776538" y="3354388"/>
                <a:ext cx="33338"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97" name="Rectangle 89"/>
              <p:cNvSpPr>
                <a:spLocks noChangeArrowheads="1"/>
              </p:cNvSpPr>
              <p:nvPr/>
            </p:nvSpPr>
            <p:spPr bwMode="auto">
              <a:xfrm>
                <a:off x="2776538" y="3316288"/>
                <a:ext cx="33338"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98" name="Rectangle 90"/>
              <p:cNvSpPr>
                <a:spLocks noChangeArrowheads="1"/>
              </p:cNvSpPr>
              <p:nvPr/>
            </p:nvSpPr>
            <p:spPr bwMode="auto">
              <a:xfrm>
                <a:off x="2776538" y="3289301"/>
                <a:ext cx="33338"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99" name="Rectangle 91"/>
              <p:cNvSpPr>
                <a:spLocks noChangeArrowheads="1"/>
              </p:cNvSpPr>
              <p:nvPr/>
            </p:nvSpPr>
            <p:spPr bwMode="auto">
              <a:xfrm>
                <a:off x="2776538" y="3252788"/>
                <a:ext cx="33338" cy="6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00" name="Freeform 92"/>
              <p:cNvSpPr/>
              <p:nvPr/>
            </p:nvSpPr>
            <p:spPr bwMode="auto">
              <a:xfrm>
                <a:off x="2784475" y="3203576"/>
                <a:ext cx="41275" cy="25400"/>
              </a:xfrm>
              <a:custGeom>
                <a:avLst/>
                <a:gdLst>
                  <a:gd name="T0" fmla="*/ 0 w 26"/>
                  <a:gd name="T1" fmla="*/ 7 h 16"/>
                  <a:gd name="T2" fmla="*/ 24 w 26"/>
                  <a:gd name="T3" fmla="*/ 16 h 16"/>
                  <a:gd name="T4" fmla="*/ 26 w 26"/>
                  <a:gd name="T5" fmla="*/ 12 h 16"/>
                  <a:gd name="T6" fmla="*/ 2 w 26"/>
                  <a:gd name="T7" fmla="*/ 0 h 16"/>
                  <a:gd name="T8" fmla="*/ 0 w 26"/>
                  <a:gd name="T9" fmla="*/ 7 h 16"/>
                </a:gdLst>
                <a:ahLst/>
                <a:cxnLst>
                  <a:cxn ang="0">
                    <a:pos x="T0" y="T1"/>
                  </a:cxn>
                  <a:cxn ang="0">
                    <a:pos x="T2" y="T3"/>
                  </a:cxn>
                  <a:cxn ang="0">
                    <a:pos x="T4" y="T5"/>
                  </a:cxn>
                  <a:cxn ang="0">
                    <a:pos x="T6" y="T7"/>
                  </a:cxn>
                  <a:cxn ang="0">
                    <a:pos x="T8" y="T9"/>
                  </a:cxn>
                </a:cxnLst>
                <a:rect l="0" t="0" r="r" b="b"/>
                <a:pathLst>
                  <a:path w="26" h="16">
                    <a:moveTo>
                      <a:pt x="0" y="7"/>
                    </a:moveTo>
                    <a:lnTo>
                      <a:pt x="24" y="16"/>
                    </a:lnTo>
                    <a:lnTo>
                      <a:pt x="26" y="12"/>
                    </a:lnTo>
                    <a:lnTo>
                      <a:pt x="2" y="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01" name="Freeform 93"/>
              <p:cNvSpPr/>
              <p:nvPr/>
            </p:nvSpPr>
            <p:spPr bwMode="auto">
              <a:xfrm>
                <a:off x="2806700" y="3173413"/>
                <a:ext cx="38100" cy="36513"/>
              </a:xfrm>
              <a:custGeom>
                <a:avLst/>
                <a:gdLst>
                  <a:gd name="T0" fmla="*/ 0 w 24"/>
                  <a:gd name="T1" fmla="*/ 5 h 23"/>
                  <a:gd name="T2" fmla="*/ 19 w 24"/>
                  <a:gd name="T3" fmla="*/ 23 h 23"/>
                  <a:gd name="T4" fmla="*/ 24 w 24"/>
                  <a:gd name="T5" fmla="*/ 19 h 23"/>
                  <a:gd name="T6" fmla="*/ 5 w 24"/>
                  <a:gd name="T7" fmla="*/ 0 h 23"/>
                  <a:gd name="T8" fmla="*/ 0 w 24"/>
                  <a:gd name="T9" fmla="*/ 5 h 23"/>
                </a:gdLst>
                <a:ahLst/>
                <a:cxnLst>
                  <a:cxn ang="0">
                    <a:pos x="T0" y="T1"/>
                  </a:cxn>
                  <a:cxn ang="0">
                    <a:pos x="T2" y="T3"/>
                  </a:cxn>
                  <a:cxn ang="0">
                    <a:pos x="T4" y="T5"/>
                  </a:cxn>
                  <a:cxn ang="0">
                    <a:pos x="T6" y="T7"/>
                  </a:cxn>
                  <a:cxn ang="0">
                    <a:pos x="T8" y="T9"/>
                  </a:cxn>
                </a:cxnLst>
                <a:rect l="0" t="0" r="r" b="b"/>
                <a:pathLst>
                  <a:path w="24" h="23">
                    <a:moveTo>
                      <a:pt x="0" y="5"/>
                    </a:moveTo>
                    <a:lnTo>
                      <a:pt x="19" y="23"/>
                    </a:lnTo>
                    <a:lnTo>
                      <a:pt x="24" y="19"/>
                    </a:lnTo>
                    <a:lnTo>
                      <a:pt x="5"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02" name="Freeform 94"/>
              <p:cNvSpPr/>
              <p:nvPr/>
            </p:nvSpPr>
            <p:spPr bwMode="auto">
              <a:xfrm>
                <a:off x="2851150" y="3151188"/>
                <a:ext cx="23813" cy="41275"/>
              </a:xfrm>
              <a:custGeom>
                <a:avLst/>
                <a:gdLst>
                  <a:gd name="T0" fmla="*/ 0 w 15"/>
                  <a:gd name="T1" fmla="*/ 2 h 26"/>
                  <a:gd name="T2" fmla="*/ 10 w 15"/>
                  <a:gd name="T3" fmla="*/ 26 h 26"/>
                  <a:gd name="T4" fmla="*/ 15 w 15"/>
                  <a:gd name="T5" fmla="*/ 23 h 26"/>
                  <a:gd name="T6" fmla="*/ 8 w 15"/>
                  <a:gd name="T7" fmla="*/ 0 h 26"/>
                  <a:gd name="T8" fmla="*/ 0 w 15"/>
                  <a:gd name="T9" fmla="*/ 2 h 26"/>
                </a:gdLst>
                <a:ahLst/>
                <a:cxnLst>
                  <a:cxn ang="0">
                    <a:pos x="T0" y="T1"/>
                  </a:cxn>
                  <a:cxn ang="0">
                    <a:pos x="T2" y="T3"/>
                  </a:cxn>
                  <a:cxn ang="0">
                    <a:pos x="T4" y="T5"/>
                  </a:cxn>
                  <a:cxn ang="0">
                    <a:pos x="T6" y="T7"/>
                  </a:cxn>
                  <a:cxn ang="0">
                    <a:pos x="T8" y="T9"/>
                  </a:cxn>
                </a:cxnLst>
                <a:rect l="0" t="0" r="r" b="b"/>
                <a:pathLst>
                  <a:path w="15" h="26">
                    <a:moveTo>
                      <a:pt x="0" y="2"/>
                    </a:moveTo>
                    <a:lnTo>
                      <a:pt x="10" y="26"/>
                    </a:lnTo>
                    <a:lnTo>
                      <a:pt x="15" y="23"/>
                    </a:lnTo>
                    <a:lnTo>
                      <a:pt x="8"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03" name="Rectangle 95"/>
              <p:cNvSpPr>
                <a:spLocks noChangeArrowheads="1"/>
              </p:cNvSpPr>
              <p:nvPr/>
            </p:nvSpPr>
            <p:spPr bwMode="auto">
              <a:xfrm>
                <a:off x="2897188" y="3146426"/>
                <a:ext cx="11113"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04" name="Freeform 96"/>
              <p:cNvSpPr/>
              <p:nvPr/>
            </p:nvSpPr>
            <p:spPr bwMode="auto">
              <a:xfrm>
                <a:off x="2930525" y="3151188"/>
                <a:ext cx="26988" cy="41275"/>
              </a:xfrm>
              <a:custGeom>
                <a:avLst/>
                <a:gdLst>
                  <a:gd name="T0" fmla="*/ 0 w 17"/>
                  <a:gd name="T1" fmla="*/ 23 h 26"/>
                  <a:gd name="T2" fmla="*/ 5 w 17"/>
                  <a:gd name="T3" fmla="*/ 26 h 26"/>
                  <a:gd name="T4" fmla="*/ 17 w 17"/>
                  <a:gd name="T5" fmla="*/ 2 h 26"/>
                  <a:gd name="T6" fmla="*/ 10 w 17"/>
                  <a:gd name="T7" fmla="*/ 0 h 26"/>
                  <a:gd name="T8" fmla="*/ 0 w 17"/>
                  <a:gd name="T9" fmla="*/ 23 h 26"/>
                </a:gdLst>
                <a:ahLst/>
                <a:cxnLst>
                  <a:cxn ang="0">
                    <a:pos x="T0" y="T1"/>
                  </a:cxn>
                  <a:cxn ang="0">
                    <a:pos x="T2" y="T3"/>
                  </a:cxn>
                  <a:cxn ang="0">
                    <a:pos x="T4" y="T5"/>
                  </a:cxn>
                  <a:cxn ang="0">
                    <a:pos x="T6" y="T7"/>
                  </a:cxn>
                  <a:cxn ang="0">
                    <a:pos x="T8" y="T9"/>
                  </a:cxn>
                </a:cxnLst>
                <a:rect l="0" t="0" r="r" b="b"/>
                <a:pathLst>
                  <a:path w="17" h="26">
                    <a:moveTo>
                      <a:pt x="0" y="23"/>
                    </a:moveTo>
                    <a:lnTo>
                      <a:pt x="5" y="26"/>
                    </a:lnTo>
                    <a:lnTo>
                      <a:pt x="17" y="2"/>
                    </a:lnTo>
                    <a:lnTo>
                      <a:pt x="10"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05" name="Freeform 97"/>
              <p:cNvSpPr/>
              <p:nvPr/>
            </p:nvSpPr>
            <p:spPr bwMode="auto">
              <a:xfrm>
                <a:off x="2963863" y="3173413"/>
                <a:ext cx="34925" cy="33338"/>
              </a:xfrm>
              <a:custGeom>
                <a:avLst/>
                <a:gdLst>
                  <a:gd name="T0" fmla="*/ 0 w 22"/>
                  <a:gd name="T1" fmla="*/ 16 h 21"/>
                  <a:gd name="T2" fmla="*/ 5 w 22"/>
                  <a:gd name="T3" fmla="*/ 21 h 21"/>
                  <a:gd name="T4" fmla="*/ 22 w 22"/>
                  <a:gd name="T5" fmla="*/ 5 h 21"/>
                  <a:gd name="T6" fmla="*/ 19 w 22"/>
                  <a:gd name="T7" fmla="*/ 0 h 21"/>
                  <a:gd name="T8" fmla="*/ 0 w 22"/>
                  <a:gd name="T9" fmla="*/ 16 h 21"/>
                </a:gdLst>
                <a:ahLst/>
                <a:cxnLst>
                  <a:cxn ang="0">
                    <a:pos x="T0" y="T1"/>
                  </a:cxn>
                  <a:cxn ang="0">
                    <a:pos x="T2" y="T3"/>
                  </a:cxn>
                  <a:cxn ang="0">
                    <a:pos x="T4" y="T5"/>
                  </a:cxn>
                  <a:cxn ang="0">
                    <a:pos x="T6" y="T7"/>
                  </a:cxn>
                  <a:cxn ang="0">
                    <a:pos x="T8" y="T9"/>
                  </a:cxn>
                </a:cxnLst>
                <a:rect l="0" t="0" r="r" b="b"/>
                <a:pathLst>
                  <a:path w="22" h="21">
                    <a:moveTo>
                      <a:pt x="0" y="16"/>
                    </a:moveTo>
                    <a:lnTo>
                      <a:pt x="5" y="21"/>
                    </a:lnTo>
                    <a:lnTo>
                      <a:pt x="22" y="5"/>
                    </a:lnTo>
                    <a:lnTo>
                      <a:pt x="19" y="0"/>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06" name="Freeform 98"/>
              <p:cNvSpPr/>
              <p:nvPr/>
            </p:nvSpPr>
            <p:spPr bwMode="auto">
              <a:xfrm>
                <a:off x="2982913" y="3206751"/>
                <a:ext cx="38100" cy="22225"/>
              </a:xfrm>
              <a:custGeom>
                <a:avLst/>
                <a:gdLst>
                  <a:gd name="T0" fmla="*/ 0 w 24"/>
                  <a:gd name="T1" fmla="*/ 10 h 14"/>
                  <a:gd name="T2" fmla="*/ 3 w 24"/>
                  <a:gd name="T3" fmla="*/ 14 h 14"/>
                  <a:gd name="T4" fmla="*/ 24 w 24"/>
                  <a:gd name="T5" fmla="*/ 7 h 14"/>
                  <a:gd name="T6" fmla="*/ 22 w 24"/>
                  <a:gd name="T7" fmla="*/ 0 h 14"/>
                  <a:gd name="T8" fmla="*/ 0 w 24"/>
                  <a:gd name="T9" fmla="*/ 10 h 14"/>
                </a:gdLst>
                <a:ahLst/>
                <a:cxnLst>
                  <a:cxn ang="0">
                    <a:pos x="T0" y="T1"/>
                  </a:cxn>
                  <a:cxn ang="0">
                    <a:pos x="T2" y="T3"/>
                  </a:cxn>
                  <a:cxn ang="0">
                    <a:pos x="T4" y="T5"/>
                  </a:cxn>
                  <a:cxn ang="0">
                    <a:pos x="T6" y="T7"/>
                  </a:cxn>
                  <a:cxn ang="0">
                    <a:pos x="T8" y="T9"/>
                  </a:cxn>
                </a:cxnLst>
                <a:rect l="0" t="0" r="r" b="b"/>
                <a:pathLst>
                  <a:path w="24" h="14">
                    <a:moveTo>
                      <a:pt x="0" y="10"/>
                    </a:moveTo>
                    <a:lnTo>
                      <a:pt x="3" y="14"/>
                    </a:lnTo>
                    <a:lnTo>
                      <a:pt x="24" y="7"/>
                    </a:lnTo>
                    <a:lnTo>
                      <a:pt x="22" y="0"/>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07" name="Rectangle 99"/>
              <p:cNvSpPr>
                <a:spLocks noChangeArrowheads="1"/>
              </p:cNvSpPr>
              <p:nvPr/>
            </p:nvSpPr>
            <p:spPr bwMode="auto">
              <a:xfrm>
                <a:off x="2990850" y="3252788"/>
                <a:ext cx="38100" cy="6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08" name="Rectangle 100"/>
              <p:cNvSpPr>
                <a:spLocks noChangeArrowheads="1"/>
              </p:cNvSpPr>
              <p:nvPr/>
            </p:nvSpPr>
            <p:spPr bwMode="auto">
              <a:xfrm>
                <a:off x="2990850" y="3286126"/>
                <a:ext cx="38100"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09" name="Rectangle 101"/>
              <p:cNvSpPr>
                <a:spLocks noChangeArrowheads="1"/>
              </p:cNvSpPr>
              <p:nvPr/>
            </p:nvSpPr>
            <p:spPr bwMode="auto">
              <a:xfrm>
                <a:off x="2994025" y="3316288"/>
                <a:ext cx="3492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0" name="Rectangle 102"/>
              <p:cNvSpPr>
                <a:spLocks noChangeArrowheads="1"/>
              </p:cNvSpPr>
              <p:nvPr/>
            </p:nvSpPr>
            <p:spPr bwMode="auto">
              <a:xfrm>
                <a:off x="2990850" y="3349626"/>
                <a:ext cx="38100"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1" name="Rectangle 103"/>
              <p:cNvSpPr>
                <a:spLocks noChangeArrowheads="1"/>
              </p:cNvSpPr>
              <p:nvPr/>
            </p:nvSpPr>
            <p:spPr bwMode="auto">
              <a:xfrm>
                <a:off x="2762250" y="2984501"/>
                <a:ext cx="27781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2" name="Rectangle 104"/>
              <p:cNvSpPr>
                <a:spLocks noChangeArrowheads="1"/>
              </p:cNvSpPr>
              <p:nvPr/>
            </p:nvSpPr>
            <p:spPr bwMode="auto">
              <a:xfrm>
                <a:off x="2578100" y="3090863"/>
                <a:ext cx="641350" cy="6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3" name="Rectangle 105"/>
              <p:cNvSpPr>
                <a:spLocks noChangeArrowheads="1"/>
              </p:cNvSpPr>
              <p:nvPr/>
            </p:nvSpPr>
            <p:spPr bwMode="auto">
              <a:xfrm>
                <a:off x="2578100" y="3138488"/>
                <a:ext cx="641350"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4" name="Rectangle 106"/>
              <p:cNvSpPr>
                <a:spLocks noChangeArrowheads="1"/>
              </p:cNvSpPr>
              <p:nvPr/>
            </p:nvSpPr>
            <p:spPr bwMode="auto">
              <a:xfrm>
                <a:off x="2674938" y="3195638"/>
                <a:ext cx="117475"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5" name="Rectangle 107"/>
              <p:cNvSpPr>
                <a:spLocks noChangeArrowheads="1"/>
              </p:cNvSpPr>
              <p:nvPr/>
            </p:nvSpPr>
            <p:spPr bwMode="auto">
              <a:xfrm>
                <a:off x="3009900" y="3187701"/>
                <a:ext cx="12382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6" name="Rectangle 108"/>
              <p:cNvSpPr>
                <a:spLocks noChangeArrowheads="1"/>
              </p:cNvSpPr>
              <p:nvPr/>
            </p:nvSpPr>
            <p:spPr bwMode="auto">
              <a:xfrm>
                <a:off x="2674938" y="3233738"/>
                <a:ext cx="101600"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7" name="Rectangle 109"/>
              <p:cNvSpPr>
                <a:spLocks noChangeArrowheads="1"/>
              </p:cNvSpPr>
              <p:nvPr/>
            </p:nvSpPr>
            <p:spPr bwMode="auto">
              <a:xfrm>
                <a:off x="3028950" y="3233738"/>
                <a:ext cx="10001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8" name="Rectangle 110"/>
              <p:cNvSpPr>
                <a:spLocks noChangeArrowheads="1"/>
              </p:cNvSpPr>
              <p:nvPr/>
            </p:nvSpPr>
            <p:spPr bwMode="auto">
              <a:xfrm>
                <a:off x="2674938" y="3278188"/>
                <a:ext cx="101600"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19" name="Rectangle 111"/>
              <p:cNvSpPr>
                <a:spLocks noChangeArrowheads="1"/>
              </p:cNvSpPr>
              <p:nvPr/>
            </p:nvSpPr>
            <p:spPr bwMode="auto">
              <a:xfrm>
                <a:off x="3028950" y="3278188"/>
                <a:ext cx="10001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0" name="Rectangle 112"/>
              <p:cNvSpPr>
                <a:spLocks noChangeArrowheads="1"/>
              </p:cNvSpPr>
              <p:nvPr/>
            </p:nvSpPr>
            <p:spPr bwMode="auto">
              <a:xfrm>
                <a:off x="2671763" y="3330576"/>
                <a:ext cx="104775"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1" name="Rectangle 113"/>
              <p:cNvSpPr>
                <a:spLocks noChangeArrowheads="1"/>
              </p:cNvSpPr>
              <p:nvPr/>
            </p:nvSpPr>
            <p:spPr bwMode="auto">
              <a:xfrm>
                <a:off x="3028950" y="3330576"/>
                <a:ext cx="10001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2" name="Rectangle 114"/>
              <p:cNvSpPr>
                <a:spLocks noChangeArrowheads="1"/>
              </p:cNvSpPr>
              <p:nvPr/>
            </p:nvSpPr>
            <p:spPr bwMode="auto">
              <a:xfrm>
                <a:off x="2697163" y="3335338"/>
                <a:ext cx="7938"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3" name="Rectangle 115"/>
              <p:cNvSpPr>
                <a:spLocks noChangeArrowheads="1"/>
              </p:cNvSpPr>
              <p:nvPr/>
            </p:nvSpPr>
            <p:spPr bwMode="auto">
              <a:xfrm>
                <a:off x="3087688" y="3338513"/>
                <a:ext cx="12700"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4" name="Rectangle 116"/>
              <p:cNvSpPr>
                <a:spLocks noChangeArrowheads="1"/>
              </p:cNvSpPr>
              <p:nvPr/>
            </p:nvSpPr>
            <p:spPr bwMode="auto">
              <a:xfrm>
                <a:off x="3065463" y="3286126"/>
                <a:ext cx="1111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5" name="Rectangle 117"/>
              <p:cNvSpPr>
                <a:spLocks noChangeArrowheads="1"/>
              </p:cNvSpPr>
              <p:nvPr/>
            </p:nvSpPr>
            <p:spPr bwMode="auto">
              <a:xfrm>
                <a:off x="2724150" y="3286126"/>
                <a:ext cx="11113"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6" name="Rectangle 118"/>
              <p:cNvSpPr>
                <a:spLocks noChangeArrowheads="1"/>
              </p:cNvSpPr>
              <p:nvPr/>
            </p:nvSpPr>
            <p:spPr bwMode="auto">
              <a:xfrm>
                <a:off x="2697163" y="3236913"/>
                <a:ext cx="1270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7" name="Rectangle 119"/>
              <p:cNvSpPr>
                <a:spLocks noChangeArrowheads="1"/>
              </p:cNvSpPr>
              <p:nvPr/>
            </p:nvSpPr>
            <p:spPr bwMode="auto">
              <a:xfrm>
                <a:off x="3092450" y="3240088"/>
                <a:ext cx="11113" cy="42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8" name="Rectangle 120"/>
              <p:cNvSpPr>
                <a:spLocks noChangeArrowheads="1"/>
              </p:cNvSpPr>
              <p:nvPr/>
            </p:nvSpPr>
            <p:spPr bwMode="auto">
              <a:xfrm>
                <a:off x="3059113" y="3192463"/>
                <a:ext cx="1111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29" name="Rectangle 121"/>
              <p:cNvSpPr>
                <a:spLocks noChangeArrowheads="1"/>
              </p:cNvSpPr>
              <p:nvPr/>
            </p:nvSpPr>
            <p:spPr bwMode="auto">
              <a:xfrm>
                <a:off x="2735263" y="3198813"/>
                <a:ext cx="793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0" name="Rectangle 122"/>
              <p:cNvSpPr>
                <a:spLocks noChangeArrowheads="1"/>
              </p:cNvSpPr>
              <p:nvPr/>
            </p:nvSpPr>
            <p:spPr bwMode="auto">
              <a:xfrm>
                <a:off x="2622550" y="3143251"/>
                <a:ext cx="11113"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1" name="Rectangle 123"/>
              <p:cNvSpPr>
                <a:spLocks noChangeArrowheads="1"/>
              </p:cNvSpPr>
              <p:nvPr/>
            </p:nvSpPr>
            <p:spPr bwMode="auto">
              <a:xfrm>
                <a:off x="2701925" y="3143251"/>
                <a:ext cx="7938"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2" name="Rectangle 124"/>
              <p:cNvSpPr>
                <a:spLocks noChangeArrowheads="1"/>
              </p:cNvSpPr>
              <p:nvPr/>
            </p:nvSpPr>
            <p:spPr bwMode="auto">
              <a:xfrm>
                <a:off x="2776538" y="3143251"/>
                <a:ext cx="11113"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3" name="Rectangle 125"/>
              <p:cNvSpPr>
                <a:spLocks noChangeArrowheads="1"/>
              </p:cNvSpPr>
              <p:nvPr/>
            </p:nvSpPr>
            <p:spPr bwMode="auto">
              <a:xfrm>
                <a:off x="3013075" y="3143251"/>
                <a:ext cx="7938"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4" name="Rectangle 126"/>
              <p:cNvSpPr>
                <a:spLocks noChangeArrowheads="1"/>
              </p:cNvSpPr>
              <p:nvPr/>
            </p:nvSpPr>
            <p:spPr bwMode="auto">
              <a:xfrm>
                <a:off x="3095625" y="3138488"/>
                <a:ext cx="7938"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5" name="Rectangle 127"/>
              <p:cNvSpPr>
                <a:spLocks noChangeArrowheads="1"/>
              </p:cNvSpPr>
              <p:nvPr/>
            </p:nvSpPr>
            <p:spPr bwMode="auto">
              <a:xfrm>
                <a:off x="3170238" y="3143251"/>
                <a:ext cx="7938"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6" name="Rectangle 128"/>
              <p:cNvSpPr>
                <a:spLocks noChangeArrowheads="1"/>
              </p:cNvSpPr>
              <p:nvPr/>
            </p:nvSpPr>
            <p:spPr bwMode="auto">
              <a:xfrm>
                <a:off x="3178175" y="3094038"/>
                <a:ext cx="793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7" name="Rectangle 129"/>
              <p:cNvSpPr>
                <a:spLocks noChangeArrowheads="1"/>
              </p:cNvSpPr>
              <p:nvPr/>
            </p:nvSpPr>
            <p:spPr bwMode="auto">
              <a:xfrm>
                <a:off x="3117850" y="3094038"/>
                <a:ext cx="1111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8" name="Rectangle 130"/>
              <p:cNvSpPr>
                <a:spLocks noChangeArrowheads="1"/>
              </p:cNvSpPr>
              <p:nvPr/>
            </p:nvSpPr>
            <p:spPr bwMode="auto">
              <a:xfrm>
                <a:off x="3070225" y="3094038"/>
                <a:ext cx="635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39" name="Rectangle 131"/>
              <p:cNvSpPr>
                <a:spLocks noChangeArrowheads="1"/>
              </p:cNvSpPr>
              <p:nvPr/>
            </p:nvSpPr>
            <p:spPr bwMode="auto">
              <a:xfrm>
                <a:off x="2974975" y="3094038"/>
                <a:ext cx="12700"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0" name="Rectangle 132"/>
              <p:cNvSpPr>
                <a:spLocks noChangeArrowheads="1"/>
              </p:cNvSpPr>
              <p:nvPr/>
            </p:nvSpPr>
            <p:spPr bwMode="auto">
              <a:xfrm>
                <a:off x="2897188" y="3097213"/>
                <a:ext cx="793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1" name="Rectangle 133"/>
              <p:cNvSpPr>
                <a:spLocks noChangeArrowheads="1"/>
              </p:cNvSpPr>
              <p:nvPr/>
            </p:nvSpPr>
            <p:spPr bwMode="auto">
              <a:xfrm>
                <a:off x="2814638" y="3094038"/>
                <a:ext cx="11113"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2" name="Rectangle 134"/>
              <p:cNvSpPr>
                <a:spLocks noChangeArrowheads="1"/>
              </p:cNvSpPr>
              <p:nvPr/>
            </p:nvSpPr>
            <p:spPr bwMode="auto">
              <a:xfrm>
                <a:off x="2727325" y="3094038"/>
                <a:ext cx="1111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3" name="Rectangle 135"/>
              <p:cNvSpPr>
                <a:spLocks noChangeArrowheads="1"/>
              </p:cNvSpPr>
              <p:nvPr/>
            </p:nvSpPr>
            <p:spPr bwMode="auto">
              <a:xfrm>
                <a:off x="2668588" y="3094038"/>
                <a:ext cx="11113"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4" name="Rectangle 136"/>
              <p:cNvSpPr>
                <a:spLocks noChangeArrowheads="1"/>
              </p:cNvSpPr>
              <p:nvPr/>
            </p:nvSpPr>
            <p:spPr bwMode="auto">
              <a:xfrm>
                <a:off x="2608263" y="3094038"/>
                <a:ext cx="1111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5" name="Rectangle 137"/>
              <p:cNvSpPr>
                <a:spLocks noChangeArrowheads="1"/>
              </p:cNvSpPr>
              <p:nvPr/>
            </p:nvSpPr>
            <p:spPr bwMode="auto">
              <a:xfrm>
                <a:off x="2757488" y="3041651"/>
                <a:ext cx="2825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6" name="Rectangle 138"/>
              <p:cNvSpPr>
                <a:spLocks noChangeArrowheads="1"/>
              </p:cNvSpPr>
              <p:nvPr/>
            </p:nvSpPr>
            <p:spPr bwMode="auto">
              <a:xfrm>
                <a:off x="3035300" y="3022601"/>
                <a:ext cx="11113"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7" name="Rectangle 139"/>
              <p:cNvSpPr>
                <a:spLocks noChangeArrowheads="1"/>
              </p:cNvSpPr>
              <p:nvPr/>
            </p:nvSpPr>
            <p:spPr bwMode="auto">
              <a:xfrm>
                <a:off x="2751138" y="3014663"/>
                <a:ext cx="11113" cy="34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8" name="Rectangle 140"/>
              <p:cNvSpPr>
                <a:spLocks noChangeArrowheads="1"/>
              </p:cNvSpPr>
              <p:nvPr/>
            </p:nvSpPr>
            <p:spPr bwMode="auto">
              <a:xfrm>
                <a:off x="2776538" y="3049588"/>
                <a:ext cx="11113"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49" name="Rectangle 141"/>
              <p:cNvSpPr>
                <a:spLocks noChangeArrowheads="1"/>
              </p:cNvSpPr>
              <p:nvPr/>
            </p:nvSpPr>
            <p:spPr bwMode="auto">
              <a:xfrm>
                <a:off x="2859088" y="3049588"/>
                <a:ext cx="11113"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50" name="Rectangle 142"/>
              <p:cNvSpPr>
                <a:spLocks noChangeArrowheads="1"/>
              </p:cNvSpPr>
              <p:nvPr/>
            </p:nvSpPr>
            <p:spPr bwMode="auto">
              <a:xfrm>
                <a:off x="2938463" y="3049588"/>
                <a:ext cx="793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51" name="Rectangle 143"/>
              <p:cNvSpPr>
                <a:spLocks noChangeArrowheads="1"/>
              </p:cNvSpPr>
              <p:nvPr/>
            </p:nvSpPr>
            <p:spPr bwMode="auto">
              <a:xfrm>
                <a:off x="3017838" y="3049588"/>
                <a:ext cx="11113"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52" name="Rectangle 144"/>
              <p:cNvSpPr>
                <a:spLocks noChangeArrowheads="1"/>
              </p:cNvSpPr>
              <p:nvPr/>
            </p:nvSpPr>
            <p:spPr bwMode="auto">
              <a:xfrm>
                <a:off x="2963863" y="2992438"/>
                <a:ext cx="11113" cy="52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53" name="Rectangle 145"/>
              <p:cNvSpPr>
                <a:spLocks noChangeArrowheads="1"/>
              </p:cNvSpPr>
              <p:nvPr/>
            </p:nvSpPr>
            <p:spPr bwMode="auto">
              <a:xfrm>
                <a:off x="2889250" y="2989263"/>
                <a:ext cx="11113" cy="55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54" name="Rectangle 146"/>
              <p:cNvSpPr>
                <a:spLocks noChangeArrowheads="1"/>
              </p:cNvSpPr>
              <p:nvPr/>
            </p:nvSpPr>
            <p:spPr bwMode="auto">
              <a:xfrm>
                <a:off x="2822575" y="2992438"/>
                <a:ext cx="6350"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155" name="Freeform 147"/>
              <p:cNvSpPr/>
              <p:nvPr/>
            </p:nvSpPr>
            <p:spPr bwMode="auto">
              <a:xfrm>
                <a:off x="2701925" y="3387726"/>
                <a:ext cx="115888" cy="112713"/>
              </a:xfrm>
              <a:custGeom>
                <a:avLst/>
                <a:gdLst>
                  <a:gd name="T0" fmla="*/ 0 w 73"/>
                  <a:gd name="T1" fmla="*/ 64 h 71"/>
                  <a:gd name="T2" fmla="*/ 7 w 73"/>
                  <a:gd name="T3" fmla="*/ 71 h 71"/>
                  <a:gd name="T4" fmla="*/ 73 w 73"/>
                  <a:gd name="T5" fmla="*/ 7 h 71"/>
                  <a:gd name="T6" fmla="*/ 66 w 73"/>
                  <a:gd name="T7" fmla="*/ 0 h 71"/>
                  <a:gd name="T8" fmla="*/ 0 w 73"/>
                  <a:gd name="T9" fmla="*/ 64 h 71"/>
                </a:gdLst>
                <a:ahLst/>
                <a:cxnLst>
                  <a:cxn ang="0">
                    <a:pos x="T0" y="T1"/>
                  </a:cxn>
                  <a:cxn ang="0">
                    <a:pos x="T2" y="T3"/>
                  </a:cxn>
                  <a:cxn ang="0">
                    <a:pos x="T4" y="T5"/>
                  </a:cxn>
                  <a:cxn ang="0">
                    <a:pos x="T6" y="T7"/>
                  </a:cxn>
                  <a:cxn ang="0">
                    <a:pos x="T8" y="T9"/>
                  </a:cxn>
                </a:cxnLst>
                <a:rect l="0" t="0" r="r" b="b"/>
                <a:pathLst>
                  <a:path w="73" h="71">
                    <a:moveTo>
                      <a:pt x="0" y="64"/>
                    </a:moveTo>
                    <a:lnTo>
                      <a:pt x="7" y="71"/>
                    </a:lnTo>
                    <a:lnTo>
                      <a:pt x="73" y="7"/>
                    </a:lnTo>
                    <a:lnTo>
                      <a:pt x="66" y="0"/>
                    </a:lnTo>
                    <a:lnTo>
                      <a:pt x="0"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56" name="Freeform 148"/>
              <p:cNvSpPr/>
              <p:nvPr/>
            </p:nvSpPr>
            <p:spPr bwMode="auto">
              <a:xfrm>
                <a:off x="2982913" y="3387726"/>
                <a:ext cx="101600" cy="104775"/>
              </a:xfrm>
              <a:custGeom>
                <a:avLst/>
                <a:gdLst>
                  <a:gd name="T0" fmla="*/ 0 w 64"/>
                  <a:gd name="T1" fmla="*/ 5 h 66"/>
                  <a:gd name="T2" fmla="*/ 57 w 64"/>
                  <a:gd name="T3" fmla="*/ 66 h 66"/>
                  <a:gd name="T4" fmla="*/ 64 w 64"/>
                  <a:gd name="T5" fmla="*/ 61 h 66"/>
                  <a:gd name="T6" fmla="*/ 5 w 64"/>
                  <a:gd name="T7" fmla="*/ 0 h 66"/>
                  <a:gd name="T8" fmla="*/ 0 w 64"/>
                  <a:gd name="T9" fmla="*/ 5 h 66"/>
                </a:gdLst>
                <a:ahLst/>
                <a:cxnLst>
                  <a:cxn ang="0">
                    <a:pos x="T0" y="T1"/>
                  </a:cxn>
                  <a:cxn ang="0">
                    <a:pos x="T2" y="T3"/>
                  </a:cxn>
                  <a:cxn ang="0">
                    <a:pos x="T4" y="T5"/>
                  </a:cxn>
                  <a:cxn ang="0">
                    <a:pos x="T6" y="T7"/>
                  </a:cxn>
                  <a:cxn ang="0">
                    <a:pos x="T8" y="T9"/>
                  </a:cxn>
                </a:cxnLst>
                <a:rect l="0" t="0" r="r" b="b"/>
                <a:pathLst>
                  <a:path w="64" h="66">
                    <a:moveTo>
                      <a:pt x="0" y="5"/>
                    </a:moveTo>
                    <a:lnTo>
                      <a:pt x="57" y="66"/>
                    </a:lnTo>
                    <a:lnTo>
                      <a:pt x="64" y="61"/>
                    </a:lnTo>
                    <a:lnTo>
                      <a:pt x="5"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57" name="Freeform 149"/>
              <p:cNvSpPr>
                <a:spLocks noEditPoints="1"/>
              </p:cNvSpPr>
              <p:nvPr/>
            </p:nvSpPr>
            <p:spPr bwMode="auto">
              <a:xfrm>
                <a:off x="2487613" y="3813176"/>
                <a:ext cx="871538" cy="307975"/>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58" name="Freeform 150"/>
              <p:cNvSpPr/>
              <p:nvPr/>
            </p:nvSpPr>
            <p:spPr bwMode="auto">
              <a:xfrm>
                <a:off x="2116138" y="3282951"/>
                <a:ext cx="398463" cy="835025"/>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59" name="Freeform 151"/>
              <p:cNvSpPr/>
              <p:nvPr/>
            </p:nvSpPr>
            <p:spPr bwMode="auto">
              <a:xfrm>
                <a:off x="2168525" y="3598863"/>
                <a:ext cx="157163" cy="10477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0" name="Freeform 152"/>
              <p:cNvSpPr/>
              <p:nvPr/>
            </p:nvSpPr>
            <p:spPr bwMode="auto">
              <a:xfrm>
                <a:off x="2281238" y="3609976"/>
                <a:ext cx="96838" cy="315913"/>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1" name="Freeform 153"/>
              <p:cNvSpPr/>
              <p:nvPr/>
            </p:nvSpPr>
            <p:spPr bwMode="auto">
              <a:xfrm>
                <a:off x="2141538" y="3289301"/>
                <a:ext cx="180975" cy="12382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2" name="Freeform 154"/>
              <p:cNvSpPr/>
              <p:nvPr/>
            </p:nvSpPr>
            <p:spPr bwMode="auto">
              <a:xfrm>
                <a:off x="2179638" y="3395663"/>
                <a:ext cx="19050" cy="112713"/>
              </a:xfrm>
              <a:custGeom>
                <a:avLst/>
                <a:gdLst>
                  <a:gd name="T0" fmla="*/ 0 w 12"/>
                  <a:gd name="T1" fmla="*/ 71 h 71"/>
                  <a:gd name="T2" fmla="*/ 10 w 12"/>
                  <a:gd name="T3" fmla="*/ 71 h 71"/>
                  <a:gd name="T4" fmla="*/ 12 w 12"/>
                  <a:gd name="T5" fmla="*/ 0 h 71"/>
                  <a:gd name="T6" fmla="*/ 2 w 12"/>
                  <a:gd name="T7" fmla="*/ 0 h 71"/>
                  <a:gd name="T8" fmla="*/ 0 w 12"/>
                  <a:gd name="T9" fmla="*/ 71 h 71"/>
                </a:gdLst>
                <a:ahLst/>
                <a:cxnLst>
                  <a:cxn ang="0">
                    <a:pos x="T0" y="T1"/>
                  </a:cxn>
                  <a:cxn ang="0">
                    <a:pos x="T2" y="T3"/>
                  </a:cxn>
                  <a:cxn ang="0">
                    <a:pos x="T4" y="T5"/>
                  </a:cxn>
                  <a:cxn ang="0">
                    <a:pos x="T6" y="T7"/>
                  </a:cxn>
                  <a:cxn ang="0">
                    <a:pos x="T8" y="T9"/>
                  </a:cxn>
                </a:cxnLst>
                <a:rect l="0" t="0" r="r" b="b"/>
                <a:pathLst>
                  <a:path w="12" h="71">
                    <a:moveTo>
                      <a:pt x="0" y="71"/>
                    </a:moveTo>
                    <a:lnTo>
                      <a:pt x="10" y="71"/>
                    </a:lnTo>
                    <a:lnTo>
                      <a:pt x="12" y="0"/>
                    </a:lnTo>
                    <a:lnTo>
                      <a:pt x="2" y="0"/>
                    </a:lnTo>
                    <a:lnTo>
                      <a:pt x="0"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3" name="Freeform 155"/>
              <p:cNvSpPr/>
              <p:nvPr/>
            </p:nvSpPr>
            <p:spPr bwMode="auto">
              <a:xfrm>
                <a:off x="3321050" y="3282951"/>
                <a:ext cx="401638" cy="835025"/>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4" name="Freeform 156"/>
              <p:cNvSpPr/>
              <p:nvPr/>
            </p:nvSpPr>
            <p:spPr bwMode="auto">
              <a:xfrm>
                <a:off x="3513138" y="3598863"/>
                <a:ext cx="153988" cy="10477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5" name="Freeform 157"/>
              <p:cNvSpPr/>
              <p:nvPr/>
            </p:nvSpPr>
            <p:spPr bwMode="auto">
              <a:xfrm>
                <a:off x="3460750" y="3609976"/>
                <a:ext cx="93663" cy="315913"/>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6" name="Freeform 158"/>
              <p:cNvSpPr/>
              <p:nvPr/>
            </p:nvSpPr>
            <p:spPr bwMode="auto">
              <a:xfrm>
                <a:off x="3513138" y="3289301"/>
                <a:ext cx="179388" cy="12382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7" name="Freeform 159"/>
              <p:cNvSpPr/>
              <p:nvPr/>
            </p:nvSpPr>
            <p:spPr bwMode="auto">
              <a:xfrm>
                <a:off x="3640138" y="3395663"/>
                <a:ext cx="19050" cy="112713"/>
              </a:xfrm>
              <a:custGeom>
                <a:avLst/>
                <a:gdLst>
                  <a:gd name="T0" fmla="*/ 0 w 12"/>
                  <a:gd name="T1" fmla="*/ 0 h 71"/>
                  <a:gd name="T2" fmla="*/ 3 w 12"/>
                  <a:gd name="T3" fmla="*/ 71 h 71"/>
                  <a:gd name="T4" fmla="*/ 12 w 12"/>
                  <a:gd name="T5" fmla="*/ 71 h 71"/>
                  <a:gd name="T6" fmla="*/ 10 w 12"/>
                  <a:gd name="T7" fmla="*/ 0 h 71"/>
                  <a:gd name="T8" fmla="*/ 0 w 12"/>
                  <a:gd name="T9" fmla="*/ 0 h 71"/>
                </a:gdLst>
                <a:ahLst/>
                <a:cxnLst>
                  <a:cxn ang="0">
                    <a:pos x="T0" y="T1"/>
                  </a:cxn>
                  <a:cxn ang="0">
                    <a:pos x="T2" y="T3"/>
                  </a:cxn>
                  <a:cxn ang="0">
                    <a:pos x="T4" y="T5"/>
                  </a:cxn>
                  <a:cxn ang="0">
                    <a:pos x="T6" y="T7"/>
                  </a:cxn>
                  <a:cxn ang="0">
                    <a:pos x="T8" y="T9"/>
                  </a:cxn>
                </a:cxnLst>
                <a:rect l="0" t="0" r="r" b="b"/>
                <a:pathLst>
                  <a:path w="12" h="71">
                    <a:moveTo>
                      <a:pt x="0" y="0"/>
                    </a:moveTo>
                    <a:lnTo>
                      <a:pt x="3" y="71"/>
                    </a:lnTo>
                    <a:lnTo>
                      <a:pt x="12" y="71"/>
                    </a:lnTo>
                    <a:lnTo>
                      <a:pt x="1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8" name="Freeform 160"/>
              <p:cNvSpPr>
                <a:spLocks noEditPoints="1"/>
              </p:cNvSpPr>
              <p:nvPr/>
            </p:nvSpPr>
            <p:spPr bwMode="auto">
              <a:xfrm>
                <a:off x="2559050" y="3873501"/>
                <a:ext cx="168275" cy="173038"/>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69" name="Freeform 161"/>
              <p:cNvSpPr>
                <a:spLocks noEditPoints="1"/>
              </p:cNvSpPr>
              <p:nvPr/>
            </p:nvSpPr>
            <p:spPr bwMode="auto">
              <a:xfrm>
                <a:off x="2751138" y="3879851"/>
                <a:ext cx="153988" cy="13970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70" name="Freeform 162"/>
              <p:cNvSpPr>
                <a:spLocks noEditPoints="1"/>
              </p:cNvSpPr>
              <p:nvPr/>
            </p:nvSpPr>
            <p:spPr bwMode="auto">
              <a:xfrm>
                <a:off x="2919413" y="3876676"/>
                <a:ext cx="173038" cy="146050"/>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71" name="Freeform 163"/>
              <p:cNvSpPr/>
              <p:nvPr/>
            </p:nvSpPr>
            <p:spPr bwMode="auto">
              <a:xfrm>
                <a:off x="3103563" y="3895726"/>
                <a:ext cx="161925" cy="127000"/>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grpSp>
          <p:nvGrpSpPr>
            <p:cNvPr id="176" name="组合 175"/>
            <p:cNvGrpSpPr/>
            <p:nvPr/>
          </p:nvGrpSpPr>
          <p:grpSpPr>
            <a:xfrm>
              <a:off x="5179014" y="1767251"/>
              <a:ext cx="1295904" cy="416969"/>
              <a:chOff x="5138738" y="2390776"/>
              <a:chExt cx="5668962" cy="1824038"/>
            </a:xfrm>
            <a:solidFill>
              <a:schemeClr val="bg1"/>
            </a:solidFill>
          </p:grpSpPr>
          <p:sp>
            <p:nvSpPr>
              <p:cNvPr id="172" name="Freeform 164"/>
              <p:cNvSpPr>
                <a:spLocks noEditPoints="1"/>
              </p:cNvSpPr>
              <p:nvPr/>
            </p:nvSpPr>
            <p:spPr bwMode="auto">
              <a:xfrm>
                <a:off x="5138738" y="2390776"/>
                <a:ext cx="1257300" cy="1824038"/>
              </a:xfrm>
              <a:custGeom>
                <a:avLst/>
                <a:gdLst>
                  <a:gd name="T0" fmla="*/ 139 w 335"/>
                  <a:gd name="T1" fmla="*/ 71 h 485"/>
                  <a:gd name="T2" fmla="*/ 157 w 335"/>
                  <a:gd name="T3" fmla="*/ 69 h 485"/>
                  <a:gd name="T4" fmla="*/ 197 w 335"/>
                  <a:gd name="T5" fmla="*/ 66 h 485"/>
                  <a:gd name="T6" fmla="*/ 278 w 335"/>
                  <a:gd name="T7" fmla="*/ 49 h 485"/>
                  <a:gd name="T8" fmla="*/ 247 w 335"/>
                  <a:gd name="T9" fmla="*/ 6 h 485"/>
                  <a:gd name="T10" fmla="*/ 171 w 335"/>
                  <a:gd name="T11" fmla="*/ 27 h 485"/>
                  <a:gd name="T12" fmla="*/ 139 w 335"/>
                  <a:gd name="T13" fmla="*/ 71 h 485"/>
                  <a:gd name="T14" fmla="*/ 309 w 335"/>
                  <a:gd name="T15" fmla="*/ 364 h 485"/>
                  <a:gd name="T16" fmla="*/ 281 w 335"/>
                  <a:gd name="T17" fmla="*/ 345 h 485"/>
                  <a:gd name="T18" fmla="*/ 292 w 335"/>
                  <a:gd name="T19" fmla="*/ 294 h 485"/>
                  <a:gd name="T20" fmla="*/ 259 w 335"/>
                  <a:gd name="T21" fmla="*/ 267 h 485"/>
                  <a:gd name="T22" fmla="*/ 276 w 335"/>
                  <a:gd name="T23" fmla="*/ 245 h 485"/>
                  <a:gd name="T24" fmla="*/ 314 w 335"/>
                  <a:gd name="T25" fmla="*/ 229 h 485"/>
                  <a:gd name="T26" fmla="*/ 329 w 335"/>
                  <a:gd name="T27" fmla="*/ 184 h 485"/>
                  <a:gd name="T28" fmla="*/ 290 w 335"/>
                  <a:gd name="T29" fmla="*/ 156 h 485"/>
                  <a:gd name="T30" fmla="*/ 251 w 335"/>
                  <a:gd name="T31" fmla="*/ 170 h 485"/>
                  <a:gd name="T32" fmla="*/ 254 w 335"/>
                  <a:gd name="T33" fmla="*/ 158 h 485"/>
                  <a:gd name="T34" fmla="*/ 288 w 335"/>
                  <a:gd name="T35" fmla="*/ 123 h 485"/>
                  <a:gd name="T36" fmla="*/ 293 w 335"/>
                  <a:gd name="T37" fmla="*/ 81 h 485"/>
                  <a:gd name="T38" fmla="*/ 240 w 335"/>
                  <a:gd name="T39" fmla="*/ 83 h 485"/>
                  <a:gd name="T40" fmla="*/ 199 w 335"/>
                  <a:gd name="T41" fmla="*/ 102 h 485"/>
                  <a:gd name="T42" fmla="*/ 151 w 335"/>
                  <a:gd name="T43" fmla="*/ 116 h 485"/>
                  <a:gd name="T44" fmla="*/ 123 w 335"/>
                  <a:gd name="T45" fmla="*/ 141 h 485"/>
                  <a:gd name="T46" fmla="*/ 88 w 335"/>
                  <a:gd name="T47" fmla="*/ 186 h 485"/>
                  <a:gd name="T48" fmla="*/ 78 w 335"/>
                  <a:gd name="T49" fmla="*/ 259 h 485"/>
                  <a:gd name="T50" fmla="*/ 50 w 335"/>
                  <a:gd name="T51" fmla="*/ 324 h 485"/>
                  <a:gd name="T52" fmla="*/ 42 w 335"/>
                  <a:gd name="T53" fmla="*/ 389 h 485"/>
                  <a:gd name="T54" fmla="*/ 10 w 335"/>
                  <a:gd name="T55" fmla="*/ 472 h 485"/>
                  <a:gd name="T56" fmla="*/ 84 w 335"/>
                  <a:gd name="T57" fmla="*/ 400 h 485"/>
                  <a:gd name="T58" fmla="*/ 130 w 335"/>
                  <a:gd name="T59" fmla="*/ 232 h 485"/>
                  <a:gd name="T60" fmla="*/ 152 w 335"/>
                  <a:gd name="T61" fmla="*/ 171 h 485"/>
                  <a:gd name="T62" fmla="*/ 208 w 335"/>
                  <a:gd name="T63" fmla="*/ 166 h 485"/>
                  <a:gd name="T64" fmla="*/ 179 w 335"/>
                  <a:gd name="T65" fmla="*/ 205 h 485"/>
                  <a:gd name="T66" fmla="*/ 168 w 335"/>
                  <a:gd name="T67" fmla="*/ 232 h 485"/>
                  <a:gd name="T68" fmla="*/ 222 w 335"/>
                  <a:gd name="T69" fmla="*/ 228 h 485"/>
                  <a:gd name="T70" fmla="*/ 250 w 335"/>
                  <a:gd name="T71" fmla="*/ 199 h 485"/>
                  <a:gd name="T72" fmla="*/ 295 w 335"/>
                  <a:gd name="T73" fmla="*/ 202 h 485"/>
                  <a:gd name="T74" fmla="*/ 271 w 335"/>
                  <a:gd name="T75" fmla="*/ 216 h 485"/>
                  <a:gd name="T76" fmla="*/ 237 w 335"/>
                  <a:gd name="T77" fmla="*/ 217 h 485"/>
                  <a:gd name="T78" fmla="*/ 200 w 335"/>
                  <a:gd name="T79" fmla="*/ 267 h 485"/>
                  <a:gd name="T80" fmla="*/ 186 w 335"/>
                  <a:gd name="T81" fmla="*/ 319 h 485"/>
                  <a:gd name="T82" fmla="*/ 229 w 335"/>
                  <a:gd name="T83" fmla="*/ 326 h 485"/>
                  <a:gd name="T84" fmla="*/ 253 w 335"/>
                  <a:gd name="T85" fmla="*/ 316 h 485"/>
                  <a:gd name="T86" fmla="*/ 246 w 335"/>
                  <a:gd name="T87" fmla="*/ 337 h 485"/>
                  <a:gd name="T88" fmla="*/ 197 w 335"/>
                  <a:gd name="T89" fmla="*/ 342 h 485"/>
                  <a:gd name="T90" fmla="*/ 184 w 335"/>
                  <a:gd name="T91" fmla="*/ 359 h 485"/>
                  <a:gd name="T92" fmla="*/ 218 w 335"/>
                  <a:gd name="T93" fmla="*/ 395 h 485"/>
                  <a:gd name="T94" fmla="*/ 265 w 335"/>
                  <a:gd name="T95" fmla="*/ 402 h 485"/>
                  <a:gd name="T96" fmla="*/ 315 w 335"/>
                  <a:gd name="T97" fmla="*/ 421 h 485"/>
                  <a:gd name="T98" fmla="*/ 309 w 335"/>
                  <a:gd name="T99" fmla="*/ 364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5" h="485">
                    <a:moveTo>
                      <a:pt x="139" y="71"/>
                    </a:moveTo>
                    <a:cubicBezTo>
                      <a:pt x="139" y="71"/>
                      <a:pt x="146" y="72"/>
                      <a:pt x="157" y="69"/>
                    </a:cubicBezTo>
                    <a:cubicBezTo>
                      <a:pt x="168" y="66"/>
                      <a:pt x="182" y="65"/>
                      <a:pt x="197" y="66"/>
                    </a:cubicBezTo>
                    <a:cubicBezTo>
                      <a:pt x="212" y="67"/>
                      <a:pt x="257" y="65"/>
                      <a:pt x="278" y="49"/>
                    </a:cubicBezTo>
                    <a:cubicBezTo>
                      <a:pt x="298" y="32"/>
                      <a:pt x="287" y="0"/>
                      <a:pt x="247" y="6"/>
                    </a:cubicBezTo>
                    <a:cubicBezTo>
                      <a:pt x="208" y="11"/>
                      <a:pt x="195" y="13"/>
                      <a:pt x="171" y="27"/>
                    </a:cubicBezTo>
                    <a:cubicBezTo>
                      <a:pt x="147" y="42"/>
                      <a:pt x="125" y="67"/>
                      <a:pt x="139" y="71"/>
                    </a:cubicBezTo>
                    <a:close/>
                    <a:moveTo>
                      <a:pt x="309" y="364"/>
                    </a:moveTo>
                    <a:cubicBezTo>
                      <a:pt x="294" y="354"/>
                      <a:pt x="279" y="355"/>
                      <a:pt x="281" y="345"/>
                    </a:cubicBezTo>
                    <a:cubicBezTo>
                      <a:pt x="284" y="336"/>
                      <a:pt x="305" y="303"/>
                      <a:pt x="292" y="294"/>
                    </a:cubicBezTo>
                    <a:cubicBezTo>
                      <a:pt x="278" y="284"/>
                      <a:pt x="255" y="276"/>
                      <a:pt x="259" y="267"/>
                    </a:cubicBezTo>
                    <a:cubicBezTo>
                      <a:pt x="264" y="257"/>
                      <a:pt x="266" y="245"/>
                      <a:pt x="276" y="245"/>
                    </a:cubicBezTo>
                    <a:cubicBezTo>
                      <a:pt x="286" y="245"/>
                      <a:pt x="294" y="247"/>
                      <a:pt x="314" y="229"/>
                    </a:cubicBezTo>
                    <a:cubicBezTo>
                      <a:pt x="333" y="210"/>
                      <a:pt x="335" y="198"/>
                      <a:pt x="329" y="184"/>
                    </a:cubicBezTo>
                    <a:cubicBezTo>
                      <a:pt x="322" y="170"/>
                      <a:pt x="308" y="151"/>
                      <a:pt x="290" y="156"/>
                    </a:cubicBezTo>
                    <a:cubicBezTo>
                      <a:pt x="272" y="161"/>
                      <a:pt x="253" y="175"/>
                      <a:pt x="251" y="170"/>
                    </a:cubicBezTo>
                    <a:cubicBezTo>
                      <a:pt x="250" y="165"/>
                      <a:pt x="254" y="158"/>
                      <a:pt x="254" y="158"/>
                    </a:cubicBezTo>
                    <a:cubicBezTo>
                      <a:pt x="254" y="158"/>
                      <a:pt x="286" y="137"/>
                      <a:pt x="288" y="123"/>
                    </a:cubicBezTo>
                    <a:cubicBezTo>
                      <a:pt x="290" y="109"/>
                      <a:pt x="300" y="87"/>
                      <a:pt x="293" y="81"/>
                    </a:cubicBezTo>
                    <a:cubicBezTo>
                      <a:pt x="286" y="74"/>
                      <a:pt x="257" y="76"/>
                      <a:pt x="240" y="83"/>
                    </a:cubicBezTo>
                    <a:cubicBezTo>
                      <a:pt x="223" y="90"/>
                      <a:pt x="208" y="101"/>
                      <a:pt x="199" y="102"/>
                    </a:cubicBezTo>
                    <a:cubicBezTo>
                      <a:pt x="190" y="104"/>
                      <a:pt x="160" y="110"/>
                      <a:pt x="151" y="116"/>
                    </a:cubicBezTo>
                    <a:cubicBezTo>
                      <a:pt x="143" y="123"/>
                      <a:pt x="138" y="133"/>
                      <a:pt x="123" y="141"/>
                    </a:cubicBezTo>
                    <a:cubicBezTo>
                      <a:pt x="109" y="149"/>
                      <a:pt x="94" y="155"/>
                      <a:pt x="88" y="186"/>
                    </a:cubicBezTo>
                    <a:cubicBezTo>
                      <a:pt x="83" y="217"/>
                      <a:pt x="81" y="245"/>
                      <a:pt x="78" y="259"/>
                    </a:cubicBezTo>
                    <a:cubicBezTo>
                      <a:pt x="74" y="273"/>
                      <a:pt x="54" y="312"/>
                      <a:pt x="50" y="324"/>
                    </a:cubicBezTo>
                    <a:cubicBezTo>
                      <a:pt x="46" y="337"/>
                      <a:pt x="44" y="358"/>
                      <a:pt x="42" y="389"/>
                    </a:cubicBezTo>
                    <a:cubicBezTo>
                      <a:pt x="41" y="420"/>
                      <a:pt x="0" y="459"/>
                      <a:pt x="10" y="472"/>
                    </a:cubicBezTo>
                    <a:cubicBezTo>
                      <a:pt x="21" y="485"/>
                      <a:pt x="61" y="466"/>
                      <a:pt x="84" y="400"/>
                    </a:cubicBezTo>
                    <a:cubicBezTo>
                      <a:pt x="107" y="334"/>
                      <a:pt x="126" y="280"/>
                      <a:pt x="130" y="232"/>
                    </a:cubicBezTo>
                    <a:cubicBezTo>
                      <a:pt x="135" y="185"/>
                      <a:pt x="136" y="176"/>
                      <a:pt x="152" y="171"/>
                    </a:cubicBezTo>
                    <a:cubicBezTo>
                      <a:pt x="168" y="166"/>
                      <a:pt x="204" y="160"/>
                      <a:pt x="208" y="166"/>
                    </a:cubicBezTo>
                    <a:cubicBezTo>
                      <a:pt x="212" y="172"/>
                      <a:pt x="189" y="195"/>
                      <a:pt x="179" y="205"/>
                    </a:cubicBezTo>
                    <a:cubicBezTo>
                      <a:pt x="169" y="214"/>
                      <a:pt x="163" y="224"/>
                      <a:pt x="168" y="232"/>
                    </a:cubicBezTo>
                    <a:cubicBezTo>
                      <a:pt x="173" y="241"/>
                      <a:pt x="208" y="244"/>
                      <a:pt x="222" y="228"/>
                    </a:cubicBezTo>
                    <a:cubicBezTo>
                      <a:pt x="235" y="212"/>
                      <a:pt x="240" y="200"/>
                      <a:pt x="250" y="199"/>
                    </a:cubicBezTo>
                    <a:cubicBezTo>
                      <a:pt x="259" y="197"/>
                      <a:pt x="295" y="197"/>
                      <a:pt x="295" y="202"/>
                    </a:cubicBezTo>
                    <a:cubicBezTo>
                      <a:pt x="295" y="208"/>
                      <a:pt x="283" y="216"/>
                      <a:pt x="271" y="216"/>
                    </a:cubicBezTo>
                    <a:cubicBezTo>
                      <a:pt x="258" y="216"/>
                      <a:pt x="248" y="209"/>
                      <a:pt x="237" y="217"/>
                    </a:cubicBezTo>
                    <a:cubicBezTo>
                      <a:pt x="227" y="225"/>
                      <a:pt x="214" y="253"/>
                      <a:pt x="200" y="267"/>
                    </a:cubicBezTo>
                    <a:cubicBezTo>
                      <a:pt x="187" y="282"/>
                      <a:pt x="172" y="305"/>
                      <a:pt x="186" y="319"/>
                    </a:cubicBezTo>
                    <a:cubicBezTo>
                      <a:pt x="200" y="332"/>
                      <a:pt x="222" y="335"/>
                      <a:pt x="229" y="326"/>
                    </a:cubicBezTo>
                    <a:cubicBezTo>
                      <a:pt x="235" y="317"/>
                      <a:pt x="247" y="313"/>
                      <a:pt x="253" y="316"/>
                    </a:cubicBezTo>
                    <a:cubicBezTo>
                      <a:pt x="258" y="320"/>
                      <a:pt x="255" y="335"/>
                      <a:pt x="246" y="337"/>
                    </a:cubicBezTo>
                    <a:cubicBezTo>
                      <a:pt x="237" y="339"/>
                      <a:pt x="204" y="342"/>
                      <a:pt x="197" y="342"/>
                    </a:cubicBezTo>
                    <a:cubicBezTo>
                      <a:pt x="190" y="342"/>
                      <a:pt x="180" y="345"/>
                      <a:pt x="184" y="359"/>
                    </a:cubicBezTo>
                    <a:cubicBezTo>
                      <a:pt x="187" y="374"/>
                      <a:pt x="193" y="396"/>
                      <a:pt x="218" y="395"/>
                    </a:cubicBezTo>
                    <a:cubicBezTo>
                      <a:pt x="243" y="395"/>
                      <a:pt x="256" y="395"/>
                      <a:pt x="265" y="402"/>
                    </a:cubicBezTo>
                    <a:cubicBezTo>
                      <a:pt x="275" y="408"/>
                      <a:pt x="300" y="440"/>
                      <a:pt x="315" y="421"/>
                    </a:cubicBezTo>
                    <a:cubicBezTo>
                      <a:pt x="329" y="401"/>
                      <a:pt x="324" y="374"/>
                      <a:pt x="309" y="3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73" name="Freeform 165"/>
              <p:cNvSpPr>
                <a:spLocks noEditPoints="1"/>
              </p:cNvSpPr>
              <p:nvPr/>
            </p:nvSpPr>
            <p:spPr bwMode="auto">
              <a:xfrm>
                <a:off x="6778625" y="2800351"/>
                <a:ext cx="1449388" cy="1103313"/>
              </a:xfrm>
              <a:custGeom>
                <a:avLst/>
                <a:gdLst>
                  <a:gd name="T0" fmla="*/ 82 w 386"/>
                  <a:gd name="T1" fmla="*/ 68 h 293"/>
                  <a:gd name="T2" fmla="*/ 47 w 386"/>
                  <a:gd name="T3" fmla="*/ 93 h 293"/>
                  <a:gd name="T4" fmla="*/ 36 w 386"/>
                  <a:gd name="T5" fmla="*/ 131 h 293"/>
                  <a:gd name="T6" fmla="*/ 35 w 386"/>
                  <a:gd name="T7" fmla="*/ 170 h 293"/>
                  <a:gd name="T8" fmla="*/ 8 w 386"/>
                  <a:gd name="T9" fmla="*/ 256 h 293"/>
                  <a:gd name="T10" fmla="*/ 42 w 386"/>
                  <a:gd name="T11" fmla="*/ 271 h 293"/>
                  <a:gd name="T12" fmla="*/ 68 w 386"/>
                  <a:gd name="T13" fmla="*/ 204 h 293"/>
                  <a:gd name="T14" fmla="*/ 89 w 386"/>
                  <a:gd name="T15" fmla="*/ 133 h 293"/>
                  <a:gd name="T16" fmla="*/ 82 w 386"/>
                  <a:gd name="T17" fmla="*/ 68 h 293"/>
                  <a:gd name="T18" fmla="*/ 369 w 386"/>
                  <a:gd name="T19" fmla="*/ 89 h 293"/>
                  <a:gd name="T20" fmla="*/ 283 w 386"/>
                  <a:gd name="T21" fmla="*/ 10 h 293"/>
                  <a:gd name="T22" fmla="*/ 229 w 386"/>
                  <a:gd name="T23" fmla="*/ 11 h 293"/>
                  <a:gd name="T24" fmla="*/ 119 w 386"/>
                  <a:gd name="T25" fmla="*/ 60 h 293"/>
                  <a:gd name="T26" fmla="*/ 115 w 386"/>
                  <a:gd name="T27" fmla="*/ 85 h 293"/>
                  <a:gd name="T28" fmla="*/ 164 w 386"/>
                  <a:gd name="T29" fmla="*/ 93 h 293"/>
                  <a:gd name="T30" fmla="*/ 236 w 386"/>
                  <a:gd name="T31" fmla="*/ 55 h 293"/>
                  <a:gd name="T32" fmla="*/ 273 w 386"/>
                  <a:gd name="T33" fmla="*/ 60 h 293"/>
                  <a:gd name="T34" fmla="*/ 334 w 386"/>
                  <a:gd name="T35" fmla="*/ 112 h 293"/>
                  <a:gd name="T36" fmla="*/ 330 w 386"/>
                  <a:gd name="T37" fmla="*/ 154 h 293"/>
                  <a:gd name="T38" fmla="*/ 326 w 386"/>
                  <a:gd name="T39" fmla="*/ 200 h 293"/>
                  <a:gd name="T40" fmla="*/ 292 w 386"/>
                  <a:gd name="T41" fmla="*/ 264 h 293"/>
                  <a:gd name="T42" fmla="*/ 338 w 386"/>
                  <a:gd name="T43" fmla="*/ 260 h 293"/>
                  <a:gd name="T44" fmla="*/ 374 w 386"/>
                  <a:gd name="T45" fmla="*/ 178 h 293"/>
                  <a:gd name="T46" fmla="*/ 369 w 386"/>
                  <a:gd name="T47" fmla="*/ 89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86" h="293">
                    <a:moveTo>
                      <a:pt x="82" y="68"/>
                    </a:moveTo>
                    <a:cubicBezTo>
                      <a:pt x="82" y="68"/>
                      <a:pt x="58" y="79"/>
                      <a:pt x="47" y="93"/>
                    </a:cubicBezTo>
                    <a:cubicBezTo>
                      <a:pt x="36" y="108"/>
                      <a:pt x="31" y="122"/>
                      <a:pt x="36" y="131"/>
                    </a:cubicBezTo>
                    <a:cubicBezTo>
                      <a:pt x="40" y="140"/>
                      <a:pt x="41" y="158"/>
                      <a:pt x="35" y="170"/>
                    </a:cubicBezTo>
                    <a:cubicBezTo>
                      <a:pt x="29" y="182"/>
                      <a:pt x="0" y="239"/>
                      <a:pt x="8" y="256"/>
                    </a:cubicBezTo>
                    <a:cubicBezTo>
                      <a:pt x="16" y="273"/>
                      <a:pt x="25" y="293"/>
                      <a:pt x="42" y="271"/>
                    </a:cubicBezTo>
                    <a:cubicBezTo>
                      <a:pt x="59" y="250"/>
                      <a:pt x="64" y="228"/>
                      <a:pt x="68" y="204"/>
                    </a:cubicBezTo>
                    <a:cubicBezTo>
                      <a:pt x="72" y="181"/>
                      <a:pt x="81" y="151"/>
                      <a:pt x="89" y="133"/>
                    </a:cubicBezTo>
                    <a:cubicBezTo>
                      <a:pt x="98" y="114"/>
                      <a:pt x="118" y="67"/>
                      <a:pt x="82" y="68"/>
                    </a:cubicBezTo>
                    <a:close/>
                    <a:moveTo>
                      <a:pt x="369" y="89"/>
                    </a:moveTo>
                    <a:cubicBezTo>
                      <a:pt x="352" y="68"/>
                      <a:pt x="300" y="15"/>
                      <a:pt x="283" y="10"/>
                    </a:cubicBezTo>
                    <a:cubicBezTo>
                      <a:pt x="265" y="5"/>
                      <a:pt x="252" y="0"/>
                      <a:pt x="229" y="11"/>
                    </a:cubicBezTo>
                    <a:cubicBezTo>
                      <a:pt x="207" y="22"/>
                      <a:pt x="131" y="56"/>
                      <a:pt x="119" y="60"/>
                    </a:cubicBezTo>
                    <a:cubicBezTo>
                      <a:pt x="119" y="60"/>
                      <a:pt x="104" y="75"/>
                      <a:pt x="115" y="85"/>
                    </a:cubicBezTo>
                    <a:cubicBezTo>
                      <a:pt x="126" y="96"/>
                      <a:pt x="149" y="104"/>
                      <a:pt x="164" y="93"/>
                    </a:cubicBezTo>
                    <a:cubicBezTo>
                      <a:pt x="179" y="83"/>
                      <a:pt x="224" y="64"/>
                      <a:pt x="236" y="55"/>
                    </a:cubicBezTo>
                    <a:cubicBezTo>
                      <a:pt x="247" y="47"/>
                      <a:pt x="263" y="51"/>
                      <a:pt x="273" y="60"/>
                    </a:cubicBezTo>
                    <a:cubicBezTo>
                      <a:pt x="284" y="68"/>
                      <a:pt x="332" y="98"/>
                      <a:pt x="334" y="112"/>
                    </a:cubicBezTo>
                    <a:cubicBezTo>
                      <a:pt x="336" y="126"/>
                      <a:pt x="333" y="136"/>
                      <a:pt x="330" y="154"/>
                    </a:cubicBezTo>
                    <a:cubicBezTo>
                      <a:pt x="328" y="172"/>
                      <a:pt x="333" y="184"/>
                      <a:pt x="326" y="200"/>
                    </a:cubicBezTo>
                    <a:cubicBezTo>
                      <a:pt x="318" y="216"/>
                      <a:pt x="281" y="243"/>
                      <a:pt x="292" y="264"/>
                    </a:cubicBezTo>
                    <a:cubicBezTo>
                      <a:pt x="302" y="285"/>
                      <a:pt x="318" y="285"/>
                      <a:pt x="338" y="260"/>
                    </a:cubicBezTo>
                    <a:cubicBezTo>
                      <a:pt x="357" y="235"/>
                      <a:pt x="367" y="219"/>
                      <a:pt x="374" y="178"/>
                    </a:cubicBezTo>
                    <a:cubicBezTo>
                      <a:pt x="380" y="138"/>
                      <a:pt x="386" y="109"/>
                      <a:pt x="369"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74" name="Freeform 166"/>
              <p:cNvSpPr>
                <a:spLocks noEditPoints="1"/>
              </p:cNvSpPr>
              <p:nvPr/>
            </p:nvSpPr>
            <p:spPr bwMode="auto">
              <a:xfrm>
                <a:off x="8683625" y="2921001"/>
                <a:ext cx="798513" cy="1035050"/>
              </a:xfrm>
              <a:custGeom>
                <a:avLst/>
                <a:gdLst>
                  <a:gd name="T0" fmla="*/ 181 w 213"/>
                  <a:gd name="T1" fmla="*/ 93 h 275"/>
                  <a:gd name="T2" fmla="*/ 158 w 213"/>
                  <a:gd name="T3" fmla="*/ 73 h 275"/>
                  <a:gd name="T4" fmla="*/ 126 w 213"/>
                  <a:gd name="T5" fmla="*/ 80 h 275"/>
                  <a:gd name="T6" fmla="*/ 119 w 213"/>
                  <a:gd name="T7" fmla="*/ 33 h 275"/>
                  <a:gd name="T8" fmla="*/ 92 w 213"/>
                  <a:gd name="T9" fmla="*/ 4 h 275"/>
                  <a:gd name="T10" fmla="*/ 63 w 213"/>
                  <a:gd name="T11" fmla="*/ 49 h 275"/>
                  <a:gd name="T12" fmla="*/ 68 w 213"/>
                  <a:gd name="T13" fmla="*/ 83 h 275"/>
                  <a:gd name="T14" fmla="*/ 52 w 213"/>
                  <a:gd name="T15" fmla="*/ 99 h 275"/>
                  <a:gd name="T16" fmla="*/ 30 w 213"/>
                  <a:gd name="T17" fmla="*/ 104 h 275"/>
                  <a:gd name="T18" fmla="*/ 17 w 213"/>
                  <a:gd name="T19" fmla="*/ 146 h 275"/>
                  <a:gd name="T20" fmla="*/ 30 w 213"/>
                  <a:gd name="T21" fmla="*/ 183 h 275"/>
                  <a:gd name="T22" fmla="*/ 2 w 213"/>
                  <a:gd name="T23" fmla="*/ 247 h 275"/>
                  <a:gd name="T24" fmla="*/ 42 w 213"/>
                  <a:gd name="T25" fmla="*/ 244 h 275"/>
                  <a:gd name="T26" fmla="*/ 91 w 213"/>
                  <a:gd name="T27" fmla="*/ 161 h 275"/>
                  <a:gd name="T28" fmla="*/ 164 w 213"/>
                  <a:gd name="T29" fmla="*/ 134 h 275"/>
                  <a:gd name="T30" fmla="*/ 181 w 213"/>
                  <a:gd name="T31" fmla="*/ 93 h 275"/>
                  <a:gd name="T32" fmla="*/ 165 w 213"/>
                  <a:gd name="T33" fmla="*/ 184 h 275"/>
                  <a:gd name="T34" fmla="*/ 131 w 213"/>
                  <a:gd name="T35" fmla="*/ 175 h 275"/>
                  <a:gd name="T36" fmla="*/ 117 w 213"/>
                  <a:gd name="T37" fmla="*/ 203 h 275"/>
                  <a:gd name="T38" fmla="*/ 151 w 213"/>
                  <a:gd name="T39" fmla="*/ 231 h 275"/>
                  <a:gd name="T40" fmla="*/ 169 w 213"/>
                  <a:gd name="T41" fmla="*/ 272 h 275"/>
                  <a:gd name="T42" fmla="*/ 206 w 213"/>
                  <a:gd name="T43" fmla="*/ 232 h 275"/>
                  <a:gd name="T44" fmla="*/ 165 w 213"/>
                  <a:gd name="T45" fmla="*/ 18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3" h="275">
                    <a:moveTo>
                      <a:pt x="181" y="93"/>
                    </a:moveTo>
                    <a:cubicBezTo>
                      <a:pt x="171" y="78"/>
                      <a:pt x="169" y="69"/>
                      <a:pt x="158" y="73"/>
                    </a:cubicBezTo>
                    <a:cubicBezTo>
                      <a:pt x="146" y="76"/>
                      <a:pt x="137" y="85"/>
                      <a:pt x="126" y="80"/>
                    </a:cubicBezTo>
                    <a:cubicBezTo>
                      <a:pt x="115" y="74"/>
                      <a:pt x="117" y="49"/>
                      <a:pt x="119" y="33"/>
                    </a:cubicBezTo>
                    <a:cubicBezTo>
                      <a:pt x="121" y="17"/>
                      <a:pt x="108" y="0"/>
                      <a:pt x="92" y="4"/>
                    </a:cubicBezTo>
                    <a:cubicBezTo>
                      <a:pt x="92" y="4"/>
                      <a:pt x="62" y="35"/>
                      <a:pt x="63" y="49"/>
                    </a:cubicBezTo>
                    <a:cubicBezTo>
                      <a:pt x="64" y="63"/>
                      <a:pt x="68" y="74"/>
                      <a:pt x="68" y="83"/>
                    </a:cubicBezTo>
                    <a:cubicBezTo>
                      <a:pt x="68" y="92"/>
                      <a:pt x="58" y="100"/>
                      <a:pt x="52" y="99"/>
                    </a:cubicBezTo>
                    <a:cubicBezTo>
                      <a:pt x="46" y="99"/>
                      <a:pt x="36" y="95"/>
                      <a:pt x="30" y="104"/>
                    </a:cubicBezTo>
                    <a:cubicBezTo>
                      <a:pt x="25" y="113"/>
                      <a:pt x="10" y="138"/>
                      <a:pt x="17" y="146"/>
                    </a:cubicBezTo>
                    <a:cubicBezTo>
                      <a:pt x="23" y="154"/>
                      <a:pt x="39" y="159"/>
                      <a:pt x="30" y="183"/>
                    </a:cubicBezTo>
                    <a:cubicBezTo>
                      <a:pt x="20" y="208"/>
                      <a:pt x="0" y="229"/>
                      <a:pt x="2" y="247"/>
                    </a:cubicBezTo>
                    <a:cubicBezTo>
                      <a:pt x="5" y="266"/>
                      <a:pt x="29" y="265"/>
                      <a:pt x="42" y="244"/>
                    </a:cubicBezTo>
                    <a:cubicBezTo>
                      <a:pt x="55" y="222"/>
                      <a:pt x="73" y="168"/>
                      <a:pt x="91" y="161"/>
                    </a:cubicBezTo>
                    <a:cubicBezTo>
                      <a:pt x="110" y="154"/>
                      <a:pt x="143" y="155"/>
                      <a:pt x="164" y="134"/>
                    </a:cubicBezTo>
                    <a:cubicBezTo>
                      <a:pt x="184" y="113"/>
                      <a:pt x="192" y="108"/>
                      <a:pt x="181" y="93"/>
                    </a:cubicBezTo>
                    <a:close/>
                    <a:moveTo>
                      <a:pt x="165" y="184"/>
                    </a:moveTo>
                    <a:cubicBezTo>
                      <a:pt x="150" y="176"/>
                      <a:pt x="142" y="169"/>
                      <a:pt x="131" y="175"/>
                    </a:cubicBezTo>
                    <a:cubicBezTo>
                      <a:pt x="131" y="175"/>
                      <a:pt x="111" y="195"/>
                      <a:pt x="117" y="203"/>
                    </a:cubicBezTo>
                    <a:cubicBezTo>
                      <a:pt x="123" y="210"/>
                      <a:pt x="147" y="216"/>
                      <a:pt x="151" y="231"/>
                    </a:cubicBezTo>
                    <a:cubicBezTo>
                      <a:pt x="155" y="246"/>
                      <a:pt x="157" y="269"/>
                      <a:pt x="169" y="272"/>
                    </a:cubicBezTo>
                    <a:cubicBezTo>
                      <a:pt x="181" y="275"/>
                      <a:pt x="199" y="259"/>
                      <a:pt x="206" y="232"/>
                    </a:cubicBezTo>
                    <a:cubicBezTo>
                      <a:pt x="213" y="206"/>
                      <a:pt x="181" y="192"/>
                      <a:pt x="165" y="1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175" name="Freeform 167"/>
              <p:cNvSpPr>
                <a:spLocks noEditPoints="1"/>
              </p:cNvSpPr>
              <p:nvPr/>
            </p:nvSpPr>
            <p:spPr bwMode="auto">
              <a:xfrm>
                <a:off x="9902825" y="2703513"/>
                <a:ext cx="904875" cy="1466850"/>
              </a:xfrm>
              <a:custGeom>
                <a:avLst/>
                <a:gdLst>
                  <a:gd name="T0" fmla="*/ 24 w 241"/>
                  <a:gd name="T1" fmla="*/ 76 h 390"/>
                  <a:gd name="T2" fmla="*/ 67 w 241"/>
                  <a:gd name="T3" fmla="*/ 56 h 390"/>
                  <a:gd name="T4" fmla="*/ 75 w 241"/>
                  <a:gd name="T5" fmla="*/ 47 h 390"/>
                  <a:gd name="T6" fmla="*/ 55 w 241"/>
                  <a:gd name="T7" fmla="*/ 21 h 390"/>
                  <a:gd name="T8" fmla="*/ 39 w 241"/>
                  <a:gd name="T9" fmla="*/ 13 h 390"/>
                  <a:gd name="T10" fmla="*/ 7 w 241"/>
                  <a:gd name="T11" fmla="*/ 40 h 390"/>
                  <a:gd name="T12" fmla="*/ 24 w 241"/>
                  <a:gd name="T13" fmla="*/ 76 h 390"/>
                  <a:gd name="T14" fmla="*/ 239 w 241"/>
                  <a:gd name="T15" fmla="*/ 33 h 390"/>
                  <a:gd name="T16" fmla="*/ 213 w 241"/>
                  <a:gd name="T17" fmla="*/ 0 h 390"/>
                  <a:gd name="T18" fmla="*/ 142 w 241"/>
                  <a:gd name="T19" fmla="*/ 8 h 390"/>
                  <a:gd name="T20" fmla="*/ 106 w 241"/>
                  <a:gd name="T21" fmla="*/ 24 h 390"/>
                  <a:gd name="T22" fmla="*/ 97 w 241"/>
                  <a:gd name="T23" fmla="*/ 53 h 390"/>
                  <a:gd name="T24" fmla="*/ 113 w 241"/>
                  <a:gd name="T25" fmla="*/ 52 h 390"/>
                  <a:gd name="T26" fmla="*/ 142 w 241"/>
                  <a:gd name="T27" fmla="*/ 55 h 390"/>
                  <a:gd name="T28" fmla="*/ 94 w 241"/>
                  <a:gd name="T29" fmla="*/ 106 h 390"/>
                  <a:gd name="T30" fmla="*/ 128 w 241"/>
                  <a:gd name="T31" fmla="*/ 102 h 390"/>
                  <a:gd name="T32" fmla="*/ 203 w 241"/>
                  <a:gd name="T33" fmla="*/ 62 h 390"/>
                  <a:gd name="T34" fmla="*/ 239 w 241"/>
                  <a:gd name="T35" fmla="*/ 33 h 390"/>
                  <a:gd name="T36" fmla="*/ 152 w 241"/>
                  <a:gd name="T37" fmla="*/ 241 h 390"/>
                  <a:gd name="T38" fmla="*/ 118 w 241"/>
                  <a:gd name="T39" fmla="*/ 244 h 390"/>
                  <a:gd name="T40" fmla="*/ 113 w 241"/>
                  <a:gd name="T41" fmla="*/ 212 h 390"/>
                  <a:gd name="T42" fmla="*/ 128 w 241"/>
                  <a:gd name="T43" fmla="*/ 168 h 390"/>
                  <a:gd name="T44" fmla="*/ 102 w 241"/>
                  <a:gd name="T45" fmla="*/ 129 h 390"/>
                  <a:gd name="T46" fmla="*/ 61 w 241"/>
                  <a:gd name="T47" fmla="*/ 140 h 390"/>
                  <a:gd name="T48" fmla="*/ 28 w 241"/>
                  <a:gd name="T49" fmla="*/ 148 h 390"/>
                  <a:gd name="T50" fmla="*/ 51 w 241"/>
                  <a:gd name="T51" fmla="*/ 176 h 390"/>
                  <a:gd name="T52" fmla="*/ 70 w 241"/>
                  <a:gd name="T53" fmla="*/ 185 h 390"/>
                  <a:gd name="T54" fmla="*/ 69 w 241"/>
                  <a:gd name="T55" fmla="*/ 240 h 390"/>
                  <a:gd name="T56" fmla="*/ 45 w 241"/>
                  <a:gd name="T57" fmla="*/ 255 h 390"/>
                  <a:gd name="T58" fmla="*/ 30 w 241"/>
                  <a:gd name="T59" fmla="*/ 290 h 390"/>
                  <a:gd name="T60" fmla="*/ 66 w 241"/>
                  <a:gd name="T61" fmla="*/ 298 h 390"/>
                  <a:gd name="T62" fmla="*/ 53 w 241"/>
                  <a:gd name="T63" fmla="*/ 327 h 390"/>
                  <a:gd name="T64" fmla="*/ 11 w 241"/>
                  <a:gd name="T65" fmla="*/ 353 h 390"/>
                  <a:gd name="T66" fmla="*/ 36 w 241"/>
                  <a:gd name="T67" fmla="*/ 364 h 390"/>
                  <a:gd name="T68" fmla="*/ 67 w 241"/>
                  <a:gd name="T69" fmla="*/ 382 h 390"/>
                  <a:gd name="T70" fmla="*/ 99 w 241"/>
                  <a:gd name="T71" fmla="*/ 365 h 390"/>
                  <a:gd name="T72" fmla="*/ 111 w 241"/>
                  <a:gd name="T73" fmla="*/ 332 h 390"/>
                  <a:gd name="T74" fmla="*/ 132 w 241"/>
                  <a:gd name="T75" fmla="*/ 317 h 390"/>
                  <a:gd name="T76" fmla="*/ 153 w 241"/>
                  <a:gd name="T77" fmla="*/ 272 h 390"/>
                  <a:gd name="T78" fmla="*/ 152 w 241"/>
                  <a:gd name="T79" fmla="*/ 241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1" h="390">
                    <a:moveTo>
                      <a:pt x="24" y="76"/>
                    </a:moveTo>
                    <a:cubicBezTo>
                      <a:pt x="38" y="77"/>
                      <a:pt x="54" y="59"/>
                      <a:pt x="67" y="56"/>
                    </a:cubicBezTo>
                    <a:cubicBezTo>
                      <a:pt x="79" y="53"/>
                      <a:pt x="81" y="48"/>
                      <a:pt x="75" y="47"/>
                    </a:cubicBezTo>
                    <a:cubicBezTo>
                      <a:pt x="69" y="47"/>
                      <a:pt x="62" y="30"/>
                      <a:pt x="55" y="21"/>
                    </a:cubicBezTo>
                    <a:cubicBezTo>
                      <a:pt x="49" y="12"/>
                      <a:pt x="39" y="13"/>
                      <a:pt x="39" y="13"/>
                    </a:cubicBezTo>
                    <a:cubicBezTo>
                      <a:pt x="31" y="12"/>
                      <a:pt x="14" y="15"/>
                      <a:pt x="7" y="40"/>
                    </a:cubicBezTo>
                    <a:cubicBezTo>
                      <a:pt x="0" y="65"/>
                      <a:pt x="9" y="76"/>
                      <a:pt x="24" y="76"/>
                    </a:cubicBezTo>
                    <a:close/>
                    <a:moveTo>
                      <a:pt x="239" y="33"/>
                    </a:moveTo>
                    <a:cubicBezTo>
                      <a:pt x="237" y="6"/>
                      <a:pt x="227" y="1"/>
                      <a:pt x="213" y="0"/>
                    </a:cubicBezTo>
                    <a:cubicBezTo>
                      <a:pt x="200" y="0"/>
                      <a:pt x="152" y="8"/>
                      <a:pt x="142" y="8"/>
                    </a:cubicBezTo>
                    <a:cubicBezTo>
                      <a:pt x="133" y="8"/>
                      <a:pt x="118" y="8"/>
                      <a:pt x="106" y="24"/>
                    </a:cubicBezTo>
                    <a:cubicBezTo>
                      <a:pt x="93" y="40"/>
                      <a:pt x="94" y="48"/>
                      <a:pt x="97" y="53"/>
                    </a:cubicBezTo>
                    <a:cubicBezTo>
                      <a:pt x="97" y="53"/>
                      <a:pt x="104" y="56"/>
                      <a:pt x="113" y="52"/>
                    </a:cubicBezTo>
                    <a:cubicBezTo>
                      <a:pt x="121" y="47"/>
                      <a:pt x="147" y="48"/>
                      <a:pt x="142" y="55"/>
                    </a:cubicBezTo>
                    <a:cubicBezTo>
                      <a:pt x="137" y="61"/>
                      <a:pt x="92" y="97"/>
                      <a:pt x="94" y="106"/>
                    </a:cubicBezTo>
                    <a:cubicBezTo>
                      <a:pt x="96" y="116"/>
                      <a:pt x="109" y="117"/>
                      <a:pt x="128" y="102"/>
                    </a:cubicBezTo>
                    <a:cubicBezTo>
                      <a:pt x="148" y="87"/>
                      <a:pt x="187" y="61"/>
                      <a:pt x="203" y="62"/>
                    </a:cubicBezTo>
                    <a:cubicBezTo>
                      <a:pt x="218" y="64"/>
                      <a:pt x="241" y="60"/>
                      <a:pt x="239" y="33"/>
                    </a:cubicBezTo>
                    <a:close/>
                    <a:moveTo>
                      <a:pt x="152" y="241"/>
                    </a:moveTo>
                    <a:cubicBezTo>
                      <a:pt x="145" y="236"/>
                      <a:pt x="123" y="244"/>
                      <a:pt x="118" y="244"/>
                    </a:cubicBezTo>
                    <a:cubicBezTo>
                      <a:pt x="113" y="245"/>
                      <a:pt x="113" y="232"/>
                      <a:pt x="113" y="212"/>
                    </a:cubicBezTo>
                    <a:cubicBezTo>
                      <a:pt x="113" y="193"/>
                      <a:pt x="122" y="182"/>
                      <a:pt x="128" y="168"/>
                    </a:cubicBezTo>
                    <a:cubicBezTo>
                      <a:pt x="134" y="153"/>
                      <a:pt x="118" y="135"/>
                      <a:pt x="102" y="129"/>
                    </a:cubicBezTo>
                    <a:cubicBezTo>
                      <a:pt x="86" y="123"/>
                      <a:pt x="71" y="131"/>
                      <a:pt x="61" y="140"/>
                    </a:cubicBezTo>
                    <a:cubicBezTo>
                      <a:pt x="51" y="149"/>
                      <a:pt x="28" y="148"/>
                      <a:pt x="28" y="148"/>
                    </a:cubicBezTo>
                    <a:cubicBezTo>
                      <a:pt x="10" y="150"/>
                      <a:pt x="42" y="174"/>
                      <a:pt x="51" y="176"/>
                    </a:cubicBezTo>
                    <a:cubicBezTo>
                      <a:pt x="61" y="177"/>
                      <a:pt x="70" y="181"/>
                      <a:pt x="70" y="185"/>
                    </a:cubicBezTo>
                    <a:cubicBezTo>
                      <a:pt x="70" y="189"/>
                      <a:pt x="71" y="228"/>
                      <a:pt x="69" y="240"/>
                    </a:cubicBezTo>
                    <a:cubicBezTo>
                      <a:pt x="67" y="252"/>
                      <a:pt x="60" y="252"/>
                      <a:pt x="45" y="255"/>
                    </a:cubicBezTo>
                    <a:cubicBezTo>
                      <a:pt x="29" y="258"/>
                      <a:pt x="27" y="284"/>
                      <a:pt x="30" y="290"/>
                    </a:cubicBezTo>
                    <a:cubicBezTo>
                      <a:pt x="33" y="296"/>
                      <a:pt x="62" y="291"/>
                      <a:pt x="66" y="298"/>
                    </a:cubicBezTo>
                    <a:cubicBezTo>
                      <a:pt x="70" y="304"/>
                      <a:pt x="69" y="319"/>
                      <a:pt x="53" y="327"/>
                    </a:cubicBezTo>
                    <a:cubicBezTo>
                      <a:pt x="38" y="336"/>
                      <a:pt x="16" y="346"/>
                      <a:pt x="11" y="353"/>
                    </a:cubicBezTo>
                    <a:cubicBezTo>
                      <a:pt x="6" y="360"/>
                      <a:pt x="25" y="364"/>
                      <a:pt x="36" y="364"/>
                    </a:cubicBezTo>
                    <a:cubicBezTo>
                      <a:pt x="47" y="364"/>
                      <a:pt x="56" y="374"/>
                      <a:pt x="67" y="382"/>
                    </a:cubicBezTo>
                    <a:cubicBezTo>
                      <a:pt x="78" y="390"/>
                      <a:pt x="91" y="374"/>
                      <a:pt x="99" y="365"/>
                    </a:cubicBezTo>
                    <a:cubicBezTo>
                      <a:pt x="108" y="357"/>
                      <a:pt x="108" y="342"/>
                      <a:pt x="111" y="332"/>
                    </a:cubicBezTo>
                    <a:cubicBezTo>
                      <a:pt x="113" y="322"/>
                      <a:pt x="122" y="322"/>
                      <a:pt x="132" y="317"/>
                    </a:cubicBezTo>
                    <a:cubicBezTo>
                      <a:pt x="142" y="312"/>
                      <a:pt x="143" y="288"/>
                      <a:pt x="153" y="272"/>
                    </a:cubicBezTo>
                    <a:cubicBezTo>
                      <a:pt x="162" y="255"/>
                      <a:pt x="159" y="247"/>
                      <a:pt x="152" y="2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grpSp>
      <p:sp>
        <p:nvSpPr>
          <p:cNvPr id="27655" name="文本框 177"/>
          <p:cNvSpPr txBox="1"/>
          <p:nvPr/>
        </p:nvSpPr>
        <p:spPr>
          <a:xfrm>
            <a:off x="2752725" y="3302000"/>
            <a:ext cx="6716713" cy="828675"/>
          </a:xfrm>
          <a:prstGeom prst="rect">
            <a:avLst/>
          </a:prstGeom>
          <a:noFill/>
          <a:ln w="9525">
            <a:noFill/>
          </a:ln>
        </p:spPr>
        <p:txBody>
          <a:bodyPr wrap="square" anchor="t" anchorCtr="0">
            <a:spAutoFit/>
          </a:bodyPr>
          <a:p>
            <a:pPr algn="dist"/>
            <a:r>
              <a:rPr lang="zh-CN" altLang="en-US" sz="4800" dirty="0">
                <a:solidFill>
                  <a:srgbClr val="003D87"/>
                </a:solidFill>
                <a:latin typeface="思源黑体 CN Heavy" pitchFamily="34" charset="-122"/>
                <a:ea typeface="思源黑体 CN Heavy" pitchFamily="34" charset="-122"/>
              </a:rPr>
              <a:t>欢迎指正，谢谢大家</a:t>
            </a:r>
            <a:endParaRPr lang="zh-CN" altLang="en-US" sz="4800" dirty="0">
              <a:solidFill>
                <a:srgbClr val="003D87"/>
              </a:solidFill>
              <a:latin typeface="思源黑体 CN Heavy" pitchFamily="34" charset="-122"/>
              <a:ea typeface="思源黑体 CN Heavy"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
        <p:nvSpPr>
          <p:cNvPr id="4" name="矩形 3"/>
          <p:cNvSpPr/>
          <p:nvPr/>
        </p:nvSpPr>
        <p:spPr>
          <a:xfrm>
            <a:off x="569913" y="441325"/>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a:t> </a:t>
            </a:r>
            <a:endParaRPr lang="zh-CN" altLang="en-US" strike="noStrike" noProof="1" dirty="0"/>
          </a:p>
        </p:txBody>
      </p:sp>
      <p:grpSp>
        <p:nvGrpSpPr>
          <p:cNvPr id="278" name="组合 277"/>
          <p:cNvGrpSpPr/>
          <p:nvPr/>
        </p:nvGrpSpPr>
        <p:grpSpPr>
          <a:xfrm>
            <a:off x="3290884" y="603896"/>
            <a:ext cx="5640754" cy="5658516"/>
            <a:chOff x="8488363" y="433388"/>
            <a:chExt cx="1008063" cy="1011238"/>
          </a:xfrm>
          <a:solidFill>
            <a:schemeClr val="bg1">
              <a:lumMod val="95000"/>
              <a:alpha val="30000"/>
            </a:schemeClr>
          </a:solidFill>
        </p:grpSpPr>
        <p:sp>
          <p:nvSpPr>
            <p:cNvPr id="279" name="Freeform 5"/>
            <p:cNvSpPr/>
            <p:nvPr/>
          </p:nvSpPr>
          <p:spPr bwMode="auto">
            <a:xfrm>
              <a:off x="8564563" y="974726"/>
              <a:ext cx="73025" cy="68263"/>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0" name="Freeform 6"/>
            <p:cNvSpPr/>
            <p:nvPr/>
          </p:nvSpPr>
          <p:spPr bwMode="auto">
            <a:xfrm>
              <a:off x="8583613" y="1039813"/>
              <a:ext cx="80963" cy="77788"/>
            </a:xfrm>
            <a:custGeom>
              <a:avLst/>
              <a:gdLst>
                <a:gd name="T0" fmla="*/ 14 w 51"/>
                <a:gd name="T1" fmla="*/ 49 h 49"/>
                <a:gd name="T2" fmla="*/ 9 w 51"/>
                <a:gd name="T3" fmla="*/ 37 h 49"/>
                <a:gd name="T4" fmla="*/ 34 w 51"/>
                <a:gd name="T5" fmla="*/ 10 h 49"/>
                <a:gd name="T6" fmla="*/ 33 w 51"/>
                <a:gd name="T7" fmla="*/ 10 h 49"/>
                <a:gd name="T8" fmla="*/ 3 w 51"/>
                <a:gd name="T9" fmla="*/ 23 h 49"/>
                <a:gd name="T10" fmla="*/ 0 w 51"/>
                <a:gd name="T11" fmla="*/ 15 h 49"/>
                <a:gd name="T12" fmla="*/ 36 w 51"/>
                <a:gd name="T13" fmla="*/ 0 h 49"/>
                <a:gd name="T14" fmla="*/ 42 w 51"/>
                <a:gd name="T15" fmla="*/ 12 h 49"/>
                <a:gd name="T16" fmla="*/ 18 w 51"/>
                <a:gd name="T17" fmla="*/ 38 h 49"/>
                <a:gd name="T18" fmla="*/ 18 w 51"/>
                <a:gd name="T19" fmla="*/ 38 h 49"/>
                <a:gd name="T20" fmla="*/ 48 w 51"/>
                <a:gd name="T21" fmla="*/ 26 h 49"/>
                <a:gd name="T22" fmla="*/ 51 w 51"/>
                <a:gd name="T23" fmla="*/ 33 h 49"/>
                <a:gd name="T24" fmla="*/ 14 w 51"/>
                <a:gd name="T2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49">
                  <a:moveTo>
                    <a:pt x="14" y="49"/>
                  </a:moveTo>
                  <a:lnTo>
                    <a:pt x="9" y="37"/>
                  </a:lnTo>
                  <a:lnTo>
                    <a:pt x="34" y="10"/>
                  </a:lnTo>
                  <a:lnTo>
                    <a:pt x="33" y="10"/>
                  </a:lnTo>
                  <a:lnTo>
                    <a:pt x="3" y="23"/>
                  </a:lnTo>
                  <a:lnTo>
                    <a:pt x="0" y="15"/>
                  </a:lnTo>
                  <a:lnTo>
                    <a:pt x="36" y="0"/>
                  </a:lnTo>
                  <a:lnTo>
                    <a:pt x="42" y="12"/>
                  </a:lnTo>
                  <a:lnTo>
                    <a:pt x="18" y="38"/>
                  </a:lnTo>
                  <a:lnTo>
                    <a:pt x="18" y="38"/>
                  </a:lnTo>
                  <a:lnTo>
                    <a:pt x="48" y="26"/>
                  </a:lnTo>
                  <a:lnTo>
                    <a:pt x="51" y="33"/>
                  </a:lnTo>
                  <a:lnTo>
                    <a:pt x="1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1" name="Freeform 7"/>
            <p:cNvSpPr/>
            <p:nvPr/>
          </p:nvSpPr>
          <p:spPr bwMode="auto">
            <a:xfrm>
              <a:off x="8613775" y="1103313"/>
              <a:ext cx="63500" cy="41275"/>
            </a:xfrm>
            <a:custGeom>
              <a:avLst/>
              <a:gdLst>
                <a:gd name="T0" fmla="*/ 40 w 40"/>
                <a:gd name="T1" fmla="*/ 7 h 26"/>
                <a:gd name="T2" fmla="*/ 4 w 40"/>
                <a:gd name="T3" fmla="*/ 26 h 26"/>
                <a:gd name="T4" fmla="*/ 0 w 40"/>
                <a:gd name="T5" fmla="*/ 18 h 26"/>
                <a:gd name="T6" fmla="*/ 35 w 40"/>
                <a:gd name="T7" fmla="*/ 0 h 26"/>
                <a:gd name="T8" fmla="*/ 40 w 40"/>
                <a:gd name="T9" fmla="*/ 7 h 26"/>
              </a:gdLst>
              <a:ahLst/>
              <a:cxnLst>
                <a:cxn ang="0">
                  <a:pos x="T0" y="T1"/>
                </a:cxn>
                <a:cxn ang="0">
                  <a:pos x="T2" y="T3"/>
                </a:cxn>
                <a:cxn ang="0">
                  <a:pos x="T4" y="T5"/>
                </a:cxn>
                <a:cxn ang="0">
                  <a:pos x="T6" y="T7"/>
                </a:cxn>
                <a:cxn ang="0">
                  <a:pos x="T8" y="T9"/>
                </a:cxn>
              </a:cxnLst>
              <a:rect l="0" t="0" r="r" b="b"/>
              <a:pathLst>
                <a:path w="40" h="26">
                  <a:moveTo>
                    <a:pt x="40" y="7"/>
                  </a:moveTo>
                  <a:lnTo>
                    <a:pt x="4" y="26"/>
                  </a:lnTo>
                  <a:lnTo>
                    <a:pt x="0" y="18"/>
                  </a:lnTo>
                  <a:lnTo>
                    <a:pt x="35" y="0"/>
                  </a:lnTo>
                  <a:lnTo>
                    <a:pt x="4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2" name="Freeform 8"/>
            <p:cNvSpPr/>
            <p:nvPr/>
          </p:nvSpPr>
          <p:spPr bwMode="auto">
            <a:xfrm>
              <a:off x="8639175" y="1120776"/>
              <a:ext cx="74613" cy="68263"/>
            </a:xfrm>
            <a:custGeom>
              <a:avLst/>
              <a:gdLst>
                <a:gd name="T0" fmla="*/ 0 w 47"/>
                <a:gd name="T1" fmla="*/ 35 h 43"/>
                <a:gd name="T2" fmla="*/ 25 w 47"/>
                <a:gd name="T3" fmla="*/ 0 h 43"/>
                <a:gd name="T4" fmla="*/ 31 w 47"/>
                <a:gd name="T5" fmla="*/ 8 h 43"/>
                <a:gd name="T6" fmla="*/ 11 w 47"/>
                <a:gd name="T7" fmla="*/ 35 h 43"/>
                <a:gd name="T8" fmla="*/ 11 w 47"/>
                <a:gd name="T9" fmla="*/ 35 h 43"/>
                <a:gd name="T10" fmla="*/ 42 w 47"/>
                <a:gd name="T11" fmla="*/ 25 h 43"/>
                <a:gd name="T12" fmla="*/ 47 w 47"/>
                <a:gd name="T13" fmla="*/ 32 h 43"/>
                <a:gd name="T14" fmla="*/ 6 w 47"/>
                <a:gd name="T15" fmla="*/ 43 h 43"/>
                <a:gd name="T16" fmla="*/ 0 w 47"/>
                <a:gd name="T17"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3">
                  <a:moveTo>
                    <a:pt x="0" y="35"/>
                  </a:moveTo>
                  <a:lnTo>
                    <a:pt x="25" y="0"/>
                  </a:lnTo>
                  <a:lnTo>
                    <a:pt x="31" y="8"/>
                  </a:lnTo>
                  <a:lnTo>
                    <a:pt x="11" y="35"/>
                  </a:lnTo>
                  <a:lnTo>
                    <a:pt x="11" y="35"/>
                  </a:lnTo>
                  <a:lnTo>
                    <a:pt x="42" y="25"/>
                  </a:lnTo>
                  <a:lnTo>
                    <a:pt x="47" y="32"/>
                  </a:lnTo>
                  <a:lnTo>
                    <a:pt x="6" y="43"/>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3" name="Freeform 9"/>
            <p:cNvSpPr/>
            <p:nvPr/>
          </p:nvSpPr>
          <p:spPr bwMode="auto">
            <a:xfrm>
              <a:off x="8669338" y="1174751"/>
              <a:ext cx="76200" cy="74613"/>
            </a:xfrm>
            <a:custGeom>
              <a:avLst/>
              <a:gdLst>
                <a:gd name="T0" fmla="*/ 0 w 48"/>
                <a:gd name="T1" fmla="*/ 27 h 47"/>
                <a:gd name="T2" fmla="*/ 30 w 48"/>
                <a:gd name="T3" fmla="*/ 0 h 47"/>
                <a:gd name="T4" fmla="*/ 48 w 48"/>
                <a:gd name="T5" fmla="*/ 20 h 47"/>
                <a:gd name="T6" fmla="*/ 44 w 48"/>
                <a:gd name="T7" fmla="*/ 24 h 47"/>
                <a:gd name="T8" fmla="*/ 31 w 48"/>
                <a:gd name="T9" fmla="*/ 11 h 47"/>
                <a:gd name="T10" fmla="*/ 24 w 48"/>
                <a:gd name="T11" fmla="*/ 17 h 47"/>
                <a:gd name="T12" fmla="*/ 36 w 48"/>
                <a:gd name="T13" fmla="*/ 29 h 47"/>
                <a:gd name="T14" fmla="*/ 30 w 48"/>
                <a:gd name="T15" fmla="*/ 34 h 47"/>
                <a:gd name="T16" fmla="*/ 19 w 48"/>
                <a:gd name="T17" fmla="*/ 22 h 47"/>
                <a:gd name="T18" fmla="*/ 11 w 48"/>
                <a:gd name="T19" fmla="*/ 29 h 47"/>
                <a:gd name="T20" fmla="*/ 24 w 48"/>
                <a:gd name="T21" fmla="*/ 43 h 47"/>
                <a:gd name="T22" fmla="*/ 20 w 48"/>
                <a:gd name="T23" fmla="*/ 47 h 47"/>
                <a:gd name="T24" fmla="*/ 0 w 48"/>
                <a:gd name="T25"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7">
                  <a:moveTo>
                    <a:pt x="0" y="27"/>
                  </a:moveTo>
                  <a:lnTo>
                    <a:pt x="30" y="0"/>
                  </a:lnTo>
                  <a:lnTo>
                    <a:pt x="48" y="20"/>
                  </a:lnTo>
                  <a:lnTo>
                    <a:pt x="44" y="24"/>
                  </a:lnTo>
                  <a:lnTo>
                    <a:pt x="31" y="11"/>
                  </a:lnTo>
                  <a:lnTo>
                    <a:pt x="24" y="17"/>
                  </a:lnTo>
                  <a:lnTo>
                    <a:pt x="36" y="29"/>
                  </a:lnTo>
                  <a:lnTo>
                    <a:pt x="30" y="34"/>
                  </a:lnTo>
                  <a:lnTo>
                    <a:pt x="19" y="22"/>
                  </a:lnTo>
                  <a:lnTo>
                    <a:pt x="11" y="29"/>
                  </a:lnTo>
                  <a:lnTo>
                    <a:pt x="24" y="43"/>
                  </a:lnTo>
                  <a:lnTo>
                    <a:pt x="20" y="47"/>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4" name="Freeform 10"/>
            <p:cNvSpPr>
              <a:spLocks noEditPoints="1"/>
            </p:cNvSpPr>
            <p:nvPr/>
          </p:nvSpPr>
          <p:spPr bwMode="auto">
            <a:xfrm>
              <a:off x="8712200" y="1211263"/>
              <a:ext cx="74613" cy="825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5" name="Freeform 11"/>
            <p:cNvSpPr/>
            <p:nvPr/>
          </p:nvSpPr>
          <p:spPr bwMode="auto">
            <a:xfrm>
              <a:off x="8766175" y="1249363"/>
              <a:ext cx="68263" cy="7143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6" name="Freeform 12"/>
            <p:cNvSpPr/>
            <p:nvPr/>
          </p:nvSpPr>
          <p:spPr bwMode="auto">
            <a:xfrm>
              <a:off x="8823325" y="1271588"/>
              <a:ext cx="36513" cy="63500"/>
            </a:xfrm>
            <a:custGeom>
              <a:avLst/>
              <a:gdLst>
                <a:gd name="T0" fmla="*/ 23 w 23"/>
                <a:gd name="T1" fmla="*/ 3 h 40"/>
                <a:gd name="T2" fmla="*/ 8 w 23"/>
                <a:gd name="T3" fmla="*/ 40 h 40"/>
                <a:gd name="T4" fmla="*/ 0 w 23"/>
                <a:gd name="T5" fmla="*/ 37 h 40"/>
                <a:gd name="T6" fmla="*/ 14 w 23"/>
                <a:gd name="T7" fmla="*/ 0 h 40"/>
                <a:gd name="T8" fmla="*/ 23 w 23"/>
                <a:gd name="T9" fmla="*/ 3 h 40"/>
              </a:gdLst>
              <a:ahLst/>
              <a:cxnLst>
                <a:cxn ang="0">
                  <a:pos x="T0" y="T1"/>
                </a:cxn>
                <a:cxn ang="0">
                  <a:pos x="T2" y="T3"/>
                </a:cxn>
                <a:cxn ang="0">
                  <a:pos x="T4" y="T5"/>
                </a:cxn>
                <a:cxn ang="0">
                  <a:pos x="T6" y="T7"/>
                </a:cxn>
                <a:cxn ang="0">
                  <a:pos x="T8" y="T9"/>
                </a:cxn>
              </a:cxnLst>
              <a:rect l="0" t="0" r="r" b="b"/>
              <a:pathLst>
                <a:path w="23" h="40">
                  <a:moveTo>
                    <a:pt x="23" y="3"/>
                  </a:moveTo>
                  <a:lnTo>
                    <a:pt x="8" y="40"/>
                  </a:lnTo>
                  <a:lnTo>
                    <a:pt x="0" y="37"/>
                  </a:lnTo>
                  <a:lnTo>
                    <a:pt x="14" y="0"/>
                  </a:lnTo>
                  <a:lnTo>
                    <a:pt x="2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7" name="Freeform 13"/>
            <p:cNvSpPr/>
            <p:nvPr/>
          </p:nvSpPr>
          <p:spPr bwMode="auto">
            <a:xfrm>
              <a:off x="8861425" y="1277938"/>
              <a:ext cx="52388" cy="69850"/>
            </a:xfrm>
            <a:custGeom>
              <a:avLst/>
              <a:gdLst>
                <a:gd name="T0" fmla="*/ 0 w 33"/>
                <a:gd name="T1" fmla="*/ 7 h 44"/>
                <a:gd name="T2" fmla="*/ 2 w 33"/>
                <a:gd name="T3" fmla="*/ 0 h 44"/>
                <a:gd name="T4" fmla="*/ 33 w 33"/>
                <a:gd name="T5" fmla="*/ 8 h 44"/>
                <a:gd name="T6" fmla="*/ 32 w 33"/>
                <a:gd name="T7" fmla="*/ 14 h 44"/>
                <a:gd name="T8" fmla="*/ 20 w 33"/>
                <a:gd name="T9" fmla="*/ 12 h 44"/>
                <a:gd name="T10" fmla="*/ 12 w 33"/>
                <a:gd name="T11" fmla="*/ 44 h 44"/>
                <a:gd name="T12" fmla="*/ 4 w 33"/>
                <a:gd name="T13" fmla="*/ 42 h 44"/>
                <a:gd name="T14" fmla="*/ 12 w 33"/>
                <a:gd name="T15" fmla="*/ 10 h 44"/>
                <a:gd name="T16" fmla="*/ 0 w 33"/>
                <a:gd name="T17"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4">
                  <a:moveTo>
                    <a:pt x="0" y="7"/>
                  </a:moveTo>
                  <a:lnTo>
                    <a:pt x="2" y="0"/>
                  </a:lnTo>
                  <a:lnTo>
                    <a:pt x="33" y="8"/>
                  </a:lnTo>
                  <a:lnTo>
                    <a:pt x="32" y="14"/>
                  </a:lnTo>
                  <a:lnTo>
                    <a:pt x="20" y="12"/>
                  </a:lnTo>
                  <a:lnTo>
                    <a:pt x="12" y="44"/>
                  </a:lnTo>
                  <a:lnTo>
                    <a:pt x="4" y="42"/>
                  </a:lnTo>
                  <a:lnTo>
                    <a:pt x="12" y="1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8" name="Freeform 14"/>
            <p:cNvSpPr>
              <a:spLocks noEditPoints="1"/>
            </p:cNvSpPr>
            <p:nvPr/>
          </p:nvSpPr>
          <p:spPr bwMode="auto">
            <a:xfrm>
              <a:off x="8909050" y="1293813"/>
              <a:ext cx="60325" cy="66675"/>
            </a:xfrm>
            <a:custGeom>
              <a:avLst/>
              <a:gdLst>
                <a:gd name="T0" fmla="*/ 8 w 38"/>
                <a:gd name="T1" fmla="*/ 39 h 42"/>
                <a:gd name="T2" fmla="*/ 0 w 38"/>
                <a:gd name="T3" fmla="*/ 39 h 42"/>
                <a:gd name="T4" fmla="*/ 18 w 38"/>
                <a:gd name="T5" fmla="*/ 0 h 42"/>
                <a:gd name="T6" fmla="*/ 28 w 38"/>
                <a:gd name="T7" fmla="*/ 0 h 42"/>
                <a:gd name="T8" fmla="*/ 38 w 38"/>
                <a:gd name="T9" fmla="*/ 42 h 42"/>
                <a:gd name="T10" fmla="*/ 30 w 38"/>
                <a:gd name="T11" fmla="*/ 41 h 42"/>
                <a:gd name="T12" fmla="*/ 27 w 38"/>
                <a:gd name="T13" fmla="*/ 32 h 42"/>
                <a:gd name="T14" fmla="*/ 12 w 38"/>
                <a:gd name="T15" fmla="*/ 31 h 42"/>
                <a:gd name="T16" fmla="*/ 8 w 38"/>
                <a:gd name="T17" fmla="*/ 39 h 42"/>
                <a:gd name="T18" fmla="*/ 15 w 38"/>
                <a:gd name="T19" fmla="*/ 25 h 42"/>
                <a:gd name="T20" fmla="*/ 26 w 38"/>
                <a:gd name="T21" fmla="*/ 25 h 42"/>
                <a:gd name="T22" fmla="*/ 22 w 38"/>
                <a:gd name="T23" fmla="*/ 7 h 42"/>
                <a:gd name="T24" fmla="*/ 22 w 38"/>
                <a:gd name="T25" fmla="*/ 7 h 42"/>
                <a:gd name="T26" fmla="*/ 15 w 38"/>
                <a:gd name="T27"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2">
                  <a:moveTo>
                    <a:pt x="8" y="39"/>
                  </a:moveTo>
                  <a:lnTo>
                    <a:pt x="0" y="39"/>
                  </a:lnTo>
                  <a:lnTo>
                    <a:pt x="18" y="0"/>
                  </a:lnTo>
                  <a:lnTo>
                    <a:pt x="28" y="0"/>
                  </a:lnTo>
                  <a:lnTo>
                    <a:pt x="38" y="42"/>
                  </a:lnTo>
                  <a:lnTo>
                    <a:pt x="30" y="41"/>
                  </a:lnTo>
                  <a:lnTo>
                    <a:pt x="27" y="32"/>
                  </a:lnTo>
                  <a:lnTo>
                    <a:pt x="12" y="31"/>
                  </a:lnTo>
                  <a:lnTo>
                    <a:pt x="8" y="39"/>
                  </a:lnTo>
                  <a:close/>
                  <a:moveTo>
                    <a:pt x="15" y="25"/>
                  </a:moveTo>
                  <a:lnTo>
                    <a:pt x="26" y="25"/>
                  </a:lnTo>
                  <a:lnTo>
                    <a:pt x="22" y="7"/>
                  </a:lnTo>
                  <a:lnTo>
                    <a:pt x="22" y="7"/>
                  </a:lnTo>
                  <a:lnTo>
                    <a:pt x="15"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9" name="Freeform 15"/>
            <p:cNvSpPr/>
            <p:nvPr/>
          </p:nvSpPr>
          <p:spPr bwMode="auto">
            <a:xfrm>
              <a:off x="8978900" y="1293813"/>
              <a:ext cx="52388" cy="66675"/>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0" name="Freeform 16"/>
            <p:cNvSpPr>
              <a:spLocks noEditPoints="1"/>
            </p:cNvSpPr>
            <p:nvPr/>
          </p:nvSpPr>
          <p:spPr bwMode="auto">
            <a:xfrm>
              <a:off x="9043988" y="1285876"/>
              <a:ext cx="61913" cy="69850"/>
            </a:xfrm>
            <a:custGeom>
              <a:avLst/>
              <a:gdLst>
                <a:gd name="T0" fmla="*/ 8 w 39"/>
                <a:gd name="T1" fmla="*/ 43 h 44"/>
                <a:gd name="T2" fmla="*/ 0 w 39"/>
                <a:gd name="T3" fmla="*/ 44 h 44"/>
                <a:gd name="T4" fmla="*/ 7 w 39"/>
                <a:gd name="T5" fmla="*/ 2 h 44"/>
                <a:gd name="T6" fmla="*/ 17 w 39"/>
                <a:gd name="T7" fmla="*/ 0 h 44"/>
                <a:gd name="T8" fmla="*/ 39 w 39"/>
                <a:gd name="T9" fmla="*/ 37 h 44"/>
                <a:gd name="T10" fmla="*/ 30 w 39"/>
                <a:gd name="T11" fmla="*/ 39 h 44"/>
                <a:gd name="T12" fmla="*/ 25 w 39"/>
                <a:gd name="T13" fmla="*/ 31 h 44"/>
                <a:gd name="T14" fmla="*/ 10 w 39"/>
                <a:gd name="T15" fmla="*/ 34 h 44"/>
                <a:gd name="T16" fmla="*/ 8 w 39"/>
                <a:gd name="T17" fmla="*/ 43 h 44"/>
                <a:gd name="T18" fmla="*/ 11 w 39"/>
                <a:gd name="T19" fmla="*/ 27 h 44"/>
                <a:gd name="T20" fmla="*/ 22 w 39"/>
                <a:gd name="T21" fmla="*/ 25 h 44"/>
                <a:gd name="T22" fmla="*/ 14 w 39"/>
                <a:gd name="T23" fmla="*/ 9 h 44"/>
                <a:gd name="T24" fmla="*/ 13 w 39"/>
                <a:gd name="T25" fmla="*/ 9 h 44"/>
                <a:gd name="T26" fmla="*/ 11 w 39"/>
                <a:gd name="T2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4">
                  <a:moveTo>
                    <a:pt x="8" y="43"/>
                  </a:moveTo>
                  <a:lnTo>
                    <a:pt x="0" y="44"/>
                  </a:lnTo>
                  <a:lnTo>
                    <a:pt x="7" y="2"/>
                  </a:lnTo>
                  <a:lnTo>
                    <a:pt x="17" y="0"/>
                  </a:lnTo>
                  <a:lnTo>
                    <a:pt x="39" y="37"/>
                  </a:lnTo>
                  <a:lnTo>
                    <a:pt x="30" y="39"/>
                  </a:lnTo>
                  <a:lnTo>
                    <a:pt x="25" y="31"/>
                  </a:lnTo>
                  <a:lnTo>
                    <a:pt x="10" y="34"/>
                  </a:lnTo>
                  <a:lnTo>
                    <a:pt x="8" y="43"/>
                  </a:lnTo>
                  <a:close/>
                  <a:moveTo>
                    <a:pt x="11" y="27"/>
                  </a:moveTo>
                  <a:lnTo>
                    <a:pt x="22" y="25"/>
                  </a:lnTo>
                  <a:lnTo>
                    <a:pt x="14" y="9"/>
                  </a:lnTo>
                  <a:lnTo>
                    <a:pt x="13" y="9"/>
                  </a:lnTo>
                  <a:lnTo>
                    <a:pt x="11"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1" name="Freeform 17"/>
            <p:cNvSpPr/>
            <p:nvPr/>
          </p:nvSpPr>
          <p:spPr bwMode="auto">
            <a:xfrm>
              <a:off x="9094788" y="1255713"/>
              <a:ext cx="88900" cy="85725"/>
            </a:xfrm>
            <a:custGeom>
              <a:avLst/>
              <a:gdLst>
                <a:gd name="T0" fmla="*/ 36 w 56"/>
                <a:gd name="T1" fmla="*/ 8 h 54"/>
                <a:gd name="T2" fmla="*/ 38 w 56"/>
                <a:gd name="T3" fmla="*/ 45 h 54"/>
                <a:gd name="T4" fmla="*/ 32 w 56"/>
                <a:gd name="T5" fmla="*/ 47 h 54"/>
                <a:gd name="T6" fmla="*/ 9 w 56"/>
                <a:gd name="T7" fmla="*/ 19 h 54"/>
                <a:gd name="T8" fmla="*/ 9 w 56"/>
                <a:gd name="T9" fmla="*/ 20 h 54"/>
                <a:gd name="T10" fmla="*/ 22 w 56"/>
                <a:gd name="T11" fmla="*/ 51 h 54"/>
                <a:gd name="T12" fmla="*/ 14 w 56"/>
                <a:gd name="T13" fmla="*/ 54 h 54"/>
                <a:gd name="T14" fmla="*/ 0 w 56"/>
                <a:gd name="T15" fmla="*/ 17 h 54"/>
                <a:gd name="T16" fmla="*/ 13 w 56"/>
                <a:gd name="T17" fmla="*/ 12 h 54"/>
                <a:gd name="T18" fmla="*/ 31 w 56"/>
                <a:gd name="T19" fmla="*/ 35 h 54"/>
                <a:gd name="T20" fmla="*/ 31 w 56"/>
                <a:gd name="T21" fmla="*/ 35 h 54"/>
                <a:gd name="T22" fmla="*/ 29 w 56"/>
                <a:gd name="T23" fmla="*/ 5 h 54"/>
                <a:gd name="T24" fmla="*/ 42 w 56"/>
                <a:gd name="T25" fmla="*/ 0 h 54"/>
                <a:gd name="T26" fmla="*/ 56 w 56"/>
                <a:gd name="T27" fmla="*/ 37 h 54"/>
                <a:gd name="T28" fmla="*/ 49 w 56"/>
                <a:gd name="T29" fmla="*/ 40 h 54"/>
                <a:gd name="T30" fmla="*/ 36 w 56"/>
                <a:gd name="T31" fmla="*/ 8 h 54"/>
                <a:gd name="T32" fmla="*/ 36 w 56"/>
                <a:gd name="T3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4">
                  <a:moveTo>
                    <a:pt x="36" y="8"/>
                  </a:moveTo>
                  <a:lnTo>
                    <a:pt x="38" y="45"/>
                  </a:lnTo>
                  <a:lnTo>
                    <a:pt x="32" y="47"/>
                  </a:lnTo>
                  <a:lnTo>
                    <a:pt x="9" y="19"/>
                  </a:lnTo>
                  <a:lnTo>
                    <a:pt x="9" y="20"/>
                  </a:lnTo>
                  <a:lnTo>
                    <a:pt x="22" y="51"/>
                  </a:lnTo>
                  <a:lnTo>
                    <a:pt x="14" y="54"/>
                  </a:lnTo>
                  <a:lnTo>
                    <a:pt x="0" y="17"/>
                  </a:lnTo>
                  <a:lnTo>
                    <a:pt x="13" y="12"/>
                  </a:lnTo>
                  <a:lnTo>
                    <a:pt x="31" y="35"/>
                  </a:lnTo>
                  <a:lnTo>
                    <a:pt x="31" y="35"/>
                  </a:lnTo>
                  <a:lnTo>
                    <a:pt x="29" y="5"/>
                  </a:lnTo>
                  <a:lnTo>
                    <a:pt x="42" y="0"/>
                  </a:lnTo>
                  <a:lnTo>
                    <a:pt x="56" y="37"/>
                  </a:lnTo>
                  <a:lnTo>
                    <a:pt x="49" y="40"/>
                  </a:lnTo>
                  <a:lnTo>
                    <a:pt x="36" y="8"/>
                  </a:lnTo>
                  <a:lnTo>
                    <a:pt x="3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2" name="Freeform 18"/>
            <p:cNvSpPr>
              <a:spLocks noEditPoints="1"/>
            </p:cNvSpPr>
            <p:nvPr/>
          </p:nvSpPr>
          <p:spPr bwMode="auto">
            <a:xfrm>
              <a:off x="9169400" y="1225551"/>
              <a:ext cx="74613" cy="74613"/>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3" name="Freeform 19"/>
            <p:cNvSpPr/>
            <p:nvPr/>
          </p:nvSpPr>
          <p:spPr bwMode="auto">
            <a:xfrm>
              <a:off x="9218613" y="1204913"/>
              <a:ext cx="53975" cy="55563"/>
            </a:xfrm>
            <a:custGeom>
              <a:avLst/>
              <a:gdLst>
                <a:gd name="T0" fmla="*/ 6 w 34"/>
                <a:gd name="T1" fmla="*/ 0 h 35"/>
                <a:gd name="T2" fmla="*/ 34 w 34"/>
                <a:gd name="T3" fmla="*/ 29 h 35"/>
                <a:gd name="T4" fmla="*/ 27 w 34"/>
                <a:gd name="T5" fmla="*/ 35 h 35"/>
                <a:gd name="T6" fmla="*/ 0 w 34"/>
                <a:gd name="T7" fmla="*/ 5 h 35"/>
                <a:gd name="T8" fmla="*/ 6 w 34"/>
                <a:gd name="T9" fmla="*/ 0 h 35"/>
              </a:gdLst>
              <a:ahLst/>
              <a:cxnLst>
                <a:cxn ang="0">
                  <a:pos x="T0" y="T1"/>
                </a:cxn>
                <a:cxn ang="0">
                  <a:pos x="T2" y="T3"/>
                </a:cxn>
                <a:cxn ang="0">
                  <a:pos x="T4" y="T5"/>
                </a:cxn>
                <a:cxn ang="0">
                  <a:pos x="T6" y="T7"/>
                </a:cxn>
                <a:cxn ang="0">
                  <a:pos x="T8" y="T9"/>
                </a:cxn>
              </a:cxnLst>
              <a:rect l="0" t="0" r="r" b="b"/>
              <a:pathLst>
                <a:path w="34" h="35">
                  <a:moveTo>
                    <a:pt x="6" y="0"/>
                  </a:moveTo>
                  <a:lnTo>
                    <a:pt x="34" y="29"/>
                  </a:lnTo>
                  <a:lnTo>
                    <a:pt x="27" y="35"/>
                  </a:lnTo>
                  <a:lnTo>
                    <a:pt x="0" y="5"/>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4" name="Freeform 20"/>
            <p:cNvSpPr/>
            <p:nvPr/>
          </p:nvSpPr>
          <p:spPr bwMode="auto">
            <a:xfrm>
              <a:off x="9236075" y="1165226"/>
              <a:ext cx="76200" cy="73025"/>
            </a:xfrm>
            <a:custGeom>
              <a:avLst/>
              <a:gdLst>
                <a:gd name="T0" fmla="*/ 30 w 48"/>
                <a:gd name="T1" fmla="*/ 46 h 46"/>
                <a:gd name="T2" fmla="*/ 0 w 48"/>
                <a:gd name="T3" fmla="*/ 20 h 46"/>
                <a:gd name="T4" fmla="*/ 18 w 48"/>
                <a:gd name="T5" fmla="*/ 0 h 46"/>
                <a:gd name="T6" fmla="*/ 23 w 48"/>
                <a:gd name="T7" fmla="*/ 4 h 46"/>
                <a:gd name="T8" fmla="*/ 11 w 48"/>
                <a:gd name="T9" fmla="*/ 18 h 46"/>
                <a:gd name="T10" fmla="*/ 18 w 48"/>
                <a:gd name="T11" fmla="*/ 24 h 46"/>
                <a:gd name="T12" fmla="*/ 29 w 48"/>
                <a:gd name="T13" fmla="*/ 11 h 46"/>
                <a:gd name="T14" fmla="*/ 34 w 48"/>
                <a:gd name="T15" fmla="*/ 16 h 46"/>
                <a:gd name="T16" fmla="*/ 23 w 48"/>
                <a:gd name="T17" fmla="*/ 28 h 46"/>
                <a:gd name="T18" fmla="*/ 31 w 48"/>
                <a:gd name="T19" fmla="*/ 35 h 46"/>
                <a:gd name="T20" fmla="*/ 44 w 48"/>
                <a:gd name="T21" fmla="*/ 21 h 46"/>
                <a:gd name="T22" fmla="*/ 48 w 48"/>
                <a:gd name="T23" fmla="*/ 26 h 46"/>
                <a:gd name="T24" fmla="*/ 30 w 48"/>
                <a:gd name="T2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6">
                  <a:moveTo>
                    <a:pt x="30" y="46"/>
                  </a:moveTo>
                  <a:lnTo>
                    <a:pt x="0" y="20"/>
                  </a:lnTo>
                  <a:lnTo>
                    <a:pt x="18" y="0"/>
                  </a:lnTo>
                  <a:lnTo>
                    <a:pt x="23" y="4"/>
                  </a:lnTo>
                  <a:lnTo>
                    <a:pt x="11" y="18"/>
                  </a:lnTo>
                  <a:lnTo>
                    <a:pt x="18" y="24"/>
                  </a:lnTo>
                  <a:lnTo>
                    <a:pt x="29" y="11"/>
                  </a:lnTo>
                  <a:lnTo>
                    <a:pt x="34" y="16"/>
                  </a:lnTo>
                  <a:lnTo>
                    <a:pt x="23" y="28"/>
                  </a:lnTo>
                  <a:lnTo>
                    <a:pt x="31" y="35"/>
                  </a:lnTo>
                  <a:lnTo>
                    <a:pt x="44" y="21"/>
                  </a:lnTo>
                  <a:lnTo>
                    <a:pt x="48" y="26"/>
                  </a:lnTo>
                  <a:lnTo>
                    <a:pt x="30"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5" name="Freeform 21"/>
            <p:cNvSpPr/>
            <p:nvPr/>
          </p:nvSpPr>
          <p:spPr bwMode="auto">
            <a:xfrm>
              <a:off x="9271000" y="1109663"/>
              <a:ext cx="84138" cy="82550"/>
            </a:xfrm>
            <a:custGeom>
              <a:avLst/>
              <a:gdLst>
                <a:gd name="T0" fmla="*/ 53 w 53"/>
                <a:gd name="T1" fmla="*/ 21 h 52"/>
                <a:gd name="T2" fmla="*/ 46 w 53"/>
                <a:gd name="T3" fmla="*/ 32 h 52"/>
                <a:gd name="T4" fmla="*/ 10 w 53"/>
                <a:gd name="T5" fmla="*/ 27 h 52"/>
                <a:gd name="T6" fmla="*/ 10 w 53"/>
                <a:gd name="T7" fmla="*/ 28 h 52"/>
                <a:gd name="T8" fmla="*/ 38 w 53"/>
                <a:gd name="T9" fmla="*/ 46 h 52"/>
                <a:gd name="T10" fmla="*/ 33 w 53"/>
                <a:gd name="T11" fmla="*/ 52 h 52"/>
                <a:gd name="T12" fmla="*/ 0 w 53"/>
                <a:gd name="T13" fmla="*/ 30 h 52"/>
                <a:gd name="T14" fmla="*/ 7 w 53"/>
                <a:gd name="T15" fmla="*/ 20 h 52"/>
                <a:gd name="T16" fmla="*/ 42 w 53"/>
                <a:gd name="T17" fmla="*/ 24 h 52"/>
                <a:gd name="T18" fmla="*/ 41 w 53"/>
                <a:gd name="T19" fmla="*/ 24 h 52"/>
                <a:gd name="T20" fmla="*/ 15 w 53"/>
                <a:gd name="T21" fmla="*/ 7 h 52"/>
                <a:gd name="T22" fmla="*/ 19 w 53"/>
                <a:gd name="T23" fmla="*/ 0 h 52"/>
                <a:gd name="T24" fmla="*/ 53 w 53"/>
                <a:gd name="T2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2">
                  <a:moveTo>
                    <a:pt x="53" y="21"/>
                  </a:moveTo>
                  <a:lnTo>
                    <a:pt x="46" y="32"/>
                  </a:lnTo>
                  <a:lnTo>
                    <a:pt x="10" y="27"/>
                  </a:lnTo>
                  <a:lnTo>
                    <a:pt x="10" y="28"/>
                  </a:lnTo>
                  <a:lnTo>
                    <a:pt x="38" y="46"/>
                  </a:lnTo>
                  <a:lnTo>
                    <a:pt x="33" y="52"/>
                  </a:lnTo>
                  <a:lnTo>
                    <a:pt x="0" y="30"/>
                  </a:lnTo>
                  <a:lnTo>
                    <a:pt x="7" y="20"/>
                  </a:lnTo>
                  <a:lnTo>
                    <a:pt x="42" y="24"/>
                  </a:lnTo>
                  <a:lnTo>
                    <a:pt x="41" y="24"/>
                  </a:lnTo>
                  <a:lnTo>
                    <a:pt x="15" y="7"/>
                  </a:lnTo>
                  <a:lnTo>
                    <a:pt x="19" y="0"/>
                  </a:lnTo>
                  <a:lnTo>
                    <a:pt x="53"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6" name="Freeform 22"/>
            <p:cNvSpPr/>
            <p:nvPr/>
          </p:nvSpPr>
          <p:spPr bwMode="auto">
            <a:xfrm>
              <a:off x="9309100" y="1060451"/>
              <a:ext cx="71438" cy="66675"/>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7" name="Freeform 23"/>
            <p:cNvSpPr/>
            <p:nvPr/>
          </p:nvSpPr>
          <p:spPr bwMode="auto">
            <a:xfrm>
              <a:off x="9329738" y="1031876"/>
              <a:ext cx="65088" cy="34925"/>
            </a:xfrm>
            <a:custGeom>
              <a:avLst/>
              <a:gdLst>
                <a:gd name="T0" fmla="*/ 2 w 41"/>
                <a:gd name="T1" fmla="*/ 0 h 22"/>
                <a:gd name="T2" fmla="*/ 41 w 41"/>
                <a:gd name="T3" fmla="*/ 14 h 22"/>
                <a:gd name="T4" fmla="*/ 37 w 41"/>
                <a:gd name="T5" fmla="*/ 22 h 22"/>
                <a:gd name="T6" fmla="*/ 0 w 41"/>
                <a:gd name="T7" fmla="*/ 9 h 22"/>
                <a:gd name="T8" fmla="*/ 2 w 41"/>
                <a:gd name="T9" fmla="*/ 0 h 22"/>
              </a:gdLst>
              <a:ahLst/>
              <a:cxnLst>
                <a:cxn ang="0">
                  <a:pos x="T0" y="T1"/>
                </a:cxn>
                <a:cxn ang="0">
                  <a:pos x="T2" y="T3"/>
                </a:cxn>
                <a:cxn ang="0">
                  <a:pos x="T4" y="T5"/>
                </a:cxn>
                <a:cxn ang="0">
                  <a:pos x="T6" y="T7"/>
                </a:cxn>
                <a:cxn ang="0">
                  <a:pos x="T8" y="T9"/>
                </a:cxn>
              </a:cxnLst>
              <a:rect l="0" t="0" r="r" b="b"/>
              <a:pathLst>
                <a:path w="41" h="22">
                  <a:moveTo>
                    <a:pt x="2" y="0"/>
                  </a:moveTo>
                  <a:lnTo>
                    <a:pt x="41" y="14"/>
                  </a:lnTo>
                  <a:lnTo>
                    <a:pt x="37" y="22"/>
                  </a:lnTo>
                  <a:lnTo>
                    <a:pt x="0" y="9"/>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8" name="Freeform 24"/>
            <p:cNvSpPr/>
            <p:nvPr/>
          </p:nvSpPr>
          <p:spPr bwMode="auto">
            <a:xfrm>
              <a:off x="9339263" y="977901"/>
              <a:ext cx="71438" cy="60325"/>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9" name="Freeform 25"/>
            <p:cNvSpPr>
              <a:spLocks noEditPoints="1"/>
            </p:cNvSpPr>
            <p:nvPr/>
          </p:nvSpPr>
          <p:spPr bwMode="auto">
            <a:xfrm>
              <a:off x="8794750" y="688976"/>
              <a:ext cx="377825" cy="363538"/>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0" name="Freeform 26"/>
            <p:cNvSpPr/>
            <p:nvPr/>
          </p:nvSpPr>
          <p:spPr bwMode="auto">
            <a:xfrm>
              <a:off x="8832850" y="781051"/>
              <a:ext cx="106363" cy="7938"/>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1" name="Freeform 27"/>
            <p:cNvSpPr/>
            <p:nvPr/>
          </p:nvSpPr>
          <p:spPr bwMode="auto">
            <a:xfrm>
              <a:off x="9031288" y="781051"/>
              <a:ext cx="107950" cy="7938"/>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2" name="Rectangle 28"/>
            <p:cNvSpPr>
              <a:spLocks noChangeArrowheads="1"/>
            </p:cNvSpPr>
            <p:nvPr/>
          </p:nvSpPr>
          <p:spPr bwMode="auto">
            <a:xfrm>
              <a:off x="8834438" y="844551"/>
              <a:ext cx="4445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3" name="Rectangle 29"/>
            <p:cNvSpPr>
              <a:spLocks noChangeArrowheads="1"/>
            </p:cNvSpPr>
            <p:nvPr/>
          </p:nvSpPr>
          <p:spPr bwMode="auto">
            <a:xfrm>
              <a:off x="9088438" y="844551"/>
              <a:ext cx="460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4" name="Rectangle 30"/>
            <p:cNvSpPr>
              <a:spLocks noChangeArrowheads="1"/>
            </p:cNvSpPr>
            <p:nvPr/>
          </p:nvSpPr>
          <p:spPr bwMode="auto">
            <a:xfrm>
              <a:off x="883761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5" name="Rectangle 31"/>
            <p:cNvSpPr>
              <a:spLocks noChangeArrowheads="1"/>
            </p:cNvSpPr>
            <p:nvPr/>
          </p:nvSpPr>
          <p:spPr bwMode="auto">
            <a:xfrm>
              <a:off x="905986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6" name="Rectangle 32"/>
            <p:cNvSpPr>
              <a:spLocks noChangeArrowheads="1"/>
            </p:cNvSpPr>
            <p:nvPr/>
          </p:nvSpPr>
          <p:spPr bwMode="auto">
            <a:xfrm>
              <a:off x="8845550" y="957263"/>
              <a:ext cx="2746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7" name="Freeform 33"/>
            <p:cNvSpPr>
              <a:spLocks noEditPoints="1"/>
            </p:cNvSpPr>
            <p:nvPr/>
          </p:nvSpPr>
          <p:spPr bwMode="auto">
            <a:xfrm>
              <a:off x="8528050" y="474663"/>
              <a:ext cx="927100" cy="927100"/>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8" name="Freeform 34"/>
            <p:cNvSpPr>
              <a:spLocks noEditPoints="1"/>
            </p:cNvSpPr>
            <p:nvPr/>
          </p:nvSpPr>
          <p:spPr bwMode="auto">
            <a:xfrm>
              <a:off x="8683625" y="628651"/>
              <a:ext cx="617538" cy="620713"/>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9" name="Freeform 35"/>
            <p:cNvSpPr>
              <a:spLocks noEditPoints="1"/>
            </p:cNvSpPr>
            <p:nvPr/>
          </p:nvSpPr>
          <p:spPr bwMode="auto">
            <a:xfrm>
              <a:off x="8623300" y="649288"/>
              <a:ext cx="117475" cy="125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0" name="Freeform 36"/>
            <p:cNvSpPr/>
            <p:nvPr/>
          </p:nvSpPr>
          <p:spPr bwMode="auto">
            <a:xfrm>
              <a:off x="8823325" y="527051"/>
              <a:ext cx="125413" cy="112713"/>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1" name="Freeform 37"/>
            <p:cNvSpPr>
              <a:spLocks noEditPoints="1"/>
            </p:cNvSpPr>
            <p:nvPr/>
          </p:nvSpPr>
          <p:spPr bwMode="auto">
            <a:xfrm>
              <a:off x="9039225" y="514351"/>
              <a:ext cx="120650" cy="1285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2" name="Freeform 38"/>
            <p:cNvSpPr>
              <a:spLocks noEditPoints="1"/>
            </p:cNvSpPr>
            <p:nvPr/>
          </p:nvSpPr>
          <p:spPr bwMode="auto">
            <a:xfrm>
              <a:off x="9205913" y="641351"/>
              <a:ext cx="153988" cy="14605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3" name="Freeform 39"/>
            <p:cNvSpPr>
              <a:spLocks noEditPoints="1"/>
            </p:cNvSpPr>
            <p:nvPr/>
          </p:nvSpPr>
          <p:spPr bwMode="auto">
            <a:xfrm>
              <a:off x="8488363" y="433388"/>
              <a:ext cx="1008063" cy="1011238"/>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4" name="Freeform 40"/>
            <p:cNvSpPr/>
            <p:nvPr/>
          </p:nvSpPr>
          <p:spPr bwMode="auto">
            <a:xfrm>
              <a:off x="8561388" y="827088"/>
              <a:ext cx="107950" cy="106363"/>
            </a:xfrm>
            <a:custGeom>
              <a:avLst/>
              <a:gdLst>
                <a:gd name="T0" fmla="*/ 36 w 68"/>
                <a:gd name="T1" fmla="*/ 0 h 67"/>
                <a:gd name="T2" fmla="*/ 28 w 68"/>
                <a:gd name="T3" fmla="*/ 17 h 67"/>
                <a:gd name="T4" fmla="*/ 10 w 68"/>
                <a:gd name="T5" fmla="*/ 9 h 67"/>
                <a:gd name="T6" fmla="*/ 18 w 68"/>
                <a:gd name="T7" fmla="*/ 27 h 67"/>
                <a:gd name="T8" fmla="*/ 0 w 68"/>
                <a:gd name="T9" fmla="*/ 33 h 67"/>
                <a:gd name="T10" fmla="*/ 18 w 68"/>
                <a:gd name="T11" fmla="*/ 43 h 67"/>
                <a:gd name="T12" fmla="*/ 11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3 w 68"/>
                <a:gd name="T27" fmla="*/ 26 h 67"/>
                <a:gd name="T28" fmla="*/ 60 w 68"/>
                <a:gd name="T29" fmla="*/ 9 h 67"/>
                <a:gd name="T30" fmla="*/ 44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8" y="27"/>
                  </a:lnTo>
                  <a:lnTo>
                    <a:pt x="0" y="33"/>
                  </a:lnTo>
                  <a:lnTo>
                    <a:pt x="18" y="43"/>
                  </a:lnTo>
                  <a:lnTo>
                    <a:pt x="11" y="59"/>
                  </a:lnTo>
                  <a:lnTo>
                    <a:pt x="29" y="52"/>
                  </a:lnTo>
                  <a:lnTo>
                    <a:pt x="35" y="67"/>
                  </a:lnTo>
                  <a:lnTo>
                    <a:pt x="43" y="52"/>
                  </a:lnTo>
                  <a:lnTo>
                    <a:pt x="59" y="58"/>
                  </a:lnTo>
                  <a:lnTo>
                    <a:pt x="53" y="42"/>
                  </a:lnTo>
                  <a:lnTo>
                    <a:pt x="68" y="34"/>
                  </a:lnTo>
                  <a:lnTo>
                    <a:pt x="53" y="26"/>
                  </a:lnTo>
                  <a:lnTo>
                    <a:pt x="60" y="9"/>
                  </a:lnTo>
                  <a:lnTo>
                    <a:pt x="44"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5" name="Freeform 41"/>
            <p:cNvSpPr/>
            <p:nvPr/>
          </p:nvSpPr>
          <p:spPr bwMode="auto">
            <a:xfrm>
              <a:off x="9312275" y="827088"/>
              <a:ext cx="107950" cy="106363"/>
            </a:xfrm>
            <a:custGeom>
              <a:avLst/>
              <a:gdLst>
                <a:gd name="T0" fmla="*/ 36 w 68"/>
                <a:gd name="T1" fmla="*/ 0 h 67"/>
                <a:gd name="T2" fmla="*/ 28 w 68"/>
                <a:gd name="T3" fmla="*/ 17 h 67"/>
                <a:gd name="T4" fmla="*/ 10 w 68"/>
                <a:gd name="T5" fmla="*/ 9 h 67"/>
                <a:gd name="T6" fmla="*/ 17 w 68"/>
                <a:gd name="T7" fmla="*/ 27 h 67"/>
                <a:gd name="T8" fmla="*/ 0 w 68"/>
                <a:gd name="T9" fmla="*/ 33 h 67"/>
                <a:gd name="T10" fmla="*/ 17 w 68"/>
                <a:gd name="T11" fmla="*/ 43 h 67"/>
                <a:gd name="T12" fmla="*/ 10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4 w 68"/>
                <a:gd name="T27" fmla="*/ 26 h 67"/>
                <a:gd name="T28" fmla="*/ 59 w 68"/>
                <a:gd name="T29" fmla="*/ 9 h 67"/>
                <a:gd name="T30" fmla="*/ 45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7" y="27"/>
                  </a:lnTo>
                  <a:lnTo>
                    <a:pt x="0" y="33"/>
                  </a:lnTo>
                  <a:lnTo>
                    <a:pt x="17" y="43"/>
                  </a:lnTo>
                  <a:lnTo>
                    <a:pt x="10" y="59"/>
                  </a:lnTo>
                  <a:lnTo>
                    <a:pt x="29" y="52"/>
                  </a:lnTo>
                  <a:lnTo>
                    <a:pt x="35" y="67"/>
                  </a:lnTo>
                  <a:lnTo>
                    <a:pt x="43" y="52"/>
                  </a:lnTo>
                  <a:lnTo>
                    <a:pt x="59" y="58"/>
                  </a:lnTo>
                  <a:lnTo>
                    <a:pt x="53" y="42"/>
                  </a:lnTo>
                  <a:lnTo>
                    <a:pt x="68" y="34"/>
                  </a:lnTo>
                  <a:lnTo>
                    <a:pt x="54" y="26"/>
                  </a:lnTo>
                  <a:lnTo>
                    <a:pt x="59" y="9"/>
                  </a:lnTo>
                  <a:lnTo>
                    <a:pt x="45"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6" name="Freeform 42"/>
            <p:cNvSpPr>
              <a:spLocks noEditPoints="1"/>
            </p:cNvSpPr>
            <p:nvPr/>
          </p:nvSpPr>
          <p:spPr bwMode="auto">
            <a:xfrm>
              <a:off x="8840788" y="711201"/>
              <a:ext cx="71438" cy="66675"/>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7" name="Freeform 43"/>
            <p:cNvSpPr>
              <a:spLocks noEditPoints="1"/>
            </p:cNvSpPr>
            <p:nvPr/>
          </p:nvSpPr>
          <p:spPr bwMode="auto">
            <a:xfrm>
              <a:off x="9053513" y="711201"/>
              <a:ext cx="71438" cy="66675"/>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8" name="Freeform 44"/>
            <p:cNvSpPr>
              <a:spLocks noEditPoints="1"/>
            </p:cNvSpPr>
            <p:nvPr/>
          </p:nvSpPr>
          <p:spPr bwMode="auto">
            <a:xfrm>
              <a:off x="8945563" y="957263"/>
              <a:ext cx="74613" cy="682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9" name="Freeform 45"/>
            <p:cNvSpPr/>
            <p:nvPr/>
          </p:nvSpPr>
          <p:spPr bwMode="auto">
            <a:xfrm>
              <a:off x="8877300" y="769938"/>
              <a:ext cx="212725" cy="158750"/>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0" name="Freeform 46"/>
            <p:cNvSpPr>
              <a:spLocks noEditPoints="1"/>
            </p:cNvSpPr>
            <p:nvPr/>
          </p:nvSpPr>
          <p:spPr bwMode="auto">
            <a:xfrm>
              <a:off x="8942388" y="839788"/>
              <a:ext cx="85725" cy="889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1" name="Rectangle 47"/>
            <p:cNvSpPr>
              <a:spLocks noChangeArrowheads="1"/>
            </p:cNvSpPr>
            <p:nvPr/>
          </p:nvSpPr>
          <p:spPr bwMode="auto">
            <a:xfrm>
              <a:off x="8943975" y="912813"/>
              <a:ext cx="11113"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2" name="Rectangle 48"/>
            <p:cNvSpPr>
              <a:spLocks noChangeArrowheads="1"/>
            </p:cNvSpPr>
            <p:nvPr/>
          </p:nvSpPr>
          <p:spPr bwMode="auto">
            <a:xfrm>
              <a:off x="8943975"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3" name="Rectangle 49"/>
            <p:cNvSpPr>
              <a:spLocks noChangeArrowheads="1"/>
            </p:cNvSpPr>
            <p:nvPr/>
          </p:nvSpPr>
          <p:spPr bwMode="auto">
            <a:xfrm>
              <a:off x="8943975" y="8921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4" name="Rectangle 50"/>
            <p:cNvSpPr>
              <a:spLocks noChangeArrowheads="1"/>
            </p:cNvSpPr>
            <p:nvPr/>
          </p:nvSpPr>
          <p:spPr bwMode="auto">
            <a:xfrm>
              <a:off x="8943975" y="8794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5" name="Freeform 51"/>
            <p:cNvSpPr/>
            <p:nvPr/>
          </p:nvSpPr>
          <p:spPr bwMode="auto">
            <a:xfrm>
              <a:off x="8945563" y="863601"/>
              <a:ext cx="14288" cy="9525"/>
            </a:xfrm>
            <a:custGeom>
              <a:avLst/>
              <a:gdLst>
                <a:gd name="T0" fmla="*/ 0 w 9"/>
                <a:gd name="T1" fmla="*/ 3 h 6"/>
                <a:gd name="T2" fmla="*/ 8 w 9"/>
                <a:gd name="T3" fmla="*/ 6 h 6"/>
                <a:gd name="T4" fmla="*/ 9 w 9"/>
                <a:gd name="T5" fmla="*/ 4 h 6"/>
                <a:gd name="T6" fmla="*/ 1 w 9"/>
                <a:gd name="T7" fmla="*/ 0 h 6"/>
                <a:gd name="T8" fmla="*/ 0 w 9"/>
                <a:gd name="T9" fmla="*/ 3 h 6"/>
              </a:gdLst>
              <a:ahLst/>
              <a:cxnLst>
                <a:cxn ang="0">
                  <a:pos x="T0" y="T1"/>
                </a:cxn>
                <a:cxn ang="0">
                  <a:pos x="T2" y="T3"/>
                </a:cxn>
                <a:cxn ang="0">
                  <a:pos x="T4" y="T5"/>
                </a:cxn>
                <a:cxn ang="0">
                  <a:pos x="T6" y="T7"/>
                </a:cxn>
                <a:cxn ang="0">
                  <a:pos x="T8" y="T9"/>
                </a:cxn>
              </a:cxnLst>
              <a:rect l="0" t="0" r="r" b="b"/>
              <a:pathLst>
                <a:path w="9" h="6">
                  <a:moveTo>
                    <a:pt x="0" y="3"/>
                  </a:moveTo>
                  <a:lnTo>
                    <a:pt x="8" y="6"/>
                  </a:lnTo>
                  <a:lnTo>
                    <a:pt x="9" y="4"/>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6" name="Freeform 52"/>
            <p:cNvSpPr/>
            <p:nvPr/>
          </p:nvSpPr>
          <p:spPr bwMode="auto">
            <a:xfrm>
              <a:off x="8953500" y="854076"/>
              <a:ext cx="12700" cy="12700"/>
            </a:xfrm>
            <a:custGeom>
              <a:avLst/>
              <a:gdLst>
                <a:gd name="T0" fmla="*/ 0 w 8"/>
                <a:gd name="T1" fmla="*/ 2 h 8"/>
                <a:gd name="T2" fmla="*/ 6 w 8"/>
                <a:gd name="T3" fmla="*/ 8 h 8"/>
                <a:gd name="T4" fmla="*/ 8 w 8"/>
                <a:gd name="T5" fmla="*/ 6 h 8"/>
                <a:gd name="T6" fmla="*/ 2 w 8"/>
                <a:gd name="T7" fmla="*/ 0 h 8"/>
                <a:gd name="T8" fmla="*/ 0 w 8"/>
                <a:gd name="T9" fmla="*/ 2 h 8"/>
              </a:gdLst>
              <a:ahLst/>
              <a:cxnLst>
                <a:cxn ang="0">
                  <a:pos x="T0" y="T1"/>
                </a:cxn>
                <a:cxn ang="0">
                  <a:pos x="T2" y="T3"/>
                </a:cxn>
                <a:cxn ang="0">
                  <a:pos x="T4" y="T5"/>
                </a:cxn>
                <a:cxn ang="0">
                  <a:pos x="T6" y="T7"/>
                </a:cxn>
                <a:cxn ang="0">
                  <a:pos x="T8" y="T9"/>
                </a:cxn>
              </a:cxnLst>
              <a:rect l="0" t="0" r="r" b="b"/>
              <a:pathLst>
                <a:path w="8" h="8">
                  <a:moveTo>
                    <a:pt x="0" y="2"/>
                  </a:moveTo>
                  <a:lnTo>
                    <a:pt x="6" y="8"/>
                  </a:lnTo>
                  <a:lnTo>
                    <a:pt x="8" y="6"/>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7" name="Freeform 53"/>
            <p:cNvSpPr/>
            <p:nvPr/>
          </p:nvSpPr>
          <p:spPr bwMode="auto">
            <a:xfrm>
              <a:off x="8967788" y="846138"/>
              <a:ext cx="7938" cy="14288"/>
            </a:xfrm>
            <a:custGeom>
              <a:avLst/>
              <a:gdLst>
                <a:gd name="T0" fmla="*/ 0 w 5"/>
                <a:gd name="T1" fmla="*/ 1 h 9"/>
                <a:gd name="T2" fmla="*/ 3 w 5"/>
                <a:gd name="T3" fmla="*/ 9 h 9"/>
                <a:gd name="T4" fmla="*/ 5 w 5"/>
                <a:gd name="T5" fmla="*/ 8 h 9"/>
                <a:gd name="T6" fmla="*/ 3 w 5"/>
                <a:gd name="T7" fmla="*/ 0 h 9"/>
                <a:gd name="T8" fmla="*/ 0 w 5"/>
                <a:gd name="T9" fmla="*/ 1 h 9"/>
              </a:gdLst>
              <a:ahLst/>
              <a:cxnLst>
                <a:cxn ang="0">
                  <a:pos x="T0" y="T1"/>
                </a:cxn>
                <a:cxn ang="0">
                  <a:pos x="T2" y="T3"/>
                </a:cxn>
                <a:cxn ang="0">
                  <a:pos x="T4" y="T5"/>
                </a:cxn>
                <a:cxn ang="0">
                  <a:pos x="T6" y="T7"/>
                </a:cxn>
                <a:cxn ang="0">
                  <a:pos x="T8" y="T9"/>
                </a:cxn>
              </a:cxnLst>
              <a:rect l="0" t="0" r="r" b="b"/>
              <a:pathLst>
                <a:path w="5" h="9">
                  <a:moveTo>
                    <a:pt x="0" y="1"/>
                  </a:moveTo>
                  <a:lnTo>
                    <a:pt x="3" y="9"/>
                  </a:lnTo>
                  <a:lnTo>
                    <a:pt x="5" y="8"/>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8" name="Rectangle 54"/>
            <p:cNvSpPr>
              <a:spLocks noChangeArrowheads="1"/>
            </p:cNvSpPr>
            <p:nvPr/>
          </p:nvSpPr>
          <p:spPr bwMode="auto">
            <a:xfrm>
              <a:off x="8983663" y="846138"/>
              <a:ext cx="31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9" name="Freeform 55"/>
            <p:cNvSpPr/>
            <p:nvPr/>
          </p:nvSpPr>
          <p:spPr bwMode="auto">
            <a:xfrm>
              <a:off x="8994775" y="846138"/>
              <a:ext cx="7938" cy="14288"/>
            </a:xfrm>
            <a:custGeom>
              <a:avLst/>
              <a:gdLst>
                <a:gd name="T0" fmla="*/ 0 w 5"/>
                <a:gd name="T1" fmla="*/ 8 h 9"/>
                <a:gd name="T2" fmla="*/ 1 w 5"/>
                <a:gd name="T3" fmla="*/ 9 h 9"/>
                <a:gd name="T4" fmla="*/ 5 w 5"/>
                <a:gd name="T5" fmla="*/ 1 h 9"/>
                <a:gd name="T6" fmla="*/ 3 w 5"/>
                <a:gd name="T7" fmla="*/ 0 h 9"/>
                <a:gd name="T8" fmla="*/ 0 w 5"/>
                <a:gd name="T9" fmla="*/ 8 h 9"/>
              </a:gdLst>
              <a:ahLst/>
              <a:cxnLst>
                <a:cxn ang="0">
                  <a:pos x="T0" y="T1"/>
                </a:cxn>
                <a:cxn ang="0">
                  <a:pos x="T2" y="T3"/>
                </a:cxn>
                <a:cxn ang="0">
                  <a:pos x="T4" y="T5"/>
                </a:cxn>
                <a:cxn ang="0">
                  <a:pos x="T6" y="T7"/>
                </a:cxn>
                <a:cxn ang="0">
                  <a:pos x="T8" y="T9"/>
                </a:cxn>
              </a:cxnLst>
              <a:rect l="0" t="0" r="r" b="b"/>
              <a:pathLst>
                <a:path w="5" h="9">
                  <a:moveTo>
                    <a:pt x="0" y="8"/>
                  </a:moveTo>
                  <a:lnTo>
                    <a:pt x="1" y="9"/>
                  </a:lnTo>
                  <a:lnTo>
                    <a:pt x="5" y="1"/>
                  </a:lnTo>
                  <a:lnTo>
                    <a:pt x="3"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0" name="Freeform 56"/>
            <p:cNvSpPr/>
            <p:nvPr/>
          </p:nvSpPr>
          <p:spPr bwMode="auto">
            <a:xfrm>
              <a:off x="9005888" y="854076"/>
              <a:ext cx="11113" cy="11113"/>
            </a:xfrm>
            <a:custGeom>
              <a:avLst/>
              <a:gdLst>
                <a:gd name="T0" fmla="*/ 0 w 7"/>
                <a:gd name="T1" fmla="*/ 5 h 7"/>
                <a:gd name="T2" fmla="*/ 1 w 7"/>
                <a:gd name="T3" fmla="*/ 7 h 7"/>
                <a:gd name="T4" fmla="*/ 7 w 7"/>
                <a:gd name="T5" fmla="*/ 2 h 7"/>
                <a:gd name="T6" fmla="*/ 6 w 7"/>
                <a:gd name="T7" fmla="*/ 0 h 7"/>
                <a:gd name="T8" fmla="*/ 0 w 7"/>
                <a:gd name="T9" fmla="*/ 5 h 7"/>
              </a:gdLst>
              <a:ahLst/>
              <a:cxnLst>
                <a:cxn ang="0">
                  <a:pos x="T0" y="T1"/>
                </a:cxn>
                <a:cxn ang="0">
                  <a:pos x="T2" y="T3"/>
                </a:cxn>
                <a:cxn ang="0">
                  <a:pos x="T4" y="T5"/>
                </a:cxn>
                <a:cxn ang="0">
                  <a:pos x="T6" y="T7"/>
                </a:cxn>
                <a:cxn ang="0">
                  <a:pos x="T8" y="T9"/>
                </a:cxn>
              </a:cxnLst>
              <a:rect l="0" t="0" r="r" b="b"/>
              <a:pathLst>
                <a:path w="7" h="7">
                  <a:moveTo>
                    <a:pt x="0" y="5"/>
                  </a:moveTo>
                  <a:lnTo>
                    <a:pt x="1" y="7"/>
                  </a:lnTo>
                  <a:lnTo>
                    <a:pt x="7" y="2"/>
                  </a:lnTo>
                  <a:lnTo>
                    <a:pt x="6"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1" name="Freeform 57"/>
            <p:cNvSpPr/>
            <p:nvPr/>
          </p:nvSpPr>
          <p:spPr bwMode="auto">
            <a:xfrm>
              <a:off x="9012238" y="865188"/>
              <a:ext cx="11113" cy="7938"/>
            </a:xfrm>
            <a:custGeom>
              <a:avLst/>
              <a:gdLst>
                <a:gd name="T0" fmla="*/ 0 w 7"/>
                <a:gd name="T1" fmla="*/ 3 h 5"/>
                <a:gd name="T2" fmla="*/ 0 w 7"/>
                <a:gd name="T3" fmla="*/ 5 h 5"/>
                <a:gd name="T4" fmla="*/ 7 w 7"/>
                <a:gd name="T5" fmla="*/ 2 h 5"/>
                <a:gd name="T6" fmla="*/ 7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0" y="5"/>
                  </a:lnTo>
                  <a:lnTo>
                    <a:pt x="7" y="2"/>
                  </a:lnTo>
                  <a:lnTo>
                    <a:pt x="7"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2" name="Rectangle 58"/>
            <p:cNvSpPr>
              <a:spLocks noChangeArrowheads="1"/>
            </p:cNvSpPr>
            <p:nvPr/>
          </p:nvSpPr>
          <p:spPr bwMode="auto">
            <a:xfrm>
              <a:off x="9013825" y="879476"/>
              <a:ext cx="1270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3" name="Rectangle 59"/>
            <p:cNvSpPr>
              <a:spLocks noChangeArrowheads="1"/>
            </p:cNvSpPr>
            <p:nvPr/>
          </p:nvSpPr>
          <p:spPr bwMode="auto">
            <a:xfrm>
              <a:off x="9013825" y="890588"/>
              <a:ext cx="127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4" name="Rectangle 60"/>
            <p:cNvSpPr>
              <a:spLocks noChangeArrowheads="1"/>
            </p:cNvSpPr>
            <p:nvPr/>
          </p:nvSpPr>
          <p:spPr bwMode="auto">
            <a:xfrm>
              <a:off x="9015413"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5" name="Rectangle 61"/>
            <p:cNvSpPr>
              <a:spLocks noChangeArrowheads="1"/>
            </p:cNvSpPr>
            <p:nvPr/>
          </p:nvSpPr>
          <p:spPr bwMode="auto">
            <a:xfrm>
              <a:off x="9013825" y="912813"/>
              <a:ext cx="127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6" name="Rectangle 62"/>
            <p:cNvSpPr>
              <a:spLocks noChangeArrowheads="1"/>
            </p:cNvSpPr>
            <p:nvPr/>
          </p:nvSpPr>
          <p:spPr bwMode="auto">
            <a:xfrm>
              <a:off x="8939213" y="792163"/>
              <a:ext cx="9048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7" name="Rectangle 63"/>
            <p:cNvSpPr>
              <a:spLocks noChangeArrowheads="1"/>
            </p:cNvSpPr>
            <p:nvPr/>
          </p:nvSpPr>
          <p:spPr bwMode="auto">
            <a:xfrm>
              <a:off x="8878888" y="827088"/>
              <a:ext cx="20955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8" name="Rectangle 64"/>
            <p:cNvSpPr>
              <a:spLocks noChangeArrowheads="1"/>
            </p:cNvSpPr>
            <p:nvPr/>
          </p:nvSpPr>
          <p:spPr bwMode="auto">
            <a:xfrm>
              <a:off x="8878888" y="842963"/>
              <a:ext cx="20955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9" name="Rectangle 65"/>
            <p:cNvSpPr>
              <a:spLocks noChangeArrowheads="1"/>
            </p:cNvSpPr>
            <p:nvPr/>
          </p:nvSpPr>
          <p:spPr bwMode="auto">
            <a:xfrm>
              <a:off x="8910638" y="862013"/>
              <a:ext cx="381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0" name="Rectangle 66"/>
            <p:cNvSpPr>
              <a:spLocks noChangeArrowheads="1"/>
            </p:cNvSpPr>
            <p:nvPr/>
          </p:nvSpPr>
          <p:spPr bwMode="auto">
            <a:xfrm>
              <a:off x="9020175" y="858838"/>
              <a:ext cx="412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1" name="Rectangle 67"/>
            <p:cNvSpPr>
              <a:spLocks noChangeArrowheads="1"/>
            </p:cNvSpPr>
            <p:nvPr/>
          </p:nvSpPr>
          <p:spPr bwMode="auto">
            <a:xfrm>
              <a:off x="8910638"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2" name="Rectangle 68"/>
            <p:cNvSpPr>
              <a:spLocks noChangeArrowheads="1"/>
            </p:cNvSpPr>
            <p:nvPr/>
          </p:nvSpPr>
          <p:spPr bwMode="auto">
            <a:xfrm>
              <a:off x="9026525"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3" name="Rectangle 69"/>
            <p:cNvSpPr>
              <a:spLocks noChangeArrowheads="1"/>
            </p:cNvSpPr>
            <p:nvPr/>
          </p:nvSpPr>
          <p:spPr bwMode="auto">
            <a:xfrm>
              <a:off x="8910638"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4" name="Rectangle 70"/>
            <p:cNvSpPr>
              <a:spLocks noChangeArrowheads="1"/>
            </p:cNvSpPr>
            <p:nvPr/>
          </p:nvSpPr>
          <p:spPr bwMode="auto">
            <a:xfrm>
              <a:off x="9026525"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5" name="Rectangle 71"/>
            <p:cNvSpPr>
              <a:spLocks noChangeArrowheads="1"/>
            </p:cNvSpPr>
            <p:nvPr/>
          </p:nvSpPr>
          <p:spPr bwMode="auto">
            <a:xfrm>
              <a:off x="8909050" y="906463"/>
              <a:ext cx="34925"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6" name="Rectangle 72"/>
            <p:cNvSpPr>
              <a:spLocks noChangeArrowheads="1"/>
            </p:cNvSpPr>
            <p:nvPr/>
          </p:nvSpPr>
          <p:spPr bwMode="auto">
            <a:xfrm>
              <a:off x="9026525" y="906463"/>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7" name="Rectangle 73"/>
            <p:cNvSpPr>
              <a:spLocks noChangeArrowheads="1"/>
            </p:cNvSpPr>
            <p:nvPr/>
          </p:nvSpPr>
          <p:spPr bwMode="auto">
            <a:xfrm>
              <a:off x="8916988" y="9080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8" name="Rectangle 74"/>
            <p:cNvSpPr>
              <a:spLocks noChangeArrowheads="1"/>
            </p:cNvSpPr>
            <p:nvPr/>
          </p:nvSpPr>
          <p:spPr bwMode="auto">
            <a:xfrm>
              <a:off x="9045575" y="908051"/>
              <a:ext cx="476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9" name="Rectangle 75"/>
            <p:cNvSpPr>
              <a:spLocks noChangeArrowheads="1"/>
            </p:cNvSpPr>
            <p:nvPr/>
          </p:nvSpPr>
          <p:spPr bwMode="auto">
            <a:xfrm>
              <a:off x="9039225"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0" name="Rectangle 76"/>
            <p:cNvSpPr>
              <a:spLocks noChangeArrowheads="1"/>
            </p:cNvSpPr>
            <p:nvPr/>
          </p:nvSpPr>
          <p:spPr bwMode="auto">
            <a:xfrm>
              <a:off x="8926513"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1" name="Rectangle 77"/>
            <p:cNvSpPr>
              <a:spLocks noChangeArrowheads="1"/>
            </p:cNvSpPr>
            <p:nvPr/>
          </p:nvSpPr>
          <p:spPr bwMode="auto">
            <a:xfrm>
              <a:off x="8916988" y="874713"/>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2" name="Rectangle 78"/>
            <p:cNvSpPr>
              <a:spLocks noChangeArrowheads="1"/>
            </p:cNvSpPr>
            <p:nvPr/>
          </p:nvSpPr>
          <p:spPr bwMode="auto">
            <a:xfrm>
              <a:off x="9047163" y="876301"/>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3" name="Rectangle 79"/>
            <p:cNvSpPr>
              <a:spLocks noChangeArrowheads="1"/>
            </p:cNvSpPr>
            <p:nvPr/>
          </p:nvSpPr>
          <p:spPr bwMode="auto">
            <a:xfrm>
              <a:off x="9036050" y="86042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4" name="Rectangle 80"/>
            <p:cNvSpPr>
              <a:spLocks noChangeArrowheads="1"/>
            </p:cNvSpPr>
            <p:nvPr/>
          </p:nvSpPr>
          <p:spPr bwMode="auto">
            <a:xfrm>
              <a:off x="8929688" y="862013"/>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5" name="Rectangle 81"/>
            <p:cNvSpPr>
              <a:spLocks noChangeArrowheads="1"/>
            </p:cNvSpPr>
            <p:nvPr/>
          </p:nvSpPr>
          <p:spPr bwMode="auto">
            <a:xfrm>
              <a:off x="88931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6" name="Rectangle 82"/>
            <p:cNvSpPr>
              <a:spLocks noChangeArrowheads="1"/>
            </p:cNvSpPr>
            <p:nvPr/>
          </p:nvSpPr>
          <p:spPr bwMode="auto">
            <a:xfrm>
              <a:off x="89185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7" name="Rectangle 83"/>
            <p:cNvSpPr>
              <a:spLocks noChangeArrowheads="1"/>
            </p:cNvSpPr>
            <p:nvPr/>
          </p:nvSpPr>
          <p:spPr bwMode="auto">
            <a:xfrm>
              <a:off x="89439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8" name="Rectangle 84"/>
            <p:cNvSpPr>
              <a:spLocks noChangeArrowheads="1"/>
            </p:cNvSpPr>
            <p:nvPr/>
          </p:nvSpPr>
          <p:spPr bwMode="auto">
            <a:xfrm>
              <a:off x="9021763" y="844551"/>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9" name="Rectangle 85"/>
            <p:cNvSpPr>
              <a:spLocks noChangeArrowheads="1"/>
            </p:cNvSpPr>
            <p:nvPr/>
          </p:nvSpPr>
          <p:spPr bwMode="auto">
            <a:xfrm>
              <a:off x="9048750" y="842963"/>
              <a:ext cx="15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0" name="Rectangle 86"/>
            <p:cNvSpPr>
              <a:spLocks noChangeArrowheads="1"/>
            </p:cNvSpPr>
            <p:nvPr/>
          </p:nvSpPr>
          <p:spPr bwMode="auto">
            <a:xfrm>
              <a:off x="9072563"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1" name="Rectangle 87"/>
            <p:cNvSpPr>
              <a:spLocks noChangeArrowheads="1"/>
            </p:cNvSpPr>
            <p:nvPr/>
          </p:nvSpPr>
          <p:spPr bwMode="auto">
            <a:xfrm>
              <a:off x="9075738" y="828676"/>
              <a:ext cx="158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2" name="Rectangle 88"/>
            <p:cNvSpPr>
              <a:spLocks noChangeArrowheads="1"/>
            </p:cNvSpPr>
            <p:nvPr/>
          </p:nvSpPr>
          <p:spPr bwMode="auto">
            <a:xfrm>
              <a:off x="9055100" y="828676"/>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3" name="Rectangle 89"/>
            <p:cNvSpPr>
              <a:spLocks noChangeArrowheads="1"/>
            </p:cNvSpPr>
            <p:nvPr/>
          </p:nvSpPr>
          <p:spPr bwMode="auto">
            <a:xfrm>
              <a:off x="9039225"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4" name="Rectangle 90"/>
            <p:cNvSpPr>
              <a:spLocks noChangeArrowheads="1"/>
            </p:cNvSpPr>
            <p:nvPr/>
          </p:nvSpPr>
          <p:spPr bwMode="auto">
            <a:xfrm>
              <a:off x="9009063"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5" name="Rectangle 91"/>
            <p:cNvSpPr>
              <a:spLocks noChangeArrowheads="1"/>
            </p:cNvSpPr>
            <p:nvPr/>
          </p:nvSpPr>
          <p:spPr bwMode="auto">
            <a:xfrm>
              <a:off x="8983663" y="828676"/>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6" name="Rectangle 92"/>
            <p:cNvSpPr>
              <a:spLocks noChangeArrowheads="1"/>
            </p:cNvSpPr>
            <p:nvPr/>
          </p:nvSpPr>
          <p:spPr bwMode="auto">
            <a:xfrm>
              <a:off x="8956675"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7" name="Rectangle 93"/>
            <p:cNvSpPr>
              <a:spLocks noChangeArrowheads="1"/>
            </p:cNvSpPr>
            <p:nvPr/>
          </p:nvSpPr>
          <p:spPr bwMode="auto">
            <a:xfrm>
              <a:off x="8928100"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8" name="Rectangle 94"/>
            <p:cNvSpPr>
              <a:spLocks noChangeArrowheads="1"/>
            </p:cNvSpPr>
            <p:nvPr/>
          </p:nvSpPr>
          <p:spPr bwMode="auto">
            <a:xfrm>
              <a:off x="8907463" y="828676"/>
              <a:ext cx="47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9" name="Rectangle 95"/>
            <p:cNvSpPr>
              <a:spLocks noChangeArrowheads="1"/>
            </p:cNvSpPr>
            <p:nvPr/>
          </p:nvSpPr>
          <p:spPr bwMode="auto">
            <a:xfrm>
              <a:off x="8888413"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0" name="Rectangle 96"/>
            <p:cNvSpPr>
              <a:spLocks noChangeArrowheads="1"/>
            </p:cNvSpPr>
            <p:nvPr/>
          </p:nvSpPr>
          <p:spPr bwMode="auto">
            <a:xfrm>
              <a:off x="8937625" y="811213"/>
              <a:ext cx="920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1" name="Rectangle 97"/>
            <p:cNvSpPr>
              <a:spLocks noChangeArrowheads="1"/>
            </p:cNvSpPr>
            <p:nvPr/>
          </p:nvSpPr>
          <p:spPr bwMode="auto">
            <a:xfrm>
              <a:off x="9028113" y="804863"/>
              <a:ext cx="4763"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2" name="Rectangle 98"/>
            <p:cNvSpPr>
              <a:spLocks noChangeArrowheads="1"/>
            </p:cNvSpPr>
            <p:nvPr/>
          </p:nvSpPr>
          <p:spPr bwMode="auto">
            <a:xfrm>
              <a:off x="8934450" y="801688"/>
              <a:ext cx="476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3" name="Rectangle 99"/>
            <p:cNvSpPr>
              <a:spLocks noChangeArrowheads="1"/>
            </p:cNvSpPr>
            <p:nvPr/>
          </p:nvSpPr>
          <p:spPr bwMode="auto">
            <a:xfrm>
              <a:off x="8943975"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4" name="Rectangle 100"/>
            <p:cNvSpPr>
              <a:spLocks noChangeArrowheads="1"/>
            </p:cNvSpPr>
            <p:nvPr/>
          </p:nvSpPr>
          <p:spPr bwMode="auto">
            <a:xfrm>
              <a:off x="89709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5" name="Rectangle 101"/>
            <p:cNvSpPr>
              <a:spLocks noChangeArrowheads="1"/>
            </p:cNvSpPr>
            <p:nvPr/>
          </p:nvSpPr>
          <p:spPr bwMode="auto">
            <a:xfrm>
              <a:off x="89963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6" name="Rectangle 102"/>
            <p:cNvSpPr>
              <a:spLocks noChangeArrowheads="1"/>
            </p:cNvSpPr>
            <p:nvPr/>
          </p:nvSpPr>
          <p:spPr bwMode="auto">
            <a:xfrm>
              <a:off x="9023350"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7" name="Rectangle 103"/>
            <p:cNvSpPr>
              <a:spLocks noChangeArrowheads="1"/>
            </p:cNvSpPr>
            <p:nvPr/>
          </p:nvSpPr>
          <p:spPr bwMode="auto">
            <a:xfrm>
              <a:off x="9005888" y="795338"/>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8" name="Rectangle 104"/>
            <p:cNvSpPr>
              <a:spLocks noChangeArrowheads="1"/>
            </p:cNvSpPr>
            <p:nvPr/>
          </p:nvSpPr>
          <p:spPr bwMode="auto">
            <a:xfrm>
              <a:off x="8980488" y="7937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9" name="Rectangle 105"/>
            <p:cNvSpPr>
              <a:spLocks noChangeArrowheads="1"/>
            </p:cNvSpPr>
            <p:nvPr/>
          </p:nvSpPr>
          <p:spPr bwMode="auto">
            <a:xfrm>
              <a:off x="8958263" y="79533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80" name="Freeform 106"/>
            <p:cNvSpPr/>
            <p:nvPr/>
          </p:nvSpPr>
          <p:spPr bwMode="auto">
            <a:xfrm>
              <a:off x="8918575" y="923926"/>
              <a:ext cx="38100" cy="38100"/>
            </a:xfrm>
            <a:custGeom>
              <a:avLst/>
              <a:gdLst>
                <a:gd name="T0" fmla="*/ 0 w 24"/>
                <a:gd name="T1" fmla="*/ 21 h 24"/>
                <a:gd name="T2" fmla="*/ 3 w 24"/>
                <a:gd name="T3" fmla="*/ 24 h 24"/>
                <a:gd name="T4" fmla="*/ 24 w 24"/>
                <a:gd name="T5" fmla="*/ 3 h 24"/>
                <a:gd name="T6" fmla="*/ 22 w 24"/>
                <a:gd name="T7" fmla="*/ 0 h 24"/>
                <a:gd name="T8" fmla="*/ 0 w 24"/>
                <a:gd name="T9" fmla="*/ 21 h 24"/>
              </a:gdLst>
              <a:ahLst/>
              <a:cxnLst>
                <a:cxn ang="0">
                  <a:pos x="T0" y="T1"/>
                </a:cxn>
                <a:cxn ang="0">
                  <a:pos x="T2" y="T3"/>
                </a:cxn>
                <a:cxn ang="0">
                  <a:pos x="T4" y="T5"/>
                </a:cxn>
                <a:cxn ang="0">
                  <a:pos x="T6" y="T7"/>
                </a:cxn>
                <a:cxn ang="0">
                  <a:pos x="T8" y="T9"/>
                </a:cxn>
              </a:cxnLst>
              <a:rect l="0" t="0" r="r" b="b"/>
              <a:pathLst>
                <a:path w="24" h="24">
                  <a:moveTo>
                    <a:pt x="0" y="21"/>
                  </a:moveTo>
                  <a:lnTo>
                    <a:pt x="3" y="24"/>
                  </a:lnTo>
                  <a:lnTo>
                    <a:pt x="24" y="3"/>
                  </a:lnTo>
                  <a:lnTo>
                    <a:pt x="22" y="0"/>
                  </a:lnTo>
                  <a:lnTo>
                    <a:pt x="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1" name="Freeform 107"/>
            <p:cNvSpPr/>
            <p:nvPr/>
          </p:nvSpPr>
          <p:spPr bwMode="auto">
            <a:xfrm>
              <a:off x="9012238" y="923926"/>
              <a:ext cx="31750" cy="34925"/>
            </a:xfrm>
            <a:custGeom>
              <a:avLst/>
              <a:gdLst>
                <a:gd name="T0" fmla="*/ 0 w 20"/>
                <a:gd name="T1" fmla="*/ 2 h 22"/>
                <a:gd name="T2" fmla="*/ 18 w 20"/>
                <a:gd name="T3" fmla="*/ 22 h 22"/>
                <a:gd name="T4" fmla="*/ 20 w 20"/>
                <a:gd name="T5" fmla="*/ 21 h 22"/>
                <a:gd name="T6" fmla="*/ 1 w 20"/>
                <a:gd name="T7" fmla="*/ 0 h 22"/>
                <a:gd name="T8" fmla="*/ 0 w 20"/>
                <a:gd name="T9" fmla="*/ 2 h 22"/>
              </a:gdLst>
              <a:ahLst/>
              <a:cxnLst>
                <a:cxn ang="0">
                  <a:pos x="T0" y="T1"/>
                </a:cxn>
                <a:cxn ang="0">
                  <a:pos x="T2" y="T3"/>
                </a:cxn>
                <a:cxn ang="0">
                  <a:pos x="T4" y="T5"/>
                </a:cxn>
                <a:cxn ang="0">
                  <a:pos x="T6" y="T7"/>
                </a:cxn>
                <a:cxn ang="0">
                  <a:pos x="T8" y="T9"/>
                </a:cxn>
              </a:cxnLst>
              <a:rect l="0" t="0" r="r" b="b"/>
              <a:pathLst>
                <a:path w="20" h="22">
                  <a:moveTo>
                    <a:pt x="0" y="2"/>
                  </a:moveTo>
                  <a:lnTo>
                    <a:pt x="18" y="22"/>
                  </a:lnTo>
                  <a:lnTo>
                    <a:pt x="20" y="2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2" name="Freeform 108"/>
            <p:cNvSpPr>
              <a:spLocks noEditPoints="1"/>
            </p:cNvSpPr>
            <p:nvPr/>
          </p:nvSpPr>
          <p:spPr bwMode="auto">
            <a:xfrm>
              <a:off x="8848725" y="1063626"/>
              <a:ext cx="285750" cy="101600"/>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3" name="Freeform 109"/>
            <p:cNvSpPr/>
            <p:nvPr/>
          </p:nvSpPr>
          <p:spPr bwMode="auto">
            <a:xfrm>
              <a:off x="8726488" y="890588"/>
              <a:ext cx="130175" cy="274638"/>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4" name="Freeform 110"/>
            <p:cNvSpPr/>
            <p:nvPr/>
          </p:nvSpPr>
          <p:spPr bwMode="auto">
            <a:xfrm>
              <a:off x="8743950" y="993776"/>
              <a:ext cx="50800" cy="3492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5" name="Freeform 111"/>
            <p:cNvSpPr/>
            <p:nvPr/>
          </p:nvSpPr>
          <p:spPr bwMode="auto">
            <a:xfrm>
              <a:off x="8780463" y="996951"/>
              <a:ext cx="31750" cy="104775"/>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6" name="Freeform 112"/>
            <p:cNvSpPr/>
            <p:nvPr/>
          </p:nvSpPr>
          <p:spPr bwMode="auto">
            <a:xfrm>
              <a:off x="8734425" y="892176"/>
              <a:ext cx="60325" cy="4127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7" name="Freeform 113"/>
            <p:cNvSpPr/>
            <p:nvPr/>
          </p:nvSpPr>
          <p:spPr bwMode="auto">
            <a:xfrm>
              <a:off x="8747125" y="927101"/>
              <a:ext cx="6350" cy="36513"/>
            </a:xfrm>
            <a:custGeom>
              <a:avLst/>
              <a:gdLst>
                <a:gd name="T0" fmla="*/ 0 w 4"/>
                <a:gd name="T1" fmla="*/ 23 h 23"/>
                <a:gd name="T2" fmla="*/ 3 w 4"/>
                <a:gd name="T3" fmla="*/ 23 h 23"/>
                <a:gd name="T4" fmla="*/ 4 w 4"/>
                <a:gd name="T5" fmla="*/ 0 h 23"/>
                <a:gd name="T6" fmla="*/ 1 w 4"/>
                <a:gd name="T7" fmla="*/ 0 h 23"/>
                <a:gd name="T8" fmla="*/ 0 w 4"/>
                <a:gd name="T9" fmla="*/ 23 h 23"/>
              </a:gdLst>
              <a:ahLst/>
              <a:cxnLst>
                <a:cxn ang="0">
                  <a:pos x="T0" y="T1"/>
                </a:cxn>
                <a:cxn ang="0">
                  <a:pos x="T2" y="T3"/>
                </a:cxn>
                <a:cxn ang="0">
                  <a:pos x="T4" y="T5"/>
                </a:cxn>
                <a:cxn ang="0">
                  <a:pos x="T6" y="T7"/>
                </a:cxn>
                <a:cxn ang="0">
                  <a:pos x="T8" y="T9"/>
                </a:cxn>
              </a:cxnLst>
              <a:rect l="0" t="0" r="r" b="b"/>
              <a:pathLst>
                <a:path w="4" h="23">
                  <a:moveTo>
                    <a:pt x="0" y="23"/>
                  </a:moveTo>
                  <a:lnTo>
                    <a:pt x="3" y="23"/>
                  </a:lnTo>
                  <a:lnTo>
                    <a:pt x="4" y="0"/>
                  </a:lnTo>
                  <a:lnTo>
                    <a:pt x="1"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8" name="Freeform 114"/>
            <p:cNvSpPr/>
            <p:nvPr/>
          </p:nvSpPr>
          <p:spPr bwMode="auto">
            <a:xfrm>
              <a:off x="9121775" y="890588"/>
              <a:ext cx="133350" cy="274638"/>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9" name="Freeform 115"/>
            <p:cNvSpPr/>
            <p:nvPr/>
          </p:nvSpPr>
          <p:spPr bwMode="auto">
            <a:xfrm>
              <a:off x="9185275" y="993776"/>
              <a:ext cx="50800" cy="3492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0" name="Freeform 116"/>
            <p:cNvSpPr/>
            <p:nvPr/>
          </p:nvSpPr>
          <p:spPr bwMode="auto">
            <a:xfrm>
              <a:off x="9167813" y="996951"/>
              <a:ext cx="31750" cy="104775"/>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1" name="Freeform 117"/>
            <p:cNvSpPr/>
            <p:nvPr/>
          </p:nvSpPr>
          <p:spPr bwMode="auto">
            <a:xfrm>
              <a:off x="9185275" y="892176"/>
              <a:ext cx="58738" cy="4127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2" name="Rectangle 118"/>
            <p:cNvSpPr>
              <a:spLocks noChangeArrowheads="1"/>
            </p:cNvSpPr>
            <p:nvPr/>
          </p:nvSpPr>
          <p:spPr bwMode="auto">
            <a:xfrm>
              <a:off x="9228138" y="927101"/>
              <a:ext cx="4763"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93" name="Freeform 119"/>
            <p:cNvSpPr>
              <a:spLocks noEditPoints="1"/>
            </p:cNvSpPr>
            <p:nvPr/>
          </p:nvSpPr>
          <p:spPr bwMode="auto">
            <a:xfrm>
              <a:off x="8872538" y="1084263"/>
              <a:ext cx="55563" cy="57150"/>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4" name="Freeform 120"/>
            <p:cNvSpPr>
              <a:spLocks noEditPoints="1"/>
            </p:cNvSpPr>
            <p:nvPr/>
          </p:nvSpPr>
          <p:spPr bwMode="auto">
            <a:xfrm>
              <a:off x="8934450" y="1087438"/>
              <a:ext cx="50800" cy="4445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5" name="Freeform 121"/>
            <p:cNvSpPr>
              <a:spLocks noEditPoints="1"/>
            </p:cNvSpPr>
            <p:nvPr/>
          </p:nvSpPr>
          <p:spPr bwMode="auto">
            <a:xfrm>
              <a:off x="8990013" y="1085851"/>
              <a:ext cx="57150" cy="47625"/>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6" name="Freeform 122"/>
            <p:cNvSpPr/>
            <p:nvPr/>
          </p:nvSpPr>
          <p:spPr bwMode="auto">
            <a:xfrm>
              <a:off x="9050338" y="1092201"/>
              <a:ext cx="53975" cy="41275"/>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sp>
        <p:nvSpPr>
          <p:cNvPr id="20484" name="文本框 15"/>
          <p:cNvSpPr txBox="1"/>
          <p:nvPr/>
        </p:nvSpPr>
        <p:spPr>
          <a:xfrm>
            <a:off x="703580" y="544195"/>
            <a:ext cx="1449070" cy="583565"/>
          </a:xfrm>
          <a:prstGeom prst="rect">
            <a:avLst/>
          </a:prstGeom>
          <a:noFill/>
          <a:ln w="9525">
            <a:noFill/>
          </a:ln>
        </p:spPr>
        <p:txBody>
          <a:bodyPr wrap="square" anchor="t" anchorCtr="0">
            <a:spAutoFit/>
          </a:bodyPr>
          <a:p>
            <a:pPr algn="ctr"/>
            <a:r>
              <a:rPr lang="en-US" altLang="zh-CN" sz="3200" dirty="0">
                <a:solidFill>
                  <a:srgbClr val="103568"/>
                </a:solidFill>
                <a:latin typeface="Stencil" panose="040409050D0802020404" pitchFamily="82" charset="0"/>
                <a:ea typeface="宋体" panose="02010600030101010101" pitchFamily="2" charset="-122"/>
              </a:rPr>
              <a:t>9.2</a:t>
            </a:r>
            <a:endParaRPr lang="en-US" altLang="zh-CN" sz="3200" dirty="0">
              <a:solidFill>
                <a:srgbClr val="103568"/>
              </a:solidFill>
              <a:latin typeface="Stencil" panose="040409050D0802020404" pitchFamily="82" charset="0"/>
              <a:ea typeface="宋体" panose="02010600030101010101" pitchFamily="2" charset="-122"/>
            </a:endParaRPr>
          </a:p>
        </p:txBody>
      </p:sp>
      <p:sp>
        <p:nvSpPr>
          <p:cNvPr id="5" name="文本框 4"/>
          <p:cNvSpPr txBox="1"/>
          <p:nvPr/>
        </p:nvSpPr>
        <p:spPr>
          <a:xfrm>
            <a:off x="1022985" y="1056640"/>
            <a:ext cx="10389235" cy="5015865"/>
          </a:xfrm>
          <a:prstGeom prst="rect">
            <a:avLst/>
          </a:prstGeom>
          <a:noFill/>
        </p:spPr>
        <p:txBody>
          <a:bodyPr wrap="square" rtlCol="0" anchor="t">
            <a:spAutoFit/>
          </a:bodyPr>
          <a:p>
            <a:r>
              <a:rPr lang="en-US" sz="1600" dirty="0">
                <a:solidFill>
                  <a:srgbClr val="103568"/>
                </a:solidFill>
                <a:latin typeface="华文中宋" panose="02010600040101010101" charset="-122"/>
                <a:ea typeface="华文中宋" panose="02010600040101010101" charset="-122"/>
                <a:sym typeface="+mn-ea"/>
              </a:rPr>
              <a:t>(1)D</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解析:I/O总线分为三类:数据线、地址线和控制线。数据缓冲存器和命令/状态寄存器的内容都是通过数据线来传送的;地址线用以传送与CPU交换数据的端口地址;而控制线用以给I/O端口发送读/写信号，用于对端口进行读/写控制。因此I、II和III均正确。</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(2)D</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解析:采用统一编址时，CPU访存和访问I/O端口都是采用访存指令，选项D错误。</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(3)D</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解析: I/O端口是指I/O接口中用于缓冲信息的寄存器。执行一条I/O指令时，CPU使用地址总线选择所请求的I/O端口，使用数据总线在 CPU寄存器和端口之间传输数据，所以选择D选项。</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(4) A</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解析:外部中断是指由CPU外部事件引起的中断，这类中断大部分由外部设备发出， 键盘输入属于外部中断，对每次键盘输入CPU都需要执行中断程序以读入输入数据。除数为0与访存故障均属于内部异常，发生在CPU内部。浮点运算下溢将按机器零处理，不会产生中断。</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(5) A</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解析:在单级中断系统中，不允许中断嵌套。中断处理过程为:①关中断; ②保存断点;③中断识别;④保存现场;⑤中断事件处理; ⑥恢复现场;⑦开中断;⑧中断返回。其中①~③由硬件完成，④~⑧由中断服务程序完成，因此选择A选项。</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(6)B</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解析:中断隐指令用于中断响应，主要操作包括①关中断、②保护断点、③将正确的中断服务程序入口地址送PC，所以只有Ⅰ、III正确。II中“保存通用寄存器的内容”是在进入中断服务程序后，首先进行的保护现场操作。</a:t>
            </a:r>
            <a:endParaRPr lang="en-US" sz="1600" dirty="0">
              <a:solidFill>
                <a:srgbClr val="103568"/>
              </a:solidFill>
              <a:latin typeface="华文中宋" panose="02010600040101010101" charset="-122"/>
              <a:ea typeface="华文中宋" panose="02010600040101010101"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
        <p:nvSpPr>
          <p:cNvPr id="4" name="矩形 3"/>
          <p:cNvSpPr/>
          <p:nvPr/>
        </p:nvSpPr>
        <p:spPr>
          <a:xfrm>
            <a:off x="569913" y="441325"/>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a:t> </a:t>
            </a:r>
            <a:endParaRPr lang="zh-CN" altLang="en-US" strike="noStrike" noProof="1" dirty="0"/>
          </a:p>
        </p:txBody>
      </p:sp>
      <p:grpSp>
        <p:nvGrpSpPr>
          <p:cNvPr id="278" name="组合 277"/>
          <p:cNvGrpSpPr/>
          <p:nvPr/>
        </p:nvGrpSpPr>
        <p:grpSpPr>
          <a:xfrm>
            <a:off x="3290884" y="603896"/>
            <a:ext cx="5640754" cy="5658516"/>
            <a:chOff x="8488363" y="433388"/>
            <a:chExt cx="1008063" cy="1011238"/>
          </a:xfrm>
          <a:solidFill>
            <a:schemeClr val="bg1">
              <a:lumMod val="95000"/>
              <a:alpha val="30000"/>
            </a:schemeClr>
          </a:solidFill>
        </p:grpSpPr>
        <p:sp>
          <p:nvSpPr>
            <p:cNvPr id="279" name="Freeform 5"/>
            <p:cNvSpPr/>
            <p:nvPr/>
          </p:nvSpPr>
          <p:spPr bwMode="auto">
            <a:xfrm>
              <a:off x="8564563" y="974726"/>
              <a:ext cx="73025" cy="68263"/>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0" name="Freeform 6"/>
            <p:cNvSpPr/>
            <p:nvPr/>
          </p:nvSpPr>
          <p:spPr bwMode="auto">
            <a:xfrm>
              <a:off x="8583613" y="1039813"/>
              <a:ext cx="80963" cy="77788"/>
            </a:xfrm>
            <a:custGeom>
              <a:avLst/>
              <a:gdLst>
                <a:gd name="T0" fmla="*/ 14 w 51"/>
                <a:gd name="T1" fmla="*/ 49 h 49"/>
                <a:gd name="T2" fmla="*/ 9 w 51"/>
                <a:gd name="T3" fmla="*/ 37 h 49"/>
                <a:gd name="T4" fmla="*/ 34 w 51"/>
                <a:gd name="T5" fmla="*/ 10 h 49"/>
                <a:gd name="T6" fmla="*/ 33 w 51"/>
                <a:gd name="T7" fmla="*/ 10 h 49"/>
                <a:gd name="T8" fmla="*/ 3 w 51"/>
                <a:gd name="T9" fmla="*/ 23 h 49"/>
                <a:gd name="T10" fmla="*/ 0 w 51"/>
                <a:gd name="T11" fmla="*/ 15 h 49"/>
                <a:gd name="T12" fmla="*/ 36 w 51"/>
                <a:gd name="T13" fmla="*/ 0 h 49"/>
                <a:gd name="T14" fmla="*/ 42 w 51"/>
                <a:gd name="T15" fmla="*/ 12 h 49"/>
                <a:gd name="T16" fmla="*/ 18 w 51"/>
                <a:gd name="T17" fmla="*/ 38 h 49"/>
                <a:gd name="T18" fmla="*/ 18 w 51"/>
                <a:gd name="T19" fmla="*/ 38 h 49"/>
                <a:gd name="T20" fmla="*/ 48 w 51"/>
                <a:gd name="T21" fmla="*/ 26 h 49"/>
                <a:gd name="T22" fmla="*/ 51 w 51"/>
                <a:gd name="T23" fmla="*/ 33 h 49"/>
                <a:gd name="T24" fmla="*/ 14 w 51"/>
                <a:gd name="T2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49">
                  <a:moveTo>
                    <a:pt x="14" y="49"/>
                  </a:moveTo>
                  <a:lnTo>
                    <a:pt x="9" y="37"/>
                  </a:lnTo>
                  <a:lnTo>
                    <a:pt x="34" y="10"/>
                  </a:lnTo>
                  <a:lnTo>
                    <a:pt x="33" y="10"/>
                  </a:lnTo>
                  <a:lnTo>
                    <a:pt x="3" y="23"/>
                  </a:lnTo>
                  <a:lnTo>
                    <a:pt x="0" y="15"/>
                  </a:lnTo>
                  <a:lnTo>
                    <a:pt x="36" y="0"/>
                  </a:lnTo>
                  <a:lnTo>
                    <a:pt x="42" y="12"/>
                  </a:lnTo>
                  <a:lnTo>
                    <a:pt x="18" y="38"/>
                  </a:lnTo>
                  <a:lnTo>
                    <a:pt x="18" y="38"/>
                  </a:lnTo>
                  <a:lnTo>
                    <a:pt x="48" y="26"/>
                  </a:lnTo>
                  <a:lnTo>
                    <a:pt x="51" y="33"/>
                  </a:lnTo>
                  <a:lnTo>
                    <a:pt x="1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1" name="Freeform 7"/>
            <p:cNvSpPr/>
            <p:nvPr/>
          </p:nvSpPr>
          <p:spPr bwMode="auto">
            <a:xfrm>
              <a:off x="8613775" y="1103313"/>
              <a:ext cx="63500" cy="41275"/>
            </a:xfrm>
            <a:custGeom>
              <a:avLst/>
              <a:gdLst>
                <a:gd name="T0" fmla="*/ 40 w 40"/>
                <a:gd name="T1" fmla="*/ 7 h 26"/>
                <a:gd name="T2" fmla="*/ 4 w 40"/>
                <a:gd name="T3" fmla="*/ 26 h 26"/>
                <a:gd name="T4" fmla="*/ 0 w 40"/>
                <a:gd name="T5" fmla="*/ 18 h 26"/>
                <a:gd name="T6" fmla="*/ 35 w 40"/>
                <a:gd name="T7" fmla="*/ 0 h 26"/>
                <a:gd name="T8" fmla="*/ 40 w 40"/>
                <a:gd name="T9" fmla="*/ 7 h 26"/>
              </a:gdLst>
              <a:ahLst/>
              <a:cxnLst>
                <a:cxn ang="0">
                  <a:pos x="T0" y="T1"/>
                </a:cxn>
                <a:cxn ang="0">
                  <a:pos x="T2" y="T3"/>
                </a:cxn>
                <a:cxn ang="0">
                  <a:pos x="T4" y="T5"/>
                </a:cxn>
                <a:cxn ang="0">
                  <a:pos x="T6" y="T7"/>
                </a:cxn>
                <a:cxn ang="0">
                  <a:pos x="T8" y="T9"/>
                </a:cxn>
              </a:cxnLst>
              <a:rect l="0" t="0" r="r" b="b"/>
              <a:pathLst>
                <a:path w="40" h="26">
                  <a:moveTo>
                    <a:pt x="40" y="7"/>
                  </a:moveTo>
                  <a:lnTo>
                    <a:pt x="4" y="26"/>
                  </a:lnTo>
                  <a:lnTo>
                    <a:pt x="0" y="18"/>
                  </a:lnTo>
                  <a:lnTo>
                    <a:pt x="35" y="0"/>
                  </a:lnTo>
                  <a:lnTo>
                    <a:pt x="4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2" name="Freeform 8"/>
            <p:cNvSpPr/>
            <p:nvPr/>
          </p:nvSpPr>
          <p:spPr bwMode="auto">
            <a:xfrm>
              <a:off x="8639175" y="1120776"/>
              <a:ext cx="74613" cy="68263"/>
            </a:xfrm>
            <a:custGeom>
              <a:avLst/>
              <a:gdLst>
                <a:gd name="T0" fmla="*/ 0 w 47"/>
                <a:gd name="T1" fmla="*/ 35 h 43"/>
                <a:gd name="T2" fmla="*/ 25 w 47"/>
                <a:gd name="T3" fmla="*/ 0 h 43"/>
                <a:gd name="T4" fmla="*/ 31 w 47"/>
                <a:gd name="T5" fmla="*/ 8 h 43"/>
                <a:gd name="T6" fmla="*/ 11 w 47"/>
                <a:gd name="T7" fmla="*/ 35 h 43"/>
                <a:gd name="T8" fmla="*/ 11 w 47"/>
                <a:gd name="T9" fmla="*/ 35 h 43"/>
                <a:gd name="T10" fmla="*/ 42 w 47"/>
                <a:gd name="T11" fmla="*/ 25 h 43"/>
                <a:gd name="T12" fmla="*/ 47 w 47"/>
                <a:gd name="T13" fmla="*/ 32 h 43"/>
                <a:gd name="T14" fmla="*/ 6 w 47"/>
                <a:gd name="T15" fmla="*/ 43 h 43"/>
                <a:gd name="T16" fmla="*/ 0 w 47"/>
                <a:gd name="T17"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3">
                  <a:moveTo>
                    <a:pt x="0" y="35"/>
                  </a:moveTo>
                  <a:lnTo>
                    <a:pt x="25" y="0"/>
                  </a:lnTo>
                  <a:lnTo>
                    <a:pt x="31" y="8"/>
                  </a:lnTo>
                  <a:lnTo>
                    <a:pt x="11" y="35"/>
                  </a:lnTo>
                  <a:lnTo>
                    <a:pt x="11" y="35"/>
                  </a:lnTo>
                  <a:lnTo>
                    <a:pt x="42" y="25"/>
                  </a:lnTo>
                  <a:lnTo>
                    <a:pt x="47" y="32"/>
                  </a:lnTo>
                  <a:lnTo>
                    <a:pt x="6" y="43"/>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3" name="Freeform 9"/>
            <p:cNvSpPr/>
            <p:nvPr/>
          </p:nvSpPr>
          <p:spPr bwMode="auto">
            <a:xfrm>
              <a:off x="8669338" y="1174751"/>
              <a:ext cx="76200" cy="74613"/>
            </a:xfrm>
            <a:custGeom>
              <a:avLst/>
              <a:gdLst>
                <a:gd name="T0" fmla="*/ 0 w 48"/>
                <a:gd name="T1" fmla="*/ 27 h 47"/>
                <a:gd name="T2" fmla="*/ 30 w 48"/>
                <a:gd name="T3" fmla="*/ 0 h 47"/>
                <a:gd name="T4" fmla="*/ 48 w 48"/>
                <a:gd name="T5" fmla="*/ 20 h 47"/>
                <a:gd name="T6" fmla="*/ 44 w 48"/>
                <a:gd name="T7" fmla="*/ 24 h 47"/>
                <a:gd name="T8" fmla="*/ 31 w 48"/>
                <a:gd name="T9" fmla="*/ 11 h 47"/>
                <a:gd name="T10" fmla="*/ 24 w 48"/>
                <a:gd name="T11" fmla="*/ 17 h 47"/>
                <a:gd name="T12" fmla="*/ 36 w 48"/>
                <a:gd name="T13" fmla="*/ 29 h 47"/>
                <a:gd name="T14" fmla="*/ 30 w 48"/>
                <a:gd name="T15" fmla="*/ 34 h 47"/>
                <a:gd name="T16" fmla="*/ 19 w 48"/>
                <a:gd name="T17" fmla="*/ 22 h 47"/>
                <a:gd name="T18" fmla="*/ 11 w 48"/>
                <a:gd name="T19" fmla="*/ 29 h 47"/>
                <a:gd name="T20" fmla="*/ 24 w 48"/>
                <a:gd name="T21" fmla="*/ 43 h 47"/>
                <a:gd name="T22" fmla="*/ 20 w 48"/>
                <a:gd name="T23" fmla="*/ 47 h 47"/>
                <a:gd name="T24" fmla="*/ 0 w 48"/>
                <a:gd name="T25"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7">
                  <a:moveTo>
                    <a:pt x="0" y="27"/>
                  </a:moveTo>
                  <a:lnTo>
                    <a:pt x="30" y="0"/>
                  </a:lnTo>
                  <a:lnTo>
                    <a:pt x="48" y="20"/>
                  </a:lnTo>
                  <a:lnTo>
                    <a:pt x="44" y="24"/>
                  </a:lnTo>
                  <a:lnTo>
                    <a:pt x="31" y="11"/>
                  </a:lnTo>
                  <a:lnTo>
                    <a:pt x="24" y="17"/>
                  </a:lnTo>
                  <a:lnTo>
                    <a:pt x="36" y="29"/>
                  </a:lnTo>
                  <a:lnTo>
                    <a:pt x="30" y="34"/>
                  </a:lnTo>
                  <a:lnTo>
                    <a:pt x="19" y="22"/>
                  </a:lnTo>
                  <a:lnTo>
                    <a:pt x="11" y="29"/>
                  </a:lnTo>
                  <a:lnTo>
                    <a:pt x="24" y="43"/>
                  </a:lnTo>
                  <a:lnTo>
                    <a:pt x="20" y="47"/>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4" name="Freeform 10"/>
            <p:cNvSpPr>
              <a:spLocks noEditPoints="1"/>
            </p:cNvSpPr>
            <p:nvPr/>
          </p:nvSpPr>
          <p:spPr bwMode="auto">
            <a:xfrm>
              <a:off x="8712200" y="1211263"/>
              <a:ext cx="74613" cy="825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5" name="Freeform 11"/>
            <p:cNvSpPr/>
            <p:nvPr/>
          </p:nvSpPr>
          <p:spPr bwMode="auto">
            <a:xfrm>
              <a:off x="8766175" y="1249363"/>
              <a:ext cx="68263" cy="7143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6" name="Freeform 12"/>
            <p:cNvSpPr/>
            <p:nvPr/>
          </p:nvSpPr>
          <p:spPr bwMode="auto">
            <a:xfrm>
              <a:off x="8823325" y="1271588"/>
              <a:ext cx="36513" cy="63500"/>
            </a:xfrm>
            <a:custGeom>
              <a:avLst/>
              <a:gdLst>
                <a:gd name="T0" fmla="*/ 23 w 23"/>
                <a:gd name="T1" fmla="*/ 3 h 40"/>
                <a:gd name="T2" fmla="*/ 8 w 23"/>
                <a:gd name="T3" fmla="*/ 40 h 40"/>
                <a:gd name="T4" fmla="*/ 0 w 23"/>
                <a:gd name="T5" fmla="*/ 37 h 40"/>
                <a:gd name="T6" fmla="*/ 14 w 23"/>
                <a:gd name="T7" fmla="*/ 0 h 40"/>
                <a:gd name="T8" fmla="*/ 23 w 23"/>
                <a:gd name="T9" fmla="*/ 3 h 40"/>
              </a:gdLst>
              <a:ahLst/>
              <a:cxnLst>
                <a:cxn ang="0">
                  <a:pos x="T0" y="T1"/>
                </a:cxn>
                <a:cxn ang="0">
                  <a:pos x="T2" y="T3"/>
                </a:cxn>
                <a:cxn ang="0">
                  <a:pos x="T4" y="T5"/>
                </a:cxn>
                <a:cxn ang="0">
                  <a:pos x="T6" y="T7"/>
                </a:cxn>
                <a:cxn ang="0">
                  <a:pos x="T8" y="T9"/>
                </a:cxn>
              </a:cxnLst>
              <a:rect l="0" t="0" r="r" b="b"/>
              <a:pathLst>
                <a:path w="23" h="40">
                  <a:moveTo>
                    <a:pt x="23" y="3"/>
                  </a:moveTo>
                  <a:lnTo>
                    <a:pt x="8" y="40"/>
                  </a:lnTo>
                  <a:lnTo>
                    <a:pt x="0" y="37"/>
                  </a:lnTo>
                  <a:lnTo>
                    <a:pt x="14" y="0"/>
                  </a:lnTo>
                  <a:lnTo>
                    <a:pt x="2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7" name="Freeform 13"/>
            <p:cNvSpPr/>
            <p:nvPr/>
          </p:nvSpPr>
          <p:spPr bwMode="auto">
            <a:xfrm>
              <a:off x="8861425" y="1277938"/>
              <a:ext cx="52388" cy="69850"/>
            </a:xfrm>
            <a:custGeom>
              <a:avLst/>
              <a:gdLst>
                <a:gd name="T0" fmla="*/ 0 w 33"/>
                <a:gd name="T1" fmla="*/ 7 h 44"/>
                <a:gd name="T2" fmla="*/ 2 w 33"/>
                <a:gd name="T3" fmla="*/ 0 h 44"/>
                <a:gd name="T4" fmla="*/ 33 w 33"/>
                <a:gd name="T5" fmla="*/ 8 h 44"/>
                <a:gd name="T6" fmla="*/ 32 w 33"/>
                <a:gd name="T7" fmla="*/ 14 h 44"/>
                <a:gd name="T8" fmla="*/ 20 w 33"/>
                <a:gd name="T9" fmla="*/ 12 h 44"/>
                <a:gd name="T10" fmla="*/ 12 w 33"/>
                <a:gd name="T11" fmla="*/ 44 h 44"/>
                <a:gd name="T12" fmla="*/ 4 w 33"/>
                <a:gd name="T13" fmla="*/ 42 h 44"/>
                <a:gd name="T14" fmla="*/ 12 w 33"/>
                <a:gd name="T15" fmla="*/ 10 h 44"/>
                <a:gd name="T16" fmla="*/ 0 w 33"/>
                <a:gd name="T17"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4">
                  <a:moveTo>
                    <a:pt x="0" y="7"/>
                  </a:moveTo>
                  <a:lnTo>
                    <a:pt x="2" y="0"/>
                  </a:lnTo>
                  <a:lnTo>
                    <a:pt x="33" y="8"/>
                  </a:lnTo>
                  <a:lnTo>
                    <a:pt x="32" y="14"/>
                  </a:lnTo>
                  <a:lnTo>
                    <a:pt x="20" y="12"/>
                  </a:lnTo>
                  <a:lnTo>
                    <a:pt x="12" y="44"/>
                  </a:lnTo>
                  <a:lnTo>
                    <a:pt x="4" y="42"/>
                  </a:lnTo>
                  <a:lnTo>
                    <a:pt x="12" y="1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8" name="Freeform 14"/>
            <p:cNvSpPr>
              <a:spLocks noEditPoints="1"/>
            </p:cNvSpPr>
            <p:nvPr/>
          </p:nvSpPr>
          <p:spPr bwMode="auto">
            <a:xfrm>
              <a:off x="8909050" y="1293813"/>
              <a:ext cx="60325" cy="66675"/>
            </a:xfrm>
            <a:custGeom>
              <a:avLst/>
              <a:gdLst>
                <a:gd name="T0" fmla="*/ 8 w 38"/>
                <a:gd name="T1" fmla="*/ 39 h 42"/>
                <a:gd name="T2" fmla="*/ 0 w 38"/>
                <a:gd name="T3" fmla="*/ 39 h 42"/>
                <a:gd name="T4" fmla="*/ 18 w 38"/>
                <a:gd name="T5" fmla="*/ 0 h 42"/>
                <a:gd name="T6" fmla="*/ 28 w 38"/>
                <a:gd name="T7" fmla="*/ 0 h 42"/>
                <a:gd name="T8" fmla="*/ 38 w 38"/>
                <a:gd name="T9" fmla="*/ 42 h 42"/>
                <a:gd name="T10" fmla="*/ 30 w 38"/>
                <a:gd name="T11" fmla="*/ 41 h 42"/>
                <a:gd name="T12" fmla="*/ 27 w 38"/>
                <a:gd name="T13" fmla="*/ 32 h 42"/>
                <a:gd name="T14" fmla="*/ 12 w 38"/>
                <a:gd name="T15" fmla="*/ 31 h 42"/>
                <a:gd name="T16" fmla="*/ 8 w 38"/>
                <a:gd name="T17" fmla="*/ 39 h 42"/>
                <a:gd name="T18" fmla="*/ 15 w 38"/>
                <a:gd name="T19" fmla="*/ 25 h 42"/>
                <a:gd name="T20" fmla="*/ 26 w 38"/>
                <a:gd name="T21" fmla="*/ 25 h 42"/>
                <a:gd name="T22" fmla="*/ 22 w 38"/>
                <a:gd name="T23" fmla="*/ 7 h 42"/>
                <a:gd name="T24" fmla="*/ 22 w 38"/>
                <a:gd name="T25" fmla="*/ 7 h 42"/>
                <a:gd name="T26" fmla="*/ 15 w 38"/>
                <a:gd name="T27"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2">
                  <a:moveTo>
                    <a:pt x="8" y="39"/>
                  </a:moveTo>
                  <a:lnTo>
                    <a:pt x="0" y="39"/>
                  </a:lnTo>
                  <a:lnTo>
                    <a:pt x="18" y="0"/>
                  </a:lnTo>
                  <a:lnTo>
                    <a:pt x="28" y="0"/>
                  </a:lnTo>
                  <a:lnTo>
                    <a:pt x="38" y="42"/>
                  </a:lnTo>
                  <a:lnTo>
                    <a:pt x="30" y="41"/>
                  </a:lnTo>
                  <a:lnTo>
                    <a:pt x="27" y="32"/>
                  </a:lnTo>
                  <a:lnTo>
                    <a:pt x="12" y="31"/>
                  </a:lnTo>
                  <a:lnTo>
                    <a:pt x="8" y="39"/>
                  </a:lnTo>
                  <a:close/>
                  <a:moveTo>
                    <a:pt x="15" y="25"/>
                  </a:moveTo>
                  <a:lnTo>
                    <a:pt x="26" y="25"/>
                  </a:lnTo>
                  <a:lnTo>
                    <a:pt x="22" y="7"/>
                  </a:lnTo>
                  <a:lnTo>
                    <a:pt x="22" y="7"/>
                  </a:lnTo>
                  <a:lnTo>
                    <a:pt x="15"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9" name="Freeform 15"/>
            <p:cNvSpPr/>
            <p:nvPr/>
          </p:nvSpPr>
          <p:spPr bwMode="auto">
            <a:xfrm>
              <a:off x="8978900" y="1293813"/>
              <a:ext cx="52388" cy="66675"/>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0" name="Freeform 16"/>
            <p:cNvSpPr>
              <a:spLocks noEditPoints="1"/>
            </p:cNvSpPr>
            <p:nvPr/>
          </p:nvSpPr>
          <p:spPr bwMode="auto">
            <a:xfrm>
              <a:off x="9043988" y="1285876"/>
              <a:ext cx="61913" cy="69850"/>
            </a:xfrm>
            <a:custGeom>
              <a:avLst/>
              <a:gdLst>
                <a:gd name="T0" fmla="*/ 8 w 39"/>
                <a:gd name="T1" fmla="*/ 43 h 44"/>
                <a:gd name="T2" fmla="*/ 0 w 39"/>
                <a:gd name="T3" fmla="*/ 44 h 44"/>
                <a:gd name="T4" fmla="*/ 7 w 39"/>
                <a:gd name="T5" fmla="*/ 2 h 44"/>
                <a:gd name="T6" fmla="*/ 17 w 39"/>
                <a:gd name="T7" fmla="*/ 0 h 44"/>
                <a:gd name="T8" fmla="*/ 39 w 39"/>
                <a:gd name="T9" fmla="*/ 37 h 44"/>
                <a:gd name="T10" fmla="*/ 30 w 39"/>
                <a:gd name="T11" fmla="*/ 39 h 44"/>
                <a:gd name="T12" fmla="*/ 25 w 39"/>
                <a:gd name="T13" fmla="*/ 31 h 44"/>
                <a:gd name="T14" fmla="*/ 10 w 39"/>
                <a:gd name="T15" fmla="*/ 34 h 44"/>
                <a:gd name="T16" fmla="*/ 8 w 39"/>
                <a:gd name="T17" fmla="*/ 43 h 44"/>
                <a:gd name="T18" fmla="*/ 11 w 39"/>
                <a:gd name="T19" fmla="*/ 27 h 44"/>
                <a:gd name="T20" fmla="*/ 22 w 39"/>
                <a:gd name="T21" fmla="*/ 25 h 44"/>
                <a:gd name="T22" fmla="*/ 14 w 39"/>
                <a:gd name="T23" fmla="*/ 9 h 44"/>
                <a:gd name="T24" fmla="*/ 13 w 39"/>
                <a:gd name="T25" fmla="*/ 9 h 44"/>
                <a:gd name="T26" fmla="*/ 11 w 39"/>
                <a:gd name="T2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4">
                  <a:moveTo>
                    <a:pt x="8" y="43"/>
                  </a:moveTo>
                  <a:lnTo>
                    <a:pt x="0" y="44"/>
                  </a:lnTo>
                  <a:lnTo>
                    <a:pt x="7" y="2"/>
                  </a:lnTo>
                  <a:lnTo>
                    <a:pt x="17" y="0"/>
                  </a:lnTo>
                  <a:lnTo>
                    <a:pt x="39" y="37"/>
                  </a:lnTo>
                  <a:lnTo>
                    <a:pt x="30" y="39"/>
                  </a:lnTo>
                  <a:lnTo>
                    <a:pt x="25" y="31"/>
                  </a:lnTo>
                  <a:lnTo>
                    <a:pt x="10" y="34"/>
                  </a:lnTo>
                  <a:lnTo>
                    <a:pt x="8" y="43"/>
                  </a:lnTo>
                  <a:close/>
                  <a:moveTo>
                    <a:pt x="11" y="27"/>
                  </a:moveTo>
                  <a:lnTo>
                    <a:pt x="22" y="25"/>
                  </a:lnTo>
                  <a:lnTo>
                    <a:pt x="14" y="9"/>
                  </a:lnTo>
                  <a:lnTo>
                    <a:pt x="13" y="9"/>
                  </a:lnTo>
                  <a:lnTo>
                    <a:pt x="11"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1" name="Freeform 17"/>
            <p:cNvSpPr/>
            <p:nvPr/>
          </p:nvSpPr>
          <p:spPr bwMode="auto">
            <a:xfrm>
              <a:off x="9094788" y="1255713"/>
              <a:ext cx="88900" cy="85725"/>
            </a:xfrm>
            <a:custGeom>
              <a:avLst/>
              <a:gdLst>
                <a:gd name="T0" fmla="*/ 36 w 56"/>
                <a:gd name="T1" fmla="*/ 8 h 54"/>
                <a:gd name="T2" fmla="*/ 38 w 56"/>
                <a:gd name="T3" fmla="*/ 45 h 54"/>
                <a:gd name="T4" fmla="*/ 32 w 56"/>
                <a:gd name="T5" fmla="*/ 47 h 54"/>
                <a:gd name="T6" fmla="*/ 9 w 56"/>
                <a:gd name="T7" fmla="*/ 19 h 54"/>
                <a:gd name="T8" fmla="*/ 9 w 56"/>
                <a:gd name="T9" fmla="*/ 20 h 54"/>
                <a:gd name="T10" fmla="*/ 22 w 56"/>
                <a:gd name="T11" fmla="*/ 51 h 54"/>
                <a:gd name="T12" fmla="*/ 14 w 56"/>
                <a:gd name="T13" fmla="*/ 54 h 54"/>
                <a:gd name="T14" fmla="*/ 0 w 56"/>
                <a:gd name="T15" fmla="*/ 17 h 54"/>
                <a:gd name="T16" fmla="*/ 13 w 56"/>
                <a:gd name="T17" fmla="*/ 12 h 54"/>
                <a:gd name="T18" fmla="*/ 31 w 56"/>
                <a:gd name="T19" fmla="*/ 35 h 54"/>
                <a:gd name="T20" fmla="*/ 31 w 56"/>
                <a:gd name="T21" fmla="*/ 35 h 54"/>
                <a:gd name="T22" fmla="*/ 29 w 56"/>
                <a:gd name="T23" fmla="*/ 5 h 54"/>
                <a:gd name="T24" fmla="*/ 42 w 56"/>
                <a:gd name="T25" fmla="*/ 0 h 54"/>
                <a:gd name="T26" fmla="*/ 56 w 56"/>
                <a:gd name="T27" fmla="*/ 37 h 54"/>
                <a:gd name="T28" fmla="*/ 49 w 56"/>
                <a:gd name="T29" fmla="*/ 40 h 54"/>
                <a:gd name="T30" fmla="*/ 36 w 56"/>
                <a:gd name="T31" fmla="*/ 8 h 54"/>
                <a:gd name="T32" fmla="*/ 36 w 56"/>
                <a:gd name="T3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4">
                  <a:moveTo>
                    <a:pt x="36" y="8"/>
                  </a:moveTo>
                  <a:lnTo>
                    <a:pt x="38" y="45"/>
                  </a:lnTo>
                  <a:lnTo>
                    <a:pt x="32" y="47"/>
                  </a:lnTo>
                  <a:lnTo>
                    <a:pt x="9" y="19"/>
                  </a:lnTo>
                  <a:lnTo>
                    <a:pt x="9" y="20"/>
                  </a:lnTo>
                  <a:lnTo>
                    <a:pt x="22" y="51"/>
                  </a:lnTo>
                  <a:lnTo>
                    <a:pt x="14" y="54"/>
                  </a:lnTo>
                  <a:lnTo>
                    <a:pt x="0" y="17"/>
                  </a:lnTo>
                  <a:lnTo>
                    <a:pt x="13" y="12"/>
                  </a:lnTo>
                  <a:lnTo>
                    <a:pt x="31" y="35"/>
                  </a:lnTo>
                  <a:lnTo>
                    <a:pt x="31" y="35"/>
                  </a:lnTo>
                  <a:lnTo>
                    <a:pt x="29" y="5"/>
                  </a:lnTo>
                  <a:lnTo>
                    <a:pt x="42" y="0"/>
                  </a:lnTo>
                  <a:lnTo>
                    <a:pt x="56" y="37"/>
                  </a:lnTo>
                  <a:lnTo>
                    <a:pt x="49" y="40"/>
                  </a:lnTo>
                  <a:lnTo>
                    <a:pt x="36" y="8"/>
                  </a:lnTo>
                  <a:lnTo>
                    <a:pt x="3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2" name="Freeform 18"/>
            <p:cNvSpPr>
              <a:spLocks noEditPoints="1"/>
            </p:cNvSpPr>
            <p:nvPr/>
          </p:nvSpPr>
          <p:spPr bwMode="auto">
            <a:xfrm>
              <a:off x="9169400" y="1225551"/>
              <a:ext cx="74613" cy="74613"/>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3" name="Freeform 19"/>
            <p:cNvSpPr/>
            <p:nvPr/>
          </p:nvSpPr>
          <p:spPr bwMode="auto">
            <a:xfrm>
              <a:off x="9218613" y="1204913"/>
              <a:ext cx="53975" cy="55563"/>
            </a:xfrm>
            <a:custGeom>
              <a:avLst/>
              <a:gdLst>
                <a:gd name="T0" fmla="*/ 6 w 34"/>
                <a:gd name="T1" fmla="*/ 0 h 35"/>
                <a:gd name="T2" fmla="*/ 34 w 34"/>
                <a:gd name="T3" fmla="*/ 29 h 35"/>
                <a:gd name="T4" fmla="*/ 27 w 34"/>
                <a:gd name="T5" fmla="*/ 35 h 35"/>
                <a:gd name="T6" fmla="*/ 0 w 34"/>
                <a:gd name="T7" fmla="*/ 5 h 35"/>
                <a:gd name="T8" fmla="*/ 6 w 34"/>
                <a:gd name="T9" fmla="*/ 0 h 35"/>
              </a:gdLst>
              <a:ahLst/>
              <a:cxnLst>
                <a:cxn ang="0">
                  <a:pos x="T0" y="T1"/>
                </a:cxn>
                <a:cxn ang="0">
                  <a:pos x="T2" y="T3"/>
                </a:cxn>
                <a:cxn ang="0">
                  <a:pos x="T4" y="T5"/>
                </a:cxn>
                <a:cxn ang="0">
                  <a:pos x="T6" y="T7"/>
                </a:cxn>
                <a:cxn ang="0">
                  <a:pos x="T8" y="T9"/>
                </a:cxn>
              </a:cxnLst>
              <a:rect l="0" t="0" r="r" b="b"/>
              <a:pathLst>
                <a:path w="34" h="35">
                  <a:moveTo>
                    <a:pt x="6" y="0"/>
                  </a:moveTo>
                  <a:lnTo>
                    <a:pt x="34" y="29"/>
                  </a:lnTo>
                  <a:lnTo>
                    <a:pt x="27" y="35"/>
                  </a:lnTo>
                  <a:lnTo>
                    <a:pt x="0" y="5"/>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4" name="Freeform 20"/>
            <p:cNvSpPr/>
            <p:nvPr/>
          </p:nvSpPr>
          <p:spPr bwMode="auto">
            <a:xfrm>
              <a:off x="9236075" y="1165226"/>
              <a:ext cx="76200" cy="73025"/>
            </a:xfrm>
            <a:custGeom>
              <a:avLst/>
              <a:gdLst>
                <a:gd name="T0" fmla="*/ 30 w 48"/>
                <a:gd name="T1" fmla="*/ 46 h 46"/>
                <a:gd name="T2" fmla="*/ 0 w 48"/>
                <a:gd name="T3" fmla="*/ 20 h 46"/>
                <a:gd name="T4" fmla="*/ 18 w 48"/>
                <a:gd name="T5" fmla="*/ 0 h 46"/>
                <a:gd name="T6" fmla="*/ 23 w 48"/>
                <a:gd name="T7" fmla="*/ 4 h 46"/>
                <a:gd name="T8" fmla="*/ 11 w 48"/>
                <a:gd name="T9" fmla="*/ 18 h 46"/>
                <a:gd name="T10" fmla="*/ 18 w 48"/>
                <a:gd name="T11" fmla="*/ 24 h 46"/>
                <a:gd name="T12" fmla="*/ 29 w 48"/>
                <a:gd name="T13" fmla="*/ 11 h 46"/>
                <a:gd name="T14" fmla="*/ 34 w 48"/>
                <a:gd name="T15" fmla="*/ 16 h 46"/>
                <a:gd name="T16" fmla="*/ 23 w 48"/>
                <a:gd name="T17" fmla="*/ 28 h 46"/>
                <a:gd name="T18" fmla="*/ 31 w 48"/>
                <a:gd name="T19" fmla="*/ 35 h 46"/>
                <a:gd name="T20" fmla="*/ 44 w 48"/>
                <a:gd name="T21" fmla="*/ 21 h 46"/>
                <a:gd name="T22" fmla="*/ 48 w 48"/>
                <a:gd name="T23" fmla="*/ 26 h 46"/>
                <a:gd name="T24" fmla="*/ 30 w 48"/>
                <a:gd name="T2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6">
                  <a:moveTo>
                    <a:pt x="30" y="46"/>
                  </a:moveTo>
                  <a:lnTo>
                    <a:pt x="0" y="20"/>
                  </a:lnTo>
                  <a:lnTo>
                    <a:pt x="18" y="0"/>
                  </a:lnTo>
                  <a:lnTo>
                    <a:pt x="23" y="4"/>
                  </a:lnTo>
                  <a:lnTo>
                    <a:pt x="11" y="18"/>
                  </a:lnTo>
                  <a:lnTo>
                    <a:pt x="18" y="24"/>
                  </a:lnTo>
                  <a:lnTo>
                    <a:pt x="29" y="11"/>
                  </a:lnTo>
                  <a:lnTo>
                    <a:pt x="34" y="16"/>
                  </a:lnTo>
                  <a:lnTo>
                    <a:pt x="23" y="28"/>
                  </a:lnTo>
                  <a:lnTo>
                    <a:pt x="31" y="35"/>
                  </a:lnTo>
                  <a:lnTo>
                    <a:pt x="44" y="21"/>
                  </a:lnTo>
                  <a:lnTo>
                    <a:pt x="48" y="26"/>
                  </a:lnTo>
                  <a:lnTo>
                    <a:pt x="30"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5" name="Freeform 21"/>
            <p:cNvSpPr/>
            <p:nvPr/>
          </p:nvSpPr>
          <p:spPr bwMode="auto">
            <a:xfrm>
              <a:off x="9271000" y="1109663"/>
              <a:ext cx="84138" cy="82550"/>
            </a:xfrm>
            <a:custGeom>
              <a:avLst/>
              <a:gdLst>
                <a:gd name="T0" fmla="*/ 53 w 53"/>
                <a:gd name="T1" fmla="*/ 21 h 52"/>
                <a:gd name="T2" fmla="*/ 46 w 53"/>
                <a:gd name="T3" fmla="*/ 32 h 52"/>
                <a:gd name="T4" fmla="*/ 10 w 53"/>
                <a:gd name="T5" fmla="*/ 27 h 52"/>
                <a:gd name="T6" fmla="*/ 10 w 53"/>
                <a:gd name="T7" fmla="*/ 28 h 52"/>
                <a:gd name="T8" fmla="*/ 38 w 53"/>
                <a:gd name="T9" fmla="*/ 46 h 52"/>
                <a:gd name="T10" fmla="*/ 33 w 53"/>
                <a:gd name="T11" fmla="*/ 52 h 52"/>
                <a:gd name="T12" fmla="*/ 0 w 53"/>
                <a:gd name="T13" fmla="*/ 30 h 52"/>
                <a:gd name="T14" fmla="*/ 7 w 53"/>
                <a:gd name="T15" fmla="*/ 20 h 52"/>
                <a:gd name="T16" fmla="*/ 42 w 53"/>
                <a:gd name="T17" fmla="*/ 24 h 52"/>
                <a:gd name="T18" fmla="*/ 41 w 53"/>
                <a:gd name="T19" fmla="*/ 24 h 52"/>
                <a:gd name="T20" fmla="*/ 15 w 53"/>
                <a:gd name="T21" fmla="*/ 7 h 52"/>
                <a:gd name="T22" fmla="*/ 19 w 53"/>
                <a:gd name="T23" fmla="*/ 0 h 52"/>
                <a:gd name="T24" fmla="*/ 53 w 53"/>
                <a:gd name="T2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2">
                  <a:moveTo>
                    <a:pt x="53" y="21"/>
                  </a:moveTo>
                  <a:lnTo>
                    <a:pt x="46" y="32"/>
                  </a:lnTo>
                  <a:lnTo>
                    <a:pt x="10" y="27"/>
                  </a:lnTo>
                  <a:lnTo>
                    <a:pt x="10" y="28"/>
                  </a:lnTo>
                  <a:lnTo>
                    <a:pt x="38" y="46"/>
                  </a:lnTo>
                  <a:lnTo>
                    <a:pt x="33" y="52"/>
                  </a:lnTo>
                  <a:lnTo>
                    <a:pt x="0" y="30"/>
                  </a:lnTo>
                  <a:lnTo>
                    <a:pt x="7" y="20"/>
                  </a:lnTo>
                  <a:lnTo>
                    <a:pt x="42" y="24"/>
                  </a:lnTo>
                  <a:lnTo>
                    <a:pt x="41" y="24"/>
                  </a:lnTo>
                  <a:lnTo>
                    <a:pt x="15" y="7"/>
                  </a:lnTo>
                  <a:lnTo>
                    <a:pt x="19" y="0"/>
                  </a:lnTo>
                  <a:lnTo>
                    <a:pt x="53"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6" name="Freeform 22"/>
            <p:cNvSpPr/>
            <p:nvPr/>
          </p:nvSpPr>
          <p:spPr bwMode="auto">
            <a:xfrm>
              <a:off x="9309100" y="1060451"/>
              <a:ext cx="71438" cy="66675"/>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7" name="Freeform 23"/>
            <p:cNvSpPr/>
            <p:nvPr/>
          </p:nvSpPr>
          <p:spPr bwMode="auto">
            <a:xfrm>
              <a:off x="9329738" y="1031876"/>
              <a:ext cx="65088" cy="34925"/>
            </a:xfrm>
            <a:custGeom>
              <a:avLst/>
              <a:gdLst>
                <a:gd name="T0" fmla="*/ 2 w 41"/>
                <a:gd name="T1" fmla="*/ 0 h 22"/>
                <a:gd name="T2" fmla="*/ 41 w 41"/>
                <a:gd name="T3" fmla="*/ 14 h 22"/>
                <a:gd name="T4" fmla="*/ 37 w 41"/>
                <a:gd name="T5" fmla="*/ 22 h 22"/>
                <a:gd name="T6" fmla="*/ 0 w 41"/>
                <a:gd name="T7" fmla="*/ 9 h 22"/>
                <a:gd name="T8" fmla="*/ 2 w 41"/>
                <a:gd name="T9" fmla="*/ 0 h 22"/>
              </a:gdLst>
              <a:ahLst/>
              <a:cxnLst>
                <a:cxn ang="0">
                  <a:pos x="T0" y="T1"/>
                </a:cxn>
                <a:cxn ang="0">
                  <a:pos x="T2" y="T3"/>
                </a:cxn>
                <a:cxn ang="0">
                  <a:pos x="T4" y="T5"/>
                </a:cxn>
                <a:cxn ang="0">
                  <a:pos x="T6" y="T7"/>
                </a:cxn>
                <a:cxn ang="0">
                  <a:pos x="T8" y="T9"/>
                </a:cxn>
              </a:cxnLst>
              <a:rect l="0" t="0" r="r" b="b"/>
              <a:pathLst>
                <a:path w="41" h="22">
                  <a:moveTo>
                    <a:pt x="2" y="0"/>
                  </a:moveTo>
                  <a:lnTo>
                    <a:pt x="41" y="14"/>
                  </a:lnTo>
                  <a:lnTo>
                    <a:pt x="37" y="22"/>
                  </a:lnTo>
                  <a:lnTo>
                    <a:pt x="0" y="9"/>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8" name="Freeform 24"/>
            <p:cNvSpPr/>
            <p:nvPr/>
          </p:nvSpPr>
          <p:spPr bwMode="auto">
            <a:xfrm>
              <a:off x="9339263" y="977901"/>
              <a:ext cx="71438" cy="60325"/>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9" name="Freeform 25"/>
            <p:cNvSpPr>
              <a:spLocks noEditPoints="1"/>
            </p:cNvSpPr>
            <p:nvPr/>
          </p:nvSpPr>
          <p:spPr bwMode="auto">
            <a:xfrm>
              <a:off x="8794750" y="688976"/>
              <a:ext cx="377825" cy="363538"/>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0" name="Freeform 26"/>
            <p:cNvSpPr/>
            <p:nvPr/>
          </p:nvSpPr>
          <p:spPr bwMode="auto">
            <a:xfrm>
              <a:off x="8832850" y="781051"/>
              <a:ext cx="106363" cy="7938"/>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1" name="Freeform 27"/>
            <p:cNvSpPr/>
            <p:nvPr/>
          </p:nvSpPr>
          <p:spPr bwMode="auto">
            <a:xfrm>
              <a:off x="9031288" y="781051"/>
              <a:ext cx="107950" cy="7938"/>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2" name="Rectangle 28"/>
            <p:cNvSpPr>
              <a:spLocks noChangeArrowheads="1"/>
            </p:cNvSpPr>
            <p:nvPr/>
          </p:nvSpPr>
          <p:spPr bwMode="auto">
            <a:xfrm>
              <a:off x="8834438" y="844551"/>
              <a:ext cx="4445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3" name="Rectangle 29"/>
            <p:cNvSpPr>
              <a:spLocks noChangeArrowheads="1"/>
            </p:cNvSpPr>
            <p:nvPr/>
          </p:nvSpPr>
          <p:spPr bwMode="auto">
            <a:xfrm>
              <a:off x="9088438" y="844551"/>
              <a:ext cx="460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4" name="Rectangle 30"/>
            <p:cNvSpPr>
              <a:spLocks noChangeArrowheads="1"/>
            </p:cNvSpPr>
            <p:nvPr/>
          </p:nvSpPr>
          <p:spPr bwMode="auto">
            <a:xfrm>
              <a:off x="883761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5" name="Rectangle 31"/>
            <p:cNvSpPr>
              <a:spLocks noChangeArrowheads="1"/>
            </p:cNvSpPr>
            <p:nvPr/>
          </p:nvSpPr>
          <p:spPr bwMode="auto">
            <a:xfrm>
              <a:off x="905986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6" name="Rectangle 32"/>
            <p:cNvSpPr>
              <a:spLocks noChangeArrowheads="1"/>
            </p:cNvSpPr>
            <p:nvPr/>
          </p:nvSpPr>
          <p:spPr bwMode="auto">
            <a:xfrm>
              <a:off x="8845550" y="957263"/>
              <a:ext cx="2746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7" name="Freeform 33"/>
            <p:cNvSpPr>
              <a:spLocks noEditPoints="1"/>
            </p:cNvSpPr>
            <p:nvPr/>
          </p:nvSpPr>
          <p:spPr bwMode="auto">
            <a:xfrm>
              <a:off x="8528050" y="474663"/>
              <a:ext cx="927100" cy="927100"/>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8" name="Freeform 34"/>
            <p:cNvSpPr>
              <a:spLocks noEditPoints="1"/>
            </p:cNvSpPr>
            <p:nvPr/>
          </p:nvSpPr>
          <p:spPr bwMode="auto">
            <a:xfrm>
              <a:off x="8683625" y="628651"/>
              <a:ext cx="617538" cy="620713"/>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9" name="Freeform 35"/>
            <p:cNvSpPr>
              <a:spLocks noEditPoints="1"/>
            </p:cNvSpPr>
            <p:nvPr/>
          </p:nvSpPr>
          <p:spPr bwMode="auto">
            <a:xfrm>
              <a:off x="8623300" y="649288"/>
              <a:ext cx="117475" cy="125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0" name="Freeform 36"/>
            <p:cNvSpPr/>
            <p:nvPr/>
          </p:nvSpPr>
          <p:spPr bwMode="auto">
            <a:xfrm>
              <a:off x="8823325" y="527051"/>
              <a:ext cx="125413" cy="112713"/>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1" name="Freeform 37"/>
            <p:cNvSpPr>
              <a:spLocks noEditPoints="1"/>
            </p:cNvSpPr>
            <p:nvPr/>
          </p:nvSpPr>
          <p:spPr bwMode="auto">
            <a:xfrm>
              <a:off x="9039225" y="514351"/>
              <a:ext cx="120650" cy="1285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2" name="Freeform 38"/>
            <p:cNvSpPr>
              <a:spLocks noEditPoints="1"/>
            </p:cNvSpPr>
            <p:nvPr/>
          </p:nvSpPr>
          <p:spPr bwMode="auto">
            <a:xfrm>
              <a:off x="9205913" y="641351"/>
              <a:ext cx="153988" cy="14605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3" name="Freeform 39"/>
            <p:cNvSpPr>
              <a:spLocks noEditPoints="1"/>
            </p:cNvSpPr>
            <p:nvPr/>
          </p:nvSpPr>
          <p:spPr bwMode="auto">
            <a:xfrm>
              <a:off x="8488363" y="433388"/>
              <a:ext cx="1008063" cy="1011238"/>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4" name="Freeform 40"/>
            <p:cNvSpPr/>
            <p:nvPr/>
          </p:nvSpPr>
          <p:spPr bwMode="auto">
            <a:xfrm>
              <a:off x="8561388" y="827088"/>
              <a:ext cx="107950" cy="106363"/>
            </a:xfrm>
            <a:custGeom>
              <a:avLst/>
              <a:gdLst>
                <a:gd name="T0" fmla="*/ 36 w 68"/>
                <a:gd name="T1" fmla="*/ 0 h 67"/>
                <a:gd name="T2" fmla="*/ 28 w 68"/>
                <a:gd name="T3" fmla="*/ 17 h 67"/>
                <a:gd name="T4" fmla="*/ 10 w 68"/>
                <a:gd name="T5" fmla="*/ 9 h 67"/>
                <a:gd name="T6" fmla="*/ 18 w 68"/>
                <a:gd name="T7" fmla="*/ 27 h 67"/>
                <a:gd name="T8" fmla="*/ 0 w 68"/>
                <a:gd name="T9" fmla="*/ 33 h 67"/>
                <a:gd name="T10" fmla="*/ 18 w 68"/>
                <a:gd name="T11" fmla="*/ 43 h 67"/>
                <a:gd name="T12" fmla="*/ 11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3 w 68"/>
                <a:gd name="T27" fmla="*/ 26 h 67"/>
                <a:gd name="T28" fmla="*/ 60 w 68"/>
                <a:gd name="T29" fmla="*/ 9 h 67"/>
                <a:gd name="T30" fmla="*/ 44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8" y="27"/>
                  </a:lnTo>
                  <a:lnTo>
                    <a:pt x="0" y="33"/>
                  </a:lnTo>
                  <a:lnTo>
                    <a:pt x="18" y="43"/>
                  </a:lnTo>
                  <a:lnTo>
                    <a:pt x="11" y="59"/>
                  </a:lnTo>
                  <a:lnTo>
                    <a:pt x="29" y="52"/>
                  </a:lnTo>
                  <a:lnTo>
                    <a:pt x="35" y="67"/>
                  </a:lnTo>
                  <a:lnTo>
                    <a:pt x="43" y="52"/>
                  </a:lnTo>
                  <a:lnTo>
                    <a:pt x="59" y="58"/>
                  </a:lnTo>
                  <a:lnTo>
                    <a:pt x="53" y="42"/>
                  </a:lnTo>
                  <a:lnTo>
                    <a:pt x="68" y="34"/>
                  </a:lnTo>
                  <a:lnTo>
                    <a:pt x="53" y="26"/>
                  </a:lnTo>
                  <a:lnTo>
                    <a:pt x="60" y="9"/>
                  </a:lnTo>
                  <a:lnTo>
                    <a:pt x="44"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5" name="Freeform 41"/>
            <p:cNvSpPr/>
            <p:nvPr/>
          </p:nvSpPr>
          <p:spPr bwMode="auto">
            <a:xfrm>
              <a:off x="9312275" y="827088"/>
              <a:ext cx="107950" cy="106363"/>
            </a:xfrm>
            <a:custGeom>
              <a:avLst/>
              <a:gdLst>
                <a:gd name="T0" fmla="*/ 36 w 68"/>
                <a:gd name="T1" fmla="*/ 0 h 67"/>
                <a:gd name="T2" fmla="*/ 28 w 68"/>
                <a:gd name="T3" fmla="*/ 17 h 67"/>
                <a:gd name="T4" fmla="*/ 10 w 68"/>
                <a:gd name="T5" fmla="*/ 9 h 67"/>
                <a:gd name="T6" fmla="*/ 17 w 68"/>
                <a:gd name="T7" fmla="*/ 27 h 67"/>
                <a:gd name="T8" fmla="*/ 0 w 68"/>
                <a:gd name="T9" fmla="*/ 33 h 67"/>
                <a:gd name="T10" fmla="*/ 17 w 68"/>
                <a:gd name="T11" fmla="*/ 43 h 67"/>
                <a:gd name="T12" fmla="*/ 10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4 w 68"/>
                <a:gd name="T27" fmla="*/ 26 h 67"/>
                <a:gd name="T28" fmla="*/ 59 w 68"/>
                <a:gd name="T29" fmla="*/ 9 h 67"/>
                <a:gd name="T30" fmla="*/ 45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7" y="27"/>
                  </a:lnTo>
                  <a:lnTo>
                    <a:pt x="0" y="33"/>
                  </a:lnTo>
                  <a:lnTo>
                    <a:pt x="17" y="43"/>
                  </a:lnTo>
                  <a:lnTo>
                    <a:pt x="10" y="59"/>
                  </a:lnTo>
                  <a:lnTo>
                    <a:pt x="29" y="52"/>
                  </a:lnTo>
                  <a:lnTo>
                    <a:pt x="35" y="67"/>
                  </a:lnTo>
                  <a:lnTo>
                    <a:pt x="43" y="52"/>
                  </a:lnTo>
                  <a:lnTo>
                    <a:pt x="59" y="58"/>
                  </a:lnTo>
                  <a:lnTo>
                    <a:pt x="53" y="42"/>
                  </a:lnTo>
                  <a:lnTo>
                    <a:pt x="68" y="34"/>
                  </a:lnTo>
                  <a:lnTo>
                    <a:pt x="54" y="26"/>
                  </a:lnTo>
                  <a:lnTo>
                    <a:pt x="59" y="9"/>
                  </a:lnTo>
                  <a:lnTo>
                    <a:pt x="45"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6" name="Freeform 42"/>
            <p:cNvSpPr>
              <a:spLocks noEditPoints="1"/>
            </p:cNvSpPr>
            <p:nvPr/>
          </p:nvSpPr>
          <p:spPr bwMode="auto">
            <a:xfrm>
              <a:off x="8840788" y="711201"/>
              <a:ext cx="71438" cy="66675"/>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7" name="Freeform 43"/>
            <p:cNvSpPr>
              <a:spLocks noEditPoints="1"/>
            </p:cNvSpPr>
            <p:nvPr/>
          </p:nvSpPr>
          <p:spPr bwMode="auto">
            <a:xfrm>
              <a:off x="9053513" y="711201"/>
              <a:ext cx="71438" cy="66675"/>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8" name="Freeform 44"/>
            <p:cNvSpPr>
              <a:spLocks noEditPoints="1"/>
            </p:cNvSpPr>
            <p:nvPr/>
          </p:nvSpPr>
          <p:spPr bwMode="auto">
            <a:xfrm>
              <a:off x="8945563" y="957263"/>
              <a:ext cx="74613" cy="682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9" name="Freeform 45"/>
            <p:cNvSpPr/>
            <p:nvPr/>
          </p:nvSpPr>
          <p:spPr bwMode="auto">
            <a:xfrm>
              <a:off x="8877300" y="769938"/>
              <a:ext cx="212725" cy="158750"/>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0" name="Freeform 46"/>
            <p:cNvSpPr>
              <a:spLocks noEditPoints="1"/>
            </p:cNvSpPr>
            <p:nvPr/>
          </p:nvSpPr>
          <p:spPr bwMode="auto">
            <a:xfrm>
              <a:off x="8942388" y="839788"/>
              <a:ext cx="85725" cy="889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1" name="Rectangle 47"/>
            <p:cNvSpPr>
              <a:spLocks noChangeArrowheads="1"/>
            </p:cNvSpPr>
            <p:nvPr/>
          </p:nvSpPr>
          <p:spPr bwMode="auto">
            <a:xfrm>
              <a:off x="8943975" y="912813"/>
              <a:ext cx="11113"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2" name="Rectangle 48"/>
            <p:cNvSpPr>
              <a:spLocks noChangeArrowheads="1"/>
            </p:cNvSpPr>
            <p:nvPr/>
          </p:nvSpPr>
          <p:spPr bwMode="auto">
            <a:xfrm>
              <a:off x="8943975"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3" name="Rectangle 49"/>
            <p:cNvSpPr>
              <a:spLocks noChangeArrowheads="1"/>
            </p:cNvSpPr>
            <p:nvPr/>
          </p:nvSpPr>
          <p:spPr bwMode="auto">
            <a:xfrm>
              <a:off x="8943975" y="8921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4" name="Rectangle 50"/>
            <p:cNvSpPr>
              <a:spLocks noChangeArrowheads="1"/>
            </p:cNvSpPr>
            <p:nvPr/>
          </p:nvSpPr>
          <p:spPr bwMode="auto">
            <a:xfrm>
              <a:off x="8943975" y="8794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5" name="Freeform 51"/>
            <p:cNvSpPr/>
            <p:nvPr/>
          </p:nvSpPr>
          <p:spPr bwMode="auto">
            <a:xfrm>
              <a:off x="8945563" y="863601"/>
              <a:ext cx="14288" cy="9525"/>
            </a:xfrm>
            <a:custGeom>
              <a:avLst/>
              <a:gdLst>
                <a:gd name="T0" fmla="*/ 0 w 9"/>
                <a:gd name="T1" fmla="*/ 3 h 6"/>
                <a:gd name="T2" fmla="*/ 8 w 9"/>
                <a:gd name="T3" fmla="*/ 6 h 6"/>
                <a:gd name="T4" fmla="*/ 9 w 9"/>
                <a:gd name="T5" fmla="*/ 4 h 6"/>
                <a:gd name="T6" fmla="*/ 1 w 9"/>
                <a:gd name="T7" fmla="*/ 0 h 6"/>
                <a:gd name="T8" fmla="*/ 0 w 9"/>
                <a:gd name="T9" fmla="*/ 3 h 6"/>
              </a:gdLst>
              <a:ahLst/>
              <a:cxnLst>
                <a:cxn ang="0">
                  <a:pos x="T0" y="T1"/>
                </a:cxn>
                <a:cxn ang="0">
                  <a:pos x="T2" y="T3"/>
                </a:cxn>
                <a:cxn ang="0">
                  <a:pos x="T4" y="T5"/>
                </a:cxn>
                <a:cxn ang="0">
                  <a:pos x="T6" y="T7"/>
                </a:cxn>
                <a:cxn ang="0">
                  <a:pos x="T8" y="T9"/>
                </a:cxn>
              </a:cxnLst>
              <a:rect l="0" t="0" r="r" b="b"/>
              <a:pathLst>
                <a:path w="9" h="6">
                  <a:moveTo>
                    <a:pt x="0" y="3"/>
                  </a:moveTo>
                  <a:lnTo>
                    <a:pt x="8" y="6"/>
                  </a:lnTo>
                  <a:lnTo>
                    <a:pt x="9" y="4"/>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6" name="Freeform 52"/>
            <p:cNvSpPr/>
            <p:nvPr/>
          </p:nvSpPr>
          <p:spPr bwMode="auto">
            <a:xfrm>
              <a:off x="8953500" y="854076"/>
              <a:ext cx="12700" cy="12700"/>
            </a:xfrm>
            <a:custGeom>
              <a:avLst/>
              <a:gdLst>
                <a:gd name="T0" fmla="*/ 0 w 8"/>
                <a:gd name="T1" fmla="*/ 2 h 8"/>
                <a:gd name="T2" fmla="*/ 6 w 8"/>
                <a:gd name="T3" fmla="*/ 8 h 8"/>
                <a:gd name="T4" fmla="*/ 8 w 8"/>
                <a:gd name="T5" fmla="*/ 6 h 8"/>
                <a:gd name="T6" fmla="*/ 2 w 8"/>
                <a:gd name="T7" fmla="*/ 0 h 8"/>
                <a:gd name="T8" fmla="*/ 0 w 8"/>
                <a:gd name="T9" fmla="*/ 2 h 8"/>
              </a:gdLst>
              <a:ahLst/>
              <a:cxnLst>
                <a:cxn ang="0">
                  <a:pos x="T0" y="T1"/>
                </a:cxn>
                <a:cxn ang="0">
                  <a:pos x="T2" y="T3"/>
                </a:cxn>
                <a:cxn ang="0">
                  <a:pos x="T4" y="T5"/>
                </a:cxn>
                <a:cxn ang="0">
                  <a:pos x="T6" y="T7"/>
                </a:cxn>
                <a:cxn ang="0">
                  <a:pos x="T8" y="T9"/>
                </a:cxn>
              </a:cxnLst>
              <a:rect l="0" t="0" r="r" b="b"/>
              <a:pathLst>
                <a:path w="8" h="8">
                  <a:moveTo>
                    <a:pt x="0" y="2"/>
                  </a:moveTo>
                  <a:lnTo>
                    <a:pt x="6" y="8"/>
                  </a:lnTo>
                  <a:lnTo>
                    <a:pt x="8" y="6"/>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7" name="Freeform 53"/>
            <p:cNvSpPr/>
            <p:nvPr/>
          </p:nvSpPr>
          <p:spPr bwMode="auto">
            <a:xfrm>
              <a:off x="8967788" y="846138"/>
              <a:ext cx="7938" cy="14288"/>
            </a:xfrm>
            <a:custGeom>
              <a:avLst/>
              <a:gdLst>
                <a:gd name="T0" fmla="*/ 0 w 5"/>
                <a:gd name="T1" fmla="*/ 1 h 9"/>
                <a:gd name="T2" fmla="*/ 3 w 5"/>
                <a:gd name="T3" fmla="*/ 9 h 9"/>
                <a:gd name="T4" fmla="*/ 5 w 5"/>
                <a:gd name="T5" fmla="*/ 8 h 9"/>
                <a:gd name="T6" fmla="*/ 3 w 5"/>
                <a:gd name="T7" fmla="*/ 0 h 9"/>
                <a:gd name="T8" fmla="*/ 0 w 5"/>
                <a:gd name="T9" fmla="*/ 1 h 9"/>
              </a:gdLst>
              <a:ahLst/>
              <a:cxnLst>
                <a:cxn ang="0">
                  <a:pos x="T0" y="T1"/>
                </a:cxn>
                <a:cxn ang="0">
                  <a:pos x="T2" y="T3"/>
                </a:cxn>
                <a:cxn ang="0">
                  <a:pos x="T4" y="T5"/>
                </a:cxn>
                <a:cxn ang="0">
                  <a:pos x="T6" y="T7"/>
                </a:cxn>
                <a:cxn ang="0">
                  <a:pos x="T8" y="T9"/>
                </a:cxn>
              </a:cxnLst>
              <a:rect l="0" t="0" r="r" b="b"/>
              <a:pathLst>
                <a:path w="5" h="9">
                  <a:moveTo>
                    <a:pt x="0" y="1"/>
                  </a:moveTo>
                  <a:lnTo>
                    <a:pt x="3" y="9"/>
                  </a:lnTo>
                  <a:lnTo>
                    <a:pt x="5" y="8"/>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8" name="Rectangle 54"/>
            <p:cNvSpPr>
              <a:spLocks noChangeArrowheads="1"/>
            </p:cNvSpPr>
            <p:nvPr/>
          </p:nvSpPr>
          <p:spPr bwMode="auto">
            <a:xfrm>
              <a:off x="8983663" y="846138"/>
              <a:ext cx="31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9" name="Freeform 55"/>
            <p:cNvSpPr/>
            <p:nvPr/>
          </p:nvSpPr>
          <p:spPr bwMode="auto">
            <a:xfrm>
              <a:off x="8994775" y="846138"/>
              <a:ext cx="7938" cy="14288"/>
            </a:xfrm>
            <a:custGeom>
              <a:avLst/>
              <a:gdLst>
                <a:gd name="T0" fmla="*/ 0 w 5"/>
                <a:gd name="T1" fmla="*/ 8 h 9"/>
                <a:gd name="T2" fmla="*/ 1 w 5"/>
                <a:gd name="T3" fmla="*/ 9 h 9"/>
                <a:gd name="T4" fmla="*/ 5 w 5"/>
                <a:gd name="T5" fmla="*/ 1 h 9"/>
                <a:gd name="T6" fmla="*/ 3 w 5"/>
                <a:gd name="T7" fmla="*/ 0 h 9"/>
                <a:gd name="T8" fmla="*/ 0 w 5"/>
                <a:gd name="T9" fmla="*/ 8 h 9"/>
              </a:gdLst>
              <a:ahLst/>
              <a:cxnLst>
                <a:cxn ang="0">
                  <a:pos x="T0" y="T1"/>
                </a:cxn>
                <a:cxn ang="0">
                  <a:pos x="T2" y="T3"/>
                </a:cxn>
                <a:cxn ang="0">
                  <a:pos x="T4" y="T5"/>
                </a:cxn>
                <a:cxn ang="0">
                  <a:pos x="T6" y="T7"/>
                </a:cxn>
                <a:cxn ang="0">
                  <a:pos x="T8" y="T9"/>
                </a:cxn>
              </a:cxnLst>
              <a:rect l="0" t="0" r="r" b="b"/>
              <a:pathLst>
                <a:path w="5" h="9">
                  <a:moveTo>
                    <a:pt x="0" y="8"/>
                  </a:moveTo>
                  <a:lnTo>
                    <a:pt x="1" y="9"/>
                  </a:lnTo>
                  <a:lnTo>
                    <a:pt x="5" y="1"/>
                  </a:lnTo>
                  <a:lnTo>
                    <a:pt x="3"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0" name="Freeform 56"/>
            <p:cNvSpPr/>
            <p:nvPr/>
          </p:nvSpPr>
          <p:spPr bwMode="auto">
            <a:xfrm>
              <a:off x="9005888" y="854076"/>
              <a:ext cx="11113" cy="11113"/>
            </a:xfrm>
            <a:custGeom>
              <a:avLst/>
              <a:gdLst>
                <a:gd name="T0" fmla="*/ 0 w 7"/>
                <a:gd name="T1" fmla="*/ 5 h 7"/>
                <a:gd name="T2" fmla="*/ 1 w 7"/>
                <a:gd name="T3" fmla="*/ 7 h 7"/>
                <a:gd name="T4" fmla="*/ 7 w 7"/>
                <a:gd name="T5" fmla="*/ 2 h 7"/>
                <a:gd name="T6" fmla="*/ 6 w 7"/>
                <a:gd name="T7" fmla="*/ 0 h 7"/>
                <a:gd name="T8" fmla="*/ 0 w 7"/>
                <a:gd name="T9" fmla="*/ 5 h 7"/>
              </a:gdLst>
              <a:ahLst/>
              <a:cxnLst>
                <a:cxn ang="0">
                  <a:pos x="T0" y="T1"/>
                </a:cxn>
                <a:cxn ang="0">
                  <a:pos x="T2" y="T3"/>
                </a:cxn>
                <a:cxn ang="0">
                  <a:pos x="T4" y="T5"/>
                </a:cxn>
                <a:cxn ang="0">
                  <a:pos x="T6" y="T7"/>
                </a:cxn>
                <a:cxn ang="0">
                  <a:pos x="T8" y="T9"/>
                </a:cxn>
              </a:cxnLst>
              <a:rect l="0" t="0" r="r" b="b"/>
              <a:pathLst>
                <a:path w="7" h="7">
                  <a:moveTo>
                    <a:pt x="0" y="5"/>
                  </a:moveTo>
                  <a:lnTo>
                    <a:pt x="1" y="7"/>
                  </a:lnTo>
                  <a:lnTo>
                    <a:pt x="7" y="2"/>
                  </a:lnTo>
                  <a:lnTo>
                    <a:pt x="6"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1" name="Freeform 57"/>
            <p:cNvSpPr/>
            <p:nvPr/>
          </p:nvSpPr>
          <p:spPr bwMode="auto">
            <a:xfrm>
              <a:off x="9012238" y="865188"/>
              <a:ext cx="11113" cy="7938"/>
            </a:xfrm>
            <a:custGeom>
              <a:avLst/>
              <a:gdLst>
                <a:gd name="T0" fmla="*/ 0 w 7"/>
                <a:gd name="T1" fmla="*/ 3 h 5"/>
                <a:gd name="T2" fmla="*/ 0 w 7"/>
                <a:gd name="T3" fmla="*/ 5 h 5"/>
                <a:gd name="T4" fmla="*/ 7 w 7"/>
                <a:gd name="T5" fmla="*/ 2 h 5"/>
                <a:gd name="T6" fmla="*/ 7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0" y="5"/>
                  </a:lnTo>
                  <a:lnTo>
                    <a:pt x="7" y="2"/>
                  </a:lnTo>
                  <a:lnTo>
                    <a:pt x="7"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2" name="Rectangle 58"/>
            <p:cNvSpPr>
              <a:spLocks noChangeArrowheads="1"/>
            </p:cNvSpPr>
            <p:nvPr/>
          </p:nvSpPr>
          <p:spPr bwMode="auto">
            <a:xfrm>
              <a:off x="9013825" y="879476"/>
              <a:ext cx="1270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3" name="Rectangle 59"/>
            <p:cNvSpPr>
              <a:spLocks noChangeArrowheads="1"/>
            </p:cNvSpPr>
            <p:nvPr/>
          </p:nvSpPr>
          <p:spPr bwMode="auto">
            <a:xfrm>
              <a:off x="9013825" y="890588"/>
              <a:ext cx="127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4" name="Rectangle 60"/>
            <p:cNvSpPr>
              <a:spLocks noChangeArrowheads="1"/>
            </p:cNvSpPr>
            <p:nvPr/>
          </p:nvSpPr>
          <p:spPr bwMode="auto">
            <a:xfrm>
              <a:off x="9015413"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5" name="Rectangle 61"/>
            <p:cNvSpPr>
              <a:spLocks noChangeArrowheads="1"/>
            </p:cNvSpPr>
            <p:nvPr/>
          </p:nvSpPr>
          <p:spPr bwMode="auto">
            <a:xfrm>
              <a:off x="9013825" y="912813"/>
              <a:ext cx="127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6" name="Rectangle 62"/>
            <p:cNvSpPr>
              <a:spLocks noChangeArrowheads="1"/>
            </p:cNvSpPr>
            <p:nvPr/>
          </p:nvSpPr>
          <p:spPr bwMode="auto">
            <a:xfrm>
              <a:off x="8939213" y="792163"/>
              <a:ext cx="9048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7" name="Rectangle 63"/>
            <p:cNvSpPr>
              <a:spLocks noChangeArrowheads="1"/>
            </p:cNvSpPr>
            <p:nvPr/>
          </p:nvSpPr>
          <p:spPr bwMode="auto">
            <a:xfrm>
              <a:off x="8878888" y="827088"/>
              <a:ext cx="20955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8" name="Rectangle 64"/>
            <p:cNvSpPr>
              <a:spLocks noChangeArrowheads="1"/>
            </p:cNvSpPr>
            <p:nvPr/>
          </p:nvSpPr>
          <p:spPr bwMode="auto">
            <a:xfrm>
              <a:off x="8878888" y="842963"/>
              <a:ext cx="20955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9" name="Rectangle 65"/>
            <p:cNvSpPr>
              <a:spLocks noChangeArrowheads="1"/>
            </p:cNvSpPr>
            <p:nvPr/>
          </p:nvSpPr>
          <p:spPr bwMode="auto">
            <a:xfrm>
              <a:off x="8910638" y="862013"/>
              <a:ext cx="381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0" name="Rectangle 66"/>
            <p:cNvSpPr>
              <a:spLocks noChangeArrowheads="1"/>
            </p:cNvSpPr>
            <p:nvPr/>
          </p:nvSpPr>
          <p:spPr bwMode="auto">
            <a:xfrm>
              <a:off x="9020175" y="858838"/>
              <a:ext cx="412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1" name="Rectangle 67"/>
            <p:cNvSpPr>
              <a:spLocks noChangeArrowheads="1"/>
            </p:cNvSpPr>
            <p:nvPr/>
          </p:nvSpPr>
          <p:spPr bwMode="auto">
            <a:xfrm>
              <a:off x="8910638"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2" name="Rectangle 68"/>
            <p:cNvSpPr>
              <a:spLocks noChangeArrowheads="1"/>
            </p:cNvSpPr>
            <p:nvPr/>
          </p:nvSpPr>
          <p:spPr bwMode="auto">
            <a:xfrm>
              <a:off x="9026525"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3" name="Rectangle 69"/>
            <p:cNvSpPr>
              <a:spLocks noChangeArrowheads="1"/>
            </p:cNvSpPr>
            <p:nvPr/>
          </p:nvSpPr>
          <p:spPr bwMode="auto">
            <a:xfrm>
              <a:off x="8910638"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4" name="Rectangle 70"/>
            <p:cNvSpPr>
              <a:spLocks noChangeArrowheads="1"/>
            </p:cNvSpPr>
            <p:nvPr/>
          </p:nvSpPr>
          <p:spPr bwMode="auto">
            <a:xfrm>
              <a:off x="9026525"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5" name="Rectangle 71"/>
            <p:cNvSpPr>
              <a:spLocks noChangeArrowheads="1"/>
            </p:cNvSpPr>
            <p:nvPr/>
          </p:nvSpPr>
          <p:spPr bwMode="auto">
            <a:xfrm>
              <a:off x="8909050" y="906463"/>
              <a:ext cx="34925"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6" name="Rectangle 72"/>
            <p:cNvSpPr>
              <a:spLocks noChangeArrowheads="1"/>
            </p:cNvSpPr>
            <p:nvPr/>
          </p:nvSpPr>
          <p:spPr bwMode="auto">
            <a:xfrm>
              <a:off x="9026525" y="906463"/>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7" name="Rectangle 73"/>
            <p:cNvSpPr>
              <a:spLocks noChangeArrowheads="1"/>
            </p:cNvSpPr>
            <p:nvPr/>
          </p:nvSpPr>
          <p:spPr bwMode="auto">
            <a:xfrm>
              <a:off x="8916988" y="9080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8" name="Rectangle 74"/>
            <p:cNvSpPr>
              <a:spLocks noChangeArrowheads="1"/>
            </p:cNvSpPr>
            <p:nvPr/>
          </p:nvSpPr>
          <p:spPr bwMode="auto">
            <a:xfrm>
              <a:off x="9045575" y="908051"/>
              <a:ext cx="476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9" name="Rectangle 75"/>
            <p:cNvSpPr>
              <a:spLocks noChangeArrowheads="1"/>
            </p:cNvSpPr>
            <p:nvPr/>
          </p:nvSpPr>
          <p:spPr bwMode="auto">
            <a:xfrm>
              <a:off x="9039225"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0" name="Rectangle 76"/>
            <p:cNvSpPr>
              <a:spLocks noChangeArrowheads="1"/>
            </p:cNvSpPr>
            <p:nvPr/>
          </p:nvSpPr>
          <p:spPr bwMode="auto">
            <a:xfrm>
              <a:off x="8926513"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1" name="Rectangle 77"/>
            <p:cNvSpPr>
              <a:spLocks noChangeArrowheads="1"/>
            </p:cNvSpPr>
            <p:nvPr/>
          </p:nvSpPr>
          <p:spPr bwMode="auto">
            <a:xfrm>
              <a:off x="8916988" y="874713"/>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2" name="Rectangle 78"/>
            <p:cNvSpPr>
              <a:spLocks noChangeArrowheads="1"/>
            </p:cNvSpPr>
            <p:nvPr/>
          </p:nvSpPr>
          <p:spPr bwMode="auto">
            <a:xfrm>
              <a:off x="9047163" y="876301"/>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3" name="Rectangle 79"/>
            <p:cNvSpPr>
              <a:spLocks noChangeArrowheads="1"/>
            </p:cNvSpPr>
            <p:nvPr/>
          </p:nvSpPr>
          <p:spPr bwMode="auto">
            <a:xfrm>
              <a:off x="9036050" y="86042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4" name="Rectangle 80"/>
            <p:cNvSpPr>
              <a:spLocks noChangeArrowheads="1"/>
            </p:cNvSpPr>
            <p:nvPr/>
          </p:nvSpPr>
          <p:spPr bwMode="auto">
            <a:xfrm>
              <a:off x="8929688" y="862013"/>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5" name="Rectangle 81"/>
            <p:cNvSpPr>
              <a:spLocks noChangeArrowheads="1"/>
            </p:cNvSpPr>
            <p:nvPr/>
          </p:nvSpPr>
          <p:spPr bwMode="auto">
            <a:xfrm>
              <a:off x="88931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6" name="Rectangle 82"/>
            <p:cNvSpPr>
              <a:spLocks noChangeArrowheads="1"/>
            </p:cNvSpPr>
            <p:nvPr/>
          </p:nvSpPr>
          <p:spPr bwMode="auto">
            <a:xfrm>
              <a:off x="89185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7" name="Rectangle 83"/>
            <p:cNvSpPr>
              <a:spLocks noChangeArrowheads="1"/>
            </p:cNvSpPr>
            <p:nvPr/>
          </p:nvSpPr>
          <p:spPr bwMode="auto">
            <a:xfrm>
              <a:off x="89439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8" name="Rectangle 84"/>
            <p:cNvSpPr>
              <a:spLocks noChangeArrowheads="1"/>
            </p:cNvSpPr>
            <p:nvPr/>
          </p:nvSpPr>
          <p:spPr bwMode="auto">
            <a:xfrm>
              <a:off x="9021763" y="844551"/>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9" name="Rectangle 85"/>
            <p:cNvSpPr>
              <a:spLocks noChangeArrowheads="1"/>
            </p:cNvSpPr>
            <p:nvPr/>
          </p:nvSpPr>
          <p:spPr bwMode="auto">
            <a:xfrm>
              <a:off x="9048750" y="842963"/>
              <a:ext cx="15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0" name="Rectangle 86"/>
            <p:cNvSpPr>
              <a:spLocks noChangeArrowheads="1"/>
            </p:cNvSpPr>
            <p:nvPr/>
          </p:nvSpPr>
          <p:spPr bwMode="auto">
            <a:xfrm>
              <a:off x="9072563"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1" name="Rectangle 87"/>
            <p:cNvSpPr>
              <a:spLocks noChangeArrowheads="1"/>
            </p:cNvSpPr>
            <p:nvPr/>
          </p:nvSpPr>
          <p:spPr bwMode="auto">
            <a:xfrm>
              <a:off x="9075738" y="828676"/>
              <a:ext cx="158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2" name="Rectangle 88"/>
            <p:cNvSpPr>
              <a:spLocks noChangeArrowheads="1"/>
            </p:cNvSpPr>
            <p:nvPr/>
          </p:nvSpPr>
          <p:spPr bwMode="auto">
            <a:xfrm>
              <a:off x="9055100" y="828676"/>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3" name="Rectangle 89"/>
            <p:cNvSpPr>
              <a:spLocks noChangeArrowheads="1"/>
            </p:cNvSpPr>
            <p:nvPr/>
          </p:nvSpPr>
          <p:spPr bwMode="auto">
            <a:xfrm>
              <a:off x="9039225"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4" name="Rectangle 90"/>
            <p:cNvSpPr>
              <a:spLocks noChangeArrowheads="1"/>
            </p:cNvSpPr>
            <p:nvPr/>
          </p:nvSpPr>
          <p:spPr bwMode="auto">
            <a:xfrm>
              <a:off x="9009063"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5" name="Rectangle 91"/>
            <p:cNvSpPr>
              <a:spLocks noChangeArrowheads="1"/>
            </p:cNvSpPr>
            <p:nvPr/>
          </p:nvSpPr>
          <p:spPr bwMode="auto">
            <a:xfrm>
              <a:off x="8983663" y="828676"/>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6" name="Rectangle 92"/>
            <p:cNvSpPr>
              <a:spLocks noChangeArrowheads="1"/>
            </p:cNvSpPr>
            <p:nvPr/>
          </p:nvSpPr>
          <p:spPr bwMode="auto">
            <a:xfrm>
              <a:off x="8956675"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7" name="Rectangle 93"/>
            <p:cNvSpPr>
              <a:spLocks noChangeArrowheads="1"/>
            </p:cNvSpPr>
            <p:nvPr/>
          </p:nvSpPr>
          <p:spPr bwMode="auto">
            <a:xfrm>
              <a:off x="8928100"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8" name="Rectangle 94"/>
            <p:cNvSpPr>
              <a:spLocks noChangeArrowheads="1"/>
            </p:cNvSpPr>
            <p:nvPr/>
          </p:nvSpPr>
          <p:spPr bwMode="auto">
            <a:xfrm>
              <a:off x="8907463" y="828676"/>
              <a:ext cx="47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9" name="Rectangle 95"/>
            <p:cNvSpPr>
              <a:spLocks noChangeArrowheads="1"/>
            </p:cNvSpPr>
            <p:nvPr/>
          </p:nvSpPr>
          <p:spPr bwMode="auto">
            <a:xfrm>
              <a:off x="8888413"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0" name="Rectangle 96"/>
            <p:cNvSpPr>
              <a:spLocks noChangeArrowheads="1"/>
            </p:cNvSpPr>
            <p:nvPr/>
          </p:nvSpPr>
          <p:spPr bwMode="auto">
            <a:xfrm>
              <a:off x="8937625" y="811213"/>
              <a:ext cx="920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1" name="Rectangle 97"/>
            <p:cNvSpPr>
              <a:spLocks noChangeArrowheads="1"/>
            </p:cNvSpPr>
            <p:nvPr/>
          </p:nvSpPr>
          <p:spPr bwMode="auto">
            <a:xfrm>
              <a:off x="9028113" y="804863"/>
              <a:ext cx="4763"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2" name="Rectangle 98"/>
            <p:cNvSpPr>
              <a:spLocks noChangeArrowheads="1"/>
            </p:cNvSpPr>
            <p:nvPr/>
          </p:nvSpPr>
          <p:spPr bwMode="auto">
            <a:xfrm>
              <a:off x="8934450" y="801688"/>
              <a:ext cx="476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3" name="Rectangle 99"/>
            <p:cNvSpPr>
              <a:spLocks noChangeArrowheads="1"/>
            </p:cNvSpPr>
            <p:nvPr/>
          </p:nvSpPr>
          <p:spPr bwMode="auto">
            <a:xfrm>
              <a:off x="8943975"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4" name="Rectangle 100"/>
            <p:cNvSpPr>
              <a:spLocks noChangeArrowheads="1"/>
            </p:cNvSpPr>
            <p:nvPr/>
          </p:nvSpPr>
          <p:spPr bwMode="auto">
            <a:xfrm>
              <a:off x="89709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5" name="Rectangle 101"/>
            <p:cNvSpPr>
              <a:spLocks noChangeArrowheads="1"/>
            </p:cNvSpPr>
            <p:nvPr/>
          </p:nvSpPr>
          <p:spPr bwMode="auto">
            <a:xfrm>
              <a:off x="89963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6" name="Rectangle 102"/>
            <p:cNvSpPr>
              <a:spLocks noChangeArrowheads="1"/>
            </p:cNvSpPr>
            <p:nvPr/>
          </p:nvSpPr>
          <p:spPr bwMode="auto">
            <a:xfrm>
              <a:off x="9023350"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7" name="Rectangle 103"/>
            <p:cNvSpPr>
              <a:spLocks noChangeArrowheads="1"/>
            </p:cNvSpPr>
            <p:nvPr/>
          </p:nvSpPr>
          <p:spPr bwMode="auto">
            <a:xfrm>
              <a:off x="9005888" y="795338"/>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8" name="Rectangle 104"/>
            <p:cNvSpPr>
              <a:spLocks noChangeArrowheads="1"/>
            </p:cNvSpPr>
            <p:nvPr/>
          </p:nvSpPr>
          <p:spPr bwMode="auto">
            <a:xfrm>
              <a:off x="8980488" y="7937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9" name="Rectangle 105"/>
            <p:cNvSpPr>
              <a:spLocks noChangeArrowheads="1"/>
            </p:cNvSpPr>
            <p:nvPr/>
          </p:nvSpPr>
          <p:spPr bwMode="auto">
            <a:xfrm>
              <a:off x="8958263" y="79533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80" name="Freeform 106"/>
            <p:cNvSpPr/>
            <p:nvPr/>
          </p:nvSpPr>
          <p:spPr bwMode="auto">
            <a:xfrm>
              <a:off x="8918575" y="923926"/>
              <a:ext cx="38100" cy="38100"/>
            </a:xfrm>
            <a:custGeom>
              <a:avLst/>
              <a:gdLst>
                <a:gd name="T0" fmla="*/ 0 w 24"/>
                <a:gd name="T1" fmla="*/ 21 h 24"/>
                <a:gd name="T2" fmla="*/ 3 w 24"/>
                <a:gd name="T3" fmla="*/ 24 h 24"/>
                <a:gd name="T4" fmla="*/ 24 w 24"/>
                <a:gd name="T5" fmla="*/ 3 h 24"/>
                <a:gd name="T6" fmla="*/ 22 w 24"/>
                <a:gd name="T7" fmla="*/ 0 h 24"/>
                <a:gd name="T8" fmla="*/ 0 w 24"/>
                <a:gd name="T9" fmla="*/ 21 h 24"/>
              </a:gdLst>
              <a:ahLst/>
              <a:cxnLst>
                <a:cxn ang="0">
                  <a:pos x="T0" y="T1"/>
                </a:cxn>
                <a:cxn ang="0">
                  <a:pos x="T2" y="T3"/>
                </a:cxn>
                <a:cxn ang="0">
                  <a:pos x="T4" y="T5"/>
                </a:cxn>
                <a:cxn ang="0">
                  <a:pos x="T6" y="T7"/>
                </a:cxn>
                <a:cxn ang="0">
                  <a:pos x="T8" y="T9"/>
                </a:cxn>
              </a:cxnLst>
              <a:rect l="0" t="0" r="r" b="b"/>
              <a:pathLst>
                <a:path w="24" h="24">
                  <a:moveTo>
                    <a:pt x="0" y="21"/>
                  </a:moveTo>
                  <a:lnTo>
                    <a:pt x="3" y="24"/>
                  </a:lnTo>
                  <a:lnTo>
                    <a:pt x="24" y="3"/>
                  </a:lnTo>
                  <a:lnTo>
                    <a:pt x="22" y="0"/>
                  </a:lnTo>
                  <a:lnTo>
                    <a:pt x="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1" name="Freeform 107"/>
            <p:cNvSpPr/>
            <p:nvPr/>
          </p:nvSpPr>
          <p:spPr bwMode="auto">
            <a:xfrm>
              <a:off x="9012238" y="923926"/>
              <a:ext cx="31750" cy="34925"/>
            </a:xfrm>
            <a:custGeom>
              <a:avLst/>
              <a:gdLst>
                <a:gd name="T0" fmla="*/ 0 w 20"/>
                <a:gd name="T1" fmla="*/ 2 h 22"/>
                <a:gd name="T2" fmla="*/ 18 w 20"/>
                <a:gd name="T3" fmla="*/ 22 h 22"/>
                <a:gd name="T4" fmla="*/ 20 w 20"/>
                <a:gd name="T5" fmla="*/ 21 h 22"/>
                <a:gd name="T6" fmla="*/ 1 w 20"/>
                <a:gd name="T7" fmla="*/ 0 h 22"/>
                <a:gd name="T8" fmla="*/ 0 w 20"/>
                <a:gd name="T9" fmla="*/ 2 h 22"/>
              </a:gdLst>
              <a:ahLst/>
              <a:cxnLst>
                <a:cxn ang="0">
                  <a:pos x="T0" y="T1"/>
                </a:cxn>
                <a:cxn ang="0">
                  <a:pos x="T2" y="T3"/>
                </a:cxn>
                <a:cxn ang="0">
                  <a:pos x="T4" y="T5"/>
                </a:cxn>
                <a:cxn ang="0">
                  <a:pos x="T6" y="T7"/>
                </a:cxn>
                <a:cxn ang="0">
                  <a:pos x="T8" y="T9"/>
                </a:cxn>
              </a:cxnLst>
              <a:rect l="0" t="0" r="r" b="b"/>
              <a:pathLst>
                <a:path w="20" h="22">
                  <a:moveTo>
                    <a:pt x="0" y="2"/>
                  </a:moveTo>
                  <a:lnTo>
                    <a:pt x="18" y="22"/>
                  </a:lnTo>
                  <a:lnTo>
                    <a:pt x="20" y="2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2" name="Freeform 108"/>
            <p:cNvSpPr>
              <a:spLocks noEditPoints="1"/>
            </p:cNvSpPr>
            <p:nvPr/>
          </p:nvSpPr>
          <p:spPr bwMode="auto">
            <a:xfrm>
              <a:off x="8848725" y="1063626"/>
              <a:ext cx="285750" cy="101600"/>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3" name="Freeform 109"/>
            <p:cNvSpPr/>
            <p:nvPr/>
          </p:nvSpPr>
          <p:spPr bwMode="auto">
            <a:xfrm>
              <a:off x="8726488" y="890588"/>
              <a:ext cx="130175" cy="274638"/>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4" name="Freeform 110"/>
            <p:cNvSpPr/>
            <p:nvPr/>
          </p:nvSpPr>
          <p:spPr bwMode="auto">
            <a:xfrm>
              <a:off x="8743950" y="993776"/>
              <a:ext cx="50800" cy="3492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5" name="Freeform 111"/>
            <p:cNvSpPr/>
            <p:nvPr/>
          </p:nvSpPr>
          <p:spPr bwMode="auto">
            <a:xfrm>
              <a:off x="8780463" y="996951"/>
              <a:ext cx="31750" cy="104775"/>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6" name="Freeform 112"/>
            <p:cNvSpPr/>
            <p:nvPr/>
          </p:nvSpPr>
          <p:spPr bwMode="auto">
            <a:xfrm>
              <a:off x="8734425" y="892176"/>
              <a:ext cx="60325" cy="4127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7" name="Freeform 113"/>
            <p:cNvSpPr/>
            <p:nvPr/>
          </p:nvSpPr>
          <p:spPr bwMode="auto">
            <a:xfrm>
              <a:off x="8747125" y="927101"/>
              <a:ext cx="6350" cy="36513"/>
            </a:xfrm>
            <a:custGeom>
              <a:avLst/>
              <a:gdLst>
                <a:gd name="T0" fmla="*/ 0 w 4"/>
                <a:gd name="T1" fmla="*/ 23 h 23"/>
                <a:gd name="T2" fmla="*/ 3 w 4"/>
                <a:gd name="T3" fmla="*/ 23 h 23"/>
                <a:gd name="T4" fmla="*/ 4 w 4"/>
                <a:gd name="T5" fmla="*/ 0 h 23"/>
                <a:gd name="T6" fmla="*/ 1 w 4"/>
                <a:gd name="T7" fmla="*/ 0 h 23"/>
                <a:gd name="T8" fmla="*/ 0 w 4"/>
                <a:gd name="T9" fmla="*/ 23 h 23"/>
              </a:gdLst>
              <a:ahLst/>
              <a:cxnLst>
                <a:cxn ang="0">
                  <a:pos x="T0" y="T1"/>
                </a:cxn>
                <a:cxn ang="0">
                  <a:pos x="T2" y="T3"/>
                </a:cxn>
                <a:cxn ang="0">
                  <a:pos x="T4" y="T5"/>
                </a:cxn>
                <a:cxn ang="0">
                  <a:pos x="T6" y="T7"/>
                </a:cxn>
                <a:cxn ang="0">
                  <a:pos x="T8" y="T9"/>
                </a:cxn>
              </a:cxnLst>
              <a:rect l="0" t="0" r="r" b="b"/>
              <a:pathLst>
                <a:path w="4" h="23">
                  <a:moveTo>
                    <a:pt x="0" y="23"/>
                  </a:moveTo>
                  <a:lnTo>
                    <a:pt x="3" y="23"/>
                  </a:lnTo>
                  <a:lnTo>
                    <a:pt x="4" y="0"/>
                  </a:lnTo>
                  <a:lnTo>
                    <a:pt x="1"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8" name="Freeform 114"/>
            <p:cNvSpPr/>
            <p:nvPr/>
          </p:nvSpPr>
          <p:spPr bwMode="auto">
            <a:xfrm>
              <a:off x="9121775" y="890588"/>
              <a:ext cx="133350" cy="274638"/>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9" name="Freeform 115"/>
            <p:cNvSpPr/>
            <p:nvPr/>
          </p:nvSpPr>
          <p:spPr bwMode="auto">
            <a:xfrm>
              <a:off x="9185275" y="993776"/>
              <a:ext cx="50800" cy="3492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0" name="Freeform 116"/>
            <p:cNvSpPr/>
            <p:nvPr/>
          </p:nvSpPr>
          <p:spPr bwMode="auto">
            <a:xfrm>
              <a:off x="9167813" y="996951"/>
              <a:ext cx="31750" cy="104775"/>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1" name="Freeform 117"/>
            <p:cNvSpPr/>
            <p:nvPr/>
          </p:nvSpPr>
          <p:spPr bwMode="auto">
            <a:xfrm>
              <a:off x="9185275" y="892176"/>
              <a:ext cx="58738" cy="4127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2" name="Rectangle 118"/>
            <p:cNvSpPr>
              <a:spLocks noChangeArrowheads="1"/>
            </p:cNvSpPr>
            <p:nvPr/>
          </p:nvSpPr>
          <p:spPr bwMode="auto">
            <a:xfrm>
              <a:off x="9228138" y="927101"/>
              <a:ext cx="4763"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93" name="Freeform 119"/>
            <p:cNvSpPr>
              <a:spLocks noEditPoints="1"/>
            </p:cNvSpPr>
            <p:nvPr/>
          </p:nvSpPr>
          <p:spPr bwMode="auto">
            <a:xfrm>
              <a:off x="8872538" y="1084263"/>
              <a:ext cx="55563" cy="57150"/>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4" name="Freeform 120"/>
            <p:cNvSpPr>
              <a:spLocks noEditPoints="1"/>
            </p:cNvSpPr>
            <p:nvPr/>
          </p:nvSpPr>
          <p:spPr bwMode="auto">
            <a:xfrm>
              <a:off x="8934450" y="1087438"/>
              <a:ext cx="50800" cy="4445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5" name="Freeform 121"/>
            <p:cNvSpPr>
              <a:spLocks noEditPoints="1"/>
            </p:cNvSpPr>
            <p:nvPr/>
          </p:nvSpPr>
          <p:spPr bwMode="auto">
            <a:xfrm>
              <a:off x="8990013" y="1085851"/>
              <a:ext cx="57150" cy="47625"/>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6" name="Freeform 122"/>
            <p:cNvSpPr/>
            <p:nvPr/>
          </p:nvSpPr>
          <p:spPr bwMode="auto">
            <a:xfrm>
              <a:off x="9050338" y="1092201"/>
              <a:ext cx="53975" cy="41275"/>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sp>
        <p:nvSpPr>
          <p:cNvPr id="20484" name="文本框 15"/>
          <p:cNvSpPr txBox="1"/>
          <p:nvPr/>
        </p:nvSpPr>
        <p:spPr>
          <a:xfrm>
            <a:off x="633730" y="441325"/>
            <a:ext cx="1202055" cy="583565"/>
          </a:xfrm>
          <a:prstGeom prst="rect">
            <a:avLst/>
          </a:prstGeom>
          <a:noFill/>
          <a:ln w="9525">
            <a:noFill/>
          </a:ln>
        </p:spPr>
        <p:txBody>
          <a:bodyPr wrap="square" anchor="t" anchorCtr="0">
            <a:spAutoFit/>
          </a:bodyPr>
          <a:p>
            <a:pPr algn="ctr"/>
            <a:r>
              <a:rPr lang="en-US" altLang="zh-CN" sz="3200" dirty="0">
                <a:solidFill>
                  <a:srgbClr val="103568"/>
                </a:solidFill>
                <a:latin typeface="Stencil" panose="040409050D0802020404" pitchFamily="82" charset="0"/>
                <a:ea typeface="宋体" panose="02010600030101010101" pitchFamily="2" charset="-122"/>
              </a:rPr>
              <a:t>9.2</a:t>
            </a:r>
            <a:endParaRPr lang="en-US" altLang="zh-CN" sz="3200" dirty="0">
              <a:solidFill>
                <a:srgbClr val="103568"/>
              </a:solidFill>
              <a:latin typeface="Stencil" panose="040409050D0802020404" pitchFamily="82" charset="0"/>
              <a:ea typeface="宋体" panose="02010600030101010101" pitchFamily="2" charset="-122"/>
            </a:endParaRPr>
          </a:p>
        </p:txBody>
      </p:sp>
      <p:sp>
        <p:nvSpPr>
          <p:cNvPr id="5" name="文本框 4"/>
          <p:cNvSpPr txBox="1"/>
          <p:nvPr/>
        </p:nvSpPr>
        <p:spPr>
          <a:xfrm>
            <a:off x="861695" y="1290320"/>
            <a:ext cx="10570210" cy="4276725"/>
          </a:xfrm>
          <a:prstGeom prst="rect">
            <a:avLst/>
          </a:prstGeom>
          <a:noFill/>
        </p:spPr>
        <p:txBody>
          <a:bodyPr wrap="square" rtlCol="0" anchor="t">
            <a:spAutoFit/>
          </a:bodyPr>
          <a:p>
            <a:r>
              <a:rPr lang="en-US" sz="1600" dirty="0">
                <a:solidFill>
                  <a:srgbClr val="103568"/>
                </a:solidFill>
                <a:latin typeface="华文中宋" panose="02010600040101010101" charset="-122"/>
                <a:ea typeface="华文中宋" panose="02010600040101010101" charset="-122"/>
                <a:sym typeface="+mn-ea"/>
              </a:rPr>
              <a:t>(7)B</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解析:多重中断在中断服务程序中完成现场保护后会开中断，方便中断嵌套，所以选项B错误。CPU一般在一条指令执行结束的阶段采样中断请求信号，查看是否存在中断请求，然后决定是否响应中断，所以选项A、D正确。中断请求一般来自CPU以外的事件， 异常一般发生在CPU内部，与指令执行相关，所以选项C正确。</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(8)B</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解析:在程序中断I/O方式中，CPU和打印机直接交换，打印字符直接传输到打印机的I/O端口，不会涉及主存地址。而CPU与打印机通过I/O端口中的状态口和控制口来实现交互设备状态和控制命令。</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(9) C</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解析:中断控制器按照中断响应优先级和处理优先级来进行中断优先级排队，所以选项A错误。中断隐指令主要用于中断响应，不负责保护现场，通用寄存器的保护由中断服务程序完成，所以选项B错误。中断允许状态也就是开中断后，才能响应中断请求，所以 选项C正确。一个中断请求未被屏蔽且当前处于开中断，CPU才会在当前指令执行完毕时转去执行中断服务程序，所以选项D错误。</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(10)D</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解析：中断控制方式也是有时间开销的;相对程序查询方式，它的额外开销是用于进程调度的两次上下文切换时间以及中断服务程序本身的开销，其提高I/O效率的前提是这些额外开销小于设备准备时间。但对于极高速外设设备准备数据的时间很短，当这个时间比两次上下文切换加中断服务的开销还短时，使用中断控制方式的效率反而比程序查询方式的效率更低，还会成为系统瓶颈，此时中断方式不适用，故答案D不正确。</a:t>
            </a:r>
            <a:endParaRPr lang="en-US" sz="1600" dirty="0">
              <a:solidFill>
                <a:srgbClr val="103568"/>
              </a:solidFill>
              <a:latin typeface="华文中宋" panose="02010600040101010101" charset="-122"/>
              <a:ea typeface="华文中宋" panose="02010600040101010101"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
        <p:nvSpPr>
          <p:cNvPr id="4" name="矩形 3"/>
          <p:cNvSpPr/>
          <p:nvPr/>
        </p:nvSpPr>
        <p:spPr>
          <a:xfrm>
            <a:off x="569913" y="441325"/>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a:t> </a:t>
            </a:r>
            <a:endParaRPr lang="zh-CN" altLang="en-US" strike="noStrike" noProof="1" dirty="0"/>
          </a:p>
        </p:txBody>
      </p:sp>
      <p:grpSp>
        <p:nvGrpSpPr>
          <p:cNvPr id="278" name="组合 277"/>
          <p:cNvGrpSpPr/>
          <p:nvPr/>
        </p:nvGrpSpPr>
        <p:grpSpPr>
          <a:xfrm>
            <a:off x="3290884" y="603896"/>
            <a:ext cx="5640754" cy="5658516"/>
            <a:chOff x="8488363" y="433388"/>
            <a:chExt cx="1008063" cy="1011238"/>
          </a:xfrm>
          <a:solidFill>
            <a:schemeClr val="bg1">
              <a:lumMod val="95000"/>
              <a:alpha val="30000"/>
            </a:schemeClr>
          </a:solidFill>
        </p:grpSpPr>
        <p:sp>
          <p:nvSpPr>
            <p:cNvPr id="279" name="Freeform 5"/>
            <p:cNvSpPr/>
            <p:nvPr/>
          </p:nvSpPr>
          <p:spPr bwMode="auto">
            <a:xfrm>
              <a:off x="8564563" y="974726"/>
              <a:ext cx="73025" cy="68263"/>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0" name="Freeform 6"/>
            <p:cNvSpPr/>
            <p:nvPr/>
          </p:nvSpPr>
          <p:spPr bwMode="auto">
            <a:xfrm>
              <a:off x="8583613" y="1039813"/>
              <a:ext cx="80963" cy="77788"/>
            </a:xfrm>
            <a:custGeom>
              <a:avLst/>
              <a:gdLst>
                <a:gd name="T0" fmla="*/ 14 w 51"/>
                <a:gd name="T1" fmla="*/ 49 h 49"/>
                <a:gd name="T2" fmla="*/ 9 w 51"/>
                <a:gd name="T3" fmla="*/ 37 h 49"/>
                <a:gd name="T4" fmla="*/ 34 w 51"/>
                <a:gd name="T5" fmla="*/ 10 h 49"/>
                <a:gd name="T6" fmla="*/ 33 w 51"/>
                <a:gd name="T7" fmla="*/ 10 h 49"/>
                <a:gd name="T8" fmla="*/ 3 w 51"/>
                <a:gd name="T9" fmla="*/ 23 h 49"/>
                <a:gd name="T10" fmla="*/ 0 w 51"/>
                <a:gd name="T11" fmla="*/ 15 h 49"/>
                <a:gd name="T12" fmla="*/ 36 w 51"/>
                <a:gd name="T13" fmla="*/ 0 h 49"/>
                <a:gd name="T14" fmla="*/ 42 w 51"/>
                <a:gd name="T15" fmla="*/ 12 h 49"/>
                <a:gd name="T16" fmla="*/ 18 w 51"/>
                <a:gd name="T17" fmla="*/ 38 h 49"/>
                <a:gd name="T18" fmla="*/ 18 w 51"/>
                <a:gd name="T19" fmla="*/ 38 h 49"/>
                <a:gd name="T20" fmla="*/ 48 w 51"/>
                <a:gd name="T21" fmla="*/ 26 h 49"/>
                <a:gd name="T22" fmla="*/ 51 w 51"/>
                <a:gd name="T23" fmla="*/ 33 h 49"/>
                <a:gd name="T24" fmla="*/ 14 w 51"/>
                <a:gd name="T2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49">
                  <a:moveTo>
                    <a:pt x="14" y="49"/>
                  </a:moveTo>
                  <a:lnTo>
                    <a:pt x="9" y="37"/>
                  </a:lnTo>
                  <a:lnTo>
                    <a:pt x="34" y="10"/>
                  </a:lnTo>
                  <a:lnTo>
                    <a:pt x="33" y="10"/>
                  </a:lnTo>
                  <a:lnTo>
                    <a:pt x="3" y="23"/>
                  </a:lnTo>
                  <a:lnTo>
                    <a:pt x="0" y="15"/>
                  </a:lnTo>
                  <a:lnTo>
                    <a:pt x="36" y="0"/>
                  </a:lnTo>
                  <a:lnTo>
                    <a:pt x="42" y="12"/>
                  </a:lnTo>
                  <a:lnTo>
                    <a:pt x="18" y="38"/>
                  </a:lnTo>
                  <a:lnTo>
                    <a:pt x="18" y="38"/>
                  </a:lnTo>
                  <a:lnTo>
                    <a:pt x="48" y="26"/>
                  </a:lnTo>
                  <a:lnTo>
                    <a:pt x="51" y="33"/>
                  </a:lnTo>
                  <a:lnTo>
                    <a:pt x="1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1" name="Freeform 7"/>
            <p:cNvSpPr/>
            <p:nvPr/>
          </p:nvSpPr>
          <p:spPr bwMode="auto">
            <a:xfrm>
              <a:off x="8613775" y="1103313"/>
              <a:ext cx="63500" cy="41275"/>
            </a:xfrm>
            <a:custGeom>
              <a:avLst/>
              <a:gdLst>
                <a:gd name="T0" fmla="*/ 40 w 40"/>
                <a:gd name="T1" fmla="*/ 7 h 26"/>
                <a:gd name="T2" fmla="*/ 4 w 40"/>
                <a:gd name="T3" fmla="*/ 26 h 26"/>
                <a:gd name="T4" fmla="*/ 0 w 40"/>
                <a:gd name="T5" fmla="*/ 18 h 26"/>
                <a:gd name="T6" fmla="*/ 35 w 40"/>
                <a:gd name="T7" fmla="*/ 0 h 26"/>
                <a:gd name="T8" fmla="*/ 40 w 40"/>
                <a:gd name="T9" fmla="*/ 7 h 26"/>
              </a:gdLst>
              <a:ahLst/>
              <a:cxnLst>
                <a:cxn ang="0">
                  <a:pos x="T0" y="T1"/>
                </a:cxn>
                <a:cxn ang="0">
                  <a:pos x="T2" y="T3"/>
                </a:cxn>
                <a:cxn ang="0">
                  <a:pos x="T4" y="T5"/>
                </a:cxn>
                <a:cxn ang="0">
                  <a:pos x="T6" y="T7"/>
                </a:cxn>
                <a:cxn ang="0">
                  <a:pos x="T8" y="T9"/>
                </a:cxn>
              </a:cxnLst>
              <a:rect l="0" t="0" r="r" b="b"/>
              <a:pathLst>
                <a:path w="40" h="26">
                  <a:moveTo>
                    <a:pt x="40" y="7"/>
                  </a:moveTo>
                  <a:lnTo>
                    <a:pt x="4" y="26"/>
                  </a:lnTo>
                  <a:lnTo>
                    <a:pt x="0" y="18"/>
                  </a:lnTo>
                  <a:lnTo>
                    <a:pt x="35" y="0"/>
                  </a:lnTo>
                  <a:lnTo>
                    <a:pt x="4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2" name="Freeform 8"/>
            <p:cNvSpPr/>
            <p:nvPr/>
          </p:nvSpPr>
          <p:spPr bwMode="auto">
            <a:xfrm>
              <a:off x="8639175" y="1120776"/>
              <a:ext cx="74613" cy="68263"/>
            </a:xfrm>
            <a:custGeom>
              <a:avLst/>
              <a:gdLst>
                <a:gd name="T0" fmla="*/ 0 w 47"/>
                <a:gd name="T1" fmla="*/ 35 h 43"/>
                <a:gd name="T2" fmla="*/ 25 w 47"/>
                <a:gd name="T3" fmla="*/ 0 h 43"/>
                <a:gd name="T4" fmla="*/ 31 w 47"/>
                <a:gd name="T5" fmla="*/ 8 h 43"/>
                <a:gd name="T6" fmla="*/ 11 w 47"/>
                <a:gd name="T7" fmla="*/ 35 h 43"/>
                <a:gd name="T8" fmla="*/ 11 w 47"/>
                <a:gd name="T9" fmla="*/ 35 h 43"/>
                <a:gd name="T10" fmla="*/ 42 w 47"/>
                <a:gd name="T11" fmla="*/ 25 h 43"/>
                <a:gd name="T12" fmla="*/ 47 w 47"/>
                <a:gd name="T13" fmla="*/ 32 h 43"/>
                <a:gd name="T14" fmla="*/ 6 w 47"/>
                <a:gd name="T15" fmla="*/ 43 h 43"/>
                <a:gd name="T16" fmla="*/ 0 w 47"/>
                <a:gd name="T17"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3">
                  <a:moveTo>
                    <a:pt x="0" y="35"/>
                  </a:moveTo>
                  <a:lnTo>
                    <a:pt x="25" y="0"/>
                  </a:lnTo>
                  <a:lnTo>
                    <a:pt x="31" y="8"/>
                  </a:lnTo>
                  <a:lnTo>
                    <a:pt x="11" y="35"/>
                  </a:lnTo>
                  <a:lnTo>
                    <a:pt x="11" y="35"/>
                  </a:lnTo>
                  <a:lnTo>
                    <a:pt x="42" y="25"/>
                  </a:lnTo>
                  <a:lnTo>
                    <a:pt x="47" y="32"/>
                  </a:lnTo>
                  <a:lnTo>
                    <a:pt x="6" y="43"/>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3" name="Freeform 9"/>
            <p:cNvSpPr/>
            <p:nvPr/>
          </p:nvSpPr>
          <p:spPr bwMode="auto">
            <a:xfrm>
              <a:off x="8669338" y="1174751"/>
              <a:ext cx="76200" cy="74613"/>
            </a:xfrm>
            <a:custGeom>
              <a:avLst/>
              <a:gdLst>
                <a:gd name="T0" fmla="*/ 0 w 48"/>
                <a:gd name="T1" fmla="*/ 27 h 47"/>
                <a:gd name="T2" fmla="*/ 30 w 48"/>
                <a:gd name="T3" fmla="*/ 0 h 47"/>
                <a:gd name="T4" fmla="*/ 48 w 48"/>
                <a:gd name="T5" fmla="*/ 20 h 47"/>
                <a:gd name="T6" fmla="*/ 44 w 48"/>
                <a:gd name="T7" fmla="*/ 24 h 47"/>
                <a:gd name="T8" fmla="*/ 31 w 48"/>
                <a:gd name="T9" fmla="*/ 11 h 47"/>
                <a:gd name="T10" fmla="*/ 24 w 48"/>
                <a:gd name="T11" fmla="*/ 17 h 47"/>
                <a:gd name="T12" fmla="*/ 36 w 48"/>
                <a:gd name="T13" fmla="*/ 29 h 47"/>
                <a:gd name="T14" fmla="*/ 30 w 48"/>
                <a:gd name="T15" fmla="*/ 34 h 47"/>
                <a:gd name="T16" fmla="*/ 19 w 48"/>
                <a:gd name="T17" fmla="*/ 22 h 47"/>
                <a:gd name="T18" fmla="*/ 11 w 48"/>
                <a:gd name="T19" fmla="*/ 29 h 47"/>
                <a:gd name="T20" fmla="*/ 24 w 48"/>
                <a:gd name="T21" fmla="*/ 43 h 47"/>
                <a:gd name="T22" fmla="*/ 20 w 48"/>
                <a:gd name="T23" fmla="*/ 47 h 47"/>
                <a:gd name="T24" fmla="*/ 0 w 48"/>
                <a:gd name="T25"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7">
                  <a:moveTo>
                    <a:pt x="0" y="27"/>
                  </a:moveTo>
                  <a:lnTo>
                    <a:pt x="30" y="0"/>
                  </a:lnTo>
                  <a:lnTo>
                    <a:pt x="48" y="20"/>
                  </a:lnTo>
                  <a:lnTo>
                    <a:pt x="44" y="24"/>
                  </a:lnTo>
                  <a:lnTo>
                    <a:pt x="31" y="11"/>
                  </a:lnTo>
                  <a:lnTo>
                    <a:pt x="24" y="17"/>
                  </a:lnTo>
                  <a:lnTo>
                    <a:pt x="36" y="29"/>
                  </a:lnTo>
                  <a:lnTo>
                    <a:pt x="30" y="34"/>
                  </a:lnTo>
                  <a:lnTo>
                    <a:pt x="19" y="22"/>
                  </a:lnTo>
                  <a:lnTo>
                    <a:pt x="11" y="29"/>
                  </a:lnTo>
                  <a:lnTo>
                    <a:pt x="24" y="43"/>
                  </a:lnTo>
                  <a:lnTo>
                    <a:pt x="20" y="47"/>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4" name="Freeform 10"/>
            <p:cNvSpPr>
              <a:spLocks noEditPoints="1"/>
            </p:cNvSpPr>
            <p:nvPr/>
          </p:nvSpPr>
          <p:spPr bwMode="auto">
            <a:xfrm>
              <a:off x="8712200" y="1211263"/>
              <a:ext cx="74613" cy="825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5" name="Freeform 11"/>
            <p:cNvSpPr/>
            <p:nvPr/>
          </p:nvSpPr>
          <p:spPr bwMode="auto">
            <a:xfrm>
              <a:off x="8766175" y="1249363"/>
              <a:ext cx="68263" cy="7143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6" name="Freeform 12"/>
            <p:cNvSpPr/>
            <p:nvPr/>
          </p:nvSpPr>
          <p:spPr bwMode="auto">
            <a:xfrm>
              <a:off x="8823325" y="1271588"/>
              <a:ext cx="36513" cy="63500"/>
            </a:xfrm>
            <a:custGeom>
              <a:avLst/>
              <a:gdLst>
                <a:gd name="T0" fmla="*/ 23 w 23"/>
                <a:gd name="T1" fmla="*/ 3 h 40"/>
                <a:gd name="T2" fmla="*/ 8 w 23"/>
                <a:gd name="T3" fmla="*/ 40 h 40"/>
                <a:gd name="T4" fmla="*/ 0 w 23"/>
                <a:gd name="T5" fmla="*/ 37 h 40"/>
                <a:gd name="T6" fmla="*/ 14 w 23"/>
                <a:gd name="T7" fmla="*/ 0 h 40"/>
                <a:gd name="T8" fmla="*/ 23 w 23"/>
                <a:gd name="T9" fmla="*/ 3 h 40"/>
              </a:gdLst>
              <a:ahLst/>
              <a:cxnLst>
                <a:cxn ang="0">
                  <a:pos x="T0" y="T1"/>
                </a:cxn>
                <a:cxn ang="0">
                  <a:pos x="T2" y="T3"/>
                </a:cxn>
                <a:cxn ang="0">
                  <a:pos x="T4" y="T5"/>
                </a:cxn>
                <a:cxn ang="0">
                  <a:pos x="T6" y="T7"/>
                </a:cxn>
                <a:cxn ang="0">
                  <a:pos x="T8" y="T9"/>
                </a:cxn>
              </a:cxnLst>
              <a:rect l="0" t="0" r="r" b="b"/>
              <a:pathLst>
                <a:path w="23" h="40">
                  <a:moveTo>
                    <a:pt x="23" y="3"/>
                  </a:moveTo>
                  <a:lnTo>
                    <a:pt x="8" y="40"/>
                  </a:lnTo>
                  <a:lnTo>
                    <a:pt x="0" y="37"/>
                  </a:lnTo>
                  <a:lnTo>
                    <a:pt x="14" y="0"/>
                  </a:lnTo>
                  <a:lnTo>
                    <a:pt x="2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7" name="Freeform 13"/>
            <p:cNvSpPr/>
            <p:nvPr/>
          </p:nvSpPr>
          <p:spPr bwMode="auto">
            <a:xfrm>
              <a:off x="8861425" y="1277938"/>
              <a:ext cx="52388" cy="69850"/>
            </a:xfrm>
            <a:custGeom>
              <a:avLst/>
              <a:gdLst>
                <a:gd name="T0" fmla="*/ 0 w 33"/>
                <a:gd name="T1" fmla="*/ 7 h 44"/>
                <a:gd name="T2" fmla="*/ 2 w 33"/>
                <a:gd name="T3" fmla="*/ 0 h 44"/>
                <a:gd name="T4" fmla="*/ 33 w 33"/>
                <a:gd name="T5" fmla="*/ 8 h 44"/>
                <a:gd name="T6" fmla="*/ 32 w 33"/>
                <a:gd name="T7" fmla="*/ 14 h 44"/>
                <a:gd name="T8" fmla="*/ 20 w 33"/>
                <a:gd name="T9" fmla="*/ 12 h 44"/>
                <a:gd name="T10" fmla="*/ 12 w 33"/>
                <a:gd name="T11" fmla="*/ 44 h 44"/>
                <a:gd name="T12" fmla="*/ 4 w 33"/>
                <a:gd name="T13" fmla="*/ 42 h 44"/>
                <a:gd name="T14" fmla="*/ 12 w 33"/>
                <a:gd name="T15" fmla="*/ 10 h 44"/>
                <a:gd name="T16" fmla="*/ 0 w 33"/>
                <a:gd name="T17"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4">
                  <a:moveTo>
                    <a:pt x="0" y="7"/>
                  </a:moveTo>
                  <a:lnTo>
                    <a:pt x="2" y="0"/>
                  </a:lnTo>
                  <a:lnTo>
                    <a:pt x="33" y="8"/>
                  </a:lnTo>
                  <a:lnTo>
                    <a:pt x="32" y="14"/>
                  </a:lnTo>
                  <a:lnTo>
                    <a:pt x="20" y="12"/>
                  </a:lnTo>
                  <a:lnTo>
                    <a:pt x="12" y="44"/>
                  </a:lnTo>
                  <a:lnTo>
                    <a:pt x="4" y="42"/>
                  </a:lnTo>
                  <a:lnTo>
                    <a:pt x="12" y="1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8" name="Freeform 14"/>
            <p:cNvSpPr>
              <a:spLocks noEditPoints="1"/>
            </p:cNvSpPr>
            <p:nvPr/>
          </p:nvSpPr>
          <p:spPr bwMode="auto">
            <a:xfrm>
              <a:off x="8909050" y="1293813"/>
              <a:ext cx="60325" cy="66675"/>
            </a:xfrm>
            <a:custGeom>
              <a:avLst/>
              <a:gdLst>
                <a:gd name="T0" fmla="*/ 8 w 38"/>
                <a:gd name="T1" fmla="*/ 39 h 42"/>
                <a:gd name="T2" fmla="*/ 0 w 38"/>
                <a:gd name="T3" fmla="*/ 39 h 42"/>
                <a:gd name="T4" fmla="*/ 18 w 38"/>
                <a:gd name="T5" fmla="*/ 0 h 42"/>
                <a:gd name="T6" fmla="*/ 28 w 38"/>
                <a:gd name="T7" fmla="*/ 0 h 42"/>
                <a:gd name="T8" fmla="*/ 38 w 38"/>
                <a:gd name="T9" fmla="*/ 42 h 42"/>
                <a:gd name="T10" fmla="*/ 30 w 38"/>
                <a:gd name="T11" fmla="*/ 41 h 42"/>
                <a:gd name="T12" fmla="*/ 27 w 38"/>
                <a:gd name="T13" fmla="*/ 32 h 42"/>
                <a:gd name="T14" fmla="*/ 12 w 38"/>
                <a:gd name="T15" fmla="*/ 31 h 42"/>
                <a:gd name="T16" fmla="*/ 8 w 38"/>
                <a:gd name="T17" fmla="*/ 39 h 42"/>
                <a:gd name="T18" fmla="*/ 15 w 38"/>
                <a:gd name="T19" fmla="*/ 25 h 42"/>
                <a:gd name="T20" fmla="*/ 26 w 38"/>
                <a:gd name="T21" fmla="*/ 25 h 42"/>
                <a:gd name="T22" fmla="*/ 22 w 38"/>
                <a:gd name="T23" fmla="*/ 7 h 42"/>
                <a:gd name="T24" fmla="*/ 22 w 38"/>
                <a:gd name="T25" fmla="*/ 7 h 42"/>
                <a:gd name="T26" fmla="*/ 15 w 38"/>
                <a:gd name="T27"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2">
                  <a:moveTo>
                    <a:pt x="8" y="39"/>
                  </a:moveTo>
                  <a:lnTo>
                    <a:pt x="0" y="39"/>
                  </a:lnTo>
                  <a:lnTo>
                    <a:pt x="18" y="0"/>
                  </a:lnTo>
                  <a:lnTo>
                    <a:pt x="28" y="0"/>
                  </a:lnTo>
                  <a:lnTo>
                    <a:pt x="38" y="42"/>
                  </a:lnTo>
                  <a:lnTo>
                    <a:pt x="30" y="41"/>
                  </a:lnTo>
                  <a:lnTo>
                    <a:pt x="27" y="32"/>
                  </a:lnTo>
                  <a:lnTo>
                    <a:pt x="12" y="31"/>
                  </a:lnTo>
                  <a:lnTo>
                    <a:pt x="8" y="39"/>
                  </a:lnTo>
                  <a:close/>
                  <a:moveTo>
                    <a:pt x="15" y="25"/>
                  </a:moveTo>
                  <a:lnTo>
                    <a:pt x="26" y="25"/>
                  </a:lnTo>
                  <a:lnTo>
                    <a:pt x="22" y="7"/>
                  </a:lnTo>
                  <a:lnTo>
                    <a:pt x="22" y="7"/>
                  </a:lnTo>
                  <a:lnTo>
                    <a:pt x="15"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9" name="Freeform 15"/>
            <p:cNvSpPr/>
            <p:nvPr/>
          </p:nvSpPr>
          <p:spPr bwMode="auto">
            <a:xfrm>
              <a:off x="8978900" y="1293813"/>
              <a:ext cx="52388" cy="66675"/>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0" name="Freeform 16"/>
            <p:cNvSpPr>
              <a:spLocks noEditPoints="1"/>
            </p:cNvSpPr>
            <p:nvPr/>
          </p:nvSpPr>
          <p:spPr bwMode="auto">
            <a:xfrm>
              <a:off x="9043988" y="1285876"/>
              <a:ext cx="61913" cy="69850"/>
            </a:xfrm>
            <a:custGeom>
              <a:avLst/>
              <a:gdLst>
                <a:gd name="T0" fmla="*/ 8 w 39"/>
                <a:gd name="T1" fmla="*/ 43 h 44"/>
                <a:gd name="T2" fmla="*/ 0 w 39"/>
                <a:gd name="T3" fmla="*/ 44 h 44"/>
                <a:gd name="T4" fmla="*/ 7 w 39"/>
                <a:gd name="T5" fmla="*/ 2 h 44"/>
                <a:gd name="T6" fmla="*/ 17 w 39"/>
                <a:gd name="T7" fmla="*/ 0 h 44"/>
                <a:gd name="T8" fmla="*/ 39 w 39"/>
                <a:gd name="T9" fmla="*/ 37 h 44"/>
                <a:gd name="T10" fmla="*/ 30 w 39"/>
                <a:gd name="T11" fmla="*/ 39 h 44"/>
                <a:gd name="T12" fmla="*/ 25 w 39"/>
                <a:gd name="T13" fmla="*/ 31 h 44"/>
                <a:gd name="T14" fmla="*/ 10 w 39"/>
                <a:gd name="T15" fmla="*/ 34 h 44"/>
                <a:gd name="T16" fmla="*/ 8 w 39"/>
                <a:gd name="T17" fmla="*/ 43 h 44"/>
                <a:gd name="T18" fmla="*/ 11 w 39"/>
                <a:gd name="T19" fmla="*/ 27 h 44"/>
                <a:gd name="T20" fmla="*/ 22 w 39"/>
                <a:gd name="T21" fmla="*/ 25 h 44"/>
                <a:gd name="T22" fmla="*/ 14 w 39"/>
                <a:gd name="T23" fmla="*/ 9 h 44"/>
                <a:gd name="T24" fmla="*/ 13 w 39"/>
                <a:gd name="T25" fmla="*/ 9 h 44"/>
                <a:gd name="T26" fmla="*/ 11 w 39"/>
                <a:gd name="T2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4">
                  <a:moveTo>
                    <a:pt x="8" y="43"/>
                  </a:moveTo>
                  <a:lnTo>
                    <a:pt x="0" y="44"/>
                  </a:lnTo>
                  <a:lnTo>
                    <a:pt x="7" y="2"/>
                  </a:lnTo>
                  <a:lnTo>
                    <a:pt x="17" y="0"/>
                  </a:lnTo>
                  <a:lnTo>
                    <a:pt x="39" y="37"/>
                  </a:lnTo>
                  <a:lnTo>
                    <a:pt x="30" y="39"/>
                  </a:lnTo>
                  <a:lnTo>
                    <a:pt x="25" y="31"/>
                  </a:lnTo>
                  <a:lnTo>
                    <a:pt x="10" y="34"/>
                  </a:lnTo>
                  <a:lnTo>
                    <a:pt x="8" y="43"/>
                  </a:lnTo>
                  <a:close/>
                  <a:moveTo>
                    <a:pt x="11" y="27"/>
                  </a:moveTo>
                  <a:lnTo>
                    <a:pt x="22" y="25"/>
                  </a:lnTo>
                  <a:lnTo>
                    <a:pt x="14" y="9"/>
                  </a:lnTo>
                  <a:lnTo>
                    <a:pt x="13" y="9"/>
                  </a:lnTo>
                  <a:lnTo>
                    <a:pt x="11"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1" name="Freeform 17"/>
            <p:cNvSpPr/>
            <p:nvPr/>
          </p:nvSpPr>
          <p:spPr bwMode="auto">
            <a:xfrm>
              <a:off x="9094788" y="1255713"/>
              <a:ext cx="88900" cy="85725"/>
            </a:xfrm>
            <a:custGeom>
              <a:avLst/>
              <a:gdLst>
                <a:gd name="T0" fmla="*/ 36 w 56"/>
                <a:gd name="T1" fmla="*/ 8 h 54"/>
                <a:gd name="T2" fmla="*/ 38 w 56"/>
                <a:gd name="T3" fmla="*/ 45 h 54"/>
                <a:gd name="T4" fmla="*/ 32 w 56"/>
                <a:gd name="T5" fmla="*/ 47 h 54"/>
                <a:gd name="T6" fmla="*/ 9 w 56"/>
                <a:gd name="T7" fmla="*/ 19 h 54"/>
                <a:gd name="T8" fmla="*/ 9 w 56"/>
                <a:gd name="T9" fmla="*/ 20 h 54"/>
                <a:gd name="T10" fmla="*/ 22 w 56"/>
                <a:gd name="T11" fmla="*/ 51 h 54"/>
                <a:gd name="T12" fmla="*/ 14 w 56"/>
                <a:gd name="T13" fmla="*/ 54 h 54"/>
                <a:gd name="T14" fmla="*/ 0 w 56"/>
                <a:gd name="T15" fmla="*/ 17 h 54"/>
                <a:gd name="T16" fmla="*/ 13 w 56"/>
                <a:gd name="T17" fmla="*/ 12 h 54"/>
                <a:gd name="T18" fmla="*/ 31 w 56"/>
                <a:gd name="T19" fmla="*/ 35 h 54"/>
                <a:gd name="T20" fmla="*/ 31 w 56"/>
                <a:gd name="T21" fmla="*/ 35 h 54"/>
                <a:gd name="T22" fmla="*/ 29 w 56"/>
                <a:gd name="T23" fmla="*/ 5 h 54"/>
                <a:gd name="T24" fmla="*/ 42 w 56"/>
                <a:gd name="T25" fmla="*/ 0 h 54"/>
                <a:gd name="T26" fmla="*/ 56 w 56"/>
                <a:gd name="T27" fmla="*/ 37 h 54"/>
                <a:gd name="T28" fmla="*/ 49 w 56"/>
                <a:gd name="T29" fmla="*/ 40 h 54"/>
                <a:gd name="T30" fmla="*/ 36 w 56"/>
                <a:gd name="T31" fmla="*/ 8 h 54"/>
                <a:gd name="T32" fmla="*/ 36 w 56"/>
                <a:gd name="T3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4">
                  <a:moveTo>
                    <a:pt x="36" y="8"/>
                  </a:moveTo>
                  <a:lnTo>
                    <a:pt x="38" y="45"/>
                  </a:lnTo>
                  <a:lnTo>
                    <a:pt x="32" y="47"/>
                  </a:lnTo>
                  <a:lnTo>
                    <a:pt x="9" y="19"/>
                  </a:lnTo>
                  <a:lnTo>
                    <a:pt x="9" y="20"/>
                  </a:lnTo>
                  <a:lnTo>
                    <a:pt x="22" y="51"/>
                  </a:lnTo>
                  <a:lnTo>
                    <a:pt x="14" y="54"/>
                  </a:lnTo>
                  <a:lnTo>
                    <a:pt x="0" y="17"/>
                  </a:lnTo>
                  <a:lnTo>
                    <a:pt x="13" y="12"/>
                  </a:lnTo>
                  <a:lnTo>
                    <a:pt x="31" y="35"/>
                  </a:lnTo>
                  <a:lnTo>
                    <a:pt x="31" y="35"/>
                  </a:lnTo>
                  <a:lnTo>
                    <a:pt x="29" y="5"/>
                  </a:lnTo>
                  <a:lnTo>
                    <a:pt x="42" y="0"/>
                  </a:lnTo>
                  <a:lnTo>
                    <a:pt x="56" y="37"/>
                  </a:lnTo>
                  <a:lnTo>
                    <a:pt x="49" y="40"/>
                  </a:lnTo>
                  <a:lnTo>
                    <a:pt x="36" y="8"/>
                  </a:lnTo>
                  <a:lnTo>
                    <a:pt x="3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2" name="Freeform 18"/>
            <p:cNvSpPr>
              <a:spLocks noEditPoints="1"/>
            </p:cNvSpPr>
            <p:nvPr/>
          </p:nvSpPr>
          <p:spPr bwMode="auto">
            <a:xfrm>
              <a:off x="9169400" y="1225551"/>
              <a:ext cx="74613" cy="74613"/>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3" name="Freeform 19"/>
            <p:cNvSpPr/>
            <p:nvPr/>
          </p:nvSpPr>
          <p:spPr bwMode="auto">
            <a:xfrm>
              <a:off x="9218613" y="1204913"/>
              <a:ext cx="53975" cy="55563"/>
            </a:xfrm>
            <a:custGeom>
              <a:avLst/>
              <a:gdLst>
                <a:gd name="T0" fmla="*/ 6 w 34"/>
                <a:gd name="T1" fmla="*/ 0 h 35"/>
                <a:gd name="T2" fmla="*/ 34 w 34"/>
                <a:gd name="T3" fmla="*/ 29 h 35"/>
                <a:gd name="T4" fmla="*/ 27 w 34"/>
                <a:gd name="T5" fmla="*/ 35 h 35"/>
                <a:gd name="T6" fmla="*/ 0 w 34"/>
                <a:gd name="T7" fmla="*/ 5 h 35"/>
                <a:gd name="T8" fmla="*/ 6 w 34"/>
                <a:gd name="T9" fmla="*/ 0 h 35"/>
              </a:gdLst>
              <a:ahLst/>
              <a:cxnLst>
                <a:cxn ang="0">
                  <a:pos x="T0" y="T1"/>
                </a:cxn>
                <a:cxn ang="0">
                  <a:pos x="T2" y="T3"/>
                </a:cxn>
                <a:cxn ang="0">
                  <a:pos x="T4" y="T5"/>
                </a:cxn>
                <a:cxn ang="0">
                  <a:pos x="T6" y="T7"/>
                </a:cxn>
                <a:cxn ang="0">
                  <a:pos x="T8" y="T9"/>
                </a:cxn>
              </a:cxnLst>
              <a:rect l="0" t="0" r="r" b="b"/>
              <a:pathLst>
                <a:path w="34" h="35">
                  <a:moveTo>
                    <a:pt x="6" y="0"/>
                  </a:moveTo>
                  <a:lnTo>
                    <a:pt x="34" y="29"/>
                  </a:lnTo>
                  <a:lnTo>
                    <a:pt x="27" y="35"/>
                  </a:lnTo>
                  <a:lnTo>
                    <a:pt x="0" y="5"/>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4" name="Freeform 20"/>
            <p:cNvSpPr/>
            <p:nvPr/>
          </p:nvSpPr>
          <p:spPr bwMode="auto">
            <a:xfrm>
              <a:off x="9236075" y="1165226"/>
              <a:ext cx="76200" cy="73025"/>
            </a:xfrm>
            <a:custGeom>
              <a:avLst/>
              <a:gdLst>
                <a:gd name="T0" fmla="*/ 30 w 48"/>
                <a:gd name="T1" fmla="*/ 46 h 46"/>
                <a:gd name="T2" fmla="*/ 0 w 48"/>
                <a:gd name="T3" fmla="*/ 20 h 46"/>
                <a:gd name="T4" fmla="*/ 18 w 48"/>
                <a:gd name="T5" fmla="*/ 0 h 46"/>
                <a:gd name="T6" fmla="*/ 23 w 48"/>
                <a:gd name="T7" fmla="*/ 4 h 46"/>
                <a:gd name="T8" fmla="*/ 11 w 48"/>
                <a:gd name="T9" fmla="*/ 18 h 46"/>
                <a:gd name="T10" fmla="*/ 18 w 48"/>
                <a:gd name="T11" fmla="*/ 24 h 46"/>
                <a:gd name="T12" fmla="*/ 29 w 48"/>
                <a:gd name="T13" fmla="*/ 11 h 46"/>
                <a:gd name="T14" fmla="*/ 34 w 48"/>
                <a:gd name="T15" fmla="*/ 16 h 46"/>
                <a:gd name="T16" fmla="*/ 23 w 48"/>
                <a:gd name="T17" fmla="*/ 28 h 46"/>
                <a:gd name="T18" fmla="*/ 31 w 48"/>
                <a:gd name="T19" fmla="*/ 35 h 46"/>
                <a:gd name="T20" fmla="*/ 44 w 48"/>
                <a:gd name="T21" fmla="*/ 21 h 46"/>
                <a:gd name="T22" fmla="*/ 48 w 48"/>
                <a:gd name="T23" fmla="*/ 26 h 46"/>
                <a:gd name="T24" fmla="*/ 30 w 48"/>
                <a:gd name="T2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6">
                  <a:moveTo>
                    <a:pt x="30" y="46"/>
                  </a:moveTo>
                  <a:lnTo>
                    <a:pt x="0" y="20"/>
                  </a:lnTo>
                  <a:lnTo>
                    <a:pt x="18" y="0"/>
                  </a:lnTo>
                  <a:lnTo>
                    <a:pt x="23" y="4"/>
                  </a:lnTo>
                  <a:lnTo>
                    <a:pt x="11" y="18"/>
                  </a:lnTo>
                  <a:lnTo>
                    <a:pt x="18" y="24"/>
                  </a:lnTo>
                  <a:lnTo>
                    <a:pt x="29" y="11"/>
                  </a:lnTo>
                  <a:lnTo>
                    <a:pt x="34" y="16"/>
                  </a:lnTo>
                  <a:lnTo>
                    <a:pt x="23" y="28"/>
                  </a:lnTo>
                  <a:lnTo>
                    <a:pt x="31" y="35"/>
                  </a:lnTo>
                  <a:lnTo>
                    <a:pt x="44" y="21"/>
                  </a:lnTo>
                  <a:lnTo>
                    <a:pt x="48" y="26"/>
                  </a:lnTo>
                  <a:lnTo>
                    <a:pt x="30"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5" name="Freeform 21"/>
            <p:cNvSpPr/>
            <p:nvPr/>
          </p:nvSpPr>
          <p:spPr bwMode="auto">
            <a:xfrm>
              <a:off x="9271000" y="1109663"/>
              <a:ext cx="84138" cy="82550"/>
            </a:xfrm>
            <a:custGeom>
              <a:avLst/>
              <a:gdLst>
                <a:gd name="T0" fmla="*/ 53 w 53"/>
                <a:gd name="T1" fmla="*/ 21 h 52"/>
                <a:gd name="T2" fmla="*/ 46 w 53"/>
                <a:gd name="T3" fmla="*/ 32 h 52"/>
                <a:gd name="T4" fmla="*/ 10 w 53"/>
                <a:gd name="T5" fmla="*/ 27 h 52"/>
                <a:gd name="T6" fmla="*/ 10 w 53"/>
                <a:gd name="T7" fmla="*/ 28 h 52"/>
                <a:gd name="T8" fmla="*/ 38 w 53"/>
                <a:gd name="T9" fmla="*/ 46 h 52"/>
                <a:gd name="T10" fmla="*/ 33 w 53"/>
                <a:gd name="T11" fmla="*/ 52 h 52"/>
                <a:gd name="T12" fmla="*/ 0 w 53"/>
                <a:gd name="T13" fmla="*/ 30 h 52"/>
                <a:gd name="T14" fmla="*/ 7 w 53"/>
                <a:gd name="T15" fmla="*/ 20 h 52"/>
                <a:gd name="T16" fmla="*/ 42 w 53"/>
                <a:gd name="T17" fmla="*/ 24 h 52"/>
                <a:gd name="T18" fmla="*/ 41 w 53"/>
                <a:gd name="T19" fmla="*/ 24 h 52"/>
                <a:gd name="T20" fmla="*/ 15 w 53"/>
                <a:gd name="T21" fmla="*/ 7 h 52"/>
                <a:gd name="T22" fmla="*/ 19 w 53"/>
                <a:gd name="T23" fmla="*/ 0 h 52"/>
                <a:gd name="T24" fmla="*/ 53 w 53"/>
                <a:gd name="T2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2">
                  <a:moveTo>
                    <a:pt x="53" y="21"/>
                  </a:moveTo>
                  <a:lnTo>
                    <a:pt x="46" y="32"/>
                  </a:lnTo>
                  <a:lnTo>
                    <a:pt x="10" y="27"/>
                  </a:lnTo>
                  <a:lnTo>
                    <a:pt x="10" y="28"/>
                  </a:lnTo>
                  <a:lnTo>
                    <a:pt x="38" y="46"/>
                  </a:lnTo>
                  <a:lnTo>
                    <a:pt x="33" y="52"/>
                  </a:lnTo>
                  <a:lnTo>
                    <a:pt x="0" y="30"/>
                  </a:lnTo>
                  <a:lnTo>
                    <a:pt x="7" y="20"/>
                  </a:lnTo>
                  <a:lnTo>
                    <a:pt x="42" y="24"/>
                  </a:lnTo>
                  <a:lnTo>
                    <a:pt x="41" y="24"/>
                  </a:lnTo>
                  <a:lnTo>
                    <a:pt x="15" y="7"/>
                  </a:lnTo>
                  <a:lnTo>
                    <a:pt x="19" y="0"/>
                  </a:lnTo>
                  <a:lnTo>
                    <a:pt x="53"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6" name="Freeform 22"/>
            <p:cNvSpPr/>
            <p:nvPr/>
          </p:nvSpPr>
          <p:spPr bwMode="auto">
            <a:xfrm>
              <a:off x="9309100" y="1060451"/>
              <a:ext cx="71438" cy="66675"/>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7" name="Freeform 23"/>
            <p:cNvSpPr/>
            <p:nvPr/>
          </p:nvSpPr>
          <p:spPr bwMode="auto">
            <a:xfrm>
              <a:off x="9329738" y="1031876"/>
              <a:ext cx="65088" cy="34925"/>
            </a:xfrm>
            <a:custGeom>
              <a:avLst/>
              <a:gdLst>
                <a:gd name="T0" fmla="*/ 2 w 41"/>
                <a:gd name="T1" fmla="*/ 0 h 22"/>
                <a:gd name="T2" fmla="*/ 41 w 41"/>
                <a:gd name="T3" fmla="*/ 14 h 22"/>
                <a:gd name="T4" fmla="*/ 37 w 41"/>
                <a:gd name="T5" fmla="*/ 22 h 22"/>
                <a:gd name="T6" fmla="*/ 0 w 41"/>
                <a:gd name="T7" fmla="*/ 9 h 22"/>
                <a:gd name="T8" fmla="*/ 2 w 41"/>
                <a:gd name="T9" fmla="*/ 0 h 22"/>
              </a:gdLst>
              <a:ahLst/>
              <a:cxnLst>
                <a:cxn ang="0">
                  <a:pos x="T0" y="T1"/>
                </a:cxn>
                <a:cxn ang="0">
                  <a:pos x="T2" y="T3"/>
                </a:cxn>
                <a:cxn ang="0">
                  <a:pos x="T4" y="T5"/>
                </a:cxn>
                <a:cxn ang="0">
                  <a:pos x="T6" y="T7"/>
                </a:cxn>
                <a:cxn ang="0">
                  <a:pos x="T8" y="T9"/>
                </a:cxn>
              </a:cxnLst>
              <a:rect l="0" t="0" r="r" b="b"/>
              <a:pathLst>
                <a:path w="41" h="22">
                  <a:moveTo>
                    <a:pt x="2" y="0"/>
                  </a:moveTo>
                  <a:lnTo>
                    <a:pt x="41" y="14"/>
                  </a:lnTo>
                  <a:lnTo>
                    <a:pt x="37" y="22"/>
                  </a:lnTo>
                  <a:lnTo>
                    <a:pt x="0" y="9"/>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8" name="Freeform 24"/>
            <p:cNvSpPr/>
            <p:nvPr/>
          </p:nvSpPr>
          <p:spPr bwMode="auto">
            <a:xfrm>
              <a:off x="9339263" y="977901"/>
              <a:ext cx="71438" cy="60325"/>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9" name="Freeform 25"/>
            <p:cNvSpPr>
              <a:spLocks noEditPoints="1"/>
            </p:cNvSpPr>
            <p:nvPr/>
          </p:nvSpPr>
          <p:spPr bwMode="auto">
            <a:xfrm>
              <a:off x="8794750" y="688976"/>
              <a:ext cx="377825" cy="363538"/>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0" name="Freeform 26"/>
            <p:cNvSpPr/>
            <p:nvPr/>
          </p:nvSpPr>
          <p:spPr bwMode="auto">
            <a:xfrm>
              <a:off x="8832850" y="781051"/>
              <a:ext cx="106363" cy="7938"/>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1" name="Freeform 27"/>
            <p:cNvSpPr/>
            <p:nvPr/>
          </p:nvSpPr>
          <p:spPr bwMode="auto">
            <a:xfrm>
              <a:off x="9031288" y="781051"/>
              <a:ext cx="107950" cy="7938"/>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2" name="Rectangle 28"/>
            <p:cNvSpPr>
              <a:spLocks noChangeArrowheads="1"/>
            </p:cNvSpPr>
            <p:nvPr/>
          </p:nvSpPr>
          <p:spPr bwMode="auto">
            <a:xfrm>
              <a:off x="8834438" y="844551"/>
              <a:ext cx="4445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3" name="Rectangle 29"/>
            <p:cNvSpPr>
              <a:spLocks noChangeArrowheads="1"/>
            </p:cNvSpPr>
            <p:nvPr/>
          </p:nvSpPr>
          <p:spPr bwMode="auto">
            <a:xfrm>
              <a:off x="9088438" y="844551"/>
              <a:ext cx="460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4" name="Rectangle 30"/>
            <p:cNvSpPr>
              <a:spLocks noChangeArrowheads="1"/>
            </p:cNvSpPr>
            <p:nvPr/>
          </p:nvSpPr>
          <p:spPr bwMode="auto">
            <a:xfrm>
              <a:off x="883761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5" name="Rectangle 31"/>
            <p:cNvSpPr>
              <a:spLocks noChangeArrowheads="1"/>
            </p:cNvSpPr>
            <p:nvPr/>
          </p:nvSpPr>
          <p:spPr bwMode="auto">
            <a:xfrm>
              <a:off x="905986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6" name="Rectangle 32"/>
            <p:cNvSpPr>
              <a:spLocks noChangeArrowheads="1"/>
            </p:cNvSpPr>
            <p:nvPr/>
          </p:nvSpPr>
          <p:spPr bwMode="auto">
            <a:xfrm>
              <a:off x="8845550" y="957263"/>
              <a:ext cx="2746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7" name="Freeform 33"/>
            <p:cNvSpPr>
              <a:spLocks noEditPoints="1"/>
            </p:cNvSpPr>
            <p:nvPr/>
          </p:nvSpPr>
          <p:spPr bwMode="auto">
            <a:xfrm>
              <a:off x="8528050" y="474663"/>
              <a:ext cx="927100" cy="927100"/>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8" name="Freeform 34"/>
            <p:cNvSpPr>
              <a:spLocks noEditPoints="1"/>
            </p:cNvSpPr>
            <p:nvPr/>
          </p:nvSpPr>
          <p:spPr bwMode="auto">
            <a:xfrm>
              <a:off x="8683625" y="628651"/>
              <a:ext cx="617538" cy="620713"/>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9" name="Freeform 35"/>
            <p:cNvSpPr>
              <a:spLocks noEditPoints="1"/>
            </p:cNvSpPr>
            <p:nvPr/>
          </p:nvSpPr>
          <p:spPr bwMode="auto">
            <a:xfrm>
              <a:off x="8623300" y="649288"/>
              <a:ext cx="117475" cy="125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0" name="Freeform 36"/>
            <p:cNvSpPr/>
            <p:nvPr/>
          </p:nvSpPr>
          <p:spPr bwMode="auto">
            <a:xfrm>
              <a:off x="8823325" y="527051"/>
              <a:ext cx="125413" cy="112713"/>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1" name="Freeform 37"/>
            <p:cNvSpPr>
              <a:spLocks noEditPoints="1"/>
            </p:cNvSpPr>
            <p:nvPr/>
          </p:nvSpPr>
          <p:spPr bwMode="auto">
            <a:xfrm>
              <a:off x="9039225" y="514351"/>
              <a:ext cx="120650" cy="1285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2" name="Freeform 38"/>
            <p:cNvSpPr>
              <a:spLocks noEditPoints="1"/>
            </p:cNvSpPr>
            <p:nvPr/>
          </p:nvSpPr>
          <p:spPr bwMode="auto">
            <a:xfrm>
              <a:off x="9205913" y="641351"/>
              <a:ext cx="153988" cy="14605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3" name="Freeform 39"/>
            <p:cNvSpPr>
              <a:spLocks noEditPoints="1"/>
            </p:cNvSpPr>
            <p:nvPr/>
          </p:nvSpPr>
          <p:spPr bwMode="auto">
            <a:xfrm>
              <a:off x="8488363" y="433388"/>
              <a:ext cx="1008063" cy="1011238"/>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4" name="Freeform 40"/>
            <p:cNvSpPr/>
            <p:nvPr/>
          </p:nvSpPr>
          <p:spPr bwMode="auto">
            <a:xfrm>
              <a:off x="8561388" y="827088"/>
              <a:ext cx="107950" cy="106363"/>
            </a:xfrm>
            <a:custGeom>
              <a:avLst/>
              <a:gdLst>
                <a:gd name="T0" fmla="*/ 36 w 68"/>
                <a:gd name="T1" fmla="*/ 0 h 67"/>
                <a:gd name="T2" fmla="*/ 28 w 68"/>
                <a:gd name="T3" fmla="*/ 17 h 67"/>
                <a:gd name="T4" fmla="*/ 10 w 68"/>
                <a:gd name="T5" fmla="*/ 9 h 67"/>
                <a:gd name="T6" fmla="*/ 18 w 68"/>
                <a:gd name="T7" fmla="*/ 27 h 67"/>
                <a:gd name="T8" fmla="*/ 0 w 68"/>
                <a:gd name="T9" fmla="*/ 33 h 67"/>
                <a:gd name="T10" fmla="*/ 18 w 68"/>
                <a:gd name="T11" fmla="*/ 43 h 67"/>
                <a:gd name="T12" fmla="*/ 11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3 w 68"/>
                <a:gd name="T27" fmla="*/ 26 h 67"/>
                <a:gd name="T28" fmla="*/ 60 w 68"/>
                <a:gd name="T29" fmla="*/ 9 h 67"/>
                <a:gd name="T30" fmla="*/ 44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8" y="27"/>
                  </a:lnTo>
                  <a:lnTo>
                    <a:pt x="0" y="33"/>
                  </a:lnTo>
                  <a:lnTo>
                    <a:pt x="18" y="43"/>
                  </a:lnTo>
                  <a:lnTo>
                    <a:pt x="11" y="59"/>
                  </a:lnTo>
                  <a:lnTo>
                    <a:pt x="29" y="52"/>
                  </a:lnTo>
                  <a:lnTo>
                    <a:pt x="35" y="67"/>
                  </a:lnTo>
                  <a:lnTo>
                    <a:pt x="43" y="52"/>
                  </a:lnTo>
                  <a:lnTo>
                    <a:pt x="59" y="58"/>
                  </a:lnTo>
                  <a:lnTo>
                    <a:pt x="53" y="42"/>
                  </a:lnTo>
                  <a:lnTo>
                    <a:pt x="68" y="34"/>
                  </a:lnTo>
                  <a:lnTo>
                    <a:pt x="53" y="26"/>
                  </a:lnTo>
                  <a:lnTo>
                    <a:pt x="60" y="9"/>
                  </a:lnTo>
                  <a:lnTo>
                    <a:pt x="44"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5" name="Freeform 41"/>
            <p:cNvSpPr/>
            <p:nvPr/>
          </p:nvSpPr>
          <p:spPr bwMode="auto">
            <a:xfrm>
              <a:off x="9312275" y="827088"/>
              <a:ext cx="107950" cy="106363"/>
            </a:xfrm>
            <a:custGeom>
              <a:avLst/>
              <a:gdLst>
                <a:gd name="T0" fmla="*/ 36 w 68"/>
                <a:gd name="T1" fmla="*/ 0 h 67"/>
                <a:gd name="T2" fmla="*/ 28 w 68"/>
                <a:gd name="T3" fmla="*/ 17 h 67"/>
                <a:gd name="T4" fmla="*/ 10 w 68"/>
                <a:gd name="T5" fmla="*/ 9 h 67"/>
                <a:gd name="T6" fmla="*/ 17 w 68"/>
                <a:gd name="T7" fmla="*/ 27 h 67"/>
                <a:gd name="T8" fmla="*/ 0 w 68"/>
                <a:gd name="T9" fmla="*/ 33 h 67"/>
                <a:gd name="T10" fmla="*/ 17 w 68"/>
                <a:gd name="T11" fmla="*/ 43 h 67"/>
                <a:gd name="T12" fmla="*/ 10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4 w 68"/>
                <a:gd name="T27" fmla="*/ 26 h 67"/>
                <a:gd name="T28" fmla="*/ 59 w 68"/>
                <a:gd name="T29" fmla="*/ 9 h 67"/>
                <a:gd name="T30" fmla="*/ 45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7" y="27"/>
                  </a:lnTo>
                  <a:lnTo>
                    <a:pt x="0" y="33"/>
                  </a:lnTo>
                  <a:lnTo>
                    <a:pt x="17" y="43"/>
                  </a:lnTo>
                  <a:lnTo>
                    <a:pt x="10" y="59"/>
                  </a:lnTo>
                  <a:lnTo>
                    <a:pt x="29" y="52"/>
                  </a:lnTo>
                  <a:lnTo>
                    <a:pt x="35" y="67"/>
                  </a:lnTo>
                  <a:lnTo>
                    <a:pt x="43" y="52"/>
                  </a:lnTo>
                  <a:lnTo>
                    <a:pt x="59" y="58"/>
                  </a:lnTo>
                  <a:lnTo>
                    <a:pt x="53" y="42"/>
                  </a:lnTo>
                  <a:lnTo>
                    <a:pt x="68" y="34"/>
                  </a:lnTo>
                  <a:lnTo>
                    <a:pt x="54" y="26"/>
                  </a:lnTo>
                  <a:lnTo>
                    <a:pt x="59" y="9"/>
                  </a:lnTo>
                  <a:lnTo>
                    <a:pt x="45"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6" name="Freeform 42"/>
            <p:cNvSpPr>
              <a:spLocks noEditPoints="1"/>
            </p:cNvSpPr>
            <p:nvPr/>
          </p:nvSpPr>
          <p:spPr bwMode="auto">
            <a:xfrm>
              <a:off x="8840788" y="711201"/>
              <a:ext cx="71438" cy="66675"/>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7" name="Freeform 43"/>
            <p:cNvSpPr>
              <a:spLocks noEditPoints="1"/>
            </p:cNvSpPr>
            <p:nvPr/>
          </p:nvSpPr>
          <p:spPr bwMode="auto">
            <a:xfrm>
              <a:off x="9053513" y="711201"/>
              <a:ext cx="71438" cy="66675"/>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8" name="Freeform 44"/>
            <p:cNvSpPr>
              <a:spLocks noEditPoints="1"/>
            </p:cNvSpPr>
            <p:nvPr/>
          </p:nvSpPr>
          <p:spPr bwMode="auto">
            <a:xfrm>
              <a:off x="8945563" y="957263"/>
              <a:ext cx="74613" cy="682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9" name="Freeform 45"/>
            <p:cNvSpPr/>
            <p:nvPr/>
          </p:nvSpPr>
          <p:spPr bwMode="auto">
            <a:xfrm>
              <a:off x="8877300" y="769938"/>
              <a:ext cx="212725" cy="158750"/>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0" name="Freeform 46"/>
            <p:cNvSpPr>
              <a:spLocks noEditPoints="1"/>
            </p:cNvSpPr>
            <p:nvPr/>
          </p:nvSpPr>
          <p:spPr bwMode="auto">
            <a:xfrm>
              <a:off x="8942388" y="839788"/>
              <a:ext cx="85725" cy="889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1" name="Rectangle 47"/>
            <p:cNvSpPr>
              <a:spLocks noChangeArrowheads="1"/>
            </p:cNvSpPr>
            <p:nvPr/>
          </p:nvSpPr>
          <p:spPr bwMode="auto">
            <a:xfrm>
              <a:off x="8943975" y="912813"/>
              <a:ext cx="11113"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2" name="Rectangle 48"/>
            <p:cNvSpPr>
              <a:spLocks noChangeArrowheads="1"/>
            </p:cNvSpPr>
            <p:nvPr/>
          </p:nvSpPr>
          <p:spPr bwMode="auto">
            <a:xfrm>
              <a:off x="8943975"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3" name="Rectangle 49"/>
            <p:cNvSpPr>
              <a:spLocks noChangeArrowheads="1"/>
            </p:cNvSpPr>
            <p:nvPr/>
          </p:nvSpPr>
          <p:spPr bwMode="auto">
            <a:xfrm>
              <a:off x="8943975" y="8921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4" name="Rectangle 50"/>
            <p:cNvSpPr>
              <a:spLocks noChangeArrowheads="1"/>
            </p:cNvSpPr>
            <p:nvPr/>
          </p:nvSpPr>
          <p:spPr bwMode="auto">
            <a:xfrm>
              <a:off x="8943975" y="8794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5" name="Freeform 51"/>
            <p:cNvSpPr/>
            <p:nvPr/>
          </p:nvSpPr>
          <p:spPr bwMode="auto">
            <a:xfrm>
              <a:off x="8945563" y="863601"/>
              <a:ext cx="14288" cy="9525"/>
            </a:xfrm>
            <a:custGeom>
              <a:avLst/>
              <a:gdLst>
                <a:gd name="T0" fmla="*/ 0 w 9"/>
                <a:gd name="T1" fmla="*/ 3 h 6"/>
                <a:gd name="T2" fmla="*/ 8 w 9"/>
                <a:gd name="T3" fmla="*/ 6 h 6"/>
                <a:gd name="T4" fmla="*/ 9 w 9"/>
                <a:gd name="T5" fmla="*/ 4 h 6"/>
                <a:gd name="T6" fmla="*/ 1 w 9"/>
                <a:gd name="T7" fmla="*/ 0 h 6"/>
                <a:gd name="T8" fmla="*/ 0 w 9"/>
                <a:gd name="T9" fmla="*/ 3 h 6"/>
              </a:gdLst>
              <a:ahLst/>
              <a:cxnLst>
                <a:cxn ang="0">
                  <a:pos x="T0" y="T1"/>
                </a:cxn>
                <a:cxn ang="0">
                  <a:pos x="T2" y="T3"/>
                </a:cxn>
                <a:cxn ang="0">
                  <a:pos x="T4" y="T5"/>
                </a:cxn>
                <a:cxn ang="0">
                  <a:pos x="T6" y="T7"/>
                </a:cxn>
                <a:cxn ang="0">
                  <a:pos x="T8" y="T9"/>
                </a:cxn>
              </a:cxnLst>
              <a:rect l="0" t="0" r="r" b="b"/>
              <a:pathLst>
                <a:path w="9" h="6">
                  <a:moveTo>
                    <a:pt x="0" y="3"/>
                  </a:moveTo>
                  <a:lnTo>
                    <a:pt x="8" y="6"/>
                  </a:lnTo>
                  <a:lnTo>
                    <a:pt x="9" y="4"/>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6" name="Freeform 52"/>
            <p:cNvSpPr/>
            <p:nvPr/>
          </p:nvSpPr>
          <p:spPr bwMode="auto">
            <a:xfrm>
              <a:off x="8953500" y="854076"/>
              <a:ext cx="12700" cy="12700"/>
            </a:xfrm>
            <a:custGeom>
              <a:avLst/>
              <a:gdLst>
                <a:gd name="T0" fmla="*/ 0 w 8"/>
                <a:gd name="T1" fmla="*/ 2 h 8"/>
                <a:gd name="T2" fmla="*/ 6 w 8"/>
                <a:gd name="T3" fmla="*/ 8 h 8"/>
                <a:gd name="T4" fmla="*/ 8 w 8"/>
                <a:gd name="T5" fmla="*/ 6 h 8"/>
                <a:gd name="T6" fmla="*/ 2 w 8"/>
                <a:gd name="T7" fmla="*/ 0 h 8"/>
                <a:gd name="T8" fmla="*/ 0 w 8"/>
                <a:gd name="T9" fmla="*/ 2 h 8"/>
              </a:gdLst>
              <a:ahLst/>
              <a:cxnLst>
                <a:cxn ang="0">
                  <a:pos x="T0" y="T1"/>
                </a:cxn>
                <a:cxn ang="0">
                  <a:pos x="T2" y="T3"/>
                </a:cxn>
                <a:cxn ang="0">
                  <a:pos x="T4" y="T5"/>
                </a:cxn>
                <a:cxn ang="0">
                  <a:pos x="T6" y="T7"/>
                </a:cxn>
                <a:cxn ang="0">
                  <a:pos x="T8" y="T9"/>
                </a:cxn>
              </a:cxnLst>
              <a:rect l="0" t="0" r="r" b="b"/>
              <a:pathLst>
                <a:path w="8" h="8">
                  <a:moveTo>
                    <a:pt x="0" y="2"/>
                  </a:moveTo>
                  <a:lnTo>
                    <a:pt x="6" y="8"/>
                  </a:lnTo>
                  <a:lnTo>
                    <a:pt x="8" y="6"/>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7" name="Freeform 53"/>
            <p:cNvSpPr/>
            <p:nvPr/>
          </p:nvSpPr>
          <p:spPr bwMode="auto">
            <a:xfrm>
              <a:off x="8967788" y="846138"/>
              <a:ext cx="7938" cy="14288"/>
            </a:xfrm>
            <a:custGeom>
              <a:avLst/>
              <a:gdLst>
                <a:gd name="T0" fmla="*/ 0 w 5"/>
                <a:gd name="T1" fmla="*/ 1 h 9"/>
                <a:gd name="T2" fmla="*/ 3 w 5"/>
                <a:gd name="T3" fmla="*/ 9 h 9"/>
                <a:gd name="T4" fmla="*/ 5 w 5"/>
                <a:gd name="T5" fmla="*/ 8 h 9"/>
                <a:gd name="T6" fmla="*/ 3 w 5"/>
                <a:gd name="T7" fmla="*/ 0 h 9"/>
                <a:gd name="T8" fmla="*/ 0 w 5"/>
                <a:gd name="T9" fmla="*/ 1 h 9"/>
              </a:gdLst>
              <a:ahLst/>
              <a:cxnLst>
                <a:cxn ang="0">
                  <a:pos x="T0" y="T1"/>
                </a:cxn>
                <a:cxn ang="0">
                  <a:pos x="T2" y="T3"/>
                </a:cxn>
                <a:cxn ang="0">
                  <a:pos x="T4" y="T5"/>
                </a:cxn>
                <a:cxn ang="0">
                  <a:pos x="T6" y="T7"/>
                </a:cxn>
                <a:cxn ang="0">
                  <a:pos x="T8" y="T9"/>
                </a:cxn>
              </a:cxnLst>
              <a:rect l="0" t="0" r="r" b="b"/>
              <a:pathLst>
                <a:path w="5" h="9">
                  <a:moveTo>
                    <a:pt x="0" y="1"/>
                  </a:moveTo>
                  <a:lnTo>
                    <a:pt x="3" y="9"/>
                  </a:lnTo>
                  <a:lnTo>
                    <a:pt x="5" y="8"/>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8" name="Rectangle 54"/>
            <p:cNvSpPr>
              <a:spLocks noChangeArrowheads="1"/>
            </p:cNvSpPr>
            <p:nvPr/>
          </p:nvSpPr>
          <p:spPr bwMode="auto">
            <a:xfrm>
              <a:off x="8983663" y="846138"/>
              <a:ext cx="31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9" name="Freeform 55"/>
            <p:cNvSpPr/>
            <p:nvPr/>
          </p:nvSpPr>
          <p:spPr bwMode="auto">
            <a:xfrm>
              <a:off x="8994775" y="846138"/>
              <a:ext cx="7938" cy="14288"/>
            </a:xfrm>
            <a:custGeom>
              <a:avLst/>
              <a:gdLst>
                <a:gd name="T0" fmla="*/ 0 w 5"/>
                <a:gd name="T1" fmla="*/ 8 h 9"/>
                <a:gd name="T2" fmla="*/ 1 w 5"/>
                <a:gd name="T3" fmla="*/ 9 h 9"/>
                <a:gd name="T4" fmla="*/ 5 w 5"/>
                <a:gd name="T5" fmla="*/ 1 h 9"/>
                <a:gd name="T6" fmla="*/ 3 w 5"/>
                <a:gd name="T7" fmla="*/ 0 h 9"/>
                <a:gd name="T8" fmla="*/ 0 w 5"/>
                <a:gd name="T9" fmla="*/ 8 h 9"/>
              </a:gdLst>
              <a:ahLst/>
              <a:cxnLst>
                <a:cxn ang="0">
                  <a:pos x="T0" y="T1"/>
                </a:cxn>
                <a:cxn ang="0">
                  <a:pos x="T2" y="T3"/>
                </a:cxn>
                <a:cxn ang="0">
                  <a:pos x="T4" y="T5"/>
                </a:cxn>
                <a:cxn ang="0">
                  <a:pos x="T6" y="T7"/>
                </a:cxn>
                <a:cxn ang="0">
                  <a:pos x="T8" y="T9"/>
                </a:cxn>
              </a:cxnLst>
              <a:rect l="0" t="0" r="r" b="b"/>
              <a:pathLst>
                <a:path w="5" h="9">
                  <a:moveTo>
                    <a:pt x="0" y="8"/>
                  </a:moveTo>
                  <a:lnTo>
                    <a:pt x="1" y="9"/>
                  </a:lnTo>
                  <a:lnTo>
                    <a:pt x="5" y="1"/>
                  </a:lnTo>
                  <a:lnTo>
                    <a:pt x="3"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0" name="Freeform 56"/>
            <p:cNvSpPr/>
            <p:nvPr/>
          </p:nvSpPr>
          <p:spPr bwMode="auto">
            <a:xfrm>
              <a:off x="9005888" y="854076"/>
              <a:ext cx="11113" cy="11113"/>
            </a:xfrm>
            <a:custGeom>
              <a:avLst/>
              <a:gdLst>
                <a:gd name="T0" fmla="*/ 0 w 7"/>
                <a:gd name="T1" fmla="*/ 5 h 7"/>
                <a:gd name="T2" fmla="*/ 1 w 7"/>
                <a:gd name="T3" fmla="*/ 7 h 7"/>
                <a:gd name="T4" fmla="*/ 7 w 7"/>
                <a:gd name="T5" fmla="*/ 2 h 7"/>
                <a:gd name="T6" fmla="*/ 6 w 7"/>
                <a:gd name="T7" fmla="*/ 0 h 7"/>
                <a:gd name="T8" fmla="*/ 0 w 7"/>
                <a:gd name="T9" fmla="*/ 5 h 7"/>
              </a:gdLst>
              <a:ahLst/>
              <a:cxnLst>
                <a:cxn ang="0">
                  <a:pos x="T0" y="T1"/>
                </a:cxn>
                <a:cxn ang="0">
                  <a:pos x="T2" y="T3"/>
                </a:cxn>
                <a:cxn ang="0">
                  <a:pos x="T4" y="T5"/>
                </a:cxn>
                <a:cxn ang="0">
                  <a:pos x="T6" y="T7"/>
                </a:cxn>
                <a:cxn ang="0">
                  <a:pos x="T8" y="T9"/>
                </a:cxn>
              </a:cxnLst>
              <a:rect l="0" t="0" r="r" b="b"/>
              <a:pathLst>
                <a:path w="7" h="7">
                  <a:moveTo>
                    <a:pt x="0" y="5"/>
                  </a:moveTo>
                  <a:lnTo>
                    <a:pt x="1" y="7"/>
                  </a:lnTo>
                  <a:lnTo>
                    <a:pt x="7" y="2"/>
                  </a:lnTo>
                  <a:lnTo>
                    <a:pt x="6"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1" name="Freeform 57"/>
            <p:cNvSpPr/>
            <p:nvPr/>
          </p:nvSpPr>
          <p:spPr bwMode="auto">
            <a:xfrm>
              <a:off x="9012238" y="865188"/>
              <a:ext cx="11113" cy="7938"/>
            </a:xfrm>
            <a:custGeom>
              <a:avLst/>
              <a:gdLst>
                <a:gd name="T0" fmla="*/ 0 w 7"/>
                <a:gd name="T1" fmla="*/ 3 h 5"/>
                <a:gd name="T2" fmla="*/ 0 w 7"/>
                <a:gd name="T3" fmla="*/ 5 h 5"/>
                <a:gd name="T4" fmla="*/ 7 w 7"/>
                <a:gd name="T5" fmla="*/ 2 h 5"/>
                <a:gd name="T6" fmla="*/ 7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0" y="5"/>
                  </a:lnTo>
                  <a:lnTo>
                    <a:pt x="7" y="2"/>
                  </a:lnTo>
                  <a:lnTo>
                    <a:pt x="7"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2" name="Rectangle 58"/>
            <p:cNvSpPr>
              <a:spLocks noChangeArrowheads="1"/>
            </p:cNvSpPr>
            <p:nvPr/>
          </p:nvSpPr>
          <p:spPr bwMode="auto">
            <a:xfrm>
              <a:off x="9013825" y="879476"/>
              <a:ext cx="1270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3" name="Rectangle 59"/>
            <p:cNvSpPr>
              <a:spLocks noChangeArrowheads="1"/>
            </p:cNvSpPr>
            <p:nvPr/>
          </p:nvSpPr>
          <p:spPr bwMode="auto">
            <a:xfrm>
              <a:off x="9013825" y="890588"/>
              <a:ext cx="127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4" name="Rectangle 60"/>
            <p:cNvSpPr>
              <a:spLocks noChangeArrowheads="1"/>
            </p:cNvSpPr>
            <p:nvPr/>
          </p:nvSpPr>
          <p:spPr bwMode="auto">
            <a:xfrm>
              <a:off x="9015413"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5" name="Rectangle 61"/>
            <p:cNvSpPr>
              <a:spLocks noChangeArrowheads="1"/>
            </p:cNvSpPr>
            <p:nvPr/>
          </p:nvSpPr>
          <p:spPr bwMode="auto">
            <a:xfrm>
              <a:off x="9013825" y="912813"/>
              <a:ext cx="127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6" name="Rectangle 62"/>
            <p:cNvSpPr>
              <a:spLocks noChangeArrowheads="1"/>
            </p:cNvSpPr>
            <p:nvPr/>
          </p:nvSpPr>
          <p:spPr bwMode="auto">
            <a:xfrm>
              <a:off x="8939213" y="792163"/>
              <a:ext cx="9048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7" name="Rectangle 63"/>
            <p:cNvSpPr>
              <a:spLocks noChangeArrowheads="1"/>
            </p:cNvSpPr>
            <p:nvPr/>
          </p:nvSpPr>
          <p:spPr bwMode="auto">
            <a:xfrm>
              <a:off x="8878888" y="827088"/>
              <a:ext cx="20955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8" name="Rectangle 64"/>
            <p:cNvSpPr>
              <a:spLocks noChangeArrowheads="1"/>
            </p:cNvSpPr>
            <p:nvPr/>
          </p:nvSpPr>
          <p:spPr bwMode="auto">
            <a:xfrm>
              <a:off x="8878888" y="842963"/>
              <a:ext cx="20955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9" name="Rectangle 65"/>
            <p:cNvSpPr>
              <a:spLocks noChangeArrowheads="1"/>
            </p:cNvSpPr>
            <p:nvPr/>
          </p:nvSpPr>
          <p:spPr bwMode="auto">
            <a:xfrm>
              <a:off x="8910638" y="862013"/>
              <a:ext cx="381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0" name="Rectangle 66"/>
            <p:cNvSpPr>
              <a:spLocks noChangeArrowheads="1"/>
            </p:cNvSpPr>
            <p:nvPr/>
          </p:nvSpPr>
          <p:spPr bwMode="auto">
            <a:xfrm>
              <a:off x="9020175" y="858838"/>
              <a:ext cx="412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1" name="Rectangle 67"/>
            <p:cNvSpPr>
              <a:spLocks noChangeArrowheads="1"/>
            </p:cNvSpPr>
            <p:nvPr/>
          </p:nvSpPr>
          <p:spPr bwMode="auto">
            <a:xfrm>
              <a:off x="8910638"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2" name="Rectangle 68"/>
            <p:cNvSpPr>
              <a:spLocks noChangeArrowheads="1"/>
            </p:cNvSpPr>
            <p:nvPr/>
          </p:nvSpPr>
          <p:spPr bwMode="auto">
            <a:xfrm>
              <a:off x="9026525"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3" name="Rectangle 69"/>
            <p:cNvSpPr>
              <a:spLocks noChangeArrowheads="1"/>
            </p:cNvSpPr>
            <p:nvPr/>
          </p:nvSpPr>
          <p:spPr bwMode="auto">
            <a:xfrm>
              <a:off x="8910638"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4" name="Rectangle 70"/>
            <p:cNvSpPr>
              <a:spLocks noChangeArrowheads="1"/>
            </p:cNvSpPr>
            <p:nvPr/>
          </p:nvSpPr>
          <p:spPr bwMode="auto">
            <a:xfrm>
              <a:off x="9026525"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5" name="Rectangle 71"/>
            <p:cNvSpPr>
              <a:spLocks noChangeArrowheads="1"/>
            </p:cNvSpPr>
            <p:nvPr/>
          </p:nvSpPr>
          <p:spPr bwMode="auto">
            <a:xfrm>
              <a:off x="8909050" y="906463"/>
              <a:ext cx="34925"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6" name="Rectangle 72"/>
            <p:cNvSpPr>
              <a:spLocks noChangeArrowheads="1"/>
            </p:cNvSpPr>
            <p:nvPr/>
          </p:nvSpPr>
          <p:spPr bwMode="auto">
            <a:xfrm>
              <a:off x="9026525" y="906463"/>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7" name="Rectangle 73"/>
            <p:cNvSpPr>
              <a:spLocks noChangeArrowheads="1"/>
            </p:cNvSpPr>
            <p:nvPr/>
          </p:nvSpPr>
          <p:spPr bwMode="auto">
            <a:xfrm>
              <a:off x="8916988" y="9080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8" name="Rectangle 74"/>
            <p:cNvSpPr>
              <a:spLocks noChangeArrowheads="1"/>
            </p:cNvSpPr>
            <p:nvPr/>
          </p:nvSpPr>
          <p:spPr bwMode="auto">
            <a:xfrm>
              <a:off x="9045575" y="908051"/>
              <a:ext cx="476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9" name="Rectangle 75"/>
            <p:cNvSpPr>
              <a:spLocks noChangeArrowheads="1"/>
            </p:cNvSpPr>
            <p:nvPr/>
          </p:nvSpPr>
          <p:spPr bwMode="auto">
            <a:xfrm>
              <a:off x="9039225"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0" name="Rectangle 76"/>
            <p:cNvSpPr>
              <a:spLocks noChangeArrowheads="1"/>
            </p:cNvSpPr>
            <p:nvPr/>
          </p:nvSpPr>
          <p:spPr bwMode="auto">
            <a:xfrm>
              <a:off x="8926513"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1" name="Rectangle 77"/>
            <p:cNvSpPr>
              <a:spLocks noChangeArrowheads="1"/>
            </p:cNvSpPr>
            <p:nvPr/>
          </p:nvSpPr>
          <p:spPr bwMode="auto">
            <a:xfrm>
              <a:off x="8916988" y="874713"/>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2" name="Rectangle 78"/>
            <p:cNvSpPr>
              <a:spLocks noChangeArrowheads="1"/>
            </p:cNvSpPr>
            <p:nvPr/>
          </p:nvSpPr>
          <p:spPr bwMode="auto">
            <a:xfrm>
              <a:off x="9047163" y="876301"/>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3" name="Rectangle 79"/>
            <p:cNvSpPr>
              <a:spLocks noChangeArrowheads="1"/>
            </p:cNvSpPr>
            <p:nvPr/>
          </p:nvSpPr>
          <p:spPr bwMode="auto">
            <a:xfrm>
              <a:off x="9036050" y="86042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4" name="Rectangle 80"/>
            <p:cNvSpPr>
              <a:spLocks noChangeArrowheads="1"/>
            </p:cNvSpPr>
            <p:nvPr/>
          </p:nvSpPr>
          <p:spPr bwMode="auto">
            <a:xfrm>
              <a:off x="8929688" y="862013"/>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5" name="Rectangle 81"/>
            <p:cNvSpPr>
              <a:spLocks noChangeArrowheads="1"/>
            </p:cNvSpPr>
            <p:nvPr/>
          </p:nvSpPr>
          <p:spPr bwMode="auto">
            <a:xfrm>
              <a:off x="88931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6" name="Rectangle 82"/>
            <p:cNvSpPr>
              <a:spLocks noChangeArrowheads="1"/>
            </p:cNvSpPr>
            <p:nvPr/>
          </p:nvSpPr>
          <p:spPr bwMode="auto">
            <a:xfrm>
              <a:off x="89185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7" name="Rectangle 83"/>
            <p:cNvSpPr>
              <a:spLocks noChangeArrowheads="1"/>
            </p:cNvSpPr>
            <p:nvPr/>
          </p:nvSpPr>
          <p:spPr bwMode="auto">
            <a:xfrm>
              <a:off x="89439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8" name="Rectangle 84"/>
            <p:cNvSpPr>
              <a:spLocks noChangeArrowheads="1"/>
            </p:cNvSpPr>
            <p:nvPr/>
          </p:nvSpPr>
          <p:spPr bwMode="auto">
            <a:xfrm>
              <a:off x="9021763" y="844551"/>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9" name="Rectangle 85"/>
            <p:cNvSpPr>
              <a:spLocks noChangeArrowheads="1"/>
            </p:cNvSpPr>
            <p:nvPr/>
          </p:nvSpPr>
          <p:spPr bwMode="auto">
            <a:xfrm>
              <a:off x="9048750" y="842963"/>
              <a:ext cx="15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0" name="Rectangle 86"/>
            <p:cNvSpPr>
              <a:spLocks noChangeArrowheads="1"/>
            </p:cNvSpPr>
            <p:nvPr/>
          </p:nvSpPr>
          <p:spPr bwMode="auto">
            <a:xfrm>
              <a:off x="9072563"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1" name="Rectangle 87"/>
            <p:cNvSpPr>
              <a:spLocks noChangeArrowheads="1"/>
            </p:cNvSpPr>
            <p:nvPr/>
          </p:nvSpPr>
          <p:spPr bwMode="auto">
            <a:xfrm>
              <a:off x="9075738" y="828676"/>
              <a:ext cx="158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2" name="Rectangle 88"/>
            <p:cNvSpPr>
              <a:spLocks noChangeArrowheads="1"/>
            </p:cNvSpPr>
            <p:nvPr/>
          </p:nvSpPr>
          <p:spPr bwMode="auto">
            <a:xfrm>
              <a:off x="9055100" y="828676"/>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3" name="Rectangle 89"/>
            <p:cNvSpPr>
              <a:spLocks noChangeArrowheads="1"/>
            </p:cNvSpPr>
            <p:nvPr/>
          </p:nvSpPr>
          <p:spPr bwMode="auto">
            <a:xfrm>
              <a:off x="9039225"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4" name="Rectangle 90"/>
            <p:cNvSpPr>
              <a:spLocks noChangeArrowheads="1"/>
            </p:cNvSpPr>
            <p:nvPr/>
          </p:nvSpPr>
          <p:spPr bwMode="auto">
            <a:xfrm>
              <a:off x="9009063"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5" name="Rectangle 91"/>
            <p:cNvSpPr>
              <a:spLocks noChangeArrowheads="1"/>
            </p:cNvSpPr>
            <p:nvPr/>
          </p:nvSpPr>
          <p:spPr bwMode="auto">
            <a:xfrm>
              <a:off x="8983663" y="828676"/>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6" name="Rectangle 92"/>
            <p:cNvSpPr>
              <a:spLocks noChangeArrowheads="1"/>
            </p:cNvSpPr>
            <p:nvPr/>
          </p:nvSpPr>
          <p:spPr bwMode="auto">
            <a:xfrm>
              <a:off x="8956675"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7" name="Rectangle 93"/>
            <p:cNvSpPr>
              <a:spLocks noChangeArrowheads="1"/>
            </p:cNvSpPr>
            <p:nvPr/>
          </p:nvSpPr>
          <p:spPr bwMode="auto">
            <a:xfrm>
              <a:off x="8928100"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8" name="Rectangle 94"/>
            <p:cNvSpPr>
              <a:spLocks noChangeArrowheads="1"/>
            </p:cNvSpPr>
            <p:nvPr/>
          </p:nvSpPr>
          <p:spPr bwMode="auto">
            <a:xfrm>
              <a:off x="8907463" y="828676"/>
              <a:ext cx="47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9" name="Rectangle 95"/>
            <p:cNvSpPr>
              <a:spLocks noChangeArrowheads="1"/>
            </p:cNvSpPr>
            <p:nvPr/>
          </p:nvSpPr>
          <p:spPr bwMode="auto">
            <a:xfrm>
              <a:off x="8888413"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0" name="Rectangle 96"/>
            <p:cNvSpPr>
              <a:spLocks noChangeArrowheads="1"/>
            </p:cNvSpPr>
            <p:nvPr/>
          </p:nvSpPr>
          <p:spPr bwMode="auto">
            <a:xfrm>
              <a:off x="8937625" y="811213"/>
              <a:ext cx="920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1" name="Rectangle 97"/>
            <p:cNvSpPr>
              <a:spLocks noChangeArrowheads="1"/>
            </p:cNvSpPr>
            <p:nvPr/>
          </p:nvSpPr>
          <p:spPr bwMode="auto">
            <a:xfrm>
              <a:off x="9028113" y="804863"/>
              <a:ext cx="4763"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2" name="Rectangle 98"/>
            <p:cNvSpPr>
              <a:spLocks noChangeArrowheads="1"/>
            </p:cNvSpPr>
            <p:nvPr/>
          </p:nvSpPr>
          <p:spPr bwMode="auto">
            <a:xfrm>
              <a:off x="8934450" y="801688"/>
              <a:ext cx="476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3" name="Rectangle 99"/>
            <p:cNvSpPr>
              <a:spLocks noChangeArrowheads="1"/>
            </p:cNvSpPr>
            <p:nvPr/>
          </p:nvSpPr>
          <p:spPr bwMode="auto">
            <a:xfrm>
              <a:off x="8943975"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4" name="Rectangle 100"/>
            <p:cNvSpPr>
              <a:spLocks noChangeArrowheads="1"/>
            </p:cNvSpPr>
            <p:nvPr/>
          </p:nvSpPr>
          <p:spPr bwMode="auto">
            <a:xfrm>
              <a:off x="89709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5" name="Rectangle 101"/>
            <p:cNvSpPr>
              <a:spLocks noChangeArrowheads="1"/>
            </p:cNvSpPr>
            <p:nvPr/>
          </p:nvSpPr>
          <p:spPr bwMode="auto">
            <a:xfrm>
              <a:off x="89963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6" name="Rectangle 102"/>
            <p:cNvSpPr>
              <a:spLocks noChangeArrowheads="1"/>
            </p:cNvSpPr>
            <p:nvPr/>
          </p:nvSpPr>
          <p:spPr bwMode="auto">
            <a:xfrm>
              <a:off x="9023350"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7" name="Rectangle 103"/>
            <p:cNvSpPr>
              <a:spLocks noChangeArrowheads="1"/>
            </p:cNvSpPr>
            <p:nvPr/>
          </p:nvSpPr>
          <p:spPr bwMode="auto">
            <a:xfrm>
              <a:off x="9005888" y="795338"/>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8" name="Rectangle 104"/>
            <p:cNvSpPr>
              <a:spLocks noChangeArrowheads="1"/>
            </p:cNvSpPr>
            <p:nvPr/>
          </p:nvSpPr>
          <p:spPr bwMode="auto">
            <a:xfrm>
              <a:off x="8980488" y="7937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9" name="Rectangle 105"/>
            <p:cNvSpPr>
              <a:spLocks noChangeArrowheads="1"/>
            </p:cNvSpPr>
            <p:nvPr/>
          </p:nvSpPr>
          <p:spPr bwMode="auto">
            <a:xfrm>
              <a:off x="8958263" y="79533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80" name="Freeform 106"/>
            <p:cNvSpPr/>
            <p:nvPr/>
          </p:nvSpPr>
          <p:spPr bwMode="auto">
            <a:xfrm>
              <a:off x="8918575" y="923926"/>
              <a:ext cx="38100" cy="38100"/>
            </a:xfrm>
            <a:custGeom>
              <a:avLst/>
              <a:gdLst>
                <a:gd name="T0" fmla="*/ 0 w 24"/>
                <a:gd name="T1" fmla="*/ 21 h 24"/>
                <a:gd name="T2" fmla="*/ 3 w 24"/>
                <a:gd name="T3" fmla="*/ 24 h 24"/>
                <a:gd name="T4" fmla="*/ 24 w 24"/>
                <a:gd name="T5" fmla="*/ 3 h 24"/>
                <a:gd name="T6" fmla="*/ 22 w 24"/>
                <a:gd name="T7" fmla="*/ 0 h 24"/>
                <a:gd name="T8" fmla="*/ 0 w 24"/>
                <a:gd name="T9" fmla="*/ 21 h 24"/>
              </a:gdLst>
              <a:ahLst/>
              <a:cxnLst>
                <a:cxn ang="0">
                  <a:pos x="T0" y="T1"/>
                </a:cxn>
                <a:cxn ang="0">
                  <a:pos x="T2" y="T3"/>
                </a:cxn>
                <a:cxn ang="0">
                  <a:pos x="T4" y="T5"/>
                </a:cxn>
                <a:cxn ang="0">
                  <a:pos x="T6" y="T7"/>
                </a:cxn>
                <a:cxn ang="0">
                  <a:pos x="T8" y="T9"/>
                </a:cxn>
              </a:cxnLst>
              <a:rect l="0" t="0" r="r" b="b"/>
              <a:pathLst>
                <a:path w="24" h="24">
                  <a:moveTo>
                    <a:pt x="0" y="21"/>
                  </a:moveTo>
                  <a:lnTo>
                    <a:pt x="3" y="24"/>
                  </a:lnTo>
                  <a:lnTo>
                    <a:pt x="24" y="3"/>
                  </a:lnTo>
                  <a:lnTo>
                    <a:pt x="22" y="0"/>
                  </a:lnTo>
                  <a:lnTo>
                    <a:pt x="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1" name="Freeform 107"/>
            <p:cNvSpPr/>
            <p:nvPr/>
          </p:nvSpPr>
          <p:spPr bwMode="auto">
            <a:xfrm>
              <a:off x="9012238" y="923926"/>
              <a:ext cx="31750" cy="34925"/>
            </a:xfrm>
            <a:custGeom>
              <a:avLst/>
              <a:gdLst>
                <a:gd name="T0" fmla="*/ 0 w 20"/>
                <a:gd name="T1" fmla="*/ 2 h 22"/>
                <a:gd name="T2" fmla="*/ 18 w 20"/>
                <a:gd name="T3" fmla="*/ 22 h 22"/>
                <a:gd name="T4" fmla="*/ 20 w 20"/>
                <a:gd name="T5" fmla="*/ 21 h 22"/>
                <a:gd name="T6" fmla="*/ 1 w 20"/>
                <a:gd name="T7" fmla="*/ 0 h 22"/>
                <a:gd name="T8" fmla="*/ 0 w 20"/>
                <a:gd name="T9" fmla="*/ 2 h 22"/>
              </a:gdLst>
              <a:ahLst/>
              <a:cxnLst>
                <a:cxn ang="0">
                  <a:pos x="T0" y="T1"/>
                </a:cxn>
                <a:cxn ang="0">
                  <a:pos x="T2" y="T3"/>
                </a:cxn>
                <a:cxn ang="0">
                  <a:pos x="T4" y="T5"/>
                </a:cxn>
                <a:cxn ang="0">
                  <a:pos x="T6" y="T7"/>
                </a:cxn>
                <a:cxn ang="0">
                  <a:pos x="T8" y="T9"/>
                </a:cxn>
              </a:cxnLst>
              <a:rect l="0" t="0" r="r" b="b"/>
              <a:pathLst>
                <a:path w="20" h="22">
                  <a:moveTo>
                    <a:pt x="0" y="2"/>
                  </a:moveTo>
                  <a:lnTo>
                    <a:pt x="18" y="22"/>
                  </a:lnTo>
                  <a:lnTo>
                    <a:pt x="20" y="2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2" name="Freeform 108"/>
            <p:cNvSpPr>
              <a:spLocks noEditPoints="1"/>
            </p:cNvSpPr>
            <p:nvPr/>
          </p:nvSpPr>
          <p:spPr bwMode="auto">
            <a:xfrm>
              <a:off x="8848725" y="1063626"/>
              <a:ext cx="285750" cy="101600"/>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3" name="Freeform 109"/>
            <p:cNvSpPr/>
            <p:nvPr/>
          </p:nvSpPr>
          <p:spPr bwMode="auto">
            <a:xfrm>
              <a:off x="8726488" y="890588"/>
              <a:ext cx="130175" cy="274638"/>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4" name="Freeform 110"/>
            <p:cNvSpPr/>
            <p:nvPr/>
          </p:nvSpPr>
          <p:spPr bwMode="auto">
            <a:xfrm>
              <a:off x="8743950" y="993776"/>
              <a:ext cx="50800" cy="3492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5" name="Freeform 111"/>
            <p:cNvSpPr/>
            <p:nvPr/>
          </p:nvSpPr>
          <p:spPr bwMode="auto">
            <a:xfrm>
              <a:off x="8780463" y="996951"/>
              <a:ext cx="31750" cy="104775"/>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6" name="Freeform 112"/>
            <p:cNvSpPr/>
            <p:nvPr/>
          </p:nvSpPr>
          <p:spPr bwMode="auto">
            <a:xfrm>
              <a:off x="8734425" y="892176"/>
              <a:ext cx="60325" cy="4127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7" name="Freeform 113"/>
            <p:cNvSpPr/>
            <p:nvPr/>
          </p:nvSpPr>
          <p:spPr bwMode="auto">
            <a:xfrm>
              <a:off x="8747125" y="927101"/>
              <a:ext cx="6350" cy="36513"/>
            </a:xfrm>
            <a:custGeom>
              <a:avLst/>
              <a:gdLst>
                <a:gd name="T0" fmla="*/ 0 w 4"/>
                <a:gd name="T1" fmla="*/ 23 h 23"/>
                <a:gd name="T2" fmla="*/ 3 w 4"/>
                <a:gd name="T3" fmla="*/ 23 h 23"/>
                <a:gd name="T4" fmla="*/ 4 w 4"/>
                <a:gd name="T5" fmla="*/ 0 h 23"/>
                <a:gd name="T6" fmla="*/ 1 w 4"/>
                <a:gd name="T7" fmla="*/ 0 h 23"/>
                <a:gd name="T8" fmla="*/ 0 w 4"/>
                <a:gd name="T9" fmla="*/ 23 h 23"/>
              </a:gdLst>
              <a:ahLst/>
              <a:cxnLst>
                <a:cxn ang="0">
                  <a:pos x="T0" y="T1"/>
                </a:cxn>
                <a:cxn ang="0">
                  <a:pos x="T2" y="T3"/>
                </a:cxn>
                <a:cxn ang="0">
                  <a:pos x="T4" y="T5"/>
                </a:cxn>
                <a:cxn ang="0">
                  <a:pos x="T6" y="T7"/>
                </a:cxn>
                <a:cxn ang="0">
                  <a:pos x="T8" y="T9"/>
                </a:cxn>
              </a:cxnLst>
              <a:rect l="0" t="0" r="r" b="b"/>
              <a:pathLst>
                <a:path w="4" h="23">
                  <a:moveTo>
                    <a:pt x="0" y="23"/>
                  </a:moveTo>
                  <a:lnTo>
                    <a:pt x="3" y="23"/>
                  </a:lnTo>
                  <a:lnTo>
                    <a:pt x="4" y="0"/>
                  </a:lnTo>
                  <a:lnTo>
                    <a:pt x="1"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8" name="Freeform 114"/>
            <p:cNvSpPr/>
            <p:nvPr/>
          </p:nvSpPr>
          <p:spPr bwMode="auto">
            <a:xfrm>
              <a:off x="9121775" y="890588"/>
              <a:ext cx="133350" cy="274638"/>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9" name="Freeform 115"/>
            <p:cNvSpPr/>
            <p:nvPr/>
          </p:nvSpPr>
          <p:spPr bwMode="auto">
            <a:xfrm>
              <a:off x="9185275" y="993776"/>
              <a:ext cx="50800" cy="3492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0" name="Freeform 116"/>
            <p:cNvSpPr/>
            <p:nvPr/>
          </p:nvSpPr>
          <p:spPr bwMode="auto">
            <a:xfrm>
              <a:off x="9167813" y="996951"/>
              <a:ext cx="31750" cy="104775"/>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1" name="Freeform 117"/>
            <p:cNvSpPr/>
            <p:nvPr/>
          </p:nvSpPr>
          <p:spPr bwMode="auto">
            <a:xfrm>
              <a:off x="9185275" y="892176"/>
              <a:ext cx="58738" cy="4127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2" name="Rectangle 118"/>
            <p:cNvSpPr>
              <a:spLocks noChangeArrowheads="1"/>
            </p:cNvSpPr>
            <p:nvPr/>
          </p:nvSpPr>
          <p:spPr bwMode="auto">
            <a:xfrm>
              <a:off x="9228138" y="927101"/>
              <a:ext cx="4763"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93" name="Freeform 119"/>
            <p:cNvSpPr>
              <a:spLocks noEditPoints="1"/>
            </p:cNvSpPr>
            <p:nvPr/>
          </p:nvSpPr>
          <p:spPr bwMode="auto">
            <a:xfrm>
              <a:off x="8872538" y="1084263"/>
              <a:ext cx="55563" cy="57150"/>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4" name="Freeform 120"/>
            <p:cNvSpPr>
              <a:spLocks noEditPoints="1"/>
            </p:cNvSpPr>
            <p:nvPr/>
          </p:nvSpPr>
          <p:spPr bwMode="auto">
            <a:xfrm>
              <a:off x="8934450" y="1087438"/>
              <a:ext cx="50800" cy="4445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5" name="Freeform 121"/>
            <p:cNvSpPr>
              <a:spLocks noEditPoints="1"/>
            </p:cNvSpPr>
            <p:nvPr/>
          </p:nvSpPr>
          <p:spPr bwMode="auto">
            <a:xfrm>
              <a:off x="8990013" y="1085851"/>
              <a:ext cx="57150" cy="47625"/>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6" name="Freeform 122"/>
            <p:cNvSpPr/>
            <p:nvPr/>
          </p:nvSpPr>
          <p:spPr bwMode="auto">
            <a:xfrm>
              <a:off x="9050338" y="1092201"/>
              <a:ext cx="53975" cy="41275"/>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sp>
        <p:nvSpPr>
          <p:cNvPr id="20484" name="文本框 15"/>
          <p:cNvSpPr txBox="1"/>
          <p:nvPr/>
        </p:nvSpPr>
        <p:spPr>
          <a:xfrm>
            <a:off x="703580" y="722630"/>
            <a:ext cx="1449070" cy="583565"/>
          </a:xfrm>
          <a:prstGeom prst="rect">
            <a:avLst/>
          </a:prstGeom>
          <a:noFill/>
          <a:ln w="9525">
            <a:noFill/>
          </a:ln>
        </p:spPr>
        <p:txBody>
          <a:bodyPr wrap="square" anchor="t" anchorCtr="0">
            <a:spAutoFit/>
          </a:bodyPr>
          <a:p>
            <a:pPr algn="ctr"/>
            <a:r>
              <a:rPr lang="en-US" altLang="zh-CN" sz="3200" dirty="0">
                <a:solidFill>
                  <a:srgbClr val="103568"/>
                </a:solidFill>
                <a:latin typeface="Stencil" panose="040409050D0802020404" pitchFamily="82" charset="0"/>
                <a:ea typeface="宋体" panose="02010600030101010101" pitchFamily="2" charset="-122"/>
              </a:rPr>
              <a:t>9.2</a:t>
            </a:r>
            <a:endParaRPr lang="en-US" altLang="zh-CN" sz="3200" dirty="0">
              <a:solidFill>
                <a:srgbClr val="103568"/>
              </a:solidFill>
              <a:latin typeface="Stencil" panose="040409050D0802020404" pitchFamily="82" charset="0"/>
              <a:ea typeface="宋体" panose="02010600030101010101" pitchFamily="2" charset="-122"/>
            </a:endParaRPr>
          </a:p>
        </p:txBody>
      </p:sp>
      <p:sp>
        <p:nvSpPr>
          <p:cNvPr id="5" name="文本框 4"/>
          <p:cNvSpPr txBox="1"/>
          <p:nvPr/>
        </p:nvSpPr>
        <p:spPr>
          <a:xfrm>
            <a:off x="1058545" y="1306195"/>
            <a:ext cx="10389235" cy="1814830"/>
          </a:xfrm>
          <a:prstGeom prst="rect">
            <a:avLst/>
          </a:prstGeom>
          <a:noFill/>
        </p:spPr>
        <p:txBody>
          <a:bodyPr wrap="square" rtlCol="0" anchor="t">
            <a:spAutoFit/>
          </a:bodyPr>
          <a:p>
            <a:r>
              <a:rPr lang="en-US" sz="1600" dirty="0">
                <a:solidFill>
                  <a:srgbClr val="103568"/>
                </a:solidFill>
                <a:latin typeface="华文中宋" panose="02010600040101010101" charset="-122"/>
                <a:ea typeface="华文中宋" panose="02010600040101010101" charset="-122"/>
                <a:sym typeface="+mn-ea"/>
              </a:rPr>
              <a:t>(11)D</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解析:刷新带宽=分辨率x灰度级位数x刷新频率=1600*1200*24bit*85Hz=3916.8Mbit/s， 显存总带宽的50%用来刷新屏幕，因此显存总带宽至少为3916.8*2=7833.6Mbit/s=7834Mbit/s。</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(12)B</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解析:存取时间=寻道时间+延迟时间+传输时间。平均延迟时间为旋转半周的时间，即(60/7200)/2=4.17ms，传输一个扇区的时间为(60/7200)/1000=0.01ms，因此访问一个扇区的平均存取时间为4.17+0.01+8=12.18ms，保留一位小数则为12.2ms</a:t>
            </a:r>
            <a:endParaRPr lang="en-US" sz="1600" dirty="0">
              <a:solidFill>
                <a:srgbClr val="103568"/>
              </a:solidFill>
              <a:latin typeface="华文中宋" panose="02010600040101010101" charset="-122"/>
              <a:ea typeface="华文中宋" panose="02010600040101010101"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
        <p:nvSpPr>
          <p:cNvPr id="4" name="矩形 3"/>
          <p:cNvSpPr/>
          <p:nvPr/>
        </p:nvSpPr>
        <p:spPr>
          <a:xfrm>
            <a:off x="569913" y="441325"/>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a:t> </a:t>
            </a:r>
            <a:endParaRPr lang="zh-CN" altLang="en-US" strike="noStrike" noProof="1" dirty="0"/>
          </a:p>
        </p:txBody>
      </p:sp>
      <p:grpSp>
        <p:nvGrpSpPr>
          <p:cNvPr id="278" name="组合 277"/>
          <p:cNvGrpSpPr/>
          <p:nvPr/>
        </p:nvGrpSpPr>
        <p:grpSpPr>
          <a:xfrm>
            <a:off x="3290884" y="603896"/>
            <a:ext cx="5640754" cy="5658516"/>
            <a:chOff x="8488363" y="433388"/>
            <a:chExt cx="1008063" cy="1011238"/>
          </a:xfrm>
          <a:solidFill>
            <a:schemeClr val="bg1">
              <a:lumMod val="95000"/>
              <a:alpha val="30000"/>
            </a:schemeClr>
          </a:solidFill>
        </p:grpSpPr>
        <p:sp>
          <p:nvSpPr>
            <p:cNvPr id="279" name="Freeform 5"/>
            <p:cNvSpPr/>
            <p:nvPr/>
          </p:nvSpPr>
          <p:spPr bwMode="auto">
            <a:xfrm>
              <a:off x="8564563" y="974726"/>
              <a:ext cx="73025" cy="68263"/>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0" name="Freeform 6"/>
            <p:cNvSpPr/>
            <p:nvPr/>
          </p:nvSpPr>
          <p:spPr bwMode="auto">
            <a:xfrm>
              <a:off x="8583613" y="1039813"/>
              <a:ext cx="80963" cy="77788"/>
            </a:xfrm>
            <a:custGeom>
              <a:avLst/>
              <a:gdLst>
                <a:gd name="T0" fmla="*/ 14 w 51"/>
                <a:gd name="T1" fmla="*/ 49 h 49"/>
                <a:gd name="T2" fmla="*/ 9 w 51"/>
                <a:gd name="T3" fmla="*/ 37 h 49"/>
                <a:gd name="T4" fmla="*/ 34 w 51"/>
                <a:gd name="T5" fmla="*/ 10 h 49"/>
                <a:gd name="T6" fmla="*/ 33 w 51"/>
                <a:gd name="T7" fmla="*/ 10 h 49"/>
                <a:gd name="T8" fmla="*/ 3 w 51"/>
                <a:gd name="T9" fmla="*/ 23 h 49"/>
                <a:gd name="T10" fmla="*/ 0 w 51"/>
                <a:gd name="T11" fmla="*/ 15 h 49"/>
                <a:gd name="T12" fmla="*/ 36 w 51"/>
                <a:gd name="T13" fmla="*/ 0 h 49"/>
                <a:gd name="T14" fmla="*/ 42 w 51"/>
                <a:gd name="T15" fmla="*/ 12 h 49"/>
                <a:gd name="T16" fmla="*/ 18 w 51"/>
                <a:gd name="T17" fmla="*/ 38 h 49"/>
                <a:gd name="T18" fmla="*/ 18 w 51"/>
                <a:gd name="T19" fmla="*/ 38 h 49"/>
                <a:gd name="T20" fmla="*/ 48 w 51"/>
                <a:gd name="T21" fmla="*/ 26 h 49"/>
                <a:gd name="T22" fmla="*/ 51 w 51"/>
                <a:gd name="T23" fmla="*/ 33 h 49"/>
                <a:gd name="T24" fmla="*/ 14 w 51"/>
                <a:gd name="T2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49">
                  <a:moveTo>
                    <a:pt x="14" y="49"/>
                  </a:moveTo>
                  <a:lnTo>
                    <a:pt x="9" y="37"/>
                  </a:lnTo>
                  <a:lnTo>
                    <a:pt x="34" y="10"/>
                  </a:lnTo>
                  <a:lnTo>
                    <a:pt x="33" y="10"/>
                  </a:lnTo>
                  <a:lnTo>
                    <a:pt x="3" y="23"/>
                  </a:lnTo>
                  <a:lnTo>
                    <a:pt x="0" y="15"/>
                  </a:lnTo>
                  <a:lnTo>
                    <a:pt x="36" y="0"/>
                  </a:lnTo>
                  <a:lnTo>
                    <a:pt x="42" y="12"/>
                  </a:lnTo>
                  <a:lnTo>
                    <a:pt x="18" y="38"/>
                  </a:lnTo>
                  <a:lnTo>
                    <a:pt x="18" y="38"/>
                  </a:lnTo>
                  <a:lnTo>
                    <a:pt x="48" y="26"/>
                  </a:lnTo>
                  <a:lnTo>
                    <a:pt x="51" y="33"/>
                  </a:lnTo>
                  <a:lnTo>
                    <a:pt x="1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1" name="Freeform 7"/>
            <p:cNvSpPr/>
            <p:nvPr/>
          </p:nvSpPr>
          <p:spPr bwMode="auto">
            <a:xfrm>
              <a:off x="8613775" y="1103313"/>
              <a:ext cx="63500" cy="41275"/>
            </a:xfrm>
            <a:custGeom>
              <a:avLst/>
              <a:gdLst>
                <a:gd name="T0" fmla="*/ 40 w 40"/>
                <a:gd name="T1" fmla="*/ 7 h 26"/>
                <a:gd name="T2" fmla="*/ 4 w 40"/>
                <a:gd name="T3" fmla="*/ 26 h 26"/>
                <a:gd name="T4" fmla="*/ 0 w 40"/>
                <a:gd name="T5" fmla="*/ 18 h 26"/>
                <a:gd name="T6" fmla="*/ 35 w 40"/>
                <a:gd name="T7" fmla="*/ 0 h 26"/>
                <a:gd name="T8" fmla="*/ 40 w 40"/>
                <a:gd name="T9" fmla="*/ 7 h 26"/>
              </a:gdLst>
              <a:ahLst/>
              <a:cxnLst>
                <a:cxn ang="0">
                  <a:pos x="T0" y="T1"/>
                </a:cxn>
                <a:cxn ang="0">
                  <a:pos x="T2" y="T3"/>
                </a:cxn>
                <a:cxn ang="0">
                  <a:pos x="T4" y="T5"/>
                </a:cxn>
                <a:cxn ang="0">
                  <a:pos x="T6" y="T7"/>
                </a:cxn>
                <a:cxn ang="0">
                  <a:pos x="T8" y="T9"/>
                </a:cxn>
              </a:cxnLst>
              <a:rect l="0" t="0" r="r" b="b"/>
              <a:pathLst>
                <a:path w="40" h="26">
                  <a:moveTo>
                    <a:pt x="40" y="7"/>
                  </a:moveTo>
                  <a:lnTo>
                    <a:pt x="4" y="26"/>
                  </a:lnTo>
                  <a:lnTo>
                    <a:pt x="0" y="18"/>
                  </a:lnTo>
                  <a:lnTo>
                    <a:pt x="35" y="0"/>
                  </a:lnTo>
                  <a:lnTo>
                    <a:pt x="4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2" name="Freeform 8"/>
            <p:cNvSpPr/>
            <p:nvPr/>
          </p:nvSpPr>
          <p:spPr bwMode="auto">
            <a:xfrm>
              <a:off x="8639175" y="1120776"/>
              <a:ext cx="74613" cy="68263"/>
            </a:xfrm>
            <a:custGeom>
              <a:avLst/>
              <a:gdLst>
                <a:gd name="T0" fmla="*/ 0 w 47"/>
                <a:gd name="T1" fmla="*/ 35 h 43"/>
                <a:gd name="T2" fmla="*/ 25 w 47"/>
                <a:gd name="T3" fmla="*/ 0 h 43"/>
                <a:gd name="T4" fmla="*/ 31 w 47"/>
                <a:gd name="T5" fmla="*/ 8 h 43"/>
                <a:gd name="T6" fmla="*/ 11 w 47"/>
                <a:gd name="T7" fmla="*/ 35 h 43"/>
                <a:gd name="T8" fmla="*/ 11 w 47"/>
                <a:gd name="T9" fmla="*/ 35 h 43"/>
                <a:gd name="T10" fmla="*/ 42 w 47"/>
                <a:gd name="T11" fmla="*/ 25 h 43"/>
                <a:gd name="T12" fmla="*/ 47 w 47"/>
                <a:gd name="T13" fmla="*/ 32 h 43"/>
                <a:gd name="T14" fmla="*/ 6 w 47"/>
                <a:gd name="T15" fmla="*/ 43 h 43"/>
                <a:gd name="T16" fmla="*/ 0 w 47"/>
                <a:gd name="T17"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3">
                  <a:moveTo>
                    <a:pt x="0" y="35"/>
                  </a:moveTo>
                  <a:lnTo>
                    <a:pt x="25" y="0"/>
                  </a:lnTo>
                  <a:lnTo>
                    <a:pt x="31" y="8"/>
                  </a:lnTo>
                  <a:lnTo>
                    <a:pt x="11" y="35"/>
                  </a:lnTo>
                  <a:lnTo>
                    <a:pt x="11" y="35"/>
                  </a:lnTo>
                  <a:lnTo>
                    <a:pt x="42" y="25"/>
                  </a:lnTo>
                  <a:lnTo>
                    <a:pt x="47" y="32"/>
                  </a:lnTo>
                  <a:lnTo>
                    <a:pt x="6" y="43"/>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3" name="Freeform 9"/>
            <p:cNvSpPr/>
            <p:nvPr/>
          </p:nvSpPr>
          <p:spPr bwMode="auto">
            <a:xfrm>
              <a:off x="8669338" y="1174751"/>
              <a:ext cx="76200" cy="74613"/>
            </a:xfrm>
            <a:custGeom>
              <a:avLst/>
              <a:gdLst>
                <a:gd name="T0" fmla="*/ 0 w 48"/>
                <a:gd name="T1" fmla="*/ 27 h 47"/>
                <a:gd name="T2" fmla="*/ 30 w 48"/>
                <a:gd name="T3" fmla="*/ 0 h 47"/>
                <a:gd name="T4" fmla="*/ 48 w 48"/>
                <a:gd name="T5" fmla="*/ 20 h 47"/>
                <a:gd name="T6" fmla="*/ 44 w 48"/>
                <a:gd name="T7" fmla="*/ 24 h 47"/>
                <a:gd name="T8" fmla="*/ 31 w 48"/>
                <a:gd name="T9" fmla="*/ 11 h 47"/>
                <a:gd name="T10" fmla="*/ 24 w 48"/>
                <a:gd name="T11" fmla="*/ 17 h 47"/>
                <a:gd name="T12" fmla="*/ 36 w 48"/>
                <a:gd name="T13" fmla="*/ 29 h 47"/>
                <a:gd name="T14" fmla="*/ 30 w 48"/>
                <a:gd name="T15" fmla="*/ 34 h 47"/>
                <a:gd name="T16" fmla="*/ 19 w 48"/>
                <a:gd name="T17" fmla="*/ 22 h 47"/>
                <a:gd name="T18" fmla="*/ 11 w 48"/>
                <a:gd name="T19" fmla="*/ 29 h 47"/>
                <a:gd name="T20" fmla="*/ 24 w 48"/>
                <a:gd name="T21" fmla="*/ 43 h 47"/>
                <a:gd name="T22" fmla="*/ 20 w 48"/>
                <a:gd name="T23" fmla="*/ 47 h 47"/>
                <a:gd name="T24" fmla="*/ 0 w 48"/>
                <a:gd name="T25"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7">
                  <a:moveTo>
                    <a:pt x="0" y="27"/>
                  </a:moveTo>
                  <a:lnTo>
                    <a:pt x="30" y="0"/>
                  </a:lnTo>
                  <a:lnTo>
                    <a:pt x="48" y="20"/>
                  </a:lnTo>
                  <a:lnTo>
                    <a:pt x="44" y="24"/>
                  </a:lnTo>
                  <a:lnTo>
                    <a:pt x="31" y="11"/>
                  </a:lnTo>
                  <a:lnTo>
                    <a:pt x="24" y="17"/>
                  </a:lnTo>
                  <a:lnTo>
                    <a:pt x="36" y="29"/>
                  </a:lnTo>
                  <a:lnTo>
                    <a:pt x="30" y="34"/>
                  </a:lnTo>
                  <a:lnTo>
                    <a:pt x="19" y="22"/>
                  </a:lnTo>
                  <a:lnTo>
                    <a:pt x="11" y="29"/>
                  </a:lnTo>
                  <a:lnTo>
                    <a:pt x="24" y="43"/>
                  </a:lnTo>
                  <a:lnTo>
                    <a:pt x="20" y="47"/>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4" name="Freeform 10"/>
            <p:cNvSpPr>
              <a:spLocks noEditPoints="1"/>
            </p:cNvSpPr>
            <p:nvPr/>
          </p:nvSpPr>
          <p:spPr bwMode="auto">
            <a:xfrm>
              <a:off x="8712200" y="1211263"/>
              <a:ext cx="74613" cy="825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5" name="Freeform 11"/>
            <p:cNvSpPr/>
            <p:nvPr/>
          </p:nvSpPr>
          <p:spPr bwMode="auto">
            <a:xfrm>
              <a:off x="8766175" y="1249363"/>
              <a:ext cx="68263" cy="7143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6" name="Freeform 12"/>
            <p:cNvSpPr/>
            <p:nvPr/>
          </p:nvSpPr>
          <p:spPr bwMode="auto">
            <a:xfrm>
              <a:off x="8823325" y="1271588"/>
              <a:ext cx="36513" cy="63500"/>
            </a:xfrm>
            <a:custGeom>
              <a:avLst/>
              <a:gdLst>
                <a:gd name="T0" fmla="*/ 23 w 23"/>
                <a:gd name="T1" fmla="*/ 3 h 40"/>
                <a:gd name="T2" fmla="*/ 8 w 23"/>
                <a:gd name="T3" fmla="*/ 40 h 40"/>
                <a:gd name="T4" fmla="*/ 0 w 23"/>
                <a:gd name="T5" fmla="*/ 37 h 40"/>
                <a:gd name="T6" fmla="*/ 14 w 23"/>
                <a:gd name="T7" fmla="*/ 0 h 40"/>
                <a:gd name="T8" fmla="*/ 23 w 23"/>
                <a:gd name="T9" fmla="*/ 3 h 40"/>
              </a:gdLst>
              <a:ahLst/>
              <a:cxnLst>
                <a:cxn ang="0">
                  <a:pos x="T0" y="T1"/>
                </a:cxn>
                <a:cxn ang="0">
                  <a:pos x="T2" y="T3"/>
                </a:cxn>
                <a:cxn ang="0">
                  <a:pos x="T4" y="T5"/>
                </a:cxn>
                <a:cxn ang="0">
                  <a:pos x="T6" y="T7"/>
                </a:cxn>
                <a:cxn ang="0">
                  <a:pos x="T8" y="T9"/>
                </a:cxn>
              </a:cxnLst>
              <a:rect l="0" t="0" r="r" b="b"/>
              <a:pathLst>
                <a:path w="23" h="40">
                  <a:moveTo>
                    <a:pt x="23" y="3"/>
                  </a:moveTo>
                  <a:lnTo>
                    <a:pt x="8" y="40"/>
                  </a:lnTo>
                  <a:lnTo>
                    <a:pt x="0" y="37"/>
                  </a:lnTo>
                  <a:lnTo>
                    <a:pt x="14" y="0"/>
                  </a:lnTo>
                  <a:lnTo>
                    <a:pt x="2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7" name="Freeform 13"/>
            <p:cNvSpPr/>
            <p:nvPr/>
          </p:nvSpPr>
          <p:spPr bwMode="auto">
            <a:xfrm>
              <a:off x="8861425" y="1277938"/>
              <a:ext cx="52388" cy="69850"/>
            </a:xfrm>
            <a:custGeom>
              <a:avLst/>
              <a:gdLst>
                <a:gd name="T0" fmla="*/ 0 w 33"/>
                <a:gd name="T1" fmla="*/ 7 h 44"/>
                <a:gd name="T2" fmla="*/ 2 w 33"/>
                <a:gd name="T3" fmla="*/ 0 h 44"/>
                <a:gd name="T4" fmla="*/ 33 w 33"/>
                <a:gd name="T5" fmla="*/ 8 h 44"/>
                <a:gd name="T6" fmla="*/ 32 w 33"/>
                <a:gd name="T7" fmla="*/ 14 h 44"/>
                <a:gd name="T8" fmla="*/ 20 w 33"/>
                <a:gd name="T9" fmla="*/ 12 h 44"/>
                <a:gd name="T10" fmla="*/ 12 w 33"/>
                <a:gd name="T11" fmla="*/ 44 h 44"/>
                <a:gd name="T12" fmla="*/ 4 w 33"/>
                <a:gd name="T13" fmla="*/ 42 h 44"/>
                <a:gd name="T14" fmla="*/ 12 w 33"/>
                <a:gd name="T15" fmla="*/ 10 h 44"/>
                <a:gd name="T16" fmla="*/ 0 w 33"/>
                <a:gd name="T17"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4">
                  <a:moveTo>
                    <a:pt x="0" y="7"/>
                  </a:moveTo>
                  <a:lnTo>
                    <a:pt x="2" y="0"/>
                  </a:lnTo>
                  <a:lnTo>
                    <a:pt x="33" y="8"/>
                  </a:lnTo>
                  <a:lnTo>
                    <a:pt x="32" y="14"/>
                  </a:lnTo>
                  <a:lnTo>
                    <a:pt x="20" y="12"/>
                  </a:lnTo>
                  <a:lnTo>
                    <a:pt x="12" y="44"/>
                  </a:lnTo>
                  <a:lnTo>
                    <a:pt x="4" y="42"/>
                  </a:lnTo>
                  <a:lnTo>
                    <a:pt x="12" y="1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8" name="Freeform 14"/>
            <p:cNvSpPr>
              <a:spLocks noEditPoints="1"/>
            </p:cNvSpPr>
            <p:nvPr/>
          </p:nvSpPr>
          <p:spPr bwMode="auto">
            <a:xfrm>
              <a:off x="8909050" y="1293813"/>
              <a:ext cx="60325" cy="66675"/>
            </a:xfrm>
            <a:custGeom>
              <a:avLst/>
              <a:gdLst>
                <a:gd name="T0" fmla="*/ 8 w 38"/>
                <a:gd name="T1" fmla="*/ 39 h 42"/>
                <a:gd name="T2" fmla="*/ 0 w 38"/>
                <a:gd name="T3" fmla="*/ 39 h 42"/>
                <a:gd name="T4" fmla="*/ 18 w 38"/>
                <a:gd name="T5" fmla="*/ 0 h 42"/>
                <a:gd name="T6" fmla="*/ 28 w 38"/>
                <a:gd name="T7" fmla="*/ 0 h 42"/>
                <a:gd name="T8" fmla="*/ 38 w 38"/>
                <a:gd name="T9" fmla="*/ 42 h 42"/>
                <a:gd name="T10" fmla="*/ 30 w 38"/>
                <a:gd name="T11" fmla="*/ 41 h 42"/>
                <a:gd name="T12" fmla="*/ 27 w 38"/>
                <a:gd name="T13" fmla="*/ 32 h 42"/>
                <a:gd name="T14" fmla="*/ 12 w 38"/>
                <a:gd name="T15" fmla="*/ 31 h 42"/>
                <a:gd name="T16" fmla="*/ 8 w 38"/>
                <a:gd name="T17" fmla="*/ 39 h 42"/>
                <a:gd name="T18" fmla="*/ 15 w 38"/>
                <a:gd name="T19" fmla="*/ 25 h 42"/>
                <a:gd name="T20" fmla="*/ 26 w 38"/>
                <a:gd name="T21" fmla="*/ 25 h 42"/>
                <a:gd name="T22" fmla="*/ 22 w 38"/>
                <a:gd name="T23" fmla="*/ 7 h 42"/>
                <a:gd name="T24" fmla="*/ 22 w 38"/>
                <a:gd name="T25" fmla="*/ 7 h 42"/>
                <a:gd name="T26" fmla="*/ 15 w 38"/>
                <a:gd name="T27"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2">
                  <a:moveTo>
                    <a:pt x="8" y="39"/>
                  </a:moveTo>
                  <a:lnTo>
                    <a:pt x="0" y="39"/>
                  </a:lnTo>
                  <a:lnTo>
                    <a:pt x="18" y="0"/>
                  </a:lnTo>
                  <a:lnTo>
                    <a:pt x="28" y="0"/>
                  </a:lnTo>
                  <a:lnTo>
                    <a:pt x="38" y="42"/>
                  </a:lnTo>
                  <a:lnTo>
                    <a:pt x="30" y="41"/>
                  </a:lnTo>
                  <a:lnTo>
                    <a:pt x="27" y="32"/>
                  </a:lnTo>
                  <a:lnTo>
                    <a:pt x="12" y="31"/>
                  </a:lnTo>
                  <a:lnTo>
                    <a:pt x="8" y="39"/>
                  </a:lnTo>
                  <a:close/>
                  <a:moveTo>
                    <a:pt x="15" y="25"/>
                  </a:moveTo>
                  <a:lnTo>
                    <a:pt x="26" y="25"/>
                  </a:lnTo>
                  <a:lnTo>
                    <a:pt x="22" y="7"/>
                  </a:lnTo>
                  <a:lnTo>
                    <a:pt x="22" y="7"/>
                  </a:lnTo>
                  <a:lnTo>
                    <a:pt x="15"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9" name="Freeform 15"/>
            <p:cNvSpPr/>
            <p:nvPr/>
          </p:nvSpPr>
          <p:spPr bwMode="auto">
            <a:xfrm>
              <a:off x="8978900" y="1293813"/>
              <a:ext cx="52388" cy="66675"/>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0" name="Freeform 16"/>
            <p:cNvSpPr>
              <a:spLocks noEditPoints="1"/>
            </p:cNvSpPr>
            <p:nvPr/>
          </p:nvSpPr>
          <p:spPr bwMode="auto">
            <a:xfrm>
              <a:off x="9043988" y="1285876"/>
              <a:ext cx="61913" cy="69850"/>
            </a:xfrm>
            <a:custGeom>
              <a:avLst/>
              <a:gdLst>
                <a:gd name="T0" fmla="*/ 8 w 39"/>
                <a:gd name="T1" fmla="*/ 43 h 44"/>
                <a:gd name="T2" fmla="*/ 0 w 39"/>
                <a:gd name="T3" fmla="*/ 44 h 44"/>
                <a:gd name="T4" fmla="*/ 7 w 39"/>
                <a:gd name="T5" fmla="*/ 2 h 44"/>
                <a:gd name="T6" fmla="*/ 17 w 39"/>
                <a:gd name="T7" fmla="*/ 0 h 44"/>
                <a:gd name="T8" fmla="*/ 39 w 39"/>
                <a:gd name="T9" fmla="*/ 37 h 44"/>
                <a:gd name="T10" fmla="*/ 30 w 39"/>
                <a:gd name="T11" fmla="*/ 39 h 44"/>
                <a:gd name="T12" fmla="*/ 25 w 39"/>
                <a:gd name="T13" fmla="*/ 31 h 44"/>
                <a:gd name="T14" fmla="*/ 10 w 39"/>
                <a:gd name="T15" fmla="*/ 34 h 44"/>
                <a:gd name="T16" fmla="*/ 8 w 39"/>
                <a:gd name="T17" fmla="*/ 43 h 44"/>
                <a:gd name="T18" fmla="*/ 11 w 39"/>
                <a:gd name="T19" fmla="*/ 27 h 44"/>
                <a:gd name="T20" fmla="*/ 22 w 39"/>
                <a:gd name="T21" fmla="*/ 25 h 44"/>
                <a:gd name="T22" fmla="*/ 14 w 39"/>
                <a:gd name="T23" fmla="*/ 9 h 44"/>
                <a:gd name="T24" fmla="*/ 13 w 39"/>
                <a:gd name="T25" fmla="*/ 9 h 44"/>
                <a:gd name="T26" fmla="*/ 11 w 39"/>
                <a:gd name="T2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4">
                  <a:moveTo>
                    <a:pt x="8" y="43"/>
                  </a:moveTo>
                  <a:lnTo>
                    <a:pt x="0" y="44"/>
                  </a:lnTo>
                  <a:lnTo>
                    <a:pt x="7" y="2"/>
                  </a:lnTo>
                  <a:lnTo>
                    <a:pt x="17" y="0"/>
                  </a:lnTo>
                  <a:lnTo>
                    <a:pt x="39" y="37"/>
                  </a:lnTo>
                  <a:lnTo>
                    <a:pt x="30" y="39"/>
                  </a:lnTo>
                  <a:lnTo>
                    <a:pt x="25" y="31"/>
                  </a:lnTo>
                  <a:lnTo>
                    <a:pt x="10" y="34"/>
                  </a:lnTo>
                  <a:lnTo>
                    <a:pt x="8" y="43"/>
                  </a:lnTo>
                  <a:close/>
                  <a:moveTo>
                    <a:pt x="11" y="27"/>
                  </a:moveTo>
                  <a:lnTo>
                    <a:pt x="22" y="25"/>
                  </a:lnTo>
                  <a:lnTo>
                    <a:pt x="14" y="9"/>
                  </a:lnTo>
                  <a:lnTo>
                    <a:pt x="13" y="9"/>
                  </a:lnTo>
                  <a:lnTo>
                    <a:pt x="11"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1" name="Freeform 17"/>
            <p:cNvSpPr/>
            <p:nvPr/>
          </p:nvSpPr>
          <p:spPr bwMode="auto">
            <a:xfrm>
              <a:off x="9094788" y="1255713"/>
              <a:ext cx="88900" cy="85725"/>
            </a:xfrm>
            <a:custGeom>
              <a:avLst/>
              <a:gdLst>
                <a:gd name="T0" fmla="*/ 36 w 56"/>
                <a:gd name="T1" fmla="*/ 8 h 54"/>
                <a:gd name="T2" fmla="*/ 38 w 56"/>
                <a:gd name="T3" fmla="*/ 45 h 54"/>
                <a:gd name="T4" fmla="*/ 32 w 56"/>
                <a:gd name="T5" fmla="*/ 47 h 54"/>
                <a:gd name="T6" fmla="*/ 9 w 56"/>
                <a:gd name="T7" fmla="*/ 19 h 54"/>
                <a:gd name="T8" fmla="*/ 9 w 56"/>
                <a:gd name="T9" fmla="*/ 20 h 54"/>
                <a:gd name="T10" fmla="*/ 22 w 56"/>
                <a:gd name="T11" fmla="*/ 51 h 54"/>
                <a:gd name="T12" fmla="*/ 14 w 56"/>
                <a:gd name="T13" fmla="*/ 54 h 54"/>
                <a:gd name="T14" fmla="*/ 0 w 56"/>
                <a:gd name="T15" fmla="*/ 17 h 54"/>
                <a:gd name="T16" fmla="*/ 13 w 56"/>
                <a:gd name="T17" fmla="*/ 12 h 54"/>
                <a:gd name="T18" fmla="*/ 31 w 56"/>
                <a:gd name="T19" fmla="*/ 35 h 54"/>
                <a:gd name="T20" fmla="*/ 31 w 56"/>
                <a:gd name="T21" fmla="*/ 35 h 54"/>
                <a:gd name="T22" fmla="*/ 29 w 56"/>
                <a:gd name="T23" fmla="*/ 5 h 54"/>
                <a:gd name="T24" fmla="*/ 42 w 56"/>
                <a:gd name="T25" fmla="*/ 0 h 54"/>
                <a:gd name="T26" fmla="*/ 56 w 56"/>
                <a:gd name="T27" fmla="*/ 37 h 54"/>
                <a:gd name="T28" fmla="*/ 49 w 56"/>
                <a:gd name="T29" fmla="*/ 40 h 54"/>
                <a:gd name="T30" fmla="*/ 36 w 56"/>
                <a:gd name="T31" fmla="*/ 8 h 54"/>
                <a:gd name="T32" fmla="*/ 36 w 56"/>
                <a:gd name="T3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4">
                  <a:moveTo>
                    <a:pt x="36" y="8"/>
                  </a:moveTo>
                  <a:lnTo>
                    <a:pt x="38" y="45"/>
                  </a:lnTo>
                  <a:lnTo>
                    <a:pt x="32" y="47"/>
                  </a:lnTo>
                  <a:lnTo>
                    <a:pt x="9" y="19"/>
                  </a:lnTo>
                  <a:lnTo>
                    <a:pt x="9" y="20"/>
                  </a:lnTo>
                  <a:lnTo>
                    <a:pt x="22" y="51"/>
                  </a:lnTo>
                  <a:lnTo>
                    <a:pt x="14" y="54"/>
                  </a:lnTo>
                  <a:lnTo>
                    <a:pt x="0" y="17"/>
                  </a:lnTo>
                  <a:lnTo>
                    <a:pt x="13" y="12"/>
                  </a:lnTo>
                  <a:lnTo>
                    <a:pt x="31" y="35"/>
                  </a:lnTo>
                  <a:lnTo>
                    <a:pt x="31" y="35"/>
                  </a:lnTo>
                  <a:lnTo>
                    <a:pt x="29" y="5"/>
                  </a:lnTo>
                  <a:lnTo>
                    <a:pt x="42" y="0"/>
                  </a:lnTo>
                  <a:lnTo>
                    <a:pt x="56" y="37"/>
                  </a:lnTo>
                  <a:lnTo>
                    <a:pt x="49" y="40"/>
                  </a:lnTo>
                  <a:lnTo>
                    <a:pt x="36" y="8"/>
                  </a:lnTo>
                  <a:lnTo>
                    <a:pt x="3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2" name="Freeform 18"/>
            <p:cNvSpPr>
              <a:spLocks noEditPoints="1"/>
            </p:cNvSpPr>
            <p:nvPr/>
          </p:nvSpPr>
          <p:spPr bwMode="auto">
            <a:xfrm>
              <a:off x="9169400" y="1225551"/>
              <a:ext cx="74613" cy="74613"/>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3" name="Freeform 19"/>
            <p:cNvSpPr/>
            <p:nvPr/>
          </p:nvSpPr>
          <p:spPr bwMode="auto">
            <a:xfrm>
              <a:off x="9218613" y="1204913"/>
              <a:ext cx="53975" cy="55563"/>
            </a:xfrm>
            <a:custGeom>
              <a:avLst/>
              <a:gdLst>
                <a:gd name="T0" fmla="*/ 6 w 34"/>
                <a:gd name="T1" fmla="*/ 0 h 35"/>
                <a:gd name="T2" fmla="*/ 34 w 34"/>
                <a:gd name="T3" fmla="*/ 29 h 35"/>
                <a:gd name="T4" fmla="*/ 27 w 34"/>
                <a:gd name="T5" fmla="*/ 35 h 35"/>
                <a:gd name="T6" fmla="*/ 0 w 34"/>
                <a:gd name="T7" fmla="*/ 5 h 35"/>
                <a:gd name="T8" fmla="*/ 6 w 34"/>
                <a:gd name="T9" fmla="*/ 0 h 35"/>
              </a:gdLst>
              <a:ahLst/>
              <a:cxnLst>
                <a:cxn ang="0">
                  <a:pos x="T0" y="T1"/>
                </a:cxn>
                <a:cxn ang="0">
                  <a:pos x="T2" y="T3"/>
                </a:cxn>
                <a:cxn ang="0">
                  <a:pos x="T4" y="T5"/>
                </a:cxn>
                <a:cxn ang="0">
                  <a:pos x="T6" y="T7"/>
                </a:cxn>
                <a:cxn ang="0">
                  <a:pos x="T8" y="T9"/>
                </a:cxn>
              </a:cxnLst>
              <a:rect l="0" t="0" r="r" b="b"/>
              <a:pathLst>
                <a:path w="34" h="35">
                  <a:moveTo>
                    <a:pt x="6" y="0"/>
                  </a:moveTo>
                  <a:lnTo>
                    <a:pt x="34" y="29"/>
                  </a:lnTo>
                  <a:lnTo>
                    <a:pt x="27" y="35"/>
                  </a:lnTo>
                  <a:lnTo>
                    <a:pt x="0" y="5"/>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4" name="Freeform 20"/>
            <p:cNvSpPr/>
            <p:nvPr/>
          </p:nvSpPr>
          <p:spPr bwMode="auto">
            <a:xfrm>
              <a:off x="9236075" y="1165226"/>
              <a:ext cx="76200" cy="73025"/>
            </a:xfrm>
            <a:custGeom>
              <a:avLst/>
              <a:gdLst>
                <a:gd name="T0" fmla="*/ 30 w 48"/>
                <a:gd name="T1" fmla="*/ 46 h 46"/>
                <a:gd name="T2" fmla="*/ 0 w 48"/>
                <a:gd name="T3" fmla="*/ 20 h 46"/>
                <a:gd name="T4" fmla="*/ 18 w 48"/>
                <a:gd name="T5" fmla="*/ 0 h 46"/>
                <a:gd name="T6" fmla="*/ 23 w 48"/>
                <a:gd name="T7" fmla="*/ 4 h 46"/>
                <a:gd name="T8" fmla="*/ 11 w 48"/>
                <a:gd name="T9" fmla="*/ 18 h 46"/>
                <a:gd name="T10" fmla="*/ 18 w 48"/>
                <a:gd name="T11" fmla="*/ 24 h 46"/>
                <a:gd name="T12" fmla="*/ 29 w 48"/>
                <a:gd name="T13" fmla="*/ 11 h 46"/>
                <a:gd name="T14" fmla="*/ 34 w 48"/>
                <a:gd name="T15" fmla="*/ 16 h 46"/>
                <a:gd name="T16" fmla="*/ 23 w 48"/>
                <a:gd name="T17" fmla="*/ 28 h 46"/>
                <a:gd name="T18" fmla="*/ 31 w 48"/>
                <a:gd name="T19" fmla="*/ 35 h 46"/>
                <a:gd name="T20" fmla="*/ 44 w 48"/>
                <a:gd name="T21" fmla="*/ 21 h 46"/>
                <a:gd name="T22" fmla="*/ 48 w 48"/>
                <a:gd name="T23" fmla="*/ 26 h 46"/>
                <a:gd name="T24" fmla="*/ 30 w 48"/>
                <a:gd name="T2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6">
                  <a:moveTo>
                    <a:pt x="30" y="46"/>
                  </a:moveTo>
                  <a:lnTo>
                    <a:pt x="0" y="20"/>
                  </a:lnTo>
                  <a:lnTo>
                    <a:pt x="18" y="0"/>
                  </a:lnTo>
                  <a:lnTo>
                    <a:pt x="23" y="4"/>
                  </a:lnTo>
                  <a:lnTo>
                    <a:pt x="11" y="18"/>
                  </a:lnTo>
                  <a:lnTo>
                    <a:pt x="18" y="24"/>
                  </a:lnTo>
                  <a:lnTo>
                    <a:pt x="29" y="11"/>
                  </a:lnTo>
                  <a:lnTo>
                    <a:pt x="34" y="16"/>
                  </a:lnTo>
                  <a:lnTo>
                    <a:pt x="23" y="28"/>
                  </a:lnTo>
                  <a:lnTo>
                    <a:pt x="31" y="35"/>
                  </a:lnTo>
                  <a:lnTo>
                    <a:pt x="44" y="21"/>
                  </a:lnTo>
                  <a:lnTo>
                    <a:pt x="48" y="26"/>
                  </a:lnTo>
                  <a:lnTo>
                    <a:pt x="30"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5" name="Freeform 21"/>
            <p:cNvSpPr/>
            <p:nvPr/>
          </p:nvSpPr>
          <p:spPr bwMode="auto">
            <a:xfrm>
              <a:off x="9271000" y="1109663"/>
              <a:ext cx="84138" cy="82550"/>
            </a:xfrm>
            <a:custGeom>
              <a:avLst/>
              <a:gdLst>
                <a:gd name="T0" fmla="*/ 53 w 53"/>
                <a:gd name="T1" fmla="*/ 21 h 52"/>
                <a:gd name="T2" fmla="*/ 46 w 53"/>
                <a:gd name="T3" fmla="*/ 32 h 52"/>
                <a:gd name="T4" fmla="*/ 10 w 53"/>
                <a:gd name="T5" fmla="*/ 27 h 52"/>
                <a:gd name="T6" fmla="*/ 10 w 53"/>
                <a:gd name="T7" fmla="*/ 28 h 52"/>
                <a:gd name="T8" fmla="*/ 38 w 53"/>
                <a:gd name="T9" fmla="*/ 46 h 52"/>
                <a:gd name="T10" fmla="*/ 33 w 53"/>
                <a:gd name="T11" fmla="*/ 52 h 52"/>
                <a:gd name="T12" fmla="*/ 0 w 53"/>
                <a:gd name="T13" fmla="*/ 30 h 52"/>
                <a:gd name="T14" fmla="*/ 7 w 53"/>
                <a:gd name="T15" fmla="*/ 20 h 52"/>
                <a:gd name="T16" fmla="*/ 42 w 53"/>
                <a:gd name="T17" fmla="*/ 24 h 52"/>
                <a:gd name="T18" fmla="*/ 41 w 53"/>
                <a:gd name="T19" fmla="*/ 24 h 52"/>
                <a:gd name="T20" fmla="*/ 15 w 53"/>
                <a:gd name="T21" fmla="*/ 7 h 52"/>
                <a:gd name="T22" fmla="*/ 19 w 53"/>
                <a:gd name="T23" fmla="*/ 0 h 52"/>
                <a:gd name="T24" fmla="*/ 53 w 53"/>
                <a:gd name="T2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2">
                  <a:moveTo>
                    <a:pt x="53" y="21"/>
                  </a:moveTo>
                  <a:lnTo>
                    <a:pt x="46" y="32"/>
                  </a:lnTo>
                  <a:lnTo>
                    <a:pt x="10" y="27"/>
                  </a:lnTo>
                  <a:lnTo>
                    <a:pt x="10" y="28"/>
                  </a:lnTo>
                  <a:lnTo>
                    <a:pt x="38" y="46"/>
                  </a:lnTo>
                  <a:lnTo>
                    <a:pt x="33" y="52"/>
                  </a:lnTo>
                  <a:lnTo>
                    <a:pt x="0" y="30"/>
                  </a:lnTo>
                  <a:lnTo>
                    <a:pt x="7" y="20"/>
                  </a:lnTo>
                  <a:lnTo>
                    <a:pt x="42" y="24"/>
                  </a:lnTo>
                  <a:lnTo>
                    <a:pt x="41" y="24"/>
                  </a:lnTo>
                  <a:lnTo>
                    <a:pt x="15" y="7"/>
                  </a:lnTo>
                  <a:lnTo>
                    <a:pt x="19" y="0"/>
                  </a:lnTo>
                  <a:lnTo>
                    <a:pt x="53"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6" name="Freeform 22"/>
            <p:cNvSpPr/>
            <p:nvPr/>
          </p:nvSpPr>
          <p:spPr bwMode="auto">
            <a:xfrm>
              <a:off x="9309100" y="1060451"/>
              <a:ext cx="71438" cy="66675"/>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7" name="Freeform 23"/>
            <p:cNvSpPr/>
            <p:nvPr/>
          </p:nvSpPr>
          <p:spPr bwMode="auto">
            <a:xfrm>
              <a:off x="9329738" y="1031876"/>
              <a:ext cx="65088" cy="34925"/>
            </a:xfrm>
            <a:custGeom>
              <a:avLst/>
              <a:gdLst>
                <a:gd name="T0" fmla="*/ 2 w 41"/>
                <a:gd name="T1" fmla="*/ 0 h 22"/>
                <a:gd name="T2" fmla="*/ 41 w 41"/>
                <a:gd name="T3" fmla="*/ 14 h 22"/>
                <a:gd name="T4" fmla="*/ 37 w 41"/>
                <a:gd name="T5" fmla="*/ 22 h 22"/>
                <a:gd name="T6" fmla="*/ 0 w 41"/>
                <a:gd name="T7" fmla="*/ 9 h 22"/>
                <a:gd name="T8" fmla="*/ 2 w 41"/>
                <a:gd name="T9" fmla="*/ 0 h 22"/>
              </a:gdLst>
              <a:ahLst/>
              <a:cxnLst>
                <a:cxn ang="0">
                  <a:pos x="T0" y="T1"/>
                </a:cxn>
                <a:cxn ang="0">
                  <a:pos x="T2" y="T3"/>
                </a:cxn>
                <a:cxn ang="0">
                  <a:pos x="T4" y="T5"/>
                </a:cxn>
                <a:cxn ang="0">
                  <a:pos x="T6" y="T7"/>
                </a:cxn>
                <a:cxn ang="0">
                  <a:pos x="T8" y="T9"/>
                </a:cxn>
              </a:cxnLst>
              <a:rect l="0" t="0" r="r" b="b"/>
              <a:pathLst>
                <a:path w="41" h="22">
                  <a:moveTo>
                    <a:pt x="2" y="0"/>
                  </a:moveTo>
                  <a:lnTo>
                    <a:pt x="41" y="14"/>
                  </a:lnTo>
                  <a:lnTo>
                    <a:pt x="37" y="22"/>
                  </a:lnTo>
                  <a:lnTo>
                    <a:pt x="0" y="9"/>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8" name="Freeform 24"/>
            <p:cNvSpPr/>
            <p:nvPr/>
          </p:nvSpPr>
          <p:spPr bwMode="auto">
            <a:xfrm>
              <a:off x="9339263" y="977901"/>
              <a:ext cx="71438" cy="60325"/>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9" name="Freeform 25"/>
            <p:cNvSpPr>
              <a:spLocks noEditPoints="1"/>
            </p:cNvSpPr>
            <p:nvPr/>
          </p:nvSpPr>
          <p:spPr bwMode="auto">
            <a:xfrm>
              <a:off x="8794750" y="688976"/>
              <a:ext cx="377825" cy="363538"/>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0" name="Freeform 26"/>
            <p:cNvSpPr/>
            <p:nvPr/>
          </p:nvSpPr>
          <p:spPr bwMode="auto">
            <a:xfrm>
              <a:off x="8832850" y="781051"/>
              <a:ext cx="106363" cy="7938"/>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1" name="Freeform 27"/>
            <p:cNvSpPr/>
            <p:nvPr/>
          </p:nvSpPr>
          <p:spPr bwMode="auto">
            <a:xfrm>
              <a:off x="9031288" y="781051"/>
              <a:ext cx="107950" cy="7938"/>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2" name="Rectangle 28"/>
            <p:cNvSpPr>
              <a:spLocks noChangeArrowheads="1"/>
            </p:cNvSpPr>
            <p:nvPr/>
          </p:nvSpPr>
          <p:spPr bwMode="auto">
            <a:xfrm>
              <a:off x="8834438" y="844551"/>
              <a:ext cx="4445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3" name="Rectangle 29"/>
            <p:cNvSpPr>
              <a:spLocks noChangeArrowheads="1"/>
            </p:cNvSpPr>
            <p:nvPr/>
          </p:nvSpPr>
          <p:spPr bwMode="auto">
            <a:xfrm>
              <a:off x="9088438" y="844551"/>
              <a:ext cx="460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4" name="Rectangle 30"/>
            <p:cNvSpPr>
              <a:spLocks noChangeArrowheads="1"/>
            </p:cNvSpPr>
            <p:nvPr/>
          </p:nvSpPr>
          <p:spPr bwMode="auto">
            <a:xfrm>
              <a:off x="883761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5" name="Rectangle 31"/>
            <p:cNvSpPr>
              <a:spLocks noChangeArrowheads="1"/>
            </p:cNvSpPr>
            <p:nvPr/>
          </p:nvSpPr>
          <p:spPr bwMode="auto">
            <a:xfrm>
              <a:off x="905986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6" name="Rectangle 32"/>
            <p:cNvSpPr>
              <a:spLocks noChangeArrowheads="1"/>
            </p:cNvSpPr>
            <p:nvPr/>
          </p:nvSpPr>
          <p:spPr bwMode="auto">
            <a:xfrm>
              <a:off x="8845550" y="957263"/>
              <a:ext cx="2746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7" name="Freeform 33"/>
            <p:cNvSpPr>
              <a:spLocks noEditPoints="1"/>
            </p:cNvSpPr>
            <p:nvPr/>
          </p:nvSpPr>
          <p:spPr bwMode="auto">
            <a:xfrm>
              <a:off x="8528050" y="474663"/>
              <a:ext cx="927100" cy="927100"/>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8" name="Freeform 34"/>
            <p:cNvSpPr>
              <a:spLocks noEditPoints="1"/>
            </p:cNvSpPr>
            <p:nvPr/>
          </p:nvSpPr>
          <p:spPr bwMode="auto">
            <a:xfrm>
              <a:off x="8683625" y="628651"/>
              <a:ext cx="617538" cy="620713"/>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9" name="Freeform 35"/>
            <p:cNvSpPr>
              <a:spLocks noEditPoints="1"/>
            </p:cNvSpPr>
            <p:nvPr/>
          </p:nvSpPr>
          <p:spPr bwMode="auto">
            <a:xfrm>
              <a:off x="8623300" y="649288"/>
              <a:ext cx="117475" cy="125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0" name="Freeform 36"/>
            <p:cNvSpPr/>
            <p:nvPr/>
          </p:nvSpPr>
          <p:spPr bwMode="auto">
            <a:xfrm>
              <a:off x="8823325" y="527051"/>
              <a:ext cx="125413" cy="112713"/>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1" name="Freeform 37"/>
            <p:cNvSpPr>
              <a:spLocks noEditPoints="1"/>
            </p:cNvSpPr>
            <p:nvPr/>
          </p:nvSpPr>
          <p:spPr bwMode="auto">
            <a:xfrm>
              <a:off x="9039225" y="514351"/>
              <a:ext cx="120650" cy="1285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2" name="Freeform 38"/>
            <p:cNvSpPr>
              <a:spLocks noEditPoints="1"/>
            </p:cNvSpPr>
            <p:nvPr/>
          </p:nvSpPr>
          <p:spPr bwMode="auto">
            <a:xfrm>
              <a:off x="9205913" y="641351"/>
              <a:ext cx="153988" cy="14605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3" name="Freeform 39"/>
            <p:cNvSpPr>
              <a:spLocks noEditPoints="1"/>
            </p:cNvSpPr>
            <p:nvPr/>
          </p:nvSpPr>
          <p:spPr bwMode="auto">
            <a:xfrm>
              <a:off x="8488363" y="433388"/>
              <a:ext cx="1008063" cy="1011238"/>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4" name="Freeform 40"/>
            <p:cNvSpPr/>
            <p:nvPr/>
          </p:nvSpPr>
          <p:spPr bwMode="auto">
            <a:xfrm>
              <a:off x="8561388" y="827088"/>
              <a:ext cx="107950" cy="106363"/>
            </a:xfrm>
            <a:custGeom>
              <a:avLst/>
              <a:gdLst>
                <a:gd name="T0" fmla="*/ 36 w 68"/>
                <a:gd name="T1" fmla="*/ 0 h 67"/>
                <a:gd name="T2" fmla="*/ 28 w 68"/>
                <a:gd name="T3" fmla="*/ 17 h 67"/>
                <a:gd name="T4" fmla="*/ 10 w 68"/>
                <a:gd name="T5" fmla="*/ 9 h 67"/>
                <a:gd name="T6" fmla="*/ 18 w 68"/>
                <a:gd name="T7" fmla="*/ 27 h 67"/>
                <a:gd name="T8" fmla="*/ 0 w 68"/>
                <a:gd name="T9" fmla="*/ 33 h 67"/>
                <a:gd name="T10" fmla="*/ 18 w 68"/>
                <a:gd name="T11" fmla="*/ 43 h 67"/>
                <a:gd name="T12" fmla="*/ 11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3 w 68"/>
                <a:gd name="T27" fmla="*/ 26 h 67"/>
                <a:gd name="T28" fmla="*/ 60 w 68"/>
                <a:gd name="T29" fmla="*/ 9 h 67"/>
                <a:gd name="T30" fmla="*/ 44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8" y="27"/>
                  </a:lnTo>
                  <a:lnTo>
                    <a:pt x="0" y="33"/>
                  </a:lnTo>
                  <a:lnTo>
                    <a:pt x="18" y="43"/>
                  </a:lnTo>
                  <a:lnTo>
                    <a:pt x="11" y="59"/>
                  </a:lnTo>
                  <a:lnTo>
                    <a:pt x="29" y="52"/>
                  </a:lnTo>
                  <a:lnTo>
                    <a:pt x="35" y="67"/>
                  </a:lnTo>
                  <a:lnTo>
                    <a:pt x="43" y="52"/>
                  </a:lnTo>
                  <a:lnTo>
                    <a:pt x="59" y="58"/>
                  </a:lnTo>
                  <a:lnTo>
                    <a:pt x="53" y="42"/>
                  </a:lnTo>
                  <a:lnTo>
                    <a:pt x="68" y="34"/>
                  </a:lnTo>
                  <a:lnTo>
                    <a:pt x="53" y="26"/>
                  </a:lnTo>
                  <a:lnTo>
                    <a:pt x="60" y="9"/>
                  </a:lnTo>
                  <a:lnTo>
                    <a:pt x="44"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5" name="Freeform 41"/>
            <p:cNvSpPr/>
            <p:nvPr/>
          </p:nvSpPr>
          <p:spPr bwMode="auto">
            <a:xfrm>
              <a:off x="9312275" y="827088"/>
              <a:ext cx="107950" cy="106363"/>
            </a:xfrm>
            <a:custGeom>
              <a:avLst/>
              <a:gdLst>
                <a:gd name="T0" fmla="*/ 36 w 68"/>
                <a:gd name="T1" fmla="*/ 0 h 67"/>
                <a:gd name="T2" fmla="*/ 28 w 68"/>
                <a:gd name="T3" fmla="*/ 17 h 67"/>
                <a:gd name="T4" fmla="*/ 10 w 68"/>
                <a:gd name="T5" fmla="*/ 9 h 67"/>
                <a:gd name="T6" fmla="*/ 17 w 68"/>
                <a:gd name="T7" fmla="*/ 27 h 67"/>
                <a:gd name="T8" fmla="*/ 0 w 68"/>
                <a:gd name="T9" fmla="*/ 33 h 67"/>
                <a:gd name="T10" fmla="*/ 17 w 68"/>
                <a:gd name="T11" fmla="*/ 43 h 67"/>
                <a:gd name="T12" fmla="*/ 10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4 w 68"/>
                <a:gd name="T27" fmla="*/ 26 h 67"/>
                <a:gd name="T28" fmla="*/ 59 w 68"/>
                <a:gd name="T29" fmla="*/ 9 h 67"/>
                <a:gd name="T30" fmla="*/ 45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7" y="27"/>
                  </a:lnTo>
                  <a:lnTo>
                    <a:pt x="0" y="33"/>
                  </a:lnTo>
                  <a:lnTo>
                    <a:pt x="17" y="43"/>
                  </a:lnTo>
                  <a:lnTo>
                    <a:pt x="10" y="59"/>
                  </a:lnTo>
                  <a:lnTo>
                    <a:pt x="29" y="52"/>
                  </a:lnTo>
                  <a:lnTo>
                    <a:pt x="35" y="67"/>
                  </a:lnTo>
                  <a:lnTo>
                    <a:pt x="43" y="52"/>
                  </a:lnTo>
                  <a:lnTo>
                    <a:pt x="59" y="58"/>
                  </a:lnTo>
                  <a:lnTo>
                    <a:pt x="53" y="42"/>
                  </a:lnTo>
                  <a:lnTo>
                    <a:pt x="68" y="34"/>
                  </a:lnTo>
                  <a:lnTo>
                    <a:pt x="54" y="26"/>
                  </a:lnTo>
                  <a:lnTo>
                    <a:pt x="59" y="9"/>
                  </a:lnTo>
                  <a:lnTo>
                    <a:pt x="45"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6" name="Freeform 42"/>
            <p:cNvSpPr>
              <a:spLocks noEditPoints="1"/>
            </p:cNvSpPr>
            <p:nvPr/>
          </p:nvSpPr>
          <p:spPr bwMode="auto">
            <a:xfrm>
              <a:off x="8840788" y="711201"/>
              <a:ext cx="71438" cy="66675"/>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7" name="Freeform 43"/>
            <p:cNvSpPr>
              <a:spLocks noEditPoints="1"/>
            </p:cNvSpPr>
            <p:nvPr/>
          </p:nvSpPr>
          <p:spPr bwMode="auto">
            <a:xfrm>
              <a:off x="9053513" y="711201"/>
              <a:ext cx="71438" cy="66675"/>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8" name="Freeform 44"/>
            <p:cNvSpPr>
              <a:spLocks noEditPoints="1"/>
            </p:cNvSpPr>
            <p:nvPr/>
          </p:nvSpPr>
          <p:spPr bwMode="auto">
            <a:xfrm>
              <a:off x="8945563" y="957263"/>
              <a:ext cx="74613" cy="682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9" name="Freeform 45"/>
            <p:cNvSpPr/>
            <p:nvPr/>
          </p:nvSpPr>
          <p:spPr bwMode="auto">
            <a:xfrm>
              <a:off x="8877300" y="769938"/>
              <a:ext cx="212725" cy="158750"/>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0" name="Freeform 46"/>
            <p:cNvSpPr>
              <a:spLocks noEditPoints="1"/>
            </p:cNvSpPr>
            <p:nvPr/>
          </p:nvSpPr>
          <p:spPr bwMode="auto">
            <a:xfrm>
              <a:off x="8942388" y="839788"/>
              <a:ext cx="85725" cy="889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1" name="Rectangle 47"/>
            <p:cNvSpPr>
              <a:spLocks noChangeArrowheads="1"/>
            </p:cNvSpPr>
            <p:nvPr/>
          </p:nvSpPr>
          <p:spPr bwMode="auto">
            <a:xfrm>
              <a:off x="8943975" y="912813"/>
              <a:ext cx="11113"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2" name="Rectangle 48"/>
            <p:cNvSpPr>
              <a:spLocks noChangeArrowheads="1"/>
            </p:cNvSpPr>
            <p:nvPr/>
          </p:nvSpPr>
          <p:spPr bwMode="auto">
            <a:xfrm>
              <a:off x="8943975"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3" name="Rectangle 49"/>
            <p:cNvSpPr>
              <a:spLocks noChangeArrowheads="1"/>
            </p:cNvSpPr>
            <p:nvPr/>
          </p:nvSpPr>
          <p:spPr bwMode="auto">
            <a:xfrm>
              <a:off x="8943975" y="8921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4" name="Rectangle 50"/>
            <p:cNvSpPr>
              <a:spLocks noChangeArrowheads="1"/>
            </p:cNvSpPr>
            <p:nvPr/>
          </p:nvSpPr>
          <p:spPr bwMode="auto">
            <a:xfrm>
              <a:off x="8943975" y="8794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5" name="Freeform 51"/>
            <p:cNvSpPr/>
            <p:nvPr/>
          </p:nvSpPr>
          <p:spPr bwMode="auto">
            <a:xfrm>
              <a:off x="8945563" y="863601"/>
              <a:ext cx="14288" cy="9525"/>
            </a:xfrm>
            <a:custGeom>
              <a:avLst/>
              <a:gdLst>
                <a:gd name="T0" fmla="*/ 0 w 9"/>
                <a:gd name="T1" fmla="*/ 3 h 6"/>
                <a:gd name="T2" fmla="*/ 8 w 9"/>
                <a:gd name="T3" fmla="*/ 6 h 6"/>
                <a:gd name="T4" fmla="*/ 9 w 9"/>
                <a:gd name="T5" fmla="*/ 4 h 6"/>
                <a:gd name="T6" fmla="*/ 1 w 9"/>
                <a:gd name="T7" fmla="*/ 0 h 6"/>
                <a:gd name="T8" fmla="*/ 0 w 9"/>
                <a:gd name="T9" fmla="*/ 3 h 6"/>
              </a:gdLst>
              <a:ahLst/>
              <a:cxnLst>
                <a:cxn ang="0">
                  <a:pos x="T0" y="T1"/>
                </a:cxn>
                <a:cxn ang="0">
                  <a:pos x="T2" y="T3"/>
                </a:cxn>
                <a:cxn ang="0">
                  <a:pos x="T4" y="T5"/>
                </a:cxn>
                <a:cxn ang="0">
                  <a:pos x="T6" y="T7"/>
                </a:cxn>
                <a:cxn ang="0">
                  <a:pos x="T8" y="T9"/>
                </a:cxn>
              </a:cxnLst>
              <a:rect l="0" t="0" r="r" b="b"/>
              <a:pathLst>
                <a:path w="9" h="6">
                  <a:moveTo>
                    <a:pt x="0" y="3"/>
                  </a:moveTo>
                  <a:lnTo>
                    <a:pt x="8" y="6"/>
                  </a:lnTo>
                  <a:lnTo>
                    <a:pt x="9" y="4"/>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6" name="Freeform 52"/>
            <p:cNvSpPr/>
            <p:nvPr/>
          </p:nvSpPr>
          <p:spPr bwMode="auto">
            <a:xfrm>
              <a:off x="8953500" y="854076"/>
              <a:ext cx="12700" cy="12700"/>
            </a:xfrm>
            <a:custGeom>
              <a:avLst/>
              <a:gdLst>
                <a:gd name="T0" fmla="*/ 0 w 8"/>
                <a:gd name="T1" fmla="*/ 2 h 8"/>
                <a:gd name="T2" fmla="*/ 6 w 8"/>
                <a:gd name="T3" fmla="*/ 8 h 8"/>
                <a:gd name="T4" fmla="*/ 8 w 8"/>
                <a:gd name="T5" fmla="*/ 6 h 8"/>
                <a:gd name="T6" fmla="*/ 2 w 8"/>
                <a:gd name="T7" fmla="*/ 0 h 8"/>
                <a:gd name="T8" fmla="*/ 0 w 8"/>
                <a:gd name="T9" fmla="*/ 2 h 8"/>
              </a:gdLst>
              <a:ahLst/>
              <a:cxnLst>
                <a:cxn ang="0">
                  <a:pos x="T0" y="T1"/>
                </a:cxn>
                <a:cxn ang="0">
                  <a:pos x="T2" y="T3"/>
                </a:cxn>
                <a:cxn ang="0">
                  <a:pos x="T4" y="T5"/>
                </a:cxn>
                <a:cxn ang="0">
                  <a:pos x="T6" y="T7"/>
                </a:cxn>
                <a:cxn ang="0">
                  <a:pos x="T8" y="T9"/>
                </a:cxn>
              </a:cxnLst>
              <a:rect l="0" t="0" r="r" b="b"/>
              <a:pathLst>
                <a:path w="8" h="8">
                  <a:moveTo>
                    <a:pt x="0" y="2"/>
                  </a:moveTo>
                  <a:lnTo>
                    <a:pt x="6" y="8"/>
                  </a:lnTo>
                  <a:lnTo>
                    <a:pt x="8" y="6"/>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7" name="Freeform 53"/>
            <p:cNvSpPr/>
            <p:nvPr/>
          </p:nvSpPr>
          <p:spPr bwMode="auto">
            <a:xfrm>
              <a:off x="8967788" y="846138"/>
              <a:ext cx="7938" cy="14288"/>
            </a:xfrm>
            <a:custGeom>
              <a:avLst/>
              <a:gdLst>
                <a:gd name="T0" fmla="*/ 0 w 5"/>
                <a:gd name="T1" fmla="*/ 1 h 9"/>
                <a:gd name="T2" fmla="*/ 3 w 5"/>
                <a:gd name="T3" fmla="*/ 9 h 9"/>
                <a:gd name="T4" fmla="*/ 5 w 5"/>
                <a:gd name="T5" fmla="*/ 8 h 9"/>
                <a:gd name="T6" fmla="*/ 3 w 5"/>
                <a:gd name="T7" fmla="*/ 0 h 9"/>
                <a:gd name="T8" fmla="*/ 0 w 5"/>
                <a:gd name="T9" fmla="*/ 1 h 9"/>
              </a:gdLst>
              <a:ahLst/>
              <a:cxnLst>
                <a:cxn ang="0">
                  <a:pos x="T0" y="T1"/>
                </a:cxn>
                <a:cxn ang="0">
                  <a:pos x="T2" y="T3"/>
                </a:cxn>
                <a:cxn ang="0">
                  <a:pos x="T4" y="T5"/>
                </a:cxn>
                <a:cxn ang="0">
                  <a:pos x="T6" y="T7"/>
                </a:cxn>
                <a:cxn ang="0">
                  <a:pos x="T8" y="T9"/>
                </a:cxn>
              </a:cxnLst>
              <a:rect l="0" t="0" r="r" b="b"/>
              <a:pathLst>
                <a:path w="5" h="9">
                  <a:moveTo>
                    <a:pt x="0" y="1"/>
                  </a:moveTo>
                  <a:lnTo>
                    <a:pt x="3" y="9"/>
                  </a:lnTo>
                  <a:lnTo>
                    <a:pt x="5" y="8"/>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8" name="Rectangle 54"/>
            <p:cNvSpPr>
              <a:spLocks noChangeArrowheads="1"/>
            </p:cNvSpPr>
            <p:nvPr/>
          </p:nvSpPr>
          <p:spPr bwMode="auto">
            <a:xfrm>
              <a:off x="8983663" y="846138"/>
              <a:ext cx="31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9" name="Freeform 55"/>
            <p:cNvSpPr/>
            <p:nvPr/>
          </p:nvSpPr>
          <p:spPr bwMode="auto">
            <a:xfrm>
              <a:off x="8994775" y="846138"/>
              <a:ext cx="7938" cy="14288"/>
            </a:xfrm>
            <a:custGeom>
              <a:avLst/>
              <a:gdLst>
                <a:gd name="T0" fmla="*/ 0 w 5"/>
                <a:gd name="T1" fmla="*/ 8 h 9"/>
                <a:gd name="T2" fmla="*/ 1 w 5"/>
                <a:gd name="T3" fmla="*/ 9 h 9"/>
                <a:gd name="T4" fmla="*/ 5 w 5"/>
                <a:gd name="T5" fmla="*/ 1 h 9"/>
                <a:gd name="T6" fmla="*/ 3 w 5"/>
                <a:gd name="T7" fmla="*/ 0 h 9"/>
                <a:gd name="T8" fmla="*/ 0 w 5"/>
                <a:gd name="T9" fmla="*/ 8 h 9"/>
              </a:gdLst>
              <a:ahLst/>
              <a:cxnLst>
                <a:cxn ang="0">
                  <a:pos x="T0" y="T1"/>
                </a:cxn>
                <a:cxn ang="0">
                  <a:pos x="T2" y="T3"/>
                </a:cxn>
                <a:cxn ang="0">
                  <a:pos x="T4" y="T5"/>
                </a:cxn>
                <a:cxn ang="0">
                  <a:pos x="T6" y="T7"/>
                </a:cxn>
                <a:cxn ang="0">
                  <a:pos x="T8" y="T9"/>
                </a:cxn>
              </a:cxnLst>
              <a:rect l="0" t="0" r="r" b="b"/>
              <a:pathLst>
                <a:path w="5" h="9">
                  <a:moveTo>
                    <a:pt x="0" y="8"/>
                  </a:moveTo>
                  <a:lnTo>
                    <a:pt x="1" y="9"/>
                  </a:lnTo>
                  <a:lnTo>
                    <a:pt x="5" y="1"/>
                  </a:lnTo>
                  <a:lnTo>
                    <a:pt x="3"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0" name="Freeform 56"/>
            <p:cNvSpPr/>
            <p:nvPr/>
          </p:nvSpPr>
          <p:spPr bwMode="auto">
            <a:xfrm>
              <a:off x="9005888" y="854076"/>
              <a:ext cx="11113" cy="11113"/>
            </a:xfrm>
            <a:custGeom>
              <a:avLst/>
              <a:gdLst>
                <a:gd name="T0" fmla="*/ 0 w 7"/>
                <a:gd name="T1" fmla="*/ 5 h 7"/>
                <a:gd name="T2" fmla="*/ 1 w 7"/>
                <a:gd name="T3" fmla="*/ 7 h 7"/>
                <a:gd name="T4" fmla="*/ 7 w 7"/>
                <a:gd name="T5" fmla="*/ 2 h 7"/>
                <a:gd name="T6" fmla="*/ 6 w 7"/>
                <a:gd name="T7" fmla="*/ 0 h 7"/>
                <a:gd name="T8" fmla="*/ 0 w 7"/>
                <a:gd name="T9" fmla="*/ 5 h 7"/>
              </a:gdLst>
              <a:ahLst/>
              <a:cxnLst>
                <a:cxn ang="0">
                  <a:pos x="T0" y="T1"/>
                </a:cxn>
                <a:cxn ang="0">
                  <a:pos x="T2" y="T3"/>
                </a:cxn>
                <a:cxn ang="0">
                  <a:pos x="T4" y="T5"/>
                </a:cxn>
                <a:cxn ang="0">
                  <a:pos x="T6" y="T7"/>
                </a:cxn>
                <a:cxn ang="0">
                  <a:pos x="T8" y="T9"/>
                </a:cxn>
              </a:cxnLst>
              <a:rect l="0" t="0" r="r" b="b"/>
              <a:pathLst>
                <a:path w="7" h="7">
                  <a:moveTo>
                    <a:pt x="0" y="5"/>
                  </a:moveTo>
                  <a:lnTo>
                    <a:pt x="1" y="7"/>
                  </a:lnTo>
                  <a:lnTo>
                    <a:pt x="7" y="2"/>
                  </a:lnTo>
                  <a:lnTo>
                    <a:pt x="6"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1" name="Freeform 57"/>
            <p:cNvSpPr/>
            <p:nvPr/>
          </p:nvSpPr>
          <p:spPr bwMode="auto">
            <a:xfrm>
              <a:off x="9012238" y="865188"/>
              <a:ext cx="11113" cy="7938"/>
            </a:xfrm>
            <a:custGeom>
              <a:avLst/>
              <a:gdLst>
                <a:gd name="T0" fmla="*/ 0 w 7"/>
                <a:gd name="T1" fmla="*/ 3 h 5"/>
                <a:gd name="T2" fmla="*/ 0 w 7"/>
                <a:gd name="T3" fmla="*/ 5 h 5"/>
                <a:gd name="T4" fmla="*/ 7 w 7"/>
                <a:gd name="T5" fmla="*/ 2 h 5"/>
                <a:gd name="T6" fmla="*/ 7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0" y="5"/>
                  </a:lnTo>
                  <a:lnTo>
                    <a:pt x="7" y="2"/>
                  </a:lnTo>
                  <a:lnTo>
                    <a:pt x="7"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2" name="Rectangle 58"/>
            <p:cNvSpPr>
              <a:spLocks noChangeArrowheads="1"/>
            </p:cNvSpPr>
            <p:nvPr/>
          </p:nvSpPr>
          <p:spPr bwMode="auto">
            <a:xfrm>
              <a:off x="9013825" y="879476"/>
              <a:ext cx="1270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3" name="Rectangle 59"/>
            <p:cNvSpPr>
              <a:spLocks noChangeArrowheads="1"/>
            </p:cNvSpPr>
            <p:nvPr/>
          </p:nvSpPr>
          <p:spPr bwMode="auto">
            <a:xfrm>
              <a:off x="9013825" y="890588"/>
              <a:ext cx="127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4" name="Rectangle 60"/>
            <p:cNvSpPr>
              <a:spLocks noChangeArrowheads="1"/>
            </p:cNvSpPr>
            <p:nvPr/>
          </p:nvSpPr>
          <p:spPr bwMode="auto">
            <a:xfrm>
              <a:off x="9015413"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5" name="Rectangle 61"/>
            <p:cNvSpPr>
              <a:spLocks noChangeArrowheads="1"/>
            </p:cNvSpPr>
            <p:nvPr/>
          </p:nvSpPr>
          <p:spPr bwMode="auto">
            <a:xfrm>
              <a:off x="9013825" y="912813"/>
              <a:ext cx="127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6" name="Rectangle 62"/>
            <p:cNvSpPr>
              <a:spLocks noChangeArrowheads="1"/>
            </p:cNvSpPr>
            <p:nvPr/>
          </p:nvSpPr>
          <p:spPr bwMode="auto">
            <a:xfrm>
              <a:off x="8939213" y="792163"/>
              <a:ext cx="9048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7" name="Rectangle 63"/>
            <p:cNvSpPr>
              <a:spLocks noChangeArrowheads="1"/>
            </p:cNvSpPr>
            <p:nvPr/>
          </p:nvSpPr>
          <p:spPr bwMode="auto">
            <a:xfrm>
              <a:off x="8878888" y="827088"/>
              <a:ext cx="20955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8" name="Rectangle 64"/>
            <p:cNvSpPr>
              <a:spLocks noChangeArrowheads="1"/>
            </p:cNvSpPr>
            <p:nvPr/>
          </p:nvSpPr>
          <p:spPr bwMode="auto">
            <a:xfrm>
              <a:off x="8878888" y="842963"/>
              <a:ext cx="20955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9" name="Rectangle 65"/>
            <p:cNvSpPr>
              <a:spLocks noChangeArrowheads="1"/>
            </p:cNvSpPr>
            <p:nvPr/>
          </p:nvSpPr>
          <p:spPr bwMode="auto">
            <a:xfrm>
              <a:off x="8910638" y="862013"/>
              <a:ext cx="381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0" name="Rectangle 66"/>
            <p:cNvSpPr>
              <a:spLocks noChangeArrowheads="1"/>
            </p:cNvSpPr>
            <p:nvPr/>
          </p:nvSpPr>
          <p:spPr bwMode="auto">
            <a:xfrm>
              <a:off x="9020175" y="858838"/>
              <a:ext cx="412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1" name="Rectangle 67"/>
            <p:cNvSpPr>
              <a:spLocks noChangeArrowheads="1"/>
            </p:cNvSpPr>
            <p:nvPr/>
          </p:nvSpPr>
          <p:spPr bwMode="auto">
            <a:xfrm>
              <a:off x="8910638"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2" name="Rectangle 68"/>
            <p:cNvSpPr>
              <a:spLocks noChangeArrowheads="1"/>
            </p:cNvSpPr>
            <p:nvPr/>
          </p:nvSpPr>
          <p:spPr bwMode="auto">
            <a:xfrm>
              <a:off x="9026525"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3" name="Rectangle 69"/>
            <p:cNvSpPr>
              <a:spLocks noChangeArrowheads="1"/>
            </p:cNvSpPr>
            <p:nvPr/>
          </p:nvSpPr>
          <p:spPr bwMode="auto">
            <a:xfrm>
              <a:off x="8910638"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4" name="Rectangle 70"/>
            <p:cNvSpPr>
              <a:spLocks noChangeArrowheads="1"/>
            </p:cNvSpPr>
            <p:nvPr/>
          </p:nvSpPr>
          <p:spPr bwMode="auto">
            <a:xfrm>
              <a:off x="9026525"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5" name="Rectangle 71"/>
            <p:cNvSpPr>
              <a:spLocks noChangeArrowheads="1"/>
            </p:cNvSpPr>
            <p:nvPr/>
          </p:nvSpPr>
          <p:spPr bwMode="auto">
            <a:xfrm>
              <a:off x="8909050" y="906463"/>
              <a:ext cx="34925"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6" name="Rectangle 72"/>
            <p:cNvSpPr>
              <a:spLocks noChangeArrowheads="1"/>
            </p:cNvSpPr>
            <p:nvPr/>
          </p:nvSpPr>
          <p:spPr bwMode="auto">
            <a:xfrm>
              <a:off x="9026525" y="906463"/>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7" name="Rectangle 73"/>
            <p:cNvSpPr>
              <a:spLocks noChangeArrowheads="1"/>
            </p:cNvSpPr>
            <p:nvPr/>
          </p:nvSpPr>
          <p:spPr bwMode="auto">
            <a:xfrm>
              <a:off x="8916988" y="9080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8" name="Rectangle 74"/>
            <p:cNvSpPr>
              <a:spLocks noChangeArrowheads="1"/>
            </p:cNvSpPr>
            <p:nvPr/>
          </p:nvSpPr>
          <p:spPr bwMode="auto">
            <a:xfrm>
              <a:off x="9045575" y="908051"/>
              <a:ext cx="476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9" name="Rectangle 75"/>
            <p:cNvSpPr>
              <a:spLocks noChangeArrowheads="1"/>
            </p:cNvSpPr>
            <p:nvPr/>
          </p:nvSpPr>
          <p:spPr bwMode="auto">
            <a:xfrm>
              <a:off x="9039225"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0" name="Rectangle 76"/>
            <p:cNvSpPr>
              <a:spLocks noChangeArrowheads="1"/>
            </p:cNvSpPr>
            <p:nvPr/>
          </p:nvSpPr>
          <p:spPr bwMode="auto">
            <a:xfrm>
              <a:off x="8926513"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1" name="Rectangle 77"/>
            <p:cNvSpPr>
              <a:spLocks noChangeArrowheads="1"/>
            </p:cNvSpPr>
            <p:nvPr/>
          </p:nvSpPr>
          <p:spPr bwMode="auto">
            <a:xfrm>
              <a:off x="8916988" y="874713"/>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2" name="Rectangle 78"/>
            <p:cNvSpPr>
              <a:spLocks noChangeArrowheads="1"/>
            </p:cNvSpPr>
            <p:nvPr/>
          </p:nvSpPr>
          <p:spPr bwMode="auto">
            <a:xfrm>
              <a:off x="9047163" y="876301"/>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3" name="Rectangle 79"/>
            <p:cNvSpPr>
              <a:spLocks noChangeArrowheads="1"/>
            </p:cNvSpPr>
            <p:nvPr/>
          </p:nvSpPr>
          <p:spPr bwMode="auto">
            <a:xfrm>
              <a:off x="9036050" y="86042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4" name="Rectangle 80"/>
            <p:cNvSpPr>
              <a:spLocks noChangeArrowheads="1"/>
            </p:cNvSpPr>
            <p:nvPr/>
          </p:nvSpPr>
          <p:spPr bwMode="auto">
            <a:xfrm>
              <a:off x="8929688" y="862013"/>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5" name="Rectangle 81"/>
            <p:cNvSpPr>
              <a:spLocks noChangeArrowheads="1"/>
            </p:cNvSpPr>
            <p:nvPr/>
          </p:nvSpPr>
          <p:spPr bwMode="auto">
            <a:xfrm>
              <a:off x="88931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6" name="Rectangle 82"/>
            <p:cNvSpPr>
              <a:spLocks noChangeArrowheads="1"/>
            </p:cNvSpPr>
            <p:nvPr/>
          </p:nvSpPr>
          <p:spPr bwMode="auto">
            <a:xfrm>
              <a:off x="89185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7" name="Rectangle 83"/>
            <p:cNvSpPr>
              <a:spLocks noChangeArrowheads="1"/>
            </p:cNvSpPr>
            <p:nvPr/>
          </p:nvSpPr>
          <p:spPr bwMode="auto">
            <a:xfrm>
              <a:off x="89439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8" name="Rectangle 84"/>
            <p:cNvSpPr>
              <a:spLocks noChangeArrowheads="1"/>
            </p:cNvSpPr>
            <p:nvPr/>
          </p:nvSpPr>
          <p:spPr bwMode="auto">
            <a:xfrm>
              <a:off x="9021763" y="844551"/>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9" name="Rectangle 85"/>
            <p:cNvSpPr>
              <a:spLocks noChangeArrowheads="1"/>
            </p:cNvSpPr>
            <p:nvPr/>
          </p:nvSpPr>
          <p:spPr bwMode="auto">
            <a:xfrm>
              <a:off x="9048750" y="842963"/>
              <a:ext cx="15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0" name="Rectangle 86"/>
            <p:cNvSpPr>
              <a:spLocks noChangeArrowheads="1"/>
            </p:cNvSpPr>
            <p:nvPr/>
          </p:nvSpPr>
          <p:spPr bwMode="auto">
            <a:xfrm>
              <a:off x="9072563"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1" name="Rectangle 87"/>
            <p:cNvSpPr>
              <a:spLocks noChangeArrowheads="1"/>
            </p:cNvSpPr>
            <p:nvPr/>
          </p:nvSpPr>
          <p:spPr bwMode="auto">
            <a:xfrm>
              <a:off x="9075738" y="828676"/>
              <a:ext cx="158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2" name="Rectangle 88"/>
            <p:cNvSpPr>
              <a:spLocks noChangeArrowheads="1"/>
            </p:cNvSpPr>
            <p:nvPr/>
          </p:nvSpPr>
          <p:spPr bwMode="auto">
            <a:xfrm>
              <a:off x="9055100" y="828676"/>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3" name="Rectangle 89"/>
            <p:cNvSpPr>
              <a:spLocks noChangeArrowheads="1"/>
            </p:cNvSpPr>
            <p:nvPr/>
          </p:nvSpPr>
          <p:spPr bwMode="auto">
            <a:xfrm>
              <a:off x="9039225"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4" name="Rectangle 90"/>
            <p:cNvSpPr>
              <a:spLocks noChangeArrowheads="1"/>
            </p:cNvSpPr>
            <p:nvPr/>
          </p:nvSpPr>
          <p:spPr bwMode="auto">
            <a:xfrm>
              <a:off x="9009063"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5" name="Rectangle 91"/>
            <p:cNvSpPr>
              <a:spLocks noChangeArrowheads="1"/>
            </p:cNvSpPr>
            <p:nvPr/>
          </p:nvSpPr>
          <p:spPr bwMode="auto">
            <a:xfrm>
              <a:off x="8983663" y="828676"/>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6" name="Rectangle 92"/>
            <p:cNvSpPr>
              <a:spLocks noChangeArrowheads="1"/>
            </p:cNvSpPr>
            <p:nvPr/>
          </p:nvSpPr>
          <p:spPr bwMode="auto">
            <a:xfrm>
              <a:off x="8956675"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7" name="Rectangle 93"/>
            <p:cNvSpPr>
              <a:spLocks noChangeArrowheads="1"/>
            </p:cNvSpPr>
            <p:nvPr/>
          </p:nvSpPr>
          <p:spPr bwMode="auto">
            <a:xfrm>
              <a:off x="8928100"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8" name="Rectangle 94"/>
            <p:cNvSpPr>
              <a:spLocks noChangeArrowheads="1"/>
            </p:cNvSpPr>
            <p:nvPr/>
          </p:nvSpPr>
          <p:spPr bwMode="auto">
            <a:xfrm>
              <a:off x="8907463" y="828676"/>
              <a:ext cx="47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9" name="Rectangle 95"/>
            <p:cNvSpPr>
              <a:spLocks noChangeArrowheads="1"/>
            </p:cNvSpPr>
            <p:nvPr/>
          </p:nvSpPr>
          <p:spPr bwMode="auto">
            <a:xfrm>
              <a:off x="8888413"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0" name="Rectangle 96"/>
            <p:cNvSpPr>
              <a:spLocks noChangeArrowheads="1"/>
            </p:cNvSpPr>
            <p:nvPr/>
          </p:nvSpPr>
          <p:spPr bwMode="auto">
            <a:xfrm>
              <a:off x="8937625" y="811213"/>
              <a:ext cx="920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1" name="Rectangle 97"/>
            <p:cNvSpPr>
              <a:spLocks noChangeArrowheads="1"/>
            </p:cNvSpPr>
            <p:nvPr/>
          </p:nvSpPr>
          <p:spPr bwMode="auto">
            <a:xfrm>
              <a:off x="9028113" y="804863"/>
              <a:ext cx="4763"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2" name="Rectangle 98"/>
            <p:cNvSpPr>
              <a:spLocks noChangeArrowheads="1"/>
            </p:cNvSpPr>
            <p:nvPr/>
          </p:nvSpPr>
          <p:spPr bwMode="auto">
            <a:xfrm>
              <a:off x="8934450" y="801688"/>
              <a:ext cx="476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3" name="Rectangle 99"/>
            <p:cNvSpPr>
              <a:spLocks noChangeArrowheads="1"/>
            </p:cNvSpPr>
            <p:nvPr/>
          </p:nvSpPr>
          <p:spPr bwMode="auto">
            <a:xfrm>
              <a:off x="8943975"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4" name="Rectangle 100"/>
            <p:cNvSpPr>
              <a:spLocks noChangeArrowheads="1"/>
            </p:cNvSpPr>
            <p:nvPr/>
          </p:nvSpPr>
          <p:spPr bwMode="auto">
            <a:xfrm>
              <a:off x="89709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5" name="Rectangle 101"/>
            <p:cNvSpPr>
              <a:spLocks noChangeArrowheads="1"/>
            </p:cNvSpPr>
            <p:nvPr/>
          </p:nvSpPr>
          <p:spPr bwMode="auto">
            <a:xfrm>
              <a:off x="89963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6" name="Rectangle 102"/>
            <p:cNvSpPr>
              <a:spLocks noChangeArrowheads="1"/>
            </p:cNvSpPr>
            <p:nvPr/>
          </p:nvSpPr>
          <p:spPr bwMode="auto">
            <a:xfrm>
              <a:off x="9023350"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7" name="Rectangle 103"/>
            <p:cNvSpPr>
              <a:spLocks noChangeArrowheads="1"/>
            </p:cNvSpPr>
            <p:nvPr/>
          </p:nvSpPr>
          <p:spPr bwMode="auto">
            <a:xfrm>
              <a:off x="9005888" y="795338"/>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8" name="Rectangle 104"/>
            <p:cNvSpPr>
              <a:spLocks noChangeArrowheads="1"/>
            </p:cNvSpPr>
            <p:nvPr/>
          </p:nvSpPr>
          <p:spPr bwMode="auto">
            <a:xfrm>
              <a:off x="8980488" y="7937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9" name="Rectangle 105"/>
            <p:cNvSpPr>
              <a:spLocks noChangeArrowheads="1"/>
            </p:cNvSpPr>
            <p:nvPr/>
          </p:nvSpPr>
          <p:spPr bwMode="auto">
            <a:xfrm>
              <a:off x="8958263" y="79533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80" name="Freeform 106"/>
            <p:cNvSpPr/>
            <p:nvPr/>
          </p:nvSpPr>
          <p:spPr bwMode="auto">
            <a:xfrm>
              <a:off x="8918575" y="923926"/>
              <a:ext cx="38100" cy="38100"/>
            </a:xfrm>
            <a:custGeom>
              <a:avLst/>
              <a:gdLst>
                <a:gd name="T0" fmla="*/ 0 w 24"/>
                <a:gd name="T1" fmla="*/ 21 h 24"/>
                <a:gd name="T2" fmla="*/ 3 w 24"/>
                <a:gd name="T3" fmla="*/ 24 h 24"/>
                <a:gd name="T4" fmla="*/ 24 w 24"/>
                <a:gd name="T5" fmla="*/ 3 h 24"/>
                <a:gd name="T6" fmla="*/ 22 w 24"/>
                <a:gd name="T7" fmla="*/ 0 h 24"/>
                <a:gd name="T8" fmla="*/ 0 w 24"/>
                <a:gd name="T9" fmla="*/ 21 h 24"/>
              </a:gdLst>
              <a:ahLst/>
              <a:cxnLst>
                <a:cxn ang="0">
                  <a:pos x="T0" y="T1"/>
                </a:cxn>
                <a:cxn ang="0">
                  <a:pos x="T2" y="T3"/>
                </a:cxn>
                <a:cxn ang="0">
                  <a:pos x="T4" y="T5"/>
                </a:cxn>
                <a:cxn ang="0">
                  <a:pos x="T6" y="T7"/>
                </a:cxn>
                <a:cxn ang="0">
                  <a:pos x="T8" y="T9"/>
                </a:cxn>
              </a:cxnLst>
              <a:rect l="0" t="0" r="r" b="b"/>
              <a:pathLst>
                <a:path w="24" h="24">
                  <a:moveTo>
                    <a:pt x="0" y="21"/>
                  </a:moveTo>
                  <a:lnTo>
                    <a:pt x="3" y="24"/>
                  </a:lnTo>
                  <a:lnTo>
                    <a:pt x="24" y="3"/>
                  </a:lnTo>
                  <a:lnTo>
                    <a:pt x="22" y="0"/>
                  </a:lnTo>
                  <a:lnTo>
                    <a:pt x="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1" name="Freeform 107"/>
            <p:cNvSpPr/>
            <p:nvPr/>
          </p:nvSpPr>
          <p:spPr bwMode="auto">
            <a:xfrm>
              <a:off x="9012238" y="923926"/>
              <a:ext cx="31750" cy="34925"/>
            </a:xfrm>
            <a:custGeom>
              <a:avLst/>
              <a:gdLst>
                <a:gd name="T0" fmla="*/ 0 w 20"/>
                <a:gd name="T1" fmla="*/ 2 h 22"/>
                <a:gd name="T2" fmla="*/ 18 w 20"/>
                <a:gd name="T3" fmla="*/ 22 h 22"/>
                <a:gd name="T4" fmla="*/ 20 w 20"/>
                <a:gd name="T5" fmla="*/ 21 h 22"/>
                <a:gd name="T6" fmla="*/ 1 w 20"/>
                <a:gd name="T7" fmla="*/ 0 h 22"/>
                <a:gd name="T8" fmla="*/ 0 w 20"/>
                <a:gd name="T9" fmla="*/ 2 h 22"/>
              </a:gdLst>
              <a:ahLst/>
              <a:cxnLst>
                <a:cxn ang="0">
                  <a:pos x="T0" y="T1"/>
                </a:cxn>
                <a:cxn ang="0">
                  <a:pos x="T2" y="T3"/>
                </a:cxn>
                <a:cxn ang="0">
                  <a:pos x="T4" y="T5"/>
                </a:cxn>
                <a:cxn ang="0">
                  <a:pos x="T6" y="T7"/>
                </a:cxn>
                <a:cxn ang="0">
                  <a:pos x="T8" y="T9"/>
                </a:cxn>
              </a:cxnLst>
              <a:rect l="0" t="0" r="r" b="b"/>
              <a:pathLst>
                <a:path w="20" h="22">
                  <a:moveTo>
                    <a:pt x="0" y="2"/>
                  </a:moveTo>
                  <a:lnTo>
                    <a:pt x="18" y="22"/>
                  </a:lnTo>
                  <a:lnTo>
                    <a:pt x="20" y="2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2" name="Freeform 108"/>
            <p:cNvSpPr>
              <a:spLocks noEditPoints="1"/>
            </p:cNvSpPr>
            <p:nvPr/>
          </p:nvSpPr>
          <p:spPr bwMode="auto">
            <a:xfrm>
              <a:off x="8848725" y="1063626"/>
              <a:ext cx="285750" cy="101600"/>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3" name="Freeform 109"/>
            <p:cNvSpPr/>
            <p:nvPr/>
          </p:nvSpPr>
          <p:spPr bwMode="auto">
            <a:xfrm>
              <a:off x="8726488" y="890588"/>
              <a:ext cx="130175" cy="274638"/>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4" name="Freeform 110"/>
            <p:cNvSpPr/>
            <p:nvPr/>
          </p:nvSpPr>
          <p:spPr bwMode="auto">
            <a:xfrm>
              <a:off x="8743950" y="993776"/>
              <a:ext cx="50800" cy="3492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5" name="Freeform 111"/>
            <p:cNvSpPr/>
            <p:nvPr/>
          </p:nvSpPr>
          <p:spPr bwMode="auto">
            <a:xfrm>
              <a:off x="8780463" y="996951"/>
              <a:ext cx="31750" cy="104775"/>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6" name="Freeform 112"/>
            <p:cNvSpPr/>
            <p:nvPr/>
          </p:nvSpPr>
          <p:spPr bwMode="auto">
            <a:xfrm>
              <a:off x="8734425" y="892176"/>
              <a:ext cx="60325" cy="4127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7" name="Freeform 113"/>
            <p:cNvSpPr/>
            <p:nvPr/>
          </p:nvSpPr>
          <p:spPr bwMode="auto">
            <a:xfrm>
              <a:off x="8747125" y="927101"/>
              <a:ext cx="6350" cy="36513"/>
            </a:xfrm>
            <a:custGeom>
              <a:avLst/>
              <a:gdLst>
                <a:gd name="T0" fmla="*/ 0 w 4"/>
                <a:gd name="T1" fmla="*/ 23 h 23"/>
                <a:gd name="T2" fmla="*/ 3 w 4"/>
                <a:gd name="T3" fmla="*/ 23 h 23"/>
                <a:gd name="T4" fmla="*/ 4 w 4"/>
                <a:gd name="T5" fmla="*/ 0 h 23"/>
                <a:gd name="T6" fmla="*/ 1 w 4"/>
                <a:gd name="T7" fmla="*/ 0 h 23"/>
                <a:gd name="T8" fmla="*/ 0 w 4"/>
                <a:gd name="T9" fmla="*/ 23 h 23"/>
              </a:gdLst>
              <a:ahLst/>
              <a:cxnLst>
                <a:cxn ang="0">
                  <a:pos x="T0" y="T1"/>
                </a:cxn>
                <a:cxn ang="0">
                  <a:pos x="T2" y="T3"/>
                </a:cxn>
                <a:cxn ang="0">
                  <a:pos x="T4" y="T5"/>
                </a:cxn>
                <a:cxn ang="0">
                  <a:pos x="T6" y="T7"/>
                </a:cxn>
                <a:cxn ang="0">
                  <a:pos x="T8" y="T9"/>
                </a:cxn>
              </a:cxnLst>
              <a:rect l="0" t="0" r="r" b="b"/>
              <a:pathLst>
                <a:path w="4" h="23">
                  <a:moveTo>
                    <a:pt x="0" y="23"/>
                  </a:moveTo>
                  <a:lnTo>
                    <a:pt x="3" y="23"/>
                  </a:lnTo>
                  <a:lnTo>
                    <a:pt x="4" y="0"/>
                  </a:lnTo>
                  <a:lnTo>
                    <a:pt x="1"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8" name="Freeform 114"/>
            <p:cNvSpPr/>
            <p:nvPr/>
          </p:nvSpPr>
          <p:spPr bwMode="auto">
            <a:xfrm>
              <a:off x="9121775" y="890588"/>
              <a:ext cx="133350" cy="274638"/>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9" name="Freeform 115"/>
            <p:cNvSpPr/>
            <p:nvPr/>
          </p:nvSpPr>
          <p:spPr bwMode="auto">
            <a:xfrm>
              <a:off x="9185275" y="993776"/>
              <a:ext cx="50800" cy="3492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0" name="Freeform 116"/>
            <p:cNvSpPr/>
            <p:nvPr/>
          </p:nvSpPr>
          <p:spPr bwMode="auto">
            <a:xfrm>
              <a:off x="9167813" y="996951"/>
              <a:ext cx="31750" cy="104775"/>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1" name="Freeform 117"/>
            <p:cNvSpPr/>
            <p:nvPr/>
          </p:nvSpPr>
          <p:spPr bwMode="auto">
            <a:xfrm>
              <a:off x="9185275" y="892176"/>
              <a:ext cx="58738" cy="4127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2" name="Rectangle 118"/>
            <p:cNvSpPr>
              <a:spLocks noChangeArrowheads="1"/>
            </p:cNvSpPr>
            <p:nvPr/>
          </p:nvSpPr>
          <p:spPr bwMode="auto">
            <a:xfrm>
              <a:off x="9228138" y="927101"/>
              <a:ext cx="4763"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93" name="Freeform 119"/>
            <p:cNvSpPr>
              <a:spLocks noEditPoints="1"/>
            </p:cNvSpPr>
            <p:nvPr/>
          </p:nvSpPr>
          <p:spPr bwMode="auto">
            <a:xfrm>
              <a:off x="8872538" y="1084263"/>
              <a:ext cx="55563" cy="57150"/>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4" name="Freeform 120"/>
            <p:cNvSpPr>
              <a:spLocks noEditPoints="1"/>
            </p:cNvSpPr>
            <p:nvPr/>
          </p:nvSpPr>
          <p:spPr bwMode="auto">
            <a:xfrm>
              <a:off x="8934450" y="1087438"/>
              <a:ext cx="50800" cy="4445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5" name="Freeform 121"/>
            <p:cNvSpPr>
              <a:spLocks noEditPoints="1"/>
            </p:cNvSpPr>
            <p:nvPr/>
          </p:nvSpPr>
          <p:spPr bwMode="auto">
            <a:xfrm>
              <a:off x="8990013" y="1085851"/>
              <a:ext cx="57150" cy="47625"/>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6" name="Freeform 122"/>
            <p:cNvSpPr/>
            <p:nvPr/>
          </p:nvSpPr>
          <p:spPr bwMode="auto">
            <a:xfrm>
              <a:off x="9050338" y="1092201"/>
              <a:ext cx="53975" cy="41275"/>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sp>
        <p:nvSpPr>
          <p:cNvPr id="20484" name="文本框 15"/>
          <p:cNvSpPr txBox="1"/>
          <p:nvPr/>
        </p:nvSpPr>
        <p:spPr>
          <a:xfrm>
            <a:off x="703580" y="722630"/>
            <a:ext cx="1449070" cy="583565"/>
          </a:xfrm>
          <a:prstGeom prst="rect">
            <a:avLst/>
          </a:prstGeom>
          <a:noFill/>
          <a:ln w="9525">
            <a:noFill/>
          </a:ln>
        </p:spPr>
        <p:txBody>
          <a:bodyPr wrap="square" anchor="t" anchorCtr="0">
            <a:spAutoFit/>
          </a:bodyPr>
          <a:p>
            <a:pPr algn="ctr"/>
            <a:r>
              <a:rPr lang="en-US" altLang="zh-CN" sz="3200" dirty="0">
                <a:solidFill>
                  <a:srgbClr val="103568"/>
                </a:solidFill>
                <a:latin typeface="Stencil" panose="040409050D0802020404" pitchFamily="82" charset="0"/>
                <a:ea typeface="宋体" panose="02010600030101010101" pitchFamily="2" charset="-122"/>
              </a:rPr>
              <a:t>9.3</a:t>
            </a:r>
            <a:endParaRPr lang="en-US" altLang="zh-CN" sz="3200" dirty="0">
              <a:solidFill>
                <a:srgbClr val="103568"/>
              </a:solidFill>
              <a:latin typeface="Stencil" panose="040409050D0802020404" pitchFamily="82" charset="0"/>
              <a:ea typeface="宋体" panose="02010600030101010101" pitchFamily="2" charset="-122"/>
            </a:endParaRPr>
          </a:p>
        </p:txBody>
      </p:sp>
      <p:sp>
        <p:nvSpPr>
          <p:cNvPr id="5" name="文本框 4"/>
          <p:cNvSpPr txBox="1"/>
          <p:nvPr/>
        </p:nvSpPr>
        <p:spPr>
          <a:xfrm>
            <a:off x="1058545" y="1306195"/>
            <a:ext cx="10389235" cy="4799965"/>
          </a:xfrm>
          <a:prstGeom prst="rect">
            <a:avLst/>
          </a:prstGeom>
          <a:noFill/>
        </p:spPr>
        <p:txBody>
          <a:bodyPr wrap="square" rtlCol="0" anchor="t">
            <a:spAutoFit/>
          </a:bodyPr>
          <a:p>
            <a:r>
              <a:rPr lang="en-US" sz="1800" dirty="0">
                <a:solidFill>
                  <a:srgbClr val="103568"/>
                </a:solidFill>
                <a:latin typeface="华文中宋" panose="02010600040101010101" charset="-122"/>
                <a:ea typeface="华文中宋" panose="02010600040101010101" charset="-122"/>
                <a:sym typeface="+mn-ea"/>
              </a:rPr>
              <a:t>(1) CPU与外部设备之间如何连接？</a:t>
            </a:r>
            <a:endParaRPr lang="en-US" sz="1800" dirty="0">
              <a:solidFill>
                <a:srgbClr val="103568"/>
              </a:solidFill>
              <a:latin typeface="华文中宋" panose="02010600040101010101" charset="-122"/>
              <a:ea typeface="华文中宋" panose="02010600040101010101" charset="-122"/>
              <a:sym typeface="+mn-ea"/>
            </a:endParaRPr>
          </a:p>
          <a:p>
            <a:r>
              <a:rPr lang="en-US" sz="1800" dirty="0">
                <a:solidFill>
                  <a:srgbClr val="103568"/>
                </a:solidFill>
                <a:latin typeface="华文中宋" panose="02010600040101010101" charset="-122"/>
                <a:ea typeface="华文中宋" panose="02010600040101010101" charset="-122"/>
                <a:sym typeface="+mn-ea"/>
              </a:rPr>
              <a:t>答:通常CPU与外部设备之间通过总线连接，外部设备通过接口连接在总线上，接口实现CPU与外部设备的连接和信息的交换。</a:t>
            </a:r>
            <a:endParaRPr lang="en-US" sz="1800" dirty="0">
              <a:solidFill>
                <a:srgbClr val="103568"/>
              </a:solidFill>
              <a:latin typeface="华文中宋" panose="02010600040101010101" charset="-122"/>
              <a:ea typeface="华文中宋" panose="02010600040101010101" charset="-122"/>
              <a:sym typeface="+mn-ea"/>
            </a:endParaRPr>
          </a:p>
          <a:p>
            <a:endParaRPr lang="en-US" sz="1800" dirty="0">
              <a:solidFill>
                <a:srgbClr val="103568"/>
              </a:solidFill>
              <a:latin typeface="华文中宋" panose="02010600040101010101" charset="-122"/>
              <a:ea typeface="华文中宋" panose="02010600040101010101" charset="-122"/>
              <a:sym typeface="+mn-ea"/>
            </a:endParaRPr>
          </a:p>
          <a:p>
            <a:r>
              <a:rPr lang="en-US" sz="1800" dirty="0">
                <a:solidFill>
                  <a:srgbClr val="103568"/>
                </a:solidFill>
                <a:latin typeface="华文中宋" panose="02010600040101010101" charset="-122"/>
                <a:ea typeface="华文中宋" panose="02010600040101010101" charset="-122"/>
                <a:sym typeface="+mn-ea"/>
              </a:rPr>
              <a:t>(2) CPU与外部设备信息交换的控制方式有哪些?它们各有什么特点?</a:t>
            </a:r>
            <a:endParaRPr lang="en-US" sz="1800" dirty="0">
              <a:solidFill>
                <a:srgbClr val="103568"/>
              </a:solidFill>
              <a:latin typeface="华文中宋" panose="02010600040101010101" charset="-122"/>
              <a:ea typeface="华文中宋" panose="02010600040101010101" charset="-122"/>
              <a:sym typeface="+mn-ea"/>
            </a:endParaRPr>
          </a:p>
          <a:p>
            <a:r>
              <a:rPr lang="en-US" sz="1800" dirty="0">
                <a:solidFill>
                  <a:srgbClr val="103568"/>
                </a:solidFill>
                <a:latin typeface="华文中宋" panose="02010600040101010101" charset="-122"/>
                <a:ea typeface="华文中宋" panose="02010600040101010101" charset="-122"/>
                <a:sym typeface="+mn-ea"/>
              </a:rPr>
              <a:t>答:信息交换的控制方式主要有以下5种。</a:t>
            </a:r>
            <a:endParaRPr lang="en-US" sz="1800" dirty="0">
              <a:solidFill>
                <a:srgbClr val="103568"/>
              </a:solidFill>
              <a:latin typeface="华文中宋" panose="02010600040101010101" charset="-122"/>
              <a:ea typeface="华文中宋" panose="02010600040101010101" charset="-122"/>
              <a:sym typeface="+mn-ea"/>
            </a:endParaRPr>
          </a:p>
          <a:p>
            <a:r>
              <a:rPr lang="en-US" sz="1800" dirty="0">
                <a:solidFill>
                  <a:srgbClr val="103568"/>
                </a:solidFill>
                <a:latin typeface="华文中宋" panose="02010600040101010101" charset="-122"/>
                <a:ea typeface="华文中宋" panose="02010600040101010101" charset="-122"/>
                <a:sym typeface="+mn-ea"/>
              </a:rPr>
              <a:t>① 程序查询控制方式: CPU直接通过执行指令与外部设备交互，与外部设备串行工作。对于慢速设备，采用该方式，CPU会浪费很多时间查询等待，效率较低。</a:t>
            </a:r>
            <a:endParaRPr lang="en-US" sz="1800" dirty="0">
              <a:solidFill>
                <a:srgbClr val="103568"/>
              </a:solidFill>
              <a:latin typeface="华文中宋" panose="02010600040101010101" charset="-122"/>
              <a:ea typeface="华文中宋" panose="02010600040101010101" charset="-122"/>
              <a:sym typeface="+mn-ea"/>
            </a:endParaRPr>
          </a:p>
          <a:p>
            <a:r>
              <a:rPr lang="en-US" sz="1800" dirty="0">
                <a:solidFill>
                  <a:srgbClr val="103568"/>
                </a:solidFill>
                <a:latin typeface="华文中宋" panose="02010600040101010101" charset="-122"/>
                <a:ea typeface="华文中宋" panose="02010600040101010101" charset="-122"/>
                <a:sym typeface="+mn-ea"/>
              </a:rPr>
              <a:t>② 程序中断控制方式: CPU启动外部设备后不再等待，而是转去执行其他进程，CPU 与外部设备并行工作，外部设备就绪后主动向CPU发送中断请求，CPU会在适当时机响应中断，通过暂时中断主程序转去执行中断服务程序完成信息交换。该方式效率较高，适合处理随机事件。</a:t>
            </a:r>
            <a:endParaRPr lang="en-US" sz="1800" dirty="0">
              <a:solidFill>
                <a:srgbClr val="103568"/>
              </a:solidFill>
              <a:latin typeface="华文中宋" panose="02010600040101010101" charset="-122"/>
              <a:ea typeface="华文中宋" panose="02010600040101010101" charset="-122"/>
              <a:sym typeface="+mn-ea"/>
            </a:endParaRPr>
          </a:p>
          <a:p>
            <a:r>
              <a:rPr lang="en-US" sz="1800" dirty="0">
                <a:solidFill>
                  <a:srgbClr val="103568"/>
                </a:solidFill>
                <a:latin typeface="华文中宋" panose="02010600040101010101" charset="-122"/>
                <a:ea typeface="华文中宋" panose="02010600040101010101" charset="-122"/>
                <a:sym typeface="+mn-ea"/>
              </a:rPr>
              <a:t>③ 直接存储器访问(DMA)方式:硬件临时代替CPU接管总线，控制设备和内存之间进行直接的数据交换，信息传送不再经过CPU寄存器中转。该方式适合批量传输，极大提高了传输速率和CPU利用率。</a:t>
            </a:r>
            <a:endParaRPr lang="en-US" sz="1800" dirty="0">
              <a:solidFill>
                <a:srgbClr val="103568"/>
              </a:solidFill>
              <a:latin typeface="华文中宋" panose="02010600040101010101" charset="-122"/>
              <a:ea typeface="华文中宋" panose="02010600040101010101" charset="-122"/>
              <a:sym typeface="+mn-ea"/>
            </a:endParaRPr>
          </a:p>
          <a:p>
            <a:r>
              <a:rPr lang="en-US" sz="1800" dirty="0">
                <a:solidFill>
                  <a:srgbClr val="103568"/>
                </a:solidFill>
                <a:latin typeface="华文中宋" panose="02010600040101010101" charset="-122"/>
                <a:ea typeface="华文中宋" panose="02010600040101010101" charset="-122"/>
                <a:sym typeface="+mn-ea"/>
              </a:rPr>
              <a:t>④ 通道方式:通道是特殊的I/O处理器，用于分担CPU的I/O管理。通道拥有独立的通道指令系统，可以通过执行通道程序来完成CPU指定的I/O任务，能进一步提高系统效率。</a:t>
            </a:r>
            <a:endParaRPr lang="en-US" sz="1800" dirty="0">
              <a:solidFill>
                <a:srgbClr val="103568"/>
              </a:solidFill>
              <a:latin typeface="华文中宋" panose="02010600040101010101" charset="-122"/>
              <a:ea typeface="华文中宋" panose="02010600040101010101" charset="-122"/>
              <a:sym typeface="+mn-ea"/>
            </a:endParaRPr>
          </a:p>
          <a:p>
            <a:r>
              <a:rPr lang="en-US" sz="1800" dirty="0">
                <a:solidFill>
                  <a:srgbClr val="103568"/>
                </a:solidFill>
                <a:latin typeface="华文中宋" panose="02010600040101010101" charset="-122"/>
                <a:ea typeface="华文中宋" panose="02010600040101010101" charset="-122"/>
                <a:sym typeface="+mn-ea"/>
              </a:rPr>
              <a:t>⑤ 外围处理机方式:通常用于中、大型计算机系统中。</a:t>
            </a:r>
            <a:endParaRPr lang="en-US" sz="1800" dirty="0">
              <a:solidFill>
                <a:srgbClr val="103568"/>
              </a:solidFill>
              <a:latin typeface="华文中宋" panose="02010600040101010101" charset="-122"/>
              <a:ea typeface="华文中宋" panose="02010600040101010101" charset="-122"/>
              <a:sym typeface="+mn-ea"/>
            </a:endParaRPr>
          </a:p>
          <a:p>
            <a:endParaRPr lang="en-US" sz="1800" dirty="0">
              <a:solidFill>
                <a:srgbClr val="103568"/>
              </a:solidFill>
              <a:latin typeface="华文中宋" panose="02010600040101010101" charset="-122"/>
              <a:ea typeface="华文中宋" panose="02010600040101010101"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
        <p:nvSpPr>
          <p:cNvPr id="4" name="矩形 3"/>
          <p:cNvSpPr/>
          <p:nvPr/>
        </p:nvSpPr>
        <p:spPr>
          <a:xfrm>
            <a:off x="569913" y="441325"/>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a:t> </a:t>
            </a:r>
            <a:endParaRPr lang="zh-CN" altLang="en-US" strike="noStrike" noProof="1" dirty="0"/>
          </a:p>
        </p:txBody>
      </p:sp>
      <p:grpSp>
        <p:nvGrpSpPr>
          <p:cNvPr id="278" name="组合 277"/>
          <p:cNvGrpSpPr/>
          <p:nvPr/>
        </p:nvGrpSpPr>
        <p:grpSpPr>
          <a:xfrm>
            <a:off x="3290884" y="603896"/>
            <a:ext cx="5640754" cy="5658516"/>
            <a:chOff x="8488363" y="433388"/>
            <a:chExt cx="1008063" cy="1011238"/>
          </a:xfrm>
          <a:solidFill>
            <a:schemeClr val="bg1">
              <a:lumMod val="95000"/>
              <a:alpha val="30000"/>
            </a:schemeClr>
          </a:solidFill>
        </p:grpSpPr>
        <p:sp>
          <p:nvSpPr>
            <p:cNvPr id="279" name="Freeform 5"/>
            <p:cNvSpPr/>
            <p:nvPr/>
          </p:nvSpPr>
          <p:spPr bwMode="auto">
            <a:xfrm>
              <a:off x="8564563" y="974726"/>
              <a:ext cx="73025" cy="68263"/>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0" name="Freeform 6"/>
            <p:cNvSpPr/>
            <p:nvPr/>
          </p:nvSpPr>
          <p:spPr bwMode="auto">
            <a:xfrm>
              <a:off x="8583613" y="1039813"/>
              <a:ext cx="80963" cy="77788"/>
            </a:xfrm>
            <a:custGeom>
              <a:avLst/>
              <a:gdLst>
                <a:gd name="T0" fmla="*/ 14 w 51"/>
                <a:gd name="T1" fmla="*/ 49 h 49"/>
                <a:gd name="T2" fmla="*/ 9 w 51"/>
                <a:gd name="T3" fmla="*/ 37 h 49"/>
                <a:gd name="T4" fmla="*/ 34 w 51"/>
                <a:gd name="T5" fmla="*/ 10 h 49"/>
                <a:gd name="T6" fmla="*/ 33 w 51"/>
                <a:gd name="T7" fmla="*/ 10 h 49"/>
                <a:gd name="T8" fmla="*/ 3 w 51"/>
                <a:gd name="T9" fmla="*/ 23 h 49"/>
                <a:gd name="T10" fmla="*/ 0 w 51"/>
                <a:gd name="T11" fmla="*/ 15 h 49"/>
                <a:gd name="T12" fmla="*/ 36 w 51"/>
                <a:gd name="T13" fmla="*/ 0 h 49"/>
                <a:gd name="T14" fmla="*/ 42 w 51"/>
                <a:gd name="T15" fmla="*/ 12 h 49"/>
                <a:gd name="T16" fmla="*/ 18 w 51"/>
                <a:gd name="T17" fmla="*/ 38 h 49"/>
                <a:gd name="T18" fmla="*/ 18 w 51"/>
                <a:gd name="T19" fmla="*/ 38 h 49"/>
                <a:gd name="T20" fmla="*/ 48 w 51"/>
                <a:gd name="T21" fmla="*/ 26 h 49"/>
                <a:gd name="T22" fmla="*/ 51 w 51"/>
                <a:gd name="T23" fmla="*/ 33 h 49"/>
                <a:gd name="T24" fmla="*/ 14 w 51"/>
                <a:gd name="T2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49">
                  <a:moveTo>
                    <a:pt x="14" y="49"/>
                  </a:moveTo>
                  <a:lnTo>
                    <a:pt x="9" y="37"/>
                  </a:lnTo>
                  <a:lnTo>
                    <a:pt x="34" y="10"/>
                  </a:lnTo>
                  <a:lnTo>
                    <a:pt x="33" y="10"/>
                  </a:lnTo>
                  <a:lnTo>
                    <a:pt x="3" y="23"/>
                  </a:lnTo>
                  <a:lnTo>
                    <a:pt x="0" y="15"/>
                  </a:lnTo>
                  <a:lnTo>
                    <a:pt x="36" y="0"/>
                  </a:lnTo>
                  <a:lnTo>
                    <a:pt x="42" y="12"/>
                  </a:lnTo>
                  <a:lnTo>
                    <a:pt x="18" y="38"/>
                  </a:lnTo>
                  <a:lnTo>
                    <a:pt x="18" y="38"/>
                  </a:lnTo>
                  <a:lnTo>
                    <a:pt x="48" y="26"/>
                  </a:lnTo>
                  <a:lnTo>
                    <a:pt x="51" y="33"/>
                  </a:lnTo>
                  <a:lnTo>
                    <a:pt x="1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1" name="Freeform 7"/>
            <p:cNvSpPr/>
            <p:nvPr/>
          </p:nvSpPr>
          <p:spPr bwMode="auto">
            <a:xfrm>
              <a:off x="8613775" y="1103313"/>
              <a:ext cx="63500" cy="41275"/>
            </a:xfrm>
            <a:custGeom>
              <a:avLst/>
              <a:gdLst>
                <a:gd name="T0" fmla="*/ 40 w 40"/>
                <a:gd name="T1" fmla="*/ 7 h 26"/>
                <a:gd name="T2" fmla="*/ 4 w 40"/>
                <a:gd name="T3" fmla="*/ 26 h 26"/>
                <a:gd name="T4" fmla="*/ 0 w 40"/>
                <a:gd name="T5" fmla="*/ 18 h 26"/>
                <a:gd name="T6" fmla="*/ 35 w 40"/>
                <a:gd name="T7" fmla="*/ 0 h 26"/>
                <a:gd name="T8" fmla="*/ 40 w 40"/>
                <a:gd name="T9" fmla="*/ 7 h 26"/>
              </a:gdLst>
              <a:ahLst/>
              <a:cxnLst>
                <a:cxn ang="0">
                  <a:pos x="T0" y="T1"/>
                </a:cxn>
                <a:cxn ang="0">
                  <a:pos x="T2" y="T3"/>
                </a:cxn>
                <a:cxn ang="0">
                  <a:pos x="T4" y="T5"/>
                </a:cxn>
                <a:cxn ang="0">
                  <a:pos x="T6" y="T7"/>
                </a:cxn>
                <a:cxn ang="0">
                  <a:pos x="T8" y="T9"/>
                </a:cxn>
              </a:cxnLst>
              <a:rect l="0" t="0" r="r" b="b"/>
              <a:pathLst>
                <a:path w="40" h="26">
                  <a:moveTo>
                    <a:pt x="40" y="7"/>
                  </a:moveTo>
                  <a:lnTo>
                    <a:pt x="4" y="26"/>
                  </a:lnTo>
                  <a:lnTo>
                    <a:pt x="0" y="18"/>
                  </a:lnTo>
                  <a:lnTo>
                    <a:pt x="35" y="0"/>
                  </a:lnTo>
                  <a:lnTo>
                    <a:pt x="4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2" name="Freeform 8"/>
            <p:cNvSpPr/>
            <p:nvPr/>
          </p:nvSpPr>
          <p:spPr bwMode="auto">
            <a:xfrm>
              <a:off x="8639175" y="1120776"/>
              <a:ext cx="74613" cy="68263"/>
            </a:xfrm>
            <a:custGeom>
              <a:avLst/>
              <a:gdLst>
                <a:gd name="T0" fmla="*/ 0 w 47"/>
                <a:gd name="T1" fmla="*/ 35 h 43"/>
                <a:gd name="T2" fmla="*/ 25 w 47"/>
                <a:gd name="T3" fmla="*/ 0 h 43"/>
                <a:gd name="T4" fmla="*/ 31 w 47"/>
                <a:gd name="T5" fmla="*/ 8 h 43"/>
                <a:gd name="T6" fmla="*/ 11 w 47"/>
                <a:gd name="T7" fmla="*/ 35 h 43"/>
                <a:gd name="T8" fmla="*/ 11 w 47"/>
                <a:gd name="T9" fmla="*/ 35 h 43"/>
                <a:gd name="T10" fmla="*/ 42 w 47"/>
                <a:gd name="T11" fmla="*/ 25 h 43"/>
                <a:gd name="T12" fmla="*/ 47 w 47"/>
                <a:gd name="T13" fmla="*/ 32 h 43"/>
                <a:gd name="T14" fmla="*/ 6 w 47"/>
                <a:gd name="T15" fmla="*/ 43 h 43"/>
                <a:gd name="T16" fmla="*/ 0 w 47"/>
                <a:gd name="T17"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3">
                  <a:moveTo>
                    <a:pt x="0" y="35"/>
                  </a:moveTo>
                  <a:lnTo>
                    <a:pt x="25" y="0"/>
                  </a:lnTo>
                  <a:lnTo>
                    <a:pt x="31" y="8"/>
                  </a:lnTo>
                  <a:lnTo>
                    <a:pt x="11" y="35"/>
                  </a:lnTo>
                  <a:lnTo>
                    <a:pt x="11" y="35"/>
                  </a:lnTo>
                  <a:lnTo>
                    <a:pt x="42" y="25"/>
                  </a:lnTo>
                  <a:lnTo>
                    <a:pt x="47" y="32"/>
                  </a:lnTo>
                  <a:lnTo>
                    <a:pt x="6" y="43"/>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3" name="Freeform 9"/>
            <p:cNvSpPr/>
            <p:nvPr/>
          </p:nvSpPr>
          <p:spPr bwMode="auto">
            <a:xfrm>
              <a:off x="8669338" y="1174751"/>
              <a:ext cx="76200" cy="74613"/>
            </a:xfrm>
            <a:custGeom>
              <a:avLst/>
              <a:gdLst>
                <a:gd name="T0" fmla="*/ 0 w 48"/>
                <a:gd name="T1" fmla="*/ 27 h 47"/>
                <a:gd name="T2" fmla="*/ 30 w 48"/>
                <a:gd name="T3" fmla="*/ 0 h 47"/>
                <a:gd name="T4" fmla="*/ 48 w 48"/>
                <a:gd name="T5" fmla="*/ 20 h 47"/>
                <a:gd name="T6" fmla="*/ 44 w 48"/>
                <a:gd name="T7" fmla="*/ 24 h 47"/>
                <a:gd name="T8" fmla="*/ 31 w 48"/>
                <a:gd name="T9" fmla="*/ 11 h 47"/>
                <a:gd name="T10" fmla="*/ 24 w 48"/>
                <a:gd name="T11" fmla="*/ 17 h 47"/>
                <a:gd name="T12" fmla="*/ 36 w 48"/>
                <a:gd name="T13" fmla="*/ 29 h 47"/>
                <a:gd name="T14" fmla="*/ 30 w 48"/>
                <a:gd name="T15" fmla="*/ 34 h 47"/>
                <a:gd name="T16" fmla="*/ 19 w 48"/>
                <a:gd name="T17" fmla="*/ 22 h 47"/>
                <a:gd name="T18" fmla="*/ 11 w 48"/>
                <a:gd name="T19" fmla="*/ 29 h 47"/>
                <a:gd name="T20" fmla="*/ 24 w 48"/>
                <a:gd name="T21" fmla="*/ 43 h 47"/>
                <a:gd name="T22" fmla="*/ 20 w 48"/>
                <a:gd name="T23" fmla="*/ 47 h 47"/>
                <a:gd name="T24" fmla="*/ 0 w 48"/>
                <a:gd name="T25"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7">
                  <a:moveTo>
                    <a:pt x="0" y="27"/>
                  </a:moveTo>
                  <a:lnTo>
                    <a:pt x="30" y="0"/>
                  </a:lnTo>
                  <a:lnTo>
                    <a:pt x="48" y="20"/>
                  </a:lnTo>
                  <a:lnTo>
                    <a:pt x="44" y="24"/>
                  </a:lnTo>
                  <a:lnTo>
                    <a:pt x="31" y="11"/>
                  </a:lnTo>
                  <a:lnTo>
                    <a:pt x="24" y="17"/>
                  </a:lnTo>
                  <a:lnTo>
                    <a:pt x="36" y="29"/>
                  </a:lnTo>
                  <a:lnTo>
                    <a:pt x="30" y="34"/>
                  </a:lnTo>
                  <a:lnTo>
                    <a:pt x="19" y="22"/>
                  </a:lnTo>
                  <a:lnTo>
                    <a:pt x="11" y="29"/>
                  </a:lnTo>
                  <a:lnTo>
                    <a:pt x="24" y="43"/>
                  </a:lnTo>
                  <a:lnTo>
                    <a:pt x="20" y="47"/>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4" name="Freeform 10"/>
            <p:cNvSpPr>
              <a:spLocks noEditPoints="1"/>
            </p:cNvSpPr>
            <p:nvPr/>
          </p:nvSpPr>
          <p:spPr bwMode="auto">
            <a:xfrm>
              <a:off x="8712200" y="1211263"/>
              <a:ext cx="74613" cy="825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5" name="Freeform 11"/>
            <p:cNvSpPr/>
            <p:nvPr/>
          </p:nvSpPr>
          <p:spPr bwMode="auto">
            <a:xfrm>
              <a:off x="8766175" y="1249363"/>
              <a:ext cx="68263" cy="7143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6" name="Freeform 12"/>
            <p:cNvSpPr/>
            <p:nvPr/>
          </p:nvSpPr>
          <p:spPr bwMode="auto">
            <a:xfrm>
              <a:off x="8823325" y="1271588"/>
              <a:ext cx="36513" cy="63500"/>
            </a:xfrm>
            <a:custGeom>
              <a:avLst/>
              <a:gdLst>
                <a:gd name="T0" fmla="*/ 23 w 23"/>
                <a:gd name="T1" fmla="*/ 3 h 40"/>
                <a:gd name="T2" fmla="*/ 8 w 23"/>
                <a:gd name="T3" fmla="*/ 40 h 40"/>
                <a:gd name="T4" fmla="*/ 0 w 23"/>
                <a:gd name="T5" fmla="*/ 37 h 40"/>
                <a:gd name="T6" fmla="*/ 14 w 23"/>
                <a:gd name="T7" fmla="*/ 0 h 40"/>
                <a:gd name="T8" fmla="*/ 23 w 23"/>
                <a:gd name="T9" fmla="*/ 3 h 40"/>
              </a:gdLst>
              <a:ahLst/>
              <a:cxnLst>
                <a:cxn ang="0">
                  <a:pos x="T0" y="T1"/>
                </a:cxn>
                <a:cxn ang="0">
                  <a:pos x="T2" y="T3"/>
                </a:cxn>
                <a:cxn ang="0">
                  <a:pos x="T4" y="T5"/>
                </a:cxn>
                <a:cxn ang="0">
                  <a:pos x="T6" y="T7"/>
                </a:cxn>
                <a:cxn ang="0">
                  <a:pos x="T8" y="T9"/>
                </a:cxn>
              </a:cxnLst>
              <a:rect l="0" t="0" r="r" b="b"/>
              <a:pathLst>
                <a:path w="23" h="40">
                  <a:moveTo>
                    <a:pt x="23" y="3"/>
                  </a:moveTo>
                  <a:lnTo>
                    <a:pt x="8" y="40"/>
                  </a:lnTo>
                  <a:lnTo>
                    <a:pt x="0" y="37"/>
                  </a:lnTo>
                  <a:lnTo>
                    <a:pt x="14" y="0"/>
                  </a:lnTo>
                  <a:lnTo>
                    <a:pt x="2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7" name="Freeform 13"/>
            <p:cNvSpPr/>
            <p:nvPr/>
          </p:nvSpPr>
          <p:spPr bwMode="auto">
            <a:xfrm>
              <a:off x="8861425" y="1277938"/>
              <a:ext cx="52388" cy="69850"/>
            </a:xfrm>
            <a:custGeom>
              <a:avLst/>
              <a:gdLst>
                <a:gd name="T0" fmla="*/ 0 w 33"/>
                <a:gd name="T1" fmla="*/ 7 h 44"/>
                <a:gd name="T2" fmla="*/ 2 w 33"/>
                <a:gd name="T3" fmla="*/ 0 h 44"/>
                <a:gd name="T4" fmla="*/ 33 w 33"/>
                <a:gd name="T5" fmla="*/ 8 h 44"/>
                <a:gd name="T6" fmla="*/ 32 w 33"/>
                <a:gd name="T7" fmla="*/ 14 h 44"/>
                <a:gd name="T8" fmla="*/ 20 w 33"/>
                <a:gd name="T9" fmla="*/ 12 h 44"/>
                <a:gd name="T10" fmla="*/ 12 w 33"/>
                <a:gd name="T11" fmla="*/ 44 h 44"/>
                <a:gd name="T12" fmla="*/ 4 w 33"/>
                <a:gd name="T13" fmla="*/ 42 h 44"/>
                <a:gd name="T14" fmla="*/ 12 w 33"/>
                <a:gd name="T15" fmla="*/ 10 h 44"/>
                <a:gd name="T16" fmla="*/ 0 w 33"/>
                <a:gd name="T17"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4">
                  <a:moveTo>
                    <a:pt x="0" y="7"/>
                  </a:moveTo>
                  <a:lnTo>
                    <a:pt x="2" y="0"/>
                  </a:lnTo>
                  <a:lnTo>
                    <a:pt x="33" y="8"/>
                  </a:lnTo>
                  <a:lnTo>
                    <a:pt x="32" y="14"/>
                  </a:lnTo>
                  <a:lnTo>
                    <a:pt x="20" y="12"/>
                  </a:lnTo>
                  <a:lnTo>
                    <a:pt x="12" y="44"/>
                  </a:lnTo>
                  <a:lnTo>
                    <a:pt x="4" y="42"/>
                  </a:lnTo>
                  <a:lnTo>
                    <a:pt x="12" y="1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8" name="Freeform 14"/>
            <p:cNvSpPr>
              <a:spLocks noEditPoints="1"/>
            </p:cNvSpPr>
            <p:nvPr/>
          </p:nvSpPr>
          <p:spPr bwMode="auto">
            <a:xfrm>
              <a:off x="8909050" y="1293813"/>
              <a:ext cx="60325" cy="66675"/>
            </a:xfrm>
            <a:custGeom>
              <a:avLst/>
              <a:gdLst>
                <a:gd name="T0" fmla="*/ 8 w 38"/>
                <a:gd name="T1" fmla="*/ 39 h 42"/>
                <a:gd name="T2" fmla="*/ 0 w 38"/>
                <a:gd name="T3" fmla="*/ 39 h 42"/>
                <a:gd name="T4" fmla="*/ 18 w 38"/>
                <a:gd name="T5" fmla="*/ 0 h 42"/>
                <a:gd name="T6" fmla="*/ 28 w 38"/>
                <a:gd name="T7" fmla="*/ 0 h 42"/>
                <a:gd name="T8" fmla="*/ 38 w 38"/>
                <a:gd name="T9" fmla="*/ 42 h 42"/>
                <a:gd name="T10" fmla="*/ 30 w 38"/>
                <a:gd name="T11" fmla="*/ 41 h 42"/>
                <a:gd name="T12" fmla="*/ 27 w 38"/>
                <a:gd name="T13" fmla="*/ 32 h 42"/>
                <a:gd name="T14" fmla="*/ 12 w 38"/>
                <a:gd name="T15" fmla="*/ 31 h 42"/>
                <a:gd name="T16" fmla="*/ 8 w 38"/>
                <a:gd name="T17" fmla="*/ 39 h 42"/>
                <a:gd name="T18" fmla="*/ 15 w 38"/>
                <a:gd name="T19" fmla="*/ 25 h 42"/>
                <a:gd name="T20" fmla="*/ 26 w 38"/>
                <a:gd name="T21" fmla="*/ 25 h 42"/>
                <a:gd name="T22" fmla="*/ 22 w 38"/>
                <a:gd name="T23" fmla="*/ 7 h 42"/>
                <a:gd name="T24" fmla="*/ 22 w 38"/>
                <a:gd name="T25" fmla="*/ 7 h 42"/>
                <a:gd name="T26" fmla="*/ 15 w 38"/>
                <a:gd name="T27"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2">
                  <a:moveTo>
                    <a:pt x="8" y="39"/>
                  </a:moveTo>
                  <a:lnTo>
                    <a:pt x="0" y="39"/>
                  </a:lnTo>
                  <a:lnTo>
                    <a:pt x="18" y="0"/>
                  </a:lnTo>
                  <a:lnTo>
                    <a:pt x="28" y="0"/>
                  </a:lnTo>
                  <a:lnTo>
                    <a:pt x="38" y="42"/>
                  </a:lnTo>
                  <a:lnTo>
                    <a:pt x="30" y="41"/>
                  </a:lnTo>
                  <a:lnTo>
                    <a:pt x="27" y="32"/>
                  </a:lnTo>
                  <a:lnTo>
                    <a:pt x="12" y="31"/>
                  </a:lnTo>
                  <a:lnTo>
                    <a:pt x="8" y="39"/>
                  </a:lnTo>
                  <a:close/>
                  <a:moveTo>
                    <a:pt x="15" y="25"/>
                  </a:moveTo>
                  <a:lnTo>
                    <a:pt x="26" y="25"/>
                  </a:lnTo>
                  <a:lnTo>
                    <a:pt x="22" y="7"/>
                  </a:lnTo>
                  <a:lnTo>
                    <a:pt x="22" y="7"/>
                  </a:lnTo>
                  <a:lnTo>
                    <a:pt x="15"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9" name="Freeform 15"/>
            <p:cNvSpPr/>
            <p:nvPr/>
          </p:nvSpPr>
          <p:spPr bwMode="auto">
            <a:xfrm>
              <a:off x="8978900" y="1293813"/>
              <a:ext cx="52388" cy="66675"/>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0" name="Freeform 16"/>
            <p:cNvSpPr>
              <a:spLocks noEditPoints="1"/>
            </p:cNvSpPr>
            <p:nvPr/>
          </p:nvSpPr>
          <p:spPr bwMode="auto">
            <a:xfrm>
              <a:off x="9043988" y="1285876"/>
              <a:ext cx="61913" cy="69850"/>
            </a:xfrm>
            <a:custGeom>
              <a:avLst/>
              <a:gdLst>
                <a:gd name="T0" fmla="*/ 8 w 39"/>
                <a:gd name="T1" fmla="*/ 43 h 44"/>
                <a:gd name="T2" fmla="*/ 0 w 39"/>
                <a:gd name="T3" fmla="*/ 44 h 44"/>
                <a:gd name="T4" fmla="*/ 7 w 39"/>
                <a:gd name="T5" fmla="*/ 2 h 44"/>
                <a:gd name="T6" fmla="*/ 17 w 39"/>
                <a:gd name="T7" fmla="*/ 0 h 44"/>
                <a:gd name="T8" fmla="*/ 39 w 39"/>
                <a:gd name="T9" fmla="*/ 37 h 44"/>
                <a:gd name="T10" fmla="*/ 30 w 39"/>
                <a:gd name="T11" fmla="*/ 39 h 44"/>
                <a:gd name="T12" fmla="*/ 25 w 39"/>
                <a:gd name="T13" fmla="*/ 31 h 44"/>
                <a:gd name="T14" fmla="*/ 10 w 39"/>
                <a:gd name="T15" fmla="*/ 34 h 44"/>
                <a:gd name="T16" fmla="*/ 8 w 39"/>
                <a:gd name="T17" fmla="*/ 43 h 44"/>
                <a:gd name="T18" fmla="*/ 11 w 39"/>
                <a:gd name="T19" fmla="*/ 27 h 44"/>
                <a:gd name="T20" fmla="*/ 22 w 39"/>
                <a:gd name="T21" fmla="*/ 25 h 44"/>
                <a:gd name="T22" fmla="*/ 14 w 39"/>
                <a:gd name="T23" fmla="*/ 9 h 44"/>
                <a:gd name="T24" fmla="*/ 13 w 39"/>
                <a:gd name="T25" fmla="*/ 9 h 44"/>
                <a:gd name="T26" fmla="*/ 11 w 39"/>
                <a:gd name="T2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4">
                  <a:moveTo>
                    <a:pt x="8" y="43"/>
                  </a:moveTo>
                  <a:lnTo>
                    <a:pt x="0" y="44"/>
                  </a:lnTo>
                  <a:lnTo>
                    <a:pt x="7" y="2"/>
                  </a:lnTo>
                  <a:lnTo>
                    <a:pt x="17" y="0"/>
                  </a:lnTo>
                  <a:lnTo>
                    <a:pt x="39" y="37"/>
                  </a:lnTo>
                  <a:lnTo>
                    <a:pt x="30" y="39"/>
                  </a:lnTo>
                  <a:lnTo>
                    <a:pt x="25" y="31"/>
                  </a:lnTo>
                  <a:lnTo>
                    <a:pt x="10" y="34"/>
                  </a:lnTo>
                  <a:lnTo>
                    <a:pt x="8" y="43"/>
                  </a:lnTo>
                  <a:close/>
                  <a:moveTo>
                    <a:pt x="11" y="27"/>
                  </a:moveTo>
                  <a:lnTo>
                    <a:pt x="22" y="25"/>
                  </a:lnTo>
                  <a:lnTo>
                    <a:pt x="14" y="9"/>
                  </a:lnTo>
                  <a:lnTo>
                    <a:pt x="13" y="9"/>
                  </a:lnTo>
                  <a:lnTo>
                    <a:pt x="11"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1" name="Freeform 17"/>
            <p:cNvSpPr/>
            <p:nvPr/>
          </p:nvSpPr>
          <p:spPr bwMode="auto">
            <a:xfrm>
              <a:off x="9094788" y="1255713"/>
              <a:ext cx="88900" cy="85725"/>
            </a:xfrm>
            <a:custGeom>
              <a:avLst/>
              <a:gdLst>
                <a:gd name="T0" fmla="*/ 36 w 56"/>
                <a:gd name="T1" fmla="*/ 8 h 54"/>
                <a:gd name="T2" fmla="*/ 38 w 56"/>
                <a:gd name="T3" fmla="*/ 45 h 54"/>
                <a:gd name="T4" fmla="*/ 32 w 56"/>
                <a:gd name="T5" fmla="*/ 47 h 54"/>
                <a:gd name="T6" fmla="*/ 9 w 56"/>
                <a:gd name="T7" fmla="*/ 19 h 54"/>
                <a:gd name="T8" fmla="*/ 9 w 56"/>
                <a:gd name="T9" fmla="*/ 20 h 54"/>
                <a:gd name="T10" fmla="*/ 22 w 56"/>
                <a:gd name="T11" fmla="*/ 51 h 54"/>
                <a:gd name="T12" fmla="*/ 14 w 56"/>
                <a:gd name="T13" fmla="*/ 54 h 54"/>
                <a:gd name="T14" fmla="*/ 0 w 56"/>
                <a:gd name="T15" fmla="*/ 17 h 54"/>
                <a:gd name="T16" fmla="*/ 13 w 56"/>
                <a:gd name="T17" fmla="*/ 12 h 54"/>
                <a:gd name="T18" fmla="*/ 31 w 56"/>
                <a:gd name="T19" fmla="*/ 35 h 54"/>
                <a:gd name="T20" fmla="*/ 31 w 56"/>
                <a:gd name="T21" fmla="*/ 35 h 54"/>
                <a:gd name="T22" fmla="*/ 29 w 56"/>
                <a:gd name="T23" fmla="*/ 5 h 54"/>
                <a:gd name="T24" fmla="*/ 42 w 56"/>
                <a:gd name="T25" fmla="*/ 0 h 54"/>
                <a:gd name="T26" fmla="*/ 56 w 56"/>
                <a:gd name="T27" fmla="*/ 37 h 54"/>
                <a:gd name="T28" fmla="*/ 49 w 56"/>
                <a:gd name="T29" fmla="*/ 40 h 54"/>
                <a:gd name="T30" fmla="*/ 36 w 56"/>
                <a:gd name="T31" fmla="*/ 8 h 54"/>
                <a:gd name="T32" fmla="*/ 36 w 56"/>
                <a:gd name="T3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4">
                  <a:moveTo>
                    <a:pt x="36" y="8"/>
                  </a:moveTo>
                  <a:lnTo>
                    <a:pt x="38" y="45"/>
                  </a:lnTo>
                  <a:lnTo>
                    <a:pt x="32" y="47"/>
                  </a:lnTo>
                  <a:lnTo>
                    <a:pt x="9" y="19"/>
                  </a:lnTo>
                  <a:lnTo>
                    <a:pt x="9" y="20"/>
                  </a:lnTo>
                  <a:lnTo>
                    <a:pt x="22" y="51"/>
                  </a:lnTo>
                  <a:lnTo>
                    <a:pt x="14" y="54"/>
                  </a:lnTo>
                  <a:lnTo>
                    <a:pt x="0" y="17"/>
                  </a:lnTo>
                  <a:lnTo>
                    <a:pt x="13" y="12"/>
                  </a:lnTo>
                  <a:lnTo>
                    <a:pt x="31" y="35"/>
                  </a:lnTo>
                  <a:lnTo>
                    <a:pt x="31" y="35"/>
                  </a:lnTo>
                  <a:lnTo>
                    <a:pt x="29" y="5"/>
                  </a:lnTo>
                  <a:lnTo>
                    <a:pt x="42" y="0"/>
                  </a:lnTo>
                  <a:lnTo>
                    <a:pt x="56" y="37"/>
                  </a:lnTo>
                  <a:lnTo>
                    <a:pt x="49" y="40"/>
                  </a:lnTo>
                  <a:lnTo>
                    <a:pt x="36" y="8"/>
                  </a:lnTo>
                  <a:lnTo>
                    <a:pt x="3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2" name="Freeform 18"/>
            <p:cNvSpPr>
              <a:spLocks noEditPoints="1"/>
            </p:cNvSpPr>
            <p:nvPr/>
          </p:nvSpPr>
          <p:spPr bwMode="auto">
            <a:xfrm>
              <a:off x="9169400" y="1225551"/>
              <a:ext cx="74613" cy="74613"/>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3" name="Freeform 19"/>
            <p:cNvSpPr/>
            <p:nvPr/>
          </p:nvSpPr>
          <p:spPr bwMode="auto">
            <a:xfrm>
              <a:off x="9218613" y="1204913"/>
              <a:ext cx="53975" cy="55563"/>
            </a:xfrm>
            <a:custGeom>
              <a:avLst/>
              <a:gdLst>
                <a:gd name="T0" fmla="*/ 6 w 34"/>
                <a:gd name="T1" fmla="*/ 0 h 35"/>
                <a:gd name="T2" fmla="*/ 34 w 34"/>
                <a:gd name="T3" fmla="*/ 29 h 35"/>
                <a:gd name="T4" fmla="*/ 27 w 34"/>
                <a:gd name="T5" fmla="*/ 35 h 35"/>
                <a:gd name="T6" fmla="*/ 0 w 34"/>
                <a:gd name="T7" fmla="*/ 5 h 35"/>
                <a:gd name="T8" fmla="*/ 6 w 34"/>
                <a:gd name="T9" fmla="*/ 0 h 35"/>
              </a:gdLst>
              <a:ahLst/>
              <a:cxnLst>
                <a:cxn ang="0">
                  <a:pos x="T0" y="T1"/>
                </a:cxn>
                <a:cxn ang="0">
                  <a:pos x="T2" y="T3"/>
                </a:cxn>
                <a:cxn ang="0">
                  <a:pos x="T4" y="T5"/>
                </a:cxn>
                <a:cxn ang="0">
                  <a:pos x="T6" y="T7"/>
                </a:cxn>
                <a:cxn ang="0">
                  <a:pos x="T8" y="T9"/>
                </a:cxn>
              </a:cxnLst>
              <a:rect l="0" t="0" r="r" b="b"/>
              <a:pathLst>
                <a:path w="34" h="35">
                  <a:moveTo>
                    <a:pt x="6" y="0"/>
                  </a:moveTo>
                  <a:lnTo>
                    <a:pt x="34" y="29"/>
                  </a:lnTo>
                  <a:lnTo>
                    <a:pt x="27" y="35"/>
                  </a:lnTo>
                  <a:lnTo>
                    <a:pt x="0" y="5"/>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4" name="Freeform 20"/>
            <p:cNvSpPr/>
            <p:nvPr/>
          </p:nvSpPr>
          <p:spPr bwMode="auto">
            <a:xfrm>
              <a:off x="9236075" y="1165226"/>
              <a:ext cx="76200" cy="73025"/>
            </a:xfrm>
            <a:custGeom>
              <a:avLst/>
              <a:gdLst>
                <a:gd name="T0" fmla="*/ 30 w 48"/>
                <a:gd name="T1" fmla="*/ 46 h 46"/>
                <a:gd name="T2" fmla="*/ 0 w 48"/>
                <a:gd name="T3" fmla="*/ 20 h 46"/>
                <a:gd name="T4" fmla="*/ 18 w 48"/>
                <a:gd name="T5" fmla="*/ 0 h 46"/>
                <a:gd name="T6" fmla="*/ 23 w 48"/>
                <a:gd name="T7" fmla="*/ 4 h 46"/>
                <a:gd name="T8" fmla="*/ 11 w 48"/>
                <a:gd name="T9" fmla="*/ 18 h 46"/>
                <a:gd name="T10" fmla="*/ 18 w 48"/>
                <a:gd name="T11" fmla="*/ 24 h 46"/>
                <a:gd name="T12" fmla="*/ 29 w 48"/>
                <a:gd name="T13" fmla="*/ 11 h 46"/>
                <a:gd name="T14" fmla="*/ 34 w 48"/>
                <a:gd name="T15" fmla="*/ 16 h 46"/>
                <a:gd name="T16" fmla="*/ 23 w 48"/>
                <a:gd name="T17" fmla="*/ 28 h 46"/>
                <a:gd name="T18" fmla="*/ 31 w 48"/>
                <a:gd name="T19" fmla="*/ 35 h 46"/>
                <a:gd name="T20" fmla="*/ 44 w 48"/>
                <a:gd name="T21" fmla="*/ 21 h 46"/>
                <a:gd name="T22" fmla="*/ 48 w 48"/>
                <a:gd name="T23" fmla="*/ 26 h 46"/>
                <a:gd name="T24" fmla="*/ 30 w 48"/>
                <a:gd name="T2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6">
                  <a:moveTo>
                    <a:pt x="30" y="46"/>
                  </a:moveTo>
                  <a:lnTo>
                    <a:pt x="0" y="20"/>
                  </a:lnTo>
                  <a:lnTo>
                    <a:pt x="18" y="0"/>
                  </a:lnTo>
                  <a:lnTo>
                    <a:pt x="23" y="4"/>
                  </a:lnTo>
                  <a:lnTo>
                    <a:pt x="11" y="18"/>
                  </a:lnTo>
                  <a:lnTo>
                    <a:pt x="18" y="24"/>
                  </a:lnTo>
                  <a:lnTo>
                    <a:pt x="29" y="11"/>
                  </a:lnTo>
                  <a:lnTo>
                    <a:pt x="34" y="16"/>
                  </a:lnTo>
                  <a:lnTo>
                    <a:pt x="23" y="28"/>
                  </a:lnTo>
                  <a:lnTo>
                    <a:pt x="31" y="35"/>
                  </a:lnTo>
                  <a:lnTo>
                    <a:pt x="44" y="21"/>
                  </a:lnTo>
                  <a:lnTo>
                    <a:pt x="48" y="26"/>
                  </a:lnTo>
                  <a:lnTo>
                    <a:pt x="30"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5" name="Freeform 21"/>
            <p:cNvSpPr/>
            <p:nvPr/>
          </p:nvSpPr>
          <p:spPr bwMode="auto">
            <a:xfrm>
              <a:off x="9271000" y="1109663"/>
              <a:ext cx="84138" cy="82550"/>
            </a:xfrm>
            <a:custGeom>
              <a:avLst/>
              <a:gdLst>
                <a:gd name="T0" fmla="*/ 53 w 53"/>
                <a:gd name="T1" fmla="*/ 21 h 52"/>
                <a:gd name="T2" fmla="*/ 46 w 53"/>
                <a:gd name="T3" fmla="*/ 32 h 52"/>
                <a:gd name="T4" fmla="*/ 10 w 53"/>
                <a:gd name="T5" fmla="*/ 27 h 52"/>
                <a:gd name="T6" fmla="*/ 10 w 53"/>
                <a:gd name="T7" fmla="*/ 28 h 52"/>
                <a:gd name="T8" fmla="*/ 38 w 53"/>
                <a:gd name="T9" fmla="*/ 46 h 52"/>
                <a:gd name="T10" fmla="*/ 33 w 53"/>
                <a:gd name="T11" fmla="*/ 52 h 52"/>
                <a:gd name="T12" fmla="*/ 0 w 53"/>
                <a:gd name="T13" fmla="*/ 30 h 52"/>
                <a:gd name="T14" fmla="*/ 7 w 53"/>
                <a:gd name="T15" fmla="*/ 20 h 52"/>
                <a:gd name="T16" fmla="*/ 42 w 53"/>
                <a:gd name="T17" fmla="*/ 24 h 52"/>
                <a:gd name="T18" fmla="*/ 41 w 53"/>
                <a:gd name="T19" fmla="*/ 24 h 52"/>
                <a:gd name="T20" fmla="*/ 15 w 53"/>
                <a:gd name="T21" fmla="*/ 7 h 52"/>
                <a:gd name="T22" fmla="*/ 19 w 53"/>
                <a:gd name="T23" fmla="*/ 0 h 52"/>
                <a:gd name="T24" fmla="*/ 53 w 53"/>
                <a:gd name="T2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2">
                  <a:moveTo>
                    <a:pt x="53" y="21"/>
                  </a:moveTo>
                  <a:lnTo>
                    <a:pt x="46" y="32"/>
                  </a:lnTo>
                  <a:lnTo>
                    <a:pt x="10" y="27"/>
                  </a:lnTo>
                  <a:lnTo>
                    <a:pt x="10" y="28"/>
                  </a:lnTo>
                  <a:lnTo>
                    <a:pt x="38" y="46"/>
                  </a:lnTo>
                  <a:lnTo>
                    <a:pt x="33" y="52"/>
                  </a:lnTo>
                  <a:lnTo>
                    <a:pt x="0" y="30"/>
                  </a:lnTo>
                  <a:lnTo>
                    <a:pt x="7" y="20"/>
                  </a:lnTo>
                  <a:lnTo>
                    <a:pt x="42" y="24"/>
                  </a:lnTo>
                  <a:lnTo>
                    <a:pt x="41" y="24"/>
                  </a:lnTo>
                  <a:lnTo>
                    <a:pt x="15" y="7"/>
                  </a:lnTo>
                  <a:lnTo>
                    <a:pt x="19" y="0"/>
                  </a:lnTo>
                  <a:lnTo>
                    <a:pt x="53"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6" name="Freeform 22"/>
            <p:cNvSpPr/>
            <p:nvPr/>
          </p:nvSpPr>
          <p:spPr bwMode="auto">
            <a:xfrm>
              <a:off x="9309100" y="1060451"/>
              <a:ext cx="71438" cy="66675"/>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7" name="Freeform 23"/>
            <p:cNvSpPr/>
            <p:nvPr/>
          </p:nvSpPr>
          <p:spPr bwMode="auto">
            <a:xfrm>
              <a:off x="9329738" y="1031876"/>
              <a:ext cx="65088" cy="34925"/>
            </a:xfrm>
            <a:custGeom>
              <a:avLst/>
              <a:gdLst>
                <a:gd name="T0" fmla="*/ 2 w 41"/>
                <a:gd name="T1" fmla="*/ 0 h 22"/>
                <a:gd name="T2" fmla="*/ 41 w 41"/>
                <a:gd name="T3" fmla="*/ 14 h 22"/>
                <a:gd name="T4" fmla="*/ 37 w 41"/>
                <a:gd name="T5" fmla="*/ 22 h 22"/>
                <a:gd name="T6" fmla="*/ 0 w 41"/>
                <a:gd name="T7" fmla="*/ 9 h 22"/>
                <a:gd name="T8" fmla="*/ 2 w 41"/>
                <a:gd name="T9" fmla="*/ 0 h 22"/>
              </a:gdLst>
              <a:ahLst/>
              <a:cxnLst>
                <a:cxn ang="0">
                  <a:pos x="T0" y="T1"/>
                </a:cxn>
                <a:cxn ang="0">
                  <a:pos x="T2" y="T3"/>
                </a:cxn>
                <a:cxn ang="0">
                  <a:pos x="T4" y="T5"/>
                </a:cxn>
                <a:cxn ang="0">
                  <a:pos x="T6" y="T7"/>
                </a:cxn>
                <a:cxn ang="0">
                  <a:pos x="T8" y="T9"/>
                </a:cxn>
              </a:cxnLst>
              <a:rect l="0" t="0" r="r" b="b"/>
              <a:pathLst>
                <a:path w="41" h="22">
                  <a:moveTo>
                    <a:pt x="2" y="0"/>
                  </a:moveTo>
                  <a:lnTo>
                    <a:pt x="41" y="14"/>
                  </a:lnTo>
                  <a:lnTo>
                    <a:pt x="37" y="22"/>
                  </a:lnTo>
                  <a:lnTo>
                    <a:pt x="0" y="9"/>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8" name="Freeform 24"/>
            <p:cNvSpPr/>
            <p:nvPr/>
          </p:nvSpPr>
          <p:spPr bwMode="auto">
            <a:xfrm>
              <a:off x="9339263" y="977901"/>
              <a:ext cx="71438" cy="60325"/>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9" name="Freeform 25"/>
            <p:cNvSpPr>
              <a:spLocks noEditPoints="1"/>
            </p:cNvSpPr>
            <p:nvPr/>
          </p:nvSpPr>
          <p:spPr bwMode="auto">
            <a:xfrm>
              <a:off x="8794750" y="688976"/>
              <a:ext cx="377825" cy="363538"/>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0" name="Freeform 26"/>
            <p:cNvSpPr/>
            <p:nvPr/>
          </p:nvSpPr>
          <p:spPr bwMode="auto">
            <a:xfrm>
              <a:off x="8832850" y="781051"/>
              <a:ext cx="106363" cy="7938"/>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1" name="Freeform 27"/>
            <p:cNvSpPr/>
            <p:nvPr/>
          </p:nvSpPr>
          <p:spPr bwMode="auto">
            <a:xfrm>
              <a:off x="9031288" y="781051"/>
              <a:ext cx="107950" cy="7938"/>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2" name="Rectangle 28"/>
            <p:cNvSpPr>
              <a:spLocks noChangeArrowheads="1"/>
            </p:cNvSpPr>
            <p:nvPr/>
          </p:nvSpPr>
          <p:spPr bwMode="auto">
            <a:xfrm>
              <a:off x="8834438" y="844551"/>
              <a:ext cx="4445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3" name="Rectangle 29"/>
            <p:cNvSpPr>
              <a:spLocks noChangeArrowheads="1"/>
            </p:cNvSpPr>
            <p:nvPr/>
          </p:nvSpPr>
          <p:spPr bwMode="auto">
            <a:xfrm>
              <a:off x="9088438" y="844551"/>
              <a:ext cx="460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4" name="Rectangle 30"/>
            <p:cNvSpPr>
              <a:spLocks noChangeArrowheads="1"/>
            </p:cNvSpPr>
            <p:nvPr/>
          </p:nvSpPr>
          <p:spPr bwMode="auto">
            <a:xfrm>
              <a:off x="883761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5" name="Rectangle 31"/>
            <p:cNvSpPr>
              <a:spLocks noChangeArrowheads="1"/>
            </p:cNvSpPr>
            <p:nvPr/>
          </p:nvSpPr>
          <p:spPr bwMode="auto">
            <a:xfrm>
              <a:off x="905986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6" name="Rectangle 32"/>
            <p:cNvSpPr>
              <a:spLocks noChangeArrowheads="1"/>
            </p:cNvSpPr>
            <p:nvPr/>
          </p:nvSpPr>
          <p:spPr bwMode="auto">
            <a:xfrm>
              <a:off x="8845550" y="957263"/>
              <a:ext cx="2746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7" name="Freeform 33"/>
            <p:cNvSpPr>
              <a:spLocks noEditPoints="1"/>
            </p:cNvSpPr>
            <p:nvPr/>
          </p:nvSpPr>
          <p:spPr bwMode="auto">
            <a:xfrm>
              <a:off x="8528050" y="474663"/>
              <a:ext cx="927100" cy="927100"/>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8" name="Freeform 34"/>
            <p:cNvSpPr>
              <a:spLocks noEditPoints="1"/>
            </p:cNvSpPr>
            <p:nvPr/>
          </p:nvSpPr>
          <p:spPr bwMode="auto">
            <a:xfrm>
              <a:off x="8683625" y="628651"/>
              <a:ext cx="617538" cy="620713"/>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9" name="Freeform 35"/>
            <p:cNvSpPr>
              <a:spLocks noEditPoints="1"/>
            </p:cNvSpPr>
            <p:nvPr/>
          </p:nvSpPr>
          <p:spPr bwMode="auto">
            <a:xfrm>
              <a:off x="8623300" y="649288"/>
              <a:ext cx="117475" cy="125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0" name="Freeform 36"/>
            <p:cNvSpPr/>
            <p:nvPr/>
          </p:nvSpPr>
          <p:spPr bwMode="auto">
            <a:xfrm>
              <a:off x="8823325" y="527051"/>
              <a:ext cx="125413" cy="112713"/>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1" name="Freeform 37"/>
            <p:cNvSpPr>
              <a:spLocks noEditPoints="1"/>
            </p:cNvSpPr>
            <p:nvPr/>
          </p:nvSpPr>
          <p:spPr bwMode="auto">
            <a:xfrm>
              <a:off x="9039225" y="514351"/>
              <a:ext cx="120650" cy="1285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2" name="Freeform 38"/>
            <p:cNvSpPr>
              <a:spLocks noEditPoints="1"/>
            </p:cNvSpPr>
            <p:nvPr/>
          </p:nvSpPr>
          <p:spPr bwMode="auto">
            <a:xfrm>
              <a:off x="9205913" y="641351"/>
              <a:ext cx="153988" cy="14605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3" name="Freeform 39"/>
            <p:cNvSpPr>
              <a:spLocks noEditPoints="1"/>
            </p:cNvSpPr>
            <p:nvPr/>
          </p:nvSpPr>
          <p:spPr bwMode="auto">
            <a:xfrm>
              <a:off x="8488363" y="433388"/>
              <a:ext cx="1008063" cy="1011238"/>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4" name="Freeform 40"/>
            <p:cNvSpPr/>
            <p:nvPr/>
          </p:nvSpPr>
          <p:spPr bwMode="auto">
            <a:xfrm>
              <a:off x="8561388" y="827088"/>
              <a:ext cx="107950" cy="106363"/>
            </a:xfrm>
            <a:custGeom>
              <a:avLst/>
              <a:gdLst>
                <a:gd name="T0" fmla="*/ 36 w 68"/>
                <a:gd name="T1" fmla="*/ 0 h 67"/>
                <a:gd name="T2" fmla="*/ 28 w 68"/>
                <a:gd name="T3" fmla="*/ 17 h 67"/>
                <a:gd name="T4" fmla="*/ 10 w 68"/>
                <a:gd name="T5" fmla="*/ 9 h 67"/>
                <a:gd name="T6" fmla="*/ 18 w 68"/>
                <a:gd name="T7" fmla="*/ 27 h 67"/>
                <a:gd name="T8" fmla="*/ 0 w 68"/>
                <a:gd name="T9" fmla="*/ 33 h 67"/>
                <a:gd name="T10" fmla="*/ 18 w 68"/>
                <a:gd name="T11" fmla="*/ 43 h 67"/>
                <a:gd name="T12" fmla="*/ 11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3 w 68"/>
                <a:gd name="T27" fmla="*/ 26 h 67"/>
                <a:gd name="T28" fmla="*/ 60 w 68"/>
                <a:gd name="T29" fmla="*/ 9 h 67"/>
                <a:gd name="T30" fmla="*/ 44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8" y="27"/>
                  </a:lnTo>
                  <a:lnTo>
                    <a:pt x="0" y="33"/>
                  </a:lnTo>
                  <a:lnTo>
                    <a:pt x="18" y="43"/>
                  </a:lnTo>
                  <a:lnTo>
                    <a:pt x="11" y="59"/>
                  </a:lnTo>
                  <a:lnTo>
                    <a:pt x="29" y="52"/>
                  </a:lnTo>
                  <a:lnTo>
                    <a:pt x="35" y="67"/>
                  </a:lnTo>
                  <a:lnTo>
                    <a:pt x="43" y="52"/>
                  </a:lnTo>
                  <a:lnTo>
                    <a:pt x="59" y="58"/>
                  </a:lnTo>
                  <a:lnTo>
                    <a:pt x="53" y="42"/>
                  </a:lnTo>
                  <a:lnTo>
                    <a:pt x="68" y="34"/>
                  </a:lnTo>
                  <a:lnTo>
                    <a:pt x="53" y="26"/>
                  </a:lnTo>
                  <a:lnTo>
                    <a:pt x="60" y="9"/>
                  </a:lnTo>
                  <a:lnTo>
                    <a:pt x="44"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5" name="Freeform 41"/>
            <p:cNvSpPr/>
            <p:nvPr/>
          </p:nvSpPr>
          <p:spPr bwMode="auto">
            <a:xfrm>
              <a:off x="9312275" y="827088"/>
              <a:ext cx="107950" cy="106363"/>
            </a:xfrm>
            <a:custGeom>
              <a:avLst/>
              <a:gdLst>
                <a:gd name="T0" fmla="*/ 36 w 68"/>
                <a:gd name="T1" fmla="*/ 0 h 67"/>
                <a:gd name="T2" fmla="*/ 28 w 68"/>
                <a:gd name="T3" fmla="*/ 17 h 67"/>
                <a:gd name="T4" fmla="*/ 10 w 68"/>
                <a:gd name="T5" fmla="*/ 9 h 67"/>
                <a:gd name="T6" fmla="*/ 17 w 68"/>
                <a:gd name="T7" fmla="*/ 27 h 67"/>
                <a:gd name="T8" fmla="*/ 0 w 68"/>
                <a:gd name="T9" fmla="*/ 33 h 67"/>
                <a:gd name="T10" fmla="*/ 17 w 68"/>
                <a:gd name="T11" fmla="*/ 43 h 67"/>
                <a:gd name="T12" fmla="*/ 10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4 w 68"/>
                <a:gd name="T27" fmla="*/ 26 h 67"/>
                <a:gd name="T28" fmla="*/ 59 w 68"/>
                <a:gd name="T29" fmla="*/ 9 h 67"/>
                <a:gd name="T30" fmla="*/ 45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7" y="27"/>
                  </a:lnTo>
                  <a:lnTo>
                    <a:pt x="0" y="33"/>
                  </a:lnTo>
                  <a:lnTo>
                    <a:pt x="17" y="43"/>
                  </a:lnTo>
                  <a:lnTo>
                    <a:pt x="10" y="59"/>
                  </a:lnTo>
                  <a:lnTo>
                    <a:pt x="29" y="52"/>
                  </a:lnTo>
                  <a:lnTo>
                    <a:pt x="35" y="67"/>
                  </a:lnTo>
                  <a:lnTo>
                    <a:pt x="43" y="52"/>
                  </a:lnTo>
                  <a:lnTo>
                    <a:pt x="59" y="58"/>
                  </a:lnTo>
                  <a:lnTo>
                    <a:pt x="53" y="42"/>
                  </a:lnTo>
                  <a:lnTo>
                    <a:pt x="68" y="34"/>
                  </a:lnTo>
                  <a:lnTo>
                    <a:pt x="54" y="26"/>
                  </a:lnTo>
                  <a:lnTo>
                    <a:pt x="59" y="9"/>
                  </a:lnTo>
                  <a:lnTo>
                    <a:pt x="45"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6" name="Freeform 42"/>
            <p:cNvSpPr>
              <a:spLocks noEditPoints="1"/>
            </p:cNvSpPr>
            <p:nvPr/>
          </p:nvSpPr>
          <p:spPr bwMode="auto">
            <a:xfrm>
              <a:off x="8840788" y="711201"/>
              <a:ext cx="71438" cy="66675"/>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7" name="Freeform 43"/>
            <p:cNvSpPr>
              <a:spLocks noEditPoints="1"/>
            </p:cNvSpPr>
            <p:nvPr/>
          </p:nvSpPr>
          <p:spPr bwMode="auto">
            <a:xfrm>
              <a:off x="9053513" y="711201"/>
              <a:ext cx="71438" cy="66675"/>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8" name="Freeform 44"/>
            <p:cNvSpPr>
              <a:spLocks noEditPoints="1"/>
            </p:cNvSpPr>
            <p:nvPr/>
          </p:nvSpPr>
          <p:spPr bwMode="auto">
            <a:xfrm>
              <a:off x="8945563" y="957263"/>
              <a:ext cx="74613" cy="682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9" name="Freeform 45"/>
            <p:cNvSpPr/>
            <p:nvPr/>
          </p:nvSpPr>
          <p:spPr bwMode="auto">
            <a:xfrm>
              <a:off x="8877300" y="769938"/>
              <a:ext cx="212725" cy="158750"/>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0" name="Freeform 46"/>
            <p:cNvSpPr>
              <a:spLocks noEditPoints="1"/>
            </p:cNvSpPr>
            <p:nvPr/>
          </p:nvSpPr>
          <p:spPr bwMode="auto">
            <a:xfrm>
              <a:off x="8942388" y="839788"/>
              <a:ext cx="85725" cy="889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1" name="Rectangle 47"/>
            <p:cNvSpPr>
              <a:spLocks noChangeArrowheads="1"/>
            </p:cNvSpPr>
            <p:nvPr/>
          </p:nvSpPr>
          <p:spPr bwMode="auto">
            <a:xfrm>
              <a:off x="8943975" y="912813"/>
              <a:ext cx="11113"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2" name="Rectangle 48"/>
            <p:cNvSpPr>
              <a:spLocks noChangeArrowheads="1"/>
            </p:cNvSpPr>
            <p:nvPr/>
          </p:nvSpPr>
          <p:spPr bwMode="auto">
            <a:xfrm>
              <a:off x="8943975"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3" name="Rectangle 49"/>
            <p:cNvSpPr>
              <a:spLocks noChangeArrowheads="1"/>
            </p:cNvSpPr>
            <p:nvPr/>
          </p:nvSpPr>
          <p:spPr bwMode="auto">
            <a:xfrm>
              <a:off x="8943975" y="8921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4" name="Rectangle 50"/>
            <p:cNvSpPr>
              <a:spLocks noChangeArrowheads="1"/>
            </p:cNvSpPr>
            <p:nvPr/>
          </p:nvSpPr>
          <p:spPr bwMode="auto">
            <a:xfrm>
              <a:off x="8943975" y="8794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5" name="Freeform 51"/>
            <p:cNvSpPr/>
            <p:nvPr/>
          </p:nvSpPr>
          <p:spPr bwMode="auto">
            <a:xfrm>
              <a:off x="8945563" y="863601"/>
              <a:ext cx="14288" cy="9525"/>
            </a:xfrm>
            <a:custGeom>
              <a:avLst/>
              <a:gdLst>
                <a:gd name="T0" fmla="*/ 0 w 9"/>
                <a:gd name="T1" fmla="*/ 3 h 6"/>
                <a:gd name="T2" fmla="*/ 8 w 9"/>
                <a:gd name="T3" fmla="*/ 6 h 6"/>
                <a:gd name="T4" fmla="*/ 9 w 9"/>
                <a:gd name="T5" fmla="*/ 4 h 6"/>
                <a:gd name="T6" fmla="*/ 1 w 9"/>
                <a:gd name="T7" fmla="*/ 0 h 6"/>
                <a:gd name="T8" fmla="*/ 0 w 9"/>
                <a:gd name="T9" fmla="*/ 3 h 6"/>
              </a:gdLst>
              <a:ahLst/>
              <a:cxnLst>
                <a:cxn ang="0">
                  <a:pos x="T0" y="T1"/>
                </a:cxn>
                <a:cxn ang="0">
                  <a:pos x="T2" y="T3"/>
                </a:cxn>
                <a:cxn ang="0">
                  <a:pos x="T4" y="T5"/>
                </a:cxn>
                <a:cxn ang="0">
                  <a:pos x="T6" y="T7"/>
                </a:cxn>
                <a:cxn ang="0">
                  <a:pos x="T8" y="T9"/>
                </a:cxn>
              </a:cxnLst>
              <a:rect l="0" t="0" r="r" b="b"/>
              <a:pathLst>
                <a:path w="9" h="6">
                  <a:moveTo>
                    <a:pt x="0" y="3"/>
                  </a:moveTo>
                  <a:lnTo>
                    <a:pt x="8" y="6"/>
                  </a:lnTo>
                  <a:lnTo>
                    <a:pt x="9" y="4"/>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6" name="Freeform 52"/>
            <p:cNvSpPr/>
            <p:nvPr/>
          </p:nvSpPr>
          <p:spPr bwMode="auto">
            <a:xfrm>
              <a:off x="8953500" y="854076"/>
              <a:ext cx="12700" cy="12700"/>
            </a:xfrm>
            <a:custGeom>
              <a:avLst/>
              <a:gdLst>
                <a:gd name="T0" fmla="*/ 0 w 8"/>
                <a:gd name="T1" fmla="*/ 2 h 8"/>
                <a:gd name="T2" fmla="*/ 6 w 8"/>
                <a:gd name="T3" fmla="*/ 8 h 8"/>
                <a:gd name="T4" fmla="*/ 8 w 8"/>
                <a:gd name="T5" fmla="*/ 6 h 8"/>
                <a:gd name="T6" fmla="*/ 2 w 8"/>
                <a:gd name="T7" fmla="*/ 0 h 8"/>
                <a:gd name="T8" fmla="*/ 0 w 8"/>
                <a:gd name="T9" fmla="*/ 2 h 8"/>
              </a:gdLst>
              <a:ahLst/>
              <a:cxnLst>
                <a:cxn ang="0">
                  <a:pos x="T0" y="T1"/>
                </a:cxn>
                <a:cxn ang="0">
                  <a:pos x="T2" y="T3"/>
                </a:cxn>
                <a:cxn ang="0">
                  <a:pos x="T4" y="T5"/>
                </a:cxn>
                <a:cxn ang="0">
                  <a:pos x="T6" y="T7"/>
                </a:cxn>
                <a:cxn ang="0">
                  <a:pos x="T8" y="T9"/>
                </a:cxn>
              </a:cxnLst>
              <a:rect l="0" t="0" r="r" b="b"/>
              <a:pathLst>
                <a:path w="8" h="8">
                  <a:moveTo>
                    <a:pt x="0" y="2"/>
                  </a:moveTo>
                  <a:lnTo>
                    <a:pt x="6" y="8"/>
                  </a:lnTo>
                  <a:lnTo>
                    <a:pt x="8" y="6"/>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7" name="Freeform 53"/>
            <p:cNvSpPr/>
            <p:nvPr/>
          </p:nvSpPr>
          <p:spPr bwMode="auto">
            <a:xfrm>
              <a:off x="8967788" y="846138"/>
              <a:ext cx="7938" cy="14288"/>
            </a:xfrm>
            <a:custGeom>
              <a:avLst/>
              <a:gdLst>
                <a:gd name="T0" fmla="*/ 0 w 5"/>
                <a:gd name="T1" fmla="*/ 1 h 9"/>
                <a:gd name="T2" fmla="*/ 3 w 5"/>
                <a:gd name="T3" fmla="*/ 9 h 9"/>
                <a:gd name="T4" fmla="*/ 5 w 5"/>
                <a:gd name="T5" fmla="*/ 8 h 9"/>
                <a:gd name="T6" fmla="*/ 3 w 5"/>
                <a:gd name="T7" fmla="*/ 0 h 9"/>
                <a:gd name="T8" fmla="*/ 0 w 5"/>
                <a:gd name="T9" fmla="*/ 1 h 9"/>
              </a:gdLst>
              <a:ahLst/>
              <a:cxnLst>
                <a:cxn ang="0">
                  <a:pos x="T0" y="T1"/>
                </a:cxn>
                <a:cxn ang="0">
                  <a:pos x="T2" y="T3"/>
                </a:cxn>
                <a:cxn ang="0">
                  <a:pos x="T4" y="T5"/>
                </a:cxn>
                <a:cxn ang="0">
                  <a:pos x="T6" y="T7"/>
                </a:cxn>
                <a:cxn ang="0">
                  <a:pos x="T8" y="T9"/>
                </a:cxn>
              </a:cxnLst>
              <a:rect l="0" t="0" r="r" b="b"/>
              <a:pathLst>
                <a:path w="5" h="9">
                  <a:moveTo>
                    <a:pt x="0" y="1"/>
                  </a:moveTo>
                  <a:lnTo>
                    <a:pt x="3" y="9"/>
                  </a:lnTo>
                  <a:lnTo>
                    <a:pt x="5" y="8"/>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8" name="Rectangle 54"/>
            <p:cNvSpPr>
              <a:spLocks noChangeArrowheads="1"/>
            </p:cNvSpPr>
            <p:nvPr/>
          </p:nvSpPr>
          <p:spPr bwMode="auto">
            <a:xfrm>
              <a:off x="8983663" y="846138"/>
              <a:ext cx="31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9" name="Freeform 55"/>
            <p:cNvSpPr/>
            <p:nvPr/>
          </p:nvSpPr>
          <p:spPr bwMode="auto">
            <a:xfrm>
              <a:off x="8994775" y="846138"/>
              <a:ext cx="7938" cy="14288"/>
            </a:xfrm>
            <a:custGeom>
              <a:avLst/>
              <a:gdLst>
                <a:gd name="T0" fmla="*/ 0 w 5"/>
                <a:gd name="T1" fmla="*/ 8 h 9"/>
                <a:gd name="T2" fmla="*/ 1 w 5"/>
                <a:gd name="T3" fmla="*/ 9 h 9"/>
                <a:gd name="T4" fmla="*/ 5 w 5"/>
                <a:gd name="T5" fmla="*/ 1 h 9"/>
                <a:gd name="T6" fmla="*/ 3 w 5"/>
                <a:gd name="T7" fmla="*/ 0 h 9"/>
                <a:gd name="T8" fmla="*/ 0 w 5"/>
                <a:gd name="T9" fmla="*/ 8 h 9"/>
              </a:gdLst>
              <a:ahLst/>
              <a:cxnLst>
                <a:cxn ang="0">
                  <a:pos x="T0" y="T1"/>
                </a:cxn>
                <a:cxn ang="0">
                  <a:pos x="T2" y="T3"/>
                </a:cxn>
                <a:cxn ang="0">
                  <a:pos x="T4" y="T5"/>
                </a:cxn>
                <a:cxn ang="0">
                  <a:pos x="T6" y="T7"/>
                </a:cxn>
                <a:cxn ang="0">
                  <a:pos x="T8" y="T9"/>
                </a:cxn>
              </a:cxnLst>
              <a:rect l="0" t="0" r="r" b="b"/>
              <a:pathLst>
                <a:path w="5" h="9">
                  <a:moveTo>
                    <a:pt x="0" y="8"/>
                  </a:moveTo>
                  <a:lnTo>
                    <a:pt x="1" y="9"/>
                  </a:lnTo>
                  <a:lnTo>
                    <a:pt x="5" y="1"/>
                  </a:lnTo>
                  <a:lnTo>
                    <a:pt x="3"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0" name="Freeform 56"/>
            <p:cNvSpPr/>
            <p:nvPr/>
          </p:nvSpPr>
          <p:spPr bwMode="auto">
            <a:xfrm>
              <a:off x="9005888" y="854076"/>
              <a:ext cx="11113" cy="11113"/>
            </a:xfrm>
            <a:custGeom>
              <a:avLst/>
              <a:gdLst>
                <a:gd name="T0" fmla="*/ 0 w 7"/>
                <a:gd name="T1" fmla="*/ 5 h 7"/>
                <a:gd name="T2" fmla="*/ 1 w 7"/>
                <a:gd name="T3" fmla="*/ 7 h 7"/>
                <a:gd name="T4" fmla="*/ 7 w 7"/>
                <a:gd name="T5" fmla="*/ 2 h 7"/>
                <a:gd name="T6" fmla="*/ 6 w 7"/>
                <a:gd name="T7" fmla="*/ 0 h 7"/>
                <a:gd name="T8" fmla="*/ 0 w 7"/>
                <a:gd name="T9" fmla="*/ 5 h 7"/>
              </a:gdLst>
              <a:ahLst/>
              <a:cxnLst>
                <a:cxn ang="0">
                  <a:pos x="T0" y="T1"/>
                </a:cxn>
                <a:cxn ang="0">
                  <a:pos x="T2" y="T3"/>
                </a:cxn>
                <a:cxn ang="0">
                  <a:pos x="T4" y="T5"/>
                </a:cxn>
                <a:cxn ang="0">
                  <a:pos x="T6" y="T7"/>
                </a:cxn>
                <a:cxn ang="0">
                  <a:pos x="T8" y="T9"/>
                </a:cxn>
              </a:cxnLst>
              <a:rect l="0" t="0" r="r" b="b"/>
              <a:pathLst>
                <a:path w="7" h="7">
                  <a:moveTo>
                    <a:pt x="0" y="5"/>
                  </a:moveTo>
                  <a:lnTo>
                    <a:pt x="1" y="7"/>
                  </a:lnTo>
                  <a:lnTo>
                    <a:pt x="7" y="2"/>
                  </a:lnTo>
                  <a:lnTo>
                    <a:pt x="6"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1" name="Freeform 57"/>
            <p:cNvSpPr/>
            <p:nvPr/>
          </p:nvSpPr>
          <p:spPr bwMode="auto">
            <a:xfrm>
              <a:off x="9012238" y="865188"/>
              <a:ext cx="11113" cy="7938"/>
            </a:xfrm>
            <a:custGeom>
              <a:avLst/>
              <a:gdLst>
                <a:gd name="T0" fmla="*/ 0 w 7"/>
                <a:gd name="T1" fmla="*/ 3 h 5"/>
                <a:gd name="T2" fmla="*/ 0 w 7"/>
                <a:gd name="T3" fmla="*/ 5 h 5"/>
                <a:gd name="T4" fmla="*/ 7 w 7"/>
                <a:gd name="T5" fmla="*/ 2 h 5"/>
                <a:gd name="T6" fmla="*/ 7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0" y="5"/>
                  </a:lnTo>
                  <a:lnTo>
                    <a:pt x="7" y="2"/>
                  </a:lnTo>
                  <a:lnTo>
                    <a:pt x="7"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2" name="Rectangle 58"/>
            <p:cNvSpPr>
              <a:spLocks noChangeArrowheads="1"/>
            </p:cNvSpPr>
            <p:nvPr/>
          </p:nvSpPr>
          <p:spPr bwMode="auto">
            <a:xfrm>
              <a:off x="9013825" y="879476"/>
              <a:ext cx="1270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3" name="Rectangle 59"/>
            <p:cNvSpPr>
              <a:spLocks noChangeArrowheads="1"/>
            </p:cNvSpPr>
            <p:nvPr/>
          </p:nvSpPr>
          <p:spPr bwMode="auto">
            <a:xfrm>
              <a:off x="9013825" y="890588"/>
              <a:ext cx="127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4" name="Rectangle 60"/>
            <p:cNvSpPr>
              <a:spLocks noChangeArrowheads="1"/>
            </p:cNvSpPr>
            <p:nvPr/>
          </p:nvSpPr>
          <p:spPr bwMode="auto">
            <a:xfrm>
              <a:off x="9015413"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5" name="Rectangle 61"/>
            <p:cNvSpPr>
              <a:spLocks noChangeArrowheads="1"/>
            </p:cNvSpPr>
            <p:nvPr/>
          </p:nvSpPr>
          <p:spPr bwMode="auto">
            <a:xfrm>
              <a:off x="9013825" y="912813"/>
              <a:ext cx="127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6" name="Rectangle 62"/>
            <p:cNvSpPr>
              <a:spLocks noChangeArrowheads="1"/>
            </p:cNvSpPr>
            <p:nvPr/>
          </p:nvSpPr>
          <p:spPr bwMode="auto">
            <a:xfrm>
              <a:off x="8939213" y="792163"/>
              <a:ext cx="9048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7" name="Rectangle 63"/>
            <p:cNvSpPr>
              <a:spLocks noChangeArrowheads="1"/>
            </p:cNvSpPr>
            <p:nvPr/>
          </p:nvSpPr>
          <p:spPr bwMode="auto">
            <a:xfrm>
              <a:off x="8878888" y="827088"/>
              <a:ext cx="20955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8" name="Rectangle 64"/>
            <p:cNvSpPr>
              <a:spLocks noChangeArrowheads="1"/>
            </p:cNvSpPr>
            <p:nvPr/>
          </p:nvSpPr>
          <p:spPr bwMode="auto">
            <a:xfrm>
              <a:off x="8878888" y="842963"/>
              <a:ext cx="20955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9" name="Rectangle 65"/>
            <p:cNvSpPr>
              <a:spLocks noChangeArrowheads="1"/>
            </p:cNvSpPr>
            <p:nvPr/>
          </p:nvSpPr>
          <p:spPr bwMode="auto">
            <a:xfrm>
              <a:off x="8910638" y="862013"/>
              <a:ext cx="381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0" name="Rectangle 66"/>
            <p:cNvSpPr>
              <a:spLocks noChangeArrowheads="1"/>
            </p:cNvSpPr>
            <p:nvPr/>
          </p:nvSpPr>
          <p:spPr bwMode="auto">
            <a:xfrm>
              <a:off x="9020175" y="858838"/>
              <a:ext cx="412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1" name="Rectangle 67"/>
            <p:cNvSpPr>
              <a:spLocks noChangeArrowheads="1"/>
            </p:cNvSpPr>
            <p:nvPr/>
          </p:nvSpPr>
          <p:spPr bwMode="auto">
            <a:xfrm>
              <a:off x="8910638"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2" name="Rectangle 68"/>
            <p:cNvSpPr>
              <a:spLocks noChangeArrowheads="1"/>
            </p:cNvSpPr>
            <p:nvPr/>
          </p:nvSpPr>
          <p:spPr bwMode="auto">
            <a:xfrm>
              <a:off x="9026525"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3" name="Rectangle 69"/>
            <p:cNvSpPr>
              <a:spLocks noChangeArrowheads="1"/>
            </p:cNvSpPr>
            <p:nvPr/>
          </p:nvSpPr>
          <p:spPr bwMode="auto">
            <a:xfrm>
              <a:off x="8910638"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4" name="Rectangle 70"/>
            <p:cNvSpPr>
              <a:spLocks noChangeArrowheads="1"/>
            </p:cNvSpPr>
            <p:nvPr/>
          </p:nvSpPr>
          <p:spPr bwMode="auto">
            <a:xfrm>
              <a:off x="9026525"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5" name="Rectangle 71"/>
            <p:cNvSpPr>
              <a:spLocks noChangeArrowheads="1"/>
            </p:cNvSpPr>
            <p:nvPr/>
          </p:nvSpPr>
          <p:spPr bwMode="auto">
            <a:xfrm>
              <a:off x="8909050" y="906463"/>
              <a:ext cx="34925"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6" name="Rectangle 72"/>
            <p:cNvSpPr>
              <a:spLocks noChangeArrowheads="1"/>
            </p:cNvSpPr>
            <p:nvPr/>
          </p:nvSpPr>
          <p:spPr bwMode="auto">
            <a:xfrm>
              <a:off x="9026525" y="906463"/>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7" name="Rectangle 73"/>
            <p:cNvSpPr>
              <a:spLocks noChangeArrowheads="1"/>
            </p:cNvSpPr>
            <p:nvPr/>
          </p:nvSpPr>
          <p:spPr bwMode="auto">
            <a:xfrm>
              <a:off x="8916988" y="9080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8" name="Rectangle 74"/>
            <p:cNvSpPr>
              <a:spLocks noChangeArrowheads="1"/>
            </p:cNvSpPr>
            <p:nvPr/>
          </p:nvSpPr>
          <p:spPr bwMode="auto">
            <a:xfrm>
              <a:off x="9045575" y="908051"/>
              <a:ext cx="476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9" name="Rectangle 75"/>
            <p:cNvSpPr>
              <a:spLocks noChangeArrowheads="1"/>
            </p:cNvSpPr>
            <p:nvPr/>
          </p:nvSpPr>
          <p:spPr bwMode="auto">
            <a:xfrm>
              <a:off x="9039225"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0" name="Rectangle 76"/>
            <p:cNvSpPr>
              <a:spLocks noChangeArrowheads="1"/>
            </p:cNvSpPr>
            <p:nvPr/>
          </p:nvSpPr>
          <p:spPr bwMode="auto">
            <a:xfrm>
              <a:off x="8926513"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1" name="Rectangle 77"/>
            <p:cNvSpPr>
              <a:spLocks noChangeArrowheads="1"/>
            </p:cNvSpPr>
            <p:nvPr/>
          </p:nvSpPr>
          <p:spPr bwMode="auto">
            <a:xfrm>
              <a:off x="8916988" y="874713"/>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2" name="Rectangle 78"/>
            <p:cNvSpPr>
              <a:spLocks noChangeArrowheads="1"/>
            </p:cNvSpPr>
            <p:nvPr/>
          </p:nvSpPr>
          <p:spPr bwMode="auto">
            <a:xfrm>
              <a:off x="9047163" y="876301"/>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3" name="Rectangle 79"/>
            <p:cNvSpPr>
              <a:spLocks noChangeArrowheads="1"/>
            </p:cNvSpPr>
            <p:nvPr/>
          </p:nvSpPr>
          <p:spPr bwMode="auto">
            <a:xfrm>
              <a:off x="9036050" y="86042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4" name="Rectangle 80"/>
            <p:cNvSpPr>
              <a:spLocks noChangeArrowheads="1"/>
            </p:cNvSpPr>
            <p:nvPr/>
          </p:nvSpPr>
          <p:spPr bwMode="auto">
            <a:xfrm>
              <a:off x="8929688" y="862013"/>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5" name="Rectangle 81"/>
            <p:cNvSpPr>
              <a:spLocks noChangeArrowheads="1"/>
            </p:cNvSpPr>
            <p:nvPr/>
          </p:nvSpPr>
          <p:spPr bwMode="auto">
            <a:xfrm>
              <a:off x="88931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6" name="Rectangle 82"/>
            <p:cNvSpPr>
              <a:spLocks noChangeArrowheads="1"/>
            </p:cNvSpPr>
            <p:nvPr/>
          </p:nvSpPr>
          <p:spPr bwMode="auto">
            <a:xfrm>
              <a:off x="89185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7" name="Rectangle 83"/>
            <p:cNvSpPr>
              <a:spLocks noChangeArrowheads="1"/>
            </p:cNvSpPr>
            <p:nvPr/>
          </p:nvSpPr>
          <p:spPr bwMode="auto">
            <a:xfrm>
              <a:off x="89439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8" name="Rectangle 84"/>
            <p:cNvSpPr>
              <a:spLocks noChangeArrowheads="1"/>
            </p:cNvSpPr>
            <p:nvPr/>
          </p:nvSpPr>
          <p:spPr bwMode="auto">
            <a:xfrm>
              <a:off x="9021763" y="844551"/>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9" name="Rectangle 85"/>
            <p:cNvSpPr>
              <a:spLocks noChangeArrowheads="1"/>
            </p:cNvSpPr>
            <p:nvPr/>
          </p:nvSpPr>
          <p:spPr bwMode="auto">
            <a:xfrm>
              <a:off x="9048750" y="842963"/>
              <a:ext cx="15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0" name="Rectangle 86"/>
            <p:cNvSpPr>
              <a:spLocks noChangeArrowheads="1"/>
            </p:cNvSpPr>
            <p:nvPr/>
          </p:nvSpPr>
          <p:spPr bwMode="auto">
            <a:xfrm>
              <a:off x="9072563"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1" name="Rectangle 87"/>
            <p:cNvSpPr>
              <a:spLocks noChangeArrowheads="1"/>
            </p:cNvSpPr>
            <p:nvPr/>
          </p:nvSpPr>
          <p:spPr bwMode="auto">
            <a:xfrm>
              <a:off x="9075738" y="828676"/>
              <a:ext cx="158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2" name="Rectangle 88"/>
            <p:cNvSpPr>
              <a:spLocks noChangeArrowheads="1"/>
            </p:cNvSpPr>
            <p:nvPr/>
          </p:nvSpPr>
          <p:spPr bwMode="auto">
            <a:xfrm>
              <a:off x="9055100" y="828676"/>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3" name="Rectangle 89"/>
            <p:cNvSpPr>
              <a:spLocks noChangeArrowheads="1"/>
            </p:cNvSpPr>
            <p:nvPr/>
          </p:nvSpPr>
          <p:spPr bwMode="auto">
            <a:xfrm>
              <a:off x="9039225"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4" name="Rectangle 90"/>
            <p:cNvSpPr>
              <a:spLocks noChangeArrowheads="1"/>
            </p:cNvSpPr>
            <p:nvPr/>
          </p:nvSpPr>
          <p:spPr bwMode="auto">
            <a:xfrm>
              <a:off x="9009063"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5" name="Rectangle 91"/>
            <p:cNvSpPr>
              <a:spLocks noChangeArrowheads="1"/>
            </p:cNvSpPr>
            <p:nvPr/>
          </p:nvSpPr>
          <p:spPr bwMode="auto">
            <a:xfrm>
              <a:off x="8983663" y="828676"/>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6" name="Rectangle 92"/>
            <p:cNvSpPr>
              <a:spLocks noChangeArrowheads="1"/>
            </p:cNvSpPr>
            <p:nvPr/>
          </p:nvSpPr>
          <p:spPr bwMode="auto">
            <a:xfrm>
              <a:off x="8956675"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7" name="Rectangle 93"/>
            <p:cNvSpPr>
              <a:spLocks noChangeArrowheads="1"/>
            </p:cNvSpPr>
            <p:nvPr/>
          </p:nvSpPr>
          <p:spPr bwMode="auto">
            <a:xfrm>
              <a:off x="8928100"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8" name="Rectangle 94"/>
            <p:cNvSpPr>
              <a:spLocks noChangeArrowheads="1"/>
            </p:cNvSpPr>
            <p:nvPr/>
          </p:nvSpPr>
          <p:spPr bwMode="auto">
            <a:xfrm>
              <a:off x="8907463" y="828676"/>
              <a:ext cx="47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9" name="Rectangle 95"/>
            <p:cNvSpPr>
              <a:spLocks noChangeArrowheads="1"/>
            </p:cNvSpPr>
            <p:nvPr/>
          </p:nvSpPr>
          <p:spPr bwMode="auto">
            <a:xfrm>
              <a:off x="8888413"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0" name="Rectangle 96"/>
            <p:cNvSpPr>
              <a:spLocks noChangeArrowheads="1"/>
            </p:cNvSpPr>
            <p:nvPr/>
          </p:nvSpPr>
          <p:spPr bwMode="auto">
            <a:xfrm>
              <a:off x="8937625" y="811213"/>
              <a:ext cx="920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1" name="Rectangle 97"/>
            <p:cNvSpPr>
              <a:spLocks noChangeArrowheads="1"/>
            </p:cNvSpPr>
            <p:nvPr/>
          </p:nvSpPr>
          <p:spPr bwMode="auto">
            <a:xfrm>
              <a:off x="9028113" y="804863"/>
              <a:ext cx="4763"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2" name="Rectangle 98"/>
            <p:cNvSpPr>
              <a:spLocks noChangeArrowheads="1"/>
            </p:cNvSpPr>
            <p:nvPr/>
          </p:nvSpPr>
          <p:spPr bwMode="auto">
            <a:xfrm>
              <a:off x="8934450" y="801688"/>
              <a:ext cx="476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3" name="Rectangle 99"/>
            <p:cNvSpPr>
              <a:spLocks noChangeArrowheads="1"/>
            </p:cNvSpPr>
            <p:nvPr/>
          </p:nvSpPr>
          <p:spPr bwMode="auto">
            <a:xfrm>
              <a:off x="8943975"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4" name="Rectangle 100"/>
            <p:cNvSpPr>
              <a:spLocks noChangeArrowheads="1"/>
            </p:cNvSpPr>
            <p:nvPr/>
          </p:nvSpPr>
          <p:spPr bwMode="auto">
            <a:xfrm>
              <a:off x="89709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5" name="Rectangle 101"/>
            <p:cNvSpPr>
              <a:spLocks noChangeArrowheads="1"/>
            </p:cNvSpPr>
            <p:nvPr/>
          </p:nvSpPr>
          <p:spPr bwMode="auto">
            <a:xfrm>
              <a:off x="89963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6" name="Rectangle 102"/>
            <p:cNvSpPr>
              <a:spLocks noChangeArrowheads="1"/>
            </p:cNvSpPr>
            <p:nvPr/>
          </p:nvSpPr>
          <p:spPr bwMode="auto">
            <a:xfrm>
              <a:off x="9023350"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7" name="Rectangle 103"/>
            <p:cNvSpPr>
              <a:spLocks noChangeArrowheads="1"/>
            </p:cNvSpPr>
            <p:nvPr/>
          </p:nvSpPr>
          <p:spPr bwMode="auto">
            <a:xfrm>
              <a:off x="9005888" y="795338"/>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8" name="Rectangle 104"/>
            <p:cNvSpPr>
              <a:spLocks noChangeArrowheads="1"/>
            </p:cNvSpPr>
            <p:nvPr/>
          </p:nvSpPr>
          <p:spPr bwMode="auto">
            <a:xfrm>
              <a:off x="8980488" y="7937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9" name="Rectangle 105"/>
            <p:cNvSpPr>
              <a:spLocks noChangeArrowheads="1"/>
            </p:cNvSpPr>
            <p:nvPr/>
          </p:nvSpPr>
          <p:spPr bwMode="auto">
            <a:xfrm>
              <a:off x="8958263" y="79533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80" name="Freeform 106"/>
            <p:cNvSpPr/>
            <p:nvPr/>
          </p:nvSpPr>
          <p:spPr bwMode="auto">
            <a:xfrm>
              <a:off x="8918575" y="923926"/>
              <a:ext cx="38100" cy="38100"/>
            </a:xfrm>
            <a:custGeom>
              <a:avLst/>
              <a:gdLst>
                <a:gd name="T0" fmla="*/ 0 w 24"/>
                <a:gd name="T1" fmla="*/ 21 h 24"/>
                <a:gd name="T2" fmla="*/ 3 w 24"/>
                <a:gd name="T3" fmla="*/ 24 h 24"/>
                <a:gd name="T4" fmla="*/ 24 w 24"/>
                <a:gd name="T5" fmla="*/ 3 h 24"/>
                <a:gd name="T6" fmla="*/ 22 w 24"/>
                <a:gd name="T7" fmla="*/ 0 h 24"/>
                <a:gd name="T8" fmla="*/ 0 w 24"/>
                <a:gd name="T9" fmla="*/ 21 h 24"/>
              </a:gdLst>
              <a:ahLst/>
              <a:cxnLst>
                <a:cxn ang="0">
                  <a:pos x="T0" y="T1"/>
                </a:cxn>
                <a:cxn ang="0">
                  <a:pos x="T2" y="T3"/>
                </a:cxn>
                <a:cxn ang="0">
                  <a:pos x="T4" y="T5"/>
                </a:cxn>
                <a:cxn ang="0">
                  <a:pos x="T6" y="T7"/>
                </a:cxn>
                <a:cxn ang="0">
                  <a:pos x="T8" y="T9"/>
                </a:cxn>
              </a:cxnLst>
              <a:rect l="0" t="0" r="r" b="b"/>
              <a:pathLst>
                <a:path w="24" h="24">
                  <a:moveTo>
                    <a:pt x="0" y="21"/>
                  </a:moveTo>
                  <a:lnTo>
                    <a:pt x="3" y="24"/>
                  </a:lnTo>
                  <a:lnTo>
                    <a:pt x="24" y="3"/>
                  </a:lnTo>
                  <a:lnTo>
                    <a:pt x="22" y="0"/>
                  </a:lnTo>
                  <a:lnTo>
                    <a:pt x="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1" name="Freeform 107"/>
            <p:cNvSpPr/>
            <p:nvPr/>
          </p:nvSpPr>
          <p:spPr bwMode="auto">
            <a:xfrm>
              <a:off x="9012238" y="923926"/>
              <a:ext cx="31750" cy="34925"/>
            </a:xfrm>
            <a:custGeom>
              <a:avLst/>
              <a:gdLst>
                <a:gd name="T0" fmla="*/ 0 w 20"/>
                <a:gd name="T1" fmla="*/ 2 h 22"/>
                <a:gd name="T2" fmla="*/ 18 w 20"/>
                <a:gd name="T3" fmla="*/ 22 h 22"/>
                <a:gd name="T4" fmla="*/ 20 w 20"/>
                <a:gd name="T5" fmla="*/ 21 h 22"/>
                <a:gd name="T6" fmla="*/ 1 w 20"/>
                <a:gd name="T7" fmla="*/ 0 h 22"/>
                <a:gd name="T8" fmla="*/ 0 w 20"/>
                <a:gd name="T9" fmla="*/ 2 h 22"/>
              </a:gdLst>
              <a:ahLst/>
              <a:cxnLst>
                <a:cxn ang="0">
                  <a:pos x="T0" y="T1"/>
                </a:cxn>
                <a:cxn ang="0">
                  <a:pos x="T2" y="T3"/>
                </a:cxn>
                <a:cxn ang="0">
                  <a:pos x="T4" y="T5"/>
                </a:cxn>
                <a:cxn ang="0">
                  <a:pos x="T6" y="T7"/>
                </a:cxn>
                <a:cxn ang="0">
                  <a:pos x="T8" y="T9"/>
                </a:cxn>
              </a:cxnLst>
              <a:rect l="0" t="0" r="r" b="b"/>
              <a:pathLst>
                <a:path w="20" h="22">
                  <a:moveTo>
                    <a:pt x="0" y="2"/>
                  </a:moveTo>
                  <a:lnTo>
                    <a:pt x="18" y="22"/>
                  </a:lnTo>
                  <a:lnTo>
                    <a:pt x="20" y="2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2" name="Freeform 108"/>
            <p:cNvSpPr>
              <a:spLocks noEditPoints="1"/>
            </p:cNvSpPr>
            <p:nvPr/>
          </p:nvSpPr>
          <p:spPr bwMode="auto">
            <a:xfrm>
              <a:off x="8848725" y="1063626"/>
              <a:ext cx="285750" cy="101600"/>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3" name="Freeform 109"/>
            <p:cNvSpPr/>
            <p:nvPr/>
          </p:nvSpPr>
          <p:spPr bwMode="auto">
            <a:xfrm>
              <a:off x="8726488" y="890588"/>
              <a:ext cx="130175" cy="274638"/>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4" name="Freeform 110"/>
            <p:cNvSpPr/>
            <p:nvPr/>
          </p:nvSpPr>
          <p:spPr bwMode="auto">
            <a:xfrm>
              <a:off x="8743950" y="993776"/>
              <a:ext cx="50800" cy="3492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5" name="Freeform 111"/>
            <p:cNvSpPr/>
            <p:nvPr/>
          </p:nvSpPr>
          <p:spPr bwMode="auto">
            <a:xfrm>
              <a:off x="8780463" y="996951"/>
              <a:ext cx="31750" cy="104775"/>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6" name="Freeform 112"/>
            <p:cNvSpPr/>
            <p:nvPr/>
          </p:nvSpPr>
          <p:spPr bwMode="auto">
            <a:xfrm>
              <a:off x="8734425" y="892176"/>
              <a:ext cx="60325" cy="4127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7" name="Freeform 113"/>
            <p:cNvSpPr/>
            <p:nvPr/>
          </p:nvSpPr>
          <p:spPr bwMode="auto">
            <a:xfrm>
              <a:off x="8747125" y="927101"/>
              <a:ext cx="6350" cy="36513"/>
            </a:xfrm>
            <a:custGeom>
              <a:avLst/>
              <a:gdLst>
                <a:gd name="T0" fmla="*/ 0 w 4"/>
                <a:gd name="T1" fmla="*/ 23 h 23"/>
                <a:gd name="T2" fmla="*/ 3 w 4"/>
                <a:gd name="T3" fmla="*/ 23 h 23"/>
                <a:gd name="T4" fmla="*/ 4 w 4"/>
                <a:gd name="T5" fmla="*/ 0 h 23"/>
                <a:gd name="T6" fmla="*/ 1 w 4"/>
                <a:gd name="T7" fmla="*/ 0 h 23"/>
                <a:gd name="T8" fmla="*/ 0 w 4"/>
                <a:gd name="T9" fmla="*/ 23 h 23"/>
              </a:gdLst>
              <a:ahLst/>
              <a:cxnLst>
                <a:cxn ang="0">
                  <a:pos x="T0" y="T1"/>
                </a:cxn>
                <a:cxn ang="0">
                  <a:pos x="T2" y="T3"/>
                </a:cxn>
                <a:cxn ang="0">
                  <a:pos x="T4" y="T5"/>
                </a:cxn>
                <a:cxn ang="0">
                  <a:pos x="T6" y="T7"/>
                </a:cxn>
                <a:cxn ang="0">
                  <a:pos x="T8" y="T9"/>
                </a:cxn>
              </a:cxnLst>
              <a:rect l="0" t="0" r="r" b="b"/>
              <a:pathLst>
                <a:path w="4" h="23">
                  <a:moveTo>
                    <a:pt x="0" y="23"/>
                  </a:moveTo>
                  <a:lnTo>
                    <a:pt x="3" y="23"/>
                  </a:lnTo>
                  <a:lnTo>
                    <a:pt x="4" y="0"/>
                  </a:lnTo>
                  <a:lnTo>
                    <a:pt x="1"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8" name="Freeform 114"/>
            <p:cNvSpPr/>
            <p:nvPr/>
          </p:nvSpPr>
          <p:spPr bwMode="auto">
            <a:xfrm>
              <a:off x="9121775" y="890588"/>
              <a:ext cx="133350" cy="274638"/>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9" name="Freeform 115"/>
            <p:cNvSpPr/>
            <p:nvPr/>
          </p:nvSpPr>
          <p:spPr bwMode="auto">
            <a:xfrm>
              <a:off x="9185275" y="993776"/>
              <a:ext cx="50800" cy="3492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0" name="Freeform 116"/>
            <p:cNvSpPr/>
            <p:nvPr/>
          </p:nvSpPr>
          <p:spPr bwMode="auto">
            <a:xfrm>
              <a:off x="9167813" y="996951"/>
              <a:ext cx="31750" cy="104775"/>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1" name="Freeform 117"/>
            <p:cNvSpPr/>
            <p:nvPr/>
          </p:nvSpPr>
          <p:spPr bwMode="auto">
            <a:xfrm>
              <a:off x="9185275" y="892176"/>
              <a:ext cx="58738" cy="4127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2" name="Rectangle 118"/>
            <p:cNvSpPr>
              <a:spLocks noChangeArrowheads="1"/>
            </p:cNvSpPr>
            <p:nvPr/>
          </p:nvSpPr>
          <p:spPr bwMode="auto">
            <a:xfrm>
              <a:off x="9228138" y="927101"/>
              <a:ext cx="4763"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93" name="Freeform 119"/>
            <p:cNvSpPr>
              <a:spLocks noEditPoints="1"/>
            </p:cNvSpPr>
            <p:nvPr/>
          </p:nvSpPr>
          <p:spPr bwMode="auto">
            <a:xfrm>
              <a:off x="8872538" y="1084263"/>
              <a:ext cx="55563" cy="57150"/>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4" name="Freeform 120"/>
            <p:cNvSpPr>
              <a:spLocks noEditPoints="1"/>
            </p:cNvSpPr>
            <p:nvPr/>
          </p:nvSpPr>
          <p:spPr bwMode="auto">
            <a:xfrm>
              <a:off x="8934450" y="1087438"/>
              <a:ext cx="50800" cy="4445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5" name="Freeform 121"/>
            <p:cNvSpPr>
              <a:spLocks noEditPoints="1"/>
            </p:cNvSpPr>
            <p:nvPr/>
          </p:nvSpPr>
          <p:spPr bwMode="auto">
            <a:xfrm>
              <a:off x="8990013" y="1085851"/>
              <a:ext cx="57150" cy="47625"/>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6" name="Freeform 122"/>
            <p:cNvSpPr/>
            <p:nvPr/>
          </p:nvSpPr>
          <p:spPr bwMode="auto">
            <a:xfrm>
              <a:off x="9050338" y="1092201"/>
              <a:ext cx="53975" cy="41275"/>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sp>
        <p:nvSpPr>
          <p:cNvPr id="20484" name="文本框 15"/>
          <p:cNvSpPr txBox="1"/>
          <p:nvPr/>
        </p:nvSpPr>
        <p:spPr>
          <a:xfrm>
            <a:off x="703580" y="722630"/>
            <a:ext cx="1449070" cy="583565"/>
          </a:xfrm>
          <a:prstGeom prst="rect">
            <a:avLst/>
          </a:prstGeom>
          <a:noFill/>
          <a:ln w="9525">
            <a:noFill/>
          </a:ln>
        </p:spPr>
        <p:txBody>
          <a:bodyPr wrap="square" anchor="t" anchorCtr="0">
            <a:spAutoFit/>
          </a:bodyPr>
          <a:p>
            <a:pPr algn="ctr"/>
            <a:r>
              <a:rPr lang="en-US" altLang="zh-CN" sz="3200" dirty="0">
                <a:solidFill>
                  <a:srgbClr val="103568"/>
                </a:solidFill>
                <a:latin typeface="Stencil" panose="040409050D0802020404" pitchFamily="82" charset="0"/>
                <a:ea typeface="宋体" panose="02010600030101010101" pitchFamily="2" charset="-122"/>
              </a:rPr>
              <a:t>9.3</a:t>
            </a:r>
            <a:endParaRPr lang="en-US" altLang="zh-CN" sz="3200" dirty="0">
              <a:solidFill>
                <a:srgbClr val="103568"/>
              </a:solidFill>
              <a:latin typeface="Stencil" panose="040409050D0802020404" pitchFamily="82" charset="0"/>
              <a:ea typeface="宋体" panose="02010600030101010101" pitchFamily="2" charset="-122"/>
            </a:endParaRPr>
          </a:p>
        </p:txBody>
      </p:sp>
      <p:sp>
        <p:nvSpPr>
          <p:cNvPr id="5" name="文本框 4"/>
          <p:cNvSpPr txBox="1"/>
          <p:nvPr/>
        </p:nvSpPr>
        <p:spPr>
          <a:xfrm>
            <a:off x="1058545" y="1306195"/>
            <a:ext cx="10389235" cy="4523105"/>
          </a:xfrm>
          <a:prstGeom prst="rect">
            <a:avLst/>
          </a:prstGeom>
          <a:noFill/>
        </p:spPr>
        <p:txBody>
          <a:bodyPr wrap="square" rtlCol="0" anchor="t">
            <a:spAutoFit/>
          </a:bodyPr>
          <a:p>
            <a:r>
              <a:rPr lang="en-US" sz="1800" dirty="0">
                <a:solidFill>
                  <a:srgbClr val="103568"/>
                </a:solidFill>
                <a:latin typeface="华文中宋" panose="02010600040101010101" charset="-122"/>
                <a:ea typeface="华文中宋" panose="02010600040101010101" charset="-122"/>
                <a:sym typeface="+mn-ea"/>
              </a:rPr>
              <a:t>(3)什么是程序查询I/O方式?简要说明其工作原理。</a:t>
            </a:r>
            <a:endParaRPr lang="en-US" sz="1800" dirty="0">
              <a:solidFill>
                <a:srgbClr val="103568"/>
              </a:solidFill>
              <a:latin typeface="华文中宋" panose="02010600040101010101" charset="-122"/>
              <a:ea typeface="华文中宋" panose="02010600040101010101" charset="-122"/>
              <a:sym typeface="+mn-ea"/>
            </a:endParaRPr>
          </a:p>
          <a:p>
            <a:r>
              <a:rPr lang="en-US" sz="1800" dirty="0">
                <a:solidFill>
                  <a:srgbClr val="103568"/>
                </a:solidFill>
                <a:latin typeface="华文中宋" panose="02010600040101010101" charset="-122"/>
                <a:ea typeface="华文中宋" panose="02010600040101010101" charset="-122"/>
                <a:sym typeface="+mn-ea"/>
              </a:rPr>
              <a:t>答:程序查询I/O方式是指输入/输出完全依靠 CPU执行程序实现。当CPU要与设备进行数据交换时，首先设置接口命令寄存器启动设备;设备准备的过程中，CPU通过读取接口中的状态寄存器查询设备是否已就绪，根据查询结果决定下一步操作究竞是进行数据传送还是等待。这种控制方式中CPU与外部设备串行工作，CPU会浪费大量的时间进行 查询和等待，系统效率较低。</a:t>
            </a:r>
            <a:endParaRPr lang="en-US" sz="1800" dirty="0">
              <a:solidFill>
                <a:srgbClr val="103568"/>
              </a:solidFill>
              <a:latin typeface="华文中宋" panose="02010600040101010101" charset="-122"/>
              <a:ea typeface="华文中宋" panose="02010600040101010101" charset="-122"/>
              <a:sym typeface="+mn-ea"/>
            </a:endParaRPr>
          </a:p>
          <a:p>
            <a:endParaRPr lang="en-US" sz="1800" dirty="0">
              <a:solidFill>
                <a:srgbClr val="103568"/>
              </a:solidFill>
              <a:latin typeface="华文中宋" panose="02010600040101010101" charset="-122"/>
              <a:ea typeface="华文中宋" panose="02010600040101010101" charset="-122"/>
              <a:sym typeface="+mn-ea"/>
            </a:endParaRPr>
          </a:p>
          <a:p>
            <a:r>
              <a:rPr lang="en-US" sz="1800" dirty="0">
                <a:solidFill>
                  <a:srgbClr val="103568"/>
                </a:solidFill>
                <a:latin typeface="华文中宋" panose="02010600040101010101" charset="-122"/>
                <a:ea typeface="华文中宋" panose="02010600040101010101" charset="-122"/>
                <a:sym typeface="+mn-ea"/>
              </a:rPr>
              <a:t>(4)比较单级中断和多重中断处理流程的异同点。</a:t>
            </a:r>
            <a:endParaRPr lang="en-US" sz="1800" dirty="0">
              <a:solidFill>
                <a:srgbClr val="103568"/>
              </a:solidFill>
              <a:latin typeface="华文中宋" panose="02010600040101010101" charset="-122"/>
              <a:ea typeface="华文中宋" panose="02010600040101010101" charset="-122"/>
              <a:sym typeface="+mn-ea"/>
            </a:endParaRPr>
          </a:p>
          <a:p>
            <a:r>
              <a:rPr lang="en-US" sz="1800" dirty="0">
                <a:solidFill>
                  <a:srgbClr val="103568"/>
                </a:solidFill>
                <a:latin typeface="华文中宋" panose="02010600040101010101" charset="-122"/>
                <a:ea typeface="华文中宋" panose="02010600040101010101" charset="-122"/>
                <a:sym typeface="+mn-ea"/>
              </a:rPr>
              <a:t>答:二者都可以有多个中断源，但单级中断的中断服务程序不可被其他中断源再次中断，所以中断服务程序全程为关中断状态;多重中断的中断服务程序保护现场的内容包括中断屏蔽字，并且保护现场后立即开中断，方便中断嵌套。</a:t>
            </a:r>
            <a:endParaRPr lang="en-US" sz="1800" dirty="0">
              <a:solidFill>
                <a:srgbClr val="103568"/>
              </a:solidFill>
              <a:latin typeface="华文中宋" panose="02010600040101010101" charset="-122"/>
              <a:ea typeface="华文中宋" panose="02010600040101010101" charset="-122"/>
              <a:sym typeface="+mn-ea"/>
            </a:endParaRPr>
          </a:p>
          <a:p>
            <a:endParaRPr lang="en-US" sz="1800" dirty="0">
              <a:solidFill>
                <a:srgbClr val="103568"/>
              </a:solidFill>
              <a:latin typeface="华文中宋" panose="02010600040101010101" charset="-122"/>
              <a:ea typeface="华文中宋" panose="02010600040101010101" charset="-122"/>
              <a:sym typeface="+mn-ea"/>
            </a:endParaRPr>
          </a:p>
          <a:p>
            <a:r>
              <a:rPr lang="en-US" sz="1800" dirty="0">
                <a:solidFill>
                  <a:srgbClr val="103568"/>
                </a:solidFill>
                <a:latin typeface="华文中宋" panose="02010600040101010101" charset="-122"/>
                <a:ea typeface="华文中宋" panose="02010600040101010101" charset="-122"/>
                <a:sym typeface="+mn-ea"/>
              </a:rPr>
              <a:t>(5)中断隐指令完成什么功能?</a:t>
            </a:r>
            <a:endParaRPr lang="en-US" sz="1800" dirty="0">
              <a:solidFill>
                <a:srgbClr val="103568"/>
              </a:solidFill>
              <a:latin typeface="华文中宋" panose="02010600040101010101" charset="-122"/>
              <a:ea typeface="华文中宋" panose="02010600040101010101" charset="-122"/>
              <a:sym typeface="+mn-ea"/>
            </a:endParaRPr>
          </a:p>
          <a:p>
            <a:r>
              <a:rPr lang="en-US" sz="1800" dirty="0">
                <a:solidFill>
                  <a:srgbClr val="103568"/>
                </a:solidFill>
                <a:latin typeface="华文中宋" panose="02010600040101010101" charset="-122"/>
                <a:ea typeface="华文中宋" panose="02010600040101010101" charset="-122"/>
                <a:sym typeface="+mn-ea"/>
              </a:rPr>
              <a:t>答:中断隐指令用来实现中断响应的功能，具体完成包括关中断、保存断点和中断识别等任务，这些任务可能需要多个时钟周期才能完成。由于中断响应过程中CPU不能执行其他任务，因此中断响应的过程可以看作是由CPU执行中断隐指令完成的，需要占用CPU 时间。注意中断隐指令并不存在，只是一种虚拟的说法，本质上是硬件的一系列自动操作。</a:t>
            </a:r>
            <a:endParaRPr lang="en-US" sz="1800" dirty="0">
              <a:solidFill>
                <a:srgbClr val="103568"/>
              </a:solidFill>
              <a:latin typeface="华文中宋" panose="02010600040101010101" charset="-122"/>
              <a:ea typeface="华文中宋" panose="02010600040101010101"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
        <p:nvSpPr>
          <p:cNvPr id="4" name="矩形 3"/>
          <p:cNvSpPr/>
          <p:nvPr/>
        </p:nvSpPr>
        <p:spPr>
          <a:xfrm>
            <a:off x="569913" y="441325"/>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a:t> </a:t>
            </a:r>
            <a:endParaRPr lang="zh-CN" altLang="en-US" strike="noStrike" noProof="1" dirty="0"/>
          </a:p>
        </p:txBody>
      </p:sp>
      <p:grpSp>
        <p:nvGrpSpPr>
          <p:cNvPr id="278" name="组合 277"/>
          <p:cNvGrpSpPr/>
          <p:nvPr/>
        </p:nvGrpSpPr>
        <p:grpSpPr>
          <a:xfrm>
            <a:off x="3290884" y="603896"/>
            <a:ext cx="5640754" cy="5658516"/>
            <a:chOff x="8488363" y="433388"/>
            <a:chExt cx="1008063" cy="1011238"/>
          </a:xfrm>
          <a:solidFill>
            <a:schemeClr val="bg1">
              <a:lumMod val="95000"/>
              <a:alpha val="30000"/>
            </a:schemeClr>
          </a:solidFill>
        </p:grpSpPr>
        <p:sp>
          <p:nvSpPr>
            <p:cNvPr id="279" name="Freeform 5"/>
            <p:cNvSpPr/>
            <p:nvPr/>
          </p:nvSpPr>
          <p:spPr bwMode="auto">
            <a:xfrm>
              <a:off x="8564563" y="974726"/>
              <a:ext cx="73025" cy="68263"/>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0" name="Freeform 6"/>
            <p:cNvSpPr/>
            <p:nvPr/>
          </p:nvSpPr>
          <p:spPr bwMode="auto">
            <a:xfrm>
              <a:off x="8583613" y="1039813"/>
              <a:ext cx="80963" cy="77788"/>
            </a:xfrm>
            <a:custGeom>
              <a:avLst/>
              <a:gdLst>
                <a:gd name="T0" fmla="*/ 14 w 51"/>
                <a:gd name="T1" fmla="*/ 49 h 49"/>
                <a:gd name="T2" fmla="*/ 9 w 51"/>
                <a:gd name="T3" fmla="*/ 37 h 49"/>
                <a:gd name="T4" fmla="*/ 34 w 51"/>
                <a:gd name="T5" fmla="*/ 10 h 49"/>
                <a:gd name="T6" fmla="*/ 33 w 51"/>
                <a:gd name="T7" fmla="*/ 10 h 49"/>
                <a:gd name="T8" fmla="*/ 3 w 51"/>
                <a:gd name="T9" fmla="*/ 23 h 49"/>
                <a:gd name="T10" fmla="*/ 0 w 51"/>
                <a:gd name="T11" fmla="*/ 15 h 49"/>
                <a:gd name="T12" fmla="*/ 36 w 51"/>
                <a:gd name="T13" fmla="*/ 0 h 49"/>
                <a:gd name="T14" fmla="*/ 42 w 51"/>
                <a:gd name="T15" fmla="*/ 12 h 49"/>
                <a:gd name="T16" fmla="*/ 18 w 51"/>
                <a:gd name="T17" fmla="*/ 38 h 49"/>
                <a:gd name="T18" fmla="*/ 18 w 51"/>
                <a:gd name="T19" fmla="*/ 38 h 49"/>
                <a:gd name="T20" fmla="*/ 48 w 51"/>
                <a:gd name="T21" fmla="*/ 26 h 49"/>
                <a:gd name="T22" fmla="*/ 51 w 51"/>
                <a:gd name="T23" fmla="*/ 33 h 49"/>
                <a:gd name="T24" fmla="*/ 14 w 51"/>
                <a:gd name="T2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49">
                  <a:moveTo>
                    <a:pt x="14" y="49"/>
                  </a:moveTo>
                  <a:lnTo>
                    <a:pt x="9" y="37"/>
                  </a:lnTo>
                  <a:lnTo>
                    <a:pt x="34" y="10"/>
                  </a:lnTo>
                  <a:lnTo>
                    <a:pt x="33" y="10"/>
                  </a:lnTo>
                  <a:lnTo>
                    <a:pt x="3" y="23"/>
                  </a:lnTo>
                  <a:lnTo>
                    <a:pt x="0" y="15"/>
                  </a:lnTo>
                  <a:lnTo>
                    <a:pt x="36" y="0"/>
                  </a:lnTo>
                  <a:lnTo>
                    <a:pt x="42" y="12"/>
                  </a:lnTo>
                  <a:lnTo>
                    <a:pt x="18" y="38"/>
                  </a:lnTo>
                  <a:lnTo>
                    <a:pt x="18" y="38"/>
                  </a:lnTo>
                  <a:lnTo>
                    <a:pt x="48" y="26"/>
                  </a:lnTo>
                  <a:lnTo>
                    <a:pt x="51" y="33"/>
                  </a:lnTo>
                  <a:lnTo>
                    <a:pt x="1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1" name="Freeform 7"/>
            <p:cNvSpPr/>
            <p:nvPr/>
          </p:nvSpPr>
          <p:spPr bwMode="auto">
            <a:xfrm>
              <a:off x="8613775" y="1103313"/>
              <a:ext cx="63500" cy="41275"/>
            </a:xfrm>
            <a:custGeom>
              <a:avLst/>
              <a:gdLst>
                <a:gd name="T0" fmla="*/ 40 w 40"/>
                <a:gd name="T1" fmla="*/ 7 h 26"/>
                <a:gd name="T2" fmla="*/ 4 w 40"/>
                <a:gd name="T3" fmla="*/ 26 h 26"/>
                <a:gd name="T4" fmla="*/ 0 w 40"/>
                <a:gd name="T5" fmla="*/ 18 h 26"/>
                <a:gd name="T6" fmla="*/ 35 w 40"/>
                <a:gd name="T7" fmla="*/ 0 h 26"/>
                <a:gd name="T8" fmla="*/ 40 w 40"/>
                <a:gd name="T9" fmla="*/ 7 h 26"/>
              </a:gdLst>
              <a:ahLst/>
              <a:cxnLst>
                <a:cxn ang="0">
                  <a:pos x="T0" y="T1"/>
                </a:cxn>
                <a:cxn ang="0">
                  <a:pos x="T2" y="T3"/>
                </a:cxn>
                <a:cxn ang="0">
                  <a:pos x="T4" y="T5"/>
                </a:cxn>
                <a:cxn ang="0">
                  <a:pos x="T6" y="T7"/>
                </a:cxn>
                <a:cxn ang="0">
                  <a:pos x="T8" y="T9"/>
                </a:cxn>
              </a:cxnLst>
              <a:rect l="0" t="0" r="r" b="b"/>
              <a:pathLst>
                <a:path w="40" h="26">
                  <a:moveTo>
                    <a:pt x="40" y="7"/>
                  </a:moveTo>
                  <a:lnTo>
                    <a:pt x="4" y="26"/>
                  </a:lnTo>
                  <a:lnTo>
                    <a:pt x="0" y="18"/>
                  </a:lnTo>
                  <a:lnTo>
                    <a:pt x="35" y="0"/>
                  </a:lnTo>
                  <a:lnTo>
                    <a:pt x="4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2" name="Freeform 8"/>
            <p:cNvSpPr/>
            <p:nvPr/>
          </p:nvSpPr>
          <p:spPr bwMode="auto">
            <a:xfrm>
              <a:off x="8639175" y="1120776"/>
              <a:ext cx="74613" cy="68263"/>
            </a:xfrm>
            <a:custGeom>
              <a:avLst/>
              <a:gdLst>
                <a:gd name="T0" fmla="*/ 0 w 47"/>
                <a:gd name="T1" fmla="*/ 35 h 43"/>
                <a:gd name="T2" fmla="*/ 25 w 47"/>
                <a:gd name="T3" fmla="*/ 0 h 43"/>
                <a:gd name="T4" fmla="*/ 31 w 47"/>
                <a:gd name="T5" fmla="*/ 8 h 43"/>
                <a:gd name="T6" fmla="*/ 11 w 47"/>
                <a:gd name="T7" fmla="*/ 35 h 43"/>
                <a:gd name="T8" fmla="*/ 11 w 47"/>
                <a:gd name="T9" fmla="*/ 35 h 43"/>
                <a:gd name="T10" fmla="*/ 42 w 47"/>
                <a:gd name="T11" fmla="*/ 25 h 43"/>
                <a:gd name="T12" fmla="*/ 47 w 47"/>
                <a:gd name="T13" fmla="*/ 32 h 43"/>
                <a:gd name="T14" fmla="*/ 6 w 47"/>
                <a:gd name="T15" fmla="*/ 43 h 43"/>
                <a:gd name="T16" fmla="*/ 0 w 47"/>
                <a:gd name="T17"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3">
                  <a:moveTo>
                    <a:pt x="0" y="35"/>
                  </a:moveTo>
                  <a:lnTo>
                    <a:pt x="25" y="0"/>
                  </a:lnTo>
                  <a:lnTo>
                    <a:pt x="31" y="8"/>
                  </a:lnTo>
                  <a:lnTo>
                    <a:pt x="11" y="35"/>
                  </a:lnTo>
                  <a:lnTo>
                    <a:pt x="11" y="35"/>
                  </a:lnTo>
                  <a:lnTo>
                    <a:pt x="42" y="25"/>
                  </a:lnTo>
                  <a:lnTo>
                    <a:pt x="47" y="32"/>
                  </a:lnTo>
                  <a:lnTo>
                    <a:pt x="6" y="43"/>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3" name="Freeform 9"/>
            <p:cNvSpPr/>
            <p:nvPr/>
          </p:nvSpPr>
          <p:spPr bwMode="auto">
            <a:xfrm>
              <a:off x="8669338" y="1174751"/>
              <a:ext cx="76200" cy="74613"/>
            </a:xfrm>
            <a:custGeom>
              <a:avLst/>
              <a:gdLst>
                <a:gd name="T0" fmla="*/ 0 w 48"/>
                <a:gd name="T1" fmla="*/ 27 h 47"/>
                <a:gd name="T2" fmla="*/ 30 w 48"/>
                <a:gd name="T3" fmla="*/ 0 h 47"/>
                <a:gd name="T4" fmla="*/ 48 w 48"/>
                <a:gd name="T5" fmla="*/ 20 h 47"/>
                <a:gd name="T6" fmla="*/ 44 w 48"/>
                <a:gd name="T7" fmla="*/ 24 h 47"/>
                <a:gd name="T8" fmla="*/ 31 w 48"/>
                <a:gd name="T9" fmla="*/ 11 h 47"/>
                <a:gd name="T10" fmla="*/ 24 w 48"/>
                <a:gd name="T11" fmla="*/ 17 h 47"/>
                <a:gd name="T12" fmla="*/ 36 w 48"/>
                <a:gd name="T13" fmla="*/ 29 h 47"/>
                <a:gd name="T14" fmla="*/ 30 w 48"/>
                <a:gd name="T15" fmla="*/ 34 h 47"/>
                <a:gd name="T16" fmla="*/ 19 w 48"/>
                <a:gd name="T17" fmla="*/ 22 h 47"/>
                <a:gd name="T18" fmla="*/ 11 w 48"/>
                <a:gd name="T19" fmla="*/ 29 h 47"/>
                <a:gd name="T20" fmla="*/ 24 w 48"/>
                <a:gd name="T21" fmla="*/ 43 h 47"/>
                <a:gd name="T22" fmla="*/ 20 w 48"/>
                <a:gd name="T23" fmla="*/ 47 h 47"/>
                <a:gd name="T24" fmla="*/ 0 w 48"/>
                <a:gd name="T25"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7">
                  <a:moveTo>
                    <a:pt x="0" y="27"/>
                  </a:moveTo>
                  <a:lnTo>
                    <a:pt x="30" y="0"/>
                  </a:lnTo>
                  <a:lnTo>
                    <a:pt x="48" y="20"/>
                  </a:lnTo>
                  <a:lnTo>
                    <a:pt x="44" y="24"/>
                  </a:lnTo>
                  <a:lnTo>
                    <a:pt x="31" y="11"/>
                  </a:lnTo>
                  <a:lnTo>
                    <a:pt x="24" y="17"/>
                  </a:lnTo>
                  <a:lnTo>
                    <a:pt x="36" y="29"/>
                  </a:lnTo>
                  <a:lnTo>
                    <a:pt x="30" y="34"/>
                  </a:lnTo>
                  <a:lnTo>
                    <a:pt x="19" y="22"/>
                  </a:lnTo>
                  <a:lnTo>
                    <a:pt x="11" y="29"/>
                  </a:lnTo>
                  <a:lnTo>
                    <a:pt x="24" y="43"/>
                  </a:lnTo>
                  <a:lnTo>
                    <a:pt x="20" y="47"/>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4" name="Freeform 10"/>
            <p:cNvSpPr>
              <a:spLocks noEditPoints="1"/>
            </p:cNvSpPr>
            <p:nvPr/>
          </p:nvSpPr>
          <p:spPr bwMode="auto">
            <a:xfrm>
              <a:off x="8712200" y="1211263"/>
              <a:ext cx="74613" cy="825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5" name="Freeform 11"/>
            <p:cNvSpPr/>
            <p:nvPr/>
          </p:nvSpPr>
          <p:spPr bwMode="auto">
            <a:xfrm>
              <a:off x="8766175" y="1249363"/>
              <a:ext cx="68263" cy="7143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6" name="Freeform 12"/>
            <p:cNvSpPr/>
            <p:nvPr/>
          </p:nvSpPr>
          <p:spPr bwMode="auto">
            <a:xfrm>
              <a:off x="8823325" y="1271588"/>
              <a:ext cx="36513" cy="63500"/>
            </a:xfrm>
            <a:custGeom>
              <a:avLst/>
              <a:gdLst>
                <a:gd name="T0" fmla="*/ 23 w 23"/>
                <a:gd name="T1" fmla="*/ 3 h 40"/>
                <a:gd name="T2" fmla="*/ 8 w 23"/>
                <a:gd name="T3" fmla="*/ 40 h 40"/>
                <a:gd name="T4" fmla="*/ 0 w 23"/>
                <a:gd name="T5" fmla="*/ 37 h 40"/>
                <a:gd name="T6" fmla="*/ 14 w 23"/>
                <a:gd name="T7" fmla="*/ 0 h 40"/>
                <a:gd name="T8" fmla="*/ 23 w 23"/>
                <a:gd name="T9" fmla="*/ 3 h 40"/>
              </a:gdLst>
              <a:ahLst/>
              <a:cxnLst>
                <a:cxn ang="0">
                  <a:pos x="T0" y="T1"/>
                </a:cxn>
                <a:cxn ang="0">
                  <a:pos x="T2" y="T3"/>
                </a:cxn>
                <a:cxn ang="0">
                  <a:pos x="T4" y="T5"/>
                </a:cxn>
                <a:cxn ang="0">
                  <a:pos x="T6" y="T7"/>
                </a:cxn>
                <a:cxn ang="0">
                  <a:pos x="T8" y="T9"/>
                </a:cxn>
              </a:cxnLst>
              <a:rect l="0" t="0" r="r" b="b"/>
              <a:pathLst>
                <a:path w="23" h="40">
                  <a:moveTo>
                    <a:pt x="23" y="3"/>
                  </a:moveTo>
                  <a:lnTo>
                    <a:pt x="8" y="40"/>
                  </a:lnTo>
                  <a:lnTo>
                    <a:pt x="0" y="37"/>
                  </a:lnTo>
                  <a:lnTo>
                    <a:pt x="14" y="0"/>
                  </a:lnTo>
                  <a:lnTo>
                    <a:pt x="2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7" name="Freeform 13"/>
            <p:cNvSpPr/>
            <p:nvPr/>
          </p:nvSpPr>
          <p:spPr bwMode="auto">
            <a:xfrm>
              <a:off x="8861425" y="1277938"/>
              <a:ext cx="52388" cy="69850"/>
            </a:xfrm>
            <a:custGeom>
              <a:avLst/>
              <a:gdLst>
                <a:gd name="T0" fmla="*/ 0 w 33"/>
                <a:gd name="T1" fmla="*/ 7 h 44"/>
                <a:gd name="T2" fmla="*/ 2 w 33"/>
                <a:gd name="T3" fmla="*/ 0 h 44"/>
                <a:gd name="T4" fmla="*/ 33 w 33"/>
                <a:gd name="T5" fmla="*/ 8 h 44"/>
                <a:gd name="T6" fmla="*/ 32 w 33"/>
                <a:gd name="T7" fmla="*/ 14 h 44"/>
                <a:gd name="T8" fmla="*/ 20 w 33"/>
                <a:gd name="T9" fmla="*/ 12 h 44"/>
                <a:gd name="T10" fmla="*/ 12 w 33"/>
                <a:gd name="T11" fmla="*/ 44 h 44"/>
                <a:gd name="T12" fmla="*/ 4 w 33"/>
                <a:gd name="T13" fmla="*/ 42 h 44"/>
                <a:gd name="T14" fmla="*/ 12 w 33"/>
                <a:gd name="T15" fmla="*/ 10 h 44"/>
                <a:gd name="T16" fmla="*/ 0 w 33"/>
                <a:gd name="T17"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4">
                  <a:moveTo>
                    <a:pt x="0" y="7"/>
                  </a:moveTo>
                  <a:lnTo>
                    <a:pt x="2" y="0"/>
                  </a:lnTo>
                  <a:lnTo>
                    <a:pt x="33" y="8"/>
                  </a:lnTo>
                  <a:lnTo>
                    <a:pt x="32" y="14"/>
                  </a:lnTo>
                  <a:lnTo>
                    <a:pt x="20" y="12"/>
                  </a:lnTo>
                  <a:lnTo>
                    <a:pt x="12" y="44"/>
                  </a:lnTo>
                  <a:lnTo>
                    <a:pt x="4" y="42"/>
                  </a:lnTo>
                  <a:lnTo>
                    <a:pt x="12" y="1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8" name="Freeform 14"/>
            <p:cNvSpPr>
              <a:spLocks noEditPoints="1"/>
            </p:cNvSpPr>
            <p:nvPr/>
          </p:nvSpPr>
          <p:spPr bwMode="auto">
            <a:xfrm>
              <a:off x="8909050" y="1293813"/>
              <a:ext cx="60325" cy="66675"/>
            </a:xfrm>
            <a:custGeom>
              <a:avLst/>
              <a:gdLst>
                <a:gd name="T0" fmla="*/ 8 w 38"/>
                <a:gd name="T1" fmla="*/ 39 h 42"/>
                <a:gd name="T2" fmla="*/ 0 w 38"/>
                <a:gd name="T3" fmla="*/ 39 h 42"/>
                <a:gd name="T4" fmla="*/ 18 w 38"/>
                <a:gd name="T5" fmla="*/ 0 h 42"/>
                <a:gd name="T6" fmla="*/ 28 w 38"/>
                <a:gd name="T7" fmla="*/ 0 h 42"/>
                <a:gd name="T8" fmla="*/ 38 w 38"/>
                <a:gd name="T9" fmla="*/ 42 h 42"/>
                <a:gd name="T10" fmla="*/ 30 w 38"/>
                <a:gd name="T11" fmla="*/ 41 h 42"/>
                <a:gd name="T12" fmla="*/ 27 w 38"/>
                <a:gd name="T13" fmla="*/ 32 h 42"/>
                <a:gd name="T14" fmla="*/ 12 w 38"/>
                <a:gd name="T15" fmla="*/ 31 h 42"/>
                <a:gd name="T16" fmla="*/ 8 w 38"/>
                <a:gd name="T17" fmla="*/ 39 h 42"/>
                <a:gd name="T18" fmla="*/ 15 w 38"/>
                <a:gd name="T19" fmla="*/ 25 h 42"/>
                <a:gd name="T20" fmla="*/ 26 w 38"/>
                <a:gd name="T21" fmla="*/ 25 h 42"/>
                <a:gd name="T22" fmla="*/ 22 w 38"/>
                <a:gd name="T23" fmla="*/ 7 h 42"/>
                <a:gd name="T24" fmla="*/ 22 w 38"/>
                <a:gd name="T25" fmla="*/ 7 h 42"/>
                <a:gd name="T26" fmla="*/ 15 w 38"/>
                <a:gd name="T27"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2">
                  <a:moveTo>
                    <a:pt x="8" y="39"/>
                  </a:moveTo>
                  <a:lnTo>
                    <a:pt x="0" y="39"/>
                  </a:lnTo>
                  <a:lnTo>
                    <a:pt x="18" y="0"/>
                  </a:lnTo>
                  <a:lnTo>
                    <a:pt x="28" y="0"/>
                  </a:lnTo>
                  <a:lnTo>
                    <a:pt x="38" y="42"/>
                  </a:lnTo>
                  <a:lnTo>
                    <a:pt x="30" y="41"/>
                  </a:lnTo>
                  <a:lnTo>
                    <a:pt x="27" y="32"/>
                  </a:lnTo>
                  <a:lnTo>
                    <a:pt x="12" y="31"/>
                  </a:lnTo>
                  <a:lnTo>
                    <a:pt x="8" y="39"/>
                  </a:lnTo>
                  <a:close/>
                  <a:moveTo>
                    <a:pt x="15" y="25"/>
                  </a:moveTo>
                  <a:lnTo>
                    <a:pt x="26" y="25"/>
                  </a:lnTo>
                  <a:lnTo>
                    <a:pt x="22" y="7"/>
                  </a:lnTo>
                  <a:lnTo>
                    <a:pt x="22" y="7"/>
                  </a:lnTo>
                  <a:lnTo>
                    <a:pt x="15"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9" name="Freeform 15"/>
            <p:cNvSpPr/>
            <p:nvPr/>
          </p:nvSpPr>
          <p:spPr bwMode="auto">
            <a:xfrm>
              <a:off x="8978900" y="1293813"/>
              <a:ext cx="52388" cy="66675"/>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0" name="Freeform 16"/>
            <p:cNvSpPr>
              <a:spLocks noEditPoints="1"/>
            </p:cNvSpPr>
            <p:nvPr/>
          </p:nvSpPr>
          <p:spPr bwMode="auto">
            <a:xfrm>
              <a:off x="9043988" y="1285876"/>
              <a:ext cx="61913" cy="69850"/>
            </a:xfrm>
            <a:custGeom>
              <a:avLst/>
              <a:gdLst>
                <a:gd name="T0" fmla="*/ 8 w 39"/>
                <a:gd name="T1" fmla="*/ 43 h 44"/>
                <a:gd name="T2" fmla="*/ 0 w 39"/>
                <a:gd name="T3" fmla="*/ 44 h 44"/>
                <a:gd name="T4" fmla="*/ 7 w 39"/>
                <a:gd name="T5" fmla="*/ 2 h 44"/>
                <a:gd name="T6" fmla="*/ 17 w 39"/>
                <a:gd name="T7" fmla="*/ 0 h 44"/>
                <a:gd name="T8" fmla="*/ 39 w 39"/>
                <a:gd name="T9" fmla="*/ 37 h 44"/>
                <a:gd name="T10" fmla="*/ 30 w 39"/>
                <a:gd name="T11" fmla="*/ 39 h 44"/>
                <a:gd name="T12" fmla="*/ 25 w 39"/>
                <a:gd name="T13" fmla="*/ 31 h 44"/>
                <a:gd name="T14" fmla="*/ 10 w 39"/>
                <a:gd name="T15" fmla="*/ 34 h 44"/>
                <a:gd name="T16" fmla="*/ 8 w 39"/>
                <a:gd name="T17" fmla="*/ 43 h 44"/>
                <a:gd name="T18" fmla="*/ 11 w 39"/>
                <a:gd name="T19" fmla="*/ 27 h 44"/>
                <a:gd name="T20" fmla="*/ 22 w 39"/>
                <a:gd name="T21" fmla="*/ 25 h 44"/>
                <a:gd name="T22" fmla="*/ 14 w 39"/>
                <a:gd name="T23" fmla="*/ 9 h 44"/>
                <a:gd name="T24" fmla="*/ 13 w 39"/>
                <a:gd name="T25" fmla="*/ 9 h 44"/>
                <a:gd name="T26" fmla="*/ 11 w 39"/>
                <a:gd name="T2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4">
                  <a:moveTo>
                    <a:pt x="8" y="43"/>
                  </a:moveTo>
                  <a:lnTo>
                    <a:pt x="0" y="44"/>
                  </a:lnTo>
                  <a:lnTo>
                    <a:pt x="7" y="2"/>
                  </a:lnTo>
                  <a:lnTo>
                    <a:pt x="17" y="0"/>
                  </a:lnTo>
                  <a:lnTo>
                    <a:pt x="39" y="37"/>
                  </a:lnTo>
                  <a:lnTo>
                    <a:pt x="30" y="39"/>
                  </a:lnTo>
                  <a:lnTo>
                    <a:pt x="25" y="31"/>
                  </a:lnTo>
                  <a:lnTo>
                    <a:pt x="10" y="34"/>
                  </a:lnTo>
                  <a:lnTo>
                    <a:pt x="8" y="43"/>
                  </a:lnTo>
                  <a:close/>
                  <a:moveTo>
                    <a:pt x="11" y="27"/>
                  </a:moveTo>
                  <a:lnTo>
                    <a:pt x="22" y="25"/>
                  </a:lnTo>
                  <a:lnTo>
                    <a:pt x="14" y="9"/>
                  </a:lnTo>
                  <a:lnTo>
                    <a:pt x="13" y="9"/>
                  </a:lnTo>
                  <a:lnTo>
                    <a:pt x="11"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1" name="Freeform 17"/>
            <p:cNvSpPr/>
            <p:nvPr/>
          </p:nvSpPr>
          <p:spPr bwMode="auto">
            <a:xfrm>
              <a:off x="9094788" y="1255713"/>
              <a:ext cx="88900" cy="85725"/>
            </a:xfrm>
            <a:custGeom>
              <a:avLst/>
              <a:gdLst>
                <a:gd name="T0" fmla="*/ 36 w 56"/>
                <a:gd name="T1" fmla="*/ 8 h 54"/>
                <a:gd name="T2" fmla="*/ 38 w 56"/>
                <a:gd name="T3" fmla="*/ 45 h 54"/>
                <a:gd name="T4" fmla="*/ 32 w 56"/>
                <a:gd name="T5" fmla="*/ 47 h 54"/>
                <a:gd name="T6" fmla="*/ 9 w 56"/>
                <a:gd name="T7" fmla="*/ 19 h 54"/>
                <a:gd name="T8" fmla="*/ 9 w 56"/>
                <a:gd name="T9" fmla="*/ 20 h 54"/>
                <a:gd name="T10" fmla="*/ 22 w 56"/>
                <a:gd name="T11" fmla="*/ 51 h 54"/>
                <a:gd name="T12" fmla="*/ 14 w 56"/>
                <a:gd name="T13" fmla="*/ 54 h 54"/>
                <a:gd name="T14" fmla="*/ 0 w 56"/>
                <a:gd name="T15" fmla="*/ 17 h 54"/>
                <a:gd name="T16" fmla="*/ 13 w 56"/>
                <a:gd name="T17" fmla="*/ 12 h 54"/>
                <a:gd name="T18" fmla="*/ 31 w 56"/>
                <a:gd name="T19" fmla="*/ 35 h 54"/>
                <a:gd name="T20" fmla="*/ 31 w 56"/>
                <a:gd name="T21" fmla="*/ 35 h 54"/>
                <a:gd name="T22" fmla="*/ 29 w 56"/>
                <a:gd name="T23" fmla="*/ 5 h 54"/>
                <a:gd name="T24" fmla="*/ 42 w 56"/>
                <a:gd name="T25" fmla="*/ 0 h 54"/>
                <a:gd name="T26" fmla="*/ 56 w 56"/>
                <a:gd name="T27" fmla="*/ 37 h 54"/>
                <a:gd name="T28" fmla="*/ 49 w 56"/>
                <a:gd name="T29" fmla="*/ 40 h 54"/>
                <a:gd name="T30" fmla="*/ 36 w 56"/>
                <a:gd name="T31" fmla="*/ 8 h 54"/>
                <a:gd name="T32" fmla="*/ 36 w 56"/>
                <a:gd name="T3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4">
                  <a:moveTo>
                    <a:pt x="36" y="8"/>
                  </a:moveTo>
                  <a:lnTo>
                    <a:pt x="38" y="45"/>
                  </a:lnTo>
                  <a:lnTo>
                    <a:pt x="32" y="47"/>
                  </a:lnTo>
                  <a:lnTo>
                    <a:pt x="9" y="19"/>
                  </a:lnTo>
                  <a:lnTo>
                    <a:pt x="9" y="20"/>
                  </a:lnTo>
                  <a:lnTo>
                    <a:pt x="22" y="51"/>
                  </a:lnTo>
                  <a:lnTo>
                    <a:pt x="14" y="54"/>
                  </a:lnTo>
                  <a:lnTo>
                    <a:pt x="0" y="17"/>
                  </a:lnTo>
                  <a:lnTo>
                    <a:pt x="13" y="12"/>
                  </a:lnTo>
                  <a:lnTo>
                    <a:pt x="31" y="35"/>
                  </a:lnTo>
                  <a:lnTo>
                    <a:pt x="31" y="35"/>
                  </a:lnTo>
                  <a:lnTo>
                    <a:pt x="29" y="5"/>
                  </a:lnTo>
                  <a:lnTo>
                    <a:pt x="42" y="0"/>
                  </a:lnTo>
                  <a:lnTo>
                    <a:pt x="56" y="37"/>
                  </a:lnTo>
                  <a:lnTo>
                    <a:pt x="49" y="40"/>
                  </a:lnTo>
                  <a:lnTo>
                    <a:pt x="36" y="8"/>
                  </a:lnTo>
                  <a:lnTo>
                    <a:pt x="3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2" name="Freeform 18"/>
            <p:cNvSpPr>
              <a:spLocks noEditPoints="1"/>
            </p:cNvSpPr>
            <p:nvPr/>
          </p:nvSpPr>
          <p:spPr bwMode="auto">
            <a:xfrm>
              <a:off x="9169400" y="1225551"/>
              <a:ext cx="74613" cy="74613"/>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3" name="Freeform 19"/>
            <p:cNvSpPr/>
            <p:nvPr/>
          </p:nvSpPr>
          <p:spPr bwMode="auto">
            <a:xfrm>
              <a:off x="9218613" y="1204913"/>
              <a:ext cx="53975" cy="55563"/>
            </a:xfrm>
            <a:custGeom>
              <a:avLst/>
              <a:gdLst>
                <a:gd name="T0" fmla="*/ 6 w 34"/>
                <a:gd name="T1" fmla="*/ 0 h 35"/>
                <a:gd name="T2" fmla="*/ 34 w 34"/>
                <a:gd name="T3" fmla="*/ 29 h 35"/>
                <a:gd name="T4" fmla="*/ 27 w 34"/>
                <a:gd name="T5" fmla="*/ 35 h 35"/>
                <a:gd name="T6" fmla="*/ 0 w 34"/>
                <a:gd name="T7" fmla="*/ 5 h 35"/>
                <a:gd name="T8" fmla="*/ 6 w 34"/>
                <a:gd name="T9" fmla="*/ 0 h 35"/>
              </a:gdLst>
              <a:ahLst/>
              <a:cxnLst>
                <a:cxn ang="0">
                  <a:pos x="T0" y="T1"/>
                </a:cxn>
                <a:cxn ang="0">
                  <a:pos x="T2" y="T3"/>
                </a:cxn>
                <a:cxn ang="0">
                  <a:pos x="T4" y="T5"/>
                </a:cxn>
                <a:cxn ang="0">
                  <a:pos x="T6" y="T7"/>
                </a:cxn>
                <a:cxn ang="0">
                  <a:pos x="T8" y="T9"/>
                </a:cxn>
              </a:cxnLst>
              <a:rect l="0" t="0" r="r" b="b"/>
              <a:pathLst>
                <a:path w="34" h="35">
                  <a:moveTo>
                    <a:pt x="6" y="0"/>
                  </a:moveTo>
                  <a:lnTo>
                    <a:pt x="34" y="29"/>
                  </a:lnTo>
                  <a:lnTo>
                    <a:pt x="27" y="35"/>
                  </a:lnTo>
                  <a:lnTo>
                    <a:pt x="0" y="5"/>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4" name="Freeform 20"/>
            <p:cNvSpPr/>
            <p:nvPr/>
          </p:nvSpPr>
          <p:spPr bwMode="auto">
            <a:xfrm>
              <a:off x="9236075" y="1165226"/>
              <a:ext cx="76200" cy="73025"/>
            </a:xfrm>
            <a:custGeom>
              <a:avLst/>
              <a:gdLst>
                <a:gd name="T0" fmla="*/ 30 w 48"/>
                <a:gd name="T1" fmla="*/ 46 h 46"/>
                <a:gd name="T2" fmla="*/ 0 w 48"/>
                <a:gd name="T3" fmla="*/ 20 h 46"/>
                <a:gd name="T4" fmla="*/ 18 w 48"/>
                <a:gd name="T5" fmla="*/ 0 h 46"/>
                <a:gd name="T6" fmla="*/ 23 w 48"/>
                <a:gd name="T7" fmla="*/ 4 h 46"/>
                <a:gd name="T8" fmla="*/ 11 w 48"/>
                <a:gd name="T9" fmla="*/ 18 h 46"/>
                <a:gd name="T10" fmla="*/ 18 w 48"/>
                <a:gd name="T11" fmla="*/ 24 h 46"/>
                <a:gd name="T12" fmla="*/ 29 w 48"/>
                <a:gd name="T13" fmla="*/ 11 h 46"/>
                <a:gd name="T14" fmla="*/ 34 w 48"/>
                <a:gd name="T15" fmla="*/ 16 h 46"/>
                <a:gd name="T16" fmla="*/ 23 w 48"/>
                <a:gd name="T17" fmla="*/ 28 h 46"/>
                <a:gd name="T18" fmla="*/ 31 w 48"/>
                <a:gd name="T19" fmla="*/ 35 h 46"/>
                <a:gd name="T20" fmla="*/ 44 w 48"/>
                <a:gd name="T21" fmla="*/ 21 h 46"/>
                <a:gd name="T22" fmla="*/ 48 w 48"/>
                <a:gd name="T23" fmla="*/ 26 h 46"/>
                <a:gd name="T24" fmla="*/ 30 w 48"/>
                <a:gd name="T2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6">
                  <a:moveTo>
                    <a:pt x="30" y="46"/>
                  </a:moveTo>
                  <a:lnTo>
                    <a:pt x="0" y="20"/>
                  </a:lnTo>
                  <a:lnTo>
                    <a:pt x="18" y="0"/>
                  </a:lnTo>
                  <a:lnTo>
                    <a:pt x="23" y="4"/>
                  </a:lnTo>
                  <a:lnTo>
                    <a:pt x="11" y="18"/>
                  </a:lnTo>
                  <a:lnTo>
                    <a:pt x="18" y="24"/>
                  </a:lnTo>
                  <a:lnTo>
                    <a:pt x="29" y="11"/>
                  </a:lnTo>
                  <a:lnTo>
                    <a:pt x="34" y="16"/>
                  </a:lnTo>
                  <a:lnTo>
                    <a:pt x="23" y="28"/>
                  </a:lnTo>
                  <a:lnTo>
                    <a:pt x="31" y="35"/>
                  </a:lnTo>
                  <a:lnTo>
                    <a:pt x="44" y="21"/>
                  </a:lnTo>
                  <a:lnTo>
                    <a:pt x="48" y="26"/>
                  </a:lnTo>
                  <a:lnTo>
                    <a:pt x="30"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5" name="Freeform 21"/>
            <p:cNvSpPr/>
            <p:nvPr/>
          </p:nvSpPr>
          <p:spPr bwMode="auto">
            <a:xfrm>
              <a:off x="9271000" y="1109663"/>
              <a:ext cx="84138" cy="82550"/>
            </a:xfrm>
            <a:custGeom>
              <a:avLst/>
              <a:gdLst>
                <a:gd name="T0" fmla="*/ 53 w 53"/>
                <a:gd name="T1" fmla="*/ 21 h 52"/>
                <a:gd name="T2" fmla="*/ 46 w 53"/>
                <a:gd name="T3" fmla="*/ 32 h 52"/>
                <a:gd name="T4" fmla="*/ 10 w 53"/>
                <a:gd name="T5" fmla="*/ 27 h 52"/>
                <a:gd name="T6" fmla="*/ 10 w 53"/>
                <a:gd name="T7" fmla="*/ 28 h 52"/>
                <a:gd name="T8" fmla="*/ 38 w 53"/>
                <a:gd name="T9" fmla="*/ 46 h 52"/>
                <a:gd name="T10" fmla="*/ 33 w 53"/>
                <a:gd name="T11" fmla="*/ 52 h 52"/>
                <a:gd name="T12" fmla="*/ 0 w 53"/>
                <a:gd name="T13" fmla="*/ 30 h 52"/>
                <a:gd name="T14" fmla="*/ 7 w 53"/>
                <a:gd name="T15" fmla="*/ 20 h 52"/>
                <a:gd name="T16" fmla="*/ 42 w 53"/>
                <a:gd name="T17" fmla="*/ 24 h 52"/>
                <a:gd name="T18" fmla="*/ 41 w 53"/>
                <a:gd name="T19" fmla="*/ 24 h 52"/>
                <a:gd name="T20" fmla="*/ 15 w 53"/>
                <a:gd name="T21" fmla="*/ 7 h 52"/>
                <a:gd name="T22" fmla="*/ 19 w 53"/>
                <a:gd name="T23" fmla="*/ 0 h 52"/>
                <a:gd name="T24" fmla="*/ 53 w 53"/>
                <a:gd name="T2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2">
                  <a:moveTo>
                    <a:pt x="53" y="21"/>
                  </a:moveTo>
                  <a:lnTo>
                    <a:pt x="46" y="32"/>
                  </a:lnTo>
                  <a:lnTo>
                    <a:pt x="10" y="27"/>
                  </a:lnTo>
                  <a:lnTo>
                    <a:pt x="10" y="28"/>
                  </a:lnTo>
                  <a:lnTo>
                    <a:pt x="38" y="46"/>
                  </a:lnTo>
                  <a:lnTo>
                    <a:pt x="33" y="52"/>
                  </a:lnTo>
                  <a:lnTo>
                    <a:pt x="0" y="30"/>
                  </a:lnTo>
                  <a:lnTo>
                    <a:pt x="7" y="20"/>
                  </a:lnTo>
                  <a:lnTo>
                    <a:pt x="42" y="24"/>
                  </a:lnTo>
                  <a:lnTo>
                    <a:pt x="41" y="24"/>
                  </a:lnTo>
                  <a:lnTo>
                    <a:pt x="15" y="7"/>
                  </a:lnTo>
                  <a:lnTo>
                    <a:pt x="19" y="0"/>
                  </a:lnTo>
                  <a:lnTo>
                    <a:pt x="53"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6" name="Freeform 22"/>
            <p:cNvSpPr/>
            <p:nvPr/>
          </p:nvSpPr>
          <p:spPr bwMode="auto">
            <a:xfrm>
              <a:off x="9309100" y="1060451"/>
              <a:ext cx="71438" cy="66675"/>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7" name="Freeform 23"/>
            <p:cNvSpPr/>
            <p:nvPr/>
          </p:nvSpPr>
          <p:spPr bwMode="auto">
            <a:xfrm>
              <a:off x="9329738" y="1031876"/>
              <a:ext cx="65088" cy="34925"/>
            </a:xfrm>
            <a:custGeom>
              <a:avLst/>
              <a:gdLst>
                <a:gd name="T0" fmla="*/ 2 w 41"/>
                <a:gd name="T1" fmla="*/ 0 h 22"/>
                <a:gd name="T2" fmla="*/ 41 w 41"/>
                <a:gd name="T3" fmla="*/ 14 h 22"/>
                <a:gd name="T4" fmla="*/ 37 w 41"/>
                <a:gd name="T5" fmla="*/ 22 h 22"/>
                <a:gd name="T6" fmla="*/ 0 w 41"/>
                <a:gd name="T7" fmla="*/ 9 h 22"/>
                <a:gd name="T8" fmla="*/ 2 w 41"/>
                <a:gd name="T9" fmla="*/ 0 h 22"/>
              </a:gdLst>
              <a:ahLst/>
              <a:cxnLst>
                <a:cxn ang="0">
                  <a:pos x="T0" y="T1"/>
                </a:cxn>
                <a:cxn ang="0">
                  <a:pos x="T2" y="T3"/>
                </a:cxn>
                <a:cxn ang="0">
                  <a:pos x="T4" y="T5"/>
                </a:cxn>
                <a:cxn ang="0">
                  <a:pos x="T6" y="T7"/>
                </a:cxn>
                <a:cxn ang="0">
                  <a:pos x="T8" y="T9"/>
                </a:cxn>
              </a:cxnLst>
              <a:rect l="0" t="0" r="r" b="b"/>
              <a:pathLst>
                <a:path w="41" h="22">
                  <a:moveTo>
                    <a:pt x="2" y="0"/>
                  </a:moveTo>
                  <a:lnTo>
                    <a:pt x="41" y="14"/>
                  </a:lnTo>
                  <a:lnTo>
                    <a:pt x="37" y="22"/>
                  </a:lnTo>
                  <a:lnTo>
                    <a:pt x="0" y="9"/>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8" name="Freeform 24"/>
            <p:cNvSpPr/>
            <p:nvPr/>
          </p:nvSpPr>
          <p:spPr bwMode="auto">
            <a:xfrm>
              <a:off x="9339263" y="977901"/>
              <a:ext cx="71438" cy="60325"/>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9" name="Freeform 25"/>
            <p:cNvSpPr>
              <a:spLocks noEditPoints="1"/>
            </p:cNvSpPr>
            <p:nvPr/>
          </p:nvSpPr>
          <p:spPr bwMode="auto">
            <a:xfrm>
              <a:off x="8794750" y="688976"/>
              <a:ext cx="377825" cy="363538"/>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0" name="Freeform 26"/>
            <p:cNvSpPr/>
            <p:nvPr/>
          </p:nvSpPr>
          <p:spPr bwMode="auto">
            <a:xfrm>
              <a:off x="8832850" y="781051"/>
              <a:ext cx="106363" cy="7938"/>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1" name="Freeform 27"/>
            <p:cNvSpPr/>
            <p:nvPr/>
          </p:nvSpPr>
          <p:spPr bwMode="auto">
            <a:xfrm>
              <a:off x="9031288" y="781051"/>
              <a:ext cx="107950" cy="7938"/>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2" name="Rectangle 28"/>
            <p:cNvSpPr>
              <a:spLocks noChangeArrowheads="1"/>
            </p:cNvSpPr>
            <p:nvPr/>
          </p:nvSpPr>
          <p:spPr bwMode="auto">
            <a:xfrm>
              <a:off x="8834438" y="844551"/>
              <a:ext cx="4445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3" name="Rectangle 29"/>
            <p:cNvSpPr>
              <a:spLocks noChangeArrowheads="1"/>
            </p:cNvSpPr>
            <p:nvPr/>
          </p:nvSpPr>
          <p:spPr bwMode="auto">
            <a:xfrm>
              <a:off x="9088438" y="844551"/>
              <a:ext cx="460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4" name="Rectangle 30"/>
            <p:cNvSpPr>
              <a:spLocks noChangeArrowheads="1"/>
            </p:cNvSpPr>
            <p:nvPr/>
          </p:nvSpPr>
          <p:spPr bwMode="auto">
            <a:xfrm>
              <a:off x="883761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5" name="Rectangle 31"/>
            <p:cNvSpPr>
              <a:spLocks noChangeArrowheads="1"/>
            </p:cNvSpPr>
            <p:nvPr/>
          </p:nvSpPr>
          <p:spPr bwMode="auto">
            <a:xfrm>
              <a:off x="905986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6" name="Rectangle 32"/>
            <p:cNvSpPr>
              <a:spLocks noChangeArrowheads="1"/>
            </p:cNvSpPr>
            <p:nvPr/>
          </p:nvSpPr>
          <p:spPr bwMode="auto">
            <a:xfrm>
              <a:off x="8845550" y="957263"/>
              <a:ext cx="2746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7" name="Freeform 33"/>
            <p:cNvSpPr>
              <a:spLocks noEditPoints="1"/>
            </p:cNvSpPr>
            <p:nvPr/>
          </p:nvSpPr>
          <p:spPr bwMode="auto">
            <a:xfrm>
              <a:off x="8528050" y="474663"/>
              <a:ext cx="927100" cy="927100"/>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8" name="Freeform 34"/>
            <p:cNvSpPr>
              <a:spLocks noEditPoints="1"/>
            </p:cNvSpPr>
            <p:nvPr/>
          </p:nvSpPr>
          <p:spPr bwMode="auto">
            <a:xfrm>
              <a:off x="8683625" y="628651"/>
              <a:ext cx="617538" cy="620713"/>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9" name="Freeform 35"/>
            <p:cNvSpPr>
              <a:spLocks noEditPoints="1"/>
            </p:cNvSpPr>
            <p:nvPr/>
          </p:nvSpPr>
          <p:spPr bwMode="auto">
            <a:xfrm>
              <a:off x="8623300" y="649288"/>
              <a:ext cx="117475" cy="125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0" name="Freeform 36"/>
            <p:cNvSpPr/>
            <p:nvPr/>
          </p:nvSpPr>
          <p:spPr bwMode="auto">
            <a:xfrm>
              <a:off x="8823325" y="527051"/>
              <a:ext cx="125413" cy="112713"/>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1" name="Freeform 37"/>
            <p:cNvSpPr>
              <a:spLocks noEditPoints="1"/>
            </p:cNvSpPr>
            <p:nvPr/>
          </p:nvSpPr>
          <p:spPr bwMode="auto">
            <a:xfrm>
              <a:off x="9039225" y="514351"/>
              <a:ext cx="120650" cy="1285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2" name="Freeform 38"/>
            <p:cNvSpPr>
              <a:spLocks noEditPoints="1"/>
            </p:cNvSpPr>
            <p:nvPr/>
          </p:nvSpPr>
          <p:spPr bwMode="auto">
            <a:xfrm>
              <a:off x="9205913" y="641351"/>
              <a:ext cx="153988" cy="14605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3" name="Freeform 39"/>
            <p:cNvSpPr>
              <a:spLocks noEditPoints="1"/>
            </p:cNvSpPr>
            <p:nvPr/>
          </p:nvSpPr>
          <p:spPr bwMode="auto">
            <a:xfrm>
              <a:off x="8488363" y="433388"/>
              <a:ext cx="1008063" cy="1011238"/>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4" name="Freeform 40"/>
            <p:cNvSpPr/>
            <p:nvPr/>
          </p:nvSpPr>
          <p:spPr bwMode="auto">
            <a:xfrm>
              <a:off x="8561388" y="827088"/>
              <a:ext cx="107950" cy="106363"/>
            </a:xfrm>
            <a:custGeom>
              <a:avLst/>
              <a:gdLst>
                <a:gd name="T0" fmla="*/ 36 w 68"/>
                <a:gd name="T1" fmla="*/ 0 h 67"/>
                <a:gd name="T2" fmla="*/ 28 w 68"/>
                <a:gd name="T3" fmla="*/ 17 h 67"/>
                <a:gd name="T4" fmla="*/ 10 w 68"/>
                <a:gd name="T5" fmla="*/ 9 h 67"/>
                <a:gd name="T6" fmla="*/ 18 w 68"/>
                <a:gd name="T7" fmla="*/ 27 h 67"/>
                <a:gd name="T8" fmla="*/ 0 w 68"/>
                <a:gd name="T9" fmla="*/ 33 h 67"/>
                <a:gd name="T10" fmla="*/ 18 w 68"/>
                <a:gd name="T11" fmla="*/ 43 h 67"/>
                <a:gd name="T12" fmla="*/ 11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3 w 68"/>
                <a:gd name="T27" fmla="*/ 26 h 67"/>
                <a:gd name="T28" fmla="*/ 60 w 68"/>
                <a:gd name="T29" fmla="*/ 9 h 67"/>
                <a:gd name="T30" fmla="*/ 44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8" y="27"/>
                  </a:lnTo>
                  <a:lnTo>
                    <a:pt x="0" y="33"/>
                  </a:lnTo>
                  <a:lnTo>
                    <a:pt x="18" y="43"/>
                  </a:lnTo>
                  <a:lnTo>
                    <a:pt x="11" y="59"/>
                  </a:lnTo>
                  <a:lnTo>
                    <a:pt x="29" y="52"/>
                  </a:lnTo>
                  <a:lnTo>
                    <a:pt x="35" y="67"/>
                  </a:lnTo>
                  <a:lnTo>
                    <a:pt x="43" y="52"/>
                  </a:lnTo>
                  <a:lnTo>
                    <a:pt x="59" y="58"/>
                  </a:lnTo>
                  <a:lnTo>
                    <a:pt x="53" y="42"/>
                  </a:lnTo>
                  <a:lnTo>
                    <a:pt x="68" y="34"/>
                  </a:lnTo>
                  <a:lnTo>
                    <a:pt x="53" y="26"/>
                  </a:lnTo>
                  <a:lnTo>
                    <a:pt x="60" y="9"/>
                  </a:lnTo>
                  <a:lnTo>
                    <a:pt x="44"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5" name="Freeform 41"/>
            <p:cNvSpPr/>
            <p:nvPr/>
          </p:nvSpPr>
          <p:spPr bwMode="auto">
            <a:xfrm>
              <a:off x="9312275" y="827088"/>
              <a:ext cx="107950" cy="106363"/>
            </a:xfrm>
            <a:custGeom>
              <a:avLst/>
              <a:gdLst>
                <a:gd name="T0" fmla="*/ 36 w 68"/>
                <a:gd name="T1" fmla="*/ 0 h 67"/>
                <a:gd name="T2" fmla="*/ 28 w 68"/>
                <a:gd name="T3" fmla="*/ 17 h 67"/>
                <a:gd name="T4" fmla="*/ 10 w 68"/>
                <a:gd name="T5" fmla="*/ 9 h 67"/>
                <a:gd name="T6" fmla="*/ 17 w 68"/>
                <a:gd name="T7" fmla="*/ 27 h 67"/>
                <a:gd name="T8" fmla="*/ 0 w 68"/>
                <a:gd name="T9" fmla="*/ 33 h 67"/>
                <a:gd name="T10" fmla="*/ 17 w 68"/>
                <a:gd name="T11" fmla="*/ 43 h 67"/>
                <a:gd name="T12" fmla="*/ 10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4 w 68"/>
                <a:gd name="T27" fmla="*/ 26 h 67"/>
                <a:gd name="T28" fmla="*/ 59 w 68"/>
                <a:gd name="T29" fmla="*/ 9 h 67"/>
                <a:gd name="T30" fmla="*/ 45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7" y="27"/>
                  </a:lnTo>
                  <a:lnTo>
                    <a:pt x="0" y="33"/>
                  </a:lnTo>
                  <a:lnTo>
                    <a:pt x="17" y="43"/>
                  </a:lnTo>
                  <a:lnTo>
                    <a:pt x="10" y="59"/>
                  </a:lnTo>
                  <a:lnTo>
                    <a:pt x="29" y="52"/>
                  </a:lnTo>
                  <a:lnTo>
                    <a:pt x="35" y="67"/>
                  </a:lnTo>
                  <a:lnTo>
                    <a:pt x="43" y="52"/>
                  </a:lnTo>
                  <a:lnTo>
                    <a:pt x="59" y="58"/>
                  </a:lnTo>
                  <a:lnTo>
                    <a:pt x="53" y="42"/>
                  </a:lnTo>
                  <a:lnTo>
                    <a:pt x="68" y="34"/>
                  </a:lnTo>
                  <a:lnTo>
                    <a:pt x="54" y="26"/>
                  </a:lnTo>
                  <a:lnTo>
                    <a:pt x="59" y="9"/>
                  </a:lnTo>
                  <a:lnTo>
                    <a:pt x="45"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6" name="Freeform 42"/>
            <p:cNvSpPr>
              <a:spLocks noEditPoints="1"/>
            </p:cNvSpPr>
            <p:nvPr/>
          </p:nvSpPr>
          <p:spPr bwMode="auto">
            <a:xfrm>
              <a:off x="8840788" y="711201"/>
              <a:ext cx="71438" cy="66675"/>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7" name="Freeform 43"/>
            <p:cNvSpPr>
              <a:spLocks noEditPoints="1"/>
            </p:cNvSpPr>
            <p:nvPr/>
          </p:nvSpPr>
          <p:spPr bwMode="auto">
            <a:xfrm>
              <a:off x="9053513" y="711201"/>
              <a:ext cx="71438" cy="66675"/>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8" name="Freeform 44"/>
            <p:cNvSpPr>
              <a:spLocks noEditPoints="1"/>
            </p:cNvSpPr>
            <p:nvPr/>
          </p:nvSpPr>
          <p:spPr bwMode="auto">
            <a:xfrm>
              <a:off x="8945563" y="957263"/>
              <a:ext cx="74613" cy="682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9" name="Freeform 45"/>
            <p:cNvSpPr/>
            <p:nvPr/>
          </p:nvSpPr>
          <p:spPr bwMode="auto">
            <a:xfrm>
              <a:off x="8877300" y="769938"/>
              <a:ext cx="212725" cy="158750"/>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0" name="Freeform 46"/>
            <p:cNvSpPr>
              <a:spLocks noEditPoints="1"/>
            </p:cNvSpPr>
            <p:nvPr/>
          </p:nvSpPr>
          <p:spPr bwMode="auto">
            <a:xfrm>
              <a:off x="8942388" y="839788"/>
              <a:ext cx="85725" cy="889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1" name="Rectangle 47"/>
            <p:cNvSpPr>
              <a:spLocks noChangeArrowheads="1"/>
            </p:cNvSpPr>
            <p:nvPr/>
          </p:nvSpPr>
          <p:spPr bwMode="auto">
            <a:xfrm>
              <a:off x="8943975" y="912813"/>
              <a:ext cx="11113"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2" name="Rectangle 48"/>
            <p:cNvSpPr>
              <a:spLocks noChangeArrowheads="1"/>
            </p:cNvSpPr>
            <p:nvPr/>
          </p:nvSpPr>
          <p:spPr bwMode="auto">
            <a:xfrm>
              <a:off x="8943975"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3" name="Rectangle 49"/>
            <p:cNvSpPr>
              <a:spLocks noChangeArrowheads="1"/>
            </p:cNvSpPr>
            <p:nvPr/>
          </p:nvSpPr>
          <p:spPr bwMode="auto">
            <a:xfrm>
              <a:off x="8943975" y="8921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4" name="Rectangle 50"/>
            <p:cNvSpPr>
              <a:spLocks noChangeArrowheads="1"/>
            </p:cNvSpPr>
            <p:nvPr/>
          </p:nvSpPr>
          <p:spPr bwMode="auto">
            <a:xfrm>
              <a:off x="8943975" y="8794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5" name="Freeform 51"/>
            <p:cNvSpPr/>
            <p:nvPr/>
          </p:nvSpPr>
          <p:spPr bwMode="auto">
            <a:xfrm>
              <a:off x="8945563" y="863601"/>
              <a:ext cx="14288" cy="9525"/>
            </a:xfrm>
            <a:custGeom>
              <a:avLst/>
              <a:gdLst>
                <a:gd name="T0" fmla="*/ 0 w 9"/>
                <a:gd name="T1" fmla="*/ 3 h 6"/>
                <a:gd name="T2" fmla="*/ 8 w 9"/>
                <a:gd name="T3" fmla="*/ 6 h 6"/>
                <a:gd name="T4" fmla="*/ 9 w 9"/>
                <a:gd name="T5" fmla="*/ 4 h 6"/>
                <a:gd name="T6" fmla="*/ 1 w 9"/>
                <a:gd name="T7" fmla="*/ 0 h 6"/>
                <a:gd name="T8" fmla="*/ 0 w 9"/>
                <a:gd name="T9" fmla="*/ 3 h 6"/>
              </a:gdLst>
              <a:ahLst/>
              <a:cxnLst>
                <a:cxn ang="0">
                  <a:pos x="T0" y="T1"/>
                </a:cxn>
                <a:cxn ang="0">
                  <a:pos x="T2" y="T3"/>
                </a:cxn>
                <a:cxn ang="0">
                  <a:pos x="T4" y="T5"/>
                </a:cxn>
                <a:cxn ang="0">
                  <a:pos x="T6" y="T7"/>
                </a:cxn>
                <a:cxn ang="0">
                  <a:pos x="T8" y="T9"/>
                </a:cxn>
              </a:cxnLst>
              <a:rect l="0" t="0" r="r" b="b"/>
              <a:pathLst>
                <a:path w="9" h="6">
                  <a:moveTo>
                    <a:pt x="0" y="3"/>
                  </a:moveTo>
                  <a:lnTo>
                    <a:pt x="8" y="6"/>
                  </a:lnTo>
                  <a:lnTo>
                    <a:pt x="9" y="4"/>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6" name="Freeform 52"/>
            <p:cNvSpPr/>
            <p:nvPr/>
          </p:nvSpPr>
          <p:spPr bwMode="auto">
            <a:xfrm>
              <a:off x="8953500" y="854076"/>
              <a:ext cx="12700" cy="12700"/>
            </a:xfrm>
            <a:custGeom>
              <a:avLst/>
              <a:gdLst>
                <a:gd name="T0" fmla="*/ 0 w 8"/>
                <a:gd name="T1" fmla="*/ 2 h 8"/>
                <a:gd name="T2" fmla="*/ 6 w 8"/>
                <a:gd name="T3" fmla="*/ 8 h 8"/>
                <a:gd name="T4" fmla="*/ 8 w 8"/>
                <a:gd name="T5" fmla="*/ 6 h 8"/>
                <a:gd name="T6" fmla="*/ 2 w 8"/>
                <a:gd name="T7" fmla="*/ 0 h 8"/>
                <a:gd name="T8" fmla="*/ 0 w 8"/>
                <a:gd name="T9" fmla="*/ 2 h 8"/>
              </a:gdLst>
              <a:ahLst/>
              <a:cxnLst>
                <a:cxn ang="0">
                  <a:pos x="T0" y="T1"/>
                </a:cxn>
                <a:cxn ang="0">
                  <a:pos x="T2" y="T3"/>
                </a:cxn>
                <a:cxn ang="0">
                  <a:pos x="T4" y="T5"/>
                </a:cxn>
                <a:cxn ang="0">
                  <a:pos x="T6" y="T7"/>
                </a:cxn>
                <a:cxn ang="0">
                  <a:pos x="T8" y="T9"/>
                </a:cxn>
              </a:cxnLst>
              <a:rect l="0" t="0" r="r" b="b"/>
              <a:pathLst>
                <a:path w="8" h="8">
                  <a:moveTo>
                    <a:pt x="0" y="2"/>
                  </a:moveTo>
                  <a:lnTo>
                    <a:pt x="6" y="8"/>
                  </a:lnTo>
                  <a:lnTo>
                    <a:pt x="8" y="6"/>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7" name="Freeform 53"/>
            <p:cNvSpPr/>
            <p:nvPr/>
          </p:nvSpPr>
          <p:spPr bwMode="auto">
            <a:xfrm>
              <a:off x="8967788" y="846138"/>
              <a:ext cx="7938" cy="14288"/>
            </a:xfrm>
            <a:custGeom>
              <a:avLst/>
              <a:gdLst>
                <a:gd name="T0" fmla="*/ 0 w 5"/>
                <a:gd name="T1" fmla="*/ 1 h 9"/>
                <a:gd name="T2" fmla="*/ 3 w 5"/>
                <a:gd name="T3" fmla="*/ 9 h 9"/>
                <a:gd name="T4" fmla="*/ 5 w 5"/>
                <a:gd name="T5" fmla="*/ 8 h 9"/>
                <a:gd name="T6" fmla="*/ 3 w 5"/>
                <a:gd name="T7" fmla="*/ 0 h 9"/>
                <a:gd name="T8" fmla="*/ 0 w 5"/>
                <a:gd name="T9" fmla="*/ 1 h 9"/>
              </a:gdLst>
              <a:ahLst/>
              <a:cxnLst>
                <a:cxn ang="0">
                  <a:pos x="T0" y="T1"/>
                </a:cxn>
                <a:cxn ang="0">
                  <a:pos x="T2" y="T3"/>
                </a:cxn>
                <a:cxn ang="0">
                  <a:pos x="T4" y="T5"/>
                </a:cxn>
                <a:cxn ang="0">
                  <a:pos x="T6" y="T7"/>
                </a:cxn>
                <a:cxn ang="0">
                  <a:pos x="T8" y="T9"/>
                </a:cxn>
              </a:cxnLst>
              <a:rect l="0" t="0" r="r" b="b"/>
              <a:pathLst>
                <a:path w="5" h="9">
                  <a:moveTo>
                    <a:pt x="0" y="1"/>
                  </a:moveTo>
                  <a:lnTo>
                    <a:pt x="3" y="9"/>
                  </a:lnTo>
                  <a:lnTo>
                    <a:pt x="5" y="8"/>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8" name="Rectangle 54"/>
            <p:cNvSpPr>
              <a:spLocks noChangeArrowheads="1"/>
            </p:cNvSpPr>
            <p:nvPr/>
          </p:nvSpPr>
          <p:spPr bwMode="auto">
            <a:xfrm>
              <a:off x="8983663" y="846138"/>
              <a:ext cx="31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9" name="Freeform 55"/>
            <p:cNvSpPr/>
            <p:nvPr/>
          </p:nvSpPr>
          <p:spPr bwMode="auto">
            <a:xfrm>
              <a:off x="8994775" y="846138"/>
              <a:ext cx="7938" cy="14288"/>
            </a:xfrm>
            <a:custGeom>
              <a:avLst/>
              <a:gdLst>
                <a:gd name="T0" fmla="*/ 0 w 5"/>
                <a:gd name="T1" fmla="*/ 8 h 9"/>
                <a:gd name="T2" fmla="*/ 1 w 5"/>
                <a:gd name="T3" fmla="*/ 9 h 9"/>
                <a:gd name="T4" fmla="*/ 5 w 5"/>
                <a:gd name="T5" fmla="*/ 1 h 9"/>
                <a:gd name="T6" fmla="*/ 3 w 5"/>
                <a:gd name="T7" fmla="*/ 0 h 9"/>
                <a:gd name="T8" fmla="*/ 0 w 5"/>
                <a:gd name="T9" fmla="*/ 8 h 9"/>
              </a:gdLst>
              <a:ahLst/>
              <a:cxnLst>
                <a:cxn ang="0">
                  <a:pos x="T0" y="T1"/>
                </a:cxn>
                <a:cxn ang="0">
                  <a:pos x="T2" y="T3"/>
                </a:cxn>
                <a:cxn ang="0">
                  <a:pos x="T4" y="T5"/>
                </a:cxn>
                <a:cxn ang="0">
                  <a:pos x="T6" y="T7"/>
                </a:cxn>
                <a:cxn ang="0">
                  <a:pos x="T8" y="T9"/>
                </a:cxn>
              </a:cxnLst>
              <a:rect l="0" t="0" r="r" b="b"/>
              <a:pathLst>
                <a:path w="5" h="9">
                  <a:moveTo>
                    <a:pt x="0" y="8"/>
                  </a:moveTo>
                  <a:lnTo>
                    <a:pt x="1" y="9"/>
                  </a:lnTo>
                  <a:lnTo>
                    <a:pt x="5" y="1"/>
                  </a:lnTo>
                  <a:lnTo>
                    <a:pt x="3"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0" name="Freeform 56"/>
            <p:cNvSpPr/>
            <p:nvPr/>
          </p:nvSpPr>
          <p:spPr bwMode="auto">
            <a:xfrm>
              <a:off x="9005888" y="854076"/>
              <a:ext cx="11113" cy="11113"/>
            </a:xfrm>
            <a:custGeom>
              <a:avLst/>
              <a:gdLst>
                <a:gd name="T0" fmla="*/ 0 w 7"/>
                <a:gd name="T1" fmla="*/ 5 h 7"/>
                <a:gd name="T2" fmla="*/ 1 w 7"/>
                <a:gd name="T3" fmla="*/ 7 h 7"/>
                <a:gd name="T4" fmla="*/ 7 w 7"/>
                <a:gd name="T5" fmla="*/ 2 h 7"/>
                <a:gd name="T6" fmla="*/ 6 w 7"/>
                <a:gd name="T7" fmla="*/ 0 h 7"/>
                <a:gd name="T8" fmla="*/ 0 w 7"/>
                <a:gd name="T9" fmla="*/ 5 h 7"/>
              </a:gdLst>
              <a:ahLst/>
              <a:cxnLst>
                <a:cxn ang="0">
                  <a:pos x="T0" y="T1"/>
                </a:cxn>
                <a:cxn ang="0">
                  <a:pos x="T2" y="T3"/>
                </a:cxn>
                <a:cxn ang="0">
                  <a:pos x="T4" y="T5"/>
                </a:cxn>
                <a:cxn ang="0">
                  <a:pos x="T6" y="T7"/>
                </a:cxn>
                <a:cxn ang="0">
                  <a:pos x="T8" y="T9"/>
                </a:cxn>
              </a:cxnLst>
              <a:rect l="0" t="0" r="r" b="b"/>
              <a:pathLst>
                <a:path w="7" h="7">
                  <a:moveTo>
                    <a:pt x="0" y="5"/>
                  </a:moveTo>
                  <a:lnTo>
                    <a:pt x="1" y="7"/>
                  </a:lnTo>
                  <a:lnTo>
                    <a:pt x="7" y="2"/>
                  </a:lnTo>
                  <a:lnTo>
                    <a:pt x="6"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1" name="Freeform 57"/>
            <p:cNvSpPr/>
            <p:nvPr/>
          </p:nvSpPr>
          <p:spPr bwMode="auto">
            <a:xfrm>
              <a:off x="9012238" y="865188"/>
              <a:ext cx="11113" cy="7938"/>
            </a:xfrm>
            <a:custGeom>
              <a:avLst/>
              <a:gdLst>
                <a:gd name="T0" fmla="*/ 0 w 7"/>
                <a:gd name="T1" fmla="*/ 3 h 5"/>
                <a:gd name="T2" fmla="*/ 0 w 7"/>
                <a:gd name="T3" fmla="*/ 5 h 5"/>
                <a:gd name="T4" fmla="*/ 7 w 7"/>
                <a:gd name="T5" fmla="*/ 2 h 5"/>
                <a:gd name="T6" fmla="*/ 7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0" y="5"/>
                  </a:lnTo>
                  <a:lnTo>
                    <a:pt x="7" y="2"/>
                  </a:lnTo>
                  <a:lnTo>
                    <a:pt x="7"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2" name="Rectangle 58"/>
            <p:cNvSpPr>
              <a:spLocks noChangeArrowheads="1"/>
            </p:cNvSpPr>
            <p:nvPr/>
          </p:nvSpPr>
          <p:spPr bwMode="auto">
            <a:xfrm>
              <a:off x="9013825" y="879476"/>
              <a:ext cx="1270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3" name="Rectangle 59"/>
            <p:cNvSpPr>
              <a:spLocks noChangeArrowheads="1"/>
            </p:cNvSpPr>
            <p:nvPr/>
          </p:nvSpPr>
          <p:spPr bwMode="auto">
            <a:xfrm>
              <a:off x="9013825" y="890588"/>
              <a:ext cx="127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4" name="Rectangle 60"/>
            <p:cNvSpPr>
              <a:spLocks noChangeArrowheads="1"/>
            </p:cNvSpPr>
            <p:nvPr/>
          </p:nvSpPr>
          <p:spPr bwMode="auto">
            <a:xfrm>
              <a:off x="9015413"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5" name="Rectangle 61"/>
            <p:cNvSpPr>
              <a:spLocks noChangeArrowheads="1"/>
            </p:cNvSpPr>
            <p:nvPr/>
          </p:nvSpPr>
          <p:spPr bwMode="auto">
            <a:xfrm>
              <a:off x="9013825" y="912813"/>
              <a:ext cx="127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6" name="Rectangle 62"/>
            <p:cNvSpPr>
              <a:spLocks noChangeArrowheads="1"/>
            </p:cNvSpPr>
            <p:nvPr/>
          </p:nvSpPr>
          <p:spPr bwMode="auto">
            <a:xfrm>
              <a:off x="8939213" y="792163"/>
              <a:ext cx="9048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7" name="Rectangle 63"/>
            <p:cNvSpPr>
              <a:spLocks noChangeArrowheads="1"/>
            </p:cNvSpPr>
            <p:nvPr/>
          </p:nvSpPr>
          <p:spPr bwMode="auto">
            <a:xfrm>
              <a:off x="8878888" y="827088"/>
              <a:ext cx="20955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8" name="Rectangle 64"/>
            <p:cNvSpPr>
              <a:spLocks noChangeArrowheads="1"/>
            </p:cNvSpPr>
            <p:nvPr/>
          </p:nvSpPr>
          <p:spPr bwMode="auto">
            <a:xfrm>
              <a:off x="8878888" y="842963"/>
              <a:ext cx="20955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9" name="Rectangle 65"/>
            <p:cNvSpPr>
              <a:spLocks noChangeArrowheads="1"/>
            </p:cNvSpPr>
            <p:nvPr/>
          </p:nvSpPr>
          <p:spPr bwMode="auto">
            <a:xfrm>
              <a:off x="8910638" y="862013"/>
              <a:ext cx="381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0" name="Rectangle 66"/>
            <p:cNvSpPr>
              <a:spLocks noChangeArrowheads="1"/>
            </p:cNvSpPr>
            <p:nvPr/>
          </p:nvSpPr>
          <p:spPr bwMode="auto">
            <a:xfrm>
              <a:off x="9020175" y="858838"/>
              <a:ext cx="412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1" name="Rectangle 67"/>
            <p:cNvSpPr>
              <a:spLocks noChangeArrowheads="1"/>
            </p:cNvSpPr>
            <p:nvPr/>
          </p:nvSpPr>
          <p:spPr bwMode="auto">
            <a:xfrm>
              <a:off x="8910638"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2" name="Rectangle 68"/>
            <p:cNvSpPr>
              <a:spLocks noChangeArrowheads="1"/>
            </p:cNvSpPr>
            <p:nvPr/>
          </p:nvSpPr>
          <p:spPr bwMode="auto">
            <a:xfrm>
              <a:off x="9026525"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3" name="Rectangle 69"/>
            <p:cNvSpPr>
              <a:spLocks noChangeArrowheads="1"/>
            </p:cNvSpPr>
            <p:nvPr/>
          </p:nvSpPr>
          <p:spPr bwMode="auto">
            <a:xfrm>
              <a:off x="8910638"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4" name="Rectangle 70"/>
            <p:cNvSpPr>
              <a:spLocks noChangeArrowheads="1"/>
            </p:cNvSpPr>
            <p:nvPr/>
          </p:nvSpPr>
          <p:spPr bwMode="auto">
            <a:xfrm>
              <a:off x="9026525"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5" name="Rectangle 71"/>
            <p:cNvSpPr>
              <a:spLocks noChangeArrowheads="1"/>
            </p:cNvSpPr>
            <p:nvPr/>
          </p:nvSpPr>
          <p:spPr bwMode="auto">
            <a:xfrm>
              <a:off x="8909050" y="906463"/>
              <a:ext cx="34925"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6" name="Rectangle 72"/>
            <p:cNvSpPr>
              <a:spLocks noChangeArrowheads="1"/>
            </p:cNvSpPr>
            <p:nvPr/>
          </p:nvSpPr>
          <p:spPr bwMode="auto">
            <a:xfrm>
              <a:off x="9026525" y="906463"/>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7" name="Rectangle 73"/>
            <p:cNvSpPr>
              <a:spLocks noChangeArrowheads="1"/>
            </p:cNvSpPr>
            <p:nvPr/>
          </p:nvSpPr>
          <p:spPr bwMode="auto">
            <a:xfrm>
              <a:off x="8916988" y="9080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8" name="Rectangle 74"/>
            <p:cNvSpPr>
              <a:spLocks noChangeArrowheads="1"/>
            </p:cNvSpPr>
            <p:nvPr/>
          </p:nvSpPr>
          <p:spPr bwMode="auto">
            <a:xfrm>
              <a:off x="9045575" y="908051"/>
              <a:ext cx="476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9" name="Rectangle 75"/>
            <p:cNvSpPr>
              <a:spLocks noChangeArrowheads="1"/>
            </p:cNvSpPr>
            <p:nvPr/>
          </p:nvSpPr>
          <p:spPr bwMode="auto">
            <a:xfrm>
              <a:off x="9039225"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0" name="Rectangle 76"/>
            <p:cNvSpPr>
              <a:spLocks noChangeArrowheads="1"/>
            </p:cNvSpPr>
            <p:nvPr/>
          </p:nvSpPr>
          <p:spPr bwMode="auto">
            <a:xfrm>
              <a:off x="8926513"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1" name="Rectangle 77"/>
            <p:cNvSpPr>
              <a:spLocks noChangeArrowheads="1"/>
            </p:cNvSpPr>
            <p:nvPr/>
          </p:nvSpPr>
          <p:spPr bwMode="auto">
            <a:xfrm>
              <a:off x="8916988" y="874713"/>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2" name="Rectangle 78"/>
            <p:cNvSpPr>
              <a:spLocks noChangeArrowheads="1"/>
            </p:cNvSpPr>
            <p:nvPr/>
          </p:nvSpPr>
          <p:spPr bwMode="auto">
            <a:xfrm>
              <a:off x="9047163" y="876301"/>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3" name="Rectangle 79"/>
            <p:cNvSpPr>
              <a:spLocks noChangeArrowheads="1"/>
            </p:cNvSpPr>
            <p:nvPr/>
          </p:nvSpPr>
          <p:spPr bwMode="auto">
            <a:xfrm>
              <a:off x="9036050" y="86042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4" name="Rectangle 80"/>
            <p:cNvSpPr>
              <a:spLocks noChangeArrowheads="1"/>
            </p:cNvSpPr>
            <p:nvPr/>
          </p:nvSpPr>
          <p:spPr bwMode="auto">
            <a:xfrm>
              <a:off x="8929688" y="862013"/>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5" name="Rectangle 81"/>
            <p:cNvSpPr>
              <a:spLocks noChangeArrowheads="1"/>
            </p:cNvSpPr>
            <p:nvPr/>
          </p:nvSpPr>
          <p:spPr bwMode="auto">
            <a:xfrm>
              <a:off x="88931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6" name="Rectangle 82"/>
            <p:cNvSpPr>
              <a:spLocks noChangeArrowheads="1"/>
            </p:cNvSpPr>
            <p:nvPr/>
          </p:nvSpPr>
          <p:spPr bwMode="auto">
            <a:xfrm>
              <a:off x="89185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7" name="Rectangle 83"/>
            <p:cNvSpPr>
              <a:spLocks noChangeArrowheads="1"/>
            </p:cNvSpPr>
            <p:nvPr/>
          </p:nvSpPr>
          <p:spPr bwMode="auto">
            <a:xfrm>
              <a:off x="89439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8" name="Rectangle 84"/>
            <p:cNvSpPr>
              <a:spLocks noChangeArrowheads="1"/>
            </p:cNvSpPr>
            <p:nvPr/>
          </p:nvSpPr>
          <p:spPr bwMode="auto">
            <a:xfrm>
              <a:off x="9021763" y="844551"/>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9" name="Rectangle 85"/>
            <p:cNvSpPr>
              <a:spLocks noChangeArrowheads="1"/>
            </p:cNvSpPr>
            <p:nvPr/>
          </p:nvSpPr>
          <p:spPr bwMode="auto">
            <a:xfrm>
              <a:off x="9048750" y="842963"/>
              <a:ext cx="15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0" name="Rectangle 86"/>
            <p:cNvSpPr>
              <a:spLocks noChangeArrowheads="1"/>
            </p:cNvSpPr>
            <p:nvPr/>
          </p:nvSpPr>
          <p:spPr bwMode="auto">
            <a:xfrm>
              <a:off x="9072563"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1" name="Rectangle 87"/>
            <p:cNvSpPr>
              <a:spLocks noChangeArrowheads="1"/>
            </p:cNvSpPr>
            <p:nvPr/>
          </p:nvSpPr>
          <p:spPr bwMode="auto">
            <a:xfrm>
              <a:off x="9075738" y="828676"/>
              <a:ext cx="158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2" name="Rectangle 88"/>
            <p:cNvSpPr>
              <a:spLocks noChangeArrowheads="1"/>
            </p:cNvSpPr>
            <p:nvPr/>
          </p:nvSpPr>
          <p:spPr bwMode="auto">
            <a:xfrm>
              <a:off x="9055100" y="828676"/>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3" name="Rectangle 89"/>
            <p:cNvSpPr>
              <a:spLocks noChangeArrowheads="1"/>
            </p:cNvSpPr>
            <p:nvPr/>
          </p:nvSpPr>
          <p:spPr bwMode="auto">
            <a:xfrm>
              <a:off x="9039225"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4" name="Rectangle 90"/>
            <p:cNvSpPr>
              <a:spLocks noChangeArrowheads="1"/>
            </p:cNvSpPr>
            <p:nvPr/>
          </p:nvSpPr>
          <p:spPr bwMode="auto">
            <a:xfrm>
              <a:off x="9009063"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5" name="Rectangle 91"/>
            <p:cNvSpPr>
              <a:spLocks noChangeArrowheads="1"/>
            </p:cNvSpPr>
            <p:nvPr/>
          </p:nvSpPr>
          <p:spPr bwMode="auto">
            <a:xfrm>
              <a:off x="8983663" y="828676"/>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6" name="Rectangle 92"/>
            <p:cNvSpPr>
              <a:spLocks noChangeArrowheads="1"/>
            </p:cNvSpPr>
            <p:nvPr/>
          </p:nvSpPr>
          <p:spPr bwMode="auto">
            <a:xfrm>
              <a:off x="8956675"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7" name="Rectangle 93"/>
            <p:cNvSpPr>
              <a:spLocks noChangeArrowheads="1"/>
            </p:cNvSpPr>
            <p:nvPr/>
          </p:nvSpPr>
          <p:spPr bwMode="auto">
            <a:xfrm>
              <a:off x="8928100"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8" name="Rectangle 94"/>
            <p:cNvSpPr>
              <a:spLocks noChangeArrowheads="1"/>
            </p:cNvSpPr>
            <p:nvPr/>
          </p:nvSpPr>
          <p:spPr bwMode="auto">
            <a:xfrm>
              <a:off x="8907463" y="828676"/>
              <a:ext cx="47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9" name="Rectangle 95"/>
            <p:cNvSpPr>
              <a:spLocks noChangeArrowheads="1"/>
            </p:cNvSpPr>
            <p:nvPr/>
          </p:nvSpPr>
          <p:spPr bwMode="auto">
            <a:xfrm>
              <a:off x="8888413"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0" name="Rectangle 96"/>
            <p:cNvSpPr>
              <a:spLocks noChangeArrowheads="1"/>
            </p:cNvSpPr>
            <p:nvPr/>
          </p:nvSpPr>
          <p:spPr bwMode="auto">
            <a:xfrm>
              <a:off x="8937625" y="811213"/>
              <a:ext cx="920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1" name="Rectangle 97"/>
            <p:cNvSpPr>
              <a:spLocks noChangeArrowheads="1"/>
            </p:cNvSpPr>
            <p:nvPr/>
          </p:nvSpPr>
          <p:spPr bwMode="auto">
            <a:xfrm>
              <a:off x="9028113" y="804863"/>
              <a:ext cx="4763"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2" name="Rectangle 98"/>
            <p:cNvSpPr>
              <a:spLocks noChangeArrowheads="1"/>
            </p:cNvSpPr>
            <p:nvPr/>
          </p:nvSpPr>
          <p:spPr bwMode="auto">
            <a:xfrm>
              <a:off x="8934450" y="801688"/>
              <a:ext cx="476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3" name="Rectangle 99"/>
            <p:cNvSpPr>
              <a:spLocks noChangeArrowheads="1"/>
            </p:cNvSpPr>
            <p:nvPr/>
          </p:nvSpPr>
          <p:spPr bwMode="auto">
            <a:xfrm>
              <a:off x="8943975"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4" name="Rectangle 100"/>
            <p:cNvSpPr>
              <a:spLocks noChangeArrowheads="1"/>
            </p:cNvSpPr>
            <p:nvPr/>
          </p:nvSpPr>
          <p:spPr bwMode="auto">
            <a:xfrm>
              <a:off x="89709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5" name="Rectangle 101"/>
            <p:cNvSpPr>
              <a:spLocks noChangeArrowheads="1"/>
            </p:cNvSpPr>
            <p:nvPr/>
          </p:nvSpPr>
          <p:spPr bwMode="auto">
            <a:xfrm>
              <a:off x="89963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6" name="Rectangle 102"/>
            <p:cNvSpPr>
              <a:spLocks noChangeArrowheads="1"/>
            </p:cNvSpPr>
            <p:nvPr/>
          </p:nvSpPr>
          <p:spPr bwMode="auto">
            <a:xfrm>
              <a:off x="9023350"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7" name="Rectangle 103"/>
            <p:cNvSpPr>
              <a:spLocks noChangeArrowheads="1"/>
            </p:cNvSpPr>
            <p:nvPr/>
          </p:nvSpPr>
          <p:spPr bwMode="auto">
            <a:xfrm>
              <a:off x="9005888" y="795338"/>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8" name="Rectangle 104"/>
            <p:cNvSpPr>
              <a:spLocks noChangeArrowheads="1"/>
            </p:cNvSpPr>
            <p:nvPr/>
          </p:nvSpPr>
          <p:spPr bwMode="auto">
            <a:xfrm>
              <a:off x="8980488" y="7937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9" name="Rectangle 105"/>
            <p:cNvSpPr>
              <a:spLocks noChangeArrowheads="1"/>
            </p:cNvSpPr>
            <p:nvPr/>
          </p:nvSpPr>
          <p:spPr bwMode="auto">
            <a:xfrm>
              <a:off x="8958263" y="79533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80" name="Freeform 106"/>
            <p:cNvSpPr/>
            <p:nvPr/>
          </p:nvSpPr>
          <p:spPr bwMode="auto">
            <a:xfrm>
              <a:off x="8918575" y="923926"/>
              <a:ext cx="38100" cy="38100"/>
            </a:xfrm>
            <a:custGeom>
              <a:avLst/>
              <a:gdLst>
                <a:gd name="T0" fmla="*/ 0 w 24"/>
                <a:gd name="T1" fmla="*/ 21 h 24"/>
                <a:gd name="T2" fmla="*/ 3 w 24"/>
                <a:gd name="T3" fmla="*/ 24 h 24"/>
                <a:gd name="T4" fmla="*/ 24 w 24"/>
                <a:gd name="T5" fmla="*/ 3 h 24"/>
                <a:gd name="T6" fmla="*/ 22 w 24"/>
                <a:gd name="T7" fmla="*/ 0 h 24"/>
                <a:gd name="T8" fmla="*/ 0 w 24"/>
                <a:gd name="T9" fmla="*/ 21 h 24"/>
              </a:gdLst>
              <a:ahLst/>
              <a:cxnLst>
                <a:cxn ang="0">
                  <a:pos x="T0" y="T1"/>
                </a:cxn>
                <a:cxn ang="0">
                  <a:pos x="T2" y="T3"/>
                </a:cxn>
                <a:cxn ang="0">
                  <a:pos x="T4" y="T5"/>
                </a:cxn>
                <a:cxn ang="0">
                  <a:pos x="T6" y="T7"/>
                </a:cxn>
                <a:cxn ang="0">
                  <a:pos x="T8" y="T9"/>
                </a:cxn>
              </a:cxnLst>
              <a:rect l="0" t="0" r="r" b="b"/>
              <a:pathLst>
                <a:path w="24" h="24">
                  <a:moveTo>
                    <a:pt x="0" y="21"/>
                  </a:moveTo>
                  <a:lnTo>
                    <a:pt x="3" y="24"/>
                  </a:lnTo>
                  <a:lnTo>
                    <a:pt x="24" y="3"/>
                  </a:lnTo>
                  <a:lnTo>
                    <a:pt x="22" y="0"/>
                  </a:lnTo>
                  <a:lnTo>
                    <a:pt x="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1" name="Freeform 107"/>
            <p:cNvSpPr/>
            <p:nvPr/>
          </p:nvSpPr>
          <p:spPr bwMode="auto">
            <a:xfrm>
              <a:off x="9012238" y="923926"/>
              <a:ext cx="31750" cy="34925"/>
            </a:xfrm>
            <a:custGeom>
              <a:avLst/>
              <a:gdLst>
                <a:gd name="T0" fmla="*/ 0 w 20"/>
                <a:gd name="T1" fmla="*/ 2 h 22"/>
                <a:gd name="T2" fmla="*/ 18 w 20"/>
                <a:gd name="T3" fmla="*/ 22 h 22"/>
                <a:gd name="T4" fmla="*/ 20 w 20"/>
                <a:gd name="T5" fmla="*/ 21 h 22"/>
                <a:gd name="T6" fmla="*/ 1 w 20"/>
                <a:gd name="T7" fmla="*/ 0 h 22"/>
                <a:gd name="T8" fmla="*/ 0 w 20"/>
                <a:gd name="T9" fmla="*/ 2 h 22"/>
              </a:gdLst>
              <a:ahLst/>
              <a:cxnLst>
                <a:cxn ang="0">
                  <a:pos x="T0" y="T1"/>
                </a:cxn>
                <a:cxn ang="0">
                  <a:pos x="T2" y="T3"/>
                </a:cxn>
                <a:cxn ang="0">
                  <a:pos x="T4" y="T5"/>
                </a:cxn>
                <a:cxn ang="0">
                  <a:pos x="T6" y="T7"/>
                </a:cxn>
                <a:cxn ang="0">
                  <a:pos x="T8" y="T9"/>
                </a:cxn>
              </a:cxnLst>
              <a:rect l="0" t="0" r="r" b="b"/>
              <a:pathLst>
                <a:path w="20" h="22">
                  <a:moveTo>
                    <a:pt x="0" y="2"/>
                  </a:moveTo>
                  <a:lnTo>
                    <a:pt x="18" y="22"/>
                  </a:lnTo>
                  <a:lnTo>
                    <a:pt x="20" y="2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2" name="Freeform 108"/>
            <p:cNvSpPr>
              <a:spLocks noEditPoints="1"/>
            </p:cNvSpPr>
            <p:nvPr/>
          </p:nvSpPr>
          <p:spPr bwMode="auto">
            <a:xfrm>
              <a:off x="8848725" y="1063626"/>
              <a:ext cx="285750" cy="101600"/>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3" name="Freeform 109"/>
            <p:cNvSpPr/>
            <p:nvPr/>
          </p:nvSpPr>
          <p:spPr bwMode="auto">
            <a:xfrm>
              <a:off x="8726488" y="890588"/>
              <a:ext cx="130175" cy="274638"/>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4" name="Freeform 110"/>
            <p:cNvSpPr/>
            <p:nvPr/>
          </p:nvSpPr>
          <p:spPr bwMode="auto">
            <a:xfrm>
              <a:off x="8743950" y="993776"/>
              <a:ext cx="50800" cy="3492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5" name="Freeform 111"/>
            <p:cNvSpPr/>
            <p:nvPr/>
          </p:nvSpPr>
          <p:spPr bwMode="auto">
            <a:xfrm>
              <a:off x="8780463" y="996951"/>
              <a:ext cx="31750" cy="104775"/>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6" name="Freeform 112"/>
            <p:cNvSpPr/>
            <p:nvPr/>
          </p:nvSpPr>
          <p:spPr bwMode="auto">
            <a:xfrm>
              <a:off x="8734425" y="892176"/>
              <a:ext cx="60325" cy="4127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7" name="Freeform 113"/>
            <p:cNvSpPr/>
            <p:nvPr/>
          </p:nvSpPr>
          <p:spPr bwMode="auto">
            <a:xfrm>
              <a:off x="8747125" y="927101"/>
              <a:ext cx="6350" cy="36513"/>
            </a:xfrm>
            <a:custGeom>
              <a:avLst/>
              <a:gdLst>
                <a:gd name="T0" fmla="*/ 0 w 4"/>
                <a:gd name="T1" fmla="*/ 23 h 23"/>
                <a:gd name="T2" fmla="*/ 3 w 4"/>
                <a:gd name="T3" fmla="*/ 23 h 23"/>
                <a:gd name="T4" fmla="*/ 4 w 4"/>
                <a:gd name="T5" fmla="*/ 0 h 23"/>
                <a:gd name="T6" fmla="*/ 1 w 4"/>
                <a:gd name="T7" fmla="*/ 0 h 23"/>
                <a:gd name="T8" fmla="*/ 0 w 4"/>
                <a:gd name="T9" fmla="*/ 23 h 23"/>
              </a:gdLst>
              <a:ahLst/>
              <a:cxnLst>
                <a:cxn ang="0">
                  <a:pos x="T0" y="T1"/>
                </a:cxn>
                <a:cxn ang="0">
                  <a:pos x="T2" y="T3"/>
                </a:cxn>
                <a:cxn ang="0">
                  <a:pos x="T4" y="T5"/>
                </a:cxn>
                <a:cxn ang="0">
                  <a:pos x="T6" y="T7"/>
                </a:cxn>
                <a:cxn ang="0">
                  <a:pos x="T8" y="T9"/>
                </a:cxn>
              </a:cxnLst>
              <a:rect l="0" t="0" r="r" b="b"/>
              <a:pathLst>
                <a:path w="4" h="23">
                  <a:moveTo>
                    <a:pt x="0" y="23"/>
                  </a:moveTo>
                  <a:lnTo>
                    <a:pt x="3" y="23"/>
                  </a:lnTo>
                  <a:lnTo>
                    <a:pt x="4" y="0"/>
                  </a:lnTo>
                  <a:lnTo>
                    <a:pt x="1"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8" name="Freeform 114"/>
            <p:cNvSpPr/>
            <p:nvPr/>
          </p:nvSpPr>
          <p:spPr bwMode="auto">
            <a:xfrm>
              <a:off x="9121775" y="890588"/>
              <a:ext cx="133350" cy="274638"/>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9" name="Freeform 115"/>
            <p:cNvSpPr/>
            <p:nvPr/>
          </p:nvSpPr>
          <p:spPr bwMode="auto">
            <a:xfrm>
              <a:off x="9185275" y="993776"/>
              <a:ext cx="50800" cy="3492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0" name="Freeform 116"/>
            <p:cNvSpPr/>
            <p:nvPr/>
          </p:nvSpPr>
          <p:spPr bwMode="auto">
            <a:xfrm>
              <a:off x="9167813" y="996951"/>
              <a:ext cx="31750" cy="104775"/>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1" name="Freeform 117"/>
            <p:cNvSpPr/>
            <p:nvPr/>
          </p:nvSpPr>
          <p:spPr bwMode="auto">
            <a:xfrm>
              <a:off x="9185275" y="892176"/>
              <a:ext cx="58738" cy="4127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2" name="Rectangle 118"/>
            <p:cNvSpPr>
              <a:spLocks noChangeArrowheads="1"/>
            </p:cNvSpPr>
            <p:nvPr/>
          </p:nvSpPr>
          <p:spPr bwMode="auto">
            <a:xfrm>
              <a:off x="9228138" y="927101"/>
              <a:ext cx="4763"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93" name="Freeform 119"/>
            <p:cNvSpPr>
              <a:spLocks noEditPoints="1"/>
            </p:cNvSpPr>
            <p:nvPr/>
          </p:nvSpPr>
          <p:spPr bwMode="auto">
            <a:xfrm>
              <a:off x="8872538" y="1084263"/>
              <a:ext cx="55563" cy="57150"/>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4" name="Freeform 120"/>
            <p:cNvSpPr>
              <a:spLocks noEditPoints="1"/>
            </p:cNvSpPr>
            <p:nvPr/>
          </p:nvSpPr>
          <p:spPr bwMode="auto">
            <a:xfrm>
              <a:off x="8934450" y="1087438"/>
              <a:ext cx="50800" cy="4445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5" name="Freeform 121"/>
            <p:cNvSpPr>
              <a:spLocks noEditPoints="1"/>
            </p:cNvSpPr>
            <p:nvPr/>
          </p:nvSpPr>
          <p:spPr bwMode="auto">
            <a:xfrm>
              <a:off x="8990013" y="1085851"/>
              <a:ext cx="57150" cy="47625"/>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6" name="Freeform 122"/>
            <p:cNvSpPr/>
            <p:nvPr/>
          </p:nvSpPr>
          <p:spPr bwMode="auto">
            <a:xfrm>
              <a:off x="9050338" y="1092201"/>
              <a:ext cx="53975" cy="41275"/>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sp>
        <p:nvSpPr>
          <p:cNvPr id="20484" name="文本框 15"/>
          <p:cNvSpPr txBox="1"/>
          <p:nvPr/>
        </p:nvSpPr>
        <p:spPr>
          <a:xfrm>
            <a:off x="703580" y="722630"/>
            <a:ext cx="1449070" cy="583565"/>
          </a:xfrm>
          <a:prstGeom prst="rect">
            <a:avLst/>
          </a:prstGeom>
          <a:noFill/>
          <a:ln w="9525">
            <a:noFill/>
          </a:ln>
        </p:spPr>
        <p:txBody>
          <a:bodyPr wrap="square" anchor="t" anchorCtr="0">
            <a:spAutoFit/>
          </a:bodyPr>
          <a:p>
            <a:pPr algn="ctr"/>
            <a:r>
              <a:rPr lang="en-US" altLang="zh-CN" sz="3200" dirty="0">
                <a:solidFill>
                  <a:srgbClr val="103568"/>
                </a:solidFill>
                <a:latin typeface="Stencil" panose="040409050D0802020404" pitchFamily="82" charset="0"/>
                <a:ea typeface="宋体" panose="02010600030101010101" pitchFamily="2" charset="-122"/>
              </a:rPr>
              <a:t>9.3</a:t>
            </a:r>
            <a:endParaRPr lang="en-US" altLang="zh-CN" sz="3200" dirty="0">
              <a:solidFill>
                <a:srgbClr val="103568"/>
              </a:solidFill>
              <a:latin typeface="Stencil" panose="040409050D0802020404" pitchFamily="82" charset="0"/>
              <a:ea typeface="宋体" panose="02010600030101010101" pitchFamily="2" charset="-122"/>
            </a:endParaRPr>
          </a:p>
        </p:txBody>
      </p:sp>
      <p:sp>
        <p:nvSpPr>
          <p:cNvPr id="5" name="文本框 4"/>
          <p:cNvSpPr txBox="1"/>
          <p:nvPr/>
        </p:nvSpPr>
        <p:spPr>
          <a:xfrm>
            <a:off x="1058545" y="1306195"/>
            <a:ext cx="10389235" cy="3476625"/>
          </a:xfrm>
          <a:prstGeom prst="rect">
            <a:avLst/>
          </a:prstGeom>
          <a:noFill/>
        </p:spPr>
        <p:txBody>
          <a:bodyPr wrap="square" rtlCol="0" anchor="t">
            <a:spAutoFit/>
          </a:bodyPr>
          <a:p>
            <a:r>
              <a:rPr lang="en-US" sz="2000" dirty="0">
                <a:solidFill>
                  <a:srgbClr val="103568"/>
                </a:solidFill>
                <a:latin typeface="华文中宋" panose="02010600040101010101" charset="-122"/>
                <a:ea typeface="华文中宋" panose="02010600040101010101" charset="-122"/>
                <a:sym typeface="+mn-ea"/>
              </a:rPr>
              <a:t>(6)为什么在保护现场和恢复现场的过程中，CPU必须关中断?</a:t>
            </a:r>
            <a:endParaRPr lang="en-US" sz="2000" dirty="0">
              <a:solidFill>
                <a:srgbClr val="103568"/>
              </a:solidFill>
              <a:latin typeface="华文中宋" panose="02010600040101010101" charset="-122"/>
              <a:ea typeface="华文中宋" panose="02010600040101010101" charset="-122"/>
              <a:sym typeface="+mn-ea"/>
            </a:endParaRPr>
          </a:p>
          <a:p>
            <a:r>
              <a:rPr lang="en-US" sz="2000" dirty="0">
                <a:solidFill>
                  <a:srgbClr val="103568"/>
                </a:solidFill>
                <a:latin typeface="华文中宋" panose="02010600040101010101" charset="-122"/>
                <a:ea typeface="华文中宋" panose="02010600040101010101" charset="-122"/>
                <a:sym typeface="+mn-ea"/>
              </a:rPr>
              <a:t>答:保护现场、恢复现场的过程必须是原子操作，否则中断返回时被中断程序的运行现场不正常,程序无法正确运行。关中断就是为了保障保护现场、恢复现场的原子性。</a:t>
            </a:r>
            <a:endParaRPr lang="en-US" sz="2000" dirty="0">
              <a:solidFill>
                <a:srgbClr val="103568"/>
              </a:solidFill>
              <a:latin typeface="华文中宋" panose="02010600040101010101" charset="-122"/>
              <a:ea typeface="华文中宋" panose="02010600040101010101" charset="-122"/>
              <a:sym typeface="+mn-ea"/>
            </a:endParaRPr>
          </a:p>
          <a:p>
            <a:endParaRPr lang="en-US" sz="2000" dirty="0">
              <a:solidFill>
                <a:srgbClr val="103568"/>
              </a:solidFill>
              <a:latin typeface="华文中宋" panose="02010600040101010101" charset="-122"/>
              <a:ea typeface="华文中宋" panose="02010600040101010101" charset="-122"/>
              <a:sym typeface="+mn-ea"/>
            </a:endParaRPr>
          </a:p>
          <a:p>
            <a:r>
              <a:rPr lang="en-US" sz="2000" dirty="0">
                <a:solidFill>
                  <a:srgbClr val="103568"/>
                </a:solidFill>
                <a:latin typeface="华文中宋" panose="02010600040101010101" charset="-122"/>
                <a:ea typeface="华文中宋" panose="02010600040101010101" charset="-122"/>
                <a:sym typeface="+mn-ea"/>
              </a:rPr>
              <a:t>(7) CPU 响应中断的条件有哪些?</a:t>
            </a:r>
            <a:endParaRPr lang="en-US" sz="2000" dirty="0">
              <a:solidFill>
                <a:srgbClr val="103568"/>
              </a:solidFill>
              <a:latin typeface="华文中宋" panose="02010600040101010101" charset="-122"/>
              <a:ea typeface="华文中宋" panose="02010600040101010101" charset="-122"/>
              <a:sym typeface="+mn-ea"/>
            </a:endParaRPr>
          </a:p>
          <a:p>
            <a:r>
              <a:rPr lang="en-US" sz="2000" dirty="0">
                <a:solidFill>
                  <a:srgbClr val="103568"/>
                </a:solidFill>
                <a:latin typeface="华文中宋" panose="02010600040101010101" charset="-122"/>
                <a:ea typeface="华文中宋" panose="02010600040101010101" charset="-122"/>
                <a:sym typeface="+mn-ea"/>
              </a:rPr>
              <a:t>答: CPU响应中断的条件包括以下5点。</a:t>
            </a:r>
            <a:endParaRPr lang="en-US" sz="2000" dirty="0">
              <a:solidFill>
                <a:srgbClr val="103568"/>
              </a:solidFill>
              <a:latin typeface="华文中宋" panose="02010600040101010101" charset="-122"/>
              <a:ea typeface="华文中宋" panose="02010600040101010101" charset="-122"/>
              <a:sym typeface="+mn-ea"/>
            </a:endParaRPr>
          </a:p>
          <a:p>
            <a:r>
              <a:rPr lang="en-US" sz="2000" dirty="0">
                <a:solidFill>
                  <a:srgbClr val="103568"/>
                </a:solidFill>
                <a:latin typeface="华文中宋" panose="02010600040101010101" charset="-122"/>
                <a:ea typeface="华文中宋" panose="02010600040101010101" charset="-122"/>
                <a:sym typeface="+mn-ea"/>
              </a:rPr>
              <a:t>①对应的中断请求未被屏蔽。</a:t>
            </a:r>
            <a:endParaRPr lang="en-US" sz="2000" dirty="0">
              <a:solidFill>
                <a:srgbClr val="103568"/>
              </a:solidFill>
              <a:latin typeface="华文中宋" panose="02010600040101010101" charset="-122"/>
              <a:ea typeface="华文中宋" panose="02010600040101010101" charset="-122"/>
              <a:sym typeface="+mn-ea"/>
            </a:endParaRPr>
          </a:p>
          <a:p>
            <a:r>
              <a:rPr lang="en-US" sz="2000" dirty="0">
                <a:solidFill>
                  <a:srgbClr val="103568"/>
                </a:solidFill>
                <a:latin typeface="华文中宋" panose="02010600040101010101" charset="-122"/>
                <a:ea typeface="华文中宋" panose="02010600040101010101" charset="-122"/>
                <a:sym typeface="+mn-ea"/>
              </a:rPr>
              <a:t>②当前没有更高优先级的其他中断请求。</a:t>
            </a:r>
            <a:endParaRPr lang="en-US" sz="2000" dirty="0">
              <a:solidFill>
                <a:srgbClr val="103568"/>
              </a:solidFill>
              <a:latin typeface="华文中宋" panose="02010600040101010101" charset="-122"/>
              <a:ea typeface="华文中宋" panose="02010600040101010101" charset="-122"/>
              <a:sym typeface="+mn-ea"/>
            </a:endParaRPr>
          </a:p>
          <a:p>
            <a:r>
              <a:rPr lang="en-US" sz="2000" dirty="0">
                <a:solidFill>
                  <a:srgbClr val="103568"/>
                </a:solidFill>
                <a:latin typeface="华文中宋" panose="02010600040101010101" charset="-122"/>
                <a:ea typeface="华文中宋" panose="02010600040101010101" charset="-122"/>
                <a:sym typeface="+mn-ea"/>
              </a:rPr>
              <a:t>③如果CPU正在执行中断服务,则中断请求应符合嵌套条件。</a:t>
            </a:r>
            <a:endParaRPr lang="en-US" sz="2000" dirty="0">
              <a:solidFill>
                <a:srgbClr val="103568"/>
              </a:solidFill>
              <a:latin typeface="华文中宋" panose="02010600040101010101" charset="-122"/>
              <a:ea typeface="华文中宋" panose="02010600040101010101" charset="-122"/>
              <a:sym typeface="+mn-ea"/>
            </a:endParaRPr>
          </a:p>
          <a:p>
            <a:r>
              <a:rPr lang="en-US" sz="2000" dirty="0">
                <a:solidFill>
                  <a:srgbClr val="103568"/>
                </a:solidFill>
                <a:latin typeface="华文中宋" panose="02010600040101010101" charset="-122"/>
                <a:ea typeface="华文中宋" panose="02010600040101010101" charset="-122"/>
                <a:sym typeface="+mn-ea"/>
              </a:rPr>
              <a:t>④中断使能位处于使能状态,也就是开中断状态,内部异常和不可屏蔽中断不受此限制。</a:t>
            </a:r>
            <a:endParaRPr lang="en-US" sz="2000" dirty="0">
              <a:solidFill>
                <a:srgbClr val="103568"/>
              </a:solidFill>
              <a:latin typeface="华文中宋" panose="02010600040101010101" charset="-122"/>
              <a:ea typeface="华文中宋" panose="02010600040101010101" charset="-122"/>
              <a:sym typeface="+mn-ea"/>
            </a:endParaRPr>
          </a:p>
          <a:p>
            <a:r>
              <a:rPr lang="en-US" sz="2000" dirty="0">
                <a:solidFill>
                  <a:srgbClr val="103568"/>
                </a:solidFill>
                <a:latin typeface="华文中宋" panose="02010600040101010101" charset="-122"/>
                <a:ea typeface="华文中宋" panose="02010600040101010101" charset="-122"/>
                <a:sym typeface="+mn-ea"/>
              </a:rPr>
              <a:t>⑤ CPU已执行完一条指令的最后一个状态周期。</a:t>
            </a:r>
            <a:endParaRPr lang="en-US" sz="2000" dirty="0">
              <a:solidFill>
                <a:srgbClr val="103568"/>
              </a:solidFill>
              <a:latin typeface="华文中宋" panose="02010600040101010101" charset="-122"/>
              <a:ea typeface="华文中宋" panose="02010600040101010101"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
        <p:nvSpPr>
          <p:cNvPr id="4" name="矩形 3"/>
          <p:cNvSpPr/>
          <p:nvPr/>
        </p:nvSpPr>
        <p:spPr>
          <a:xfrm>
            <a:off x="569913" y="441325"/>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a:t> </a:t>
            </a:r>
            <a:endParaRPr lang="zh-CN" altLang="en-US" strike="noStrike" noProof="1" dirty="0"/>
          </a:p>
        </p:txBody>
      </p:sp>
      <p:grpSp>
        <p:nvGrpSpPr>
          <p:cNvPr id="278" name="组合 277"/>
          <p:cNvGrpSpPr/>
          <p:nvPr/>
        </p:nvGrpSpPr>
        <p:grpSpPr>
          <a:xfrm>
            <a:off x="3290884" y="603896"/>
            <a:ext cx="5640754" cy="5658516"/>
            <a:chOff x="8488363" y="433388"/>
            <a:chExt cx="1008063" cy="1011238"/>
          </a:xfrm>
          <a:solidFill>
            <a:schemeClr val="bg1">
              <a:lumMod val="95000"/>
              <a:alpha val="30000"/>
            </a:schemeClr>
          </a:solidFill>
        </p:grpSpPr>
        <p:sp>
          <p:nvSpPr>
            <p:cNvPr id="279" name="Freeform 5"/>
            <p:cNvSpPr/>
            <p:nvPr/>
          </p:nvSpPr>
          <p:spPr bwMode="auto">
            <a:xfrm>
              <a:off x="8564563" y="974726"/>
              <a:ext cx="73025" cy="68263"/>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0" name="Freeform 6"/>
            <p:cNvSpPr/>
            <p:nvPr/>
          </p:nvSpPr>
          <p:spPr bwMode="auto">
            <a:xfrm>
              <a:off x="8583613" y="1039813"/>
              <a:ext cx="80963" cy="77788"/>
            </a:xfrm>
            <a:custGeom>
              <a:avLst/>
              <a:gdLst>
                <a:gd name="T0" fmla="*/ 14 w 51"/>
                <a:gd name="T1" fmla="*/ 49 h 49"/>
                <a:gd name="T2" fmla="*/ 9 w 51"/>
                <a:gd name="T3" fmla="*/ 37 h 49"/>
                <a:gd name="T4" fmla="*/ 34 w 51"/>
                <a:gd name="T5" fmla="*/ 10 h 49"/>
                <a:gd name="T6" fmla="*/ 33 w 51"/>
                <a:gd name="T7" fmla="*/ 10 h 49"/>
                <a:gd name="T8" fmla="*/ 3 w 51"/>
                <a:gd name="T9" fmla="*/ 23 h 49"/>
                <a:gd name="T10" fmla="*/ 0 w 51"/>
                <a:gd name="T11" fmla="*/ 15 h 49"/>
                <a:gd name="T12" fmla="*/ 36 w 51"/>
                <a:gd name="T13" fmla="*/ 0 h 49"/>
                <a:gd name="T14" fmla="*/ 42 w 51"/>
                <a:gd name="T15" fmla="*/ 12 h 49"/>
                <a:gd name="T16" fmla="*/ 18 w 51"/>
                <a:gd name="T17" fmla="*/ 38 h 49"/>
                <a:gd name="T18" fmla="*/ 18 w 51"/>
                <a:gd name="T19" fmla="*/ 38 h 49"/>
                <a:gd name="T20" fmla="*/ 48 w 51"/>
                <a:gd name="T21" fmla="*/ 26 h 49"/>
                <a:gd name="T22" fmla="*/ 51 w 51"/>
                <a:gd name="T23" fmla="*/ 33 h 49"/>
                <a:gd name="T24" fmla="*/ 14 w 51"/>
                <a:gd name="T2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49">
                  <a:moveTo>
                    <a:pt x="14" y="49"/>
                  </a:moveTo>
                  <a:lnTo>
                    <a:pt x="9" y="37"/>
                  </a:lnTo>
                  <a:lnTo>
                    <a:pt x="34" y="10"/>
                  </a:lnTo>
                  <a:lnTo>
                    <a:pt x="33" y="10"/>
                  </a:lnTo>
                  <a:lnTo>
                    <a:pt x="3" y="23"/>
                  </a:lnTo>
                  <a:lnTo>
                    <a:pt x="0" y="15"/>
                  </a:lnTo>
                  <a:lnTo>
                    <a:pt x="36" y="0"/>
                  </a:lnTo>
                  <a:lnTo>
                    <a:pt x="42" y="12"/>
                  </a:lnTo>
                  <a:lnTo>
                    <a:pt x="18" y="38"/>
                  </a:lnTo>
                  <a:lnTo>
                    <a:pt x="18" y="38"/>
                  </a:lnTo>
                  <a:lnTo>
                    <a:pt x="48" y="26"/>
                  </a:lnTo>
                  <a:lnTo>
                    <a:pt x="51" y="33"/>
                  </a:lnTo>
                  <a:lnTo>
                    <a:pt x="1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1" name="Freeform 7"/>
            <p:cNvSpPr/>
            <p:nvPr/>
          </p:nvSpPr>
          <p:spPr bwMode="auto">
            <a:xfrm>
              <a:off x="8613775" y="1103313"/>
              <a:ext cx="63500" cy="41275"/>
            </a:xfrm>
            <a:custGeom>
              <a:avLst/>
              <a:gdLst>
                <a:gd name="T0" fmla="*/ 40 w 40"/>
                <a:gd name="T1" fmla="*/ 7 h 26"/>
                <a:gd name="T2" fmla="*/ 4 w 40"/>
                <a:gd name="T3" fmla="*/ 26 h 26"/>
                <a:gd name="T4" fmla="*/ 0 w 40"/>
                <a:gd name="T5" fmla="*/ 18 h 26"/>
                <a:gd name="T6" fmla="*/ 35 w 40"/>
                <a:gd name="T7" fmla="*/ 0 h 26"/>
                <a:gd name="T8" fmla="*/ 40 w 40"/>
                <a:gd name="T9" fmla="*/ 7 h 26"/>
              </a:gdLst>
              <a:ahLst/>
              <a:cxnLst>
                <a:cxn ang="0">
                  <a:pos x="T0" y="T1"/>
                </a:cxn>
                <a:cxn ang="0">
                  <a:pos x="T2" y="T3"/>
                </a:cxn>
                <a:cxn ang="0">
                  <a:pos x="T4" y="T5"/>
                </a:cxn>
                <a:cxn ang="0">
                  <a:pos x="T6" y="T7"/>
                </a:cxn>
                <a:cxn ang="0">
                  <a:pos x="T8" y="T9"/>
                </a:cxn>
              </a:cxnLst>
              <a:rect l="0" t="0" r="r" b="b"/>
              <a:pathLst>
                <a:path w="40" h="26">
                  <a:moveTo>
                    <a:pt x="40" y="7"/>
                  </a:moveTo>
                  <a:lnTo>
                    <a:pt x="4" y="26"/>
                  </a:lnTo>
                  <a:lnTo>
                    <a:pt x="0" y="18"/>
                  </a:lnTo>
                  <a:lnTo>
                    <a:pt x="35" y="0"/>
                  </a:lnTo>
                  <a:lnTo>
                    <a:pt x="4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2" name="Freeform 8"/>
            <p:cNvSpPr/>
            <p:nvPr/>
          </p:nvSpPr>
          <p:spPr bwMode="auto">
            <a:xfrm>
              <a:off x="8639175" y="1120776"/>
              <a:ext cx="74613" cy="68263"/>
            </a:xfrm>
            <a:custGeom>
              <a:avLst/>
              <a:gdLst>
                <a:gd name="T0" fmla="*/ 0 w 47"/>
                <a:gd name="T1" fmla="*/ 35 h 43"/>
                <a:gd name="T2" fmla="*/ 25 w 47"/>
                <a:gd name="T3" fmla="*/ 0 h 43"/>
                <a:gd name="T4" fmla="*/ 31 w 47"/>
                <a:gd name="T5" fmla="*/ 8 h 43"/>
                <a:gd name="T6" fmla="*/ 11 w 47"/>
                <a:gd name="T7" fmla="*/ 35 h 43"/>
                <a:gd name="T8" fmla="*/ 11 w 47"/>
                <a:gd name="T9" fmla="*/ 35 h 43"/>
                <a:gd name="T10" fmla="*/ 42 w 47"/>
                <a:gd name="T11" fmla="*/ 25 h 43"/>
                <a:gd name="T12" fmla="*/ 47 w 47"/>
                <a:gd name="T13" fmla="*/ 32 h 43"/>
                <a:gd name="T14" fmla="*/ 6 w 47"/>
                <a:gd name="T15" fmla="*/ 43 h 43"/>
                <a:gd name="T16" fmla="*/ 0 w 47"/>
                <a:gd name="T17"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3">
                  <a:moveTo>
                    <a:pt x="0" y="35"/>
                  </a:moveTo>
                  <a:lnTo>
                    <a:pt x="25" y="0"/>
                  </a:lnTo>
                  <a:lnTo>
                    <a:pt x="31" y="8"/>
                  </a:lnTo>
                  <a:lnTo>
                    <a:pt x="11" y="35"/>
                  </a:lnTo>
                  <a:lnTo>
                    <a:pt x="11" y="35"/>
                  </a:lnTo>
                  <a:lnTo>
                    <a:pt x="42" y="25"/>
                  </a:lnTo>
                  <a:lnTo>
                    <a:pt x="47" y="32"/>
                  </a:lnTo>
                  <a:lnTo>
                    <a:pt x="6" y="43"/>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3" name="Freeform 9"/>
            <p:cNvSpPr/>
            <p:nvPr/>
          </p:nvSpPr>
          <p:spPr bwMode="auto">
            <a:xfrm>
              <a:off x="8669338" y="1174751"/>
              <a:ext cx="76200" cy="74613"/>
            </a:xfrm>
            <a:custGeom>
              <a:avLst/>
              <a:gdLst>
                <a:gd name="T0" fmla="*/ 0 w 48"/>
                <a:gd name="T1" fmla="*/ 27 h 47"/>
                <a:gd name="T2" fmla="*/ 30 w 48"/>
                <a:gd name="T3" fmla="*/ 0 h 47"/>
                <a:gd name="T4" fmla="*/ 48 w 48"/>
                <a:gd name="T5" fmla="*/ 20 h 47"/>
                <a:gd name="T6" fmla="*/ 44 w 48"/>
                <a:gd name="T7" fmla="*/ 24 h 47"/>
                <a:gd name="T8" fmla="*/ 31 w 48"/>
                <a:gd name="T9" fmla="*/ 11 h 47"/>
                <a:gd name="T10" fmla="*/ 24 w 48"/>
                <a:gd name="T11" fmla="*/ 17 h 47"/>
                <a:gd name="T12" fmla="*/ 36 w 48"/>
                <a:gd name="T13" fmla="*/ 29 h 47"/>
                <a:gd name="T14" fmla="*/ 30 w 48"/>
                <a:gd name="T15" fmla="*/ 34 h 47"/>
                <a:gd name="T16" fmla="*/ 19 w 48"/>
                <a:gd name="T17" fmla="*/ 22 h 47"/>
                <a:gd name="T18" fmla="*/ 11 w 48"/>
                <a:gd name="T19" fmla="*/ 29 h 47"/>
                <a:gd name="T20" fmla="*/ 24 w 48"/>
                <a:gd name="T21" fmla="*/ 43 h 47"/>
                <a:gd name="T22" fmla="*/ 20 w 48"/>
                <a:gd name="T23" fmla="*/ 47 h 47"/>
                <a:gd name="T24" fmla="*/ 0 w 48"/>
                <a:gd name="T25"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7">
                  <a:moveTo>
                    <a:pt x="0" y="27"/>
                  </a:moveTo>
                  <a:lnTo>
                    <a:pt x="30" y="0"/>
                  </a:lnTo>
                  <a:lnTo>
                    <a:pt x="48" y="20"/>
                  </a:lnTo>
                  <a:lnTo>
                    <a:pt x="44" y="24"/>
                  </a:lnTo>
                  <a:lnTo>
                    <a:pt x="31" y="11"/>
                  </a:lnTo>
                  <a:lnTo>
                    <a:pt x="24" y="17"/>
                  </a:lnTo>
                  <a:lnTo>
                    <a:pt x="36" y="29"/>
                  </a:lnTo>
                  <a:lnTo>
                    <a:pt x="30" y="34"/>
                  </a:lnTo>
                  <a:lnTo>
                    <a:pt x="19" y="22"/>
                  </a:lnTo>
                  <a:lnTo>
                    <a:pt x="11" y="29"/>
                  </a:lnTo>
                  <a:lnTo>
                    <a:pt x="24" y="43"/>
                  </a:lnTo>
                  <a:lnTo>
                    <a:pt x="20" y="47"/>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4" name="Freeform 10"/>
            <p:cNvSpPr>
              <a:spLocks noEditPoints="1"/>
            </p:cNvSpPr>
            <p:nvPr/>
          </p:nvSpPr>
          <p:spPr bwMode="auto">
            <a:xfrm>
              <a:off x="8712200" y="1211263"/>
              <a:ext cx="74613" cy="825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5" name="Freeform 11"/>
            <p:cNvSpPr/>
            <p:nvPr/>
          </p:nvSpPr>
          <p:spPr bwMode="auto">
            <a:xfrm>
              <a:off x="8766175" y="1249363"/>
              <a:ext cx="68263" cy="7143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6" name="Freeform 12"/>
            <p:cNvSpPr/>
            <p:nvPr/>
          </p:nvSpPr>
          <p:spPr bwMode="auto">
            <a:xfrm>
              <a:off x="8823325" y="1271588"/>
              <a:ext cx="36513" cy="63500"/>
            </a:xfrm>
            <a:custGeom>
              <a:avLst/>
              <a:gdLst>
                <a:gd name="T0" fmla="*/ 23 w 23"/>
                <a:gd name="T1" fmla="*/ 3 h 40"/>
                <a:gd name="T2" fmla="*/ 8 w 23"/>
                <a:gd name="T3" fmla="*/ 40 h 40"/>
                <a:gd name="T4" fmla="*/ 0 w 23"/>
                <a:gd name="T5" fmla="*/ 37 h 40"/>
                <a:gd name="T6" fmla="*/ 14 w 23"/>
                <a:gd name="T7" fmla="*/ 0 h 40"/>
                <a:gd name="T8" fmla="*/ 23 w 23"/>
                <a:gd name="T9" fmla="*/ 3 h 40"/>
              </a:gdLst>
              <a:ahLst/>
              <a:cxnLst>
                <a:cxn ang="0">
                  <a:pos x="T0" y="T1"/>
                </a:cxn>
                <a:cxn ang="0">
                  <a:pos x="T2" y="T3"/>
                </a:cxn>
                <a:cxn ang="0">
                  <a:pos x="T4" y="T5"/>
                </a:cxn>
                <a:cxn ang="0">
                  <a:pos x="T6" y="T7"/>
                </a:cxn>
                <a:cxn ang="0">
                  <a:pos x="T8" y="T9"/>
                </a:cxn>
              </a:cxnLst>
              <a:rect l="0" t="0" r="r" b="b"/>
              <a:pathLst>
                <a:path w="23" h="40">
                  <a:moveTo>
                    <a:pt x="23" y="3"/>
                  </a:moveTo>
                  <a:lnTo>
                    <a:pt x="8" y="40"/>
                  </a:lnTo>
                  <a:lnTo>
                    <a:pt x="0" y="37"/>
                  </a:lnTo>
                  <a:lnTo>
                    <a:pt x="14" y="0"/>
                  </a:lnTo>
                  <a:lnTo>
                    <a:pt x="2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7" name="Freeform 13"/>
            <p:cNvSpPr/>
            <p:nvPr/>
          </p:nvSpPr>
          <p:spPr bwMode="auto">
            <a:xfrm>
              <a:off x="8861425" y="1277938"/>
              <a:ext cx="52388" cy="69850"/>
            </a:xfrm>
            <a:custGeom>
              <a:avLst/>
              <a:gdLst>
                <a:gd name="T0" fmla="*/ 0 w 33"/>
                <a:gd name="T1" fmla="*/ 7 h 44"/>
                <a:gd name="T2" fmla="*/ 2 w 33"/>
                <a:gd name="T3" fmla="*/ 0 h 44"/>
                <a:gd name="T4" fmla="*/ 33 w 33"/>
                <a:gd name="T5" fmla="*/ 8 h 44"/>
                <a:gd name="T6" fmla="*/ 32 w 33"/>
                <a:gd name="T7" fmla="*/ 14 h 44"/>
                <a:gd name="T8" fmla="*/ 20 w 33"/>
                <a:gd name="T9" fmla="*/ 12 h 44"/>
                <a:gd name="T10" fmla="*/ 12 w 33"/>
                <a:gd name="T11" fmla="*/ 44 h 44"/>
                <a:gd name="T12" fmla="*/ 4 w 33"/>
                <a:gd name="T13" fmla="*/ 42 h 44"/>
                <a:gd name="T14" fmla="*/ 12 w 33"/>
                <a:gd name="T15" fmla="*/ 10 h 44"/>
                <a:gd name="T16" fmla="*/ 0 w 33"/>
                <a:gd name="T17"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4">
                  <a:moveTo>
                    <a:pt x="0" y="7"/>
                  </a:moveTo>
                  <a:lnTo>
                    <a:pt x="2" y="0"/>
                  </a:lnTo>
                  <a:lnTo>
                    <a:pt x="33" y="8"/>
                  </a:lnTo>
                  <a:lnTo>
                    <a:pt x="32" y="14"/>
                  </a:lnTo>
                  <a:lnTo>
                    <a:pt x="20" y="12"/>
                  </a:lnTo>
                  <a:lnTo>
                    <a:pt x="12" y="44"/>
                  </a:lnTo>
                  <a:lnTo>
                    <a:pt x="4" y="42"/>
                  </a:lnTo>
                  <a:lnTo>
                    <a:pt x="12" y="1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8" name="Freeform 14"/>
            <p:cNvSpPr>
              <a:spLocks noEditPoints="1"/>
            </p:cNvSpPr>
            <p:nvPr/>
          </p:nvSpPr>
          <p:spPr bwMode="auto">
            <a:xfrm>
              <a:off x="8909050" y="1293813"/>
              <a:ext cx="60325" cy="66675"/>
            </a:xfrm>
            <a:custGeom>
              <a:avLst/>
              <a:gdLst>
                <a:gd name="T0" fmla="*/ 8 w 38"/>
                <a:gd name="T1" fmla="*/ 39 h 42"/>
                <a:gd name="T2" fmla="*/ 0 w 38"/>
                <a:gd name="T3" fmla="*/ 39 h 42"/>
                <a:gd name="T4" fmla="*/ 18 w 38"/>
                <a:gd name="T5" fmla="*/ 0 h 42"/>
                <a:gd name="T6" fmla="*/ 28 w 38"/>
                <a:gd name="T7" fmla="*/ 0 h 42"/>
                <a:gd name="T8" fmla="*/ 38 w 38"/>
                <a:gd name="T9" fmla="*/ 42 h 42"/>
                <a:gd name="T10" fmla="*/ 30 w 38"/>
                <a:gd name="T11" fmla="*/ 41 h 42"/>
                <a:gd name="T12" fmla="*/ 27 w 38"/>
                <a:gd name="T13" fmla="*/ 32 h 42"/>
                <a:gd name="T14" fmla="*/ 12 w 38"/>
                <a:gd name="T15" fmla="*/ 31 h 42"/>
                <a:gd name="T16" fmla="*/ 8 w 38"/>
                <a:gd name="T17" fmla="*/ 39 h 42"/>
                <a:gd name="T18" fmla="*/ 15 w 38"/>
                <a:gd name="T19" fmla="*/ 25 h 42"/>
                <a:gd name="T20" fmla="*/ 26 w 38"/>
                <a:gd name="T21" fmla="*/ 25 h 42"/>
                <a:gd name="T22" fmla="*/ 22 w 38"/>
                <a:gd name="T23" fmla="*/ 7 h 42"/>
                <a:gd name="T24" fmla="*/ 22 w 38"/>
                <a:gd name="T25" fmla="*/ 7 h 42"/>
                <a:gd name="T26" fmla="*/ 15 w 38"/>
                <a:gd name="T27"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2">
                  <a:moveTo>
                    <a:pt x="8" y="39"/>
                  </a:moveTo>
                  <a:lnTo>
                    <a:pt x="0" y="39"/>
                  </a:lnTo>
                  <a:lnTo>
                    <a:pt x="18" y="0"/>
                  </a:lnTo>
                  <a:lnTo>
                    <a:pt x="28" y="0"/>
                  </a:lnTo>
                  <a:lnTo>
                    <a:pt x="38" y="42"/>
                  </a:lnTo>
                  <a:lnTo>
                    <a:pt x="30" y="41"/>
                  </a:lnTo>
                  <a:lnTo>
                    <a:pt x="27" y="32"/>
                  </a:lnTo>
                  <a:lnTo>
                    <a:pt x="12" y="31"/>
                  </a:lnTo>
                  <a:lnTo>
                    <a:pt x="8" y="39"/>
                  </a:lnTo>
                  <a:close/>
                  <a:moveTo>
                    <a:pt x="15" y="25"/>
                  </a:moveTo>
                  <a:lnTo>
                    <a:pt x="26" y="25"/>
                  </a:lnTo>
                  <a:lnTo>
                    <a:pt x="22" y="7"/>
                  </a:lnTo>
                  <a:lnTo>
                    <a:pt x="22" y="7"/>
                  </a:lnTo>
                  <a:lnTo>
                    <a:pt x="15"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9" name="Freeform 15"/>
            <p:cNvSpPr/>
            <p:nvPr/>
          </p:nvSpPr>
          <p:spPr bwMode="auto">
            <a:xfrm>
              <a:off x="8978900" y="1293813"/>
              <a:ext cx="52388" cy="66675"/>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0" name="Freeform 16"/>
            <p:cNvSpPr>
              <a:spLocks noEditPoints="1"/>
            </p:cNvSpPr>
            <p:nvPr/>
          </p:nvSpPr>
          <p:spPr bwMode="auto">
            <a:xfrm>
              <a:off x="9043988" y="1285876"/>
              <a:ext cx="61913" cy="69850"/>
            </a:xfrm>
            <a:custGeom>
              <a:avLst/>
              <a:gdLst>
                <a:gd name="T0" fmla="*/ 8 w 39"/>
                <a:gd name="T1" fmla="*/ 43 h 44"/>
                <a:gd name="T2" fmla="*/ 0 w 39"/>
                <a:gd name="T3" fmla="*/ 44 h 44"/>
                <a:gd name="T4" fmla="*/ 7 w 39"/>
                <a:gd name="T5" fmla="*/ 2 h 44"/>
                <a:gd name="T6" fmla="*/ 17 w 39"/>
                <a:gd name="T7" fmla="*/ 0 h 44"/>
                <a:gd name="T8" fmla="*/ 39 w 39"/>
                <a:gd name="T9" fmla="*/ 37 h 44"/>
                <a:gd name="T10" fmla="*/ 30 w 39"/>
                <a:gd name="T11" fmla="*/ 39 h 44"/>
                <a:gd name="T12" fmla="*/ 25 w 39"/>
                <a:gd name="T13" fmla="*/ 31 h 44"/>
                <a:gd name="T14" fmla="*/ 10 w 39"/>
                <a:gd name="T15" fmla="*/ 34 h 44"/>
                <a:gd name="T16" fmla="*/ 8 w 39"/>
                <a:gd name="T17" fmla="*/ 43 h 44"/>
                <a:gd name="T18" fmla="*/ 11 w 39"/>
                <a:gd name="T19" fmla="*/ 27 h 44"/>
                <a:gd name="T20" fmla="*/ 22 w 39"/>
                <a:gd name="T21" fmla="*/ 25 h 44"/>
                <a:gd name="T22" fmla="*/ 14 w 39"/>
                <a:gd name="T23" fmla="*/ 9 h 44"/>
                <a:gd name="T24" fmla="*/ 13 w 39"/>
                <a:gd name="T25" fmla="*/ 9 h 44"/>
                <a:gd name="T26" fmla="*/ 11 w 39"/>
                <a:gd name="T2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4">
                  <a:moveTo>
                    <a:pt x="8" y="43"/>
                  </a:moveTo>
                  <a:lnTo>
                    <a:pt x="0" y="44"/>
                  </a:lnTo>
                  <a:lnTo>
                    <a:pt x="7" y="2"/>
                  </a:lnTo>
                  <a:lnTo>
                    <a:pt x="17" y="0"/>
                  </a:lnTo>
                  <a:lnTo>
                    <a:pt x="39" y="37"/>
                  </a:lnTo>
                  <a:lnTo>
                    <a:pt x="30" y="39"/>
                  </a:lnTo>
                  <a:lnTo>
                    <a:pt x="25" y="31"/>
                  </a:lnTo>
                  <a:lnTo>
                    <a:pt x="10" y="34"/>
                  </a:lnTo>
                  <a:lnTo>
                    <a:pt x="8" y="43"/>
                  </a:lnTo>
                  <a:close/>
                  <a:moveTo>
                    <a:pt x="11" y="27"/>
                  </a:moveTo>
                  <a:lnTo>
                    <a:pt x="22" y="25"/>
                  </a:lnTo>
                  <a:lnTo>
                    <a:pt x="14" y="9"/>
                  </a:lnTo>
                  <a:lnTo>
                    <a:pt x="13" y="9"/>
                  </a:lnTo>
                  <a:lnTo>
                    <a:pt x="11"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1" name="Freeform 17"/>
            <p:cNvSpPr/>
            <p:nvPr/>
          </p:nvSpPr>
          <p:spPr bwMode="auto">
            <a:xfrm>
              <a:off x="9094788" y="1255713"/>
              <a:ext cx="88900" cy="85725"/>
            </a:xfrm>
            <a:custGeom>
              <a:avLst/>
              <a:gdLst>
                <a:gd name="T0" fmla="*/ 36 w 56"/>
                <a:gd name="T1" fmla="*/ 8 h 54"/>
                <a:gd name="T2" fmla="*/ 38 w 56"/>
                <a:gd name="T3" fmla="*/ 45 h 54"/>
                <a:gd name="T4" fmla="*/ 32 w 56"/>
                <a:gd name="T5" fmla="*/ 47 h 54"/>
                <a:gd name="T6" fmla="*/ 9 w 56"/>
                <a:gd name="T7" fmla="*/ 19 h 54"/>
                <a:gd name="T8" fmla="*/ 9 w 56"/>
                <a:gd name="T9" fmla="*/ 20 h 54"/>
                <a:gd name="T10" fmla="*/ 22 w 56"/>
                <a:gd name="T11" fmla="*/ 51 h 54"/>
                <a:gd name="T12" fmla="*/ 14 w 56"/>
                <a:gd name="T13" fmla="*/ 54 h 54"/>
                <a:gd name="T14" fmla="*/ 0 w 56"/>
                <a:gd name="T15" fmla="*/ 17 h 54"/>
                <a:gd name="T16" fmla="*/ 13 w 56"/>
                <a:gd name="T17" fmla="*/ 12 h 54"/>
                <a:gd name="T18" fmla="*/ 31 w 56"/>
                <a:gd name="T19" fmla="*/ 35 h 54"/>
                <a:gd name="T20" fmla="*/ 31 w 56"/>
                <a:gd name="T21" fmla="*/ 35 h 54"/>
                <a:gd name="T22" fmla="*/ 29 w 56"/>
                <a:gd name="T23" fmla="*/ 5 h 54"/>
                <a:gd name="T24" fmla="*/ 42 w 56"/>
                <a:gd name="T25" fmla="*/ 0 h 54"/>
                <a:gd name="T26" fmla="*/ 56 w 56"/>
                <a:gd name="T27" fmla="*/ 37 h 54"/>
                <a:gd name="T28" fmla="*/ 49 w 56"/>
                <a:gd name="T29" fmla="*/ 40 h 54"/>
                <a:gd name="T30" fmla="*/ 36 w 56"/>
                <a:gd name="T31" fmla="*/ 8 h 54"/>
                <a:gd name="T32" fmla="*/ 36 w 56"/>
                <a:gd name="T3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4">
                  <a:moveTo>
                    <a:pt x="36" y="8"/>
                  </a:moveTo>
                  <a:lnTo>
                    <a:pt x="38" y="45"/>
                  </a:lnTo>
                  <a:lnTo>
                    <a:pt x="32" y="47"/>
                  </a:lnTo>
                  <a:lnTo>
                    <a:pt x="9" y="19"/>
                  </a:lnTo>
                  <a:lnTo>
                    <a:pt x="9" y="20"/>
                  </a:lnTo>
                  <a:lnTo>
                    <a:pt x="22" y="51"/>
                  </a:lnTo>
                  <a:lnTo>
                    <a:pt x="14" y="54"/>
                  </a:lnTo>
                  <a:lnTo>
                    <a:pt x="0" y="17"/>
                  </a:lnTo>
                  <a:lnTo>
                    <a:pt x="13" y="12"/>
                  </a:lnTo>
                  <a:lnTo>
                    <a:pt x="31" y="35"/>
                  </a:lnTo>
                  <a:lnTo>
                    <a:pt x="31" y="35"/>
                  </a:lnTo>
                  <a:lnTo>
                    <a:pt x="29" y="5"/>
                  </a:lnTo>
                  <a:lnTo>
                    <a:pt x="42" y="0"/>
                  </a:lnTo>
                  <a:lnTo>
                    <a:pt x="56" y="37"/>
                  </a:lnTo>
                  <a:lnTo>
                    <a:pt x="49" y="40"/>
                  </a:lnTo>
                  <a:lnTo>
                    <a:pt x="36" y="8"/>
                  </a:lnTo>
                  <a:lnTo>
                    <a:pt x="3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2" name="Freeform 18"/>
            <p:cNvSpPr>
              <a:spLocks noEditPoints="1"/>
            </p:cNvSpPr>
            <p:nvPr/>
          </p:nvSpPr>
          <p:spPr bwMode="auto">
            <a:xfrm>
              <a:off x="9169400" y="1225551"/>
              <a:ext cx="74613" cy="74613"/>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3" name="Freeform 19"/>
            <p:cNvSpPr/>
            <p:nvPr/>
          </p:nvSpPr>
          <p:spPr bwMode="auto">
            <a:xfrm>
              <a:off x="9218613" y="1204913"/>
              <a:ext cx="53975" cy="55563"/>
            </a:xfrm>
            <a:custGeom>
              <a:avLst/>
              <a:gdLst>
                <a:gd name="T0" fmla="*/ 6 w 34"/>
                <a:gd name="T1" fmla="*/ 0 h 35"/>
                <a:gd name="T2" fmla="*/ 34 w 34"/>
                <a:gd name="T3" fmla="*/ 29 h 35"/>
                <a:gd name="T4" fmla="*/ 27 w 34"/>
                <a:gd name="T5" fmla="*/ 35 h 35"/>
                <a:gd name="T6" fmla="*/ 0 w 34"/>
                <a:gd name="T7" fmla="*/ 5 h 35"/>
                <a:gd name="T8" fmla="*/ 6 w 34"/>
                <a:gd name="T9" fmla="*/ 0 h 35"/>
              </a:gdLst>
              <a:ahLst/>
              <a:cxnLst>
                <a:cxn ang="0">
                  <a:pos x="T0" y="T1"/>
                </a:cxn>
                <a:cxn ang="0">
                  <a:pos x="T2" y="T3"/>
                </a:cxn>
                <a:cxn ang="0">
                  <a:pos x="T4" y="T5"/>
                </a:cxn>
                <a:cxn ang="0">
                  <a:pos x="T6" y="T7"/>
                </a:cxn>
                <a:cxn ang="0">
                  <a:pos x="T8" y="T9"/>
                </a:cxn>
              </a:cxnLst>
              <a:rect l="0" t="0" r="r" b="b"/>
              <a:pathLst>
                <a:path w="34" h="35">
                  <a:moveTo>
                    <a:pt x="6" y="0"/>
                  </a:moveTo>
                  <a:lnTo>
                    <a:pt x="34" y="29"/>
                  </a:lnTo>
                  <a:lnTo>
                    <a:pt x="27" y="35"/>
                  </a:lnTo>
                  <a:lnTo>
                    <a:pt x="0" y="5"/>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4" name="Freeform 20"/>
            <p:cNvSpPr/>
            <p:nvPr/>
          </p:nvSpPr>
          <p:spPr bwMode="auto">
            <a:xfrm>
              <a:off x="9236075" y="1165226"/>
              <a:ext cx="76200" cy="73025"/>
            </a:xfrm>
            <a:custGeom>
              <a:avLst/>
              <a:gdLst>
                <a:gd name="T0" fmla="*/ 30 w 48"/>
                <a:gd name="T1" fmla="*/ 46 h 46"/>
                <a:gd name="T2" fmla="*/ 0 w 48"/>
                <a:gd name="T3" fmla="*/ 20 h 46"/>
                <a:gd name="T4" fmla="*/ 18 w 48"/>
                <a:gd name="T5" fmla="*/ 0 h 46"/>
                <a:gd name="T6" fmla="*/ 23 w 48"/>
                <a:gd name="T7" fmla="*/ 4 h 46"/>
                <a:gd name="T8" fmla="*/ 11 w 48"/>
                <a:gd name="T9" fmla="*/ 18 h 46"/>
                <a:gd name="T10" fmla="*/ 18 w 48"/>
                <a:gd name="T11" fmla="*/ 24 h 46"/>
                <a:gd name="T12" fmla="*/ 29 w 48"/>
                <a:gd name="T13" fmla="*/ 11 h 46"/>
                <a:gd name="T14" fmla="*/ 34 w 48"/>
                <a:gd name="T15" fmla="*/ 16 h 46"/>
                <a:gd name="T16" fmla="*/ 23 w 48"/>
                <a:gd name="T17" fmla="*/ 28 h 46"/>
                <a:gd name="T18" fmla="*/ 31 w 48"/>
                <a:gd name="T19" fmla="*/ 35 h 46"/>
                <a:gd name="T20" fmla="*/ 44 w 48"/>
                <a:gd name="T21" fmla="*/ 21 h 46"/>
                <a:gd name="T22" fmla="*/ 48 w 48"/>
                <a:gd name="T23" fmla="*/ 26 h 46"/>
                <a:gd name="T24" fmla="*/ 30 w 48"/>
                <a:gd name="T2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6">
                  <a:moveTo>
                    <a:pt x="30" y="46"/>
                  </a:moveTo>
                  <a:lnTo>
                    <a:pt x="0" y="20"/>
                  </a:lnTo>
                  <a:lnTo>
                    <a:pt x="18" y="0"/>
                  </a:lnTo>
                  <a:lnTo>
                    <a:pt x="23" y="4"/>
                  </a:lnTo>
                  <a:lnTo>
                    <a:pt x="11" y="18"/>
                  </a:lnTo>
                  <a:lnTo>
                    <a:pt x="18" y="24"/>
                  </a:lnTo>
                  <a:lnTo>
                    <a:pt x="29" y="11"/>
                  </a:lnTo>
                  <a:lnTo>
                    <a:pt x="34" y="16"/>
                  </a:lnTo>
                  <a:lnTo>
                    <a:pt x="23" y="28"/>
                  </a:lnTo>
                  <a:lnTo>
                    <a:pt x="31" y="35"/>
                  </a:lnTo>
                  <a:lnTo>
                    <a:pt x="44" y="21"/>
                  </a:lnTo>
                  <a:lnTo>
                    <a:pt x="48" y="26"/>
                  </a:lnTo>
                  <a:lnTo>
                    <a:pt x="30"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5" name="Freeform 21"/>
            <p:cNvSpPr/>
            <p:nvPr/>
          </p:nvSpPr>
          <p:spPr bwMode="auto">
            <a:xfrm>
              <a:off x="9271000" y="1109663"/>
              <a:ext cx="84138" cy="82550"/>
            </a:xfrm>
            <a:custGeom>
              <a:avLst/>
              <a:gdLst>
                <a:gd name="T0" fmla="*/ 53 w 53"/>
                <a:gd name="T1" fmla="*/ 21 h 52"/>
                <a:gd name="T2" fmla="*/ 46 w 53"/>
                <a:gd name="T3" fmla="*/ 32 h 52"/>
                <a:gd name="T4" fmla="*/ 10 w 53"/>
                <a:gd name="T5" fmla="*/ 27 h 52"/>
                <a:gd name="T6" fmla="*/ 10 w 53"/>
                <a:gd name="T7" fmla="*/ 28 h 52"/>
                <a:gd name="T8" fmla="*/ 38 w 53"/>
                <a:gd name="T9" fmla="*/ 46 h 52"/>
                <a:gd name="T10" fmla="*/ 33 w 53"/>
                <a:gd name="T11" fmla="*/ 52 h 52"/>
                <a:gd name="T12" fmla="*/ 0 w 53"/>
                <a:gd name="T13" fmla="*/ 30 h 52"/>
                <a:gd name="T14" fmla="*/ 7 w 53"/>
                <a:gd name="T15" fmla="*/ 20 h 52"/>
                <a:gd name="T16" fmla="*/ 42 w 53"/>
                <a:gd name="T17" fmla="*/ 24 h 52"/>
                <a:gd name="T18" fmla="*/ 41 w 53"/>
                <a:gd name="T19" fmla="*/ 24 h 52"/>
                <a:gd name="T20" fmla="*/ 15 w 53"/>
                <a:gd name="T21" fmla="*/ 7 h 52"/>
                <a:gd name="T22" fmla="*/ 19 w 53"/>
                <a:gd name="T23" fmla="*/ 0 h 52"/>
                <a:gd name="T24" fmla="*/ 53 w 53"/>
                <a:gd name="T2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2">
                  <a:moveTo>
                    <a:pt x="53" y="21"/>
                  </a:moveTo>
                  <a:lnTo>
                    <a:pt x="46" y="32"/>
                  </a:lnTo>
                  <a:lnTo>
                    <a:pt x="10" y="27"/>
                  </a:lnTo>
                  <a:lnTo>
                    <a:pt x="10" y="28"/>
                  </a:lnTo>
                  <a:lnTo>
                    <a:pt x="38" y="46"/>
                  </a:lnTo>
                  <a:lnTo>
                    <a:pt x="33" y="52"/>
                  </a:lnTo>
                  <a:lnTo>
                    <a:pt x="0" y="30"/>
                  </a:lnTo>
                  <a:lnTo>
                    <a:pt x="7" y="20"/>
                  </a:lnTo>
                  <a:lnTo>
                    <a:pt x="42" y="24"/>
                  </a:lnTo>
                  <a:lnTo>
                    <a:pt x="41" y="24"/>
                  </a:lnTo>
                  <a:lnTo>
                    <a:pt x="15" y="7"/>
                  </a:lnTo>
                  <a:lnTo>
                    <a:pt x="19" y="0"/>
                  </a:lnTo>
                  <a:lnTo>
                    <a:pt x="53"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6" name="Freeform 22"/>
            <p:cNvSpPr/>
            <p:nvPr/>
          </p:nvSpPr>
          <p:spPr bwMode="auto">
            <a:xfrm>
              <a:off x="9309100" y="1060451"/>
              <a:ext cx="71438" cy="66675"/>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7" name="Freeform 23"/>
            <p:cNvSpPr/>
            <p:nvPr/>
          </p:nvSpPr>
          <p:spPr bwMode="auto">
            <a:xfrm>
              <a:off x="9329738" y="1031876"/>
              <a:ext cx="65088" cy="34925"/>
            </a:xfrm>
            <a:custGeom>
              <a:avLst/>
              <a:gdLst>
                <a:gd name="T0" fmla="*/ 2 w 41"/>
                <a:gd name="T1" fmla="*/ 0 h 22"/>
                <a:gd name="T2" fmla="*/ 41 w 41"/>
                <a:gd name="T3" fmla="*/ 14 h 22"/>
                <a:gd name="T4" fmla="*/ 37 w 41"/>
                <a:gd name="T5" fmla="*/ 22 h 22"/>
                <a:gd name="T6" fmla="*/ 0 w 41"/>
                <a:gd name="T7" fmla="*/ 9 h 22"/>
                <a:gd name="T8" fmla="*/ 2 w 41"/>
                <a:gd name="T9" fmla="*/ 0 h 22"/>
              </a:gdLst>
              <a:ahLst/>
              <a:cxnLst>
                <a:cxn ang="0">
                  <a:pos x="T0" y="T1"/>
                </a:cxn>
                <a:cxn ang="0">
                  <a:pos x="T2" y="T3"/>
                </a:cxn>
                <a:cxn ang="0">
                  <a:pos x="T4" y="T5"/>
                </a:cxn>
                <a:cxn ang="0">
                  <a:pos x="T6" y="T7"/>
                </a:cxn>
                <a:cxn ang="0">
                  <a:pos x="T8" y="T9"/>
                </a:cxn>
              </a:cxnLst>
              <a:rect l="0" t="0" r="r" b="b"/>
              <a:pathLst>
                <a:path w="41" h="22">
                  <a:moveTo>
                    <a:pt x="2" y="0"/>
                  </a:moveTo>
                  <a:lnTo>
                    <a:pt x="41" y="14"/>
                  </a:lnTo>
                  <a:lnTo>
                    <a:pt x="37" y="22"/>
                  </a:lnTo>
                  <a:lnTo>
                    <a:pt x="0" y="9"/>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8" name="Freeform 24"/>
            <p:cNvSpPr/>
            <p:nvPr/>
          </p:nvSpPr>
          <p:spPr bwMode="auto">
            <a:xfrm>
              <a:off x="9339263" y="977901"/>
              <a:ext cx="71438" cy="60325"/>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9" name="Freeform 25"/>
            <p:cNvSpPr>
              <a:spLocks noEditPoints="1"/>
            </p:cNvSpPr>
            <p:nvPr/>
          </p:nvSpPr>
          <p:spPr bwMode="auto">
            <a:xfrm>
              <a:off x="8794750" y="688976"/>
              <a:ext cx="377825" cy="363538"/>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0" name="Freeform 26"/>
            <p:cNvSpPr/>
            <p:nvPr/>
          </p:nvSpPr>
          <p:spPr bwMode="auto">
            <a:xfrm>
              <a:off x="8832850" y="781051"/>
              <a:ext cx="106363" cy="7938"/>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1" name="Freeform 27"/>
            <p:cNvSpPr/>
            <p:nvPr/>
          </p:nvSpPr>
          <p:spPr bwMode="auto">
            <a:xfrm>
              <a:off x="9031288" y="781051"/>
              <a:ext cx="107950" cy="7938"/>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2" name="Rectangle 28"/>
            <p:cNvSpPr>
              <a:spLocks noChangeArrowheads="1"/>
            </p:cNvSpPr>
            <p:nvPr/>
          </p:nvSpPr>
          <p:spPr bwMode="auto">
            <a:xfrm>
              <a:off x="8834438" y="844551"/>
              <a:ext cx="4445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3" name="Rectangle 29"/>
            <p:cNvSpPr>
              <a:spLocks noChangeArrowheads="1"/>
            </p:cNvSpPr>
            <p:nvPr/>
          </p:nvSpPr>
          <p:spPr bwMode="auto">
            <a:xfrm>
              <a:off x="9088438" y="844551"/>
              <a:ext cx="460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4" name="Rectangle 30"/>
            <p:cNvSpPr>
              <a:spLocks noChangeArrowheads="1"/>
            </p:cNvSpPr>
            <p:nvPr/>
          </p:nvSpPr>
          <p:spPr bwMode="auto">
            <a:xfrm>
              <a:off x="883761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5" name="Rectangle 31"/>
            <p:cNvSpPr>
              <a:spLocks noChangeArrowheads="1"/>
            </p:cNvSpPr>
            <p:nvPr/>
          </p:nvSpPr>
          <p:spPr bwMode="auto">
            <a:xfrm>
              <a:off x="905986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6" name="Rectangle 32"/>
            <p:cNvSpPr>
              <a:spLocks noChangeArrowheads="1"/>
            </p:cNvSpPr>
            <p:nvPr/>
          </p:nvSpPr>
          <p:spPr bwMode="auto">
            <a:xfrm>
              <a:off x="8845550" y="957263"/>
              <a:ext cx="2746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7" name="Freeform 33"/>
            <p:cNvSpPr>
              <a:spLocks noEditPoints="1"/>
            </p:cNvSpPr>
            <p:nvPr/>
          </p:nvSpPr>
          <p:spPr bwMode="auto">
            <a:xfrm>
              <a:off x="8528050" y="474663"/>
              <a:ext cx="927100" cy="927100"/>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8" name="Freeform 34"/>
            <p:cNvSpPr>
              <a:spLocks noEditPoints="1"/>
            </p:cNvSpPr>
            <p:nvPr/>
          </p:nvSpPr>
          <p:spPr bwMode="auto">
            <a:xfrm>
              <a:off x="8683625" y="628651"/>
              <a:ext cx="617538" cy="620713"/>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9" name="Freeform 35"/>
            <p:cNvSpPr>
              <a:spLocks noEditPoints="1"/>
            </p:cNvSpPr>
            <p:nvPr/>
          </p:nvSpPr>
          <p:spPr bwMode="auto">
            <a:xfrm>
              <a:off x="8623300" y="649288"/>
              <a:ext cx="117475" cy="125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0" name="Freeform 36"/>
            <p:cNvSpPr/>
            <p:nvPr/>
          </p:nvSpPr>
          <p:spPr bwMode="auto">
            <a:xfrm>
              <a:off x="8823325" y="527051"/>
              <a:ext cx="125413" cy="112713"/>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1" name="Freeform 37"/>
            <p:cNvSpPr>
              <a:spLocks noEditPoints="1"/>
            </p:cNvSpPr>
            <p:nvPr/>
          </p:nvSpPr>
          <p:spPr bwMode="auto">
            <a:xfrm>
              <a:off x="9039225" y="514351"/>
              <a:ext cx="120650" cy="1285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2" name="Freeform 38"/>
            <p:cNvSpPr>
              <a:spLocks noEditPoints="1"/>
            </p:cNvSpPr>
            <p:nvPr/>
          </p:nvSpPr>
          <p:spPr bwMode="auto">
            <a:xfrm>
              <a:off x="9205913" y="641351"/>
              <a:ext cx="153988" cy="14605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3" name="Freeform 39"/>
            <p:cNvSpPr>
              <a:spLocks noEditPoints="1"/>
            </p:cNvSpPr>
            <p:nvPr/>
          </p:nvSpPr>
          <p:spPr bwMode="auto">
            <a:xfrm>
              <a:off x="8488363" y="433388"/>
              <a:ext cx="1008063" cy="1011238"/>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4" name="Freeform 40"/>
            <p:cNvSpPr/>
            <p:nvPr/>
          </p:nvSpPr>
          <p:spPr bwMode="auto">
            <a:xfrm>
              <a:off x="8561388" y="827088"/>
              <a:ext cx="107950" cy="106363"/>
            </a:xfrm>
            <a:custGeom>
              <a:avLst/>
              <a:gdLst>
                <a:gd name="T0" fmla="*/ 36 w 68"/>
                <a:gd name="T1" fmla="*/ 0 h 67"/>
                <a:gd name="T2" fmla="*/ 28 w 68"/>
                <a:gd name="T3" fmla="*/ 17 h 67"/>
                <a:gd name="T4" fmla="*/ 10 w 68"/>
                <a:gd name="T5" fmla="*/ 9 h 67"/>
                <a:gd name="T6" fmla="*/ 18 w 68"/>
                <a:gd name="T7" fmla="*/ 27 h 67"/>
                <a:gd name="T8" fmla="*/ 0 w 68"/>
                <a:gd name="T9" fmla="*/ 33 h 67"/>
                <a:gd name="T10" fmla="*/ 18 w 68"/>
                <a:gd name="T11" fmla="*/ 43 h 67"/>
                <a:gd name="T12" fmla="*/ 11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3 w 68"/>
                <a:gd name="T27" fmla="*/ 26 h 67"/>
                <a:gd name="T28" fmla="*/ 60 w 68"/>
                <a:gd name="T29" fmla="*/ 9 h 67"/>
                <a:gd name="T30" fmla="*/ 44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8" y="27"/>
                  </a:lnTo>
                  <a:lnTo>
                    <a:pt x="0" y="33"/>
                  </a:lnTo>
                  <a:lnTo>
                    <a:pt x="18" y="43"/>
                  </a:lnTo>
                  <a:lnTo>
                    <a:pt x="11" y="59"/>
                  </a:lnTo>
                  <a:lnTo>
                    <a:pt x="29" y="52"/>
                  </a:lnTo>
                  <a:lnTo>
                    <a:pt x="35" y="67"/>
                  </a:lnTo>
                  <a:lnTo>
                    <a:pt x="43" y="52"/>
                  </a:lnTo>
                  <a:lnTo>
                    <a:pt x="59" y="58"/>
                  </a:lnTo>
                  <a:lnTo>
                    <a:pt x="53" y="42"/>
                  </a:lnTo>
                  <a:lnTo>
                    <a:pt x="68" y="34"/>
                  </a:lnTo>
                  <a:lnTo>
                    <a:pt x="53" y="26"/>
                  </a:lnTo>
                  <a:lnTo>
                    <a:pt x="60" y="9"/>
                  </a:lnTo>
                  <a:lnTo>
                    <a:pt x="44"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5" name="Freeform 41"/>
            <p:cNvSpPr/>
            <p:nvPr/>
          </p:nvSpPr>
          <p:spPr bwMode="auto">
            <a:xfrm>
              <a:off x="9312275" y="827088"/>
              <a:ext cx="107950" cy="106363"/>
            </a:xfrm>
            <a:custGeom>
              <a:avLst/>
              <a:gdLst>
                <a:gd name="T0" fmla="*/ 36 w 68"/>
                <a:gd name="T1" fmla="*/ 0 h 67"/>
                <a:gd name="T2" fmla="*/ 28 w 68"/>
                <a:gd name="T3" fmla="*/ 17 h 67"/>
                <a:gd name="T4" fmla="*/ 10 w 68"/>
                <a:gd name="T5" fmla="*/ 9 h 67"/>
                <a:gd name="T6" fmla="*/ 17 w 68"/>
                <a:gd name="T7" fmla="*/ 27 h 67"/>
                <a:gd name="T8" fmla="*/ 0 w 68"/>
                <a:gd name="T9" fmla="*/ 33 h 67"/>
                <a:gd name="T10" fmla="*/ 17 w 68"/>
                <a:gd name="T11" fmla="*/ 43 h 67"/>
                <a:gd name="T12" fmla="*/ 10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4 w 68"/>
                <a:gd name="T27" fmla="*/ 26 h 67"/>
                <a:gd name="T28" fmla="*/ 59 w 68"/>
                <a:gd name="T29" fmla="*/ 9 h 67"/>
                <a:gd name="T30" fmla="*/ 45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7" y="27"/>
                  </a:lnTo>
                  <a:lnTo>
                    <a:pt x="0" y="33"/>
                  </a:lnTo>
                  <a:lnTo>
                    <a:pt x="17" y="43"/>
                  </a:lnTo>
                  <a:lnTo>
                    <a:pt x="10" y="59"/>
                  </a:lnTo>
                  <a:lnTo>
                    <a:pt x="29" y="52"/>
                  </a:lnTo>
                  <a:lnTo>
                    <a:pt x="35" y="67"/>
                  </a:lnTo>
                  <a:lnTo>
                    <a:pt x="43" y="52"/>
                  </a:lnTo>
                  <a:lnTo>
                    <a:pt x="59" y="58"/>
                  </a:lnTo>
                  <a:lnTo>
                    <a:pt x="53" y="42"/>
                  </a:lnTo>
                  <a:lnTo>
                    <a:pt x="68" y="34"/>
                  </a:lnTo>
                  <a:lnTo>
                    <a:pt x="54" y="26"/>
                  </a:lnTo>
                  <a:lnTo>
                    <a:pt x="59" y="9"/>
                  </a:lnTo>
                  <a:lnTo>
                    <a:pt x="45"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6" name="Freeform 42"/>
            <p:cNvSpPr>
              <a:spLocks noEditPoints="1"/>
            </p:cNvSpPr>
            <p:nvPr/>
          </p:nvSpPr>
          <p:spPr bwMode="auto">
            <a:xfrm>
              <a:off x="8840788" y="711201"/>
              <a:ext cx="71438" cy="66675"/>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7" name="Freeform 43"/>
            <p:cNvSpPr>
              <a:spLocks noEditPoints="1"/>
            </p:cNvSpPr>
            <p:nvPr/>
          </p:nvSpPr>
          <p:spPr bwMode="auto">
            <a:xfrm>
              <a:off x="9053513" y="711201"/>
              <a:ext cx="71438" cy="66675"/>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8" name="Freeform 44"/>
            <p:cNvSpPr>
              <a:spLocks noEditPoints="1"/>
            </p:cNvSpPr>
            <p:nvPr/>
          </p:nvSpPr>
          <p:spPr bwMode="auto">
            <a:xfrm>
              <a:off x="8945563" y="957263"/>
              <a:ext cx="74613" cy="682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9" name="Freeform 45"/>
            <p:cNvSpPr/>
            <p:nvPr/>
          </p:nvSpPr>
          <p:spPr bwMode="auto">
            <a:xfrm>
              <a:off x="8877300" y="769938"/>
              <a:ext cx="212725" cy="158750"/>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0" name="Freeform 46"/>
            <p:cNvSpPr>
              <a:spLocks noEditPoints="1"/>
            </p:cNvSpPr>
            <p:nvPr/>
          </p:nvSpPr>
          <p:spPr bwMode="auto">
            <a:xfrm>
              <a:off x="8942388" y="839788"/>
              <a:ext cx="85725" cy="889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1" name="Rectangle 47"/>
            <p:cNvSpPr>
              <a:spLocks noChangeArrowheads="1"/>
            </p:cNvSpPr>
            <p:nvPr/>
          </p:nvSpPr>
          <p:spPr bwMode="auto">
            <a:xfrm>
              <a:off x="8943975" y="912813"/>
              <a:ext cx="11113"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2" name="Rectangle 48"/>
            <p:cNvSpPr>
              <a:spLocks noChangeArrowheads="1"/>
            </p:cNvSpPr>
            <p:nvPr/>
          </p:nvSpPr>
          <p:spPr bwMode="auto">
            <a:xfrm>
              <a:off x="8943975"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3" name="Rectangle 49"/>
            <p:cNvSpPr>
              <a:spLocks noChangeArrowheads="1"/>
            </p:cNvSpPr>
            <p:nvPr/>
          </p:nvSpPr>
          <p:spPr bwMode="auto">
            <a:xfrm>
              <a:off x="8943975" y="8921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4" name="Rectangle 50"/>
            <p:cNvSpPr>
              <a:spLocks noChangeArrowheads="1"/>
            </p:cNvSpPr>
            <p:nvPr/>
          </p:nvSpPr>
          <p:spPr bwMode="auto">
            <a:xfrm>
              <a:off x="8943975" y="8794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5" name="Freeform 51"/>
            <p:cNvSpPr/>
            <p:nvPr/>
          </p:nvSpPr>
          <p:spPr bwMode="auto">
            <a:xfrm>
              <a:off x="8945563" y="863601"/>
              <a:ext cx="14288" cy="9525"/>
            </a:xfrm>
            <a:custGeom>
              <a:avLst/>
              <a:gdLst>
                <a:gd name="T0" fmla="*/ 0 w 9"/>
                <a:gd name="T1" fmla="*/ 3 h 6"/>
                <a:gd name="T2" fmla="*/ 8 w 9"/>
                <a:gd name="T3" fmla="*/ 6 h 6"/>
                <a:gd name="T4" fmla="*/ 9 w 9"/>
                <a:gd name="T5" fmla="*/ 4 h 6"/>
                <a:gd name="T6" fmla="*/ 1 w 9"/>
                <a:gd name="T7" fmla="*/ 0 h 6"/>
                <a:gd name="T8" fmla="*/ 0 w 9"/>
                <a:gd name="T9" fmla="*/ 3 h 6"/>
              </a:gdLst>
              <a:ahLst/>
              <a:cxnLst>
                <a:cxn ang="0">
                  <a:pos x="T0" y="T1"/>
                </a:cxn>
                <a:cxn ang="0">
                  <a:pos x="T2" y="T3"/>
                </a:cxn>
                <a:cxn ang="0">
                  <a:pos x="T4" y="T5"/>
                </a:cxn>
                <a:cxn ang="0">
                  <a:pos x="T6" y="T7"/>
                </a:cxn>
                <a:cxn ang="0">
                  <a:pos x="T8" y="T9"/>
                </a:cxn>
              </a:cxnLst>
              <a:rect l="0" t="0" r="r" b="b"/>
              <a:pathLst>
                <a:path w="9" h="6">
                  <a:moveTo>
                    <a:pt x="0" y="3"/>
                  </a:moveTo>
                  <a:lnTo>
                    <a:pt x="8" y="6"/>
                  </a:lnTo>
                  <a:lnTo>
                    <a:pt x="9" y="4"/>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6" name="Freeform 52"/>
            <p:cNvSpPr/>
            <p:nvPr/>
          </p:nvSpPr>
          <p:spPr bwMode="auto">
            <a:xfrm>
              <a:off x="8953500" y="854076"/>
              <a:ext cx="12700" cy="12700"/>
            </a:xfrm>
            <a:custGeom>
              <a:avLst/>
              <a:gdLst>
                <a:gd name="T0" fmla="*/ 0 w 8"/>
                <a:gd name="T1" fmla="*/ 2 h 8"/>
                <a:gd name="T2" fmla="*/ 6 w 8"/>
                <a:gd name="T3" fmla="*/ 8 h 8"/>
                <a:gd name="T4" fmla="*/ 8 w 8"/>
                <a:gd name="T5" fmla="*/ 6 h 8"/>
                <a:gd name="T6" fmla="*/ 2 w 8"/>
                <a:gd name="T7" fmla="*/ 0 h 8"/>
                <a:gd name="T8" fmla="*/ 0 w 8"/>
                <a:gd name="T9" fmla="*/ 2 h 8"/>
              </a:gdLst>
              <a:ahLst/>
              <a:cxnLst>
                <a:cxn ang="0">
                  <a:pos x="T0" y="T1"/>
                </a:cxn>
                <a:cxn ang="0">
                  <a:pos x="T2" y="T3"/>
                </a:cxn>
                <a:cxn ang="0">
                  <a:pos x="T4" y="T5"/>
                </a:cxn>
                <a:cxn ang="0">
                  <a:pos x="T6" y="T7"/>
                </a:cxn>
                <a:cxn ang="0">
                  <a:pos x="T8" y="T9"/>
                </a:cxn>
              </a:cxnLst>
              <a:rect l="0" t="0" r="r" b="b"/>
              <a:pathLst>
                <a:path w="8" h="8">
                  <a:moveTo>
                    <a:pt x="0" y="2"/>
                  </a:moveTo>
                  <a:lnTo>
                    <a:pt x="6" y="8"/>
                  </a:lnTo>
                  <a:lnTo>
                    <a:pt x="8" y="6"/>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7" name="Freeform 53"/>
            <p:cNvSpPr/>
            <p:nvPr/>
          </p:nvSpPr>
          <p:spPr bwMode="auto">
            <a:xfrm>
              <a:off x="8967788" y="846138"/>
              <a:ext cx="7938" cy="14288"/>
            </a:xfrm>
            <a:custGeom>
              <a:avLst/>
              <a:gdLst>
                <a:gd name="T0" fmla="*/ 0 w 5"/>
                <a:gd name="T1" fmla="*/ 1 h 9"/>
                <a:gd name="T2" fmla="*/ 3 w 5"/>
                <a:gd name="T3" fmla="*/ 9 h 9"/>
                <a:gd name="T4" fmla="*/ 5 w 5"/>
                <a:gd name="T5" fmla="*/ 8 h 9"/>
                <a:gd name="T6" fmla="*/ 3 w 5"/>
                <a:gd name="T7" fmla="*/ 0 h 9"/>
                <a:gd name="T8" fmla="*/ 0 w 5"/>
                <a:gd name="T9" fmla="*/ 1 h 9"/>
              </a:gdLst>
              <a:ahLst/>
              <a:cxnLst>
                <a:cxn ang="0">
                  <a:pos x="T0" y="T1"/>
                </a:cxn>
                <a:cxn ang="0">
                  <a:pos x="T2" y="T3"/>
                </a:cxn>
                <a:cxn ang="0">
                  <a:pos x="T4" y="T5"/>
                </a:cxn>
                <a:cxn ang="0">
                  <a:pos x="T6" y="T7"/>
                </a:cxn>
                <a:cxn ang="0">
                  <a:pos x="T8" y="T9"/>
                </a:cxn>
              </a:cxnLst>
              <a:rect l="0" t="0" r="r" b="b"/>
              <a:pathLst>
                <a:path w="5" h="9">
                  <a:moveTo>
                    <a:pt x="0" y="1"/>
                  </a:moveTo>
                  <a:lnTo>
                    <a:pt x="3" y="9"/>
                  </a:lnTo>
                  <a:lnTo>
                    <a:pt x="5" y="8"/>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8" name="Rectangle 54"/>
            <p:cNvSpPr>
              <a:spLocks noChangeArrowheads="1"/>
            </p:cNvSpPr>
            <p:nvPr/>
          </p:nvSpPr>
          <p:spPr bwMode="auto">
            <a:xfrm>
              <a:off x="8983663" y="846138"/>
              <a:ext cx="31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9" name="Freeform 55"/>
            <p:cNvSpPr/>
            <p:nvPr/>
          </p:nvSpPr>
          <p:spPr bwMode="auto">
            <a:xfrm>
              <a:off x="8994775" y="846138"/>
              <a:ext cx="7938" cy="14288"/>
            </a:xfrm>
            <a:custGeom>
              <a:avLst/>
              <a:gdLst>
                <a:gd name="T0" fmla="*/ 0 w 5"/>
                <a:gd name="T1" fmla="*/ 8 h 9"/>
                <a:gd name="T2" fmla="*/ 1 w 5"/>
                <a:gd name="T3" fmla="*/ 9 h 9"/>
                <a:gd name="T4" fmla="*/ 5 w 5"/>
                <a:gd name="T5" fmla="*/ 1 h 9"/>
                <a:gd name="T6" fmla="*/ 3 w 5"/>
                <a:gd name="T7" fmla="*/ 0 h 9"/>
                <a:gd name="T8" fmla="*/ 0 w 5"/>
                <a:gd name="T9" fmla="*/ 8 h 9"/>
              </a:gdLst>
              <a:ahLst/>
              <a:cxnLst>
                <a:cxn ang="0">
                  <a:pos x="T0" y="T1"/>
                </a:cxn>
                <a:cxn ang="0">
                  <a:pos x="T2" y="T3"/>
                </a:cxn>
                <a:cxn ang="0">
                  <a:pos x="T4" y="T5"/>
                </a:cxn>
                <a:cxn ang="0">
                  <a:pos x="T6" y="T7"/>
                </a:cxn>
                <a:cxn ang="0">
                  <a:pos x="T8" y="T9"/>
                </a:cxn>
              </a:cxnLst>
              <a:rect l="0" t="0" r="r" b="b"/>
              <a:pathLst>
                <a:path w="5" h="9">
                  <a:moveTo>
                    <a:pt x="0" y="8"/>
                  </a:moveTo>
                  <a:lnTo>
                    <a:pt x="1" y="9"/>
                  </a:lnTo>
                  <a:lnTo>
                    <a:pt x="5" y="1"/>
                  </a:lnTo>
                  <a:lnTo>
                    <a:pt x="3"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0" name="Freeform 56"/>
            <p:cNvSpPr/>
            <p:nvPr/>
          </p:nvSpPr>
          <p:spPr bwMode="auto">
            <a:xfrm>
              <a:off x="9005888" y="854076"/>
              <a:ext cx="11113" cy="11113"/>
            </a:xfrm>
            <a:custGeom>
              <a:avLst/>
              <a:gdLst>
                <a:gd name="T0" fmla="*/ 0 w 7"/>
                <a:gd name="T1" fmla="*/ 5 h 7"/>
                <a:gd name="T2" fmla="*/ 1 w 7"/>
                <a:gd name="T3" fmla="*/ 7 h 7"/>
                <a:gd name="T4" fmla="*/ 7 w 7"/>
                <a:gd name="T5" fmla="*/ 2 h 7"/>
                <a:gd name="T6" fmla="*/ 6 w 7"/>
                <a:gd name="T7" fmla="*/ 0 h 7"/>
                <a:gd name="T8" fmla="*/ 0 w 7"/>
                <a:gd name="T9" fmla="*/ 5 h 7"/>
              </a:gdLst>
              <a:ahLst/>
              <a:cxnLst>
                <a:cxn ang="0">
                  <a:pos x="T0" y="T1"/>
                </a:cxn>
                <a:cxn ang="0">
                  <a:pos x="T2" y="T3"/>
                </a:cxn>
                <a:cxn ang="0">
                  <a:pos x="T4" y="T5"/>
                </a:cxn>
                <a:cxn ang="0">
                  <a:pos x="T6" y="T7"/>
                </a:cxn>
                <a:cxn ang="0">
                  <a:pos x="T8" y="T9"/>
                </a:cxn>
              </a:cxnLst>
              <a:rect l="0" t="0" r="r" b="b"/>
              <a:pathLst>
                <a:path w="7" h="7">
                  <a:moveTo>
                    <a:pt x="0" y="5"/>
                  </a:moveTo>
                  <a:lnTo>
                    <a:pt x="1" y="7"/>
                  </a:lnTo>
                  <a:lnTo>
                    <a:pt x="7" y="2"/>
                  </a:lnTo>
                  <a:lnTo>
                    <a:pt x="6"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1" name="Freeform 57"/>
            <p:cNvSpPr/>
            <p:nvPr/>
          </p:nvSpPr>
          <p:spPr bwMode="auto">
            <a:xfrm>
              <a:off x="9012238" y="865188"/>
              <a:ext cx="11113" cy="7938"/>
            </a:xfrm>
            <a:custGeom>
              <a:avLst/>
              <a:gdLst>
                <a:gd name="T0" fmla="*/ 0 w 7"/>
                <a:gd name="T1" fmla="*/ 3 h 5"/>
                <a:gd name="T2" fmla="*/ 0 w 7"/>
                <a:gd name="T3" fmla="*/ 5 h 5"/>
                <a:gd name="T4" fmla="*/ 7 w 7"/>
                <a:gd name="T5" fmla="*/ 2 h 5"/>
                <a:gd name="T6" fmla="*/ 7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0" y="5"/>
                  </a:lnTo>
                  <a:lnTo>
                    <a:pt x="7" y="2"/>
                  </a:lnTo>
                  <a:lnTo>
                    <a:pt x="7"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2" name="Rectangle 58"/>
            <p:cNvSpPr>
              <a:spLocks noChangeArrowheads="1"/>
            </p:cNvSpPr>
            <p:nvPr/>
          </p:nvSpPr>
          <p:spPr bwMode="auto">
            <a:xfrm>
              <a:off x="9013825" y="879476"/>
              <a:ext cx="1270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3" name="Rectangle 59"/>
            <p:cNvSpPr>
              <a:spLocks noChangeArrowheads="1"/>
            </p:cNvSpPr>
            <p:nvPr/>
          </p:nvSpPr>
          <p:spPr bwMode="auto">
            <a:xfrm>
              <a:off x="9013825" y="890588"/>
              <a:ext cx="127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4" name="Rectangle 60"/>
            <p:cNvSpPr>
              <a:spLocks noChangeArrowheads="1"/>
            </p:cNvSpPr>
            <p:nvPr/>
          </p:nvSpPr>
          <p:spPr bwMode="auto">
            <a:xfrm>
              <a:off x="9015413"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5" name="Rectangle 61"/>
            <p:cNvSpPr>
              <a:spLocks noChangeArrowheads="1"/>
            </p:cNvSpPr>
            <p:nvPr/>
          </p:nvSpPr>
          <p:spPr bwMode="auto">
            <a:xfrm>
              <a:off x="9013825" y="912813"/>
              <a:ext cx="127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6" name="Rectangle 62"/>
            <p:cNvSpPr>
              <a:spLocks noChangeArrowheads="1"/>
            </p:cNvSpPr>
            <p:nvPr/>
          </p:nvSpPr>
          <p:spPr bwMode="auto">
            <a:xfrm>
              <a:off x="8939213" y="792163"/>
              <a:ext cx="9048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7" name="Rectangle 63"/>
            <p:cNvSpPr>
              <a:spLocks noChangeArrowheads="1"/>
            </p:cNvSpPr>
            <p:nvPr/>
          </p:nvSpPr>
          <p:spPr bwMode="auto">
            <a:xfrm>
              <a:off x="8878888" y="827088"/>
              <a:ext cx="20955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8" name="Rectangle 64"/>
            <p:cNvSpPr>
              <a:spLocks noChangeArrowheads="1"/>
            </p:cNvSpPr>
            <p:nvPr/>
          </p:nvSpPr>
          <p:spPr bwMode="auto">
            <a:xfrm>
              <a:off x="8878888" y="842963"/>
              <a:ext cx="20955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9" name="Rectangle 65"/>
            <p:cNvSpPr>
              <a:spLocks noChangeArrowheads="1"/>
            </p:cNvSpPr>
            <p:nvPr/>
          </p:nvSpPr>
          <p:spPr bwMode="auto">
            <a:xfrm>
              <a:off x="8910638" y="862013"/>
              <a:ext cx="381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0" name="Rectangle 66"/>
            <p:cNvSpPr>
              <a:spLocks noChangeArrowheads="1"/>
            </p:cNvSpPr>
            <p:nvPr/>
          </p:nvSpPr>
          <p:spPr bwMode="auto">
            <a:xfrm>
              <a:off x="9020175" y="858838"/>
              <a:ext cx="412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1" name="Rectangle 67"/>
            <p:cNvSpPr>
              <a:spLocks noChangeArrowheads="1"/>
            </p:cNvSpPr>
            <p:nvPr/>
          </p:nvSpPr>
          <p:spPr bwMode="auto">
            <a:xfrm>
              <a:off x="8910638"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2" name="Rectangle 68"/>
            <p:cNvSpPr>
              <a:spLocks noChangeArrowheads="1"/>
            </p:cNvSpPr>
            <p:nvPr/>
          </p:nvSpPr>
          <p:spPr bwMode="auto">
            <a:xfrm>
              <a:off x="9026525"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3" name="Rectangle 69"/>
            <p:cNvSpPr>
              <a:spLocks noChangeArrowheads="1"/>
            </p:cNvSpPr>
            <p:nvPr/>
          </p:nvSpPr>
          <p:spPr bwMode="auto">
            <a:xfrm>
              <a:off x="8910638"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4" name="Rectangle 70"/>
            <p:cNvSpPr>
              <a:spLocks noChangeArrowheads="1"/>
            </p:cNvSpPr>
            <p:nvPr/>
          </p:nvSpPr>
          <p:spPr bwMode="auto">
            <a:xfrm>
              <a:off x="9026525"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5" name="Rectangle 71"/>
            <p:cNvSpPr>
              <a:spLocks noChangeArrowheads="1"/>
            </p:cNvSpPr>
            <p:nvPr/>
          </p:nvSpPr>
          <p:spPr bwMode="auto">
            <a:xfrm>
              <a:off x="8909050" y="906463"/>
              <a:ext cx="34925"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6" name="Rectangle 72"/>
            <p:cNvSpPr>
              <a:spLocks noChangeArrowheads="1"/>
            </p:cNvSpPr>
            <p:nvPr/>
          </p:nvSpPr>
          <p:spPr bwMode="auto">
            <a:xfrm>
              <a:off x="9026525" y="906463"/>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7" name="Rectangle 73"/>
            <p:cNvSpPr>
              <a:spLocks noChangeArrowheads="1"/>
            </p:cNvSpPr>
            <p:nvPr/>
          </p:nvSpPr>
          <p:spPr bwMode="auto">
            <a:xfrm>
              <a:off x="8916988" y="9080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8" name="Rectangle 74"/>
            <p:cNvSpPr>
              <a:spLocks noChangeArrowheads="1"/>
            </p:cNvSpPr>
            <p:nvPr/>
          </p:nvSpPr>
          <p:spPr bwMode="auto">
            <a:xfrm>
              <a:off x="9045575" y="908051"/>
              <a:ext cx="476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9" name="Rectangle 75"/>
            <p:cNvSpPr>
              <a:spLocks noChangeArrowheads="1"/>
            </p:cNvSpPr>
            <p:nvPr/>
          </p:nvSpPr>
          <p:spPr bwMode="auto">
            <a:xfrm>
              <a:off x="9039225"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0" name="Rectangle 76"/>
            <p:cNvSpPr>
              <a:spLocks noChangeArrowheads="1"/>
            </p:cNvSpPr>
            <p:nvPr/>
          </p:nvSpPr>
          <p:spPr bwMode="auto">
            <a:xfrm>
              <a:off x="8926513"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1" name="Rectangle 77"/>
            <p:cNvSpPr>
              <a:spLocks noChangeArrowheads="1"/>
            </p:cNvSpPr>
            <p:nvPr/>
          </p:nvSpPr>
          <p:spPr bwMode="auto">
            <a:xfrm>
              <a:off x="8916988" y="874713"/>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2" name="Rectangle 78"/>
            <p:cNvSpPr>
              <a:spLocks noChangeArrowheads="1"/>
            </p:cNvSpPr>
            <p:nvPr/>
          </p:nvSpPr>
          <p:spPr bwMode="auto">
            <a:xfrm>
              <a:off x="9047163" y="876301"/>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3" name="Rectangle 79"/>
            <p:cNvSpPr>
              <a:spLocks noChangeArrowheads="1"/>
            </p:cNvSpPr>
            <p:nvPr/>
          </p:nvSpPr>
          <p:spPr bwMode="auto">
            <a:xfrm>
              <a:off x="9036050" y="86042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4" name="Rectangle 80"/>
            <p:cNvSpPr>
              <a:spLocks noChangeArrowheads="1"/>
            </p:cNvSpPr>
            <p:nvPr/>
          </p:nvSpPr>
          <p:spPr bwMode="auto">
            <a:xfrm>
              <a:off x="8929688" y="862013"/>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5" name="Rectangle 81"/>
            <p:cNvSpPr>
              <a:spLocks noChangeArrowheads="1"/>
            </p:cNvSpPr>
            <p:nvPr/>
          </p:nvSpPr>
          <p:spPr bwMode="auto">
            <a:xfrm>
              <a:off x="88931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6" name="Rectangle 82"/>
            <p:cNvSpPr>
              <a:spLocks noChangeArrowheads="1"/>
            </p:cNvSpPr>
            <p:nvPr/>
          </p:nvSpPr>
          <p:spPr bwMode="auto">
            <a:xfrm>
              <a:off x="89185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7" name="Rectangle 83"/>
            <p:cNvSpPr>
              <a:spLocks noChangeArrowheads="1"/>
            </p:cNvSpPr>
            <p:nvPr/>
          </p:nvSpPr>
          <p:spPr bwMode="auto">
            <a:xfrm>
              <a:off x="89439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8" name="Rectangle 84"/>
            <p:cNvSpPr>
              <a:spLocks noChangeArrowheads="1"/>
            </p:cNvSpPr>
            <p:nvPr/>
          </p:nvSpPr>
          <p:spPr bwMode="auto">
            <a:xfrm>
              <a:off x="9021763" y="844551"/>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9" name="Rectangle 85"/>
            <p:cNvSpPr>
              <a:spLocks noChangeArrowheads="1"/>
            </p:cNvSpPr>
            <p:nvPr/>
          </p:nvSpPr>
          <p:spPr bwMode="auto">
            <a:xfrm>
              <a:off x="9048750" y="842963"/>
              <a:ext cx="15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0" name="Rectangle 86"/>
            <p:cNvSpPr>
              <a:spLocks noChangeArrowheads="1"/>
            </p:cNvSpPr>
            <p:nvPr/>
          </p:nvSpPr>
          <p:spPr bwMode="auto">
            <a:xfrm>
              <a:off x="9072563"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1" name="Rectangle 87"/>
            <p:cNvSpPr>
              <a:spLocks noChangeArrowheads="1"/>
            </p:cNvSpPr>
            <p:nvPr/>
          </p:nvSpPr>
          <p:spPr bwMode="auto">
            <a:xfrm>
              <a:off x="9075738" y="828676"/>
              <a:ext cx="158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2" name="Rectangle 88"/>
            <p:cNvSpPr>
              <a:spLocks noChangeArrowheads="1"/>
            </p:cNvSpPr>
            <p:nvPr/>
          </p:nvSpPr>
          <p:spPr bwMode="auto">
            <a:xfrm>
              <a:off x="9055100" y="828676"/>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3" name="Rectangle 89"/>
            <p:cNvSpPr>
              <a:spLocks noChangeArrowheads="1"/>
            </p:cNvSpPr>
            <p:nvPr/>
          </p:nvSpPr>
          <p:spPr bwMode="auto">
            <a:xfrm>
              <a:off x="9039225"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4" name="Rectangle 90"/>
            <p:cNvSpPr>
              <a:spLocks noChangeArrowheads="1"/>
            </p:cNvSpPr>
            <p:nvPr/>
          </p:nvSpPr>
          <p:spPr bwMode="auto">
            <a:xfrm>
              <a:off x="9009063"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5" name="Rectangle 91"/>
            <p:cNvSpPr>
              <a:spLocks noChangeArrowheads="1"/>
            </p:cNvSpPr>
            <p:nvPr/>
          </p:nvSpPr>
          <p:spPr bwMode="auto">
            <a:xfrm>
              <a:off x="8983663" y="828676"/>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6" name="Rectangle 92"/>
            <p:cNvSpPr>
              <a:spLocks noChangeArrowheads="1"/>
            </p:cNvSpPr>
            <p:nvPr/>
          </p:nvSpPr>
          <p:spPr bwMode="auto">
            <a:xfrm>
              <a:off x="8956675"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7" name="Rectangle 93"/>
            <p:cNvSpPr>
              <a:spLocks noChangeArrowheads="1"/>
            </p:cNvSpPr>
            <p:nvPr/>
          </p:nvSpPr>
          <p:spPr bwMode="auto">
            <a:xfrm>
              <a:off x="8928100"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8" name="Rectangle 94"/>
            <p:cNvSpPr>
              <a:spLocks noChangeArrowheads="1"/>
            </p:cNvSpPr>
            <p:nvPr/>
          </p:nvSpPr>
          <p:spPr bwMode="auto">
            <a:xfrm>
              <a:off x="8907463" y="828676"/>
              <a:ext cx="47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9" name="Rectangle 95"/>
            <p:cNvSpPr>
              <a:spLocks noChangeArrowheads="1"/>
            </p:cNvSpPr>
            <p:nvPr/>
          </p:nvSpPr>
          <p:spPr bwMode="auto">
            <a:xfrm>
              <a:off x="8888413"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0" name="Rectangle 96"/>
            <p:cNvSpPr>
              <a:spLocks noChangeArrowheads="1"/>
            </p:cNvSpPr>
            <p:nvPr/>
          </p:nvSpPr>
          <p:spPr bwMode="auto">
            <a:xfrm>
              <a:off x="8937625" y="811213"/>
              <a:ext cx="920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1" name="Rectangle 97"/>
            <p:cNvSpPr>
              <a:spLocks noChangeArrowheads="1"/>
            </p:cNvSpPr>
            <p:nvPr/>
          </p:nvSpPr>
          <p:spPr bwMode="auto">
            <a:xfrm>
              <a:off x="9028113" y="804863"/>
              <a:ext cx="4763"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2" name="Rectangle 98"/>
            <p:cNvSpPr>
              <a:spLocks noChangeArrowheads="1"/>
            </p:cNvSpPr>
            <p:nvPr/>
          </p:nvSpPr>
          <p:spPr bwMode="auto">
            <a:xfrm>
              <a:off x="8934450" y="801688"/>
              <a:ext cx="476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3" name="Rectangle 99"/>
            <p:cNvSpPr>
              <a:spLocks noChangeArrowheads="1"/>
            </p:cNvSpPr>
            <p:nvPr/>
          </p:nvSpPr>
          <p:spPr bwMode="auto">
            <a:xfrm>
              <a:off x="8943975"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4" name="Rectangle 100"/>
            <p:cNvSpPr>
              <a:spLocks noChangeArrowheads="1"/>
            </p:cNvSpPr>
            <p:nvPr/>
          </p:nvSpPr>
          <p:spPr bwMode="auto">
            <a:xfrm>
              <a:off x="89709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5" name="Rectangle 101"/>
            <p:cNvSpPr>
              <a:spLocks noChangeArrowheads="1"/>
            </p:cNvSpPr>
            <p:nvPr/>
          </p:nvSpPr>
          <p:spPr bwMode="auto">
            <a:xfrm>
              <a:off x="89963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6" name="Rectangle 102"/>
            <p:cNvSpPr>
              <a:spLocks noChangeArrowheads="1"/>
            </p:cNvSpPr>
            <p:nvPr/>
          </p:nvSpPr>
          <p:spPr bwMode="auto">
            <a:xfrm>
              <a:off x="9023350"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7" name="Rectangle 103"/>
            <p:cNvSpPr>
              <a:spLocks noChangeArrowheads="1"/>
            </p:cNvSpPr>
            <p:nvPr/>
          </p:nvSpPr>
          <p:spPr bwMode="auto">
            <a:xfrm>
              <a:off x="9005888" y="795338"/>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8" name="Rectangle 104"/>
            <p:cNvSpPr>
              <a:spLocks noChangeArrowheads="1"/>
            </p:cNvSpPr>
            <p:nvPr/>
          </p:nvSpPr>
          <p:spPr bwMode="auto">
            <a:xfrm>
              <a:off x="8980488" y="7937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9" name="Rectangle 105"/>
            <p:cNvSpPr>
              <a:spLocks noChangeArrowheads="1"/>
            </p:cNvSpPr>
            <p:nvPr/>
          </p:nvSpPr>
          <p:spPr bwMode="auto">
            <a:xfrm>
              <a:off x="8958263" y="79533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80" name="Freeform 106"/>
            <p:cNvSpPr/>
            <p:nvPr/>
          </p:nvSpPr>
          <p:spPr bwMode="auto">
            <a:xfrm>
              <a:off x="8918575" y="923926"/>
              <a:ext cx="38100" cy="38100"/>
            </a:xfrm>
            <a:custGeom>
              <a:avLst/>
              <a:gdLst>
                <a:gd name="T0" fmla="*/ 0 w 24"/>
                <a:gd name="T1" fmla="*/ 21 h 24"/>
                <a:gd name="T2" fmla="*/ 3 w 24"/>
                <a:gd name="T3" fmla="*/ 24 h 24"/>
                <a:gd name="T4" fmla="*/ 24 w 24"/>
                <a:gd name="T5" fmla="*/ 3 h 24"/>
                <a:gd name="T6" fmla="*/ 22 w 24"/>
                <a:gd name="T7" fmla="*/ 0 h 24"/>
                <a:gd name="T8" fmla="*/ 0 w 24"/>
                <a:gd name="T9" fmla="*/ 21 h 24"/>
              </a:gdLst>
              <a:ahLst/>
              <a:cxnLst>
                <a:cxn ang="0">
                  <a:pos x="T0" y="T1"/>
                </a:cxn>
                <a:cxn ang="0">
                  <a:pos x="T2" y="T3"/>
                </a:cxn>
                <a:cxn ang="0">
                  <a:pos x="T4" y="T5"/>
                </a:cxn>
                <a:cxn ang="0">
                  <a:pos x="T6" y="T7"/>
                </a:cxn>
                <a:cxn ang="0">
                  <a:pos x="T8" y="T9"/>
                </a:cxn>
              </a:cxnLst>
              <a:rect l="0" t="0" r="r" b="b"/>
              <a:pathLst>
                <a:path w="24" h="24">
                  <a:moveTo>
                    <a:pt x="0" y="21"/>
                  </a:moveTo>
                  <a:lnTo>
                    <a:pt x="3" y="24"/>
                  </a:lnTo>
                  <a:lnTo>
                    <a:pt x="24" y="3"/>
                  </a:lnTo>
                  <a:lnTo>
                    <a:pt x="22" y="0"/>
                  </a:lnTo>
                  <a:lnTo>
                    <a:pt x="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1" name="Freeform 107"/>
            <p:cNvSpPr/>
            <p:nvPr/>
          </p:nvSpPr>
          <p:spPr bwMode="auto">
            <a:xfrm>
              <a:off x="9012238" y="923926"/>
              <a:ext cx="31750" cy="34925"/>
            </a:xfrm>
            <a:custGeom>
              <a:avLst/>
              <a:gdLst>
                <a:gd name="T0" fmla="*/ 0 w 20"/>
                <a:gd name="T1" fmla="*/ 2 h 22"/>
                <a:gd name="T2" fmla="*/ 18 w 20"/>
                <a:gd name="T3" fmla="*/ 22 h 22"/>
                <a:gd name="T4" fmla="*/ 20 w 20"/>
                <a:gd name="T5" fmla="*/ 21 h 22"/>
                <a:gd name="T6" fmla="*/ 1 w 20"/>
                <a:gd name="T7" fmla="*/ 0 h 22"/>
                <a:gd name="T8" fmla="*/ 0 w 20"/>
                <a:gd name="T9" fmla="*/ 2 h 22"/>
              </a:gdLst>
              <a:ahLst/>
              <a:cxnLst>
                <a:cxn ang="0">
                  <a:pos x="T0" y="T1"/>
                </a:cxn>
                <a:cxn ang="0">
                  <a:pos x="T2" y="T3"/>
                </a:cxn>
                <a:cxn ang="0">
                  <a:pos x="T4" y="T5"/>
                </a:cxn>
                <a:cxn ang="0">
                  <a:pos x="T6" y="T7"/>
                </a:cxn>
                <a:cxn ang="0">
                  <a:pos x="T8" y="T9"/>
                </a:cxn>
              </a:cxnLst>
              <a:rect l="0" t="0" r="r" b="b"/>
              <a:pathLst>
                <a:path w="20" h="22">
                  <a:moveTo>
                    <a:pt x="0" y="2"/>
                  </a:moveTo>
                  <a:lnTo>
                    <a:pt x="18" y="22"/>
                  </a:lnTo>
                  <a:lnTo>
                    <a:pt x="20" y="2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2" name="Freeform 108"/>
            <p:cNvSpPr>
              <a:spLocks noEditPoints="1"/>
            </p:cNvSpPr>
            <p:nvPr/>
          </p:nvSpPr>
          <p:spPr bwMode="auto">
            <a:xfrm>
              <a:off x="8848725" y="1063626"/>
              <a:ext cx="285750" cy="101600"/>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3" name="Freeform 109"/>
            <p:cNvSpPr/>
            <p:nvPr/>
          </p:nvSpPr>
          <p:spPr bwMode="auto">
            <a:xfrm>
              <a:off x="8726488" y="890588"/>
              <a:ext cx="130175" cy="274638"/>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4" name="Freeform 110"/>
            <p:cNvSpPr/>
            <p:nvPr/>
          </p:nvSpPr>
          <p:spPr bwMode="auto">
            <a:xfrm>
              <a:off x="8743950" y="993776"/>
              <a:ext cx="50800" cy="3492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5" name="Freeform 111"/>
            <p:cNvSpPr/>
            <p:nvPr/>
          </p:nvSpPr>
          <p:spPr bwMode="auto">
            <a:xfrm>
              <a:off x="8780463" y="996951"/>
              <a:ext cx="31750" cy="104775"/>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6" name="Freeform 112"/>
            <p:cNvSpPr/>
            <p:nvPr/>
          </p:nvSpPr>
          <p:spPr bwMode="auto">
            <a:xfrm>
              <a:off x="8734425" y="892176"/>
              <a:ext cx="60325" cy="4127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7" name="Freeform 113"/>
            <p:cNvSpPr/>
            <p:nvPr/>
          </p:nvSpPr>
          <p:spPr bwMode="auto">
            <a:xfrm>
              <a:off x="8747125" y="927101"/>
              <a:ext cx="6350" cy="36513"/>
            </a:xfrm>
            <a:custGeom>
              <a:avLst/>
              <a:gdLst>
                <a:gd name="T0" fmla="*/ 0 w 4"/>
                <a:gd name="T1" fmla="*/ 23 h 23"/>
                <a:gd name="T2" fmla="*/ 3 w 4"/>
                <a:gd name="T3" fmla="*/ 23 h 23"/>
                <a:gd name="T4" fmla="*/ 4 w 4"/>
                <a:gd name="T5" fmla="*/ 0 h 23"/>
                <a:gd name="T6" fmla="*/ 1 w 4"/>
                <a:gd name="T7" fmla="*/ 0 h 23"/>
                <a:gd name="T8" fmla="*/ 0 w 4"/>
                <a:gd name="T9" fmla="*/ 23 h 23"/>
              </a:gdLst>
              <a:ahLst/>
              <a:cxnLst>
                <a:cxn ang="0">
                  <a:pos x="T0" y="T1"/>
                </a:cxn>
                <a:cxn ang="0">
                  <a:pos x="T2" y="T3"/>
                </a:cxn>
                <a:cxn ang="0">
                  <a:pos x="T4" y="T5"/>
                </a:cxn>
                <a:cxn ang="0">
                  <a:pos x="T6" y="T7"/>
                </a:cxn>
                <a:cxn ang="0">
                  <a:pos x="T8" y="T9"/>
                </a:cxn>
              </a:cxnLst>
              <a:rect l="0" t="0" r="r" b="b"/>
              <a:pathLst>
                <a:path w="4" h="23">
                  <a:moveTo>
                    <a:pt x="0" y="23"/>
                  </a:moveTo>
                  <a:lnTo>
                    <a:pt x="3" y="23"/>
                  </a:lnTo>
                  <a:lnTo>
                    <a:pt x="4" y="0"/>
                  </a:lnTo>
                  <a:lnTo>
                    <a:pt x="1"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8" name="Freeform 114"/>
            <p:cNvSpPr/>
            <p:nvPr/>
          </p:nvSpPr>
          <p:spPr bwMode="auto">
            <a:xfrm>
              <a:off x="9121775" y="890588"/>
              <a:ext cx="133350" cy="274638"/>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9" name="Freeform 115"/>
            <p:cNvSpPr/>
            <p:nvPr/>
          </p:nvSpPr>
          <p:spPr bwMode="auto">
            <a:xfrm>
              <a:off x="9185275" y="993776"/>
              <a:ext cx="50800" cy="3492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0" name="Freeform 116"/>
            <p:cNvSpPr/>
            <p:nvPr/>
          </p:nvSpPr>
          <p:spPr bwMode="auto">
            <a:xfrm>
              <a:off x="9167813" y="996951"/>
              <a:ext cx="31750" cy="104775"/>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1" name="Freeform 117"/>
            <p:cNvSpPr/>
            <p:nvPr/>
          </p:nvSpPr>
          <p:spPr bwMode="auto">
            <a:xfrm>
              <a:off x="9185275" y="892176"/>
              <a:ext cx="58738" cy="4127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2" name="Rectangle 118"/>
            <p:cNvSpPr>
              <a:spLocks noChangeArrowheads="1"/>
            </p:cNvSpPr>
            <p:nvPr/>
          </p:nvSpPr>
          <p:spPr bwMode="auto">
            <a:xfrm>
              <a:off x="9228138" y="927101"/>
              <a:ext cx="4763"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93" name="Freeform 119"/>
            <p:cNvSpPr>
              <a:spLocks noEditPoints="1"/>
            </p:cNvSpPr>
            <p:nvPr/>
          </p:nvSpPr>
          <p:spPr bwMode="auto">
            <a:xfrm>
              <a:off x="8872538" y="1084263"/>
              <a:ext cx="55563" cy="57150"/>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4" name="Freeform 120"/>
            <p:cNvSpPr>
              <a:spLocks noEditPoints="1"/>
            </p:cNvSpPr>
            <p:nvPr/>
          </p:nvSpPr>
          <p:spPr bwMode="auto">
            <a:xfrm>
              <a:off x="8934450" y="1087438"/>
              <a:ext cx="50800" cy="4445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5" name="Freeform 121"/>
            <p:cNvSpPr>
              <a:spLocks noEditPoints="1"/>
            </p:cNvSpPr>
            <p:nvPr/>
          </p:nvSpPr>
          <p:spPr bwMode="auto">
            <a:xfrm>
              <a:off x="8990013" y="1085851"/>
              <a:ext cx="57150" cy="47625"/>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6" name="Freeform 122"/>
            <p:cNvSpPr/>
            <p:nvPr/>
          </p:nvSpPr>
          <p:spPr bwMode="auto">
            <a:xfrm>
              <a:off x="9050338" y="1092201"/>
              <a:ext cx="53975" cy="41275"/>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sp>
        <p:nvSpPr>
          <p:cNvPr id="20484" name="文本框 15"/>
          <p:cNvSpPr txBox="1"/>
          <p:nvPr/>
        </p:nvSpPr>
        <p:spPr>
          <a:xfrm>
            <a:off x="703580" y="722630"/>
            <a:ext cx="1449070" cy="583565"/>
          </a:xfrm>
          <a:prstGeom prst="rect">
            <a:avLst/>
          </a:prstGeom>
          <a:noFill/>
          <a:ln w="9525">
            <a:noFill/>
          </a:ln>
        </p:spPr>
        <p:txBody>
          <a:bodyPr wrap="square" anchor="t" anchorCtr="0">
            <a:spAutoFit/>
          </a:bodyPr>
          <a:p>
            <a:pPr algn="ctr"/>
            <a:r>
              <a:rPr lang="en-US" altLang="zh-CN" sz="3200" dirty="0">
                <a:solidFill>
                  <a:srgbClr val="103568"/>
                </a:solidFill>
                <a:latin typeface="Stencil" panose="040409050D0802020404" pitchFamily="82" charset="0"/>
                <a:ea typeface="宋体" panose="02010600030101010101" pitchFamily="2" charset="-122"/>
              </a:rPr>
              <a:t>9.3</a:t>
            </a:r>
            <a:endParaRPr lang="en-US" altLang="zh-CN" sz="3200" dirty="0">
              <a:solidFill>
                <a:srgbClr val="103568"/>
              </a:solidFill>
              <a:latin typeface="Stencil" panose="040409050D0802020404" pitchFamily="82" charset="0"/>
              <a:ea typeface="宋体" panose="02010600030101010101" pitchFamily="2" charset="-122"/>
            </a:endParaRPr>
          </a:p>
        </p:txBody>
      </p:sp>
      <p:sp>
        <p:nvSpPr>
          <p:cNvPr id="5" name="文本框 4"/>
          <p:cNvSpPr txBox="1"/>
          <p:nvPr/>
        </p:nvSpPr>
        <p:spPr>
          <a:xfrm>
            <a:off x="1058545" y="1306195"/>
            <a:ext cx="10389235" cy="4092575"/>
          </a:xfrm>
          <a:prstGeom prst="rect">
            <a:avLst/>
          </a:prstGeom>
          <a:noFill/>
        </p:spPr>
        <p:txBody>
          <a:bodyPr wrap="square" rtlCol="0" anchor="t">
            <a:spAutoFit/>
          </a:bodyPr>
          <a:p>
            <a:r>
              <a:rPr lang="en-US" sz="2000" dirty="0">
                <a:solidFill>
                  <a:srgbClr val="103568"/>
                </a:solidFill>
                <a:latin typeface="华文中宋" panose="02010600040101010101" charset="-122"/>
                <a:ea typeface="华文中宋" panose="02010600040101010101" charset="-122"/>
                <a:sym typeface="+mn-ea"/>
              </a:rPr>
              <a:t>(8)什么是中断优先级?它具有哪两层含义?划分优先级的原则是什么?</a:t>
            </a:r>
            <a:endParaRPr lang="en-US" sz="2000" dirty="0">
              <a:solidFill>
                <a:srgbClr val="103568"/>
              </a:solidFill>
              <a:latin typeface="华文中宋" panose="02010600040101010101" charset="-122"/>
              <a:ea typeface="华文中宋" panose="02010600040101010101" charset="-122"/>
              <a:sym typeface="+mn-ea"/>
            </a:endParaRPr>
          </a:p>
          <a:p>
            <a:r>
              <a:rPr lang="en-US" sz="2000" dirty="0">
                <a:solidFill>
                  <a:srgbClr val="103568"/>
                </a:solidFill>
                <a:latin typeface="华文中宋" panose="02010600040101010101" charset="-122"/>
                <a:ea typeface="华文中宋" panose="02010600040101010101" charset="-122"/>
                <a:sym typeface="+mn-ea"/>
              </a:rPr>
              <a:t>答:1、中断优先级是指CPU响应并处理不同中断源中断请求的先后次序。</a:t>
            </a:r>
            <a:endParaRPr lang="en-US" sz="2000" dirty="0">
              <a:solidFill>
                <a:srgbClr val="103568"/>
              </a:solidFill>
              <a:latin typeface="华文中宋" panose="02010600040101010101" charset="-122"/>
              <a:ea typeface="华文中宋" panose="02010600040101010101" charset="-122"/>
              <a:sym typeface="+mn-ea"/>
            </a:endParaRPr>
          </a:p>
          <a:p>
            <a:r>
              <a:rPr lang="en-US" sz="2000" dirty="0">
                <a:solidFill>
                  <a:srgbClr val="103568"/>
                </a:solidFill>
                <a:latin typeface="华文中宋" panose="02010600040101010101" charset="-122"/>
                <a:ea typeface="华文中宋" panose="02010600040101010101" charset="-122"/>
                <a:sym typeface="+mn-ea"/>
              </a:rPr>
              <a:t>2、中断优先级包括两层含义:响应优先级和处理优先级。响应优先级是指CPU对各设备中断请求进行响应的先后次序,其在硬件线路上是固定的,不便于变动;处理优先级是指中断嵌套的实际优先级处理次序,通常可以利用中断屏蔽技术动态调整。</a:t>
            </a:r>
            <a:endParaRPr lang="en-US" sz="2000" dirty="0">
              <a:solidFill>
                <a:srgbClr val="103568"/>
              </a:solidFill>
              <a:latin typeface="华文中宋" panose="02010600040101010101" charset="-122"/>
              <a:ea typeface="华文中宋" panose="02010600040101010101" charset="-122"/>
              <a:sym typeface="+mn-ea"/>
            </a:endParaRPr>
          </a:p>
          <a:p>
            <a:r>
              <a:rPr lang="en-US" sz="2000" dirty="0">
                <a:solidFill>
                  <a:srgbClr val="103568"/>
                </a:solidFill>
                <a:latin typeface="华文中宋" panose="02010600040101010101" charset="-122"/>
                <a:ea typeface="华文中宋" panose="02010600040101010101" charset="-122"/>
                <a:sym typeface="+mn-ea"/>
              </a:rPr>
              <a:t>3、划分优先级的原则: ①不可屏蔽中断&gt;内部异常&gt;可屏蔽中断;②内部异常中硬件终止属于最高级,其次是指令异常或自陷等程序故障;③DMA中断请求优先于I/O设备传送的中断请求;④在I/O传送类中断请求中,高速设备优先于低速设备,输入设备优先于输出设备,实时控制设备优先于普通设备。</a:t>
            </a:r>
            <a:endParaRPr lang="en-US" sz="2000" dirty="0">
              <a:solidFill>
                <a:srgbClr val="103568"/>
              </a:solidFill>
              <a:latin typeface="华文中宋" panose="02010600040101010101" charset="-122"/>
              <a:ea typeface="华文中宋" panose="02010600040101010101" charset="-122"/>
              <a:sym typeface="+mn-ea"/>
            </a:endParaRPr>
          </a:p>
          <a:p>
            <a:endParaRPr lang="en-US" sz="2000" dirty="0">
              <a:solidFill>
                <a:srgbClr val="103568"/>
              </a:solidFill>
              <a:latin typeface="华文中宋" panose="02010600040101010101" charset="-122"/>
              <a:ea typeface="华文中宋" panose="02010600040101010101" charset="-122"/>
              <a:sym typeface="+mn-ea"/>
            </a:endParaRPr>
          </a:p>
          <a:p>
            <a:r>
              <a:rPr lang="en-US" sz="2000" dirty="0">
                <a:solidFill>
                  <a:srgbClr val="103568"/>
                </a:solidFill>
                <a:latin typeface="华文中宋" panose="02010600040101010101" charset="-122"/>
                <a:ea typeface="华文中宋" panose="02010600040101010101" charset="-122"/>
                <a:sym typeface="+mn-ea"/>
              </a:rPr>
              <a:t>(9)计算机中断系统中使用屏蔽技术有什么好处?</a:t>
            </a:r>
            <a:endParaRPr lang="en-US" sz="2000" dirty="0">
              <a:solidFill>
                <a:srgbClr val="103568"/>
              </a:solidFill>
              <a:latin typeface="华文中宋" panose="02010600040101010101" charset="-122"/>
              <a:ea typeface="华文中宋" panose="02010600040101010101" charset="-122"/>
              <a:sym typeface="+mn-ea"/>
            </a:endParaRPr>
          </a:p>
          <a:p>
            <a:r>
              <a:rPr lang="en-US" sz="2000" dirty="0">
                <a:solidFill>
                  <a:srgbClr val="103568"/>
                </a:solidFill>
                <a:latin typeface="华文中宋" panose="02010600040101010101" charset="-122"/>
                <a:ea typeface="华文中宋" panose="02010600040101010101" charset="-122"/>
                <a:sym typeface="+mn-ea"/>
              </a:rPr>
              <a:t>答:中断屏蔽技术可以动态调整处理优先级,从而使低优先级的中断也可以中断高优先级的中断服务程序,使中断处理更加灵活。如果不使用中断屏蔽技术,处理优先级和响应优先级相同。</a:t>
            </a:r>
            <a:endParaRPr lang="en-US" sz="2000" dirty="0">
              <a:solidFill>
                <a:srgbClr val="103568"/>
              </a:solidFill>
              <a:latin typeface="华文中宋" panose="02010600040101010101" charset="-122"/>
              <a:ea typeface="华文中宋" panose="02010600040101010101"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
        <p:nvSpPr>
          <p:cNvPr id="4" name="矩形 3"/>
          <p:cNvSpPr/>
          <p:nvPr/>
        </p:nvSpPr>
        <p:spPr>
          <a:xfrm>
            <a:off x="569913" y="441325"/>
            <a:ext cx="11001375" cy="5691188"/>
          </a:xfrm>
          <a:prstGeom prst="rect">
            <a:avLst/>
          </a:prstGeom>
          <a:solidFill>
            <a:schemeClr val="bg1"/>
          </a:solidFill>
          <a:ln>
            <a:noFill/>
          </a:ln>
          <a:effectLst>
            <a:outerShdw blurRad="127000" dist="38100" dir="5400000" algn="t" rotWithShape="0">
              <a:schemeClr val="tx1">
                <a:lumMod val="95000"/>
                <a:lumOff val="5000"/>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trike="noStrike" noProof="1" dirty="0"/>
              <a:t> </a:t>
            </a:r>
            <a:endParaRPr lang="zh-CN" altLang="en-US" strike="noStrike" noProof="1" dirty="0"/>
          </a:p>
        </p:txBody>
      </p:sp>
      <p:grpSp>
        <p:nvGrpSpPr>
          <p:cNvPr id="278" name="组合 277"/>
          <p:cNvGrpSpPr/>
          <p:nvPr/>
        </p:nvGrpSpPr>
        <p:grpSpPr>
          <a:xfrm>
            <a:off x="3290884" y="603896"/>
            <a:ext cx="5640754" cy="5658516"/>
            <a:chOff x="8488363" y="433388"/>
            <a:chExt cx="1008063" cy="1011238"/>
          </a:xfrm>
          <a:solidFill>
            <a:schemeClr val="bg1">
              <a:lumMod val="95000"/>
              <a:alpha val="30000"/>
            </a:schemeClr>
          </a:solidFill>
        </p:grpSpPr>
        <p:sp>
          <p:nvSpPr>
            <p:cNvPr id="279" name="Freeform 5"/>
            <p:cNvSpPr/>
            <p:nvPr/>
          </p:nvSpPr>
          <p:spPr bwMode="auto">
            <a:xfrm>
              <a:off x="8564563" y="974726"/>
              <a:ext cx="73025" cy="68263"/>
            </a:xfrm>
            <a:custGeom>
              <a:avLst/>
              <a:gdLst>
                <a:gd name="T0" fmla="*/ 56 w 59"/>
                <a:gd name="T1" fmla="*/ 33 h 55"/>
                <a:gd name="T2" fmla="*/ 59 w 59"/>
                <a:gd name="T3" fmla="*/ 44 h 55"/>
                <a:gd name="T4" fmla="*/ 28 w 59"/>
                <a:gd name="T5" fmla="*/ 52 h 55"/>
                <a:gd name="T6" fmla="*/ 3 w 59"/>
                <a:gd name="T7" fmla="*/ 36 h 55"/>
                <a:gd name="T8" fmla="*/ 16 w 59"/>
                <a:gd name="T9" fmla="*/ 9 h 55"/>
                <a:gd name="T10" fmla="*/ 47 w 59"/>
                <a:gd name="T11" fmla="*/ 0 h 55"/>
                <a:gd name="T12" fmla="*/ 50 w 59"/>
                <a:gd name="T13" fmla="*/ 11 h 55"/>
                <a:gd name="T14" fmla="*/ 23 w 59"/>
                <a:gd name="T15" fmla="*/ 19 h 55"/>
                <a:gd name="T16" fmla="*/ 10 w 59"/>
                <a:gd name="T17" fmla="*/ 34 h 55"/>
                <a:gd name="T18" fmla="*/ 29 w 59"/>
                <a:gd name="T19" fmla="*/ 40 h 55"/>
                <a:gd name="T20" fmla="*/ 56 w 59"/>
                <a:gd name="T21"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5">
                  <a:moveTo>
                    <a:pt x="56" y="33"/>
                  </a:moveTo>
                  <a:cubicBezTo>
                    <a:pt x="59" y="44"/>
                    <a:pt x="59" y="44"/>
                    <a:pt x="59" y="44"/>
                  </a:cubicBezTo>
                  <a:cubicBezTo>
                    <a:pt x="28" y="52"/>
                    <a:pt x="28" y="52"/>
                    <a:pt x="28" y="52"/>
                  </a:cubicBezTo>
                  <a:cubicBezTo>
                    <a:pt x="16" y="55"/>
                    <a:pt x="7" y="50"/>
                    <a:pt x="3" y="36"/>
                  </a:cubicBezTo>
                  <a:cubicBezTo>
                    <a:pt x="0" y="22"/>
                    <a:pt x="4" y="13"/>
                    <a:pt x="16" y="9"/>
                  </a:cubicBezTo>
                  <a:cubicBezTo>
                    <a:pt x="47" y="0"/>
                    <a:pt x="47" y="0"/>
                    <a:pt x="47" y="0"/>
                  </a:cubicBezTo>
                  <a:cubicBezTo>
                    <a:pt x="50" y="11"/>
                    <a:pt x="50" y="11"/>
                    <a:pt x="50" y="11"/>
                  </a:cubicBezTo>
                  <a:cubicBezTo>
                    <a:pt x="23" y="19"/>
                    <a:pt x="23" y="19"/>
                    <a:pt x="23" y="19"/>
                  </a:cubicBezTo>
                  <a:cubicBezTo>
                    <a:pt x="12" y="21"/>
                    <a:pt x="8" y="26"/>
                    <a:pt x="10" y="34"/>
                  </a:cubicBezTo>
                  <a:cubicBezTo>
                    <a:pt x="12" y="42"/>
                    <a:pt x="18" y="44"/>
                    <a:pt x="29" y="40"/>
                  </a:cubicBezTo>
                  <a:lnTo>
                    <a:pt x="5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0" name="Freeform 6"/>
            <p:cNvSpPr/>
            <p:nvPr/>
          </p:nvSpPr>
          <p:spPr bwMode="auto">
            <a:xfrm>
              <a:off x="8583613" y="1039813"/>
              <a:ext cx="80963" cy="77788"/>
            </a:xfrm>
            <a:custGeom>
              <a:avLst/>
              <a:gdLst>
                <a:gd name="T0" fmla="*/ 14 w 51"/>
                <a:gd name="T1" fmla="*/ 49 h 49"/>
                <a:gd name="T2" fmla="*/ 9 w 51"/>
                <a:gd name="T3" fmla="*/ 37 h 49"/>
                <a:gd name="T4" fmla="*/ 34 w 51"/>
                <a:gd name="T5" fmla="*/ 10 h 49"/>
                <a:gd name="T6" fmla="*/ 33 w 51"/>
                <a:gd name="T7" fmla="*/ 10 h 49"/>
                <a:gd name="T8" fmla="*/ 3 w 51"/>
                <a:gd name="T9" fmla="*/ 23 h 49"/>
                <a:gd name="T10" fmla="*/ 0 w 51"/>
                <a:gd name="T11" fmla="*/ 15 h 49"/>
                <a:gd name="T12" fmla="*/ 36 w 51"/>
                <a:gd name="T13" fmla="*/ 0 h 49"/>
                <a:gd name="T14" fmla="*/ 42 w 51"/>
                <a:gd name="T15" fmla="*/ 12 h 49"/>
                <a:gd name="T16" fmla="*/ 18 w 51"/>
                <a:gd name="T17" fmla="*/ 38 h 49"/>
                <a:gd name="T18" fmla="*/ 18 w 51"/>
                <a:gd name="T19" fmla="*/ 38 h 49"/>
                <a:gd name="T20" fmla="*/ 48 w 51"/>
                <a:gd name="T21" fmla="*/ 26 h 49"/>
                <a:gd name="T22" fmla="*/ 51 w 51"/>
                <a:gd name="T23" fmla="*/ 33 h 49"/>
                <a:gd name="T24" fmla="*/ 14 w 51"/>
                <a:gd name="T2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49">
                  <a:moveTo>
                    <a:pt x="14" y="49"/>
                  </a:moveTo>
                  <a:lnTo>
                    <a:pt x="9" y="37"/>
                  </a:lnTo>
                  <a:lnTo>
                    <a:pt x="34" y="10"/>
                  </a:lnTo>
                  <a:lnTo>
                    <a:pt x="33" y="10"/>
                  </a:lnTo>
                  <a:lnTo>
                    <a:pt x="3" y="23"/>
                  </a:lnTo>
                  <a:lnTo>
                    <a:pt x="0" y="15"/>
                  </a:lnTo>
                  <a:lnTo>
                    <a:pt x="36" y="0"/>
                  </a:lnTo>
                  <a:lnTo>
                    <a:pt x="42" y="12"/>
                  </a:lnTo>
                  <a:lnTo>
                    <a:pt x="18" y="38"/>
                  </a:lnTo>
                  <a:lnTo>
                    <a:pt x="18" y="38"/>
                  </a:lnTo>
                  <a:lnTo>
                    <a:pt x="48" y="26"/>
                  </a:lnTo>
                  <a:lnTo>
                    <a:pt x="51" y="33"/>
                  </a:lnTo>
                  <a:lnTo>
                    <a:pt x="14"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1" name="Freeform 7"/>
            <p:cNvSpPr/>
            <p:nvPr/>
          </p:nvSpPr>
          <p:spPr bwMode="auto">
            <a:xfrm>
              <a:off x="8613775" y="1103313"/>
              <a:ext cx="63500" cy="41275"/>
            </a:xfrm>
            <a:custGeom>
              <a:avLst/>
              <a:gdLst>
                <a:gd name="T0" fmla="*/ 40 w 40"/>
                <a:gd name="T1" fmla="*/ 7 h 26"/>
                <a:gd name="T2" fmla="*/ 4 w 40"/>
                <a:gd name="T3" fmla="*/ 26 h 26"/>
                <a:gd name="T4" fmla="*/ 0 w 40"/>
                <a:gd name="T5" fmla="*/ 18 h 26"/>
                <a:gd name="T6" fmla="*/ 35 w 40"/>
                <a:gd name="T7" fmla="*/ 0 h 26"/>
                <a:gd name="T8" fmla="*/ 40 w 40"/>
                <a:gd name="T9" fmla="*/ 7 h 26"/>
              </a:gdLst>
              <a:ahLst/>
              <a:cxnLst>
                <a:cxn ang="0">
                  <a:pos x="T0" y="T1"/>
                </a:cxn>
                <a:cxn ang="0">
                  <a:pos x="T2" y="T3"/>
                </a:cxn>
                <a:cxn ang="0">
                  <a:pos x="T4" y="T5"/>
                </a:cxn>
                <a:cxn ang="0">
                  <a:pos x="T6" y="T7"/>
                </a:cxn>
                <a:cxn ang="0">
                  <a:pos x="T8" y="T9"/>
                </a:cxn>
              </a:cxnLst>
              <a:rect l="0" t="0" r="r" b="b"/>
              <a:pathLst>
                <a:path w="40" h="26">
                  <a:moveTo>
                    <a:pt x="40" y="7"/>
                  </a:moveTo>
                  <a:lnTo>
                    <a:pt x="4" y="26"/>
                  </a:lnTo>
                  <a:lnTo>
                    <a:pt x="0" y="18"/>
                  </a:lnTo>
                  <a:lnTo>
                    <a:pt x="35" y="0"/>
                  </a:lnTo>
                  <a:lnTo>
                    <a:pt x="4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2" name="Freeform 8"/>
            <p:cNvSpPr/>
            <p:nvPr/>
          </p:nvSpPr>
          <p:spPr bwMode="auto">
            <a:xfrm>
              <a:off x="8639175" y="1120776"/>
              <a:ext cx="74613" cy="68263"/>
            </a:xfrm>
            <a:custGeom>
              <a:avLst/>
              <a:gdLst>
                <a:gd name="T0" fmla="*/ 0 w 47"/>
                <a:gd name="T1" fmla="*/ 35 h 43"/>
                <a:gd name="T2" fmla="*/ 25 w 47"/>
                <a:gd name="T3" fmla="*/ 0 h 43"/>
                <a:gd name="T4" fmla="*/ 31 w 47"/>
                <a:gd name="T5" fmla="*/ 8 h 43"/>
                <a:gd name="T6" fmla="*/ 11 w 47"/>
                <a:gd name="T7" fmla="*/ 35 h 43"/>
                <a:gd name="T8" fmla="*/ 11 w 47"/>
                <a:gd name="T9" fmla="*/ 35 h 43"/>
                <a:gd name="T10" fmla="*/ 42 w 47"/>
                <a:gd name="T11" fmla="*/ 25 h 43"/>
                <a:gd name="T12" fmla="*/ 47 w 47"/>
                <a:gd name="T13" fmla="*/ 32 h 43"/>
                <a:gd name="T14" fmla="*/ 6 w 47"/>
                <a:gd name="T15" fmla="*/ 43 h 43"/>
                <a:gd name="T16" fmla="*/ 0 w 47"/>
                <a:gd name="T17"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3">
                  <a:moveTo>
                    <a:pt x="0" y="35"/>
                  </a:moveTo>
                  <a:lnTo>
                    <a:pt x="25" y="0"/>
                  </a:lnTo>
                  <a:lnTo>
                    <a:pt x="31" y="8"/>
                  </a:lnTo>
                  <a:lnTo>
                    <a:pt x="11" y="35"/>
                  </a:lnTo>
                  <a:lnTo>
                    <a:pt x="11" y="35"/>
                  </a:lnTo>
                  <a:lnTo>
                    <a:pt x="42" y="25"/>
                  </a:lnTo>
                  <a:lnTo>
                    <a:pt x="47" y="32"/>
                  </a:lnTo>
                  <a:lnTo>
                    <a:pt x="6" y="43"/>
                  </a:lnTo>
                  <a:lnTo>
                    <a:pt x="0"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3" name="Freeform 9"/>
            <p:cNvSpPr/>
            <p:nvPr/>
          </p:nvSpPr>
          <p:spPr bwMode="auto">
            <a:xfrm>
              <a:off x="8669338" y="1174751"/>
              <a:ext cx="76200" cy="74613"/>
            </a:xfrm>
            <a:custGeom>
              <a:avLst/>
              <a:gdLst>
                <a:gd name="T0" fmla="*/ 0 w 48"/>
                <a:gd name="T1" fmla="*/ 27 h 47"/>
                <a:gd name="T2" fmla="*/ 30 w 48"/>
                <a:gd name="T3" fmla="*/ 0 h 47"/>
                <a:gd name="T4" fmla="*/ 48 w 48"/>
                <a:gd name="T5" fmla="*/ 20 h 47"/>
                <a:gd name="T6" fmla="*/ 44 w 48"/>
                <a:gd name="T7" fmla="*/ 24 h 47"/>
                <a:gd name="T8" fmla="*/ 31 w 48"/>
                <a:gd name="T9" fmla="*/ 11 h 47"/>
                <a:gd name="T10" fmla="*/ 24 w 48"/>
                <a:gd name="T11" fmla="*/ 17 h 47"/>
                <a:gd name="T12" fmla="*/ 36 w 48"/>
                <a:gd name="T13" fmla="*/ 29 h 47"/>
                <a:gd name="T14" fmla="*/ 30 w 48"/>
                <a:gd name="T15" fmla="*/ 34 h 47"/>
                <a:gd name="T16" fmla="*/ 19 w 48"/>
                <a:gd name="T17" fmla="*/ 22 h 47"/>
                <a:gd name="T18" fmla="*/ 11 w 48"/>
                <a:gd name="T19" fmla="*/ 29 h 47"/>
                <a:gd name="T20" fmla="*/ 24 w 48"/>
                <a:gd name="T21" fmla="*/ 43 h 47"/>
                <a:gd name="T22" fmla="*/ 20 w 48"/>
                <a:gd name="T23" fmla="*/ 47 h 47"/>
                <a:gd name="T24" fmla="*/ 0 w 48"/>
                <a:gd name="T25"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7">
                  <a:moveTo>
                    <a:pt x="0" y="27"/>
                  </a:moveTo>
                  <a:lnTo>
                    <a:pt x="30" y="0"/>
                  </a:lnTo>
                  <a:lnTo>
                    <a:pt x="48" y="20"/>
                  </a:lnTo>
                  <a:lnTo>
                    <a:pt x="44" y="24"/>
                  </a:lnTo>
                  <a:lnTo>
                    <a:pt x="31" y="11"/>
                  </a:lnTo>
                  <a:lnTo>
                    <a:pt x="24" y="17"/>
                  </a:lnTo>
                  <a:lnTo>
                    <a:pt x="36" y="29"/>
                  </a:lnTo>
                  <a:lnTo>
                    <a:pt x="30" y="34"/>
                  </a:lnTo>
                  <a:lnTo>
                    <a:pt x="19" y="22"/>
                  </a:lnTo>
                  <a:lnTo>
                    <a:pt x="11" y="29"/>
                  </a:lnTo>
                  <a:lnTo>
                    <a:pt x="24" y="43"/>
                  </a:lnTo>
                  <a:lnTo>
                    <a:pt x="20" y="47"/>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4" name="Freeform 10"/>
            <p:cNvSpPr>
              <a:spLocks noEditPoints="1"/>
            </p:cNvSpPr>
            <p:nvPr/>
          </p:nvSpPr>
          <p:spPr bwMode="auto">
            <a:xfrm>
              <a:off x="8712200" y="1211263"/>
              <a:ext cx="74613" cy="82550"/>
            </a:xfrm>
            <a:custGeom>
              <a:avLst/>
              <a:gdLst>
                <a:gd name="T0" fmla="*/ 21 w 60"/>
                <a:gd name="T1" fmla="*/ 31 h 66"/>
                <a:gd name="T2" fmla="*/ 8 w 60"/>
                <a:gd name="T3" fmla="*/ 48 h 66"/>
                <a:gd name="T4" fmla="*/ 0 w 60"/>
                <a:gd name="T5" fmla="*/ 41 h 66"/>
                <a:gd name="T6" fmla="*/ 32 w 60"/>
                <a:gd name="T7" fmla="*/ 0 h 66"/>
                <a:gd name="T8" fmla="*/ 49 w 60"/>
                <a:gd name="T9" fmla="*/ 14 h 66"/>
                <a:gd name="T10" fmla="*/ 55 w 60"/>
                <a:gd name="T11" fmla="*/ 35 h 66"/>
                <a:gd name="T12" fmla="*/ 39 w 60"/>
                <a:gd name="T13" fmla="*/ 39 h 66"/>
                <a:gd name="T14" fmla="*/ 38 w 60"/>
                <a:gd name="T15" fmla="*/ 39 h 66"/>
                <a:gd name="T16" fmla="*/ 39 w 60"/>
                <a:gd name="T17" fmla="*/ 54 h 66"/>
                <a:gd name="T18" fmla="*/ 38 w 60"/>
                <a:gd name="T19" fmla="*/ 55 h 66"/>
                <a:gd name="T20" fmla="*/ 32 w 60"/>
                <a:gd name="T21" fmla="*/ 66 h 66"/>
                <a:gd name="T22" fmla="*/ 23 w 60"/>
                <a:gd name="T23" fmla="*/ 59 h 66"/>
                <a:gd name="T24" fmla="*/ 30 w 60"/>
                <a:gd name="T25" fmla="*/ 47 h 66"/>
                <a:gd name="T26" fmla="*/ 30 w 60"/>
                <a:gd name="T27" fmla="*/ 39 h 66"/>
                <a:gd name="T28" fmla="*/ 21 w 60"/>
                <a:gd name="T29" fmla="*/ 31 h 66"/>
                <a:gd name="T30" fmla="*/ 35 w 60"/>
                <a:gd name="T31" fmla="*/ 14 h 66"/>
                <a:gd name="T32" fmla="*/ 26 w 60"/>
                <a:gd name="T33" fmla="*/ 25 h 66"/>
                <a:gd name="T34" fmla="*/ 34 w 60"/>
                <a:gd name="T35" fmla="*/ 30 h 66"/>
                <a:gd name="T36" fmla="*/ 44 w 60"/>
                <a:gd name="T37" fmla="*/ 29 h 66"/>
                <a:gd name="T38" fmla="*/ 42 w 60"/>
                <a:gd name="T39" fmla="*/ 20 h 66"/>
                <a:gd name="T40" fmla="*/ 35 w 60"/>
                <a:gd name="T41"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6">
                  <a:moveTo>
                    <a:pt x="21" y="31"/>
                  </a:moveTo>
                  <a:cubicBezTo>
                    <a:pt x="8" y="48"/>
                    <a:pt x="8" y="48"/>
                    <a:pt x="8" y="48"/>
                  </a:cubicBezTo>
                  <a:cubicBezTo>
                    <a:pt x="0" y="41"/>
                    <a:pt x="0" y="41"/>
                    <a:pt x="0" y="41"/>
                  </a:cubicBezTo>
                  <a:cubicBezTo>
                    <a:pt x="32" y="0"/>
                    <a:pt x="32" y="0"/>
                    <a:pt x="32" y="0"/>
                  </a:cubicBezTo>
                  <a:cubicBezTo>
                    <a:pt x="49" y="14"/>
                    <a:pt x="49" y="14"/>
                    <a:pt x="49" y="14"/>
                  </a:cubicBezTo>
                  <a:cubicBezTo>
                    <a:pt x="58" y="21"/>
                    <a:pt x="60" y="28"/>
                    <a:pt x="55" y="35"/>
                  </a:cubicBezTo>
                  <a:cubicBezTo>
                    <a:pt x="50" y="40"/>
                    <a:pt x="45" y="42"/>
                    <a:pt x="39" y="39"/>
                  </a:cubicBezTo>
                  <a:cubicBezTo>
                    <a:pt x="38" y="39"/>
                    <a:pt x="38" y="39"/>
                    <a:pt x="38" y="39"/>
                  </a:cubicBezTo>
                  <a:cubicBezTo>
                    <a:pt x="42" y="42"/>
                    <a:pt x="42" y="47"/>
                    <a:pt x="39" y="54"/>
                  </a:cubicBezTo>
                  <a:cubicBezTo>
                    <a:pt x="38" y="54"/>
                    <a:pt x="38" y="55"/>
                    <a:pt x="38" y="55"/>
                  </a:cubicBezTo>
                  <a:cubicBezTo>
                    <a:pt x="34" y="60"/>
                    <a:pt x="32" y="64"/>
                    <a:pt x="32" y="66"/>
                  </a:cubicBezTo>
                  <a:cubicBezTo>
                    <a:pt x="23" y="59"/>
                    <a:pt x="23" y="59"/>
                    <a:pt x="23" y="59"/>
                  </a:cubicBezTo>
                  <a:cubicBezTo>
                    <a:pt x="25" y="55"/>
                    <a:pt x="27" y="51"/>
                    <a:pt x="30" y="47"/>
                  </a:cubicBezTo>
                  <a:cubicBezTo>
                    <a:pt x="32" y="43"/>
                    <a:pt x="32" y="40"/>
                    <a:pt x="30" y="39"/>
                  </a:cubicBezTo>
                  <a:lnTo>
                    <a:pt x="21" y="31"/>
                  </a:lnTo>
                  <a:close/>
                  <a:moveTo>
                    <a:pt x="35" y="14"/>
                  </a:moveTo>
                  <a:cubicBezTo>
                    <a:pt x="26" y="25"/>
                    <a:pt x="26" y="25"/>
                    <a:pt x="26" y="25"/>
                  </a:cubicBezTo>
                  <a:cubicBezTo>
                    <a:pt x="34" y="30"/>
                    <a:pt x="34" y="30"/>
                    <a:pt x="34" y="30"/>
                  </a:cubicBezTo>
                  <a:cubicBezTo>
                    <a:pt x="38" y="33"/>
                    <a:pt x="41" y="33"/>
                    <a:pt x="44" y="29"/>
                  </a:cubicBezTo>
                  <a:cubicBezTo>
                    <a:pt x="47" y="26"/>
                    <a:pt x="46" y="23"/>
                    <a:pt x="42" y="20"/>
                  </a:cubicBezTo>
                  <a:lnTo>
                    <a:pt x="35"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5" name="Freeform 11"/>
            <p:cNvSpPr/>
            <p:nvPr/>
          </p:nvSpPr>
          <p:spPr bwMode="auto">
            <a:xfrm>
              <a:off x="8766175" y="1249363"/>
              <a:ext cx="68263" cy="71438"/>
            </a:xfrm>
            <a:custGeom>
              <a:avLst/>
              <a:gdLst>
                <a:gd name="T0" fmla="*/ 51 w 55"/>
                <a:gd name="T1" fmla="*/ 28 h 58"/>
                <a:gd name="T2" fmla="*/ 41 w 55"/>
                <a:gd name="T3" fmla="*/ 23 h 58"/>
                <a:gd name="T4" fmla="*/ 38 w 55"/>
                <a:gd name="T5" fmla="*/ 12 h 58"/>
                <a:gd name="T6" fmla="*/ 27 w 55"/>
                <a:gd name="T7" fmla="*/ 14 h 58"/>
                <a:gd name="T8" fmla="*/ 32 w 55"/>
                <a:gd name="T9" fmla="*/ 25 h 58"/>
                <a:gd name="T10" fmla="*/ 33 w 55"/>
                <a:gd name="T11" fmla="*/ 26 h 58"/>
                <a:gd name="T12" fmla="*/ 42 w 55"/>
                <a:gd name="T13" fmla="*/ 47 h 58"/>
                <a:gd name="T14" fmla="*/ 15 w 55"/>
                <a:gd name="T15" fmla="*/ 52 h 58"/>
                <a:gd name="T16" fmla="*/ 5 w 55"/>
                <a:gd name="T17" fmla="*/ 27 h 58"/>
                <a:gd name="T18" fmla="*/ 15 w 55"/>
                <a:gd name="T19" fmla="*/ 32 h 58"/>
                <a:gd name="T20" fmla="*/ 18 w 55"/>
                <a:gd name="T21" fmla="*/ 45 h 58"/>
                <a:gd name="T22" fmla="*/ 31 w 55"/>
                <a:gd name="T23" fmla="*/ 44 h 58"/>
                <a:gd name="T24" fmla="*/ 25 w 55"/>
                <a:gd name="T25" fmla="*/ 33 h 58"/>
                <a:gd name="T26" fmla="*/ 24 w 55"/>
                <a:gd name="T27" fmla="*/ 31 h 58"/>
                <a:gd name="T28" fmla="*/ 16 w 55"/>
                <a:gd name="T29" fmla="*/ 11 h 58"/>
                <a:gd name="T30" fmla="*/ 43 w 55"/>
                <a:gd name="T31" fmla="*/ 6 h 58"/>
                <a:gd name="T32" fmla="*/ 51 w 55"/>
                <a:gd name="T33"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 h="58">
                  <a:moveTo>
                    <a:pt x="51" y="28"/>
                  </a:moveTo>
                  <a:cubicBezTo>
                    <a:pt x="41" y="23"/>
                    <a:pt x="41" y="23"/>
                    <a:pt x="41" y="23"/>
                  </a:cubicBezTo>
                  <a:cubicBezTo>
                    <a:pt x="43" y="19"/>
                    <a:pt x="42" y="15"/>
                    <a:pt x="38" y="12"/>
                  </a:cubicBezTo>
                  <a:cubicBezTo>
                    <a:pt x="33" y="10"/>
                    <a:pt x="29" y="11"/>
                    <a:pt x="27" y="14"/>
                  </a:cubicBezTo>
                  <a:cubicBezTo>
                    <a:pt x="25" y="18"/>
                    <a:pt x="26" y="21"/>
                    <a:pt x="32" y="25"/>
                  </a:cubicBezTo>
                  <a:cubicBezTo>
                    <a:pt x="32" y="26"/>
                    <a:pt x="32" y="26"/>
                    <a:pt x="33" y="26"/>
                  </a:cubicBezTo>
                  <a:cubicBezTo>
                    <a:pt x="42" y="34"/>
                    <a:pt x="46" y="41"/>
                    <a:pt x="42" y="47"/>
                  </a:cubicBezTo>
                  <a:cubicBezTo>
                    <a:pt x="37" y="57"/>
                    <a:pt x="28" y="58"/>
                    <a:pt x="15" y="52"/>
                  </a:cubicBezTo>
                  <a:cubicBezTo>
                    <a:pt x="3" y="45"/>
                    <a:pt x="0" y="37"/>
                    <a:pt x="5" y="27"/>
                  </a:cubicBezTo>
                  <a:cubicBezTo>
                    <a:pt x="15" y="32"/>
                    <a:pt x="15" y="32"/>
                    <a:pt x="15" y="32"/>
                  </a:cubicBezTo>
                  <a:cubicBezTo>
                    <a:pt x="12" y="38"/>
                    <a:pt x="13" y="42"/>
                    <a:pt x="18" y="45"/>
                  </a:cubicBezTo>
                  <a:cubicBezTo>
                    <a:pt x="24" y="48"/>
                    <a:pt x="28" y="48"/>
                    <a:pt x="31" y="44"/>
                  </a:cubicBezTo>
                  <a:cubicBezTo>
                    <a:pt x="32" y="41"/>
                    <a:pt x="30" y="37"/>
                    <a:pt x="25" y="33"/>
                  </a:cubicBezTo>
                  <a:cubicBezTo>
                    <a:pt x="25" y="32"/>
                    <a:pt x="24" y="32"/>
                    <a:pt x="24" y="31"/>
                  </a:cubicBezTo>
                  <a:cubicBezTo>
                    <a:pt x="15" y="24"/>
                    <a:pt x="12" y="17"/>
                    <a:pt x="16" y="11"/>
                  </a:cubicBezTo>
                  <a:cubicBezTo>
                    <a:pt x="21" y="2"/>
                    <a:pt x="30" y="0"/>
                    <a:pt x="43" y="6"/>
                  </a:cubicBezTo>
                  <a:cubicBezTo>
                    <a:pt x="52" y="12"/>
                    <a:pt x="55" y="19"/>
                    <a:pt x="51"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6" name="Freeform 12"/>
            <p:cNvSpPr/>
            <p:nvPr/>
          </p:nvSpPr>
          <p:spPr bwMode="auto">
            <a:xfrm>
              <a:off x="8823325" y="1271588"/>
              <a:ext cx="36513" cy="63500"/>
            </a:xfrm>
            <a:custGeom>
              <a:avLst/>
              <a:gdLst>
                <a:gd name="T0" fmla="*/ 23 w 23"/>
                <a:gd name="T1" fmla="*/ 3 h 40"/>
                <a:gd name="T2" fmla="*/ 8 w 23"/>
                <a:gd name="T3" fmla="*/ 40 h 40"/>
                <a:gd name="T4" fmla="*/ 0 w 23"/>
                <a:gd name="T5" fmla="*/ 37 h 40"/>
                <a:gd name="T6" fmla="*/ 14 w 23"/>
                <a:gd name="T7" fmla="*/ 0 h 40"/>
                <a:gd name="T8" fmla="*/ 23 w 23"/>
                <a:gd name="T9" fmla="*/ 3 h 40"/>
              </a:gdLst>
              <a:ahLst/>
              <a:cxnLst>
                <a:cxn ang="0">
                  <a:pos x="T0" y="T1"/>
                </a:cxn>
                <a:cxn ang="0">
                  <a:pos x="T2" y="T3"/>
                </a:cxn>
                <a:cxn ang="0">
                  <a:pos x="T4" y="T5"/>
                </a:cxn>
                <a:cxn ang="0">
                  <a:pos x="T6" y="T7"/>
                </a:cxn>
                <a:cxn ang="0">
                  <a:pos x="T8" y="T9"/>
                </a:cxn>
              </a:cxnLst>
              <a:rect l="0" t="0" r="r" b="b"/>
              <a:pathLst>
                <a:path w="23" h="40">
                  <a:moveTo>
                    <a:pt x="23" y="3"/>
                  </a:moveTo>
                  <a:lnTo>
                    <a:pt x="8" y="40"/>
                  </a:lnTo>
                  <a:lnTo>
                    <a:pt x="0" y="37"/>
                  </a:lnTo>
                  <a:lnTo>
                    <a:pt x="14" y="0"/>
                  </a:lnTo>
                  <a:lnTo>
                    <a:pt x="2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7" name="Freeform 13"/>
            <p:cNvSpPr/>
            <p:nvPr/>
          </p:nvSpPr>
          <p:spPr bwMode="auto">
            <a:xfrm>
              <a:off x="8861425" y="1277938"/>
              <a:ext cx="52388" cy="69850"/>
            </a:xfrm>
            <a:custGeom>
              <a:avLst/>
              <a:gdLst>
                <a:gd name="T0" fmla="*/ 0 w 33"/>
                <a:gd name="T1" fmla="*/ 7 h 44"/>
                <a:gd name="T2" fmla="*/ 2 w 33"/>
                <a:gd name="T3" fmla="*/ 0 h 44"/>
                <a:gd name="T4" fmla="*/ 33 w 33"/>
                <a:gd name="T5" fmla="*/ 8 h 44"/>
                <a:gd name="T6" fmla="*/ 32 w 33"/>
                <a:gd name="T7" fmla="*/ 14 h 44"/>
                <a:gd name="T8" fmla="*/ 20 w 33"/>
                <a:gd name="T9" fmla="*/ 12 h 44"/>
                <a:gd name="T10" fmla="*/ 12 w 33"/>
                <a:gd name="T11" fmla="*/ 44 h 44"/>
                <a:gd name="T12" fmla="*/ 4 w 33"/>
                <a:gd name="T13" fmla="*/ 42 h 44"/>
                <a:gd name="T14" fmla="*/ 12 w 33"/>
                <a:gd name="T15" fmla="*/ 10 h 44"/>
                <a:gd name="T16" fmla="*/ 0 w 33"/>
                <a:gd name="T17"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4">
                  <a:moveTo>
                    <a:pt x="0" y="7"/>
                  </a:moveTo>
                  <a:lnTo>
                    <a:pt x="2" y="0"/>
                  </a:lnTo>
                  <a:lnTo>
                    <a:pt x="33" y="8"/>
                  </a:lnTo>
                  <a:lnTo>
                    <a:pt x="32" y="14"/>
                  </a:lnTo>
                  <a:lnTo>
                    <a:pt x="20" y="12"/>
                  </a:lnTo>
                  <a:lnTo>
                    <a:pt x="12" y="44"/>
                  </a:lnTo>
                  <a:lnTo>
                    <a:pt x="4" y="42"/>
                  </a:lnTo>
                  <a:lnTo>
                    <a:pt x="12" y="1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8" name="Freeform 14"/>
            <p:cNvSpPr>
              <a:spLocks noEditPoints="1"/>
            </p:cNvSpPr>
            <p:nvPr/>
          </p:nvSpPr>
          <p:spPr bwMode="auto">
            <a:xfrm>
              <a:off x="8909050" y="1293813"/>
              <a:ext cx="60325" cy="66675"/>
            </a:xfrm>
            <a:custGeom>
              <a:avLst/>
              <a:gdLst>
                <a:gd name="T0" fmla="*/ 8 w 38"/>
                <a:gd name="T1" fmla="*/ 39 h 42"/>
                <a:gd name="T2" fmla="*/ 0 w 38"/>
                <a:gd name="T3" fmla="*/ 39 h 42"/>
                <a:gd name="T4" fmla="*/ 18 w 38"/>
                <a:gd name="T5" fmla="*/ 0 h 42"/>
                <a:gd name="T6" fmla="*/ 28 w 38"/>
                <a:gd name="T7" fmla="*/ 0 h 42"/>
                <a:gd name="T8" fmla="*/ 38 w 38"/>
                <a:gd name="T9" fmla="*/ 42 h 42"/>
                <a:gd name="T10" fmla="*/ 30 w 38"/>
                <a:gd name="T11" fmla="*/ 41 h 42"/>
                <a:gd name="T12" fmla="*/ 27 w 38"/>
                <a:gd name="T13" fmla="*/ 32 h 42"/>
                <a:gd name="T14" fmla="*/ 12 w 38"/>
                <a:gd name="T15" fmla="*/ 31 h 42"/>
                <a:gd name="T16" fmla="*/ 8 w 38"/>
                <a:gd name="T17" fmla="*/ 39 h 42"/>
                <a:gd name="T18" fmla="*/ 15 w 38"/>
                <a:gd name="T19" fmla="*/ 25 h 42"/>
                <a:gd name="T20" fmla="*/ 26 w 38"/>
                <a:gd name="T21" fmla="*/ 25 h 42"/>
                <a:gd name="T22" fmla="*/ 22 w 38"/>
                <a:gd name="T23" fmla="*/ 7 h 42"/>
                <a:gd name="T24" fmla="*/ 22 w 38"/>
                <a:gd name="T25" fmla="*/ 7 h 42"/>
                <a:gd name="T26" fmla="*/ 15 w 38"/>
                <a:gd name="T27"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2">
                  <a:moveTo>
                    <a:pt x="8" y="39"/>
                  </a:moveTo>
                  <a:lnTo>
                    <a:pt x="0" y="39"/>
                  </a:lnTo>
                  <a:lnTo>
                    <a:pt x="18" y="0"/>
                  </a:lnTo>
                  <a:lnTo>
                    <a:pt x="28" y="0"/>
                  </a:lnTo>
                  <a:lnTo>
                    <a:pt x="38" y="42"/>
                  </a:lnTo>
                  <a:lnTo>
                    <a:pt x="30" y="41"/>
                  </a:lnTo>
                  <a:lnTo>
                    <a:pt x="27" y="32"/>
                  </a:lnTo>
                  <a:lnTo>
                    <a:pt x="12" y="31"/>
                  </a:lnTo>
                  <a:lnTo>
                    <a:pt x="8" y="39"/>
                  </a:lnTo>
                  <a:close/>
                  <a:moveTo>
                    <a:pt x="15" y="25"/>
                  </a:moveTo>
                  <a:lnTo>
                    <a:pt x="26" y="25"/>
                  </a:lnTo>
                  <a:lnTo>
                    <a:pt x="22" y="7"/>
                  </a:lnTo>
                  <a:lnTo>
                    <a:pt x="22" y="7"/>
                  </a:lnTo>
                  <a:lnTo>
                    <a:pt x="15"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89" name="Freeform 15"/>
            <p:cNvSpPr/>
            <p:nvPr/>
          </p:nvSpPr>
          <p:spPr bwMode="auto">
            <a:xfrm>
              <a:off x="8978900" y="1293813"/>
              <a:ext cx="52388" cy="66675"/>
            </a:xfrm>
            <a:custGeom>
              <a:avLst/>
              <a:gdLst>
                <a:gd name="T0" fmla="*/ 40 w 42"/>
                <a:gd name="T1" fmla="*/ 15 h 54"/>
                <a:gd name="T2" fmla="*/ 29 w 42"/>
                <a:gd name="T3" fmla="*/ 16 h 54"/>
                <a:gd name="T4" fmla="*/ 21 w 42"/>
                <a:gd name="T5" fmla="*/ 8 h 54"/>
                <a:gd name="T6" fmla="*/ 13 w 42"/>
                <a:gd name="T7" fmla="*/ 15 h 54"/>
                <a:gd name="T8" fmla="*/ 22 w 42"/>
                <a:gd name="T9" fmla="*/ 22 h 54"/>
                <a:gd name="T10" fmla="*/ 24 w 42"/>
                <a:gd name="T11" fmla="*/ 23 h 54"/>
                <a:gd name="T12" fmla="*/ 42 w 42"/>
                <a:gd name="T13" fmla="*/ 36 h 54"/>
                <a:gd name="T14" fmla="*/ 21 w 42"/>
                <a:gd name="T15" fmla="*/ 53 h 54"/>
                <a:gd name="T16" fmla="*/ 0 w 42"/>
                <a:gd name="T17" fmla="*/ 37 h 54"/>
                <a:gd name="T18" fmla="*/ 12 w 42"/>
                <a:gd name="T19" fmla="*/ 37 h 54"/>
                <a:gd name="T20" fmla="*/ 21 w 42"/>
                <a:gd name="T21" fmla="*/ 46 h 54"/>
                <a:gd name="T22" fmla="*/ 31 w 42"/>
                <a:gd name="T23" fmla="*/ 39 h 54"/>
                <a:gd name="T24" fmla="*/ 21 w 42"/>
                <a:gd name="T25" fmla="*/ 32 h 54"/>
                <a:gd name="T26" fmla="*/ 19 w 42"/>
                <a:gd name="T27" fmla="*/ 32 h 54"/>
                <a:gd name="T28" fmla="*/ 1 w 42"/>
                <a:gd name="T29" fmla="*/ 18 h 54"/>
                <a:gd name="T30" fmla="*/ 22 w 42"/>
                <a:gd name="T31" fmla="*/ 0 h 54"/>
                <a:gd name="T32" fmla="*/ 40 w 42"/>
                <a:gd name="T33" fmla="*/ 1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4">
                  <a:moveTo>
                    <a:pt x="40" y="15"/>
                  </a:moveTo>
                  <a:cubicBezTo>
                    <a:pt x="29" y="16"/>
                    <a:pt x="29" y="16"/>
                    <a:pt x="29" y="16"/>
                  </a:cubicBezTo>
                  <a:cubicBezTo>
                    <a:pt x="29" y="10"/>
                    <a:pt x="26" y="8"/>
                    <a:pt x="21" y="8"/>
                  </a:cubicBezTo>
                  <a:cubicBezTo>
                    <a:pt x="15" y="9"/>
                    <a:pt x="13" y="11"/>
                    <a:pt x="13" y="15"/>
                  </a:cubicBezTo>
                  <a:cubicBezTo>
                    <a:pt x="12" y="19"/>
                    <a:pt x="16" y="21"/>
                    <a:pt x="22" y="22"/>
                  </a:cubicBezTo>
                  <a:cubicBezTo>
                    <a:pt x="23" y="22"/>
                    <a:pt x="23" y="22"/>
                    <a:pt x="24" y="23"/>
                  </a:cubicBezTo>
                  <a:cubicBezTo>
                    <a:pt x="36" y="24"/>
                    <a:pt x="42" y="29"/>
                    <a:pt x="42" y="36"/>
                  </a:cubicBezTo>
                  <a:cubicBezTo>
                    <a:pt x="42" y="47"/>
                    <a:pt x="35" y="52"/>
                    <a:pt x="21" y="53"/>
                  </a:cubicBezTo>
                  <a:cubicBezTo>
                    <a:pt x="7" y="54"/>
                    <a:pt x="1" y="49"/>
                    <a:pt x="0" y="37"/>
                  </a:cubicBezTo>
                  <a:cubicBezTo>
                    <a:pt x="12" y="37"/>
                    <a:pt x="12" y="37"/>
                    <a:pt x="12" y="37"/>
                  </a:cubicBezTo>
                  <a:cubicBezTo>
                    <a:pt x="12" y="43"/>
                    <a:pt x="15" y="46"/>
                    <a:pt x="21" y="46"/>
                  </a:cubicBezTo>
                  <a:cubicBezTo>
                    <a:pt x="27" y="45"/>
                    <a:pt x="31" y="43"/>
                    <a:pt x="31" y="39"/>
                  </a:cubicBezTo>
                  <a:cubicBezTo>
                    <a:pt x="31" y="35"/>
                    <a:pt x="27" y="33"/>
                    <a:pt x="21" y="32"/>
                  </a:cubicBezTo>
                  <a:cubicBezTo>
                    <a:pt x="20" y="32"/>
                    <a:pt x="19" y="32"/>
                    <a:pt x="19" y="32"/>
                  </a:cubicBezTo>
                  <a:cubicBezTo>
                    <a:pt x="7" y="30"/>
                    <a:pt x="1" y="25"/>
                    <a:pt x="1" y="18"/>
                  </a:cubicBezTo>
                  <a:cubicBezTo>
                    <a:pt x="1" y="8"/>
                    <a:pt x="8" y="2"/>
                    <a:pt x="22" y="0"/>
                  </a:cubicBezTo>
                  <a:cubicBezTo>
                    <a:pt x="33" y="0"/>
                    <a:pt x="39" y="5"/>
                    <a:pt x="4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0" name="Freeform 16"/>
            <p:cNvSpPr>
              <a:spLocks noEditPoints="1"/>
            </p:cNvSpPr>
            <p:nvPr/>
          </p:nvSpPr>
          <p:spPr bwMode="auto">
            <a:xfrm>
              <a:off x="9043988" y="1285876"/>
              <a:ext cx="61913" cy="69850"/>
            </a:xfrm>
            <a:custGeom>
              <a:avLst/>
              <a:gdLst>
                <a:gd name="T0" fmla="*/ 8 w 39"/>
                <a:gd name="T1" fmla="*/ 43 h 44"/>
                <a:gd name="T2" fmla="*/ 0 w 39"/>
                <a:gd name="T3" fmla="*/ 44 h 44"/>
                <a:gd name="T4" fmla="*/ 7 w 39"/>
                <a:gd name="T5" fmla="*/ 2 h 44"/>
                <a:gd name="T6" fmla="*/ 17 w 39"/>
                <a:gd name="T7" fmla="*/ 0 h 44"/>
                <a:gd name="T8" fmla="*/ 39 w 39"/>
                <a:gd name="T9" fmla="*/ 37 h 44"/>
                <a:gd name="T10" fmla="*/ 30 w 39"/>
                <a:gd name="T11" fmla="*/ 39 h 44"/>
                <a:gd name="T12" fmla="*/ 25 w 39"/>
                <a:gd name="T13" fmla="*/ 31 h 44"/>
                <a:gd name="T14" fmla="*/ 10 w 39"/>
                <a:gd name="T15" fmla="*/ 34 h 44"/>
                <a:gd name="T16" fmla="*/ 8 w 39"/>
                <a:gd name="T17" fmla="*/ 43 h 44"/>
                <a:gd name="T18" fmla="*/ 11 w 39"/>
                <a:gd name="T19" fmla="*/ 27 h 44"/>
                <a:gd name="T20" fmla="*/ 22 w 39"/>
                <a:gd name="T21" fmla="*/ 25 h 44"/>
                <a:gd name="T22" fmla="*/ 14 w 39"/>
                <a:gd name="T23" fmla="*/ 9 h 44"/>
                <a:gd name="T24" fmla="*/ 13 w 39"/>
                <a:gd name="T25" fmla="*/ 9 h 44"/>
                <a:gd name="T26" fmla="*/ 11 w 39"/>
                <a:gd name="T27" fmla="*/ 2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4">
                  <a:moveTo>
                    <a:pt x="8" y="43"/>
                  </a:moveTo>
                  <a:lnTo>
                    <a:pt x="0" y="44"/>
                  </a:lnTo>
                  <a:lnTo>
                    <a:pt x="7" y="2"/>
                  </a:lnTo>
                  <a:lnTo>
                    <a:pt x="17" y="0"/>
                  </a:lnTo>
                  <a:lnTo>
                    <a:pt x="39" y="37"/>
                  </a:lnTo>
                  <a:lnTo>
                    <a:pt x="30" y="39"/>
                  </a:lnTo>
                  <a:lnTo>
                    <a:pt x="25" y="31"/>
                  </a:lnTo>
                  <a:lnTo>
                    <a:pt x="10" y="34"/>
                  </a:lnTo>
                  <a:lnTo>
                    <a:pt x="8" y="43"/>
                  </a:lnTo>
                  <a:close/>
                  <a:moveTo>
                    <a:pt x="11" y="27"/>
                  </a:moveTo>
                  <a:lnTo>
                    <a:pt x="22" y="25"/>
                  </a:lnTo>
                  <a:lnTo>
                    <a:pt x="14" y="9"/>
                  </a:lnTo>
                  <a:lnTo>
                    <a:pt x="13" y="9"/>
                  </a:lnTo>
                  <a:lnTo>
                    <a:pt x="11"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1" name="Freeform 17"/>
            <p:cNvSpPr/>
            <p:nvPr/>
          </p:nvSpPr>
          <p:spPr bwMode="auto">
            <a:xfrm>
              <a:off x="9094788" y="1255713"/>
              <a:ext cx="88900" cy="85725"/>
            </a:xfrm>
            <a:custGeom>
              <a:avLst/>
              <a:gdLst>
                <a:gd name="T0" fmla="*/ 36 w 56"/>
                <a:gd name="T1" fmla="*/ 8 h 54"/>
                <a:gd name="T2" fmla="*/ 38 w 56"/>
                <a:gd name="T3" fmla="*/ 45 h 54"/>
                <a:gd name="T4" fmla="*/ 32 w 56"/>
                <a:gd name="T5" fmla="*/ 47 h 54"/>
                <a:gd name="T6" fmla="*/ 9 w 56"/>
                <a:gd name="T7" fmla="*/ 19 h 54"/>
                <a:gd name="T8" fmla="*/ 9 w 56"/>
                <a:gd name="T9" fmla="*/ 20 h 54"/>
                <a:gd name="T10" fmla="*/ 22 w 56"/>
                <a:gd name="T11" fmla="*/ 51 h 54"/>
                <a:gd name="T12" fmla="*/ 14 w 56"/>
                <a:gd name="T13" fmla="*/ 54 h 54"/>
                <a:gd name="T14" fmla="*/ 0 w 56"/>
                <a:gd name="T15" fmla="*/ 17 h 54"/>
                <a:gd name="T16" fmla="*/ 13 w 56"/>
                <a:gd name="T17" fmla="*/ 12 h 54"/>
                <a:gd name="T18" fmla="*/ 31 w 56"/>
                <a:gd name="T19" fmla="*/ 35 h 54"/>
                <a:gd name="T20" fmla="*/ 31 w 56"/>
                <a:gd name="T21" fmla="*/ 35 h 54"/>
                <a:gd name="T22" fmla="*/ 29 w 56"/>
                <a:gd name="T23" fmla="*/ 5 h 54"/>
                <a:gd name="T24" fmla="*/ 42 w 56"/>
                <a:gd name="T25" fmla="*/ 0 h 54"/>
                <a:gd name="T26" fmla="*/ 56 w 56"/>
                <a:gd name="T27" fmla="*/ 37 h 54"/>
                <a:gd name="T28" fmla="*/ 49 w 56"/>
                <a:gd name="T29" fmla="*/ 40 h 54"/>
                <a:gd name="T30" fmla="*/ 36 w 56"/>
                <a:gd name="T31" fmla="*/ 8 h 54"/>
                <a:gd name="T32" fmla="*/ 36 w 56"/>
                <a:gd name="T33"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4">
                  <a:moveTo>
                    <a:pt x="36" y="8"/>
                  </a:moveTo>
                  <a:lnTo>
                    <a:pt x="38" y="45"/>
                  </a:lnTo>
                  <a:lnTo>
                    <a:pt x="32" y="47"/>
                  </a:lnTo>
                  <a:lnTo>
                    <a:pt x="9" y="19"/>
                  </a:lnTo>
                  <a:lnTo>
                    <a:pt x="9" y="20"/>
                  </a:lnTo>
                  <a:lnTo>
                    <a:pt x="22" y="51"/>
                  </a:lnTo>
                  <a:lnTo>
                    <a:pt x="14" y="54"/>
                  </a:lnTo>
                  <a:lnTo>
                    <a:pt x="0" y="17"/>
                  </a:lnTo>
                  <a:lnTo>
                    <a:pt x="13" y="12"/>
                  </a:lnTo>
                  <a:lnTo>
                    <a:pt x="31" y="35"/>
                  </a:lnTo>
                  <a:lnTo>
                    <a:pt x="31" y="35"/>
                  </a:lnTo>
                  <a:lnTo>
                    <a:pt x="29" y="5"/>
                  </a:lnTo>
                  <a:lnTo>
                    <a:pt x="42" y="0"/>
                  </a:lnTo>
                  <a:lnTo>
                    <a:pt x="56" y="37"/>
                  </a:lnTo>
                  <a:lnTo>
                    <a:pt x="49" y="40"/>
                  </a:lnTo>
                  <a:lnTo>
                    <a:pt x="36" y="8"/>
                  </a:lnTo>
                  <a:lnTo>
                    <a:pt x="3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2" name="Freeform 18"/>
            <p:cNvSpPr>
              <a:spLocks noEditPoints="1"/>
            </p:cNvSpPr>
            <p:nvPr/>
          </p:nvSpPr>
          <p:spPr bwMode="auto">
            <a:xfrm>
              <a:off x="9169400" y="1225551"/>
              <a:ext cx="74613" cy="74613"/>
            </a:xfrm>
            <a:custGeom>
              <a:avLst/>
              <a:gdLst>
                <a:gd name="T0" fmla="*/ 45 w 60"/>
                <a:gd name="T1" fmla="*/ 52 h 61"/>
                <a:gd name="T2" fmla="*/ 10 w 60"/>
                <a:gd name="T3" fmla="*/ 44 h 61"/>
                <a:gd name="T4" fmla="*/ 15 w 60"/>
                <a:gd name="T5" fmla="*/ 8 h 61"/>
                <a:gd name="T6" fmla="*/ 50 w 60"/>
                <a:gd name="T7" fmla="*/ 16 h 61"/>
                <a:gd name="T8" fmla="*/ 45 w 60"/>
                <a:gd name="T9" fmla="*/ 52 h 61"/>
                <a:gd name="T10" fmla="*/ 19 w 60"/>
                <a:gd name="T11" fmla="*/ 15 h 61"/>
                <a:gd name="T12" fmla="*/ 19 w 60"/>
                <a:gd name="T13" fmla="*/ 38 h 61"/>
                <a:gd name="T14" fmla="*/ 41 w 60"/>
                <a:gd name="T15" fmla="*/ 46 h 61"/>
                <a:gd name="T16" fmla="*/ 41 w 60"/>
                <a:gd name="T17" fmla="*/ 23 h 61"/>
                <a:gd name="T18" fmla="*/ 19 w 60"/>
                <a:gd name="T19" fmla="*/ 1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45" y="52"/>
                  </a:moveTo>
                  <a:cubicBezTo>
                    <a:pt x="31" y="61"/>
                    <a:pt x="20" y="58"/>
                    <a:pt x="10" y="44"/>
                  </a:cubicBezTo>
                  <a:cubicBezTo>
                    <a:pt x="0" y="30"/>
                    <a:pt x="2" y="18"/>
                    <a:pt x="15" y="8"/>
                  </a:cubicBezTo>
                  <a:cubicBezTo>
                    <a:pt x="28" y="0"/>
                    <a:pt x="40" y="2"/>
                    <a:pt x="50" y="16"/>
                  </a:cubicBezTo>
                  <a:cubicBezTo>
                    <a:pt x="60" y="31"/>
                    <a:pt x="58" y="43"/>
                    <a:pt x="45" y="52"/>
                  </a:cubicBezTo>
                  <a:close/>
                  <a:moveTo>
                    <a:pt x="19" y="15"/>
                  </a:moveTo>
                  <a:cubicBezTo>
                    <a:pt x="12" y="20"/>
                    <a:pt x="12" y="27"/>
                    <a:pt x="19" y="38"/>
                  </a:cubicBezTo>
                  <a:cubicBezTo>
                    <a:pt x="26" y="48"/>
                    <a:pt x="33" y="51"/>
                    <a:pt x="41" y="46"/>
                  </a:cubicBezTo>
                  <a:cubicBezTo>
                    <a:pt x="48" y="41"/>
                    <a:pt x="48" y="33"/>
                    <a:pt x="41" y="23"/>
                  </a:cubicBezTo>
                  <a:cubicBezTo>
                    <a:pt x="34" y="13"/>
                    <a:pt x="26" y="10"/>
                    <a:pt x="1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3" name="Freeform 19"/>
            <p:cNvSpPr/>
            <p:nvPr/>
          </p:nvSpPr>
          <p:spPr bwMode="auto">
            <a:xfrm>
              <a:off x="9218613" y="1204913"/>
              <a:ext cx="53975" cy="55563"/>
            </a:xfrm>
            <a:custGeom>
              <a:avLst/>
              <a:gdLst>
                <a:gd name="T0" fmla="*/ 6 w 34"/>
                <a:gd name="T1" fmla="*/ 0 h 35"/>
                <a:gd name="T2" fmla="*/ 34 w 34"/>
                <a:gd name="T3" fmla="*/ 29 h 35"/>
                <a:gd name="T4" fmla="*/ 27 w 34"/>
                <a:gd name="T5" fmla="*/ 35 h 35"/>
                <a:gd name="T6" fmla="*/ 0 w 34"/>
                <a:gd name="T7" fmla="*/ 5 h 35"/>
                <a:gd name="T8" fmla="*/ 6 w 34"/>
                <a:gd name="T9" fmla="*/ 0 h 35"/>
              </a:gdLst>
              <a:ahLst/>
              <a:cxnLst>
                <a:cxn ang="0">
                  <a:pos x="T0" y="T1"/>
                </a:cxn>
                <a:cxn ang="0">
                  <a:pos x="T2" y="T3"/>
                </a:cxn>
                <a:cxn ang="0">
                  <a:pos x="T4" y="T5"/>
                </a:cxn>
                <a:cxn ang="0">
                  <a:pos x="T6" y="T7"/>
                </a:cxn>
                <a:cxn ang="0">
                  <a:pos x="T8" y="T9"/>
                </a:cxn>
              </a:cxnLst>
              <a:rect l="0" t="0" r="r" b="b"/>
              <a:pathLst>
                <a:path w="34" h="35">
                  <a:moveTo>
                    <a:pt x="6" y="0"/>
                  </a:moveTo>
                  <a:lnTo>
                    <a:pt x="34" y="29"/>
                  </a:lnTo>
                  <a:lnTo>
                    <a:pt x="27" y="35"/>
                  </a:lnTo>
                  <a:lnTo>
                    <a:pt x="0" y="5"/>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4" name="Freeform 20"/>
            <p:cNvSpPr/>
            <p:nvPr/>
          </p:nvSpPr>
          <p:spPr bwMode="auto">
            <a:xfrm>
              <a:off x="9236075" y="1165226"/>
              <a:ext cx="76200" cy="73025"/>
            </a:xfrm>
            <a:custGeom>
              <a:avLst/>
              <a:gdLst>
                <a:gd name="T0" fmla="*/ 30 w 48"/>
                <a:gd name="T1" fmla="*/ 46 h 46"/>
                <a:gd name="T2" fmla="*/ 0 w 48"/>
                <a:gd name="T3" fmla="*/ 20 h 46"/>
                <a:gd name="T4" fmla="*/ 18 w 48"/>
                <a:gd name="T5" fmla="*/ 0 h 46"/>
                <a:gd name="T6" fmla="*/ 23 w 48"/>
                <a:gd name="T7" fmla="*/ 4 h 46"/>
                <a:gd name="T8" fmla="*/ 11 w 48"/>
                <a:gd name="T9" fmla="*/ 18 h 46"/>
                <a:gd name="T10" fmla="*/ 18 w 48"/>
                <a:gd name="T11" fmla="*/ 24 h 46"/>
                <a:gd name="T12" fmla="*/ 29 w 48"/>
                <a:gd name="T13" fmla="*/ 11 h 46"/>
                <a:gd name="T14" fmla="*/ 34 w 48"/>
                <a:gd name="T15" fmla="*/ 16 h 46"/>
                <a:gd name="T16" fmla="*/ 23 w 48"/>
                <a:gd name="T17" fmla="*/ 28 h 46"/>
                <a:gd name="T18" fmla="*/ 31 w 48"/>
                <a:gd name="T19" fmla="*/ 35 h 46"/>
                <a:gd name="T20" fmla="*/ 44 w 48"/>
                <a:gd name="T21" fmla="*/ 21 h 46"/>
                <a:gd name="T22" fmla="*/ 48 w 48"/>
                <a:gd name="T23" fmla="*/ 26 h 46"/>
                <a:gd name="T24" fmla="*/ 30 w 48"/>
                <a:gd name="T2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6">
                  <a:moveTo>
                    <a:pt x="30" y="46"/>
                  </a:moveTo>
                  <a:lnTo>
                    <a:pt x="0" y="20"/>
                  </a:lnTo>
                  <a:lnTo>
                    <a:pt x="18" y="0"/>
                  </a:lnTo>
                  <a:lnTo>
                    <a:pt x="23" y="4"/>
                  </a:lnTo>
                  <a:lnTo>
                    <a:pt x="11" y="18"/>
                  </a:lnTo>
                  <a:lnTo>
                    <a:pt x="18" y="24"/>
                  </a:lnTo>
                  <a:lnTo>
                    <a:pt x="29" y="11"/>
                  </a:lnTo>
                  <a:lnTo>
                    <a:pt x="34" y="16"/>
                  </a:lnTo>
                  <a:lnTo>
                    <a:pt x="23" y="28"/>
                  </a:lnTo>
                  <a:lnTo>
                    <a:pt x="31" y="35"/>
                  </a:lnTo>
                  <a:lnTo>
                    <a:pt x="44" y="21"/>
                  </a:lnTo>
                  <a:lnTo>
                    <a:pt x="48" y="26"/>
                  </a:lnTo>
                  <a:lnTo>
                    <a:pt x="30"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5" name="Freeform 21"/>
            <p:cNvSpPr/>
            <p:nvPr/>
          </p:nvSpPr>
          <p:spPr bwMode="auto">
            <a:xfrm>
              <a:off x="9271000" y="1109663"/>
              <a:ext cx="84138" cy="82550"/>
            </a:xfrm>
            <a:custGeom>
              <a:avLst/>
              <a:gdLst>
                <a:gd name="T0" fmla="*/ 53 w 53"/>
                <a:gd name="T1" fmla="*/ 21 h 52"/>
                <a:gd name="T2" fmla="*/ 46 w 53"/>
                <a:gd name="T3" fmla="*/ 32 h 52"/>
                <a:gd name="T4" fmla="*/ 10 w 53"/>
                <a:gd name="T5" fmla="*/ 27 h 52"/>
                <a:gd name="T6" fmla="*/ 10 w 53"/>
                <a:gd name="T7" fmla="*/ 28 h 52"/>
                <a:gd name="T8" fmla="*/ 38 w 53"/>
                <a:gd name="T9" fmla="*/ 46 h 52"/>
                <a:gd name="T10" fmla="*/ 33 w 53"/>
                <a:gd name="T11" fmla="*/ 52 h 52"/>
                <a:gd name="T12" fmla="*/ 0 w 53"/>
                <a:gd name="T13" fmla="*/ 30 h 52"/>
                <a:gd name="T14" fmla="*/ 7 w 53"/>
                <a:gd name="T15" fmla="*/ 20 h 52"/>
                <a:gd name="T16" fmla="*/ 42 w 53"/>
                <a:gd name="T17" fmla="*/ 24 h 52"/>
                <a:gd name="T18" fmla="*/ 41 w 53"/>
                <a:gd name="T19" fmla="*/ 24 h 52"/>
                <a:gd name="T20" fmla="*/ 15 w 53"/>
                <a:gd name="T21" fmla="*/ 7 h 52"/>
                <a:gd name="T22" fmla="*/ 19 w 53"/>
                <a:gd name="T23" fmla="*/ 0 h 52"/>
                <a:gd name="T24" fmla="*/ 53 w 53"/>
                <a:gd name="T2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2">
                  <a:moveTo>
                    <a:pt x="53" y="21"/>
                  </a:moveTo>
                  <a:lnTo>
                    <a:pt x="46" y="32"/>
                  </a:lnTo>
                  <a:lnTo>
                    <a:pt x="10" y="27"/>
                  </a:lnTo>
                  <a:lnTo>
                    <a:pt x="10" y="28"/>
                  </a:lnTo>
                  <a:lnTo>
                    <a:pt x="38" y="46"/>
                  </a:lnTo>
                  <a:lnTo>
                    <a:pt x="33" y="52"/>
                  </a:lnTo>
                  <a:lnTo>
                    <a:pt x="0" y="30"/>
                  </a:lnTo>
                  <a:lnTo>
                    <a:pt x="7" y="20"/>
                  </a:lnTo>
                  <a:lnTo>
                    <a:pt x="42" y="24"/>
                  </a:lnTo>
                  <a:lnTo>
                    <a:pt x="41" y="24"/>
                  </a:lnTo>
                  <a:lnTo>
                    <a:pt x="15" y="7"/>
                  </a:lnTo>
                  <a:lnTo>
                    <a:pt x="19" y="0"/>
                  </a:lnTo>
                  <a:lnTo>
                    <a:pt x="53"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6" name="Freeform 22"/>
            <p:cNvSpPr/>
            <p:nvPr/>
          </p:nvSpPr>
          <p:spPr bwMode="auto">
            <a:xfrm>
              <a:off x="9309100" y="1060451"/>
              <a:ext cx="71438" cy="66675"/>
            </a:xfrm>
            <a:custGeom>
              <a:avLst/>
              <a:gdLst>
                <a:gd name="T0" fmla="*/ 27 w 58"/>
                <a:gd name="T1" fmla="*/ 4 h 54"/>
                <a:gd name="T2" fmla="*/ 22 w 58"/>
                <a:gd name="T3" fmla="*/ 13 h 54"/>
                <a:gd name="T4" fmla="*/ 12 w 58"/>
                <a:gd name="T5" fmla="*/ 18 h 54"/>
                <a:gd name="T6" fmla="*/ 14 w 58"/>
                <a:gd name="T7" fmla="*/ 28 h 54"/>
                <a:gd name="T8" fmla="*/ 25 w 58"/>
                <a:gd name="T9" fmla="*/ 23 h 54"/>
                <a:gd name="T10" fmla="*/ 26 w 58"/>
                <a:gd name="T11" fmla="*/ 22 h 54"/>
                <a:gd name="T12" fmla="*/ 46 w 58"/>
                <a:gd name="T13" fmla="*/ 11 h 54"/>
                <a:gd name="T14" fmla="*/ 52 w 58"/>
                <a:gd name="T15" fmla="*/ 38 h 54"/>
                <a:gd name="T16" fmla="*/ 28 w 58"/>
                <a:gd name="T17" fmla="*/ 49 h 54"/>
                <a:gd name="T18" fmla="*/ 33 w 58"/>
                <a:gd name="T19" fmla="*/ 39 h 54"/>
                <a:gd name="T20" fmla="*/ 45 w 58"/>
                <a:gd name="T21" fmla="*/ 35 h 54"/>
                <a:gd name="T22" fmla="*/ 43 w 58"/>
                <a:gd name="T23" fmla="*/ 23 h 54"/>
                <a:gd name="T24" fmla="*/ 33 w 58"/>
                <a:gd name="T25" fmla="*/ 29 h 54"/>
                <a:gd name="T26" fmla="*/ 31 w 58"/>
                <a:gd name="T27" fmla="*/ 30 h 54"/>
                <a:gd name="T28" fmla="*/ 11 w 58"/>
                <a:gd name="T29" fmla="*/ 40 h 54"/>
                <a:gd name="T30" fmla="*/ 5 w 58"/>
                <a:gd name="T31" fmla="*/ 13 h 54"/>
                <a:gd name="T32" fmla="*/ 27 w 58"/>
                <a:gd name="T33"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4">
                  <a:moveTo>
                    <a:pt x="27" y="4"/>
                  </a:moveTo>
                  <a:cubicBezTo>
                    <a:pt x="22" y="13"/>
                    <a:pt x="22" y="13"/>
                    <a:pt x="22" y="13"/>
                  </a:cubicBezTo>
                  <a:cubicBezTo>
                    <a:pt x="17" y="12"/>
                    <a:pt x="14" y="13"/>
                    <a:pt x="12" y="18"/>
                  </a:cubicBezTo>
                  <a:cubicBezTo>
                    <a:pt x="10" y="23"/>
                    <a:pt x="11" y="26"/>
                    <a:pt x="14" y="28"/>
                  </a:cubicBezTo>
                  <a:cubicBezTo>
                    <a:pt x="18" y="30"/>
                    <a:pt x="21" y="28"/>
                    <a:pt x="25" y="23"/>
                  </a:cubicBezTo>
                  <a:cubicBezTo>
                    <a:pt x="25" y="22"/>
                    <a:pt x="26" y="22"/>
                    <a:pt x="26" y="22"/>
                  </a:cubicBezTo>
                  <a:cubicBezTo>
                    <a:pt x="33" y="12"/>
                    <a:pt x="40" y="8"/>
                    <a:pt x="46" y="11"/>
                  </a:cubicBezTo>
                  <a:cubicBezTo>
                    <a:pt x="56" y="16"/>
                    <a:pt x="58" y="25"/>
                    <a:pt x="52" y="38"/>
                  </a:cubicBezTo>
                  <a:cubicBezTo>
                    <a:pt x="46" y="50"/>
                    <a:pt x="38" y="54"/>
                    <a:pt x="28" y="49"/>
                  </a:cubicBezTo>
                  <a:cubicBezTo>
                    <a:pt x="33" y="39"/>
                    <a:pt x="33" y="39"/>
                    <a:pt x="33" y="39"/>
                  </a:cubicBezTo>
                  <a:cubicBezTo>
                    <a:pt x="39" y="41"/>
                    <a:pt x="43" y="40"/>
                    <a:pt x="45" y="35"/>
                  </a:cubicBezTo>
                  <a:cubicBezTo>
                    <a:pt x="48" y="29"/>
                    <a:pt x="47" y="25"/>
                    <a:pt x="43" y="23"/>
                  </a:cubicBezTo>
                  <a:cubicBezTo>
                    <a:pt x="40" y="21"/>
                    <a:pt x="37" y="23"/>
                    <a:pt x="33" y="29"/>
                  </a:cubicBezTo>
                  <a:cubicBezTo>
                    <a:pt x="32" y="29"/>
                    <a:pt x="32" y="30"/>
                    <a:pt x="31" y="30"/>
                  </a:cubicBezTo>
                  <a:cubicBezTo>
                    <a:pt x="24" y="40"/>
                    <a:pt x="18" y="43"/>
                    <a:pt x="11" y="40"/>
                  </a:cubicBezTo>
                  <a:cubicBezTo>
                    <a:pt x="2" y="35"/>
                    <a:pt x="0" y="26"/>
                    <a:pt x="5" y="13"/>
                  </a:cubicBezTo>
                  <a:cubicBezTo>
                    <a:pt x="10" y="3"/>
                    <a:pt x="18" y="0"/>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7" name="Freeform 23"/>
            <p:cNvSpPr/>
            <p:nvPr/>
          </p:nvSpPr>
          <p:spPr bwMode="auto">
            <a:xfrm>
              <a:off x="9329738" y="1031876"/>
              <a:ext cx="65088" cy="34925"/>
            </a:xfrm>
            <a:custGeom>
              <a:avLst/>
              <a:gdLst>
                <a:gd name="T0" fmla="*/ 2 w 41"/>
                <a:gd name="T1" fmla="*/ 0 h 22"/>
                <a:gd name="T2" fmla="*/ 41 w 41"/>
                <a:gd name="T3" fmla="*/ 14 h 22"/>
                <a:gd name="T4" fmla="*/ 37 w 41"/>
                <a:gd name="T5" fmla="*/ 22 h 22"/>
                <a:gd name="T6" fmla="*/ 0 w 41"/>
                <a:gd name="T7" fmla="*/ 9 h 22"/>
                <a:gd name="T8" fmla="*/ 2 w 41"/>
                <a:gd name="T9" fmla="*/ 0 h 22"/>
              </a:gdLst>
              <a:ahLst/>
              <a:cxnLst>
                <a:cxn ang="0">
                  <a:pos x="T0" y="T1"/>
                </a:cxn>
                <a:cxn ang="0">
                  <a:pos x="T2" y="T3"/>
                </a:cxn>
                <a:cxn ang="0">
                  <a:pos x="T4" y="T5"/>
                </a:cxn>
                <a:cxn ang="0">
                  <a:pos x="T6" y="T7"/>
                </a:cxn>
                <a:cxn ang="0">
                  <a:pos x="T8" y="T9"/>
                </a:cxn>
              </a:cxnLst>
              <a:rect l="0" t="0" r="r" b="b"/>
              <a:pathLst>
                <a:path w="41" h="22">
                  <a:moveTo>
                    <a:pt x="2" y="0"/>
                  </a:moveTo>
                  <a:lnTo>
                    <a:pt x="41" y="14"/>
                  </a:lnTo>
                  <a:lnTo>
                    <a:pt x="37" y="22"/>
                  </a:lnTo>
                  <a:lnTo>
                    <a:pt x="0" y="9"/>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8" name="Freeform 24"/>
            <p:cNvSpPr/>
            <p:nvPr/>
          </p:nvSpPr>
          <p:spPr bwMode="auto">
            <a:xfrm>
              <a:off x="9339263" y="977901"/>
              <a:ext cx="71438" cy="60325"/>
            </a:xfrm>
            <a:custGeom>
              <a:avLst/>
              <a:gdLst>
                <a:gd name="T0" fmla="*/ 23 w 57"/>
                <a:gd name="T1" fmla="*/ 2 h 49"/>
                <a:gd name="T2" fmla="*/ 20 w 57"/>
                <a:gd name="T3" fmla="*/ 12 h 49"/>
                <a:gd name="T4" fmla="*/ 10 w 57"/>
                <a:gd name="T5" fmla="*/ 18 h 49"/>
                <a:gd name="T6" fmla="*/ 15 w 57"/>
                <a:gd name="T7" fmla="*/ 28 h 49"/>
                <a:gd name="T8" fmla="*/ 24 w 57"/>
                <a:gd name="T9" fmla="*/ 21 h 49"/>
                <a:gd name="T10" fmla="*/ 25 w 57"/>
                <a:gd name="T11" fmla="*/ 20 h 49"/>
                <a:gd name="T12" fmla="*/ 43 w 57"/>
                <a:gd name="T13" fmla="*/ 6 h 49"/>
                <a:gd name="T14" fmla="*/ 54 w 57"/>
                <a:gd name="T15" fmla="*/ 31 h 49"/>
                <a:gd name="T16" fmla="*/ 32 w 57"/>
                <a:gd name="T17" fmla="*/ 46 h 49"/>
                <a:gd name="T18" fmla="*/ 35 w 57"/>
                <a:gd name="T19" fmla="*/ 35 h 49"/>
                <a:gd name="T20" fmla="*/ 46 w 57"/>
                <a:gd name="T21" fmla="*/ 29 h 49"/>
                <a:gd name="T22" fmla="*/ 42 w 57"/>
                <a:gd name="T23" fmla="*/ 18 h 49"/>
                <a:gd name="T24" fmla="*/ 33 w 57"/>
                <a:gd name="T25" fmla="*/ 25 h 49"/>
                <a:gd name="T26" fmla="*/ 32 w 57"/>
                <a:gd name="T27" fmla="*/ 27 h 49"/>
                <a:gd name="T28" fmla="*/ 14 w 57"/>
                <a:gd name="T29" fmla="*/ 40 h 49"/>
                <a:gd name="T30" fmla="*/ 3 w 57"/>
                <a:gd name="T31" fmla="*/ 15 h 49"/>
                <a:gd name="T32" fmla="*/ 23 w 57"/>
                <a:gd name="T33"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49">
                  <a:moveTo>
                    <a:pt x="23" y="2"/>
                  </a:moveTo>
                  <a:cubicBezTo>
                    <a:pt x="20" y="12"/>
                    <a:pt x="20" y="12"/>
                    <a:pt x="20" y="12"/>
                  </a:cubicBezTo>
                  <a:cubicBezTo>
                    <a:pt x="15" y="11"/>
                    <a:pt x="12" y="13"/>
                    <a:pt x="10" y="18"/>
                  </a:cubicBezTo>
                  <a:cubicBezTo>
                    <a:pt x="9" y="24"/>
                    <a:pt x="11" y="27"/>
                    <a:pt x="15" y="28"/>
                  </a:cubicBezTo>
                  <a:cubicBezTo>
                    <a:pt x="18" y="29"/>
                    <a:pt x="22" y="27"/>
                    <a:pt x="24" y="21"/>
                  </a:cubicBezTo>
                  <a:cubicBezTo>
                    <a:pt x="24" y="20"/>
                    <a:pt x="25" y="20"/>
                    <a:pt x="25" y="20"/>
                  </a:cubicBezTo>
                  <a:cubicBezTo>
                    <a:pt x="30" y="8"/>
                    <a:pt x="36" y="4"/>
                    <a:pt x="43" y="6"/>
                  </a:cubicBezTo>
                  <a:cubicBezTo>
                    <a:pt x="53" y="9"/>
                    <a:pt x="57" y="17"/>
                    <a:pt x="54" y="31"/>
                  </a:cubicBezTo>
                  <a:cubicBezTo>
                    <a:pt x="50" y="44"/>
                    <a:pt x="43" y="49"/>
                    <a:pt x="32" y="46"/>
                  </a:cubicBezTo>
                  <a:cubicBezTo>
                    <a:pt x="35" y="35"/>
                    <a:pt x="35" y="35"/>
                    <a:pt x="35" y="35"/>
                  </a:cubicBezTo>
                  <a:cubicBezTo>
                    <a:pt x="41" y="37"/>
                    <a:pt x="45" y="35"/>
                    <a:pt x="46" y="29"/>
                  </a:cubicBezTo>
                  <a:cubicBezTo>
                    <a:pt x="48" y="23"/>
                    <a:pt x="47" y="19"/>
                    <a:pt x="42" y="18"/>
                  </a:cubicBezTo>
                  <a:cubicBezTo>
                    <a:pt x="39" y="17"/>
                    <a:pt x="36" y="19"/>
                    <a:pt x="33" y="25"/>
                  </a:cubicBezTo>
                  <a:cubicBezTo>
                    <a:pt x="33" y="26"/>
                    <a:pt x="32" y="27"/>
                    <a:pt x="32" y="27"/>
                  </a:cubicBezTo>
                  <a:cubicBezTo>
                    <a:pt x="27" y="38"/>
                    <a:pt x="21" y="42"/>
                    <a:pt x="14" y="40"/>
                  </a:cubicBezTo>
                  <a:cubicBezTo>
                    <a:pt x="4" y="37"/>
                    <a:pt x="0" y="29"/>
                    <a:pt x="3" y="15"/>
                  </a:cubicBezTo>
                  <a:cubicBezTo>
                    <a:pt x="6" y="4"/>
                    <a:pt x="13"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299" name="Freeform 25"/>
            <p:cNvSpPr>
              <a:spLocks noEditPoints="1"/>
            </p:cNvSpPr>
            <p:nvPr/>
          </p:nvSpPr>
          <p:spPr bwMode="auto">
            <a:xfrm>
              <a:off x="8794750" y="688976"/>
              <a:ext cx="377825" cy="363538"/>
            </a:xfrm>
            <a:custGeom>
              <a:avLst/>
              <a:gdLst>
                <a:gd name="T0" fmla="*/ 0 w 306"/>
                <a:gd name="T1" fmla="*/ 52 h 295"/>
                <a:gd name="T2" fmla="*/ 2 w 306"/>
                <a:gd name="T3" fmla="*/ 54 h 295"/>
                <a:gd name="T4" fmla="*/ 2 w 306"/>
                <a:gd name="T5" fmla="*/ 56 h 295"/>
                <a:gd name="T6" fmla="*/ 31 w 306"/>
                <a:gd name="T7" fmla="*/ 92 h 295"/>
                <a:gd name="T8" fmla="*/ 31 w 306"/>
                <a:gd name="T9" fmla="*/ 180 h 295"/>
                <a:gd name="T10" fmla="*/ 85 w 306"/>
                <a:gd name="T11" fmla="*/ 253 h 295"/>
                <a:gd name="T12" fmla="*/ 150 w 306"/>
                <a:gd name="T13" fmla="*/ 289 h 295"/>
                <a:gd name="T14" fmla="*/ 152 w 306"/>
                <a:gd name="T15" fmla="*/ 295 h 295"/>
                <a:gd name="T16" fmla="*/ 154 w 306"/>
                <a:gd name="T17" fmla="*/ 289 h 295"/>
                <a:gd name="T18" fmla="*/ 233 w 306"/>
                <a:gd name="T19" fmla="*/ 248 h 295"/>
                <a:gd name="T20" fmla="*/ 277 w 306"/>
                <a:gd name="T21" fmla="*/ 177 h 295"/>
                <a:gd name="T22" fmla="*/ 277 w 306"/>
                <a:gd name="T23" fmla="*/ 93 h 295"/>
                <a:gd name="T24" fmla="*/ 304 w 306"/>
                <a:gd name="T25" fmla="*/ 58 h 295"/>
                <a:gd name="T26" fmla="*/ 306 w 306"/>
                <a:gd name="T27" fmla="*/ 56 h 295"/>
                <a:gd name="T28" fmla="*/ 242 w 306"/>
                <a:gd name="T29" fmla="*/ 2 h 295"/>
                <a:gd name="T30" fmla="*/ 241 w 306"/>
                <a:gd name="T31" fmla="*/ 3 h 295"/>
                <a:gd name="T32" fmla="*/ 151 w 306"/>
                <a:gd name="T33" fmla="*/ 29 h 295"/>
                <a:gd name="T34" fmla="*/ 66 w 306"/>
                <a:gd name="T35" fmla="*/ 1 h 295"/>
                <a:gd name="T36" fmla="*/ 65 w 306"/>
                <a:gd name="T37" fmla="*/ 0 h 295"/>
                <a:gd name="T38" fmla="*/ 0 w 306"/>
                <a:gd name="T39" fmla="*/ 52 h 295"/>
                <a:gd name="T40" fmla="*/ 65 w 306"/>
                <a:gd name="T41" fmla="*/ 5 h 295"/>
                <a:gd name="T42" fmla="*/ 151 w 306"/>
                <a:gd name="T43" fmla="*/ 33 h 295"/>
                <a:gd name="T44" fmla="*/ 242 w 306"/>
                <a:gd name="T45" fmla="*/ 7 h 295"/>
                <a:gd name="T46" fmla="*/ 299 w 306"/>
                <a:gd name="T47" fmla="*/ 56 h 295"/>
                <a:gd name="T48" fmla="*/ 273 w 306"/>
                <a:gd name="T49" fmla="*/ 93 h 295"/>
                <a:gd name="T50" fmla="*/ 273 w 306"/>
                <a:gd name="T51" fmla="*/ 177 h 295"/>
                <a:gd name="T52" fmla="*/ 231 w 306"/>
                <a:gd name="T53" fmla="*/ 244 h 295"/>
                <a:gd name="T54" fmla="*/ 152 w 306"/>
                <a:gd name="T55" fmla="*/ 284 h 295"/>
                <a:gd name="T56" fmla="*/ 85 w 306"/>
                <a:gd name="T57" fmla="*/ 249 h 295"/>
                <a:gd name="T58" fmla="*/ 35 w 306"/>
                <a:gd name="T59" fmla="*/ 180 h 295"/>
                <a:gd name="T60" fmla="*/ 35 w 306"/>
                <a:gd name="T61" fmla="*/ 91 h 295"/>
                <a:gd name="T62" fmla="*/ 4 w 306"/>
                <a:gd name="T63" fmla="*/ 53 h 295"/>
                <a:gd name="T64" fmla="*/ 65 w 306"/>
                <a:gd name="T65" fmla="*/ 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6" h="295">
                  <a:moveTo>
                    <a:pt x="0" y="52"/>
                  </a:moveTo>
                  <a:cubicBezTo>
                    <a:pt x="0" y="52"/>
                    <a:pt x="2" y="54"/>
                    <a:pt x="2" y="54"/>
                  </a:cubicBezTo>
                  <a:cubicBezTo>
                    <a:pt x="2" y="55"/>
                    <a:pt x="2" y="56"/>
                    <a:pt x="2" y="56"/>
                  </a:cubicBezTo>
                  <a:cubicBezTo>
                    <a:pt x="28" y="59"/>
                    <a:pt x="31" y="90"/>
                    <a:pt x="31" y="92"/>
                  </a:cubicBezTo>
                  <a:cubicBezTo>
                    <a:pt x="31" y="92"/>
                    <a:pt x="31" y="179"/>
                    <a:pt x="31" y="180"/>
                  </a:cubicBezTo>
                  <a:cubicBezTo>
                    <a:pt x="31" y="217"/>
                    <a:pt x="49" y="241"/>
                    <a:pt x="85" y="253"/>
                  </a:cubicBezTo>
                  <a:cubicBezTo>
                    <a:pt x="139" y="260"/>
                    <a:pt x="150" y="288"/>
                    <a:pt x="150" y="289"/>
                  </a:cubicBezTo>
                  <a:cubicBezTo>
                    <a:pt x="152" y="295"/>
                    <a:pt x="152" y="295"/>
                    <a:pt x="152" y="295"/>
                  </a:cubicBezTo>
                  <a:cubicBezTo>
                    <a:pt x="154" y="289"/>
                    <a:pt x="154" y="289"/>
                    <a:pt x="154" y="289"/>
                  </a:cubicBezTo>
                  <a:cubicBezTo>
                    <a:pt x="158" y="270"/>
                    <a:pt x="191" y="260"/>
                    <a:pt x="233" y="248"/>
                  </a:cubicBezTo>
                  <a:cubicBezTo>
                    <a:pt x="277" y="235"/>
                    <a:pt x="277" y="177"/>
                    <a:pt x="277" y="177"/>
                  </a:cubicBezTo>
                  <a:cubicBezTo>
                    <a:pt x="277" y="93"/>
                    <a:pt x="277" y="93"/>
                    <a:pt x="277" y="93"/>
                  </a:cubicBezTo>
                  <a:cubicBezTo>
                    <a:pt x="277" y="71"/>
                    <a:pt x="304" y="58"/>
                    <a:pt x="304" y="58"/>
                  </a:cubicBezTo>
                  <a:cubicBezTo>
                    <a:pt x="306" y="56"/>
                    <a:pt x="306" y="56"/>
                    <a:pt x="306" y="56"/>
                  </a:cubicBezTo>
                  <a:cubicBezTo>
                    <a:pt x="242" y="2"/>
                    <a:pt x="242" y="2"/>
                    <a:pt x="242" y="2"/>
                  </a:cubicBezTo>
                  <a:cubicBezTo>
                    <a:pt x="241" y="3"/>
                    <a:pt x="241" y="3"/>
                    <a:pt x="241" y="3"/>
                  </a:cubicBezTo>
                  <a:cubicBezTo>
                    <a:pt x="236" y="7"/>
                    <a:pt x="199" y="29"/>
                    <a:pt x="151" y="29"/>
                  </a:cubicBezTo>
                  <a:cubicBezTo>
                    <a:pt x="104" y="29"/>
                    <a:pt x="67" y="1"/>
                    <a:pt x="66" y="1"/>
                  </a:cubicBezTo>
                  <a:cubicBezTo>
                    <a:pt x="65" y="0"/>
                    <a:pt x="65" y="0"/>
                    <a:pt x="65" y="0"/>
                  </a:cubicBezTo>
                  <a:lnTo>
                    <a:pt x="0" y="52"/>
                  </a:lnTo>
                  <a:close/>
                  <a:moveTo>
                    <a:pt x="65" y="5"/>
                  </a:moveTo>
                  <a:cubicBezTo>
                    <a:pt x="71" y="9"/>
                    <a:pt x="107" y="33"/>
                    <a:pt x="151" y="33"/>
                  </a:cubicBezTo>
                  <a:cubicBezTo>
                    <a:pt x="199" y="33"/>
                    <a:pt x="235" y="13"/>
                    <a:pt x="242" y="7"/>
                  </a:cubicBezTo>
                  <a:cubicBezTo>
                    <a:pt x="244" y="9"/>
                    <a:pt x="296" y="52"/>
                    <a:pt x="299" y="56"/>
                  </a:cubicBezTo>
                  <a:cubicBezTo>
                    <a:pt x="293" y="59"/>
                    <a:pt x="273" y="72"/>
                    <a:pt x="273" y="93"/>
                  </a:cubicBezTo>
                  <a:cubicBezTo>
                    <a:pt x="273" y="93"/>
                    <a:pt x="273" y="177"/>
                    <a:pt x="273" y="177"/>
                  </a:cubicBezTo>
                  <a:cubicBezTo>
                    <a:pt x="273" y="178"/>
                    <a:pt x="273" y="232"/>
                    <a:pt x="231" y="244"/>
                  </a:cubicBezTo>
                  <a:cubicBezTo>
                    <a:pt x="191" y="256"/>
                    <a:pt x="160" y="266"/>
                    <a:pt x="152" y="284"/>
                  </a:cubicBezTo>
                  <a:cubicBezTo>
                    <a:pt x="148" y="276"/>
                    <a:pt x="132" y="255"/>
                    <a:pt x="85" y="249"/>
                  </a:cubicBezTo>
                  <a:cubicBezTo>
                    <a:pt x="52" y="238"/>
                    <a:pt x="35" y="215"/>
                    <a:pt x="35" y="180"/>
                  </a:cubicBezTo>
                  <a:cubicBezTo>
                    <a:pt x="35" y="179"/>
                    <a:pt x="35" y="91"/>
                    <a:pt x="35" y="91"/>
                  </a:cubicBezTo>
                  <a:cubicBezTo>
                    <a:pt x="35" y="91"/>
                    <a:pt x="31" y="59"/>
                    <a:pt x="4" y="53"/>
                  </a:cubicBezTo>
                  <a:cubicBezTo>
                    <a:pt x="8" y="50"/>
                    <a:pt x="63" y="6"/>
                    <a:pt x="6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0" name="Freeform 26"/>
            <p:cNvSpPr/>
            <p:nvPr/>
          </p:nvSpPr>
          <p:spPr bwMode="auto">
            <a:xfrm>
              <a:off x="8832850" y="781051"/>
              <a:ext cx="106363" cy="7938"/>
            </a:xfrm>
            <a:custGeom>
              <a:avLst/>
              <a:gdLst>
                <a:gd name="T0" fmla="*/ 0 w 87"/>
                <a:gd name="T1" fmla="*/ 0 h 6"/>
                <a:gd name="T2" fmla="*/ 0 w 87"/>
                <a:gd name="T3" fmla="*/ 4 h 6"/>
                <a:gd name="T4" fmla="*/ 84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4"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1" name="Freeform 27"/>
            <p:cNvSpPr/>
            <p:nvPr/>
          </p:nvSpPr>
          <p:spPr bwMode="auto">
            <a:xfrm>
              <a:off x="9031288" y="781051"/>
              <a:ext cx="107950" cy="7938"/>
            </a:xfrm>
            <a:custGeom>
              <a:avLst/>
              <a:gdLst>
                <a:gd name="T0" fmla="*/ 0 w 87"/>
                <a:gd name="T1" fmla="*/ 0 h 6"/>
                <a:gd name="T2" fmla="*/ 0 w 87"/>
                <a:gd name="T3" fmla="*/ 4 h 6"/>
                <a:gd name="T4" fmla="*/ 85 w 87"/>
                <a:gd name="T5" fmla="*/ 4 h 6"/>
                <a:gd name="T6" fmla="*/ 85 w 87"/>
                <a:gd name="T7" fmla="*/ 6 h 6"/>
                <a:gd name="T8" fmla="*/ 87 w 87"/>
                <a:gd name="T9" fmla="*/ 0 h 6"/>
                <a:gd name="T10" fmla="*/ 0 w 87"/>
                <a:gd name="T11" fmla="*/ 0 h 6"/>
              </a:gdLst>
              <a:ahLst/>
              <a:cxnLst>
                <a:cxn ang="0">
                  <a:pos x="T0" y="T1"/>
                </a:cxn>
                <a:cxn ang="0">
                  <a:pos x="T2" y="T3"/>
                </a:cxn>
                <a:cxn ang="0">
                  <a:pos x="T4" y="T5"/>
                </a:cxn>
                <a:cxn ang="0">
                  <a:pos x="T6" y="T7"/>
                </a:cxn>
                <a:cxn ang="0">
                  <a:pos x="T8" y="T9"/>
                </a:cxn>
                <a:cxn ang="0">
                  <a:pos x="T10" y="T11"/>
                </a:cxn>
              </a:cxnLst>
              <a:rect l="0" t="0" r="r" b="b"/>
              <a:pathLst>
                <a:path w="87" h="6">
                  <a:moveTo>
                    <a:pt x="0" y="0"/>
                  </a:moveTo>
                  <a:cubicBezTo>
                    <a:pt x="0" y="4"/>
                    <a:pt x="0" y="4"/>
                    <a:pt x="0" y="4"/>
                  </a:cubicBezTo>
                  <a:cubicBezTo>
                    <a:pt x="0" y="4"/>
                    <a:pt x="83" y="4"/>
                    <a:pt x="85" y="4"/>
                  </a:cubicBezTo>
                  <a:cubicBezTo>
                    <a:pt x="85" y="5"/>
                    <a:pt x="85" y="6"/>
                    <a:pt x="85" y="6"/>
                  </a:cubicBezTo>
                  <a:cubicBezTo>
                    <a:pt x="87" y="0"/>
                    <a:pt x="87" y="0"/>
                    <a:pt x="87"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2" name="Rectangle 28"/>
            <p:cNvSpPr>
              <a:spLocks noChangeArrowheads="1"/>
            </p:cNvSpPr>
            <p:nvPr/>
          </p:nvSpPr>
          <p:spPr bwMode="auto">
            <a:xfrm>
              <a:off x="8834438" y="844551"/>
              <a:ext cx="4445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3" name="Rectangle 29"/>
            <p:cNvSpPr>
              <a:spLocks noChangeArrowheads="1"/>
            </p:cNvSpPr>
            <p:nvPr/>
          </p:nvSpPr>
          <p:spPr bwMode="auto">
            <a:xfrm>
              <a:off x="9088438" y="844551"/>
              <a:ext cx="460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4" name="Rectangle 30"/>
            <p:cNvSpPr>
              <a:spLocks noChangeArrowheads="1"/>
            </p:cNvSpPr>
            <p:nvPr/>
          </p:nvSpPr>
          <p:spPr bwMode="auto">
            <a:xfrm>
              <a:off x="883761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5" name="Rectangle 31"/>
            <p:cNvSpPr>
              <a:spLocks noChangeArrowheads="1"/>
            </p:cNvSpPr>
            <p:nvPr/>
          </p:nvSpPr>
          <p:spPr bwMode="auto">
            <a:xfrm>
              <a:off x="9059863" y="895351"/>
              <a:ext cx="73025"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6" name="Rectangle 32"/>
            <p:cNvSpPr>
              <a:spLocks noChangeArrowheads="1"/>
            </p:cNvSpPr>
            <p:nvPr/>
          </p:nvSpPr>
          <p:spPr bwMode="auto">
            <a:xfrm>
              <a:off x="8845550" y="957263"/>
              <a:ext cx="2746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07" name="Freeform 33"/>
            <p:cNvSpPr>
              <a:spLocks noEditPoints="1"/>
            </p:cNvSpPr>
            <p:nvPr/>
          </p:nvSpPr>
          <p:spPr bwMode="auto">
            <a:xfrm>
              <a:off x="8528050" y="474663"/>
              <a:ext cx="927100" cy="927100"/>
            </a:xfrm>
            <a:custGeom>
              <a:avLst/>
              <a:gdLst>
                <a:gd name="T0" fmla="*/ 0 w 750"/>
                <a:gd name="T1" fmla="*/ 374 h 749"/>
                <a:gd name="T2" fmla="*/ 375 w 750"/>
                <a:gd name="T3" fmla="*/ 749 h 749"/>
                <a:gd name="T4" fmla="*/ 750 w 750"/>
                <a:gd name="T5" fmla="*/ 374 h 749"/>
                <a:gd name="T6" fmla="*/ 375 w 750"/>
                <a:gd name="T7" fmla="*/ 0 h 749"/>
                <a:gd name="T8" fmla="*/ 0 w 750"/>
                <a:gd name="T9" fmla="*/ 374 h 749"/>
                <a:gd name="T10" fmla="*/ 8 w 750"/>
                <a:gd name="T11" fmla="*/ 374 h 749"/>
                <a:gd name="T12" fmla="*/ 375 w 750"/>
                <a:gd name="T13" fmla="*/ 7 h 749"/>
                <a:gd name="T14" fmla="*/ 742 w 750"/>
                <a:gd name="T15" fmla="*/ 374 h 749"/>
                <a:gd name="T16" fmla="*/ 375 w 750"/>
                <a:gd name="T17" fmla="*/ 741 h 749"/>
                <a:gd name="T18" fmla="*/ 8 w 750"/>
                <a:gd name="T19" fmla="*/ 37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0" h="749">
                  <a:moveTo>
                    <a:pt x="0" y="374"/>
                  </a:moveTo>
                  <a:cubicBezTo>
                    <a:pt x="0" y="581"/>
                    <a:pt x="169" y="749"/>
                    <a:pt x="375" y="749"/>
                  </a:cubicBezTo>
                  <a:cubicBezTo>
                    <a:pt x="582" y="749"/>
                    <a:pt x="750" y="581"/>
                    <a:pt x="750" y="374"/>
                  </a:cubicBezTo>
                  <a:cubicBezTo>
                    <a:pt x="750" y="168"/>
                    <a:pt x="582" y="0"/>
                    <a:pt x="375" y="0"/>
                  </a:cubicBezTo>
                  <a:cubicBezTo>
                    <a:pt x="169" y="0"/>
                    <a:pt x="0" y="168"/>
                    <a:pt x="0" y="374"/>
                  </a:cubicBezTo>
                  <a:close/>
                  <a:moveTo>
                    <a:pt x="8" y="374"/>
                  </a:moveTo>
                  <a:cubicBezTo>
                    <a:pt x="8" y="172"/>
                    <a:pt x="173" y="7"/>
                    <a:pt x="375" y="7"/>
                  </a:cubicBezTo>
                  <a:cubicBezTo>
                    <a:pt x="578" y="7"/>
                    <a:pt x="742" y="172"/>
                    <a:pt x="742" y="374"/>
                  </a:cubicBezTo>
                  <a:cubicBezTo>
                    <a:pt x="742" y="577"/>
                    <a:pt x="578" y="741"/>
                    <a:pt x="375" y="741"/>
                  </a:cubicBezTo>
                  <a:cubicBezTo>
                    <a:pt x="173" y="741"/>
                    <a:pt x="8" y="577"/>
                    <a:pt x="8" y="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8" name="Freeform 34"/>
            <p:cNvSpPr>
              <a:spLocks noEditPoints="1"/>
            </p:cNvSpPr>
            <p:nvPr/>
          </p:nvSpPr>
          <p:spPr bwMode="auto">
            <a:xfrm>
              <a:off x="8683625" y="628651"/>
              <a:ext cx="617538" cy="620713"/>
            </a:xfrm>
            <a:custGeom>
              <a:avLst/>
              <a:gdLst>
                <a:gd name="T0" fmla="*/ 0 w 501"/>
                <a:gd name="T1" fmla="*/ 250 h 501"/>
                <a:gd name="T2" fmla="*/ 250 w 501"/>
                <a:gd name="T3" fmla="*/ 501 h 501"/>
                <a:gd name="T4" fmla="*/ 501 w 501"/>
                <a:gd name="T5" fmla="*/ 250 h 501"/>
                <a:gd name="T6" fmla="*/ 250 w 501"/>
                <a:gd name="T7" fmla="*/ 0 h 501"/>
                <a:gd name="T8" fmla="*/ 0 w 501"/>
                <a:gd name="T9" fmla="*/ 250 h 501"/>
                <a:gd name="T10" fmla="*/ 5 w 501"/>
                <a:gd name="T11" fmla="*/ 250 h 501"/>
                <a:gd name="T12" fmla="*/ 250 w 501"/>
                <a:gd name="T13" fmla="*/ 5 h 501"/>
                <a:gd name="T14" fmla="*/ 496 w 501"/>
                <a:gd name="T15" fmla="*/ 250 h 501"/>
                <a:gd name="T16" fmla="*/ 250 w 501"/>
                <a:gd name="T17" fmla="*/ 496 h 501"/>
                <a:gd name="T18" fmla="*/ 5 w 501"/>
                <a:gd name="T19" fmla="*/ 25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1" h="501">
                  <a:moveTo>
                    <a:pt x="0" y="250"/>
                  </a:moveTo>
                  <a:cubicBezTo>
                    <a:pt x="0" y="388"/>
                    <a:pt x="112" y="501"/>
                    <a:pt x="250" y="501"/>
                  </a:cubicBezTo>
                  <a:cubicBezTo>
                    <a:pt x="388" y="501"/>
                    <a:pt x="501" y="388"/>
                    <a:pt x="501" y="250"/>
                  </a:cubicBezTo>
                  <a:cubicBezTo>
                    <a:pt x="501" y="112"/>
                    <a:pt x="388" y="0"/>
                    <a:pt x="250" y="0"/>
                  </a:cubicBezTo>
                  <a:cubicBezTo>
                    <a:pt x="112" y="0"/>
                    <a:pt x="0" y="112"/>
                    <a:pt x="0" y="250"/>
                  </a:cubicBezTo>
                  <a:close/>
                  <a:moveTo>
                    <a:pt x="5" y="250"/>
                  </a:moveTo>
                  <a:cubicBezTo>
                    <a:pt x="5" y="115"/>
                    <a:pt x="115" y="5"/>
                    <a:pt x="250" y="5"/>
                  </a:cubicBezTo>
                  <a:cubicBezTo>
                    <a:pt x="386" y="5"/>
                    <a:pt x="496" y="115"/>
                    <a:pt x="496" y="250"/>
                  </a:cubicBezTo>
                  <a:cubicBezTo>
                    <a:pt x="496" y="386"/>
                    <a:pt x="386" y="496"/>
                    <a:pt x="250" y="496"/>
                  </a:cubicBezTo>
                  <a:cubicBezTo>
                    <a:pt x="115" y="496"/>
                    <a:pt x="5" y="386"/>
                    <a:pt x="5" y="2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09" name="Freeform 35"/>
            <p:cNvSpPr>
              <a:spLocks noEditPoints="1"/>
            </p:cNvSpPr>
            <p:nvPr/>
          </p:nvSpPr>
          <p:spPr bwMode="auto">
            <a:xfrm>
              <a:off x="8623300" y="649288"/>
              <a:ext cx="117475" cy="125413"/>
            </a:xfrm>
            <a:custGeom>
              <a:avLst/>
              <a:gdLst>
                <a:gd name="T0" fmla="*/ 38 w 95"/>
                <a:gd name="T1" fmla="*/ 88 h 101"/>
                <a:gd name="T2" fmla="*/ 27 w 95"/>
                <a:gd name="T3" fmla="*/ 90 h 101"/>
                <a:gd name="T4" fmla="*/ 22 w 95"/>
                <a:gd name="T5" fmla="*/ 72 h 101"/>
                <a:gd name="T6" fmla="*/ 30 w 95"/>
                <a:gd name="T7" fmla="*/ 65 h 101"/>
                <a:gd name="T8" fmla="*/ 1 w 95"/>
                <a:gd name="T9" fmla="*/ 36 h 101"/>
                <a:gd name="T10" fmla="*/ 8 w 95"/>
                <a:gd name="T11" fmla="*/ 49 h 101"/>
                <a:gd name="T12" fmla="*/ 16 w 95"/>
                <a:gd name="T13" fmla="*/ 42 h 101"/>
                <a:gd name="T14" fmla="*/ 17 w 95"/>
                <a:gd name="T15" fmla="*/ 53 h 101"/>
                <a:gd name="T16" fmla="*/ 31 w 95"/>
                <a:gd name="T17" fmla="*/ 46 h 101"/>
                <a:gd name="T18" fmla="*/ 33 w 95"/>
                <a:gd name="T19" fmla="*/ 60 h 101"/>
                <a:gd name="T20" fmla="*/ 45 w 95"/>
                <a:gd name="T21" fmla="*/ 24 h 101"/>
                <a:gd name="T22" fmla="*/ 37 w 95"/>
                <a:gd name="T23" fmla="*/ 31 h 101"/>
                <a:gd name="T24" fmla="*/ 38 w 95"/>
                <a:gd name="T25" fmla="*/ 16 h 101"/>
                <a:gd name="T26" fmla="*/ 29 w 95"/>
                <a:gd name="T27" fmla="*/ 23 h 101"/>
                <a:gd name="T28" fmla="*/ 34 w 95"/>
                <a:gd name="T29" fmla="*/ 11 h 101"/>
                <a:gd name="T30" fmla="*/ 29 w 95"/>
                <a:gd name="T31" fmla="*/ 10 h 101"/>
                <a:gd name="T32" fmla="*/ 25 w 95"/>
                <a:gd name="T33" fmla="*/ 5 h 101"/>
                <a:gd name="T34" fmla="*/ 56 w 95"/>
                <a:gd name="T35" fmla="*/ 14 h 101"/>
                <a:gd name="T36" fmla="*/ 69 w 95"/>
                <a:gd name="T37" fmla="*/ 31 h 101"/>
                <a:gd name="T38" fmla="*/ 36 w 95"/>
                <a:gd name="T39" fmla="*/ 64 h 101"/>
                <a:gd name="T40" fmla="*/ 15 w 95"/>
                <a:gd name="T41" fmla="*/ 28 h 101"/>
                <a:gd name="T42" fmla="*/ 19 w 95"/>
                <a:gd name="T43" fmla="*/ 17 h 101"/>
                <a:gd name="T44" fmla="*/ 30 w 95"/>
                <a:gd name="T45" fmla="*/ 27 h 101"/>
                <a:gd name="T46" fmla="*/ 23 w 95"/>
                <a:gd name="T47" fmla="*/ 30 h 101"/>
                <a:gd name="T48" fmla="*/ 18 w 95"/>
                <a:gd name="T49" fmla="*/ 41 h 101"/>
                <a:gd name="T50" fmla="*/ 9 w 95"/>
                <a:gd name="T51" fmla="*/ 32 h 101"/>
                <a:gd name="T52" fmla="*/ 26 w 95"/>
                <a:gd name="T53" fmla="*/ 40 h 101"/>
                <a:gd name="T54" fmla="*/ 33 w 95"/>
                <a:gd name="T55" fmla="*/ 29 h 101"/>
                <a:gd name="T56" fmla="*/ 36 w 95"/>
                <a:gd name="T57" fmla="*/ 34 h 101"/>
                <a:gd name="T58" fmla="*/ 43 w 95"/>
                <a:gd name="T59" fmla="*/ 39 h 101"/>
                <a:gd name="T60" fmla="*/ 38 w 95"/>
                <a:gd name="T61" fmla="*/ 44 h 101"/>
                <a:gd name="T62" fmla="*/ 25 w 95"/>
                <a:gd name="T63" fmla="*/ 42 h 101"/>
                <a:gd name="T64" fmla="*/ 86 w 95"/>
                <a:gd name="T65" fmla="*/ 25 h 101"/>
                <a:gd name="T66" fmla="*/ 94 w 95"/>
                <a:gd name="T67" fmla="*/ 27 h 101"/>
                <a:gd name="T68" fmla="*/ 94 w 95"/>
                <a:gd name="T69" fmla="*/ 79 h 101"/>
                <a:gd name="T70" fmla="*/ 75 w 95"/>
                <a:gd name="T71" fmla="*/ 84 h 101"/>
                <a:gd name="T72" fmla="*/ 51 w 95"/>
                <a:gd name="T73" fmla="*/ 100 h 101"/>
                <a:gd name="T74" fmla="*/ 42 w 95"/>
                <a:gd name="T75" fmla="*/ 100 h 101"/>
                <a:gd name="T76" fmla="*/ 57 w 95"/>
                <a:gd name="T77" fmla="*/ 63 h 101"/>
                <a:gd name="T78" fmla="*/ 52 w 95"/>
                <a:gd name="T79" fmla="*/ 58 h 101"/>
                <a:gd name="T80" fmla="*/ 53 w 95"/>
                <a:gd name="T81" fmla="*/ 41 h 101"/>
                <a:gd name="T82" fmla="*/ 62 w 95"/>
                <a:gd name="T83" fmla="*/ 57 h 101"/>
                <a:gd name="T84" fmla="*/ 83 w 95"/>
                <a:gd name="T8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1">
                  <a:moveTo>
                    <a:pt x="30" y="75"/>
                  </a:moveTo>
                  <a:cubicBezTo>
                    <a:pt x="27" y="76"/>
                    <a:pt x="27" y="76"/>
                    <a:pt x="27" y="76"/>
                  </a:cubicBezTo>
                  <a:cubicBezTo>
                    <a:pt x="30" y="79"/>
                    <a:pt x="34" y="83"/>
                    <a:pt x="38" y="88"/>
                  </a:cubicBezTo>
                  <a:cubicBezTo>
                    <a:pt x="35" y="88"/>
                    <a:pt x="32" y="89"/>
                    <a:pt x="29" y="91"/>
                  </a:cubicBezTo>
                  <a:cubicBezTo>
                    <a:pt x="28" y="91"/>
                    <a:pt x="28" y="92"/>
                    <a:pt x="27" y="92"/>
                  </a:cubicBezTo>
                  <a:cubicBezTo>
                    <a:pt x="27" y="92"/>
                    <a:pt x="27" y="91"/>
                    <a:pt x="27" y="90"/>
                  </a:cubicBezTo>
                  <a:cubicBezTo>
                    <a:pt x="26" y="85"/>
                    <a:pt x="24" y="79"/>
                    <a:pt x="20" y="74"/>
                  </a:cubicBezTo>
                  <a:cubicBezTo>
                    <a:pt x="20" y="73"/>
                    <a:pt x="19" y="72"/>
                    <a:pt x="20" y="72"/>
                  </a:cubicBezTo>
                  <a:cubicBezTo>
                    <a:pt x="20" y="71"/>
                    <a:pt x="21" y="71"/>
                    <a:pt x="22" y="72"/>
                  </a:cubicBezTo>
                  <a:cubicBezTo>
                    <a:pt x="23" y="73"/>
                    <a:pt x="24" y="73"/>
                    <a:pt x="24" y="74"/>
                  </a:cubicBezTo>
                  <a:cubicBezTo>
                    <a:pt x="25" y="73"/>
                    <a:pt x="26" y="71"/>
                    <a:pt x="27" y="69"/>
                  </a:cubicBezTo>
                  <a:cubicBezTo>
                    <a:pt x="28" y="67"/>
                    <a:pt x="29" y="66"/>
                    <a:pt x="30" y="65"/>
                  </a:cubicBezTo>
                  <a:cubicBezTo>
                    <a:pt x="18" y="59"/>
                    <a:pt x="8" y="55"/>
                    <a:pt x="0" y="54"/>
                  </a:cubicBezTo>
                  <a:cubicBezTo>
                    <a:pt x="1" y="52"/>
                    <a:pt x="3" y="50"/>
                    <a:pt x="5" y="49"/>
                  </a:cubicBezTo>
                  <a:cubicBezTo>
                    <a:pt x="4" y="43"/>
                    <a:pt x="3" y="39"/>
                    <a:pt x="1" y="36"/>
                  </a:cubicBezTo>
                  <a:cubicBezTo>
                    <a:pt x="4" y="36"/>
                    <a:pt x="8" y="35"/>
                    <a:pt x="12" y="33"/>
                  </a:cubicBezTo>
                  <a:cubicBezTo>
                    <a:pt x="11" y="35"/>
                    <a:pt x="10" y="38"/>
                    <a:pt x="9" y="42"/>
                  </a:cubicBezTo>
                  <a:cubicBezTo>
                    <a:pt x="9" y="45"/>
                    <a:pt x="9" y="47"/>
                    <a:pt x="8" y="49"/>
                  </a:cubicBezTo>
                  <a:cubicBezTo>
                    <a:pt x="10" y="49"/>
                    <a:pt x="12" y="50"/>
                    <a:pt x="14" y="51"/>
                  </a:cubicBezTo>
                  <a:cubicBezTo>
                    <a:pt x="15" y="50"/>
                    <a:pt x="15" y="48"/>
                    <a:pt x="15" y="46"/>
                  </a:cubicBezTo>
                  <a:cubicBezTo>
                    <a:pt x="16" y="44"/>
                    <a:pt x="16" y="43"/>
                    <a:pt x="16" y="42"/>
                  </a:cubicBezTo>
                  <a:cubicBezTo>
                    <a:pt x="18" y="42"/>
                    <a:pt x="20" y="42"/>
                    <a:pt x="22" y="42"/>
                  </a:cubicBezTo>
                  <a:cubicBezTo>
                    <a:pt x="21" y="43"/>
                    <a:pt x="21" y="44"/>
                    <a:pt x="20" y="47"/>
                  </a:cubicBezTo>
                  <a:cubicBezTo>
                    <a:pt x="18" y="49"/>
                    <a:pt x="18" y="52"/>
                    <a:pt x="17" y="53"/>
                  </a:cubicBezTo>
                  <a:cubicBezTo>
                    <a:pt x="19" y="54"/>
                    <a:pt x="21" y="54"/>
                    <a:pt x="23" y="56"/>
                  </a:cubicBezTo>
                  <a:cubicBezTo>
                    <a:pt x="24" y="52"/>
                    <a:pt x="25" y="49"/>
                    <a:pt x="26" y="47"/>
                  </a:cubicBezTo>
                  <a:cubicBezTo>
                    <a:pt x="28" y="46"/>
                    <a:pt x="30" y="46"/>
                    <a:pt x="31" y="46"/>
                  </a:cubicBezTo>
                  <a:cubicBezTo>
                    <a:pt x="31" y="47"/>
                    <a:pt x="29" y="50"/>
                    <a:pt x="28" y="53"/>
                  </a:cubicBezTo>
                  <a:cubicBezTo>
                    <a:pt x="27" y="55"/>
                    <a:pt x="27" y="56"/>
                    <a:pt x="26" y="57"/>
                  </a:cubicBezTo>
                  <a:cubicBezTo>
                    <a:pt x="29" y="58"/>
                    <a:pt x="31" y="59"/>
                    <a:pt x="33" y="60"/>
                  </a:cubicBezTo>
                  <a:cubicBezTo>
                    <a:pt x="39" y="50"/>
                    <a:pt x="44" y="40"/>
                    <a:pt x="50" y="30"/>
                  </a:cubicBezTo>
                  <a:cubicBezTo>
                    <a:pt x="49" y="29"/>
                    <a:pt x="49" y="29"/>
                    <a:pt x="49" y="28"/>
                  </a:cubicBezTo>
                  <a:cubicBezTo>
                    <a:pt x="48" y="28"/>
                    <a:pt x="47" y="26"/>
                    <a:pt x="45" y="24"/>
                  </a:cubicBezTo>
                  <a:cubicBezTo>
                    <a:pt x="44" y="25"/>
                    <a:pt x="44" y="26"/>
                    <a:pt x="43" y="28"/>
                  </a:cubicBezTo>
                  <a:cubicBezTo>
                    <a:pt x="43" y="29"/>
                    <a:pt x="43" y="30"/>
                    <a:pt x="42" y="31"/>
                  </a:cubicBezTo>
                  <a:cubicBezTo>
                    <a:pt x="41" y="31"/>
                    <a:pt x="39" y="31"/>
                    <a:pt x="37" y="31"/>
                  </a:cubicBezTo>
                  <a:cubicBezTo>
                    <a:pt x="37" y="31"/>
                    <a:pt x="37" y="30"/>
                    <a:pt x="37" y="30"/>
                  </a:cubicBezTo>
                  <a:cubicBezTo>
                    <a:pt x="40" y="26"/>
                    <a:pt x="41" y="23"/>
                    <a:pt x="42" y="21"/>
                  </a:cubicBezTo>
                  <a:cubicBezTo>
                    <a:pt x="41" y="19"/>
                    <a:pt x="39" y="17"/>
                    <a:pt x="38" y="16"/>
                  </a:cubicBezTo>
                  <a:cubicBezTo>
                    <a:pt x="37" y="16"/>
                    <a:pt x="37" y="17"/>
                    <a:pt x="37" y="17"/>
                  </a:cubicBezTo>
                  <a:cubicBezTo>
                    <a:pt x="36" y="18"/>
                    <a:pt x="36" y="20"/>
                    <a:pt x="34" y="23"/>
                  </a:cubicBezTo>
                  <a:cubicBezTo>
                    <a:pt x="33" y="24"/>
                    <a:pt x="31" y="24"/>
                    <a:pt x="29" y="23"/>
                  </a:cubicBezTo>
                  <a:cubicBezTo>
                    <a:pt x="30" y="21"/>
                    <a:pt x="32" y="19"/>
                    <a:pt x="34" y="14"/>
                  </a:cubicBezTo>
                  <a:cubicBezTo>
                    <a:pt x="35" y="14"/>
                    <a:pt x="35" y="13"/>
                    <a:pt x="35" y="13"/>
                  </a:cubicBezTo>
                  <a:cubicBezTo>
                    <a:pt x="35" y="13"/>
                    <a:pt x="34" y="12"/>
                    <a:pt x="34" y="11"/>
                  </a:cubicBezTo>
                  <a:cubicBezTo>
                    <a:pt x="33" y="11"/>
                    <a:pt x="32" y="10"/>
                    <a:pt x="32" y="9"/>
                  </a:cubicBezTo>
                  <a:cubicBezTo>
                    <a:pt x="31" y="8"/>
                    <a:pt x="30" y="8"/>
                    <a:pt x="29" y="9"/>
                  </a:cubicBezTo>
                  <a:cubicBezTo>
                    <a:pt x="29" y="10"/>
                    <a:pt x="29" y="10"/>
                    <a:pt x="29" y="10"/>
                  </a:cubicBezTo>
                  <a:cubicBezTo>
                    <a:pt x="28" y="12"/>
                    <a:pt x="27" y="14"/>
                    <a:pt x="27" y="16"/>
                  </a:cubicBezTo>
                  <a:cubicBezTo>
                    <a:pt x="24" y="17"/>
                    <a:pt x="22" y="17"/>
                    <a:pt x="21" y="17"/>
                  </a:cubicBezTo>
                  <a:cubicBezTo>
                    <a:pt x="24" y="12"/>
                    <a:pt x="25" y="8"/>
                    <a:pt x="25" y="5"/>
                  </a:cubicBezTo>
                  <a:cubicBezTo>
                    <a:pt x="30" y="4"/>
                    <a:pt x="33" y="2"/>
                    <a:pt x="37" y="0"/>
                  </a:cubicBezTo>
                  <a:cubicBezTo>
                    <a:pt x="38" y="5"/>
                    <a:pt x="43" y="12"/>
                    <a:pt x="53" y="23"/>
                  </a:cubicBezTo>
                  <a:cubicBezTo>
                    <a:pt x="55" y="19"/>
                    <a:pt x="56" y="16"/>
                    <a:pt x="56" y="14"/>
                  </a:cubicBezTo>
                  <a:cubicBezTo>
                    <a:pt x="62" y="14"/>
                    <a:pt x="68" y="12"/>
                    <a:pt x="73" y="9"/>
                  </a:cubicBezTo>
                  <a:cubicBezTo>
                    <a:pt x="73" y="15"/>
                    <a:pt x="72" y="22"/>
                    <a:pt x="70" y="29"/>
                  </a:cubicBezTo>
                  <a:cubicBezTo>
                    <a:pt x="70" y="30"/>
                    <a:pt x="69" y="31"/>
                    <a:pt x="69" y="31"/>
                  </a:cubicBezTo>
                  <a:cubicBezTo>
                    <a:pt x="68" y="31"/>
                    <a:pt x="68" y="30"/>
                    <a:pt x="67" y="29"/>
                  </a:cubicBezTo>
                  <a:cubicBezTo>
                    <a:pt x="66" y="25"/>
                    <a:pt x="64" y="22"/>
                    <a:pt x="62" y="19"/>
                  </a:cubicBezTo>
                  <a:cubicBezTo>
                    <a:pt x="58" y="25"/>
                    <a:pt x="49" y="40"/>
                    <a:pt x="36" y="64"/>
                  </a:cubicBezTo>
                  <a:cubicBezTo>
                    <a:pt x="33" y="70"/>
                    <a:pt x="31" y="73"/>
                    <a:pt x="30" y="75"/>
                  </a:cubicBezTo>
                  <a:close/>
                  <a:moveTo>
                    <a:pt x="10" y="31"/>
                  </a:moveTo>
                  <a:cubicBezTo>
                    <a:pt x="11" y="30"/>
                    <a:pt x="13" y="29"/>
                    <a:pt x="15" y="28"/>
                  </a:cubicBezTo>
                  <a:cubicBezTo>
                    <a:pt x="16" y="28"/>
                    <a:pt x="16" y="27"/>
                    <a:pt x="16" y="27"/>
                  </a:cubicBezTo>
                  <a:cubicBezTo>
                    <a:pt x="15" y="24"/>
                    <a:pt x="13" y="22"/>
                    <a:pt x="12" y="20"/>
                  </a:cubicBezTo>
                  <a:cubicBezTo>
                    <a:pt x="14" y="20"/>
                    <a:pt x="16" y="19"/>
                    <a:pt x="19" y="17"/>
                  </a:cubicBezTo>
                  <a:cubicBezTo>
                    <a:pt x="19" y="19"/>
                    <a:pt x="20" y="22"/>
                    <a:pt x="21" y="24"/>
                  </a:cubicBezTo>
                  <a:cubicBezTo>
                    <a:pt x="22" y="24"/>
                    <a:pt x="23" y="23"/>
                    <a:pt x="24" y="23"/>
                  </a:cubicBezTo>
                  <a:cubicBezTo>
                    <a:pt x="25" y="23"/>
                    <a:pt x="27" y="24"/>
                    <a:pt x="30" y="27"/>
                  </a:cubicBezTo>
                  <a:cubicBezTo>
                    <a:pt x="30" y="27"/>
                    <a:pt x="31" y="28"/>
                    <a:pt x="30" y="28"/>
                  </a:cubicBezTo>
                  <a:cubicBezTo>
                    <a:pt x="31" y="28"/>
                    <a:pt x="30" y="28"/>
                    <a:pt x="30" y="29"/>
                  </a:cubicBezTo>
                  <a:cubicBezTo>
                    <a:pt x="27" y="29"/>
                    <a:pt x="25" y="30"/>
                    <a:pt x="23" y="30"/>
                  </a:cubicBezTo>
                  <a:cubicBezTo>
                    <a:pt x="23" y="30"/>
                    <a:pt x="23" y="31"/>
                    <a:pt x="23" y="31"/>
                  </a:cubicBezTo>
                  <a:cubicBezTo>
                    <a:pt x="23" y="32"/>
                    <a:pt x="23" y="33"/>
                    <a:pt x="23" y="33"/>
                  </a:cubicBezTo>
                  <a:cubicBezTo>
                    <a:pt x="24" y="37"/>
                    <a:pt x="22" y="40"/>
                    <a:pt x="18" y="41"/>
                  </a:cubicBezTo>
                  <a:cubicBezTo>
                    <a:pt x="19" y="39"/>
                    <a:pt x="19" y="36"/>
                    <a:pt x="18" y="32"/>
                  </a:cubicBezTo>
                  <a:cubicBezTo>
                    <a:pt x="15" y="32"/>
                    <a:pt x="13" y="32"/>
                    <a:pt x="11" y="32"/>
                  </a:cubicBezTo>
                  <a:cubicBezTo>
                    <a:pt x="10" y="32"/>
                    <a:pt x="10" y="32"/>
                    <a:pt x="9" y="32"/>
                  </a:cubicBezTo>
                  <a:cubicBezTo>
                    <a:pt x="9" y="31"/>
                    <a:pt x="9" y="31"/>
                    <a:pt x="10" y="31"/>
                  </a:cubicBezTo>
                  <a:close/>
                  <a:moveTo>
                    <a:pt x="25" y="41"/>
                  </a:moveTo>
                  <a:cubicBezTo>
                    <a:pt x="25" y="41"/>
                    <a:pt x="26" y="40"/>
                    <a:pt x="26" y="40"/>
                  </a:cubicBezTo>
                  <a:cubicBezTo>
                    <a:pt x="27" y="39"/>
                    <a:pt x="28" y="39"/>
                    <a:pt x="30" y="38"/>
                  </a:cubicBezTo>
                  <a:cubicBezTo>
                    <a:pt x="29" y="35"/>
                    <a:pt x="28" y="34"/>
                    <a:pt x="26" y="32"/>
                  </a:cubicBezTo>
                  <a:cubicBezTo>
                    <a:pt x="29" y="32"/>
                    <a:pt x="31" y="31"/>
                    <a:pt x="33" y="29"/>
                  </a:cubicBezTo>
                  <a:cubicBezTo>
                    <a:pt x="33" y="30"/>
                    <a:pt x="33" y="32"/>
                    <a:pt x="34" y="34"/>
                  </a:cubicBezTo>
                  <a:cubicBezTo>
                    <a:pt x="34" y="34"/>
                    <a:pt x="34" y="35"/>
                    <a:pt x="34" y="35"/>
                  </a:cubicBezTo>
                  <a:cubicBezTo>
                    <a:pt x="35" y="35"/>
                    <a:pt x="36" y="34"/>
                    <a:pt x="36" y="34"/>
                  </a:cubicBezTo>
                  <a:cubicBezTo>
                    <a:pt x="37" y="33"/>
                    <a:pt x="38" y="33"/>
                    <a:pt x="38" y="33"/>
                  </a:cubicBezTo>
                  <a:cubicBezTo>
                    <a:pt x="40" y="34"/>
                    <a:pt x="41" y="35"/>
                    <a:pt x="43" y="37"/>
                  </a:cubicBezTo>
                  <a:cubicBezTo>
                    <a:pt x="44" y="38"/>
                    <a:pt x="44" y="39"/>
                    <a:pt x="43" y="39"/>
                  </a:cubicBezTo>
                  <a:cubicBezTo>
                    <a:pt x="43" y="39"/>
                    <a:pt x="43" y="39"/>
                    <a:pt x="43" y="39"/>
                  </a:cubicBezTo>
                  <a:cubicBezTo>
                    <a:pt x="40" y="40"/>
                    <a:pt x="38" y="40"/>
                    <a:pt x="36" y="40"/>
                  </a:cubicBezTo>
                  <a:cubicBezTo>
                    <a:pt x="37" y="42"/>
                    <a:pt x="37" y="43"/>
                    <a:pt x="38" y="44"/>
                  </a:cubicBezTo>
                  <a:cubicBezTo>
                    <a:pt x="38" y="48"/>
                    <a:pt x="37" y="51"/>
                    <a:pt x="33" y="53"/>
                  </a:cubicBezTo>
                  <a:cubicBezTo>
                    <a:pt x="33" y="49"/>
                    <a:pt x="32" y="46"/>
                    <a:pt x="31" y="41"/>
                  </a:cubicBezTo>
                  <a:cubicBezTo>
                    <a:pt x="30" y="42"/>
                    <a:pt x="28" y="42"/>
                    <a:pt x="25" y="42"/>
                  </a:cubicBezTo>
                  <a:cubicBezTo>
                    <a:pt x="25" y="42"/>
                    <a:pt x="24" y="42"/>
                    <a:pt x="24" y="42"/>
                  </a:cubicBezTo>
                  <a:cubicBezTo>
                    <a:pt x="24" y="42"/>
                    <a:pt x="24" y="41"/>
                    <a:pt x="25" y="41"/>
                  </a:cubicBezTo>
                  <a:close/>
                  <a:moveTo>
                    <a:pt x="86" y="25"/>
                  </a:moveTo>
                  <a:cubicBezTo>
                    <a:pt x="89" y="25"/>
                    <a:pt x="91" y="25"/>
                    <a:pt x="93" y="25"/>
                  </a:cubicBezTo>
                  <a:cubicBezTo>
                    <a:pt x="94" y="25"/>
                    <a:pt x="95" y="25"/>
                    <a:pt x="95" y="26"/>
                  </a:cubicBezTo>
                  <a:cubicBezTo>
                    <a:pt x="95" y="26"/>
                    <a:pt x="95" y="27"/>
                    <a:pt x="94" y="27"/>
                  </a:cubicBezTo>
                  <a:cubicBezTo>
                    <a:pt x="88" y="35"/>
                    <a:pt x="80" y="46"/>
                    <a:pt x="72" y="60"/>
                  </a:cubicBezTo>
                  <a:cubicBezTo>
                    <a:pt x="78" y="64"/>
                    <a:pt x="82" y="66"/>
                    <a:pt x="85" y="69"/>
                  </a:cubicBezTo>
                  <a:cubicBezTo>
                    <a:pt x="92" y="74"/>
                    <a:pt x="95" y="77"/>
                    <a:pt x="94" y="79"/>
                  </a:cubicBezTo>
                  <a:cubicBezTo>
                    <a:pt x="90" y="82"/>
                    <a:pt x="84" y="84"/>
                    <a:pt x="76" y="85"/>
                  </a:cubicBezTo>
                  <a:cubicBezTo>
                    <a:pt x="75" y="86"/>
                    <a:pt x="74" y="86"/>
                    <a:pt x="74" y="85"/>
                  </a:cubicBezTo>
                  <a:cubicBezTo>
                    <a:pt x="74" y="85"/>
                    <a:pt x="74" y="84"/>
                    <a:pt x="75" y="84"/>
                  </a:cubicBezTo>
                  <a:cubicBezTo>
                    <a:pt x="79" y="79"/>
                    <a:pt x="81" y="76"/>
                    <a:pt x="80" y="76"/>
                  </a:cubicBezTo>
                  <a:cubicBezTo>
                    <a:pt x="76" y="72"/>
                    <a:pt x="72" y="69"/>
                    <a:pt x="68" y="67"/>
                  </a:cubicBezTo>
                  <a:cubicBezTo>
                    <a:pt x="62" y="78"/>
                    <a:pt x="56" y="89"/>
                    <a:pt x="51" y="100"/>
                  </a:cubicBezTo>
                  <a:cubicBezTo>
                    <a:pt x="50" y="100"/>
                    <a:pt x="47" y="101"/>
                    <a:pt x="43" y="101"/>
                  </a:cubicBezTo>
                  <a:cubicBezTo>
                    <a:pt x="42" y="101"/>
                    <a:pt x="42" y="101"/>
                    <a:pt x="42" y="101"/>
                  </a:cubicBezTo>
                  <a:cubicBezTo>
                    <a:pt x="42" y="101"/>
                    <a:pt x="42" y="100"/>
                    <a:pt x="42" y="100"/>
                  </a:cubicBezTo>
                  <a:cubicBezTo>
                    <a:pt x="45" y="96"/>
                    <a:pt x="49" y="88"/>
                    <a:pt x="56" y="76"/>
                  </a:cubicBezTo>
                  <a:cubicBezTo>
                    <a:pt x="59" y="71"/>
                    <a:pt x="61" y="67"/>
                    <a:pt x="63" y="64"/>
                  </a:cubicBezTo>
                  <a:cubicBezTo>
                    <a:pt x="61" y="63"/>
                    <a:pt x="59" y="63"/>
                    <a:pt x="57" y="63"/>
                  </a:cubicBezTo>
                  <a:cubicBezTo>
                    <a:pt x="58" y="61"/>
                    <a:pt x="59" y="60"/>
                    <a:pt x="60" y="59"/>
                  </a:cubicBezTo>
                  <a:cubicBezTo>
                    <a:pt x="56" y="46"/>
                    <a:pt x="56" y="46"/>
                    <a:pt x="56" y="46"/>
                  </a:cubicBezTo>
                  <a:cubicBezTo>
                    <a:pt x="56" y="49"/>
                    <a:pt x="54" y="53"/>
                    <a:pt x="52" y="58"/>
                  </a:cubicBezTo>
                  <a:cubicBezTo>
                    <a:pt x="50" y="63"/>
                    <a:pt x="48" y="67"/>
                    <a:pt x="47" y="69"/>
                  </a:cubicBezTo>
                  <a:cubicBezTo>
                    <a:pt x="44" y="70"/>
                    <a:pt x="41" y="71"/>
                    <a:pt x="40" y="70"/>
                  </a:cubicBezTo>
                  <a:cubicBezTo>
                    <a:pt x="47" y="59"/>
                    <a:pt x="51" y="50"/>
                    <a:pt x="53" y="41"/>
                  </a:cubicBezTo>
                  <a:cubicBezTo>
                    <a:pt x="57" y="41"/>
                    <a:pt x="62" y="40"/>
                    <a:pt x="66" y="37"/>
                  </a:cubicBezTo>
                  <a:cubicBezTo>
                    <a:pt x="64" y="41"/>
                    <a:pt x="63" y="47"/>
                    <a:pt x="63" y="55"/>
                  </a:cubicBezTo>
                  <a:cubicBezTo>
                    <a:pt x="62" y="56"/>
                    <a:pt x="62" y="56"/>
                    <a:pt x="62" y="57"/>
                  </a:cubicBezTo>
                  <a:cubicBezTo>
                    <a:pt x="63" y="56"/>
                    <a:pt x="63" y="55"/>
                    <a:pt x="64" y="55"/>
                  </a:cubicBezTo>
                  <a:cubicBezTo>
                    <a:pt x="64" y="56"/>
                    <a:pt x="65" y="56"/>
                    <a:pt x="67" y="57"/>
                  </a:cubicBezTo>
                  <a:cubicBezTo>
                    <a:pt x="75" y="42"/>
                    <a:pt x="80" y="32"/>
                    <a:pt x="83" y="27"/>
                  </a:cubicBezTo>
                  <a:cubicBezTo>
                    <a:pt x="84" y="26"/>
                    <a:pt x="85" y="25"/>
                    <a:pt x="8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0" name="Freeform 36"/>
            <p:cNvSpPr/>
            <p:nvPr/>
          </p:nvSpPr>
          <p:spPr bwMode="auto">
            <a:xfrm>
              <a:off x="8823325" y="527051"/>
              <a:ext cx="125413" cy="112713"/>
            </a:xfrm>
            <a:custGeom>
              <a:avLst/>
              <a:gdLst>
                <a:gd name="T0" fmla="*/ 11 w 102"/>
                <a:gd name="T1" fmla="*/ 2 h 91"/>
                <a:gd name="T2" fmla="*/ 25 w 102"/>
                <a:gd name="T3" fmla="*/ 0 h 91"/>
                <a:gd name="T4" fmla="*/ 28 w 102"/>
                <a:gd name="T5" fmla="*/ 18 h 91"/>
                <a:gd name="T6" fmla="*/ 31 w 102"/>
                <a:gd name="T7" fmla="*/ 30 h 91"/>
                <a:gd name="T8" fmla="*/ 37 w 102"/>
                <a:gd name="T9" fmla="*/ 27 h 91"/>
                <a:gd name="T10" fmla="*/ 57 w 102"/>
                <a:gd name="T11" fmla="*/ 16 h 91"/>
                <a:gd name="T12" fmla="*/ 61 w 102"/>
                <a:gd name="T13" fmla="*/ 15 h 91"/>
                <a:gd name="T14" fmla="*/ 64 w 102"/>
                <a:gd name="T15" fmla="*/ 18 h 91"/>
                <a:gd name="T16" fmla="*/ 66 w 102"/>
                <a:gd name="T17" fmla="*/ 19 h 91"/>
                <a:gd name="T18" fmla="*/ 66 w 102"/>
                <a:gd name="T19" fmla="*/ 22 h 91"/>
                <a:gd name="T20" fmla="*/ 33 w 102"/>
                <a:gd name="T21" fmla="*/ 37 h 91"/>
                <a:gd name="T22" fmla="*/ 45 w 102"/>
                <a:gd name="T23" fmla="*/ 42 h 91"/>
                <a:gd name="T24" fmla="*/ 50 w 102"/>
                <a:gd name="T25" fmla="*/ 45 h 91"/>
                <a:gd name="T26" fmla="*/ 72 w 102"/>
                <a:gd name="T27" fmla="*/ 55 h 91"/>
                <a:gd name="T28" fmla="*/ 77 w 102"/>
                <a:gd name="T29" fmla="*/ 55 h 91"/>
                <a:gd name="T30" fmla="*/ 97 w 102"/>
                <a:gd name="T31" fmla="*/ 58 h 91"/>
                <a:gd name="T32" fmla="*/ 102 w 102"/>
                <a:gd name="T33" fmla="*/ 60 h 91"/>
                <a:gd name="T34" fmla="*/ 98 w 102"/>
                <a:gd name="T35" fmla="*/ 63 h 91"/>
                <a:gd name="T36" fmla="*/ 79 w 102"/>
                <a:gd name="T37" fmla="*/ 70 h 91"/>
                <a:gd name="T38" fmla="*/ 64 w 102"/>
                <a:gd name="T39" fmla="*/ 67 h 91"/>
                <a:gd name="T40" fmla="*/ 48 w 102"/>
                <a:gd name="T41" fmla="*/ 55 h 91"/>
                <a:gd name="T42" fmla="*/ 46 w 102"/>
                <a:gd name="T43" fmla="*/ 53 h 91"/>
                <a:gd name="T44" fmla="*/ 34 w 102"/>
                <a:gd name="T45" fmla="*/ 44 h 91"/>
                <a:gd name="T46" fmla="*/ 29 w 102"/>
                <a:gd name="T47" fmla="*/ 80 h 91"/>
                <a:gd name="T48" fmla="*/ 16 w 102"/>
                <a:gd name="T49" fmla="*/ 90 h 91"/>
                <a:gd name="T50" fmla="*/ 6 w 102"/>
                <a:gd name="T51" fmla="*/ 91 h 91"/>
                <a:gd name="T52" fmla="*/ 25 w 102"/>
                <a:gd name="T53" fmla="*/ 41 h 91"/>
                <a:gd name="T54" fmla="*/ 9 w 102"/>
                <a:gd name="T55" fmla="*/ 53 h 91"/>
                <a:gd name="T56" fmla="*/ 0 w 102"/>
                <a:gd name="T57" fmla="*/ 48 h 91"/>
                <a:gd name="T58" fmla="*/ 24 w 102"/>
                <a:gd name="T59" fmla="*/ 35 h 91"/>
                <a:gd name="T60" fmla="*/ 11 w 102"/>
                <a:gd name="T6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2" h="91">
                  <a:moveTo>
                    <a:pt x="11" y="2"/>
                  </a:moveTo>
                  <a:cubicBezTo>
                    <a:pt x="16" y="2"/>
                    <a:pt x="21" y="1"/>
                    <a:pt x="25" y="0"/>
                  </a:cubicBezTo>
                  <a:cubicBezTo>
                    <a:pt x="25" y="4"/>
                    <a:pt x="25" y="10"/>
                    <a:pt x="28" y="18"/>
                  </a:cubicBezTo>
                  <a:cubicBezTo>
                    <a:pt x="29" y="22"/>
                    <a:pt x="30" y="26"/>
                    <a:pt x="31" y="30"/>
                  </a:cubicBezTo>
                  <a:cubicBezTo>
                    <a:pt x="32" y="30"/>
                    <a:pt x="34" y="28"/>
                    <a:pt x="37" y="27"/>
                  </a:cubicBezTo>
                  <a:cubicBezTo>
                    <a:pt x="41" y="25"/>
                    <a:pt x="47" y="21"/>
                    <a:pt x="57" y="16"/>
                  </a:cubicBezTo>
                  <a:cubicBezTo>
                    <a:pt x="59" y="15"/>
                    <a:pt x="60" y="15"/>
                    <a:pt x="61" y="15"/>
                  </a:cubicBezTo>
                  <a:cubicBezTo>
                    <a:pt x="62" y="16"/>
                    <a:pt x="63" y="17"/>
                    <a:pt x="64" y="18"/>
                  </a:cubicBezTo>
                  <a:cubicBezTo>
                    <a:pt x="65" y="18"/>
                    <a:pt x="66" y="19"/>
                    <a:pt x="66" y="19"/>
                  </a:cubicBezTo>
                  <a:cubicBezTo>
                    <a:pt x="67" y="20"/>
                    <a:pt x="67" y="21"/>
                    <a:pt x="66" y="22"/>
                  </a:cubicBezTo>
                  <a:cubicBezTo>
                    <a:pt x="57" y="25"/>
                    <a:pt x="46" y="30"/>
                    <a:pt x="33" y="37"/>
                  </a:cubicBezTo>
                  <a:cubicBezTo>
                    <a:pt x="35" y="38"/>
                    <a:pt x="39" y="39"/>
                    <a:pt x="45" y="42"/>
                  </a:cubicBezTo>
                  <a:cubicBezTo>
                    <a:pt x="47" y="43"/>
                    <a:pt x="49" y="44"/>
                    <a:pt x="50" y="45"/>
                  </a:cubicBezTo>
                  <a:cubicBezTo>
                    <a:pt x="60" y="51"/>
                    <a:pt x="67" y="54"/>
                    <a:pt x="72" y="55"/>
                  </a:cubicBezTo>
                  <a:cubicBezTo>
                    <a:pt x="73" y="55"/>
                    <a:pt x="75" y="55"/>
                    <a:pt x="77" y="55"/>
                  </a:cubicBezTo>
                  <a:cubicBezTo>
                    <a:pt x="86" y="56"/>
                    <a:pt x="93" y="57"/>
                    <a:pt x="97" y="58"/>
                  </a:cubicBezTo>
                  <a:cubicBezTo>
                    <a:pt x="100" y="59"/>
                    <a:pt x="101" y="60"/>
                    <a:pt x="102" y="60"/>
                  </a:cubicBezTo>
                  <a:cubicBezTo>
                    <a:pt x="102" y="61"/>
                    <a:pt x="101" y="62"/>
                    <a:pt x="98" y="63"/>
                  </a:cubicBezTo>
                  <a:cubicBezTo>
                    <a:pt x="91" y="66"/>
                    <a:pt x="84" y="68"/>
                    <a:pt x="79" y="70"/>
                  </a:cubicBezTo>
                  <a:cubicBezTo>
                    <a:pt x="73" y="71"/>
                    <a:pt x="68" y="70"/>
                    <a:pt x="64" y="67"/>
                  </a:cubicBezTo>
                  <a:cubicBezTo>
                    <a:pt x="60" y="64"/>
                    <a:pt x="54" y="60"/>
                    <a:pt x="48" y="55"/>
                  </a:cubicBezTo>
                  <a:cubicBezTo>
                    <a:pt x="48" y="54"/>
                    <a:pt x="47" y="53"/>
                    <a:pt x="46" y="53"/>
                  </a:cubicBezTo>
                  <a:cubicBezTo>
                    <a:pt x="40" y="48"/>
                    <a:pt x="36" y="45"/>
                    <a:pt x="34" y="44"/>
                  </a:cubicBezTo>
                  <a:cubicBezTo>
                    <a:pt x="35" y="58"/>
                    <a:pt x="33" y="70"/>
                    <a:pt x="29" y="80"/>
                  </a:cubicBezTo>
                  <a:cubicBezTo>
                    <a:pt x="27" y="84"/>
                    <a:pt x="23" y="88"/>
                    <a:pt x="16" y="90"/>
                  </a:cubicBezTo>
                  <a:cubicBezTo>
                    <a:pt x="13" y="91"/>
                    <a:pt x="10" y="91"/>
                    <a:pt x="6" y="91"/>
                  </a:cubicBezTo>
                  <a:cubicBezTo>
                    <a:pt x="22" y="80"/>
                    <a:pt x="28" y="64"/>
                    <a:pt x="25" y="41"/>
                  </a:cubicBezTo>
                  <a:cubicBezTo>
                    <a:pt x="19" y="45"/>
                    <a:pt x="14" y="49"/>
                    <a:pt x="9" y="53"/>
                  </a:cubicBezTo>
                  <a:cubicBezTo>
                    <a:pt x="6" y="52"/>
                    <a:pt x="3" y="50"/>
                    <a:pt x="0" y="48"/>
                  </a:cubicBezTo>
                  <a:cubicBezTo>
                    <a:pt x="7" y="45"/>
                    <a:pt x="15" y="40"/>
                    <a:pt x="24" y="35"/>
                  </a:cubicBezTo>
                  <a:cubicBezTo>
                    <a:pt x="20" y="21"/>
                    <a:pt x="16" y="1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1" name="Freeform 37"/>
            <p:cNvSpPr>
              <a:spLocks noEditPoints="1"/>
            </p:cNvSpPr>
            <p:nvPr/>
          </p:nvSpPr>
          <p:spPr bwMode="auto">
            <a:xfrm>
              <a:off x="9039225" y="514351"/>
              <a:ext cx="120650" cy="128588"/>
            </a:xfrm>
            <a:custGeom>
              <a:avLst/>
              <a:gdLst>
                <a:gd name="T0" fmla="*/ 35 w 97"/>
                <a:gd name="T1" fmla="*/ 38 h 105"/>
                <a:gd name="T2" fmla="*/ 22 w 97"/>
                <a:gd name="T3" fmla="*/ 36 h 105"/>
                <a:gd name="T4" fmla="*/ 18 w 97"/>
                <a:gd name="T5" fmla="*/ 49 h 105"/>
                <a:gd name="T6" fmla="*/ 7 w 97"/>
                <a:gd name="T7" fmla="*/ 83 h 105"/>
                <a:gd name="T8" fmla="*/ 0 w 97"/>
                <a:gd name="T9" fmla="*/ 75 h 105"/>
                <a:gd name="T10" fmla="*/ 14 w 97"/>
                <a:gd name="T11" fmla="*/ 40 h 105"/>
                <a:gd name="T12" fmla="*/ 23 w 97"/>
                <a:gd name="T13" fmla="*/ 0 h 105"/>
                <a:gd name="T14" fmla="*/ 29 w 97"/>
                <a:gd name="T15" fmla="*/ 4 h 105"/>
                <a:gd name="T16" fmla="*/ 30 w 97"/>
                <a:gd name="T17" fmla="*/ 6 h 105"/>
                <a:gd name="T18" fmla="*/ 44 w 97"/>
                <a:gd name="T19" fmla="*/ 5 h 105"/>
                <a:gd name="T20" fmla="*/ 54 w 97"/>
                <a:gd name="T21" fmla="*/ 12 h 105"/>
                <a:gd name="T22" fmla="*/ 44 w 97"/>
                <a:gd name="T23" fmla="*/ 33 h 105"/>
                <a:gd name="T24" fmla="*/ 40 w 97"/>
                <a:gd name="T25" fmla="*/ 43 h 105"/>
                <a:gd name="T26" fmla="*/ 35 w 97"/>
                <a:gd name="T27" fmla="*/ 38 h 105"/>
                <a:gd name="T28" fmla="*/ 29 w 97"/>
                <a:gd name="T29" fmla="*/ 10 h 105"/>
                <a:gd name="T30" fmla="*/ 27 w 97"/>
                <a:gd name="T31" fmla="*/ 19 h 105"/>
                <a:gd name="T32" fmla="*/ 34 w 97"/>
                <a:gd name="T33" fmla="*/ 19 h 105"/>
                <a:gd name="T34" fmla="*/ 37 w 97"/>
                <a:gd name="T35" fmla="*/ 19 h 105"/>
                <a:gd name="T36" fmla="*/ 38 w 97"/>
                <a:gd name="T37" fmla="*/ 23 h 105"/>
                <a:gd name="T38" fmla="*/ 38 w 97"/>
                <a:gd name="T39" fmla="*/ 24 h 105"/>
                <a:gd name="T40" fmla="*/ 27 w 97"/>
                <a:gd name="T41" fmla="*/ 23 h 105"/>
                <a:gd name="T42" fmla="*/ 26 w 97"/>
                <a:gd name="T43" fmla="*/ 22 h 105"/>
                <a:gd name="T44" fmla="*/ 23 w 97"/>
                <a:gd name="T45" fmla="*/ 32 h 105"/>
                <a:gd name="T46" fmla="*/ 36 w 97"/>
                <a:gd name="T47" fmla="*/ 32 h 105"/>
                <a:gd name="T48" fmla="*/ 43 w 97"/>
                <a:gd name="T49" fmla="*/ 13 h 105"/>
                <a:gd name="T50" fmla="*/ 42 w 97"/>
                <a:gd name="T51" fmla="*/ 11 h 105"/>
                <a:gd name="T52" fmla="*/ 29 w 97"/>
                <a:gd name="T53" fmla="*/ 10 h 105"/>
                <a:gd name="T54" fmla="*/ 68 w 97"/>
                <a:gd name="T55" fmla="*/ 87 h 105"/>
                <a:gd name="T56" fmla="*/ 80 w 97"/>
                <a:gd name="T57" fmla="*/ 44 h 105"/>
                <a:gd name="T58" fmla="*/ 64 w 97"/>
                <a:gd name="T59" fmla="*/ 42 h 105"/>
                <a:gd name="T60" fmla="*/ 62 w 97"/>
                <a:gd name="T61" fmla="*/ 46 h 105"/>
                <a:gd name="T62" fmla="*/ 57 w 97"/>
                <a:gd name="T63" fmla="*/ 39 h 105"/>
                <a:gd name="T64" fmla="*/ 63 w 97"/>
                <a:gd name="T65" fmla="*/ 21 h 105"/>
                <a:gd name="T66" fmla="*/ 64 w 97"/>
                <a:gd name="T67" fmla="*/ 8 h 105"/>
                <a:gd name="T68" fmla="*/ 70 w 97"/>
                <a:gd name="T69" fmla="*/ 12 h 105"/>
                <a:gd name="T70" fmla="*/ 71 w 97"/>
                <a:gd name="T71" fmla="*/ 13 h 105"/>
                <a:gd name="T72" fmla="*/ 86 w 97"/>
                <a:gd name="T73" fmla="*/ 12 h 105"/>
                <a:gd name="T74" fmla="*/ 97 w 97"/>
                <a:gd name="T75" fmla="*/ 21 h 105"/>
                <a:gd name="T76" fmla="*/ 82 w 97"/>
                <a:gd name="T77" fmla="*/ 69 h 105"/>
                <a:gd name="T78" fmla="*/ 76 w 97"/>
                <a:gd name="T79" fmla="*/ 93 h 105"/>
                <a:gd name="T80" fmla="*/ 71 w 97"/>
                <a:gd name="T81" fmla="*/ 105 h 105"/>
                <a:gd name="T82" fmla="*/ 55 w 97"/>
                <a:gd name="T83" fmla="*/ 88 h 105"/>
                <a:gd name="T84" fmla="*/ 54 w 97"/>
                <a:gd name="T85" fmla="*/ 85 h 105"/>
                <a:gd name="T86" fmla="*/ 57 w 97"/>
                <a:gd name="T87" fmla="*/ 86 h 105"/>
                <a:gd name="T88" fmla="*/ 68 w 97"/>
                <a:gd name="T89" fmla="*/ 87 h 105"/>
                <a:gd name="T90" fmla="*/ 71 w 97"/>
                <a:gd name="T91" fmla="*/ 15 h 105"/>
                <a:gd name="T92" fmla="*/ 68 w 97"/>
                <a:gd name="T93" fmla="*/ 25 h 105"/>
                <a:gd name="T94" fmla="*/ 75 w 97"/>
                <a:gd name="T95" fmla="*/ 25 h 105"/>
                <a:gd name="T96" fmla="*/ 80 w 97"/>
                <a:gd name="T97" fmla="*/ 26 h 105"/>
                <a:gd name="T98" fmla="*/ 81 w 97"/>
                <a:gd name="T99" fmla="*/ 31 h 105"/>
                <a:gd name="T100" fmla="*/ 77 w 97"/>
                <a:gd name="T101" fmla="*/ 30 h 105"/>
                <a:gd name="T102" fmla="*/ 67 w 97"/>
                <a:gd name="T103" fmla="*/ 29 h 105"/>
                <a:gd name="T104" fmla="*/ 65 w 97"/>
                <a:gd name="T105" fmla="*/ 37 h 105"/>
                <a:gd name="T106" fmla="*/ 81 w 97"/>
                <a:gd name="T107" fmla="*/ 39 h 105"/>
                <a:gd name="T108" fmla="*/ 85 w 97"/>
                <a:gd name="T109" fmla="*/ 18 h 105"/>
                <a:gd name="T110" fmla="*/ 80 w 97"/>
                <a:gd name="T111" fmla="*/ 18 h 105"/>
                <a:gd name="T112" fmla="*/ 72 w 97"/>
                <a:gd name="T113" fmla="*/ 18 h 105"/>
                <a:gd name="T114" fmla="*/ 71 w 97"/>
                <a:gd name="T115"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 h="105">
                  <a:moveTo>
                    <a:pt x="35" y="38"/>
                  </a:moveTo>
                  <a:cubicBezTo>
                    <a:pt x="22" y="36"/>
                    <a:pt x="22" y="36"/>
                    <a:pt x="22" y="36"/>
                  </a:cubicBezTo>
                  <a:cubicBezTo>
                    <a:pt x="21" y="38"/>
                    <a:pt x="20" y="43"/>
                    <a:pt x="18" y="49"/>
                  </a:cubicBezTo>
                  <a:cubicBezTo>
                    <a:pt x="11" y="73"/>
                    <a:pt x="7" y="84"/>
                    <a:pt x="7" y="83"/>
                  </a:cubicBezTo>
                  <a:cubicBezTo>
                    <a:pt x="4" y="81"/>
                    <a:pt x="2" y="79"/>
                    <a:pt x="0" y="75"/>
                  </a:cubicBezTo>
                  <a:cubicBezTo>
                    <a:pt x="3" y="71"/>
                    <a:pt x="8" y="59"/>
                    <a:pt x="14" y="40"/>
                  </a:cubicBezTo>
                  <a:cubicBezTo>
                    <a:pt x="20" y="20"/>
                    <a:pt x="23" y="7"/>
                    <a:pt x="23" y="0"/>
                  </a:cubicBezTo>
                  <a:cubicBezTo>
                    <a:pt x="24" y="1"/>
                    <a:pt x="26" y="2"/>
                    <a:pt x="29" y="4"/>
                  </a:cubicBezTo>
                  <a:cubicBezTo>
                    <a:pt x="30" y="5"/>
                    <a:pt x="30" y="6"/>
                    <a:pt x="30" y="6"/>
                  </a:cubicBezTo>
                  <a:cubicBezTo>
                    <a:pt x="37" y="7"/>
                    <a:pt x="41" y="7"/>
                    <a:pt x="44" y="5"/>
                  </a:cubicBezTo>
                  <a:cubicBezTo>
                    <a:pt x="46" y="8"/>
                    <a:pt x="49" y="10"/>
                    <a:pt x="54" y="12"/>
                  </a:cubicBezTo>
                  <a:cubicBezTo>
                    <a:pt x="52" y="14"/>
                    <a:pt x="49" y="21"/>
                    <a:pt x="44" y="33"/>
                  </a:cubicBezTo>
                  <a:cubicBezTo>
                    <a:pt x="42" y="40"/>
                    <a:pt x="41" y="43"/>
                    <a:pt x="40" y="43"/>
                  </a:cubicBezTo>
                  <a:cubicBezTo>
                    <a:pt x="39" y="42"/>
                    <a:pt x="37" y="41"/>
                    <a:pt x="35" y="38"/>
                  </a:cubicBezTo>
                  <a:close/>
                  <a:moveTo>
                    <a:pt x="29" y="10"/>
                  </a:moveTo>
                  <a:cubicBezTo>
                    <a:pt x="27" y="19"/>
                    <a:pt x="27" y="19"/>
                    <a:pt x="27" y="19"/>
                  </a:cubicBezTo>
                  <a:cubicBezTo>
                    <a:pt x="29" y="19"/>
                    <a:pt x="31" y="19"/>
                    <a:pt x="34" y="19"/>
                  </a:cubicBezTo>
                  <a:cubicBezTo>
                    <a:pt x="35" y="19"/>
                    <a:pt x="36" y="19"/>
                    <a:pt x="37" y="19"/>
                  </a:cubicBezTo>
                  <a:cubicBezTo>
                    <a:pt x="37" y="19"/>
                    <a:pt x="37" y="21"/>
                    <a:pt x="38" y="23"/>
                  </a:cubicBezTo>
                  <a:cubicBezTo>
                    <a:pt x="38" y="24"/>
                    <a:pt x="38" y="24"/>
                    <a:pt x="38" y="24"/>
                  </a:cubicBezTo>
                  <a:cubicBezTo>
                    <a:pt x="35" y="24"/>
                    <a:pt x="32" y="24"/>
                    <a:pt x="27" y="23"/>
                  </a:cubicBezTo>
                  <a:cubicBezTo>
                    <a:pt x="26" y="23"/>
                    <a:pt x="26" y="23"/>
                    <a:pt x="26" y="22"/>
                  </a:cubicBezTo>
                  <a:cubicBezTo>
                    <a:pt x="23" y="32"/>
                    <a:pt x="23" y="32"/>
                    <a:pt x="23" y="32"/>
                  </a:cubicBezTo>
                  <a:cubicBezTo>
                    <a:pt x="27" y="32"/>
                    <a:pt x="32" y="32"/>
                    <a:pt x="36" y="32"/>
                  </a:cubicBezTo>
                  <a:cubicBezTo>
                    <a:pt x="43" y="13"/>
                    <a:pt x="43" y="13"/>
                    <a:pt x="43" y="13"/>
                  </a:cubicBezTo>
                  <a:cubicBezTo>
                    <a:pt x="43" y="12"/>
                    <a:pt x="42" y="11"/>
                    <a:pt x="42" y="11"/>
                  </a:cubicBezTo>
                  <a:cubicBezTo>
                    <a:pt x="37" y="11"/>
                    <a:pt x="33" y="11"/>
                    <a:pt x="29" y="10"/>
                  </a:cubicBezTo>
                  <a:close/>
                  <a:moveTo>
                    <a:pt x="68" y="87"/>
                  </a:moveTo>
                  <a:cubicBezTo>
                    <a:pt x="71" y="78"/>
                    <a:pt x="75" y="64"/>
                    <a:pt x="80" y="44"/>
                  </a:cubicBezTo>
                  <a:cubicBezTo>
                    <a:pt x="73" y="43"/>
                    <a:pt x="68" y="42"/>
                    <a:pt x="64" y="42"/>
                  </a:cubicBezTo>
                  <a:cubicBezTo>
                    <a:pt x="63" y="45"/>
                    <a:pt x="62" y="46"/>
                    <a:pt x="62" y="46"/>
                  </a:cubicBezTo>
                  <a:cubicBezTo>
                    <a:pt x="59" y="43"/>
                    <a:pt x="58" y="41"/>
                    <a:pt x="57" y="39"/>
                  </a:cubicBezTo>
                  <a:cubicBezTo>
                    <a:pt x="59" y="34"/>
                    <a:pt x="61" y="28"/>
                    <a:pt x="63" y="21"/>
                  </a:cubicBezTo>
                  <a:cubicBezTo>
                    <a:pt x="64" y="15"/>
                    <a:pt x="65" y="11"/>
                    <a:pt x="64" y="8"/>
                  </a:cubicBezTo>
                  <a:cubicBezTo>
                    <a:pt x="65" y="9"/>
                    <a:pt x="67" y="10"/>
                    <a:pt x="70" y="12"/>
                  </a:cubicBezTo>
                  <a:cubicBezTo>
                    <a:pt x="71" y="12"/>
                    <a:pt x="71" y="12"/>
                    <a:pt x="71" y="13"/>
                  </a:cubicBezTo>
                  <a:cubicBezTo>
                    <a:pt x="79" y="14"/>
                    <a:pt x="84" y="14"/>
                    <a:pt x="86" y="12"/>
                  </a:cubicBezTo>
                  <a:cubicBezTo>
                    <a:pt x="89" y="16"/>
                    <a:pt x="93" y="19"/>
                    <a:pt x="97" y="21"/>
                  </a:cubicBezTo>
                  <a:cubicBezTo>
                    <a:pt x="94" y="26"/>
                    <a:pt x="88" y="42"/>
                    <a:pt x="82" y="69"/>
                  </a:cubicBezTo>
                  <a:cubicBezTo>
                    <a:pt x="79" y="80"/>
                    <a:pt x="77" y="88"/>
                    <a:pt x="76" y="93"/>
                  </a:cubicBezTo>
                  <a:cubicBezTo>
                    <a:pt x="74" y="100"/>
                    <a:pt x="72" y="104"/>
                    <a:pt x="71" y="105"/>
                  </a:cubicBezTo>
                  <a:cubicBezTo>
                    <a:pt x="66" y="102"/>
                    <a:pt x="61" y="97"/>
                    <a:pt x="55" y="88"/>
                  </a:cubicBezTo>
                  <a:cubicBezTo>
                    <a:pt x="54" y="86"/>
                    <a:pt x="54" y="86"/>
                    <a:pt x="54" y="85"/>
                  </a:cubicBezTo>
                  <a:cubicBezTo>
                    <a:pt x="55" y="85"/>
                    <a:pt x="55" y="85"/>
                    <a:pt x="57" y="86"/>
                  </a:cubicBezTo>
                  <a:cubicBezTo>
                    <a:pt x="64" y="89"/>
                    <a:pt x="68" y="89"/>
                    <a:pt x="68" y="87"/>
                  </a:cubicBezTo>
                  <a:close/>
                  <a:moveTo>
                    <a:pt x="71" y="15"/>
                  </a:moveTo>
                  <a:cubicBezTo>
                    <a:pt x="68" y="25"/>
                    <a:pt x="68" y="25"/>
                    <a:pt x="68" y="25"/>
                  </a:cubicBezTo>
                  <a:cubicBezTo>
                    <a:pt x="69" y="25"/>
                    <a:pt x="71" y="25"/>
                    <a:pt x="75" y="25"/>
                  </a:cubicBezTo>
                  <a:cubicBezTo>
                    <a:pt x="77" y="25"/>
                    <a:pt x="79" y="25"/>
                    <a:pt x="80" y="26"/>
                  </a:cubicBezTo>
                  <a:cubicBezTo>
                    <a:pt x="81" y="28"/>
                    <a:pt x="81" y="30"/>
                    <a:pt x="81" y="31"/>
                  </a:cubicBezTo>
                  <a:cubicBezTo>
                    <a:pt x="80" y="31"/>
                    <a:pt x="79" y="31"/>
                    <a:pt x="77" y="30"/>
                  </a:cubicBezTo>
                  <a:cubicBezTo>
                    <a:pt x="72" y="30"/>
                    <a:pt x="69" y="29"/>
                    <a:pt x="67" y="29"/>
                  </a:cubicBezTo>
                  <a:cubicBezTo>
                    <a:pt x="65" y="37"/>
                    <a:pt x="65" y="37"/>
                    <a:pt x="65" y="37"/>
                  </a:cubicBezTo>
                  <a:cubicBezTo>
                    <a:pt x="69" y="38"/>
                    <a:pt x="74" y="39"/>
                    <a:pt x="81" y="39"/>
                  </a:cubicBezTo>
                  <a:cubicBezTo>
                    <a:pt x="83" y="28"/>
                    <a:pt x="85" y="21"/>
                    <a:pt x="85" y="18"/>
                  </a:cubicBezTo>
                  <a:cubicBezTo>
                    <a:pt x="84" y="18"/>
                    <a:pt x="82" y="18"/>
                    <a:pt x="80" y="18"/>
                  </a:cubicBezTo>
                  <a:cubicBezTo>
                    <a:pt x="76" y="18"/>
                    <a:pt x="74" y="18"/>
                    <a:pt x="72" y="18"/>
                  </a:cubicBezTo>
                  <a:cubicBezTo>
                    <a:pt x="71" y="17"/>
                    <a:pt x="71" y="16"/>
                    <a:pt x="7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2" name="Freeform 38"/>
            <p:cNvSpPr>
              <a:spLocks noEditPoints="1"/>
            </p:cNvSpPr>
            <p:nvPr/>
          </p:nvSpPr>
          <p:spPr bwMode="auto">
            <a:xfrm>
              <a:off x="9205913" y="641351"/>
              <a:ext cx="153988" cy="146050"/>
            </a:xfrm>
            <a:custGeom>
              <a:avLst/>
              <a:gdLst>
                <a:gd name="T0" fmla="*/ 124 w 125"/>
                <a:gd name="T1" fmla="*/ 46 h 118"/>
                <a:gd name="T2" fmla="*/ 123 w 125"/>
                <a:gd name="T3" fmla="*/ 52 h 118"/>
                <a:gd name="T4" fmla="*/ 83 w 125"/>
                <a:gd name="T5" fmla="*/ 13 h 118"/>
                <a:gd name="T6" fmla="*/ 51 w 125"/>
                <a:gd name="T7" fmla="*/ 54 h 118"/>
                <a:gd name="T8" fmla="*/ 56 w 125"/>
                <a:gd name="T9" fmla="*/ 52 h 118"/>
                <a:gd name="T10" fmla="*/ 55 w 125"/>
                <a:gd name="T11" fmla="*/ 51 h 118"/>
                <a:gd name="T12" fmla="*/ 52 w 125"/>
                <a:gd name="T13" fmla="*/ 52 h 118"/>
                <a:gd name="T14" fmla="*/ 66 w 125"/>
                <a:gd name="T15" fmla="*/ 36 h 118"/>
                <a:gd name="T16" fmla="*/ 76 w 125"/>
                <a:gd name="T17" fmla="*/ 29 h 118"/>
                <a:gd name="T18" fmla="*/ 81 w 125"/>
                <a:gd name="T19" fmla="*/ 36 h 118"/>
                <a:gd name="T20" fmla="*/ 84 w 125"/>
                <a:gd name="T21" fmla="*/ 30 h 118"/>
                <a:gd name="T22" fmla="*/ 81 w 125"/>
                <a:gd name="T23" fmla="*/ 27 h 118"/>
                <a:gd name="T24" fmla="*/ 80 w 125"/>
                <a:gd name="T25" fmla="*/ 19 h 118"/>
                <a:gd name="T26" fmla="*/ 113 w 125"/>
                <a:gd name="T27" fmla="*/ 49 h 118"/>
                <a:gd name="T28" fmla="*/ 113 w 125"/>
                <a:gd name="T29" fmla="*/ 55 h 118"/>
                <a:gd name="T30" fmla="*/ 112 w 125"/>
                <a:gd name="T31" fmla="*/ 57 h 118"/>
                <a:gd name="T32" fmla="*/ 92 w 125"/>
                <a:gd name="T33" fmla="*/ 38 h 118"/>
                <a:gd name="T34" fmla="*/ 89 w 125"/>
                <a:gd name="T35" fmla="*/ 41 h 118"/>
                <a:gd name="T36" fmla="*/ 96 w 125"/>
                <a:gd name="T37" fmla="*/ 49 h 118"/>
                <a:gd name="T38" fmla="*/ 81 w 125"/>
                <a:gd name="T39" fmla="*/ 72 h 118"/>
                <a:gd name="T40" fmla="*/ 72 w 125"/>
                <a:gd name="T41" fmla="*/ 78 h 118"/>
                <a:gd name="T42" fmla="*/ 71 w 125"/>
                <a:gd name="T43" fmla="*/ 74 h 118"/>
                <a:gd name="T44" fmla="*/ 64 w 125"/>
                <a:gd name="T45" fmla="*/ 60 h 118"/>
                <a:gd name="T46" fmla="*/ 60 w 125"/>
                <a:gd name="T47" fmla="*/ 58 h 118"/>
                <a:gd name="T48" fmla="*/ 53 w 125"/>
                <a:gd name="T49" fmla="*/ 60 h 118"/>
                <a:gd name="T50" fmla="*/ 69 w 125"/>
                <a:gd name="T51" fmla="*/ 81 h 118"/>
                <a:gd name="T52" fmla="*/ 57 w 125"/>
                <a:gd name="T53" fmla="*/ 80 h 118"/>
                <a:gd name="T54" fmla="*/ 55 w 125"/>
                <a:gd name="T55" fmla="*/ 95 h 118"/>
                <a:gd name="T56" fmla="*/ 62 w 125"/>
                <a:gd name="T57" fmla="*/ 117 h 118"/>
                <a:gd name="T58" fmla="*/ 47 w 125"/>
                <a:gd name="T59" fmla="*/ 99 h 118"/>
                <a:gd name="T60" fmla="*/ 44 w 125"/>
                <a:gd name="T61" fmla="*/ 80 h 118"/>
                <a:gd name="T62" fmla="*/ 23 w 125"/>
                <a:gd name="T63" fmla="*/ 59 h 118"/>
                <a:gd name="T64" fmla="*/ 41 w 125"/>
                <a:gd name="T65" fmla="*/ 66 h 118"/>
                <a:gd name="T66" fmla="*/ 40 w 125"/>
                <a:gd name="T67" fmla="*/ 59 h 118"/>
                <a:gd name="T68" fmla="*/ 18 w 125"/>
                <a:gd name="T69" fmla="*/ 47 h 118"/>
                <a:gd name="T70" fmla="*/ 0 w 125"/>
                <a:gd name="T71" fmla="*/ 37 h 118"/>
                <a:gd name="T72" fmla="*/ 83 w 125"/>
                <a:gd name="T73" fmla="*/ 0 h 118"/>
                <a:gd name="T74" fmla="*/ 109 w 125"/>
                <a:gd name="T75" fmla="*/ 30 h 118"/>
                <a:gd name="T76" fmla="*/ 49 w 125"/>
                <a:gd name="T77" fmla="*/ 75 h 118"/>
                <a:gd name="T78" fmla="*/ 62 w 125"/>
                <a:gd name="T79" fmla="*/ 73 h 118"/>
                <a:gd name="T80" fmla="*/ 52 w 125"/>
                <a:gd name="T81" fmla="*/ 64 h 118"/>
                <a:gd name="T82" fmla="*/ 51 w 125"/>
                <a:gd name="T83" fmla="*/ 59 h 118"/>
                <a:gd name="T84" fmla="*/ 43 w 125"/>
                <a:gd name="T85" fmla="*/ 60 h 118"/>
                <a:gd name="T86" fmla="*/ 45 w 125"/>
                <a:gd name="T87" fmla="*/ 61 h 118"/>
                <a:gd name="T88" fmla="*/ 75 w 125"/>
                <a:gd name="T89" fmla="*/ 37 h 118"/>
                <a:gd name="T90" fmla="*/ 71 w 125"/>
                <a:gd name="T91" fmla="*/ 39 h 118"/>
                <a:gd name="T92" fmla="*/ 84 w 125"/>
                <a:gd name="T93" fmla="*/ 50 h 118"/>
                <a:gd name="T94" fmla="*/ 75 w 125"/>
                <a:gd name="T95" fmla="*/ 48 h 118"/>
                <a:gd name="T96" fmla="*/ 64 w 125"/>
                <a:gd name="T97" fmla="*/ 44 h 118"/>
                <a:gd name="T98" fmla="*/ 78 w 125"/>
                <a:gd name="T99" fmla="*/ 56 h 118"/>
                <a:gd name="T100" fmla="*/ 69 w 125"/>
                <a:gd name="T101" fmla="*/ 54 h 118"/>
                <a:gd name="T102" fmla="*/ 58 w 125"/>
                <a:gd name="T103" fmla="*/ 49 h 118"/>
                <a:gd name="T104" fmla="*/ 75 w 125"/>
                <a:gd name="T105" fmla="*/ 66 h 118"/>
                <a:gd name="T106" fmla="*/ 75 w 125"/>
                <a:gd name="T107" fmla="*/ 67 h 118"/>
                <a:gd name="T108" fmla="*/ 92 w 125"/>
                <a:gd name="T109" fmla="*/ 52 h 118"/>
                <a:gd name="T110" fmla="*/ 75 w 125"/>
                <a:gd name="T111" fmla="*/ 3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18">
                  <a:moveTo>
                    <a:pt x="123" y="43"/>
                  </a:moveTo>
                  <a:cubicBezTo>
                    <a:pt x="124" y="43"/>
                    <a:pt x="125" y="44"/>
                    <a:pt x="124" y="46"/>
                  </a:cubicBezTo>
                  <a:cubicBezTo>
                    <a:pt x="124" y="48"/>
                    <a:pt x="124" y="49"/>
                    <a:pt x="124" y="50"/>
                  </a:cubicBezTo>
                  <a:cubicBezTo>
                    <a:pt x="124" y="51"/>
                    <a:pt x="123" y="52"/>
                    <a:pt x="123" y="52"/>
                  </a:cubicBezTo>
                  <a:cubicBezTo>
                    <a:pt x="123" y="52"/>
                    <a:pt x="122" y="52"/>
                    <a:pt x="121" y="51"/>
                  </a:cubicBezTo>
                  <a:cubicBezTo>
                    <a:pt x="109" y="38"/>
                    <a:pt x="96" y="25"/>
                    <a:pt x="83" y="13"/>
                  </a:cubicBezTo>
                  <a:cubicBezTo>
                    <a:pt x="59" y="31"/>
                    <a:pt x="38" y="42"/>
                    <a:pt x="20" y="46"/>
                  </a:cubicBezTo>
                  <a:cubicBezTo>
                    <a:pt x="30" y="52"/>
                    <a:pt x="40" y="54"/>
                    <a:pt x="51" y="54"/>
                  </a:cubicBezTo>
                  <a:cubicBezTo>
                    <a:pt x="53" y="54"/>
                    <a:pt x="55" y="53"/>
                    <a:pt x="57" y="53"/>
                  </a:cubicBezTo>
                  <a:cubicBezTo>
                    <a:pt x="57" y="52"/>
                    <a:pt x="57" y="52"/>
                    <a:pt x="56" y="52"/>
                  </a:cubicBezTo>
                  <a:cubicBezTo>
                    <a:pt x="56" y="51"/>
                    <a:pt x="55" y="51"/>
                    <a:pt x="55" y="51"/>
                  </a:cubicBezTo>
                  <a:cubicBezTo>
                    <a:pt x="55" y="51"/>
                    <a:pt x="55" y="51"/>
                    <a:pt x="55" y="51"/>
                  </a:cubicBezTo>
                  <a:cubicBezTo>
                    <a:pt x="53" y="53"/>
                    <a:pt x="53" y="53"/>
                    <a:pt x="53" y="53"/>
                  </a:cubicBezTo>
                  <a:cubicBezTo>
                    <a:pt x="52" y="53"/>
                    <a:pt x="52" y="52"/>
                    <a:pt x="52" y="52"/>
                  </a:cubicBezTo>
                  <a:cubicBezTo>
                    <a:pt x="52" y="49"/>
                    <a:pt x="52" y="47"/>
                    <a:pt x="53" y="45"/>
                  </a:cubicBezTo>
                  <a:cubicBezTo>
                    <a:pt x="56" y="43"/>
                    <a:pt x="61" y="40"/>
                    <a:pt x="66" y="36"/>
                  </a:cubicBezTo>
                  <a:cubicBezTo>
                    <a:pt x="70" y="32"/>
                    <a:pt x="73" y="29"/>
                    <a:pt x="74" y="26"/>
                  </a:cubicBezTo>
                  <a:cubicBezTo>
                    <a:pt x="75" y="27"/>
                    <a:pt x="75" y="28"/>
                    <a:pt x="76" y="29"/>
                  </a:cubicBezTo>
                  <a:cubicBezTo>
                    <a:pt x="76" y="30"/>
                    <a:pt x="77" y="31"/>
                    <a:pt x="77" y="32"/>
                  </a:cubicBezTo>
                  <a:cubicBezTo>
                    <a:pt x="78" y="33"/>
                    <a:pt x="79" y="35"/>
                    <a:pt x="81" y="36"/>
                  </a:cubicBezTo>
                  <a:cubicBezTo>
                    <a:pt x="85" y="36"/>
                    <a:pt x="88" y="35"/>
                    <a:pt x="89" y="34"/>
                  </a:cubicBezTo>
                  <a:cubicBezTo>
                    <a:pt x="88" y="33"/>
                    <a:pt x="86" y="32"/>
                    <a:pt x="84" y="30"/>
                  </a:cubicBezTo>
                  <a:cubicBezTo>
                    <a:pt x="83" y="29"/>
                    <a:pt x="82" y="28"/>
                    <a:pt x="82" y="28"/>
                  </a:cubicBezTo>
                  <a:cubicBezTo>
                    <a:pt x="81" y="27"/>
                    <a:pt x="81" y="27"/>
                    <a:pt x="81" y="27"/>
                  </a:cubicBezTo>
                  <a:cubicBezTo>
                    <a:pt x="80" y="27"/>
                    <a:pt x="80" y="26"/>
                    <a:pt x="80" y="24"/>
                  </a:cubicBezTo>
                  <a:cubicBezTo>
                    <a:pt x="80" y="22"/>
                    <a:pt x="80" y="20"/>
                    <a:pt x="80" y="19"/>
                  </a:cubicBezTo>
                  <a:cubicBezTo>
                    <a:pt x="84" y="23"/>
                    <a:pt x="91" y="29"/>
                    <a:pt x="101" y="38"/>
                  </a:cubicBezTo>
                  <a:cubicBezTo>
                    <a:pt x="106" y="43"/>
                    <a:pt x="110" y="47"/>
                    <a:pt x="113" y="49"/>
                  </a:cubicBezTo>
                  <a:cubicBezTo>
                    <a:pt x="114" y="50"/>
                    <a:pt x="114" y="51"/>
                    <a:pt x="114" y="52"/>
                  </a:cubicBezTo>
                  <a:cubicBezTo>
                    <a:pt x="113" y="53"/>
                    <a:pt x="113" y="54"/>
                    <a:pt x="113" y="55"/>
                  </a:cubicBezTo>
                  <a:cubicBezTo>
                    <a:pt x="113" y="55"/>
                    <a:pt x="113" y="55"/>
                    <a:pt x="112" y="56"/>
                  </a:cubicBezTo>
                  <a:cubicBezTo>
                    <a:pt x="112" y="57"/>
                    <a:pt x="112" y="57"/>
                    <a:pt x="112" y="57"/>
                  </a:cubicBezTo>
                  <a:cubicBezTo>
                    <a:pt x="112" y="57"/>
                    <a:pt x="111" y="57"/>
                    <a:pt x="111" y="56"/>
                  </a:cubicBezTo>
                  <a:cubicBezTo>
                    <a:pt x="107" y="51"/>
                    <a:pt x="101" y="45"/>
                    <a:pt x="92" y="38"/>
                  </a:cubicBezTo>
                  <a:cubicBezTo>
                    <a:pt x="92" y="39"/>
                    <a:pt x="92" y="40"/>
                    <a:pt x="93" y="42"/>
                  </a:cubicBezTo>
                  <a:cubicBezTo>
                    <a:pt x="92" y="41"/>
                    <a:pt x="91" y="41"/>
                    <a:pt x="89" y="41"/>
                  </a:cubicBezTo>
                  <a:cubicBezTo>
                    <a:pt x="87" y="41"/>
                    <a:pt x="85" y="40"/>
                    <a:pt x="84" y="40"/>
                  </a:cubicBezTo>
                  <a:cubicBezTo>
                    <a:pt x="89" y="44"/>
                    <a:pt x="93" y="47"/>
                    <a:pt x="96" y="49"/>
                  </a:cubicBezTo>
                  <a:cubicBezTo>
                    <a:pt x="96" y="51"/>
                    <a:pt x="98" y="55"/>
                    <a:pt x="101" y="59"/>
                  </a:cubicBezTo>
                  <a:cubicBezTo>
                    <a:pt x="99" y="59"/>
                    <a:pt x="92" y="63"/>
                    <a:pt x="81" y="72"/>
                  </a:cubicBezTo>
                  <a:cubicBezTo>
                    <a:pt x="78" y="74"/>
                    <a:pt x="76" y="76"/>
                    <a:pt x="74" y="77"/>
                  </a:cubicBezTo>
                  <a:cubicBezTo>
                    <a:pt x="72" y="78"/>
                    <a:pt x="72" y="78"/>
                    <a:pt x="72" y="78"/>
                  </a:cubicBezTo>
                  <a:cubicBezTo>
                    <a:pt x="71" y="78"/>
                    <a:pt x="71" y="77"/>
                    <a:pt x="71" y="76"/>
                  </a:cubicBezTo>
                  <a:cubicBezTo>
                    <a:pt x="71" y="75"/>
                    <a:pt x="71" y="75"/>
                    <a:pt x="71" y="74"/>
                  </a:cubicBezTo>
                  <a:cubicBezTo>
                    <a:pt x="71" y="71"/>
                    <a:pt x="71" y="70"/>
                    <a:pt x="72" y="69"/>
                  </a:cubicBezTo>
                  <a:cubicBezTo>
                    <a:pt x="70" y="67"/>
                    <a:pt x="67" y="64"/>
                    <a:pt x="64" y="60"/>
                  </a:cubicBezTo>
                  <a:cubicBezTo>
                    <a:pt x="62" y="58"/>
                    <a:pt x="60" y="57"/>
                    <a:pt x="59" y="55"/>
                  </a:cubicBezTo>
                  <a:cubicBezTo>
                    <a:pt x="60" y="56"/>
                    <a:pt x="60" y="57"/>
                    <a:pt x="60" y="58"/>
                  </a:cubicBezTo>
                  <a:cubicBezTo>
                    <a:pt x="60" y="59"/>
                    <a:pt x="60" y="60"/>
                    <a:pt x="60" y="61"/>
                  </a:cubicBezTo>
                  <a:cubicBezTo>
                    <a:pt x="58" y="60"/>
                    <a:pt x="56" y="60"/>
                    <a:pt x="53" y="60"/>
                  </a:cubicBezTo>
                  <a:cubicBezTo>
                    <a:pt x="59" y="65"/>
                    <a:pt x="63" y="68"/>
                    <a:pt x="66" y="69"/>
                  </a:cubicBezTo>
                  <a:cubicBezTo>
                    <a:pt x="66" y="73"/>
                    <a:pt x="67" y="77"/>
                    <a:pt x="69" y="81"/>
                  </a:cubicBezTo>
                  <a:cubicBezTo>
                    <a:pt x="66" y="80"/>
                    <a:pt x="63" y="80"/>
                    <a:pt x="60" y="80"/>
                  </a:cubicBezTo>
                  <a:cubicBezTo>
                    <a:pt x="60" y="80"/>
                    <a:pt x="59" y="80"/>
                    <a:pt x="57" y="80"/>
                  </a:cubicBezTo>
                  <a:cubicBezTo>
                    <a:pt x="55" y="81"/>
                    <a:pt x="53" y="81"/>
                    <a:pt x="50" y="81"/>
                  </a:cubicBezTo>
                  <a:cubicBezTo>
                    <a:pt x="51" y="86"/>
                    <a:pt x="53" y="91"/>
                    <a:pt x="55" y="95"/>
                  </a:cubicBezTo>
                  <a:cubicBezTo>
                    <a:pt x="59" y="102"/>
                    <a:pt x="61" y="108"/>
                    <a:pt x="63" y="114"/>
                  </a:cubicBezTo>
                  <a:cubicBezTo>
                    <a:pt x="63" y="116"/>
                    <a:pt x="63" y="117"/>
                    <a:pt x="62" y="117"/>
                  </a:cubicBezTo>
                  <a:cubicBezTo>
                    <a:pt x="62" y="118"/>
                    <a:pt x="61" y="118"/>
                    <a:pt x="60" y="117"/>
                  </a:cubicBezTo>
                  <a:cubicBezTo>
                    <a:pt x="53" y="110"/>
                    <a:pt x="49" y="104"/>
                    <a:pt x="47" y="99"/>
                  </a:cubicBezTo>
                  <a:cubicBezTo>
                    <a:pt x="46" y="97"/>
                    <a:pt x="46" y="94"/>
                    <a:pt x="45" y="89"/>
                  </a:cubicBezTo>
                  <a:cubicBezTo>
                    <a:pt x="44" y="85"/>
                    <a:pt x="44" y="82"/>
                    <a:pt x="44" y="80"/>
                  </a:cubicBezTo>
                  <a:cubicBezTo>
                    <a:pt x="38" y="79"/>
                    <a:pt x="33" y="76"/>
                    <a:pt x="28" y="73"/>
                  </a:cubicBezTo>
                  <a:cubicBezTo>
                    <a:pt x="23" y="69"/>
                    <a:pt x="21" y="64"/>
                    <a:pt x="23" y="59"/>
                  </a:cubicBezTo>
                  <a:cubicBezTo>
                    <a:pt x="29" y="67"/>
                    <a:pt x="36" y="71"/>
                    <a:pt x="42" y="73"/>
                  </a:cubicBezTo>
                  <a:cubicBezTo>
                    <a:pt x="42" y="72"/>
                    <a:pt x="42" y="69"/>
                    <a:pt x="41" y="66"/>
                  </a:cubicBezTo>
                  <a:cubicBezTo>
                    <a:pt x="41" y="64"/>
                    <a:pt x="41" y="62"/>
                    <a:pt x="40" y="61"/>
                  </a:cubicBezTo>
                  <a:cubicBezTo>
                    <a:pt x="40" y="60"/>
                    <a:pt x="40" y="60"/>
                    <a:pt x="40" y="59"/>
                  </a:cubicBezTo>
                  <a:cubicBezTo>
                    <a:pt x="34" y="59"/>
                    <a:pt x="30" y="58"/>
                    <a:pt x="25" y="56"/>
                  </a:cubicBezTo>
                  <a:cubicBezTo>
                    <a:pt x="21" y="53"/>
                    <a:pt x="19" y="50"/>
                    <a:pt x="18" y="47"/>
                  </a:cubicBezTo>
                  <a:cubicBezTo>
                    <a:pt x="17" y="47"/>
                    <a:pt x="16" y="47"/>
                    <a:pt x="15" y="47"/>
                  </a:cubicBezTo>
                  <a:cubicBezTo>
                    <a:pt x="8" y="47"/>
                    <a:pt x="3" y="44"/>
                    <a:pt x="0" y="37"/>
                  </a:cubicBezTo>
                  <a:cubicBezTo>
                    <a:pt x="21" y="40"/>
                    <a:pt x="44" y="32"/>
                    <a:pt x="71" y="13"/>
                  </a:cubicBezTo>
                  <a:cubicBezTo>
                    <a:pt x="78" y="8"/>
                    <a:pt x="82" y="4"/>
                    <a:pt x="83" y="0"/>
                  </a:cubicBezTo>
                  <a:cubicBezTo>
                    <a:pt x="85" y="2"/>
                    <a:pt x="86" y="5"/>
                    <a:pt x="88" y="10"/>
                  </a:cubicBezTo>
                  <a:cubicBezTo>
                    <a:pt x="90" y="13"/>
                    <a:pt x="98" y="20"/>
                    <a:pt x="109" y="30"/>
                  </a:cubicBezTo>
                  <a:cubicBezTo>
                    <a:pt x="115" y="36"/>
                    <a:pt x="120" y="40"/>
                    <a:pt x="123" y="43"/>
                  </a:cubicBezTo>
                  <a:close/>
                  <a:moveTo>
                    <a:pt x="49" y="75"/>
                  </a:moveTo>
                  <a:cubicBezTo>
                    <a:pt x="53" y="75"/>
                    <a:pt x="57" y="74"/>
                    <a:pt x="61" y="74"/>
                  </a:cubicBezTo>
                  <a:cubicBezTo>
                    <a:pt x="62" y="74"/>
                    <a:pt x="62" y="74"/>
                    <a:pt x="62" y="73"/>
                  </a:cubicBezTo>
                  <a:cubicBezTo>
                    <a:pt x="62" y="73"/>
                    <a:pt x="62" y="73"/>
                    <a:pt x="61" y="72"/>
                  </a:cubicBezTo>
                  <a:cubicBezTo>
                    <a:pt x="60" y="71"/>
                    <a:pt x="57" y="68"/>
                    <a:pt x="52" y="64"/>
                  </a:cubicBezTo>
                  <a:cubicBezTo>
                    <a:pt x="52" y="64"/>
                    <a:pt x="51" y="64"/>
                    <a:pt x="51" y="64"/>
                  </a:cubicBezTo>
                  <a:cubicBezTo>
                    <a:pt x="51" y="63"/>
                    <a:pt x="51" y="62"/>
                    <a:pt x="51" y="59"/>
                  </a:cubicBezTo>
                  <a:cubicBezTo>
                    <a:pt x="50" y="60"/>
                    <a:pt x="48" y="60"/>
                    <a:pt x="45" y="60"/>
                  </a:cubicBezTo>
                  <a:cubicBezTo>
                    <a:pt x="44" y="60"/>
                    <a:pt x="44" y="60"/>
                    <a:pt x="43" y="60"/>
                  </a:cubicBezTo>
                  <a:cubicBezTo>
                    <a:pt x="44" y="60"/>
                    <a:pt x="44" y="60"/>
                    <a:pt x="44" y="61"/>
                  </a:cubicBezTo>
                  <a:cubicBezTo>
                    <a:pt x="45" y="61"/>
                    <a:pt x="45" y="61"/>
                    <a:pt x="45" y="61"/>
                  </a:cubicBezTo>
                  <a:cubicBezTo>
                    <a:pt x="46" y="63"/>
                    <a:pt x="47" y="68"/>
                    <a:pt x="49" y="75"/>
                  </a:cubicBezTo>
                  <a:close/>
                  <a:moveTo>
                    <a:pt x="75" y="37"/>
                  </a:moveTo>
                  <a:cubicBezTo>
                    <a:pt x="75" y="34"/>
                    <a:pt x="75" y="34"/>
                    <a:pt x="75" y="34"/>
                  </a:cubicBezTo>
                  <a:cubicBezTo>
                    <a:pt x="71" y="39"/>
                    <a:pt x="71" y="39"/>
                    <a:pt x="71" y="39"/>
                  </a:cubicBezTo>
                  <a:cubicBezTo>
                    <a:pt x="72" y="41"/>
                    <a:pt x="76" y="44"/>
                    <a:pt x="82" y="48"/>
                  </a:cubicBezTo>
                  <a:cubicBezTo>
                    <a:pt x="83" y="49"/>
                    <a:pt x="84" y="50"/>
                    <a:pt x="84" y="50"/>
                  </a:cubicBezTo>
                  <a:cubicBezTo>
                    <a:pt x="84" y="52"/>
                    <a:pt x="84" y="53"/>
                    <a:pt x="83" y="56"/>
                  </a:cubicBezTo>
                  <a:cubicBezTo>
                    <a:pt x="82" y="54"/>
                    <a:pt x="79" y="52"/>
                    <a:pt x="75" y="48"/>
                  </a:cubicBezTo>
                  <a:cubicBezTo>
                    <a:pt x="72" y="45"/>
                    <a:pt x="69" y="42"/>
                    <a:pt x="68" y="41"/>
                  </a:cubicBezTo>
                  <a:cubicBezTo>
                    <a:pt x="64" y="44"/>
                    <a:pt x="64" y="44"/>
                    <a:pt x="64" y="44"/>
                  </a:cubicBezTo>
                  <a:cubicBezTo>
                    <a:pt x="65" y="45"/>
                    <a:pt x="68" y="47"/>
                    <a:pt x="71" y="50"/>
                  </a:cubicBezTo>
                  <a:cubicBezTo>
                    <a:pt x="74" y="53"/>
                    <a:pt x="77" y="55"/>
                    <a:pt x="78" y="56"/>
                  </a:cubicBezTo>
                  <a:cubicBezTo>
                    <a:pt x="78" y="57"/>
                    <a:pt x="78" y="59"/>
                    <a:pt x="77" y="61"/>
                  </a:cubicBezTo>
                  <a:cubicBezTo>
                    <a:pt x="76" y="60"/>
                    <a:pt x="73" y="58"/>
                    <a:pt x="69" y="54"/>
                  </a:cubicBezTo>
                  <a:cubicBezTo>
                    <a:pt x="65" y="50"/>
                    <a:pt x="63" y="47"/>
                    <a:pt x="61" y="46"/>
                  </a:cubicBezTo>
                  <a:cubicBezTo>
                    <a:pt x="58" y="49"/>
                    <a:pt x="58" y="49"/>
                    <a:pt x="58" y="49"/>
                  </a:cubicBezTo>
                  <a:cubicBezTo>
                    <a:pt x="60" y="50"/>
                    <a:pt x="63" y="53"/>
                    <a:pt x="67" y="57"/>
                  </a:cubicBezTo>
                  <a:cubicBezTo>
                    <a:pt x="71" y="61"/>
                    <a:pt x="74" y="64"/>
                    <a:pt x="75" y="66"/>
                  </a:cubicBezTo>
                  <a:cubicBezTo>
                    <a:pt x="74" y="67"/>
                    <a:pt x="74" y="67"/>
                    <a:pt x="74" y="67"/>
                  </a:cubicBezTo>
                  <a:cubicBezTo>
                    <a:pt x="75" y="67"/>
                    <a:pt x="75" y="67"/>
                    <a:pt x="75" y="67"/>
                  </a:cubicBezTo>
                  <a:cubicBezTo>
                    <a:pt x="83" y="61"/>
                    <a:pt x="89" y="57"/>
                    <a:pt x="91" y="54"/>
                  </a:cubicBezTo>
                  <a:cubicBezTo>
                    <a:pt x="92" y="54"/>
                    <a:pt x="93" y="53"/>
                    <a:pt x="92" y="52"/>
                  </a:cubicBezTo>
                  <a:cubicBezTo>
                    <a:pt x="90" y="50"/>
                    <a:pt x="86" y="46"/>
                    <a:pt x="80" y="41"/>
                  </a:cubicBezTo>
                  <a:cubicBezTo>
                    <a:pt x="78" y="39"/>
                    <a:pt x="76" y="38"/>
                    <a:pt x="75"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3" name="Freeform 39"/>
            <p:cNvSpPr>
              <a:spLocks noEditPoints="1"/>
            </p:cNvSpPr>
            <p:nvPr/>
          </p:nvSpPr>
          <p:spPr bwMode="auto">
            <a:xfrm>
              <a:off x="8488363" y="433388"/>
              <a:ext cx="1008063" cy="1011238"/>
            </a:xfrm>
            <a:custGeom>
              <a:avLst/>
              <a:gdLst>
                <a:gd name="T0" fmla="*/ 0 w 817"/>
                <a:gd name="T1" fmla="*/ 408 h 817"/>
                <a:gd name="T2" fmla="*/ 408 w 817"/>
                <a:gd name="T3" fmla="*/ 817 h 817"/>
                <a:gd name="T4" fmla="*/ 817 w 817"/>
                <a:gd name="T5" fmla="*/ 408 h 817"/>
                <a:gd name="T6" fmla="*/ 408 w 817"/>
                <a:gd name="T7" fmla="*/ 0 h 817"/>
                <a:gd name="T8" fmla="*/ 0 w 817"/>
                <a:gd name="T9" fmla="*/ 408 h 817"/>
                <a:gd name="T10" fmla="*/ 17 w 817"/>
                <a:gd name="T11" fmla="*/ 408 h 817"/>
                <a:gd name="T12" fmla="*/ 408 w 817"/>
                <a:gd name="T13" fmla="*/ 17 h 817"/>
                <a:gd name="T14" fmla="*/ 800 w 817"/>
                <a:gd name="T15" fmla="*/ 408 h 817"/>
                <a:gd name="T16" fmla="*/ 408 w 817"/>
                <a:gd name="T17" fmla="*/ 800 h 817"/>
                <a:gd name="T18" fmla="*/ 17 w 817"/>
                <a:gd name="T19" fmla="*/ 40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7" h="817">
                  <a:moveTo>
                    <a:pt x="0" y="408"/>
                  </a:moveTo>
                  <a:cubicBezTo>
                    <a:pt x="0" y="634"/>
                    <a:pt x="183" y="817"/>
                    <a:pt x="408" y="817"/>
                  </a:cubicBezTo>
                  <a:cubicBezTo>
                    <a:pt x="634" y="817"/>
                    <a:pt x="817" y="634"/>
                    <a:pt x="817" y="408"/>
                  </a:cubicBezTo>
                  <a:cubicBezTo>
                    <a:pt x="817" y="183"/>
                    <a:pt x="634" y="0"/>
                    <a:pt x="408" y="0"/>
                  </a:cubicBezTo>
                  <a:cubicBezTo>
                    <a:pt x="183" y="0"/>
                    <a:pt x="0" y="183"/>
                    <a:pt x="0" y="408"/>
                  </a:cubicBezTo>
                  <a:close/>
                  <a:moveTo>
                    <a:pt x="17" y="408"/>
                  </a:moveTo>
                  <a:cubicBezTo>
                    <a:pt x="17" y="193"/>
                    <a:pt x="193" y="17"/>
                    <a:pt x="408" y="17"/>
                  </a:cubicBezTo>
                  <a:cubicBezTo>
                    <a:pt x="624" y="17"/>
                    <a:pt x="800" y="193"/>
                    <a:pt x="800" y="408"/>
                  </a:cubicBezTo>
                  <a:cubicBezTo>
                    <a:pt x="800" y="624"/>
                    <a:pt x="624" y="800"/>
                    <a:pt x="408" y="800"/>
                  </a:cubicBezTo>
                  <a:cubicBezTo>
                    <a:pt x="193" y="800"/>
                    <a:pt x="17" y="624"/>
                    <a:pt x="17" y="4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4" name="Freeform 40"/>
            <p:cNvSpPr/>
            <p:nvPr/>
          </p:nvSpPr>
          <p:spPr bwMode="auto">
            <a:xfrm>
              <a:off x="8561388" y="827088"/>
              <a:ext cx="107950" cy="106363"/>
            </a:xfrm>
            <a:custGeom>
              <a:avLst/>
              <a:gdLst>
                <a:gd name="T0" fmla="*/ 36 w 68"/>
                <a:gd name="T1" fmla="*/ 0 h 67"/>
                <a:gd name="T2" fmla="*/ 28 w 68"/>
                <a:gd name="T3" fmla="*/ 17 h 67"/>
                <a:gd name="T4" fmla="*/ 10 w 68"/>
                <a:gd name="T5" fmla="*/ 9 h 67"/>
                <a:gd name="T6" fmla="*/ 18 w 68"/>
                <a:gd name="T7" fmla="*/ 27 h 67"/>
                <a:gd name="T8" fmla="*/ 0 w 68"/>
                <a:gd name="T9" fmla="*/ 33 h 67"/>
                <a:gd name="T10" fmla="*/ 18 w 68"/>
                <a:gd name="T11" fmla="*/ 43 h 67"/>
                <a:gd name="T12" fmla="*/ 11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3 w 68"/>
                <a:gd name="T27" fmla="*/ 26 h 67"/>
                <a:gd name="T28" fmla="*/ 60 w 68"/>
                <a:gd name="T29" fmla="*/ 9 h 67"/>
                <a:gd name="T30" fmla="*/ 44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8" y="27"/>
                  </a:lnTo>
                  <a:lnTo>
                    <a:pt x="0" y="33"/>
                  </a:lnTo>
                  <a:lnTo>
                    <a:pt x="18" y="43"/>
                  </a:lnTo>
                  <a:lnTo>
                    <a:pt x="11" y="59"/>
                  </a:lnTo>
                  <a:lnTo>
                    <a:pt x="29" y="52"/>
                  </a:lnTo>
                  <a:lnTo>
                    <a:pt x="35" y="67"/>
                  </a:lnTo>
                  <a:lnTo>
                    <a:pt x="43" y="52"/>
                  </a:lnTo>
                  <a:lnTo>
                    <a:pt x="59" y="58"/>
                  </a:lnTo>
                  <a:lnTo>
                    <a:pt x="53" y="42"/>
                  </a:lnTo>
                  <a:lnTo>
                    <a:pt x="68" y="34"/>
                  </a:lnTo>
                  <a:lnTo>
                    <a:pt x="53" y="26"/>
                  </a:lnTo>
                  <a:lnTo>
                    <a:pt x="60" y="9"/>
                  </a:lnTo>
                  <a:lnTo>
                    <a:pt x="44"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5" name="Freeform 41"/>
            <p:cNvSpPr/>
            <p:nvPr/>
          </p:nvSpPr>
          <p:spPr bwMode="auto">
            <a:xfrm>
              <a:off x="9312275" y="827088"/>
              <a:ext cx="107950" cy="106363"/>
            </a:xfrm>
            <a:custGeom>
              <a:avLst/>
              <a:gdLst>
                <a:gd name="T0" fmla="*/ 36 w 68"/>
                <a:gd name="T1" fmla="*/ 0 h 67"/>
                <a:gd name="T2" fmla="*/ 28 w 68"/>
                <a:gd name="T3" fmla="*/ 17 h 67"/>
                <a:gd name="T4" fmla="*/ 10 w 68"/>
                <a:gd name="T5" fmla="*/ 9 h 67"/>
                <a:gd name="T6" fmla="*/ 17 w 68"/>
                <a:gd name="T7" fmla="*/ 27 h 67"/>
                <a:gd name="T8" fmla="*/ 0 w 68"/>
                <a:gd name="T9" fmla="*/ 33 h 67"/>
                <a:gd name="T10" fmla="*/ 17 w 68"/>
                <a:gd name="T11" fmla="*/ 43 h 67"/>
                <a:gd name="T12" fmla="*/ 10 w 68"/>
                <a:gd name="T13" fmla="*/ 59 h 67"/>
                <a:gd name="T14" fmla="*/ 29 w 68"/>
                <a:gd name="T15" fmla="*/ 52 h 67"/>
                <a:gd name="T16" fmla="*/ 35 w 68"/>
                <a:gd name="T17" fmla="*/ 67 h 67"/>
                <a:gd name="T18" fmla="*/ 43 w 68"/>
                <a:gd name="T19" fmla="*/ 52 h 67"/>
                <a:gd name="T20" fmla="*/ 59 w 68"/>
                <a:gd name="T21" fmla="*/ 58 h 67"/>
                <a:gd name="T22" fmla="*/ 53 w 68"/>
                <a:gd name="T23" fmla="*/ 42 h 67"/>
                <a:gd name="T24" fmla="*/ 68 w 68"/>
                <a:gd name="T25" fmla="*/ 34 h 67"/>
                <a:gd name="T26" fmla="*/ 54 w 68"/>
                <a:gd name="T27" fmla="*/ 26 h 67"/>
                <a:gd name="T28" fmla="*/ 59 w 68"/>
                <a:gd name="T29" fmla="*/ 9 h 67"/>
                <a:gd name="T30" fmla="*/ 45 w 68"/>
                <a:gd name="T31" fmla="*/ 15 h 67"/>
                <a:gd name="T32" fmla="*/ 36 w 68"/>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36" y="0"/>
                  </a:moveTo>
                  <a:lnTo>
                    <a:pt x="28" y="17"/>
                  </a:lnTo>
                  <a:lnTo>
                    <a:pt x="10" y="9"/>
                  </a:lnTo>
                  <a:lnTo>
                    <a:pt x="17" y="27"/>
                  </a:lnTo>
                  <a:lnTo>
                    <a:pt x="0" y="33"/>
                  </a:lnTo>
                  <a:lnTo>
                    <a:pt x="17" y="43"/>
                  </a:lnTo>
                  <a:lnTo>
                    <a:pt x="10" y="59"/>
                  </a:lnTo>
                  <a:lnTo>
                    <a:pt x="29" y="52"/>
                  </a:lnTo>
                  <a:lnTo>
                    <a:pt x="35" y="67"/>
                  </a:lnTo>
                  <a:lnTo>
                    <a:pt x="43" y="52"/>
                  </a:lnTo>
                  <a:lnTo>
                    <a:pt x="59" y="58"/>
                  </a:lnTo>
                  <a:lnTo>
                    <a:pt x="53" y="42"/>
                  </a:lnTo>
                  <a:lnTo>
                    <a:pt x="68" y="34"/>
                  </a:lnTo>
                  <a:lnTo>
                    <a:pt x="54" y="26"/>
                  </a:lnTo>
                  <a:lnTo>
                    <a:pt x="59" y="9"/>
                  </a:lnTo>
                  <a:lnTo>
                    <a:pt x="45" y="15"/>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6" name="Freeform 42"/>
            <p:cNvSpPr>
              <a:spLocks noEditPoints="1"/>
            </p:cNvSpPr>
            <p:nvPr/>
          </p:nvSpPr>
          <p:spPr bwMode="auto">
            <a:xfrm>
              <a:off x="8840788" y="711201"/>
              <a:ext cx="71438" cy="66675"/>
            </a:xfrm>
            <a:custGeom>
              <a:avLst/>
              <a:gdLst>
                <a:gd name="T0" fmla="*/ 21 w 57"/>
                <a:gd name="T1" fmla="*/ 18 h 54"/>
                <a:gd name="T2" fmla="*/ 0 w 57"/>
                <a:gd name="T3" fmla="*/ 21 h 54"/>
                <a:gd name="T4" fmla="*/ 18 w 57"/>
                <a:gd name="T5" fmla="*/ 33 h 54"/>
                <a:gd name="T6" fmla="*/ 11 w 57"/>
                <a:gd name="T7" fmla="*/ 53 h 54"/>
                <a:gd name="T8" fmla="*/ 31 w 57"/>
                <a:gd name="T9" fmla="*/ 42 h 54"/>
                <a:gd name="T10" fmla="*/ 45 w 57"/>
                <a:gd name="T11" fmla="*/ 54 h 54"/>
                <a:gd name="T12" fmla="*/ 42 w 57"/>
                <a:gd name="T13" fmla="*/ 31 h 54"/>
                <a:gd name="T14" fmla="*/ 57 w 57"/>
                <a:gd name="T15" fmla="*/ 20 h 54"/>
                <a:gd name="T16" fmla="*/ 38 w 57"/>
                <a:gd name="T17" fmla="*/ 18 h 54"/>
                <a:gd name="T18" fmla="*/ 31 w 57"/>
                <a:gd name="T19" fmla="*/ 4 h 54"/>
                <a:gd name="T20" fmla="*/ 29 w 57"/>
                <a:gd name="T21" fmla="*/ 0 h 54"/>
                <a:gd name="T22" fmla="*/ 21 w 57"/>
                <a:gd name="T23" fmla="*/ 18 h 54"/>
                <a:gd name="T24" fmla="*/ 24 w 57"/>
                <a:gd name="T25" fmla="*/ 22 h 54"/>
                <a:gd name="T26" fmla="*/ 29 w 57"/>
                <a:gd name="T27" fmla="*/ 9 h 54"/>
                <a:gd name="T28" fmla="*/ 36 w 57"/>
                <a:gd name="T29" fmla="*/ 21 h 54"/>
                <a:gd name="T30" fmla="*/ 47 w 57"/>
                <a:gd name="T31" fmla="*/ 23 h 54"/>
                <a:gd name="T32" fmla="*/ 38 w 57"/>
                <a:gd name="T33" fmla="*/ 30 h 54"/>
                <a:gd name="T34" fmla="*/ 40 w 57"/>
                <a:gd name="T35" fmla="*/ 44 h 54"/>
                <a:gd name="T36" fmla="*/ 32 w 57"/>
                <a:gd name="T37" fmla="*/ 37 h 54"/>
                <a:gd name="T38" fmla="*/ 18 w 57"/>
                <a:gd name="T39" fmla="*/ 44 h 54"/>
                <a:gd name="T40" fmla="*/ 23 w 57"/>
                <a:gd name="T41" fmla="*/ 31 h 54"/>
                <a:gd name="T42" fmla="*/ 11 w 57"/>
                <a:gd name="T43" fmla="*/ 23 h 54"/>
                <a:gd name="T44" fmla="*/ 24 w 57"/>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21" y="18"/>
                  </a:moveTo>
                  <a:cubicBezTo>
                    <a:pt x="19" y="18"/>
                    <a:pt x="0" y="21"/>
                    <a:pt x="0" y="21"/>
                  </a:cubicBezTo>
                  <a:cubicBezTo>
                    <a:pt x="0" y="21"/>
                    <a:pt x="16" y="31"/>
                    <a:pt x="18" y="33"/>
                  </a:cubicBezTo>
                  <a:cubicBezTo>
                    <a:pt x="17" y="35"/>
                    <a:pt x="11" y="53"/>
                    <a:pt x="11" y="53"/>
                  </a:cubicBezTo>
                  <a:cubicBezTo>
                    <a:pt x="11" y="53"/>
                    <a:pt x="29" y="43"/>
                    <a:pt x="31" y="42"/>
                  </a:cubicBezTo>
                  <a:cubicBezTo>
                    <a:pt x="33" y="43"/>
                    <a:pt x="45" y="54"/>
                    <a:pt x="45" y="54"/>
                  </a:cubicBezTo>
                  <a:cubicBezTo>
                    <a:pt x="45" y="54"/>
                    <a:pt x="42" y="34"/>
                    <a:pt x="42" y="31"/>
                  </a:cubicBezTo>
                  <a:cubicBezTo>
                    <a:pt x="44" y="30"/>
                    <a:pt x="57" y="20"/>
                    <a:pt x="57"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7" y="13"/>
                    <a:pt x="29" y="9"/>
                  </a:cubicBezTo>
                  <a:cubicBezTo>
                    <a:pt x="32" y="13"/>
                    <a:pt x="36" y="21"/>
                    <a:pt x="36" y="21"/>
                  </a:cubicBezTo>
                  <a:cubicBezTo>
                    <a:pt x="36" y="21"/>
                    <a:pt x="43" y="22"/>
                    <a:pt x="47" y="23"/>
                  </a:cubicBezTo>
                  <a:cubicBezTo>
                    <a:pt x="44" y="25"/>
                    <a:pt x="38" y="30"/>
                    <a:pt x="38" y="30"/>
                  </a:cubicBezTo>
                  <a:cubicBezTo>
                    <a:pt x="38" y="30"/>
                    <a:pt x="39" y="39"/>
                    <a:pt x="40" y="44"/>
                  </a:cubicBezTo>
                  <a:cubicBezTo>
                    <a:pt x="37" y="41"/>
                    <a:pt x="32" y="37"/>
                    <a:pt x="32" y="37"/>
                  </a:cubicBezTo>
                  <a:cubicBezTo>
                    <a:pt x="32" y="37"/>
                    <a:pt x="23" y="42"/>
                    <a:pt x="18" y="44"/>
                  </a:cubicBezTo>
                  <a:cubicBezTo>
                    <a:pt x="20" y="40"/>
                    <a:pt x="23" y="31"/>
                    <a:pt x="23" y="31"/>
                  </a:cubicBezTo>
                  <a:cubicBezTo>
                    <a:pt x="23" y="31"/>
                    <a:pt x="15"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7" name="Freeform 43"/>
            <p:cNvSpPr>
              <a:spLocks noEditPoints="1"/>
            </p:cNvSpPr>
            <p:nvPr/>
          </p:nvSpPr>
          <p:spPr bwMode="auto">
            <a:xfrm>
              <a:off x="9053513" y="711201"/>
              <a:ext cx="71438" cy="66675"/>
            </a:xfrm>
            <a:custGeom>
              <a:avLst/>
              <a:gdLst>
                <a:gd name="T0" fmla="*/ 21 w 58"/>
                <a:gd name="T1" fmla="*/ 18 h 54"/>
                <a:gd name="T2" fmla="*/ 0 w 58"/>
                <a:gd name="T3" fmla="*/ 21 h 54"/>
                <a:gd name="T4" fmla="*/ 18 w 58"/>
                <a:gd name="T5" fmla="*/ 33 h 54"/>
                <a:gd name="T6" fmla="*/ 12 w 58"/>
                <a:gd name="T7" fmla="*/ 53 h 54"/>
                <a:gd name="T8" fmla="*/ 31 w 58"/>
                <a:gd name="T9" fmla="*/ 42 h 54"/>
                <a:gd name="T10" fmla="*/ 46 w 58"/>
                <a:gd name="T11" fmla="*/ 54 h 54"/>
                <a:gd name="T12" fmla="*/ 42 w 58"/>
                <a:gd name="T13" fmla="*/ 31 h 54"/>
                <a:gd name="T14" fmla="*/ 58 w 58"/>
                <a:gd name="T15" fmla="*/ 20 h 54"/>
                <a:gd name="T16" fmla="*/ 38 w 58"/>
                <a:gd name="T17" fmla="*/ 18 h 54"/>
                <a:gd name="T18" fmla="*/ 31 w 58"/>
                <a:gd name="T19" fmla="*/ 4 h 54"/>
                <a:gd name="T20" fmla="*/ 29 w 58"/>
                <a:gd name="T21" fmla="*/ 0 h 54"/>
                <a:gd name="T22" fmla="*/ 21 w 58"/>
                <a:gd name="T23" fmla="*/ 18 h 54"/>
                <a:gd name="T24" fmla="*/ 24 w 58"/>
                <a:gd name="T25" fmla="*/ 22 h 54"/>
                <a:gd name="T26" fmla="*/ 29 w 58"/>
                <a:gd name="T27" fmla="*/ 9 h 54"/>
                <a:gd name="T28" fmla="*/ 36 w 58"/>
                <a:gd name="T29" fmla="*/ 21 h 54"/>
                <a:gd name="T30" fmla="*/ 48 w 58"/>
                <a:gd name="T31" fmla="*/ 23 h 54"/>
                <a:gd name="T32" fmla="*/ 38 w 58"/>
                <a:gd name="T33" fmla="*/ 30 h 54"/>
                <a:gd name="T34" fmla="*/ 40 w 58"/>
                <a:gd name="T35" fmla="*/ 44 h 54"/>
                <a:gd name="T36" fmla="*/ 32 w 58"/>
                <a:gd name="T37" fmla="*/ 37 h 54"/>
                <a:gd name="T38" fmla="*/ 19 w 58"/>
                <a:gd name="T39" fmla="*/ 44 h 54"/>
                <a:gd name="T40" fmla="*/ 23 w 58"/>
                <a:gd name="T41" fmla="*/ 31 h 54"/>
                <a:gd name="T42" fmla="*/ 11 w 58"/>
                <a:gd name="T43" fmla="*/ 23 h 54"/>
                <a:gd name="T44" fmla="*/ 24 w 58"/>
                <a:gd name="T45" fmla="*/ 2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4">
                  <a:moveTo>
                    <a:pt x="21" y="18"/>
                  </a:moveTo>
                  <a:cubicBezTo>
                    <a:pt x="19" y="18"/>
                    <a:pt x="0" y="21"/>
                    <a:pt x="0" y="21"/>
                  </a:cubicBezTo>
                  <a:cubicBezTo>
                    <a:pt x="0" y="21"/>
                    <a:pt x="16" y="31"/>
                    <a:pt x="18" y="33"/>
                  </a:cubicBezTo>
                  <a:cubicBezTo>
                    <a:pt x="18" y="35"/>
                    <a:pt x="12" y="53"/>
                    <a:pt x="12" y="53"/>
                  </a:cubicBezTo>
                  <a:cubicBezTo>
                    <a:pt x="12" y="53"/>
                    <a:pt x="29" y="43"/>
                    <a:pt x="31" y="42"/>
                  </a:cubicBezTo>
                  <a:cubicBezTo>
                    <a:pt x="33" y="43"/>
                    <a:pt x="46" y="54"/>
                    <a:pt x="46" y="54"/>
                  </a:cubicBezTo>
                  <a:cubicBezTo>
                    <a:pt x="46" y="54"/>
                    <a:pt x="43" y="34"/>
                    <a:pt x="42" y="31"/>
                  </a:cubicBezTo>
                  <a:cubicBezTo>
                    <a:pt x="44" y="30"/>
                    <a:pt x="58" y="20"/>
                    <a:pt x="58" y="20"/>
                  </a:cubicBezTo>
                  <a:cubicBezTo>
                    <a:pt x="38" y="18"/>
                    <a:pt x="38" y="18"/>
                    <a:pt x="38" y="18"/>
                  </a:cubicBezTo>
                  <a:cubicBezTo>
                    <a:pt x="31" y="4"/>
                    <a:pt x="31" y="4"/>
                    <a:pt x="31" y="4"/>
                  </a:cubicBezTo>
                  <a:cubicBezTo>
                    <a:pt x="29" y="0"/>
                    <a:pt x="29" y="0"/>
                    <a:pt x="29" y="0"/>
                  </a:cubicBezTo>
                  <a:cubicBezTo>
                    <a:pt x="29" y="0"/>
                    <a:pt x="22" y="16"/>
                    <a:pt x="21" y="18"/>
                  </a:cubicBezTo>
                  <a:close/>
                  <a:moveTo>
                    <a:pt x="24" y="22"/>
                  </a:moveTo>
                  <a:cubicBezTo>
                    <a:pt x="24" y="22"/>
                    <a:pt x="28" y="13"/>
                    <a:pt x="29" y="9"/>
                  </a:cubicBezTo>
                  <a:cubicBezTo>
                    <a:pt x="32" y="13"/>
                    <a:pt x="36" y="21"/>
                    <a:pt x="36" y="21"/>
                  </a:cubicBezTo>
                  <a:cubicBezTo>
                    <a:pt x="36" y="21"/>
                    <a:pt x="43" y="22"/>
                    <a:pt x="48" y="23"/>
                  </a:cubicBezTo>
                  <a:cubicBezTo>
                    <a:pt x="44" y="25"/>
                    <a:pt x="38" y="30"/>
                    <a:pt x="38" y="30"/>
                  </a:cubicBezTo>
                  <a:cubicBezTo>
                    <a:pt x="38" y="30"/>
                    <a:pt x="39" y="39"/>
                    <a:pt x="40" y="44"/>
                  </a:cubicBezTo>
                  <a:cubicBezTo>
                    <a:pt x="37" y="41"/>
                    <a:pt x="32" y="37"/>
                    <a:pt x="32" y="37"/>
                  </a:cubicBezTo>
                  <a:cubicBezTo>
                    <a:pt x="32" y="37"/>
                    <a:pt x="23" y="42"/>
                    <a:pt x="19" y="44"/>
                  </a:cubicBezTo>
                  <a:cubicBezTo>
                    <a:pt x="20" y="40"/>
                    <a:pt x="23" y="31"/>
                    <a:pt x="23" y="31"/>
                  </a:cubicBezTo>
                  <a:cubicBezTo>
                    <a:pt x="23" y="31"/>
                    <a:pt x="16" y="26"/>
                    <a:pt x="11" y="23"/>
                  </a:cubicBezTo>
                  <a:cubicBezTo>
                    <a:pt x="16" y="23"/>
                    <a:pt x="24"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8" name="Freeform 44"/>
            <p:cNvSpPr>
              <a:spLocks noEditPoints="1"/>
            </p:cNvSpPr>
            <p:nvPr/>
          </p:nvSpPr>
          <p:spPr bwMode="auto">
            <a:xfrm>
              <a:off x="8945563" y="957263"/>
              <a:ext cx="74613" cy="68263"/>
            </a:xfrm>
            <a:custGeom>
              <a:avLst/>
              <a:gdLst>
                <a:gd name="T0" fmla="*/ 22 w 60"/>
                <a:gd name="T1" fmla="*/ 19 h 55"/>
                <a:gd name="T2" fmla="*/ 0 w 60"/>
                <a:gd name="T3" fmla="*/ 19 h 55"/>
                <a:gd name="T4" fmla="*/ 17 w 60"/>
                <a:gd name="T5" fmla="*/ 34 h 55"/>
                <a:gd name="T6" fmla="*/ 11 w 60"/>
                <a:gd name="T7" fmla="*/ 55 h 55"/>
                <a:gd name="T8" fmla="*/ 30 w 60"/>
                <a:gd name="T9" fmla="*/ 42 h 55"/>
                <a:gd name="T10" fmla="*/ 46 w 60"/>
                <a:gd name="T11" fmla="*/ 54 h 55"/>
                <a:gd name="T12" fmla="*/ 44 w 60"/>
                <a:gd name="T13" fmla="*/ 32 h 55"/>
                <a:gd name="T14" fmla="*/ 56 w 60"/>
                <a:gd name="T15" fmla="*/ 23 h 55"/>
                <a:gd name="T16" fmla="*/ 60 w 60"/>
                <a:gd name="T17" fmla="*/ 19 h 55"/>
                <a:gd name="T18" fmla="*/ 38 w 60"/>
                <a:gd name="T19" fmla="*/ 19 h 55"/>
                <a:gd name="T20" fmla="*/ 31 w 60"/>
                <a:gd name="T21" fmla="*/ 0 h 55"/>
                <a:gd name="T22" fmla="*/ 22 w 60"/>
                <a:gd name="T23" fmla="*/ 19 h 55"/>
                <a:gd name="T24" fmla="*/ 25 w 60"/>
                <a:gd name="T25" fmla="*/ 23 h 55"/>
                <a:gd name="T26" fmla="*/ 31 w 60"/>
                <a:gd name="T27" fmla="*/ 10 h 55"/>
                <a:gd name="T28" fmla="*/ 35 w 60"/>
                <a:gd name="T29" fmla="*/ 23 h 55"/>
                <a:gd name="T30" fmla="*/ 50 w 60"/>
                <a:gd name="T31" fmla="*/ 23 h 55"/>
                <a:gd name="T32" fmla="*/ 41 w 60"/>
                <a:gd name="T33" fmla="*/ 31 h 55"/>
                <a:gd name="T34" fmla="*/ 41 w 60"/>
                <a:gd name="T35" fmla="*/ 46 h 55"/>
                <a:gd name="T36" fmla="*/ 31 w 60"/>
                <a:gd name="T37" fmla="*/ 37 h 55"/>
                <a:gd name="T38" fmla="*/ 17 w 60"/>
                <a:gd name="T39" fmla="*/ 46 h 55"/>
                <a:gd name="T40" fmla="*/ 21 w 60"/>
                <a:gd name="T41" fmla="*/ 32 h 55"/>
                <a:gd name="T42" fmla="*/ 11 w 60"/>
                <a:gd name="T43" fmla="*/ 23 h 55"/>
                <a:gd name="T44" fmla="*/ 25 w 60"/>
                <a:gd name="T45" fmla="*/ 2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5">
                  <a:moveTo>
                    <a:pt x="22" y="19"/>
                  </a:moveTo>
                  <a:cubicBezTo>
                    <a:pt x="20" y="19"/>
                    <a:pt x="0" y="19"/>
                    <a:pt x="0" y="19"/>
                  </a:cubicBezTo>
                  <a:cubicBezTo>
                    <a:pt x="0" y="19"/>
                    <a:pt x="15" y="32"/>
                    <a:pt x="17" y="34"/>
                  </a:cubicBezTo>
                  <a:cubicBezTo>
                    <a:pt x="16" y="36"/>
                    <a:pt x="11" y="55"/>
                    <a:pt x="11" y="55"/>
                  </a:cubicBezTo>
                  <a:cubicBezTo>
                    <a:pt x="11" y="55"/>
                    <a:pt x="28" y="43"/>
                    <a:pt x="30" y="42"/>
                  </a:cubicBezTo>
                  <a:cubicBezTo>
                    <a:pt x="32" y="43"/>
                    <a:pt x="46" y="54"/>
                    <a:pt x="46" y="54"/>
                  </a:cubicBezTo>
                  <a:cubicBezTo>
                    <a:pt x="44" y="32"/>
                    <a:pt x="44" y="32"/>
                    <a:pt x="44" y="32"/>
                  </a:cubicBezTo>
                  <a:cubicBezTo>
                    <a:pt x="56" y="23"/>
                    <a:pt x="56" y="23"/>
                    <a:pt x="56" y="23"/>
                  </a:cubicBezTo>
                  <a:cubicBezTo>
                    <a:pt x="60" y="19"/>
                    <a:pt x="60" y="19"/>
                    <a:pt x="60" y="19"/>
                  </a:cubicBezTo>
                  <a:cubicBezTo>
                    <a:pt x="60" y="19"/>
                    <a:pt x="40" y="19"/>
                    <a:pt x="38" y="19"/>
                  </a:cubicBezTo>
                  <a:cubicBezTo>
                    <a:pt x="37" y="17"/>
                    <a:pt x="31" y="0"/>
                    <a:pt x="31" y="0"/>
                  </a:cubicBezTo>
                  <a:cubicBezTo>
                    <a:pt x="31" y="0"/>
                    <a:pt x="23" y="17"/>
                    <a:pt x="22" y="19"/>
                  </a:cubicBezTo>
                  <a:close/>
                  <a:moveTo>
                    <a:pt x="25" y="23"/>
                  </a:moveTo>
                  <a:cubicBezTo>
                    <a:pt x="25" y="23"/>
                    <a:pt x="28" y="15"/>
                    <a:pt x="31" y="10"/>
                  </a:cubicBezTo>
                  <a:cubicBezTo>
                    <a:pt x="32" y="15"/>
                    <a:pt x="35" y="23"/>
                    <a:pt x="35" y="23"/>
                  </a:cubicBezTo>
                  <a:cubicBezTo>
                    <a:pt x="35" y="23"/>
                    <a:pt x="44" y="23"/>
                    <a:pt x="50" y="23"/>
                  </a:cubicBezTo>
                  <a:cubicBezTo>
                    <a:pt x="46" y="27"/>
                    <a:pt x="41" y="31"/>
                    <a:pt x="41" y="31"/>
                  </a:cubicBezTo>
                  <a:cubicBezTo>
                    <a:pt x="41" y="31"/>
                    <a:pt x="41" y="40"/>
                    <a:pt x="41" y="46"/>
                  </a:cubicBezTo>
                  <a:cubicBezTo>
                    <a:pt x="38" y="43"/>
                    <a:pt x="31" y="37"/>
                    <a:pt x="31" y="37"/>
                  </a:cubicBezTo>
                  <a:cubicBezTo>
                    <a:pt x="31" y="37"/>
                    <a:pt x="22" y="43"/>
                    <a:pt x="17" y="46"/>
                  </a:cubicBezTo>
                  <a:cubicBezTo>
                    <a:pt x="19" y="41"/>
                    <a:pt x="21" y="32"/>
                    <a:pt x="21" y="32"/>
                  </a:cubicBezTo>
                  <a:cubicBezTo>
                    <a:pt x="21" y="32"/>
                    <a:pt x="15" y="26"/>
                    <a:pt x="11" y="23"/>
                  </a:cubicBezTo>
                  <a:cubicBezTo>
                    <a:pt x="16" y="23"/>
                    <a:pt x="25" y="23"/>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19" name="Freeform 45"/>
            <p:cNvSpPr/>
            <p:nvPr/>
          </p:nvSpPr>
          <p:spPr bwMode="auto">
            <a:xfrm>
              <a:off x="8877300" y="769938"/>
              <a:ext cx="212725" cy="158750"/>
            </a:xfrm>
            <a:custGeom>
              <a:avLst/>
              <a:gdLst>
                <a:gd name="T0" fmla="*/ 111 w 173"/>
                <a:gd name="T1" fmla="*/ 10 h 128"/>
                <a:gd name="T2" fmla="*/ 104 w 173"/>
                <a:gd name="T3" fmla="*/ 0 h 128"/>
                <a:gd name="T4" fmla="*/ 91 w 173"/>
                <a:gd name="T5" fmla="*/ 11 h 128"/>
                <a:gd name="T6" fmla="*/ 85 w 173"/>
                <a:gd name="T7" fmla="*/ 0 h 128"/>
                <a:gd name="T8" fmla="*/ 72 w 173"/>
                <a:gd name="T9" fmla="*/ 11 h 128"/>
                <a:gd name="T10" fmla="*/ 64 w 173"/>
                <a:gd name="T11" fmla="*/ 0 h 128"/>
                <a:gd name="T12" fmla="*/ 48 w 173"/>
                <a:gd name="T13" fmla="*/ 25 h 128"/>
                <a:gd name="T14" fmla="*/ 39 w 173"/>
                <a:gd name="T15" fmla="*/ 37 h 128"/>
                <a:gd name="T16" fmla="*/ 34 w 173"/>
                <a:gd name="T17" fmla="*/ 25 h 128"/>
                <a:gd name="T18" fmla="*/ 22 w 173"/>
                <a:gd name="T19" fmla="*/ 37 h 128"/>
                <a:gd name="T20" fmla="*/ 15 w 173"/>
                <a:gd name="T21" fmla="*/ 25 h 128"/>
                <a:gd name="T22" fmla="*/ 0 w 173"/>
                <a:gd name="T23" fmla="*/ 76 h 128"/>
                <a:gd name="T24" fmla="*/ 25 w 173"/>
                <a:gd name="T25" fmla="*/ 128 h 128"/>
                <a:gd name="T26" fmla="*/ 55 w 173"/>
                <a:gd name="T27" fmla="*/ 125 h 128"/>
                <a:gd name="T28" fmla="*/ 28 w 173"/>
                <a:gd name="T29" fmla="*/ 74 h 128"/>
                <a:gd name="T30" fmla="*/ 2 w 173"/>
                <a:gd name="T31" fmla="*/ 27 h 128"/>
                <a:gd name="T32" fmla="*/ 12 w 173"/>
                <a:gd name="T33" fmla="*/ 40 h 128"/>
                <a:gd name="T34" fmla="*/ 24 w 173"/>
                <a:gd name="T35" fmla="*/ 28 h 128"/>
                <a:gd name="T36" fmla="*/ 32 w 173"/>
                <a:gd name="T37" fmla="*/ 40 h 128"/>
                <a:gd name="T38" fmla="*/ 41 w 173"/>
                <a:gd name="T39" fmla="*/ 28 h 128"/>
                <a:gd name="T40" fmla="*/ 51 w 173"/>
                <a:gd name="T41" fmla="*/ 3 h 128"/>
                <a:gd name="T42" fmla="*/ 61 w 173"/>
                <a:gd name="T43" fmla="*/ 13 h 128"/>
                <a:gd name="T44" fmla="*/ 75 w 173"/>
                <a:gd name="T45" fmla="*/ 3 h 128"/>
                <a:gd name="T46" fmla="*/ 82 w 173"/>
                <a:gd name="T47" fmla="*/ 14 h 128"/>
                <a:gd name="T48" fmla="*/ 94 w 173"/>
                <a:gd name="T49" fmla="*/ 3 h 128"/>
                <a:gd name="T50" fmla="*/ 101 w 173"/>
                <a:gd name="T51" fmla="*/ 13 h 128"/>
                <a:gd name="T52" fmla="*/ 114 w 173"/>
                <a:gd name="T53" fmla="*/ 3 h 128"/>
                <a:gd name="T54" fmla="*/ 123 w 173"/>
                <a:gd name="T55" fmla="*/ 29 h 128"/>
                <a:gd name="T56" fmla="*/ 133 w 173"/>
                <a:gd name="T57" fmla="*/ 40 h 128"/>
                <a:gd name="T58" fmla="*/ 143 w 173"/>
                <a:gd name="T59" fmla="*/ 28 h 128"/>
                <a:gd name="T60" fmla="*/ 152 w 173"/>
                <a:gd name="T61" fmla="*/ 41 h 128"/>
                <a:gd name="T62" fmla="*/ 164 w 173"/>
                <a:gd name="T63" fmla="*/ 28 h 128"/>
                <a:gd name="T64" fmla="*/ 171 w 173"/>
                <a:gd name="T65" fmla="*/ 72 h 128"/>
                <a:gd name="T66" fmla="*/ 147 w 173"/>
                <a:gd name="T67" fmla="*/ 125 h 128"/>
                <a:gd name="T68" fmla="*/ 59 w 173"/>
                <a:gd name="T69" fmla="*/ 128 h 128"/>
                <a:gd name="T70" fmla="*/ 150 w 173"/>
                <a:gd name="T71" fmla="*/ 75 h 128"/>
                <a:gd name="T72" fmla="*/ 173 w 173"/>
                <a:gd name="T73" fmla="*/ 25 h 128"/>
                <a:gd name="T74" fmla="*/ 162 w 173"/>
                <a:gd name="T75" fmla="*/ 38 h 128"/>
                <a:gd name="T76" fmla="*/ 155 w 173"/>
                <a:gd name="T77" fmla="*/ 25 h 128"/>
                <a:gd name="T78" fmla="*/ 141 w 173"/>
                <a:gd name="T79" fmla="*/ 38 h 128"/>
                <a:gd name="T80" fmla="*/ 136 w 173"/>
                <a:gd name="T81" fmla="*/ 27 h 128"/>
                <a:gd name="T82" fmla="*/ 126 w 173"/>
                <a:gd name="T8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3" h="128">
                  <a:moveTo>
                    <a:pt x="111" y="0"/>
                  </a:moveTo>
                  <a:cubicBezTo>
                    <a:pt x="111" y="0"/>
                    <a:pt x="111" y="8"/>
                    <a:pt x="111" y="10"/>
                  </a:cubicBezTo>
                  <a:cubicBezTo>
                    <a:pt x="109" y="10"/>
                    <a:pt x="106" y="10"/>
                    <a:pt x="104" y="10"/>
                  </a:cubicBezTo>
                  <a:cubicBezTo>
                    <a:pt x="104" y="8"/>
                    <a:pt x="104" y="0"/>
                    <a:pt x="104" y="0"/>
                  </a:cubicBezTo>
                  <a:cubicBezTo>
                    <a:pt x="91" y="0"/>
                    <a:pt x="91" y="0"/>
                    <a:pt x="91" y="0"/>
                  </a:cubicBezTo>
                  <a:cubicBezTo>
                    <a:pt x="91" y="0"/>
                    <a:pt x="91" y="9"/>
                    <a:pt x="91" y="11"/>
                  </a:cubicBezTo>
                  <a:cubicBezTo>
                    <a:pt x="90" y="11"/>
                    <a:pt x="87" y="11"/>
                    <a:pt x="85" y="11"/>
                  </a:cubicBezTo>
                  <a:cubicBezTo>
                    <a:pt x="85" y="9"/>
                    <a:pt x="85" y="0"/>
                    <a:pt x="85" y="0"/>
                  </a:cubicBezTo>
                  <a:cubicBezTo>
                    <a:pt x="72" y="0"/>
                    <a:pt x="72" y="0"/>
                    <a:pt x="72" y="0"/>
                  </a:cubicBezTo>
                  <a:cubicBezTo>
                    <a:pt x="72" y="0"/>
                    <a:pt x="72" y="9"/>
                    <a:pt x="72" y="11"/>
                  </a:cubicBezTo>
                  <a:cubicBezTo>
                    <a:pt x="70" y="11"/>
                    <a:pt x="66" y="11"/>
                    <a:pt x="64" y="11"/>
                  </a:cubicBezTo>
                  <a:cubicBezTo>
                    <a:pt x="64" y="9"/>
                    <a:pt x="64" y="0"/>
                    <a:pt x="64" y="0"/>
                  </a:cubicBezTo>
                  <a:cubicBezTo>
                    <a:pt x="48" y="0"/>
                    <a:pt x="48" y="0"/>
                    <a:pt x="48" y="0"/>
                  </a:cubicBezTo>
                  <a:cubicBezTo>
                    <a:pt x="48" y="0"/>
                    <a:pt x="48" y="23"/>
                    <a:pt x="48" y="25"/>
                  </a:cubicBezTo>
                  <a:cubicBezTo>
                    <a:pt x="46" y="25"/>
                    <a:pt x="39" y="25"/>
                    <a:pt x="39" y="25"/>
                  </a:cubicBezTo>
                  <a:cubicBezTo>
                    <a:pt x="39" y="25"/>
                    <a:pt x="39" y="35"/>
                    <a:pt x="39" y="37"/>
                  </a:cubicBezTo>
                  <a:cubicBezTo>
                    <a:pt x="37" y="37"/>
                    <a:pt x="36" y="37"/>
                    <a:pt x="34" y="37"/>
                  </a:cubicBezTo>
                  <a:cubicBezTo>
                    <a:pt x="34" y="35"/>
                    <a:pt x="34" y="25"/>
                    <a:pt x="34" y="25"/>
                  </a:cubicBezTo>
                  <a:cubicBezTo>
                    <a:pt x="22" y="25"/>
                    <a:pt x="22" y="25"/>
                    <a:pt x="22" y="25"/>
                  </a:cubicBezTo>
                  <a:cubicBezTo>
                    <a:pt x="22" y="25"/>
                    <a:pt x="22" y="35"/>
                    <a:pt x="22" y="37"/>
                  </a:cubicBezTo>
                  <a:cubicBezTo>
                    <a:pt x="20" y="37"/>
                    <a:pt x="16" y="37"/>
                    <a:pt x="15" y="37"/>
                  </a:cubicBezTo>
                  <a:cubicBezTo>
                    <a:pt x="15" y="35"/>
                    <a:pt x="15" y="25"/>
                    <a:pt x="15" y="25"/>
                  </a:cubicBezTo>
                  <a:cubicBezTo>
                    <a:pt x="0" y="25"/>
                    <a:pt x="0" y="25"/>
                    <a:pt x="0" y="25"/>
                  </a:cubicBezTo>
                  <a:cubicBezTo>
                    <a:pt x="0" y="76"/>
                    <a:pt x="0" y="76"/>
                    <a:pt x="0" y="76"/>
                  </a:cubicBezTo>
                  <a:cubicBezTo>
                    <a:pt x="0" y="76"/>
                    <a:pt x="23" y="76"/>
                    <a:pt x="25" y="76"/>
                  </a:cubicBezTo>
                  <a:cubicBezTo>
                    <a:pt x="25" y="79"/>
                    <a:pt x="25" y="128"/>
                    <a:pt x="25" y="128"/>
                  </a:cubicBezTo>
                  <a:cubicBezTo>
                    <a:pt x="55" y="128"/>
                    <a:pt x="55" y="128"/>
                    <a:pt x="55" y="128"/>
                  </a:cubicBezTo>
                  <a:cubicBezTo>
                    <a:pt x="55" y="125"/>
                    <a:pt x="55" y="125"/>
                    <a:pt x="55" y="125"/>
                  </a:cubicBezTo>
                  <a:cubicBezTo>
                    <a:pt x="55" y="125"/>
                    <a:pt x="31" y="125"/>
                    <a:pt x="28" y="125"/>
                  </a:cubicBezTo>
                  <a:cubicBezTo>
                    <a:pt x="28" y="122"/>
                    <a:pt x="28" y="74"/>
                    <a:pt x="28" y="74"/>
                  </a:cubicBezTo>
                  <a:cubicBezTo>
                    <a:pt x="28" y="74"/>
                    <a:pt x="5" y="74"/>
                    <a:pt x="2" y="74"/>
                  </a:cubicBezTo>
                  <a:cubicBezTo>
                    <a:pt x="2" y="71"/>
                    <a:pt x="2" y="30"/>
                    <a:pt x="2" y="27"/>
                  </a:cubicBezTo>
                  <a:cubicBezTo>
                    <a:pt x="4" y="27"/>
                    <a:pt x="10" y="27"/>
                    <a:pt x="12" y="27"/>
                  </a:cubicBezTo>
                  <a:cubicBezTo>
                    <a:pt x="12" y="29"/>
                    <a:pt x="12" y="40"/>
                    <a:pt x="12" y="40"/>
                  </a:cubicBezTo>
                  <a:cubicBezTo>
                    <a:pt x="24" y="40"/>
                    <a:pt x="24" y="40"/>
                    <a:pt x="24" y="40"/>
                  </a:cubicBezTo>
                  <a:cubicBezTo>
                    <a:pt x="24" y="40"/>
                    <a:pt x="24" y="30"/>
                    <a:pt x="24" y="28"/>
                  </a:cubicBezTo>
                  <a:cubicBezTo>
                    <a:pt x="26" y="28"/>
                    <a:pt x="30" y="28"/>
                    <a:pt x="32" y="28"/>
                  </a:cubicBezTo>
                  <a:cubicBezTo>
                    <a:pt x="32" y="30"/>
                    <a:pt x="32" y="40"/>
                    <a:pt x="32" y="40"/>
                  </a:cubicBezTo>
                  <a:cubicBezTo>
                    <a:pt x="41" y="40"/>
                    <a:pt x="41" y="40"/>
                    <a:pt x="41" y="40"/>
                  </a:cubicBezTo>
                  <a:cubicBezTo>
                    <a:pt x="41" y="40"/>
                    <a:pt x="41" y="30"/>
                    <a:pt x="41" y="28"/>
                  </a:cubicBezTo>
                  <a:cubicBezTo>
                    <a:pt x="43" y="28"/>
                    <a:pt x="51" y="28"/>
                    <a:pt x="51" y="28"/>
                  </a:cubicBezTo>
                  <a:cubicBezTo>
                    <a:pt x="51" y="28"/>
                    <a:pt x="51" y="5"/>
                    <a:pt x="51" y="3"/>
                  </a:cubicBezTo>
                  <a:cubicBezTo>
                    <a:pt x="53" y="3"/>
                    <a:pt x="59" y="3"/>
                    <a:pt x="61" y="3"/>
                  </a:cubicBezTo>
                  <a:cubicBezTo>
                    <a:pt x="61" y="5"/>
                    <a:pt x="61" y="13"/>
                    <a:pt x="61" y="13"/>
                  </a:cubicBezTo>
                  <a:cubicBezTo>
                    <a:pt x="75" y="13"/>
                    <a:pt x="75" y="13"/>
                    <a:pt x="75" y="13"/>
                  </a:cubicBezTo>
                  <a:cubicBezTo>
                    <a:pt x="75" y="13"/>
                    <a:pt x="75" y="5"/>
                    <a:pt x="75" y="3"/>
                  </a:cubicBezTo>
                  <a:cubicBezTo>
                    <a:pt x="77" y="3"/>
                    <a:pt x="81" y="3"/>
                    <a:pt x="82" y="3"/>
                  </a:cubicBezTo>
                  <a:cubicBezTo>
                    <a:pt x="82" y="5"/>
                    <a:pt x="82" y="14"/>
                    <a:pt x="82" y="14"/>
                  </a:cubicBezTo>
                  <a:cubicBezTo>
                    <a:pt x="94" y="14"/>
                    <a:pt x="94" y="14"/>
                    <a:pt x="94" y="14"/>
                  </a:cubicBezTo>
                  <a:cubicBezTo>
                    <a:pt x="94" y="14"/>
                    <a:pt x="94" y="5"/>
                    <a:pt x="94" y="3"/>
                  </a:cubicBezTo>
                  <a:cubicBezTo>
                    <a:pt x="95" y="3"/>
                    <a:pt x="100" y="3"/>
                    <a:pt x="101" y="3"/>
                  </a:cubicBezTo>
                  <a:cubicBezTo>
                    <a:pt x="101" y="5"/>
                    <a:pt x="101" y="13"/>
                    <a:pt x="101" y="13"/>
                  </a:cubicBezTo>
                  <a:cubicBezTo>
                    <a:pt x="114" y="13"/>
                    <a:pt x="114" y="13"/>
                    <a:pt x="114" y="13"/>
                  </a:cubicBezTo>
                  <a:cubicBezTo>
                    <a:pt x="114" y="13"/>
                    <a:pt x="114" y="5"/>
                    <a:pt x="114" y="3"/>
                  </a:cubicBezTo>
                  <a:cubicBezTo>
                    <a:pt x="116" y="3"/>
                    <a:pt x="121" y="3"/>
                    <a:pt x="123" y="3"/>
                  </a:cubicBezTo>
                  <a:cubicBezTo>
                    <a:pt x="123" y="5"/>
                    <a:pt x="123" y="29"/>
                    <a:pt x="123" y="29"/>
                  </a:cubicBezTo>
                  <a:cubicBezTo>
                    <a:pt x="123" y="29"/>
                    <a:pt x="131" y="29"/>
                    <a:pt x="133" y="29"/>
                  </a:cubicBezTo>
                  <a:cubicBezTo>
                    <a:pt x="133" y="31"/>
                    <a:pt x="133" y="40"/>
                    <a:pt x="133" y="40"/>
                  </a:cubicBezTo>
                  <a:cubicBezTo>
                    <a:pt x="143" y="40"/>
                    <a:pt x="143" y="40"/>
                    <a:pt x="143" y="40"/>
                  </a:cubicBezTo>
                  <a:cubicBezTo>
                    <a:pt x="143" y="40"/>
                    <a:pt x="143" y="30"/>
                    <a:pt x="143" y="28"/>
                  </a:cubicBezTo>
                  <a:cubicBezTo>
                    <a:pt x="145" y="28"/>
                    <a:pt x="150" y="28"/>
                    <a:pt x="152" y="28"/>
                  </a:cubicBezTo>
                  <a:cubicBezTo>
                    <a:pt x="152" y="30"/>
                    <a:pt x="152" y="41"/>
                    <a:pt x="152" y="41"/>
                  </a:cubicBezTo>
                  <a:cubicBezTo>
                    <a:pt x="164" y="41"/>
                    <a:pt x="164" y="41"/>
                    <a:pt x="164" y="41"/>
                  </a:cubicBezTo>
                  <a:cubicBezTo>
                    <a:pt x="164" y="41"/>
                    <a:pt x="164" y="30"/>
                    <a:pt x="164" y="28"/>
                  </a:cubicBezTo>
                  <a:cubicBezTo>
                    <a:pt x="166" y="28"/>
                    <a:pt x="169" y="28"/>
                    <a:pt x="171" y="28"/>
                  </a:cubicBezTo>
                  <a:cubicBezTo>
                    <a:pt x="171" y="30"/>
                    <a:pt x="171" y="70"/>
                    <a:pt x="171" y="72"/>
                  </a:cubicBezTo>
                  <a:cubicBezTo>
                    <a:pt x="168" y="72"/>
                    <a:pt x="147" y="72"/>
                    <a:pt x="147" y="72"/>
                  </a:cubicBezTo>
                  <a:cubicBezTo>
                    <a:pt x="147" y="72"/>
                    <a:pt x="147" y="122"/>
                    <a:pt x="147" y="125"/>
                  </a:cubicBezTo>
                  <a:cubicBezTo>
                    <a:pt x="144" y="125"/>
                    <a:pt x="59" y="125"/>
                    <a:pt x="59" y="125"/>
                  </a:cubicBezTo>
                  <a:cubicBezTo>
                    <a:pt x="59" y="128"/>
                    <a:pt x="59" y="128"/>
                    <a:pt x="59" y="128"/>
                  </a:cubicBezTo>
                  <a:cubicBezTo>
                    <a:pt x="150" y="128"/>
                    <a:pt x="150" y="128"/>
                    <a:pt x="150" y="128"/>
                  </a:cubicBezTo>
                  <a:cubicBezTo>
                    <a:pt x="150" y="128"/>
                    <a:pt x="150" y="78"/>
                    <a:pt x="150" y="75"/>
                  </a:cubicBezTo>
                  <a:cubicBezTo>
                    <a:pt x="152" y="75"/>
                    <a:pt x="173" y="75"/>
                    <a:pt x="173" y="75"/>
                  </a:cubicBezTo>
                  <a:cubicBezTo>
                    <a:pt x="173" y="25"/>
                    <a:pt x="173" y="25"/>
                    <a:pt x="173" y="25"/>
                  </a:cubicBezTo>
                  <a:cubicBezTo>
                    <a:pt x="162" y="25"/>
                    <a:pt x="162" y="25"/>
                    <a:pt x="162" y="25"/>
                  </a:cubicBezTo>
                  <a:cubicBezTo>
                    <a:pt x="162" y="25"/>
                    <a:pt x="162" y="36"/>
                    <a:pt x="162" y="38"/>
                  </a:cubicBezTo>
                  <a:cubicBezTo>
                    <a:pt x="160" y="38"/>
                    <a:pt x="156" y="38"/>
                    <a:pt x="155" y="38"/>
                  </a:cubicBezTo>
                  <a:cubicBezTo>
                    <a:pt x="155" y="36"/>
                    <a:pt x="155" y="25"/>
                    <a:pt x="155" y="25"/>
                  </a:cubicBezTo>
                  <a:cubicBezTo>
                    <a:pt x="141" y="25"/>
                    <a:pt x="141" y="25"/>
                    <a:pt x="141" y="25"/>
                  </a:cubicBezTo>
                  <a:cubicBezTo>
                    <a:pt x="141" y="25"/>
                    <a:pt x="141" y="35"/>
                    <a:pt x="141" y="38"/>
                  </a:cubicBezTo>
                  <a:cubicBezTo>
                    <a:pt x="139" y="38"/>
                    <a:pt x="137" y="38"/>
                    <a:pt x="136" y="38"/>
                  </a:cubicBezTo>
                  <a:cubicBezTo>
                    <a:pt x="136" y="35"/>
                    <a:pt x="136" y="27"/>
                    <a:pt x="136" y="27"/>
                  </a:cubicBezTo>
                  <a:cubicBezTo>
                    <a:pt x="136" y="27"/>
                    <a:pt x="128" y="27"/>
                    <a:pt x="126" y="27"/>
                  </a:cubicBezTo>
                  <a:cubicBezTo>
                    <a:pt x="126" y="24"/>
                    <a:pt x="126" y="0"/>
                    <a:pt x="126" y="0"/>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0" name="Freeform 46"/>
            <p:cNvSpPr>
              <a:spLocks noEditPoints="1"/>
            </p:cNvSpPr>
            <p:nvPr/>
          </p:nvSpPr>
          <p:spPr bwMode="auto">
            <a:xfrm>
              <a:off x="8942388" y="839788"/>
              <a:ext cx="85725" cy="88900"/>
            </a:xfrm>
            <a:custGeom>
              <a:avLst/>
              <a:gdLst>
                <a:gd name="T0" fmla="*/ 0 w 70"/>
                <a:gd name="T1" fmla="*/ 29 h 71"/>
                <a:gd name="T2" fmla="*/ 0 w 70"/>
                <a:gd name="T3" fmla="*/ 71 h 71"/>
                <a:gd name="T4" fmla="*/ 12 w 70"/>
                <a:gd name="T5" fmla="*/ 71 h 71"/>
                <a:gd name="T6" fmla="*/ 12 w 70"/>
                <a:gd name="T7" fmla="*/ 33 h 71"/>
                <a:gd name="T8" fmla="*/ 33 w 70"/>
                <a:gd name="T9" fmla="*/ 16 h 71"/>
                <a:gd name="T10" fmla="*/ 57 w 70"/>
                <a:gd name="T11" fmla="*/ 33 h 71"/>
                <a:gd name="T12" fmla="*/ 57 w 70"/>
                <a:gd name="T13" fmla="*/ 71 h 71"/>
                <a:gd name="T14" fmla="*/ 70 w 70"/>
                <a:gd name="T15" fmla="*/ 71 h 71"/>
                <a:gd name="T16" fmla="*/ 70 w 70"/>
                <a:gd name="T17" fmla="*/ 32 h 71"/>
                <a:gd name="T18" fmla="*/ 35 w 70"/>
                <a:gd name="T19" fmla="*/ 2 h 71"/>
                <a:gd name="T20" fmla="*/ 0 w 70"/>
                <a:gd name="T21" fmla="*/ 29 h 71"/>
                <a:gd name="T22" fmla="*/ 2 w 70"/>
                <a:gd name="T23" fmla="*/ 29 h 71"/>
                <a:gd name="T24" fmla="*/ 35 w 70"/>
                <a:gd name="T25" fmla="*/ 5 h 71"/>
                <a:gd name="T26" fmla="*/ 67 w 70"/>
                <a:gd name="T27" fmla="*/ 32 h 71"/>
                <a:gd name="T28" fmla="*/ 67 w 70"/>
                <a:gd name="T29" fmla="*/ 68 h 71"/>
                <a:gd name="T30" fmla="*/ 60 w 70"/>
                <a:gd name="T31" fmla="*/ 68 h 71"/>
                <a:gd name="T32" fmla="*/ 60 w 70"/>
                <a:gd name="T33" fmla="*/ 33 h 71"/>
                <a:gd name="T34" fmla="*/ 33 w 70"/>
                <a:gd name="T35" fmla="*/ 13 h 71"/>
                <a:gd name="T36" fmla="*/ 33 w 70"/>
                <a:gd name="T37" fmla="*/ 13 h 71"/>
                <a:gd name="T38" fmla="*/ 9 w 70"/>
                <a:gd name="T39" fmla="*/ 32 h 71"/>
                <a:gd name="T40" fmla="*/ 9 w 70"/>
                <a:gd name="T41" fmla="*/ 68 h 71"/>
                <a:gd name="T42" fmla="*/ 2 w 70"/>
                <a:gd name="T43" fmla="*/ 68 h 71"/>
                <a:gd name="T44" fmla="*/ 2 w 70"/>
                <a:gd name="T4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1">
                  <a:moveTo>
                    <a:pt x="0" y="29"/>
                  </a:moveTo>
                  <a:cubicBezTo>
                    <a:pt x="0" y="71"/>
                    <a:pt x="0" y="71"/>
                    <a:pt x="0" y="71"/>
                  </a:cubicBezTo>
                  <a:cubicBezTo>
                    <a:pt x="12" y="71"/>
                    <a:pt x="12" y="71"/>
                    <a:pt x="12" y="71"/>
                  </a:cubicBezTo>
                  <a:cubicBezTo>
                    <a:pt x="12" y="33"/>
                    <a:pt x="12" y="33"/>
                    <a:pt x="12" y="33"/>
                  </a:cubicBezTo>
                  <a:cubicBezTo>
                    <a:pt x="12" y="32"/>
                    <a:pt x="15" y="16"/>
                    <a:pt x="33" y="16"/>
                  </a:cubicBezTo>
                  <a:cubicBezTo>
                    <a:pt x="34" y="16"/>
                    <a:pt x="57" y="16"/>
                    <a:pt x="57" y="33"/>
                  </a:cubicBezTo>
                  <a:cubicBezTo>
                    <a:pt x="57" y="71"/>
                    <a:pt x="57" y="71"/>
                    <a:pt x="57" y="71"/>
                  </a:cubicBezTo>
                  <a:cubicBezTo>
                    <a:pt x="70" y="71"/>
                    <a:pt x="70" y="71"/>
                    <a:pt x="70" y="71"/>
                  </a:cubicBezTo>
                  <a:cubicBezTo>
                    <a:pt x="70" y="32"/>
                    <a:pt x="70" y="32"/>
                    <a:pt x="70" y="32"/>
                  </a:cubicBezTo>
                  <a:cubicBezTo>
                    <a:pt x="70" y="32"/>
                    <a:pt x="66" y="2"/>
                    <a:pt x="35" y="2"/>
                  </a:cubicBezTo>
                  <a:cubicBezTo>
                    <a:pt x="35" y="2"/>
                    <a:pt x="5" y="0"/>
                    <a:pt x="0" y="29"/>
                  </a:cubicBezTo>
                  <a:close/>
                  <a:moveTo>
                    <a:pt x="2" y="29"/>
                  </a:moveTo>
                  <a:cubicBezTo>
                    <a:pt x="7" y="3"/>
                    <a:pt x="34" y="4"/>
                    <a:pt x="35" y="5"/>
                  </a:cubicBezTo>
                  <a:cubicBezTo>
                    <a:pt x="64" y="5"/>
                    <a:pt x="67" y="31"/>
                    <a:pt x="67" y="32"/>
                  </a:cubicBezTo>
                  <a:cubicBezTo>
                    <a:pt x="67" y="32"/>
                    <a:pt x="67" y="65"/>
                    <a:pt x="67" y="68"/>
                  </a:cubicBezTo>
                  <a:cubicBezTo>
                    <a:pt x="65" y="68"/>
                    <a:pt x="61" y="68"/>
                    <a:pt x="60" y="68"/>
                  </a:cubicBezTo>
                  <a:cubicBezTo>
                    <a:pt x="60" y="65"/>
                    <a:pt x="60" y="33"/>
                    <a:pt x="60" y="33"/>
                  </a:cubicBezTo>
                  <a:cubicBezTo>
                    <a:pt x="59" y="13"/>
                    <a:pt x="34" y="13"/>
                    <a:pt x="33" y="13"/>
                  </a:cubicBezTo>
                  <a:cubicBezTo>
                    <a:pt x="33" y="13"/>
                    <a:pt x="33" y="13"/>
                    <a:pt x="33" y="13"/>
                  </a:cubicBezTo>
                  <a:cubicBezTo>
                    <a:pt x="12" y="13"/>
                    <a:pt x="9" y="32"/>
                    <a:pt x="9" y="32"/>
                  </a:cubicBezTo>
                  <a:cubicBezTo>
                    <a:pt x="9" y="32"/>
                    <a:pt x="9" y="65"/>
                    <a:pt x="9" y="68"/>
                  </a:cubicBezTo>
                  <a:cubicBezTo>
                    <a:pt x="7" y="68"/>
                    <a:pt x="4" y="68"/>
                    <a:pt x="2" y="68"/>
                  </a:cubicBezTo>
                  <a:cubicBezTo>
                    <a:pt x="2" y="65"/>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1" name="Rectangle 47"/>
            <p:cNvSpPr>
              <a:spLocks noChangeArrowheads="1"/>
            </p:cNvSpPr>
            <p:nvPr/>
          </p:nvSpPr>
          <p:spPr bwMode="auto">
            <a:xfrm>
              <a:off x="8943975" y="912813"/>
              <a:ext cx="11113"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2" name="Rectangle 48"/>
            <p:cNvSpPr>
              <a:spLocks noChangeArrowheads="1"/>
            </p:cNvSpPr>
            <p:nvPr/>
          </p:nvSpPr>
          <p:spPr bwMode="auto">
            <a:xfrm>
              <a:off x="8943975"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3" name="Rectangle 49"/>
            <p:cNvSpPr>
              <a:spLocks noChangeArrowheads="1"/>
            </p:cNvSpPr>
            <p:nvPr/>
          </p:nvSpPr>
          <p:spPr bwMode="auto">
            <a:xfrm>
              <a:off x="8943975" y="8921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4" name="Rectangle 50"/>
            <p:cNvSpPr>
              <a:spLocks noChangeArrowheads="1"/>
            </p:cNvSpPr>
            <p:nvPr/>
          </p:nvSpPr>
          <p:spPr bwMode="auto">
            <a:xfrm>
              <a:off x="8943975" y="879476"/>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5" name="Freeform 51"/>
            <p:cNvSpPr/>
            <p:nvPr/>
          </p:nvSpPr>
          <p:spPr bwMode="auto">
            <a:xfrm>
              <a:off x="8945563" y="863601"/>
              <a:ext cx="14288" cy="9525"/>
            </a:xfrm>
            <a:custGeom>
              <a:avLst/>
              <a:gdLst>
                <a:gd name="T0" fmla="*/ 0 w 9"/>
                <a:gd name="T1" fmla="*/ 3 h 6"/>
                <a:gd name="T2" fmla="*/ 8 w 9"/>
                <a:gd name="T3" fmla="*/ 6 h 6"/>
                <a:gd name="T4" fmla="*/ 9 w 9"/>
                <a:gd name="T5" fmla="*/ 4 h 6"/>
                <a:gd name="T6" fmla="*/ 1 w 9"/>
                <a:gd name="T7" fmla="*/ 0 h 6"/>
                <a:gd name="T8" fmla="*/ 0 w 9"/>
                <a:gd name="T9" fmla="*/ 3 h 6"/>
              </a:gdLst>
              <a:ahLst/>
              <a:cxnLst>
                <a:cxn ang="0">
                  <a:pos x="T0" y="T1"/>
                </a:cxn>
                <a:cxn ang="0">
                  <a:pos x="T2" y="T3"/>
                </a:cxn>
                <a:cxn ang="0">
                  <a:pos x="T4" y="T5"/>
                </a:cxn>
                <a:cxn ang="0">
                  <a:pos x="T6" y="T7"/>
                </a:cxn>
                <a:cxn ang="0">
                  <a:pos x="T8" y="T9"/>
                </a:cxn>
              </a:cxnLst>
              <a:rect l="0" t="0" r="r" b="b"/>
              <a:pathLst>
                <a:path w="9" h="6">
                  <a:moveTo>
                    <a:pt x="0" y="3"/>
                  </a:moveTo>
                  <a:lnTo>
                    <a:pt x="8" y="6"/>
                  </a:lnTo>
                  <a:lnTo>
                    <a:pt x="9" y="4"/>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6" name="Freeform 52"/>
            <p:cNvSpPr/>
            <p:nvPr/>
          </p:nvSpPr>
          <p:spPr bwMode="auto">
            <a:xfrm>
              <a:off x="8953500" y="854076"/>
              <a:ext cx="12700" cy="12700"/>
            </a:xfrm>
            <a:custGeom>
              <a:avLst/>
              <a:gdLst>
                <a:gd name="T0" fmla="*/ 0 w 8"/>
                <a:gd name="T1" fmla="*/ 2 h 8"/>
                <a:gd name="T2" fmla="*/ 6 w 8"/>
                <a:gd name="T3" fmla="*/ 8 h 8"/>
                <a:gd name="T4" fmla="*/ 8 w 8"/>
                <a:gd name="T5" fmla="*/ 6 h 8"/>
                <a:gd name="T6" fmla="*/ 2 w 8"/>
                <a:gd name="T7" fmla="*/ 0 h 8"/>
                <a:gd name="T8" fmla="*/ 0 w 8"/>
                <a:gd name="T9" fmla="*/ 2 h 8"/>
              </a:gdLst>
              <a:ahLst/>
              <a:cxnLst>
                <a:cxn ang="0">
                  <a:pos x="T0" y="T1"/>
                </a:cxn>
                <a:cxn ang="0">
                  <a:pos x="T2" y="T3"/>
                </a:cxn>
                <a:cxn ang="0">
                  <a:pos x="T4" y="T5"/>
                </a:cxn>
                <a:cxn ang="0">
                  <a:pos x="T6" y="T7"/>
                </a:cxn>
                <a:cxn ang="0">
                  <a:pos x="T8" y="T9"/>
                </a:cxn>
              </a:cxnLst>
              <a:rect l="0" t="0" r="r" b="b"/>
              <a:pathLst>
                <a:path w="8" h="8">
                  <a:moveTo>
                    <a:pt x="0" y="2"/>
                  </a:moveTo>
                  <a:lnTo>
                    <a:pt x="6" y="8"/>
                  </a:lnTo>
                  <a:lnTo>
                    <a:pt x="8" y="6"/>
                  </a:lnTo>
                  <a:lnTo>
                    <a:pt x="2"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7" name="Freeform 53"/>
            <p:cNvSpPr/>
            <p:nvPr/>
          </p:nvSpPr>
          <p:spPr bwMode="auto">
            <a:xfrm>
              <a:off x="8967788" y="846138"/>
              <a:ext cx="7938" cy="14288"/>
            </a:xfrm>
            <a:custGeom>
              <a:avLst/>
              <a:gdLst>
                <a:gd name="T0" fmla="*/ 0 w 5"/>
                <a:gd name="T1" fmla="*/ 1 h 9"/>
                <a:gd name="T2" fmla="*/ 3 w 5"/>
                <a:gd name="T3" fmla="*/ 9 h 9"/>
                <a:gd name="T4" fmla="*/ 5 w 5"/>
                <a:gd name="T5" fmla="*/ 8 h 9"/>
                <a:gd name="T6" fmla="*/ 3 w 5"/>
                <a:gd name="T7" fmla="*/ 0 h 9"/>
                <a:gd name="T8" fmla="*/ 0 w 5"/>
                <a:gd name="T9" fmla="*/ 1 h 9"/>
              </a:gdLst>
              <a:ahLst/>
              <a:cxnLst>
                <a:cxn ang="0">
                  <a:pos x="T0" y="T1"/>
                </a:cxn>
                <a:cxn ang="0">
                  <a:pos x="T2" y="T3"/>
                </a:cxn>
                <a:cxn ang="0">
                  <a:pos x="T4" y="T5"/>
                </a:cxn>
                <a:cxn ang="0">
                  <a:pos x="T6" y="T7"/>
                </a:cxn>
                <a:cxn ang="0">
                  <a:pos x="T8" y="T9"/>
                </a:cxn>
              </a:cxnLst>
              <a:rect l="0" t="0" r="r" b="b"/>
              <a:pathLst>
                <a:path w="5" h="9">
                  <a:moveTo>
                    <a:pt x="0" y="1"/>
                  </a:moveTo>
                  <a:lnTo>
                    <a:pt x="3" y="9"/>
                  </a:lnTo>
                  <a:lnTo>
                    <a:pt x="5" y="8"/>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28" name="Rectangle 54"/>
            <p:cNvSpPr>
              <a:spLocks noChangeArrowheads="1"/>
            </p:cNvSpPr>
            <p:nvPr/>
          </p:nvSpPr>
          <p:spPr bwMode="auto">
            <a:xfrm>
              <a:off x="8983663" y="846138"/>
              <a:ext cx="31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29" name="Freeform 55"/>
            <p:cNvSpPr/>
            <p:nvPr/>
          </p:nvSpPr>
          <p:spPr bwMode="auto">
            <a:xfrm>
              <a:off x="8994775" y="846138"/>
              <a:ext cx="7938" cy="14288"/>
            </a:xfrm>
            <a:custGeom>
              <a:avLst/>
              <a:gdLst>
                <a:gd name="T0" fmla="*/ 0 w 5"/>
                <a:gd name="T1" fmla="*/ 8 h 9"/>
                <a:gd name="T2" fmla="*/ 1 w 5"/>
                <a:gd name="T3" fmla="*/ 9 h 9"/>
                <a:gd name="T4" fmla="*/ 5 w 5"/>
                <a:gd name="T5" fmla="*/ 1 h 9"/>
                <a:gd name="T6" fmla="*/ 3 w 5"/>
                <a:gd name="T7" fmla="*/ 0 h 9"/>
                <a:gd name="T8" fmla="*/ 0 w 5"/>
                <a:gd name="T9" fmla="*/ 8 h 9"/>
              </a:gdLst>
              <a:ahLst/>
              <a:cxnLst>
                <a:cxn ang="0">
                  <a:pos x="T0" y="T1"/>
                </a:cxn>
                <a:cxn ang="0">
                  <a:pos x="T2" y="T3"/>
                </a:cxn>
                <a:cxn ang="0">
                  <a:pos x="T4" y="T5"/>
                </a:cxn>
                <a:cxn ang="0">
                  <a:pos x="T6" y="T7"/>
                </a:cxn>
                <a:cxn ang="0">
                  <a:pos x="T8" y="T9"/>
                </a:cxn>
              </a:cxnLst>
              <a:rect l="0" t="0" r="r" b="b"/>
              <a:pathLst>
                <a:path w="5" h="9">
                  <a:moveTo>
                    <a:pt x="0" y="8"/>
                  </a:moveTo>
                  <a:lnTo>
                    <a:pt x="1" y="9"/>
                  </a:lnTo>
                  <a:lnTo>
                    <a:pt x="5" y="1"/>
                  </a:lnTo>
                  <a:lnTo>
                    <a:pt x="3"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0" name="Freeform 56"/>
            <p:cNvSpPr/>
            <p:nvPr/>
          </p:nvSpPr>
          <p:spPr bwMode="auto">
            <a:xfrm>
              <a:off x="9005888" y="854076"/>
              <a:ext cx="11113" cy="11113"/>
            </a:xfrm>
            <a:custGeom>
              <a:avLst/>
              <a:gdLst>
                <a:gd name="T0" fmla="*/ 0 w 7"/>
                <a:gd name="T1" fmla="*/ 5 h 7"/>
                <a:gd name="T2" fmla="*/ 1 w 7"/>
                <a:gd name="T3" fmla="*/ 7 h 7"/>
                <a:gd name="T4" fmla="*/ 7 w 7"/>
                <a:gd name="T5" fmla="*/ 2 h 7"/>
                <a:gd name="T6" fmla="*/ 6 w 7"/>
                <a:gd name="T7" fmla="*/ 0 h 7"/>
                <a:gd name="T8" fmla="*/ 0 w 7"/>
                <a:gd name="T9" fmla="*/ 5 h 7"/>
              </a:gdLst>
              <a:ahLst/>
              <a:cxnLst>
                <a:cxn ang="0">
                  <a:pos x="T0" y="T1"/>
                </a:cxn>
                <a:cxn ang="0">
                  <a:pos x="T2" y="T3"/>
                </a:cxn>
                <a:cxn ang="0">
                  <a:pos x="T4" y="T5"/>
                </a:cxn>
                <a:cxn ang="0">
                  <a:pos x="T6" y="T7"/>
                </a:cxn>
                <a:cxn ang="0">
                  <a:pos x="T8" y="T9"/>
                </a:cxn>
              </a:cxnLst>
              <a:rect l="0" t="0" r="r" b="b"/>
              <a:pathLst>
                <a:path w="7" h="7">
                  <a:moveTo>
                    <a:pt x="0" y="5"/>
                  </a:moveTo>
                  <a:lnTo>
                    <a:pt x="1" y="7"/>
                  </a:lnTo>
                  <a:lnTo>
                    <a:pt x="7" y="2"/>
                  </a:lnTo>
                  <a:lnTo>
                    <a:pt x="6"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1" name="Freeform 57"/>
            <p:cNvSpPr/>
            <p:nvPr/>
          </p:nvSpPr>
          <p:spPr bwMode="auto">
            <a:xfrm>
              <a:off x="9012238" y="865188"/>
              <a:ext cx="11113" cy="7938"/>
            </a:xfrm>
            <a:custGeom>
              <a:avLst/>
              <a:gdLst>
                <a:gd name="T0" fmla="*/ 0 w 7"/>
                <a:gd name="T1" fmla="*/ 3 h 5"/>
                <a:gd name="T2" fmla="*/ 0 w 7"/>
                <a:gd name="T3" fmla="*/ 5 h 5"/>
                <a:gd name="T4" fmla="*/ 7 w 7"/>
                <a:gd name="T5" fmla="*/ 2 h 5"/>
                <a:gd name="T6" fmla="*/ 7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0" y="5"/>
                  </a:lnTo>
                  <a:lnTo>
                    <a:pt x="7" y="2"/>
                  </a:lnTo>
                  <a:lnTo>
                    <a:pt x="7"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32" name="Rectangle 58"/>
            <p:cNvSpPr>
              <a:spLocks noChangeArrowheads="1"/>
            </p:cNvSpPr>
            <p:nvPr/>
          </p:nvSpPr>
          <p:spPr bwMode="auto">
            <a:xfrm>
              <a:off x="9013825" y="879476"/>
              <a:ext cx="1270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3" name="Rectangle 59"/>
            <p:cNvSpPr>
              <a:spLocks noChangeArrowheads="1"/>
            </p:cNvSpPr>
            <p:nvPr/>
          </p:nvSpPr>
          <p:spPr bwMode="auto">
            <a:xfrm>
              <a:off x="9013825" y="890588"/>
              <a:ext cx="127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4" name="Rectangle 60"/>
            <p:cNvSpPr>
              <a:spLocks noChangeArrowheads="1"/>
            </p:cNvSpPr>
            <p:nvPr/>
          </p:nvSpPr>
          <p:spPr bwMode="auto">
            <a:xfrm>
              <a:off x="9015413" y="901701"/>
              <a:ext cx="11113"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5" name="Rectangle 61"/>
            <p:cNvSpPr>
              <a:spLocks noChangeArrowheads="1"/>
            </p:cNvSpPr>
            <p:nvPr/>
          </p:nvSpPr>
          <p:spPr bwMode="auto">
            <a:xfrm>
              <a:off x="9013825" y="912813"/>
              <a:ext cx="127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6" name="Rectangle 62"/>
            <p:cNvSpPr>
              <a:spLocks noChangeArrowheads="1"/>
            </p:cNvSpPr>
            <p:nvPr/>
          </p:nvSpPr>
          <p:spPr bwMode="auto">
            <a:xfrm>
              <a:off x="8939213" y="792163"/>
              <a:ext cx="9048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7" name="Rectangle 63"/>
            <p:cNvSpPr>
              <a:spLocks noChangeArrowheads="1"/>
            </p:cNvSpPr>
            <p:nvPr/>
          </p:nvSpPr>
          <p:spPr bwMode="auto">
            <a:xfrm>
              <a:off x="8878888" y="827088"/>
              <a:ext cx="20955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8" name="Rectangle 64"/>
            <p:cNvSpPr>
              <a:spLocks noChangeArrowheads="1"/>
            </p:cNvSpPr>
            <p:nvPr/>
          </p:nvSpPr>
          <p:spPr bwMode="auto">
            <a:xfrm>
              <a:off x="8878888" y="842963"/>
              <a:ext cx="209550"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39" name="Rectangle 65"/>
            <p:cNvSpPr>
              <a:spLocks noChangeArrowheads="1"/>
            </p:cNvSpPr>
            <p:nvPr/>
          </p:nvSpPr>
          <p:spPr bwMode="auto">
            <a:xfrm>
              <a:off x="8910638" y="862013"/>
              <a:ext cx="38100"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0" name="Rectangle 66"/>
            <p:cNvSpPr>
              <a:spLocks noChangeArrowheads="1"/>
            </p:cNvSpPr>
            <p:nvPr/>
          </p:nvSpPr>
          <p:spPr bwMode="auto">
            <a:xfrm>
              <a:off x="9020175" y="858838"/>
              <a:ext cx="412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1" name="Rectangle 67"/>
            <p:cNvSpPr>
              <a:spLocks noChangeArrowheads="1"/>
            </p:cNvSpPr>
            <p:nvPr/>
          </p:nvSpPr>
          <p:spPr bwMode="auto">
            <a:xfrm>
              <a:off x="8910638"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2" name="Rectangle 68"/>
            <p:cNvSpPr>
              <a:spLocks noChangeArrowheads="1"/>
            </p:cNvSpPr>
            <p:nvPr/>
          </p:nvSpPr>
          <p:spPr bwMode="auto">
            <a:xfrm>
              <a:off x="9026525" y="873126"/>
              <a:ext cx="33338"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3" name="Rectangle 69"/>
            <p:cNvSpPr>
              <a:spLocks noChangeArrowheads="1"/>
            </p:cNvSpPr>
            <p:nvPr/>
          </p:nvSpPr>
          <p:spPr bwMode="auto">
            <a:xfrm>
              <a:off x="8910638"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4" name="Rectangle 70"/>
            <p:cNvSpPr>
              <a:spLocks noChangeArrowheads="1"/>
            </p:cNvSpPr>
            <p:nvPr/>
          </p:nvSpPr>
          <p:spPr bwMode="auto">
            <a:xfrm>
              <a:off x="9026525" y="889001"/>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5" name="Rectangle 71"/>
            <p:cNvSpPr>
              <a:spLocks noChangeArrowheads="1"/>
            </p:cNvSpPr>
            <p:nvPr/>
          </p:nvSpPr>
          <p:spPr bwMode="auto">
            <a:xfrm>
              <a:off x="8909050" y="906463"/>
              <a:ext cx="34925"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6" name="Rectangle 72"/>
            <p:cNvSpPr>
              <a:spLocks noChangeArrowheads="1"/>
            </p:cNvSpPr>
            <p:nvPr/>
          </p:nvSpPr>
          <p:spPr bwMode="auto">
            <a:xfrm>
              <a:off x="9026525" y="906463"/>
              <a:ext cx="33338"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7" name="Rectangle 73"/>
            <p:cNvSpPr>
              <a:spLocks noChangeArrowheads="1"/>
            </p:cNvSpPr>
            <p:nvPr/>
          </p:nvSpPr>
          <p:spPr bwMode="auto">
            <a:xfrm>
              <a:off x="8916988" y="9080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8" name="Rectangle 74"/>
            <p:cNvSpPr>
              <a:spLocks noChangeArrowheads="1"/>
            </p:cNvSpPr>
            <p:nvPr/>
          </p:nvSpPr>
          <p:spPr bwMode="auto">
            <a:xfrm>
              <a:off x="9045575" y="908051"/>
              <a:ext cx="476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49" name="Rectangle 75"/>
            <p:cNvSpPr>
              <a:spLocks noChangeArrowheads="1"/>
            </p:cNvSpPr>
            <p:nvPr/>
          </p:nvSpPr>
          <p:spPr bwMode="auto">
            <a:xfrm>
              <a:off x="9039225"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0" name="Rectangle 76"/>
            <p:cNvSpPr>
              <a:spLocks noChangeArrowheads="1"/>
            </p:cNvSpPr>
            <p:nvPr/>
          </p:nvSpPr>
          <p:spPr bwMode="auto">
            <a:xfrm>
              <a:off x="8926513" y="89058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1" name="Rectangle 77"/>
            <p:cNvSpPr>
              <a:spLocks noChangeArrowheads="1"/>
            </p:cNvSpPr>
            <p:nvPr/>
          </p:nvSpPr>
          <p:spPr bwMode="auto">
            <a:xfrm>
              <a:off x="8916988" y="874713"/>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2" name="Rectangle 78"/>
            <p:cNvSpPr>
              <a:spLocks noChangeArrowheads="1"/>
            </p:cNvSpPr>
            <p:nvPr/>
          </p:nvSpPr>
          <p:spPr bwMode="auto">
            <a:xfrm>
              <a:off x="9047163" y="876301"/>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3" name="Rectangle 79"/>
            <p:cNvSpPr>
              <a:spLocks noChangeArrowheads="1"/>
            </p:cNvSpPr>
            <p:nvPr/>
          </p:nvSpPr>
          <p:spPr bwMode="auto">
            <a:xfrm>
              <a:off x="9036050" y="86042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4" name="Rectangle 80"/>
            <p:cNvSpPr>
              <a:spLocks noChangeArrowheads="1"/>
            </p:cNvSpPr>
            <p:nvPr/>
          </p:nvSpPr>
          <p:spPr bwMode="auto">
            <a:xfrm>
              <a:off x="8929688" y="862013"/>
              <a:ext cx="317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5" name="Rectangle 81"/>
            <p:cNvSpPr>
              <a:spLocks noChangeArrowheads="1"/>
            </p:cNvSpPr>
            <p:nvPr/>
          </p:nvSpPr>
          <p:spPr bwMode="auto">
            <a:xfrm>
              <a:off x="88931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6" name="Rectangle 82"/>
            <p:cNvSpPr>
              <a:spLocks noChangeArrowheads="1"/>
            </p:cNvSpPr>
            <p:nvPr/>
          </p:nvSpPr>
          <p:spPr bwMode="auto">
            <a:xfrm>
              <a:off x="89185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7" name="Rectangle 83"/>
            <p:cNvSpPr>
              <a:spLocks noChangeArrowheads="1"/>
            </p:cNvSpPr>
            <p:nvPr/>
          </p:nvSpPr>
          <p:spPr bwMode="auto">
            <a:xfrm>
              <a:off x="8943975"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8" name="Rectangle 84"/>
            <p:cNvSpPr>
              <a:spLocks noChangeArrowheads="1"/>
            </p:cNvSpPr>
            <p:nvPr/>
          </p:nvSpPr>
          <p:spPr bwMode="auto">
            <a:xfrm>
              <a:off x="9021763" y="844551"/>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59" name="Rectangle 85"/>
            <p:cNvSpPr>
              <a:spLocks noChangeArrowheads="1"/>
            </p:cNvSpPr>
            <p:nvPr/>
          </p:nvSpPr>
          <p:spPr bwMode="auto">
            <a:xfrm>
              <a:off x="9048750" y="842963"/>
              <a:ext cx="158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0" name="Rectangle 86"/>
            <p:cNvSpPr>
              <a:spLocks noChangeArrowheads="1"/>
            </p:cNvSpPr>
            <p:nvPr/>
          </p:nvSpPr>
          <p:spPr bwMode="auto">
            <a:xfrm>
              <a:off x="9072563" y="8445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1" name="Rectangle 87"/>
            <p:cNvSpPr>
              <a:spLocks noChangeArrowheads="1"/>
            </p:cNvSpPr>
            <p:nvPr/>
          </p:nvSpPr>
          <p:spPr bwMode="auto">
            <a:xfrm>
              <a:off x="9075738" y="828676"/>
              <a:ext cx="158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2" name="Rectangle 88"/>
            <p:cNvSpPr>
              <a:spLocks noChangeArrowheads="1"/>
            </p:cNvSpPr>
            <p:nvPr/>
          </p:nvSpPr>
          <p:spPr bwMode="auto">
            <a:xfrm>
              <a:off x="9055100" y="828676"/>
              <a:ext cx="476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3" name="Rectangle 89"/>
            <p:cNvSpPr>
              <a:spLocks noChangeArrowheads="1"/>
            </p:cNvSpPr>
            <p:nvPr/>
          </p:nvSpPr>
          <p:spPr bwMode="auto">
            <a:xfrm>
              <a:off x="9039225"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4" name="Rectangle 90"/>
            <p:cNvSpPr>
              <a:spLocks noChangeArrowheads="1"/>
            </p:cNvSpPr>
            <p:nvPr/>
          </p:nvSpPr>
          <p:spPr bwMode="auto">
            <a:xfrm>
              <a:off x="9009063"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5" name="Rectangle 91"/>
            <p:cNvSpPr>
              <a:spLocks noChangeArrowheads="1"/>
            </p:cNvSpPr>
            <p:nvPr/>
          </p:nvSpPr>
          <p:spPr bwMode="auto">
            <a:xfrm>
              <a:off x="8983663" y="828676"/>
              <a:ext cx="1588"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6" name="Rectangle 92"/>
            <p:cNvSpPr>
              <a:spLocks noChangeArrowheads="1"/>
            </p:cNvSpPr>
            <p:nvPr/>
          </p:nvSpPr>
          <p:spPr bwMode="auto">
            <a:xfrm>
              <a:off x="8956675" y="828676"/>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7" name="Rectangle 93"/>
            <p:cNvSpPr>
              <a:spLocks noChangeArrowheads="1"/>
            </p:cNvSpPr>
            <p:nvPr/>
          </p:nvSpPr>
          <p:spPr bwMode="auto">
            <a:xfrm>
              <a:off x="8928100"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8" name="Rectangle 94"/>
            <p:cNvSpPr>
              <a:spLocks noChangeArrowheads="1"/>
            </p:cNvSpPr>
            <p:nvPr/>
          </p:nvSpPr>
          <p:spPr bwMode="auto">
            <a:xfrm>
              <a:off x="8907463" y="828676"/>
              <a:ext cx="47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69" name="Rectangle 95"/>
            <p:cNvSpPr>
              <a:spLocks noChangeArrowheads="1"/>
            </p:cNvSpPr>
            <p:nvPr/>
          </p:nvSpPr>
          <p:spPr bwMode="auto">
            <a:xfrm>
              <a:off x="8888413" y="828676"/>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0" name="Rectangle 96"/>
            <p:cNvSpPr>
              <a:spLocks noChangeArrowheads="1"/>
            </p:cNvSpPr>
            <p:nvPr/>
          </p:nvSpPr>
          <p:spPr bwMode="auto">
            <a:xfrm>
              <a:off x="8937625" y="811213"/>
              <a:ext cx="92075"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1" name="Rectangle 97"/>
            <p:cNvSpPr>
              <a:spLocks noChangeArrowheads="1"/>
            </p:cNvSpPr>
            <p:nvPr/>
          </p:nvSpPr>
          <p:spPr bwMode="auto">
            <a:xfrm>
              <a:off x="9028113" y="804863"/>
              <a:ext cx="4763"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2" name="Rectangle 98"/>
            <p:cNvSpPr>
              <a:spLocks noChangeArrowheads="1"/>
            </p:cNvSpPr>
            <p:nvPr/>
          </p:nvSpPr>
          <p:spPr bwMode="auto">
            <a:xfrm>
              <a:off x="8934450" y="801688"/>
              <a:ext cx="4763"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3" name="Rectangle 99"/>
            <p:cNvSpPr>
              <a:spLocks noChangeArrowheads="1"/>
            </p:cNvSpPr>
            <p:nvPr/>
          </p:nvSpPr>
          <p:spPr bwMode="auto">
            <a:xfrm>
              <a:off x="8943975"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4" name="Rectangle 100"/>
            <p:cNvSpPr>
              <a:spLocks noChangeArrowheads="1"/>
            </p:cNvSpPr>
            <p:nvPr/>
          </p:nvSpPr>
          <p:spPr bwMode="auto">
            <a:xfrm>
              <a:off x="89709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5" name="Rectangle 101"/>
            <p:cNvSpPr>
              <a:spLocks noChangeArrowheads="1"/>
            </p:cNvSpPr>
            <p:nvPr/>
          </p:nvSpPr>
          <p:spPr bwMode="auto">
            <a:xfrm>
              <a:off x="8996363"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6" name="Rectangle 102"/>
            <p:cNvSpPr>
              <a:spLocks noChangeArrowheads="1"/>
            </p:cNvSpPr>
            <p:nvPr/>
          </p:nvSpPr>
          <p:spPr bwMode="auto">
            <a:xfrm>
              <a:off x="9023350" y="812801"/>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7" name="Rectangle 103"/>
            <p:cNvSpPr>
              <a:spLocks noChangeArrowheads="1"/>
            </p:cNvSpPr>
            <p:nvPr/>
          </p:nvSpPr>
          <p:spPr bwMode="auto">
            <a:xfrm>
              <a:off x="9005888" y="795338"/>
              <a:ext cx="3175"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8" name="Rectangle 104"/>
            <p:cNvSpPr>
              <a:spLocks noChangeArrowheads="1"/>
            </p:cNvSpPr>
            <p:nvPr/>
          </p:nvSpPr>
          <p:spPr bwMode="auto">
            <a:xfrm>
              <a:off x="8980488" y="793751"/>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79" name="Rectangle 105"/>
            <p:cNvSpPr>
              <a:spLocks noChangeArrowheads="1"/>
            </p:cNvSpPr>
            <p:nvPr/>
          </p:nvSpPr>
          <p:spPr bwMode="auto">
            <a:xfrm>
              <a:off x="8958263" y="795338"/>
              <a:ext cx="317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80" name="Freeform 106"/>
            <p:cNvSpPr/>
            <p:nvPr/>
          </p:nvSpPr>
          <p:spPr bwMode="auto">
            <a:xfrm>
              <a:off x="8918575" y="923926"/>
              <a:ext cx="38100" cy="38100"/>
            </a:xfrm>
            <a:custGeom>
              <a:avLst/>
              <a:gdLst>
                <a:gd name="T0" fmla="*/ 0 w 24"/>
                <a:gd name="T1" fmla="*/ 21 h 24"/>
                <a:gd name="T2" fmla="*/ 3 w 24"/>
                <a:gd name="T3" fmla="*/ 24 h 24"/>
                <a:gd name="T4" fmla="*/ 24 w 24"/>
                <a:gd name="T5" fmla="*/ 3 h 24"/>
                <a:gd name="T6" fmla="*/ 22 w 24"/>
                <a:gd name="T7" fmla="*/ 0 h 24"/>
                <a:gd name="T8" fmla="*/ 0 w 24"/>
                <a:gd name="T9" fmla="*/ 21 h 24"/>
              </a:gdLst>
              <a:ahLst/>
              <a:cxnLst>
                <a:cxn ang="0">
                  <a:pos x="T0" y="T1"/>
                </a:cxn>
                <a:cxn ang="0">
                  <a:pos x="T2" y="T3"/>
                </a:cxn>
                <a:cxn ang="0">
                  <a:pos x="T4" y="T5"/>
                </a:cxn>
                <a:cxn ang="0">
                  <a:pos x="T6" y="T7"/>
                </a:cxn>
                <a:cxn ang="0">
                  <a:pos x="T8" y="T9"/>
                </a:cxn>
              </a:cxnLst>
              <a:rect l="0" t="0" r="r" b="b"/>
              <a:pathLst>
                <a:path w="24" h="24">
                  <a:moveTo>
                    <a:pt x="0" y="21"/>
                  </a:moveTo>
                  <a:lnTo>
                    <a:pt x="3" y="24"/>
                  </a:lnTo>
                  <a:lnTo>
                    <a:pt x="24" y="3"/>
                  </a:lnTo>
                  <a:lnTo>
                    <a:pt x="22" y="0"/>
                  </a:lnTo>
                  <a:lnTo>
                    <a:pt x="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1" name="Freeform 107"/>
            <p:cNvSpPr/>
            <p:nvPr/>
          </p:nvSpPr>
          <p:spPr bwMode="auto">
            <a:xfrm>
              <a:off x="9012238" y="923926"/>
              <a:ext cx="31750" cy="34925"/>
            </a:xfrm>
            <a:custGeom>
              <a:avLst/>
              <a:gdLst>
                <a:gd name="T0" fmla="*/ 0 w 20"/>
                <a:gd name="T1" fmla="*/ 2 h 22"/>
                <a:gd name="T2" fmla="*/ 18 w 20"/>
                <a:gd name="T3" fmla="*/ 22 h 22"/>
                <a:gd name="T4" fmla="*/ 20 w 20"/>
                <a:gd name="T5" fmla="*/ 21 h 22"/>
                <a:gd name="T6" fmla="*/ 1 w 20"/>
                <a:gd name="T7" fmla="*/ 0 h 22"/>
                <a:gd name="T8" fmla="*/ 0 w 20"/>
                <a:gd name="T9" fmla="*/ 2 h 22"/>
              </a:gdLst>
              <a:ahLst/>
              <a:cxnLst>
                <a:cxn ang="0">
                  <a:pos x="T0" y="T1"/>
                </a:cxn>
                <a:cxn ang="0">
                  <a:pos x="T2" y="T3"/>
                </a:cxn>
                <a:cxn ang="0">
                  <a:pos x="T4" y="T5"/>
                </a:cxn>
                <a:cxn ang="0">
                  <a:pos x="T6" y="T7"/>
                </a:cxn>
                <a:cxn ang="0">
                  <a:pos x="T8" y="T9"/>
                </a:cxn>
              </a:cxnLst>
              <a:rect l="0" t="0" r="r" b="b"/>
              <a:pathLst>
                <a:path w="20" h="22">
                  <a:moveTo>
                    <a:pt x="0" y="2"/>
                  </a:moveTo>
                  <a:lnTo>
                    <a:pt x="18" y="22"/>
                  </a:lnTo>
                  <a:lnTo>
                    <a:pt x="20" y="2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2" name="Freeform 108"/>
            <p:cNvSpPr>
              <a:spLocks noEditPoints="1"/>
            </p:cNvSpPr>
            <p:nvPr/>
          </p:nvSpPr>
          <p:spPr bwMode="auto">
            <a:xfrm>
              <a:off x="8848725" y="1063626"/>
              <a:ext cx="285750" cy="101600"/>
            </a:xfrm>
            <a:custGeom>
              <a:avLst/>
              <a:gdLst>
                <a:gd name="T0" fmla="*/ 127 w 232"/>
                <a:gd name="T1" fmla="*/ 0 h 82"/>
                <a:gd name="T2" fmla="*/ 1 w 232"/>
                <a:gd name="T3" fmla="*/ 12 h 82"/>
                <a:gd name="T4" fmla="*/ 0 w 232"/>
                <a:gd name="T5" fmla="*/ 12 h 82"/>
                <a:gd name="T6" fmla="*/ 0 w 232"/>
                <a:gd name="T7" fmla="*/ 82 h 82"/>
                <a:gd name="T8" fmla="*/ 2 w 232"/>
                <a:gd name="T9" fmla="*/ 81 h 82"/>
                <a:gd name="T10" fmla="*/ 107 w 232"/>
                <a:gd name="T11" fmla="*/ 64 h 82"/>
                <a:gd name="T12" fmla="*/ 229 w 232"/>
                <a:gd name="T13" fmla="*/ 81 h 82"/>
                <a:gd name="T14" fmla="*/ 232 w 232"/>
                <a:gd name="T15" fmla="*/ 82 h 82"/>
                <a:gd name="T16" fmla="*/ 232 w 232"/>
                <a:gd name="T17" fmla="*/ 13 h 82"/>
                <a:gd name="T18" fmla="*/ 230 w 232"/>
                <a:gd name="T19" fmla="*/ 13 h 82"/>
                <a:gd name="T20" fmla="*/ 127 w 232"/>
                <a:gd name="T21" fmla="*/ 0 h 82"/>
                <a:gd name="T22" fmla="*/ 127 w 232"/>
                <a:gd name="T23" fmla="*/ 4 h 82"/>
                <a:gd name="T24" fmla="*/ 228 w 232"/>
                <a:gd name="T25" fmla="*/ 16 h 82"/>
                <a:gd name="T26" fmla="*/ 228 w 232"/>
                <a:gd name="T27" fmla="*/ 76 h 82"/>
                <a:gd name="T28" fmla="*/ 107 w 232"/>
                <a:gd name="T29" fmla="*/ 60 h 82"/>
                <a:gd name="T30" fmla="*/ 4 w 232"/>
                <a:gd name="T31" fmla="*/ 77 h 82"/>
                <a:gd name="T32" fmla="*/ 4 w 232"/>
                <a:gd name="T33" fmla="*/ 16 h 82"/>
                <a:gd name="T34" fmla="*/ 127 w 232"/>
                <a:gd name="T35" fmla="*/ 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82">
                  <a:moveTo>
                    <a:pt x="127" y="0"/>
                  </a:moveTo>
                  <a:cubicBezTo>
                    <a:pt x="78" y="0"/>
                    <a:pt x="2" y="12"/>
                    <a:pt x="1" y="12"/>
                  </a:cubicBezTo>
                  <a:cubicBezTo>
                    <a:pt x="0" y="12"/>
                    <a:pt x="0" y="12"/>
                    <a:pt x="0" y="12"/>
                  </a:cubicBezTo>
                  <a:cubicBezTo>
                    <a:pt x="0" y="82"/>
                    <a:pt x="0" y="82"/>
                    <a:pt x="0" y="82"/>
                  </a:cubicBezTo>
                  <a:cubicBezTo>
                    <a:pt x="2" y="81"/>
                    <a:pt x="2" y="81"/>
                    <a:pt x="2" y="81"/>
                  </a:cubicBezTo>
                  <a:cubicBezTo>
                    <a:pt x="3" y="81"/>
                    <a:pt x="45" y="64"/>
                    <a:pt x="107" y="64"/>
                  </a:cubicBezTo>
                  <a:cubicBezTo>
                    <a:pt x="171" y="64"/>
                    <a:pt x="217" y="77"/>
                    <a:pt x="229" y="81"/>
                  </a:cubicBezTo>
                  <a:cubicBezTo>
                    <a:pt x="232" y="82"/>
                    <a:pt x="232" y="82"/>
                    <a:pt x="232" y="82"/>
                  </a:cubicBezTo>
                  <a:cubicBezTo>
                    <a:pt x="232" y="13"/>
                    <a:pt x="232" y="13"/>
                    <a:pt x="232" y="13"/>
                  </a:cubicBezTo>
                  <a:cubicBezTo>
                    <a:pt x="230" y="13"/>
                    <a:pt x="230" y="13"/>
                    <a:pt x="230" y="13"/>
                  </a:cubicBezTo>
                  <a:cubicBezTo>
                    <a:pt x="229" y="13"/>
                    <a:pt x="176" y="0"/>
                    <a:pt x="127" y="0"/>
                  </a:cubicBezTo>
                  <a:close/>
                  <a:moveTo>
                    <a:pt x="127" y="4"/>
                  </a:moveTo>
                  <a:cubicBezTo>
                    <a:pt x="172" y="4"/>
                    <a:pt x="220" y="14"/>
                    <a:pt x="228" y="16"/>
                  </a:cubicBezTo>
                  <a:cubicBezTo>
                    <a:pt x="228" y="19"/>
                    <a:pt x="228" y="72"/>
                    <a:pt x="228" y="76"/>
                  </a:cubicBezTo>
                  <a:cubicBezTo>
                    <a:pt x="213" y="72"/>
                    <a:pt x="168" y="60"/>
                    <a:pt x="107" y="60"/>
                  </a:cubicBezTo>
                  <a:cubicBezTo>
                    <a:pt x="53" y="60"/>
                    <a:pt x="14" y="73"/>
                    <a:pt x="4" y="77"/>
                  </a:cubicBezTo>
                  <a:cubicBezTo>
                    <a:pt x="4" y="72"/>
                    <a:pt x="4" y="19"/>
                    <a:pt x="4" y="16"/>
                  </a:cubicBezTo>
                  <a:cubicBezTo>
                    <a:pt x="12" y="14"/>
                    <a:pt x="81" y="4"/>
                    <a:pt x="1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3" name="Freeform 109"/>
            <p:cNvSpPr/>
            <p:nvPr/>
          </p:nvSpPr>
          <p:spPr bwMode="auto">
            <a:xfrm>
              <a:off x="8726488" y="890588"/>
              <a:ext cx="130175" cy="274638"/>
            </a:xfrm>
            <a:custGeom>
              <a:avLst/>
              <a:gdLst>
                <a:gd name="T0" fmla="*/ 60 w 106"/>
                <a:gd name="T1" fmla="*/ 3 h 222"/>
                <a:gd name="T2" fmla="*/ 21 w 106"/>
                <a:gd name="T3" fmla="*/ 55 h 222"/>
                <a:gd name="T4" fmla="*/ 12 w 106"/>
                <a:gd name="T5" fmla="*/ 105 h 222"/>
                <a:gd name="T6" fmla="*/ 19 w 106"/>
                <a:gd name="T7" fmla="*/ 112 h 222"/>
                <a:gd name="T8" fmla="*/ 41 w 106"/>
                <a:gd name="T9" fmla="*/ 156 h 222"/>
                <a:gd name="T10" fmla="*/ 45 w 106"/>
                <a:gd name="T11" fmla="*/ 176 h 222"/>
                <a:gd name="T12" fmla="*/ 56 w 106"/>
                <a:gd name="T13" fmla="*/ 174 h 222"/>
                <a:gd name="T14" fmla="*/ 72 w 106"/>
                <a:gd name="T15" fmla="*/ 168 h 222"/>
                <a:gd name="T16" fmla="*/ 75 w 106"/>
                <a:gd name="T17" fmla="*/ 171 h 222"/>
                <a:gd name="T18" fmla="*/ 77 w 106"/>
                <a:gd name="T19" fmla="*/ 179 h 222"/>
                <a:gd name="T20" fmla="*/ 100 w 106"/>
                <a:gd name="T21" fmla="*/ 222 h 222"/>
                <a:gd name="T22" fmla="*/ 101 w 106"/>
                <a:gd name="T23" fmla="*/ 219 h 222"/>
                <a:gd name="T24" fmla="*/ 81 w 106"/>
                <a:gd name="T25" fmla="*/ 178 h 222"/>
                <a:gd name="T26" fmla="*/ 78 w 106"/>
                <a:gd name="T27" fmla="*/ 170 h 222"/>
                <a:gd name="T28" fmla="*/ 73 w 106"/>
                <a:gd name="T29" fmla="*/ 164 h 222"/>
                <a:gd name="T30" fmla="*/ 54 w 106"/>
                <a:gd name="T31" fmla="*/ 171 h 222"/>
                <a:gd name="T32" fmla="*/ 47 w 106"/>
                <a:gd name="T33" fmla="*/ 173 h 222"/>
                <a:gd name="T34" fmla="*/ 45 w 106"/>
                <a:gd name="T35" fmla="*/ 162 h 222"/>
                <a:gd name="T36" fmla="*/ 45 w 106"/>
                <a:gd name="T37" fmla="*/ 156 h 222"/>
                <a:gd name="T38" fmla="*/ 45 w 106"/>
                <a:gd name="T39" fmla="*/ 153 h 222"/>
                <a:gd name="T40" fmla="*/ 22 w 106"/>
                <a:gd name="T41" fmla="*/ 110 h 222"/>
                <a:gd name="T42" fmla="*/ 15 w 106"/>
                <a:gd name="T43" fmla="*/ 103 h 222"/>
                <a:gd name="T44" fmla="*/ 10 w 106"/>
                <a:gd name="T45" fmla="*/ 87 h 222"/>
                <a:gd name="T46" fmla="*/ 24 w 106"/>
                <a:gd name="T47" fmla="*/ 58 h 222"/>
                <a:gd name="T48" fmla="*/ 60 w 106"/>
                <a:gd name="T49" fmla="*/ 10 h 222"/>
                <a:gd name="T50" fmla="*/ 61 w 106"/>
                <a:gd name="T51" fmla="*/ 16 h 222"/>
                <a:gd name="T52" fmla="*/ 55 w 106"/>
                <a:gd name="T53" fmla="*/ 53 h 222"/>
                <a:gd name="T54" fmla="*/ 51 w 106"/>
                <a:gd name="T55" fmla="*/ 73 h 222"/>
                <a:gd name="T56" fmla="*/ 52 w 106"/>
                <a:gd name="T57" fmla="*/ 85 h 222"/>
                <a:gd name="T58" fmla="*/ 52 w 106"/>
                <a:gd name="T59" fmla="*/ 88 h 222"/>
                <a:gd name="T60" fmla="*/ 54 w 106"/>
                <a:gd name="T61" fmla="*/ 87 h 222"/>
                <a:gd name="T62" fmla="*/ 90 w 106"/>
                <a:gd name="T63" fmla="*/ 89 h 222"/>
                <a:gd name="T64" fmla="*/ 101 w 106"/>
                <a:gd name="T65" fmla="*/ 101 h 222"/>
                <a:gd name="T66" fmla="*/ 89 w 106"/>
                <a:gd name="T67" fmla="*/ 124 h 222"/>
                <a:gd name="T68" fmla="*/ 84 w 106"/>
                <a:gd name="T69" fmla="*/ 137 h 222"/>
                <a:gd name="T70" fmla="*/ 99 w 106"/>
                <a:gd name="T71" fmla="*/ 158 h 222"/>
                <a:gd name="T72" fmla="*/ 101 w 106"/>
                <a:gd name="T73" fmla="*/ 155 h 222"/>
                <a:gd name="T74" fmla="*/ 88 w 106"/>
                <a:gd name="T75" fmla="*/ 136 h 222"/>
                <a:gd name="T76" fmla="*/ 92 w 106"/>
                <a:gd name="T77" fmla="*/ 127 h 222"/>
                <a:gd name="T78" fmla="*/ 105 w 106"/>
                <a:gd name="T79" fmla="*/ 101 h 222"/>
                <a:gd name="T80" fmla="*/ 91 w 106"/>
                <a:gd name="T81" fmla="*/ 85 h 222"/>
                <a:gd name="T82" fmla="*/ 55 w 106"/>
                <a:gd name="T83" fmla="*/ 82 h 222"/>
                <a:gd name="T84" fmla="*/ 55 w 106"/>
                <a:gd name="T85" fmla="*/ 72 h 222"/>
                <a:gd name="T86" fmla="*/ 58 w 106"/>
                <a:gd name="T87" fmla="*/ 54 h 222"/>
                <a:gd name="T88" fmla="*/ 65 w 106"/>
                <a:gd name="T89" fmla="*/ 16 h 222"/>
                <a:gd name="T90" fmla="*/ 63 w 106"/>
                <a:gd name="T91" fmla="*/ 4 h 222"/>
                <a:gd name="T92" fmla="*/ 62 w 106"/>
                <a:gd name="T93" fmla="*/ 0 h 222"/>
                <a:gd name="T94" fmla="*/ 60 w 106"/>
                <a:gd name="T95"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 h="222">
                  <a:moveTo>
                    <a:pt x="60" y="3"/>
                  </a:moveTo>
                  <a:cubicBezTo>
                    <a:pt x="60" y="4"/>
                    <a:pt x="33" y="44"/>
                    <a:pt x="21" y="55"/>
                  </a:cubicBezTo>
                  <a:cubicBezTo>
                    <a:pt x="7" y="68"/>
                    <a:pt x="0" y="90"/>
                    <a:pt x="12" y="105"/>
                  </a:cubicBezTo>
                  <a:cubicBezTo>
                    <a:pt x="19" y="112"/>
                    <a:pt x="19" y="112"/>
                    <a:pt x="19" y="112"/>
                  </a:cubicBezTo>
                  <a:cubicBezTo>
                    <a:pt x="30" y="125"/>
                    <a:pt x="42" y="138"/>
                    <a:pt x="41" y="156"/>
                  </a:cubicBezTo>
                  <a:cubicBezTo>
                    <a:pt x="40" y="168"/>
                    <a:pt x="42" y="174"/>
                    <a:pt x="45" y="176"/>
                  </a:cubicBezTo>
                  <a:cubicBezTo>
                    <a:pt x="48" y="178"/>
                    <a:pt x="52" y="177"/>
                    <a:pt x="56" y="174"/>
                  </a:cubicBezTo>
                  <a:cubicBezTo>
                    <a:pt x="62" y="171"/>
                    <a:pt x="68" y="167"/>
                    <a:pt x="72" y="168"/>
                  </a:cubicBezTo>
                  <a:cubicBezTo>
                    <a:pt x="73" y="169"/>
                    <a:pt x="74" y="170"/>
                    <a:pt x="75" y="171"/>
                  </a:cubicBezTo>
                  <a:cubicBezTo>
                    <a:pt x="77" y="179"/>
                    <a:pt x="77" y="179"/>
                    <a:pt x="77" y="179"/>
                  </a:cubicBezTo>
                  <a:cubicBezTo>
                    <a:pt x="80" y="193"/>
                    <a:pt x="86" y="216"/>
                    <a:pt x="100" y="222"/>
                  </a:cubicBezTo>
                  <a:cubicBezTo>
                    <a:pt x="101" y="219"/>
                    <a:pt x="101" y="219"/>
                    <a:pt x="101" y="219"/>
                  </a:cubicBezTo>
                  <a:cubicBezTo>
                    <a:pt x="89" y="213"/>
                    <a:pt x="84" y="191"/>
                    <a:pt x="81" y="178"/>
                  </a:cubicBezTo>
                  <a:cubicBezTo>
                    <a:pt x="78" y="170"/>
                    <a:pt x="78" y="170"/>
                    <a:pt x="78" y="170"/>
                  </a:cubicBezTo>
                  <a:cubicBezTo>
                    <a:pt x="77" y="167"/>
                    <a:pt x="76" y="165"/>
                    <a:pt x="73" y="164"/>
                  </a:cubicBezTo>
                  <a:cubicBezTo>
                    <a:pt x="68" y="163"/>
                    <a:pt x="61" y="166"/>
                    <a:pt x="54" y="171"/>
                  </a:cubicBezTo>
                  <a:cubicBezTo>
                    <a:pt x="51" y="173"/>
                    <a:pt x="49" y="174"/>
                    <a:pt x="47" y="173"/>
                  </a:cubicBezTo>
                  <a:cubicBezTo>
                    <a:pt x="46" y="172"/>
                    <a:pt x="45" y="169"/>
                    <a:pt x="45" y="162"/>
                  </a:cubicBezTo>
                  <a:cubicBezTo>
                    <a:pt x="45" y="160"/>
                    <a:pt x="45" y="158"/>
                    <a:pt x="45" y="156"/>
                  </a:cubicBezTo>
                  <a:cubicBezTo>
                    <a:pt x="45" y="155"/>
                    <a:pt x="45" y="154"/>
                    <a:pt x="45" y="153"/>
                  </a:cubicBezTo>
                  <a:cubicBezTo>
                    <a:pt x="45" y="135"/>
                    <a:pt x="33" y="122"/>
                    <a:pt x="22" y="110"/>
                  </a:cubicBezTo>
                  <a:cubicBezTo>
                    <a:pt x="15" y="103"/>
                    <a:pt x="15" y="103"/>
                    <a:pt x="15" y="103"/>
                  </a:cubicBezTo>
                  <a:cubicBezTo>
                    <a:pt x="12" y="98"/>
                    <a:pt x="10" y="93"/>
                    <a:pt x="10" y="87"/>
                  </a:cubicBezTo>
                  <a:cubicBezTo>
                    <a:pt x="10" y="77"/>
                    <a:pt x="16" y="66"/>
                    <a:pt x="24" y="58"/>
                  </a:cubicBezTo>
                  <a:cubicBezTo>
                    <a:pt x="34" y="49"/>
                    <a:pt x="53" y="21"/>
                    <a:pt x="60" y="10"/>
                  </a:cubicBezTo>
                  <a:cubicBezTo>
                    <a:pt x="60" y="12"/>
                    <a:pt x="61" y="14"/>
                    <a:pt x="61" y="16"/>
                  </a:cubicBezTo>
                  <a:cubicBezTo>
                    <a:pt x="61" y="28"/>
                    <a:pt x="59" y="44"/>
                    <a:pt x="55" y="53"/>
                  </a:cubicBezTo>
                  <a:cubicBezTo>
                    <a:pt x="51" y="59"/>
                    <a:pt x="51" y="66"/>
                    <a:pt x="51" y="73"/>
                  </a:cubicBezTo>
                  <a:cubicBezTo>
                    <a:pt x="51" y="79"/>
                    <a:pt x="52" y="85"/>
                    <a:pt x="52" y="85"/>
                  </a:cubicBezTo>
                  <a:cubicBezTo>
                    <a:pt x="52" y="88"/>
                    <a:pt x="52" y="88"/>
                    <a:pt x="52" y="88"/>
                  </a:cubicBezTo>
                  <a:cubicBezTo>
                    <a:pt x="54" y="87"/>
                    <a:pt x="54" y="87"/>
                    <a:pt x="54" y="87"/>
                  </a:cubicBezTo>
                  <a:cubicBezTo>
                    <a:pt x="54" y="87"/>
                    <a:pt x="72" y="81"/>
                    <a:pt x="90" y="89"/>
                  </a:cubicBezTo>
                  <a:cubicBezTo>
                    <a:pt x="96" y="92"/>
                    <a:pt x="100" y="96"/>
                    <a:pt x="101" y="101"/>
                  </a:cubicBezTo>
                  <a:cubicBezTo>
                    <a:pt x="102" y="108"/>
                    <a:pt x="98" y="116"/>
                    <a:pt x="89" y="124"/>
                  </a:cubicBezTo>
                  <a:cubicBezTo>
                    <a:pt x="86" y="128"/>
                    <a:pt x="84" y="132"/>
                    <a:pt x="84" y="137"/>
                  </a:cubicBezTo>
                  <a:cubicBezTo>
                    <a:pt x="85" y="148"/>
                    <a:pt x="98" y="158"/>
                    <a:pt x="99" y="158"/>
                  </a:cubicBezTo>
                  <a:cubicBezTo>
                    <a:pt x="101" y="155"/>
                    <a:pt x="101" y="155"/>
                    <a:pt x="101" y="155"/>
                  </a:cubicBezTo>
                  <a:cubicBezTo>
                    <a:pt x="101" y="155"/>
                    <a:pt x="89" y="146"/>
                    <a:pt x="88" y="136"/>
                  </a:cubicBezTo>
                  <a:cubicBezTo>
                    <a:pt x="88" y="133"/>
                    <a:pt x="89" y="130"/>
                    <a:pt x="92" y="127"/>
                  </a:cubicBezTo>
                  <a:cubicBezTo>
                    <a:pt x="102" y="118"/>
                    <a:pt x="106" y="109"/>
                    <a:pt x="105" y="101"/>
                  </a:cubicBezTo>
                  <a:cubicBezTo>
                    <a:pt x="104" y="94"/>
                    <a:pt x="99" y="89"/>
                    <a:pt x="91" y="85"/>
                  </a:cubicBezTo>
                  <a:cubicBezTo>
                    <a:pt x="75" y="78"/>
                    <a:pt x="60" y="81"/>
                    <a:pt x="55" y="82"/>
                  </a:cubicBezTo>
                  <a:cubicBezTo>
                    <a:pt x="55" y="80"/>
                    <a:pt x="55" y="77"/>
                    <a:pt x="55" y="72"/>
                  </a:cubicBezTo>
                  <a:cubicBezTo>
                    <a:pt x="55" y="67"/>
                    <a:pt x="55" y="60"/>
                    <a:pt x="58" y="54"/>
                  </a:cubicBezTo>
                  <a:cubicBezTo>
                    <a:pt x="63" y="45"/>
                    <a:pt x="65" y="29"/>
                    <a:pt x="65" y="16"/>
                  </a:cubicBezTo>
                  <a:cubicBezTo>
                    <a:pt x="65" y="11"/>
                    <a:pt x="64" y="6"/>
                    <a:pt x="63" y="4"/>
                  </a:cubicBezTo>
                  <a:cubicBezTo>
                    <a:pt x="62" y="0"/>
                    <a:pt x="62" y="0"/>
                    <a:pt x="62" y="0"/>
                  </a:cubicBezTo>
                  <a:lnTo>
                    <a:pt x="6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4" name="Freeform 110"/>
            <p:cNvSpPr/>
            <p:nvPr/>
          </p:nvSpPr>
          <p:spPr bwMode="auto">
            <a:xfrm>
              <a:off x="8743950" y="993776"/>
              <a:ext cx="50800" cy="34925"/>
            </a:xfrm>
            <a:custGeom>
              <a:avLst/>
              <a:gdLst>
                <a:gd name="T0" fmla="*/ 1 w 42"/>
                <a:gd name="T1" fmla="*/ 20 h 28"/>
                <a:gd name="T2" fmla="*/ 0 w 42"/>
                <a:gd name="T3" fmla="*/ 24 h 28"/>
                <a:gd name="T4" fmla="*/ 42 w 42"/>
                <a:gd name="T5" fmla="*/ 2 h 28"/>
                <a:gd name="T6" fmla="*/ 39 w 42"/>
                <a:gd name="T7" fmla="*/ 0 h 28"/>
                <a:gd name="T8" fmla="*/ 1 w 42"/>
                <a:gd name="T9" fmla="*/ 20 h 28"/>
              </a:gdLst>
              <a:ahLst/>
              <a:cxnLst>
                <a:cxn ang="0">
                  <a:pos x="T0" y="T1"/>
                </a:cxn>
                <a:cxn ang="0">
                  <a:pos x="T2" y="T3"/>
                </a:cxn>
                <a:cxn ang="0">
                  <a:pos x="T4" y="T5"/>
                </a:cxn>
                <a:cxn ang="0">
                  <a:pos x="T6" y="T7"/>
                </a:cxn>
                <a:cxn ang="0">
                  <a:pos x="T8" y="T9"/>
                </a:cxn>
              </a:cxnLst>
              <a:rect l="0" t="0" r="r" b="b"/>
              <a:pathLst>
                <a:path w="42" h="28">
                  <a:moveTo>
                    <a:pt x="1" y="20"/>
                  </a:moveTo>
                  <a:cubicBezTo>
                    <a:pt x="0" y="24"/>
                    <a:pt x="0" y="24"/>
                    <a:pt x="0" y="24"/>
                  </a:cubicBezTo>
                  <a:cubicBezTo>
                    <a:pt x="1" y="24"/>
                    <a:pt x="17" y="28"/>
                    <a:pt x="42" y="2"/>
                  </a:cubicBezTo>
                  <a:cubicBezTo>
                    <a:pt x="39" y="0"/>
                    <a:pt x="39" y="0"/>
                    <a:pt x="39" y="0"/>
                  </a:cubicBezTo>
                  <a:cubicBezTo>
                    <a:pt x="16" y="23"/>
                    <a:pt x="2" y="20"/>
                    <a:pt x="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5" name="Freeform 111"/>
            <p:cNvSpPr/>
            <p:nvPr/>
          </p:nvSpPr>
          <p:spPr bwMode="auto">
            <a:xfrm>
              <a:off x="8780463" y="996951"/>
              <a:ext cx="31750" cy="104775"/>
            </a:xfrm>
            <a:custGeom>
              <a:avLst/>
              <a:gdLst>
                <a:gd name="T0" fmla="*/ 5 w 26"/>
                <a:gd name="T1" fmla="*/ 23 h 84"/>
                <a:gd name="T2" fmla="*/ 9 w 26"/>
                <a:gd name="T3" fmla="*/ 32 h 84"/>
                <a:gd name="T4" fmla="*/ 14 w 26"/>
                <a:gd name="T5" fmla="*/ 82 h 84"/>
                <a:gd name="T6" fmla="*/ 17 w 26"/>
                <a:gd name="T7" fmla="*/ 84 h 84"/>
                <a:gd name="T8" fmla="*/ 12 w 26"/>
                <a:gd name="T9" fmla="*/ 30 h 84"/>
                <a:gd name="T10" fmla="*/ 9 w 26"/>
                <a:gd name="T11" fmla="*/ 22 h 84"/>
                <a:gd name="T12" fmla="*/ 9 w 26"/>
                <a:gd name="T13" fmla="*/ 1 h 84"/>
                <a:gd name="T14" fmla="*/ 6 w 26"/>
                <a:gd name="T15" fmla="*/ 0 h 84"/>
                <a:gd name="T16" fmla="*/ 5 w 26"/>
                <a:gd name="T17" fmla="*/ 2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84">
                  <a:moveTo>
                    <a:pt x="5" y="23"/>
                  </a:moveTo>
                  <a:cubicBezTo>
                    <a:pt x="9" y="32"/>
                    <a:pt x="9" y="32"/>
                    <a:pt x="9" y="32"/>
                  </a:cubicBezTo>
                  <a:cubicBezTo>
                    <a:pt x="15" y="45"/>
                    <a:pt x="22" y="60"/>
                    <a:pt x="14" y="82"/>
                  </a:cubicBezTo>
                  <a:cubicBezTo>
                    <a:pt x="17" y="84"/>
                    <a:pt x="17" y="84"/>
                    <a:pt x="17" y="84"/>
                  </a:cubicBezTo>
                  <a:cubicBezTo>
                    <a:pt x="26" y="60"/>
                    <a:pt x="18" y="43"/>
                    <a:pt x="12" y="30"/>
                  </a:cubicBezTo>
                  <a:cubicBezTo>
                    <a:pt x="9" y="22"/>
                    <a:pt x="9" y="22"/>
                    <a:pt x="9" y="22"/>
                  </a:cubicBezTo>
                  <a:cubicBezTo>
                    <a:pt x="5" y="10"/>
                    <a:pt x="9" y="2"/>
                    <a:pt x="9" y="1"/>
                  </a:cubicBezTo>
                  <a:cubicBezTo>
                    <a:pt x="6" y="0"/>
                    <a:pt x="6" y="0"/>
                    <a:pt x="6" y="0"/>
                  </a:cubicBezTo>
                  <a:cubicBezTo>
                    <a:pt x="5" y="0"/>
                    <a:pt x="0" y="9"/>
                    <a:pt x="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6" name="Freeform 112"/>
            <p:cNvSpPr/>
            <p:nvPr/>
          </p:nvSpPr>
          <p:spPr bwMode="auto">
            <a:xfrm>
              <a:off x="8734425" y="892176"/>
              <a:ext cx="60325" cy="41275"/>
            </a:xfrm>
            <a:custGeom>
              <a:avLst/>
              <a:gdLst>
                <a:gd name="T0" fmla="*/ 1 w 48"/>
                <a:gd name="T1" fmla="*/ 14 h 33"/>
                <a:gd name="T2" fmla="*/ 5 w 48"/>
                <a:gd name="T3" fmla="*/ 24 h 33"/>
                <a:gd name="T4" fmla="*/ 39 w 48"/>
                <a:gd name="T5" fmla="*/ 29 h 33"/>
                <a:gd name="T6" fmla="*/ 38 w 48"/>
                <a:gd name="T7" fmla="*/ 25 h 33"/>
                <a:gd name="T8" fmla="*/ 7 w 48"/>
                <a:gd name="T9" fmla="*/ 21 h 33"/>
                <a:gd name="T10" fmla="*/ 5 w 48"/>
                <a:gd name="T11" fmla="*/ 14 h 33"/>
                <a:gd name="T12" fmla="*/ 22 w 48"/>
                <a:gd name="T13" fmla="*/ 5 h 33"/>
                <a:gd name="T14" fmla="*/ 46 w 48"/>
                <a:gd name="T15" fmla="*/ 12 h 33"/>
                <a:gd name="T16" fmla="*/ 48 w 48"/>
                <a:gd name="T17" fmla="*/ 9 h 33"/>
                <a:gd name="T18" fmla="*/ 23 w 48"/>
                <a:gd name="T19" fmla="*/ 1 h 33"/>
                <a:gd name="T20" fmla="*/ 1 w 48"/>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1" y="14"/>
                  </a:moveTo>
                  <a:cubicBezTo>
                    <a:pt x="0" y="16"/>
                    <a:pt x="1" y="20"/>
                    <a:pt x="5" y="24"/>
                  </a:cubicBezTo>
                  <a:cubicBezTo>
                    <a:pt x="9" y="28"/>
                    <a:pt x="18" y="33"/>
                    <a:pt x="39" y="29"/>
                  </a:cubicBezTo>
                  <a:cubicBezTo>
                    <a:pt x="38" y="25"/>
                    <a:pt x="38" y="25"/>
                    <a:pt x="38" y="25"/>
                  </a:cubicBezTo>
                  <a:cubicBezTo>
                    <a:pt x="19" y="28"/>
                    <a:pt x="11" y="25"/>
                    <a:pt x="7" y="21"/>
                  </a:cubicBezTo>
                  <a:cubicBezTo>
                    <a:pt x="5" y="18"/>
                    <a:pt x="4" y="15"/>
                    <a:pt x="5" y="14"/>
                  </a:cubicBezTo>
                  <a:cubicBezTo>
                    <a:pt x="6" y="8"/>
                    <a:pt x="12" y="4"/>
                    <a:pt x="22" y="5"/>
                  </a:cubicBezTo>
                  <a:cubicBezTo>
                    <a:pt x="36" y="6"/>
                    <a:pt x="46" y="12"/>
                    <a:pt x="46" y="12"/>
                  </a:cubicBezTo>
                  <a:cubicBezTo>
                    <a:pt x="48" y="9"/>
                    <a:pt x="48" y="9"/>
                    <a:pt x="48" y="9"/>
                  </a:cubicBezTo>
                  <a:cubicBezTo>
                    <a:pt x="48" y="9"/>
                    <a:pt x="38" y="2"/>
                    <a:pt x="23" y="1"/>
                  </a:cubicBezTo>
                  <a:cubicBezTo>
                    <a:pt x="11" y="0"/>
                    <a:pt x="2" y="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7" name="Freeform 113"/>
            <p:cNvSpPr/>
            <p:nvPr/>
          </p:nvSpPr>
          <p:spPr bwMode="auto">
            <a:xfrm>
              <a:off x="8747125" y="927101"/>
              <a:ext cx="6350" cy="36513"/>
            </a:xfrm>
            <a:custGeom>
              <a:avLst/>
              <a:gdLst>
                <a:gd name="T0" fmla="*/ 0 w 4"/>
                <a:gd name="T1" fmla="*/ 23 h 23"/>
                <a:gd name="T2" fmla="*/ 3 w 4"/>
                <a:gd name="T3" fmla="*/ 23 h 23"/>
                <a:gd name="T4" fmla="*/ 4 w 4"/>
                <a:gd name="T5" fmla="*/ 0 h 23"/>
                <a:gd name="T6" fmla="*/ 1 w 4"/>
                <a:gd name="T7" fmla="*/ 0 h 23"/>
                <a:gd name="T8" fmla="*/ 0 w 4"/>
                <a:gd name="T9" fmla="*/ 23 h 23"/>
              </a:gdLst>
              <a:ahLst/>
              <a:cxnLst>
                <a:cxn ang="0">
                  <a:pos x="T0" y="T1"/>
                </a:cxn>
                <a:cxn ang="0">
                  <a:pos x="T2" y="T3"/>
                </a:cxn>
                <a:cxn ang="0">
                  <a:pos x="T4" y="T5"/>
                </a:cxn>
                <a:cxn ang="0">
                  <a:pos x="T6" y="T7"/>
                </a:cxn>
                <a:cxn ang="0">
                  <a:pos x="T8" y="T9"/>
                </a:cxn>
              </a:cxnLst>
              <a:rect l="0" t="0" r="r" b="b"/>
              <a:pathLst>
                <a:path w="4" h="23">
                  <a:moveTo>
                    <a:pt x="0" y="23"/>
                  </a:moveTo>
                  <a:lnTo>
                    <a:pt x="3" y="23"/>
                  </a:lnTo>
                  <a:lnTo>
                    <a:pt x="4" y="0"/>
                  </a:lnTo>
                  <a:lnTo>
                    <a:pt x="1"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8" name="Freeform 114"/>
            <p:cNvSpPr/>
            <p:nvPr/>
          </p:nvSpPr>
          <p:spPr bwMode="auto">
            <a:xfrm>
              <a:off x="9121775" y="890588"/>
              <a:ext cx="133350" cy="274638"/>
            </a:xfrm>
            <a:custGeom>
              <a:avLst/>
              <a:gdLst>
                <a:gd name="T0" fmla="*/ 43 w 107"/>
                <a:gd name="T1" fmla="*/ 4 h 222"/>
                <a:gd name="T2" fmla="*/ 42 w 107"/>
                <a:gd name="T3" fmla="*/ 16 h 222"/>
                <a:gd name="T4" fmla="*/ 48 w 107"/>
                <a:gd name="T5" fmla="*/ 54 h 222"/>
                <a:gd name="T6" fmla="*/ 52 w 107"/>
                <a:gd name="T7" fmla="*/ 72 h 222"/>
                <a:gd name="T8" fmla="*/ 51 w 107"/>
                <a:gd name="T9" fmla="*/ 82 h 222"/>
                <a:gd name="T10" fmla="*/ 15 w 107"/>
                <a:gd name="T11" fmla="*/ 85 h 222"/>
                <a:gd name="T12" fmla="*/ 2 w 107"/>
                <a:gd name="T13" fmla="*/ 101 h 222"/>
                <a:gd name="T14" fmla="*/ 14 w 107"/>
                <a:gd name="T15" fmla="*/ 127 h 222"/>
                <a:gd name="T16" fmla="*/ 19 w 107"/>
                <a:gd name="T17" fmla="*/ 136 h 222"/>
                <a:gd name="T18" fmla="*/ 5 w 107"/>
                <a:gd name="T19" fmla="*/ 155 h 222"/>
                <a:gd name="T20" fmla="*/ 8 w 107"/>
                <a:gd name="T21" fmla="*/ 158 h 222"/>
                <a:gd name="T22" fmla="*/ 22 w 107"/>
                <a:gd name="T23" fmla="*/ 137 h 222"/>
                <a:gd name="T24" fmla="*/ 17 w 107"/>
                <a:gd name="T25" fmla="*/ 124 h 222"/>
                <a:gd name="T26" fmla="*/ 6 w 107"/>
                <a:gd name="T27" fmla="*/ 101 h 222"/>
                <a:gd name="T28" fmla="*/ 17 w 107"/>
                <a:gd name="T29" fmla="*/ 89 h 222"/>
                <a:gd name="T30" fmla="*/ 52 w 107"/>
                <a:gd name="T31" fmla="*/ 87 h 222"/>
                <a:gd name="T32" fmla="*/ 54 w 107"/>
                <a:gd name="T33" fmla="*/ 88 h 222"/>
                <a:gd name="T34" fmla="*/ 55 w 107"/>
                <a:gd name="T35" fmla="*/ 85 h 222"/>
                <a:gd name="T36" fmla="*/ 56 w 107"/>
                <a:gd name="T37" fmla="*/ 73 h 222"/>
                <a:gd name="T38" fmla="*/ 52 w 107"/>
                <a:gd name="T39" fmla="*/ 53 h 222"/>
                <a:gd name="T40" fmla="*/ 46 w 107"/>
                <a:gd name="T41" fmla="*/ 16 h 222"/>
                <a:gd name="T42" fmla="*/ 46 w 107"/>
                <a:gd name="T43" fmla="*/ 10 h 222"/>
                <a:gd name="T44" fmla="*/ 83 w 107"/>
                <a:gd name="T45" fmla="*/ 58 h 222"/>
                <a:gd name="T46" fmla="*/ 97 w 107"/>
                <a:gd name="T47" fmla="*/ 87 h 222"/>
                <a:gd name="T48" fmla="*/ 91 w 107"/>
                <a:gd name="T49" fmla="*/ 103 h 222"/>
                <a:gd name="T50" fmla="*/ 85 w 107"/>
                <a:gd name="T51" fmla="*/ 110 h 222"/>
                <a:gd name="T52" fmla="*/ 61 w 107"/>
                <a:gd name="T53" fmla="*/ 153 h 222"/>
                <a:gd name="T54" fmla="*/ 61 w 107"/>
                <a:gd name="T55" fmla="*/ 156 h 222"/>
                <a:gd name="T56" fmla="*/ 62 w 107"/>
                <a:gd name="T57" fmla="*/ 162 h 222"/>
                <a:gd name="T58" fmla="*/ 59 w 107"/>
                <a:gd name="T59" fmla="*/ 173 h 222"/>
                <a:gd name="T60" fmla="*/ 52 w 107"/>
                <a:gd name="T61" fmla="*/ 171 h 222"/>
                <a:gd name="T62" fmla="*/ 33 w 107"/>
                <a:gd name="T63" fmla="*/ 164 h 222"/>
                <a:gd name="T64" fmla="*/ 28 w 107"/>
                <a:gd name="T65" fmla="*/ 170 h 222"/>
                <a:gd name="T66" fmla="*/ 26 w 107"/>
                <a:gd name="T67" fmla="*/ 178 h 222"/>
                <a:gd name="T68" fmla="*/ 5 w 107"/>
                <a:gd name="T69" fmla="*/ 219 h 222"/>
                <a:gd name="T70" fmla="*/ 7 w 107"/>
                <a:gd name="T71" fmla="*/ 222 h 222"/>
                <a:gd name="T72" fmla="*/ 30 w 107"/>
                <a:gd name="T73" fmla="*/ 179 h 222"/>
                <a:gd name="T74" fmla="*/ 32 w 107"/>
                <a:gd name="T75" fmla="*/ 171 h 222"/>
                <a:gd name="T76" fmla="*/ 35 w 107"/>
                <a:gd name="T77" fmla="*/ 168 h 222"/>
                <a:gd name="T78" fmla="*/ 50 w 107"/>
                <a:gd name="T79" fmla="*/ 174 h 222"/>
                <a:gd name="T80" fmla="*/ 61 w 107"/>
                <a:gd name="T81" fmla="*/ 176 h 222"/>
                <a:gd name="T82" fmla="*/ 65 w 107"/>
                <a:gd name="T83" fmla="*/ 156 h 222"/>
                <a:gd name="T84" fmla="*/ 88 w 107"/>
                <a:gd name="T85" fmla="*/ 112 h 222"/>
                <a:gd name="T86" fmla="*/ 94 w 107"/>
                <a:gd name="T87" fmla="*/ 105 h 222"/>
                <a:gd name="T88" fmla="*/ 85 w 107"/>
                <a:gd name="T89" fmla="*/ 55 h 222"/>
                <a:gd name="T90" fmla="*/ 47 w 107"/>
                <a:gd name="T91" fmla="*/ 3 h 222"/>
                <a:gd name="T92" fmla="*/ 44 w 107"/>
                <a:gd name="T93" fmla="*/ 0 h 222"/>
                <a:gd name="T94" fmla="*/ 43 w 107"/>
                <a:gd name="T95" fmla="*/ 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7" h="222">
                  <a:moveTo>
                    <a:pt x="43" y="4"/>
                  </a:moveTo>
                  <a:cubicBezTo>
                    <a:pt x="42" y="6"/>
                    <a:pt x="42" y="11"/>
                    <a:pt x="42" y="16"/>
                  </a:cubicBezTo>
                  <a:cubicBezTo>
                    <a:pt x="42" y="29"/>
                    <a:pt x="44" y="45"/>
                    <a:pt x="48" y="54"/>
                  </a:cubicBezTo>
                  <a:cubicBezTo>
                    <a:pt x="51" y="60"/>
                    <a:pt x="52" y="67"/>
                    <a:pt x="52" y="72"/>
                  </a:cubicBezTo>
                  <a:cubicBezTo>
                    <a:pt x="52" y="77"/>
                    <a:pt x="52" y="80"/>
                    <a:pt x="51" y="82"/>
                  </a:cubicBezTo>
                  <a:cubicBezTo>
                    <a:pt x="47" y="81"/>
                    <a:pt x="32" y="78"/>
                    <a:pt x="15" y="85"/>
                  </a:cubicBezTo>
                  <a:cubicBezTo>
                    <a:pt x="7" y="89"/>
                    <a:pt x="3" y="94"/>
                    <a:pt x="2" y="101"/>
                  </a:cubicBezTo>
                  <a:cubicBezTo>
                    <a:pt x="0" y="109"/>
                    <a:pt x="5" y="118"/>
                    <a:pt x="14" y="127"/>
                  </a:cubicBezTo>
                  <a:cubicBezTo>
                    <a:pt x="17" y="130"/>
                    <a:pt x="19" y="133"/>
                    <a:pt x="19" y="136"/>
                  </a:cubicBezTo>
                  <a:cubicBezTo>
                    <a:pt x="18" y="146"/>
                    <a:pt x="6" y="155"/>
                    <a:pt x="5" y="155"/>
                  </a:cubicBezTo>
                  <a:cubicBezTo>
                    <a:pt x="8" y="158"/>
                    <a:pt x="8" y="158"/>
                    <a:pt x="8" y="158"/>
                  </a:cubicBezTo>
                  <a:cubicBezTo>
                    <a:pt x="8" y="158"/>
                    <a:pt x="22" y="148"/>
                    <a:pt x="22" y="137"/>
                  </a:cubicBezTo>
                  <a:cubicBezTo>
                    <a:pt x="23" y="132"/>
                    <a:pt x="21" y="128"/>
                    <a:pt x="17" y="124"/>
                  </a:cubicBezTo>
                  <a:cubicBezTo>
                    <a:pt x="9" y="116"/>
                    <a:pt x="5" y="108"/>
                    <a:pt x="6" y="101"/>
                  </a:cubicBezTo>
                  <a:cubicBezTo>
                    <a:pt x="7" y="96"/>
                    <a:pt x="10" y="92"/>
                    <a:pt x="17" y="89"/>
                  </a:cubicBezTo>
                  <a:cubicBezTo>
                    <a:pt x="35" y="81"/>
                    <a:pt x="52" y="87"/>
                    <a:pt x="52" y="87"/>
                  </a:cubicBezTo>
                  <a:cubicBezTo>
                    <a:pt x="54" y="88"/>
                    <a:pt x="54" y="88"/>
                    <a:pt x="54" y="88"/>
                  </a:cubicBezTo>
                  <a:cubicBezTo>
                    <a:pt x="55" y="85"/>
                    <a:pt x="55" y="85"/>
                    <a:pt x="55" y="85"/>
                  </a:cubicBezTo>
                  <a:cubicBezTo>
                    <a:pt x="55" y="85"/>
                    <a:pt x="56" y="79"/>
                    <a:pt x="56" y="73"/>
                  </a:cubicBezTo>
                  <a:cubicBezTo>
                    <a:pt x="56" y="66"/>
                    <a:pt x="55" y="59"/>
                    <a:pt x="52" y="53"/>
                  </a:cubicBezTo>
                  <a:cubicBezTo>
                    <a:pt x="48" y="44"/>
                    <a:pt x="46" y="28"/>
                    <a:pt x="46" y="16"/>
                  </a:cubicBezTo>
                  <a:cubicBezTo>
                    <a:pt x="46" y="14"/>
                    <a:pt x="46" y="12"/>
                    <a:pt x="46" y="10"/>
                  </a:cubicBezTo>
                  <a:cubicBezTo>
                    <a:pt x="53" y="21"/>
                    <a:pt x="72" y="49"/>
                    <a:pt x="83" y="58"/>
                  </a:cubicBezTo>
                  <a:cubicBezTo>
                    <a:pt x="91" y="66"/>
                    <a:pt x="97" y="77"/>
                    <a:pt x="97" y="87"/>
                  </a:cubicBezTo>
                  <a:cubicBezTo>
                    <a:pt x="97" y="93"/>
                    <a:pt x="95" y="98"/>
                    <a:pt x="91" y="103"/>
                  </a:cubicBezTo>
                  <a:cubicBezTo>
                    <a:pt x="85" y="110"/>
                    <a:pt x="85" y="110"/>
                    <a:pt x="85" y="110"/>
                  </a:cubicBezTo>
                  <a:cubicBezTo>
                    <a:pt x="74" y="122"/>
                    <a:pt x="61" y="135"/>
                    <a:pt x="61" y="153"/>
                  </a:cubicBezTo>
                  <a:cubicBezTo>
                    <a:pt x="61" y="154"/>
                    <a:pt x="61" y="155"/>
                    <a:pt x="61" y="156"/>
                  </a:cubicBezTo>
                  <a:cubicBezTo>
                    <a:pt x="62" y="158"/>
                    <a:pt x="62" y="160"/>
                    <a:pt x="62" y="162"/>
                  </a:cubicBezTo>
                  <a:cubicBezTo>
                    <a:pt x="62" y="169"/>
                    <a:pt x="60" y="172"/>
                    <a:pt x="59" y="173"/>
                  </a:cubicBezTo>
                  <a:cubicBezTo>
                    <a:pt x="58" y="174"/>
                    <a:pt x="55" y="173"/>
                    <a:pt x="52" y="171"/>
                  </a:cubicBezTo>
                  <a:cubicBezTo>
                    <a:pt x="45" y="166"/>
                    <a:pt x="38" y="163"/>
                    <a:pt x="33" y="164"/>
                  </a:cubicBezTo>
                  <a:cubicBezTo>
                    <a:pt x="31" y="165"/>
                    <a:pt x="29" y="167"/>
                    <a:pt x="28" y="170"/>
                  </a:cubicBezTo>
                  <a:cubicBezTo>
                    <a:pt x="26" y="178"/>
                    <a:pt x="26" y="178"/>
                    <a:pt x="26" y="178"/>
                  </a:cubicBezTo>
                  <a:cubicBezTo>
                    <a:pt x="23" y="191"/>
                    <a:pt x="18" y="213"/>
                    <a:pt x="5" y="219"/>
                  </a:cubicBezTo>
                  <a:cubicBezTo>
                    <a:pt x="7" y="222"/>
                    <a:pt x="7" y="222"/>
                    <a:pt x="7" y="222"/>
                  </a:cubicBezTo>
                  <a:cubicBezTo>
                    <a:pt x="21" y="216"/>
                    <a:pt x="26" y="193"/>
                    <a:pt x="30" y="179"/>
                  </a:cubicBezTo>
                  <a:cubicBezTo>
                    <a:pt x="32" y="171"/>
                    <a:pt x="32" y="171"/>
                    <a:pt x="32" y="171"/>
                  </a:cubicBezTo>
                  <a:cubicBezTo>
                    <a:pt x="33" y="170"/>
                    <a:pt x="33" y="169"/>
                    <a:pt x="35" y="168"/>
                  </a:cubicBezTo>
                  <a:cubicBezTo>
                    <a:pt x="38" y="167"/>
                    <a:pt x="45" y="171"/>
                    <a:pt x="50" y="174"/>
                  </a:cubicBezTo>
                  <a:cubicBezTo>
                    <a:pt x="55" y="177"/>
                    <a:pt x="58" y="178"/>
                    <a:pt x="61" y="176"/>
                  </a:cubicBezTo>
                  <a:cubicBezTo>
                    <a:pt x="65" y="174"/>
                    <a:pt x="66" y="168"/>
                    <a:pt x="65" y="156"/>
                  </a:cubicBezTo>
                  <a:cubicBezTo>
                    <a:pt x="64" y="138"/>
                    <a:pt x="76" y="125"/>
                    <a:pt x="88" y="112"/>
                  </a:cubicBezTo>
                  <a:cubicBezTo>
                    <a:pt x="94" y="105"/>
                    <a:pt x="94" y="105"/>
                    <a:pt x="94" y="105"/>
                  </a:cubicBezTo>
                  <a:cubicBezTo>
                    <a:pt x="107" y="90"/>
                    <a:pt x="100" y="68"/>
                    <a:pt x="85" y="55"/>
                  </a:cubicBezTo>
                  <a:cubicBezTo>
                    <a:pt x="73" y="44"/>
                    <a:pt x="47" y="4"/>
                    <a:pt x="47" y="3"/>
                  </a:cubicBezTo>
                  <a:cubicBezTo>
                    <a:pt x="44" y="0"/>
                    <a:pt x="44" y="0"/>
                    <a:pt x="44" y="0"/>
                  </a:cubicBezTo>
                  <a:lnTo>
                    <a:pt x="4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89" name="Freeform 115"/>
            <p:cNvSpPr/>
            <p:nvPr/>
          </p:nvSpPr>
          <p:spPr bwMode="auto">
            <a:xfrm>
              <a:off x="9185275" y="993776"/>
              <a:ext cx="50800" cy="34925"/>
            </a:xfrm>
            <a:custGeom>
              <a:avLst/>
              <a:gdLst>
                <a:gd name="T0" fmla="*/ 0 w 41"/>
                <a:gd name="T1" fmla="*/ 2 h 28"/>
                <a:gd name="T2" fmla="*/ 41 w 41"/>
                <a:gd name="T3" fmla="*/ 24 h 28"/>
                <a:gd name="T4" fmla="*/ 40 w 41"/>
                <a:gd name="T5" fmla="*/ 20 h 28"/>
                <a:gd name="T6" fmla="*/ 3 w 41"/>
                <a:gd name="T7" fmla="*/ 0 h 28"/>
                <a:gd name="T8" fmla="*/ 0 w 41"/>
                <a:gd name="T9" fmla="*/ 2 h 28"/>
              </a:gdLst>
              <a:ahLst/>
              <a:cxnLst>
                <a:cxn ang="0">
                  <a:pos x="T0" y="T1"/>
                </a:cxn>
                <a:cxn ang="0">
                  <a:pos x="T2" y="T3"/>
                </a:cxn>
                <a:cxn ang="0">
                  <a:pos x="T4" y="T5"/>
                </a:cxn>
                <a:cxn ang="0">
                  <a:pos x="T6" y="T7"/>
                </a:cxn>
                <a:cxn ang="0">
                  <a:pos x="T8" y="T9"/>
                </a:cxn>
              </a:cxnLst>
              <a:rect l="0" t="0" r="r" b="b"/>
              <a:pathLst>
                <a:path w="41" h="28">
                  <a:moveTo>
                    <a:pt x="0" y="2"/>
                  </a:moveTo>
                  <a:cubicBezTo>
                    <a:pt x="24" y="28"/>
                    <a:pt x="40" y="24"/>
                    <a:pt x="41" y="24"/>
                  </a:cubicBezTo>
                  <a:cubicBezTo>
                    <a:pt x="40" y="20"/>
                    <a:pt x="40" y="20"/>
                    <a:pt x="40" y="20"/>
                  </a:cubicBezTo>
                  <a:cubicBezTo>
                    <a:pt x="40" y="20"/>
                    <a:pt x="25" y="23"/>
                    <a:pt x="3"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0" name="Freeform 116"/>
            <p:cNvSpPr/>
            <p:nvPr/>
          </p:nvSpPr>
          <p:spPr bwMode="auto">
            <a:xfrm>
              <a:off x="9167813" y="996951"/>
              <a:ext cx="31750" cy="104775"/>
            </a:xfrm>
            <a:custGeom>
              <a:avLst/>
              <a:gdLst>
                <a:gd name="T0" fmla="*/ 16 w 25"/>
                <a:gd name="T1" fmla="*/ 1 h 84"/>
                <a:gd name="T2" fmla="*/ 17 w 25"/>
                <a:gd name="T3" fmla="*/ 22 h 84"/>
                <a:gd name="T4" fmla="*/ 13 w 25"/>
                <a:gd name="T5" fmla="*/ 30 h 84"/>
                <a:gd name="T6" fmla="*/ 8 w 25"/>
                <a:gd name="T7" fmla="*/ 84 h 84"/>
                <a:gd name="T8" fmla="*/ 12 w 25"/>
                <a:gd name="T9" fmla="*/ 82 h 84"/>
                <a:gd name="T10" fmla="*/ 17 w 25"/>
                <a:gd name="T11" fmla="*/ 32 h 84"/>
                <a:gd name="T12" fmla="*/ 20 w 25"/>
                <a:gd name="T13" fmla="*/ 23 h 84"/>
                <a:gd name="T14" fmla="*/ 20 w 25"/>
                <a:gd name="T15" fmla="*/ 0 h 84"/>
                <a:gd name="T16" fmla="*/ 16 w 25"/>
                <a:gd name="T17"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4">
                  <a:moveTo>
                    <a:pt x="16" y="1"/>
                  </a:moveTo>
                  <a:cubicBezTo>
                    <a:pt x="17" y="2"/>
                    <a:pt x="21" y="10"/>
                    <a:pt x="17" y="22"/>
                  </a:cubicBezTo>
                  <a:cubicBezTo>
                    <a:pt x="13" y="30"/>
                    <a:pt x="13" y="30"/>
                    <a:pt x="13" y="30"/>
                  </a:cubicBezTo>
                  <a:cubicBezTo>
                    <a:pt x="7" y="43"/>
                    <a:pt x="0" y="60"/>
                    <a:pt x="8" y="84"/>
                  </a:cubicBezTo>
                  <a:cubicBezTo>
                    <a:pt x="12" y="82"/>
                    <a:pt x="12" y="82"/>
                    <a:pt x="12" y="82"/>
                  </a:cubicBezTo>
                  <a:cubicBezTo>
                    <a:pt x="4" y="60"/>
                    <a:pt x="11" y="45"/>
                    <a:pt x="17" y="32"/>
                  </a:cubicBezTo>
                  <a:cubicBezTo>
                    <a:pt x="20" y="23"/>
                    <a:pt x="20" y="23"/>
                    <a:pt x="20" y="23"/>
                  </a:cubicBezTo>
                  <a:cubicBezTo>
                    <a:pt x="25" y="9"/>
                    <a:pt x="20" y="0"/>
                    <a:pt x="20" y="0"/>
                  </a:cubicBezTo>
                  <a:lnTo>
                    <a:pt x="16"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1" name="Freeform 117"/>
            <p:cNvSpPr/>
            <p:nvPr/>
          </p:nvSpPr>
          <p:spPr bwMode="auto">
            <a:xfrm>
              <a:off x="9185275" y="892176"/>
              <a:ext cx="58738" cy="41275"/>
            </a:xfrm>
            <a:custGeom>
              <a:avLst/>
              <a:gdLst>
                <a:gd name="T0" fmla="*/ 26 w 48"/>
                <a:gd name="T1" fmla="*/ 1 h 33"/>
                <a:gd name="T2" fmla="*/ 0 w 48"/>
                <a:gd name="T3" fmla="*/ 9 h 33"/>
                <a:gd name="T4" fmla="*/ 2 w 48"/>
                <a:gd name="T5" fmla="*/ 12 h 33"/>
                <a:gd name="T6" fmla="*/ 26 w 48"/>
                <a:gd name="T7" fmla="*/ 5 h 33"/>
                <a:gd name="T8" fmla="*/ 44 w 48"/>
                <a:gd name="T9" fmla="*/ 14 h 33"/>
                <a:gd name="T10" fmla="*/ 41 w 48"/>
                <a:gd name="T11" fmla="*/ 21 h 33"/>
                <a:gd name="T12" fmla="*/ 11 w 48"/>
                <a:gd name="T13" fmla="*/ 25 h 33"/>
                <a:gd name="T14" fmla="*/ 10 w 48"/>
                <a:gd name="T15" fmla="*/ 29 h 33"/>
                <a:gd name="T16" fmla="*/ 44 w 48"/>
                <a:gd name="T17" fmla="*/ 24 h 33"/>
                <a:gd name="T18" fmla="*/ 48 w 48"/>
                <a:gd name="T19" fmla="*/ 14 h 33"/>
                <a:gd name="T20" fmla="*/ 26 w 48"/>
                <a:gd name="T2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33">
                  <a:moveTo>
                    <a:pt x="26" y="1"/>
                  </a:moveTo>
                  <a:cubicBezTo>
                    <a:pt x="11" y="2"/>
                    <a:pt x="1" y="9"/>
                    <a:pt x="0" y="9"/>
                  </a:cubicBezTo>
                  <a:cubicBezTo>
                    <a:pt x="2" y="12"/>
                    <a:pt x="2" y="12"/>
                    <a:pt x="2" y="12"/>
                  </a:cubicBezTo>
                  <a:cubicBezTo>
                    <a:pt x="2" y="12"/>
                    <a:pt x="12" y="6"/>
                    <a:pt x="26" y="5"/>
                  </a:cubicBezTo>
                  <a:cubicBezTo>
                    <a:pt x="36" y="4"/>
                    <a:pt x="43" y="8"/>
                    <a:pt x="44" y="14"/>
                  </a:cubicBezTo>
                  <a:cubicBezTo>
                    <a:pt x="44" y="15"/>
                    <a:pt x="44" y="18"/>
                    <a:pt x="41" y="21"/>
                  </a:cubicBezTo>
                  <a:cubicBezTo>
                    <a:pt x="38" y="25"/>
                    <a:pt x="29" y="28"/>
                    <a:pt x="11" y="25"/>
                  </a:cubicBezTo>
                  <a:cubicBezTo>
                    <a:pt x="10" y="29"/>
                    <a:pt x="10" y="29"/>
                    <a:pt x="10" y="29"/>
                  </a:cubicBezTo>
                  <a:cubicBezTo>
                    <a:pt x="30" y="33"/>
                    <a:pt x="40" y="28"/>
                    <a:pt x="44" y="24"/>
                  </a:cubicBezTo>
                  <a:cubicBezTo>
                    <a:pt x="48" y="20"/>
                    <a:pt x="48" y="16"/>
                    <a:pt x="48" y="14"/>
                  </a:cubicBezTo>
                  <a:cubicBezTo>
                    <a:pt x="46" y="5"/>
                    <a:pt x="38"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2" name="Rectangle 118"/>
            <p:cNvSpPr>
              <a:spLocks noChangeArrowheads="1"/>
            </p:cNvSpPr>
            <p:nvPr/>
          </p:nvSpPr>
          <p:spPr bwMode="auto">
            <a:xfrm>
              <a:off x="9228138" y="927101"/>
              <a:ext cx="4763"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fontAlgn="auto"/>
              <a:endParaRPr lang="zh-CN" altLang="en-US" strike="noStrike" noProof="1"/>
            </a:p>
          </p:txBody>
        </p:sp>
        <p:sp>
          <p:nvSpPr>
            <p:cNvPr id="393" name="Freeform 119"/>
            <p:cNvSpPr>
              <a:spLocks noEditPoints="1"/>
            </p:cNvSpPr>
            <p:nvPr/>
          </p:nvSpPr>
          <p:spPr bwMode="auto">
            <a:xfrm>
              <a:off x="8872538" y="1084263"/>
              <a:ext cx="55563" cy="57150"/>
            </a:xfrm>
            <a:custGeom>
              <a:avLst/>
              <a:gdLst>
                <a:gd name="T0" fmla="*/ 22 w 45"/>
                <a:gd name="T1" fmla="*/ 20 h 46"/>
                <a:gd name="T2" fmla="*/ 31 w 45"/>
                <a:gd name="T3" fmla="*/ 20 h 46"/>
                <a:gd name="T4" fmla="*/ 23 w 45"/>
                <a:gd name="T5" fmla="*/ 22 h 46"/>
                <a:gd name="T6" fmla="*/ 27 w 45"/>
                <a:gd name="T7" fmla="*/ 27 h 46"/>
                <a:gd name="T8" fmla="*/ 29 w 45"/>
                <a:gd name="T9" fmla="*/ 22 h 46"/>
                <a:gd name="T10" fmla="*/ 29 w 45"/>
                <a:gd name="T11" fmla="*/ 27 h 46"/>
                <a:gd name="T12" fmla="*/ 45 w 45"/>
                <a:gd name="T13" fmla="*/ 27 h 46"/>
                <a:gd name="T14" fmla="*/ 22 w 45"/>
                <a:gd name="T15" fmla="*/ 30 h 46"/>
                <a:gd name="T16" fmla="*/ 4 w 45"/>
                <a:gd name="T17" fmla="*/ 35 h 46"/>
                <a:gd name="T18" fmla="*/ 1 w 45"/>
                <a:gd name="T19" fmla="*/ 33 h 46"/>
                <a:gd name="T20" fmla="*/ 20 w 45"/>
                <a:gd name="T21" fmla="*/ 22 h 46"/>
                <a:gd name="T22" fmla="*/ 11 w 45"/>
                <a:gd name="T23" fmla="*/ 24 h 46"/>
                <a:gd name="T24" fmla="*/ 16 w 45"/>
                <a:gd name="T25" fmla="*/ 22 h 46"/>
                <a:gd name="T26" fmla="*/ 20 w 45"/>
                <a:gd name="T27" fmla="*/ 17 h 46"/>
                <a:gd name="T28" fmla="*/ 13 w 45"/>
                <a:gd name="T29" fmla="*/ 17 h 46"/>
                <a:gd name="T30" fmla="*/ 20 w 45"/>
                <a:gd name="T31" fmla="*/ 16 h 46"/>
                <a:gd name="T32" fmla="*/ 18 w 45"/>
                <a:gd name="T33" fmla="*/ 13 h 46"/>
                <a:gd name="T34" fmla="*/ 11 w 45"/>
                <a:gd name="T35" fmla="*/ 12 h 46"/>
                <a:gd name="T36" fmla="*/ 27 w 45"/>
                <a:gd name="T37" fmla="*/ 8 h 46"/>
                <a:gd name="T38" fmla="*/ 20 w 45"/>
                <a:gd name="T39" fmla="*/ 12 h 46"/>
                <a:gd name="T40" fmla="*/ 22 w 45"/>
                <a:gd name="T41" fmla="*/ 15 h 46"/>
                <a:gd name="T42" fmla="*/ 26 w 45"/>
                <a:gd name="T43" fmla="*/ 13 h 46"/>
                <a:gd name="T44" fmla="*/ 24 w 45"/>
                <a:gd name="T45" fmla="*/ 16 h 46"/>
                <a:gd name="T46" fmla="*/ 11 w 45"/>
                <a:gd name="T47" fmla="*/ 5 h 46"/>
                <a:gd name="T48" fmla="*/ 16 w 45"/>
                <a:gd name="T49" fmla="*/ 9 h 46"/>
                <a:gd name="T50" fmla="*/ 11 w 45"/>
                <a:gd name="T51" fmla="*/ 5 h 46"/>
                <a:gd name="T52" fmla="*/ 16 w 45"/>
                <a:gd name="T53" fmla="*/ 26 h 46"/>
                <a:gd name="T54" fmla="*/ 14 w 45"/>
                <a:gd name="T55" fmla="*/ 29 h 46"/>
                <a:gd name="T56" fmla="*/ 29 w 45"/>
                <a:gd name="T57" fmla="*/ 32 h 46"/>
                <a:gd name="T58" fmla="*/ 35 w 45"/>
                <a:gd name="T59" fmla="*/ 35 h 46"/>
                <a:gd name="T60" fmla="*/ 32 w 45"/>
                <a:gd name="T61" fmla="*/ 39 h 46"/>
                <a:gd name="T62" fmla="*/ 27 w 45"/>
                <a:gd name="T63" fmla="*/ 42 h 46"/>
                <a:gd name="T64" fmla="*/ 18 w 45"/>
                <a:gd name="T65" fmla="*/ 46 h 46"/>
                <a:gd name="T66" fmla="*/ 16 w 45"/>
                <a:gd name="T67" fmla="*/ 43 h 46"/>
                <a:gd name="T68" fmla="*/ 12 w 45"/>
                <a:gd name="T69" fmla="*/ 35 h 46"/>
                <a:gd name="T70" fmla="*/ 29 w 45"/>
                <a:gd name="T71" fmla="*/ 32 h 46"/>
                <a:gd name="T72" fmla="*/ 24 w 45"/>
                <a:gd name="T73" fmla="*/ 35 h 46"/>
                <a:gd name="T74" fmla="*/ 17 w 45"/>
                <a:gd name="T75" fmla="*/ 39 h 46"/>
                <a:gd name="T76" fmla="*/ 25 w 45"/>
                <a:gd name="T77" fmla="*/ 41 h 46"/>
                <a:gd name="T78" fmla="*/ 29 w 45"/>
                <a:gd name="T79" fmla="*/ 35 h 46"/>
                <a:gd name="T80" fmla="*/ 30 w 45"/>
                <a:gd name="T81" fmla="*/ 3 h 46"/>
                <a:gd name="T82" fmla="*/ 24 w 45"/>
                <a:gd name="T83" fmla="*/ 7 h 46"/>
                <a:gd name="T84" fmla="*/ 22 w 45"/>
                <a:gd name="T85" fmla="*/ 6 h 46"/>
                <a:gd name="T86" fmla="*/ 25 w 45"/>
                <a:gd name="T87"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22" y="17"/>
                  </a:moveTo>
                  <a:cubicBezTo>
                    <a:pt x="22" y="20"/>
                    <a:pt x="22" y="20"/>
                    <a:pt x="22" y="20"/>
                  </a:cubicBezTo>
                  <a:cubicBezTo>
                    <a:pt x="23" y="20"/>
                    <a:pt x="25" y="19"/>
                    <a:pt x="28" y="19"/>
                  </a:cubicBezTo>
                  <a:cubicBezTo>
                    <a:pt x="30" y="18"/>
                    <a:pt x="31" y="19"/>
                    <a:pt x="31" y="20"/>
                  </a:cubicBezTo>
                  <a:cubicBezTo>
                    <a:pt x="31" y="20"/>
                    <a:pt x="30" y="21"/>
                    <a:pt x="27" y="21"/>
                  </a:cubicBezTo>
                  <a:cubicBezTo>
                    <a:pt x="25" y="21"/>
                    <a:pt x="24" y="22"/>
                    <a:pt x="23" y="22"/>
                  </a:cubicBezTo>
                  <a:cubicBezTo>
                    <a:pt x="23" y="28"/>
                    <a:pt x="23" y="28"/>
                    <a:pt x="23" y="28"/>
                  </a:cubicBezTo>
                  <a:cubicBezTo>
                    <a:pt x="27" y="27"/>
                    <a:pt x="27" y="27"/>
                    <a:pt x="27" y="27"/>
                  </a:cubicBezTo>
                  <a:cubicBezTo>
                    <a:pt x="28" y="25"/>
                    <a:pt x="28" y="24"/>
                    <a:pt x="28" y="22"/>
                  </a:cubicBezTo>
                  <a:cubicBezTo>
                    <a:pt x="28" y="22"/>
                    <a:pt x="28" y="22"/>
                    <a:pt x="29" y="22"/>
                  </a:cubicBezTo>
                  <a:cubicBezTo>
                    <a:pt x="31" y="22"/>
                    <a:pt x="32" y="23"/>
                    <a:pt x="32" y="23"/>
                  </a:cubicBezTo>
                  <a:cubicBezTo>
                    <a:pt x="30" y="24"/>
                    <a:pt x="29" y="26"/>
                    <a:pt x="29" y="27"/>
                  </a:cubicBezTo>
                  <a:cubicBezTo>
                    <a:pt x="31" y="26"/>
                    <a:pt x="35" y="26"/>
                    <a:pt x="40" y="24"/>
                  </a:cubicBezTo>
                  <a:cubicBezTo>
                    <a:pt x="43" y="24"/>
                    <a:pt x="44" y="25"/>
                    <a:pt x="45" y="27"/>
                  </a:cubicBezTo>
                  <a:cubicBezTo>
                    <a:pt x="45" y="27"/>
                    <a:pt x="44" y="27"/>
                    <a:pt x="42" y="27"/>
                  </a:cubicBezTo>
                  <a:cubicBezTo>
                    <a:pt x="40" y="27"/>
                    <a:pt x="33" y="28"/>
                    <a:pt x="22" y="30"/>
                  </a:cubicBezTo>
                  <a:cubicBezTo>
                    <a:pt x="13" y="32"/>
                    <a:pt x="7" y="34"/>
                    <a:pt x="6" y="34"/>
                  </a:cubicBezTo>
                  <a:cubicBezTo>
                    <a:pt x="5" y="35"/>
                    <a:pt x="4" y="35"/>
                    <a:pt x="4" y="35"/>
                  </a:cubicBezTo>
                  <a:cubicBezTo>
                    <a:pt x="3" y="35"/>
                    <a:pt x="2" y="34"/>
                    <a:pt x="1" y="34"/>
                  </a:cubicBezTo>
                  <a:cubicBezTo>
                    <a:pt x="0" y="33"/>
                    <a:pt x="0" y="33"/>
                    <a:pt x="1" y="33"/>
                  </a:cubicBezTo>
                  <a:cubicBezTo>
                    <a:pt x="1" y="33"/>
                    <a:pt x="8" y="32"/>
                    <a:pt x="21" y="29"/>
                  </a:cubicBezTo>
                  <a:cubicBezTo>
                    <a:pt x="20" y="22"/>
                    <a:pt x="20" y="22"/>
                    <a:pt x="20" y="22"/>
                  </a:cubicBezTo>
                  <a:cubicBezTo>
                    <a:pt x="17" y="23"/>
                    <a:pt x="15" y="24"/>
                    <a:pt x="14" y="24"/>
                  </a:cubicBezTo>
                  <a:cubicBezTo>
                    <a:pt x="13" y="24"/>
                    <a:pt x="12" y="24"/>
                    <a:pt x="11" y="24"/>
                  </a:cubicBezTo>
                  <a:cubicBezTo>
                    <a:pt x="11" y="23"/>
                    <a:pt x="11" y="23"/>
                    <a:pt x="11" y="23"/>
                  </a:cubicBezTo>
                  <a:cubicBezTo>
                    <a:pt x="12" y="23"/>
                    <a:pt x="14" y="22"/>
                    <a:pt x="16" y="22"/>
                  </a:cubicBezTo>
                  <a:cubicBezTo>
                    <a:pt x="18" y="21"/>
                    <a:pt x="19" y="21"/>
                    <a:pt x="20" y="21"/>
                  </a:cubicBezTo>
                  <a:cubicBezTo>
                    <a:pt x="20" y="17"/>
                    <a:pt x="20" y="17"/>
                    <a:pt x="20" y="17"/>
                  </a:cubicBezTo>
                  <a:cubicBezTo>
                    <a:pt x="17" y="18"/>
                    <a:pt x="16" y="18"/>
                    <a:pt x="16" y="18"/>
                  </a:cubicBezTo>
                  <a:cubicBezTo>
                    <a:pt x="13" y="18"/>
                    <a:pt x="13" y="18"/>
                    <a:pt x="13" y="17"/>
                  </a:cubicBezTo>
                  <a:cubicBezTo>
                    <a:pt x="14" y="17"/>
                    <a:pt x="15" y="17"/>
                    <a:pt x="15" y="17"/>
                  </a:cubicBezTo>
                  <a:cubicBezTo>
                    <a:pt x="16" y="17"/>
                    <a:pt x="18" y="16"/>
                    <a:pt x="20" y="16"/>
                  </a:cubicBezTo>
                  <a:cubicBezTo>
                    <a:pt x="19" y="14"/>
                    <a:pt x="19" y="13"/>
                    <a:pt x="18" y="12"/>
                  </a:cubicBezTo>
                  <a:cubicBezTo>
                    <a:pt x="18" y="12"/>
                    <a:pt x="18" y="12"/>
                    <a:pt x="18" y="13"/>
                  </a:cubicBezTo>
                  <a:cubicBezTo>
                    <a:pt x="16" y="13"/>
                    <a:pt x="14" y="13"/>
                    <a:pt x="13" y="13"/>
                  </a:cubicBezTo>
                  <a:cubicBezTo>
                    <a:pt x="12" y="13"/>
                    <a:pt x="11" y="13"/>
                    <a:pt x="11" y="12"/>
                  </a:cubicBezTo>
                  <a:cubicBezTo>
                    <a:pt x="13" y="12"/>
                    <a:pt x="17" y="11"/>
                    <a:pt x="23" y="9"/>
                  </a:cubicBezTo>
                  <a:cubicBezTo>
                    <a:pt x="25" y="8"/>
                    <a:pt x="26" y="8"/>
                    <a:pt x="27" y="8"/>
                  </a:cubicBezTo>
                  <a:cubicBezTo>
                    <a:pt x="30" y="7"/>
                    <a:pt x="31" y="8"/>
                    <a:pt x="30" y="9"/>
                  </a:cubicBezTo>
                  <a:cubicBezTo>
                    <a:pt x="30" y="9"/>
                    <a:pt x="26" y="10"/>
                    <a:pt x="20" y="12"/>
                  </a:cubicBezTo>
                  <a:cubicBezTo>
                    <a:pt x="22" y="12"/>
                    <a:pt x="22" y="13"/>
                    <a:pt x="22" y="13"/>
                  </a:cubicBezTo>
                  <a:cubicBezTo>
                    <a:pt x="22" y="13"/>
                    <a:pt x="22" y="14"/>
                    <a:pt x="22" y="15"/>
                  </a:cubicBezTo>
                  <a:cubicBezTo>
                    <a:pt x="23" y="15"/>
                    <a:pt x="23" y="15"/>
                    <a:pt x="24" y="14"/>
                  </a:cubicBezTo>
                  <a:cubicBezTo>
                    <a:pt x="25" y="14"/>
                    <a:pt x="26" y="14"/>
                    <a:pt x="26" y="13"/>
                  </a:cubicBezTo>
                  <a:cubicBezTo>
                    <a:pt x="28" y="14"/>
                    <a:pt x="28" y="14"/>
                    <a:pt x="29" y="15"/>
                  </a:cubicBezTo>
                  <a:cubicBezTo>
                    <a:pt x="28" y="15"/>
                    <a:pt x="27" y="16"/>
                    <a:pt x="24" y="16"/>
                  </a:cubicBezTo>
                  <a:cubicBezTo>
                    <a:pt x="23" y="16"/>
                    <a:pt x="22" y="17"/>
                    <a:pt x="22" y="17"/>
                  </a:cubicBezTo>
                  <a:close/>
                  <a:moveTo>
                    <a:pt x="11" y="5"/>
                  </a:moveTo>
                  <a:cubicBezTo>
                    <a:pt x="13" y="5"/>
                    <a:pt x="14" y="5"/>
                    <a:pt x="15" y="6"/>
                  </a:cubicBezTo>
                  <a:cubicBezTo>
                    <a:pt x="16" y="7"/>
                    <a:pt x="17" y="8"/>
                    <a:pt x="16" y="9"/>
                  </a:cubicBezTo>
                  <a:cubicBezTo>
                    <a:pt x="16" y="10"/>
                    <a:pt x="15" y="10"/>
                    <a:pt x="14" y="9"/>
                  </a:cubicBezTo>
                  <a:cubicBezTo>
                    <a:pt x="11" y="7"/>
                    <a:pt x="10" y="6"/>
                    <a:pt x="11" y="5"/>
                  </a:cubicBezTo>
                  <a:close/>
                  <a:moveTo>
                    <a:pt x="13" y="25"/>
                  </a:moveTo>
                  <a:cubicBezTo>
                    <a:pt x="14" y="25"/>
                    <a:pt x="15" y="26"/>
                    <a:pt x="16" y="26"/>
                  </a:cubicBezTo>
                  <a:cubicBezTo>
                    <a:pt x="16" y="27"/>
                    <a:pt x="17" y="28"/>
                    <a:pt x="16" y="29"/>
                  </a:cubicBezTo>
                  <a:cubicBezTo>
                    <a:pt x="16" y="30"/>
                    <a:pt x="15" y="30"/>
                    <a:pt x="14" y="29"/>
                  </a:cubicBezTo>
                  <a:cubicBezTo>
                    <a:pt x="12" y="27"/>
                    <a:pt x="12" y="26"/>
                    <a:pt x="13" y="25"/>
                  </a:cubicBezTo>
                  <a:close/>
                  <a:moveTo>
                    <a:pt x="29" y="32"/>
                  </a:moveTo>
                  <a:cubicBezTo>
                    <a:pt x="30" y="32"/>
                    <a:pt x="31" y="32"/>
                    <a:pt x="33" y="33"/>
                  </a:cubicBezTo>
                  <a:cubicBezTo>
                    <a:pt x="35" y="34"/>
                    <a:pt x="35" y="34"/>
                    <a:pt x="35" y="35"/>
                  </a:cubicBezTo>
                  <a:cubicBezTo>
                    <a:pt x="33" y="36"/>
                    <a:pt x="32" y="38"/>
                    <a:pt x="32" y="39"/>
                  </a:cubicBezTo>
                  <a:cubicBezTo>
                    <a:pt x="32" y="39"/>
                    <a:pt x="32" y="39"/>
                    <a:pt x="32" y="39"/>
                  </a:cubicBezTo>
                  <a:cubicBezTo>
                    <a:pt x="33" y="40"/>
                    <a:pt x="33" y="41"/>
                    <a:pt x="33" y="41"/>
                  </a:cubicBezTo>
                  <a:cubicBezTo>
                    <a:pt x="33" y="41"/>
                    <a:pt x="31" y="41"/>
                    <a:pt x="27" y="42"/>
                  </a:cubicBezTo>
                  <a:cubicBezTo>
                    <a:pt x="25" y="42"/>
                    <a:pt x="22" y="43"/>
                    <a:pt x="18" y="44"/>
                  </a:cubicBezTo>
                  <a:cubicBezTo>
                    <a:pt x="19" y="45"/>
                    <a:pt x="18" y="46"/>
                    <a:pt x="18" y="46"/>
                  </a:cubicBezTo>
                  <a:cubicBezTo>
                    <a:pt x="17" y="46"/>
                    <a:pt x="17" y="45"/>
                    <a:pt x="16" y="44"/>
                  </a:cubicBezTo>
                  <a:cubicBezTo>
                    <a:pt x="16" y="44"/>
                    <a:pt x="16" y="43"/>
                    <a:pt x="16" y="43"/>
                  </a:cubicBezTo>
                  <a:cubicBezTo>
                    <a:pt x="15" y="40"/>
                    <a:pt x="14" y="38"/>
                    <a:pt x="13" y="37"/>
                  </a:cubicBezTo>
                  <a:cubicBezTo>
                    <a:pt x="12" y="36"/>
                    <a:pt x="12" y="36"/>
                    <a:pt x="12" y="35"/>
                  </a:cubicBezTo>
                  <a:cubicBezTo>
                    <a:pt x="13" y="35"/>
                    <a:pt x="14" y="35"/>
                    <a:pt x="16" y="35"/>
                  </a:cubicBezTo>
                  <a:cubicBezTo>
                    <a:pt x="22" y="35"/>
                    <a:pt x="27" y="34"/>
                    <a:pt x="29" y="32"/>
                  </a:cubicBezTo>
                  <a:close/>
                  <a:moveTo>
                    <a:pt x="29" y="35"/>
                  </a:moveTo>
                  <a:cubicBezTo>
                    <a:pt x="29" y="35"/>
                    <a:pt x="27" y="35"/>
                    <a:pt x="24" y="35"/>
                  </a:cubicBezTo>
                  <a:cubicBezTo>
                    <a:pt x="22" y="36"/>
                    <a:pt x="19" y="36"/>
                    <a:pt x="17" y="37"/>
                  </a:cubicBezTo>
                  <a:cubicBezTo>
                    <a:pt x="16" y="37"/>
                    <a:pt x="17" y="38"/>
                    <a:pt x="17" y="39"/>
                  </a:cubicBezTo>
                  <a:cubicBezTo>
                    <a:pt x="17" y="41"/>
                    <a:pt x="18" y="42"/>
                    <a:pt x="18" y="42"/>
                  </a:cubicBezTo>
                  <a:cubicBezTo>
                    <a:pt x="19" y="42"/>
                    <a:pt x="22" y="41"/>
                    <a:pt x="25" y="41"/>
                  </a:cubicBezTo>
                  <a:cubicBezTo>
                    <a:pt x="27" y="40"/>
                    <a:pt x="28" y="40"/>
                    <a:pt x="28" y="40"/>
                  </a:cubicBezTo>
                  <a:cubicBezTo>
                    <a:pt x="29" y="38"/>
                    <a:pt x="30" y="36"/>
                    <a:pt x="29" y="35"/>
                  </a:cubicBezTo>
                  <a:close/>
                  <a:moveTo>
                    <a:pt x="27" y="1"/>
                  </a:moveTo>
                  <a:cubicBezTo>
                    <a:pt x="30" y="1"/>
                    <a:pt x="31" y="2"/>
                    <a:pt x="30" y="3"/>
                  </a:cubicBezTo>
                  <a:cubicBezTo>
                    <a:pt x="29" y="4"/>
                    <a:pt x="28" y="4"/>
                    <a:pt x="26" y="5"/>
                  </a:cubicBezTo>
                  <a:cubicBezTo>
                    <a:pt x="25" y="6"/>
                    <a:pt x="24" y="7"/>
                    <a:pt x="24" y="7"/>
                  </a:cubicBezTo>
                  <a:cubicBezTo>
                    <a:pt x="22" y="8"/>
                    <a:pt x="22" y="8"/>
                    <a:pt x="21" y="8"/>
                  </a:cubicBezTo>
                  <a:cubicBezTo>
                    <a:pt x="21" y="8"/>
                    <a:pt x="22" y="7"/>
                    <a:pt x="22" y="6"/>
                  </a:cubicBezTo>
                  <a:cubicBezTo>
                    <a:pt x="25" y="4"/>
                    <a:pt x="26" y="2"/>
                    <a:pt x="25" y="2"/>
                  </a:cubicBezTo>
                  <a:cubicBezTo>
                    <a:pt x="25" y="1"/>
                    <a:pt x="25" y="1"/>
                    <a:pt x="25" y="1"/>
                  </a:cubicBezTo>
                  <a:cubicBezTo>
                    <a:pt x="25" y="1"/>
                    <a:pt x="26"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4" name="Freeform 120"/>
            <p:cNvSpPr>
              <a:spLocks noEditPoints="1"/>
            </p:cNvSpPr>
            <p:nvPr/>
          </p:nvSpPr>
          <p:spPr bwMode="auto">
            <a:xfrm>
              <a:off x="8934450" y="1087438"/>
              <a:ext cx="50800" cy="44450"/>
            </a:xfrm>
            <a:custGeom>
              <a:avLst/>
              <a:gdLst>
                <a:gd name="T0" fmla="*/ 21 w 41"/>
                <a:gd name="T1" fmla="*/ 25 h 37"/>
                <a:gd name="T2" fmla="*/ 21 w 41"/>
                <a:gd name="T3" fmla="*/ 31 h 37"/>
                <a:gd name="T4" fmla="*/ 33 w 41"/>
                <a:gd name="T5" fmla="*/ 30 h 37"/>
                <a:gd name="T6" fmla="*/ 37 w 41"/>
                <a:gd name="T7" fmla="*/ 29 h 37"/>
                <a:gd name="T8" fmla="*/ 41 w 41"/>
                <a:gd name="T9" fmla="*/ 31 h 37"/>
                <a:gd name="T10" fmla="*/ 39 w 41"/>
                <a:gd name="T11" fmla="*/ 33 h 37"/>
                <a:gd name="T12" fmla="*/ 38 w 41"/>
                <a:gd name="T13" fmla="*/ 33 h 37"/>
                <a:gd name="T14" fmla="*/ 4 w 41"/>
                <a:gd name="T15" fmla="*/ 37 h 37"/>
                <a:gd name="T16" fmla="*/ 0 w 41"/>
                <a:gd name="T17" fmla="*/ 35 h 37"/>
                <a:gd name="T18" fmla="*/ 1 w 41"/>
                <a:gd name="T19" fmla="*/ 34 h 37"/>
                <a:gd name="T20" fmla="*/ 19 w 41"/>
                <a:gd name="T21" fmla="*/ 32 h 37"/>
                <a:gd name="T22" fmla="*/ 19 w 41"/>
                <a:gd name="T23" fmla="*/ 25 h 37"/>
                <a:gd name="T24" fmla="*/ 14 w 41"/>
                <a:gd name="T25" fmla="*/ 26 h 37"/>
                <a:gd name="T26" fmla="*/ 13 w 41"/>
                <a:gd name="T27" fmla="*/ 26 h 37"/>
                <a:gd name="T28" fmla="*/ 10 w 41"/>
                <a:gd name="T29" fmla="*/ 26 h 37"/>
                <a:gd name="T30" fmla="*/ 11 w 41"/>
                <a:gd name="T31" fmla="*/ 25 h 37"/>
                <a:gd name="T32" fmla="*/ 14 w 41"/>
                <a:gd name="T33" fmla="*/ 24 h 37"/>
                <a:gd name="T34" fmla="*/ 19 w 41"/>
                <a:gd name="T35" fmla="*/ 23 h 37"/>
                <a:gd name="T36" fmla="*/ 17 w 41"/>
                <a:gd name="T37" fmla="*/ 19 h 37"/>
                <a:gd name="T38" fmla="*/ 17 w 41"/>
                <a:gd name="T39" fmla="*/ 18 h 37"/>
                <a:gd name="T40" fmla="*/ 21 w 41"/>
                <a:gd name="T41" fmla="*/ 19 h 37"/>
                <a:gd name="T42" fmla="*/ 21 w 41"/>
                <a:gd name="T43" fmla="*/ 20 h 37"/>
                <a:gd name="T44" fmla="*/ 21 w 41"/>
                <a:gd name="T45" fmla="*/ 23 h 37"/>
                <a:gd name="T46" fmla="*/ 24 w 41"/>
                <a:gd name="T47" fmla="*/ 22 h 37"/>
                <a:gd name="T48" fmla="*/ 27 w 41"/>
                <a:gd name="T49" fmla="*/ 21 h 37"/>
                <a:gd name="T50" fmla="*/ 30 w 41"/>
                <a:gd name="T51" fmla="*/ 22 h 37"/>
                <a:gd name="T52" fmla="*/ 29 w 41"/>
                <a:gd name="T53" fmla="*/ 23 h 37"/>
                <a:gd name="T54" fmla="*/ 21 w 41"/>
                <a:gd name="T55" fmla="*/ 25 h 37"/>
                <a:gd name="T56" fmla="*/ 13 w 41"/>
                <a:gd name="T57" fmla="*/ 15 h 37"/>
                <a:gd name="T58" fmla="*/ 25 w 41"/>
                <a:gd name="T59" fmla="*/ 12 h 37"/>
                <a:gd name="T60" fmla="*/ 22 w 41"/>
                <a:gd name="T61" fmla="*/ 9 h 37"/>
                <a:gd name="T62" fmla="*/ 30 w 41"/>
                <a:gd name="T63" fmla="*/ 11 h 37"/>
                <a:gd name="T64" fmla="*/ 30 w 41"/>
                <a:gd name="T65" fmla="*/ 16 h 37"/>
                <a:gd name="T66" fmla="*/ 26 w 41"/>
                <a:gd name="T67" fmla="*/ 14 h 37"/>
                <a:gd name="T68" fmla="*/ 10 w 41"/>
                <a:gd name="T69" fmla="*/ 18 h 37"/>
                <a:gd name="T70" fmla="*/ 8 w 41"/>
                <a:gd name="T71" fmla="*/ 19 h 37"/>
                <a:gd name="T72" fmla="*/ 8 w 41"/>
                <a:gd name="T73" fmla="*/ 15 h 37"/>
                <a:gd name="T74" fmla="*/ 9 w 41"/>
                <a:gd name="T75" fmla="*/ 15 h 37"/>
                <a:gd name="T76" fmla="*/ 17 w 41"/>
                <a:gd name="T77" fmla="*/ 5 h 37"/>
                <a:gd name="T78" fmla="*/ 12 w 41"/>
                <a:gd name="T79" fmla="*/ 5 h 37"/>
                <a:gd name="T80" fmla="*/ 9 w 41"/>
                <a:gd name="T81" fmla="*/ 5 h 37"/>
                <a:gd name="T82" fmla="*/ 10 w 41"/>
                <a:gd name="T83" fmla="*/ 4 h 37"/>
                <a:gd name="T84" fmla="*/ 24 w 41"/>
                <a:gd name="T85" fmla="*/ 0 h 37"/>
                <a:gd name="T86" fmla="*/ 27 w 41"/>
                <a:gd name="T87" fmla="*/ 0 h 37"/>
                <a:gd name="T88" fmla="*/ 31 w 41"/>
                <a:gd name="T89" fmla="*/ 1 h 37"/>
                <a:gd name="T90" fmla="*/ 28 w 41"/>
                <a:gd name="T91" fmla="*/ 3 h 37"/>
                <a:gd name="T92" fmla="*/ 19 w 41"/>
                <a:gd name="T93" fmla="*/ 5 h 37"/>
                <a:gd name="T94" fmla="*/ 20 w 41"/>
                <a:gd name="T95" fmla="*/ 7 h 37"/>
                <a:gd name="T96" fmla="*/ 17 w 41"/>
                <a:gd name="T97" fmla="*/ 10 h 37"/>
                <a:gd name="T98" fmla="*/ 13 w 41"/>
                <a:gd name="T9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37">
                  <a:moveTo>
                    <a:pt x="21" y="25"/>
                  </a:moveTo>
                  <a:cubicBezTo>
                    <a:pt x="21" y="31"/>
                    <a:pt x="21" y="31"/>
                    <a:pt x="21" y="31"/>
                  </a:cubicBezTo>
                  <a:cubicBezTo>
                    <a:pt x="27" y="31"/>
                    <a:pt x="31" y="30"/>
                    <a:pt x="33" y="30"/>
                  </a:cubicBezTo>
                  <a:cubicBezTo>
                    <a:pt x="34" y="29"/>
                    <a:pt x="36" y="29"/>
                    <a:pt x="37" y="29"/>
                  </a:cubicBezTo>
                  <a:cubicBezTo>
                    <a:pt x="38" y="29"/>
                    <a:pt x="40" y="30"/>
                    <a:pt x="41" y="31"/>
                  </a:cubicBezTo>
                  <a:cubicBezTo>
                    <a:pt x="41" y="32"/>
                    <a:pt x="41" y="32"/>
                    <a:pt x="39" y="33"/>
                  </a:cubicBezTo>
                  <a:cubicBezTo>
                    <a:pt x="39" y="33"/>
                    <a:pt x="39" y="33"/>
                    <a:pt x="38" y="33"/>
                  </a:cubicBezTo>
                  <a:cubicBezTo>
                    <a:pt x="29" y="32"/>
                    <a:pt x="18" y="33"/>
                    <a:pt x="4" y="37"/>
                  </a:cubicBezTo>
                  <a:cubicBezTo>
                    <a:pt x="3" y="36"/>
                    <a:pt x="2" y="36"/>
                    <a:pt x="0" y="35"/>
                  </a:cubicBezTo>
                  <a:cubicBezTo>
                    <a:pt x="0" y="35"/>
                    <a:pt x="0" y="34"/>
                    <a:pt x="1" y="34"/>
                  </a:cubicBezTo>
                  <a:cubicBezTo>
                    <a:pt x="7" y="34"/>
                    <a:pt x="13" y="33"/>
                    <a:pt x="19" y="32"/>
                  </a:cubicBezTo>
                  <a:cubicBezTo>
                    <a:pt x="19" y="25"/>
                    <a:pt x="19" y="25"/>
                    <a:pt x="19" y="25"/>
                  </a:cubicBezTo>
                  <a:cubicBezTo>
                    <a:pt x="16" y="26"/>
                    <a:pt x="15" y="26"/>
                    <a:pt x="14" y="26"/>
                  </a:cubicBezTo>
                  <a:cubicBezTo>
                    <a:pt x="13" y="26"/>
                    <a:pt x="13" y="26"/>
                    <a:pt x="13" y="26"/>
                  </a:cubicBezTo>
                  <a:cubicBezTo>
                    <a:pt x="11" y="26"/>
                    <a:pt x="10" y="26"/>
                    <a:pt x="10" y="26"/>
                  </a:cubicBezTo>
                  <a:cubicBezTo>
                    <a:pt x="9" y="25"/>
                    <a:pt x="10" y="25"/>
                    <a:pt x="11" y="25"/>
                  </a:cubicBezTo>
                  <a:cubicBezTo>
                    <a:pt x="12" y="25"/>
                    <a:pt x="13" y="25"/>
                    <a:pt x="14" y="24"/>
                  </a:cubicBezTo>
                  <a:cubicBezTo>
                    <a:pt x="15" y="24"/>
                    <a:pt x="17" y="24"/>
                    <a:pt x="19" y="23"/>
                  </a:cubicBezTo>
                  <a:cubicBezTo>
                    <a:pt x="18" y="22"/>
                    <a:pt x="18" y="20"/>
                    <a:pt x="17" y="19"/>
                  </a:cubicBezTo>
                  <a:cubicBezTo>
                    <a:pt x="17" y="18"/>
                    <a:pt x="17" y="18"/>
                    <a:pt x="17" y="18"/>
                  </a:cubicBezTo>
                  <a:cubicBezTo>
                    <a:pt x="18" y="17"/>
                    <a:pt x="19" y="17"/>
                    <a:pt x="21" y="19"/>
                  </a:cubicBezTo>
                  <a:cubicBezTo>
                    <a:pt x="21" y="19"/>
                    <a:pt x="21" y="19"/>
                    <a:pt x="21" y="20"/>
                  </a:cubicBezTo>
                  <a:cubicBezTo>
                    <a:pt x="21" y="21"/>
                    <a:pt x="21" y="22"/>
                    <a:pt x="21" y="23"/>
                  </a:cubicBezTo>
                  <a:cubicBezTo>
                    <a:pt x="22" y="22"/>
                    <a:pt x="23" y="22"/>
                    <a:pt x="24" y="22"/>
                  </a:cubicBezTo>
                  <a:cubicBezTo>
                    <a:pt x="25" y="21"/>
                    <a:pt x="26" y="21"/>
                    <a:pt x="27" y="21"/>
                  </a:cubicBezTo>
                  <a:cubicBezTo>
                    <a:pt x="28" y="21"/>
                    <a:pt x="29" y="22"/>
                    <a:pt x="30" y="22"/>
                  </a:cubicBezTo>
                  <a:cubicBezTo>
                    <a:pt x="30" y="23"/>
                    <a:pt x="30" y="23"/>
                    <a:pt x="29" y="23"/>
                  </a:cubicBezTo>
                  <a:cubicBezTo>
                    <a:pt x="26" y="24"/>
                    <a:pt x="23" y="24"/>
                    <a:pt x="21" y="25"/>
                  </a:cubicBezTo>
                  <a:close/>
                  <a:moveTo>
                    <a:pt x="13" y="15"/>
                  </a:moveTo>
                  <a:cubicBezTo>
                    <a:pt x="25" y="12"/>
                    <a:pt x="25" y="12"/>
                    <a:pt x="25" y="12"/>
                  </a:cubicBezTo>
                  <a:cubicBezTo>
                    <a:pt x="23" y="10"/>
                    <a:pt x="22" y="9"/>
                    <a:pt x="22" y="9"/>
                  </a:cubicBezTo>
                  <a:cubicBezTo>
                    <a:pt x="25" y="9"/>
                    <a:pt x="27" y="10"/>
                    <a:pt x="30" y="11"/>
                  </a:cubicBezTo>
                  <a:cubicBezTo>
                    <a:pt x="31" y="13"/>
                    <a:pt x="31" y="15"/>
                    <a:pt x="30" y="16"/>
                  </a:cubicBezTo>
                  <a:cubicBezTo>
                    <a:pt x="29" y="17"/>
                    <a:pt x="28" y="16"/>
                    <a:pt x="26" y="14"/>
                  </a:cubicBezTo>
                  <a:cubicBezTo>
                    <a:pt x="20" y="15"/>
                    <a:pt x="14" y="17"/>
                    <a:pt x="10" y="18"/>
                  </a:cubicBezTo>
                  <a:cubicBezTo>
                    <a:pt x="9" y="19"/>
                    <a:pt x="9" y="19"/>
                    <a:pt x="8" y="19"/>
                  </a:cubicBezTo>
                  <a:cubicBezTo>
                    <a:pt x="7" y="19"/>
                    <a:pt x="7" y="17"/>
                    <a:pt x="8" y="15"/>
                  </a:cubicBezTo>
                  <a:cubicBezTo>
                    <a:pt x="8" y="15"/>
                    <a:pt x="9" y="15"/>
                    <a:pt x="9" y="15"/>
                  </a:cubicBezTo>
                  <a:cubicBezTo>
                    <a:pt x="12" y="14"/>
                    <a:pt x="15" y="11"/>
                    <a:pt x="17" y="5"/>
                  </a:cubicBezTo>
                  <a:cubicBezTo>
                    <a:pt x="15" y="5"/>
                    <a:pt x="13" y="6"/>
                    <a:pt x="12" y="5"/>
                  </a:cubicBezTo>
                  <a:cubicBezTo>
                    <a:pt x="10" y="5"/>
                    <a:pt x="9" y="5"/>
                    <a:pt x="9" y="5"/>
                  </a:cubicBezTo>
                  <a:cubicBezTo>
                    <a:pt x="8" y="4"/>
                    <a:pt x="9" y="4"/>
                    <a:pt x="10" y="4"/>
                  </a:cubicBezTo>
                  <a:cubicBezTo>
                    <a:pt x="15" y="3"/>
                    <a:pt x="20" y="2"/>
                    <a:pt x="24" y="0"/>
                  </a:cubicBezTo>
                  <a:cubicBezTo>
                    <a:pt x="25" y="0"/>
                    <a:pt x="26" y="0"/>
                    <a:pt x="27" y="0"/>
                  </a:cubicBezTo>
                  <a:cubicBezTo>
                    <a:pt x="29" y="0"/>
                    <a:pt x="30" y="0"/>
                    <a:pt x="31" y="1"/>
                  </a:cubicBezTo>
                  <a:cubicBezTo>
                    <a:pt x="31" y="2"/>
                    <a:pt x="30" y="2"/>
                    <a:pt x="28" y="3"/>
                  </a:cubicBezTo>
                  <a:cubicBezTo>
                    <a:pt x="26" y="3"/>
                    <a:pt x="23" y="4"/>
                    <a:pt x="19" y="5"/>
                  </a:cubicBezTo>
                  <a:cubicBezTo>
                    <a:pt x="20" y="6"/>
                    <a:pt x="21" y="6"/>
                    <a:pt x="20" y="7"/>
                  </a:cubicBezTo>
                  <a:cubicBezTo>
                    <a:pt x="20" y="7"/>
                    <a:pt x="19" y="8"/>
                    <a:pt x="17" y="10"/>
                  </a:cubicBezTo>
                  <a:cubicBezTo>
                    <a:pt x="16" y="12"/>
                    <a:pt x="14" y="13"/>
                    <a:pt x="1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5" name="Freeform 121"/>
            <p:cNvSpPr>
              <a:spLocks noEditPoints="1"/>
            </p:cNvSpPr>
            <p:nvPr/>
          </p:nvSpPr>
          <p:spPr bwMode="auto">
            <a:xfrm>
              <a:off x="8990013" y="1085851"/>
              <a:ext cx="57150" cy="47625"/>
            </a:xfrm>
            <a:custGeom>
              <a:avLst/>
              <a:gdLst>
                <a:gd name="T0" fmla="*/ 19 w 46"/>
                <a:gd name="T1" fmla="*/ 11 h 39"/>
                <a:gd name="T2" fmla="*/ 22 w 46"/>
                <a:gd name="T3" fmla="*/ 12 h 39"/>
                <a:gd name="T4" fmla="*/ 12 w 46"/>
                <a:gd name="T5" fmla="*/ 15 h 39"/>
                <a:gd name="T6" fmla="*/ 15 w 46"/>
                <a:gd name="T7" fmla="*/ 17 h 39"/>
                <a:gd name="T8" fmla="*/ 14 w 46"/>
                <a:gd name="T9" fmla="*/ 19 h 39"/>
                <a:gd name="T10" fmla="*/ 16 w 46"/>
                <a:gd name="T11" fmla="*/ 19 h 39"/>
                <a:gd name="T12" fmla="*/ 19 w 46"/>
                <a:gd name="T13" fmla="*/ 22 h 39"/>
                <a:gd name="T14" fmla="*/ 16 w 46"/>
                <a:gd name="T15" fmla="*/ 28 h 39"/>
                <a:gd name="T16" fmla="*/ 15 w 46"/>
                <a:gd name="T17" fmla="*/ 31 h 39"/>
                <a:gd name="T18" fmla="*/ 11 w 46"/>
                <a:gd name="T19" fmla="*/ 36 h 39"/>
                <a:gd name="T20" fmla="*/ 10 w 46"/>
                <a:gd name="T21" fmla="*/ 34 h 39"/>
                <a:gd name="T22" fmla="*/ 9 w 46"/>
                <a:gd name="T23" fmla="*/ 31 h 39"/>
                <a:gd name="T24" fmla="*/ 9 w 46"/>
                <a:gd name="T25" fmla="*/ 31 h 39"/>
                <a:gd name="T26" fmla="*/ 9 w 46"/>
                <a:gd name="T27" fmla="*/ 30 h 39"/>
                <a:gd name="T28" fmla="*/ 12 w 46"/>
                <a:gd name="T29" fmla="*/ 31 h 39"/>
                <a:gd name="T30" fmla="*/ 14 w 46"/>
                <a:gd name="T31" fmla="*/ 26 h 39"/>
                <a:gd name="T32" fmla="*/ 15 w 46"/>
                <a:gd name="T33" fmla="*/ 20 h 39"/>
                <a:gd name="T34" fmla="*/ 15 w 46"/>
                <a:gd name="T35" fmla="*/ 20 h 39"/>
                <a:gd name="T36" fmla="*/ 13 w 46"/>
                <a:gd name="T37" fmla="*/ 20 h 39"/>
                <a:gd name="T38" fmla="*/ 12 w 46"/>
                <a:gd name="T39" fmla="*/ 21 h 39"/>
                <a:gd name="T40" fmla="*/ 1 w 46"/>
                <a:gd name="T41" fmla="*/ 33 h 39"/>
                <a:gd name="T42" fmla="*/ 0 w 46"/>
                <a:gd name="T43" fmla="*/ 33 h 39"/>
                <a:gd name="T44" fmla="*/ 1 w 46"/>
                <a:gd name="T45" fmla="*/ 32 h 39"/>
                <a:gd name="T46" fmla="*/ 11 w 46"/>
                <a:gd name="T47" fmla="*/ 15 h 39"/>
                <a:gd name="T48" fmla="*/ 8 w 46"/>
                <a:gd name="T49" fmla="*/ 16 h 39"/>
                <a:gd name="T50" fmla="*/ 5 w 46"/>
                <a:gd name="T51" fmla="*/ 17 h 39"/>
                <a:gd name="T52" fmla="*/ 2 w 46"/>
                <a:gd name="T53" fmla="*/ 14 h 39"/>
                <a:gd name="T54" fmla="*/ 19 w 46"/>
                <a:gd name="T55" fmla="*/ 11 h 39"/>
                <a:gd name="T56" fmla="*/ 14 w 46"/>
                <a:gd name="T57" fmla="*/ 1 h 39"/>
                <a:gd name="T58" fmla="*/ 18 w 46"/>
                <a:gd name="T59" fmla="*/ 2 h 39"/>
                <a:gd name="T60" fmla="*/ 19 w 46"/>
                <a:gd name="T61" fmla="*/ 6 h 39"/>
                <a:gd name="T62" fmla="*/ 17 w 46"/>
                <a:gd name="T63" fmla="*/ 6 h 39"/>
                <a:gd name="T64" fmla="*/ 14 w 46"/>
                <a:gd name="T65" fmla="*/ 1 h 39"/>
                <a:gd name="T66" fmla="*/ 29 w 46"/>
                <a:gd name="T67" fmla="*/ 0 h 39"/>
                <a:gd name="T68" fmla="*/ 32 w 46"/>
                <a:gd name="T69" fmla="*/ 2 h 39"/>
                <a:gd name="T70" fmla="*/ 31 w 46"/>
                <a:gd name="T71" fmla="*/ 5 h 39"/>
                <a:gd name="T72" fmla="*/ 30 w 46"/>
                <a:gd name="T73" fmla="*/ 9 h 39"/>
                <a:gd name="T74" fmla="*/ 46 w 46"/>
                <a:gd name="T75" fmla="*/ 21 h 39"/>
                <a:gd name="T76" fmla="*/ 46 w 46"/>
                <a:gd name="T77" fmla="*/ 22 h 39"/>
                <a:gd name="T78" fmla="*/ 46 w 46"/>
                <a:gd name="T79" fmla="*/ 22 h 39"/>
                <a:gd name="T80" fmla="*/ 40 w 46"/>
                <a:gd name="T81" fmla="*/ 22 h 39"/>
                <a:gd name="T82" fmla="*/ 37 w 46"/>
                <a:gd name="T83" fmla="*/ 22 h 39"/>
                <a:gd name="T84" fmla="*/ 29 w 46"/>
                <a:gd name="T85" fmla="*/ 10 h 39"/>
                <a:gd name="T86" fmla="*/ 19 w 46"/>
                <a:gd name="T87" fmla="*/ 24 h 39"/>
                <a:gd name="T88" fmla="*/ 18 w 46"/>
                <a:gd name="T89" fmla="*/ 25 h 39"/>
                <a:gd name="T90" fmla="*/ 19 w 46"/>
                <a:gd name="T91" fmla="*/ 23 h 39"/>
                <a:gd name="T92" fmla="*/ 26 w 46"/>
                <a:gd name="T93" fmla="*/ 10 h 39"/>
                <a:gd name="T94" fmla="*/ 28 w 46"/>
                <a:gd name="T95" fmla="*/ 0 h 39"/>
                <a:gd name="T96" fmla="*/ 29 w 46"/>
                <a:gd name="T97" fmla="*/ 0 h 39"/>
                <a:gd name="T98" fmla="*/ 25 w 46"/>
                <a:gd name="T99" fmla="*/ 31 h 39"/>
                <a:gd name="T100" fmla="*/ 31 w 46"/>
                <a:gd name="T101" fmla="*/ 33 h 39"/>
                <a:gd name="T102" fmla="*/ 32 w 46"/>
                <a:gd name="T103" fmla="*/ 37 h 39"/>
                <a:gd name="T104" fmla="*/ 30 w 46"/>
                <a:gd name="T105" fmla="*/ 37 h 39"/>
                <a:gd name="T106" fmla="*/ 25 w 46"/>
                <a:gd name="T107" fmla="*/ 31 h 39"/>
                <a:gd name="T108" fmla="*/ 31 w 46"/>
                <a:gd name="T109" fmla="*/ 24 h 39"/>
                <a:gd name="T110" fmla="*/ 32 w 46"/>
                <a:gd name="T111" fmla="*/ 28 h 39"/>
                <a:gd name="T112" fmla="*/ 30 w 46"/>
                <a:gd name="T113" fmla="*/ 27 h 39"/>
                <a:gd name="T114" fmla="*/ 26 w 46"/>
                <a:gd name="T115" fmla="*/ 23 h 39"/>
                <a:gd name="T116" fmla="*/ 31 w 46"/>
                <a:gd name="T117"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6" h="39">
                  <a:moveTo>
                    <a:pt x="19" y="11"/>
                  </a:moveTo>
                  <a:cubicBezTo>
                    <a:pt x="21" y="11"/>
                    <a:pt x="22" y="11"/>
                    <a:pt x="22" y="12"/>
                  </a:cubicBezTo>
                  <a:cubicBezTo>
                    <a:pt x="22" y="13"/>
                    <a:pt x="18" y="13"/>
                    <a:pt x="12" y="15"/>
                  </a:cubicBezTo>
                  <a:cubicBezTo>
                    <a:pt x="14" y="15"/>
                    <a:pt x="15" y="16"/>
                    <a:pt x="15" y="17"/>
                  </a:cubicBezTo>
                  <a:cubicBezTo>
                    <a:pt x="14" y="18"/>
                    <a:pt x="14" y="18"/>
                    <a:pt x="14" y="19"/>
                  </a:cubicBezTo>
                  <a:cubicBezTo>
                    <a:pt x="15" y="19"/>
                    <a:pt x="15" y="19"/>
                    <a:pt x="16" y="19"/>
                  </a:cubicBezTo>
                  <a:cubicBezTo>
                    <a:pt x="18" y="20"/>
                    <a:pt x="19" y="21"/>
                    <a:pt x="19" y="22"/>
                  </a:cubicBezTo>
                  <a:cubicBezTo>
                    <a:pt x="18" y="22"/>
                    <a:pt x="17" y="25"/>
                    <a:pt x="16" y="28"/>
                  </a:cubicBezTo>
                  <a:cubicBezTo>
                    <a:pt x="16" y="29"/>
                    <a:pt x="16" y="30"/>
                    <a:pt x="15" y="31"/>
                  </a:cubicBezTo>
                  <a:cubicBezTo>
                    <a:pt x="14" y="34"/>
                    <a:pt x="13" y="35"/>
                    <a:pt x="11" y="36"/>
                  </a:cubicBezTo>
                  <a:cubicBezTo>
                    <a:pt x="11" y="36"/>
                    <a:pt x="10" y="35"/>
                    <a:pt x="10" y="34"/>
                  </a:cubicBezTo>
                  <a:cubicBezTo>
                    <a:pt x="10" y="33"/>
                    <a:pt x="9" y="32"/>
                    <a:pt x="9" y="31"/>
                  </a:cubicBezTo>
                  <a:cubicBezTo>
                    <a:pt x="9" y="31"/>
                    <a:pt x="9" y="31"/>
                    <a:pt x="9" y="31"/>
                  </a:cubicBezTo>
                  <a:cubicBezTo>
                    <a:pt x="9" y="30"/>
                    <a:pt x="9" y="30"/>
                    <a:pt x="9" y="30"/>
                  </a:cubicBezTo>
                  <a:cubicBezTo>
                    <a:pt x="10" y="31"/>
                    <a:pt x="11" y="31"/>
                    <a:pt x="12" y="31"/>
                  </a:cubicBezTo>
                  <a:cubicBezTo>
                    <a:pt x="13" y="31"/>
                    <a:pt x="13" y="29"/>
                    <a:pt x="14" y="26"/>
                  </a:cubicBezTo>
                  <a:cubicBezTo>
                    <a:pt x="15" y="23"/>
                    <a:pt x="16" y="21"/>
                    <a:pt x="15" y="20"/>
                  </a:cubicBezTo>
                  <a:cubicBezTo>
                    <a:pt x="15" y="20"/>
                    <a:pt x="15" y="20"/>
                    <a:pt x="15" y="20"/>
                  </a:cubicBezTo>
                  <a:cubicBezTo>
                    <a:pt x="14" y="20"/>
                    <a:pt x="14" y="20"/>
                    <a:pt x="13" y="20"/>
                  </a:cubicBezTo>
                  <a:cubicBezTo>
                    <a:pt x="13" y="20"/>
                    <a:pt x="13" y="20"/>
                    <a:pt x="12" y="21"/>
                  </a:cubicBezTo>
                  <a:cubicBezTo>
                    <a:pt x="9" y="27"/>
                    <a:pt x="5" y="31"/>
                    <a:pt x="1" y="33"/>
                  </a:cubicBezTo>
                  <a:cubicBezTo>
                    <a:pt x="0" y="33"/>
                    <a:pt x="0" y="33"/>
                    <a:pt x="0" y="33"/>
                  </a:cubicBezTo>
                  <a:cubicBezTo>
                    <a:pt x="0" y="33"/>
                    <a:pt x="0" y="32"/>
                    <a:pt x="1" y="32"/>
                  </a:cubicBezTo>
                  <a:cubicBezTo>
                    <a:pt x="8" y="25"/>
                    <a:pt x="11" y="19"/>
                    <a:pt x="11" y="15"/>
                  </a:cubicBezTo>
                  <a:cubicBezTo>
                    <a:pt x="10" y="15"/>
                    <a:pt x="9" y="15"/>
                    <a:pt x="8" y="16"/>
                  </a:cubicBezTo>
                  <a:cubicBezTo>
                    <a:pt x="7" y="16"/>
                    <a:pt x="6" y="16"/>
                    <a:pt x="5" y="17"/>
                  </a:cubicBezTo>
                  <a:cubicBezTo>
                    <a:pt x="3" y="16"/>
                    <a:pt x="2" y="16"/>
                    <a:pt x="2" y="14"/>
                  </a:cubicBezTo>
                  <a:cubicBezTo>
                    <a:pt x="7" y="14"/>
                    <a:pt x="13" y="13"/>
                    <a:pt x="19" y="11"/>
                  </a:cubicBezTo>
                  <a:close/>
                  <a:moveTo>
                    <a:pt x="14" y="1"/>
                  </a:moveTo>
                  <a:cubicBezTo>
                    <a:pt x="15" y="1"/>
                    <a:pt x="16" y="2"/>
                    <a:pt x="18" y="2"/>
                  </a:cubicBezTo>
                  <a:cubicBezTo>
                    <a:pt x="19" y="3"/>
                    <a:pt x="20" y="5"/>
                    <a:pt x="19" y="6"/>
                  </a:cubicBezTo>
                  <a:cubicBezTo>
                    <a:pt x="19" y="7"/>
                    <a:pt x="18" y="7"/>
                    <a:pt x="17" y="6"/>
                  </a:cubicBezTo>
                  <a:cubicBezTo>
                    <a:pt x="13" y="2"/>
                    <a:pt x="12" y="1"/>
                    <a:pt x="14" y="1"/>
                  </a:cubicBezTo>
                  <a:close/>
                  <a:moveTo>
                    <a:pt x="29" y="0"/>
                  </a:moveTo>
                  <a:cubicBezTo>
                    <a:pt x="32" y="1"/>
                    <a:pt x="33" y="2"/>
                    <a:pt x="32" y="2"/>
                  </a:cubicBezTo>
                  <a:cubicBezTo>
                    <a:pt x="32" y="3"/>
                    <a:pt x="32" y="4"/>
                    <a:pt x="31" y="5"/>
                  </a:cubicBezTo>
                  <a:cubicBezTo>
                    <a:pt x="30" y="7"/>
                    <a:pt x="30" y="8"/>
                    <a:pt x="30" y="9"/>
                  </a:cubicBezTo>
                  <a:cubicBezTo>
                    <a:pt x="35" y="15"/>
                    <a:pt x="40" y="19"/>
                    <a:pt x="46" y="21"/>
                  </a:cubicBezTo>
                  <a:cubicBezTo>
                    <a:pt x="46" y="21"/>
                    <a:pt x="46" y="22"/>
                    <a:pt x="46" y="22"/>
                  </a:cubicBezTo>
                  <a:cubicBezTo>
                    <a:pt x="46" y="22"/>
                    <a:pt x="46" y="22"/>
                    <a:pt x="46" y="22"/>
                  </a:cubicBezTo>
                  <a:cubicBezTo>
                    <a:pt x="43" y="22"/>
                    <a:pt x="41" y="22"/>
                    <a:pt x="40" y="22"/>
                  </a:cubicBezTo>
                  <a:cubicBezTo>
                    <a:pt x="39" y="22"/>
                    <a:pt x="38" y="22"/>
                    <a:pt x="37" y="22"/>
                  </a:cubicBezTo>
                  <a:cubicBezTo>
                    <a:pt x="36" y="21"/>
                    <a:pt x="33" y="17"/>
                    <a:pt x="29" y="10"/>
                  </a:cubicBezTo>
                  <a:cubicBezTo>
                    <a:pt x="26" y="17"/>
                    <a:pt x="23" y="22"/>
                    <a:pt x="19" y="24"/>
                  </a:cubicBezTo>
                  <a:cubicBezTo>
                    <a:pt x="19" y="25"/>
                    <a:pt x="18" y="25"/>
                    <a:pt x="18" y="25"/>
                  </a:cubicBezTo>
                  <a:cubicBezTo>
                    <a:pt x="18" y="24"/>
                    <a:pt x="18" y="24"/>
                    <a:pt x="19" y="23"/>
                  </a:cubicBezTo>
                  <a:cubicBezTo>
                    <a:pt x="22" y="20"/>
                    <a:pt x="24" y="15"/>
                    <a:pt x="26" y="10"/>
                  </a:cubicBezTo>
                  <a:cubicBezTo>
                    <a:pt x="28" y="5"/>
                    <a:pt x="28" y="2"/>
                    <a:pt x="28" y="0"/>
                  </a:cubicBezTo>
                  <a:cubicBezTo>
                    <a:pt x="27" y="0"/>
                    <a:pt x="28" y="0"/>
                    <a:pt x="29" y="0"/>
                  </a:cubicBezTo>
                  <a:close/>
                  <a:moveTo>
                    <a:pt x="25" y="31"/>
                  </a:moveTo>
                  <a:cubicBezTo>
                    <a:pt x="28" y="32"/>
                    <a:pt x="30" y="32"/>
                    <a:pt x="31" y="33"/>
                  </a:cubicBezTo>
                  <a:cubicBezTo>
                    <a:pt x="32" y="35"/>
                    <a:pt x="33" y="36"/>
                    <a:pt x="32" y="37"/>
                  </a:cubicBezTo>
                  <a:cubicBezTo>
                    <a:pt x="32" y="38"/>
                    <a:pt x="31" y="39"/>
                    <a:pt x="30" y="37"/>
                  </a:cubicBezTo>
                  <a:cubicBezTo>
                    <a:pt x="26" y="33"/>
                    <a:pt x="25" y="31"/>
                    <a:pt x="25" y="31"/>
                  </a:cubicBezTo>
                  <a:close/>
                  <a:moveTo>
                    <a:pt x="31" y="24"/>
                  </a:moveTo>
                  <a:cubicBezTo>
                    <a:pt x="32" y="25"/>
                    <a:pt x="32" y="26"/>
                    <a:pt x="32" y="28"/>
                  </a:cubicBezTo>
                  <a:cubicBezTo>
                    <a:pt x="32" y="28"/>
                    <a:pt x="31" y="28"/>
                    <a:pt x="30" y="27"/>
                  </a:cubicBezTo>
                  <a:cubicBezTo>
                    <a:pt x="25" y="24"/>
                    <a:pt x="24" y="22"/>
                    <a:pt x="26" y="23"/>
                  </a:cubicBezTo>
                  <a:cubicBezTo>
                    <a:pt x="28" y="23"/>
                    <a:pt x="30" y="23"/>
                    <a:pt x="3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sp>
          <p:nvSpPr>
            <p:cNvPr id="396" name="Freeform 122"/>
            <p:cNvSpPr/>
            <p:nvPr/>
          </p:nvSpPr>
          <p:spPr bwMode="auto">
            <a:xfrm>
              <a:off x="9050338" y="1092201"/>
              <a:ext cx="53975" cy="41275"/>
            </a:xfrm>
            <a:custGeom>
              <a:avLst/>
              <a:gdLst>
                <a:gd name="T0" fmla="*/ 26 w 43"/>
                <a:gd name="T1" fmla="*/ 16 h 34"/>
                <a:gd name="T2" fmla="*/ 23 w 43"/>
                <a:gd name="T3" fmla="*/ 30 h 34"/>
                <a:gd name="T4" fmla="*/ 33 w 43"/>
                <a:gd name="T5" fmla="*/ 29 h 34"/>
                <a:gd name="T6" fmla="*/ 39 w 43"/>
                <a:gd name="T7" fmla="*/ 30 h 34"/>
                <a:gd name="T8" fmla="*/ 43 w 43"/>
                <a:gd name="T9" fmla="*/ 32 h 34"/>
                <a:gd name="T10" fmla="*/ 41 w 43"/>
                <a:gd name="T11" fmla="*/ 34 h 34"/>
                <a:gd name="T12" fmla="*/ 4 w 43"/>
                <a:gd name="T13" fmla="*/ 33 h 34"/>
                <a:gd name="T14" fmla="*/ 1 w 43"/>
                <a:gd name="T15" fmla="*/ 30 h 34"/>
                <a:gd name="T16" fmla="*/ 11 w 43"/>
                <a:gd name="T17" fmla="*/ 30 h 34"/>
                <a:gd name="T18" fmla="*/ 12 w 43"/>
                <a:gd name="T19" fmla="*/ 21 h 34"/>
                <a:gd name="T20" fmla="*/ 12 w 43"/>
                <a:gd name="T21" fmla="*/ 17 h 34"/>
                <a:gd name="T22" fmla="*/ 11 w 43"/>
                <a:gd name="T23" fmla="*/ 13 h 34"/>
                <a:gd name="T24" fmla="*/ 11 w 43"/>
                <a:gd name="T25" fmla="*/ 11 h 34"/>
                <a:gd name="T26" fmla="*/ 16 w 43"/>
                <a:gd name="T27" fmla="*/ 14 h 34"/>
                <a:gd name="T28" fmla="*/ 15 w 43"/>
                <a:gd name="T29" fmla="*/ 15 h 34"/>
                <a:gd name="T30" fmla="*/ 13 w 43"/>
                <a:gd name="T31" fmla="*/ 30 h 34"/>
                <a:gd name="T32" fmla="*/ 21 w 43"/>
                <a:gd name="T33" fmla="*/ 30 h 34"/>
                <a:gd name="T34" fmla="*/ 22 w 43"/>
                <a:gd name="T35" fmla="*/ 21 h 34"/>
                <a:gd name="T36" fmla="*/ 24 w 43"/>
                <a:gd name="T37" fmla="*/ 10 h 34"/>
                <a:gd name="T38" fmla="*/ 23 w 43"/>
                <a:gd name="T39" fmla="*/ 1 h 34"/>
                <a:gd name="T40" fmla="*/ 23 w 43"/>
                <a:gd name="T41" fmla="*/ 0 h 34"/>
                <a:gd name="T42" fmla="*/ 28 w 43"/>
                <a:gd name="T43" fmla="*/ 3 h 34"/>
                <a:gd name="T44" fmla="*/ 28 w 43"/>
                <a:gd name="T45" fmla="*/ 3 h 34"/>
                <a:gd name="T46" fmla="*/ 26 w 43"/>
                <a:gd name="T47" fmla="*/ 15 h 34"/>
                <a:gd name="T48" fmla="*/ 32 w 43"/>
                <a:gd name="T49" fmla="*/ 14 h 34"/>
                <a:gd name="T50" fmla="*/ 34 w 43"/>
                <a:gd name="T51" fmla="*/ 13 h 34"/>
                <a:gd name="T52" fmla="*/ 37 w 43"/>
                <a:gd name="T53" fmla="*/ 15 h 34"/>
                <a:gd name="T54" fmla="*/ 36 w 43"/>
                <a:gd name="T55" fmla="*/ 16 h 34"/>
                <a:gd name="T56" fmla="*/ 26 w 43"/>
                <a:gd name="T57"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34">
                  <a:moveTo>
                    <a:pt x="26" y="16"/>
                  </a:moveTo>
                  <a:cubicBezTo>
                    <a:pt x="23" y="30"/>
                    <a:pt x="23" y="30"/>
                    <a:pt x="23" y="30"/>
                  </a:cubicBezTo>
                  <a:cubicBezTo>
                    <a:pt x="26" y="30"/>
                    <a:pt x="30" y="30"/>
                    <a:pt x="33" y="29"/>
                  </a:cubicBezTo>
                  <a:cubicBezTo>
                    <a:pt x="36" y="29"/>
                    <a:pt x="38" y="29"/>
                    <a:pt x="39" y="30"/>
                  </a:cubicBezTo>
                  <a:cubicBezTo>
                    <a:pt x="41" y="30"/>
                    <a:pt x="42" y="31"/>
                    <a:pt x="43" y="32"/>
                  </a:cubicBezTo>
                  <a:cubicBezTo>
                    <a:pt x="43" y="34"/>
                    <a:pt x="43" y="34"/>
                    <a:pt x="41" y="34"/>
                  </a:cubicBezTo>
                  <a:cubicBezTo>
                    <a:pt x="28" y="31"/>
                    <a:pt x="15" y="30"/>
                    <a:pt x="4" y="33"/>
                  </a:cubicBezTo>
                  <a:cubicBezTo>
                    <a:pt x="1" y="31"/>
                    <a:pt x="0" y="30"/>
                    <a:pt x="1" y="30"/>
                  </a:cubicBezTo>
                  <a:cubicBezTo>
                    <a:pt x="5" y="30"/>
                    <a:pt x="8" y="30"/>
                    <a:pt x="11" y="30"/>
                  </a:cubicBezTo>
                  <a:cubicBezTo>
                    <a:pt x="11" y="28"/>
                    <a:pt x="11" y="26"/>
                    <a:pt x="12" y="21"/>
                  </a:cubicBezTo>
                  <a:cubicBezTo>
                    <a:pt x="12" y="20"/>
                    <a:pt x="12" y="19"/>
                    <a:pt x="12" y="17"/>
                  </a:cubicBezTo>
                  <a:cubicBezTo>
                    <a:pt x="12" y="16"/>
                    <a:pt x="12" y="14"/>
                    <a:pt x="11" y="13"/>
                  </a:cubicBezTo>
                  <a:cubicBezTo>
                    <a:pt x="10" y="12"/>
                    <a:pt x="10" y="12"/>
                    <a:pt x="11" y="11"/>
                  </a:cubicBezTo>
                  <a:cubicBezTo>
                    <a:pt x="12" y="11"/>
                    <a:pt x="14" y="12"/>
                    <a:pt x="16" y="14"/>
                  </a:cubicBezTo>
                  <a:cubicBezTo>
                    <a:pt x="16" y="14"/>
                    <a:pt x="16" y="14"/>
                    <a:pt x="15" y="15"/>
                  </a:cubicBezTo>
                  <a:cubicBezTo>
                    <a:pt x="15" y="16"/>
                    <a:pt x="14" y="21"/>
                    <a:pt x="13" y="30"/>
                  </a:cubicBezTo>
                  <a:cubicBezTo>
                    <a:pt x="21" y="30"/>
                    <a:pt x="21" y="30"/>
                    <a:pt x="21" y="30"/>
                  </a:cubicBezTo>
                  <a:cubicBezTo>
                    <a:pt x="21" y="27"/>
                    <a:pt x="22" y="24"/>
                    <a:pt x="22" y="21"/>
                  </a:cubicBezTo>
                  <a:cubicBezTo>
                    <a:pt x="23" y="17"/>
                    <a:pt x="23" y="14"/>
                    <a:pt x="24" y="10"/>
                  </a:cubicBezTo>
                  <a:cubicBezTo>
                    <a:pt x="24" y="6"/>
                    <a:pt x="24" y="3"/>
                    <a:pt x="23" y="1"/>
                  </a:cubicBezTo>
                  <a:cubicBezTo>
                    <a:pt x="22" y="0"/>
                    <a:pt x="22" y="0"/>
                    <a:pt x="23" y="0"/>
                  </a:cubicBezTo>
                  <a:cubicBezTo>
                    <a:pt x="25" y="0"/>
                    <a:pt x="27" y="1"/>
                    <a:pt x="28" y="3"/>
                  </a:cubicBezTo>
                  <a:cubicBezTo>
                    <a:pt x="28" y="3"/>
                    <a:pt x="28" y="3"/>
                    <a:pt x="28" y="3"/>
                  </a:cubicBezTo>
                  <a:cubicBezTo>
                    <a:pt x="27" y="5"/>
                    <a:pt x="26" y="9"/>
                    <a:pt x="26" y="15"/>
                  </a:cubicBezTo>
                  <a:cubicBezTo>
                    <a:pt x="28" y="14"/>
                    <a:pt x="30" y="14"/>
                    <a:pt x="32" y="14"/>
                  </a:cubicBezTo>
                  <a:cubicBezTo>
                    <a:pt x="33" y="13"/>
                    <a:pt x="33" y="13"/>
                    <a:pt x="34" y="13"/>
                  </a:cubicBezTo>
                  <a:cubicBezTo>
                    <a:pt x="35" y="13"/>
                    <a:pt x="37" y="14"/>
                    <a:pt x="37" y="15"/>
                  </a:cubicBezTo>
                  <a:cubicBezTo>
                    <a:pt x="38" y="15"/>
                    <a:pt x="37" y="16"/>
                    <a:pt x="36" y="16"/>
                  </a:cubicBezTo>
                  <a:cubicBezTo>
                    <a:pt x="32" y="16"/>
                    <a:pt x="29" y="16"/>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endParaRPr lang="zh-CN" altLang="en-US" strike="noStrike" noProof="1"/>
            </a:p>
          </p:txBody>
        </p:sp>
      </p:grpSp>
      <p:sp>
        <p:nvSpPr>
          <p:cNvPr id="20484" name="文本框 15"/>
          <p:cNvSpPr txBox="1"/>
          <p:nvPr/>
        </p:nvSpPr>
        <p:spPr>
          <a:xfrm>
            <a:off x="703580" y="722630"/>
            <a:ext cx="1449070" cy="583565"/>
          </a:xfrm>
          <a:prstGeom prst="rect">
            <a:avLst/>
          </a:prstGeom>
          <a:noFill/>
          <a:ln w="9525">
            <a:noFill/>
          </a:ln>
        </p:spPr>
        <p:txBody>
          <a:bodyPr wrap="square" anchor="t" anchorCtr="0">
            <a:spAutoFit/>
          </a:bodyPr>
          <a:p>
            <a:pPr algn="ctr"/>
            <a:r>
              <a:rPr lang="en-US" altLang="zh-CN" sz="3200" dirty="0">
                <a:solidFill>
                  <a:srgbClr val="103568"/>
                </a:solidFill>
                <a:latin typeface="Stencil" panose="040409050D0802020404" pitchFamily="82" charset="0"/>
                <a:ea typeface="宋体" panose="02010600030101010101" pitchFamily="2" charset="-122"/>
              </a:rPr>
              <a:t>9.3</a:t>
            </a:r>
            <a:endParaRPr lang="en-US" altLang="zh-CN" sz="3200" dirty="0">
              <a:solidFill>
                <a:srgbClr val="103568"/>
              </a:solidFill>
              <a:latin typeface="Stencil" panose="040409050D0802020404" pitchFamily="82" charset="0"/>
              <a:ea typeface="宋体" panose="02010600030101010101" pitchFamily="2" charset="-122"/>
            </a:endParaRPr>
          </a:p>
        </p:txBody>
      </p:sp>
      <p:sp>
        <p:nvSpPr>
          <p:cNvPr id="5" name="文本框 4"/>
          <p:cNvSpPr txBox="1"/>
          <p:nvPr/>
        </p:nvSpPr>
        <p:spPr>
          <a:xfrm>
            <a:off x="1058545" y="1306195"/>
            <a:ext cx="10389235" cy="4523105"/>
          </a:xfrm>
          <a:prstGeom prst="rect">
            <a:avLst/>
          </a:prstGeom>
          <a:noFill/>
        </p:spPr>
        <p:txBody>
          <a:bodyPr wrap="square" rtlCol="0" anchor="t">
            <a:spAutoFit/>
          </a:bodyPr>
          <a:p>
            <a:r>
              <a:rPr lang="en-US" sz="1600" dirty="0">
                <a:solidFill>
                  <a:srgbClr val="103568"/>
                </a:solidFill>
                <a:latin typeface="华文中宋" panose="02010600040101010101" charset="-122"/>
                <a:ea typeface="华文中宋" panose="02010600040101010101" charset="-122"/>
                <a:sym typeface="+mn-ea"/>
              </a:rPr>
              <a:t>(10)计算机中断响应后,如何调出中断服务程序?</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答:通过硬件或软件方法查找中断源,清除当前中断请求,将对应的中断服务程序入口地址送入程序计数器PC,完成中断识别后即可正式执行中断服务程序。</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(11) DMA方式传送数据前, CPU应该先进行哪些操作?</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答:DMA准备阶段也称为预处理阶段，由CPU执行程序完成，主要任务是初始化DMA和启动设备。</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（1）初始化DMA：CPU将内存地址、数据块长度、数据传输方向等DMA传输参数通过系统总线经DMAC的I/O接口传输给DMAC，此时DMA控制器是总线的从设备，接收CPU传输过来的DMA参数。</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（2）启动设备：CPU通过系统总线向设备I/O接口发送DMA读、写命令以及相关参数，这里的参数也包括设备地址、传输块大小、传输方向等，也就是传统的启动设备的过程。</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（3）其他进程运行：完成以上工作后，CPU将当前进程主动挂起，通过进程调度转去执行其他进程，以充分利用CPU资源。</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(12)比较中断I/O和DMA的异同点。</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答:  ① 两者均采用了“请求-应答”机制；中断方式请求的是CPU时间，响应时机是指令周期结束时刻；DMA方式请求的是总线控制权，响应时机是任何一个机器周期结束的时刻。 </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②中断方式通过CPU执行程序进行实际的数据传送，存在程序执行现场的保护和恢复问题；DMA方式依靠额外的硬件来实现数据传输，其不改变CPU现场，不影响系统性能。 </a:t>
            </a:r>
            <a:endParaRPr lang="en-US" sz="1600" dirty="0">
              <a:solidFill>
                <a:srgbClr val="103568"/>
              </a:solidFill>
              <a:latin typeface="华文中宋" panose="02010600040101010101" charset="-122"/>
              <a:ea typeface="华文中宋" panose="02010600040101010101" charset="-122"/>
              <a:sym typeface="+mn-ea"/>
            </a:endParaRPr>
          </a:p>
          <a:p>
            <a:r>
              <a:rPr lang="en-US" sz="1600" dirty="0">
                <a:solidFill>
                  <a:srgbClr val="103568"/>
                </a:solidFill>
                <a:latin typeface="华文中宋" panose="02010600040101010101" charset="-122"/>
                <a:ea typeface="华文中宋" panose="02010600040101010101" charset="-122"/>
                <a:sym typeface="+mn-ea"/>
              </a:rPr>
              <a:t>③ DMA方式仅仅用于数据的传输；中断方式不仅可以实现数据传输，还可以用于处理各种随机事件，提高计算机的灵活性</a:t>
            </a:r>
            <a:endParaRPr lang="en-US" sz="1600" dirty="0">
              <a:solidFill>
                <a:srgbClr val="103568"/>
              </a:solidFill>
              <a:latin typeface="华文中宋" panose="02010600040101010101" charset="-122"/>
              <a:ea typeface="华文中宋" panose="02010600040101010101" charset="-122"/>
              <a:sym typeface="+mn-ea"/>
            </a:endParaRPr>
          </a:p>
        </p:txBody>
      </p:sp>
    </p:spTree>
  </p:cSld>
  <p:clrMapOvr>
    <a:masterClrMapping/>
  </p:clrMapOvr>
</p:sld>
</file>

<file path=ppt/tags/tag1.xml><?xml version="1.0" encoding="utf-8"?>
<p:tagLst xmlns:p="http://schemas.openxmlformats.org/presentationml/2006/main">
  <p:tag name="COMMONDATA" val="eyJoZGlkIjoiNzM1NGMyYjc1MTZhYjAxY2RiYzMwMWMzNWFmMjBjMDk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4716</Words>
  <Application>WPS 演示</Application>
  <PresentationFormat>宽屏</PresentationFormat>
  <Paragraphs>161</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宋体</vt:lpstr>
      <vt:lpstr>Wingdings</vt:lpstr>
      <vt:lpstr>Calibri</vt:lpstr>
      <vt:lpstr>思源黑体 CN Heavy</vt:lpstr>
      <vt:lpstr>黑体</vt:lpstr>
      <vt:lpstr>Stencil</vt:lpstr>
      <vt:lpstr>华文中宋</vt:lpstr>
      <vt:lpstr>微软雅黑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且学之</cp:lastModifiedBy>
  <cp:revision>93</cp:revision>
  <dcterms:created xsi:type="dcterms:W3CDTF">2019-05-14T07:18:00Z</dcterms:created>
  <dcterms:modified xsi:type="dcterms:W3CDTF">2022-05-31T13:00:51Z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307C0E8E59C144C98521A61452E73B76</vt:lpwstr>
  </property>
  <property fmtid="{D5CDD505-2E9C-101B-9397-08002B2CF9AE}" pid="3" name="KSOProductBuildVer">
    <vt:lpwstr>2052-11.1.0.11744</vt:lpwstr>
  </property>
</Properties>
</file>