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1" r:id="rId5"/>
    <p:sldId id="295" r:id="rId6"/>
    <p:sldId id="317" r:id="rId7"/>
    <p:sldId id="318" r:id="rId8"/>
    <p:sldId id="321" r:id="rId9"/>
    <p:sldId id="320" r:id="rId10"/>
    <p:sldId id="319" r:id="rId11"/>
    <p:sldId id="283" r:id="rId12"/>
    <p:sldId id="303" r:id="rId13"/>
    <p:sldId id="323" r:id="rId14"/>
    <p:sldId id="306" r:id="rId15"/>
    <p:sldId id="285" r:id="rId16"/>
    <p:sldId id="282" r:id="rId17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4" name="Huang Wei" initials="HW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  <a:endParaRPr lang="zh-CN" altLang="en-US" noProof="0" dirty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  <a:endParaRPr lang="zh-CN" altLang="en-US" noProof="0" dirty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  <a:endParaRPr lang="zh-CN" altLang="en-US" noProof="0" dirty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9B18AD-D544-4EBF-AB42-B5F32C18D86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7"/>
            <a:ext cx="8237348" cy="466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79A0490-1116-406A-8FD9-E02973A777E9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Tx/>
        <a:buNone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alphaModFix amt="29000"/>
            <a:lum bright="70000" contrast="-70000"/>
          </a:blip>
          <a:stretch>
            <a:fillRect/>
          </a:stretch>
        </p:blipFill>
        <p:spPr>
          <a:xfrm>
            <a:off x="6383163" y="352292"/>
            <a:ext cx="2483188" cy="2483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770" y="2053559"/>
            <a:ext cx="7719273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实验二　利用可见光传输帧的软件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73190" y="3822342"/>
            <a:ext cx="7790634" cy="1137793"/>
          </a:xfrm>
        </p:spPr>
        <p:txBody>
          <a:bodyPr rtlCol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067" y="590010"/>
            <a:ext cx="1583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计算机网络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1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、端序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问题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lang="zh-CN" altLang="en-US">
                <a:cs typeface="Segoe UI" panose="020B0502040204020203" pitchFamily="34" charset="0"/>
                <a:sym typeface="+mn-ea"/>
              </a:rPr>
              <a:t> </a:t>
            </a:r>
            <a:r>
              <a:rPr altLang="zh-CN">
                <a:cs typeface="Segoe UI" panose="020B0502040204020203" pitchFamily="34" charset="0"/>
                <a:sym typeface="+mn-ea"/>
              </a:rPr>
              <a:t>   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</a:t>
            </a:r>
            <a:r>
              <a:rPr lang="zh-CN" altLang="en-US" noProof="0"/>
              <a:t>庾晓萍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2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、二进制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文件问题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lang="zh-CN" altLang="en-US">
                <a:cs typeface="Segoe UI" panose="020B0502040204020203" pitchFamily="34" charset="0"/>
                <a:sym typeface="+mn-ea"/>
              </a:rPr>
              <a:t> </a:t>
            </a:r>
            <a:r>
              <a:rPr altLang="zh-CN">
                <a:cs typeface="Segoe UI" panose="020B0502040204020203" pitchFamily="34" charset="0"/>
                <a:sym typeface="+mn-ea"/>
              </a:rPr>
              <a:t>   </a:t>
            </a:r>
            <a:endParaRPr altLang="zh-CN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</a:t>
            </a:r>
            <a:r>
              <a:rPr lang="zh-CN" altLang="en-US" noProof="0"/>
              <a:t>庾晓萍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实验结果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</a:t>
            </a:r>
            <a:r>
              <a:rPr lang="zh-CN" altLang="en-US" noProof="0"/>
              <a:t>庾晓萍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12" name="图片 12" descr="BXZCPKJZK7B@@@X1_1TM8W1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557530" y="2322830"/>
            <a:ext cx="3852545" cy="2791460"/>
          </a:xfrm>
          <a:prstGeom prst="rect">
            <a:avLst/>
          </a:prstGeom>
        </p:spPr>
      </p:pic>
      <p:pic>
        <p:nvPicPr>
          <p:cNvPr id="11" name="图片 6" descr="IMG_256"/>
          <p:cNvPicPr>
            <a:picLocks noChangeAspect="1"/>
          </p:cNvPicPr>
          <p:nvPr/>
        </p:nvPicPr>
        <p:blipFill>
          <a:blip r:embed="rId2"/>
          <a:srcRect b="21541"/>
          <a:stretch>
            <a:fillRect/>
          </a:stretch>
        </p:blipFill>
        <p:spPr>
          <a:xfrm>
            <a:off x="4565650" y="2322830"/>
            <a:ext cx="3983355" cy="2827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一、帧格式参考</a:t>
            </a:r>
            <a:endParaRPr lang="zh-CN" altLang="en-US" dirty="0"/>
          </a:p>
          <a:p>
            <a:r>
              <a:rPr lang="zh-CN" altLang="en-US" dirty="0"/>
              <a:t>https://www.bilibili.com/read/cv4032270/</a:t>
            </a:r>
            <a:endParaRPr lang="zh-CN" altLang="en-US" dirty="0"/>
          </a:p>
          <a:p>
            <a:r>
              <a:rPr lang="zh-CN" altLang="en-US" dirty="0"/>
              <a:t>（《</a:t>
            </a:r>
            <a:r>
              <a:rPr lang="zh-CN" altLang="en-US">
                <a:sym typeface="+mn-ea"/>
              </a:rPr>
              <a:t>二维码数据码编码</a:t>
            </a:r>
            <a:r>
              <a:rPr lang="zh-CN" altLang="en-US" dirty="0"/>
              <a:t>》）</a:t>
            </a:r>
            <a:endParaRPr lang="zh-CN" altLang="en-US" dirty="0"/>
          </a:p>
          <a:p>
            <a:r>
              <a:rPr lang="zh-CN" altLang="en-US" dirty="0"/>
              <a:t>https://www.cnblogs.com/abatei/p/11655984.html</a:t>
            </a:r>
            <a:endParaRPr lang="zh-CN" altLang="en-US" dirty="0"/>
          </a:p>
          <a:p>
            <a:r>
              <a:rPr lang="zh-CN" altLang="en-US" dirty="0"/>
              <a:t>（《</a:t>
            </a:r>
            <a:r>
              <a:rPr altLang="zh-CN" dirty="0"/>
              <a:t>QR</a:t>
            </a:r>
            <a:r>
              <a:rPr lang="zh-CN" altLang="en-US" dirty="0"/>
              <a:t>码详解》）</a:t>
            </a:r>
            <a:endParaRPr lang="zh-CN" altLang="en-US" dirty="0"/>
          </a:p>
          <a:p>
            <a:r>
              <a:rPr lang="zh-CN" altLang="en-US" dirty="0"/>
              <a:t>二、在线二进制编辑网站（或</a:t>
            </a:r>
            <a:r>
              <a:rPr altLang="zh-CN" dirty="0"/>
              <a:t>Sublime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https://h.markbuild.com/doc/binary-viewer-cn.html</a:t>
            </a:r>
            <a:endParaRPr lang="zh-CN" altLang="en-US" dirty="0"/>
          </a:p>
          <a:p>
            <a:r>
              <a:rPr lang="zh-CN" altLang="en-US" dirty="0"/>
              <a:t>三、其他参考资料</a:t>
            </a:r>
            <a:endParaRPr lang="zh-CN" altLang="en-US" dirty="0"/>
          </a:p>
          <a:p>
            <a:r>
              <a:rPr lang="zh-CN" altLang="en-US" dirty="0"/>
              <a:t>课件、教材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实验二　</a:t>
            </a:r>
            <a:r>
              <a:rPr lang="zh-CN" altLang="en-US" dirty="0">
                <a:sym typeface="+mn-ea"/>
              </a:rPr>
              <a:t>利用可见光传输帧格式的软件</a:t>
            </a:r>
            <a:endParaRPr lang="en-US" altLang="zh-CN" sz="3600" dirty="0"/>
          </a:p>
        </p:txBody>
      </p:sp>
      <p:sp>
        <p:nvSpPr>
          <p:cNvPr id="12" name="标题 1"/>
          <p:cNvSpPr txBox="1"/>
          <p:nvPr/>
        </p:nvSpPr>
        <p:spPr>
          <a:xfrm>
            <a:off x="555770" y="2053559"/>
            <a:ext cx="7719273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r>
              <a:rPr lang="zh-CN" altLang="en-US" sz="4800">
                <a:solidFill>
                  <a:schemeClr val="accent1">
                    <a:lumMod val="50000"/>
                  </a:schemeClr>
                </a:solidFill>
              </a:rPr>
              <a:t>谢谢大家！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573190" y="3822342"/>
            <a:ext cx="7790634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20420192201952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庾晓萍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代码思路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04622" y="1271777"/>
            <a:ext cx="8237348" cy="456251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一、 读取二进制文件，编码成视频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二、</a:t>
            </a:r>
            <a:r>
              <a:rPr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解码二维码视频，输出二进制文件与验证文件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0E8F2-7143-4771-BB48-92A68A3B6E5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2620328"/>
            <a:ext cx="1466850" cy="358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2630805"/>
            <a:ext cx="1597025" cy="3573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1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、帧格式设计参考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endParaRPr lang="zh-CN" altLang="en-US">
              <a:cs typeface="Segoe UI" panose="020B0502040204020203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cs typeface="Segoe UI" panose="020B0502040204020203" pitchFamily="34" charset="0"/>
                <a:sym typeface="+mn-ea"/>
              </a:rPr>
              <a:t>以太网帧格式设计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>
              <a:cs typeface="Segoe UI" panose="020B0502040204020203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cs typeface="Segoe UI" panose="020B0502040204020203" pitchFamily="34" charset="0"/>
                <a:sym typeface="+mn-ea"/>
              </a:rPr>
              <a:t>二维码数据码编码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cs typeface="Segoe UI" panose="020B0502040204020203" pitchFamily="34" charset="0"/>
                <a:sym typeface="+mn-ea"/>
              </a:rPr>
              <a:t>（结束提示符：</a:t>
            </a:r>
            <a:r>
              <a:rPr altLang="zh-CN">
                <a:cs typeface="Segoe UI" panose="020B0502040204020203" pitchFamily="34" charset="0"/>
                <a:sym typeface="+mn-ea"/>
              </a:rPr>
              <a:t>32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位</a:t>
            </a:r>
            <a:r>
              <a:rPr altLang="zh-CN">
                <a:cs typeface="Segoe UI" panose="020B0502040204020203" pitchFamily="34" charset="0"/>
                <a:sym typeface="+mn-ea"/>
              </a:rPr>
              <a:t>0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）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>
                <a:cs typeface="Segoe UI" panose="020B0502040204020203" pitchFamily="34" charset="0"/>
                <a:sym typeface="+mn-ea"/>
              </a:rPr>
              <a:t>（字节计数提示符：</a:t>
            </a:r>
            <a:r>
              <a:rPr altLang="zh-CN">
                <a:cs typeface="Segoe UI" panose="020B0502040204020203" pitchFamily="34" charset="0"/>
                <a:sym typeface="+mn-ea"/>
              </a:rPr>
              <a:t>16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位）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pPr marL="457200" indent="-457200"/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310" y="1244600"/>
            <a:ext cx="5113020" cy="89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623310" y="2208530"/>
            <a:ext cx="4167505" cy="4291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 fontScale="90000"/>
          </a:bodyPr>
          <a:lstStyle/>
          <a:p>
            <a:r>
              <a:rPr altLang="zh-CN" sz="2200">
                <a:cs typeface="Segoe UI" panose="020B0502040204020203" pitchFamily="34" charset="0"/>
                <a:sym typeface="+mn-ea"/>
              </a:rPr>
              <a:t>1</a:t>
            </a:r>
            <a:r>
              <a:rPr lang="zh-CN" altLang="en-US" sz="2200">
                <a:cs typeface="Segoe UI" panose="020B0502040204020203" pitchFamily="34" charset="0"/>
                <a:sym typeface="+mn-ea"/>
              </a:rPr>
              <a:t>、帧格式设计</a:t>
            </a:r>
            <a:endParaRPr lang="zh-CN" altLang="en-US" sz="2200">
              <a:cs typeface="Segoe UI" panose="020B0502040204020203" pitchFamily="34" charset="0"/>
              <a:sym typeface="+mn-ea"/>
            </a:endParaRPr>
          </a:p>
          <a:p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（1）帧首定界符：0xCA（1010 1011，位小段序，字节大端序）。用于区分每一帧。</a:t>
            </a:r>
            <a:endParaRPr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（2）目的地址：指示二维码要传输到输出目录下的哪个文件。长度1字节。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（3）源地址：用户输入的测试文件名。用于指示这二维码数据来自哪个文件。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（4）长度：数据区字节数的二进制形式。用于表示数据区的长度。长度1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6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位。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（5）载荷：数据。长度范围：0~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1144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字节。</a:t>
            </a:r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(9184-40)/8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（6）CRC：校验码，长度4字节，采用CRC32。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en-US" altLang="zh-CN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1299210"/>
            <a:ext cx="5113020" cy="89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altLang="zh-CN" sz="2200">
                <a:cs typeface="Segoe UI" panose="020B0502040204020203" pitchFamily="34" charset="0"/>
                <a:sym typeface="+mn-ea"/>
              </a:rPr>
              <a:t>1</a:t>
            </a:r>
            <a:r>
              <a:rPr lang="zh-CN" altLang="en-US" sz="2200">
                <a:cs typeface="Segoe UI" panose="020B0502040204020203" pitchFamily="34" charset="0"/>
                <a:sym typeface="+mn-ea"/>
              </a:rPr>
              <a:t>、帧格式设计</a:t>
            </a:r>
            <a:endParaRPr lang="zh-CN" altLang="en-US" sz="2200">
              <a:cs typeface="Segoe UI" panose="020B0502040204020203" pitchFamily="34" charset="0"/>
              <a:sym typeface="+mn-ea"/>
            </a:endParaRPr>
          </a:p>
          <a:p>
            <a:endParaRPr lang="zh-CN" altLang="en-US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en-US" altLang="zh-CN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051685"/>
            <a:ext cx="7158355" cy="409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altLang="zh-CN" sz="2200">
                <a:cs typeface="Segoe UI" panose="020B0502040204020203" pitchFamily="34" charset="0"/>
                <a:sym typeface="+mn-ea"/>
              </a:rPr>
              <a:t>1</a:t>
            </a:r>
            <a:r>
              <a:rPr lang="zh-CN" altLang="en-US" sz="2200">
                <a:cs typeface="Segoe UI" panose="020B0502040204020203" pitchFamily="34" charset="0"/>
                <a:sym typeface="+mn-ea"/>
              </a:rPr>
              <a:t>、帧头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en-US" altLang="zh-CN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1593850"/>
            <a:ext cx="5753100" cy="4404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altLang="zh-CN" sz="2200">
                <a:cs typeface="Segoe UI" panose="020B0502040204020203" pitchFamily="34" charset="0"/>
                <a:sym typeface="+mn-ea"/>
              </a:rPr>
              <a:t>2</a:t>
            </a:r>
            <a:r>
              <a:rPr lang="zh-CN" altLang="en-US" sz="2200">
                <a:cs typeface="Segoe UI" panose="020B0502040204020203" pitchFamily="34" charset="0"/>
                <a:sym typeface="+mn-ea"/>
              </a:rPr>
              <a:t>、</a:t>
            </a:r>
            <a:r>
              <a:rPr lang="zh-CN" altLang="en-US" sz="2200">
                <a:cs typeface="Segoe UI" panose="020B0502040204020203" pitchFamily="34" charset="0"/>
                <a:sym typeface="+mn-ea"/>
              </a:rPr>
              <a:t>数据区</a:t>
            </a:r>
            <a:endParaRPr lang="zh-CN" altLang="en-US" sz="2200">
              <a:cs typeface="Segoe UI" panose="020B0502040204020203" pitchFamily="34" charset="0"/>
              <a:sym typeface="+mn-ea"/>
            </a:endParaRPr>
          </a:p>
          <a:p>
            <a:endParaRPr lang="zh-CN" altLang="en-US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en-US" altLang="zh-CN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2710815"/>
            <a:ext cx="7417435" cy="1436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>
            <a:normAutofit/>
          </a:bodyPr>
          <a:lstStyle/>
          <a:p>
            <a:r>
              <a:rPr altLang="zh-CN" sz="2200">
                <a:cs typeface="Segoe UI" panose="020B0502040204020203" pitchFamily="34" charset="0"/>
                <a:sym typeface="+mn-ea"/>
              </a:rPr>
              <a:t>3</a:t>
            </a:r>
            <a:r>
              <a:rPr lang="zh-CN" altLang="en-US" sz="2200">
                <a:cs typeface="Segoe UI" panose="020B0502040204020203" pitchFamily="34" charset="0"/>
                <a:sym typeface="+mn-ea"/>
              </a:rPr>
              <a:t>、</a:t>
            </a:r>
            <a:r>
              <a:rPr altLang="zh-CN" sz="2200">
                <a:cs typeface="Segoe UI" panose="020B0502040204020203" pitchFamily="34" charset="0"/>
                <a:sym typeface="+mn-ea"/>
              </a:rPr>
              <a:t>CRC</a:t>
            </a:r>
            <a:r>
              <a:rPr lang="zh-CN" altLang="en-US" sz="2200">
                <a:cs typeface="Segoe UI" panose="020B0502040204020203" pitchFamily="34" charset="0"/>
                <a:sym typeface="+mn-ea"/>
              </a:rPr>
              <a:t>编码</a:t>
            </a:r>
            <a:r>
              <a:rPr altLang="zh-CN" sz="2200">
                <a:cs typeface="Segoe UI" panose="020B0502040204020203" pitchFamily="34" charset="0"/>
                <a:sym typeface="+mn-ea"/>
              </a:rPr>
              <a:t>+</a:t>
            </a:r>
            <a:r>
              <a:rPr lang="zh-CN" altLang="en-US" sz="2200">
                <a:cs typeface="Segoe UI" panose="020B0502040204020203" pitchFamily="34" charset="0"/>
                <a:sym typeface="+mn-ea"/>
              </a:rPr>
              <a:t>二维码绘制</a:t>
            </a:r>
            <a:endParaRPr lang="zh-CN" altLang="en-US" sz="2200">
              <a:cs typeface="Segoe UI" panose="020B0502040204020203" pitchFamily="34" charset="0"/>
              <a:sym typeface="+mn-ea"/>
            </a:endParaRPr>
          </a:p>
          <a:p>
            <a:endParaRPr lang="zh-CN" altLang="en-US">
              <a:cs typeface="Segoe UI" panose="020B0502040204020203" pitchFamily="34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庾晓萍</a:t>
            </a:r>
            <a:endParaRPr lang="en-US" altLang="zh-CN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505710"/>
            <a:ext cx="7772400" cy="2423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altLang="zh-CN">
                <a:cs typeface="Segoe UI" panose="020B0502040204020203" pitchFamily="34" charset="0"/>
                <a:sym typeface="+mn-ea"/>
              </a:rPr>
              <a:t>4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、</a:t>
            </a:r>
            <a:r>
              <a:rPr lang="zh-CN" altLang="en-US">
                <a:cs typeface="Segoe UI" panose="020B0502040204020203" pitchFamily="34" charset="0"/>
                <a:sym typeface="+mn-ea"/>
              </a:rPr>
              <a:t>解码</a:t>
            </a:r>
            <a:endParaRPr lang="zh-CN" altLang="en-US">
              <a:cs typeface="Segoe UI" panose="020B0502040204020203" pitchFamily="34" charset="0"/>
              <a:sym typeface="+mn-ea"/>
            </a:endParaRPr>
          </a:p>
          <a:p>
            <a:r>
              <a:rPr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</a:t>
            </a:r>
            <a:r>
              <a:rPr lang="zh-CN" altLang="en-US" noProof="0"/>
              <a:t>庾晓萍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2240280"/>
            <a:ext cx="6781800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{43808D0D-77E4-4314-A791-81287324AAF7}tf10001108_win32</Template>
  <TotalTime>0</TotalTime>
  <Words>864</Words>
  <Application>WPS 演示</Application>
  <PresentationFormat>全屏显示(4:3)</PresentationFormat>
  <Paragraphs>167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Microsoft YaHei UI</vt:lpstr>
      <vt:lpstr>Microsoft YaHei UI Light</vt:lpstr>
      <vt:lpstr>Segoe UI</vt:lpstr>
      <vt:lpstr>微软雅黑</vt:lpstr>
      <vt:lpstr>Arial Unicode MS</vt:lpstr>
      <vt:lpstr>欢迎文档</vt:lpstr>
      <vt:lpstr>实验一　利用可见光传输信 息的软件</vt:lpstr>
      <vt:lpstr>代码思路</vt:lpstr>
      <vt:lpstr>核心代码</vt:lpstr>
      <vt:lpstr>核心代码</vt:lpstr>
      <vt:lpstr>核心代码</vt:lpstr>
      <vt:lpstr>核心代码</vt:lpstr>
      <vt:lpstr>核心代码</vt:lpstr>
      <vt:lpstr>核心代码</vt:lpstr>
      <vt:lpstr>核心代码</vt:lpstr>
      <vt:lpstr>问题</vt:lpstr>
      <vt:lpstr>问题</vt:lpstr>
      <vt:lpstr>实验结果</vt:lpstr>
      <vt:lpstr>参考资料</vt:lpstr>
      <vt:lpstr>实验一　利用可见光传输信 息的软件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　实验主题</dc:title>
  <dc:creator>Huang Wei</dc:creator>
  <cp:lastModifiedBy>且学之</cp:lastModifiedBy>
  <cp:revision>28</cp:revision>
  <dcterms:created xsi:type="dcterms:W3CDTF">2022-02-23T14:30:00Z</dcterms:created>
  <dcterms:modified xsi:type="dcterms:W3CDTF">2022-03-15T08:31:58Z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30840A204D1846FC8D6A522495869CFC</vt:lpwstr>
  </property>
  <property fmtid="{D5CDD505-2E9C-101B-9397-08002B2CF9AE}" pid="3" name="KSOProductBuildVer">
    <vt:lpwstr>2052-11.1.0.11365</vt:lpwstr>
  </property>
</Properties>
</file>