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71" r:id="rId5"/>
    <p:sldId id="348" r:id="rId6"/>
    <p:sldId id="351" r:id="rId7"/>
    <p:sldId id="349" r:id="rId8"/>
    <p:sldId id="352" r:id="rId9"/>
    <p:sldId id="354" r:id="rId10"/>
    <p:sldId id="350" r:id="rId11"/>
    <p:sldId id="355" r:id="rId12"/>
    <p:sldId id="356" r:id="rId13"/>
    <p:sldId id="357" r:id="rId14"/>
    <p:sldId id="358" r:id="rId15"/>
    <p:sldId id="303" r:id="rId16"/>
    <p:sldId id="364" r:id="rId17"/>
    <p:sldId id="362" r:id="rId18"/>
    <p:sldId id="282" r:id="rId19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  <p:cmAuthor id="4" name="Huang Wei" initials="HW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071E02-3F1A-4B0B-8EE9-4F1B741D960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1DCBD32-5E35-4514-9815-F3DDD3668777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191214" y="262787"/>
            <a:ext cx="8761576" cy="63324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 anchor="b" anchorCtr="0">
            <a:normAutofit/>
          </a:bodyPr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二级</a:t>
            </a:r>
            <a:endParaRPr lang="zh-CN" altLang="en-US" noProof="0" dirty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三级</a:t>
            </a:r>
            <a:endParaRPr lang="zh-CN" altLang="en-US" noProof="0" dirty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四级</a:t>
            </a:r>
            <a:endParaRPr lang="zh-CN" altLang="en-US" noProof="0" dirty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五级</a:t>
            </a:r>
            <a:endParaRPr lang="zh-CN" altLang="en-US" noProof="0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49B18AD-D544-4EBF-AB42-B5F32C18D86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78945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191215" y="26278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191214" y="262787"/>
            <a:ext cx="8761576" cy="20726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  <a:endParaRPr lang="zh-CN" altLang="en-US" noProof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  <a:endParaRPr lang="zh-CN" altLang="en-US" noProof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  <a:endParaRPr lang="zh-CN" altLang="en-US" noProof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  <a:endParaRPr lang="zh-CN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4622" y="1435607"/>
            <a:ext cx="8237348" cy="466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79A0490-1116-406A-8FD9-E02973A777E9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28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Tx/>
        <a:buNone/>
        <a:defRPr lang="en-US" sz="18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alphaModFix amt="29000"/>
            <a:lum bright="70000" contrast="-70000"/>
          </a:blip>
          <a:stretch>
            <a:fillRect/>
          </a:stretch>
        </p:blipFill>
        <p:spPr>
          <a:xfrm>
            <a:off x="6383163" y="352292"/>
            <a:ext cx="2483188" cy="24831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5770" y="2053559"/>
            <a:ext cx="7719273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sz="4800" dirty="0">
                <a:solidFill>
                  <a:schemeClr val="bg1"/>
                </a:solidFill>
              </a:rPr>
              <a:t>实验四　CISCO IOS 路由器基本配置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573190" y="3822342"/>
            <a:ext cx="7790634" cy="1137793"/>
          </a:xfrm>
        </p:spPr>
        <p:txBody>
          <a:bodyPr rtlCol="0">
            <a:normAutofit lnSpcReduction="10000"/>
          </a:bodyPr>
          <a:lstStyle/>
          <a:p>
            <a:endParaRPr lang="en-US" altLang="zh-CN" sz="2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20420192201952</a:t>
            </a: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　</a:t>
            </a: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庾晓萍</a:t>
            </a:r>
            <a:endParaRPr lang="zh-CN" altLang="en-US" sz="2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3067" y="590010"/>
            <a:ext cx="15834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计算机网络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6951980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实验结果（交换机</a:t>
            </a:r>
            <a:r>
              <a:rPr lang="en-US" altLang="zh-CN" dirty="0"/>
              <a:t>ping</a:t>
            </a:r>
            <a:r>
              <a:rPr lang="zh-CN" altLang="en-US" dirty="0"/>
              <a:t>，主机</a:t>
            </a:r>
            <a:r>
              <a:rPr lang="en-US" altLang="zh-CN" dirty="0"/>
              <a:t>ping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04622" y="1463547"/>
            <a:ext cx="8237348" cy="4562519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52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210" y="1272540"/>
            <a:ext cx="5120640" cy="1836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3292793"/>
            <a:ext cx="4572000" cy="3136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主要思路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04622" y="1463547"/>
            <a:ext cx="8237348" cy="4562519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五、思科模拟器 Packet Tracer 7.0 配置静态路由</a:t>
            </a:r>
            <a:endParaRPr lang="zh-CN" altLang="en-US" sz="20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（1）终端与服务器的使用（HTTP、DNS）</a:t>
            </a:r>
            <a:endParaRPr lang="zh-CN" altLang="en-US" sz="2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</a:t>
            </a:r>
            <a:r>
              <a:rPr altLang="zh-CN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）交换机的使用</a:t>
            </a:r>
            <a:endParaRPr lang="zh-CN" altLang="en-US" sz="2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</a:t>
            </a:r>
            <a:r>
              <a:rPr altLang="zh-CN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）静态路由配置</a:t>
            </a:r>
            <a:endParaRPr lang="zh-CN" altLang="en-US" sz="2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835" y="4010025"/>
            <a:ext cx="3787140" cy="1752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主要思路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04622" y="1463547"/>
            <a:ext cx="8237348" cy="4562519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六、思科模拟器 Packet Tracer 7.0 其他使用（参照视频）</a:t>
            </a:r>
            <a:endParaRPr lang="zh-CN" altLang="en-US" sz="20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（1）风力发电</a:t>
            </a:r>
            <a:endParaRPr lang="zh-CN" altLang="en-US" sz="2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</a:t>
            </a:r>
            <a:r>
              <a:rPr altLang="zh-CN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）物联网</a:t>
            </a:r>
            <a:endParaRPr lang="zh-CN" altLang="en-US" sz="2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</a:t>
            </a:r>
            <a:r>
              <a:rPr altLang="zh-CN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r>
              <a:rPr altLang="zh-CN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4G3G</a:t>
            </a:r>
            <a:endParaRPr altLang="zh-CN" sz="2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altLang="zh-CN" sz="2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/>
          <a:lstStyle/>
          <a:p>
            <a:r>
              <a:rPr lang="zh-CN" altLang="en-US" dirty="0"/>
              <a:t>视频教程中缺少了一部分：</a:t>
            </a:r>
            <a:r>
              <a:rPr lang="zh-CN" altLang="en-US">
                <a:solidFill>
                  <a:schemeClr val="tx1"/>
                </a:solidFill>
                <a:cs typeface="Segoe UI" panose="020B0502040204020203" pitchFamily="34" charset="0"/>
                <a:sym typeface="+mn-ea"/>
              </a:rPr>
              <a:t>终端与服务器的使用（HTTP、DNS）</a:t>
            </a:r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r>
              <a:rPr lang="zh-CN" altLang="en-US" dirty="0"/>
              <a:t>中，</a:t>
            </a:r>
            <a:r>
              <a:rPr lang="en-US" altLang="zh-CN" dirty="0"/>
              <a:t>PC0应该设置DNS Server成服务器的地址。</a:t>
            </a:r>
            <a:r>
              <a:rPr lang="zh-CN" altLang="en-US" dirty="0"/>
              <a:t>否则将会无法正常使用域名。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</a:t>
            </a:r>
            <a:r>
              <a:rPr lang="zh-CN" altLang="en-US" noProof="0"/>
              <a:t>庾晓萍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软件下载（</a:t>
            </a:r>
            <a:r>
              <a:rPr altLang="zh-CN" dirty="0"/>
              <a:t>CISCO</a:t>
            </a:r>
            <a:r>
              <a:rPr lang="zh-CN" altLang="en-US" dirty="0"/>
              <a:t>账号）：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</a:t>
            </a:r>
            <a:r>
              <a:rPr lang="zh-CN" altLang="en-US" noProof="0"/>
              <a:t>庾晓萍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90" y="2976880"/>
            <a:ext cx="7608570" cy="867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演示视频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https://www.bilibili.com/video/BV1v94y1Z7rG?spm_id_from=333.999.0.0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</a:t>
            </a:r>
            <a:r>
              <a:rPr lang="zh-CN" altLang="en-US" noProof="0"/>
              <a:t>庾晓萍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实验四　</a:t>
            </a:r>
            <a:r>
              <a:rPr lang="zh-CN" altLang="en-US" dirty="0">
                <a:sym typeface="+mn-ea"/>
              </a:rPr>
              <a:t>CISCO IOS 路由器基本配置</a:t>
            </a:r>
            <a:endParaRPr lang="en-US" altLang="zh-CN" sz="3600" dirty="0"/>
          </a:p>
        </p:txBody>
      </p:sp>
      <p:sp>
        <p:nvSpPr>
          <p:cNvPr id="12" name="标题 1"/>
          <p:cNvSpPr txBox="1"/>
          <p:nvPr/>
        </p:nvSpPr>
        <p:spPr>
          <a:xfrm>
            <a:off x="555770" y="2053559"/>
            <a:ext cx="7719273" cy="2387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j-cs"/>
              </a:defRPr>
            </a:lvl1pPr>
          </a:lstStyle>
          <a:p>
            <a:r>
              <a:rPr lang="zh-CN" altLang="en-US" sz="4800">
                <a:solidFill>
                  <a:schemeClr val="accent1">
                    <a:lumMod val="50000"/>
                  </a:schemeClr>
                </a:solidFill>
              </a:rPr>
              <a:t>谢谢大家！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573190" y="3822342"/>
            <a:ext cx="7790634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lang="en-US" sz="18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20420192201952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　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庾晓萍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主要思路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04622" y="1463547"/>
            <a:ext cx="8237348" cy="456251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一、 使用 Router eSIM v1.1 模拟器来模拟路由器的配置环境</a:t>
            </a:r>
            <a:endParaRPr lang="zh-CN" altLang="en-US" sz="20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① 查询可以使用的命令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② 进入超级用户模式，显示当前配置，显示配置接口，显示版本号和路由器信息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③ 更改配置路由器等内容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对第一台路由器进行改名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设置当日消息标题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建立 IP 地址映射表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主要思路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04622" y="1463547"/>
            <a:ext cx="8237348" cy="456251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一、 使用 Router eSIM v1.1 模拟器来模拟路由器的配置环境</a:t>
            </a:r>
            <a:endParaRPr lang="zh-CN" altLang="en-US" sz="20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为路由器的一个接口配置 IP 地址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配置充当 DCE 端</a:t>
            </a:r>
            <a:r>
              <a:rPr lang="zh-CN" altLang="en-US" sz="20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（数字通信设备）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的串行端口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查看端口配置情况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开启路由器接口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，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Show 查看成功配置情况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defRPr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④</a:t>
            </a:r>
            <a:r>
              <a:rPr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超级用户口令、手动打开和关闭接口与其他配置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defRPr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⑤</a:t>
            </a:r>
            <a:r>
              <a:rPr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查看DONE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、拓扑图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实验结果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04622" y="1463547"/>
            <a:ext cx="8237348" cy="4562519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22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6334" t="26177"/>
          <a:stretch>
            <a:fillRect/>
          </a:stretch>
        </p:blipFill>
        <p:spPr>
          <a:xfrm>
            <a:off x="467360" y="1365885"/>
            <a:ext cx="3236595" cy="4478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395" y="1463675"/>
            <a:ext cx="5098415" cy="4112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主要思路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04622" y="1463547"/>
            <a:ext cx="8237348" cy="4562519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二、使用CCNA Network Visualizer 6.0 配置静态路由</a:t>
            </a:r>
            <a:endParaRPr lang="zh-CN" altLang="en-US" sz="20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(1)  在模拟器中放置设备，并连接（A的S0/0选择DCE）</a:t>
            </a:r>
            <a:endParaRPr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(2)</a:t>
            </a:r>
            <a:r>
              <a:rPr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zh-CN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设置路由器A、</a:t>
            </a:r>
            <a:r>
              <a:rPr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B</a:t>
            </a:r>
            <a:endParaRPr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</a:t>
            </a:r>
            <a:r>
              <a:rPr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3</a:t>
            </a:r>
            <a:r>
              <a:rPr lang="zh-CN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)</a:t>
            </a:r>
            <a:r>
              <a:rPr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zh-CN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在 RouterA 上用 ping 命令测试到路由器RouterB的直连网络地址199.6.13.1是否联通。</a:t>
            </a:r>
            <a:endParaRPr lang="zh-CN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</a:t>
            </a:r>
            <a:r>
              <a:rPr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4</a:t>
            </a:r>
            <a:r>
              <a:rPr lang="zh-CN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)</a:t>
            </a:r>
            <a:r>
              <a:rPr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zh-CN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配置静态路由（A到B的路径），检查连通性</a:t>
            </a:r>
            <a:endParaRPr lang="zh-CN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实验结果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04622" y="1463547"/>
            <a:ext cx="8237348" cy="4562519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43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653" y="1292225"/>
            <a:ext cx="5479415" cy="364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" y="5069840"/>
            <a:ext cx="6446520" cy="1134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主要思路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04622" y="1463547"/>
            <a:ext cx="8237348" cy="4562519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三、使用CCNA Network Visualizer 6.0 配置动态路由</a:t>
            </a:r>
            <a:endParaRPr lang="zh-CN" altLang="en-US" sz="20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（1）Router eSIM v1.1上的动态路由配置</a:t>
            </a:r>
            <a:endParaRPr lang="zh-CN" altLang="en-US" sz="2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31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695" y="2579370"/>
            <a:ext cx="5481320" cy="3624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主要思路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04622" y="1463547"/>
            <a:ext cx="8237348" cy="4562519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三、使用CCNA Network Visualizer 6.0 配置动态路由</a:t>
            </a:r>
            <a:endParaRPr lang="zh-CN" altLang="en-US" sz="20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</a:t>
            </a:r>
            <a:r>
              <a:rPr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）CCNA Network Visualizer 6.0 配置动态路由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A、配置 RIP 协议并查看路由 RIP 协议的工作情况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B、查看路由表，发现其学到的网络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800">
                <a:solidFill>
                  <a:schemeClr val="accent1"/>
                </a:solidFill>
                <a:cs typeface="Segoe UI" panose="020B0502040204020203" pitchFamily="34" charset="0"/>
                <a:sym typeface="+mn-ea"/>
              </a:rPr>
              <a:t>R表示该条目是通过RIP协议学到的，到达目标网络192.5.5.0的数据包回从路由器的Serial0/1端口被转发到IP地址为201.100.11.1的下一跳路由器端口中。</a:t>
            </a:r>
            <a:endParaRPr lang="zh-CN" altLang="en-US" sz="1800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160" y="4492625"/>
            <a:ext cx="548259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主要思路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04622" y="1463547"/>
            <a:ext cx="8237348" cy="45625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四、使用CCNA Network Visualizer 6.0 配置交换机端口的 VLAN</a:t>
            </a:r>
            <a:endParaRPr lang="zh-CN" altLang="en-US" sz="20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① 设置VTP域</a:t>
            </a:r>
            <a:r>
              <a:rPr lang="zh-CN" altLang="en-US" sz="20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（VLAN管理域，由一个以上共享VTP域名相连接的交换机组成）</a:t>
            </a:r>
            <a:endParaRPr lang="zh-CN" altLang="en-US" sz="2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②</a:t>
            </a:r>
            <a:r>
              <a:rPr altLang="zh-CN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配置Trunk</a:t>
            </a:r>
            <a:r>
              <a:rPr lang="zh-CN" altLang="en-US" sz="20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（带宽扩展和链路备份）</a:t>
            </a:r>
            <a:endParaRPr altLang="zh-CN" sz="2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③</a:t>
            </a:r>
            <a:r>
              <a:rPr altLang="zh-CN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创建VLAN</a:t>
            </a:r>
            <a:r>
              <a:rPr lang="zh-CN" altLang="en-US" sz="20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（虚拟的逻辑的LAN）</a:t>
            </a:r>
            <a:endParaRPr altLang="zh-CN" sz="2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④</a:t>
            </a:r>
            <a:r>
              <a:rPr altLang="zh-CN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交换机端口加入VLAN</a:t>
            </a:r>
            <a:endParaRPr altLang="zh-CN" sz="2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⑤</a:t>
            </a:r>
            <a:r>
              <a:rPr altLang="zh-CN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配置第三层交换机</a:t>
            </a:r>
            <a:endParaRPr altLang="zh-CN" sz="2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⑥</a:t>
            </a:r>
            <a:r>
              <a:rPr altLang="zh-CN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配置各交换机的管理地址</a:t>
            </a:r>
            <a:endParaRPr altLang="zh-CN" sz="2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⑦</a:t>
            </a:r>
            <a:r>
              <a:rPr altLang="zh-CN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配置主机HostA和HostB，并进行测试</a:t>
            </a:r>
            <a:endParaRPr altLang="zh-CN" sz="2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7064,&quot;width&quot;:8630}"/>
</p:tagLst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{43808D0D-77E4-4314-A791-81287324AAF7}tf10001108_win32</Template>
  <TotalTime>0</TotalTime>
  <Words>1536</Words>
  <Application>WPS 演示</Application>
  <PresentationFormat>全屏显示(4:3)</PresentationFormat>
  <Paragraphs>197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Microsoft YaHei UI</vt:lpstr>
      <vt:lpstr>Microsoft YaHei UI Light</vt:lpstr>
      <vt:lpstr>Segoe UI</vt:lpstr>
      <vt:lpstr>微软雅黑</vt:lpstr>
      <vt:lpstr>Arial Unicode MS</vt:lpstr>
      <vt:lpstr>欢迎文档</vt:lpstr>
      <vt:lpstr>实验四　CISCO IOS 路由器基本配置</vt:lpstr>
      <vt:lpstr>主要思路</vt:lpstr>
      <vt:lpstr>主要思路</vt:lpstr>
      <vt:lpstr>实验结果</vt:lpstr>
      <vt:lpstr>主要思路</vt:lpstr>
      <vt:lpstr>实验结果</vt:lpstr>
      <vt:lpstr>主要思路</vt:lpstr>
      <vt:lpstr>主要思路</vt:lpstr>
      <vt:lpstr>主要思路</vt:lpstr>
      <vt:lpstr>实验结果（交换机ping，主机ping）</vt:lpstr>
      <vt:lpstr>主要思路</vt:lpstr>
      <vt:lpstr>主要思路</vt:lpstr>
      <vt:lpstr>问题</vt:lpstr>
      <vt:lpstr>问题</vt:lpstr>
      <vt:lpstr>演示视频</vt:lpstr>
      <vt:lpstr>实验四　CISCO IOS 路由器基本配置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　实验主题</dc:title>
  <dc:creator>Huang Wei</dc:creator>
  <cp:lastModifiedBy>且学之</cp:lastModifiedBy>
  <cp:revision>64</cp:revision>
  <dcterms:created xsi:type="dcterms:W3CDTF">2022-02-23T14:30:00Z</dcterms:created>
  <dcterms:modified xsi:type="dcterms:W3CDTF">2022-04-13T14:30:30Z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3432FF5A14DC4DFC8AEC60AE8672BF16</vt:lpwstr>
  </property>
  <property fmtid="{D5CDD505-2E9C-101B-9397-08002B2CF9AE}" pid="3" name="KSOProductBuildVer">
    <vt:lpwstr>2052-11.1.0.11636</vt:lpwstr>
  </property>
</Properties>
</file>