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53"/>
  </p:notesMasterIdLst>
  <p:sldIdLst>
    <p:sldId id="256" r:id="rId3"/>
    <p:sldId id="261" r:id="rId4"/>
    <p:sldId id="257" r:id="rId5"/>
    <p:sldId id="322" r:id="rId6"/>
    <p:sldId id="323" r:id="rId7"/>
    <p:sldId id="324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25" r:id="rId17"/>
    <p:sldId id="334" r:id="rId18"/>
    <p:sldId id="336" r:id="rId19"/>
    <p:sldId id="335" r:id="rId20"/>
    <p:sldId id="338" r:id="rId21"/>
    <p:sldId id="337" r:id="rId22"/>
    <p:sldId id="339" r:id="rId23"/>
    <p:sldId id="341" r:id="rId24"/>
    <p:sldId id="377" r:id="rId25"/>
    <p:sldId id="382" r:id="rId26"/>
    <p:sldId id="383" r:id="rId27"/>
    <p:sldId id="381" r:id="rId28"/>
    <p:sldId id="379" r:id="rId29"/>
    <p:sldId id="380" r:id="rId30"/>
    <p:sldId id="366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</p:sldIdLst>
  <p:sldSz cx="12192000" cy="6858000"/>
  <p:notesSz cx="6858000" cy="9144000"/>
  <p:custDataLst>
    <p:tags r:id="rId5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000099"/>
    <a:srgbClr val="FF9900"/>
    <a:srgbClr val="990033"/>
    <a:srgbClr val="006699"/>
    <a:srgbClr val="0066CC"/>
    <a:srgbClr val="336699"/>
    <a:srgbClr val="996833"/>
    <a:srgbClr val="848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464" autoAdjust="0"/>
  </p:normalViewPr>
  <p:slideViewPr>
    <p:cSldViewPr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gs" Target="tags/tag2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notesMaster" Target="notesMasters/notesMaster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1CFD0-2C92-4D21-A7EF-6209A8D582F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660C4-AC12-4019-82B9-40EB2BC385B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rgbClr val="000099">
              <a:alpha val="70000"/>
            </a:srgbClr>
          </a:solidFill>
        </p:spPr>
        <p:txBody>
          <a:bodyPr>
            <a:normAutofit/>
          </a:bodyPr>
          <a:lstStyle>
            <a:lvl1pPr algn="ctr">
              <a:defRPr sz="440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085" y="1066800"/>
            <a:ext cx="11007107" cy="5469226"/>
          </a:xfrm>
        </p:spPr>
        <p:txBody>
          <a:bodyPr/>
          <a:lstStyle>
            <a:lvl1pPr marL="265430" indent="-265430">
              <a:lnSpc>
                <a:spcPct val="130000"/>
              </a:lnSpc>
              <a:buClr>
                <a:srgbClr val="990033"/>
              </a:buClr>
              <a:buSzPct val="80000"/>
              <a:buFont typeface="Wingdings" panose="05000000000000000000" pitchFamily="2" charset="2"/>
              <a:buChar char="§"/>
              <a:defRPr sz="2800" b="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16280" indent="-358775">
              <a:lnSpc>
                <a:spcPct val="130000"/>
              </a:lnSpc>
              <a:defRPr sz="2400">
                <a:latin typeface="等线 Light" panose="02010600030101010101" pitchFamily="2" charset="-122"/>
                <a:ea typeface="等线 Light" panose="02010600030101010101" pitchFamily="2" charset="-122"/>
              </a:defRPr>
            </a:lvl2pPr>
            <a:lvl3pPr marL="901700" indent="-186055">
              <a:lnSpc>
                <a:spcPct val="130000"/>
              </a:lnSpc>
              <a:defRPr sz="2000"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392213"/>
            <a:ext cx="2590800" cy="287626"/>
          </a:xfrm>
        </p:spPr>
        <p:txBody>
          <a:bodyPr/>
          <a:lstStyle>
            <a:lvl1pPr>
              <a:defRPr sz="240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5"/>
            </a:lvl4pPr>
            <a:lvl5pPr>
              <a:defRPr sz="1015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5"/>
            </a:lvl4pPr>
            <a:lvl5pPr>
              <a:defRPr sz="1015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30400" y="6356359"/>
            <a:ext cx="843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253026"/>
            <a:ext cx="2438400" cy="426813"/>
          </a:xfrm>
        </p:spPr>
        <p:txBody>
          <a:bodyPr/>
          <a:lstStyle>
            <a:lvl1pPr>
              <a:defRPr sz="240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9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9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6"/>
            <a:ext cx="10972800" cy="921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  <a:endParaRPr lang="en-US" dirty="0"/>
          </a:p>
          <a:p>
            <a:pPr lvl="1"/>
            <a:r>
              <a:rPr lang="en-US" dirty="0"/>
              <a:t> 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6279" y="6580342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6530F3CF-6A31-4749-83AB-AF293E4C68B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514350" rtl="0" eaLnBrk="1" latinLnBrk="0" hangingPunct="1">
        <a:spcBef>
          <a:spcPct val="0"/>
        </a:spcBef>
        <a:buNone/>
        <a:defRPr sz="4400" b="0" i="0" u="none" kern="1200">
          <a:solidFill>
            <a:srgbClr val="0066CC"/>
          </a:solidFill>
          <a:latin typeface="+mj-lt"/>
          <a:ea typeface="+mj-ea"/>
          <a:cs typeface="+mj-cs"/>
        </a:defRPr>
      </a:lvl1pPr>
    </p:titleStyle>
    <p:bodyStyle>
      <a:lvl1pPr marL="193040" indent="-193040" algn="l" defTabSz="514350" rtl="0" eaLnBrk="1" latinLnBrk="0" hangingPunct="1">
        <a:spcBef>
          <a:spcPct val="20000"/>
        </a:spcBef>
        <a:buClr>
          <a:srgbClr val="3333CC"/>
        </a:buClr>
        <a:buSzPct val="70000"/>
        <a:buFont typeface="Wingdings" panose="05000000000000000000" pitchFamily="2" charset="2"/>
        <a:buChar char="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30" indent="-16065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643255" indent="-128905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modb.pro/db/9151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ducation.huaweicloud.com/courses/course-v1:HuaweiX+CBUCNXDR006+Self-paced/about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cnblogs.com/panpanwelcome/p/12430122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1676400"/>
            <a:ext cx="11049000" cy="2438400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rgbClr val="3366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6000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sz="6000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6000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章  </a:t>
            </a:r>
            <a:r>
              <a:rPr lang="en-US" altLang="zh-CN" sz="6000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SQL</a:t>
            </a:r>
            <a:r>
              <a:rPr lang="zh-CN" altLang="en-US" sz="6000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之</a:t>
            </a:r>
            <a:r>
              <a:rPr lang="zh-CN" altLang="en-US" sz="4800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数据定义</a:t>
            </a:r>
            <a:endParaRPr lang="en-US" altLang="zh-CN" sz="4800" u="sng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4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④ </a:t>
            </a:r>
            <a:r>
              <a:rPr lang="zh-CN" altLang="en-US" sz="4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以同一种语法结构提供两种使用方式</a:t>
            </a:r>
            <a:endParaRPr lang="en-US" altLang="zh-CN" sz="40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1000" u="sng" dirty="0"/>
          </a:p>
          <a:p>
            <a:pPr>
              <a:lnSpc>
                <a:spcPct val="16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是独立的语言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能够立地用于联机交互的使用方式</a:t>
            </a:r>
            <a:endParaRPr lang="zh-CN" altLang="en-US" dirty="0"/>
          </a:p>
          <a:p>
            <a:pPr>
              <a:lnSpc>
                <a:spcPct val="16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又是嵌入式语言</a:t>
            </a:r>
            <a:endParaRPr lang="zh-CN" altLang="en-US" dirty="0"/>
          </a:p>
          <a:p>
            <a:pPr lvl="1">
              <a:lnSpc>
                <a:spcPct val="16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能够嵌入到高级语言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Java)</a:t>
            </a:r>
            <a:r>
              <a:rPr lang="zh-CN" altLang="en-US" dirty="0"/>
              <a:t>程序中，供程序员设计程序时使用</a:t>
            </a:r>
            <a:endParaRPr lang="zh-CN" altLang="en-US" dirty="0"/>
          </a:p>
          <a:p>
            <a:r>
              <a:rPr lang="zh-CN" altLang="en-US" dirty="0"/>
              <a:t>在上述两种不同的使用方式下，</a:t>
            </a:r>
            <a:r>
              <a:rPr lang="en-US" altLang="zh-CN" dirty="0"/>
              <a:t>SQL</a:t>
            </a:r>
            <a:r>
              <a:rPr lang="zh-CN" altLang="en-US" dirty="0"/>
              <a:t>的语法结构基本一致，这提供了极大的灵活性和方便性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4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⑤ </a:t>
            </a:r>
            <a:r>
              <a:rPr lang="zh-CN" altLang="en-US" sz="4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语言简洁，易学易用</a:t>
            </a:r>
            <a:endParaRPr lang="en-US" altLang="zh-CN" sz="40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1000" dirty="0"/>
          </a:p>
          <a:p>
            <a:r>
              <a:rPr lang="en-US" altLang="zh-CN" dirty="0"/>
              <a:t>SQL</a:t>
            </a:r>
            <a:r>
              <a:rPr lang="zh-CN" altLang="en-US" dirty="0"/>
              <a:t>功能极强，完成核心功能只用了</a:t>
            </a:r>
            <a:r>
              <a:rPr lang="en-US" altLang="zh-CN" b="1" dirty="0">
                <a:solidFill>
                  <a:srgbClr val="FF0000"/>
                </a:solidFill>
              </a:rPr>
              <a:t>9</a:t>
            </a:r>
            <a:r>
              <a:rPr lang="zh-CN" altLang="en-US" b="1" dirty="0">
                <a:solidFill>
                  <a:srgbClr val="FF0000"/>
                </a:solidFill>
              </a:rPr>
              <a:t>个</a:t>
            </a:r>
            <a:r>
              <a:rPr lang="zh-CN" altLang="en-US" dirty="0"/>
              <a:t>动词。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graphicFrame>
        <p:nvGraphicFramePr>
          <p:cNvPr id="5" name="对象 4"/>
          <p:cNvGraphicFramePr>
            <a:graphicFrameLocks noGrp="1" noChangeAspect="1"/>
          </p:cNvGraphicFramePr>
          <p:nvPr/>
        </p:nvGraphicFramePr>
        <p:xfrm>
          <a:off x="1600200" y="2514600"/>
          <a:ext cx="83820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Document" r:id="rId1" imgW="3604895" imgH="1524000" progId="Word.Document.8">
                  <p:embed/>
                </p:oleObj>
              </mc:Choice>
              <mc:Fallback>
                <p:oleObj name="Document" r:id="rId1" imgW="3604895" imgH="1524000" progId="Word.Document.8">
                  <p:embed/>
                  <p:pic>
                    <p:nvPicPr>
                      <p:cNvPr id="0" name="对象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14600"/>
                        <a:ext cx="83820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 SQL</a:t>
            </a:r>
            <a:r>
              <a:rPr lang="zh-CN" altLang="en-US" sz="3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的基本概念</a:t>
            </a:r>
            <a:endParaRPr lang="en-US" altLang="zh-CN" sz="3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1000" dirty="0"/>
          </a:p>
          <a:p>
            <a:r>
              <a:rPr lang="en-US" altLang="zh-CN" dirty="0"/>
              <a:t>SQL</a:t>
            </a:r>
            <a:r>
              <a:rPr lang="zh-CN" altLang="en-US" dirty="0"/>
              <a:t>支持关系数据库的三级模式结构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8229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基本表（</a:t>
            </a:r>
            <a:r>
              <a:rPr lang="en-US" altLang="zh-CN" dirty="0">
                <a:solidFill>
                  <a:srgbClr val="FF0000"/>
                </a:solidFill>
              </a:rPr>
              <a:t>base table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本身独立存在的表</a:t>
            </a:r>
            <a:endParaRPr lang="zh-CN" altLang="en-US" dirty="0"/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中一个关系就对应一个基本表</a:t>
            </a:r>
            <a:endParaRPr lang="zh-CN" altLang="en-US" dirty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（</a:t>
            </a:r>
            <a:r>
              <a:rPr lang="zh-CN" altLang="en-US" dirty="0"/>
              <a:t>或多个</a:t>
            </a:r>
            <a:r>
              <a:rPr lang="en-US" altLang="zh-CN" dirty="0"/>
              <a:t>）</a:t>
            </a:r>
            <a:r>
              <a:rPr lang="zh-CN" altLang="en-US" dirty="0"/>
              <a:t>基本表对应一个存储文件</a:t>
            </a:r>
            <a:endParaRPr lang="zh-CN" altLang="en-US" dirty="0"/>
          </a:p>
          <a:p>
            <a:pPr lvl="1"/>
            <a:r>
              <a:rPr lang="zh-CN" altLang="en-US" dirty="0"/>
              <a:t>一个表可以带若干索引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存储文件（</a:t>
            </a:r>
            <a:r>
              <a:rPr lang="en-US" altLang="zh-CN" dirty="0">
                <a:solidFill>
                  <a:srgbClr val="FF0000"/>
                </a:solidFill>
              </a:rPr>
              <a:t>stored file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逻辑结构组成了关系数据库的</a:t>
            </a:r>
            <a:r>
              <a:rPr lang="zh-CN" altLang="en-US" dirty="0">
                <a:highlight>
                  <a:srgbClr val="FFFF00"/>
                </a:highlight>
              </a:rPr>
              <a:t>内模式（</a:t>
            </a:r>
            <a:r>
              <a:rPr lang="en-US" altLang="zh-CN" dirty="0">
                <a:highlight>
                  <a:srgbClr val="FFFF00"/>
                </a:highlight>
              </a:rPr>
              <a:t>DBA</a:t>
            </a:r>
            <a:r>
              <a:rPr lang="zh-CN" altLang="en-US" dirty="0">
                <a:highlight>
                  <a:srgbClr val="FFFF00"/>
                </a:highlight>
              </a:rPr>
              <a:t>）</a:t>
            </a:r>
            <a:endParaRPr lang="zh-CN" altLang="en-US" dirty="0"/>
          </a:p>
          <a:p>
            <a:pPr lvl="1"/>
            <a:r>
              <a:rPr lang="zh-CN" altLang="en-US" dirty="0"/>
              <a:t>物理结构对用户是隐蔽的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视图（</a:t>
            </a:r>
            <a:r>
              <a:rPr lang="en-US" altLang="zh-CN" dirty="0">
                <a:solidFill>
                  <a:srgbClr val="FF0000"/>
                </a:solidFill>
              </a:rPr>
              <a:t>view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----</a:t>
            </a:r>
            <a:r>
              <a:rPr lang="zh-CN" altLang="en-US" dirty="0">
                <a:solidFill>
                  <a:srgbClr val="FF0000"/>
                </a:solidFill>
              </a:rPr>
              <a:t>物化视图（</a:t>
            </a:r>
            <a:r>
              <a:rPr lang="zh-CN" altLang="en-US" dirty="0">
                <a:solidFill>
                  <a:srgbClr val="FF0000"/>
                </a:solidFill>
              </a:rPr>
              <a:t>预先存放）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从一个或几个基本表导出的表</a:t>
            </a:r>
            <a:endParaRPr lang="zh-CN" altLang="en-US" dirty="0"/>
          </a:p>
          <a:p>
            <a:pPr lvl="1"/>
            <a:r>
              <a:rPr lang="zh-CN" altLang="en-US" dirty="0"/>
              <a:t>数据库中只存放视图的定义而不存放视图对应的数据</a:t>
            </a:r>
            <a:endParaRPr lang="zh-CN" altLang="en-US" dirty="0"/>
          </a:p>
          <a:p>
            <a:pPr lvl="1"/>
            <a:r>
              <a:rPr lang="zh-CN" altLang="en-US" dirty="0"/>
              <a:t>视图是一个</a:t>
            </a:r>
            <a:r>
              <a:rPr lang="zh-CN" altLang="en-US" b="1" u="sng" dirty="0">
                <a:solidFill>
                  <a:srgbClr val="C00000"/>
                </a:solidFill>
              </a:rPr>
              <a:t>虚表</a:t>
            </a:r>
            <a:endParaRPr lang="zh-CN" altLang="en-US" b="1" u="sng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用户可以在视图上再定义视图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概述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学生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课程数据库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数据定义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数据查询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数据更新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空值的处理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视图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本章小结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 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课程模式 </a:t>
            </a:r>
            <a:r>
              <a:rPr lang="en-US" altLang="zh-CN" dirty="0"/>
              <a:t>S-T :    </a:t>
            </a:r>
            <a:endParaRPr lang="en-US" altLang="zh-CN" dirty="0"/>
          </a:p>
          <a:p>
            <a:pPr>
              <a:lnSpc>
                <a:spcPct val="150000"/>
              </a:lnSpc>
              <a:buNone/>
            </a:pPr>
            <a:r>
              <a:rPr lang="zh-CN" altLang="en-US" dirty="0"/>
              <a:t>	学生表：</a:t>
            </a:r>
            <a:r>
              <a:rPr lang="en-US" altLang="zh-CN" dirty="0">
                <a:solidFill>
                  <a:srgbClr val="0000CC"/>
                </a:solidFill>
              </a:rPr>
              <a:t>Student</a:t>
            </a:r>
            <a:r>
              <a:rPr lang="zh-CN" altLang="en-US" dirty="0">
                <a:solidFill>
                  <a:srgbClr val="0000CC"/>
                </a:solidFill>
              </a:rPr>
              <a:t>(</a:t>
            </a:r>
            <a:r>
              <a:rPr lang="en-US" altLang="zh-CN" u="sng" dirty="0" err="1">
                <a:solidFill>
                  <a:srgbClr val="0000CC"/>
                </a:solidFill>
              </a:rPr>
              <a:t>Sno</a:t>
            </a:r>
            <a:r>
              <a:rPr lang="en-US" altLang="zh-CN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Sname</a:t>
            </a:r>
            <a:r>
              <a:rPr lang="en-US" altLang="zh-CN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Ssex</a:t>
            </a:r>
            <a:r>
              <a:rPr lang="en-US" altLang="zh-CN" dirty="0">
                <a:solidFill>
                  <a:srgbClr val="0000CC"/>
                </a:solidFill>
              </a:rPr>
              <a:t>, Sage, </a:t>
            </a:r>
            <a:r>
              <a:rPr lang="en-US" altLang="zh-CN" dirty="0" err="1">
                <a:solidFill>
                  <a:srgbClr val="0000CC"/>
                </a:solidFill>
              </a:rPr>
              <a:t>Sdept</a:t>
            </a:r>
            <a:r>
              <a:rPr lang="zh-CN" altLang="en-US" dirty="0">
                <a:solidFill>
                  <a:srgbClr val="0000CC"/>
                </a:solidFill>
              </a:rPr>
              <a:t>)</a:t>
            </a:r>
            <a:endParaRPr lang="zh-CN" altLang="en-US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   </a:t>
            </a:r>
            <a:r>
              <a:rPr lang="zh-CN" altLang="en-US" dirty="0"/>
              <a:t>课程表：</a:t>
            </a:r>
            <a:r>
              <a:rPr lang="en-US" altLang="zh-CN" dirty="0">
                <a:solidFill>
                  <a:srgbClr val="0000CC"/>
                </a:solidFill>
              </a:rPr>
              <a:t>Course</a:t>
            </a:r>
            <a:r>
              <a:rPr lang="zh-CN" altLang="en-US" dirty="0">
                <a:solidFill>
                  <a:srgbClr val="0000CC"/>
                </a:solidFill>
              </a:rPr>
              <a:t>(</a:t>
            </a:r>
            <a:r>
              <a:rPr lang="en-US" altLang="zh-CN" u="sng" dirty="0" err="1">
                <a:solidFill>
                  <a:srgbClr val="0000CC"/>
                </a:solidFill>
              </a:rPr>
              <a:t>Cno</a:t>
            </a:r>
            <a:r>
              <a:rPr lang="en-US" altLang="zh-CN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Cname</a:t>
            </a:r>
            <a:r>
              <a:rPr lang="en-US" altLang="zh-CN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Cpno</a:t>
            </a:r>
            <a:r>
              <a:rPr lang="en-US" altLang="zh-CN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Ccredit</a:t>
            </a:r>
            <a:r>
              <a:rPr lang="zh-CN" altLang="en-US" dirty="0">
                <a:solidFill>
                  <a:srgbClr val="0000CC"/>
                </a:solidFill>
              </a:rPr>
              <a:t>)</a:t>
            </a:r>
            <a:endParaRPr lang="zh-CN" altLang="en-US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   </a:t>
            </a:r>
            <a:r>
              <a:rPr lang="zh-CN" altLang="en-US" dirty="0"/>
              <a:t>学生选课表：</a:t>
            </a:r>
            <a:r>
              <a:rPr lang="en-US" altLang="zh-CN" dirty="0">
                <a:solidFill>
                  <a:srgbClr val="0000CC"/>
                </a:solidFill>
              </a:rPr>
              <a:t>SC</a:t>
            </a:r>
            <a:r>
              <a:rPr lang="zh-CN" altLang="en-US" dirty="0">
                <a:solidFill>
                  <a:srgbClr val="0000CC"/>
                </a:solidFill>
              </a:rPr>
              <a:t>(</a:t>
            </a:r>
            <a:r>
              <a:rPr lang="en-US" altLang="zh-CN" u="sng" dirty="0" err="1">
                <a:solidFill>
                  <a:srgbClr val="0000CC"/>
                </a:solidFill>
              </a:rPr>
              <a:t>Sno,Cno</a:t>
            </a:r>
            <a:r>
              <a:rPr lang="en-US" altLang="zh-CN" dirty="0" err="1">
                <a:solidFill>
                  <a:srgbClr val="0000CC"/>
                </a:solidFill>
              </a:rPr>
              <a:t>,Grade</a:t>
            </a:r>
            <a:r>
              <a:rPr lang="zh-CN" altLang="en-US" dirty="0">
                <a:solidFill>
                  <a:srgbClr val="0000CC"/>
                </a:solidFill>
              </a:rPr>
              <a:t>)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316279" y="6580342"/>
            <a:ext cx="2844800" cy="244475"/>
          </a:xfrm>
        </p:spPr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graphicFrame>
        <p:nvGraphicFramePr>
          <p:cNvPr id="5" name="Group 3"/>
          <p:cNvGraphicFramePr/>
          <p:nvPr/>
        </p:nvGraphicFramePr>
        <p:xfrm>
          <a:off x="304800" y="4133941"/>
          <a:ext cx="5181598" cy="1920240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990600"/>
                <a:gridCol w="990600"/>
                <a:gridCol w="1066798"/>
              </a:tblGrid>
              <a:tr h="367426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Sno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性别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Ssex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年龄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Sage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所在系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45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李勇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CS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7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201215122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刘晨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CS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9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201215123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王敏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4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201215125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张立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"/>
          <p:cNvGraphicFramePr/>
          <p:nvPr/>
        </p:nvGraphicFramePr>
        <p:xfrm>
          <a:off x="2362200" y="457200"/>
          <a:ext cx="7507155" cy="2974816"/>
        </p:xfrm>
        <a:graphic>
          <a:graphicData uri="http://schemas.openxmlformats.org/drawingml/2006/table">
            <a:tbl>
              <a:tblPr/>
              <a:tblGrid>
                <a:gridCol w="1657553"/>
                <a:gridCol w="2039555"/>
                <a:gridCol w="1896719"/>
                <a:gridCol w="1913328"/>
              </a:tblGrid>
              <a:tr h="5895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课程号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课程名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Cname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先行课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学分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Ccredit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02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数据库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2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2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信息系统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2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操作系统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2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数据结构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2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数据处理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2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PASCAL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语言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3"/>
          <p:cNvGraphicFramePr/>
          <p:nvPr/>
        </p:nvGraphicFramePr>
        <p:xfrm>
          <a:off x="5715000" y="4108541"/>
          <a:ext cx="6248400" cy="2304288"/>
        </p:xfrm>
        <a:graphic>
          <a:graphicData uri="http://schemas.openxmlformats.org/drawingml/2006/table">
            <a:tbl>
              <a:tblPr/>
              <a:tblGrid>
                <a:gridCol w="1851515"/>
                <a:gridCol w="2278217"/>
                <a:gridCol w="2118668"/>
              </a:tblGrid>
              <a:tr h="533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学 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课程号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Grade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201215121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92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201215121 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201215121 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88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201215122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201215122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010877" y="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课程表</a:t>
            </a:r>
            <a:endParaRPr lang="zh-CN" altLang="en-US" sz="24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90699" y="3712608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学生表</a:t>
            </a:r>
            <a:endParaRPr lang="zh-CN" altLang="en-US" sz="24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59555" y="3672276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选课表</a:t>
            </a:r>
            <a:endParaRPr lang="zh-CN" altLang="en-US" sz="24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概述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学生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课程数据库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数据定义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数据查询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数据更新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空值的处理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视图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本章小结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4000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数据定义</a:t>
            </a:r>
            <a:endParaRPr lang="en-US" altLang="zh-CN" sz="4000" u="sng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000" dirty="0"/>
          </a:p>
          <a:p>
            <a:r>
              <a:rPr lang="en-US" altLang="zh-CN" dirty="0"/>
              <a:t>SQL</a:t>
            </a:r>
            <a:r>
              <a:rPr lang="zh-CN" altLang="en-US" dirty="0"/>
              <a:t>的数据定义功能</a:t>
            </a:r>
            <a:r>
              <a:rPr lang="en-US" altLang="zh-CN" dirty="0"/>
              <a:t>: 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模式定义</a:t>
            </a:r>
            <a:r>
              <a:rPr lang="en-US" altLang="zh-CN" dirty="0">
                <a:solidFill>
                  <a:srgbClr val="FF0000"/>
                </a:solidFill>
              </a:rPr>
              <a:t>(Schema)</a:t>
            </a:r>
            <a:r>
              <a:rPr lang="zh-CN" altLang="en-US" dirty="0">
                <a:solidFill>
                  <a:srgbClr val="FF0000"/>
                </a:solidFill>
              </a:rPr>
              <a:t>（多个数据库对象集合）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表定义</a:t>
            </a:r>
            <a:r>
              <a:rPr lang="en-US" altLang="zh-CN" dirty="0">
                <a:solidFill>
                  <a:srgbClr val="FF0000"/>
                </a:solidFill>
              </a:rPr>
              <a:t>(Table)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视图</a:t>
            </a:r>
            <a:r>
              <a:rPr lang="en-US" altLang="zh-CN" dirty="0">
                <a:solidFill>
                  <a:srgbClr val="FF0000"/>
                </a:solidFill>
              </a:rPr>
              <a:t>(View)</a:t>
            </a:r>
            <a:r>
              <a:rPr lang="zh-CN" altLang="en-US" dirty="0">
                <a:solidFill>
                  <a:srgbClr val="FF0000"/>
                </a:solidFill>
              </a:rPr>
              <a:t>和索引</a:t>
            </a:r>
            <a:r>
              <a:rPr lang="en-US" altLang="zh-CN" dirty="0">
                <a:solidFill>
                  <a:srgbClr val="FF0000"/>
                </a:solidFill>
              </a:rPr>
              <a:t>(Index)</a:t>
            </a:r>
            <a:r>
              <a:rPr lang="zh-CN" altLang="en-US" dirty="0">
                <a:solidFill>
                  <a:srgbClr val="FF0000"/>
                </a:solidFill>
              </a:rPr>
              <a:t>的定义 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-209770" y="3740280"/>
          <a:ext cx="12804775" cy="2745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Document" r:id="rId1" imgW="7467600" imgH="1615440" progId="Word.Document.8">
                  <p:embed/>
                </p:oleObj>
              </mc:Choice>
              <mc:Fallback>
                <p:oleObj name="Document" r:id="rId1" imgW="7467600" imgH="1615440" progId="Word.Document.8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09770" y="3740280"/>
                        <a:ext cx="12804775" cy="2745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sz="40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40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模式</a:t>
            </a:r>
            <a:r>
              <a:rPr lang="en-US" altLang="zh-CN" sz="40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(Schema)</a:t>
            </a:r>
            <a:endParaRPr lang="en-US" altLang="zh-CN" sz="40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000" dirty="0"/>
          </a:p>
          <a:p>
            <a:pPr>
              <a:lnSpc>
                <a:spcPct val="120000"/>
              </a:lnSpc>
            </a:pPr>
            <a:r>
              <a:rPr lang="zh-CN" altLang="en-US"/>
              <a:t>现代</a:t>
            </a:r>
            <a:r>
              <a:rPr lang="zh-CN" altLang="en-US" dirty="0"/>
              <a:t>关系数据库管理系统提供了一个</a:t>
            </a:r>
            <a:r>
              <a:rPr lang="zh-CN" altLang="en-US" dirty="0">
                <a:solidFill>
                  <a:srgbClr val="FF0000"/>
                </a:solidFill>
              </a:rPr>
              <a:t>层次化</a:t>
            </a:r>
            <a:r>
              <a:rPr lang="zh-CN" altLang="en-US" dirty="0"/>
              <a:t>的数据库对象命名机制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一个关系数据库管理系统的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实例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</a:rPr>
              <a:t>(Instance)</a:t>
            </a:r>
            <a:r>
              <a:rPr lang="zh-CN" altLang="en-US" dirty="0"/>
              <a:t>中可以建立多个数据库（</a:t>
            </a:r>
            <a:r>
              <a:rPr lang="en-US" altLang="zh-CN" dirty="0"/>
              <a:t>omm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一个数据库中可以建立多</a:t>
            </a:r>
            <a:r>
              <a:rPr lang="zh-CN" altLang="en-US"/>
              <a:t>个</a:t>
            </a:r>
            <a:r>
              <a:rPr lang="zh-CN" altLang="en-US">
                <a:highlight>
                  <a:srgbClr val="FFFF00"/>
                </a:highlight>
              </a:rPr>
              <a:t>模式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一个模式下通常包括多个</a:t>
            </a:r>
            <a:r>
              <a:rPr lang="zh-CN" altLang="en-US" dirty="0">
                <a:highlight>
                  <a:srgbClr val="FFFF00"/>
                </a:highlight>
              </a:rPr>
              <a:t>表、视图和索引</a:t>
            </a:r>
            <a:r>
              <a:rPr lang="zh-CN" altLang="en-US" dirty="0"/>
              <a:t>等数据库对象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0099">
              <a:alpha val="70000"/>
            </a:srgbClr>
          </a:solidFill>
        </p:spPr>
        <p:txBody>
          <a:bodyPr>
            <a:normAutofit/>
          </a:bodyPr>
          <a:lstStyle/>
          <a:p>
            <a:r>
              <a:rPr lang="zh-CN" altLang="en-US" dirty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完成本章</a:t>
            </a:r>
            <a:r>
              <a:rPr lang="zh-CN" altLang="en-US" dirty="0">
                <a:solidFill>
                  <a:srgbClr val="FF0000"/>
                </a:solidFill>
              </a:rPr>
              <a:t>的学习</a:t>
            </a:r>
            <a:r>
              <a:rPr lang="zh-CN" altLang="en-US" sz="2800" dirty="0">
                <a:solidFill>
                  <a:srgbClr val="FF0000"/>
                </a:solidFill>
              </a:rPr>
              <a:t>，你应该能够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了解</a:t>
            </a:r>
            <a:r>
              <a:rPr lang="en-US" altLang="zh-CN" dirty="0"/>
              <a:t>SQL</a:t>
            </a:r>
            <a:r>
              <a:rPr lang="zh-CN" altLang="en-US" dirty="0"/>
              <a:t>的发展历史和标准</a:t>
            </a:r>
            <a:endParaRPr lang="en-US" altLang="zh-CN" dirty="0"/>
          </a:p>
          <a:p>
            <a:pPr lvl="1"/>
            <a:r>
              <a:rPr lang="zh-CN" altLang="en-US" sz="2400" dirty="0"/>
              <a:t>理解</a:t>
            </a:r>
            <a:r>
              <a:rPr lang="en-US" altLang="zh-CN" sz="2400" dirty="0"/>
              <a:t>SQL </a:t>
            </a:r>
            <a:r>
              <a:rPr lang="zh-CN" altLang="en-US" sz="2400" dirty="0"/>
              <a:t>的特点</a:t>
            </a:r>
            <a:endParaRPr lang="en-US" altLang="zh-CN" sz="2400" dirty="0"/>
          </a:p>
          <a:p>
            <a:pPr lvl="1"/>
            <a:r>
              <a:rPr lang="zh-CN" altLang="en-US" dirty="0"/>
              <a:t>熟练掌握使用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2"/>
            <a:r>
              <a:rPr lang="zh-CN" altLang="en-US" dirty="0"/>
              <a:t>创建、更改和删除数据库、模式和基本表</a:t>
            </a:r>
            <a:endParaRPr lang="en-US" altLang="zh-CN" dirty="0"/>
          </a:p>
          <a:p>
            <a:pPr lvl="2"/>
            <a:r>
              <a:rPr lang="zh-CN" altLang="en-US" dirty="0"/>
              <a:t>完成各类查询操作</a:t>
            </a:r>
            <a:r>
              <a:rPr lang="en-US" altLang="zh-CN" dirty="0"/>
              <a:t>(</a:t>
            </a:r>
            <a:r>
              <a:rPr lang="zh-CN" altLang="en-US" dirty="0"/>
              <a:t>单表查询、连接查询、嵌套查询和集合查询</a:t>
            </a:r>
            <a:r>
              <a:rPr lang="en-US" altLang="zh-CN" dirty="0"/>
              <a:t>)</a:t>
            </a:r>
            <a:endParaRPr lang="en-US" altLang="zh-CN" dirty="0"/>
          </a:p>
          <a:p>
            <a:pPr lvl="2"/>
            <a:r>
              <a:rPr lang="zh-CN" altLang="en-US" dirty="0"/>
              <a:t>完成更新操作</a:t>
            </a:r>
            <a:r>
              <a:rPr lang="en-US" altLang="zh-CN" dirty="0"/>
              <a:t>(</a:t>
            </a:r>
            <a:r>
              <a:rPr lang="zh-CN" altLang="en-US" dirty="0"/>
              <a:t>插入数据、修改数据，删除数据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sz="2400" dirty="0"/>
              <a:t>理解视图的作用，掌握视图的创建、使用和删除等基本功能</a:t>
            </a:r>
            <a:endParaRPr lang="en-US" altLang="zh-CN" sz="2400" dirty="0"/>
          </a:p>
          <a:p>
            <a:pPr lvl="1"/>
            <a:r>
              <a:rPr lang="zh-CN" altLang="en-US" dirty="0"/>
              <a:t>理解并掌握索引的设计、创建、使用和维护等功能</a:t>
            </a:r>
            <a:endParaRPr lang="en-US" altLang="zh-CN" dirty="0"/>
          </a:p>
          <a:p>
            <a:pPr lvl="1"/>
            <a:r>
              <a:rPr lang="zh-CN" altLang="en-US" sz="2400" dirty="0"/>
              <a:t>理解和掌握常用系统函数的使用方法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48400" y="31242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</a:rPr>
              <a:t>DDL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05504" y="3804549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</a:rPr>
              <a:t>DML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8686800" y="4038600"/>
            <a:ext cx="248392" cy="5334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77200" y="5138514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</a:rPr>
              <a:t>DDL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1.1 </a:t>
            </a:r>
            <a:r>
              <a:rPr lang="zh-CN" altLang="en-US" sz="4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定义模式</a:t>
            </a:r>
            <a:endParaRPr lang="en-US" altLang="zh-CN" sz="40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sz="1200" dirty="0"/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若模式名缺失，则模式名默认为用户名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创建模式必须具有</a:t>
            </a:r>
            <a:r>
              <a:rPr lang="en-US" altLang="zh-CN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DBA</a:t>
            </a:r>
            <a:r>
              <a:rPr lang="zh-CN" altLang="en-US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权限</a:t>
            </a:r>
            <a:r>
              <a:rPr lang="zh-CN" altLang="en-US" dirty="0">
                <a:latin typeface="Times New Roman" panose="02020603050405020304" pitchFamily="18" charset="0"/>
              </a:rPr>
              <a:t>，或获得了</a:t>
            </a:r>
            <a:r>
              <a:rPr lang="en-US" altLang="zh-CN" dirty="0">
                <a:latin typeface="Times New Roman" panose="02020603050405020304" pitchFamily="18" charset="0"/>
              </a:rPr>
              <a:t>DBA</a:t>
            </a:r>
            <a:r>
              <a:rPr lang="zh-CN" altLang="en-US" dirty="0">
                <a:latin typeface="Times New Roman" panose="02020603050405020304" pitchFamily="18" charset="0"/>
              </a:rPr>
              <a:t>授予的</a:t>
            </a:r>
            <a:r>
              <a:rPr lang="en-US" altLang="zh-CN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CREATE SCHEMA</a:t>
            </a:r>
            <a:r>
              <a:rPr lang="zh-CN" altLang="en-US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权限</a:t>
            </a:r>
            <a:endParaRPr lang="en-US" altLang="zh-CN" u="sng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定义模式实际上定义了一个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</a:rPr>
              <a:t>命名空间</a:t>
            </a:r>
            <a:endParaRPr lang="en-US" altLang="zh-CN" dirty="0">
              <a:solidFill>
                <a:srgbClr val="FF00FF"/>
              </a:solidFill>
              <a:latin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</a:rPr>
              <a:t>在这个空间中可以定义该模式包含的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数据库对象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基本表、视图、索引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</a:rPr>
              <a:t>等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)</a:t>
            </a:r>
            <a:endParaRPr lang="en-US" altLang="zh-CN" u="sng" dirty="0">
              <a:solidFill>
                <a:srgbClr val="FF00FF"/>
              </a:solidFill>
              <a:highlight>
                <a:srgbClr val="FFFF00"/>
              </a:highlight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CREATE SCHEMA</a:t>
            </a:r>
            <a:r>
              <a:rPr lang="zh-CN" altLang="en-US" dirty="0"/>
              <a:t>中可以接受</a:t>
            </a:r>
            <a:r>
              <a:rPr lang="en-US" altLang="zh-CN" dirty="0">
                <a:solidFill>
                  <a:srgbClr val="FF0000"/>
                </a:solidFill>
              </a:rPr>
              <a:t>CREATE TABLE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CREATE VIEW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GRANT</a:t>
            </a:r>
            <a:r>
              <a:rPr lang="zh-CN" altLang="en-US" dirty="0">
                <a:solidFill>
                  <a:srgbClr val="FF0000"/>
                </a:solidFill>
              </a:rPr>
              <a:t>子句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（一个</a:t>
            </a:r>
            <a:r>
              <a:rPr lang="zh-CN" altLang="en-US" dirty="0">
                <a:solidFill>
                  <a:srgbClr val="FF0000"/>
                </a:solidFill>
              </a:rPr>
              <a:t>分号）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0" y="1438303"/>
            <a:ext cx="92202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CREATE SCHEMA </a:t>
            </a:r>
            <a:r>
              <a:rPr lang="en-US" altLang="zh-CN" sz="28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&lt;</a:t>
            </a:r>
            <a:r>
              <a:rPr lang="zh-CN" altLang="en-US" sz="28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模式名</a:t>
            </a:r>
            <a:r>
              <a:rPr lang="en-US" altLang="zh-CN" sz="28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</a:t>
            </a:r>
            <a:r>
              <a:rPr lang="en-US" altLang="zh-CN" sz="28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AUTHORIZATION</a:t>
            </a:r>
            <a:r>
              <a:rPr lang="en-US" altLang="zh-CN" sz="28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&lt;</a:t>
            </a:r>
            <a:r>
              <a:rPr lang="zh-CN" altLang="en-US" sz="28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用户名</a:t>
            </a:r>
            <a:r>
              <a:rPr lang="en-US" altLang="zh-CN" sz="28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</a:t>
            </a:r>
            <a:endParaRPr lang="en-US" altLang="zh-CN" sz="2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76600" y="4876992"/>
            <a:ext cx="7924800" cy="97872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4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CREATE SCHEMA </a:t>
            </a:r>
            <a:r>
              <a:rPr lang="en-US" altLang="zh-CN" sz="24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&lt;</a:t>
            </a:r>
            <a:r>
              <a:rPr lang="zh-CN" altLang="en-US" sz="24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模式名</a:t>
            </a:r>
            <a:r>
              <a:rPr lang="en-US" altLang="zh-CN" sz="24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</a:t>
            </a:r>
            <a:r>
              <a:rPr lang="en-US" altLang="zh-CN" sz="24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AUTHORIZATION</a:t>
            </a:r>
            <a:r>
              <a:rPr lang="en-US" altLang="zh-CN" sz="24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&lt;</a:t>
            </a:r>
            <a:r>
              <a:rPr lang="zh-CN" altLang="en-US" sz="24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用户名</a:t>
            </a:r>
            <a:r>
              <a:rPr lang="en-US" altLang="zh-CN" sz="24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</a:t>
            </a:r>
            <a:endParaRPr lang="en-US" altLang="zh-CN" sz="24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[&lt;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表定义子句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</a:t>
            </a:r>
            <a:r>
              <a:rPr lang="en-US" altLang="zh-CN" sz="2400" dirty="0">
                <a:solidFill>
                  <a:srgbClr val="0000CC"/>
                </a:solidFill>
                <a:highlight>
                  <a:srgbClr val="FFFF00"/>
                </a:highlight>
                <a:latin typeface="等线 Light" panose="02010600030101010101" pitchFamily="2" charset="-122"/>
                <a:ea typeface="等线 Light" panose="02010600030101010101" pitchFamily="2" charset="-122"/>
              </a:rPr>
              <a:t>|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&lt;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视图定义子句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&gt;|&lt;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授权定义子句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&gt;]</a:t>
            </a:r>
            <a:endParaRPr lang="en-US" altLang="zh-CN" sz="24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90800" y="3124200"/>
            <a:ext cx="7391400" cy="32680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 lnSpcReduction="20000"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例子：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357505" lvl="1" indent="0"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[3.1] </a:t>
            </a:r>
            <a:r>
              <a:rPr lang="zh-CN" altLang="en-US" dirty="0">
                <a:latin typeface="Times New Roman" panose="02020603050405020304" pitchFamily="18" charset="0"/>
              </a:rPr>
              <a:t>为用户</a:t>
            </a:r>
            <a:r>
              <a:rPr lang="en-US" altLang="zh-CN" dirty="0">
                <a:latin typeface="Times New Roman" panose="02020603050405020304" pitchFamily="18" charset="0"/>
              </a:rPr>
              <a:t>WANG</a:t>
            </a:r>
            <a:r>
              <a:rPr lang="zh-CN" altLang="en-US" dirty="0">
                <a:latin typeface="Times New Roman" panose="02020603050405020304" pitchFamily="18" charset="0"/>
              </a:rPr>
              <a:t>定义一个学生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</a:rPr>
              <a:t>课程模式</a:t>
            </a:r>
            <a:r>
              <a:rPr lang="en-US" altLang="zh-CN" dirty="0">
                <a:latin typeface="Times New Roman" panose="02020603050405020304" pitchFamily="18" charset="0"/>
              </a:rPr>
              <a:t>S-T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57505" lvl="1" indent="0" algn="ctr">
              <a:buNone/>
            </a:pPr>
            <a:r>
              <a:rPr lang="en-US" altLang="zh-CN" dirty="0">
                <a:solidFill>
                  <a:srgbClr val="0000FF"/>
                </a:solidFill>
              </a:rPr>
              <a:t>CREATE SCHEMA “S-T” AUTHORIZATION WANG;</a:t>
            </a:r>
            <a:endParaRPr lang="en-US" altLang="zh-CN" dirty="0">
              <a:solidFill>
                <a:srgbClr val="0000FF"/>
              </a:solidFill>
            </a:endParaRPr>
          </a:p>
          <a:p>
            <a:pPr marL="357505" lvl="1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    [3.2]              </a:t>
            </a:r>
            <a:r>
              <a:rPr lang="en-US" altLang="zh-CN" dirty="0">
                <a:solidFill>
                  <a:srgbClr val="0000FF"/>
                </a:solidFill>
              </a:rPr>
              <a:t>CREATE SCHEMA AUTHORIZATION WANG</a:t>
            </a:r>
            <a:r>
              <a:rPr lang="zh-CN" altLang="en-US" dirty="0">
                <a:solidFill>
                  <a:srgbClr val="0000FF"/>
                </a:solidFill>
              </a:rPr>
              <a:t>;</a:t>
            </a:r>
            <a:endParaRPr lang="en-US" altLang="zh-CN" dirty="0">
              <a:solidFill>
                <a:srgbClr val="0000FF"/>
              </a:solidFill>
            </a:endParaRPr>
          </a:p>
          <a:p>
            <a:pPr marL="357505" lvl="1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    [3.3] </a:t>
            </a:r>
            <a:r>
              <a:rPr lang="zh-CN" altLang="en-US" dirty="0">
                <a:latin typeface="Times New Roman" panose="02020603050405020304" pitchFamily="18" charset="0"/>
              </a:rPr>
              <a:t>为用户</a:t>
            </a:r>
            <a:r>
              <a:rPr lang="en-US" altLang="zh-CN" dirty="0">
                <a:latin typeface="Times New Roman" panose="02020603050405020304" pitchFamily="18" charset="0"/>
              </a:rPr>
              <a:t>ZHANG</a:t>
            </a:r>
            <a:r>
              <a:rPr lang="zh-CN" altLang="en-US" dirty="0">
                <a:latin typeface="Times New Roman" panose="02020603050405020304" pitchFamily="18" charset="0"/>
              </a:rPr>
              <a:t>创建了一个模式</a:t>
            </a:r>
            <a:r>
              <a:rPr lang="en-US" altLang="zh-CN" dirty="0">
                <a:latin typeface="Times New Roman" panose="02020603050405020304" pitchFamily="18" charset="0"/>
              </a:rPr>
              <a:t>TEST</a:t>
            </a:r>
            <a:r>
              <a:rPr lang="zh-CN" altLang="en-US" dirty="0">
                <a:latin typeface="Times New Roman" panose="02020603050405020304" pitchFamily="18" charset="0"/>
              </a:rPr>
              <a:t>，并且在其中定义一个表</a:t>
            </a:r>
            <a:r>
              <a:rPr lang="en-US" altLang="zh-CN" dirty="0">
                <a:latin typeface="Times New Roman" panose="02020603050405020304" pitchFamily="18" charset="0"/>
              </a:rPr>
              <a:t>TAB1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57505" lvl="1" indent="0">
              <a:buNone/>
            </a:pP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</a:rPr>
              <a:t>（一条语句！保证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TAB1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</a:rPr>
              <a:t>放在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TEST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</a:rPr>
              <a:t>下面）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 SELECT *FROM 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test.tab1;</a:t>
            </a:r>
            <a:endParaRPr lang="en-US" altLang="zh-CN" dirty="0">
              <a:highlight>
                <a:srgbClr val="FFFF00"/>
              </a:highlight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SCHEMA TEST AUTHORIZATION ZHANG </a:t>
            </a:r>
            <a:endParaRPr lang="en-US" altLang="zh-CN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CREATE TABLE TAB1</a:t>
            </a:r>
            <a:r>
              <a:rPr lang="zh-CN" alt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COL1   SMALLINT</a:t>
            </a:r>
            <a:r>
              <a:rPr lang="zh-CN" alt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COL2   INT,</a:t>
            </a:r>
            <a:endParaRPr lang="en-US" altLang="zh-CN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COL3   CHAR(20), </a:t>
            </a:r>
            <a:endParaRPr lang="zh-CN" altLang="en-US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COL4   NUMERIC</a:t>
            </a:r>
            <a:r>
              <a:rPr lang="zh-CN" alt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10,3</a:t>
            </a:r>
            <a:r>
              <a:rPr lang="zh-CN" alt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altLang="zh-CN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COL5   DECIMAL</a:t>
            </a:r>
            <a:r>
              <a:rPr lang="zh-CN" alt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5,2</a:t>
            </a:r>
            <a:r>
              <a:rPr lang="zh-CN" alt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zh-CN" alt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4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1.2 </a:t>
            </a:r>
            <a:r>
              <a:rPr lang="zh-CN" altLang="en-US" sz="4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删除模式</a:t>
            </a:r>
            <a:endParaRPr lang="en-US" altLang="zh-CN" sz="40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sz="1800" dirty="0"/>
          </a:p>
          <a:p>
            <a:pPr lvl="1">
              <a:lnSpc>
                <a:spcPct val="100000"/>
              </a:lnSpc>
            </a:pPr>
            <a:endParaRPr lang="en-US" altLang="zh-CN" sz="1200" dirty="0"/>
          </a:p>
          <a:p>
            <a:pPr lvl="1">
              <a:lnSpc>
                <a:spcPct val="10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CASCADE（</a:t>
            </a:r>
            <a:r>
              <a:rPr lang="zh-CN" altLang="en-US" dirty="0">
                <a:highlight>
                  <a:srgbClr val="FFFF00"/>
                </a:highlight>
              </a:rPr>
              <a:t>级联</a:t>
            </a:r>
            <a:r>
              <a:rPr lang="en-US" altLang="zh-CN" dirty="0">
                <a:highlight>
                  <a:srgbClr val="FFFF00"/>
                </a:highlight>
              </a:rPr>
              <a:t>）</a:t>
            </a:r>
            <a:endParaRPr lang="en-US" altLang="zh-CN" dirty="0">
              <a:highlight>
                <a:srgbClr val="FFFF00"/>
              </a:highlight>
            </a:endParaRPr>
          </a:p>
          <a:p>
            <a:pPr lvl="2">
              <a:lnSpc>
                <a:spcPct val="100000"/>
              </a:lnSpc>
              <a:buSzPct val="87000"/>
            </a:pPr>
            <a:r>
              <a:rPr lang="zh-CN" altLang="en-US" sz="2400" dirty="0"/>
              <a:t>删除模式的同时把该模式中所有的数据库对象全部删除。</a:t>
            </a:r>
            <a:endParaRPr lang="zh-CN" altLang="en-US" sz="2400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RESTRICT（</a:t>
            </a:r>
            <a:r>
              <a:rPr lang="zh-CN" altLang="en-US" dirty="0"/>
              <a:t>限制</a:t>
            </a:r>
            <a:r>
              <a:rPr lang="en-US" altLang="zh-CN" dirty="0"/>
              <a:t>）</a:t>
            </a:r>
            <a:endParaRPr lang="en-US" altLang="zh-CN" dirty="0"/>
          </a:p>
          <a:p>
            <a:pPr lvl="2">
              <a:lnSpc>
                <a:spcPct val="100000"/>
              </a:lnSpc>
              <a:buSzPct val="87000"/>
            </a:pPr>
            <a:r>
              <a:rPr lang="zh-CN" altLang="en-US" sz="2400" dirty="0"/>
              <a:t>如果该模式中定义了下属的数据库对象</a:t>
            </a:r>
            <a:r>
              <a:rPr lang="en-US" altLang="zh-CN" sz="2400" dirty="0"/>
              <a:t>(</a:t>
            </a:r>
            <a:r>
              <a:rPr lang="zh-CN" altLang="en-US" sz="2400" dirty="0"/>
              <a:t>如表、视图等</a:t>
            </a:r>
            <a:r>
              <a:rPr lang="en-US" altLang="zh-CN" sz="2400" dirty="0"/>
              <a:t>)</a:t>
            </a:r>
            <a:r>
              <a:rPr lang="zh-CN" altLang="en-US" sz="2400" dirty="0"/>
              <a:t>，则拒绝该删除语句的执行。</a:t>
            </a:r>
            <a:endParaRPr lang="zh-CN" altLang="en-US" sz="2400" dirty="0"/>
          </a:p>
          <a:p>
            <a:pPr lvl="2">
              <a:lnSpc>
                <a:spcPct val="100000"/>
              </a:lnSpc>
              <a:buSzPct val="87000"/>
            </a:pPr>
            <a:r>
              <a:rPr lang="zh-CN" altLang="en-US" sz="2400" dirty="0"/>
              <a:t>仅当该模式中没有任何下属的对象时才能执行。</a:t>
            </a:r>
            <a:endParaRPr lang="en-US" altLang="zh-CN" sz="2400" dirty="0"/>
          </a:p>
          <a:p>
            <a:pPr>
              <a:lnSpc>
                <a:spcPct val="100000"/>
              </a:lnSpc>
              <a:buSzPct val="87000"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3.4]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357505" lvl="1" indent="0" algn="ctr">
              <a:lnSpc>
                <a:spcPct val="100000"/>
              </a:lnSpc>
              <a:buSzPct val="87000"/>
              <a:buNone/>
            </a:pPr>
            <a:r>
              <a:rPr lang="en-US" altLang="zh-CN" sz="2800" dirty="0">
                <a:solidFill>
                  <a:srgbClr val="0000CC"/>
                </a:solidFill>
                <a:cs typeface="Courier New" panose="02070309020205020404" pitchFamily="49" charset="0"/>
              </a:rPr>
              <a:t>DROP SCHEMA ZHANG </a:t>
            </a:r>
            <a:r>
              <a:rPr lang="en-US" altLang="zh-CN" sz="2800" dirty="0">
                <a:solidFill>
                  <a:srgbClr val="0000CC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CASCADE</a:t>
            </a:r>
            <a:r>
              <a:rPr lang="en-US" altLang="zh-CN" sz="2800" dirty="0">
                <a:solidFill>
                  <a:srgbClr val="0000CC"/>
                </a:solidFill>
                <a:cs typeface="Courier New" panose="02070309020205020404" pitchFamily="49" charset="0"/>
              </a:rPr>
              <a:t>;</a:t>
            </a:r>
            <a:endParaRPr lang="en-US" altLang="zh-CN" sz="2800" dirty="0">
              <a:solidFill>
                <a:srgbClr val="0000CC"/>
              </a:solidFill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buSzPct val="87000"/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SzPct val="87000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删除模式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及该模式中定义的表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SzPct val="87000"/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81200" y="1143000"/>
            <a:ext cx="79248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DROP SCHEMA </a:t>
            </a:r>
            <a:r>
              <a:rPr lang="en-US" altLang="zh-CN" sz="28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&lt;</a:t>
            </a:r>
            <a:r>
              <a:rPr lang="zh-CN" altLang="en-US" sz="28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模式名</a:t>
            </a:r>
            <a:r>
              <a:rPr lang="en-US" altLang="zh-CN" sz="28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&lt;CASCADE|RESTRICT&gt;</a:t>
            </a:r>
            <a:endParaRPr lang="en-US" altLang="zh-CN" sz="2800" dirty="0">
              <a:solidFill>
                <a:srgbClr val="3333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openGauss</a:t>
            </a:r>
            <a:r>
              <a:rPr lang="zh-CN" altLang="en-US"/>
              <a:t>之用户、角色和用户组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openGauss</a:t>
            </a:r>
            <a:r>
              <a:rPr lang="zh-CN" altLang="en-US"/>
              <a:t>使用用户</a:t>
            </a:r>
            <a:r>
              <a:rPr lang="en-US" altLang="zh-CN"/>
              <a:t>USER</a:t>
            </a:r>
            <a:r>
              <a:rPr lang="zh-CN" altLang="en-US"/>
              <a:t>和角色</a:t>
            </a:r>
            <a:r>
              <a:rPr lang="en-US" altLang="zh-CN"/>
              <a:t>role</a:t>
            </a:r>
            <a:r>
              <a:rPr lang="zh-CN" altLang="en-US"/>
              <a:t>来控制对数据库的访问。</a:t>
            </a:r>
            <a:endParaRPr lang="en-US" altLang="zh-CN"/>
          </a:p>
          <a:p>
            <a:r>
              <a:rPr lang="zh-CN" altLang="en-US"/>
              <a:t>根据角色自身的设置不同，</a:t>
            </a:r>
            <a:r>
              <a:rPr lang="zh-CN" altLang="en-US">
                <a:highlight>
                  <a:srgbClr val="FFFF00"/>
                </a:highlight>
              </a:rPr>
              <a:t>一个角色可以看做是一个数据库用户，或者一组数据库用户。</a:t>
            </a:r>
            <a:endParaRPr lang="en-US" altLang="zh-CN">
              <a:highlight>
                <a:srgbClr val="FFFF00"/>
              </a:highlight>
            </a:endParaRPr>
          </a:p>
          <a:p>
            <a:r>
              <a:rPr lang="zh-CN" altLang="en-US"/>
              <a:t>在</a:t>
            </a:r>
            <a:r>
              <a:rPr lang="en-US" altLang="zh-CN"/>
              <a:t>openGauss</a:t>
            </a:r>
            <a:r>
              <a:rPr lang="zh-CN" altLang="en-US"/>
              <a:t>中角色和用户之间的区别只在于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角色默认</a:t>
            </a:r>
            <a:r>
              <a:rPr lang="zh-CN" altLang="en-US">
                <a:highlight>
                  <a:srgbClr val="FFFF00"/>
                </a:highlight>
              </a:rPr>
              <a:t>是没有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LOGIN</a:t>
            </a:r>
            <a:r>
              <a:rPr lang="zh-CN" altLang="en-US">
                <a:highlight>
                  <a:srgbClr val="FFFF00"/>
                </a:highlight>
              </a:rPr>
              <a:t>权限的。</a:t>
            </a:r>
            <a:endParaRPr lang="en-US" altLang="zh-CN">
              <a:highlight>
                <a:srgbClr val="FFFF00"/>
              </a:highlight>
            </a:endParaRPr>
          </a:p>
          <a:p>
            <a:r>
              <a:rPr lang="zh-CN" altLang="en-US"/>
              <a:t>在</a:t>
            </a:r>
            <a:r>
              <a:rPr lang="en-US" altLang="zh-CN"/>
              <a:t>openGauss</a:t>
            </a:r>
            <a:r>
              <a:rPr lang="zh-CN" altLang="en-US"/>
              <a:t>中</a:t>
            </a:r>
            <a:r>
              <a:rPr lang="zh-CN" altLang="en-US">
                <a:solidFill>
                  <a:srgbClr val="FF0000"/>
                </a:solidFill>
              </a:rPr>
              <a:t>一个用户唯一对应一个角色</a:t>
            </a:r>
            <a:r>
              <a:rPr lang="zh-CN" altLang="en-US"/>
              <a:t>，不过可以使用</a:t>
            </a:r>
            <a:r>
              <a:rPr lang="zh-CN" altLang="en-US">
                <a:highlight>
                  <a:srgbClr val="FFFF00"/>
                </a:highlight>
              </a:rPr>
              <a:t>角色叠加</a:t>
            </a:r>
            <a:r>
              <a:rPr lang="zh-CN" altLang="en-US"/>
              <a:t>来更灵活地进行管理。（</a:t>
            </a:r>
            <a:r>
              <a:rPr lang="en-US" altLang="zh-CN"/>
              <a:t>RDM</a:t>
            </a:r>
            <a:r>
              <a:rPr lang="zh-CN" altLang="en-US"/>
              <a:t>）</a:t>
            </a:r>
            <a:r>
              <a:rPr lang="en-US" altLang="zh-CN"/>
              <a:t>(</a:t>
            </a:r>
            <a:r>
              <a:rPr lang="zh-CN" altLang="en-US"/>
              <a:t>角色是若干权限的叠加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1600200"/>
          </a:xfrm>
        </p:spPr>
        <p:txBody>
          <a:bodyPr>
            <a:normAutofit/>
          </a:bodyPr>
          <a:lstStyle/>
          <a:p>
            <a:r>
              <a:rPr lang="zh-CN" altLang="en-US" sz="2400"/>
              <a:t>为了实现安装过程中安装</a:t>
            </a:r>
            <a:r>
              <a:rPr lang="zh-CN" altLang="en-US" sz="2400">
                <a:solidFill>
                  <a:srgbClr val="FF0000"/>
                </a:solidFill>
              </a:rPr>
              <a:t>帐户权限最小化</a:t>
            </a:r>
            <a:r>
              <a:rPr lang="zh-CN" altLang="en-US" sz="2400"/>
              <a:t>及安装后</a:t>
            </a:r>
            <a:r>
              <a:rPr lang="en-US" altLang="zh-CN" sz="2400"/>
              <a:t>openGauss</a:t>
            </a:r>
            <a:r>
              <a:rPr lang="zh-CN" altLang="en-US" sz="2400"/>
              <a:t>的系统运行安全性。安装脚本在安装过程中会自动按照用户指定内容创建安装用户，并将此用户作为后续运行和维护</a:t>
            </a:r>
            <a:r>
              <a:rPr lang="en-US" altLang="zh-CN" sz="2400"/>
              <a:t>openGauss</a:t>
            </a:r>
            <a:r>
              <a:rPr lang="zh-CN" altLang="en-US" sz="2400"/>
              <a:t>的管理员帐户。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90600" y="1981200"/>
          <a:ext cx="9905999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960"/>
                <a:gridCol w="1539240"/>
                <a:gridCol w="678179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/>
                        <a:t>用户</a:t>
                      </a:r>
                      <a:r>
                        <a:rPr lang="en-US" altLang="zh-CN" sz="2400"/>
                        <a:t>/</a:t>
                      </a:r>
                      <a:r>
                        <a:rPr lang="zh-CN" altLang="en-US" sz="2400"/>
                        <a:t>组名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所属类型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规划建议</a:t>
                      </a:r>
                      <a:endParaRPr lang="zh-CN" alt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rgbClr val="0000FF"/>
                          </a:solidFill>
                          <a:highlight>
                            <a:srgbClr val="FFFF00"/>
                          </a:highlight>
                        </a:rPr>
                        <a:t>dbgrp</a:t>
                      </a:r>
                      <a:endParaRPr lang="en-US" altLang="zh-CN" sz="240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solidFill>
                            <a:srgbClr val="0000FF"/>
                          </a:solidFill>
                        </a:rPr>
                        <a:t>操作系统</a:t>
                      </a:r>
                      <a:endParaRPr lang="zh-CN" altLang="en-US" sz="240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建议规划单独的用户组，例如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dbgrp</a:t>
                      </a:r>
                      <a:r>
                        <a:rPr lang="zh-CN" altLang="en-US" sz="1600"/>
                        <a:t>。</a:t>
                      </a:r>
                      <a:endParaRPr lang="zh-CN" altLang="en-US" sz="1600"/>
                    </a:p>
                    <a:p>
                      <a:r>
                        <a:rPr lang="zh-CN" altLang="en-US" sz="1600"/>
                        <a:t>初始化安装环境时，由</a:t>
                      </a:r>
                      <a:r>
                        <a:rPr lang="en-US" altLang="zh-CN" sz="1600"/>
                        <a:t>-G</a:t>
                      </a:r>
                      <a:r>
                        <a:rPr lang="zh-CN" altLang="en-US" sz="1600"/>
                        <a:t>参数所指定的安装用户所属的用户组。该用户组如果不存在，则会自动创建，也可提前创建好用户组。在执行</a:t>
                      </a:r>
                      <a:r>
                        <a:rPr lang="en-US" altLang="zh-CN" sz="1600"/>
                        <a:t>gs_preinstall</a:t>
                      </a:r>
                      <a:r>
                        <a:rPr lang="zh-CN" altLang="en-US" sz="1600"/>
                        <a:t>脚本时会检查权限。 </a:t>
                      </a:r>
                      <a:r>
                        <a:rPr lang="en-US" altLang="zh-CN" sz="1600"/>
                        <a:t>gs_preinstall</a:t>
                      </a:r>
                      <a:r>
                        <a:rPr lang="zh-CN" altLang="en-US" sz="1600"/>
                        <a:t>脚本会自动赋予此组中的用户对安装目录、数据目录的访问和执行权限。</a:t>
                      </a:r>
                      <a:endParaRPr lang="zh-CN" altLang="en-US" sz="1600"/>
                    </a:p>
                    <a:p>
                      <a:r>
                        <a:rPr lang="zh-CN" altLang="en-US" sz="1600">
                          <a:solidFill>
                            <a:srgbClr val="0000FF"/>
                          </a:solidFill>
                        </a:rPr>
                        <a:t>创建</a:t>
                      </a:r>
                      <a:r>
                        <a:rPr lang="en-US" altLang="zh-CN" sz="1600">
                          <a:solidFill>
                            <a:srgbClr val="0000FF"/>
                          </a:solidFill>
                        </a:rPr>
                        <a:t>dbgrp</a:t>
                      </a:r>
                      <a:r>
                        <a:rPr lang="zh-CN" altLang="en-US" sz="1600">
                          <a:solidFill>
                            <a:srgbClr val="0000FF"/>
                          </a:solidFill>
                        </a:rPr>
                        <a:t>用户组命令</a:t>
                      </a:r>
                      <a:r>
                        <a:rPr lang="zh-CN" altLang="en-US" sz="1600"/>
                        <a:t>：</a:t>
                      </a:r>
                      <a:endParaRPr lang="zh-CN" altLang="en-US" sz="1600"/>
                    </a:p>
                    <a:p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groupadd dbgrp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rgbClr val="0000FF"/>
                          </a:solidFill>
                          <a:highlight>
                            <a:srgbClr val="FFFF00"/>
                          </a:highlight>
                        </a:rPr>
                        <a:t>omm</a:t>
                      </a:r>
                      <a:endParaRPr lang="en-US" altLang="zh-CN" sz="240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solidFill>
                            <a:srgbClr val="0000FF"/>
                          </a:solidFill>
                        </a:rPr>
                        <a:t>操作系统</a:t>
                      </a:r>
                      <a:endParaRPr lang="zh-CN" altLang="en-US" sz="240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建议规划用户用于运行和维护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openGauss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，例如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omm</a:t>
                      </a:r>
                      <a:r>
                        <a:rPr lang="zh-CN" altLang="en-US" sz="1600"/>
                        <a:t>。</a:t>
                      </a:r>
                      <a:endParaRPr lang="zh-CN" altLang="en-US" sz="1600"/>
                    </a:p>
                    <a:p>
                      <a:r>
                        <a:rPr lang="zh-CN" altLang="en-US" sz="1600"/>
                        <a:t>初始化安装环境时，由</a:t>
                      </a:r>
                      <a:r>
                        <a:rPr lang="en-US" altLang="zh-CN" sz="1600"/>
                        <a:t>-U</a:t>
                      </a:r>
                      <a:r>
                        <a:rPr lang="zh-CN" altLang="en-US" sz="1600"/>
                        <a:t>参数所指定和自动创建的操作系统用户，如果已经存在该用户，请清理该用户或更换初始化用户。从安全性考虑，对此用户的所属组规划如下：</a:t>
                      </a:r>
                      <a:endParaRPr lang="zh-CN" altLang="en-US" sz="1600"/>
                    </a:p>
                    <a:p>
                      <a:r>
                        <a:rPr lang="zh-CN" altLang="en-US" sz="1600">
                          <a:solidFill>
                            <a:srgbClr val="0000FF"/>
                          </a:solidFill>
                          <a:highlight>
                            <a:srgbClr val="FFFF00"/>
                          </a:highlight>
                        </a:rPr>
                        <a:t>所属组： </a:t>
                      </a:r>
                      <a:r>
                        <a:rPr lang="en-US" altLang="zh-CN" sz="1600">
                          <a:solidFill>
                            <a:srgbClr val="0000FF"/>
                          </a:solidFill>
                          <a:highlight>
                            <a:srgbClr val="FFFF00"/>
                          </a:highlight>
                        </a:rPr>
                        <a:t>dbgrp</a:t>
                      </a:r>
                      <a:endParaRPr lang="en-US" altLang="zh-CN" sz="160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990600" y="5738336"/>
            <a:ext cx="9905998" cy="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在安装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openGauss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过程中运行“ 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gs_install”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时，会创建与</a:t>
            </a:r>
            <a:r>
              <a:rPr lang="zh-CN" altLang="en-US" sz="20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安装用户同名的数据库用户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，即</a:t>
            </a:r>
            <a:r>
              <a:rPr lang="zh-CN" altLang="en-US" sz="20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数据库用户</a:t>
            </a:r>
            <a:r>
              <a:rPr lang="en-US" altLang="zh-CN" sz="20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omm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r>
              <a:rPr lang="zh-CN" altLang="en-US" sz="2000" u="sng">
                <a:latin typeface="等线" panose="02010600030101010101" pitchFamily="2" charset="-122"/>
                <a:ea typeface="等线" panose="02010600030101010101" pitchFamily="2" charset="-122"/>
              </a:rPr>
              <a:t>此</a:t>
            </a:r>
            <a:r>
              <a:rPr lang="zh-CN" altLang="en-US" sz="2000" u="sng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用户具备数据库的最高操作权限，此用户初始密码由用户指定</a:t>
            </a:r>
            <a:r>
              <a:rPr lang="zh-CN" altLang="en-US" sz="2000" u="sng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sz="2000" u="sng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533400"/>
            <a:ext cx="11007107" cy="6002626"/>
          </a:xfrm>
        </p:spPr>
        <p:txBody>
          <a:bodyPr/>
          <a:lstStyle/>
          <a:p>
            <a:r>
              <a:rPr lang="en-US" altLang="zh-CN"/>
              <a:t>omm</a:t>
            </a:r>
            <a:r>
              <a:rPr lang="zh-CN" altLang="en-US"/>
              <a:t>的权限</a:t>
            </a:r>
            <a:endParaRPr lang="en-US" altLang="zh-CN"/>
          </a:p>
          <a:p>
            <a:pPr marL="357505" lvl="1" indent="0">
              <a:buNone/>
            </a:pPr>
            <a:r>
              <a:rPr lang="en-US" altLang="zh-CN">
                <a:hlinkClick r:id="rId1"/>
              </a:rPr>
              <a:t>https://www.modb.pro/db/9151</a:t>
            </a:r>
            <a:endParaRPr lang="en-US" altLang="zh-CN"/>
          </a:p>
          <a:p>
            <a:pPr marL="0" indent="0">
              <a:buNone/>
            </a:pPr>
            <a:endParaRPr lang="en-US" altLang="zh-CN" sz="1800"/>
          </a:p>
          <a:p>
            <a:r>
              <a:rPr lang="en-US" altLang="zh-CN"/>
              <a:t>openGauss</a:t>
            </a:r>
            <a:r>
              <a:rPr lang="zh-CN" altLang="en-US"/>
              <a:t>创建用户密码规则如下：</a:t>
            </a:r>
            <a:endParaRPr lang="en-US" altLang="zh-CN"/>
          </a:p>
          <a:p>
            <a:pPr lvl="1"/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密码默认</a:t>
            </a:r>
            <a:r>
              <a:rPr lang="zh-CN" altLang="en-US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不少于 </a:t>
            </a:r>
            <a:r>
              <a:rPr lang="en-US" altLang="zh-CN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 </a:t>
            </a:r>
            <a:r>
              <a:rPr lang="zh-CN" altLang="en-US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个字符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不能与用户名及用户名倒序相同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至少包含大写字母（ 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A-Z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），小写字母（ 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a-z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），数字（ 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0-9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），非字母数字字符（限定为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~!@#$%^&amp;*()-_=+\|[{}];:,&lt;.&gt;/?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）四类字符中的三类字符；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创建用户时，应当使用双引号或单引号将用户密码括起来。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openGauss</a:t>
            </a:r>
            <a:r>
              <a:rPr lang="zh-CN" altLang="en-US"/>
              <a:t>之表空间、数据库与模式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1213" t="-14" r="1213" b="1027"/>
          <a:stretch>
            <a:fillRect/>
          </a:stretch>
        </p:blipFill>
        <p:spPr>
          <a:xfrm>
            <a:off x="304800" y="1701062"/>
            <a:ext cx="5010503" cy="3886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562600" y="1419980"/>
            <a:ext cx="6247713" cy="4482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 u="sng">
                <a:solidFill>
                  <a:srgbClr val="FF0000"/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表空间</a:t>
            </a:r>
            <a:r>
              <a:rPr lang="en-US" altLang="zh-CN" u="sng">
                <a:solidFill>
                  <a:srgbClr val="FF0000"/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Tablespace</a:t>
            </a:r>
            <a:r>
              <a:rPr lang="zh-CN" altLang="en-US">
                <a:solidFill>
                  <a:srgbClr val="0000FF"/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对应磁盘上的一</a:t>
            </a:r>
            <a:r>
              <a:rPr lang="zh-CN" altLang="en-US" dirty="0">
                <a:solidFill>
                  <a:srgbClr val="0000FF"/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个</a:t>
            </a:r>
            <a:r>
              <a:rPr lang="zh-CN" altLang="en-US">
                <a:solidFill>
                  <a:srgbClr val="0000FF"/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目录，里面存储的是它所包含的数据库的各种物理文件。</a:t>
            </a:r>
            <a:endParaRPr lang="en-US" altLang="zh-CN">
              <a:solidFill>
                <a:srgbClr val="0000FF"/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可以</a:t>
            </a:r>
            <a:r>
              <a:rPr lang="zh-CN" altLang="en-US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存在</a:t>
            </a:r>
            <a:r>
              <a:rPr lang="zh-CN" altLang="en-US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多个表空间，每个</a:t>
            </a:r>
            <a:r>
              <a:rPr lang="zh-CN" altLang="en-US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表空间可以对应多个</a:t>
            </a:r>
            <a:r>
              <a:rPr lang="en-US" altLang="zh-CN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Database</a:t>
            </a:r>
            <a:r>
              <a:rPr lang="zh-CN" altLang="en-US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。</a:t>
            </a:r>
            <a:endParaRPr lang="en-US" altLang="zh-CN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表空间仅是起到了</a:t>
            </a:r>
            <a:r>
              <a:rPr lang="zh-CN" altLang="en-US">
                <a:solidFill>
                  <a:srgbClr val="0000FF"/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物理隔离</a:t>
            </a:r>
            <a:r>
              <a:rPr lang="zh-CN" altLang="en-US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的作用，</a:t>
            </a:r>
            <a:r>
              <a:rPr lang="zh-CN" altLang="en-US">
                <a:solidFill>
                  <a:srgbClr val="0000FF"/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其管理功能依赖于文件系统。</a:t>
            </a:r>
            <a:endParaRPr lang="en-US" altLang="zh-CN">
              <a:solidFill>
                <a:srgbClr val="0000FF"/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两个默认表空间：</a:t>
            </a:r>
            <a:r>
              <a:rPr lang="en-US" altLang="zh-CN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pg_default</a:t>
            </a:r>
            <a:r>
              <a:rPr lang="zh-CN" altLang="en-US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pg_global</a:t>
            </a:r>
            <a:endParaRPr lang="en-US" altLang="zh-CN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sym typeface="Huawei Sans" panose="020C0503030203020204" pitchFamily="34" charset="0"/>
            </a:endParaRPr>
          </a:p>
          <a:p>
            <a:pPr>
              <a:lnSpc>
                <a:spcPct val="150000"/>
              </a:lnSpc>
              <a:buSzPct val="50000"/>
            </a:pPr>
            <a:endParaRPr lang="en-US" altLang="zh-CN" sz="120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 u="sng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数据库</a:t>
            </a:r>
            <a:r>
              <a:rPr lang="en-US" altLang="zh-CN" u="sng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Database</a:t>
            </a:r>
            <a:r>
              <a:rPr lang="zh-CN" altLang="en-US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用于管理各类数据对象，各数据库间相互隔离。数据库管理的对象可分布在多个</a:t>
            </a:r>
            <a:r>
              <a:rPr lang="en-US" altLang="zh-CN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Tablespace</a:t>
            </a:r>
            <a:r>
              <a:rPr lang="zh-CN" altLang="en-US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上。</a:t>
            </a:r>
            <a:endParaRPr lang="en-US" altLang="zh-CN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创建数据对象时可以指定对应的表空间，</a:t>
            </a:r>
            <a:r>
              <a:rPr lang="zh-CN" altLang="en-US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如果不指定相应的表空间</a:t>
            </a:r>
            <a:r>
              <a:rPr lang="zh-CN" altLang="en-US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，相关的对象会默认保存在</a:t>
            </a:r>
            <a:r>
              <a:rPr lang="en-US" altLang="zh-CN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PG_DEFAULT</a:t>
            </a:r>
            <a:r>
              <a:rPr lang="zh-CN" altLang="en-US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空间中。</a:t>
            </a:r>
            <a:endParaRPr lang="zh-CN" altLang="en-US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sym typeface="Huawei Sans" panose="020C0503030203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openGauss</a:t>
            </a:r>
            <a:r>
              <a:rPr lang="zh-CN" altLang="en-US"/>
              <a:t>之模式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95085" y="1066800"/>
            <a:ext cx="11007107" cy="5469226"/>
          </a:xfrm>
        </p:spPr>
        <p:txBody>
          <a:bodyPr>
            <a:normAutofit/>
          </a:bodyPr>
          <a:lstStyle/>
          <a:p>
            <a:r>
              <a:rPr lang="en-US" altLang="zh-CN" u="sng">
                <a:solidFill>
                  <a:srgbClr val="FF0000"/>
                </a:solidFill>
              </a:rPr>
              <a:t>openGauss</a:t>
            </a:r>
            <a:r>
              <a:rPr lang="zh-CN" altLang="en-US" u="sng">
                <a:solidFill>
                  <a:srgbClr val="FF0000"/>
                </a:solidFill>
              </a:rPr>
              <a:t>的模式</a:t>
            </a:r>
            <a:r>
              <a:rPr lang="en-US" altLang="zh-CN" u="sng">
                <a:solidFill>
                  <a:srgbClr val="FF0000"/>
                </a:solidFill>
                <a:highlight>
                  <a:srgbClr val="FFFF00"/>
                </a:highlight>
              </a:rPr>
              <a:t>Schema</a:t>
            </a:r>
            <a:r>
              <a:rPr lang="zh-CN" altLang="en-US">
                <a:highlight>
                  <a:srgbClr val="FFFF00"/>
                </a:highlight>
              </a:rPr>
              <a:t>是对数据库做一个逻辑分割</a:t>
            </a:r>
            <a:r>
              <a:rPr lang="zh-CN" altLang="en-US"/>
              <a:t>。所有的数据库对象都建立在模式下面。数据库对象包括：</a:t>
            </a:r>
            <a:endParaRPr lang="en-US" altLang="zh-CN"/>
          </a:p>
          <a:p>
            <a:pPr lvl="1"/>
            <a:r>
              <a:rPr lang="zh-CN" altLang="en-US">
                <a:highlight>
                  <a:srgbClr val="FFFF00"/>
                </a:highlight>
              </a:rPr>
              <a:t>表、视图、索引、触发器、函数、包、存储过程等</a:t>
            </a:r>
            <a:endParaRPr lang="en-US" altLang="zh-CN">
              <a:highlight>
                <a:srgbClr val="FFFF00"/>
              </a:highlight>
            </a:endParaRPr>
          </a:p>
          <a:p>
            <a:r>
              <a:rPr lang="en-US" altLang="zh-CN"/>
              <a:t>openGauss</a:t>
            </a:r>
            <a:r>
              <a:rPr lang="zh-CN" altLang="en-US"/>
              <a:t>的</a:t>
            </a:r>
            <a:r>
              <a:rPr lang="zh-CN" altLang="en-US">
                <a:solidFill>
                  <a:srgbClr val="0000FF"/>
                </a:solidFill>
              </a:rPr>
              <a:t>模式和用户</a:t>
            </a:r>
            <a:r>
              <a:rPr lang="zh-CN" altLang="en-US"/>
              <a:t>是</a:t>
            </a:r>
            <a:r>
              <a:rPr lang="zh-CN" altLang="en-US">
                <a:solidFill>
                  <a:srgbClr val="FF0000"/>
                </a:solidFill>
              </a:rPr>
              <a:t>弱绑定的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所谓的弱绑定是指创建用户的同时会</a:t>
            </a:r>
            <a:r>
              <a:rPr lang="zh-CN" altLang="en-US">
                <a:solidFill>
                  <a:srgbClr val="FF0000"/>
                </a:solidFill>
              </a:rPr>
              <a:t>自动创建</a:t>
            </a:r>
            <a:r>
              <a:rPr lang="zh-CN" altLang="en-US"/>
              <a:t>一个同名模式，</a:t>
            </a:r>
            <a:r>
              <a:rPr lang="zh-CN" altLang="en-US">
                <a:highlight>
                  <a:srgbClr val="FFFF00"/>
                </a:highlight>
              </a:rPr>
              <a:t>但用户也可以单独创建模式，并且为用户指定其他的模式。</a:t>
            </a:r>
            <a:endParaRPr lang="en-US" altLang="zh-CN" sz="700">
              <a:highlight>
                <a:srgbClr val="FFFF00"/>
              </a:highlight>
            </a:endParaRPr>
          </a:p>
          <a:p>
            <a:r>
              <a:rPr lang="zh-CN" altLang="en-US"/>
              <a:t>通过管理 </a:t>
            </a:r>
            <a:r>
              <a:rPr lang="en-US" altLang="zh-CN"/>
              <a:t>Schema</a:t>
            </a:r>
            <a:r>
              <a:rPr lang="zh-CN" altLang="en-US"/>
              <a:t>，</a:t>
            </a:r>
            <a:r>
              <a:rPr lang="zh-CN" altLang="en-US">
                <a:highlight>
                  <a:srgbClr val="FFFF00"/>
                </a:highlight>
              </a:rPr>
              <a:t>允许多个用户使用同一数据库而不相互干扰</a:t>
            </a:r>
            <a:endParaRPr lang="zh-CN" altLang="en-US"/>
          </a:p>
          <a:p>
            <a:r>
              <a:rPr lang="zh-CN" altLang="en-US"/>
              <a:t>每个数据库包含</a:t>
            </a:r>
            <a:r>
              <a:rPr lang="zh-CN" altLang="en-US">
                <a:highlight>
                  <a:srgbClr val="FFFF00"/>
                </a:highlight>
              </a:rPr>
              <a:t>一个或多个 </a:t>
            </a:r>
            <a:r>
              <a:rPr lang="en-US" altLang="zh-CN">
                <a:highlight>
                  <a:srgbClr val="FFFF00"/>
                </a:highlight>
              </a:rPr>
              <a:t>Schema</a:t>
            </a:r>
            <a:endParaRPr lang="en-US" altLang="zh-CN">
              <a:highlight>
                <a:srgbClr val="FFFF00"/>
              </a:highligh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openGauss</a:t>
            </a:r>
            <a:r>
              <a:rPr lang="zh-CN" altLang="en-US"/>
              <a:t>之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支持标准的</a:t>
            </a:r>
            <a:r>
              <a:rPr lang="en-US" altLang="zh-CN">
                <a:solidFill>
                  <a:srgbClr val="0000FF"/>
                </a:solidFill>
              </a:rPr>
              <a:t>SQL92/SQL99/SQL2003/SQL2011</a:t>
            </a:r>
            <a:r>
              <a:rPr lang="zh-CN" altLang="en-US"/>
              <a:t>规范，支持</a:t>
            </a:r>
            <a:r>
              <a:rPr lang="en-US" altLang="zh-CN"/>
              <a:t>GBK</a:t>
            </a:r>
            <a:r>
              <a:rPr lang="zh-CN" altLang="en-US"/>
              <a:t>和</a:t>
            </a:r>
            <a:r>
              <a:rPr lang="en-US" altLang="zh-CN"/>
              <a:t>UTF-8</a:t>
            </a:r>
            <a:r>
              <a:rPr lang="zh-CN" altLang="en-US"/>
              <a:t>字符集，支持</a:t>
            </a:r>
            <a:r>
              <a:rPr lang="en-US" altLang="zh-CN"/>
              <a:t>SQL</a:t>
            </a:r>
            <a:r>
              <a:rPr lang="zh-CN" altLang="en-US"/>
              <a:t>标准函数与分析函数，支持存储过程。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openGauss</a:t>
            </a:r>
            <a:r>
              <a:rPr lang="zh-CN" altLang="en-US"/>
              <a:t>之</a:t>
            </a:r>
            <a:r>
              <a:rPr lang="en-US" altLang="zh-CN"/>
              <a:t>SQL</a:t>
            </a:r>
            <a:r>
              <a:rPr lang="zh-CN" altLang="en-US"/>
              <a:t>学习</a:t>
            </a:r>
            <a:endParaRPr lang="en-US" altLang="zh-CN"/>
          </a:p>
          <a:p>
            <a:pPr marL="357505" lvl="1" indent="0">
              <a:buNone/>
            </a:pPr>
            <a:r>
              <a:rPr lang="en-US" altLang="zh-CN">
                <a:hlinkClick r:id="rId1"/>
              </a:rPr>
              <a:t>https://education.huaweicloud.com/courses/course-v1:HuaweiX+CBUCNXDR006+Self-paced/about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openGauss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的命名规范</a:t>
            </a:r>
            <a:endParaRPr lang="en-US" altLang="zh-CN" sz="3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57505" lvl="1" indent="0">
              <a:lnSpc>
                <a:spcPct val="160000"/>
              </a:lnSpc>
              <a:buNone/>
            </a:pPr>
            <a:r>
              <a:rPr lang="en-US" altLang="zh-CN" dirty="0"/>
              <a:t>openGauss</a:t>
            </a:r>
            <a:r>
              <a:rPr lang="zh-CN" altLang="en-US" dirty="0"/>
              <a:t>的命名规范遵循</a:t>
            </a:r>
            <a:r>
              <a:rPr lang="en-US" altLang="zh-CN" dirty="0" err="1"/>
              <a:t>postgreSQL</a:t>
            </a:r>
            <a:r>
              <a:rPr lang="zh-CN" altLang="en-US"/>
              <a:t>规定。</a:t>
            </a:r>
            <a:endParaRPr lang="en-US" altLang="zh-CN" dirty="0"/>
          </a:p>
          <a:p>
            <a:pPr marL="630555" lvl="1" indent="-273050">
              <a:lnSpc>
                <a:spcPct val="160000"/>
              </a:lnSpc>
            </a:pPr>
            <a:r>
              <a:rPr lang="zh-CN" altLang="en-US" dirty="0"/>
              <a:t>库名、表名限制命名长度，建议表名及字段名字符总长度不超过</a:t>
            </a:r>
            <a:r>
              <a:rPr lang="en-US" altLang="zh-CN" dirty="0">
                <a:solidFill>
                  <a:srgbClr val="FF0000"/>
                </a:solidFill>
              </a:rPr>
              <a:t>63</a:t>
            </a:r>
            <a:r>
              <a:rPr lang="zh-CN" altLang="en-US" dirty="0"/>
              <a:t>；</a:t>
            </a:r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zh-CN" altLang="en-US" dirty="0">
                <a:solidFill>
                  <a:srgbClr val="FF0000"/>
                </a:solidFill>
              </a:rPr>
              <a:t>强制</a:t>
            </a:r>
            <a:r>
              <a:rPr lang="en-US" altLang="zh-CN" dirty="0">
                <a:solidFill>
                  <a:srgbClr val="FF0000"/>
                </a:solidFill>
              </a:rPr>
              <a:t>】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lnSpc>
                <a:spcPct val="160000"/>
              </a:lnSpc>
            </a:pPr>
            <a:r>
              <a:rPr lang="zh-CN" altLang="en-US" dirty="0"/>
              <a:t>对象名（表名、列名、函数名、视图名、序列名、等对象名称）规范，对象名务必只使用</a:t>
            </a:r>
            <a:r>
              <a:rPr lang="zh-CN" altLang="en-US" dirty="0">
                <a:solidFill>
                  <a:srgbClr val="FF0000"/>
                </a:solidFill>
              </a:rPr>
              <a:t>小写字母，下划线，数字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FF0000"/>
                </a:solidFill>
              </a:rPr>
              <a:t>不要以</a:t>
            </a:r>
            <a:r>
              <a:rPr lang="en-US" altLang="zh-CN" dirty="0" err="1">
                <a:solidFill>
                  <a:srgbClr val="FF0000"/>
                </a:solidFill>
              </a:rPr>
              <a:t>pg</a:t>
            </a:r>
            <a:r>
              <a:rPr lang="zh-CN" altLang="en-US" dirty="0">
                <a:solidFill>
                  <a:srgbClr val="FF0000"/>
                </a:solidFill>
              </a:rPr>
              <a:t>开头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不要以数字开头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不要使用保留字</a:t>
            </a:r>
            <a:r>
              <a:rPr lang="zh-CN" altLang="en-US" dirty="0"/>
              <a:t>；</a:t>
            </a:r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zh-CN" altLang="en-US" dirty="0">
                <a:solidFill>
                  <a:srgbClr val="FF0000"/>
                </a:solidFill>
              </a:rPr>
              <a:t>强制</a:t>
            </a:r>
            <a:r>
              <a:rPr lang="en-US" altLang="zh-CN" dirty="0">
                <a:solidFill>
                  <a:srgbClr val="FF0000"/>
                </a:solidFill>
              </a:rPr>
              <a:t>】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lnSpc>
                <a:spcPct val="160000"/>
              </a:lnSpc>
            </a:pPr>
            <a:r>
              <a:rPr lang="en-US" altLang="zh-CN" dirty="0"/>
              <a:t>query</a:t>
            </a:r>
            <a:r>
              <a:rPr lang="zh-CN" altLang="en-US" dirty="0"/>
              <a:t>中的别名</a:t>
            </a:r>
            <a:r>
              <a:rPr lang="zh-CN" altLang="en-US" dirty="0">
                <a:solidFill>
                  <a:srgbClr val="FF0000"/>
                </a:solidFill>
              </a:rPr>
              <a:t>不要使用 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  <a:r>
              <a:rPr lang="zh-CN" altLang="en-US" dirty="0">
                <a:solidFill>
                  <a:srgbClr val="FF0000"/>
                </a:solidFill>
              </a:rPr>
              <a:t>小写字母，下划线，数字</a:t>
            </a:r>
            <a:r>
              <a:rPr lang="en-US" altLang="zh-CN" dirty="0">
                <a:solidFill>
                  <a:srgbClr val="FF0000"/>
                </a:solidFill>
              </a:rPr>
              <a:t>" </a:t>
            </a:r>
            <a:r>
              <a:rPr lang="zh-CN" altLang="en-US" dirty="0">
                <a:solidFill>
                  <a:srgbClr val="FF0000"/>
                </a:solidFill>
              </a:rPr>
              <a:t>以外的字符</a:t>
            </a:r>
            <a:r>
              <a:rPr lang="zh-CN" altLang="en-US" dirty="0"/>
              <a:t>，例如中文。</a:t>
            </a:r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zh-CN" altLang="en-US" dirty="0">
                <a:solidFill>
                  <a:srgbClr val="FF0000"/>
                </a:solidFill>
              </a:rPr>
              <a:t>强制</a:t>
            </a:r>
            <a:r>
              <a:rPr lang="en-US" altLang="zh-CN" dirty="0">
                <a:solidFill>
                  <a:srgbClr val="FF0000"/>
                </a:solidFill>
              </a:rPr>
              <a:t>】</a:t>
            </a:r>
            <a:endParaRPr lang="en-US" altLang="zh-CN" dirty="0">
              <a:solidFill>
                <a:srgbClr val="FF0000"/>
              </a:solidFill>
            </a:endParaRPr>
          </a:p>
          <a:p>
            <a:pPr marL="357505" lvl="1" indent="0">
              <a:lnSpc>
                <a:spcPct val="16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参考资料：</a:t>
            </a:r>
            <a:r>
              <a:rPr lang="en-US" altLang="zh-CN" dirty="0">
                <a:solidFill>
                  <a:srgbClr val="FF0000"/>
                </a:solidFill>
                <a:hlinkClick r:id="rId1"/>
              </a:rPr>
              <a:t>https://www.cnblogs.com/panpanwelcome/p/12430122.html</a:t>
            </a:r>
            <a:endParaRPr lang="en-US" altLang="zh-CN" dirty="0">
              <a:solidFill>
                <a:srgbClr val="FF0000"/>
              </a:solidFill>
            </a:endParaRPr>
          </a:p>
          <a:p>
            <a:pPr marL="357505" lvl="1" indent="0">
              <a:lnSpc>
                <a:spcPct val="1600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概述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学生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课程数据库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数据定义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数据查询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数据更新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空值的处理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视图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本章小结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36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36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基本表的定义、删除与修改</a:t>
            </a:r>
            <a:endParaRPr lang="en-US" altLang="zh-CN" sz="3600" b="1" u="sng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定义基本表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400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完整性约束条件</a:t>
            </a:r>
            <a:r>
              <a:rPr lang="zh-CN" altLang="en-US" dirty="0"/>
              <a:t>在定义后被存入</a:t>
            </a:r>
            <a:r>
              <a:rPr lang="zh-CN" altLang="en-US" dirty="0">
                <a:solidFill>
                  <a:srgbClr val="FF0000"/>
                </a:solidFill>
              </a:rPr>
              <a:t>系统的数据字典</a:t>
            </a:r>
            <a:r>
              <a:rPr lang="zh-CN" altLang="en-US" dirty="0"/>
              <a:t>中，并在对相关数据进行操作时被系统用于</a:t>
            </a:r>
            <a:r>
              <a:rPr lang="zh-CN" altLang="en-US" dirty="0">
                <a:solidFill>
                  <a:srgbClr val="FF0000"/>
                </a:solidFill>
              </a:rPr>
              <a:t>自动检查</a:t>
            </a:r>
            <a:r>
              <a:rPr lang="zh-CN" altLang="en-US" dirty="0"/>
              <a:t>是否满足这些约束条件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895600" y="1828800"/>
            <a:ext cx="7617362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CREATE TABLE &lt;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表名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</a:t>
            </a:r>
            <a:endParaRPr lang="en-US" altLang="zh-CN" sz="24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&lt;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列名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&lt;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数据类型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&gt;[ &lt;</a:t>
            </a:r>
            <a:r>
              <a:rPr lang="zh-CN" altLang="en-US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列级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完整性约束条件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]</a:t>
            </a:r>
            <a:endParaRPr lang="en-US" altLang="zh-CN" sz="24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[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&lt;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列名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&lt;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数据类型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&gt;[ &lt;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列级完整性约束条件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&gt;] ] </a:t>
            </a:r>
            <a:endParaRPr lang="en-US" altLang="zh-CN" sz="24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…</a:t>
            </a:r>
            <a:endParaRPr lang="en-US" altLang="zh-CN" sz="24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[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&lt;</a:t>
            </a:r>
            <a:r>
              <a:rPr lang="zh-CN" altLang="en-US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表级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完整性约束条件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] 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);</a:t>
            </a:r>
            <a:endParaRPr lang="zh-CN" altLang="en-US" sz="24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181404"/>
            <a:ext cx="11734800" cy="757505"/>
          </a:xfrm>
          <a:noFill/>
        </p:spPr>
        <p:txBody>
          <a:bodyPr>
            <a:normAutofit/>
          </a:bodyPr>
          <a:lstStyle/>
          <a:p>
            <a:r>
              <a:rPr lang="zh-CN" altLang="en-US" sz="3600" b="1" u="sng" dirty="0">
                <a:solidFill>
                  <a:srgbClr val="FF0000"/>
                </a:solidFill>
              </a:rPr>
              <a:t>例子</a:t>
            </a:r>
            <a:endParaRPr lang="zh-CN" altLang="en-US" sz="3600" b="1" u="sng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446" y="1066800"/>
            <a:ext cx="11007107" cy="546922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3.5] </a:t>
            </a:r>
            <a:r>
              <a:rPr lang="zh-CN" altLang="en-US" dirty="0">
                <a:latin typeface="Times New Roman" panose="02020603050405020304" pitchFamily="18" charset="0"/>
              </a:rPr>
              <a:t>建立“学生”表，</a:t>
            </a:r>
            <a:r>
              <a:rPr lang="en-US" altLang="zh-CN" dirty="0">
                <a:latin typeface="Times New Roman" panose="02020603050405020304" pitchFamily="18" charset="0"/>
              </a:rPr>
              <a:t>Student</a:t>
            </a:r>
            <a:r>
              <a:rPr lang="zh-CN" altLang="en-US" dirty="0">
                <a:latin typeface="Times New Roman" panose="02020603050405020304" pitchFamily="18" charset="0"/>
              </a:rPr>
              <a:t>学号是主码，姓名取值唯一。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057399" y="2093253"/>
            <a:ext cx="8077200" cy="4081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Student          </a:t>
            </a:r>
            <a:endParaRPr lang="en-US" altLang="zh-CN" sz="2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/*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列级完整性约束条件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是主码*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altLang="zh-CN" sz="2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endParaRPr lang="en-US" altLang="zh-CN" sz="2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/*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取唯一值*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altLang="zh-CN" sz="2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Ssex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zh-CN" altLang="en-US" sz="2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Sage   SMALLINT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en-US" sz="2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Sdept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2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zh-CN" altLang="en-US" sz="2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4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899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799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2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446" y="1066800"/>
            <a:ext cx="11007107" cy="546922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3.6]</a:t>
            </a:r>
            <a:r>
              <a:rPr lang="zh-CN" altLang="en-US" dirty="0">
                <a:latin typeface="Times New Roman" panose="02020603050405020304" pitchFamily="18" charset="0"/>
              </a:rPr>
              <a:t>建立</a:t>
            </a:r>
            <a:r>
              <a:rPr lang="zh-CN" altLang="en-US" dirty="0">
                <a:latin typeface="宋体" panose="02010600030101010101" pitchFamily="2" charset="-122"/>
              </a:rPr>
              <a:t>一个“课程”表</a:t>
            </a:r>
            <a:r>
              <a:rPr lang="en-US" altLang="zh-CN" dirty="0"/>
              <a:t>Course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524000" y="2133600"/>
            <a:ext cx="8610601" cy="3176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Course          </a:t>
            </a:r>
            <a:endParaRPr lang="en-US" altLang="zh-CN" sz="2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CHAR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    </a:t>
            </a:r>
            <a:endParaRPr lang="en-US" altLang="zh-CN" sz="2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Cpno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zh-CN" altLang="en-US" sz="2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Ccredit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SMALLINT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en-US" sz="2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KEY(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Cpno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)REFERENCES Course(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2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zh-CN" altLang="en-US" sz="2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3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699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299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446" y="1066800"/>
            <a:ext cx="11007107" cy="546922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3.7] </a:t>
            </a:r>
            <a:r>
              <a:rPr lang="zh-CN" altLang="en-US" dirty="0">
                <a:latin typeface="Times New Roman" panose="02020603050405020304" pitchFamily="18" charset="0"/>
              </a:rPr>
              <a:t>建立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一个学生选课表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600200" y="1991687"/>
            <a:ext cx="8610601" cy="36194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SC          </a:t>
            </a:r>
            <a:endParaRPr lang="en-US" altLang="zh-CN" sz="2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CHAR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2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CHAR(4),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Grade   SMALLINT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2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PRIMARY KEY(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Sno,Cno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zh-CN" altLang="en-US" sz="2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KEY(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)REFERENCES Student(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altLang="zh-CN" sz="2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FOREIGN KEY(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)REFERENCES Course(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2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zh-CN" altLang="en-US" sz="2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2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3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64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829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989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179696"/>
            <a:ext cx="11963400" cy="914400"/>
          </a:xfrm>
          <a:noFill/>
        </p:spPr>
        <p:txBody>
          <a:bodyPr>
            <a:normAutofit/>
          </a:bodyPr>
          <a:lstStyle/>
          <a:p>
            <a:r>
              <a:rPr lang="en-US" altLang="zh-CN" sz="3600" b="1" u="sng" dirty="0">
                <a:solidFill>
                  <a:srgbClr val="FF0000"/>
                </a:solidFill>
              </a:rPr>
              <a:t>2.1</a:t>
            </a:r>
            <a:r>
              <a:rPr lang="zh-CN" altLang="en-US" sz="3600" b="1" u="sng" dirty="0">
                <a:solidFill>
                  <a:srgbClr val="FF0000"/>
                </a:solidFill>
              </a:rPr>
              <a:t> 数据类型</a:t>
            </a:r>
            <a:endParaRPr lang="zh-CN" altLang="en-US" sz="3600" b="1" u="sng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中域的概念用</a:t>
            </a:r>
            <a:r>
              <a:rPr lang="zh-CN" altLang="en-US" dirty="0">
                <a:solidFill>
                  <a:srgbClr val="FF00FF"/>
                </a:solidFill>
              </a:rPr>
              <a:t>数据类型</a:t>
            </a:r>
            <a:r>
              <a:rPr lang="zh-CN" altLang="en-US" dirty="0"/>
              <a:t>来实现</a:t>
            </a:r>
            <a:endParaRPr lang="zh-CN" altLang="en-US" dirty="0"/>
          </a:p>
          <a:p>
            <a:pPr>
              <a:lnSpc>
                <a:spcPct val="140000"/>
              </a:lnSpc>
            </a:pPr>
            <a:r>
              <a:rPr lang="zh-CN" altLang="en-US" dirty="0"/>
              <a:t>定义表的属性时需要指明其数据类型及长度 </a:t>
            </a:r>
            <a:endParaRPr lang="zh-CN" altLang="en-US" dirty="0"/>
          </a:p>
          <a:p>
            <a:pPr>
              <a:lnSpc>
                <a:spcPct val="140000"/>
              </a:lnSpc>
            </a:pPr>
            <a:r>
              <a:rPr lang="zh-CN" altLang="en-US" dirty="0"/>
              <a:t>选用哪种数据类型 </a:t>
            </a:r>
            <a:endParaRPr lang="zh-CN" altLang="en-US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取值范围 </a:t>
            </a:r>
            <a:endParaRPr lang="zh-CN" altLang="en-US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要做哪些运算 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注意！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不同的关系数据库管理系统中支持的数据类型不完全相同。</a:t>
            </a:r>
            <a:endParaRPr lang="zh-CN" altLang="en-US" dirty="0"/>
          </a:p>
          <a:p>
            <a:pPr lvl="1"/>
            <a:r>
              <a:rPr lang="en-US" altLang="zh-CN" dirty="0"/>
              <a:t>MySQL</a:t>
            </a:r>
            <a:r>
              <a:rPr lang="zh-CN" altLang="en-US" dirty="0"/>
              <a:t>的内建数据类型可见</a:t>
            </a:r>
            <a:r>
              <a:rPr lang="en-US" altLang="zh-CN" dirty="0"/>
              <a:t>Oracle</a:t>
            </a:r>
            <a:r>
              <a:rPr lang="zh-CN" altLang="en-US" dirty="0"/>
              <a:t>官方文档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graphicFrame>
        <p:nvGraphicFramePr>
          <p:cNvPr id="5" name="Group 3"/>
          <p:cNvGraphicFramePr/>
          <p:nvPr/>
        </p:nvGraphicFramePr>
        <p:xfrm>
          <a:off x="1066800" y="304800"/>
          <a:ext cx="9982200" cy="6425091"/>
        </p:xfrm>
        <a:graphic>
          <a:graphicData uri="http://schemas.openxmlformats.org/drawingml/2006/table">
            <a:tbl>
              <a:tblPr/>
              <a:tblGrid>
                <a:gridCol w="3853258"/>
                <a:gridCol w="6128942"/>
              </a:tblGrid>
              <a:tr h="35878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数据类型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27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,CHARACTER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长度为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的定长字符串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3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CHARACTERVARYING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最大长度为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的变长字符串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CLOB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字符串大对象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BLOB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二进制大对象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3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INTEGER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长整数（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SMALLINT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短整数（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BIGINT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大整数（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NUMERIC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定点数，由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位数字（不包括符号、小数点）组成，小数后面有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DECIMAL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DEC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同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NUMERIC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REAL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取决于机器精度的单精度浮点数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DOUBLE PRECISION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取决于机器精度的双精度浮点数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可选精度的浮点数，精度至少为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逻辑布尔量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日期，包含年、月、日，格式为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YYYY-MM-DD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时间，包含一日的时、分、秒，格式为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HH:MM:SS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TIMESTAMP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时间戳类型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INTERVAL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时间间隔类型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  <a:noFill/>
        </p:spPr>
        <p:txBody>
          <a:bodyPr>
            <a:normAutofit/>
          </a:bodyPr>
          <a:lstStyle/>
          <a:p>
            <a:r>
              <a:rPr lang="en-US" altLang="zh-CN" sz="3600" b="1" u="sng" dirty="0">
                <a:solidFill>
                  <a:srgbClr val="FF0000"/>
                </a:solidFill>
              </a:rPr>
              <a:t>2.2 </a:t>
            </a:r>
            <a:r>
              <a:rPr lang="zh-CN" altLang="en-US" sz="3600" b="1" u="sng" dirty="0">
                <a:solidFill>
                  <a:srgbClr val="FF0000"/>
                </a:solidFill>
              </a:rPr>
              <a:t>模式与表</a:t>
            </a:r>
            <a:endParaRPr lang="zh-CN" altLang="en-US" sz="3600" b="1" u="sng" dirty="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每一个基本表都属于某一个模式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一个模式包含多个基本表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定义基本表所属模式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种方法）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方法一：在表名中明显地给出模式名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Create table  </a:t>
            </a:r>
            <a:r>
              <a:rPr lang="zh-CN" altLang="en-US" sz="2400" dirty="0">
                <a:latin typeface="Times New Roman" panose="02020603050405020304" pitchFamily="18" charset="0"/>
              </a:rPr>
              <a:t>"</a:t>
            </a:r>
            <a:r>
              <a:rPr lang="en-US" altLang="zh-CN" sz="2400" dirty="0">
                <a:latin typeface="Times New Roman" panose="02020603050405020304" pitchFamily="18" charset="0"/>
              </a:rPr>
              <a:t>S-T</a:t>
            </a:r>
            <a:r>
              <a:rPr lang="zh-CN" altLang="en-US" sz="2400" dirty="0">
                <a:latin typeface="Times New Roman" panose="02020603050405020304" pitchFamily="18" charset="0"/>
              </a:rPr>
              <a:t>"</a:t>
            </a:r>
            <a:r>
              <a:rPr lang="en-US" altLang="zh-CN" sz="2400" dirty="0">
                <a:latin typeface="Times New Roman" panose="02020603050405020304" pitchFamily="18" charset="0"/>
              </a:rPr>
              <a:t>.Student</a:t>
            </a:r>
            <a:r>
              <a:rPr lang="zh-CN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</a:rPr>
              <a:t>......</a:t>
            </a:r>
            <a:r>
              <a:rPr lang="zh-CN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</a:rPr>
              <a:t>;        </a:t>
            </a:r>
            <a:r>
              <a:rPr lang="en-US" altLang="zh-CN" dirty="0">
                <a:latin typeface="Times New Roman" panose="02020603050405020304" pitchFamily="18" charset="0"/>
              </a:rPr>
              <a:t>/*</a:t>
            </a:r>
            <a:r>
              <a:rPr lang="zh-CN" altLang="en-US" dirty="0">
                <a:latin typeface="Times New Roman" panose="02020603050405020304" pitchFamily="18" charset="0"/>
              </a:rPr>
              <a:t>模式名为 </a:t>
            </a:r>
            <a:r>
              <a:rPr lang="en-US" altLang="zh-CN" dirty="0">
                <a:latin typeface="Times New Roman" panose="02020603050405020304" pitchFamily="18" charset="0"/>
              </a:rPr>
              <a:t>S-T*/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Create table  </a:t>
            </a:r>
            <a:r>
              <a:rPr lang="zh-CN" altLang="en-US" sz="2400" dirty="0">
                <a:latin typeface="Times New Roman" panose="02020603050405020304" pitchFamily="18" charset="0"/>
              </a:rPr>
              <a:t>"</a:t>
            </a:r>
            <a:r>
              <a:rPr lang="en-US" altLang="zh-CN" sz="2400" dirty="0">
                <a:latin typeface="Times New Roman" panose="02020603050405020304" pitchFamily="18" charset="0"/>
              </a:rPr>
              <a:t>S-T</a:t>
            </a:r>
            <a:r>
              <a:rPr lang="zh-CN" altLang="en-US" sz="2400" dirty="0">
                <a:latin typeface="Times New Roman" panose="02020603050405020304" pitchFamily="18" charset="0"/>
              </a:rPr>
              <a:t>"</a:t>
            </a:r>
            <a:r>
              <a:rPr lang="en-US" altLang="zh-CN" sz="2400" dirty="0">
                <a:latin typeface="Times New Roman" panose="02020603050405020304" pitchFamily="18" charset="0"/>
              </a:rPr>
              <a:t>.Course</a:t>
            </a:r>
            <a:r>
              <a:rPr lang="zh-CN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</a:rPr>
              <a:t>......</a:t>
            </a:r>
            <a:r>
              <a:rPr lang="zh-CN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Create table  </a:t>
            </a:r>
            <a:r>
              <a:rPr lang="zh-CN" altLang="en-US" sz="2400" dirty="0">
                <a:latin typeface="Times New Roman" panose="02020603050405020304" pitchFamily="18" charset="0"/>
              </a:rPr>
              <a:t>"</a:t>
            </a:r>
            <a:r>
              <a:rPr lang="en-US" altLang="zh-CN" sz="2400" dirty="0">
                <a:latin typeface="Times New Roman" panose="02020603050405020304" pitchFamily="18" charset="0"/>
              </a:rPr>
              <a:t>S-T</a:t>
            </a:r>
            <a:r>
              <a:rPr lang="zh-CN" altLang="en-US" sz="2400" dirty="0">
                <a:latin typeface="Times New Roman" panose="02020603050405020304" pitchFamily="18" charset="0"/>
              </a:rPr>
              <a:t>"</a:t>
            </a:r>
            <a:r>
              <a:rPr lang="en-US" altLang="zh-CN" sz="2400" dirty="0">
                <a:latin typeface="Times New Roman" panose="02020603050405020304" pitchFamily="18" charset="0"/>
              </a:rPr>
              <a:t>.SC</a:t>
            </a:r>
            <a:r>
              <a:rPr lang="zh-CN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</a:rPr>
              <a:t>......</a:t>
            </a:r>
            <a:r>
              <a:rPr lang="zh-CN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</a:rPr>
              <a:t>;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方法二：在创建模式语句中同时创建表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方法三：设置所属的模式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4800" y="5350238"/>
            <a:ext cx="115824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Tips</a:t>
            </a:r>
            <a:r>
              <a:rPr lang="zh-CN" altLang="en-US" sz="32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：在</a:t>
            </a:r>
            <a:r>
              <a:rPr lang="en-US" altLang="zh-CN" sz="32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openGauss</a:t>
            </a:r>
            <a:r>
              <a:rPr lang="zh-CN" altLang="en-US" sz="32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中，指明表时应把该表所属的模式也加上去。</a:t>
            </a:r>
            <a:endParaRPr lang="zh-CN" altLang="en-US" sz="320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3648" y="381000"/>
            <a:ext cx="12192000" cy="914400"/>
          </a:xfrm>
          <a:noFill/>
        </p:spPr>
        <p:txBody>
          <a:bodyPr>
            <a:normAutofit/>
          </a:bodyPr>
          <a:lstStyle/>
          <a:p>
            <a:r>
              <a:rPr lang="en-US" altLang="zh-CN" sz="3600" b="1" u="sng" dirty="0">
                <a:solidFill>
                  <a:srgbClr val="FF0000"/>
                </a:solidFill>
              </a:rPr>
              <a:t>2.3 </a:t>
            </a:r>
            <a:r>
              <a:rPr lang="zh-CN" altLang="en-US" sz="3600" b="1" u="sng" dirty="0">
                <a:solidFill>
                  <a:srgbClr val="FF0000"/>
                </a:solidFill>
              </a:rPr>
              <a:t>修改基本表</a:t>
            </a:r>
            <a:endParaRPr lang="zh-CN" altLang="en-US" sz="3600" b="1" u="sng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219200" y="1752600"/>
            <a:ext cx="10020300" cy="3904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ALTER TABLE &lt;</a:t>
            </a:r>
            <a:r>
              <a:rPr lang="zh-CN" altLang="en-US" sz="28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表名</a:t>
            </a:r>
            <a:r>
              <a:rPr lang="en-US" altLang="zh-CN" sz="28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</a:t>
            </a:r>
            <a:endParaRPr lang="en-US" altLang="zh-CN" sz="2800" dirty="0">
              <a:solidFill>
                <a:srgbClr val="FF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lvl="2" indent="0">
              <a:lnSpc>
                <a:spcPct val="150000"/>
              </a:lnSpc>
              <a:buClr>
                <a:schemeClr val="hlink"/>
              </a:buClr>
              <a:buNone/>
            </a:pPr>
            <a:r>
              <a:rPr lang="en-US" altLang="zh-CN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[ ADD[COLUMN] &lt;</a:t>
            </a:r>
            <a:r>
              <a:rPr lang="zh-CN" altLang="en-US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新列名</a:t>
            </a:r>
            <a:r>
              <a:rPr lang="en-US" altLang="zh-CN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&lt;</a:t>
            </a:r>
            <a:r>
              <a:rPr lang="zh-CN" altLang="en-US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数据类型</a:t>
            </a:r>
            <a:r>
              <a:rPr lang="en-US" altLang="zh-CN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[ </a:t>
            </a:r>
            <a:r>
              <a:rPr lang="zh-CN" altLang="en-US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完整性约束 </a:t>
            </a:r>
            <a:r>
              <a:rPr lang="en-US" altLang="zh-CN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] ]</a:t>
            </a:r>
            <a:endParaRPr lang="en-US" altLang="zh-CN" sz="28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[ ADD &lt;</a:t>
            </a:r>
            <a:r>
              <a:rPr lang="zh-CN" altLang="en-US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表级完整性约束</a:t>
            </a:r>
            <a:r>
              <a:rPr lang="en-US" altLang="zh-CN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&gt;]</a:t>
            </a:r>
            <a:endParaRPr lang="en-US" altLang="zh-CN" sz="28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[ DROP [ COLUMN ] &lt;</a:t>
            </a:r>
            <a:r>
              <a:rPr lang="zh-CN" altLang="en-US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列名</a:t>
            </a:r>
            <a:r>
              <a:rPr lang="en-US" altLang="zh-CN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[CASCADE| RESTRICT] ]</a:t>
            </a:r>
            <a:endParaRPr lang="en-US" altLang="zh-CN" sz="28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[ DROP CONSTRAINT&lt;</a:t>
            </a:r>
            <a:r>
              <a:rPr lang="zh-CN" altLang="en-US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完整性约束名</a:t>
            </a:r>
            <a:r>
              <a:rPr lang="en-US" altLang="zh-CN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&gt;[ RESTRICT | CASCADE ] ]</a:t>
            </a:r>
            <a:endParaRPr lang="en-US" altLang="zh-CN" sz="28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[ALTER COLUMN &lt;</a:t>
            </a:r>
            <a:r>
              <a:rPr lang="zh-CN" altLang="en-US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列名</a:t>
            </a:r>
            <a:r>
              <a:rPr lang="en-US" altLang="zh-CN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&gt;&lt;</a:t>
            </a:r>
            <a:r>
              <a:rPr lang="zh-CN" altLang="en-US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数据类型</a:t>
            </a:r>
            <a:r>
              <a:rPr lang="en-US" altLang="zh-CN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] </a:t>
            </a:r>
            <a:r>
              <a:rPr lang="zh-CN" altLang="en-US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;</a:t>
            </a:r>
            <a:endParaRPr lang="zh-CN" altLang="en-US" sz="28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[</a:t>
            </a:r>
            <a:r>
              <a:rPr lang="zh-CN" altLang="en-US" dirty="0"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cs typeface="Times New Roman" panose="02020603050405020304" pitchFamily="18" charset="0"/>
              </a:rPr>
              <a:t>3.8] </a:t>
            </a:r>
            <a:r>
              <a:rPr lang="zh-CN" altLang="en-US" dirty="0">
                <a:cs typeface="Times New Roman" panose="02020603050405020304" pitchFamily="18" charset="0"/>
              </a:rPr>
              <a:t>向</a:t>
            </a:r>
            <a:r>
              <a:rPr lang="en-US" altLang="zh-CN" dirty="0">
                <a:cs typeface="Times New Roman" panose="02020603050405020304" pitchFamily="18" charset="0"/>
              </a:rPr>
              <a:t>Student</a:t>
            </a:r>
            <a:r>
              <a:rPr lang="zh-CN" altLang="en-US" dirty="0">
                <a:cs typeface="Times New Roman" panose="02020603050405020304" pitchFamily="18" charset="0"/>
              </a:rPr>
              <a:t>表增加“入学时间”列，其数据类型为日期型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ALTER TABLE Student ADD </a:t>
            </a:r>
            <a:r>
              <a:rPr lang="en-US" altLang="zh-CN" dirty="0" err="1">
                <a:solidFill>
                  <a:srgbClr val="0000CC"/>
                </a:solidFill>
                <a:cs typeface="Times New Roman" panose="02020603050405020304" pitchFamily="18" charset="0"/>
              </a:rPr>
              <a:t>S_entrance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 DATE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cs typeface="Times New Roman" panose="02020603050405020304" pitchFamily="18" charset="0"/>
              </a:rPr>
              <a:t>不管基本表中原来是否已有数据，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新增加的列一律为空值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[</a:t>
            </a:r>
            <a:r>
              <a:rPr lang="zh-CN" altLang="en-US" dirty="0"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cs typeface="Times New Roman" panose="02020603050405020304" pitchFamily="18" charset="0"/>
              </a:rPr>
              <a:t>3.9] </a:t>
            </a:r>
            <a:r>
              <a:rPr lang="zh-CN" altLang="en-US" dirty="0">
                <a:cs typeface="Times New Roman" panose="02020603050405020304" pitchFamily="18" charset="0"/>
              </a:rPr>
              <a:t>将年龄的数据类型由字符型</a:t>
            </a:r>
            <a:r>
              <a:rPr lang="en-US" altLang="zh-CN" dirty="0">
                <a:cs typeface="Times New Roman" panose="02020603050405020304" pitchFamily="18" charset="0"/>
              </a:rPr>
              <a:t>(</a:t>
            </a:r>
            <a:r>
              <a:rPr lang="zh-CN" altLang="en-US" dirty="0">
                <a:cs typeface="Times New Roman" panose="02020603050405020304" pitchFamily="18" charset="0"/>
              </a:rPr>
              <a:t>假设原来的数据类型是字符型</a:t>
            </a:r>
            <a:r>
              <a:rPr lang="en-US" altLang="zh-CN" dirty="0">
                <a:cs typeface="Times New Roman" panose="02020603050405020304" pitchFamily="18" charset="0"/>
              </a:rPr>
              <a:t>)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          </a:t>
            </a:r>
            <a:r>
              <a:rPr lang="zh-CN" altLang="en-US" dirty="0">
                <a:cs typeface="Times New Roman" panose="02020603050405020304" pitchFamily="18" charset="0"/>
              </a:rPr>
              <a:t>改为整数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ALTER TABLE Student ALTER COLUMN Sage INT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[</a:t>
            </a:r>
            <a:r>
              <a:rPr lang="zh-CN" altLang="en-US" dirty="0"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cs typeface="Times New Roman" panose="02020603050405020304" pitchFamily="18" charset="0"/>
              </a:rPr>
              <a:t>3.10]</a:t>
            </a:r>
            <a:r>
              <a:rPr lang="zh-CN" altLang="en-US" dirty="0">
                <a:cs typeface="Times New Roman" panose="02020603050405020304" pitchFamily="18" charset="0"/>
              </a:rPr>
              <a:t> 增加课程名称必须取唯一值的约束条件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  ALTER TABLE Course ADD UNIQUE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000CC"/>
                </a:solidFill>
                <a:cs typeface="Times New Roman" panose="02020603050405020304" pitchFamily="18" charset="0"/>
              </a:rPr>
              <a:t>Cname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;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76200" y="178558"/>
            <a:ext cx="11963400" cy="914400"/>
          </a:xfrm>
          <a:noFill/>
        </p:spPr>
        <p:txBody>
          <a:bodyPr>
            <a:normAutofit/>
          </a:bodyPr>
          <a:lstStyle/>
          <a:p>
            <a:r>
              <a:rPr lang="zh-CN" altLang="en-US" sz="3600" b="1" u="sng" dirty="0">
                <a:solidFill>
                  <a:srgbClr val="FF0000"/>
                </a:solidFill>
              </a:rPr>
              <a:t>例子</a:t>
            </a:r>
            <a:endParaRPr lang="zh-CN" altLang="en-US" sz="36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04800" y="231053"/>
            <a:ext cx="10896600" cy="914400"/>
          </a:xfrm>
          <a:noFill/>
        </p:spPr>
        <p:txBody>
          <a:bodyPr>
            <a:normAutofit/>
          </a:bodyPr>
          <a:lstStyle/>
          <a:p>
            <a:r>
              <a:rPr lang="en-US" altLang="zh-CN" sz="3600" b="1" u="sng" dirty="0">
                <a:solidFill>
                  <a:srgbClr val="FF0000"/>
                </a:solidFill>
              </a:rPr>
              <a:t>2.4 </a:t>
            </a:r>
            <a:r>
              <a:rPr lang="zh-CN" altLang="en-US" sz="3600" b="1" u="sng" dirty="0">
                <a:solidFill>
                  <a:srgbClr val="FF0000"/>
                </a:solidFill>
              </a:rPr>
              <a:t>删除基本表</a:t>
            </a:r>
            <a:endParaRPr lang="zh-CN" altLang="en-US" sz="3600" b="1" u="sng" dirty="0">
              <a:solidFill>
                <a:srgbClr val="FF000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873155" y="2286000"/>
            <a:ext cx="8428360" cy="3657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RESTRICT:</a:t>
            </a:r>
            <a:r>
              <a:rPr lang="zh-CN" altLang="en-US" dirty="0"/>
              <a:t>删除表有限制，默认值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欲删除的基本表不能被其他表的约束所引用</a:t>
            </a:r>
            <a:endParaRPr lang="zh-CN" altLang="en-US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如果存在依赖该表的对象，则此表不能被删除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CASCADE:</a:t>
            </a:r>
            <a:r>
              <a:rPr lang="zh-CN" altLang="en-US" dirty="0"/>
              <a:t>删除表没有限制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在删除基本表的同时，相关的依赖对象一起删除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873155" y="1357071"/>
            <a:ext cx="754380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DROP TABLE &lt;</a:t>
            </a:r>
            <a:r>
              <a:rPr lang="zh-CN" altLang="en-US" sz="28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表名</a:t>
            </a:r>
            <a:r>
              <a:rPr lang="en-US" altLang="zh-CN" sz="28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[ RESTRICT| CASCADE] ;</a:t>
            </a:r>
            <a:endParaRPr lang="zh-CN" altLang="en-US" sz="2800" dirty="0">
              <a:solidFill>
                <a:srgbClr val="FF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SQL</a:t>
            </a:r>
            <a:r>
              <a:rPr lang="zh-CN" altLang="en-US" dirty="0">
                <a:latin typeface="Times New Roman" panose="02020603050405020304" pitchFamily="18" charset="0"/>
              </a:rPr>
              <a:t>语言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tructured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uery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anguage)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Pronounced /</a:t>
            </a:r>
            <a:r>
              <a:rPr lang="en-US" altLang="zh-CN" dirty="0" err="1">
                <a:latin typeface="Times New Roman" panose="02020603050405020304" pitchFamily="18" charset="0"/>
              </a:rPr>
              <a:t>ɛskju</a:t>
            </a:r>
            <a:r>
              <a:rPr lang="en-US" altLang="zh-CN" dirty="0">
                <a:latin typeface="Times New Roman" panose="02020603050405020304" pitchFamily="18" charset="0"/>
              </a:rPr>
              <a:t>ː’</a:t>
            </a:r>
            <a:r>
              <a:rPr lang="en-US" altLang="zh-CN" dirty="0" err="1">
                <a:latin typeface="Times New Roman" panose="02020603050405020304" pitchFamily="18" charset="0"/>
              </a:rPr>
              <a:t>ɛl</a:t>
            </a:r>
            <a:r>
              <a:rPr lang="en-US" altLang="zh-CN" dirty="0">
                <a:latin typeface="Times New Roman" panose="02020603050405020304" pitchFamily="18" charset="0"/>
              </a:rPr>
              <a:t> /; unofficially /’</a:t>
            </a:r>
            <a:r>
              <a:rPr lang="en-US" altLang="zh-CN" dirty="0" err="1">
                <a:latin typeface="Times New Roman" panose="02020603050405020304" pitchFamily="18" charset="0"/>
              </a:rPr>
              <a:t>siːkwəl</a:t>
            </a:r>
            <a:r>
              <a:rPr lang="en-US" altLang="zh-CN" dirty="0">
                <a:latin typeface="Times New Roman" panose="02020603050405020304" pitchFamily="18" charset="0"/>
              </a:rPr>
              <a:t>/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u="sng" dirty="0">
                <a:solidFill>
                  <a:srgbClr val="C00000"/>
                </a:solidFill>
              </a:rPr>
              <a:t>结构化查询语言</a:t>
            </a:r>
            <a:r>
              <a:rPr lang="zh-CN" altLang="en-US" dirty="0"/>
              <a:t>，是</a:t>
            </a:r>
            <a:r>
              <a:rPr lang="zh-CN" altLang="en-US" u="sng" dirty="0">
                <a:solidFill>
                  <a:srgbClr val="C00000"/>
                </a:solidFill>
              </a:rPr>
              <a:t>关系数据库的标准语言</a:t>
            </a:r>
            <a:endParaRPr lang="zh-CN" altLang="en-US" u="sng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是一个通用的、功能极强的关系数据库语言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不仅仅是查询，还包括数据库模式创建、数据库数据的插入与修改、数据库安全性和完整性定义与控制等功能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SQL</a:t>
            </a:r>
            <a:r>
              <a:rPr lang="zh-CN" altLang="en-US" dirty="0">
                <a:latin typeface="Times New Roman" panose="02020603050405020304" pitchFamily="18" charset="0"/>
              </a:rPr>
              <a:t>作为共同的</a:t>
            </a:r>
            <a:r>
              <a:rPr lang="zh-CN" altLang="en-US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数据存取语言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zh-CN" altLang="en-US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标准接口</a:t>
            </a:r>
            <a:r>
              <a:rPr lang="zh-CN" altLang="en-US" dirty="0">
                <a:latin typeface="Times New Roman" panose="02020603050405020304" pitchFamily="18" charset="0"/>
              </a:rPr>
              <a:t>，使不同数据库系统之间的</a:t>
            </a:r>
            <a:r>
              <a:rPr lang="zh-CN" altLang="en-US" b="1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互操作</a:t>
            </a:r>
            <a:r>
              <a:rPr lang="zh-CN" altLang="en-US" dirty="0">
                <a:latin typeface="Times New Roman" panose="02020603050405020304" pitchFamily="18" charset="0"/>
              </a:rPr>
              <a:t>有了共同的基础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139715" cy="54692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[</a:t>
            </a:r>
            <a:r>
              <a:rPr lang="zh-CN" altLang="en-US" dirty="0"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cs typeface="Times New Roman" panose="02020603050405020304" pitchFamily="18" charset="0"/>
              </a:rPr>
              <a:t>3.11] </a:t>
            </a:r>
            <a:r>
              <a:rPr lang="zh-CN" altLang="en-US" dirty="0">
                <a:cs typeface="Times New Roman" panose="02020603050405020304" pitchFamily="18" charset="0"/>
              </a:rPr>
              <a:t>删除</a:t>
            </a:r>
            <a:r>
              <a:rPr lang="en-US" altLang="zh-CN" dirty="0">
                <a:cs typeface="Times New Roman" panose="02020603050405020304" pitchFamily="18" charset="0"/>
              </a:rPr>
              <a:t>Student</a:t>
            </a:r>
            <a:r>
              <a:rPr lang="zh-CN" altLang="en-US" dirty="0">
                <a:cs typeface="Times New Roman" panose="02020603050405020304" pitchFamily="18" charset="0"/>
              </a:rPr>
              <a:t>表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DROP TABLE Student CASCADE;</a:t>
            </a:r>
            <a:endParaRPr lang="en-US" altLang="zh-CN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[</a:t>
            </a:r>
            <a:r>
              <a:rPr lang="zh-CN" altLang="en-US" dirty="0"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cs typeface="Times New Roman" panose="02020603050405020304" pitchFamily="18" charset="0"/>
              </a:rPr>
              <a:t>3.12] </a:t>
            </a:r>
            <a:r>
              <a:rPr lang="zh-CN" altLang="en-US" dirty="0"/>
              <a:t>若表上建有视图，选择</a:t>
            </a:r>
            <a:r>
              <a:rPr lang="en-US" altLang="zh-CN" dirty="0"/>
              <a:t>RESTRICT</a:t>
            </a:r>
            <a:r>
              <a:rPr lang="zh-CN" altLang="en-US" dirty="0"/>
              <a:t>时表不能删除;选择</a:t>
            </a:r>
            <a:r>
              <a:rPr lang="en-US" altLang="zh-CN" dirty="0"/>
              <a:t>CASCADE</a:t>
            </a:r>
            <a:r>
              <a:rPr lang="zh-CN" altLang="en-US" dirty="0"/>
              <a:t>时可以删除表，视图也自动删除</a:t>
            </a:r>
            <a:endParaRPr lang="en-US" altLang="zh-CN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76200" y="178558"/>
            <a:ext cx="11963400" cy="914400"/>
          </a:xfrm>
          <a:noFill/>
        </p:spPr>
        <p:txBody>
          <a:bodyPr>
            <a:normAutofit/>
          </a:bodyPr>
          <a:lstStyle/>
          <a:p>
            <a:r>
              <a:rPr lang="zh-CN" altLang="en-US" sz="3600" b="1" u="sng" dirty="0">
                <a:solidFill>
                  <a:srgbClr val="FF0000"/>
                </a:solidFill>
              </a:rPr>
              <a:t>例子</a:t>
            </a:r>
            <a:endParaRPr lang="zh-CN" altLang="en-US" sz="3600" b="1" u="sng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7800" y="3962400"/>
            <a:ext cx="3748869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CREATE VIEW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IS_Student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</a:t>
            </a:r>
            <a:endParaRPr lang="en-US" altLang="zh-CN" sz="24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AS</a:t>
            </a:r>
            <a:endParaRPr lang="en-US" altLang="zh-CN" sz="24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SELECT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Sname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Sage</a:t>
            </a:r>
            <a:endParaRPr lang="en-US" altLang="zh-CN" sz="24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FROM  Student</a:t>
            </a:r>
            <a:endParaRPr lang="en-US" altLang="zh-CN" sz="24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WHERE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Sdept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='IS'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;</a:t>
            </a:r>
            <a:endParaRPr lang="zh-CN" altLang="en-US" sz="24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5554" y="4203252"/>
            <a:ext cx="55620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Student RESTRICT;   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cannot drop table Student because other objects depend on it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139715" cy="54692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/>
              <a:t>如果选择</a:t>
            </a:r>
            <a:r>
              <a:rPr lang="en-US" altLang="zh-CN" dirty="0"/>
              <a:t>CASCADE</a:t>
            </a:r>
            <a:r>
              <a:rPr lang="zh-CN" altLang="en-US" dirty="0"/>
              <a:t>时可以删除表，视图也自动被删除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219200" y="2403757"/>
            <a:ext cx="944880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 Student CASCADE; 	    </a:t>
            </a:r>
            <a:endParaRPr lang="en-US" altLang="zh-CN" sz="28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altLang="zh-CN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NOTICE</a:t>
            </a:r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drop cascades to view </a:t>
            </a:r>
            <a:r>
              <a:rPr lang="en-US" altLang="zh-CN" sz="28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IS_Student</a:t>
            </a:r>
            <a:endParaRPr lang="en-US" altLang="zh-CN" sz="28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altLang="zh-CN" sz="28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IS_Student</a:t>
            </a:r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8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zh-CN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 " </a:t>
            </a:r>
            <a:r>
              <a:rPr lang="en-US" altLang="zh-CN" sz="28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IS_Student</a:t>
            </a:r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 does not exist </a:t>
            </a:r>
            <a:endParaRPr lang="en-US" altLang="zh-CN" sz="28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graphicFrame>
        <p:nvGraphicFramePr>
          <p:cNvPr id="5" name="Group 5"/>
          <p:cNvGraphicFramePr/>
          <p:nvPr/>
        </p:nvGraphicFramePr>
        <p:xfrm>
          <a:off x="914400" y="1188276"/>
          <a:ext cx="10090083" cy="4258637"/>
        </p:xfrm>
        <a:graphic>
          <a:graphicData uri="http://schemas.openxmlformats.org/drawingml/2006/table">
            <a:tbl>
              <a:tblPr/>
              <a:tblGrid>
                <a:gridCol w="511549"/>
                <a:gridCol w="3413503"/>
                <a:gridCol w="723297"/>
                <a:gridCol w="613861"/>
                <a:gridCol w="874461"/>
                <a:gridCol w="876391"/>
                <a:gridCol w="804968"/>
                <a:gridCol w="889904"/>
                <a:gridCol w="1382149"/>
              </a:tblGrid>
              <a:tr h="85635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标准及主流数据库的处理方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      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式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依赖基本表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的对象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SQL2011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Kingbase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Oracle 12c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 SQL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Server 2012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18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5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索引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无规定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9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视图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DEFAULT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PRIMARY KEY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CHECK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（只含该表的列）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NULL 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等约束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8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外码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FOREIGN KEY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8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触发器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TRIGGER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函数或存储过程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873"/>
          <p:cNvSpPr txBox="1">
            <a:spLocks noChangeArrowheads="1"/>
          </p:cNvSpPr>
          <p:nvPr/>
        </p:nvSpPr>
        <p:spPr bwMode="auto">
          <a:xfrm>
            <a:off x="1235041" y="371825"/>
            <a:ext cx="94488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ctr">
              <a:defRPr/>
            </a:pP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DROP TABLE</a:t>
            </a: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SQL2011 </a:t>
            </a: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与 </a:t>
            </a: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RDBMS</a:t>
            </a: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的处理策略比较</a:t>
            </a:r>
            <a:endParaRPr lang="zh-CN" altLang="en-US" sz="2800" dirty="0">
              <a:solidFill>
                <a:srgbClr val="0000CC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14"/>
          <p:cNvCxnSpPr>
            <a:cxnSpLocks noChangeShapeType="1"/>
          </p:cNvCxnSpPr>
          <p:nvPr/>
        </p:nvCxnSpPr>
        <p:spPr bwMode="auto">
          <a:xfrm>
            <a:off x="1371600" y="1188276"/>
            <a:ext cx="3456384" cy="122413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876"/>
          <p:cNvSpPr>
            <a:spLocks noChangeArrowheads="1"/>
          </p:cNvSpPr>
          <p:nvPr/>
        </p:nvSpPr>
        <p:spPr bwMode="auto">
          <a:xfrm>
            <a:off x="914400" y="5556043"/>
            <a:ext cx="1027504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</a:t>
            </a:r>
            <a:r>
              <a:rPr lang="zh-CN" altLang="en-US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表示</a:t>
            </a:r>
            <a:r>
              <a:rPr lang="en-US" altLang="zh-CN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RESTRICT , C</a:t>
            </a:r>
            <a:r>
              <a:rPr lang="zh-CN" altLang="en-US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表示</a:t>
            </a:r>
            <a:r>
              <a:rPr lang="en-US" altLang="zh-CN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CASCADE</a:t>
            </a:r>
            <a:endParaRPr lang="en-US" altLang="zh-CN" dirty="0">
              <a:solidFill>
                <a:srgbClr val="C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'×'</a:t>
            </a:r>
            <a:r>
              <a:rPr lang="zh-CN" altLang="en-US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表示不能删除基本表，</a:t>
            </a:r>
            <a:r>
              <a:rPr lang="en-US" altLang="zh-CN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'√'</a:t>
            </a:r>
            <a:r>
              <a:rPr lang="zh-CN" altLang="en-US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表示能删除基本表，‘保留’表示删除基本表后，还保留依赖对象 </a:t>
            </a:r>
            <a:endParaRPr lang="zh-CN" altLang="en-US" dirty="0">
              <a:solidFill>
                <a:srgbClr val="C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altLang="zh-CN" sz="36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36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索引的建立与修改</a:t>
            </a:r>
            <a:endParaRPr lang="en-US" altLang="zh-CN" sz="3600" b="1" u="sng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100" dirty="0"/>
          </a:p>
          <a:p>
            <a:r>
              <a:rPr lang="zh-CN" altLang="en-US" dirty="0">
                <a:solidFill>
                  <a:srgbClr val="FF0000"/>
                </a:solidFill>
              </a:rPr>
              <a:t>建立索引的目的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加快查询速度</a:t>
            </a:r>
            <a:endParaRPr lang="en-US" altLang="zh-CN" dirty="0"/>
          </a:p>
          <a:p>
            <a:r>
              <a:rPr lang="zh-CN" altLang="en-US" dirty="0"/>
              <a:t>关系数据库管理系统中</a:t>
            </a:r>
            <a:r>
              <a:rPr lang="zh-CN" altLang="en-US" dirty="0">
                <a:solidFill>
                  <a:srgbClr val="FF0000"/>
                </a:solidFill>
              </a:rPr>
              <a:t>常见索引</a:t>
            </a:r>
            <a:r>
              <a:rPr lang="zh-CN" altLang="en-US" dirty="0"/>
              <a:t>：</a:t>
            </a:r>
            <a:endParaRPr lang="zh-CN" altLang="en-US" sz="3200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顺序文件上的索引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B+</a:t>
            </a:r>
            <a:r>
              <a:rPr lang="zh-CN" altLang="en-US" dirty="0"/>
              <a:t>树索引（参见爱课程网</a:t>
            </a:r>
            <a:r>
              <a:rPr lang="en-US" altLang="zh-CN" dirty="0"/>
              <a:t>3.2</a:t>
            </a:r>
            <a:r>
              <a:rPr lang="zh-CN" altLang="en-US" dirty="0"/>
              <a:t>节动画</a:t>
            </a:r>
            <a:r>
              <a:rPr lang="en-US" altLang="zh-CN" dirty="0"/>
              <a:t>《B+</a:t>
            </a:r>
            <a:r>
              <a:rPr lang="zh-CN" altLang="en-US" dirty="0"/>
              <a:t>树的增删改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散列（</a:t>
            </a:r>
            <a:r>
              <a:rPr lang="en-US" altLang="zh-CN" dirty="0"/>
              <a:t>hash</a:t>
            </a:r>
            <a:r>
              <a:rPr lang="zh-CN" altLang="en-US" dirty="0"/>
              <a:t>）索引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位图索引</a:t>
            </a:r>
            <a:endParaRPr lang="zh-CN" altLang="en-US" dirty="0"/>
          </a:p>
          <a:p>
            <a:r>
              <a:rPr lang="zh-CN" altLang="en-US" dirty="0"/>
              <a:t>特点：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B+</a:t>
            </a:r>
            <a:r>
              <a:rPr lang="zh-CN" altLang="en-US" dirty="0"/>
              <a:t>树索引具有动态平衡的优点 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HASH</a:t>
            </a:r>
            <a:r>
              <a:rPr lang="zh-CN" altLang="en-US" dirty="0"/>
              <a:t>索引具有查找速度快的特点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谁可以建立索引</a:t>
            </a:r>
            <a:endParaRPr lang="zh-CN" alt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数据库管理员</a:t>
            </a:r>
            <a:r>
              <a:rPr lang="en-US" altLang="zh-CN" dirty="0"/>
              <a:t> </a:t>
            </a:r>
            <a:r>
              <a:rPr lang="zh-CN" altLang="en-US" dirty="0"/>
              <a:t>或 表的属主（即建立表的人）</a:t>
            </a:r>
            <a:endParaRPr lang="en-US" altLang="zh-CN" dirty="0"/>
          </a:p>
          <a:p>
            <a:pPr lvl="1" algn="just"/>
            <a:r>
              <a:rPr lang="en-US" altLang="zh-CN" dirty="0"/>
              <a:t>DBMS</a:t>
            </a:r>
            <a:r>
              <a:rPr lang="zh-CN" altLang="en-US" dirty="0"/>
              <a:t>一般会自动建立以下列上的索引：</a:t>
            </a:r>
            <a:r>
              <a:rPr lang="en-US" altLang="zh-CN" dirty="0">
                <a:solidFill>
                  <a:srgbClr val="FF0000"/>
                </a:solidFill>
              </a:rPr>
              <a:t>PRIMARY KEY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UNIQUE</a:t>
            </a:r>
            <a:endParaRPr lang="zh-CN" altLang="en-US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谁维护索引</a:t>
            </a:r>
            <a:endParaRPr lang="zh-CN" alt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关系数据库管理系统自动完成 </a:t>
            </a:r>
            <a:endParaRPr lang="zh-CN" altLang="en-US" dirty="0"/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使用索引</a:t>
            </a:r>
            <a:endParaRPr lang="zh-CN" alt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关系数据库管理系统自动选择合适的索引作为存取路径，用户不必也不能显式地选择索引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索引结构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667000" y="5807833"/>
            <a:ext cx="3200401" cy="533400"/>
            <a:chOff x="3203847" y="4221088"/>
            <a:chExt cx="2696444" cy="38417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203847" y="4221088"/>
              <a:ext cx="1506538" cy="3841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0033CC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search-key</a:t>
              </a:r>
              <a:endParaRPr lang="en-US" altLang="zh-CN" sz="2400" b="1" dirty="0">
                <a:solidFill>
                  <a:srgbClr val="0033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16016" y="4221088"/>
              <a:ext cx="1184275" cy="384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pointer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139715" cy="5469226"/>
          </a:xfrm>
        </p:spPr>
        <p:txBody>
          <a:bodyPr>
            <a:normAutofit lnSpcReduction="10000"/>
          </a:bodyPr>
          <a:lstStyle/>
          <a:p>
            <a:pPr marL="357505" lvl="1" indent="0" algn="just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CREATE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FF"/>
                </a:solidFill>
              </a:rPr>
              <a:t>[UNIQUE] [CLUSTER]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CC"/>
                </a:solidFill>
              </a:rPr>
              <a:t>INDEX &lt;</a:t>
            </a:r>
            <a:r>
              <a:rPr lang="zh-CN" altLang="en-US" sz="2800" dirty="0">
                <a:solidFill>
                  <a:srgbClr val="0000CC"/>
                </a:solidFill>
              </a:rPr>
              <a:t>索引名</a:t>
            </a:r>
            <a:r>
              <a:rPr lang="en-US" altLang="zh-CN" sz="2800" dirty="0">
                <a:solidFill>
                  <a:srgbClr val="0000CC"/>
                </a:solidFill>
              </a:rPr>
              <a:t>&gt; 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marL="357505" lvl="1" indent="0" algn="just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ON &lt;</a:t>
            </a:r>
            <a:r>
              <a:rPr lang="zh-CN" altLang="en-US" sz="2800" dirty="0">
                <a:solidFill>
                  <a:srgbClr val="0000CC"/>
                </a:solidFill>
              </a:rPr>
              <a:t>表名</a:t>
            </a:r>
            <a:r>
              <a:rPr lang="en-US" altLang="zh-CN" sz="2800" dirty="0">
                <a:solidFill>
                  <a:srgbClr val="0000CC"/>
                </a:solidFill>
              </a:rPr>
              <a:t>&gt;(&lt;</a:t>
            </a:r>
            <a:r>
              <a:rPr lang="zh-CN" altLang="en-US" sz="2800" dirty="0">
                <a:solidFill>
                  <a:srgbClr val="0000CC"/>
                </a:solidFill>
              </a:rPr>
              <a:t>列名</a:t>
            </a:r>
            <a:r>
              <a:rPr lang="en-US" altLang="zh-CN" sz="2800" dirty="0">
                <a:solidFill>
                  <a:srgbClr val="0000CC"/>
                </a:solidFill>
              </a:rPr>
              <a:t>&gt;[&lt;</a:t>
            </a:r>
            <a:r>
              <a:rPr lang="zh-CN" altLang="en-US" sz="2800" dirty="0">
                <a:solidFill>
                  <a:srgbClr val="0000CC"/>
                </a:solidFill>
              </a:rPr>
              <a:t>次序</a:t>
            </a:r>
            <a:r>
              <a:rPr lang="en-US" altLang="zh-CN" sz="2800" dirty="0">
                <a:solidFill>
                  <a:srgbClr val="0000CC"/>
                </a:solidFill>
              </a:rPr>
              <a:t>&gt;][,&lt;</a:t>
            </a:r>
            <a:r>
              <a:rPr lang="zh-CN" altLang="en-US" sz="2800" dirty="0">
                <a:solidFill>
                  <a:srgbClr val="0000CC"/>
                </a:solidFill>
              </a:rPr>
              <a:t>列名</a:t>
            </a:r>
            <a:r>
              <a:rPr lang="en-US" altLang="zh-CN" sz="2800" dirty="0">
                <a:solidFill>
                  <a:srgbClr val="0000CC"/>
                </a:solidFill>
              </a:rPr>
              <a:t>&gt;[&lt;</a:t>
            </a:r>
            <a:r>
              <a:rPr lang="zh-CN" altLang="en-US" sz="2800" dirty="0">
                <a:solidFill>
                  <a:srgbClr val="0000CC"/>
                </a:solidFill>
              </a:rPr>
              <a:t>次序</a:t>
            </a:r>
            <a:r>
              <a:rPr lang="en-US" altLang="zh-CN" sz="2800" dirty="0">
                <a:solidFill>
                  <a:srgbClr val="0000CC"/>
                </a:solidFill>
              </a:rPr>
              <a:t>&gt;] ]…);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lvl="1" algn="just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表名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要建索引的基本表的名字</a:t>
            </a:r>
            <a:endParaRPr lang="zh-CN" altLang="en-US" dirty="0"/>
          </a:p>
          <a:p>
            <a:pPr lvl="1" algn="just"/>
            <a:r>
              <a:rPr lang="zh-CN" altLang="en-US" dirty="0"/>
              <a:t>索引：可以建立在该表的一</a:t>
            </a:r>
            <a:r>
              <a:rPr lang="zh-CN" altLang="en-US" dirty="0">
                <a:solidFill>
                  <a:srgbClr val="FF00FF"/>
                </a:solidFill>
              </a:rPr>
              <a:t>列</a:t>
            </a:r>
            <a:r>
              <a:rPr lang="zh-CN" altLang="en-US" dirty="0"/>
              <a:t>或多列上，各列名之间用逗号分隔</a:t>
            </a:r>
            <a:endParaRPr lang="zh-CN" altLang="en-US" dirty="0"/>
          </a:p>
          <a:p>
            <a:pPr lvl="1" algn="just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次序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指定索引值的排列次序，升序：</a:t>
            </a:r>
            <a:r>
              <a:rPr lang="en-US" altLang="zh-CN" dirty="0"/>
              <a:t>ASC</a:t>
            </a:r>
            <a:r>
              <a:rPr lang="zh-CN" altLang="en-US" dirty="0"/>
              <a:t>，降序：</a:t>
            </a:r>
            <a:r>
              <a:rPr lang="en-US" altLang="zh-CN" dirty="0"/>
              <a:t>DESC</a:t>
            </a:r>
            <a:r>
              <a:rPr lang="zh-CN" altLang="en-US" dirty="0"/>
              <a:t>。缺省值：</a:t>
            </a:r>
            <a:r>
              <a:rPr lang="en-US" altLang="zh-CN" dirty="0"/>
              <a:t>ASC</a:t>
            </a:r>
            <a:endParaRPr lang="en-US" altLang="zh-CN" dirty="0"/>
          </a:p>
          <a:p>
            <a:pPr lvl="1" algn="just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UNIQUE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此索引的每一个索引值只对应唯一的数据记录</a:t>
            </a:r>
            <a:endParaRPr lang="en-US" altLang="zh-CN" dirty="0"/>
          </a:p>
          <a:p>
            <a:pPr lvl="2"/>
            <a:r>
              <a:rPr lang="zh-CN" altLang="en-US" dirty="0"/>
              <a:t>对于已含重复值的属性列不能建</a:t>
            </a:r>
            <a:r>
              <a:rPr lang="en-US" altLang="zh-CN" dirty="0"/>
              <a:t>UNIQUE</a:t>
            </a:r>
            <a:r>
              <a:rPr lang="zh-CN" altLang="en-US" dirty="0"/>
              <a:t>索引</a:t>
            </a:r>
            <a:endParaRPr lang="zh-CN" altLang="en-US" dirty="0"/>
          </a:p>
          <a:p>
            <a:pPr lvl="3" algn="just" fontAlgn="ctr">
              <a:lnSpc>
                <a:spcPct val="170000"/>
              </a:lnSpc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对某个列建立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UNIQUE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索引后，插入新记录时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DBMS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会自动检查新记录在该列上是否取了重复值。这相当于增加了一个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UNIQUE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约束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CLUSTER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表示要建立的索引是聚簇索引</a:t>
            </a:r>
            <a:endParaRPr lang="zh-CN" altLang="en-US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86436" y="294053"/>
            <a:ext cx="11963400" cy="635758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3600" b="1" u="sng" dirty="0">
                <a:solidFill>
                  <a:srgbClr val="FF0000"/>
                </a:solidFill>
              </a:rPr>
              <a:t>3.1 </a:t>
            </a:r>
            <a:r>
              <a:rPr lang="zh-CN" altLang="en-US" sz="3600" b="1" u="sng" dirty="0">
                <a:solidFill>
                  <a:srgbClr val="FF0000"/>
                </a:solidFill>
              </a:rPr>
              <a:t>建立索引</a:t>
            </a:r>
            <a:endParaRPr lang="zh-CN" altLang="en-US" sz="36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139715" cy="54692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3.13]</a:t>
            </a:r>
            <a:r>
              <a:rPr lang="zh-CN" altLang="en-US" dirty="0"/>
              <a:t> 为学生</a:t>
            </a:r>
            <a:r>
              <a:rPr lang="en-US" altLang="zh-CN" dirty="0"/>
              <a:t>-</a:t>
            </a:r>
            <a:r>
              <a:rPr lang="zh-CN" altLang="en-US" dirty="0"/>
              <a:t>课程数据库中的</a:t>
            </a:r>
            <a:r>
              <a:rPr lang="en-US" altLang="zh-CN" dirty="0"/>
              <a:t>Student</a:t>
            </a:r>
            <a:r>
              <a:rPr lang="zh-CN" altLang="en-US" dirty="0"/>
              <a:t>，</a:t>
            </a:r>
            <a:r>
              <a:rPr lang="en-US" altLang="zh-CN" dirty="0"/>
              <a:t>Course</a:t>
            </a:r>
            <a:r>
              <a:rPr lang="zh-CN" altLang="en-US" dirty="0"/>
              <a:t>，</a:t>
            </a:r>
            <a:r>
              <a:rPr lang="en-US" altLang="zh-CN" dirty="0"/>
              <a:t>SC</a:t>
            </a:r>
            <a:r>
              <a:rPr lang="zh-CN" altLang="en-US" dirty="0"/>
              <a:t>三个表建立索引。</a:t>
            </a:r>
            <a:r>
              <a:rPr lang="en-US" altLang="zh-CN" dirty="0"/>
              <a:t>Student</a:t>
            </a:r>
            <a:r>
              <a:rPr lang="zh-CN" altLang="en-US" dirty="0"/>
              <a:t>表按学号升序建唯一索引，</a:t>
            </a:r>
            <a:r>
              <a:rPr lang="en-US" altLang="zh-CN" dirty="0"/>
              <a:t>Course</a:t>
            </a:r>
            <a:r>
              <a:rPr lang="zh-CN" altLang="en-US" dirty="0"/>
              <a:t>表按课程号升序建唯一索引，</a:t>
            </a:r>
            <a:r>
              <a:rPr lang="en-US" altLang="zh-CN" dirty="0"/>
              <a:t>SC</a:t>
            </a:r>
            <a:r>
              <a:rPr lang="zh-CN" altLang="en-US" dirty="0"/>
              <a:t>表按学号升序和课程号降序建唯一索引</a:t>
            </a:r>
            <a:endParaRPr lang="zh-CN" altLang="en-US" sz="1200" dirty="0"/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76200" y="178558"/>
            <a:ext cx="11963400" cy="914400"/>
          </a:xfrm>
          <a:noFill/>
        </p:spPr>
        <p:txBody>
          <a:bodyPr>
            <a:normAutofit/>
          </a:bodyPr>
          <a:lstStyle/>
          <a:p>
            <a:r>
              <a:rPr lang="zh-CN" altLang="en-US" sz="3600" b="1" u="sng" dirty="0">
                <a:solidFill>
                  <a:srgbClr val="FF0000"/>
                </a:solidFill>
              </a:rPr>
              <a:t>例子</a:t>
            </a:r>
            <a:endParaRPr lang="zh-CN" altLang="en-US" sz="3600" b="1" u="sng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3900" y="3429000"/>
            <a:ext cx="10668000" cy="19774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UNIQUE INDEX  </a:t>
            </a:r>
            <a:r>
              <a:rPr lang="en-US" altLang="zh-CN" sz="28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Stusno</a:t>
            </a:r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Student(</a:t>
            </a:r>
            <a:r>
              <a:rPr lang="en-US" altLang="zh-CN" sz="28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28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UNIQUE INDEX  </a:t>
            </a:r>
            <a:r>
              <a:rPr lang="en-US" altLang="zh-CN" sz="28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Coucno</a:t>
            </a:r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Course(</a:t>
            </a:r>
            <a:r>
              <a:rPr lang="en-US" altLang="zh-CN" sz="28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28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UNIQUE INDEX  </a:t>
            </a:r>
            <a:r>
              <a:rPr lang="en-US" altLang="zh-CN" sz="28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SCno</a:t>
            </a:r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SC(</a:t>
            </a:r>
            <a:r>
              <a:rPr lang="en-US" altLang="zh-CN" sz="28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ASC,Cno</a:t>
            </a:r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DESC); </a:t>
            </a:r>
            <a:endParaRPr lang="en-US" altLang="zh-CN" sz="28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139715" cy="546922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en-US" altLang="zh-CN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ALTER</a:t>
            </a: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dirty="0"/>
              <a:t>INDEX </a:t>
            </a:r>
            <a:r>
              <a:rPr lang="en-US" altLang="zh-CN" dirty="0">
                <a:solidFill>
                  <a:srgbClr val="0000CC"/>
                </a:solidFill>
              </a:rPr>
              <a:t>&lt;</a:t>
            </a:r>
            <a:r>
              <a:rPr lang="zh-CN" altLang="en-US" dirty="0">
                <a:solidFill>
                  <a:srgbClr val="0000CC"/>
                </a:solidFill>
              </a:rPr>
              <a:t>旧索引名</a:t>
            </a:r>
            <a:r>
              <a:rPr lang="en-US" altLang="zh-CN" dirty="0">
                <a:solidFill>
                  <a:srgbClr val="0000CC"/>
                </a:solidFill>
              </a:rPr>
              <a:t>&gt; </a:t>
            </a:r>
            <a:r>
              <a:rPr lang="en-US" altLang="zh-CN" dirty="0">
                <a:solidFill>
                  <a:srgbClr val="FF0000"/>
                </a:solidFill>
              </a:rPr>
              <a:t>RENAME TO </a:t>
            </a:r>
            <a:r>
              <a:rPr lang="en-US" altLang="zh-CN" dirty="0">
                <a:solidFill>
                  <a:srgbClr val="0000CC"/>
                </a:solidFill>
              </a:rPr>
              <a:t>&lt;</a:t>
            </a:r>
            <a:r>
              <a:rPr lang="zh-CN" altLang="en-US" dirty="0">
                <a:solidFill>
                  <a:srgbClr val="0000CC"/>
                </a:solidFill>
              </a:rPr>
              <a:t>新索引名</a:t>
            </a:r>
            <a:r>
              <a:rPr lang="en-US" altLang="zh-CN" dirty="0">
                <a:solidFill>
                  <a:srgbClr val="0000CC"/>
                </a:solidFill>
              </a:rPr>
              <a:t>&gt;;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[</a:t>
            </a:r>
            <a:r>
              <a:rPr lang="zh-CN" altLang="en-US" dirty="0">
                <a:cs typeface="Times New Roman" panose="02020603050405020304" pitchFamily="18" charset="0"/>
              </a:rPr>
              <a:t>例</a:t>
            </a:r>
            <a:r>
              <a:rPr lang="en-US" altLang="zh-CN" dirty="0"/>
              <a:t>3.14] </a:t>
            </a:r>
            <a:r>
              <a:rPr lang="zh-CN" altLang="en-US" dirty="0"/>
              <a:t>将</a:t>
            </a:r>
            <a:r>
              <a:rPr lang="en-US" altLang="zh-CN" dirty="0"/>
              <a:t>SC</a:t>
            </a:r>
            <a:r>
              <a:rPr lang="zh-CN" altLang="en-US" dirty="0"/>
              <a:t>表的</a:t>
            </a:r>
            <a:r>
              <a:rPr lang="en-US" altLang="zh-CN" dirty="0" err="1"/>
              <a:t>SCno</a:t>
            </a:r>
            <a:r>
              <a:rPr lang="zh-CN" altLang="en-US" dirty="0"/>
              <a:t>索引名改为</a:t>
            </a:r>
            <a:r>
              <a:rPr lang="en-US" altLang="zh-CN" dirty="0" err="1"/>
              <a:t>SCSno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ALTER INDEX </a:t>
            </a:r>
            <a:r>
              <a:rPr lang="en-US" altLang="zh-CN" dirty="0" err="1">
                <a:solidFill>
                  <a:srgbClr val="0000CC"/>
                </a:solidFill>
              </a:rPr>
              <a:t>SCno</a:t>
            </a:r>
            <a:r>
              <a:rPr lang="en-US" altLang="zh-CN" dirty="0">
                <a:solidFill>
                  <a:srgbClr val="0000CC"/>
                </a:solidFill>
              </a:rPr>
              <a:t> RENAME TO </a:t>
            </a:r>
            <a:r>
              <a:rPr lang="en-US" altLang="zh-CN" dirty="0" err="1">
                <a:solidFill>
                  <a:srgbClr val="0000CC"/>
                </a:solidFill>
              </a:rPr>
              <a:t>SCSno</a:t>
            </a:r>
            <a:r>
              <a:rPr lang="en-US" altLang="zh-CN" dirty="0">
                <a:solidFill>
                  <a:srgbClr val="0000CC"/>
                </a:solidFill>
              </a:rPr>
              <a:t>;</a:t>
            </a:r>
            <a:endParaRPr lang="zh-CN" altLang="en-US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76200" y="178558"/>
            <a:ext cx="11963400" cy="914400"/>
          </a:xfrm>
          <a:noFill/>
        </p:spPr>
        <p:txBody>
          <a:bodyPr>
            <a:normAutofit/>
          </a:bodyPr>
          <a:lstStyle/>
          <a:p>
            <a:r>
              <a:rPr lang="en-US" altLang="zh-CN" sz="3600" b="1" u="sng" dirty="0">
                <a:solidFill>
                  <a:srgbClr val="FF0000"/>
                </a:solidFill>
              </a:rPr>
              <a:t>3.2 </a:t>
            </a:r>
            <a:r>
              <a:rPr lang="zh-CN" altLang="en-US" sz="3600" b="1" u="sng" dirty="0">
                <a:solidFill>
                  <a:srgbClr val="FF0000"/>
                </a:solidFill>
              </a:rPr>
              <a:t>修改索引</a:t>
            </a:r>
            <a:endParaRPr lang="zh-CN" altLang="en-US" sz="36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139715" cy="546922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en-US" altLang="zh-CN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DROP</a:t>
            </a: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dirty="0"/>
              <a:t>INDEX </a:t>
            </a:r>
            <a:r>
              <a:rPr lang="en-US" altLang="zh-CN" dirty="0">
                <a:solidFill>
                  <a:srgbClr val="0000CC"/>
                </a:solidFill>
              </a:rPr>
              <a:t>&lt;</a:t>
            </a:r>
            <a:r>
              <a:rPr lang="zh-CN" altLang="en-US" dirty="0">
                <a:solidFill>
                  <a:srgbClr val="0000CC"/>
                </a:solidFill>
              </a:rPr>
              <a:t>索引名</a:t>
            </a:r>
            <a:r>
              <a:rPr lang="en-US" altLang="zh-CN" dirty="0">
                <a:solidFill>
                  <a:srgbClr val="0000CC"/>
                </a:solidFill>
              </a:rPr>
              <a:t>&gt;;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删除索引时，系统会从数据字典中删去有关该索引的描述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[</a:t>
            </a:r>
            <a:r>
              <a:rPr lang="zh-CN" altLang="en-US" dirty="0">
                <a:cs typeface="Times New Roman" panose="02020603050405020304" pitchFamily="18" charset="0"/>
              </a:rPr>
              <a:t>例</a:t>
            </a:r>
            <a:r>
              <a:rPr lang="en-US" altLang="zh-CN" dirty="0"/>
              <a:t>3.15] </a:t>
            </a:r>
            <a:r>
              <a:rPr lang="zh-CN" altLang="en-US" dirty="0"/>
              <a:t>删除</a:t>
            </a:r>
            <a:r>
              <a:rPr lang="en-US" altLang="zh-CN" dirty="0"/>
              <a:t>Student</a:t>
            </a:r>
            <a:r>
              <a:rPr lang="zh-CN" altLang="en-US" dirty="0"/>
              <a:t>表的</a:t>
            </a:r>
            <a:r>
              <a:rPr lang="en-US" altLang="zh-CN" dirty="0" err="1"/>
              <a:t>Stusname</a:t>
            </a:r>
            <a:r>
              <a:rPr lang="zh-CN" altLang="en-US" dirty="0"/>
              <a:t>索引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DROP INDEX </a:t>
            </a:r>
            <a:r>
              <a:rPr lang="en-US" altLang="zh-CN" dirty="0" err="1">
                <a:solidFill>
                  <a:srgbClr val="0000CC"/>
                </a:solidFill>
              </a:rPr>
              <a:t>Stusname</a:t>
            </a:r>
            <a:r>
              <a:rPr lang="en-US" altLang="zh-CN" dirty="0">
                <a:solidFill>
                  <a:srgbClr val="0000CC"/>
                </a:solidFill>
              </a:rPr>
              <a:t>;</a:t>
            </a:r>
            <a:endParaRPr lang="zh-CN" altLang="en-US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76200" y="178558"/>
            <a:ext cx="11963400" cy="914400"/>
          </a:xfrm>
          <a:noFill/>
        </p:spPr>
        <p:txBody>
          <a:bodyPr>
            <a:normAutofit/>
          </a:bodyPr>
          <a:lstStyle/>
          <a:p>
            <a:r>
              <a:rPr lang="en-US" altLang="zh-CN" sz="3600" b="1" u="sng" dirty="0">
                <a:solidFill>
                  <a:srgbClr val="FF0000"/>
                </a:solidFill>
              </a:rPr>
              <a:t>3.3 </a:t>
            </a:r>
            <a:r>
              <a:rPr lang="zh-CN" altLang="en-US" sz="3600" b="1" u="sng" dirty="0">
                <a:solidFill>
                  <a:srgbClr val="FF0000"/>
                </a:solidFill>
              </a:rPr>
              <a:t>删除索引</a:t>
            </a:r>
            <a:endParaRPr lang="zh-CN" altLang="en-US" sz="36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228600"/>
            <a:ext cx="11963400" cy="685800"/>
          </a:xfrm>
          <a:noFill/>
        </p:spPr>
        <p:txBody>
          <a:bodyPr>
            <a:normAutofit/>
          </a:bodyPr>
          <a:lstStyle/>
          <a:p>
            <a:r>
              <a:rPr lang="en-US" altLang="zh-CN" sz="3600" b="1" u="sng" dirty="0">
                <a:solidFill>
                  <a:srgbClr val="FF0000"/>
                </a:solidFill>
              </a:rPr>
              <a:t>4.</a:t>
            </a:r>
            <a:r>
              <a:rPr lang="zh-CN" altLang="en-US" sz="3600" b="1" u="sng" dirty="0">
                <a:solidFill>
                  <a:srgbClr val="FF0000"/>
                </a:solidFill>
              </a:rPr>
              <a:t>数据字典</a:t>
            </a:r>
            <a:endParaRPr lang="zh-CN" altLang="en-US" sz="3600" b="1" u="sng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数据字典是关系数据库管理系统内部的一组系统表，它记录了数据库中所有定义信息：</a:t>
            </a:r>
            <a:endParaRPr lang="en-US" altLang="zh-CN" dirty="0"/>
          </a:p>
          <a:p>
            <a:pPr lvl="1"/>
            <a:r>
              <a:rPr lang="zh-CN" altLang="en-US" dirty="0"/>
              <a:t>关系模式定义</a:t>
            </a:r>
            <a:endParaRPr lang="en-US" altLang="zh-CN" dirty="0"/>
          </a:p>
          <a:p>
            <a:pPr lvl="1"/>
            <a:r>
              <a:rPr lang="zh-CN" altLang="en-US" dirty="0"/>
              <a:t>视图定义</a:t>
            </a:r>
            <a:endParaRPr lang="en-US" altLang="zh-CN" dirty="0"/>
          </a:p>
          <a:p>
            <a:pPr lvl="1"/>
            <a:r>
              <a:rPr lang="zh-CN" altLang="en-US" dirty="0"/>
              <a:t>索引定义</a:t>
            </a:r>
            <a:endParaRPr lang="en-US" altLang="zh-CN" dirty="0"/>
          </a:p>
          <a:p>
            <a:pPr lvl="1"/>
            <a:r>
              <a:rPr lang="zh-CN" altLang="en-US" dirty="0"/>
              <a:t>完整性约束定义</a:t>
            </a:r>
            <a:endParaRPr lang="en-US" altLang="zh-CN" dirty="0"/>
          </a:p>
          <a:p>
            <a:pPr lvl="1"/>
            <a:r>
              <a:rPr lang="zh-CN" altLang="en-US" dirty="0"/>
              <a:t>各类用户对数据库的操作权限</a:t>
            </a:r>
            <a:endParaRPr lang="en-US" altLang="zh-CN" dirty="0"/>
          </a:p>
          <a:p>
            <a:pPr lvl="1"/>
            <a:r>
              <a:rPr lang="zh-CN" altLang="en-US" dirty="0"/>
              <a:t>统计信息等</a:t>
            </a:r>
            <a:endParaRPr lang="zh-CN" altLang="en-US" dirty="0"/>
          </a:p>
          <a:p>
            <a:r>
              <a:rPr lang="zh-CN" altLang="en-US" dirty="0"/>
              <a:t>关系数据库管理系统在执行</a:t>
            </a:r>
            <a:r>
              <a:rPr lang="en-US" altLang="zh-CN" dirty="0"/>
              <a:t>SQL</a:t>
            </a:r>
            <a:r>
              <a:rPr lang="zh-CN" altLang="en-US" dirty="0"/>
              <a:t>的数据定义语句时，实际上就是在更新数据字典表中的相应信息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000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SQL </a:t>
            </a:r>
            <a:r>
              <a:rPr lang="zh-CN" altLang="en-US" sz="4000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的产生与发展</a:t>
            </a:r>
            <a:endParaRPr lang="en-US" altLang="zh-CN" sz="4000" u="sng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000" dirty="0"/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1974</a:t>
            </a:r>
            <a:r>
              <a:rPr lang="zh-CN" altLang="en-US" dirty="0">
                <a:latin typeface="Times New Roman" panose="02020603050405020304" pitchFamily="18" charset="0"/>
              </a:rPr>
              <a:t>年，</a:t>
            </a:r>
            <a:r>
              <a:rPr lang="en-US" altLang="zh-CN" dirty="0">
                <a:latin typeface="Times New Roman" panose="02020603050405020304" pitchFamily="18" charset="0"/>
              </a:rPr>
              <a:t>Boyce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Chamberlin</a:t>
            </a:r>
            <a:r>
              <a:rPr lang="zh-CN" altLang="en-US" dirty="0">
                <a:latin typeface="Times New Roman" panose="02020603050405020304" pitchFamily="18" charset="0"/>
              </a:rPr>
              <a:t>提出 </a:t>
            </a:r>
            <a:r>
              <a:rPr lang="en-US" altLang="zh-CN" dirty="0">
                <a:latin typeface="Times New Roman" panose="02020603050405020304" pitchFamily="18" charset="0"/>
              </a:rPr>
              <a:t>SQL </a:t>
            </a:r>
            <a:r>
              <a:rPr lang="zh-CN" altLang="en-US" dirty="0">
                <a:latin typeface="Times New Roman" panose="02020603050405020304" pitchFamily="18" charset="0"/>
              </a:rPr>
              <a:t>标准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1975</a:t>
            </a:r>
            <a:r>
              <a:rPr lang="zh-CN" altLang="en-US" dirty="0">
                <a:latin typeface="Times New Roman" panose="02020603050405020304" pitchFamily="18" charset="0"/>
              </a:rPr>
              <a:t>年～</a:t>
            </a:r>
            <a:r>
              <a:rPr lang="en-US" altLang="zh-CN" dirty="0">
                <a:latin typeface="Times New Roman" panose="02020603050405020304" pitchFamily="18" charset="0"/>
              </a:rPr>
              <a:t>1979</a:t>
            </a:r>
            <a:r>
              <a:rPr lang="zh-CN" altLang="en-US" dirty="0">
                <a:latin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</a:rPr>
              <a:t>IBM</a:t>
            </a:r>
            <a:r>
              <a:rPr lang="zh-CN" altLang="en-US" dirty="0">
                <a:latin typeface="Times New Roman" panose="02020603050405020304" pitchFamily="18" charset="0"/>
              </a:rPr>
              <a:t>公司在</a:t>
            </a:r>
            <a:r>
              <a:rPr lang="en-US" altLang="zh-CN" dirty="0">
                <a:latin typeface="Times New Roman" panose="02020603050405020304" pitchFamily="18" charset="0"/>
              </a:rPr>
              <a:t>System R</a:t>
            </a:r>
            <a:r>
              <a:rPr lang="zh-CN" altLang="en-US" dirty="0">
                <a:latin typeface="Times New Roman" panose="02020603050405020304" pitchFamily="18" charset="0"/>
              </a:rPr>
              <a:t>原型系统上实现</a:t>
            </a:r>
            <a:endParaRPr lang="zh-CN" altLang="en-US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992791" y="2675590"/>
          <a:ext cx="5078490" cy="3801410"/>
        </p:xfrm>
        <a:graphic>
          <a:graphicData uri="http://schemas.openxmlformats.org/drawingml/2006/table">
            <a:tbl>
              <a:tblPr/>
              <a:tblGrid>
                <a:gridCol w="2449753"/>
                <a:gridCol w="1314368"/>
                <a:gridCol w="1314369"/>
              </a:tblGrid>
              <a:tr h="38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标准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大致页数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发布日期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SQL/86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1986.10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SQL/89(FIPS 127-1)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1989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SQL/92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622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1992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SQL99(SQL 3)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1700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1999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SQL2003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3600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2003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SQL2008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3777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SQL2011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SQL2016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SQL2019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260580" y="2819400"/>
            <a:ext cx="4938629" cy="2806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目前，没有一个数据库系统能够支持</a:t>
            </a:r>
            <a:r>
              <a:rPr lang="en-US" altLang="zh-CN" sz="24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24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标准的所有概念和特性</a:t>
            </a:r>
            <a:endParaRPr lang="en-US" altLang="zh-CN" sz="24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SzPct val="100000"/>
            </a:pPr>
            <a:endParaRPr lang="en-US" altLang="zh-CN" sz="12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许多软件厂商对</a:t>
            </a:r>
            <a:r>
              <a:rPr lang="en-US" altLang="zh-CN" sz="24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24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基本命令集进行不同程度的扩充和修改，使之可以支持标准以外的一些功能</a:t>
            </a:r>
            <a:endParaRPr lang="zh-CN" altLang="en-US" sz="24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r>
              <a:rPr lang="zh-CN" altLang="en-US" dirty="0"/>
              <a:t>习题：</a:t>
            </a:r>
            <a:r>
              <a:rPr lang="en-US" altLang="zh-CN" dirty="0"/>
              <a:t>1-9</a:t>
            </a:r>
            <a:r>
              <a:rPr lang="zh-CN" altLang="en-US" dirty="0"/>
              <a:t>题</a:t>
            </a:r>
            <a:r>
              <a:rPr lang="en-US" altLang="zh-CN" dirty="0"/>
              <a:t>(</a:t>
            </a:r>
            <a:r>
              <a:rPr lang="zh-CN" altLang="en-US" dirty="0"/>
              <a:t>全部</a:t>
            </a:r>
            <a:r>
              <a:rPr lang="en-US" altLang="zh-CN" dirty="0"/>
              <a:t>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SQL </a:t>
            </a:r>
            <a:r>
              <a:rPr lang="zh-CN" altLang="en-US" sz="4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zh-CN" altLang="en-US" sz="4000" dirty="0">
                <a:solidFill>
                  <a:srgbClr val="FF0000"/>
                </a:solidFill>
              </a:rPr>
              <a:t>五</a:t>
            </a:r>
            <a:r>
              <a:rPr lang="zh-CN" altLang="en-US" sz="4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个特点</a:t>
            </a:r>
            <a:endParaRPr lang="en-US" altLang="zh-CN" sz="40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000" dirty="0"/>
          </a:p>
          <a:p>
            <a:pPr marL="514350" indent="-514350">
              <a:buClr>
                <a:srgbClr val="FF0000"/>
              </a:buClr>
              <a:buSzPct val="100000"/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</a:rPr>
              <a:t>综合统一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514350" indent="-514350">
              <a:buClr>
                <a:srgbClr val="FF0000"/>
              </a:buClr>
              <a:buSzPct val="100000"/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</a:rPr>
              <a:t>高度非过程化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514350" indent="-514350">
              <a:buClr>
                <a:srgbClr val="FF0000"/>
              </a:buClr>
              <a:buSzPct val="100000"/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</a:rPr>
              <a:t>面向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</a:rPr>
              <a:t>集合</a:t>
            </a:r>
            <a:r>
              <a:rPr lang="zh-CN" altLang="en-US" dirty="0">
                <a:latin typeface="Times New Roman" panose="02020603050405020304" pitchFamily="18" charset="0"/>
              </a:rPr>
              <a:t>的操作方式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514350" indent="-514350">
              <a:buClr>
                <a:srgbClr val="FF0000"/>
              </a:buClr>
              <a:buSzPct val="100000"/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</a:rPr>
              <a:t>以同一种语法结构提供两种使用方法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514350" indent="-514350">
              <a:buClr>
                <a:srgbClr val="FF0000"/>
              </a:buClr>
              <a:buSzPct val="100000"/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</a:rPr>
              <a:t>语言简洁，易学易用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altLang="zh-CN" sz="43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① </a:t>
            </a:r>
            <a:r>
              <a:rPr lang="zh-CN" altLang="en-US" sz="43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综合统一</a:t>
            </a:r>
            <a:endParaRPr lang="en-US" altLang="zh-CN" sz="43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000" dirty="0"/>
          </a:p>
          <a:p>
            <a:r>
              <a:rPr lang="zh-CN" altLang="en-US" sz="2600" dirty="0"/>
              <a:t>集数据定义语言</a:t>
            </a:r>
            <a:r>
              <a:rPr lang="en-US" altLang="zh-CN" sz="2600" dirty="0"/>
              <a:t>(DDL)</a:t>
            </a:r>
            <a:r>
              <a:rPr lang="zh-CN" altLang="en-US" sz="2600" dirty="0"/>
              <a:t>，数据操纵语言</a:t>
            </a:r>
            <a:r>
              <a:rPr lang="en-US" altLang="zh-CN" sz="2600" dirty="0"/>
              <a:t>(DML)</a:t>
            </a:r>
            <a:r>
              <a:rPr lang="zh-CN" altLang="en-US" sz="2600" dirty="0"/>
              <a:t>，数据控制语言</a:t>
            </a:r>
            <a:r>
              <a:rPr lang="en-US" altLang="zh-CN" sz="2600" dirty="0"/>
              <a:t>(DCL)</a:t>
            </a:r>
            <a:r>
              <a:rPr lang="zh-CN" altLang="en-US" sz="2600" dirty="0"/>
              <a:t>功能于一体。</a:t>
            </a:r>
            <a:endParaRPr lang="zh-CN" altLang="en-US" sz="2600" dirty="0"/>
          </a:p>
          <a:p>
            <a:r>
              <a:rPr lang="zh-CN" altLang="en-US" sz="2600" dirty="0"/>
              <a:t>可以独立完成</a:t>
            </a:r>
            <a:r>
              <a:rPr lang="zh-CN" altLang="en-US" sz="2600" dirty="0">
                <a:solidFill>
                  <a:srgbClr val="FF0000"/>
                </a:solidFill>
              </a:rPr>
              <a:t>数据库生命周期</a:t>
            </a:r>
            <a:r>
              <a:rPr lang="zh-CN" altLang="en-US" sz="2600" dirty="0"/>
              <a:t>中的全部活动：</a:t>
            </a:r>
            <a:endParaRPr lang="zh-CN" altLang="en-US" sz="2600" dirty="0"/>
          </a:p>
          <a:p>
            <a:pPr lvl="1"/>
            <a:r>
              <a:rPr lang="zh-CN" altLang="en-US" sz="2200" dirty="0"/>
              <a:t>定义和修改、删除关系模式，定义和删除视图，插入数据，建立数据库</a:t>
            </a:r>
            <a:r>
              <a:rPr lang="en-US" altLang="zh-CN" sz="2200" dirty="0"/>
              <a:t>;</a:t>
            </a:r>
            <a:endParaRPr lang="en-US" altLang="zh-CN" sz="2200" dirty="0"/>
          </a:p>
          <a:p>
            <a:pPr lvl="1"/>
            <a:r>
              <a:rPr lang="en-US" altLang="zh-CN" sz="2200" dirty="0"/>
              <a:t> </a:t>
            </a:r>
            <a:r>
              <a:rPr lang="zh-CN" altLang="en-US" sz="2200" dirty="0"/>
              <a:t>对数据库中的数据进行查询和更新</a:t>
            </a:r>
            <a:r>
              <a:rPr lang="en-US" altLang="zh-CN" sz="2200" dirty="0"/>
              <a:t>;</a:t>
            </a:r>
            <a:endParaRPr lang="en-US" altLang="zh-CN" sz="2200" dirty="0"/>
          </a:p>
          <a:p>
            <a:pPr lvl="1"/>
            <a:r>
              <a:rPr lang="en-US" altLang="zh-CN" sz="2200" dirty="0"/>
              <a:t> </a:t>
            </a:r>
            <a:r>
              <a:rPr lang="zh-CN" altLang="en-US" sz="2200" dirty="0"/>
              <a:t>数据库重构和维护</a:t>
            </a:r>
            <a:endParaRPr lang="zh-CN" altLang="en-US" sz="2200" dirty="0"/>
          </a:p>
          <a:p>
            <a:pPr lvl="1"/>
            <a:r>
              <a:rPr lang="zh-CN" altLang="en-US" sz="2200" dirty="0"/>
              <a:t>数据库安全性、完整性控制，以及事务控制</a:t>
            </a:r>
            <a:endParaRPr lang="zh-CN" altLang="en-US" sz="2200" dirty="0"/>
          </a:p>
          <a:p>
            <a:pPr lvl="1"/>
            <a:r>
              <a:rPr lang="zh-CN" altLang="en-US" sz="2200" dirty="0"/>
              <a:t>嵌入式</a:t>
            </a:r>
            <a:r>
              <a:rPr lang="en-US" altLang="zh-CN" sz="2200" dirty="0"/>
              <a:t>SQL</a:t>
            </a:r>
            <a:r>
              <a:rPr lang="zh-CN" altLang="en-US" sz="2200" dirty="0"/>
              <a:t>和动态</a:t>
            </a:r>
            <a:r>
              <a:rPr lang="en-US" altLang="zh-CN" sz="2200" dirty="0"/>
              <a:t>SQL</a:t>
            </a:r>
            <a:r>
              <a:rPr lang="zh-CN" altLang="en-US" sz="2200" dirty="0"/>
              <a:t>定义</a:t>
            </a:r>
            <a:endParaRPr lang="zh-CN" altLang="en-US" sz="2200" dirty="0"/>
          </a:p>
          <a:p>
            <a:r>
              <a:rPr lang="zh-CN" altLang="en-US" sz="2600" dirty="0"/>
              <a:t>用户数据库投入运行后，可根据需要随时逐步修改模式，不影响数据库的运行。</a:t>
            </a:r>
            <a:endParaRPr lang="zh-CN" altLang="en-US" sz="2600" dirty="0"/>
          </a:p>
          <a:p>
            <a:r>
              <a:rPr lang="zh-CN" altLang="en-US" sz="2600" dirty="0"/>
              <a:t>数据操作符统一</a:t>
            </a:r>
            <a:endParaRPr lang="zh-CN" alt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4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② </a:t>
            </a:r>
            <a:r>
              <a:rPr lang="zh-CN" altLang="en-US" sz="4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高度非过程化</a:t>
            </a:r>
            <a:endParaRPr lang="en-US" altLang="zh-CN" sz="40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/>
          </a:p>
          <a:p>
            <a:pPr>
              <a:lnSpc>
                <a:spcPct val="150000"/>
              </a:lnSpc>
            </a:pPr>
            <a:r>
              <a:rPr lang="zh-CN" altLang="en-US" dirty="0"/>
              <a:t>非关系数据模型的数据操纵语言</a:t>
            </a:r>
            <a:r>
              <a:rPr lang="zh-CN" altLang="en-US" dirty="0">
                <a:latin typeface="Tahoma" panose="020B0604030504040204" pitchFamily="34" charset="0"/>
              </a:rPr>
              <a:t>“</a:t>
            </a:r>
            <a:r>
              <a:rPr lang="zh-CN" altLang="en-US" dirty="0">
                <a:solidFill>
                  <a:srgbClr val="FF00FF"/>
                </a:solidFill>
              </a:rPr>
              <a:t>面向过程</a:t>
            </a:r>
            <a:r>
              <a:rPr lang="zh-CN" altLang="en-US" dirty="0">
                <a:latin typeface="Tahoma" panose="020B0604030504040204" pitchFamily="34" charset="0"/>
              </a:rPr>
              <a:t>”</a:t>
            </a:r>
            <a:r>
              <a:rPr lang="zh-CN" altLang="en-US" dirty="0"/>
              <a:t>，必须指定存取路径。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只要提出“做什么”，无须了解存取路径。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存取路径的选择以及</a:t>
            </a:r>
            <a:r>
              <a:rPr lang="en-US" altLang="zh-CN" dirty="0"/>
              <a:t>SQL</a:t>
            </a:r>
            <a:r>
              <a:rPr lang="zh-CN" altLang="en-US" dirty="0"/>
              <a:t>的操作过程由系统自动完成。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大大减轻了用户负担，而且有利于提高数据独立性</a:t>
            </a:r>
            <a:endParaRPr lang="zh-CN" alt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4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③ </a:t>
            </a:r>
            <a:r>
              <a:rPr lang="zh-CN" altLang="en-US" sz="4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面向集合的操作方式</a:t>
            </a:r>
            <a:endParaRPr lang="en-US" altLang="zh-CN" sz="40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/>
          </a:p>
          <a:p>
            <a:pPr>
              <a:lnSpc>
                <a:spcPct val="150000"/>
              </a:lnSpc>
            </a:pPr>
            <a:r>
              <a:rPr lang="zh-CN" altLang="en-US" dirty="0"/>
              <a:t>非关系数据模型采用面向记录的操作方式，操作对象是一条记录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采用集合操作方式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 操作对象、查找结果可以是元组的集合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 一次插入、删除、更新操作的对象可以是元组的集合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8b622e8-5a99-474d-9aaa-0fff4a207836}"/>
</p:tagLst>
</file>

<file path=ppt/tags/tag2.xml><?xml version="1.0" encoding="utf-8"?>
<p:tagLst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2&quot;/&gt;&lt;property id=&quot;20307&quot; value=&quot;258&quot;/&gt;&lt;/object&gt;&lt;object type=&quot;3&quot; unique_id=&quot;10006&quot;&gt;&lt;property id=&quot;20148&quot; value=&quot;5&quot;/&gt;&lt;property id=&quot;20300&quot; value=&quot;Slide 3&quot;/&gt;&lt;property id=&quot;20307&quot; value=&quot;259&quot;/&gt;&lt;/object&gt;&lt;object type=&quot;3&quot; unique_id=&quot;10007&quot;&gt;&lt;property id=&quot;20148&quot; value=&quot;5&quot;/&gt;&lt;property id=&quot;20300&quot; value=&quot;Slide 4&quot;/&gt;&lt;property id=&quot;20307&quot; value=&quot;260&quot;/&gt;&lt;/object&gt;&lt;object type=&quot;3&quot; unique_id=&quot;10008&quot;&gt;&lt;property id=&quot;20148&quot; value=&quot;5&quot;/&gt;&lt;property id=&quot;20300&quot; value=&quot;Slide 13&quot;/&gt;&lt;property id=&quot;20307&quot; value=&quot;261&quot;/&gt;&lt;/object&gt;&lt;object type=&quot;3&quot; unique_id=&quot;10009&quot;&gt;&lt;property id=&quot;20148&quot; value=&quot;5&quot;/&gt;&lt;property id=&quot;20300&quot; value=&quot;Slide 14&quot;/&gt;&lt;property id=&quot;20307&quot; value=&quot;262&quot;/&gt;&lt;/object&gt;&lt;object type=&quot;3&quot; unique_id=&quot;10010&quot;&gt;&lt;property id=&quot;20148&quot; value=&quot;5&quot;/&gt;&lt;property id=&quot;20300&quot; value=&quot;Slide 15&quot;/&gt;&lt;property id=&quot;20307&quot; value=&quot;263&quot;/&gt;&lt;/object&gt;&lt;object type=&quot;3&quot; unique_id=&quot;10011&quot;&gt;&lt;property id=&quot;20148&quot; value=&quot;5&quot;/&gt;&lt;property id=&quot;20300&quot; value=&quot;Slide 16&quot;/&gt;&lt;property id=&quot;20307&quot; value=&quot;264&quot;/&gt;&lt;/object&gt;&lt;object type=&quot;3&quot; unique_id=&quot;10012&quot;&gt;&lt;property id=&quot;20148&quot; value=&quot;5&quot;/&gt;&lt;property id=&quot;20300&quot; value=&quot;Slide 17&quot;/&gt;&lt;property id=&quot;20307&quot; value=&quot;265&quot;/&gt;&lt;/object&gt;&lt;object type=&quot;3&quot; unique_id=&quot;10013&quot;&gt;&lt;property id=&quot;20148&quot; value=&quot;5&quot;/&gt;&lt;property id=&quot;20300&quot; value=&quot;Slide 19&quot;/&gt;&lt;property id=&quot;20307&quot; value=&quot;266&quot;/&gt;&lt;/object&gt;&lt;object type=&quot;3&quot; unique_id=&quot;10014&quot;&gt;&lt;property id=&quot;20148&quot; value=&quot;5&quot;/&gt;&lt;property id=&quot;20300&quot; value=&quot;Slide 23&quot;/&gt;&lt;property id=&quot;20307&quot; value=&quot;267&quot;/&gt;&lt;/object&gt;&lt;object type=&quot;3&quot; unique_id=&quot;10015&quot;&gt;&lt;property id=&quot;20148&quot; value=&quot;5&quot;/&gt;&lt;property id=&quot;20300&quot; value=&quot;Slide 29&quot;/&gt;&lt;property id=&quot;20307&quot; value=&quot;268&quot;/&gt;&lt;/object&gt;&lt;object type=&quot;3&quot; unique_id=&quot;10016&quot;&gt;&lt;property id=&quot;20148&quot; value=&quot;5&quot;/&gt;&lt;property id=&quot;20300&quot; value=&quot;Slide 30&quot;/&gt;&lt;property id=&quot;20307&quot; value=&quot;269&quot;/&gt;&lt;/object&gt;&lt;object type=&quot;3&quot; unique_id=&quot;10017&quot;&gt;&lt;property id=&quot;20148&quot; value=&quot;5&quot;/&gt;&lt;property id=&quot;20300&quot; value=&quot;Slide 31&quot;/&gt;&lt;property id=&quot;20307&quot; value=&quot;270&quot;/&gt;&lt;/object&gt;&lt;object type=&quot;3&quot; unique_id=&quot;10018&quot;&gt;&lt;property id=&quot;20148&quot; value=&quot;5&quot;/&gt;&lt;property id=&quot;20300&quot; value=&quot;Slide 35&quot;/&gt;&lt;property id=&quot;20307&quot; value=&quot;271&quot;/&gt;&lt;/object&gt;&lt;object type=&quot;3&quot; unique_id=&quot;10019&quot;&gt;&lt;property id=&quot;20148&quot; value=&quot;5&quot;/&gt;&lt;property id=&quot;20300&quot; value=&quot;Slide 36&quot;/&gt;&lt;property id=&quot;20307&quot; value=&quot;272&quot;/&gt;&lt;/object&gt;&lt;object type=&quot;3&quot; unique_id=&quot;10020&quot;&gt;&lt;property id=&quot;20148&quot; value=&quot;5&quot;/&gt;&lt;property id=&quot;20300&quot; value=&quot;Slide 39&quot;/&gt;&lt;property id=&quot;20307&quot; value=&quot;273&quot;/&gt;&lt;/object&gt;&lt;object type=&quot;3&quot; unique_id=&quot;10021&quot;&gt;&lt;property id=&quot;20148&quot; value=&quot;5&quot;/&gt;&lt;property id=&quot;20300&quot; value=&quot;Slide 40&quot;/&gt;&lt;property id=&quot;20307&quot; value=&quot;274&quot;/&gt;&lt;/object&gt;&lt;object type=&quot;3&quot; unique_id=&quot;10022&quot;&gt;&lt;property id=&quot;20148&quot; value=&quot;5&quot;/&gt;&lt;property id=&quot;20300&quot; value=&quot;Slide 41&quot;/&gt;&lt;property id=&quot;20307&quot; value=&quot;275&quot;/&gt;&lt;/object&gt;&lt;object type=&quot;3&quot; unique_id=&quot;10023&quot;&gt;&lt;property id=&quot;20148&quot; value=&quot;5&quot;/&gt;&lt;property id=&quot;20300&quot; value=&quot;Slide 52&quot;/&gt;&lt;property id=&quot;20307&quot; value=&quot;276&quot;/&gt;&lt;/object&gt;&lt;object type=&quot;3&quot; unique_id=&quot;10024&quot;&gt;&lt;property id=&quot;20148&quot; value=&quot;5&quot;/&gt;&lt;property id=&quot;20300&quot; value=&quot;Slide 58&quot;/&gt;&lt;property id=&quot;20307&quot; value=&quot;277&quot;/&gt;&lt;/object&gt;&lt;object type=&quot;3&quot; unique_id=&quot;10025&quot;&gt;&lt;property id=&quot;20148&quot; value=&quot;5&quot;/&gt;&lt;property id=&quot;20300&quot; value=&quot;Slide 59&quot;/&gt;&lt;property id=&quot;20307&quot; value=&quot;278&quot;/&gt;&lt;/object&gt;&lt;object type=&quot;3&quot; unique_id=&quot;10026&quot;&gt;&lt;property id=&quot;20148&quot; value=&quot;5&quot;/&gt;&lt;property id=&quot;20300&quot; value=&quot;Slide 65&quot;/&gt;&lt;property id=&quot;20307&quot; value=&quot;279&quot;/&gt;&lt;/object&gt;&lt;object type=&quot;3&quot; unique_id=&quot;10027&quot;&gt;&lt;property id=&quot;20148&quot; value=&quot;5&quot;/&gt;&lt;property id=&quot;20300&quot; value=&quot;Slide 71&quot;/&gt;&lt;property id=&quot;20307&quot; value=&quot;280&quot;/&gt;&lt;/object&gt;&lt;object type=&quot;3&quot; unique_id=&quot;10028&quot;&gt;&lt;property id=&quot;20148&quot; value=&quot;5&quot;/&gt;&lt;property id=&quot;20300&quot; value=&quot;Slide 72&quot;/&gt;&lt;property id=&quot;20307&quot; value=&quot;281&quot;/&gt;&lt;/object&gt;&lt;object type=&quot;3&quot; unique_id=&quot;10029&quot;&gt;&lt;property id=&quot;20148&quot; value=&quot;5&quot;/&gt;&lt;property id=&quot;20300&quot; value=&quot;Slide 73&quot;/&gt;&lt;property id=&quot;20307&quot; value=&quot;282&quot;/&gt;&lt;/object&gt;&lt;object type=&quot;3&quot; unique_id=&quot;10030&quot;&gt;&lt;property id=&quot;20148&quot; value=&quot;5&quot;/&gt;&lt;property id=&quot;20300&quot; value=&quot;Slide 74&quot;/&gt;&lt;property id=&quot;20307&quot; value=&quot;283&quot;/&gt;&lt;/object&gt;&lt;object type=&quot;3&quot; unique_id=&quot;10031&quot;&gt;&lt;property id=&quot;20148&quot; value=&quot;5&quot;/&gt;&lt;property id=&quot;20300&quot; value=&quot;Slide 75&quot;/&gt;&lt;property id=&quot;20307&quot; value=&quot;284&quot;/&gt;&lt;/object&gt;&lt;object type=&quot;3&quot; unique_id=&quot;10032&quot;&gt;&lt;property id=&quot;20148&quot; value=&quot;5&quot;/&gt;&lt;property id=&quot;20300&quot; value=&quot;Slide 76&quot;/&gt;&lt;property id=&quot;20307&quot; value=&quot;285&quot;/&gt;&lt;/object&gt;&lt;object type=&quot;3&quot; unique_id=&quot;10033&quot;&gt;&lt;property id=&quot;20148&quot; value=&quot;5&quot;/&gt;&lt;property id=&quot;20300&quot; value=&quot;Slide 77&quot;/&gt;&lt;property id=&quot;20307&quot; value=&quot;286&quot;/&gt;&lt;/object&gt;&lt;object type=&quot;3&quot; unique_id=&quot;10034&quot;&gt;&lt;property id=&quot;20148&quot; value=&quot;5&quot;/&gt;&lt;property id=&quot;20300&quot; value=&quot;Slide 79&quot;/&gt;&lt;property id=&quot;20307&quot; value=&quot;287&quot;/&gt;&lt;/object&gt;&lt;object type=&quot;3&quot; unique_id=&quot;10035&quot;&gt;&lt;property id=&quot;20148&quot; value=&quot;5&quot;/&gt;&lt;property id=&quot;20300&quot; value=&quot;Slide 80&quot;/&gt;&lt;property id=&quot;20307&quot; value=&quot;288&quot;/&gt;&lt;/object&gt;&lt;object type=&quot;3&quot; unique_id=&quot;10036&quot;&gt;&lt;property id=&quot;20148&quot; value=&quot;5&quot;/&gt;&lt;property id=&quot;20300&quot; value=&quot;Slide 81&quot;/&gt;&lt;property id=&quot;20307&quot; value=&quot;289&quot;/&gt;&lt;/object&gt;&lt;object type=&quot;3&quot; unique_id=&quot;10037&quot;&gt;&lt;property id=&quot;20148&quot; value=&quot;5&quot;/&gt;&lt;property id=&quot;20300&quot; value=&quot;Slide 82&quot;/&gt;&lt;property id=&quot;20307&quot; value=&quot;290&quot;/&gt;&lt;/object&gt;&lt;object type=&quot;3&quot; unique_id=&quot;10038&quot;&gt;&lt;property id=&quot;20148&quot; value=&quot;5&quot;/&gt;&lt;property id=&quot;20300&quot; value=&quot;Slide 83&quot;/&gt;&lt;property id=&quot;20307&quot; value=&quot;291&quot;/&gt;&lt;/object&gt;&lt;object type=&quot;3&quot; unique_id=&quot;10039&quot;&gt;&lt;property id=&quot;20148&quot; value=&quot;5&quot;/&gt;&lt;property id=&quot;20300&quot; value=&quot;Slide 84&quot;/&gt;&lt;property id=&quot;20307&quot; value=&quot;292&quot;/&gt;&lt;/object&gt;&lt;object type=&quot;3&quot; unique_id=&quot;10040&quot;&gt;&lt;property id=&quot;20148&quot; value=&quot;5&quot;/&gt;&lt;property id=&quot;20300&quot; value=&quot;Slide 85&quot;/&gt;&lt;property id=&quot;20307&quot; value=&quot;293&quot;/&gt;&lt;/object&gt;&lt;object type=&quot;3&quot; unique_id=&quot;10041&quot;&gt;&lt;property id=&quot;20148&quot; value=&quot;5&quot;/&gt;&lt;property id=&quot;20300&quot; value=&quot;Slide 86&quot;/&gt;&lt;property id=&quot;20307&quot; value=&quot;294&quot;/&gt;&lt;/object&gt;&lt;object type=&quot;3&quot; unique_id=&quot;10042&quot;&gt;&lt;property id=&quot;20148&quot; value=&quot;5&quot;/&gt;&lt;property id=&quot;20300&quot; value=&quot;Slide 88&quot;/&gt;&lt;property id=&quot;20307&quot; value=&quot;295&quot;/&gt;&lt;/object&gt;&lt;object type=&quot;3&quot; unique_id=&quot;10043&quot;&gt;&lt;property id=&quot;20148&quot; value=&quot;5&quot;/&gt;&lt;property id=&quot;20300&quot; value=&quot;Slide 89&quot;/&gt;&lt;property id=&quot;20307&quot; value=&quot;296&quot;/&gt;&lt;/object&gt;&lt;object type=&quot;3&quot; unique_id=&quot;10044&quot;&gt;&lt;property id=&quot;20148&quot; value=&quot;5&quot;/&gt;&lt;property id=&quot;20300&quot; value=&quot;Slide 90&quot;/&gt;&lt;property id=&quot;20307&quot; value=&quot;297&quot;/&gt;&lt;/object&gt;&lt;object type=&quot;3&quot; unique_id=&quot;10045&quot;&gt;&lt;property id=&quot;20148&quot; value=&quot;5&quot;/&gt;&lt;property id=&quot;20300&quot; value=&quot;Slide 91&quot;/&gt;&lt;property id=&quot;20307&quot; value=&quot;298&quot;/&gt;&lt;/object&gt;&lt;object type=&quot;3&quot; unique_id=&quot;10046&quot;&gt;&lt;property id=&quot;20148&quot; value=&quot;5&quot;/&gt;&lt;property id=&quot;20300&quot; value=&quot;Slide 92&quot;/&gt;&lt;property id=&quot;20307&quot; value=&quot;299&quot;/&gt;&lt;/object&gt;&lt;object type=&quot;3&quot; unique_id=&quot;10047&quot;&gt;&lt;property id=&quot;20148&quot; value=&quot;5&quot;/&gt;&lt;property id=&quot;20300&quot; value=&quot;Slide 93&quot;/&gt;&lt;property id=&quot;20307&quot; value=&quot;300&quot;/&gt;&lt;/object&gt;&lt;object type=&quot;3&quot; unique_id=&quot;10048&quot;&gt;&lt;property id=&quot;20148&quot; value=&quot;5&quot;/&gt;&lt;property id=&quot;20300&quot; value=&quot;Slide 94&quot;/&gt;&lt;property id=&quot;20307&quot; value=&quot;301&quot;/&gt;&lt;/object&gt;&lt;object type=&quot;3&quot; unique_id=&quot;10049&quot;&gt;&lt;property id=&quot;20148&quot; value=&quot;5&quot;/&gt;&lt;property id=&quot;20300&quot; value=&quot;Slide 95&quot;/&gt;&lt;property id=&quot;20307&quot; value=&quot;302&quot;/&gt;&lt;/object&gt;&lt;object type=&quot;3&quot; unique_id=&quot;10050&quot;&gt;&lt;property id=&quot;20148&quot; value=&quot;5&quot;/&gt;&lt;property id=&quot;20300&quot; value=&quot;Slide 107&quot;/&gt;&lt;property id=&quot;20307&quot; value=&quot;303&quot;/&gt;&lt;/object&gt;&lt;object type=&quot;3&quot; unique_id=&quot;10051&quot;&gt;&lt;property id=&quot;20148&quot; value=&quot;5&quot;/&gt;&lt;property id=&quot;20300&quot; value=&quot;Slide 108&quot;/&gt;&lt;property id=&quot;20307&quot; value=&quot;304&quot;/&gt;&lt;/object&gt;&lt;object type=&quot;3&quot; unique_id=&quot;10052&quot;&gt;&lt;property id=&quot;20148&quot; value=&quot;5&quot;/&gt;&lt;property id=&quot;20300&quot; value=&quot;Slide 109&quot;/&gt;&lt;property id=&quot;20307&quot; value=&quot;305&quot;/&gt;&lt;/object&gt;&lt;object type=&quot;3&quot; unique_id=&quot;10053&quot;&gt;&lt;property id=&quot;20148&quot; value=&quot;5&quot;/&gt;&lt;property id=&quot;20300&quot; value=&quot;Slide 110&quot;/&gt;&lt;property id=&quot;20307&quot; value=&quot;306&quot;/&gt;&lt;/object&gt;&lt;object type=&quot;3&quot; unique_id=&quot;10054&quot;&gt;&lt;property id=&quot;20148&quot; value=&quot;5&quot;/&gt;&lt;property id=&quot;20300&quot; value=&quot;Slide 112&quot;/&gt;&lt;property id=&quot;20307&quot; value=&quot;307&quot;/&gt;&lt;/object&gt;&lt;object type=&quot;3&quot; unique_id=&quot;10055&quot;&gt;&lt;property id=&quot;20148&quot; value=&quot;5&quot;/&gt;&lt;property id=&quot;20300&quot; value=&quot;Slide 113&quot;/&gt;&lt;property id=&quot;20307&quot; value=&quot;308&quot;/&gt;&lt;/object&gt;&lt;object type=&quot;3&quot; unique_id=&quot;10056&quot;&gt;&lt;property id=&quot;20148&quot; value=&quot;5&quot;/&gt;&lt;property id=&quot;20300&quot; value=&quot;Slide 114&quot;/&gt;&lt;property id=&quot;20307&quot; value=&quot;309&quot;/&gt;&lt;/object&gt;&lt;object type=&quot;3&quot; unique_id=&quot;10057&quot;&gt;&lt;property id=&quot;20148&quot; value=&quot;5&quot;/&gt;&lt;property id=&quot;20300&quot; value=&quot;Slide 115&quot;/&gt;&lt;property id=&quot;20307&quot; value=&quot;310&quot;/&gt;&lt;/object&gt;&lt;object type=&quot;3&quot; unique_id=&quot;10058&quot;&gt;&lt;property id=&quot;20148&quot; value=&quot;5&quot;/&gt;&lt;property id=&quot;20300&quot; value=&quot;Slide 116&quot;/&gt;&lt;property id=&quot;20307&quot; value=&quot;311&quot;/&gt;&lt;/object&gt;&lt;object type=&quot;3&quot; unique_id=&quot;10059&quot;&gt;&lt;property id=&quot;20148&quot; value=&quot;5&quot;/&gt;&lt;property id=&quot;20300&quot; value=&quot;Slide 118&quot;/&gt;&lt;property id=&quot;20307&quot; value=&quot;312&quot;/&gt;&lt;/object&gt;&lt;object type=&quot;3&quot; unique_id=&quot;10060&quot;&gt;&lt;property id=&quot;20148&quot; value=&quot;5&quot;/&gt;&lt;property id=&quot;20300&quot; value=&quot;Slide 119&quot;/&gt;&lt;property id=&quot;20307&quot; value=&quot;313&quot;/&gt;&lt;/object&gt;&lt;object type=&quot;3&quot; unique_id=&quot;78127&quot;&gt;&lt;property id=&quot;20148&quot; value=&quot;5&quot;/&gt;&lt;property id=&quot;20300&quot; value=&quot;Slide 1 - &amp;quot;Chapter 1 Introduction to Computers, the Internet and the Web&amp;quot;&quot;/&gt;&lt;property id=&quot;20307&quot; value=&quot;315&quot;/&gt;&lt;/object&gt;&lt;object type=&quot;3&quot; unique_id=&quot;81593&quot;&gt;&lt;property id=&quot;20148&quot; value=&quot;5&quot;/&gt;&lt;property id=&quot;20300&quot; value=&quot;Slide 5 - &amp;quot;1.1  Introduction&amp;quot;&quot;/&gt;&lt;property id=&quot;20307&quot; value=&quot;317&quot;/&gt;&lt;/object&gt;&lt;object type=&quot;3&quot; unique_id=&quot;81594&quot;&gt;&lt;property id=&quot;20148&quot; value=&quot;5&quot;/&gt;&lt;property id=&quot;20300&quot; value=&quot;Slide 6 - &amp;quot;1.2  Hardware and Software&amp;quot;&quot;/&gt;&lt;property id=&quot;20307&quot; value=&quot;318&quot;/&gt;&lt;/object&gt;&lt;object type=&quot;3&quot; unique_id=&quot;81595&quot;&gt;&lt;property id=&quot;20148&quot; value=&quot;5&quot;/&gt;&lt;property id=&quot;20300&quot; value=&quot;Slide 7 - &amp;quot;1.2  Hardware and Software (Cont.)&amp;quot;&quot;/&gt;&lt;property id=&quot;20307&quot; value=&quot;319&quot;/&gt;&lt;/object&gt;&lt;object type=&quot;3&quot; unique_id=&quot;81596&quot;&gt;&lt;property id=&quot;20148&quot; value=&quot;5&quot;/&gt;&lt;property id=&quot;20300&quot; value=&quot;Slide 8 - &amp;quot;1.2  Hardware and Software (Cont.)&amp;quot;&quot;/&gt;&lt;property id=&quot;20307&quot; value=&quot;320&quot;/&gt;&lt;/object&gt;&lt;object type=&quot;3&quot; unique_id=&quot;81597&quot;&gt;&lt;property id=&quot;20148&quot; value=&quot;5&quot;/&gt;&lt;property id=&quot;20300&quot; value=&quot;Slide 9 - &amp;quot;1.2.1  Moore’s Law&amp;quot;&quot;/&gt;&lt;property id=&quot;20307&quot; value=&quot;321&quot;/&gt;&lt;/object&gt;&lt;object type=&quot;3&quot; unique_id=&quot;81598&quot;&gt;&lt;property id=&quot;20148&quot; value=&quot;5&quot;/&gt;&lt;property id=&quot;20300&quot; value=&quot;Slide 10 - &amp;quot;1.2.1  Moore’s Law (Cont.)&amp;quot;&quot;/&gt;&lt;property id=&quot;20307&quot; value=&quot;322&quot;/&gt;&lt;/object&gt;&lt;object type=&quot;3&quot; unique_id=&quot;81599&quot;&gt;&lt;property id=&quot;20148&quot; value=&quot;5&quot;/&gt;&lt;property id=&quot;20300&quot; value=&quot;Slide 11 - &amp;quot;1.2.1  Moore’s Law (Cont.)&amp;quot;&quot;/&gt;&lt;property id=&quot;20307&quot; value=&quot;323&quot;/&gt;&lt;/object&gt;&lt;object type=&quot;3&quot; unique_id=&quot;81600&quot;&gt;&lt;property id=&quot;20148&quot; value=&quot;5&quot;/&gt;&lt;property id=&quot;20300&quot; value=&quot;Slide 12 - &amp;quot;1.2.2  Computer Organization&amp;quot;&quot;/&gt;&lt;property id=&quot;20307&quot; value=&quot;324&quot;/&gt;&lt;/object&gt;&lt;object type=&quot;3&quot; unique_id=&quot;81601&quot;&gt;&lt;property id=&quot;20148&quot; value=&quot;5&quot;/&gt;&lt;property id=&quot;20300&quot; value=&quot;Slide 18 - &amp;quot;1.3  Data Hierarchy&amp;quot;&quot;/&gt;&lt;property id=&quot;20307&quot; value=&quot;325&quot;/&gt;&lt;/object&gt;&lt;object type=&quot;3&quot; unique_id=&quot;81602&quot;&gt;&lt;property id=&quot;20148&quot; value=&quot;5&quot;/&gt;&lt;property id=&quot;20300&quot; value=&quot;Slide 20 - &amp;quot;1.3  Data Hierarchy&amp;quot;&quot;/&gt;&lt;property id=&quot;20307&quot; value=&quot;326&quot;/&gt;&lt;/object&gt;&lt;object type=&quot;3&quot; unique_id=&quot;81603&quot;&gt;&lt;property id=&quot;20148&quot; value=&quot;5&quot;/&gt;&lt;property id=&quot;20300&quot; value=&quot;Slide 21 - &amp;quot;1.3  Data Hierarchy&amp;quot;&quot;/&gt;&lt;property id=&quot;20307&quot; value=&quot;327&quot;/&gt;&lt;/object&gt;&lt;object type=&quot;3&quot; unique_id=&quot;81604&quot;&gt;&lt;property id=&quot;20148&quot; value=&quot;5&quot;/&gt;&lt;property id=&quot;20300&quot; value=&quot;Slide 22 - &amp;quot;1.3  Data Hierarchy&amp;quot;&quot;/&gt;&lt;property id=&quot;20307&quot; value=&quot;328&quot;/&gt;&lt;/object&gt;&lt;object type=&quot;3&quot; unique_id=&quot;81605&quot;&gt;&lt;property id=&quot;20148&quot; value=&quot;5&quot;/&gt;&lt;property id=&quot;20300&quot; value=&quot;Slide 24 - &amp;quot;1.4  Machine Languages, Assembly Languages and High-Level Languages&amp;quot;&quot;/&gt;&lt;property id=&quot;20307&quot; value=&quot;335&quot;/&gt;&lt;/object&gt;&lt;object type=&quot;3&quot; unique_id=&quot;81606&quot;&gt;&lt;property id=&quot;20148&quot; value=&quot;5&quot;/&gt;&lt;property id=&quot;20300&quot; value=&quot;Slide 25 - &amp;quot;1.4  Machine Languages, Assembly Languages and High-Level Languages&amp;quot;&quot;/&gt;&lt;property id=&quot;20307&quot; value=&quot;336&quot;/&gt;&lt;/object&gt;&lt;object type=&quot;3&quot; unique_id=&quot;81607&quot;&gt;&lt;property id=&quot;20148&quot; value=&quot;5&quot;/&gt;&lt;property id=&quot;20300&quot; value=&quot;Slide 26 - &amp;quot;1.5  The C Programming Language&amp;quot;&quot;/&gt;&lt;property id=&quot;20307&quot; value=&quot;337&quot;/&gt;&lt;/object&gt;&lt;object type=&quot;3&quot; unique_id=&quot;81608&quot;&gt;&lt;property id=&quot;20148&quot; value=&quot;5&quot;/&gt;&lt;property id=&quot;20300&quot; value=&quot;Slide 27 - &amp;quot;1.5  The C Programming Language (Cont.)&amp;quot;&quot;/&gt;&lt;property id=&quot;20307&quot; value=&quot;338&quot;/&gt;&lt;/object&gt;&lt;object type=&quot;3&quot; unique_id=&quot;81609&quot;&gt;&lt;property id=&quot;20148&quot; value=&quot;5&quot;/&gt;&lt;property id=&quot;20300&quot; value=&quot;Slide 28 - &amp;quot;1.5  The C Programming Language (Cont.)&amp;quot;&quot;/&gt;&lt;property id=&quot;20307&quot; value=&quot;339&quot;/&gt;&lt;/object&gt;&lt;object type=&quot;3&quot; unique_id=&quot;81610&quot;&gt;&lt;property id=&quot;20148&quot; value=&quot;5&quot;/&gt;&lt;property id=&quot;20300&quot; value=&quot;Slide 32 - &amp;quot;1.6  C Standard Library&amp;quot;&quot;/&gt;&lt;property id=&quot;20307&quot; value=&quot;340&quot;/&gt;&lt;/object&gt;&lt;object type=&quot;3&quot; unique_id=&quot;81611&quot;&gt;&lt;property id=&quot;20148&quot; value=&quot;5&quot;/&gt;&lt;property id=&quot;20300&quot; value=&quot;Slide 33 - &amp;quot;1.6  C Standard Library (Cont.)&amp;quot;&quot;/&gt;&lt;property id=&quot;20307&quot; value=&quot;341&quot;/&gt;&lt;/object&gt;&lt;object type=&quot;3&quot; unique_id=&quot;81612&quot;&gt;&lt;property id=&quot;20148&quot; value=&quot;5&quot;/&gt;&lt;property id=&quot;20300&quot; value=&quot;Slide 34 - &amp;quot;1.6  C Standard Library (Cont.)&amp;quot;&quot;/&gt;&lt;property id=&quot;20307&quot; value=&quot;342&quot;/&gt;&lt;/object&gt;&lt;object type=&quot;3&quot; unique_id=&quot;81613&quot;&gt;&lt;property id=&quot;20148&quot; value=&quot;5&quot;/&gt;&lt;property id=&quot;20300&quot; value=&quot;Slide 37 - &amp;quot;1.7  C++ and Other C-Based Languages&amp;quot;&quot;/&gt;&lt;property id=&quot;20307&quot; value=&quot;343&quot;/&gt;&lt;/object&gt;&lt;object type=&quot;3&quot; unique_id=&quot;81614&quot;&gt;&lt;property id=&quot;20148&quot; value=&quot;5&quot;/&gt;&lt;property id=&quot;20300&quot; value=&quot;Slide 38 - &amp;quot;1.7  C++ and Other C-Based Languages (Cont.)&amp;quot;&quot;/&gt;&lt;property id=&quot;20307&quot; value=&quot;344&quot;/&gt;&lt;/object&gt;&lt;object type=&quot;3&quot; unique_id=&quot;81615&quot;&gt;&lt;property id=&quot;20148&quot; value=&quot;5&quot;/&gt;&lt;property id=&quot;20300&quot; value=&quot;Slide 42 - &amp;quot;1.8  Object Technology&amp;quot;&quot;/&gt;&lt;property id=&quot;20307&quot; value=&quot;345&quot;/&gt;&lt;/object&gt;&lt;object type=&quot;3&quot; unique_id=&quot;81616&quot;&gt;&lt;property id=&quot;20148&quot; value=&quot;5&quot;/&gt;&lt;property id=&quot;20300&quot; value=&quot;Slide 43 - &amp;quot;1.8  Object Technology&amp;quot;&quot;/&gt;&lt;property id=&quot;20307&quot; value=&quot;346&quot;/&gt;&lt;/object&gt;&lt;object type=&quot;3&quot; unique_id=&quot;81617&quot;&gt;&lt;property id=&quot;20148&quot; value=&quot;5&quot;/&gt;&lt;property id=&quot;20300&quot; value=&quot;Slide 44 - &amp;quot;1.8  Object Technology (cont.)&amp;quot;&quot;/&gt;&lt;property id=&quot;20307&quot; value=&quot;347&quot;/&gt;&lt;/object&gt;&lt;object type=&quot;3&quot; unique_id=&quot;81618&quot;&gt;&lt;property id=&quot;20148&quot; value=&quot;5&quot;/&gt;&lt;property id=&quot;20300&quot; value=&quot;Slide 45 - &amp;quot;1.8  Object Technology (cont.)&amp;quot;&quot;/&gt;&lt;property id=&quot;20307&quot; value=&quot;348&quot;/&gt;&lt;/object&gt;&lt;object type=&quot;3&quot; unique_id=&quot;81619&quot;&gt;&lt;property id=&quot;20148&quot; value=&quot;5&quot;/&gt;&lt;property id=&quot;20300&quot; value=&quot;Slide 46 - &amp;quot;1.8  Object Technology (cont.)&amp;quot;&quot;/&gt;&lt;property id=&quot;20307&quot; value=&quot;349&quot;/&gt;&lt;/object&gt;&lt;object type=&quot;3&quot; unique_id=&quot;81620&quot;&gt;&lt;property id=&quot;20148&quot; value=&quot;5&quot;/&gt;&lt;property id=&quot;20300&quot; value=&quot;Slide 47 - &amp;quot;1.8  Object Technology (cont.)&amp;quot;&quot;/&gt;&lt;property id=&quot;20307&quot; value=&quot;350&quot;/&gt;&lt;/object&gt;&lt;object type=&quot;3&quot; unique_id=&quot;81621&quot;&gt;&lt;property id=&quot;20148&quot; value=&quot;5&quot;/&gt;&lt;property id=&quot;20300&quot; value=&quot;Slide 48 - &amp;quot;1.8  Object Technology (cont.)&amp;quot;&quot;/&gt;&lt;property id=&quot;20307&quot; value=&quot;351&quot;/&gt;&lt;/object&gt;&lt;object type=&quot;3&quot; unique_id=&quot;81622&quot;&gt;&lt;property id=&quot;20148&quot; value=&quot;5&quot;/&gt;&lt;property id=&quot;20300&quot; value=&quot;Slide 49 - &amp;quot;1.8  Object Technology (cont.)&amp;quot;&quot;/&gt;&lt;property id=&quot;20307&quot; value=&quot;352&quot;/&gt;&lt;/object&gt;&lt;object type=&quot;3&quot; unique_id=&quot;81623&quot;&gt;&lt;property id=&quot;20148&quot; value=&quot;5&quot;/&gt;&lt;property id=&quot;20300&quot; value=&quot;Slide 50 - &amp;quot;1.8  Object Technology (cont.)&amp;quot;&quot;/&gt;&lt;property id=&quot;20307&quot; value=&quot;353&quot;/&gt;&lt;/object&gt;&lt;object type=&quot;3&quot; unique_id=&quot;81624&quot;&gt;&lt;property id=&quot;20148&quot; value=&quot;5&quot;/&gt;&lt;property id=&quot;20300&quot; value=&quot;Slide 51 - &amp;quot;1.8  Object Technology (cont.)&amp;quot;&quot;/&gt;&lt;property id=&quot;20307&quot; value=&quot;354&quot;/&gt;&lt;/object&gt;&lt;object type=&quot;3&quot; unique_id=&quot;81625&quot;&gt;&lt;property id=&quot;20148&quot; value=&quot;5&quot;/&gt;&lt;property id=&quot;20300&quot; value=&quot;Slide 53 - &amp;quot;1.9  Typical C Program Development Environment&amp;quot;&quot;/&gt;&lt;property id=&quot;20307&quot; value=&quot;355&quot;/&gt;&lt;/object&gt;&lt;object type=&quot;3&quot; unique_id=&quot;81626&quot;&gt;&lt;property id=&quot;20148&quot; value=&quot;5&quot;/&gt;&lt;property id=&quot;20300&quot; value=&quot;Slide 54 - &amp;quot;1.9  Typical C Program Development Environment (Cont.)&amp;quot;&quot;/&gt;&lt;property id=&quot;20307&quot; value=&quot;356&quot;/&gt;&lt;/object&gt;&lt;object type=&quot;3&quot; unique_id=&quot;81627&quot;&gt;&lt;property id=&quot;20148&quot; value=&quot;5&quot;/&gt;&lt;property id=&quot;20300&quot; value=&quot;Slide 55 - &amp;quot;1.9  Phase 1: Creating a Program&amp;quot;&quot;/&gt;&lt;property id=&quot;20307&quot; value=&quot;357&quot;/&gt;&lt;/object&gt;&lt;object type=&quot;3&quot; unique_id=&quot;81628&quot;&gt;&lt;property id=&quot;20148&quot; value=&quot;5&quot;/&gt;&lt;property id=&quot;20300&quot; value=&quot;Slide 56 - &amp;quot;1.9  Phases 2 and 3: Preprocessing and Compiling a C Program&amp;quot;&quot;/&gt;&lt;property id=&quot;20307&quot; value=&quot;358&quot;/&gt;&lt;/object&gt;&lt;object type=&quot;3&quot; unique_id=&quot;81629&quot;&gt;&lt;property id=&quot;20148&quot; value=&quot;5&quot;/&gt;&lt;property id=&quot;20300&quot; value=&quot;Slide 57 - &amp;quot;1.9  Phases 2 and 3: Preprocessing and Compiling a C Program (Cont.)&amp;quot;&quot;/&gt;&lt;property id=&quot;20307&quot; value=&quot;359&quot;/&gt;&lt;/object&gt;&lt;object type=&quot;3&quot; unique_id=&quot;81630&quot;&gt;&lt;property id=&quot;20148&quot; value=&quot;5&quot;/&gt;&lt;property id=&quot;20300&quot; value=&quot;Slide 60 - &amp;quot;1.9  Phase 4: Linking&amp;quot;&quot;/&gt;&lt;property id=&quot;20307&quot; value=&quot;360&quot;/&gt;&lt;/object&gt;&lt;object type=&quot;3&quot; unique_id=&quot;81631&quot;&gt;&lt;property id=&quot;20148&quot; value=&quot;5&quot;/&gt;&lt;property id=&quot;20300&quot; value=&quot;Slide 61 - &amp;quot;1.9  Phase 4: Linking (Cont.)&amp;quot;&quot;/&gt;&lt;property id=&quot;20307&quot; value=&quot;361&quot;/&gt;&lt;/object&gt;&lt;object type=&quot;3&quot; unique_id=&quot;81632&quot;&gt;&lt;property id=&quot;20148&quot; value=&quot;5&quot;/&gt;&lt;property id=&quot;20300&quot; value=&quot;Slide 62 - &amp;quot;1.9  Phase 5: Loading&amp;quot;&quot;/&gt;&lt;property id=&quot;20307&quot; value=&quot;362&quot;/&gt;&lt;/object&gt;&lt;object type=&quot;3&quot; unique_id=&quot;81633&quot;&gt;&lt;property id=&quot;20148&quot; value=&quot;5&quot;/&gt;&lt;property id=&quot;20300&quot; value=&quot;Slide 63 - &amp;quot;1.9  Phase 6: Execution&amp;quot;&quot;/&gt;&lt;property id=&quot;20307&quot; value=&quot;363&quot;/&gt;&lt;/object&gt;&lt;object type=&quot;3&quot; unique_id=&quot;81634&quot;&gt;&lt;property id=&quot;20148&quot; value=&quot;5&quot;/&gt;&lt;property id=&quot;20300&quot; value=&quot;Slide 64 - &amp;quot;1.9  Problems That May Occur at Execution Time&amp;quot;&quot;/&gt;&lt;property id=&quot;20307&quot; value=&quot;364&quot;/&gt;&lt;/object&gt;&lt;object type=&quot;3&quot; unique_id=&quot;84695&quot;&gt;&lt;property id=&quot;20148&quot; value=&quot;5&quot;/&gt;&lt;property id=&quot;20300&quot; value=&quot;Slide 66 - &amp;quot;1.9  Standard Input, Standard Output and Standard Error Streams&amp;quot;&quot;/&gt;&lt;property id=&quot;20307&quot; value=&quot;365&quot;/&gt;&lt;/object&gt;&lt;object type=&quot;3&quot; unique_id=&quot;84696&quot;&gt;&lt;property id=&quot;20148&quot; value=&quot;5&quot;/&gt;&lt;property id=&quot;20300&quot; value=&quot;Slide 67 - &amp;quot;1.9  Standard Input, Standard Output and Standard Error Streams (Cont.)&amp;quot;&quot;/&gt;&lt;property id=&quot;20307&quot; value=&quot;366&quot;/&gt;&lt;/object&gt;&lt;object type=&quot;3&quot; unique_id=&quot;84697&quot;&gt;&lt;property id=&quot;20148&quot; value=&quot;5&quot;/&gt;&lt;property id=&quot;20300&quot; value=&quot;Slide 68 - &amp;quot;1.10  Test-Driving a C Application in Windows, Linux and Mac OS X&amp;quot;&quot;/&gt;&lt;property id=&quot;20307&quot; value=&quot;367&quot;/&gt;&lt;/object&gt;&lt;object type=&quot;3&quot; unique_id=&quot;84698&quot;&gt;&lt;property id=&quot;20148&quot; value=&quot;5&quot;/&gt;&lt;property id=&quot;20300&quot; value=&quot;Slide 69 - &amp;quot;1.10  Test-Driving a C Application in Windows, Linux and Mac OS X (Cont.)&amp;quot;&quot;/&gt;&lt;property id=&quot;20307&quot; value=&quot;368&quot;/&gt;&lt;/object&gt;&lt;object type=&quot;3&quot; unique_id=&quot;84699&quot;&gt;&lt;property id=&quot;20148&quot; value=&quot;5&quot;/&gt;&lt;property id=&quot;20300&quot; value=&quot;Slide 70 - &amp;quot;1.10.1  Running a C Application from the Windows Command Prompt&amp;quot;&quot;/&gt;&lt;property id=&quot;20307&quot; value=&quot;369&quot;/&gt;&lt;/object&gt;&lt;object type=&quot;3&quot; unique_id=&quot;84700&quot;&gt;&lt;property id=&quot;20148&quot; value=&quot;5&quot;/&gt;&lt;property id=&quot;20300&quot; value=&quot;Slide 78 - &amp;quot;1.10.2  Running a C Application Using GNU C with Linux&amp;quot;&quot;/&gt;&lt;property id=&quot;20307&quot; value=&quot;370&quot;/&gt;&lt;/object&gt;&lt;object type=&quot;3&quot; unique_id=&quot;84701&quot;&gt;&lt;property id=&quot;20148&quot; value=&quot;5&quot;/&gt;&lt;property id=&quot;20300&quot; value=&quot;Slide 87 - &amp;quot;1.11.3  Running a C Application Using the Teminal on Mac OS X&amp;quot;&quot;/&gt;&lt;property id=&quot;20307&quot; value=&quot;372&quot;/&gt;&lt;/object&gt;&lt;object type=&quot;3&quot; unique_id=&quot;84702&quot;&gt;&lt;property id=&quot;20148&quot; value=&quot;5&quot;/&gt;&lt;property id=&quot;20300&quot; value=&quot;Slide 96 - &amp;quot;1.11  Operating Systems&amp;quot;&quot;/&gt;&lt;property id=&quot;20307&quot; value=&quot;373&quot;/&gt;&lt;/object&gt;&lt;object type=&quot;3&quot; unique_id=&quot;84703&quot;&gt;&lt;property id=&quot;20148&quot; value=&quot;5&quot;/&gt;&lt;property id=&quot;20300&quot; value=&quot;Slide 97 - &amp;quot;1.11.1 Windows—A Proprietary Operating System&amp;quot;&quot;/&gt;&lt;property id=&quot;20307&quot; value=&quot;374&quot;/&gt;&lt;/object&gt;&lt;object type=&quot;3&quot; unique_id=&quot;84704&quot;&gt;&lt;property id=&quot;20148&quot; value=&quot;5&quot;/&gt;&lt;property id=&quot;20300&quot; value=&quot;Slide 98 - &amp;quot;1.11.2 Linux—An Open-Source Operating System&amp;quot;&quot;/&gt;&lt;property id=&quot;20307&quot; value=&quot;375&quot;/&gt;&lt;/object&gt;&lt;object type=&quot;3&quot; unique_id=&quot;84705&quot;&gt;&lt;property id=&quot;20148&quot; value=&quot;5&quot;/&gt;&lt;property id=&quot;20300&quot; value=&quot;Slide 99 - &amp;quot;1.11.2 Linux—An Open-Source Operating System&amp;quot;&quot;/&gt;&lt;property id=&quot;20307&quot; value=&quot;376&quot;/&gt;&lt;/object&gt;&lt;object type=&quot;3&quot; unique_id=&quot;84706&quot;&gt;&lt;property id=&quot;20148&quot; value=&quot;5&quot;/&gt;&lt;property id=&quot;20300&quot; value=&quot;Slide 100 - &amp;quot;1.11.3 Apple’s Mac OS X; Apple’s iOS for iPhone®, iPad® and iPod Touch® Devices&amp;quot;&quot;/&gt;&lt;property id=&quot;20307&quot; value=&quot;377&quot;/&gt;&lt;/object&gt;&lt;object type=&quot;3&quot; unique_id=&quot;84707&quot;&gt;&lt;property id=&quot;20148&quot; value=&quot;5&quot;/&gt;&lt;property id=&quot;20300&quot; value=&quot;Slide 101 - &amp;quot;1.11.3 Apple’s Mac OS X; Apple’s iOS for iPhone®, iPad® and iPod Touch® Devices&amp;quot;&quot;/&gt;&lt;property id=&quot;20307&quot; value=&quot;378&quot;/&gt;&lt;/object&gt;&lt;object type=&quot;3&quot; unique_id=&quot;84708&quot;&gt;&lt;property id=&quot;20148&quot; value=&quot;5&quot;/&gt;&lt;property id=&quot;20300&quot; value=&quot;Slide 102 - &amp;quot;1.11.4 Google’s Android&amp;quot;&quot;/&gt;&lt;property id=&quot;20307&quot; value=&quot;379&quot;/&gt;&lt;/object&gt;&lt;object type=&quot;3&quot; unique_id=&quot;84709&quot;&gt;&lt;property id=&quot;20148&quot; value=&quot;5&quot;/&gt;&lt;property id=&quot;20300&quot; value=&quot;Slide 103 - &amp;quot;1.12 The Internet and the World Wide Web&amp;quot;&quot;/&gt;&lt;property id=&quot;20307&quot; value=&quot;380&quot;/&gt;&lt;/object&gt;&lt;object type=&quot;3&quot; unique_id=&quot;84710&quot;&gt;&lt;property id=&quot;20148&quot; value=&quot;5&quot;/&gt;&lt;property id=&quot;20300&quot; value=&quot;Slide 104 - &amp;quot;1.12 The Internet and the World Wide Web (Cont.)&amp;quot;&quot;/&gt;&lt;property id=&quot;20307&quot; value=&quot;382&quot;/&gt;&lt;/object&gt;&lt;object type=&quot;3&quot; unique_id=&quot;84711&quot;&gt;&lt;property id=&quot;20148&quot; value=&quot;5&quot;/&gt;&lt;property id=&quot;20300&quot; value=&quot;Slide 105 - &amp;quot;1.12 The Internet and the World Wide Web (Cont.)&amp;quot;&quot;/&gt;&lt;property id=&quot;20307&quot; value=&quot;384&quot;/&gt;&lt;/object&gt;&lt;object type=&quot;3&quot; unique_id=&quot;84712&quot;&gt;&lt;property id=&quot;20148&quot; value=&quot;5&quot;/&gt;&lt;property id=&quot;20300&quot; value=&quot;Slide 106 - &amp;quot;1.12 The Internet and the World Wide Web (Cont.)&amp;quot;&quot;/&gt;&lt;property id=&quot;20307&quot; value=&quot;388&quot;/&gt;&lt;/object&gt;&lt;object type=&quot;3&quot; unique_id=&quot;84713&quot;&gt;&lt;property id=&quot;20148&quot; value=&quot;5&quot;/&gt;&lt;property id=&quot;20300&quot; value=&quot;Slide 111 - &amp;quot;1.13 Some Key Software Development Terminology&amp;quot;&quot;/&gt;&lt;property id=&quot;20307&quot; value=&quot;389&quot;/&gt;&lt;/object&gt;&lt;object type=&quot;3&quot; unique_id=&quot;84714&quot;&gt;&lt;property id=&quot;20148&quot; value=&quot;5&quot;/&gt;&lt;property id=&quot;20300&quot; value=&quot;Slide 117 - &amp;quot;1.14  Keeping Up-to-Date with Information Technologies&amp;quot;&quot;/&gt;&lt;property id=&quot;20307&quot; value=&quot;39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htp8_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chtp8_10</Template>
  <TotalTime>0</TotalTime>
  <Words>9672</Words>
  <Application>WPS 演示</Application>
  <PresentationFormat>宽屏</PresentationFormat>
  <Paragraphs>1045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8" baseType="lpstr">
      <vt:lpstr>Arial</vt:lpstr>
      <vt:lpstr>宋体</vt:lpstr>
      <vt:lpstr>Wingdings</vt:lpstr>
      <vt:lpstr>等线</vt:lpstr>
      <vt:lpstr>等线 Light</vt:lpstr>
      <vt:lpstr>Times New Roman</vt:lpstr>
      <vt:lpstr>Symbol</vt:lpstr>
      <vt:lpstr>Cambria Math</vt:lpstr>
      <vt:lpstr>Tahoma</vt:lpstr>
      <vt:lpstr>微软雅黑</vt:lpstr>
      <vt:lpstr>Arial Unicode MS</vt:lpstr>
      <vt:lpstr>Calibri</vt:lpstr>
      <vt:lpstr>Courier New</vt:lpstr>
      <vt:lpstr>Huawei Sans</vt:lpstr>
      <vt:lpstr>Yellowtail</vt:lpstr>
      <vt:lpstr>chtp8_07</vt:lpstr>
      <vt:lpstr>Word.Document.8</vt:lpstr>
      <vt:lpstr>Word.Document.8</vt:lpstr>
      <vt:lpstr>PowerPoint 演示文稿</vt:lpstr>
      <vt:lpstr>本章目标</vt:lpstr>
      <vt:lpstr>大纲</vt:lpstr>
      <vt:lpstr>SQL概述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大纲</vt:lpstr>
      <vt:lpstr>学生-课程 数据库</vt:lpstr>
      <vt:lpstr>PowerPoint 演示文稿</vt:lpstr>
      <vt:lpstr>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openGauss之用户、角色和用户组</vt:lpstr>
      <vt:lpstr>PowerPoint 演示文稿</vt:lpstr>
      <vt:lpstr>PowerPoint 演示文稿</vt:lpstr>
      <vt:lpstr>openGauss之表空间、数据库与模式</vt:lpstr>
      <vt:lpstr>openGauss之模式</vt:lpstr>
      <vt:lpstr>openGauss之SQL</vt:lpstr>
      <vt:lpstr>PowerPoint 演示文稿</vt:lpstr>
      <vt:lpstr>PowerPoint 演示文稿</vt:lpstr>
      <vt:lpstr>例子</vt:lpstr>
      <vt:lpstr>PowerPoint 演示文稿</vt:lpstr>
      <vt:lpstr>PowerPoint 演示文稿</vt:lpstr>
      <vt:lpstr>2.1 数据类型</vt:lpstr>
      <vt:lpstr>PowerPoint 演示文稿</vt:lpstr>
      <vt:lpstr>2.2 模式与表</vt:lpstr>
      <vt:lpstr>2.3 修改基本表</vt:lpstr>
      <vt:lpstr>例子</vt:lpstr>
      <vt:lpstr>2.4 删除基本表</vt:lpstr>
      <vt:lpstr>例子</vt:lpstr>
      <vt:lpstr>PowerPoint 演示文稿</vt:lpstr>
      <vt:lpstr>PowerPoint 演示文稿</vt:lpstr>
      <vt:lpstr>PowerPoint 演示文稿</vt:lpstr>
      <vt:lpstr>PowerPoint 演示文稿</vt:lpstr>
      <vt:lpstr>3.1 建立索引</vt:lpstr>
      <vt:lpstr>例子</vt:lpstr>
      <vt:lpstr>3.2 修改索引</vt:lpstr>
      <vt:lpstr>3.3 删除索引</vt:lpstr>
      <vt:lpstr>4.数据字典</vt:lpstr>
      <vt:lpstr>本章作业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且学之</cp:lastModifiedBy>
  <cp:revision>1297</cp:revision>
  <dcterms:created xsi:type="dcterms:W3CDTF">2015-04-27T18:37:00Z</dcterms:created>
  <dcterms:modified xsi:type="dcterms:W3CDTF">2022-03-15T09:52:13Z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3173F0E6D0964D6CB4F6E70AAB0AFDD2</vt:lpwstr>
  </property>
  <property fmtid="{D5CDD505-2E9C-101B-9397-08002B2CF9AE}" pid="3" name="KSOProductBuildVer">
    <vt:lpwstr>2052-11.1.0.11365</vt:lpwstr>
  </property>
</Properties>
</file>