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p:sldMasterIdLst>
    <p:sldMasterId id="2147483648" r:id="rId1"/>
  </p:sldMasterIdLst>
  <p:notesMasterIdLst>
    <p:notesMasterId r:id="rId78"/>
  </p:notesMasterIdLst>
  <p:sldIdLst>
    <p:sldId id="256" r:id="rId3"/>
    <p:sldId id="261" r:id="rId4"/>
    <p:sldId id="257" r:id="rId5"/>
    <p:sldId id="394" r:id="rId6"/>
    <p:sldId id="322" r:id="rId7"/>
    <p:sldId id="323" r:id="rId8"/>
    <p:sldId id="324" r:id="rId9"/>
    <p:sldId id="325" r:id="rId10"/>
    <p:sldId id="326" r:id="rId11"/>
    <p:sldId id="327" r:id="rId12"/>
    <p:sldId id="328" r:id="rId13"/>
    <p:sldId id="329" r:id="rId14"/>
    <p:sldId id="331" r:id="rId15"/>
    <p:sldId id="332" r:id="rId16"/>
    <p:sldId id="333" r:id="rId17"/>
    <p:sldId id="334" r:id="rId18"/>
    <p:sldId id="330" r:id="rId19"/>
    <p:sldId id="335" r:id="rId20"/>
    <p:sldId id="336" r:id="rId21"/>
    <p:sldId id="337" r:id="rId22"/>
    <p:sldId id="338" r:id="rId23"/>
    <p:sldId id="339" r:id="rId24"/>
    <p:sldId id="340" r:id="rId25"/>
    <p:sldId id="342" r:id="rId26"/>
    <p:sldId id="341" r:id="rId27"/>
    <p:sldId id="343" r:id="rId28"/>
    <p:sldId id="344" r:id="rId29"/>
    <p:sldId id="345" r:id="rId30"/>
    <p:sldId id="346" r:id="rId31"/>
    <p:sldId id="347" r:id="rId32"/>
    <p:sldId id="349" r:id="rId33"/>
    <p:sldId id="350" r:id="rId34"/>
    <p:sldId id="351" r:id="rId35"/>
    <p:sldId id="348" r:id="rId36"/>
    <p:sldId id="353" r:id="rId37"/>
    <p:sldId id="354" r:id="rId38"/>
    <p:sldId id="355" r:id="rId39"/>
    <p:sldId id="352" r:id="rId40"/>
    <p:sldId id="356" r:id="rId41"/>
    <p:sldId id="357" r:id="rId42"/>
    <p:sldId id="358" r:id="rId43"/>
    <p:sldId id="359" r:id="rId44"/>
    <p:sldId id="360" r:id="rId45"/>
    <p:sldId id="361" r:id="rId46"/>
    <p:sldId id="362" r:id="rId47"/>
    <p:sldId id="363" r:id="rId48"/>
    <p:sldId id="369" r:id="rId49"/>
    <p:sldId id="395" r:id="rId50"/>
    <p:sldId id="370" r:id="rId51"/>
    <p:sldId id="364" r:id="rId52"/>
    <p:sldId id="366" r:id="rId53"/>
    <p:sldId id="367" r:id="rId54"/>
    <p:sldId id="368" r:id="rId55"/>
    <p:sldId id="371" r:id="rId56"/>
    <p:sldId id="372" r:id="rId57"/>
    <p:sldId id="373" r:id="rId58"/>
    <p:sldId id="374" r:id="rId59"/>
    <p:sldId id="375" r:id="rId60"/>
    <p:sldId id="376" r:id="rId61"/>
    <p:sldId id="377" r:id="rId62"/>
    <p:sldId id="378" r:id="rId63"/>
    <p:sldId id="379" r:id="rId64"/>
    <p:sldId id="380" r:id="rId65"/>
    <p:sldId id="381" r:id="rId66"/>
    <p:sldId id="382" r:id="rId67"/>
    <p:sldId id="383" r:id="rId68"/>
    <p:sldId id="384" r:id="rId69"/>
    <p:sldId id="386" r:id="rId70"/>
    <p:sldId id="387" r:id="rId71"/>
    <p:sldId id="388" r:id="rId72"/>
    <p:sldId id="389" r:id="rId73"/>
    <p:sldId id="320" r:id="rId74"/>
    <p:sldId id="390" r:id="rId75"/>
    <p:sldId id="392" r:id="rId76"/>
    <p:sldId id="321" r:id="rId77"/>
  </p:sldIdLst>
  <p:sldSz cx="12192000" cy="6858000"/>
  <p:notesSz cx="6858000" cy="9144000"/>
  <p:custDataLst>
    <p:tags r:id="rId8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0CC"/>
    <a:srgbClr val="9900FF"/>
    <a:srgbClr val="FFFFFF"/>
    <a:srgbClr val="FF9900"/>
    <a:srgbClr val="990033"/>
    <a:srgbClr val="006699"/>
    <a:srgbClr val="0000FF"/>
    <a:srgbClr val="0066CC"/>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464" autoAdjust="0"/>
  </p:normalViewPr>
  <p:slideViewPr>
    <p:cSldViewPr>
      <p:cViewPr varScale="1">
        <p:scale>
          <a:sx n="86" d="100"/>
          <a:sy n="86" d="100"/>
        </p:scale>
        <p:origin x="557" y="62"/>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2" Type="http://schemas.openxmlformats.org/officeDocument/2006/relationships/tags" Target="tags/tag1.xml"/><Relationship Id="rId81" Type="http://schemas.openxmlformats.org/officeDocument/2006/relationships/tableStyles" Target="tableStyles.xml"/><Relationship Id="rId80" Type="http://schemas.openxmlformats.org/officeDocument/2006/relationships/viewProps" Target="viewProps.xml"/><Relationship Id="rId8" Type="http://schemas.openxmlformats.org/officeDocument/2006/relationships/slide" Target="slides/slide6.xml"/><Relationship Id="rId79" Type="http://schemas.openxmlformats.org/officeDocument/2006/relationships/presProps" Target="presProps.xml"/><Relationship Id="rId78" Type="http://schemas.openxmlformats.org/officeDocument/2006/relationships/notesMaster" Target="notesMasters/notesMaster1.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1CFD0-2C92-4D21-A7EF-6209A8D582FF}"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0660C4-AC12-4019-82B9-40EB2BC385B8}"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p:spPr>
        <p:txBody>
          <a:bodyPr>
            <a:normAutofit/>
          </a:bodyPr>
          <a:lstStyle>
            <a:lvl1pPr algn="ctr">
              <a:defRPr sz="4400"/>
            </a:lvl1pPr>
          </a:lstStyle>
          <a:p>
            <a:r>
              <a:rPr lang="en-US" dirty="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7"/>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47"/>
            <a:ext cx="80264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14400"/>
          </a:xfrm>
          <a:solidFill>
            <a:srgbClr val="000099">
              <a:alpha val="70000"/>
            </a:srgbClr>
          </a:solidFill>
        </p:spPr>
        <p:txBody>
          <a:bodyPr>
            <a:normAutofit/>
          </a:bodyPr>
          <a:lstStyle>
            <a:lvl1pPr algn="ctr">
              <a:defRPr sz="4800">
                <a:solidFill>
                  <a:srgbClr val="FFFF00"/>
                </a:solidFill>
                <a:latin typeface="等线" panose="02010600030101010101" pitchFamily="2" charset="-122"/>
                <a:ea typeface="等线" panose="02010600030101010101" pitchFamily="2" charset="-122"/>
              </a:defRPr>
            </a:lvl1pPr>
          </a:lstStyle>
          <a:p>
            <a:r>
              <a:rPr lang="en-US" dirty="0"/>
              <a:t>Click to edit Master title style</a:t>
            </a:r>
            <a:endParaRPr lang="en-US" dirty="0"/>
          </a:p>
        </p:txBody>
      </p:sp>
      <p:sp>
        <p:nvSpPr>
          <p:cNvPr id="3" name="Content Placeholder 2"/>
          <p:cNvSpPr>
            <a:spLocks noGrp="1"/>
          </p:cNvSpPr>
          <p:nvPr>
            <p:ph idx="1"/>
          </p:nvPr>
        </p:nvSpPr>
        <p:spPr>
          <a:xfrm>
            <a:off x="595085" y="1066800"/>
            <a:ext cx="11007107" cy="5469226"/>
          </a:xfrm>
        </p:spPr>
        <p:txBody>
          <a:bodyPr/>
          <a:lstStyle>
            <a:lvl1pPr marL="265430" indent="-265430">
              <a:lnSpc>
                <a:spcPct val="130000"/>
              </a:lnSpc>
              <a:buClr>
                <a:srgbClr val="990033"/>
              </a:buClr>
              <a:buSzPct val="80000"/>
              <a:buFont typeface="Wingdings" panose="05000000000000000000" pitchFamily="2" charset="2"/>
              <a:buChar char="§"/>
              <a:defRPr sz="2800" b="0">
                <a:latin typeface="等线" panose="02010600030101010101" pitchFamily="2" charset="-122"/>
                <a:ea typeface="等线" panose="02010600030101010101" pitchFamily="2" charset="-122"/>
              </a:defRPr>
            </a:lvl1pPr>
            <a:lvl2pPr marL="716280" indent="-358775">
              <a:lnSpc>
                <a:spcPct val="130000"/>
              </a:lnSpc>
              <a:defRPr sz="2200">
                <a:latin typeface="等线" panose="02010600030101010101" pitchFamily="2" charset="-122"/>
                <a:ea typeface="等线" panose="02010600030101010101" pitchFamily="2" charset="-122"/>
              </a:defRPr>
            </a:lvl2pPr>
            <a:lvl3pPr marL="901700" indent="-186055">
              <a:lnSpc>
                <a:spcPct val="130000"/>
              </a:lnSpc>
              <a:defRPr sz="1800">
                <a:latin typeface="等线" panose="02010600030101010101" pitchFamily="2" charset="-122"/>
                <a:ea typeface="等线" panose="02010600030101010101" pitchFamily="2" charset="-122"/>
              </a:defRPr>
            </a:lvl3pPr>
            <a:lvl4pPr>
              <a:defRPr sz="2000"/>
            </a:lvl4pPr>
            <a:lvl5pPr>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
        <p:nvSpPr>
          <p:cNvPr id="6" name="Slide Number Placeholder 5"/>
          <p:cNvSpPr>
            <a:spLocks noGrp="1"/>
          </p:cNvSpPr>
          <p:nvPr>
            <p:ph type="sldNum" sz="quarter" idx="12"/>
          </p:nvPr>
        </p:nvSpPr>
        <p:spPr>
          <a:xfrm>
            <a:off x="9448800" y="6392213"/>
            <a:ext cx="2590800" cy="287626"/>
          </a:xfrm>
        </p:spPr>
        <p:txBody>
          <a:bodyPr/>
          <a:lstStyle>
            <a:lvl1pPr>
              <a:defRPr sz="2400">
                <a:solidFill>
                  <a:srgbClr val="990033"/>
                </a:solidFill>
                <a:latin typeface="Times New Roman" panose="02020603050405020304" pitchFamily="18" charset="0"/>
                <a:cs typeface="Times New Roman" panose="02020603050405020304" pitchFamily="18" charset="0"/>
              </a:defRPr>
            </a:lvl1pPr>
          </a:lstStyle>
          <a:p>
            <a:fld id="{E63F6D5D-9733-4D44-9C56-AEFEDD5A4BA7}"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225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5">
                <a:solidFill>
                  <a:schemeClr val="tx1">
                    <a:tint val="75000"/>
                  </a:schemeClr>
                </a:solidFill>
              </a:defRPr>
            </a:lvl2pPr>
            <a:lvl3pPr marL="514350" indent="0">
              <a:buNone/>
              <a:defRPr sz="900">
                <a:solidFill>
                  <a:schemeClr val="tx1">
                    <a:tint val="75000"/>
                  </a:schemeClr>
                </a:solidFill>
              </a:defRPr>
            </a:lvl3pPr>
            <a:lvl4pPr marL="771525" indent="0">
              <a:buNone/>
              <a:defRPr sz="790">
                <a:solidFill>
                  <a:schemeClr val="tx1">
                    <a:tint val="75000"/>
                  </a:schemeClr>
                </a:solidFill>
              </a:defRPr>
            </a:lvl4pPr>
            <a:lvl5pPr marL="1028700" indent="0">
              <a:buNone/>
              <a:defRPr sz="790">
                <a:solidFill>
                  <a:schemeClr val="tx1">
                    <a:tint val="75000"/>
                  </a:schemeClr>
                </a:solidFill>
              </a:defRPr>
            </a:lvl5pPr>
            <a:lvl6pPr marL="1285875" indent="0">
              <a:buNone/>
              <a:defRPr sz="790">
                <a:solidFill>
                  <a:schemeClr val="tx1">
                    <a:tint val="75000"/>
                  </a:schemeClr>
                </a:solidFill>
              </a:defRPr>
            </a:lvl6pPr>
            <a:lvl7pPr marL="1543050" indent="0">
              <a:buNone/>
              <a:defRPr sz="790">
                <a:solidFill>
                  <a:schemeClr val="tx1">
                    <a:tint val="75000"/>
                  </a:schemeClr>
                </a:solidFill>
              </a:defRPr>
            </a:lvl7pPr>
            <a:lvl8pPr marL="1800225" indent="0">
              <a:buNone/>
              <a:defRPr sz="790">
                <a:solidFill>
                  <a:schemeClr val="tx1">
                    <a:tint val="75000"/>
                  </a:schemeClr>
                </a:solidFill>
              </a:defRPr>
            </a:lvl8pPr>
            <a:lvl9pPr marL="2057400" indent="0">
              <a:buNone/>
              <a:defRPr sz="79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5" name="Footer Placeholder 4"/>
          <p:cNvSpPr>
            <a:spLocks noGrp="1"/>
          </p:cNvSpPr>
          <p:nvPr>
            <p:ph type="ftr" sz="quarter" idx="11"/>
          </p:nvPr>
        </p:nvSpPr>
        <p:spPr>
          <a:xfrm>
            <a:off x="4165600" y="6356359"/>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endParaRPr lang="en-US" dirty="0"/>
          </a:p>
        </p:txBody>
      </p:sp>
      <p:sp>
        <p:nvSpPr>
          <p:cNvPr id="3" name="Content Placeholder 2"/>
          <p:cNvSpPr>
            <a:spLocks noGrp="1"/>
          </p:cNvSpPr>
          <p:nvPr>
            <p:ph sz="half" idx="1"/>
          </p:nvPr>
        </p:nvSpPr>
        <p:spPr>
          <a:xfrm>
            <a:off x="609600" y="1600206"/>
            <a:ext cx="5384800" cy="4525963"/>
          </a:xfrm>
        </p:spPr>
        <p:txBody>
          <a:bodyPr/>
          <a:lstStyle>
            <a:lvl1pPr>
              <a:defRPr sz="1575"/>
            </a:lvl1pPr>
            <a:lvl2pPr>
              <a:defRPr sz="1350"/>
            </a:lvl2pPr>
            <a:lvl3pPr>
              <a:defRPr sz="1125"/>
            </a:lvl3pPr>
            <a:lvl4pPr>
              <a:defRPr sz="1015"/>
            </a:lvl4pPr>
            <a:lvl5pPr>
              <a:defRPr sz="1015"/>
            </a:lvl5pPr>
            <a:lvl6pPr>
              <a:defRPr sz="1015"/>
            </a:lvl6pPr>
            <a:lvl7pPr>
              <a:defRPr sz="1015"/>
            </a:lvl7pPr>
            <a:lvl8pPr>
              <a:defRPr sz="1015"/>
            </a:lvl8pPr>
            <a:lvl9pPr>
              <a:defRPr sz="101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6"/>
            <a:ext cx="5384800" cy="4525963"/>
          </a:xfrm>
        </p:spPr>
        <p:txBody>
          <a:bodyPr/>
          <a:lstStyle>
            <a:lvl1pPr>
              <a:defRPr sz="1575"/>
            </a:lvl1pPr>
            <a:lvl2pPr>
              <a:defRPr sz="1350"/>
            </a:lvl2pPr>
            <a:lvl3pPr>
              <a:defRPr sz="1125"/>
            </a:lvl3pPr>
            <a:lvl4pPr>
              <a:defRPr sz="1015"/>
            </a:lvl4pPr>
            <a:lvl5pPr>
              <a:defRPr sz="1015"/>
            </a:lvl5pPr>
            <a:lvl6pPr>
              <a:defRPr sz="1015"/>
            </a:lvl6pPr>
            <a:lvl7pPr>
              <a:defRPr sz="1015"/>
            </a:lvl7pPr>
            <a:lvl8pPr>
              <a:defRPr sz="1015"/>
            </a:lvl8pPr>
            <a:lvl9pPr>
              <a:defRPr sz="101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1350"/>
            </a:lvl1pPr>
            <a:lvl2pPr>
              <a:defRPr sz="1125"/>
            </a:lvl2pPr>
            <a:lvl3pPr>
              <a:defRPr sz="1015"/>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endParaRPr lang="en-US"/>
          </a:p>
        </p:txBody>
      </p:sp>
      <p:sp>
        <p:nvSpPr>
          <p:cNvPr id="6" name="Content Placeholder 5"/>
          <p:cNvSpPr>
            <a:spLocks noGrp="1"/>
          </p:cNvSpPr>
          <p:nvPr>
            <p:ph sz="quarter" idx="4"/>
          </p:nvPr>
        </p:nvSpPr>
        <p:spPr>
          <a:xfrm>
            <a:off x="6193373" y="2174875"/>
            <a:ext cx="5389033" cy="3951288"/>
          </a:xfrm>
        </p:spPr>
        <p:txBody>
          <a:bodyPr/>
          <a:lstStyle>
            <a:lvl1pPr>
              <a:defRPr sz="1350"/>
            </a:lvl1pPr>
            <a:lvl2pPr>
              <a:defRPr sz="1125"/>
            </a:lvl2pPr>
            <a:lvl3pPr>
              <a:defRPr sz="1015"/>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a:xfrm>
            <a:off x="609600" y="6580342"/>
            <a:ext cx="2844800" cy="24447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endParaRPr lang="en-US" dirty="0"/>
          </a:p>
        </p:txBody>
      </p:sp>
      <p:sp>
        <p:nvSpPr>
          <p:cNvPr id="3" name="Date Placeholder 2"/>
          <p:cNvSpPr>
            <a:spLocks noGrp="1"/>
          </p:cNvSpPr>
          <p:nvPr>
            <p:ph type="dt" sz="half" idx="10"/>
          </p:nvPr>
        </p:nvSpPr>
        <p:spPr>
          <a:xfrm>
            <a:off x="609600" y="6580342"/>
            <a:ext cx="2844800" cy="24447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580342"/>
            <a:ext cx="2844800" cy="244475"/>
          </a:xfrm>
          <a:prstGeom prst="rect">
            <a:avLst/>
          </a:prstGeom>
        </p:spPr>
        <p:txBody>
          <a:bodyPr/>
          <a:lstStyle/>
          <a:p>
            <a:endParaRPr lang="en-US"/>
          </a:p>
        </p:txBody>
      </p:sp>
      <p:sp>
        <p:nvSpPr>
          <p:cNvPr id="3" name="Footer Placeholder 2"/>
          <p:cNvSpPr>
            <a:spLocks noGrp="1"/>
          </p:cNvSpPr>
          <p:nvPr>
            <p:ph type="ftr" sz="quarter" idx="11"/>
          </p:nvPr>
        </p:nvSpPr>
        <p:spPr>
          <a:xfrm>
            <a:off x="1930400" y="6356359"/>
            <a:ext cx="84328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1125" b="1"/>
            </a:lvl1pPr>
          </a:lstStyle>
          <a:p>
            <a:r>
              <a:rPr lang="en-US"/>
              <a:t>Click to edit Master title style</a:t>
            </a:r>
            <a:endParaRPr lang="en-US"/>
          </a:p>
        </p:txBody>
      </p:sp>
      <p:sp>
        <p:nvSpPr>
          <p:cNvPr id="3" name="Content Placeholder 2"/>
          <p:cNvSpPr>
            <a:spLocks noGrp="1"/>
          </p:cNvSpPr>
          <p:nvPr>
            <p:ph idx="1"/>
          </p:nvPr>
        </p:nvSpPr>
        <p:spPr>
          <a:xfrm>
            <a:off x="4766733" y="273059"/>
            <a:ext cx="6815667" cy="5853113"/>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790"/>
            </a:lvl1pPr>
            <a:lvl2pPr marL="257175" indent="0">
              <a:buNone/>
              <a:defRPr sz="675"/>
            </a:lvl2pPr>
            <a:lvl3pPr marL="514350" indent="0">
              <a:buNone/>
              <a:defRPr sz="565"/>
            </a:lvl3pPr>
            <a:lvl4pPr marL="771525" indent="0">
              <a:buNone/>
              <a:defRPr sz="505"/>
            </a:lvl4pPr>
            <a:lvl5pPr marL="1028700" indent="0">
              <a:buNone/>
              <a:defRPr sz="505"/>
            </a:lvl5pPr>
            <a:lvl6pPr marL="1285875" indent="0">
              <a:buNone/>
              <a:defRPr sz="505"/>
            </a:lvl6pPr>
            <a:lvl7pPr marL="1543050" indent="0">
              <a:buNone/>
              <a:defRPr sz="505"/>
            </a:lvl7pPr>
            <a:lvl8pPr marL="1800225" indent="0">
              <a:buNone/>
              <a:defRPr sz="505"/>
            </a:lvl8pPr>
            <a:lvl9pPr marL="2057400" indent="0">
              <a:buNone/>
              <a:defRPr sz="505"/>
            </a:lvl9pPr>
          </a:lstStyle>
          <a:p>
            <a:pPr lvl="0"/>
            <a:r>
              <a:rPr lang="en-US"/>
              <a:t>Click to edit Master text styles</a:t>
            </a:r>
            <a:endParaRPr lang="en-US"/>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125"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790"/>
            </a:lvl1pPr>
            <a:lvl2pPr marL="257175" indent="0">
              <a:buNone/>
              <a:defRPr sz="675"/>
            </a:lvl2pPr>
            <a:lvl3pPr marL="514350" indent="0">
              <a:buNone/>
              <a:defRPr sz="565"/>
            </a:lvl3pPr>
            <a:lvl4pPr marL="771525" indent="0">
              <a:buNone/>
              <a:defRPr sz="505"/>
            </a:lvl4pPr>
            <a:lvl5pPr marL="1028700" indent="0">
              <a:buNone/>
              <a:defRPr sz="505"/>
            </a:lvl5pPr>
            <a:lvl6pPr marL="1285875" indent="0">
              <a:buNone/>
              <a:defRPr sz="505"/>
            </a:lvl6pPr>
            <a:lvl7pPr marL="1543050" indent="0">
              <a:buNone/>
              <a:defRPr sz="505"/>
            </a:lvl7pPr>
            <a:lvl8pPr marL="1800225" indent="0">
              <a:buNone/>
              <a:defRPr sz="505"/>
            </a:lvl8pPr>
            <a:lvl9pPr marL="2057400" indent="0">
              <a:buNone/>
              <a:defRPr sz="505"/>
            </a:lvl9pPr>
          </a:lstStyle>
          <a:p>
            <a:pPr lvl="0"/>
            <a:r>
              <a:rPr lang="en-US"/>
              <a:t>Click to edit Master text styles</a:t>
            </a:r>
            <a:endParaRPr lang="en-US"/>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76206"/>
            <a:ext cx="10972800" cy="921329"/>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609600" y="1219200"/>
            <a:ext cx="10972800" cy="5257800"/>
          </a:xfrm>
          <a:prstGeom prst="rect">
            <a:avLst/>
          </a:prstGeom>
        </p:spPr>
        <p:txBody>
          <a:bodyPr vert="horz" lIns="91440" tIns="45720" rIns="91440" bIns="45720" rtlCol="0">
            <a:normAutofit/>
          </a:bodyPr>
          <a:lstStyle/>
          <a:p>
            <a:pPr lvl="0"/>
            <a:r>
              <a:rPr lang="en-US" dirty="0"/>
              <a:t> Click to edit Master text styles</a:t>
            </a:r>
            <a:endParaRPr lang="en-US" dirty="0"/>
          </a:p>
          <a:p>
            <a:pPr lvl="1"/>
            <a:r>
              <a:rPr lang="en-US" dirty="0"/>
              <a:t> 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Slide Number Placeholder 5"/>
          <p:cNvSpPr>
            <a:spLocks noGrp="1"/>
          </p:cNvSpPr>
          <p:nvPr>
            <p:ph type="sldNum" sz="quarter" idx="4"/>
          </p:nvPr>
        </p:nvSpPr>
        <p:spPr>
          <a:xfrm>
            <a:off x="9316279" y="6580342"/>
            <a:ext cx="2844800" cy="244475"/>
          </a:xfrm>
          <a:prstGeom prst="rect">
            <a:avLst/>
          </a:prstGeom>
        </p:spPr>
        <p:txBody>
          <a:bodyPr vert="horz" lIns="91440" tIns="45720" rIns="91440" bIns="45720" rtlCol="0" anchor="ctr"/>
          <a:lstStyle>
            <a:lvl1pPr algn="r">
              <a:defRPr sz="1800">
                <a:solidFill>
                  <a:srgbClr val="C00000"/>
                </a:solidFill>
              </a:defRPr>
            </a:lvl1pPr>
          </a:lstStyle>
          <a:p>
            <a:fld id="{6530F3CF-6A31-4749-83AB-AF293E4C68B0}"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514350" rtl="0" eaLnBrk="1" latinLnBrk="0" hangingPunct="1">
        <a:spcBef>
          <a:spcPct val="0"/>
        </a:spcBef>
        <a:buNone/>
        <a:defRPr sz="4400" b="0" i="0" u="none" kern="1200">
          <a:solidFill>
            <a:srgbClr val="0066CC"/>
          </a:solidFill>
          <a:latin typeface="+mj-lt"/>
          <a:ea typeface="+mj-ea"/>
          <a:cs typeface="+mj-cs"/>
        </a:defRPr>
      </a:lvl1pPr>
    </p:titleStyle>
    <p:bodyStyle>
      <a:lvl1pPr marL="193040" indent="-193040" algn="l" defTabSz="514350" rtl="0" eaLnBrk="1" latinLnBrk="0" hangingPunct="1">
        <a:spcBef>
          <a:spcPct val="20000"/>
        </a:spcBef>
        <a:buClr>
          <a:srgbClr val="3333CC"/>
        </a:buClr>
        <a:buSzPct val="70000"/>
        <a:buFont typeface="Wingdings" panose="05000000000000000000" pitchFamily="2" charset="2"/>
        <a:buChar char=""/>
        <a:defRPr sz="2800" kern="1200">
          <a:solidFill>
            <a:schemeClr val="tx1"/>
          </a:solidFill>
          <a:latin typeface="+mn-lt"/>
          <a:ea typeface="+mn-ea"/>
          <a:cs typeface="+mn-cs"/>
        </a:defRPr>
      </a:lvl1pPr>
      <a:lvl2pPr marL="417830" indent="-160655" algn="l" defTabSz="514350" rtl="0" eaLnBrk="1" latinLnBrk="0" hangingPunct="1">
        <a:spcBef>
          <a:spcPct val="20000"/>
        </a:spcBef>
        <a:buFont typeface="Arial" panose="020B0604020202020204" pitchFamily="34" charset="0"/>
        <a:buChar char="–"/>
        <a:defRPr sz="2400" b="0" i="0" u="none" kern="1200">
          <a:solidFill>
            <a:schemeClr val="tx1"/>
          </a:solidFill>
          <a:latin typeface="+mn-lt"/>
          <a:ea typeface="+mn-ea"/>
          <a:cs typeface="+mn-cs"/>
        </a:defRPr>
      </a:lvl2pPr>
      <a:lvl3pPr marL="643255" indent="-128905"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900430" indent="-128905"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1157605" indent="-128905"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1414780" indent="-128905"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6pPr>
      <a:lvl7pPr marL="1671955" indent="-128905"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7pPr>
      <a:lvl8pPr marL="1929130" indent="-128905"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8pPr>
      <a:lvl9pPr marL="2186305" indent="-128905"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commoncriteriaportal.or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hyperlink" Target="https://www.freebuf.com/news/27617.html?utm_source=debugrun&amp;utm_medium=referral" TargetMode="Externa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blog.csdn.net/ajian005/article/details/8490082" TargetMode="External"/><Relationship Id="rId1" Type="http://schemas.openxmlformats.org/officeDocument/2006/relationships/image" Target="../media/image15.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hyperlink" Target="http://www.cnblogs.com/anruy/p/5944635.html"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jpe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www.cert.org.cn/" TargetMode="External"/><Relationship Id="rId3" Type="http://schemas.openxmlformats.org/officeDocument/2006/relationships/hyperlink" Target="http://www.cverc.org.cn/" TargetMode="External"/><Relationship Id="rId2" Type="http://schemas.openxmlformats.org/officeDocument/2006/relationships/image" Target="../media/image5.png"/><Relationship Id="rId1"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09600" y="1676400"/>
            <a:ext cx="11049000" cy="2438400"/>
          </a:xfrm>
          <a:prstGeom prst="rect">
            <a:avLst/>
          </a:prstGeom>
        </p:spPr>
        <p:txBody>
          <a:bodyPr vert="horz" lIns="51435" tIns="25718" rIns="51435" bIns="25718" rtlCol="0" anchor="ctr">
            <a:noAutofit/>
          </a:bodyPr>
          <a:lstStyle>
            <a:lvl1pPr algn="ctr" defTabSz="914400" rtl="0" eaLnBrk="1" latinLnBrk="0" hangingPunct="1">
              <a:spcBef>
                <a:spcPct val="0"/>
              </a:spcBef>
              <a:buNone/>
              <a:defRPr sz="4400" b="0" i="0" u="none" kern="1200">
                <a:solidFill>
                  <a:srgbClr val="3366FF"/>
                </a:solidFill>
                <a:latin typeface="+mj-lt"/>
                <a:ea typeface="+mj-ea"/>
                <a:cs typeface="+mj-cs"/>
              </a:defRPr>
            </a:lvl1pPr>
          </a:lstStyle>
          <a:p>
            <a:pPr>
              <a:lnSpc>
                <a:spcPct val="120000"/>
              </a:lnSpc>
              <a:defRPr/>
            </a:pPr>
            <a:r>
              <a:rPr lang="zh-CN" altLang="en-US" sz="6000" dirty="0">
                <a:solidFill>
                  <a:srgbClr val="000099"/>
                </a:solidFill>
                <a:latin typeface="等线" panose="02010600030101010101" pitchFamily="2" charset="-122"/>
                <a:ea typeface="等线" panose="02010600030101010101" pitchFamily="2" charset="-122"/>
              </a:rPr>
              <a:t>第</a:t>
            </a:r>
            <a:r>
              <a:rPr lang="en-US" altLang="zh-CN" sz="6000" dirty="0">
                <a:solidFill>
                  <a:srgbClr val="000099"/>
                </a:solidFill>
                <a:latin typeface="等线" panose="02010600030101010101" pitchFamily="2" charset="-122"/>
                <a:ea typeface="等线" panose="02010600030101010101" pitchFamily="2" charset="-122"/>
              </a:rPr>
              <a:t>4</a:t>
            </a:r>
            <a:r>
              <a:rPr lang="zh-CN" altLang="en-US" sz="6000" dirty="0">
                <a:solidFill>
                  <a:srgbClr val="000099"/>
                </a:solidFill>
                <a:latin typeface="等线" panose="02010600030101010101" pitchFamily="2" charset="-122"/>
                <a:ea typeface="等线" panose="02010600030101010101" pitchFamily="2" charset="-122"/>
              </a:rPr>
              <a:t>章 数据库安全性</a:t>
            </a:r>
            <a:endParaRPr lang="en-US" altLang="zh-CN" sz="6000" dirty="0">
              <a:solidFill>
                <a:srgbClr val="000099"/>
              </a:solidFill>
              <a:latin typeface="等线" panose="02010600030101010101" pitchFamily="2" charset="-122"/>
              <a:ea typeface="等线"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TCSEC</a:t>
            </a:r>
            <a:r>
              <a:rPr lang="zh-CN" altLang="en-US" dirty="0"/>
              <a:t>标准</a:t>
            </a:r>
            <a:endParaRPr lang="zh-CN" altLang="en-US" dirty="0"/>
          </a:p>
        </p:txBody>
      </p:sp>
      <p:sp>
        <p:nvSpPr>
          <p:cNvPr id="3" name="内容占位符 2"/>
          <p:cNvSpPr>
            <a:spLocks noGrp="1"/>
          </p:cNvSpPr>
          <p:nvPr>
            <p:ph idx="1"/>
          </p:nvPr>
        </p:nvSpPr>
        <p:spPr/>
        <p:txBody>
          <a:bodyPr>
            <a:normAutofit fontScale="92500"/>
          </a:bodyPr>
          <a:lstStyle/>
          <a:p>
            <a:pPr>
              <a:lnSpc>
                <a:spcPct val="150000"/>
              </a:lnSpc>
            </a:pPr>
            <a:r>
              <a:rPr lang="en-US" altLang="zh-CN" sz="2600" dirty="0"/>
              <a:t>1991</a:t>
            </a:r>
            <a:r>
              <a:rPr lang="zh-CN" altLang="en-US" sz="2600" dirty="0"/>
              <a:t>年</a:t>
            </a:r>
            <a:r>
              <a:rPr lang="en-US" altLang="zh-CN" sz="2600" dirty="0"/>
              <a:t>4</a:t>
            </a:r>
            <a:r>
              <a:rPr lang="zh-CN" altLang="en-US" sz="2600" dirty="0"/>
              <a:t>月美国</a:t>
            </a:r>
            <a:r>
              <a:rPr lang="en-US" altLang="zh-CN" sz="2600" dirty="0"/>
              <a:t>NCSC</a:t>
            </a:r>
            <a:r>
              <a:rPr lang="zh-CN" altLang="en-US" sz="2600" dirty="0"/>
              <a:t>（国家计算机安全中心）颁布了</a:t>
            </a:r>
            <a:r>
              <a:rPr lang="en-US" altLang="zh-CN" sz="2600" dirty="0"/>
              <a:t>《</a:t>
            </a:r>
            <a:r>
              <a:rPr lang="zh-CN" altLang="en-US" sz="2600" dirty="0"/>
              <a:t>可信计算机系统评估标准关于可信数据库系统的解释</a:t>
            </a:r>
            <a:r>
              <a:rPr lang="en-US" altLang="zh-CN" sz="2600" dirty="0"/>
              <a:t>》(</a:t>
            </a:r>
            <a:r>
              <a:rPr lang="zh-CN" altLang="en-US" sz="2600" dirty="0"/>
              <a:t>简称</a:t>
            </a:r>
            <a:r>
              <a:rPr lang="en-US" altLang="zh-CN" sz="2600" dirty="0">
                <a:solidFill>
                  <a:srgbClr val="FF0000"/>
                </a:solidFill>
              </a:rPr>
              <a:t>TDI</a:t>
            </a:r>
            <a:r>
              <a:rPr lang="zh-CN" altLang="en-US" sz="2600" dirty="0"/>
              <a:t>）</a:t>
            </a:r>
            <a:endParaRPr lang="zh-CN" altLang="en-US" sz="2600" dirty="0"/>
          </a:p>
          <a:p>
            <a:pPr lvl="1">
              <a:lnSpc>
                <a:spcPct val="150000"/>
              </a:lnSpc>
            </a:pPr>
            <a:r>
              <a:rPr lang="en-US" altLang="zh-CN" dirty="0"/>
              <a:t>TDI</a:t>
            </a:r>
            <a:r>
              <a:rPr lang="zh-CN" altLang="en-US" dirty="0"/>
              <a:t>又称</a:t>
            </a:r>
            <a:r>
              <a:rPr lang="zh-CN" altLang="en-US" u="sng" dirty="0">
                <a:solidFill>
                  <a:srgbClr val="FF0000"/>
                </a:solidFill>
              </a:rPr>
              <a:t>紫皮书</a:t>
            </a:r>
            <a:r>
              <a:rPr lang="zh-CN" altLang="en-US" dirty="0"/>
              <a:t>。它将</a:t>
            </a:r>
            <a:r>
              <a:rPr lang="en-US" altLang="zh-CN" dirty="0"/>
              <a:t>TCSEC</a:t>
            </a:r>
            <a:r>
              <a:rPr lang="zh-CN" altLang="en-US" dirty="0"/>
              <a:t>扩展到数据库管理系统</a:t>
            </a:r>
            <a:endParaRPr lang="zh-CN" altLang="en-US" dirty="0"/>
          </a:p>
          <a:p>
            <a:pPr lvl="1">
              <a:lnSpc>
                <a:spcPct val="150000"/>
              </a:lnSpc>
            </a:pPr>
            <a:r>
              <a:rPr lang="en-US" altLang="zh-CN" dirty="0"/>
              <a:t>TDI</a:t>
            </a:r>
            <a:r>
              <a:rPr lang="zh-CN" altLang="en-US" dirty="0"/>
              <a:t>中定义了数据库管理系统的设计与实现中需满足和用以进行安全性级别评估的标准</a:t>
            </a:r>
            <a:endParaRPr lang="en-US" altLang="zh-CN" dirty="0"/>
          </a:p>
          <a:p>
            <a:pPr>
              <a:lnSpc>
                <a:spcPct val="150000"/>
              </a:lnSpc>
            </a:pPr>
            <a:r>
              <a:rPr lang="en-US" altLang="zh-CN" sz="2400" dirty="0">
                <a:solidFill>
                  <a:srgbClr val="FF0000"/>
                </a:solidFill>
              </a:rPr>
              <a:t>TCSEC/TDI</a:t>
            </a:r>
            <a:r>
              <a:rPr lang="zh-CN" altLang="en-US" sz="2400" dirty="0">
                <a:solidFill>
                  <a:srgbClr val="FF0000"/>
                </a:solidFill>
              </a:rPr>
              <a:t>标准的基本内容</a:t>
            </a:r>
            <a:endParaRPr lang="zh-CN" altLang="en-US" sz="2400" dirty="0">
              <a:solidFill>
                <a:srgbClr val="FF0000"/>
              </a:solidFill>
            </a:endParaRPr>
          </a:p>
          <a:p>
            <a:pPr lvl="1">
              <a:lnSpc>
                <a:spcPct val="150000"/>
              </a:lnSpc>
              <a:spcBef>
                <a:spcPct val="40000"/>
              </a:spcBef>
            </a:pPr>
            <a:r>
              <a:rPr lang="en-US" altLang="zh-CN" sz="2000" dirty="0"/>
              <a:t>TCSEC/TDI</a:t>
            </a:r>
            <a:r>
              <a:rPr lang="zh-CN" altLang="en-US" sz="2000" dirty="0"/>
              <a:t>，从</a:t>
            </a:r>
            <a:r>
              <a:rPr lang="zh-CN" altLang="en-US" sz="2000" u="sng" dirty="0"/>
              <a:t>四个方面</a:t>
            </a:r>
            <a:r>
              <a:rPr lang="zh-CN" altLang="en-US" sz="2000" dirty="0"/>
              <a:t>来描述安全性级别划分的指标</a:t>
            </a:r>
            <a:endParaRPr lang="zh-CN" altLang="en-US" sz="2000" dirty="0"/>
          </a:p>
          <a:p>
            <a:pPr lvl="2">
              <a:lnSpc>
                <a:spcPct val="150000"/>
              </a:lnSpc>
              <a:spcBef>
                <a:spcPct val="40000"/>
              </a:spcBef>
              <a:buSzPct val="87000"/>
              <a:buFont typeface="Wingdings" panose="05000000000000000000" pitchFamily="2" charset="2"/>
              <a:buChar char="ü"/>
            </a:pPr>
            <a:r>
              <a:rPr lang="zh-CN" altLang="en-US" dirty="0">
                <a:solidFill>
                  <a:srgbClr val="0000CC"/>
                </a:solidFill>
              </a:rPr>
              <a:t>安全策略</a:t>
            </a:r>
            <a:endParaRPr lang="zh-CN" altLang="en-US" dirty="0">
              <a:solidFill>
                <a:srgbClr val="0000CC"/>
              </a:solidFill>
            </a:endParaRPr>
          </a:p>
          <a:p>
            <a:pPr lvl="2">
              <a:lnSpc>
                <a:spcPct val="150000"/>
              </a:lnSpc>
              <a:spcBef>
                <a:spcPct val="40000"/>
              </a:spcBef>
              <a:buSzPct val="87000"/>
              <a:buFont typeface="Wingdings" panose="05000000000000000000" pitchFamily="2" charset="2"/>
              <a:buChar char="ü"/>
            </a:pPr>
            <a:r>
              <a:rPr lang="zh-CN" altLang="en-US" dirty="0">
                <a:solidFill>
                  <a:srgbClr val="0000CC"/>
                </a:solidFill>
              </a:rPr>
              <a:t>责任</a:t>
            </a:r>
            <a:endParaRPr lang="zh-CN" altLang="en-US" dirty="0">
              <a:solidFill>
                <a:srgbClr val="0000CC"/>
              </a:solidFill>
            </a:endParaRPr>
          </a:p>
          <a:p>
            <a:pPr lvl="2">
              <a:lnSpc>
                <a:spcPct val="150000"/>
              </a:lnSpc>
              <a:spcBef>
                <a:spcPct val="40000"/>
              </a:spcBef>
              <a:buSzPct val="87000"/>
              <a:buFont typeface="Wingdings" panose="05000000000000000000" pitchFamily="2" charset="2"/>
              <a:buChar char="ü"/>
            </a:pPr>
            <a:r>
              <a:rPr lang="zh-CN" altLang="en-US" dirty="0">
                <a:solidFill>
                  <a:srgbClr val="0000CC"/>
                </a:solidFill>
              </a:rPr>
              <a:t>保证</a:t>
            </a:r>
            <a:endParaRPr lang="zh-CN" altLang="en-US" dirty="0">
              <a:solidFill>
                <a:srgbClr val="0000CC"/>
              </a:solidFill>
            </a:endParaRPr>
          </a:p>
          <a:p>
            <a:pPr lvl="2">
              <a:lnSpc>
                <a:spcPct val="150000"/>
              </a:lnSpc>
              <a:spcBef>
                <a:spcPct val="40000"/>
              </a:spcBef>
              <a:buSzPct val="87000"/>
              <a:buFont typeface="Wingdings" panose="05000000000000000000" pitchFamily="2" charset="2"/>
              <a:buChar char="ü"/>
            </a:pPr>
            <a:r>
              <a:rPr lang="zh-CN" altLang="en-US" dirty="0">
                <a:solidFill>
                  <a:srgbClr val="0000CC"/>
                </a:solidFill>
              </a:rPr>
              <a:t>文档</a:t>
            </a:r>
            <a:endParaRPr lang="zh-CN" altLang="en-US" dirty="0">
              <a:solidFill>
                <a:srgbClr val="0000CC"/>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normAutofit/>
          </a:bodyPr>
          <a:lstStyle/>
          <a:p>
            <a:pPr marL="0" indent="0" algn="ctr">
              <a:buNone/>
            </a:pPr>
            <a:r>
              <a:rPr lang="en-US" altLang="zh-CN" sz="3600" b="1" u="sng" dirty="0">
                <a:solidFill>
                  <a:srgbClr val="FF0000"/>
                </a:solidFill>
              </a:rPr>
              <a:t>TCSEC/TDI</a:t>
            </a:r>
            <a:r>
              <a:rPr lang="zh-CN" altLang="en-US" sz="3600" b="1" u="sng" dirty="0">
                <a:solidFill>
                  <a:srgbClr val="FF0000"/>
                </a:solidFill>
              </a:rPr>
              <a:t>安全级别划分</a:t>
            </a:r>
            <a:endParaRPr lang="zh-CN" altLang="en-US" sz="3600" b="1" u="sng"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grpSp>
        <p:nvGrpSpPr>
          <p:cNvPr id="6" name="Group 6"/>
          <p:cNvGrpSpPr/>
          <p:nvPr/>
        </p:nvGrpSpPr>
        <p:grpSpPr bwMode="auto">
          <a:xfrm>
            <a:off x="2133600" y="1717842"/>
            <a:ext cx="8601519" cy="3422316"/>
            <a:chOff x="0" y="0"/>
            <a:chExt cx="3065" cy="3072"/>
          </a:xfrm>
        </p:grpSpPr>
        <p:grpSp>
          <p:nvGrpSpPr>
            <p:cNvPr id="8" name="Group 7"/>
            <p:cNvGrpSpPr/>
            <p:nvPr/>
          </p:nvGrpSpPr>
          <p:grpSpPr bwMode="auto">
            <a:xfrm>
              <a:off x="0" y="0"/>
              <a:ext cx="709" cy="384"/>
              <a:chOff x="0" y="0"/>
              <a:chExt cx="709" cy="384"/>
            </a:xfrm>
          </p:grpSpPr>
          <p:sp>
            <p:nvSpPr>
              <p:cNvPr id="54" name="Rectangle 7"/>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fontAlgn="b" hangingPunct="1"/>
                <a:r>
                  <a:rPr lang="zh-CN" altLang="en-US" sz="2000" b="1" dirty="0">
                    <a:latin typeface="Times New Roman" panose="02020603050405020304" pitchFamily="18" charset="0"/>
                  </a:rPr>
                  <a:t>安 全 级 别</a:t>
                </a:r>
                <a:endParaRPr lang="zh-CN" altLang="en-US" sz="2000" dirty="0">
                  <a:latin typeface="Times New Roman" panose="02020603050405020304" pitchFamily="18" charset="0"/>
                </a:endParaRPr>
              </a:p>
            </p:txBody>
          </p:sp>
          <p:sp>
            <p:nvSpPr>
              <p:cNvPr id="55" name="Rectangle 8"/>
              <p:cNvSpPr>
                <a:spLocks noChangeArrowheads="1"/>
              </p:cNvSpPr>
              <p:nvPr/>
            </p:nvSpPr>
            <p:spPr bwMode="auto">
              <a:xfrm>
                <a:off x="0" y="0"/>
                <a:ext cx="709"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00" b="1">
                  <a:latin typeface="Times New Roman" panose="02020603050405020304" pitchFamily="18" charset="0"/>
                </a:endParaRPr>
              </a:p>
            </p:txBody>
          </p:sp>
        </p:grpSp>
        <p:grpSp>
          <p:nvGrpSpPr>
            <p:cNvPr id="9" name="Group 10"/>
            <p:cNvGrpSpPr/>
            <p:nvPr/>
          </p:nvGrpSpPr>
          <p:grpSpPr bwMode="auto">
            <a:xfrm>
              <a:off x="709" y="0"/>
              <a:ext cx="2356" cy="384"/>
              <a:chOff x="0" y="0"/>
              <a:chExt cx="2356" cy="384"/>
            </a:xfrm>
          </p:grpSpPr>
          <p:sp>
            <p:nvSpPr>
              <p:cNvPr id="52" name="Rectangle 10"/>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fontAlgn="b" hangingPunct="1"/>
                <a:r>
                  <a:rPr lang="en-US" altLang="zh-CN" sz="2000" b="1">
                    <a:latin typeface="Times New Roman" panose="02020603050405020304" pitchFamily="18" charset="0"/>
                  </a:rPr>
                  <a:t>       </a:t>
                </a:r>
                <a:r>
                  <a:rPr lang="zh-CN" altLang="en-US" sz="2000" b="1">
                    <a:latin typeface="Times New Roman" panose="02020603050405020304" pitchFamily="18" charset="0"/>
                  </a:rPr>
                  <a:t>定        义</a:t>
                </a:r>
                <a:endParaRPr lang="zh-CN" altLang="en-US" sz="2000">
                  <a:latin typeface="Times New Roman" panose="02020603050405020304" pitchFamily="18" charset="0"/>
                </a:endParaRPr>
              </a:p>
            </p:txBody>
          </p:sp>
          <p:sp>
            <p:nvSpPr>
              <p:cNvPr id="53" name="Rectangle 11"/>
              <p:cNvSpPr>
                <a:spLocks noChangeArrowheads="1"/>
              </p:cNvSpPr>
              <p:nvPr/>
            </p:nvSpPr>
            <p:spPr bwMode="auto">
              <a:xfrm>
                <a:off x="0" y="0"/>
                <a:ext cx="2356"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00" b="1">
                  <a:latin typeface="Times New Roman" panose="02020603050405020304" pitchFamily="18" charset="0"/>
                </a:endParaRPr>
              </a:p>
            </p:txBody>
          </p:sp>
        </p:grpSp>
        <p:grpSp>
          <p:nvGrpSpPr>
            <p:cNvPr id="10" name="Group 13"/>
            <p:cNvGrpSpPr/>
            <p:nvPr/>
          </p:nvGrpSpPr>
          <p:grpSpPr bwMode="auto">
            <a:xfrm>
              <a:off x="0" y="384"/>
              <a:ext cx="709" cy="384"/>
              <a:chOff x="0" y="0"/>
              <a:chExt cx="709" cy="384"/>
            </a:xfrm>
          </p:grpSpPr>
          <p:sp>
            <p:nvSpPr>
              <p:cNvPr id="50" name="Rectangle 13"/>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fontAlgn="b" hangingPunct="1"/>
                <a:r>
                  <a:rPr lang="en-US" altLang="zh-CN" sz="2000" b="1">
                    <a:latin typeface="Times New Roman" panose="02020603050405020304" pitchFamily="18" charset="0"/>
                  </a:rPr>
                  <a:t>     A1</a:t>
                </a:r>
                <a:endParaRPr lang="en-US" altLang="zh-CN" sz="2000">
                  <a:latin typeface="Times New Roman" panose="02020603050405020304" pitchFamily="18" charset="0"/>
                </a:endParaRPr>
              </a:p>
            </p:txBody>
          </p:sp>
          <p:sp>
            <p:nvSpPr>
              <p:cNvPr id="51" name="Rectangle 14"/>
              <p:cNvSpPr>
                <a:spLocks noChangeArrowheads="1"/>
              </p:cNvSpPr>
              <p:nvPr/>
            </p:nvSpPr>
            <p:spPr bwMode="auto">
              <a:xfrm>
                <a:off x="0" y="0"/>
                <a:ext cx="709"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00" b="1">
                  <a:latin typeface="Times New Roman" panose="02020603050405020304" pitchFamily="18" charset="0"/>
                </a:endParaRPr>
              </a:p>
            </p:txBody>
          </p:sp>
        </p:grpSp>
        <p:grpSp>
          <p:nvGrpSpPr>
            <p:cNvPr id="11" name="Group 16"/>
            <p:cNvGrpSpPr/>
            <p:nvPr/>
          </p:nvGrpSpPr>
          <p:grpSpPr bwMode="auto">
            <a:xfrm>
              <a:off x="709" y="384"/>
              <a:ext cx="2356" cy="384"/>
              <a:chOff x="0" y="0"/>
              <a:chExt cx="2356" cy="384"/>
            </a:xfrm>
          </p:grpSpPr>
          <p:sp>
            <p:nvSpPr>
              <p:cNvPr id="48" name="Rectangle 16"/>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fontAlgn="b" hangingPunct="1"/>
                <a:r>
                  <a:rPr lang="zh-CN" altLang="en-US" sz="2000" b="1">
                    <a:latin typeface="Times New Roman" panose="02020603050405020304" pitchFamily="18" charset="0"/>
                  </a:rPr>
                  <a:t>验证设计（</a:t>
                </a:r>
                <a:r>
                  <a:rPr lang="en-US" altLang="zh-CN" sz="2000" b="1">
                    <a:latin typeface="Times New Roman" panose="02020603050405020304" pitchFamily="18" charset="0"/>
                  </a:rPr>
                  <a:t>Verified Design</a:t>
                </a:r>
                <a:r>
                  <a:rPr lang="zh-CN" altLang="en-US" sz="2000" b="1">
                    <a:latin typeface="Times New Roman" panose="02020603050405020304" pitchFamily="18" charset="0"/>
                  </a:rPr>
                  <a:t>）</a:t>
                </a:r>
                <a:endParaRPr lang="zh-CN" altLang="en-US" sz="2000">
                  <a:latin typeface="Times New Roman" panose="02020603050405020304" pitchFamily="18" charset="0"/>
                </a:endParaRPr>
              </a:p>
            </p:txBody>
          </p:sp>
          <p:sp>
            <p:nvSpPr>
              <p:cNvPr id="49" name="Rectangle 17"/>
              <p:cNvSpPr>
                <a:spLocks noChangeArrowheads="1"/>
              </p:cNvSpPr>
              <p:nvPr/>
            </p:nvSpPr>
            <p:spPr bwMode="auto">
              <a:xfrm>
                <a:off x="0" y="0"/>
                <a:ext cx="2356"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00" b="1">
                  <a:latin typeface="Times New Roman" panose="02020603050405020304" pitchFamily="18" charset="0"/>
                </a:endParaRPr>
              </a:p>
            </p:txBody>
          </p:sp>
        </p:grpSp>
        <p:grpSp>
          <p:nvGrpSpPr>
            <p:cNvPr id="12" name="Group 19"/>
            <p:cNvGrpSpPr/>
            <p:nvPr/>
          </p:nvGrpSpPr>
          <p:grpSpPr bwMode="auto">
            <a:xfrm>
              <a:off x="0" y="768"/>
              <a:ext cx="709" cy="384"/>
              <a:chOff x="0" y="0"/>
              <a:chExt cx="709" cy="384"/>
            </a:xfrm>
          </p:grpSpPr>
          <p:sp>
            <p:nvSpPr>
              <p:cNvPr id="46" name="Rectangle 19"/>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fontAlgn="b" hangingPunct="1"/>
                <a:r>
                  <a:rPr lang="en-US" altLang="zh-CN" sz="2000" b="1">
                    <a:latin typeface="Times New Roman" panose="02020603050405020304" pitchFamily="18" charset="0"/>
                  </a:rPr>
                  <a:t>     B3</a:t>
                </a:r>
                <a:endParaRPr lang="en-US" altLang="zh-CN" sz="2000">
                  <a:latin typeface="Times New Roman" panose="02020603050405020304" pitchFamily="18" charset="0"/>
                </a:endParaRPr>
              </a:p>
            </p:txBody>
          </p:sp>
          <p:sp>
            <p:nvSpPr>
              <p:cNvPr id="47" name="Rectangle 20"/>
              <p:cNvSpPr>
                <a:spLocks noChangeArrowheads="1"/>
              </p:cNvSpPr>
              <p:nvPr/>
            </p:nvSpPr>
            <p:spPr bwMode="auto">
              <a:xfrm>
                <a:off x="0" y="0"/>
                <a:ext cx="709"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00" b="1">
                  <a:latin typeface="Times New Roman" panose="02020603050405020304" pitchFamily="18" charset="0"/>
                </a:endParaRPr>
              </a:p>
            </p:txBody>
          </p:sp>
        </p:grpSp>
        <p:grpSp>
          <p:nvGrpSpPr>
            <p:cNvPr id="13" name="Group 22"/>
            <p:cNvGrpSpPr/>
            <p:nvPr/>
          </p:nvGrpSpPr>
          <p:grpSpPr bwMode="auto">
            <a:xfrm>
              <a:off x="709" y="768"/>
              <a:ext cx="2356" cy="384"/>
              <a:chOff x="0" y="0"/>
              <a:chExt cx="2356" cy="384"/>
            </a:xfrm>
          </p:grpSpPr>
          <p:sp>
            <p:nvSpPr>
              <p:cNvPr id="44" name="Rectangle 22"/>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fontAlgn="b" hangingPunct="1"/>
                <a:r>
                  <a:rPr lang="zh-CN" altLang="en-US" sz="2000" b="1">
                    <a:latin typeface="Times New Roman" panose="02020603050405020304" pitchFamily="18" charset="0"/>
                  </a:rPr>
                  <a:t>安全域（</a:t>
                </a:r>
                <a:r>
                  <a:rPr lang="en-US" altLang="zh-CN" sz="2000" b="1">
                    <a:latin typeface="Times New Roman" panose="02020603050405020304" pitchFamily="18" charset="0"/>
                  </a:rPr>
                  <a:t>Security Domains</a:t>
                </a:r>
                <a:r>
                  <a:rPr lang="zh-CN" altLang="en-US" sz="2000" b="1">
                    <a:latin typeface="Times New Roman" panose="02020603050405020304" pitchFamily="18" charset="0"/>
                  </a:rPr>
                  <a:t>）</a:t>
                </a:r>
                <a:endParaRPr lang="zh-CN" altLang="en-US" sz="2000" b="1">
                  <a:latin typeface="Times New Roman" panose="02020603050405020304" pitchFamily="18" charset="0"/>
                </a:endParaRPr>
              </a:p>
            </p:txBody>
          </p:sp>
          <p:sp>
            <p:nvSpPr>
              <p:cNvPr id="45" name="Rectangle 23"/>
              <p:cNvSpPr>
                <a:spLocks noChangeArrowheads="1"/>
              </p:cNvSpPr>
              <p:nvPr/>
            </p:nvSpPr>
            <p:spPr bwMode="auto">
              <a:xfrm>
                <a:off x="0" y="0"/>
                <a:ext cx="2356"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00" b="1">
                  <a:latin typeface="Times New Roman" panose="02020603050405020304" pitchFamily="18" charset="0"/>
                </a:endParaRPr>
              </a:p>
            </p:txBody>
          </p:sp>
        </p:grpSp>
        <p:grpSp>
          <p:nvGrpSpPr>
            <p:cNvPr id="14" name="Group 25"/>
            <p:cNvGrpSpPr/>
            <p:nvPr/>
          </p:nvGrpSpPr>
          <p:grpSpPr bwMode="auto">
            <a:xfrm>
              <a:off x="0" y="1152"/>
              <a:ext cx="709" cy="384"/>
              <a:chOff x="0" y="0"/>
              <a:chExt cx="709" cy="384"/>
            </a:xfrm>
          </p:grpSpPr>
          <p:sp>
            <p:nvSpPr>
              <p:cNvPr id="42" name="Rectangle 25"/>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fontAlgn="b" hangingPunct="1"/>
                <a:r>
                  <a:rPr lang="en-US" altLang="zh-CN" sz="2000" b="1">
                    <a:latin typeface="Times New Roman" panose="02020603050405020304" pitchFamily="18" charset="0"/>
                  </a:rPr>
                  <a:t>     B2</a:t>
                </a:r>
                <a:endParaRPr lang="en-US" altLang="zh-CN" sz="2000">
                  <a:latin typeface="Times New Roman" panose="02020603050405020304" pitchFamily="18" charset="0"/>
                </a:endParaRPr>
              </a:p>
            </p:txBody>
          </p:sp>
          <p:sp>
            <p:nvSpPr>
              <p:cNvPr id="43" name="Rectangle 26"/>
              <p:cNvSpPr>
                <a:spLocks noChangeArrowheads="1"/>
              </p:cNvSpPr>
              <p:nvPr/>
            </p:nvSpPr>
            <p:spPr bwMode="auto">
              <a:xfrm>
                <a:off x="0" y="0"/>
                <a:ext cx="709"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00" b="1">
                  <a:latin typeface="Times New Roman" panose="02020603050405020304" pitchFamily="18" charset="0"/>
                </a:endParaRPr>
              </a:p>
            </p:txBody>
          </p:sp>
        </p:grpSp>
        <p:grpSp>
          <p:nvGrpSpPr>
            <p:cNvPr id="15" name="Group 28"/>
            <p:cNvGrpSpPr/>
            <p:nvPr/>
          </p:nvGrpSpPr>
          <p:grpSpPr bwMode="auto">
            <a:xfrm>
              <a:off x="709" y="1152"/>
              <a:ext cx="2356" cy="384"/>
              <a:chOff x="0" y="0"/>
              <a:chExt cx="2356" cy="384"/>
            </a:xfrm>
          </p:grpSpPr>
          <p:sp>
            <p:nvSpPr>
              <p:cNvPr id="40" name="Rectangle 28"/>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fontAlgn="b" hangingPunct="1"/>
                <a:r>
                  <a:rPr lang="zh-CN" altLang="en-US" sz="2000" b="1">
                    <a:latin typeface="Times New Roman" panose="02020603050405020304" pitchFamily="18" charset="0"/>
                  </a:rPr>
                  <a:t>结构化保护（</a:t>
                </a:r>
                <a:r>
                  <a:rPr lang="en-US" altLang="zh-CN" sz="2000" b="1">
                    <a:latin typeface="Times New Roman" panose="02020603050405020304" pitchFamily="18" charset="0"/>
                  </a:rPr>
                  <a:t>Structural Protection</a:t>
                </a:r>
                <a:r>
                  <a:rPr lang="zh-CN" altLang="en-US" sz="2000" b="1">
                    <a:latin typeface="Times New Roman" panose="02020603050405020304" pitchFamily="18" charset="0"/>
                  </a:rPr>
                  <a:t>）</a:t>
                </a:r>
                <a:endParaRPr lang="zh-CN" altLang="en-US" sz="2000" b="1">
                  <a:latin typeface="Times New Roman" panose="02020603050405020304" pitchFamily="18" charset="0"/>
                </a:endParaRPr>
              </a:p>
            </p:txBody>
          </p:sp>
          <p:sp>
            <p:nvSpPr>
              <p:cNvPr id="41" name="Rectangle 29"/>
              <p:cNvSpPr>
                <a:spLocks noChangeArrowheads="1"/>
              </p:cNvSpPr>
              <p:nvPr/>
            </p:nvSpPr>
            <p:spPr bwMode="auto">
              <a:xfrm>
                <a:off x="0" y="0"/>
                <a:ext cx="2356"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00" b="1">
                  <a:latin typeface="Times New Roman" panose="02020603050405020304" pitchFamily="18" charset="0"/>
                </a:endParaRPr>
              </a:p>
            </p:txBody>
          </p:sp>
        </p:grpSp>
        <p:grpSp>
          <p:nvGrpSpPr>
            <p:cNvPr id="16" name="Group 31"/>
            <p:cNvGrpSpPr/>
            <p:nvPr/>
          </p:nvGrpSpPr>
          <p:grpSpPr bwMode="auto">
            <a:xfrm>
              <a:off x="0" y="1536"/>
              <a:ext cx="709" cy="384"/>
              <a:chOff x="0" y="0"/>
              <a:chExt cx="709" cy="384"/>
            </a:xfrm>
          </p:grpSpPr>
          <p:sp>
            <p:nvSpPr>
              <p:cNvPr id="38" name="Rectangle 31"/>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fontAlgn="b" hangingPunct="1"/>
                <a:r>
                  <a:rPr lang="en-US" altLang="zh-CN" sz="2000" b="1">
                    <a:latin typeface="Times New Roman" panose="02020603050405020304" pitchFamily="18" charset="0"/>
                  </a:rPr>
                  <a:t>     B1</a:t>
                </a:r>
                <a:endParaRPr lang="en-US" altLang="zh-CN" sz="2000">
                  <a:latin typeface="Times New Roman" panose="02020603050405020304" pitchFamily="18" charset="0"/>
                </a:endParaRPr>
              </a:p>
            </p:txBody>
          </p:sp>
          <p:sp>
            <p:nvSpPr>
              <p:cNvPr id="39" name="Rectangle 32"/>
              <p:cNvSpPr>
                <a:spLocks noChangeArrowheads="1"/>
              </p:cNvSpPr>
              <p:nvPr/>
            </p:nvSpPr>
            <p:spPr bwMode="auto">
              <a:xfrm>
                <a:off x="0" y="0"/>
                <a:ext cx="709"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00" b="1">
                  <a:latin typeface="Times New Roman" panose="02020603050405020304" pitchFamily="18" charset="0"/>
                </a:endParaRPr>
              </a:p>
            </p:txBody>
          </p:sp>
        </p:grpSp>
        <p:grpSp>
          <p:nvGrpSpPr>
            <p:cNvPr id="17" name="Group 34"/>
            <p:cNvGrpSpPr/>
            <p:nvPr/>
          </p:nvGrpSpPr>
          <p:grpSpPr bwMode="auto">
            <a:xfrm>
              <a:off x="709" y="1536"/>
              <a:ext cx="2356" cy="384"/>
              <a:chOff x="0" y="0"/>
              <a:chExt cx="2356" cy="384"/>
            </a:xfrm>
          </p:grpSpPr>
          <p:sp>
            <p:nvSpPr>
              <p:cNvPr id="36" name="Rectangle 34"/>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fontAlgn="b" hangingPunct="1"/>
                <a:r>
                  <a:rPr lang="zh-CN" altLang="en-US" sz="2000" b="1">
                    <a:latin typeface="Times New Roman" panose="02020603050405020304" pitchFamily="18" charset="0"/>
                  </a:rPr>
                  <a:t>标记安全保护（</a:t>
                </a:r>
                <a:r>
                  <a:rPr lang="en-US" altLang="zh-CN" sz="2000" b="1">
                    <a:latin typeface="Times New Roman" panose="02020603050405020304" pitchFamily="18" charset="0"/>
                  </a:rPr>
                  <a:t>Labeled Security Protection</a:t>
                </a:r>
                <a:r>
                  <a:rPr lang="zh-CN" altLang="en-US" sz="2000" b="1">
                    <a:latin typeface="Times New Roman" panose="02020603050405020304" pitchFamily="18" charset="0"/>
                  </a:rPr>
                  <a:t>）</a:t>
                </a:r>
                <a:endParaRPr lang="zh-CN" altLang="en-US" sz="2000" b="1">
                  <a:latin typeface="Times New Roman" panose="02020603050405020304" pitchFamily="18" charset="0"/>
                </a:endParaRPr>
              </a:p>
            </p:txBody>
          </p:sp>
          <p:sp>
            <p:nvSpPr>
              <p:cNvPr id="37" name="Rectangle 35"/>
              <p:cNvSpPr>
                <a:spLocks noChangeArrowheads="1"/>
              </p:cNvSpPr>
              <p:nvPr/>
            </p:nvSpPr>
            <p:spPr bwMode="auto">
              <a:xfrm>
                <a:off x="0" y="0"/>
                <a:ext cx="2356"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00" b="1">
                  <a:latin typeface="Times New Roman" panose="02020603050405020304" pitchFamily="18" charset="0"/>
                </a:endParaRPr>
              </a:p>
            </p:txBody>
          </p:sp>
        </p:grpSp>
        <p:grpSp>
          <p:nvGrpSpPr>
            <p:cNvPr id="18" name="Group 37"/>
            <p:cNvGrpSpPr/>
            <p:nvPr/>
          </p:nvGrpSpPr>
          <p:grpSpPr bwMode="auto">
            <a:xfrm>
              <a:off x="0" y="1920"/>
              <a:ext cx="709" cy="384"/>
              <a:chOff x="0" y="0"/>
              <a:chExt cx="709" cy="384"/>
            </a:xfrm>
          </p:grpSpPr>
          <p:sp>
            <p:nvSpPr>
              <p:cNvPr id="34" name="Rectangle 37"/>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fontAlgn="b" hangingPunct="1"/>
                <a:r>
                  <a:rPr lang="en-US" altLang="zh-CN" sz="2000" b="1">
                    <a:latin typeface="Times New Roman" panose="02020603050405020304" pitchFamily="18" charset="0"/>
                  </a:rPr>
                  <a:t>     C2</a:t>
                </a:r>
                <a:endParaRPr lang="en-US" altLang="zh-CN" sz="2000">
                  <a:latin typeface="Times New Roman" panose="02020603050405020304" pitchFamily="18" charset="0"/>
                </a:endParaRPr>
              </a:p>
            </p:txBody>
          </p:sp>
          <p:sp>
            <p:nvSpPr>
              <p:cNvPr id="35" name="Rectangle 38"/>
              <p:cNvSpPr>
                <a:spLocks noChangeArrowheads="1"/>
              </p:cNvSpPr>
              <p:nvPr/>
            </p:nvSpPr>
            <p:spPr bwMode="auto">
              <a:xfrm>
                <a:off x="0" y="0"/>
                <a:ext cx="709"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00" b="1">
                  <a:latin typeface="Times New Roman" panose="02020603050405020304" pitchFamily="18" charset="0"/>
                </a:endParaRPr>
              </a:p>
            </p:txBody>
          </p:sp>
        </p:grpSp>
        <p:grpSp>
          <p:nvGrpSpPr>
            <p:cNvPr id="19" name="Group 40"/>
            <p:cNvGrpSpPr/>
            <p:nvPr/>
          </p:nvGrpSpPr>
          <p:grpSpPr bwMode="auto">
            <a:xfrm>
              <a:off x="709" y="1920"/>
              <a:ext cx="2356" cy="384"/>
              <a:chOff x="0" y="0"/>
              <a:chExt cx="2356" cy="384"/>
            </a:xfrm>
          </p:grpSpPr>
          <p:sp>
            <p:nvSpPr>
              <p:cNvPr id="32" name="Rectangle 40"/>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fontAlgn="b" hangingPunct="1"/>
                <a:r>
                  <a:rPr lang="zh-CN" altLang="en-US" sz="2000" b="1" dirty="0">
                    <a:latin typeface="Times New Roman" panose="02020603050405020304" pitchFamily="18" charset="0"/>
                  </a:rPr>
                  <a:t>受控的存取保护（</a:t>
                </a:r>
                <a:r>
                  <a:rPr lang="en-US" altLang="zh-CN" sz="2000" b="1" dirty="0">
                    <a:latin typeface="Times New Roman" panose="02020603050405020304" pitchFamily="18" charset="0"/>
                  </a:rPr>
                  <a:t>Controlled Access Protection</a:t>
                </a:r>
                <a:r>
                  <a:rPr lang="zh-CN" altLang="en-US" sz="2000" b="1" dirty="0">
                    <a:latin typeface="Times New Roman" panose="02020603050405020304" pitchFamily="18" charset="0"/>
                  </a:rPr>
                  <a:t>）</a:t>
                </a:r>
                <a:endParaRPr lang="zh-CN" altLang="en-US" sz="2000" dirty="0">
                  <a:latin typeface="Times New Roman" panose="02020603050405020304" pitchFamily="18" charset="0"/>
                </a:endParaRPr>
              </a:p>
            </p:txBody>
          </p:sp>
          <p:sp>
            <p:nvSpPr>
              <p:cNvPr id="33" name="Rectangle 41"/>
              <p:cNvSpPr>
                <a:spLocks noChangeArrowheads="1"/>
              </p:cNvSpPr>
              <p:nvPr/>
            </p:nvSpPr>
            <p:spPr bwMode="auto">
              <a:xfrm>
                <a:off x="0" y="0"/>
                <a:ext cx="2356"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00" b="1">
                  <a:latin typeface="Times New Roman" panose="02020603050405020304" pitchFamily="18" charset="0"/>
                </a:endParaRPr>
              </a:p>
            </p:txBody>
          </p:sp>
        </p:grpSp>
        <p:grpSp>
          <p:nvGrpSpPr>
            <p:cNvPr id="20" name="Group 43"/>
            <p:cNvGrpSpPr/>
            <p:nvPr/>
          </p:nvGrpSpPr>
          <p:grpSpPr bwMode="auto">
            <a:xfrm>
              <a:off x="0" y="2304"/>
              <a:ext cx="709" cy="384"/>
              <a:chOff x="0" y="0"/>
              <a:chExt cx="709" cy="384"/>
            </a:xfrm>
          </p:grpSpPr>
          <p:sp>
            <p:nvSpPr>
              <p:cNvPr id="30" name="Rectangle 43"/>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fontAlgn="b" hangingPunct="1"/>
                <a:r>
                  <a:rPr lang="en-US" altLang="zh-CN" sz="2000" b="1">
                    <a:latin typeface="Times New Roman" panose="02020603050405020304" pitchFamily="18" charset="0"/>
                  </a:rPr>
                  <a:t>     C1</a:t>
                </a:r>
                <a:endParaRPr lang="en-US" altLang="zh-CN" sz="2000">
                  <a:latin typeface="Times New Roman" panose="02020603050405020304" pitchFamily="18" charset="0"/>
                </a:endParaRPr>
              </a:p>
            </p:txBody>
          </p:sp>
          <p:sp>
            <p:nvSpPr>
              <p:cNvPr id="31" name="Rectangle 44"/>
              <p:cNvSpPr>
                <a:spLocks noChangeArrowheads="1"/>
              </p:cNvSpPr>
              <p:nvPr/>
            </p:nvSpPr>
            <p:spPr bwMode="auto">
              <a:xfrm>
                <a:off x="0" y="0"/>
                <a:ext cx="709"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00" b="1">
                  <a:latin typeface="Times New Roman" panose="02020603050405020304" pitchFamily="18" charset="0"/>
                </a:endParaRPr>
              </a:p>
            </p:txBody>
          </p:sp>
        </p:grpSp>
        <p:grpSp>
          <p:nvGrpSpPr>
            <p:cNvPr id="21" name="Group 46"/>
            <p:cNvGrpSpPr/>
            <p:nvPr/>
          </p:nvGrpSpPr>
          <p:grpSpPr bwMode="auto">
            <a:xfrm>
              <a:off x="709" y="2304"/>
              <a:ext cx="2356" cy="384"/>
              <a:chOff x="0" y="0"/>
              <a:chExt cx="2356" cy="384"/>
            </a:xfrm>
          </p:grpSpPr>
          <p:sp>
            <p:nvSpPr>
              <p:cNvPr id="28" name="Rectangle 46"/>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fontAlgn="b" hangingPunct="1"/>
                <a:r>
                  <a:rPr lang="zh-CN" altLang="en-US" sz="2000" b="1">
                    <a:latin typeface="Times New Roman" panose="02020603050405020304" pitchFamily="18" charset="0"/>
                  </a:rPr>
                  <a:t>自主安全保护（</a:t>
                </a:r>
                <a:r>
                  <a:rPr lang="en-US" altLang="zh-CN" sz="2000" b="1">
                    <a:latin typeface="Times New Roman" panose="02020603050405020304" pitchFamily="18" charset="0"/>
                  </a:rPr>
                  <a:t>Discretionary Security Protection</a:t>
                </a:r>
                <a:r>
                  <a:rPr lang="zh-CN" altLang="en-US" sz="2000" b="1">
                    <a:latin typeface="Times New Roman" panose="02020603050405020304" pitchFamily="18" charset="0"/>
                  </a:rPr>
                  <a:t>）</a:t>
                </a:r>
                <a:endParaRPr lang="zh-CN" altLang="en-US" sz="2000">
                  <a:latin typeface="Times New Roman" panose="02020603050405020304" pitchFamily="18" charset="0"/>
                </a:endParaRPr>
              </a:p>
            </p:txBody>
          </p:sp>
          <p:sp>
            <p:nvSpPr>
              <p:cNvPr id="29" name="Rectangle 47"/>
              <p:cNvSpPr>
                <a:spLocks noChangeArrowheads="1"/>
              </p:cNvSpPr>
              <p:nvPr/>
            </p:nvSpPr>
            <p:spPr bwMode="auto">
              <a:xfrm>
                <a:off x="0" y="0"/>
                <a:ext cx="2356"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00" b="1">
                  <a:latin typeface="Times New Roman" panose="02020603050405020304" pitchFamily="18" charset="0"/>
                </a:endParaRPr>
              </a:p>
            </p:txBody>
          </p:sp>
        </p:grpSp>
        <p:grpSp>
          <p:nvGrpSpPr>
            <p:cNvPr id="22" name="Group 49"/>
            <p:cNvGrpSpPr/>
            <p:nvPr/>
          </p:nvGrpSpPr>
          <p:grpSpPr bwMode="auto">
            <a:xfrm>
              <a:off x="0" y="2688"/>
              <a:ext cx="709" cy="384"/>
              <a:chOff x="0" y="0"/>
              <a:chExt cx="709" cy="384"/>
            </a:xfrm>
          </p:grpSpPr>
          <p:sp>
            <p:nvSpPr>
              <p:cNvPr id="26" name="Rectangle 49"/>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fontAlgn="b" hangingPunct="1"/>
                <a:r>
                  <a:rPr lang="en-US" altLang="zh-CN" sz="2000" b="1">
                    <a:latin typeface="Times New Roman" panose="02020603050405020304" pitchFamily="18" charset="0"/>
                  </a:rPr>
                  <a:t>     D</a:t>
                </a:r>
                <a:endParaRPr lang="en-US" altLang="zh-CN" sz="2000">
                  <a:latin typeface="Times New Roman" panose="02020603050405020304" pitchFamily="18" charset="0"/>
                </a:endParaRPr>
              </a:p>
            </p:txBody>
          </p:sp>
          <p:sp>
            <p:nvSpPr>
              <p:cNvPr id="27" name="Rectangle 50"/>
              <p:cNvSpPr>
                <a:spLocks noChangeArrowheads="1"/>
              </p:cNvSpPr>
              <p:nvPr/>
            </p:nvSpPr>
            <p:spPr bwMode="auto">
              <a:xfrm>
                <a:off x="0" y="0"/>
                <a:ext cx="709"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00" b="1">
                  <a:latin typeface="Times New Roman" panose="02020603050405020304" pitchFamily="18" charset="0"/>
                </a:endParaRPr>
              </a:p>
            </p:txBody>
          </p:sp>
        </p:grpSp>
        <p:grpSp>
          <p:nvGrpSpPr>
            <p:cNvPr id="23" name="Group 52"/>
            <p:cNvGrpSpPr/>
            <p:nvPr/>
          </p:nvGrpSpPr>
          <p:grpSpPr bwMode="auto">
            <a:xfrm>
              <a:off x="709" y="2688"/>
              <a:ext cx="2356" cy="384"/>
              <a:chOff x="0" y="0"/>
              <a:chExt cx="2356" cy="384"/>
            </a:xfrm>
          </p:grpSpPr>
          <p:sp>
            <p:nvSpPr>
              <p:cNvPr id="24" name="Rectangle 52"/>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fontAlgn="b" hangingPunct="1"/>
                <a:r>
                  <a:rPr lang="zh-CN" altLang="en-US" sz="2000" b="1">
                    <a:latin typeface="Times New Roman" panose="02020603050405020304" pitchFamily="18" charset="0"/>
                  </a:rPr>
                  <a:t>最小保护（</a:t>
                </a:r>
                <a:r>
                  <a:rPr lang="en-US" altLang="zh-CN" sz="2000" b="1">
                    <a:latin typeface="Times New Roman" panose="02020603050405020304" pitchFamily="18" charset="0"/>
                  </a:rPr>
                  <a:t>Minimal Protection</a:t>
                </a:r>
                <a:r>
                  <a:rPr lang="zh-CN" altLang="en-US" sz="2000" b="1">
                    <a:latin typeface="Times New Roman" panose="02020603050405020304" pitchFamily="18" charset="0"/>
                  </a:rPr>
                  <a:t>）</a:t>
                </a:r>
                <a:endParaRPr lang="zh-CN" altLang="en-US" sz="2000" b="1">
                  <a:latin typeface="Times New Roman" panose="02020603050405020304" pitchFamily="18" charset="0"/>
                </a:endParaRPr>
              </a:p>
            </p:txBody>
          </p:sp>
          <p:sp>
            <p:nvSpPr>
              <p:cNvPr id="25" name="Rectangle 53"/>
              <p:cNvSpPr>
                <a:spLocks noChangeArrowheads="1"/>
              </p:cNvSpPr>
              <p:nvPr/>
            </p:nvSpPr>
            <p:spPr bwMode="auto">
              <a:xfrm>
                <a:off x="0" y="0"/>
                <a:ext cx="2356"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00" b="1">
                  <a:latin typeface="Times New Roman" panose="02020603050405020304" pitchFamily="18" charset="0"/>
                </a:endParaRPr>
              </a:p>
            </p:txBody>
          </p:sp>
        </p:grpSp>
      </p:grpSp>
      <p:sp>
        <p:nvSpPr>
          <p:cNvPr id="56" name="Text Box 57"/>
          <p:cNvSpPr txBox="1">
            <a:spLocks noChangeArrowheads="1"/>
          </p:cNvSpPr>
          <p:nvPr/>
        </p:nvSpPr>
        <p:spPr bwMode="auto">
          <a:xfrm>
            <a:off x="1126599" y="2016168"/>
            <a:ext cx="86571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3200" b="0" dirty="0">
                <a:solidFill>
                  <a:srgbClr val="FF3300"/>
                </a:solidFill>
                <a:latin typeface="等线" panose="02010600030101010101" pitchFamily="2" charset="-122"/>
                <a:ea typeface="等线" panose="02010600030101010101" pitchFamily="2" charset="-122"/>
              </a:rPr>
              <a:t>高</a:t>
            </a:r>
            <a:endParaRPr lang="zh-CN" altLang="en-US" sz="3200" b="0" dirty="0">
              <a:solidFill>
                <a:srgbClr val="FF3300"/>
              </a:solidFill>
              <a:latin typeface="等线" panose="02010600030101010101" pitchFamily="2" charset="-122"/>
              <a:ea typeface="等线" panose="02010600030101010101" pitchFamily="2" charset="-122"/>
            </a:endParaRPr>
          </a:p>
        </p:txBody>
      </p:sp>
      <p:sp>
        <p:nvSpPr>
          <p:cNvPr id="57" name="Text Box 56"/>
          <p:cNvSpPr txBox="1">
            <a:spLocks noChangeArrowheads="1"/>
          </p:cNvSpPr>
          <p:nvPr/>
        </p:nvSpPr>
        <p:spPr bwMode="auto">
          <a:xfrm>
            <a:off x="1135680" y="4560720"/>
            <a:ext cx="86571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3200" b="0" dirty="0">
                <a:solidFill>
                  <a:srgbClr val="FF3300"/>
                </a:solidFill>
                <a:latin typeface="等线" panose="02010600030101010101" pitchFamily="2" charset="-122"/>
                <a:ea typeface="等线" panose="02010600030101010101" pitchFamily="2" charset="-122"/>
              </a:rPr>
              <a:t>低</a:t>
            </a:r>
            <a:endParaRPr lang="zh-CN" altLang="en-US" sz="3200" b="0" dirty="0">
              <a:solidFill>
                <a:srgbClr val="FF3300"/>
              </a:solidFill>
              <a:latin typeface="等线" panose="02010600030101010101" pitchFamily="2" charset="-122"/>
              <a:ea typeface="等线" panose="02010600030101010101" pitchFamily="2" charset="-122"/>
            </a:endParaRPr>
          </a:p>
        </p:txBody>
      </p:sp>
      <p:sp>
        <p:nvSpPr>
          <p:cNvPr id="58" name="Line 55"/>
          <p:cNvSpPr>
            <a:spLocks noChangeShapeType="1"/>
          </p:cNvSpPr>
          <p:nvPr/>
        </p:nvSpPr>
        <p:spPr bwMode="auto">
          <a:xfrm flipH="1" flipV="1">
            <a:off x="1516439" y="2662697"/>
            <a:ext cx="7560" cy="1771417"/>
          </a:xfrm>
          <a:prstGeom prst="line">
            <a:avLst/>
          </a:prstGeom>
          <a:noFill/>
          <a:ln w="57150">
            <a:solidFill>
              <a:srgbClr val="0000FF"/>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strips(upRight)">
                                      <p:cBhvr>
                                        <p:cTn id="7" dur="500"/>
                                        <p:tgtEl>
                                          <p:spTgt spid="5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wipe(down)">
                                      <p:cBhvr>
                                        <p:cTn id="11" dur="1000"/>
                                        <p:tgtEl>
                                          <p:spTgt spid="58"/>
                                        </p:tgtEl>
                                      </p:cBhvr>
                                    </p:animEffect>
                                  </p:childTnLst>
                                </p:cTn>
                              </p:par>
                            </p:childTnLst>
                          </p:cTn>
                        </p:par>
                        <p:par>
                          <p:cTn id="12" fill="hold">
                            <p:stCondLst>
                              <p:cond delay="1500"/>
                            </p:stCondLst>
                            <p:childTnLst>
                              <p:par>
                                <p:cTn id="13" presetID="22" presetClass="entr" presetSubtype="4"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down)">
                                      <p:cBhvr>
                                        <p:cTn id="15"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P spid="5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zh-CN" altLang="en-US" dirty="0">
                <a:solidFill>
                  <a:srgbClr val="FF0000"/>
                </a:solidFill>
              </a:rPr>
              <a:t>四组（</a:t>
            </a:r>
            <a:r>
              <a:rPr lang="en-US" altLang="zh-CN" dirty="0">
                <a:solidFill>
                  <a:srgbClr val="FF0000"/>
                </a:solidFill>
              </a:rPr>
              <a:t>division</a:t>
            </a:r>
            <a:r>
              <a:rPr lang="zh-CN" altLang="en-US" dirty="0">
                <a:solidFill>
                  <a:srgbClr val="FF0000"/>
                </a:solidFill>
              </a:rPr>
              <a:t>）七个等级</a:t>
            </a:r>
            <a:endParaRPr lang="zh-CN" altLang="en-US" dirty="0">
              <a:solidFill>
                <a:srgbClr val="FF0000"/>
              </a:solidFill>
            </a:endParaRPr>
          </a:p>
          <a:p>
            <a:pPr lvl="1"/>
            <a:r>
              <a:rPr lang="zh-CN" altLang="en-US" dirty="0"/>
              <a:t> </a:t>
            </a:r>
            <a:r>
              <a:rPr lang="en-US" altLang="zh-CN" dirty="0">
                <a:solidFill>
                  <a:srgbClr val="0000CC"/>
                </a:solidFill>
              </a:rPr>
              <a:t>D</a:t>
            </a:r>
            <a:endParaRPr lang="en-US" altLang="zh-CN" dirty="0">
              <a:solidFill>
                <a:srgbClr val="0000CC"/>
              </a:solidFill>
            </a:endParaRPr>
          </a:p>
          <a:p>
            <a:pPr lvl="1"/>
            <a:r>
              <a:rPr lang="en-US" altLang="zh-CN" dirty="0">
                <a:solidFill>
                  <a:srgbClr val="0000CC"/>
                </a:solidFill>
              </a:rPr>
              <a:t> C</a:t>
            </a:r>
            <a:r>
              <a:rPr lang="zh-CN" altLang="en-US" dirty="0">
                <a:solidFill>
                  <a:srgbClr val="0000CC"/>
                </a:solidFill>
              </a:rPr>
              <a:t>（</a:t>
            </a:r>
            <a:r>
              <a:rPr lang="en-US" altLang="zh-CN" dirty="0">
                <a:solidFill>
                  <a:srgbClr val="0000CC"/>
                </a:solidFill>
              </a:rPr>
              <a:t>C1</a:t>
            </a:r>
            <a:r>
              <a:rPr lang="zh-CN" altLang="en-US" dirty="0">
                <a:solidFill>
                  <a:srgbClr val="0000CC"/>
                </a:solidFill>
              </a:rPr>
              <a:t>，</a:t>
            </a:r>
            <a:r>
              <a:rPr lang="en-US" altLang="zh-CN" dirty="0">
                <a:solidFill>
                  <a:srgbClr val="0000CC"/>
                </a:solidFill>
              </a:rPr>
              <a:t>C2</a:t>
            </a:r>
            <a:r>
              <a:rPr lang="zh-CN" altLang="en-US" dirty="0">
                <a:solidFill>
                  <a:srgbClr val="0000CC"/>
                </a:solidFill>
              </a:rPr>
              <a:t>）</a:t>
            </a:r>
            <a:endParaRPr lang="zh-CN" altLang="en-US" dirty="0">
              <a:solidFill>
                <a:srgbClr val="0000CC"/>
              </a:solidFill>
            </a:endParaRPr>
          </a:p>
          <a:p>
            <a:pPr lvl="1"/>
            <a:r>
              <a:rPr lang="zh-CN" altLang="en-US" dirty="0">
                <a:solidFill>
                  <a:srgbClr val="0000CC"/>
                </a:solidFill>
              </a:rPr>
              <a:t> </a:t>
            </a:r>
            <a:r>
              <a:rPr lang="en-US" altLang="zh-CN" dirty="0">
                <a:solidFill>
                  <a:srgbClr val="0000CC"/>
                </a:solidFill>
              </a:rPr>
              <a:t>B</a:t>
            </a:r>
            <a:r>
              <a:rPr lang="zh-CN" altLang="en-US" dirty="0">
                <a:solidFill>
                  <a:srgbClr val="0000CC"/>
                </a:solidFill>
              </a:rPr>
              <a:t>（</a:t>
            </a:r>
            <a:r>
              <a:rPr lang="en-US" altLang="zh-CN" dirty="0">
                <a:solidFill>
                  <a:srgbClr val="0000CC"/>
                </a:solidFill>
              </a:rPr>
              <a:t>B1</a:t>
            </a:r>
            <a:r>
              <a:rPr lang="zh-CN" altLang="en-US" dirty="0">
                <a:solidFill>
                  <a:srgbClr val="0000CC"/>
                </a:solidFill>
              </a:rPr>
              <a:t>，</a:t>
            </a:r>
            <a:r>
              <a:rPr lang="en-US" altLang="zh-CN" dirty="0">
                <a:solidFill>
                  <a:srgbClr val="0000CC"/>
                </a:solidFill>
              </a:rPr>
              <a:t>B2</a:t>
            </a:r>
            <a:r>
              <a:rPr lang="zh-CN" altLang="en-US" dirty="0">
                <a:solidFill>
                  <a:srgbClr val="0000CC"/>
                </a:solidFill>
              </a:rPr>
              <a:t>，</a:t>
            </a:r>
            <a:r>
              <a:rPr lang="en-US" altLang="zh-CN" dirty="0">
                <a:solidFill>
                  <a:srgbClr val="0000CC"/>
                </a:solidFill>
              </a:rPr>
              <a:t>B3</a:t>
            </a:r>
            <a:r>
              <a:rPr lang="zh-CN" altLang="en-US" dirty="0">
                <a:solidFill>
                  <a:srgbClr val="0000CC"/>
                </a:solidFill>
              </a:rPr>
              <a:t>）</a:t>
            </a:r>
            <a:endParaRPr lang="zh-CN" altLang="en-US" dirty="0">
              <a:solidFill>
                <a:srgbClr val="0000CC"/>
              </a:solidFill>
            </a:endParaRPr>
          </a:p>
          <a:p>
            <a:pPr lvl="1"/>
            <a:r>
              <a:rPr lang="zh-CN" altLang="en-US" dirty="0">
                <a:solidFill>
                  <a:srgbClr val="0000CC"/>
                </a:solidFill>
              </a:rPr>
              <a:t> </a:t>
            </a:r>
            <a:r>
              <a:rPr lang="en-US" altLang="zh-CN" dirty="0">
                <a:solidFill>
                  <a:srgbClr val="0000CC"/>
                </a:solidFill>
              </a:rPr>
              <a:t>A</a:t>
            </a:r>
            <a:r>
              <a:rPr lang="zh-CN" altLang="en-US" dirty="0">
                <a:solidFill>
                  <a:srgbClr val="0000CC"/>
                </a:solidFill>
              </a:rPr>
              <a:t>（</a:t>
            </a:r>
            <a:r>
              <a:rPr lang="en-US" altLang="zh-CN" dirty="0">
                <a:solidFill>
                  <a:srgbClr val="0000CC"/>
                </a:solidFill>
              </a:rPr>
              <a:t>A1</a:t>
            </a:r>
            <a:r>
              <a:rPr lang="zh-CN" altLang="en-US" dirty="0">
                <a:solidFill>
                  <a:srgbClr val="0000CC"/>
                </a:solidFill>
              </a:rPr>
              <a:t>）</a:t>
            </a:r>
            <a:endParaRPr lang="en-US" altLang="zh-CN" dirty="0">
              <a:solidFill>
                <a:srgbClr val="0000CC"/>
              </a:solidFill>
            </a:endParaRPr>
          </a:p>
          <a:p>
            <a:pPr lvl="1"/>
            <a:endParaRPr lang="zh-CN" altLang="en-US" sz="1800" dirty="0">
              <a:solidFill>
                <a:srgbClr val="0000CC"/>
              </a:solidFill>
            </a:endParaRPr>
          </a:p>
          <a:p>
            <a:r>
              <a:rPr lang="zh-CN" altLang="en-US" dirty="0">
                <a:latin typeface="Times New Roman" panose="02020603050405020304" pitchFamily="18" charset="0"/>
                <a:cs typeface="Times New Roman" panose="02020603050405020304" pitchFamily="18" charset="0"/>
              </a:rPr>
              <a:t>各安全级别之间具有一种</a:t>
            </a:r>
            <a:r>
              <a:rPr lang="zh-CN" altLang="en-US" dirty="0">
                <a:solidFill>
                  <a:srgbClr val="FF0000"/>
                </a:solidFill>
                <a:latin typeface="Times New Roman" panose="02020603050405020304" pitchFamily="18" charset="0"/>
                <a:cs typeface="Times New Roman" panose="02020603050405020304" pitchFamily="18" charset="0"/>
              </a:rPr>
              <a:t>偏序向下兼容</a:t>
            </a:r>
            <a:r>
              <a:rPr lang="zh-CN" altLang="en-US" dirty="0">
                <a:latin typeface="Times New Roman" panose="02020603050405020304" pitchFamily="18" charset="0"/>
                <a:cs typeface="Times New Roman" panose="02020603050405020304" pitchFamily="18" charset="0"/>
              </a:rPr>
              <a:t>的关系，</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即较高安全性级别提供的安全保护要包含较低级别的所有保护要求，同时提供更多或更完善的保护能力</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en-US" altLang="zh-CN" dirty="0">
                <a:solidFill>
                  <a:srgbClr val="FF0000"/>
                </a:solidFill>
              </a:rPr>
              <a:t>D</a:t>
            </a:r>
            <a:r>
              <a:rPr lang="zh-CN" altLang="en-US" dirty="0">
                <a:solidFill>
                  <a:srgbClr val="FF0000"/>
                </a:solidFill>
              </a:rPr>
              <a:t>级</a:t>
            </a:r>
            <a:endParaRPr lang="zh-CN" altLang="en-US" dirty="0">
              <a:solidFill>
                <a:srgbClr val="FF0000"/>
              </a:solidFill>
            </a:endParaRPr>
          </a:p>
          <a:p>
            <a:pPr lvl="1"/>
            <a:r>
              <a:rPr lang="zh-CN" altLang="en-US" dirty="0"/>
              <a:t>将一切不符合更高标准的系统均归于</a:t>
            </a:r>
            <a:r>
              <a:rPr lang="en-US" altLang="zh-CN" dirty="0"/>
              <a:t>D</a:t>
            </a:r>
            <a:r>
              <a:rPr lang="zh-CN" altLang="en-US" dirty="0"/>
              <a:t>组</a:t>
            </a:r>
            <a:endParaRPr lang="zh-CN" altLang="en-US" dirty="0"/>
          </a:p>
          <a:p>
            <a:pPr lvl="1"/>
            <a:r>
              <a:rPr lang="zh-CN" altLang="en-US" dirty="0"/>
              <a:t>典型例子：</a:t>
            </a:r>
            <a:r>
              <a:rPr lang="en-US" altLang="zh-CN" dirty="0"/>
              <a:t>DOS</a:t>
            </a:r>
            <a:r>
              <a:rPr lang="zh-CN" altLang="en-US" dirty="0"/>
              <a:t>是安全标准为</a:t>
            </a:r>
            <a:r>
              <a:rPr lang="en-US" altLang="zh-CN" dirty="0"/>
              <a:t>D</a:t>
            </a:r>
            <a:r>
              <a:rPr lang="zh-CN" altLang="en-US" dirty="0"/>
              <a:t>的操作系统</a:t>
            </a:r>
            <a:endParaRPr lang="zh-CN" altLang="en-US" dirty="0"/>
          </a:p>
          <a:p>
            <a:pPr lvl="1"/>
            <a:r>
              <a:rPr lang="zh-CN" altLang="en-US" dirty="0"/>
              <a:t> </a:t>
            </a:r>
            <a:r>
              <a:rPr lang="en-US" altLang="zh-CN" dirty="0"/>
              <a:t>DOS</a:t>
            </a:r>
            <a:r>
              <a:rPr lang="zh-CN" altLang="en-US" dirty="0"/>
              <a:t>在安全性方面几乎没有什么专门的机制来保障</a:t>
            </a:r>
            <a:endParaRPr lang="zh-CN" altLang="en-US" dirty="0"/>
          </a:p>
          <a:p>
            <a:r>
              <a:rPr lang="en-US" altLang="zh-CN" dirty="0">
                <a:solidFill>
                  <a:srgbClr val="FF0000"/>
                </a:solidFill>
              </a:rPr>
              <a:t>C1</a:t>
            </a:r>
            <a:r>
              <a:rPr lang="zh-CN" altLang="en-US" dirty="0">
                <a:solidFill>
                  <a:srgbClr val="FF0000"/>
                </a:solidFill>
              </a:rPr>
              <a:t>级</a:t>
            </a:r>
            <a:endParaRPr lang="zh-CN" altLang="en-US" dirty="0">
              <a:solidFill>
                <a:srgbClr val="FF0000"/>
              </a:solidFill>
            </a:endParaRPr>
          </a:p>
          <a:p>
            <a:pPr lvl="1">
              <a:lnSpc>
                <a:spcPct val="120000"/>
              </a:lnSpc>
              <a:spcBef>
                <a:spcPct val="60000"/>
              </a:spcBef>
            </a:pPr>
            <a:r>
              <a:rPr lang="zh-CN" altLang="en-US" dirty="0"/>
              <a:t>非常初级的自主安全保护</a:t>
            </a:r>
            <a:endParaRPr lang="zh-CN" altLang="en-US" dirty="0"/>
          </a:p>
          <a:p>
            <a:pPr lvl="1">
              <a:lnSpc>
                <a:spcPct val="120000"/>
              </a:lnSpc>
              <a:spcBef>
                <a:spcPct val="60000"/>
              </a:spcBef>
            </a:pPr>
            <a:r>
              <a:rPr lang="zh-CN" altLang="en-US" dirty="0">
                <a:highlight>
                  <a:srgbClr val="FFFF00"/>
                </a:highlight>
              </a:rPr>
              <a:t>能够实现对用户和数据的分离，进行</a:t>
            </a:r>
            <a:r>
              <a:rPr lang="zh-CN" altLang="en-US" u="sng" dirty="0">
                <a:solidFill>
                  <a:srgbClr val="FF0000"/>
                </a:solidFill>
                <a:highlight>
                  <a:srgbClr val="FFFF00"/>
                </a:highlight>
              </a:rPr>
              <a:t>自主存取控制 </a:t>
            </a:r>
            <a:r>
              <a:rPr lang="en-US" altLang="zh-CN" dirty="0">
                <a:solidFill>
                  <a:srgbClr val="FF0000"/>
                </a:solidFill>
                <a:highlight>
                  <a:srgbClr val="FFFF00"/>
                </a:highlight>
              </a:rPr>
              <a:t>(DAC)</a:t>
            </a:r>
            <a:r>
              <a:rPr lang="zh-CN" altLang="en-US" dirty="0">
                <a:highlight>
                  <a:srgbClr val="FFFF00"/>
                </a:highlight>
              </a:rPr>
              <a:t>，</a:t>
            </a:r>
            <a:r>
              <a:rPr lang="zh-CN" altLang="en-US" dirty="0"/>
              <a:t>保护或限制用户权限的传播。</a:t>
            </a:r>
            <a:endParaRPr lang="zh-CN" altLang="en-US" dirty="0"/>
          </a:p>
          <a:p>
            <a:pPr lvl="1">
              <a:lnSpc>
                <a:spcPct val="120000"/>
              </a:lnSpc>
              <a:spcBef>
                <a:spcPct val="60000"/>
              </a:spcBef>
            </a:pPr>
            <a:r>
              <a:rPr lang="zh-CN" altLang="en-US" dirty="0"/>
              <a:t>现有的商业系统稍作改进即可满足</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a:bodyPr>
          <a:lstStyle/>
          <a:p>
            <a:r>
              <a:rPr lang="en-US" altLang="zh-CN" dirty="0">
                <a:solidFill>
                  <a:srgbClr val="FF0000"/>
                </a:solidFill>
              </a:rPr>
              <a:t>C2</a:t>
            </a:r>
            <a:r>
              <a:rPr lang="zh-CN" altLang="en-US" dirty="0">
                <a:solidFill>
                  <a:srgbClr val="FF0000"/>
                </a:solidFill>
              </a:rPr>
              <a:t>级</a:t>
            </a:r>
            <a:endParaRPr lang="zh-CN" altLang="en-US" dirty="0">
              <a:solidFill>
                <a:srgbClr val="FF0000"/>
              </a:solidFill>
            </a:endParaRPr>
          </a:p>
          <a:p>
            <a:pPr lvl="1"/>
            <a:r>
              <a:rPr lang="zh-CN" altLang="en-US" dirty="0"/>
              <a:t>安全产品的</a:t>
            </a:r>
            <a:r>
              <a:rPr lang="zh-CN" altLang="en-US" dirty="0">
                <a:solidFill>
                  <a:srgbClr val="FF0000"/>
                </a:solidFill>
              </a:rPr>
              <a:t>最低档次</a:t>
            </a:r>
            <a:endParaRPr lang="zh-CN" altLang="en-US" dirty="0">
              <a:solidFill>
                <a:srgbClr val="FF0000"/>
              </a:solidFill>
            </a:endParaRPr>
          </a:p>
          <a:p>
            <a:pPr lvl="1"/>
            <a:r>
              <a:rPr lang="zh-CN" altLang="en-US" dirty="0"/>
              <a:t>提供受控的存取保护，将</a:t>
            </a:r>
            <a:r>
              <a:rPr lang="en-US" altLang="zh-CN" dirty="0"/>
              <a:t>C1</a:t>
            </a:r>
            <a:r>
              <a:rPr lang="zh-CN" altLang="en-US" dirty="0"/>
              <a:t>级的</a:t>
            </a:r>
            <a:r>
              <a:rPr lang="en-US" altLang="zh-CN" dirty="0"/>
              <a:t>DAC</a:t>
            </a:r>
            <a:r>
              <a:rPr lang="zh-CN" altLang="en-US" dirty="0"/>
              <a:t>进一步细化，以个人身份注册负责，并实施</a:t>
            </a:r>
            <a:r>
              <a:rPr lang="zh-CN" altLang="en-US" u="sng" dirty="0">
                <a:solidFill>
                  <a:srgbClr val="FF0000"/>
                </a:solidFill>
              </a:rPr>
              <a:t>审计</a:t>
            </a:r>
            <a:r>
              <a:rPr lang="zh-CN" altLang="en-US" dirty="0"/>
              <a:t>和资源隔离</a:t>
            </a:r>
            <a:endParaRPr lang="zh-CN" altLang="en-US" dirty="0"/>
          </a:p>
          <a:p>
            <a:pPr lvl="1"/>
            <a:r>
              <a:rPr lang="zh-CN" altLang="en-US" dirty="0"/>
              <a:t>达到</a:t>
            </a:r>
            <a:r>
              <a:rPr lang="en-US" altLang="zh-CN" dirty="0"/>
              <a:t>C2</a:t>
            </a:r>
            <a:r>
              <a:rPr lang="zh-CN" altLang="en-US" dirty="0"/>
              <a:t>级的产品在其名称中往往不突出“安全”（</a:t>
            </a:r>
            <a:r>
              <a:rPr lang="en-US" altLang="zh-CN" dirty="0"/>
              <a:t>Security</a:t>
            </a:r>
            <a:r>
              <a:rPr lang="zh-CN" altLang="en-US" dirty="0"/>
              <a:t>）这一特色</a:t>
            </a:r>
            <a:endParaRPr lang="zh-CN" altLang="en-US" dirty="0"/>
          </a:p>
          <a:p>
            <a:pPr lvl="1"/>
            <a:r>
              <a:rPr lang="zh-CN" altLang="en-US" dirty="0"/>
              <a:t>典型例子</a:t>
            </a:r>
            <a:r>
              <a:rPr lang="en-US" altLang="zh-CN" dirty="0"/>
              <a:t>: </a:t>
            </a:r>
            <a:r>
              <a:rPr lang="zh-CN" altLang="en-US" dirty="0"/>
              <a:t> </a:t>
            </a:r>
            <a:r>
              <a:rPr lang="en-US" altLang="zh-CN" dirty="0"/>
              <a:t>Windows 2000,  Oracle 7</a:t>
            </a:r>
            <a:endParaRPr lang="en-US" altLang="zh-CN" dirty="0"/>
          </a:p>
          <a:p>
            <a:pPr marL="357505" lvl="1" indent="0">
              <a:buNone/>
            </a:pPr>
            <a:endParaRPr lang="en-US" altLang="zh-CN" sz="1100" dirty="0"/>
          </a:p>
          <a:p>
            <a:r>
              <a:rPr lang="en-US" altLang="zh-CN" dirty="0">
                <a:solidFill>
                  <a:srgbClr val="FF0000"/>
                </a:solidFill>
              </a:rPr>
              <a:t>B1</a:t>
            </a:r>
            <a:r>
              <a:rPr lang="zh-CN" altLang="en-US" dirty="0">
                <a:solidFill>
                  <a:srgbClr val="FF0000"/>
                </a:solidFill>
              </a:rPr>
              <a:t>级</a:t>
            </a:r>
            <a:endParaRPr lang="en-US" altLang="zh-CN" dirty="0">
              <a:solidFill>
                <a:srgbClr val="FF0000"/>
              </a:solidFill>
            </a:endParaRPr>
          </a:p>
          <a:p>
            <a:pPr lvl="1">
              <a:lnSpc>
                <a:spcPct val="150000"/>
              </a:lnSpc>
              <a:spcBef>
                <a:spcPct val="0"/>
              </a:spcBef>
            </a:pPr>
            <a:r>
              <a:rPr lang="zh-CN" altLang="en-US" dirty="0">
                <a:solidFill>
                  <a:srgbClr val="FF0000"/>
                </a:solidFill>
              </a:rPr>
              <a:t>标记安全保护</a:t>
            </a:r>
            <a:r>
              <a:rPr lang="zh-CN" altLang="en-US" dirty="0"/>
              <a:t>。“安全”</a:t>
            </a:r>
            <a:r>
              <a:rPr lang="en-US" altLang="zh-CN" dirty="0"/>
              <a:t>(Security)</a:t>
            </a:r>
            <a:r>
              <a:rPr lang="zh-CN" altLang="en-US" dirty="0"/>
              <a:t>或“可信的”</a:t>
            </a:r>
            <a:r>
              <a:rPr lang="en-US" altLang="zh-CN" dirty="0"/>
              <a:t>(Trusted)</a:t>
            </a:r>
            <a:r>
              <a:rPr lang="zh-CN" altLang="en-US" dirty="0"/>
              <a:t>产品。</a:t>
            </a:r>
            <a:endParaRPr lang="zh-CN" altLang="en-US" dirty="0"/>
          </a:p>
          <a:p>
            <a:pPr lvl="1">
              <a:lnSpc>
                <a:spcPct val="150000"/>
              </a:lnSpc>
              <a:spcBef>
                <a:spcPct val="0"/>
              </a:spcBef>
            </a:pPr>
            <a:r>
              <a:rPr lang="zh-CN" altLang="en-US" dirty="0"/>
              <a:t>对系统的数据加以标记，对标记的主体和客体实施</a:t>
            </a:r>
            <a:r>
              <a:rPr lang="zh-CN" altLang="en-US" u="sng" dirty="0">
                <a:solidFill>
                  <a:srgbClr val="FF0000"/>
                </a:solidFill>
              </a:rPr>
              <a:t>强制存取控制</a:t>
            </a:r>
            <a:r>
              <a:rPr lang="zh-CN" altLang="en-US" dirty="0"/>
              <a:t> </a:t>
            </a:r>
            <a:r>
              <a:rPr lang="en-US" altLang="zh-CN" dirty="0"/>
              <a:t>(MAC)</a:t>
            </a:r>
            <a:r>
              <a:rPr lang="zh-CN" altLang="en-US" dirty="0"/>
              <a:t>、</a:t>
            </a:r>
            <a:r>
              <a:rPr lang="zh-CN" altLang="en-US" u="sng" dirty="0">
                <a:solidFill>
                  <a:srgbClr val="FF0000"/>
                </a:solidFill>
              </a:rPr>
              <a:t>审计</a:t>
            </a:r>
            <a:r>
              <a:rPr lang="zh-CN" altLang="en-US" dirty="0"/>
              <a:t>等安全机制</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a:bodyPr>
          <a:lstStyle/>
          <a:p>
            <a:r>
              <a:rPr lang="en-US" altLang="zh-CN" dirty="0">
                <a:solidFill>
                  <a:srgbClr val="FF0000"/>
                </a:solidFill>
              </a:rPr>
              <a:t>B2</a:t>
            </a:r>
            <a:r>
              <a:rPr lang="zh-CN" altLang="en-US" dirty="0">
                <a:solidFill>
                  <a:srgbClr val="FF0000"/>
                </a:solidFill>
              </a:rPr>
              <a:t>级</a:t>
            </a:r>
            <a:endParaRPr lang="zh-CN" altLang="en-US" dirty="0">
              <a:solidFill>
                <a:srgbClr val="FF0000"/>
              </a:solidFill>
            </a:endParaRPr>
          </a:p>
          <a:p>
            <a:pPr lvl="1"/>
            <a:r>
              <a:rPr lang="zh-CN" altLang="en-US" dirty="0"/>
              <a:t>结构化保护</a:t>
            </a:r>
            <a:endParaRPr lang="zh-CN" altLang="en-US" dirty="0"/>
          </a:p>
          <a:p>
            <a:pPr lvl="1"/>
            <a:r>
              <a:rPr lang="zh-CN" altLang="en-US" dirty="0"/>
              <a:t>建立</a:t>
            </a:r>
            <a:r>
              <a:rPr lang="zh-CN" altLang="en-US" u="sng" dirty="0">
                <a:solidFill>
                  <a:srgbClr val="FF0000"/>
                </a:solidFill>
              </a:rPr>
              <a:t>形式化的安全策略模型</a:t>
            </a:r>
            <a:r>
              <a:rPr lang="zh-CN" altLang="en-US" dirty="0"/>
              <a:t>并对系统内的所有主体和客体实施</a:t>
            </a:r>
            <a:r>
              <a:rPr lang="en-US" altLang="zh-CN" dirty="0"/>
              <a:t>DAC</a:t>
            </a:r>
            <a:r>
              <a:rPr lang="zh-CN" altLang="en-US" dirty="0"/>
              <a:t>和</a:t>
            </a:r>
            <a:r>
              <a:rPr lang="en-US" altLang="zh-CN" dirty="0"/>
              <a:t>MAC</a:t>
            </a:r>
            <a:endParaRPr lang="en-US" altLang="zh-CN" dirty="0"/>
          </a:p>
          <a:p>
            <a:pPr marL="357505" lvl="1" indent="0">
              <a:buNone/>
            </a:pPr>
            <a:endParaRPr lang="en-US" altLang="zh-CN" sz="1050" dirty="0"/>
          </a:p>
          <a:p>
            <a:r>
              <a:rPr lang="en-US" altLang="zh-CN" dirty="0">
                <a:solidFill>
                  <a:srgbClr val="FF0000"/>
                </a:solidFill>
              </a:rPr>
              <a:t>B3</a:t>
            </a:r>
            <a:r>
              <a:rPr lang="zh-CN" altLang="en-US" dirty="0">
                <a:solidFill>
                  <a:srgbClr val="FF0000"/>
                </a:solidFill>
              </a:rPr>
              <a:t>级</a:t>
            </a:r>
            <a:endParaRPr lang="en-US" altLang="zh-CN" dirty="0">
              <a:solidFill>
                <a:srgbClr val="FF0000"/>
              </a:solidFill>
            </a:endParaRPr>
          </a:p>
          <a:p>
            <a:pPr lvl="1">
              <a:spcBef>
                <a:spcPct val="0"/>
              </a:spcBef>
            </a:pPr>
            <a:r>
              <a:rPr lang="zh-CN" altLang="en-US" dirty="0"/>
              <a:t>安全域</a:t>
            </a:r>
            <a:endParaRPr lang="zh-CN" altLang="en-US" dirty="0"/>
          </a:p>
          <a:p>
            <a:pPr lvl="1">
              <a:spcBef>
                <a:spcPct val="0"/>
              </a:spcBef>
            </a:pPr>
            <a:r>
              <a:rPr lang="zh-CN" altLang="en-US" dirty="0"/>
              <a:t>该级的</a:t>
            </a:r>
            <a:r>
              <a:rPr lang="en-US" altLang="zh-CN" dirty="0"/>
              <a:t>TCB</a:t>
            </a:r>
            <a:r>
              <a:rPr lang="zh-CN" altLang="en-US" dirty="0"/>
              <a:t>必须满足访问监控器的要求，审计跟踪能力更强，并提供系统恢复过程</a:t>
            </a:r>
            <a:endParaRPr lang="en-US" altLang="zh-CN" dirty="0"/>
          </a:p>
          <a:p>
            <a:pPr marL="357505" lvl="1" indent="0">
              <a:spcBef>
                <a:spcPct val="0"/>
              </a:spcBef>
              <a:buNone/>
            </a:pPr>
            <a:endParaRPr lang="en-US" altLang="zh-CN" sz="1050" dirty="0"/>
          </a:p>
          <a:p>
            <a:pPr>
              <a:spcBef>
                <a:spcPct val="0"/>
              </a:spcBef>
            </a:pPr>
            <a:r>
              <a:rPr lang="en-US" altLang="zh-CN" dirty="0">
                <a:solidFill>
                  <a:srgbClr val="FF0000"/>
                </a:solidFill>
              </a:rPr>
              <a:t>A1</a:t>
            </a:r>
            <a:r>
              <a:rPr lang="zh-CN" altLang="en-US" dirty="0">
                <a:solidFill>
                  <a:srgbClr val="FF0000"/>
                </a:solidFill>
              </a:rPr>
              <a:t>级</a:t>
            </a:r>
            <a:endParaRPr lang="en-US" altLang="zh-CN" dirty="0">
              <a:solidFill>
                <a:srgbClr val="FF0000"/>
              </a:solidFill>
            </a:endParaRPr>
          </a:p>
          <a:p>
            <a:pPr lvl="1">
              <a:spcBef>
                <a:spcPct val="0"/>
              </a:spcBef>
            </a:pPr>
            <a:r>
              <a:rPr lang="zh-CN" altLang="en-US" dirty="0"/>
              <a:t>验证设计，即提供</a:t>
            </a:r>
            <a:r>
              <a:rPr lang="en-US" altLang="zh-CN" dirty="0"/>
              <a:t>B3</a:t>
            </a:r>
            <a:r>
              <a:rPr lang="zh-CN" altLang="en-US" dirty="0"/>
              <a:t>级保护的同时给出系统的</a:t>
            </a:r>
            <a:r>
              <a:rPr lang="zh-CN" altLang="en-US" u="sng" dirty="0">
                <a:solidFill>
                  <a:srgbClr val="FF0000"/>
                </a:solidFill>
              </a:rPr>
              <a:t>形式化设计说明和验证</a:t>
            </a:r>
            <a:r>
              <a:rPr lang="zh-CN" altLang="en-US" dirty="0"/>
              <a:t>以确信各安全保护真正实现。</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a:bodyPr>
          <a:lstStyle/>
          <a:p>
            <a:pPr marL="0" indent="0" algn="ctr">
              <a:buNone/>
            </a:pPr>
            <a:r>
              <a:rPr lang="en-US" altLang="zh-CN" sz="3600" b="1" u="sng" dirty="0">
                <a:solidFill>
                  <a:srgbClr val="FF0000"/>
                </a:solidFill>
                <a:latin typeface="等线" panose="02010600030101010101" pitchFamily="2" charset="-122"/>
                <a:ea typeface="等线" panose="02010600030101010101" pitchFamily="2" charset="-122"/>
              </a:rPr>
              <a:t>CC</a:t>
            </a:r>
            <a:endParaRPr lang="zh-CN" altLang="en-US" sz="3600" b="1" u="sng" dirty="0">
              <a:solidFill>
                <a:srgbClr val="FF0000"/>
              </a:solidFill>
              <a:latin typeface="等线" panose="02010600030101010101" pitchFamily="2" charset="-122"/>
              <a:ea typeface="等线" panose="02010600030101010101" pitchFamily="2" charset="-122"/>
            </a:endParaRPr>
          </a:p>
          <a:p>
            <a:endParaRPr lang="en-US" altLang="zh-CN" sz="1200" dirty="0"/>
          </a:p>
          <a:p>
            <a:r>
              <a:rPr lang="en-US" altLang="zh-CN" dirty="0"/>
              <a:t>CC</a:t>
            </a:r>
            <a:r>
              <a:rPr lang="zh-CN" altLang="en-US" dirty="0"/>
              <a:t>是在上述各评估准则及具体实践的基础上通过相互总结和互补发展而来的。</a:t>
            </a:r>
            <a:endParaRPr lang="en-US" altLang="zh-CN" dirty="0"/>
          </a:p>
          <a:p>
            <a:r>
              <a:rPr lang="en-US" altLang="zh-CN" dirty="0"/>
              <a:t>CC</a:t>
            </a:r>
            <a:r>
              <a:rPr lang="zh-CN" altLang="en-US" dirty="0"/>
              <a:t>提出了目前国际上公认的表述信息技术安全性的结构：</a:t>
            </a:r>
            <a:endParaRPr lang="zh-CN" altLang="en-US" dirty="0"/>
          </a:p>
          <a:p>
            <a:pPr lvl="1"/>
            <a:r>
              <a:rPr lang="zh-CN" altLang="en-US" dirty="0">
                <a:solidFill>
                  <a:srgbClr val="FF0000"/>
                </a:solidFill>
              </a:rPr>
              <a:t>安全功能</a:t>
            </a:r>
            <a:r>
              <a:rPr lang="zh-CN" altLang="en-US" dirty="0"/>
              <a:t>要求</a:t>
            </a:r>
            <a:endParaRPr lang="en-US" altLang="zh-CN" dirty="0"/>
          </a:p>
          <a:p>
            <a:pPr lvl="2"/>
            <a:r>
              <a:rPr lang="zh-CN" altLang="en-US" dirty="0"/>
              <a:t>用以规范产品和系统的安全行为</a:t>
            </a:r>
            <a:endParaRPr lang="en-US" altLang="zh-CN" dirty="0"/>
          </a:p>
          <a:p>
            <a:pPr lvl="1"/>
            <a:r>
              <a:rPr lang="zh-CN" altLang="en-US" dirty="0">
                <a:solidFill>
                  <a:srgbClr val="FF0000"/>
                </a:solidFill>
              </a:rPr>
              <a:t>安全保证</a:t>
            </a:r>
            <a:r>
              <a:rPr lang="zh-CN" altLang="en-US" dirty="0"/>
              <a:t>要求</a:t>
            </a:r>
            <a:endParaRPr lang="en-US" altLang="zh-CN" dirty="0"/>
          </a:p>
          <a:p>
            <a:pPr lvl="2"/>
            <a:r>
              <a:rPr lang="zh-CN" altLang="en-US" dirty="0"/>
              <a:t>要求解决如何正确有效地实施这些功能</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5" name="文本框 4"/>
          <p:cNvSpPr txBox="1"/>
          <p:nvPr/>
        </p:nvSpPr>
        <p:spPr>
          <a:xfrm>
            <a:off x="6680200" y="3755074"/>
            <a:ext cx="4038600" cy="10156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solidFill>
                  <a:srgbClr val="0000CC"/>
                </a:solidFill>
                <a:latin typeface="等线 Light" panose="02010600030101010101" pitchFamily="2" charset="-122"/>
                <a:ea typeface="等线 Light" panose="02010600030101010101" pitchFamily="2" charset="-122"/>
              </a:rPr>
              <a:t>都以“类</a:t>
            </a:r>
            <a:r>
              <a:rPr lang="en-US" altLang="zh-CN" sz="2000" dirty="0">
                <a:solidFill>
                  <a:srgbClr val="0000CC"/>
                </a:solidFill>
                <a:latin typeface="等线 Light" panose="02010600030101010101" pitchFamily="2" charset="-122"/>
                <a:ea typeface="等线 Light" panose="02010600030101010101" pitchFamily="2" charset="-122"/>
              </a:rPr>
              <a:t>-</a:t>
            </a:r>
            <a:r>
              <a:rPr lang="zh-CN" altLang="en-US" sz="2000" dirty="0">
                <a:solidFill>
                  <a:srgbClr val="0000CC"/>
                </a:solidFill>
                <a:latin typeface="等线 Light" panose="02010600030101010101" pitchFamily="2" charset="-122"/>
                <a:ea typeface="等线 Light" panose="02010600030101010101" pitchFamily="2" charset="-122"/>
              </a:rPr>
              <a:t>子类</a:t>
            </a:r>
            <a:r>
              <a:rPr lang="en-US" altLang="zh-CN" sz="2000" dirty="0">
                <a:solidFill>
                  <a:srgbClr val="0000CC"/>
                </a:solidFill>
                <a:latin typeface="等线 Light" panose="02010600030101010101" pitchFamily="2" charset="-122"/>
                <a:ea typeface="等线 Light" panose="02010600030101010101" pitchFamily="2" charset="-122"/>
              </a:rPr>
              <a:t>-</a:t>
            </a:r>
            <a:r>
              <a:rPr lang="zh-CN" altLang="en-US" sz="2000" dirty="0">
                <a:solidFill>
                  <a:srgbClr val="0000CC"/>
                </a:solidFill>
                <a:latin typeface="等线 Light" panose="02010600030101010101" pitchFamily="2" charset="-122"/>
                <a:ea typeface="等线 Light" panose="02010600030101010101" pitchFamily="2" charset="-122"/>
              </a:rPr>
              <a:t>组件”的结构表述</a:t>
            </a:r>
            <a:endParaRPr lang="en-US" altLang="zh-CN" sz="2000" dirty="0">
              <a:solidFill>
                <a:srgbClr val="0000CC"/>
              </a:solidFill>
              <a:latin typeface="等线 Light" panose="02010600030101010101" pitchFamily="2" charset="-122"/>
              <a:ea typeface="等线 Light" panose="02010600030101010101" pitchFamily="2" charset="-122"/>
            </a:endParaRPr>
          </a:p>
          <a:p>
            <a:pPr marL="342900" indent="-342900">
              <a:lnSpc>
                <a:spcPct val="150000"/>
              </a:lnSpc>
              <a:buFont typeface="Arial" panose="020B0604020202020204" pitchFamily="34" charset="0"/>
              <a:buChar char="•"/>
            </a:pPr>
            <a:r>
              <a:rPr lang="zh-CN" altLang="en-US" sz="2000" dirty="0">
                <a:solidFill>
                  <a:srgbClr val="0000CC"/>
                </a:solidFill>
                <a:latin typeface="等线 Light" panose="02010600030101010101" pitchFamily="2" charset="-122"/>
                <a:ea typeface="等线 Light" panose="02010600030101010101" pitchFamily="2" charset="-122"/>
              </a:rPr>
              <a:t>组件是安全要求的最小构件块</a:t>
            </a:r>
            <a:endParaRPr lang="zh-CN" altLang="en-US" sz="2000" dirty="0">
              <a:solidFill>
                <a:srgbClr val="0000CC"/>
              </a:solidFill>
              <a:latin typeface="等线 Light" panose="02010600030101010101" pitchFamily="2" charset="-122"/>
              <a:ea typeface="等线 Light" panose="02010600030101010101" pitchFamily="2" charset="-122"/>
            </a:endParaRPr>
          </a:p>
        </p:txBody>
      </p:sp>
      <p:sp>
        <p:nvSpPr>
          <p:cNvPr id="6" name="右大括号 5"/>
          <p:cNvSpPr/>
          <p:nvPr/>
        </p:nvSpPr>
        <p:spPr>
          <a:xfrm>
            <a:off x="6098638" y="3496613"/>
            <a:ext cx="454562" cy="153258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p:cNvSpPr/>
          <p:nvPr/>
        </p:nvSpPr>
        <p:spPr>
          <a:xfrm>
            <a:off x="3124200" y="5557901"/>
            <a:ext cx="5469767" cy="707886"/>
          </a:xfrm>
          <a:prstGeom prst="rect">
            <a:avLst/>
          </a:prstGeom>
        </p:spPr>
        <p:txBody>
          <a:bodyPr wrap="none">
            <a:spAutoFit/>
          </a:bodyPr>
          <a:lstStyle/>
          <a:p>
            <a:r>
              <a:rPr lang="en-US" altLang="zh-CN" sz="2000" dirty="0">
                <a:solidFill>
                  <a:srgbClr val="0000CC"/>
                </a:solidFill>
                <a:latin typeface="等线 Light" panose="02010600030101010101" pitchFamily="2" charset="-122"/>
                <a:ea typeface="等线 Light" panose="02010600030101010101" pitchFamily="2" charset="-122"/>
              </a:rPr>
              <a:t>CC</a:t>
            </a:r>
            <a:r>
              <a:rPr lang="zh-CN" altLang="en-US" sz="2000" dirty="0">
                <a:solidFill>
                  <a:srgbClr val="0000CC"/>
                </a:solidFill>
                <a:latin typeface="等线 Light" panose="02010600030101010101" pitchFamily="2" charset="-122"/>
                <a:ea typeface="等线 Light" panose="02010600030101010101" pitchFamily="2" charset="-122"/>
              </a:rPr>
              <a:t>官网：</a:t>
            </a:r>
            <a:r>
              <a:rPr lang="zh-CN" altLang="en-US" sz="2000" dirty="0">
                <a:solidFill>
                  <a:srgbClr val="0000CC"/>
                </a:solidFill>
                <a:latin typeface="等线 Light" panose="02010600030101010101" pitchFamily="2" charset="-122"/>
                <a:ea typeface="等线 Light" panose="02010600030101010101" pitchFamily="2" charset="-122"/>
                <a:hlinkClick r:id="rId1"/>
              </a:rPr>
              <a:t>https://www.commoncriteriaportal.org/</a:t>
            </a:r>
            <a:endParaRPr lang="en-US" altLang="zh-CN" sz="2000" dirty="0">
              <a:solidFill>
                <a:srgbClr val="0000CC"/>
              </a:solidFill>
              <a:latin typeface="等线 Light" panose="02010600030101010101" pitchFamily="2" charset="-122"/>
              <a:ea typeface="等线 Light" panose="02010600030101010101" pitchFamily="2" charset="-122"/>
            </a:endParaRPr>
          </a:p>
          <a:p>
            <a:endParaRPr lang="zh-CN" altLang="en-US" sz="2000" dirty="0">
              <a:solidFill>
                <a:srgbClr val="0000CC"/>
              </a:solidFill>
              <a:latin typeface="等线 Light" panose="02010600030101010101" pitchFamily="2" charset="-122"/>
              <a:ea typeface="等线 Light"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7" name="内容占位符 6"/>
          <p:cNvSpPr>
            <a:spLocks noGrp="1"/>
          </p:cNvSpPr>
          <p:nvPr>
            <p:ph idx="1"/>
          </p:nvPr>
        </p:nvSpPr>
        <p:spPr>
          <a:xfrm>
            <a:off x="595085" y="762000"/>
            <a:ext cx="11007107" cy="5774026"/>
          </a:xfrm>
        </p:spPr>
        <p:txBody>
          <a:bodyPr/>
          <a:lstStyle/>
          <a:p>
            <a:r>
              <a:rPr lang="en-US" altLang="zh-CN" dirty="0">
                <a:solidFill>
                  <a:srgbClr val="FF0000"/>
                </a:solidFill>
              </a:rPr>
              <a:t>CC</a:t>
            </a:r>
            <a:r>
              <a:rPr lang="zh-CN" altLang="en-US" dirty="0">
                <a:solidFill>
                  <a:srgbClr val="FF0000"/>
                </a:solidFill>
              </a:rPr>
              <a:t>的文本组成</a:t>
            </a:r>
            <a:endParaRPr lang="en-US" altLang="zh-CN" dirty="0">
              <a:solidFill>
                <a:srgbClr val="FF0000"/>
              </a:solidFill>
            </a:endParaRPr>
          </a:p>
          <a:p>
            <a:pPr lvl="1"/>
            <a:r>
              <a:rPr lang="zh-CN" altLang="en-US" dirty="0">
                <a:solidFill>
                  <a:srgbClr val="0000CC"/>
                </a:solidFill>
              </a:rPr>
              <a:t>简介和一般模型；安全功能要求；安全保证要求</a:t>
            </a:r>
            <a:endParaRPr lang="en-US" altLang="zh-CN" dirty="0">
              <a:solidFill>
                <a:srgbClr val="0000CC"/>
              </a:solidFill>
            </a:endParaRPr>
          </a:p>
          <a:p>
            <a:endParaRPr lang="en-US" altLang="zh-CN" sz="1200" dirty="0"/>
          </a:p>
          <a:p>
            <a:r>
              <a:rPr lang="en-US" altLang="zh-CN" dirty="0">
                <a:solidFill>
                  <a:srgbClr val="FF0000"/>
                </a:solidFill>
              </a:rPr>
              <a:t>CC</a:t>
            </a:r>
            <a:r>
              <a:rPr lang="zh-CN" altLang="en-US" dirty="0">
                <a:solidFill>
                  <a:srgbClr val="FF0000"/>
                </a:solidFill>
              </a:rPr>
              <a:t>评估保证级</a:t>
            </a:r>
            <a:r>
              <a:rPr lang="en-US" altLang="zh-CN" dirty="0">
                <a:solidFill>
                  <a:srgbClr val="FF0000"/>
                </a:solidFill>
              </a:rPr>
              <a:t>(EAL)</a:t>
            </a:r>
            <a:r>
              <a:rPr lang="zh-CN" altLang="en-US" dirty="0">
                <a:solidFill>
                  <a:srgbClr val="FF0000"/>
                </a:solidFill>
              </a:rPr>
              <a:t>划分</a:t>
            </a:r>
            <a:endParaRPr lang="zh-CN" altLang="en-US" dirty="0">
              <a:solidFill>
                <a:srgbClr val="FF0000"/>
              </a:solidFill>
            </a:endParaRPr>
          </a:p>
        </p:txBody>
      </p:sp>
      <p:graphicFrame>
        <p:nvGraphicFramePr>
          <p:cNvPr id="9" name="Group 5"/>
          <p:cNvGraphicFramePr/>
          <p:nvPr/>
        </p:nvGraphicFramePr>
        <p:xfrm>
          <a:off x="2514600" y="2895600"/>
          <a:ext cx="6394995" cy="2915037"/>
        </p:xfrm>
        <a:graphic>
          <a:graphicData uri="http://schemas.openxmlformats.org/drawingml/2006/table">
            <a:tbl>
              <a:tblPr/>
              <a:tblGrid>
                <a:gridCol w="1543595"/>
                <a:gridCol w="2743200"/>
                <a:gridCol w="2108200"/>
              </a:tblGrid>
              <a:tr h="457200">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800" b="0"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rPr>
                        <a:t>评估保证级</a:t>
                      </a:r>
                      <a:endParaRPr kumimoji="0" lang="zh-CN" sz="1800" b="0"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endParaRP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800" b="0"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rPr>
                        <a:t>定　　义</a:t>
                      </a:r>
                      <a:endParaRPr kumimoji="0" lang="zh-CN" sz="1800" b="0"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endParaRP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0"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rPr>
                        <a:t>TCSEC</a:t>
                      </a:r>
                      <a:r>
                        <a:rPr kumimoji="0" lang="zh-CN" altLang="en-US" sz="1800" b="0"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rPr>
                        <a:t>安全级别</a:t>
                      </a:r>
                      <a:endParaRPr kumimoji="0" lang="zh-CN" altLang="en-US" sz="1800" b="0"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endParaRP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r>
              <a:tr h="333747">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600" b="0" i="0" u="none" strike="noStrike" cap="none" normalizeH="0" baseline="0" dirty="0">
                          <a:ln>
                            <a:noFill/>
                          </a:ln>
                          <a:solidFill>
                            <a:schemeClr val="tx1"/>
                          </a:solidFill>
                          <a:effectLst/>
                          <a:latin typeface="+mn-lt"/>
                          <a:ea typeface="宋体" panose="02010600030101010101" pitchFamily="2" charset="-122"/>
                        </a:rPr>
                        <a:t>EAL1</a:t>
                      </a:r>
                      <a:endParaRPr kumimoji="0" lang="en-US" sz="1600" b="0" i="0" u="none" strike="noStrike" cap="none" normalizeH="0" baseline="0" dirty="0">
                        <a:ln>
                          <a:noFill/>
                        </a:ln>
                        <a:solidFill>
                          <a:schemeClr val="tx1"/>
                        </a:solidFill>
                        <a:effectLst/>
                        <a:latin typeface="+mn-lt"/>
                        <a:ea typeface="宋体" panose="02010600030101010101" pitchFamily="2" charset="-122"/>
                      </a:endParaRP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600" b="0" i="0" u="none" strike="noStrike" cap="none" normalizeH="0" baseline="0" dirty="0">
                          <a:ln>
                            <a:noFill/>
                          </a:ln>
                          <a:solidFill>
                            <a:schemeClr val="tx1"/>
                          </a:solidFill>
                          <a:effectLst/>
                          <a:latin typeface="+mn-lt"/>
                          <a:ea typeface="宋体" panose="02010600030101010101" pitchFamily="2" charset="-122"/>
                        </a:rPr>
                        <a:t>功能测试</a:t>
                      </a:r>
                      <a:endParaRPr kumimoji="0" lang="zh-CN" altLang="en-US" sz="1600" b="0" i="0" u="none" strike="noStrike" cap="none" normalizeH="0" baseline="0" dirty="0">
                        <a:ln>
                          <a:noFill/>
                        </a:ln>
                        <a:solidFill>
                          <a:schemeClr val="tx1"/>
                        </a:solidFill>
                        <a:effectLst/>
                        <a:latin typeface="+mn-lt"/>
                        <a:ea typeface="宋体" panose="02010600030101010101" pitchFamily="2" charset="-122"/>
                      </a:endParaRP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10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宋体" panose="02010600030101010101" pitchFamily="2" charset="-122"/>
                      </a:endParaRP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747">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600" b="0" i="0" u="none" strike="noStrike" cap="none" normalizeH="0" baseline="0">
                          <a:ln>
                            <a:noFill/>
                          </a:ln>
                          <a:solidFill>
                            <a:schemeClr val="tx1"/>
                          </a:solidFill>
                          <a:effectLst/>
                          <a:latin typeface="+mn-lt"/>
                          <a:ea typeface="宋体" panose="02010600030101010101" pitchFamily="2" charset="-122"/>
                        </a:rPr>
                        <a:t>EAL2</a:t>
                      </a:r>
                      <a:endParaRPr kumimoji="0" lang="en-US" sz="1600" b="0" i="0" u="none" strike="noStrike" cap="none" normalizeH="0" baseline="0">
                        <a:ln>
                          <a:noFill/>
                        </a:ln>
                        <a:solidFill>
                          <a:schemeClr val="tx1"/>
                        </a:solidFill>
                        <a:effectLst/>
                        <a:latin typeface="+mn-lt"/>
                        <a:ea typeface="宋体" panose="02010600030101010101" pitchFamily="2" charset="-122"/>
                      </a:endParaRP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600" b="0" i="0" u="none" strike="noStrike" cap="none" normalizeH="0" baseline="0" dirty="0">
                          <a:ln>
                            <a:noFill/>
                          </a:ln>
                          <a:solidFill>
                            <a:schemeClr val="tx1"/>
                          </a:solidFill>
                          <a:effectLst/>
                          <a:latin typeface="+mn-lt"/>
                          <a:ea typeface="宋体" panose="02010600030101010101" pitchFamily="2" charset="-122"/>
                        </a:rPr>
                        <a:t>结构测试</a:t>
                      </a:r>
                      <a:endParaRPr kumimoji="0" lang="zh-CN" altLang="en-US" sz="1600" b="0" i="0" u="none" strike="noStrike" cap="none" normalizeH="0" baseline="0" dirty="0">
                        <a:ln>
                          <a:noFill/>
                        </a:ln>
                        <a:solidFill>
                          <a:schemeClr val="tx1"/>
                        </a:solidFill>
                        <a:effectLst/>
                        <a:latin typeface="+mn-lt"/>
                        <a:ea typeface="宋体" panose="02010600030101010101" pitchFamily="2" charset="-122"/>
                      </a:endParaRP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600" b="0" i="0" u="none" strike="noStrike" cap="none" normalizeH="0" baseline="0" dirty="0">
                          <a:ln>
                            <a:noFill/>
                          </a:ln>
                          <a:solidFill>
                            <a:schemeClr val="tx1"/>
                          </a:solidFill>
                          <a:effectLst/>
                          <a:latin typeface="+mn-lt"/>
                          <a:ea typeface="宋体" panose="02010600030101010101" pitchFamily="2" charset="-122"/>
                        </a:rPr>
                        <a:t>C1</a:t>
                      </a:r>
                      <a:endParaRPr kumimoji="0" lang="en-US" sz="1600" b="0" i="0" u="none" strike="noStrike" cap="none" normalizeH="0" baseline="0" dirty="0">
                        <a:ln>
                          <a:noFill/>
                        </a:ln>
                        <a:solidFill>
                          <a:schemeClr val="tx1"/>
                        </a:solidFill>
                        <a:effectLst/>
                        <a:latin typeface="+mn-lt"/>
                        <a:ea typeface="宋体" panose="02010600030101010101" pitchFamily="2" charset="-122"/>
                      </a:endParaRP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567">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600" b="0" i="0" u="none" strike="noStrike" cap="none" normalizeH="0" baseline="0" dirty="0">
                          <a:ln>
                            <a:noFill/>
                          </a:ln>
                          <a:solidFill>
                            <a:schemeClr val="tx1"/>
                          </a:solidFill>
                          <a:effectLst/>
                          <a:latin typeface="+mn-lt"/>
                          <a:ea typeface="宋体" panose="02010600030101010101" pitchFamily="2" charset="-122"/>
                        </a:rPr>
                        <a:t>EAL3</a:t>
                      </a:r>
                      <a:endParaRPr kumimoji="0" lang="en-US" sz="1600" b="0" i="0" u="none" strike="noStrike" cap="none" normalizeH="0" baseline="0" dirty="0">
                        <a:ln>
                          <a:noFill/>
                        </a:ln>
                        <a:solidFill>
                          <a:schemeClr val="tx1"/>
                        </a:solidFill>
                        <a:effectLst/>
                        <a:latin typeface="+mn-lt"/>
                        <a:ea typeface="宋体" panose="02010600030101010101" pitchFamily="2" charset="-122"/>
                      </a:endParaRP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600" b="0" i="0" u="none" strike="noStrike" cap="none" normalizeH="0" baseline="0" dirty="0">
                          <a:ln>
                            <a:noFill/>
                          </a:ln>
                          <a:solidFill>
                            <a:schemeClr val="tx1"/>
                          </a:solidFill>
                          <a:effectLst/>
                          <a:latin typeface="+mn-lt"/>
                          <a:ea typeface="宋体" panose="02010600030101010101" pitchFamily="2" charset="-122"/>
                        </a:rPr>
                        <a:t>系统地测试和检查</a:t>
                      </a:r>
                      <a:endParaRPr kumimoji="0" lang="zh-CN" altLang="en-US" sz="1600" b="0" i="0" u="none" strike="noStrike" cap="none" normalizeH="0" baseline="0" dirty="0">
                        <a:ln>
                          <a:noFill/>
                        </a:ln>
                        <a:solidFill>
                          <a:schemeClr val="tx1"/>
                        </a:solidFill>
                        <a:effectLst/>
                        <a:latin typeface="+mn-lt"/>
                        <a:ea typeface="宋体" panose="02010600030101010101" pitchFamily="2" charset="-122"/>
                      </a:endParaRP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600" b="0" i="0" u="none" strike="noStrike" cap="none" normalizeH="0" baseline="0" dirty="0">
                          <a:ln>
                            <a:noFill/>
                          </a:ln>
                          <a:solidFill>
                            <a:schemeClr val="tx1"/>
                          </a:solidFill>
                          <a:effectLst/>
                          <a:latin typeface="+mn-lt"/>
                          <a:ea typeface="宋体" panose="02010600030101010101" pitchFamily="2" charset="-122"/>
                        </a:rPr>
                        <a:t>C2</a:t>
                      </a:r>
                      <a:endParaRPr kumimoji="0" lang="en-US" sz="1600" b="0" i="0" u="none" strike="noStrike" cap="none" normalizeH="0" baseline="0" dirty="0">
                        <a:ln>
                          <a:noFill/>
                        </a:ln>
                        <a:solidFill>
                          <a:schemeClr val="tx1"/>
                        </a:solidFill>
                        <a:effectLst/>
                        <a:latin typeface="+mn-lt"/>
                        <a:ea typeface="宋体" panose="02010600030101010101" pitchFamily="2" charset="-122"/>
                      </a:endParaRP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477">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600" b="0" i="0" u="none" strike="noStrike" cap="none" normalizeH="0" baseline="0">
                          <a:ln>
                            <a:noFill/>
                          </a:ln>
                          <a:solidFill>
                            <a:schemeClr val="tx1"/>
                          </a:solidFill>
                          <a:effectLst/>
                          <a:latin typeface="+mn-lt"/>
                          <a:ea typeface="宋体" panose="02010600030101010101" pitchFamily="2" charset="-122"/>
                        </a:rPr>
                        <a:t>EAL4</a:t>
                      </a:r>
                      <a:endParaRPr kumimoji="0" lang="en-US" sz="1600" b="0" i="0" u="none" strike="noStrike" cap="none" normalizeH="0" baseline="0">
                        <a:ln>
                          <a:noFill/>
                        </a:ln>
                        <a:solidFill>
                          <a:schemeClr val="tx1"/>
                        </a:solidFill>
                        <a:effectLst/>
                        <a:latin typeface="+mn-lt"/>
                        <a:ea typeface="宋体" panose="02010600030101010101" pitchFamily="2" charset="-122"/>
                      </a:endParaRP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600" b="0" i="0" u="none" strike="noStrike" cap="none" normalizeH="0" baseline="0" dirty="0">
                          <a:ln>
                            <a:noFill/>
                          </a:ln>
                          <a:solidFill>
                            <a:schemeClr val="tx1"/>
                          </a:solidFill>
                          <a:effectLst/>
                          <a:latin typeface="+mn-lt"/>
                          <a:ea typeface="宋体" panose="02010600030101010101" pitchFamily="2" charset="-122"/>
                        </a:rPr>
                        <a:t>系统地设计、测试和复查</a:t>
                      </a:r>
                      <a:endParaRPr kumimoji="0" lang="zh-CN" altLang="en-US" sz="1600" b="0" i="0" u="none" strike="noStrike" cap="none" normalizeH="0" baseline="0" dirty="0">
                        <a:ln>
                          <a:noFill/>
                        </a:ln>
                        <a:solidFill>
                          <a:schemeClr val="tx1"/>
                        </a:solidFill>
                        <a:effectLst/>
                        <a:latin typeface="+mn-lt"/>
                        <a:ea typeface="宋体" panose="02010600030101010101" pitchFamily="2" charset="-122"/>
                      </a:endParaRP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600" b="0" i="0" u="none" strike="noStrike" cap="none" normalizeH="0" baseline="0" dirty="0">
                          <a:ln>
                            <a:noFill/>
                          </a:ln>
                          <a:solidFill>
                            <a:schemeClr val="tx1"/>
                          </a:solidFill>
                          <a:effectLst/>
                          <a:latin typeface="+mn-lt"/>
                          <a:ea typeface="宋体" panose="02010600030101010101" pitchFamily="2" charset="-122"/>
                        </a:rPr>
                        <a:t>B1</a:t>
                      </a:r>
                      <a:endParaRPr kumimoji="0" lang="en-US" sz="1600" b="0" i="0" u="none" strike="noStrike" cap="none" normalizeH="0" baseline="0" dirty="0">
                        <a:ln>
                          <a:noFill/>
                        </a:ln>
                        <a:solidFill>
                          <a:schemeClr val="tx1"/>
                        </a:solidFill>
                        <a:effectLst/>
                        <a:latin typeface="+mn-lt"/>
                        <a:ea typeface="宋体" panose="02010600030101010101" pitchFamily="2" charset="-122"/>
                      </a:endParaRP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959">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600" b="0" i="0" u="none" strike="noStrike" cap="none" normalizeH="0" baseline="0">
                          <a:ln>
                            <a:noFill/>
                          </a:ln>
                          <a:solidFill>
                            <a:schemeClr val="tx1"/>
                          </a:solidFill>
                          <a:effectLst/>
                          <a:latin typeface="+mn-lt"/>
                          <a:ea typeface="宋体" panose="02010600030101010101" pitchFamily="2" charset="-122"/>
                        </a:rPr>
                        <a:t>EAL5</a:t>
                      </a:r>
                      <a:endParaRPr kumimoji="0" lang="en-US" sz="1600" b="0" i="0" u="none" strike="noStrike" cap="none" normalizeH="0" baseline="0">
                        <a:ln>
                          <a:noFill/>
                        </a:ln>
                        <a:solidFill>
                          <a:schemeClr val="tx1"/>
                        </a:solidFill>
                        <a:effectLst/>
                        <a:latin typeface="+mn-lt"/>
                        <a:ea typeface="宋体" panose="02010600030101010101" pitchFamily="2" charset="-122"/>
                      </a:endParaRP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600" b="0" i="0" u="none" strike="noStrike" cap="none" normalizeH="0" baseline="0" dirty="0">
                          <a:ln>
                            <a:noFill/>
                          </a:ln>
                          <a:solidFill>
                            <a:schemeClr val="tx1"/>
                          </a:solidFill>
                          <a:effectLst/>
                          <a:latin typeface="+mn-lt"/>
                          <a:ea typeface="宋体" panose="02010600030101010101" pitchFamily="2" charset="-122"/>
                        </a:rPr>
                        <a:t>半形式化设计和测试</a:t>
                      </a:r>
                      <a:endParaRPr kumimoji="0" lang="zh-CN" altLang="en-US" sz="1600" b="0" i="0" u="none" strike="noStrike" cap="none" normalizeH="0" baseline="0" dirty="0">
                        <a:ln>
                          <a:noFill/>
                        </a:ln>
                        <a:solidFill>
                          <a:schemeClr val="tx1"/>
                        </a:solidFill>
                        <a:effectLst/>
                        <a:latin typeface="+mn-lt"/>
                        <a:ea typeface="宋体" panose="02010600030101010101" pitchFamily="2" charset="-122"/>
                      </a:endParaRP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600" b="0" i="0" u="none" strike="noStrike" cap="none" normalizeH="0" baseline="0" dirty="0">
                          <a:ln>
                            <a:noFill/>
                          </a:ln>
                          <a:solidFill>
                            <a:schemeClr val="tx1"/>
                          </a:solidFill>
                          <a:effectLst/>
                          <a:latin typeface="+mn-lt"/>
                          <a:ea typeface="宋体" panose="02010600030101010101" pitchFamily="2" charset="-122"/>
                        </a:rPr>
                        <a:t>B2</a:t>
                      </a:r>
                      <a:endParaRPr kumimoji="0" lang="en-US" sz="1600" b="0" i="0" u="none" strike="noStrike" cap="none" normalizeH="0" baseline="0" dirty="0">
                        <a:ln>
                          <a:noFill/>
                        </a:ln>
                        <a:solidFill>
                          <a:schemeClr val="tx1"/>
                        </a:solidFill>
                        <a:effectLst/>
                        <a:latin typeface="+mn-lt"/>
                        <a:ea typeface="宋体" panose="02010600030101010101" pitchFamily="2" charset="-122"/>
                      </a:endParaRP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600" b="0" i="0" u="none" strike="noStrike" cap="none" normalizeH="0" baseline="0">
                          <a:ln>
                            <a:noFill/>
                          </a:ln>
                          <a:solidFill>
                            <a:schemeClr val="tx1"/>
                          </a:solidFill>
                          <a:effectLst/>
                          <a:latin typeface="+mn-lt"/>
                          <a:ea typeface="宋体" panose="02010600030101010101" pitchFamily="2" charset="-122"/>
                        </a:rPr>
                        <a:t>EAL6</a:t>
                      </a:r>
                      <a:endParaRPr kumimoji="0" lang="en-US" sz="1600" b="0" i="0" u="none" strike="noStrike" cap="none" normalizeH="0" baseline="0">
                        <a:ln>
                          <a:noFill/>
                        </a:ln>
                        <a:solidFill>
                          <a:schemeClr val="tx1"/>
                        </a:solidFill>
                        <a:effectLst/>
                        <a:latin typeface="+mn-lt"/>
                        <a:ea typeface="宋体" panose="02010600030101010101" pitchFamily="2" charset="-122"/>
                      </a:endParaRP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defRPr/>
                      </a:pPr>
                      <a:r>
                        <a:rPr kumimoji="0" lang="zh-CN" altLang="en-US" sz="1600" b="0" i="0" u="none" strike="noStrike" cap="none" normalizeH="0" baseline="0" dirty="0">
                          <a:ln>
                            <a:noFill/>
                          </a:ln>
                          <a:solidFill>
                            <a:schemeClr val="tx1"/>
                          </a:solidFill>
                          <a:effectLst/>
                          <a:latin typeface="+mn-lt"/>
                          <a:ea typeface="宋体" panose="02010600030101010101" pitchFamily="2" charset="-122"/>
                        </a:rPr>
                        <a:t>半形式化验证的设计和测试</a:t>
                      </a:r>
                      <a:endParaRPr kumimoji="0" lang="en-US" sz="1600" b="0" i="0" u="none" strike="noStrike" cap="none" normalizeH="0" baseline="0" dirty="0">
                        <a:ln>
                          <a:noFill/>
                        </a:ln>
                        <a:solidFill>
                          <a:schemeClr val="tx1"/>
                        </a:solidFill>
                        <a:effectLst/>
                        <a:latin typeface="+mn-lt"/>
                        <a:ea typeface="宋体" panose="02010600030101010101" pitchFamily="2" charset="-122"/>
                      </a:endParaRP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600" b="0" i="0" u="none" strike="noStrike" cap="none" normalizeH="0" baseline="0" dirty="0">
                          <a:ln>
                            <a:noFill/>
                          </a:ln>
                          <a:solidFill>
                            <a:schemeClr val="tx1"/>
                          </a:solidFill>
                          <a:effectLst/>
                          <a:latin typeface="+mn-lt"/>
                          <a:ea typeface="宋体" panose="02010600030101010101" pitchFamily="2" charset="-122"/>
                        </a:rPr>
                        <a:t>B3</a:t>
                      </a:r>
                      <a:endParaRPr kumimoji="0" lang="en-US" sz="1600" b="0" i="0" u="none" strike="noStrike" cap="none" normalizeH="0" baseline="0" dirty="0">
                        <a:ln>
                          <a:noFill/>
                        </a:ln>
                        <a:solidFill>
                          <a:schemeClr val="tx1"/>
                        </a:solidFill>
                        <a:effectLst/>
                        <a:latin typeface="+mn-lt"/>
                        <a:ea typeface="宋体" panose="02010600030101010101" pitchFamily="2" charset="-122"/>
                      </a:endParaRP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600" b="0" i="0" u="none" strike="noStrike" cap="none" normalizeH="0" baseline="0" dirty="0">
                          <a:ln>
                            <a:noFill/>
                          </a:ln>
                          <a:solidFill>
                            <a:schemeClr val="tx1"/>
                          </a:solidFill>
                          <a:effectLst/>
                          <a:latin typeface="+mn-lt"/>
                          <a:ea typeface="宋体" panose="02010600030101010101" pitchFamily="2" charset="-122"/>
                        </a:rPr>
                        <a:t>EAL7</a:t>
                      </a:r>
                      <a:endParaRPr kumimoji="0" lang="en-US" sz="1600" b="0" i="0" u="none" strike="noStrike" cap="none" normalizeH="0" baseline="0" dirty="0">
                        <a:ln>
                          <a:noFill/>
                        </a:ln>
                        <a:solidFill>
                          <a:schemeClr val="tx1"/>
                        </a:solidFill>
                        <a:effectLst/>
                        <a:latin typeface="+mn-lt"/>
                        <a:ea typeface="宋体" panose="02010600030101010101" pitchFamily="2" charset="-122"/>
                      </a:endParaRP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600" b="0" i="0" u="none" strike="noStrike" cap="none" normalizeH="0" baseline="0" dirty="0">
                          <a:ln>
                            <a:noFill/>
                          </a:ln>
                          <a:solidFill>
                            <a:schemeClr val="tx1"/>
                          </a:solidFill>
                          <a:effectLst/>
                          <a:latin typeface="+mn-lt"/>
                          <a:ea typeface="宋体" panose="02010600030101010101" pitchFamily="2" charset="-122"/>
                        </a:rPr>
                        <a:t>形式化验证的设计和测试</a:t>
                      </a:r>
                      <a:endParaRPr kumimoji="0" lang="zh-CN" altLang="en-US" sz="1600" b="0" i="0" u="none" strike="noStrike" cap="none" normalizeH="0" baseline="0" dirty="0">
                        <a:ln>
                          <a:noFill/>
                        </a:ln>
                        <a:solidFill>
                          <a:schemeClr val="tx1"/>
                        </a:solidFill>
                        <a:effectLst/>
                        <a:latin typeface="+mn-lt"/>
                        <a:ea typeface="宋体" panose="02010600030101010101" pitchFamily="2" charset="-122"/>
                      </a:endParaRP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600" b="0" i="0" u="none" strike="noStrike" cap="none" normalizeH="0" baseline="0" dirty="0">
                          <a:ln>
                            <a:noFill/>
                          </a:ln>
                          <a:solidFill>
                            <a:schemeClr val="tx1"/>
                          </a:solidFill>
                          <a:effectLst/>
                          <a:latin typeface="+mn-lt"/>
                          <a:ea typeface="宋体" panose="02010600030101010101" pitchFamily="2" charset="-122"/>
                        </a:rPr>
                        <a:t>A1</a:t>
                      </a:r>
                      <a:endParaRPr kumimoji="0" lang="en-US" sz="1600" b="0" i="0" u="none" strike="noStrike" cap="none" normalizeH="0" baseline="0" dirty="0">
                        <a:ln>
                          <a:noFill/>
                        </a:ln>
                        <a:solidFill>
                          <a:schemeClr val="tx1"/>
                        </a:solidFill>
                        <a:effectLst/>
                        <a:latin typeface="+mn-lt"/>
                        <a:ea typeface="宋体" panose="02010600030101010101" pitchFamily="2" charset="-122"/>
                      </a:endParaRPr>
                    </a:p>
                  </a:txBody>
                  <a:tcPr marL="121919" marR="12191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p:txBody>
          <a:bodyPr>
            <a:normAutofit/>
          </a:bodyPr>
          <a:lstStyle/>
          <a:p>
            <a:pPr>
              <a:lnSpc>
                <a:spcPct val="150000"/>
              </a:lnSpc>
            </a:pPr>
            <a:r>
              <a:rPr lang="zh-CN" altLang="en-US" sz="2800" dirty="0">
                <a:solidFill>
                  <a:schemeClr val="bg1">
                    <a:lumMod val="75000"/>
                  </a:schemeClr>
                </a:solidFill>
              </a:rPr>
              <a:t>数据库安全性概述</a:t>
            </a:r>
            <a:endParaRPr lang="zh-CN" altLang="en-US" sz="2800" dirty="0">
              <a:solidFill>
                <a:schemeClr val="bg1">
                  <a:lumMod val="75000"/>
                </a:schemeClr>
              </a:solidFill>
            </a:endParaRPr>
          </a:p>
          <a:p>
            <a:pPr>
              <a:lnSpc>
                <a:spcPct val="150000"/>
              </a:lnSpc>
            </a:pPr>
            <a:r>
              <a:rPr lang="zh-CN" altLang="en-US" sz="2800" dirty="0">
                <a:solidFill>
                  <a:srgbClr val="FF0000"/>
                </a:solidFill>
              </a:rPr>
              <a:t>数据库安全性控制</a:t>
            </a:r>
            <a:endParaRPr lang="zh-CN" altLang="en-US" sz="2800" dirty="0">
              <a:solidFill>
                <a:srgbClr val="FF0000"/>
              </a:solidFill>
            </a:endParaRPr>
          </a:p>
          <a:p>
            <a:pPr>
              <a:lnSpc>
                <a:spcPct val="150000"/>
              </a:lnSpc>
            </a:pPr>
            <a:r>
              <a:rPr lang="zh-CN" altLang="en-US" sz="2800" dirty="0">
                <a:solidFill>
                  <a:schemeClr val="bg1">
                    <a:lumMod val="75000"/>
                  </a:schemeClr>
                </a:solidFill>
              </a:rPr>
              <a:t>视图机制</a:t>
            </a:r>
            <a:endParaRPr lang="zh-CN" altLang="en-US" sz="2800" dirty="0">
              <a:solidFill>
                <a:schemeClr val="bg1">
                  <a:lumMod val="75000"/>
                </a:schemeClr>
              </a:solidFill>
            </a:endParaRPr>
          </a:p>
          <a:p>
            <a:pPr>
              <a:lnSpc>
                <a:spcPct val="150000"/>
              </a:lnSpc>
            </a:pPr>
            <a:r>
              <a:rPr lang="zh-CN" altLang="en-US" sz="2800" dirty="0">
                <a:solidFill>
                  <a:schemeClr val="bg1">
                    <a:lumMod val="75000"/>
                  </a:schemeClr>
                </a:solidFill>
              </a:rPr>
              <a:t>审计（</a:t>
            </a:r>
            <a:r>
              <a:rPr lang="en-US" altLang="zh-CN" sz="2800" dirty="0">
                <a:solidFill>
                  <a:schemeClr val="bg1">
                    <a:lumMod val="75000"/>
                  </a:schemeClr>
                </a:solidFill>
              </a:rPr>
              <a:t>Audit</a:t>
            </a:r>
            <a:r>
              <a:rPr lang="zh-CN" altLang="en-US" sz="2800" dirty="0">
                <a:solidFill>
                  <a:schemeClr val="bg1">
                    <a:lumMod val="75000"/>
                  </a:schemeClr>
                </a:solidFill>
              </a:rPr>
              <a:t>）</a:t>
            </a:r>
            <a:endParaRPr lang="zh-CN" altLang="en-US" sz="2800" dirty="0">
              <a:solidFill>
                <a:schemeClr val="bg1">
                  <a:lumMod val="75000"/>
                </a:schemeClr>
              </a:solidFill>
            </a:endParaRPr>
          </a:p>
          <a:p>
            <a:pPr>
              <a:lnSpc>
                <a:spcPct val="150000"/>
              </a:lnSpc>
            </a:pPr>
            <a:r>
              <a:rPr lang="zh-CN" altLang="en-US" sz="2800" dirty="0">
                <a:solidFill>
                  <a:schemeClr val="bg1">
                    <a:lumMod val="75000"/>
                  </a:schemeClr>
                </a:solidFill>
              </a:rPr>
              <a:t>数据加密</a:t>
            </a:r>
            <a:endParaRPr lang="zh-CN" altLang="en-US" sz="2800" dirty="0">
              <a:solidFill>
                <a:schemeClr val="bg1">
                  <a:lumMod val="75000"/>
                </a:schemeClr>
              </a:solidFill>
            </a:endParaRPr>
          </a:p>
          <a:p>
            <a:pPr>
              <a:lnSpc>
                <a:spcPct val="150000"/>
              </a:lnSpc>
            </a:pPr>
            <a:r>
              <a:rPr lang="zh-CN" altLang="en-US" sz="2800" dirty="0">
                <a:solidFill>
                  <a:schemeClr val="bg1">
                    <a:lumMod val="75000"/>
                  </a:schemeClr>
                </a:solidFill>
              </a:rPr>
              <a:t>其他安全性保护</a:t>
            </a:r>
            <a:endParaRPr lang="zh-CN" altLang="en-US" sz="2800" dirty="0">
              <a:solidFill>
                <a:schemeClr val="bg1">
                  <a:lumMod val="75000"/>
                </a:schemeClr>
              </a:solidFill>
            </a:endParaRPr>
          </a:p>
          <a:p>
            <a:pPr>
              <a:lnSpc>
                <a:spcPct val="150000"/>
              </a:lnSpc>
            </a:pPr>
            <a:r>
              <a:rPr lang="zh-CN" altLang="en-US" sz="2800" dirty="0">
                <a:solidFill>
                  <a:schemeClr val="bg1">
                    <a:lumMod val="75000"/>
                  </a:schemeClr>
                </a:solidFill>
              </a:rPr>
              <a:t>本章小结</a:t>
            </a:r>
            <a:endParaRPr lang="zh-CN" altLang="en-US" sz="2800" dirty="0">
              <a:solidFill>
                <a:schemeClr val="bg1">
                  <a:lumMod val="75000"/>
                </a:schemeClr>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数据库安全性控制</a:t>
            </a:r>
            <a:endParaRPr lang="zh-CN" altLang="en-US" dirty="0"/>
          </a:p>
        </p:txBody>
      </p:sp>
      <p:sp>
        <p:nvSpPr>
          <p:cNvPr id="3" name="内容占位符 2"/>
          <p:cNvSpPr>
            <a:spLocks noGrp="1"/>
          </p:cNvSpPr>
          <p:nvPr>
            <p:ph idx="1"/>
          </p:nvPr>
        </p:nvSpPr>
        <p:spPr/>
        <p:txBody>
          <a:bodyPr/>
          <a:lstStyle/>
          <a:p>
            <a:pPr>
              <a:lnSpc>
                <a:spcPct val="100000"/>
              </a:lnSpc>
            </a:pPr>
            <a:r>
              <a:rPr lang="zh-CN" altLang="en-US" dirty="0">
                <a:solidFill>
                  <a:srgbClr val="0000CC"/>
                </a:solidFill>
              </a:rPr>
              <a:t>非法使用数据库的情况</a:t>
            </a:r>
            <a:endParaRPr lang="zh-CN" altLang="en-US" dirty="0">
              <a:solidFill>
                <a:srgbClr val="0000CC"/>
              </a:solidFill>
            </a:endParaRPr>
          </a:p>
          <a:p>
            <a:pPr lvl="1">
              <a:lnSpc>
                <a:spcPct val="100000"/>
              </a:lnSpc>
              <a:spcBef>
                <a:spcPct val="60000"/>
              </a:spcBef>
            </a:pPr>
            <a:r>
              <a:rPr lang="zh-CN" altLang="en-US" dirty="0">
                <a:highlight>
                  <a:srgbClr val="FFFF00"/>
                </a:highlight>
              </a:rPr>
              <a:t>编写合法程序绕过</a:t>
            </a:r>
            <a:r>
              <a:rPr lang="en-US" altLang="zh-CN" dirty="0">
                <a:highlight>
                  <a:srgbClr val="FFFF00"/>
                </a:highlight>
              </a:rPr>
              <a:t>DBMS</a:t>
            </a:r>
            <a:r>
              <a:rPr lang="zh-CN" altLang="en-US" dirty="0">
                <a:highlight>
                  <a:srgbClr val="FFFF00"/>
                </a:highlight>
              </a:rPr>
              <a:t>及其授权机制</a:t>
            </a:r>
            <a:endParaRPr lang="zh-CN" altLang="en-US" dirty="0"/>
          </a:p>
          <a:p>
            <a:pPr lvl="1">
              <a:lnSpc>
                <a:spcPct val="100000"/>
              </a:lnSpc>
              <a:spcBef>
                <a:spcPct val="60000"/>
              </a:spcBef>
            </a:pPr>
            <a:r>
              <a:rPr lang="zh-CN" altLang="en-US" dirty="0"/>
              <a:t>直接或编写应用程序</a:t>
            </a:r>
            <a:r>
              <a:rPr lang="zh-CN" altLang="en-US" dirty="0">
                <a:highlight>
                  <a:srgbClr val="FFFF00"/>
                </a:highlight>
              </a:rPr>
              <a:t>执行非授权操作</a:t>
            </a:r>
            <a:endParaRPr lang="zh-CN" altLang="en-US" dirty="0"/>
          </a:p>
          <a:p>
            <a:pPr lvl="1">
              <a:lnSpc>
                <a:spcPct val="100000"/>
              </a:lnSpc>
              <a:spcBef>
                <a:spcPct val="60000"/>
              </a:spcBef>
            </a:pPr>
            <a:r>
              <a:rPr lang="zh-CN" altLang="en-US" dirty="0"/>
              <a:t>通过多次合法查询数据库从中</a:t>
            </a:r>
            <a:r>
              <a:rPr lang="zh-CN" altLang="en-US" dirty="0">
                <a:highlight>
                  <a:srgbClr val="FFFF00"/>
                </a:highlight>
              </a:rPr>
              <a:t>推导</a:t>
            </a:r>
            <a:r>
              <a:rPr lang="zh-CN" altLang="en-US" dirty="0"/>
              <a:t>出一些保密数据</a:t>
            </a:r>
            <a:endParaRPr lang="en-US" altLang="zh-CN" dirty="0"/>
          </a:p>
          <a:p>
            <a:pPr>
              <a:lnSpc>
                <a:spcPct val="100000"/>
              </a:lnSpc>
              <a:spcBef>
                <a:spcPct val="60000"/>
              </a:spcBef>
            </a:pPr>
            <a:endParaRPr lang="en-US" altLang="zh-CN" sz="1200" dirty="0"/>
          </a:p>
          <a:p>
            <a:pPr>
              <a:lnSpc>
                <a:spcPct val="100000"/>
              </a:lnSpc>
              <a:spcBef>
                <a:spcPct val="60000"/>
              </a:spcBef>
            </a:pPr>
            <a:r>
              <a:rPr lang="zh-CN" altLang="en-US" dirty="0"/>
              <a:t>计算机系统中，</a:t>
            </a:r>
            <a:r>
              <a:rPr lang="zh-CN" altLang="en-US" dirty="0">
                <a:solidFill>
                  <a:srgbClr val="FF0000"/>
                </a:solidFill>
              </a:rPr>
              <a:t>安全措施</a:t>
            </a:r>
            <a:r>
              <a:rPr lang="zh-CN" altLang="en-US" dirty="0"/>
              <a:t>是</a:t>
            </a:r>
            <a:r>
              <a:rPr lang="zh-CN" altLang="en-US" dirty="0">
                <a:solidFill>
                  <a:srgbClr val="FF0000"/>
                </a:solidFill>
              </a:rPr>
              <a:t>一级一级层层设置</a:t>
            </a:r>
            <a:endParaRPr lang="zh-CN" altLang="en-US" dirty="0">
              <a:solidFill>
                <a:srgbClr val="FF0000"/>
              </a:solidFill>
            </a:endParaRP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本章目标</a:t>
            </a:r>
            <a:endParaRPr lang="zh-CN" altLang="en-US" dirty="0"/>
          </a:p>
        </p:txBody>
      </p:sp>
      <p:sp>
        <p:nvSpPr>
          <p:cNvPr id="3" name="内容占位符 2"/>
          <p:cNvSpPr>
            <a:spLocks noGrp="1"/>
          </p:cNvSpPr>
          <p:nvPr>
            <p:ph idx="1"/>
          </p:nvPr>
        </p:nvSpPr>
        <p:spPr/>
        <p:txBody>
          <a:bodyPr/>
          <a:lstStyle/>
          <a:p>
            <a:pPr>
              <a:lnSpc>
                <a:spcPct val="150000"/>
              </a:lnSpc>
            </a:pPr>
            <a:r>
              <a:rPr lang="zh-CN" altLang="en-US" sz="2800" dirty="0">
                <a:solidFill>
                  <a:srgbClr val="FF0000"/>
                </a:solidFill>
              </a:rPr>
              <a:t>完成本章的学习，你应该能够</a:t>
            </a:r>
            <a:endParaRPr lang="en-US" altLang="zh-CN" sz="2800" dirty="0">
              <a:solidFill>
                <a:srgbClr val="FF0000"/>
              </a:solidFill>
            </a:endParaRPr>
          </a:p>
          <a:p>
            <a:pPr lvl="1">
              <a:lnSpc>
                <a:spcPct val="150000"/>
              </a:lnSpc>
            </a:pPr>
            <a:r>
              <a:rPr lang="zh-CN" altLang="en-US" sz="2400" dirty="0"/>
              <a:t>了解什么是计算机系统安全性问题，什么是数据库的安全性问题，威胁数据库安全性的因素有哪些。</a:t>
            </a:r>
            <a:endParaRPr lang="en-US" altLang="zh-CN" sz="2400" dirty="0"/>
          </a:p>
          <a:p>
            <a:pPr lvl="1">
              <a:lnSpc>
                <a:spcPct val="150000"/>
              </a:lnSpc>
            </a:pPr>
            <a:r>
              <a:rPr lang="zh-CN" altLang="en-US" sz="2400" dirty="0"/>
              <a:t>牢固掌握</a:t>
            </a:r>
            <a:r>
              <a:rPr lang="en-US" altLang="zh-CN" sz="2400" dirty="0"/>
              <a:t>TCSEC</a:t>
            </a:r>
            <a:r>
              <a:rPr lang="zh-CN" altLang="en-US" sz="2400" dirty="0"/>
              <a:t>和</a:t>
            </a:r>
            <a:r>
              <a:rPr lang="en-US" altLang="zh-CN" sz="2400" dirty="0"/>
              <a:t>CC</a:t>
            </a:r>
            <a:r>
              <a:rPr lang="zh-CN" altLang="en-US" sz="2400" dirty="0"/>
              <a:t>标准的主要内容。</a:t>
            </a:r>
            <a:r>
              <a:rPr lang="en-US" altLang="zh-CN" sz="2400" dirty="0"/>
              <a:t>C2</a:t>
            </a:r>
            <a:r>
              <a:rPr lang="zh-CN" altLang="en-US" sz="2400" dirty="0"/>
              <a:t>级</a:t>
            </a:r>
            <a:r>
              <a:rPr lang="en-US" altLang="zh-CN" sz="2400" dirty="0"/>
              <a:t>DBMS</a:t>
            </a:r>
            <a:r>
              <a:rPr lang="zh-CN" altLang="en-US" sz="2400" dirty="0"/>
              <a:t>、</a:t>
            </a:r>
            <a:r>
              <a:rPr lang="en-US" altLang="zh-CN" sz="2400" dirty="0"/>
              <a:t>B1</a:t>
            </a:r>
            <a:r>
              <a:rPr lang="zh-CN" altLang="en-US" sz="2400" dirty="0"/>
              <a:t>级</a:t>
            </a:r>
            <a:r>
              <a:rPr lang="en-US" altLang="zh-CN" sz="2400" dirty="0"/>
              <a:t>DBMS</a:t>
            </a:r>
            <a:r>
              <a:rPr lang="zh-CN" altLang="en-US" sz="2400" dirty="0"/>
              <a:t>的主要特征。</a:t>
            </a:r>
            <a:r>
              <a:rPr lang="en-US" altLang="zh-CN" sz="2400" dirty="0"/>
              <a:t>DBMS</a:t>
            </a:r>
            <a:r>
              <a:rPr lang="zh-CN" altLang="en-US" sz="2400" dirty="0"/>
              <a:t>提供的安全措施：用户身份鉴别、自主存取控制和强制存取控制技术、视图技术和审计技术、数据加密存储和加密传输</a:t>
            </a:r>
            <a:endParaRPr lang="en-US" altLang="zh-CN" sz="2400" dirty="0"/>
          </a:p>
          <a:p>
            <a:pPr lvl="1">
              <a:lnSpc>
                <a:spcPct val="150000"/>
              </a:lnSpc>
            </a:pPr>
            <a:r>
              <a:rPr lang="zh-CN" altLang="en-US" sz="2400" dirty="0"/>
              <a:t>熟练掌握使用</a:t>
            </a:r>
            <a:r>
              <a:rPr lang="en-US" altLang="zh-CN" sz="2400" dirty="0"/>
              <a:t>SQL</a:t>
            </a:r>
            <a:r>
              <a:rPr lang="zh-CN" altLang="en-US" sz="2400" dirty="0"/>
              <a:t>中的</a:t>
            </a:r>
            <a:r>
              <a:rPr lang="en-US" altLang="zh-CN" sz="2400" dirty="0"/>
              <a:t>GRANT</a:t>
            </a:r>
            <a:r>
              <a:rPr lang="zh-CN" altLang="en-US" sz="2400" dirty="0"/>
              <a:t>和</a:t>
            </a:r>
            <a:r>
              <a:rPr lang="en-US" altLang="zh-CN" sz="2400" dirty="0"/>
              <a:t>REVOKE</a:t>
            </a:r>
            <a:r>
              <a:rPr lang="zh-CN" altLang="en-US" sz="2400" dirty="0"/>
              <a:t>语句实现自主存取控制</a:t>
            </a:r>
            <a:endParaRPr lang="en-US" altLang="zh-CN" sz="2400" dirty="0"/>
          </a:p>
          <a:p>
            <a:pPr lvl="1">
              <a:lnSpc>
                <a:spcPct val="150000"/>
              </a:lnSpc>
            </a:pPr>
            <a:r>
              <a:rPr lang="zh-CN" altLang="en-US" sz="2400" dirty="0"/>
              <a:t>深刻理解强制存取控制中的存取规则</a:t>
            </a:r>
            <a:endParaRPr lang="zh-CN" altLang="en-US" sz="2400"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pPr>
              <a:lnSpc>
                <a:spcPct val="160000"/>
              </a:lnSpc>
            </a:pPr>
            <a:r>
              <a:rPr lang="zh-CN" altLang="en-US" dirty="0"/>
              <a:t>系统根据</a:t>
            </a:r>
            <a:r>
              <a:rPr lang="zh-CN" altLang="en-US" dirty="0">
                <a:solidFill>
                  <a:srgbClr val="9900FF"/>
                </a:solidFill>
                <a:highlight>
                  <a:srgbClr val="FFFF00"/>
                </a:highlight>
              </a:rPr>
              <a:t>用户标识</a:t>
            </a:r>
            <a:r>
              <a:rPr lang="zh-CN" altLang="en-US" dirty="0">
                <a:solidFill>
                  <a:srgbClr val="9900FF"/>
                </a:solidFill>
              </a:rPr>
              <a:t>鉴定用户身份</a:t>
            </a:r>
            <a:r>
              <a:rPr lang="zh-CN" altLang="en-US" dirty="0"/>
              <a:t>，</a:t>
            </a:r>
            <a:r>
              <a:rPr lang="zh-CN" altLang="en-US" u="sng" dirty="0">
                <a:solidFill>
                  <a:srgbClr val="FF0000"/>
                </a:solidFill>
              </a:rPr>
              <a:t>合法用户</a:t>
            </a:r>
            <a:r>
              <a:rPr lang="zh-CN" altLang="en-US" dirty="0"/>
              <a:t>才准许进入计算机系统</a:t>
            </a:r>
            <a:endParaRPr lang="zh-CN" altLang="en-US" dirty="0"/>
          </a:p>
          <a:p>
            <a:pPr>
              <a:lnSpc>
                <a:spcPct val="160000"/>
              </a:lnSpc>
            </a:pPr>
            <a:r>
              <a:rPr lang="zh-CN" altLang="en-US" dirty="0"/>
              <a:t>数据库管理系统还要进行</a:t>
            </a:r>
            <a:r>
              <a:rPr lang="zh-CN" altLang="en-US" dirty="0">
                <a:solidFill>
                  <a:srgbClr val="9900FF"/>
                </a:solidFill>
                <a:highlight>
                  <a:srgbClr val="FFFF00"/>
                </a:highlight>
              </a:rPr>
              <a:t>存取控制</a:t>
            </a:r>
            <a:r>
              <a:rPr lang="zh-CN" altLang="en-US" dirty="0"/>
              <a:t>，只允许用户执行</a:t>
            </a:r>
            <a:r>
              <a:rPr lang="zh-CN" altLang="en-US" u="sng" dirty="0">
                <a:solidFill>
                  <a:srgbClr val="FF0000"/>
                </a:solidFill>
              </a:rPr>
              <a:t>合法操作 </a:t>
            </a:r>
            <a:endParaRPr lang="zh-CN" altLang="en-US" u="sng" dirty="0">
              <a:solidFill>
                <a:srgbClr val="FF0000"/>
              </a:solidFill>
            </a:endParaRPr>
          </a:p>
          <a:p>
            <a:pPr>
              <a:lnSpc>
                <a:spcPct val="160000"/>
              </a:lnSpc>
            </a:pPr>
            <a:r>
              <a:rPr lang="zh-CN" altLang="en-US" dirty="0"/>
              <a:t>操作系统有自己的保护措施 </a:t>
            </a:r>
            <a:endParaRPr lang="zh-CN" altLang="en-US" dirty="0"/>
          </a:p>
          <a:p>
            <a:pPr>
              <a:lnSpc>
                <a:spcPct val="160000"/>
              </a:lnSpc>
            </a:pPr>
            <a:r>
              <a:rPr lang="zh-CN" altLang="en-US" dirty="0"/>
              <a:t>数据</a:t>
            </a:r>
            <a:r>
              <a:rPr lang="zh-CN" altLang="en-US" dirty="0">
                <a:highlight>
                  <a:srgbClr val="FFFF00"/>
                </a:highlight>
              </a:rPr>
              <a:t>以</a:t>
            </a:r>
            <a:r>
              <a:rPr lang="zh-CN" altLang="en-US" u="sng" dirty="0">
                <a:solidFill>
                  <a:srgbClr val="FF0000"/>
                </a:solidFill>
                <a:highlight>
                  <a:srgbClr val="FFFF00"/>
                </a:highlight>
              </a:rPr>
              <a:t>密码形式</a:t>
            </a:r>
            <a:r>
              <a:rPr lang="zh-CN" altLang="en-US" dirty="0">
                <a:highlight>
                  <a:srgbClr val="FFFF00"/>
                </a:highlight>
              </a:rPr>
              <a:t>存储到数据库中</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Picture 17" descr="4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43100" y="3962400"/>
            <a:ext cx="7518400" cy="115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8"/>
          <p:cNvSpPr>
            <a:spLocks noChangeArrowheads="1"/>
          </p:cNvSpPr>
          <p:nvPr/>
        </p:nvSpPr>
        <p:spPr bwMode="auto">
          <a:xfrm>
            <a:off x="4024597" y="5366716"/>
            <a:ext cx="33554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rgbClr val="9900FF"/>
                </a:solidFill>
                <a:latin typeface="等线 Light" panose="02010600030101010101" pitchFamily="2" charset="-122"/>
                <a:ea typeface="等线 Light" panose="02010600030101010101" pitchFamily="2" charset="-122"/>
              </a:rPr>
              <a:t>计算机系统的安全模型 </a:t>
            </a:r>
            <a:endParaRPr lang="zh-CN" altLang="en-US" sz="2400" dirty="0">
              <a:solidFill>
                <a:srgbClr val="9900FF"/>
              </a:solidFill>
              <a:latin typeface="等线 Light" panose="02010600030101010101" pitchFamily="2" charset="-122"/>
              <a:ea typeface="等线 Light"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9448800" y="6400800"/>
            <a:ext cx="2590800" cy="292672"/>
          </a:xfrm>
        </p:spPr>
        <p:txBody>
          <a:bodyPr/>
          <a:lstStyle/>
          <a:p>
            <a:fld id="{E63F6D5D-9733-4D44-9C56-AEFEDD5A4BA7}" type="slidenum">
              <a:rPr lang="en-US" smtClean="0"/>
            </a:fld>
            <a:endParaRPr lang="en-US" dirty="0"/>
          </a:p>
        </p:txBody>
      </p:sp>
      <p:pic>
        <p:nvPicPr>
          <p:cNvPr id="5" name="内容占位符 6" descr="飞信图片20141015084016.jpg"/>
          <p:cNvPicPr>
            <a:picLocks noGrp="1" noChangeAspect="1"/>
          </p:cNvPicPr>
          <p:nvPr>
            <p:ph idx="1"/>
          </p:nvPr>
        </p:nvPicPr>
        <p:blipFill rotWithShape="1">
          <a:blip r:embed="rId1">
            <a:extLst>
              <a:ext uri="{28A0092B-C50C-407E-A947-70E740481C1C}">
                <a14:useLocalDpi xmlns:a14="http://schemas.microsoft.com/office/drawing/2010/main" val="0"/>
              </a:ext>
            </a:extLst>
          </a:blip>
          <a:srcRect l="2997" t="11667" r="2073" b="3334"/>
          <a:stretch>
            <a:fillRect/>
          </a:stretch>
        </p:blipFill>
        <p:spPr bwMode="auto">
          <a:xfrm>
            <a:off x="304801" y="990600"/>
            <a:ext cx="76200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8"/>
          <p:cNvSpPr>
            <a:spLocks noChangeArrowheads="1"/>
          </p:cNvSpPr>
          <p:nvPr/>
        </p:nvSpPr>
        <p:spPr bwMode="auto">
          <a:xfrm>
            <a:off x="1219200" y="5472678"/>
            <a:ext cx="51347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rgbClr val="0000FF"/>
                </a:solidFill>
                <a:latin typeface="等线 Light" panose="02010600030101010101" pitchFamily="2" charset="-122"/>
                <a:ea typeface="等线 Light" panose="02010600030101010101" pitchFamily="2" charset="-122"/>
              </a:rPr>
              <a:t>图：数据库管理系统</a:t>
            </a:r>
            <a:r>
              <a:rPr lang="zh-CN" altLang="zh-CN" sz="2400" dirty="0">
                <a:solidFill>
                  <a:srgbClr val="0000FF"/>
                </a:solidFill>
                <a:latin typeface="等线 Light" panose="02010600030101010101" pitchFamily="2" charset="-122"/>
                <a:ea typeface="等线 Light" panose="02010600030101010101" pitchFamily="2" charset="-122"/>
              </a:rPr>
              <a:t>安全性控制模型</a:t>
            </a:r>
            <a:endParaRPr lang="zh-CN" altLang="en-US" sz="2400" dirty="0">
              <a:solidFill>
                <a:srgbClr val="0000FF"/>
              </a:solidFill>
              <a:latin typeface="等线 Light" panose="02010600030101010101" pitchFamily="2" charset="-122"/>
              <a:ea typeface="等线 Light" panose="02010600030101010101" pitchFamily="2" charset="-122"/>
            </a:endParaRPr>
          </a:p>
        </p:txBody>
      </p:sp>
      <p:sp>
        <p:nvSpPr>
          <p:cNvPr id="8" name="矩形 7"/>
          <p:cNvSpPr/>
          <p:nvPr/>
        </p:nvSpPr>
        <p:spPr>
          <a:xfrm>
            <a:off x="8115301" y="824931"/>
            <a:ext cx="3581400" cy="4708981"/>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FF0000"/>
                </a:solidFill>
                <a:latin typeface="等线 Light" panose="02010600030101010101" pitchFamily="2" charset="-122"/>
                <a:ea typeface="等线 Light" panose="02010600030101010101" pitchFamily="2" charset="-122"/>
              </a:rPr>
              <a:t>存取控制流程</a:t>
            </a:r>
            <a:endParaRPr lang="zh-CN" altLang="en-US" sz="2000" dirty="0">
              <a:solidFill>
                <a:srgbClr val="FF0000"/>
              </a:solidFill>
              <a:latin typeface="等线 Light" panose="02010600030101010101" pitchFamily="2" charset="-122"/>
              <a:ea typeface="等线 Light" panose="02010600030101010101" pitchFamily="2" charset="-122"/>
            </a:endParaRPr>
          </a:p>
          <a:p>
            <a:pPr marL="342900" indent="-342900">
              <a:lnSpc>
                <a:spcPct val="150000"/>
              </a:lnSpc>
              <a:buFont typeface="+mj-ea"/>
              <a:buAutoNum type="circleNumDbPlain"/>
            </a:pPr>
            <a:r>
              <a:rPr lang="zh-CN" altLang="en-US" dirty="0">
                <a:latin typeface="等线 Light" panose="02010600030101010101" pitchFamily="2" charset="-122"/>
                <a:ea typeface="等线 Light" panose="02010600030101010101" pitchFamily="2" charset="-122"/>
              </a:rPr>
              <a:t>首先，数据库管理系统对提出</a:t>
            </a:r>
            <a:r>
              <a:rPr lang="en-US" altLang="zh-CN" dirty="0">
                <a:latin typeface="等线 Light" panose="02010600030101010101" pitchFamily="2" charset="-122"/>
                <a:ea typeface="等线 Light" panose="02010600030101010101" pitchFamily="2" charset="-122"/>
              </a:rPr>
              <a:t>SQL</a:t>
            </a:r>
            <a:r>
              <a:rPr lang="zh-CN" altLang="en-US" dirty="0">
                <a:latin typeface="等线 Light" panose="02010600030101010101" pitchFamily="2" charset="-122"/>
                <a:ea typeface="等线 Light" panose="02010600030101010101" pitchFamily="2" charset="-122"/>
              </a:rPr>
              <a:t>访问请求的数据库用户进行</a:t>
            </a:r>
            <a:r>
              <a:rPr lang="zh-CN" altLang="en-US" dirty="0">
                <a:highlight>
                  <a:srgbClr val="FFFF00"/>
                </a:highlight>
                <a:latin typeface="等线 Light" panose="02010600030101010101" pitchFamily="2" charset="-122"/>
                <a:ea typeface="等线 Light" panose="02010600030101010101" pitchFamily="2" charset="-122"/>
              </a:rPr>
              <a:t>身份鉴别</a:t>
            </a:r>
            <a:r>
              <a:rPr lang="zh-CN" altLang="en-US" dirty="0">
                <a:latin typeface="等线 Light" panose="02010600030101010101" pitchFamily="2" charset="-122"/>
                <a:ea typeface="等线 Light" panose="02010600030101010101" pitchFamily="2" charset="-122"/>
              </a:rPr>
              <a:t>，防止不可信用户使用系统。</a:t>
            </a:r>
            <a:endParaRPr lang="zh-CN" altLang="en-US" dirty="0">
              <a:latin typeface="等线 Light" panose="02010600030101010101" pitchFamily="2" charset="-122"/>
              <a:ea typeface="等线 Light" panose="02010600030101010101" pitchFamily="2" charset="-122"/>
            </a:endParaRPr>
          </a:p>
          <a:p>
            <a:pPr marL="342900" indent="-342900">
              <a:lnSpc>
                <a:spcPct val="150000"/>
              </a:lnSpc>
              <a:buFont typeface="+mj-ea"/>
              <a:buAutoNum type="circleNumDbPlain"/>
            </a:pPr>
            <a:r>
              <a:rPr lang="zh-CN" altLang="en-US" dirty="0">
                <a:latin typeface="等线 Light" panose="02010600030101010101" pitchFamily="2" charset="-122"/>
                <a:ea typeface="等线 Light" panose="02010600030101010101" pitchFamily="2" charset="-122"/>
              </a:rPr>
              <a:t>然后，</a:t>
            </a:r>
            <a:r>
              <a:rPr lang="zh-CN" altLang="en-US" dirty="0">
                <a:highlight>
                  <a:srgbClr val="FFFF00"/>
                </a:highlight>
                <a:latin typeface="等线 Light" panose="02010600030101010101" pitchFamily="2" charset="-122"/>
                <a:ea typeface="等线 Light" panose="02010600030101010101" pitchFamily="2" charset="-122"/>
              </a:rPr>
              <a:t>在</a:t>
            </a:r>
            <a:r>
              <a:rPr lang="en-US" altLang="zh-CN" dirty="0">
                <a:highlight>
                  <a:srgbClr val="FFFF00"/>
                </a:highlight>
                <a:latin typeface="等线 Light" panose="02010600030101010101" pitchFamily="2" charset="-122"/>
                <a:ea typeface="等线 Light" panose="02010600030101010101" pitchFamily="2" charset="-122"/>
              </a:rPr>
              <a:t>SQL</a:t>
            </a:r>
            <a:r>
              <a:rPr lang="zh-CN" altLang="en-US" dirty="0">
                <a:highlight>
                  <a:srgbClr val="FFFF00"/>
                </a:highlight>
                <a:latin typeface="等线 Light" panose="02010600030101010101" pitchFamily="2" charset="-122"/>
                <a:ea typeface="等线 Light" panose="02010600030101010101" pitchFamily="2" charset="-122"/>
              </a:rPr>
              <a:t>处理层进行自主存取控制和强制存取控制</a:t>
            </a:r>
            <a:r>
              <a:rPr lang="zh-CN" altLang="en-US" dirty="0">
                <a:latin typeface="等线 Light" panose="02010600030101010101" pitchFamily="2" charset="-122"/>
                <a:ea typeface="等线 Light" panose="02010600030101010101" pitchFamily="2" charset="-122"/>
              </a:rPr>
              <a:t>，进一步可以进行推理控制。</a:t>
            </a:r>
            <a:endParaRPr lang="zh-CN" altLang="en-US" dirty="0">
              <a:latin typeface="等线 Light" panose="02010600030101010101" pitchFamily="2" charset="-122"/>
              <a:ea typeface="等线 Light" panose="02010600030101010101" pitchFamily="2" charset="-122"/>
            </a:endParaRPr>
          </a:p>
          <a:p>
            <a:pPr marL="342900" indent="-342900">
              <a:lnSpc>
                <a:spcPct val="150000"/>
              </a:lnSpc>
              <a:buFont typeface="+mj-ea"/>
              <a:buAutoNum type="circleNumDbPlain"/>
            </a:pPr>
            <a:r>
              <a:rPr lang="zh-CN" altLang="en-US" dirty="0">
                <a:latin typeface="等线 Light" panose="02010600030101010101" pitchFamily="2" charset="-122"/>
                <a:ea typeface="等线 Light" panose="02010600030101010101" pitchFamily="2" charset="-122"/>
              </a:rPr>
              <a:t>还可以对用户访问行为和系统关键操作进行</a:t>
            </a:r>
            <a:r>
              <a:rPr lang="zh-CN" altLang="en-US" dirty="0">
                <a:highlight>
                  <a:srgbClr val="FFFF00"/>
                </a:highlight>
                <a:latin typeface="等线 Light" panose="02010600030101010101" pitchFamily="2" charset="-122"/>
                <a:ea typeface="等线 Light" panose="02010600030101010101" pitchFamily="2" charset="-122"/>
              </a:rPr>
              <a:t>审计</a:t>
            </a:r>
            <a:r>
              <a:rPr lang="zh-CN" altLang="en-US" dirty="0">
                <a:latin typeface="等线 Light" panose="02010600030101010101" pitchFamily="2" charset="-122"/>
                <a:ea typeface="等线 Light" panose="02010600030101010101" pitchFamily="2" charset="-122"/>
              </a:rPr>
              <a:t>，对异常用户行为进行简单入侵检测</a:t>
            </a:r>
            <a:endParaRPr lang="zh-CN" altLang="en-US" dirty="0">
              <a:latin typeface="等线 Light" panose="02010600030101010101" pitchFamily="2" charset="-122"/>
              <a:ea typeface="等线 Light" panose="02010600030101010101" pitchFamily="2" charset="-122"/>
            </a:endParaRPr>
          </a:p>
        </p:txBody>
      </p:sp>
      <p:sp>
        <p:nvSpPr>
          <p:cNvPr id="9" name="文本框 8"/>
          <p:cNvSpPr txBox="1"/>
          <p:nvPr/>
        </p:nvSpPr>
        <p:spPr>
          <a:xfrm>
            <a:off x="533400" y="3497490"/>
            <a:ext cx="685800" cy="388710"/>
          </a:xfrm>
          <a:prstGeom prst="rect">
            <a:avLst/>
          </a:prstGeom>
          <a:noFill/>
          <a:ln w="28575">
            <a:solidFill>
              <a:srgbClr val="FF0000"/>
            </a:solidFill>
          </a:ln>
        </p:spPr>
        <p:txBody>
          <a:bodyPr wrap="square" rtlCol="0">
            <a:spAutoFit/>
          </a:bodyPr>
          <a:lstStyle/>
          <a:p>
            <a:endParaRPr lang="zh-CN" altLang="en-US" dirty="0"/>
          </a:p>
        </p:txBody>
      </p:sp>
      <p:cxnSp>
        <p:nvCxnSpPr>
          <p:cNvPr id="11" name="直接箭头连接符 10"/>
          <p:cNvCxnSpPr>
            <a:stCxn id="9" idx="3"/>
          </p:cNvCxnSpPr>
          <p:nvPr/>
        </p:nvCxnSpPr>
        <p:spPr>
          <a:xfrm flipV="1">
            <a:off x="1219200" y="2667000"/>
            <a:ext cx="3429000" cy="10248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648199" y="2163989"/>
            <a:ext cx="1418461" cy="1527855"/>
          </a:xfrm>
          <a:prstGeom prst="rect">
            <a:avLst/>
          </a:prstGeom>
          <a:noFill/>
          <a:ln w="28575">
            <a:solidFill>
              <a:srgbClr val="FF0000"/>
            </a:solidFill>
          </a:ln>
        </p:spPr>
        <p:txBody>
          <a:bodyPr wrap="square" rtlCol="0">
            <a:spAutoFit/>
          </a:bodyPr>
          <a:lstStyle/>
          <a:p>
            <a:endParaRPr lang="zh-CN" altLang="en-US" dirty="0"/>
          </a:p>
        </p:txBody>
      </p:sp>
      <p:cxnSp>
        <p:nvCxnSpPr>
          <p:cNvPr id="13" name="直接箭头连接符 12"/>
          <p:cNvCxnSpPr/>
          <p:nvPr/>
        </p:nvCxnSpPr>
        <p:spPr>
          <a:xfrm flipH="1" flipV="1">
            <a:off x="3962400" y="1498600"/>
            <a:ext cx="685799" cy="5775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276600" y="1109890"/>
            <a:ext cx="685800" cy="388710"/>
          </a:xfrm>
          <a:prstGeom prst="rect">
            <a:avLst/>
          </a:prstGeom>
          <a:noFill/>
          <a:ln w="28575">
            <a:solidFill>
              <a:srgbClr val="FF0000"/>
            </a:solidFill>
          </a:ln>
        </p:spPr>
        <p:txBody>
          <a:bodyPr wrap="square" rtlCol="0">
            <a:spAutoFit/>
          </a:bodyPr>
          <a:lstStyle/>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500"/>
                                        <p:tgtEl>
                                          <p:spTgt spid="11"/>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outVertical)">
                                      <p:cBhvr>
                                        <p:cTn id="15" dur="500"/>
                                        <p:tgtEl>
                                          <p:spTgt spid="12"/>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childTnLst>
                          </p:cTn>
                        </p:par>
                        <p:par>
                          <p:cTn id="20" fill="hold">
                            <p:stCondLst>
                              <p:cond delay="2000"/>
                            </p:stCondLst>
                            <p:childTnLst>
                              <p:par>
                                <p:cTn id="21" presetID="16" presetClass="entr" presetSubtype="37"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arn(outVertical)">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数据库安全性控制的常用方法</a:t>
            </a:r>
            <a:endParaRPr lang="zh-CN" altLang="en-US" dirty="0"/>
          </a:p>
        </p:txBody>
      </p:sp>
      <p:sp>
        <p:nvSpPr>
          <p:cNvPr id="3" name="内容占位符 2"/>
          <p:cNvSpPr>
            <a:spLocks noGrp="1"/>
          </p:cNvSpPr>
          <p:nvPr>
            <p:ph idx="1"/>
          </p:nvPr>
        </p:nvSpPr>
        <p:spPr/>
        <p:txBody>
          <a:bodyPr/>
          <a:lstStyle/>
          <a:p>
            <a:r>
              <a:rPr lang="zh-CN" altLang="en-US" dirty="0"/>
              <a:t>用户标识和鉴定</a:t>
            </a:r>
            <a:endParaRPr lang="zh-CN" altLang="en-US" dirty="0"/>
          </a:p>
          <a:p>
            <a:r>
              <a:rPr lang="zh-CN" altLang="en-US" dirty="0"/>
              <a:t>存取控制</a:t>
            </a:r>
            <a:endParaRPr lang="zh-CN" altLang="en-US" dirty="0"/>
          </a:p>
          <a:p>
            <a:r>
              <a:rPr lang="zh-CN" altLang="en-US" dirty="0"/>
              <a:t>视图</a:t>
            </a:r>
            <a:endParaRPr lang="zh-CN" altLang="en-US" dirty="0"/>
          </a:p>
          <a:p>
            <a:r>
              <a:rPr lang="zh-CN" altLang="en-US" dirty="0"/>
              <a:t>审计</a:t>
            </a:r>
            <a:endParaRPr lang="zh-CN" altLang="en-US" dirty="0"/>
          </a:p>
          <a:p>
            <a:r>
              <a:rPr lang="zh-CN" altLang="en-US" dirty="0"/>
              <a:t>数据加密</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pPr>
              <a:lnSpc>
                <a:spcPct val="150000"/>
              </a:lnSpc>
            </a:pPr>
            <a:r>
              <a:rPr lang="zh-CN" altLang="en-US" dirty="0">
                <a:solidFill>
                  <a:srgbClr val="FF0000"/>
                </a:solidFill>
              </a:rPr>
              <a:t>用户身份鉴别</a:t>
            </a:r>
            <a:r>
              <a:rPr lang="en-US" altLang="zh-CN" dirty="0">
                <a:solidFill>
                  <a:srgbClr val="FF0000"/>
                </a:solidFill>
              </a:rPr>
              <a:t>(Identification &amp;  Authentication)</a:t>
            </a:r>
            <a:endParaRPr lang="zh-CN" altLang="en-US" dirty="0">
              <a:solidFill>
                <a:srgbClr val="FF0000"/>
              </a:solidFill>
            </a:endParaRPr>
          </a:p>
          <a:p>
            <a:pPr lvl="1">
              <a:lnSpc>
                <a:spcPct val="150000"/>
              </a:lnSpc>
            </a:pPr>
            <a:r>
              <a:rPr lang="zh-CN" altLang="en-US" dirty="0"/>
              <a:t>系统提供的最外层安全保护措施</a:t>
            </a:r>
            <a:endParaRPr lang="en-US" altLang="zh-CN" dirty="0"/>
          </a:p>
          <a:p>
            <a:pPr lvl="1">
              <a:lnSpc>
                <a:spcPct val="150000"/>
              </a:lnSpc>
            </a:pPr>
            <a:r>
              <a:rPr lang="zh-CN" altLang="en-US" dirty="0"/>
              <a:t>用户标识：由</a:t>
            </a:r>
            <a:r>
              <a:rPr lang="zh-CN" altLang="en-US" dirty="0">
                <a:solidFill>
                  <a:srgbClr val="FF0000"/>
                </a:solidFill>
              </a:rPr>
              <a:t>用户名</a:t>
            </a:r>
            <a:r>
              <a:rPr lang="en-US" altLang="zh-CN" dirty="0">
                <a:solidFill>
                  <a:srgbClr val="FF0000"/>
                </a:solidFill>
              </a:rPr>
              <a:t>(user name)</a:t>
            </a:r>
            <a:r>
              <a:rPr lang="zh-CN" altLang="en-US" dirty="0"/>
              <a:t>和</a:t>
            </a:r>
            <a:r>
              <a:rPr lang="zh-CN" altLang="en-US" dirty="0">
                <a:solidFill>
                  <a:srgbClr val="FF0000"/>
                </a:solidFill>
              </a:rPr>
              <a:t>用户标识号</a:t>
            </a:r>
            <a:r>
              <a:rPr lang="en-US" altLang="zh-CN" dirty="0">
                <a:solidFill>
                  <a:srgbClr val="FF0000"/>
                </a:solidFill>
              </a:rPr>
              <a:t>(UID)</a:t>
            </a:r>
            <a:r>
              <a:rPr lang="zh-CN" altLang="en-US" dirty="0"/>
              <a:t>组成</a:t>
            </a:r>
            <a:endParaRPr lang="en-US" altLang="zh-CN" dirty="0"/>
          </a:p>
          <a:p>
            <a:pPr lvl="2">
              <a:lnSpc>
                <a:spcPct val="150000"/>
              </a:lnSpc>
            </a:pPr>
            <a:r>
              <a:rPr lang="zh-CN" altLang="en-US" dirty="0"/>
              <a:t>用户标识号在系统整个生命周期内</a:t>
            </a:r>
            <a:r>
              <a:rPr lang="zh-CN" altLang="en-US" dirty="0">
                <a:highlight>
                  <a:srgbClr val="FFFF00"/>
                </a:highlight>
              </a:rPr>
              <a:t>唯一</a:t>
            </a:r>
            <a:endParaRPr lang="en-US" altLang="zh-CN" dirty="0">
              <a:highlight>
                <a:srgbClr val="FFFF00"/>
              </a:highlight>
            </a:endParaRPr>
          </a:p>
          <a:p>
            <a:pPr marL="714375" lvl="2" indent="0">
              <a:lnSpc>
                <a:spcPct val="150000"/>
              </a:lnSpc>
              <a:buNone/>
            </a:pPr>
            <a:endParaRPr lang="zh-CN" altLang="en-US" sz="1050" dirty="0"/>
          </a:p>
          <a:p>
            <a:pPr>
              <a:lnSpc>
                <a:spcPct val="150000"/>
              </a:lnSpc>
            </a:pPr>
            <a:r>
              <a:rPr lang="zh-CN" altLang="en-US" dirty="0">
                <a:solidFill>
                  <a:srgbClr val="FF0000"/>
                </a:solidFill>
              </a:rPr>
              <a:t>用户身份鉴别方法</a:t>
            </a:r>
            <a:endParaRPr lang="en-US" altLang="zh-CN" dirty="0">
              <a:solidFill>
                <a:srgbClr val="FF0000"/>
              </a:solidFill>
            </a:endParaRPr>
          </a:p>
          <a:p>
            <a:pPr lvl="1">
              <a:lnSpc>
                <a:spcPct val="150000"/>
              </a:lnSpc>
            </a:pPr>
            <a:r>
              <a:rPr lang="zh-CN" altLang="en-US" dirty="0"/>
              <a:t>静态口令鉴别</a:t>
            </a:r>
            <a:endParaRPr lang="en-US" altLang="zh-CN" dirty="0"/>
          </a:p>
          <a:p>
            <a:pPr lvl="1">
              <a:lnSpc>
                <a:spcPct val="150000"/>
              </a:lnSpc>
            </a:pPr>
            <a:r>
              <a:rPr lang="zh-CN" altLang="en-US" dirty="0"/>
              <a:t>动态口令鉴别</a:t>
            </a:r>
            <a:endParaRPr lang="en-US" altLang="zh-CN" dirty="0"/>
          </a:p>
          <a:p>
            <a:pPr lvl="1">
              <a:lnSpc>
                <a:spcPct val="150000"/>
              </a:lnSpc>
            </a:pPr>
            <a:r>
              <a:rPr lang="zh-CN" altLang="en-US" dirty="0"/>
              <a:t>生物特征鉴别</a:t>
            </a:r>
            <a:endParaRPr lang="en-US" altLang="zh-CN" dirty="0"/>
          </a:p>
          <a:p>
            <a:pPr lvl="1">
              <a:lnSpc>
                <a:spcPct val="150000"/>
              </a:lnSpc>
            </a:pPr>
            <a:r>
              <a:rPr lang="zh-CN" altLang="en-US" dirty="0"/>
              <a:t>智能卡鉴别</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pPr>
              <a:lnSpc>
                <a:spcPct val="150000"/>
              </a:lnSpc>
            </a:pPr>
            <a:r>
              <a:rPr lang="zh-CN" altLang="en-US" dirty="0">
                <a:solidFill>
                  <a:srgbClr val="FF0000"/>
                </a:solidFill>
              </a:rPr>
              <a:t>存取控制</a:t>
            </a:r>
            <a:r>
              <a:rPr lang="en-US" altLang="zh-CN" dirty="0">
                <a:solidFill>
                  <a:srgbClr val="FF0000"/>
                </a:solidFill>
              </a:rPr>
              <a:t>(Access Control)</a:t>
            </a:r>
            <a:endParaRPr lang="en-US" altLang="zh-CN" dirty="0">
              <a:solidFill>
                <a:srgbClr val="FF0000"/>
              </a:solidFill>
            </a:endParaRPr>
          </a:p>
          <a:p>
            <a:pPr lvl="1">
              <a:lnSpc>
                <a:spcPct val="150000"/>
              </a:lnSpc>
            </a:pPr>
            <a:r>
              <a:rPr lang="zh-CN" altLang="en-US" dirty="0"/>
              <a:t>数据库系统的存取控制机制用于确保只授权给有资格的用户访问数据库的权限，令所有未被授权的人员无法接近数据</a:t>
            </a:r>
            <a:endParaRPr lang="en-US" altLang="zh-CN" dirty="0"/>
          </a:p>
          <a:p>
            <a:pPr>
              <a:lnSpc>
                <a:spcPct val="150000"/>
              </a:lnSpc>
            </a:pPr>
            <a:r>
              <a:rPr lang="zh-CN" altLang="en-US" dirty="0"/>
              <a:t>存取控制机制主要包括</a:t>
            </a:r>
            <a:r>
              <a:rPr lang="zh-CN" altLang="en-US" u="sng" dirty="0">
                <a:solidFill>
                  <a:srgbClr val="FF0000"/>
                </a:solidFill>
                <a:highlight>
                  <a:srgbClr val="FFFF00"/>
                </a:highlight>
              </a:rPr>
              <a:t>定义用户权限</a:t>
            </a:r>
            <a:r>
              <a:rPr lang="zh-CN" altLang="en-US" dirty="0">
                <a:highlight>
                  <a:srgbClr val="FFFF00"/>
                </a:highlight>
              </a:rPr>
              <a:t>和</a:t>
            </a:r>
            <a:r>
              <a:rPr lang="zh-CN" altLang="en-US" u="sng" dirty="0">
                <a:solidFill>
                  <a:srgbClr val="FF0000"/>
                </a:solidFill>
                <a:highlight>
                  <a:srgbClr val="FFFF00"/>
                </a:highlight>
              </a:rPr>
              <a:t>合法权限检查</a:t>
            </a:r>
            <a:r>
              <a:rPr lang="zh-CN" altLang="en-US" dirty="0"/>
              <a:t>两部分</a:t>
            </a:r>
            <a:endParaRPr lang="en-US" altLang="zh-CN" dirty="0"/>
          </a:p>
          <a:p>
            <a:pPr lvl="1">
              <a:lnSpc>
                <a:spcPct val="150000"/>
              </a:lnSpc>
            </a:pPr>
            <a:r>
              <a:rPr lang="zh-CN" altLang="en-US" dirty="0">
                <a:solidFill>
                  <a:srgbClr val="0000CC"/>
                </a:solidFill>
              </a:rPr>
              <a:t>定义用户权限</a:t>
            </a:r>
            <a:r>
              <a:rPr lang="zh-CN" altLang="en-US" dirty="0"/>
              <a:t>，并将用户权限登记到数据字典中</a:t>
            </a:r>
            <a:endParaRPr lang="en-US" altLang="zh-CN" dirty="0"/>
          </a:p>
          <a:p>
            <a:pPr lvl="2">
              <a:lnSpc>
                <a:spcPct val="150000"/>
              </a:lnSpc>
            </a:pPr>
            <a:r>
              <a:rPr lang="zh-CN" altLang="en-US" dirty="0"/>
              <a:t>用户对某一数据对象的操作权力称为</a:t>
            </a:r>
            <a:r>
              <a:rPr lang="zh-CN" altLang="en-US" u="sng" dirty="0">
                <a:solidFill>
                  <a:srgbClr val="FF0000"/>
                </a:solidFill>
              </a:rPr>
              <a:t>权限</a:t>
            </a:r>
            <a:r>
              <a:rPr lang="zh-CN" altLang="en-US" dirty="0"/>
              <a:t> </a:t>
            </a:r>
            <a:endParaRPr lang="zh-CN" altLang="en-US" dirty="0"/>
          </a:p>
          <a:p>
            <a:pPr lvl="2">
              <a:lnSpc>
                <a:spcPct val="150000"/>
              </a:lnSpc>
            </a:pPr>
            <a:r>
              <a:rPr lang="zh-CN" altLang="en-US" dirty="0"/>
              <a:t> </a:t>
            </a:r>
            <a:r>
              <a:rPr lang="en-US" altLang="zh-CN" dirty="0"/>
              <a:t>DBMS</a:t>
            </a:r>
            <a:r>
              <a:rPr lang="zh-CN" altLang="en-US" dirty="0"/>
              <a:t>提供适当的语言来定义用户权限，存放在数据字典中，称做</a:t>
            </a:r>
            <a:r>
              <a:rPr lang="zh-CN" altLang="en-US" u="sng" dirty="0">
                <a:solidFill>
                  <a:srgbClr val="FF0000"/>
                </a:solidFill>
              </a:rPr>
              <a:t>安全规则或授权规则 </a:t>
            </a:r>
            <a:endParaRPr lang="en-US" altLang="zh-CN" u="sng" dirty="0">
              <a:solidFill>
                <a:srgbClr val="FF0000"/>
              </a:solidFill>
            </a:endParaRPr>
          </a:p>
          <a:p>
            <a:pPr lvl="1">
              <a:lnSpc>
                <a:spcPct val="150000"/>
              </a:lnSpc>
            </a:pPr>
            <a:r>
              <a:rPr lang="zh-CN" altLang="en-US" dirty="0">
                <a:solidFill>
                  <a:srgbClr val="0000CC"/>
                </a:solidFill>
              </a:rPr>
              <a:t>合法权限检查</a:t>
            </a:r>
            <a:endParaRPr lang="en-US" altLang="zh-CN" dirty="0">
              <a:solidFill>
                <a:srgbClr val="0000CC"/>
              </a:solidFill>
            </a:endParaRPr>
          </a:p>
          <a:p>
            <a:pPr lvl="2">
              <a:lnSpc>
                <a:spcPct val="150000"/>
              </a:lnSpc>
            </a:pPr>
            <a:r>
              <a:rPr lang="zh-CN" altLang="en-US" dirty="0"/>
              <a:t>用户发出存取数据库操作请求</a:t>
            </a:r>
            <a:endParaRPr lang="zh-CN" altLang="en-US" dirty="0"/>
          </a:p>
          <a:p>
            <a:pPr lvl="2">
              <a:lnSpc>
                <a:spcPct val="150000"/>
              </a:lnSpc>
            </a:pPr>
            <a:r>
              <a:rPr lang="zh-CN" altLang="en-US" dirty="0"/>
              <a:t> </a:t>
            </a:r>
            <a:r>
              <a:rPr lang="en-US" altLang="zh-CN" dirty="0"/>
              <a:t>DBMS</a:t>
            </a:r>
            <a:r>
              <a:rPr lang="zh-CN" altLang="en-US" dirty="0"/>
              <a:t>查找</a:t>
            </a:r>
            <a:r>
              <a:rPr lang="zh-CN" altLang="en-US" dirty="0">
                <a:highlight>
                  <a:srgbClr val="FFFF00"/>
                </a:highlight>
              </a:rPr>
              <a:t>数据字典</a:t>
            </a:r>
            <a:r>
              <a:rPr lang="zh-CN" altLang="en-US" dirty="0"/>
              <a:t>，进行合法权限检查</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2" name="内容占位符 1"/>
          <p:cNvSpPr>
            <a:spLocks noGrp="1"/>
          </p:cNvSpPr>
          <p:nvPr>
            <p:ph idx="1"/>
          </p:nvPr>
        </p:nvSpPr>
        <p:spPr>
          <a:xfrm>
            <a:off x="595085" y="533400"/>
            <a:ext cx="11007107" cy="6002626"/>
          </a:xfrm>
        </p:spPr>
        <p:txBody>
          <a:bodyPr>
            <a:normAutofit lnSpcReduction="10000"/>
          </a:bodyPr>
          <a:lstStyle/>
          <a:p>
            <a:r>
              <a:rPr lang="zh-CN" altLang="en-US" dirty="0">
                <a:solidFill>
                  <a:srgbClr val="0000CC"/>
                </a:solidFill>
                <a:highlight>
                  <a:srgbClr val="FFFF00"/>
                </a:highlight>
              </a:rPr>
              <a:t>用户权限定义和合法权限检查</a:t>
            </a:r>
            <a:r>
              <a:rPr lang="zh-CN" altLang="en-US" dirty="0">
                <a:solidFill>
                  <a:srgbClr val="0000CC"/>
                </a:solidFill>
              </a:rPr>
              <a:t>机制一起组成了数据库管理系统的</a:t>
            </a:r>
            <a:r>
              <a:rPr lang="zh-CN" altLang="en-US" u="sng" dirty="0">
                <a:solidFill>
                  <a:srgbClr val="FF0000"/>
                </a:solidFill>
                <a:highlight>
                  <a:srgbClr val="FFFF00"/>
                </a:highlight>
              </a:rPr>
              <a:t>存取控制子系统</a:t>
            </a:r>
            <a:r>
              <a:rPr lang="zh-CN" altLang="en-US" dirty="0">
                <a:highlight>
                  <a:srgbClr val="FFFF00"/>
                </a:highlight>
              </a:rPr>
              <a:t>。</a:t>
            </a:r>
            <a:endParaRPr lang="zh-CN" altLang="en-US" dirty="0">
              <a:highlight>
                <a:srgbClr val="FFFF00"/>
              </a:highlight>
            </a:endParaRPr>
          </a:p>
          <a:p>
            <a:r>
              <a:rPr lang="zh-CN" altLang="en-US" u="sng" dirty="0">
                <a:solidFill>
                  <a:srgbClr val="0000CC"/>
                </a:solidFill>
              </a:rPr>
              <a:t>常用存取控制方法</a:t>
            </a:r>
            <a:endParaRPr lang="zh-CN" altLang="en-US" u="sng" dirty="0">
              <a:solidFill>
                <a:srgbClr val="0000CC"/>
              </a:solidFill>
            </a:endParaRPr>
          </a:p>
          <a:p>
            <a:pPr lvl="1"/>
            <a:r>
              <a:rPr lang="zh-CN" altLang="en-US" dirty="0">
                <a:solidFill>
                  <a:srgbClr val="FF0000"/>
                </a:solidFill>
              </a:rPr>
              <a:t>自主存取控制（</a:t>
            </a:r>
            <a:r>
              <a:rPr lang="en-US" altLang="zh-CN" dirty="0">
                <a:solidFill>
                  <a:srgbClr val="FF0000"/>
                </a:solidFill>
              </a:rPr>
              <a:t>Discretionary Access Control </a:t>
            </a:r>
            <a:r>
              <a:rPr lang="zh-CN" altLang="en-US" dirty="0">
                <a:solidFill>
                  <a:srgbClr val="FF0000"/>
                </a:solidFill>
              </a:rPr>
              <a:t>，简称</a:t>
            </a:r>
            <a:r>
              <a:rPr lang="en-US" altLang="zh-CN" dirty="0">
                <a:solidFill>
                  <a:srgbClr val="FF0000"/>
                </a:solidFill>
              </a:rPr>
              <a:t>DAC</a:t>
            </a:r>
            <a:r>
              <a:rPr lang="zh-CN" altLang="en-US" dirty="0"/>
              <a:t>）</a:t>
            </a:r>
            <a:endParaRPr lang="zh-CN" altLang="en-US" dirty="0"/>
          </a:p>
          <a:p>
            <a:pPr lvl="2"/>
            <a:r>
              <a:rPr lang="zh-CN" altLang="en-US" dirty="0"/>
              <a:t> </a:t>
            </a:r>
            <a:r>
              <a:rPr lang="en-US" altLang="zh-CN" dirty="0">
                <a:solidFill>
                  <a:srgbClr val="FF0000"/>
                </a:solidFill>
              </a:rPr>
              <a:t>C2</a:t>
            </a:r>
            <a:r>
              <a:rPr lang="zh-CN" altLang="en-US" dirty="0">
                <a:solidFill>
                  <a:srgbClr val="FF0000"/>
                </a:solidFill>
              </a:rPr>
              <a:t>级</a:t>
            </a:r>
            <a:endParaRPr lang="zh-CN" altLang="en-US" dirty="0">
              <a:solidFill>
                <a:srgbClr val="FF0000"/>
              </a:solidFill>
            </a:endParaRPr>
          </a:p>
          <a:p>
            <a:pPr lvl="2"/>
            <a:r>
              <a:rPr lang="zh-CN" altLang="en-US" dirty="0"/>
              <a:t> 用户对不同的数据对象有不同的存取权限</a:t>
            </a:r>
            <a:endParaRPr lang="zh-CN" altLang="en-US" dirty="0"/>
          </a:p>
          <a:p>
            <a:pPr lvl="2"/>
            <a:r>
              <a:rPr lang="zh-CN" altLang="en-US" dirty="0"/>
              <a:t> 不同的用户对同一对象也有不同的权限</a:t>
            </a:r>
            <a:endParaRPr lang="en-US" altLang="zh-CN" dirty="0"/>
          </a:p>
          <a:p>
            <a:pPr lvl="2"/>
            <a:r>
              <a:rPr lang="zh-CN" altLang="en-US" dirty="0"/>
              <a:t>用户还可以将其拥有的存取权限转授给其他用户</a:t>
            </a:r>
            <a:endParaRPr lang="zh-CN" altLang="en-US" dirty="0">
              <a:latin typeface="等线 Light" panose="02010600030101010101" pitchFamily="2" charset="-122"/>
              <a:ea typeface="等线 Light" panose="02010600030101010101" pitchFamily="2" charset="-122"/>
            </a:endParaRPr>
          </a:p>
          <a:p>
            <a:pPr lvl="1"/>
            <a:r>
              <a:rPr lang="zh-CN" altLang="en-US" dirty="0">
                <a:solidFill>
                  <a:srgbClr val="FF0000"/>
                </a:solidFill>
              </a:rPr>
              <a:t>强制存取控制（</a:t>
            </a:r>
            <a:r>
              <a:rPr lang="en-US" altLang="zh-CN" dirty="0">
                <a:solidFill>
                  <a:srgbClr val="FF0000"/>
                </a:solidFill>
              </a:rPr>
              <a:t>Mandatory Access Control</a:t>
            </a:r>
            <a:r>
              <a:rPr lang="zh-CN" altLang="en-US" dirty="0">
                <a:solidFill>
                  <a:srgbClr val="FF0000"/>
                </a:solidFill>
              </a:rPr>
              <a:t>，简称 </a:t>
            </a:r>
            <a:r>
              <a:rPr lang="en-US" altLang="zh-CN" dirty="0">
                <a:solidFill>
                  <a:srgbClr val="FF0000"/>
                </a:solidFill>
              </a:rPr>
              <a:t>MAC</a:t>
            </a:r>
            <a:r>
              <a:rPr lang="zh-CN" altLang="en-US" dirty="0">
                <a:solidFill>
                  <a:srgbClr val="FF0000"/>
                </a:solidFill>
              </a:rPr>
              <a:t>）</a:t>
            </a:r>
            <a:endParaRPr lang="zh-CN" altLang="en-US" dirty="0">
              <a:solidFill>
                <a:srgbClr val="FF0000"/>
              </a:solidFill>
            </a:endParaRPr>
          </a:p>
          <a:p>
            <a:pPr lvl="2"/>
            <a:r>
              <a:rPr lang="zh-CN" altLang="en-US" dirty="0">
                <a:solidFill>
                  <a:srgbClr val="FF0000"/>
                </a:solidFill>
              </a:rPr>
              <a:t> </a:t>
            </a:r>
            <a:r>
              <a:rPr lang="en-US" altLang="zh-CN" dirty="0">
                <a:solidFill>
                  <a:srgbClr val="FF0000"/>
                </a:solidFill>
              </a:rPr>
              <a:t>B1</a:t>
            </a:r>
            <a:r>
              <a:rPr lang="zh-CN" altLang="en-US" dirty="0">
                <a:solidFill>
                  <a:srgbClr val="FF0000"/>
                </a:solidFill>
              </a:rPr>
              <a:t>级</a:t>
            </a:r>
            <a:endParaRPr lang="zh-CN" altLang="en-US" dirty="0">
              <a:solidFill>
                <a:srgbClr val="FF0000"/>
              </a:solidFill>
            </a:endParaRPr>
          </a:p>
          <a:p>
            <a:pPr lvl="2"/>
            <a:r>
              <a:rPr lang="zh-CN" altLang="en-US" dirty="0"/>
              <a:t> 每一个数据对象被标以一定的</a:t>
            </a:r>
            <a:r>
              <a:rPr lang="zh-CN" altLang="en-US" dirty="0">
                <a:highlight>
                  <a:srgbClr val="FFFF00"/>
                </a:highlight>
              </a:rPr>
              <a:t>密级</a:t>
            </a:r>
            <a:endParaRPr lang="zh-CN" altLang="en-US" dirty="0"/>
          </a:p>
          <a:p>
            <a:pPr lvl="2"/>
            <a:r>
              <a:rPr lang="zh-CN" altLang="en-US" dirty="0"/>
              <a:t> 每一个用户也被授予</a:t>
            </a:r>
            <a:r>
              <a:rPr lang="zh-CN" altLang="en-US" dirty="0">
                <a:highlight>
                  <a:srgbClr val="FFFF00"/>
                </a:highlight>
              </a:rPr>
              <a:t>某一个级别的许可证</a:t>
            </a:r>
            <a:endParaRPr lang="zh-CN" altLang="en-US" dirty="0">
              <a:highlight>
                <a:srgbClr val="FFFF00"/>
              </a:highlight>
            </a:endParaRPr>
          </a:p>
          <a:p>
            <a:pPr lvl="2"/>
            <a:r>
              <a:rPr lang="zh-CN" altLang="en-US" dirty="0"/>
              <a:t> 对于任意一个对象，只有具有合法许可证的用户才可以存取</a:t>
            </a:r>
            <a:endParaRPr lang="zh-CN" altLang="en-US" dirty="0"/>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自主存取控制方法</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通过 </a:t>
            </a:r>
            <a:r>
              <a:rPr lang="en-US" altLang="zh-CN" dirty="0"/>
              <a:t>SQL </a:t>
            </a:r>
            <a:r>
              <a:rPr lang="zh-CN" altLang="en-US" dirty="0"/>
              <a:t>的</a:t>
            </a:r>
            <a:r>
              <a:rPr lang="en-US" altLang="zh-CN" dirty="0">
                <a:solidFill>
                  <a:srgbClr val="FF0000"/>
                </a:solidFill>
                <a:highlight>
                  <a:srgbClr val="FFFF00"/>
                </a:highlight>
              </a:rPr>
              <a:t>GRANT</a:t>
            </a:r>
            <a:r>
              <a:rPr lang="en-US" altLang="zh-CN" dirty="0"/>
              <a:t> </a:t>
            </a:r>
            <a:r>
              <a:rPr lang="zh-CN" altLang="en-US" dirty="0"/>
              <a:t>语句和</a:t>
            </a:r>
            <a:r>
              <a:rPr lang="en-US" altLang="zh-CN" dirty="0">
                <a:solidFill>
                  <a:srgbClr val="FF0000"/>
                </a:solidFill>
                <a:highlight>
                  <a:srgbClr val="FFFF00"/>
                </a:highlight>
              </a:rPr>
              <a:t>REVOKE</a:t>
            </a:r>
            <a:r>
              <a:rPr lang="en-US" altLang="zh-CN" dirty="0"/>
              <a:t> </a:t>
            </a:r>
            <a:r>
              <a:rPr lang="zh-CN" altLang="en-US" dirty="0"/>
              <a:t>语句实现</a:t>
            </a:r>
            <a:endParaRPr lang="zh-CN" altLang="en-US" dirty="0"/>
          </a:p>
          <a:p>
            <a:pPr>
              <a:lnSpc>
                <a:spcPct val="150000"/>
              </a:lnSpc>
            </a:pPr>
            <a:r>
              <a:rPr lang="zh-CN" altLang="en-US" dirty="0"/>
              <a:t>用户权限组成</a:t>
            </a:r>
            <a:endParaRPr lang="zh-CN" altLang="en-US" dirty="0"/>
          </a:p>
          <a:p>
            <a:pPr lvl="1">
              <a:lnSpc>
                <a:spcPct val="150000"/>
              </a:lnSpc>
            </a:pPr>
            <a:r>
              <a:rPr lang="zh-CN" altLang="en-US" dirty="0">
                <a:highlight>
                  <a:srgbClr val="FFFF00"/>
                </a:highlight>
              </a:rPr>
              <a:t> 数据对象</a:t>
            </a:r>
            <a:endParaRPr lang="zh-CN" altLang="en-US" dirty="0">
              <a:highlight>
                <a:srgbClr val="FFFF00"/>
              </a:highlight>
            </a:endParaRPr>
          </a:p>
          <a:p>
            <a:pPr lvl="1">
              <a:lnSpc>
                <a:spcPct val="150000"/>
              </a:lnSpc>
            </a:pPr>
            <a:r>
              <a:rPr lang="zh-CN" altLang="en-US" dirty="0">
                <a:highlight>
                  <a:srgbClr val="FFFF00"/>
                </a:highlight>
              </a:rPr>
              <a:t> 操作类型</a:t>
            </a:r>
            <a:endParaRPr lang="zh-CN" altLang="en-US" dirty="0">
              <a:highlight>
                <a:srgbClr val="FFFF00"/>
              </a:highlight>
            </a:endParaRPr>
          </a:p>
          <a:p>
            <a:pPr>
              <a:lnSpc>
                <a:spcPct val="150000"/>
              </a:lnSpc>
            </a:pPr>
            <a:r>
              <a:rPr lang="zh-CN" altLang="en-US" dirty="0"/>
              <a:t>定义用户存取权限：定义用户可以在哪些数据库对象上进行哪些类型的操作</a:t>
            </a:r>
            <a:endParaRPr lang="zh-CN" altLang="en-US" dirty="0"/>
          </a:p>
          <a:p>
            <a:pPr>
              <a:lnSpc>
                <a:spcPct val="150000"/>
              </a:lnSpc>
            </a:pPr>
            <a:r>
              <a:rPr lang="zh-CN" altLang="en-US" dirty="0"/>
              <a:t>定义存取权限称为</a:t>
            </a:r>
            <a:r>
              <a:rPr lang="zh-CN" altLang="en-US" dirty="0">
                <a:solidFill>
                  <a:srgbClr val="FF0000"/>
                </a:solidFill>
              </a:rPr>
              <a:t>授权</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609600"/>
            <a:ext cx="11007107" cy="5926426"/>
          </a:xfrm>
        </p:spPr>
        <p:txBody>
          <a:bodyPr/>
          <a:lstStyle/>
          <a:p>
            <a:r>
              <a:rPr lang="zh-CN" altLang="zh-CN" dirty="0">
                <a:solidFill>
                  <a:srgbClr val="FF0000"/>
                </a:solidFill>
              </a:rPr>
              <a:t>关系数据库系统中存取控制对象 </a:t>
            </a:r>
            <a:endParaRPr lang="zh-CN" altLang="zh-CN" dirty="0">
              <a:solidFill>
                <a:srgbClr val="FF0000"/>
              </a:solidFill>
            </a:endParaRP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graphicFrame>
        <p:nvGraphicFramePr>
          <p:cNvPr id="5" name="Group 5"/>
          <p:cNvGraphicFramePr/>
          <p:nvPr/>
        </p:nvGraphicFramePr>
        <p:xfrm>
          <a:off x="1143000" y="2209800"/>
          <a:ext cx="8912763" cy="3840480"/>
        </p:xfrm>
        <a:graphic>
          <a:graphicData uri="http://schemas.openxmlformats.org/drawingml/2006/table">
            <a:tbl>
              <a:tblPr/>
              <a:tblGrid>
                <a:gridCol w="939770"/>
                <a:gridCol w="1065073"/>
                <a:gridCol w="6907920"/>
              </a:tblGrid>
              <a:tr h="328613">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4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对象类型</a:t>
                      </a:r>
                      <a:endParaRPr kumimoji="0" lang="zh-CN" sz="2400" b="0"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4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对象</a:t>
                      </a:r>
                      <a:endParaRPr kumimoji="0" lang="zh-CN" sz="2400" b="0"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4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操 作 类 型</a:t>
                      </a:r>
                      <a:endParaRPr kumimoji="0" lang="zh-CN" sz="2400" b="0"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r>
              <a:tr h="328613">
                <a:tc rowSpan="4">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endParaRPr kumimoji="0" lang="en-US" alt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数据库</a:t>
                      </a:r>
                      <a:endParaRPr kumimoji="0" lang="en-US" alt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endParaRPr kumimoji="0" 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模式</a:t>
                      </a:r>
                      <a:endParaRPr kumimoji="0" 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模式</a:t>
                      </a:r>
                      <a:endParaRPr kumimoji="0" 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CREATE SCHEMA</a:t>
                      </a:r>
                      <a:endPar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vMerge="1">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基本表</a:t>
                      </a:r>
                      <a:endParaRPr kumimoji="0" 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CREATE TABLE</a:t>
                      </a:r>
                      <a:r>
                        <a:rPr kumimoji="0" lang="zh-CN" alt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a:t>
                      </a:r>
                      <a:r>
                        <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ALTER TABLE</a:t>
                      </a:r>
                      <a:endPar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vMerge="1">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视图</a:t>
                      </a:r>
                      <a:endParaRPr kumimoji="0" 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CREATE VIEW</a:t>
                      </a:r>
                      <a:endPar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575">
                <a:tc vMerge="1">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索引</a:t>
                      </a:r>
                      <a:endParaRPr kumimoji="0" 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CREATE INDEX</a:t>
                      </a:r>
                      <a:endPar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8800">
                <a:tc rowSpan="2">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endParaRPr kumimoji="0" lang="en-US" alt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   </a:t>
                      </a:r>
                      <a:r>
                        <a:rPr kumimoji="0" 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数据</a:t>
                      </a:r>
                      <a:endParaRPr kumimoji="0" 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基本表和视图</a:t>
                      </a:r>
                      <a:endParaRPr kumimoji="0" 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SELECT</a:t>
                      </a:r>
                      <a:r>
                        <a:rPr kumimoji="0" lang="zh-CN" alt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a:t>
                      </a:r>
                      <a:r>
                        <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INSERT</a:t>
                      </a:r>
                      <a:r>
                        <a:rPr kumimoji="0" lang="zh-CN" alt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a:t>
                      </a:r>
                      <a:r>
                        <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UPDATE</a:t>
                      </a:r>
                      <a:r>
                        <a:rPr kumimoji="0" lang="zh-CN" alt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a:t>
                      </a:r>
                      <a:r>
                        <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DELETE</a:t>
                      </a:r>
                      <a:r>
                        <a:rPr kumimoji="0" lang="zh-CN" alt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a:t>
                      </a:r>
                      <a:r>
                        <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REFERENCES</a:t>
                      </a:r>
                      <a:r>
                        <a:rPr kumimoji="0" lang="zh-CN" alt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a:t>
                      </a:r>
                      <a:r>
                        <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ALL </a:t>
                      </a:r>
                      <a:r>
                        <a:rPr kumimoji="0" lang="en-US" alt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P</a:t>
                      </a:r>
                      <a:r>
                        <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RIVILEGES</a:t>
                      </a:r>
                      <a:endPar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vMerge="1">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属性列</a:t>
                      </a:r>
                      <a:endParaRPr kumimoji="0" 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defRPr/>
                      </a:pPr>
                      <a:r>
                        <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SELECT</a:t>
                      </a:r>
                      <a:r>
                        <a:rPr kumimoji="0" lang="zh-CN" alt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a:t>
                      </a:r>
                      <a:r>
                        <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INSERT</a:t>
                      </a:r>
                      <a:r>
                        <a:rPr kumimoji="0" lang="zh-CN" alt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a:t>
                      </a:r>
                      <a:r>
                        <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UPDATE</a:t>
                      </a:r>
                      <a:r>
                        <a:rPr kumimoji="0" lang="zh-CN" alt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 </a:t>
                      </a:r>
                      <a:r>
                        <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REFERENCES</a:t>
                      </a:r>
                      <a:r>
                        <a:rPr kumimoji="0" lang="zh-CN" alt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a:t>
                      </a:r>
                      <a:r>
                        <a:rPr kumimoji="0" lang="en-US" alt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ALL PRIVILEGES</a:t>
                      </a:r>
                      <a:endParaRPr kumimoji="0" 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marL="121913" marR="1219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Rectangle 247"/>
          <p:cNvSpPr>
            <a:spLocks noChangeArrowheads="1"/>
          </p:cNvSpPr>
          <p:nvPr/>
        </p:nvSpPr>
        <p:spPr bwMode="auto">
          <a:xfrm>
            <a:off x="2982318" y="1606257"/>
            <a:ext cx="52341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b="0" dirty="0">
                <a:solidFill>
                  <a:srgbClr val="0000CC"/>
                </a:solidFill>
                <a:latin typeface="等线" panose="02010600030101010101" pitchFamily="2" charset="-122"/>
                <a:ea typeface="等线" panose="02010600030101010101" pitchFamily="2" charset="-122"/>
              </a:rPr>
              <a:t>关系数据库系统中的存取权限表</a:t>
            </a:r>
            <a:endParaRPr lang="zh-CN" altLang="en-US" b="0" dirty="0">
              <a:solidFill>
                <a:srgbClr val="0000CC"/>
              </a:solidFill>
              <a:latin typeface="等线" panose="02010600030101010101" pitchFamily="2" charset="-122"/>
              <a:ea typeface="等线"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授权：授予与回收</a:t>
            </a:r>
            <a:endParaRPr lang="zh-CN" altLang="en-US" dirty="0"/>
          </a:p>
        </p:txBody>
      </p:sp>
      <p:sp>
        <p:nvSpPr>
          <p:cNvPr id="3" name="内容占位符 2"/>
          <p:cNvSpPr>
            <a:spLocks noGrp="1"/>
          </p:cNvSpPr>
          <p:nvPr>
            <p:ph idx="1"/>
          </p:nvPr>
        </p:nvSpPr>
        <p:spPr>
          <a:xfrm>
            <a:off x="533401" y="1066800"/>
            <a:ext cx="11353800" cy="5469226"/>
          </a:xfrm>
        </p:spPr>
        <p:txBody>
          <a:bodyPr/>
          <a:lstStyle/>
          <a:p>
            <a:pPr algn="just">
              <a:lnSpc>
                <a:spcPct val="150000"/>
              </a:lnSpc>
            </a:pPr>
            <a:r>
              <a:rPr lang="zh-CN" altLang="en-US" dirty="0"/>
              <a:t>权限授予：</a:t>
            </a:r>
            <a:r>
              <a:rPr lang="en-US" altLang="zh-CN" dirty="0">
                <a:solidFill>
                  <a:srgbClr val="FF0000"/>
                </a:solidFill>
              </a:rPr>
              <a:t>GRANT</a:t>
            </a:r>
            <a:r>
              <a:rPr lang="zh-CN" altLang="en-US" dirty="0">
                <a:solidFill>
                  <a:srgbClr val="FF0000"/>
                </a:solidFill>
              </a:rPr>
              <a:t>语句</a:t>
            </a:r>
            <a:r>
              <a:rPr lang="zh-CN" altLang="en-US" dirty="0"/>
              <a:t>的一般格式：</a:t>
            </a:r>
            <a:endParaRPr lang="zh-CN" altLang="en-US" dirty="0"/>
          </a:p>
          <a:p>
            <a:pPr algn="just">
              <a:lnSpc>
                <a:spcPct val="150000"/>
              </a:lnSpc>
              <a:buNone/>
            </a:pPr>
            <a:r>
              <a:rPr lang="zh-CN" altLang="en-US" dirty="0"/>
              <a:t>       </a:t>
            </a:r>
            <a:r>
              <a:rPr lang="en-US" altLang="zh-CN" dirty="0">
                <a:solidFill>
                  <a:srgbClr val="FF0000"/>
                </a:solidFill>
              </a:rPr>
              <a:t>GRANT</a:t>
            </a:r>
            <a:r>
              <a:rPr lang="en-US" altLang="zh-CN" dirty="0">
                <a:solidFill>
                  <a:srgbClr val="0000CC"/>
                </a:solidFill>
              </a:rPr>
              <a:t> &lt;</a:t>
            </a:r>
            <a:r>
              <a:rPr lang="zh-CN" altLang="en-US" dirty="0">
                <a:solidFill>
                  <a:srgbClr val="0000CC"/>
                </a:solidFill>
              </a:rPr>
              <a:t>权限</a:t>
            </a:r>
            <a:r>
              <a:rPr lang="en-US" altLang="zh-CN" dirty="0">
                <a:solidFill>
                  <a:srgbClr val="0000CC"/>
                </a:solidFill>
              </a:rPr>
              <a:t>&gt;[,&lt;</a:t>
            </a:r>
            <a:r>
              <a:rPr lang="zh-CN" altLang="en-US" dirty="0">
                <a:solidFill>
                  <a:srgbClr val="0000CC"/>
                </a:solidFill>
              </a:rPr>
              <a:t>权限</a:t>
            </a:r>
            <a:r>
              <a:rPr lang="en-US" altLang="zh-CN" dirty="0">
                <a:solidFill>
                  <a:srgbClr val="0000CC"/>
                </a:solidFill>
              </a:rPr>
              <a:t>&gt;]... </a:t>
            </a:r>
            <a:endParaRPr lang="en-US" altLang="zh-CN" dirty="0">
              <a:solidFill>
                <a:srgbClr val="0000CC"/>
              </a:solidFill>
            </a:endParaRPr>
          </a:p>
          <a:p>
            <a:pPr algn="just">
              <a:lnSpc>
                <a:spcPct val="150000"/>
              </a:lnSpc>
              <a:buNone/>
            </a:pPr>
            <a:r>
              <a:rPr lang="en-US" altLang="zh-CN" dirty="0">
                <a:solidFill>
                  <a:srgbClr val="0000CC"/>
                </a:solidFill>
              </a:rPr>
              <a:t>       </a:t>
            </a:r>
            <a:r>
              <a:rPr lang="en-US" altLang="zh-CN" dirty="0">
                <a:solidFill>
                  <a:srgbClr val="FF0000"/>
                </a:solidFill>
              </a:rPr>
              <a:t>ON</a:t>
            </a:r>
            <a:r>
              <a:rPr lang="en-US" altLang="zh-CN" dirty="0">
                <a:solidFill>
                  <a:srgbClr val="0000CC"/>
                </a:solidFill>
              </a:rPr>
              <a:t> &lt;</a:t>
            </a:r>
            <a:r>
              <a:rPr lang="zh-CN" altLang="en-US" dirty="0">
                <a:solidFill>
                  <a:srgbClr val="0000CC"/>
                </a:solidFill>
              </a:rPr>
              <a:t>对象类型</a:t>
            </a:r>
            <a:r>
              <a:rPr lang="en-US" altLang="zh-CN" dirty="0">
                <a:solidFill>
                  <a:srgbClr val="0000CC"/>
                </a:solidFill>
              </a:rPr>
              <a:t>&gt; &lt;</a:t>
            </a:r>
            <a:r>
              <a:rPr lang="zh-CN" altLang="en-US" dirty="0">
                <a:solidFill>
                  <a:srgbClr val="0000CC"/>
                </a:solidFill>
              </a:rPr>
              <a:t>对象名</a:t>
            </a:r>
            <a:r>
              <a:rPr lang="en-US" altLang="zh-CN" dirty="0">
                <a:solidFill>
                  <a:srgbClr val="0000CC"/>
                </a:solidFill>
              </a:rPr>
              <a:t>&gt;[,&lt;</a:t>
            </a:r>
            <a:r>
              <a:rPr lang="zh-CN" altLang="en-US" dirty="0">
                <a:solidFill>
                  <a:srgbClr val="0000CC"/>
                </a:solidFill>
              </a:rPr>
              <a:t>对象类型</a:t>
            </a:r>
            <a:r>
              <a:rPr lang="en-US" altLang="zh-CN" dirty="0">
                <a:solidFill>
                  <a:srgbClr val="0000CC"/>
                </a:solidFill>
              </a:rPr>
              <a:t>&gt; &lt;</a:t>
            </a:r>
            <a:r>
              <a:rPr lang="zh-CN" altLang="en-US" dirty="0">
                <a:solidFill>
                  <a:srgbClr val="0000CC"/>
                </a:solidFill>
              </a:rPr>
              <a:t>对象名</a:t>
            </a:r>
            <a:r>
              <a:rPr lang="en-US" altLang="zh-CN" dirty="0">
                <a:solidFill>
                  <a:srgbClr val="0000CC"/>
                </a:solidFill>
              </a:rPr>
              <a:t>&gt;]…</a:t>
            </a:r>
            <a:endParaRPr lang="en-US" altLang="zh-CN" dirty="0">
              <a:solidFill>
                <a:srgbClr val="0000CC"/>
              </a:solidFill>
            </a:endParaRPr>
          </a:p>
          <a:p>
            <a:pPr algn="just">
              <a:lnSpc>
                <a:spcPct val="150000"/>
              </a:lnSpc>
              <a:buNone/>
            </a:pPr>
            <a:r>
              <a:rPr lang="en-US" altLang="zh-CN" dirty="0">
                <a:solidFill>
                  <a:srgbClr val="0000CC"/>
                </a:solidFill>
              </a:rPr>
              <a:t>       </a:t>
            </a:r>
            <a:r>
              <a:rPr lang="en-US" altLang="zh-CN" dirty="0">
                <a:solidFill>
                  <a:srgbClr val="FF0000"/>
                </a:solidFill>
              </a:rPr>
              <a:t>TO</a:t>
            </a:r>
            <a:r>
              <a:rPr lang="en-US" altLang="zh-CN" dirty="0">
                <a:solidFill>
                  <a:srgbClr val="0000CC"/>
                </a:solidFill>
              </a:rPr>
              <a:t> &lt;</a:t>
            </a:r>
            <a:r>
              <a:rPr lang="zh-CN" altLang="en-US" dirty="0">
                <a:solidFill>
                  <a:srgbClr val="0000CC"/>
                </a:solidFill>
              </a:rPr>
              <a:t>用户</a:t>
            </a:r>
            <a:r>
              <a:rPr lang="en-US" altLang="zh-CN" dirty="0">
                <a:solidFill>
                  <a:srgbClr val="0000CC"/>
                </a:solidFill>
              </a:rPr>
              <a:t>&gt;[,&lt;</a:t>
            </a:r>
            <a:r>
              <a:rPr lang="zh-CN" altLang="en-US" dirty="0">
                <a:solidFill>
                  <a:srgbClr val="0000CC"/>
                </a:solidFill>
              </a:rPr>
              <a:t>用户</a:t>
            </a:r>
            <a:r>
              <a:rPr lang="en-US" altLang="zh-CN" dirty="0">
                <a:solidFill>
                  <a:srgbClr val="0000CC"/>
                </a:solidFill>
              </a:rPr>
              <a:t>&gt;]...</a:t>
            </a:r>
            <a:endParaRPr lang="en-US" altLang="zh-CN" dirty="0">
              <a:solidFill>
                <a:srgbClr val="0000CC"/>
              </a:solidFill>
            </a:endParaRPr>
          </a:p>
          <a:p>
            <a:pPr algn="just">
              <a:lnSpc>
                <a:spcPct val="150000"/>
              </a:lnSpc>
              <a:buNone/>
            </a:pPr>
            <a:r>
              <a:rPr lang="en-US" altLang="zh-CN" dirty="0">
                <a:solidFill>
                  <a:srgbClr val="0000CC"/>
                </a:solidFill>
              </a:rPr>
              <a:t>       </a:t>
            </a:r>
            <a:r>
              <a:rPr lang="en-US" altLang="zh-CN" dirty="0">
                <a:solidFill>
                  <a:srgbClr val="FF0000"/>
                </a:solidFill>
              </a:rPr>
              <a:t>[WITH GRANT OPTION];</a:t>
            </a:r>
            <a:endParaRPr lang="en-US" altLang="zh-CN" dirty="0">
              <a:solidFill>
                <a:srgbClr val="FF0000"/>
              </a:solidFill>
            </a:endParaRPr>
          </a:p>
          <a:p>
            <a:pPr algn="just">
              <a:lnSpc>
                <a:spcPct val="150000"/>
              </a:lnSpc>
            </a:pPr>
            <a:r>
              <a:rPr lang="zh-CN" altLang="en-US" dirty="0"/>
              <a:t>语义：将对指定</a:t>
            </a:r>
            <a:r>
              <a:rPr lang="zh-CN" altLang="en-US" dirty="0">
                <a:solidFill>
                  <a:srgbClr val="FF0000"/>
                </a:solidFill>
              </a:rPr>
              <a:t>操作对象的指定操作权限</a:t>
            </a:r>
            <a:r>
              <a:rPr lang="en-US" altLang="zh-CN" dirty="0">
                <a:solidFill>
                  <a:srgbClr val="FF0000"/>
                </a:solidFill>
              </a:rPr>
              <a:t>(</a:t>
            </a:r>
            <a:r>
              <a:rPr lang="en-US" altLang="zh-CN" u="sng" dirty="0">
                <a:solidFill>
                  <a:srgbClr val="FF0000"/>
                </a:solidFill>
              </a:rPr>
              <a:t>object privileges</a:t>
            </a:r>
            <a:r>
              <a:rPr lang="en-US" altLang="zh-CN" dirty="0">
                <a:solidFill>
                  <a:srgbClr val="FF0000"/>
                </a:solidFill>
              </a:rPr>
              <a:t>)</a:t>
            </a:r>
            <a:r>
              <a:rPr lang="zh-CN" altLang="en-US" dirty="0"/>
              <a:t>授予指定的用户</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zh-CN" altLang="en-US" dirty="0">
                <a:solidFill>
                  <a:srgbClr val="0000CC"/>
                </a:solidFill>
              </a:rPr>
              <a:t>谁能够发出</a:t>
            </a:r>
            <a:r>
              <a:rPr lang="en-US" altLang="zh-CN" dirty="0">
                <a:solidFill>
                  <a:srgbClr val="0000CC"/>
                </a:solidFill>
              </a:rPr>
              <a:t>GRANT</a:t>
            </a:r>
            <a:r>
              <a:rPr lang="zh-CN" altLang="en-US" dirty="0">
                <a:solidFill>
                  <a:srgbClr val="0000CC"/>
                </a:solidFill>
              </a:rPr>
              <a:t>语句</a:t>
            </a:r>
            <a:endParaRPr lang="en-US" altLang="zh-CN" dirty="0">
              <a:solidFill>
                <a:srgbClr val="0000CC"/>
              </a:solidFill>
            </a:endParaRPr>
          </a:p>
          <a:p>
            <a:pPr lvl="1"/>
            <a:r>
              <a:rPr lang="en-US" altLang="zh-CN" dirty="0">
                <a:solidFill>
                  <a:srgbClr val="FF0000"/>
                </a:solidFill>
                <a:highlight>
                  <a:srgbClr val="FFFF00"/>
                </a:highlight>
              </a:rPr>
              <a:t>DBA</a:t>
            </a:r>
            <a:r>
              <a:rPr lang="zh-CN" altLang="en-US" dirty="0">
                <a:highlight>
                  <a:srgbClr val="FFFF00"/>
                </a:highlight>
              </a:rPr>
              <a:t>；</a:t>
            </a:r>
            <a:r>
              <a:rPr lang="zh-CN" altLang="en-US" dirty="0">
                <a:solidFill>
                  <a:srgbClr val="FF0000"/>
                </a:solidFill>
                <a:highlight>
                  <a:srgbClr val="FFFF00"/>
                </a:highlight>
              </a:rPr>
              <a:t>数据库对象创建者</a:t>
            </a:r>
            <a:r>
              <a:rPr lang="en-US" altLang="zh-CN" dirty="0">
                <a:solidFill>
                  <a:srgbClr val="FF0000"/>
                </a:solidFill>
                <a:highlight>
                  <a:srgbClr val="FFFF00"/>
                </a:highlight>
              </a:rPr>
              <a:t>(</a:t>
            </a:r>
            <a:r>
              <a:rPr lang="zh-CN" altLang="en-US" dirty="0">
                <a:solidFill>
                  <a:srgbClr val="FF0000"/>
                </a:solidFill>
                <a:highlight>
                  <a:srgbClr val="FFFF00"/>
                </a:highlight>
              </a:rPr>
              <a:t>即属主</a:t>
            </a:r>
            <a:r>
              <a:rPr lang="en-US" altLang="zh-CN" dirty="0">
                <a:solidFill>
                  <a:srgbClr val="FF0000"/>
                </a:solidFill>
                <a:highlight>
                  <a:srgbClr val="FFFF00"/>
                </a:highlight>
              </a:rPr>
              <a:t>owner)</a:t>
            </a:r>
            <a:r>
              <a:rPr lang="zh-CN" altLang="en-US" dirty="0">
                <a:highlight>
                  <a:srgbClr val="FFFF00"/>
                </a:highlight>
              </a:rPr>
              <a:t>；</a:t>
            </a:r>
            <a:r>
              <a:rPr lang="zh-CN" altLang="en-US" dirty="0">
                <a:solidFill>
                  <a:srgbClr val="FF0000"/>
                </a:solidFill>
                <a:highlight>
                  <a:srgbClr val="FFFF00"/>
                </a:highlight>
              </a:rPr>
              <a:t>拥有该权限的用户</a:t>
            </a:r>
            <a:endParaRPr lang="en-US" altLang="zh-CN" dirty="0">
              <a:solidFill>
                <a:srgbClr val="FF0000"/>
              </a:solidFill>
              <a:highlight>
                <a:srgbClr val="FFFF00"/>
              </a:highlight>
            </a:endParaRPr>
          </a:p>
          <a:p>
            <a:r>
              <a:rPr lang="zh-CN" altLang="en-US" dirty="0">
                <a:solidFill>
                  <a:srgbClr val="0000CC"/>
                </a:solidFill>
              </a:rPr>
              <a:t>接收权限的用户</a:t>
            </a:r>
            <a:endParaRPr lang="en-US" altLang="zh-CN" dirty="0">
              <a:solidFill>
                <a:srgbClr val="0000CC"/>
              </a:solidFill>
            </a:endParaRPr>
          </a:p>
          <a:p>
            <a:pPr lvl="1"/>
            <a:r>
              <a:rPr lang="zh-CN" altLang="en-US" dirty="0"/>
              <a:t>一个或多个具体用户；</a:t>
            </a:r>
            <a:r>
              <a:rPr lang="en-US" altLang="zh-CN" dirty="0"/>
              <a:t>PUBLIC(</a:t>
            </a:r>
            <a:r>
              <a:rPr lang="zh-CN" altLang="en-US" dirty="0"/>
              <a:t>即全体用户</a:t>
            </a:r>
            <a:r>
              <a:rPr lang="en-US" altLang="zh-CN" dirty="0"/>
              <a:t>)</a:t>
            </a:r>
            <a:endParaRPr lang="en-US" altLang="zh-CN" dirty="0"/>
          </a:p>
          <a:p>
            <a:r>
              <a:rPr lang="en-US" altLang="zh-CN" dirty="0">
                <a:solidFill>
                  <a:srgbClr val="0000CC"/>
                </a:solidFill>
              </a:rPr>
              <a:t>WITH GRANT OPTION</a:t>
            </a:r>
            <a:r>
              <a:rPr lang="zh-CN" altLang="en-US" dirty="0">
                <a:solidFill>
                  <a:srgbClr val="0000CC"/>
                </a:solidFill>
              </a:rPr>
              <a:t>子句</a:t>
            </a:r>
            <a:endParaRPr lang="en-US" altLang="zh-CN" dirty="0">
              <a:solidFill>
                <a:srgbClr val="0000CC"/>
              </a:solidFill>
            </a:endParaRPr>
          </a:p>
          <a:p>
            <a:pPr lvl="1"/>
            <a:r>
              <a:rPr lang="zh-CN" altLang="en-US" dirty="0">
                <a:highlight>
                  <a:srgbClr val="FFFF00"/>
                </a:highlight>
              </a:rPr>
              <a:t>指定了该子句，则获得权限的用户可以把这种权限再授予其他用户</a:t>
            </a:r>
            <a:endParaRPr lang="en-US" altLang="zh-CN" dirty="0">
              <a:highlight>
                <a:srgbClr val="FFFF00"/>
              </a:highlight>
            </a:endParaRPr>
          </a:p>
          <a:p>
            <a:pPr lvl="1"/>
            <a:r>
              <a:rPr lang="zh-CN" altLang="en-US" dirty="0"/>
              <a:t>没有指定，则不能传播已获得的权限</a:t>
            </a:r>
            <a:endParaRPr lang="en-US" altLang="zh-CN" dirty="0"/>
          </a:p>
          <a:p>
            <a:pPr lvl="1"/>
            <a:r>
              <a:rPr lang="en-US" altLang="zh-CN" dirty="0"/>
              <a:t>SQL</a:t>
            </a:r>
            <a:r>
              <a:rPr lang="zh-CN" altLang="en-US" dirty="0"/>
              <a:t>标准规定</a:t>
            </a:r>
            <a:r>
              <a:rPr lang="zh-CN" altLang="en-US" dirty="0">
                <a:solidFill>
                  <a:srgbClr val="FF0000"/>
                </a:solidFill>
                <a:highlight>
                  <a:srgbClr val="FFFF00"/>
                </a:highlight>
              </a:rPr>
              <a:t>不允许循环授权</a:t>
            </a:r>
            <a:endParaRPr lang="zh-CN" altLang="en-US" dirty="0">
              <a:solidFill>
                <a:srgbClr val="FF0000"/>
              </a:solidFill>
              <a:highlight>
                <a:srgbClr val="FFFF00"/>
              </a:highlight>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Picture 4" descr="4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772470" y="5299391"/>
            <a:ext cx="6306956" cy="1092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p:txBody>
          <a:bodyPr>
            <a:normAutofit/>
          </a:bodyPr>
          <a:lstStyle/>
          <a:p>
            <a:pPr>
              <a:lnSpc>
                <a:spcPct val="150000"/>
              </a:lnSpc>
            </a:pPr>
            <a:r>
              <a:rPr lang="zh-CN" altLang="en-US" sz="2800" dirty="0">
                <a:solidFill>
                  <a:srgbClr val="FF0000"/>
                </a:solidFill>
              </a:rPr>
              <a:t>数据库安全性概述</a:t>
            </a:r>
            <a:endParaRPr lang="zh-CN" altLang="en-US" sz="2800" dirty="0">
              <a:solidFill>
                <a:srgbClr val="FF0000"/>
              </a:solidFill>
            </a:endParaRPr>
          </a:p>
          <a:p>
            <a:pPr>
              <a:lnSpc>
                <a:spcPct val="150000"/>
              </a:lnSpc>
            </a:pPr>
            <a:r>
              <a:rPr lang="zh-CN" altLang="en-US" sz="2800" dirty="0">
                <a:solidFill>
                  <a:schemeClr val="bg1">
                    <a:lumMod val="75000"/>
                  </a:schemeClr>
                </a:solidFill>
              </a:rPr>
              <a:t>数据库安全性控制</a:t>
            </a:r>
            <a:endParaRPr lang="zh-CN" altLang="en-US" sz="2800" dirty="0">
              <a:solidFill>
                <a:schemeClr val="bg1">
                  <a:lumMod val="75000"/>
                </a:schemeClr>
              </a:solidFill>
            </a:endParaRPr>
          </a:p>
          <a:p>
            <a:pPr>
              <a:lnSpc>
                <a:spcPct val="150000"/>
              </a:lnSpc>
            </a:pPr>
            <a:r>
              <a:rPr lang="zh-CN" altLang="en-US" sz="2800" dirty="0">
                <a:solidFill>
                  <a:schemeClr val="bg1">
                    <a:lumMod val="75000"/>
                  </a:schemeClr>
                </a:solidFill>
              </a:rPr>
              <a:t>视图机制</a:t>
            </a:r>
            <a:endParaRPr lang="zh-CN" altLang="en-US" sz="2800" dirty="0">
              <a:solidFill>
                <a:schemeClr val="bg1">
                  <a:lumMod val="75000"/>
                </a:schemeClr>
              </a:solidFill>
            </a:endParaRPr>
          </a:p>
          <a:p>
            <a:pPr>
              <a:lnSpc>
                <a:spcPct val="150000"/>
              </a:lnSpc>
            </a:pPr>
            <a:r>
              <a:rPr lang="zh-CN" altLang="en-US" sz="2800" dirty="0">
                <a:solidFill>
                  <a:schemeClr val="bg1">
                    <a:lumMod val="75000"/>
                  </a:schemeClr>
                </a:solidFill>
              </a:rPr>
              <a:t>审计</a:t>
            </a:r>
            <a:r>
              <a:rPr lang="en-US" altLang="zh-CN" sz="2800" dirty="0">
                <a:solidFill>
                  <a:schemeClr val="bg1">
                    <a:lumMod val="75000"/>
                  </a:schemeClr>
                </a:solidFill>
              </a:rPr>
              <a:t>(Audit)</a:t>
            </a:r>
            <a:endParaRPr lang="zh-CN" altLang="en-US" sz="2800" dirty="0">
              <a:solidFill>
                <a:schemeClr val="bg1">
                  <a:lumMod val="75000"/>
                </a:schemeClr>
              </a:solidFill>
            </a:endParaRPr>
          </a:p>
          <a:p>
            <a:pPr>
              <a:lnSpc>
                <a:spcPct val="150000"/>
              </a:lnSpc>
            </a:pPr>
            <a:r>
              <a:rPr lang="zh-CN" altLang="en-US" sz="2800" dirty="0">
                <a:solidFill>
                  <a:schemeClr val="bg1">
                    <a:lumMod val="75000"/>
                  </a:schemeClr>
                </a:solidFill>
              </a:rPr>
              <a:t>数据加密</a:t>
            </a:r>
            <a:endParaRPr lang="zh-CN" altLang="en-US" sz="2800" dirty="0">
              <a:solidFill>
                <a:schemeClr val="bg1">
                  <a:lumMod val="75000"/>
                </a:schemeClr>
              </a:solidFill>
            </a:endParaRPr>
          </a:p>
          <a:p>
            <a:pPr>
              <a:lnSpc>
                <a:spcPct val="150000"/>
              </a:lnSpc>
            </a:pPr>
            <a:r>
              <a:rPr lang="zh-CN" altLang="en-US" sz="2800" dirty="0">
                <a:solidFill>
                  <a:schemeClr val="bg1">
                    <a:lumMod val="75000"/>
                  </a:schemeClr>
                </a:solidFill>
              </a:rPr>
              <a:t>其他安全性保护</a:t>
            </a:r>
            <a:endParaRPr lang="zh-CN" altLang="en-US" sz="2800" dirty="0">
              <a:solidFill>
                <a:schemeClr val="bg1">
                  <a:lumMod val="75000"/>
                </a:schemeClr>
              </a:solidFill>
            </a:endParaRPr>
          </a:p>
          <a:p>
            <a:pPr>
              <a:lnSpc>
                <a:spcPct val="150000"/>
              </a:lnSpc>
            </a:pPr>
            <a:r>
              <a:rPr lang="zh-CN" altLang="en-US" sz="2800" dirty="0">
                <a:solidFill>
                  <a:schemeClr val="bg1">
                    <a:lumMod val="75000"/>
                  </a:schemeClr>
                </a:solidFill>
              </a:rPr>
              <a:t>本章小结</a:t>
            </a:r>
            <a:endParaRPr lang="zh-CN" altLang="en-US" sz="2800" dirty="0">
              <a:solidFill>
                <a:schemeClr val="bg1">
                  <a:lumMod val="75000"/>
                </a:schemeClr>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a:bodyPr>
          <a:lstStyle/>
          <a:p>
            <a:r>
              <a:rPr lang="en-US" altLang="zh-CN" dirty="0"/>
              <a:t>[</a:t>
            </a:r>
            <a:r>
              <a:rPr lang="zh-CN" altLang="en-US" dirty="0"/>
              <a:t>例</a:t>
            </a:r>
            <a:r>
              <a:rPr lang="en-US" altLang="zh-CN" dirty="0"/>
              <a:t>4.1] </a:t>
            </a:r>
            <a:r>
              <a:rPr lang="zh-CN" altLang="en-US" dirty="0"/>
              <a:t>把查询</a:t>
            </a:r>
            <a:r>
              <a:rPr lang="en-US" altLang="zh-CN" dirty="0"/>
              <a:t>Student</a:t>
            </a:r>
            <a:r>
              <a:rPr lang="zh-CN" altLang="en-US" dirty="0"/>
              <a:t>表权限授给用户</a:t>
            </a:r>
            <a:r>
              <a:rPr lang="en-US" altLang="zh-CN" dirty="0"/>
              <a:t>U1</a:t>
            </a:r>
            <a:endParaRPr lang="en-US" altLang="zh-CN" dirty="0"/>
          </a:p>
          <a:p>
            <a:pPr marL="0" indent="0">
              <a:buNone/>
            </a:pPr>
            <a:r>
              <a:rPr lang="en-US" altLang="zh-CN" dirty="0"/>
              <a:t>               </a:t>
            </a:r>
            <a:r>
              <a:rPr lang="en-US" altLang="zh-CN" dirty="0">
                <a:solidFill>
                  <a:srgbClr val="0000CC"/>
                </a:solidFill>
              </a:rPr>
              <a:t>GRANT   SELECT  ON   TABLE   Student </a:t>
            </a:r>
            <a:endParaRPr lang="en-US" altLang="zh-CN" dirty="0">
              <a:solidFill>
                <a:srgbClr val="0000CC"/>
              </a:solidFill>
            </a:endParaRPr>
          </a:p>
          <a:p>
            <a:pPr marL="0" indent="0">
              <a:buNone/>
            </a:pPr>
            <a:r>
              <a:rPr lang="en-US" altLang="zh-CN" dirty="0">
                <a:solidFill>
                  <a:srgbClr val="0000CC"/>
                </a:solidFill>
              </a:rPr>
              <a:t>               TO   U1;</a:t>
            </a:r>
            <a:endParaRPr lang="en-US" altLang="zh-CN" dirty="0">
              <a:solidFill>
                <a:srgbClr val="0000CC"/>
              </a:solidFill>
            </a:endParaRPr>
          </a:p>
          <a:p>
            <a:r>
              <a:rPr lang="en-US" altLang="zh-CN" dirty="0"/>
              <a:t>[</a:t>
            </a:r>
            <a:r>
              <a:rPr lang="zh-CN" altLang="en-US" dirty="0"/>
              <a:t>例</a:t>
            </a:r>
            <a:r>
              <a:rPr lang="en-US" altLang="zh-CN" dirty="0"/>
              <a:t>4.2] </a:t>
            </a:r>
            <a:r>
              <a:rPr lang="zh-CN" altLang="en-US" dirty="0"/>
              <a:t>把对</a:t>
            </a:r>
            <a:r>
              <a:rPr lang="en-US" altLang="zh-CN" dirty="0"/>
              <a:t>Student</a:t>
            </a:r>
            <a:r>
              <a:rPr lang="zh-CN" altLang="en-US" dirty="0"/>
              <a:t>表和</a:t>
            </a:r>
            <a:r>
              <a:rPr lang="en-US" altLang="zh-CN" dirty="0"/>
              <a:t>Course</a:t>
            </a:r>
            <a:r>
              <a:rPr lang="zh-CN" altLang="en-US" dirty="0"/>
              <a:t>表的全部权限授予用户</a:t>
            </a:r>
            <a:r>
              <a:rPr lang="en-US" altLang="zh-CN" dirty="0"/>
              <a:t>U2</a:t>
            </a:r>
            <a:r>
              <a:rPr lang="zh-CN" altLang="en-US" dirty="0"/>
              <a:t>和</a:t>
            </a:r>
            <a:r>
              <a:rPr lang="en-US" altLang="zh-CN" dirty="0"/>
              <a:t>U3</a:t>
            </a:r>
            <a:endParaRPr lang="en-US" altLang="zh-CN" dirty="0"/>
          </a:p>
          <a:p>
            <a:pPr marL="0" indent="0">
              <a:buNone/>
            </a:pPr>
            <a:r>
              <a:rPr lang="en-US" altLang="zh-CN" dirty="0">
                <a:solidFill>
                  <a:srgbClr val="0000CC"/>
                </a:solidFill>
              </a:rPr>
              <a:t>               GRANT ALL PRIVILEGES  ON TABLE Student, Course </a:t>
            </a:r>
            <a:endParaRPr lang="en-US" altLang="zh-CN" dirty="0">
              <a:solidFill>
                <a:srgbClr val="0000CC"/>
              </a:solidFill>
            </a:endParaRPr>
          </a:p>
          <a:p>
            <a:pPr marL="0" indent="0">
              <a:buNone/>
            </a:pPr>
            <a:r>
              <a:rPr lang="en-US" altLang="zh-CN" dirty="0">
                <a:solidFill>
                  <a:srgbClr val="0000CC"/>
                </a:solidFill>
              </a:rPr>
              <a:t>               TO U2,U3;</a:t>
            </a:r>
            <a:endParaRPr lang="en-US" altLang="zh-CN" dirty="0">
              <a:solidFill>
                <a:srgbClr val="0000CC"/>
              </a:solidFill>
            </a:endParaRPr>
          </a:p>
          <a:p>
            <a:r>
              <a:rPr lang="en-US" altLang="zh-CN" dirty="0"/>
              <a:t>[</a:t>
            </a:r>
            <a:r>
              <a:rPr lang="zh-CN" altLang="en-US" dirty="0"/>
              <a:t>例4.</a:t>
            </a:r>
            <a:r>
              <a:rPr lang="en-US" altLang="zh-CN" dirty="0"/>
              <a:t>3] </a:t>
            </a:r>
            <a:r>
              <a:rPr lang="zh-CN" altLang="en-US" dirty="0"/>
              <a:t>把对表</a:t>
            </a:r>
            <a:r>
              <a:rPr lang="en-US" altLang="zh-CN" dirty="0"/>
              <a:t>SC</a:t>
            </a:r>
            <a:r>
              <a:rPr lang="zh-CN" altLang="en-US" dirty="0"/>
              <a:t>的查询权限授予所有用户</a:t>
            </a:r>
            <a:endParaRPr lang="zh-CN" altLang="en-US" dirty="0"/>
          </a:p>
          <a:p>
            <a:pPr algn="just">
              <a:lnSpc>
                <a:spcPct val="120000"/>
              </a:lnSpc>
              <a:buNone/>
            </a:pPr>
            <a:r>
              <a:rPr lang="en-US" altLang="zh-CN" dirty="0">
                <a:solidFill>
                  <a:srgbClr val="0000CC"/>
                </a:solidFill>
              </a:rPr>
              <a:t>               GRANT SELECT  ON TABLE SC </a:t>
            </a:r>
            <a:endParaRPr lang="en-US" altLang="zh-CN" dirty="0">
              <a:solidFill>
                <a:srgbClr val="0000CC"/>
              </a:solidFill>
            </a:endParaRPr>
          </a:p>
          <a:p>
            <a:pPr algn="just">
              <a:lnSpc>
                <a:spcPct val="120000"/>
              </a:lnSpc>
              <a:buNone/>
            </a:pPr>
            <a:r>
              <a:rPr lang="en-US" altLang="zh-CN" dirty="0">
                <a:solidFill>
                  <a:srgbClr val="0000CC"/>
                </a:solidFill>
              </a:rPr>
              <a:t>	            TO PUBLIC;</a:t>
            </a:r>
            <a:endParaRPr lang="en-US" altLang="zh-CN" dirty="0">
              <a:solidFill>
                <a:srgbClr val="0000CC"/>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left)">
                                      <p:cBhvr>
                                        <p:cTn id="15" dur="500"/>
                                        <p:tgtEl>
                                          <p:spTgt spid="3">
                                            <p:txEl>
                                              <p:pRg st="4" end="4"/>
                                            </p:txEl>
                                          </p:spTgt>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left)">
                                      <p:cBhvr>
                                        <p:cTn id="19" dur="500"/>
                                        <p:tgtEl>
                                          <p:spTgt spid="3">
                                            <p:txEl>
                                              <p:pRg st="5" end="5"/>
                                            </p:txEl>
                                          </p:spTgt>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wipe(left)">
                                      <p:cBhvr>
                                        <p:cTn id="23" dur="500"/>
                                        <p:tgtEl>
                                          <p:spTgt spid="3">
                                            <p:txEl>
                                              <p:pRg st="7" end="7"/>
                                            </p:txEl>
                                          </p:spTgt>
                                        </p:tgtEl>
                                      </p:cBhvr>
                                    </p:animEffect>
                                  </p:childTnLst>
                                </p:cTn>
                              </p:par>
                            </p:childTnLst>
                          </p:cTn>
                        </p:par>
                        <p:par>
                          <p:cTn id="24" fill="hold">
                            <p:stCondLst>
                              <p:cond delay="1500"/>
                            </p:stCondLst>
                            <p:childTnLst>
                              <p:par>
                                <p:cTn id="25" presetID="22" presetClass="entr" presetSubtype="8" fill="hold" nodeType="after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left)">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a:bodyPr>
          <a:lstStyle/>
          <a:p>
            <a:r>
              <a:rPr lang="en-US" altLang="zh-CN" dirty="0"/>
              <a:t>[</a:t>
            </a:r>
            <a:r>
              <a:rPr lang="zh-CN" altLang="en-US" dirty="0"/>
              <a:t>例</a:t>
            </a:r>
            <a:r>
              <a:rPr lang="en-US" altLang="zh-CN" dirty="0"/>
              <a:t>4.4] </a:t>
            </a:r>
            <a:r>
              <a:rPr lang="zh-CN" altLang="en-US" dirty="0"/>
              <a:t>把查询</a:t>
            </a:r>
            <a:r>
              <a:rPr lang="en-US" altLang="zh-CN" dirty="0"/>
              <a:t>Student</a:t>
            </a:r>
            <a:r>
              <a:rPr lang="zh-CN" altLang="en-US" dirty="0"/>
              <a:t>表和</a:t>
            </a:r>
            <a:r>
              <a:rPr lang="zh-CN" altLang="en-US" dirty="0">
                <a:highlight>
                  <a:srgbClr val="FFFF00"/>
                </a:highlight>
              </a:rPr>
              <a:t>修改</a:t>
            </a:r>
            <a:r>
              <a:rPr lang="zh-CN" altLang="en-US" dirty="0"/>
              <a:t>学生学号的权限授给用户</a:t>
            </a:r>
            <a:r>
              <a:rPr lang="en-US" altLang="zh-CN" dirty="0"/>
              <a:t>U4</a:t>
            </a:r>
            <a:endParaRPr lang="en-US" altLang="zh-CN" dirty="0"/>
          </a:p>
          <a:p>
            <a:pPr marL="0" indent="0">
              <a:buNone/>
            </a:pPr>
            <a:r>
              <a:rPr lang="en-US" altLang="zh-CN" dirty="0"/>
              <a:t>               </a:t>
            </a:r>
            <a:r>
              <a:rPr lang="en-US" altLang="zh-CN" dirty="0">
                <a:solidFill>
                  <a:srgbClr val="0000CC"/>
                </a:solidFill>
              </a:rPr>
              <a:t>GRANT </a:t>
            </a:r>
            <a:r>
              <a:rPr lang="en-US" altLang="zh-CN" dirty="0">
                <a:solidFill>
                  <a:srgbClr val="0000CC"/>
                </a:solidFill>
                <a:highlight>
                  <a:srgbClr val="FFFF00"/>
                </a:highlight>
              </a:rPr>
              <a:t>UPDATE(</a:t>
            </a:r>
            <a:r>
              <a:rPr lang="en-US" altLang="zh-CN" dirty="0" err="1">
                <a:solidFill>
                  <a:srgbClr val="0000CC"/>
                </a:solidFill>
                <a:highlight>
                  <a:srgbClr val="FFFF00"/>
                </a:highlight>
              </a:rPr>
              <a:t>Sno</a:t>
            </a:r>
            <a:r>
              <a:rPr lang="en-US" altLang="zh-CN" dirty="0">
                <a:solidFill>
                  <a:srgbClr val="0000CC"/>
                </a:solidFill>
                <a:highlight>
                  <a:srgbClr val="FFFF00"/>
                </a:highlight>
              </a:rPr>
              <a:t>)</a:t>
            </a:r>
            <a:r>
              <a:rPr lang="en-US" altLang="zh-CN" dirty="0">
                <a:solidFill>
                  <a:srgbClr val="0000CC"/>
                </a:solidFill>
              </a:rPr>
              <a:t>,  SELECT  ON   TABLE   Student </a:t>
            </a:r>
            <a:endParaRPr lang="en-US" altLang="zh-CN" dirty="0">
              <a:solidFill>
                <a:srgbClr val="0000CC"/>
              </a:solidFill>
            </a:endParaRPr>
          </a:p>
          <a:p>
            <a:pPr marL="0" indent="0">
              <a:buNone/>
            </a:pPr>
            <a:r>
              <a:rPr lang="en-US" altLang="zh-CN" dirty="0">
                <a:solidFill>
                  <a:srgbClr val="0000CC"/>
                </a:solidFill>
              </a:rPr>
              <a:t>               TO   U4;</a:t>
            </a:r>
            <a:endParaRPr lang="en-US" altLang="zh-CN" dirty="0">
              <a:solidFill>
                <a:srgbClr val="0000CC"/>
              </a:solidFill>
            </a:endParaRPr>
          </a:p>
          <a:p>
            <a:pPr>
              <a:lnSpc>
                <a:spcPct val="150000"/>
              </a:lnSpc>
            </a:pPr>
            <a:endParaRPr lang="en-US" altLang="zh-CN" sz="1800" dirty="0"/>
          </a:p>
          <a:p>
            <a:pPr>
              <a:lnSpc>
                <a:spcPct val="150000"/>
              </a:lnSpc>
            </a:pPr>
            <a:r>
              <a:rPr lang="en-US" altLang="zh-CN" dirty="0"/>
              <a:t>[</a:t>
            </a:r>
            <a:r>
              <a:rPr lang="zh-CN" altLang="en-US" dirty="0"/>
              <a:t>例</a:t>
            </a:r>
            <a:r>
              <a:rPr lang="en-US" altLang="zh-CN" dirty="0"/>
              <a:t>4.5] </a:t>
            </a:r>
            <a:r>
              <a:rPr lang="zh-CN" altLang="en-US" dirty="0"/>
              <a:t>把对表</a:t>
            </a:r>
            <a:r>
              <a:rPr lang="en-US" altLang="zh-CN" dirty="0"/>
              <a:t>SC</a:t>
            </a:r>
            <a:r>
              <a:rPr lang="zh-CN" altLang="en-US" dirty="0"/>
              <a:t>的</a:t>
            </a:r>
            <a:r>
              <a:rPr lang="en-US" altLang="zh-CN" dirty="0"/>
              <a:t>INSERT</a:t>
            </a:r>
            <a:r>
              <a:rPr lang="zh-CN" altLang="en-US" dirty="0"/>
              <a:t>权限授予</a:t>
            </a:r>
            <a:r>
              <a:rPr lang="en-US" altLang="zh-CN" dirty="0"/>
              <a:t>U5</a:t>
            </a:r>
            <a:r>
              <a:rPr lang="zh-CN" altLang="en-US" dirty="0"/>
              <a:t>用户，并允许他再将此权限授</a:t>
            </a:r>
            <a:endParaRPr lang="en-US" altLang="zh-CN" dirty="0"/>
          </a:p>
          <a:p>
            <a:pPr marL="0" indent="0">
              <a:lnSpc>
                <a:spcPct val="150000"/>
              </a:lnSpc>
              <a:buNone/>
            </a:pPr>
            <a:r>
              <a:rPr lang="en-US" altLang="zh-CN" dirty="0"/>
              <a:t>              </a:t>
            </a:r>
            <a:r>
              <a:rPr lang="zh-CN" altLang="en-US" dirty="0"/>
              <a:t>予其他用户</a:t>
            </a:r>
            <a:endParaRPr lang="en-US" altLang="zh-CN" dirty="0"/>
          </a:p>
          <a:p>
            <a:pPr marL="0" indent="0">
              <a:buNone/>
            </a:pPr>
            <a:r>
              <a:rPr lang="en-US" altLang="zh-CN" dirty="0">
                <a:solidFill>
                  <a:srgbClr val="0000CC"/>
                </a:solidFill>
              </a:rPr>
              <a:t>               GRANT INSERT ON TABLE SC  </a:t>
            </a:r>
            <a:endParaRPr lang="en-US" altLang="zh-CN" dirty="0">
              <a:solidFill>
                <a:srgbClr val="0000CC"/>
              </a:solidFill>
            </a:endParaRPr>
          </a:p>
          <a:p>
            <a:pPr marL="0" indent="0">
              <a:buNone/>
            </a:pPr>
            <a:r>
              <a:rPr lang="en-US" altLang="zh-CN" dirty="0">
                <a:solidFill>
                  <a:srgbClr val="0000CC"/>
                </a:solidFill>
              </a:rPr>
              <a:t>               TO U5</a:t>
            </a:r>
            <a:endParaRPr lang="en-US" altLang="zh-CN" dirty="0">
              <a:solidFill>
                <a:srgbClr val="0000CC"/>
              </a:solidFill>
            </a:endParaRPr>
          </a:p>
          <a:p>
            <a:pPr marL="0" indent="0">
              <a:buNone/>
            </a:pPr>
            <a:r>
              <a:rPr lang="en-US" altLang="zh-CN" dirty="0">
                <a:solidFill>
                  <a:srgbClr val="0000CC"/>
                </a:solidFill>
              </a:rPr>
              <a:t>               </a:t>
            </a:r>
            <a:r>
              <a:rPr lang="en-US" altLang="zh-CN" dirty="0">
                <a:solidFill>
                  <a:srgbClr val="FF0000"/>
                </a:solidFill>
              </a:rPr>
              <a:t>WITH GRANT OPTION;</a:t>
            </a:r>
            <a:endParaRPr lang="en-US" altLang="zh-CN"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2" name="矩形 1"/>
          <p:cNvSpPr/>
          <p:nvPr/>
        </p:nvSpPr>
        <p:spPr>
          <a:xfrm>
            <a:off x="5372216" y="2175936"/>
            <a:ext cx="5371984" cy="432041"/>
          </a:xfrm>
          <a:prstGeom prst="rect">
            <a:avLst/>
          </a:prstGeom>
        </p:spPr>
        <p:txBody>
          <a:bodyPr wrap="none">
            <a:spAutoFit/>
          </a:bodyPr>
          <a:lstStyle/>
          <a:p>
            <a:pPr algn="ctr">
              <a:lnSpc>
                <a:spcPct val="120000"/>
              </a:lnSpc>
            </a:pPr>
            <a:r>
              <a:rPr lang="zh-CN" altLang="en-US" sz="2000" dirty="0">
                <a:solidFill>
                  <a:srgbClr val="FF0000"/>
                </a:solidFill>
                <a:highlight>
                  <a:srgbClr val="FFFF00"/>
                </a:highlight>
              </a:rPr>
              <a:t>对属性列的授权时必须明确指出相应属性列名 </a:t>
            </a:r>
            <a:endParaRPr lang="zh-CN" altLang="en-US" sz="2000" dirty="0">
              <a:solidFill>
                <a:srgbClr val="FF0000"/>
              </a:solidFill>
              <a:highlight>
                <a:srgbClr val="FFFF00"/>
              </a:highlight>
            </a:endParaRPr>
          </a:p>
        </p:txBody>
      </p:sp>
      <p:sp>
        <p:nvSpPr>
          <p:cNvPr id="6" name="左箭头 5"/>
          <p:cNvSpPr/>
          <p:nvPr/>
        </p:nvSpPr>
        <p:spPr>
          <a:xfrm rot="2744897">
            <a:off x="4893849" y="1893799"/>
            <a:ext cx="709710" cy="18505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1+#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left)">
                                      <p:cBhvr>
                                        <p:cTn id="25" dur="500"/>
                                        <p:tgtEl>
                                          <p:spTgt spid="3">
                                            <p:txEl>
                                              <p:pRg st="6" end="6"/>
                                            </p:txEl>
                                          </p:spTgt>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wipe(left)">
                                      <p:cBhvr>
                                        <p:cTn id="29" dur="500"/>
                                        <p:tgtEl>
                                          <p:spTgt spid="3">
                                            <p:txEl>
                                              <p:pRg st="7" end="7"/>
                                            </p:txEl>
                                          </p:spTgt>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left)">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457200"/>
            <a:ext cx="11353800" cy="6078826"/>
          </a:xfrm>
        </p:spPr>
        <p:txBody>
          <a:bodyPr>
            <a:normAutofit/>
          </a:bodyPr>
          <a:lstStyle/>
          <a:p>
            <a:r>
              <a:rPr lang="zh-CN" altLang="en-US" dirty="0"/>
              <a:t>执行例4.</a:t>
            </a:r>
            <a:r>
              <a:rPr lang="en-US" altLang="zh-CN" dirty="0"/>
              <a:t>5</a:t>
            </a:r>
            <a:r>
              <a:rPr lang="zh-CN" altLang="en-US" dirty="0"/>
              <a:t>后，</a:t>
            </a:r>
            <a:r>
              <a:rPr lang="en-US" altLang="zh-CN" dirty="0"/>
              <a:t>U5</a:t>
            </a:r>
            <a:r>
              <a:rPr lang="zh-CN" altLang="en-US" dirty="0"/>
              <a:t>不仅拥有了对表</a:t>
            </a:r>
            <a:r>
              <a:rPr lang="en-US" altLang="zh-CN" dirty="0"/>
              <a:t>SC</a:t>
            </a:r>
            <a:r>
              <a:rPr lang="zh-CN" altLang="en-US" dirty="0"/>
              <a:t>的</a:t>
            </a:r>
            <a:r>
              <a:rPr lang="en-US" altLang="zh-CN" dirty="0"/>
              <a:t>INSERT</a:t>
            </a:r>
            <a:r>
              <a:rPr lang="zh-CN" altLang="en-US" dirty="0"/>
              <a:t>权限，还可以传播此权限</a:t>
            </a:r>
            <a:endParaRPr lang="en-US" altLang="zh-CN" dirty="0"/>
          </a:p>
          <a:p>
            <a:pPr marL="0" indent="0">
              <a:buNone/>
            </a:pPr>
            <a:endParaRPr lang="en-US" altLang="zh-CN" sz="1050" dirty="0"/>
          </a:p>
          <a:p>
            <a:r>
              <a:rPr lang="en-US" altLang="zh-CN" dirty="0"/>
              <a:t>[</a:t>
            </a:r>
            <a:r>
              <a:rPr lang="zh-CN" altLang="en-US" dirty="0"/>
              <a:t>例4.</a:t>
            </a:r>
            <a:r>
              <a:rPr lang="en-US" altLang="zh-CN" dirty="0"/>
              <a:t>6] </a:t>
            </a:r>
            <a:r>
              <a:rPr lang="en-US" altLang="zh-CN" dirty="0">
                <a:solidFill>
                  <a:srgbClr val="0000CC"/>
                </a:solidFill>
              </a:rPr>
              <a:t>  GRANT INSERT  ON TABLE SC </a:t>
            </a:r>
            <a:endParaRPr lang="en-US" altLang="zh-CN" dirty="0">
              <a:solidFill>
                <a:srgbClr val="0000CC"/>
              </a:solidFill>
            </a:endParaRPr>
          </a:p>
          <a:p>
            <a:pPr algn="just">
              <a:lnSpc>
                <a:spcPct val="120000"/>
              </a:lnSpc>
              <a:buNone/>
            </a:pPr>
            <a:r>
              <a:rPr lang="en-US" altLang="zh-CN" dirty="0">
                <a:solidFill>
                  <a:srgbClr val="0000CC"/>
                </a:solidFill>
              </a:rPr>
              <a:t>	</a:t>
            </a:r>
            <a:r>
              <a:rPr lang="en-US" altLang="zh-CN" dirty="0">
                <a:solidFill>
                  <a:srgbClr val="FF0000"/>
                </a:solidFill>
              </a:rPr>
              <a:t>              TO U6</a:t>
            </a:r>
            <a:endParaRPr lang="en-US" altLang="zh-CN" dirty="0">
              <a:solidFill>
                <a:srgbClr val="FF0000"/>
              </a:solidFill>
            </a:endParaRPr>
          </a:p>
          <a:p>
            <a:pPr algn="just">
              <a:lnSpc>
                <a:spcPct val="120000"/>
              </a:lnSpc>
              <a:buNone/>
            </a:pPr>
            <a:r>
              <a:rPr lang="en-US" altLang="zh-CN" dirty="0">
                <a:solidFill>
                  <a:srgbClr val="FF0000"/>
                </a:solidFill>
              </a:rPr>
              <a:t>                 WIITH GRANT OPTION</a:t>
            </a:r>
            <a:r>
              <a:rPr lang="en-US" altLang="zh-CN" dirty="0">
                <a:solidFill>
                  <a:srgbClr val="0000CC"/>
                </a:solidFill>
              </a:rPr>
              <a:t>;</a:t>
            </a:r>
            <a:endParaRPr lang="en-US" altLang="zh-CN" dirty="0">
              <a:solidFill>
                <a:srgbClr val="0000CC"/>
              </a:solidFill>
            </a:endParaRPr>
          </a:p>
          <a:p>
            <a:pPr marL="0" indent="0" algn="just">
              <a:lnSpc>
                <a:spcPct val="120000"/>
              </a:lnSpc>
              <a:buNone/>
            </a:pPr>
            <a:r>
              <a:rPr lang="zh-CN" altLang="en-US" dirty="0"/>
              <a:t>   同样，</a:t>
            </a:r>
            <a:r>
              <a:rPr lang="en-US" altLang="zh-CN" dirty="0"/>
              <a:t>U6</a:t>
            </a:r>
            <a:r>
              <a:rPr lang="zh-CN" altLang="en-US" dirty="0"/>
              <a:t>还可以将此权限授予</a:t>
            </a:r>
            <a:r>
              <a:rPr lang="en-US" altLang="zh-CN" dirty="0"/>
              <a:t>U7</a:t>
            </a:r>
            <a:r>
              <a:rPr lang="zh-CN" altLang="en-US" dirty="0"/>
              <a:t>：</a:t>
            </a:r>
            <a:endParaRPr lang="zh-CN" altLang="en-US" dirty="0"/>
          </a:p>
          <a:p>
            <a:pPr marL="0" indent="0">
              <a:buNone/>
            </a:pPr>
            <a:endParaRPr lang="en-US" altLang="zh-CN" sz="1050" dirty="0"/>
          </a:p>
          <a:p>
            <a:r>
              <a:rPr lang="en-US" altLang="zh-CN" dirty="0"/>
              <a:t>[</a:t>
            </a:r>
            <a:r>
              <a:rPr lang="zh-CN" altLang="en-US" dirty="0"/>
              <a:t>例4.</a:t>
            </a:r>
            <a:r>
              <a:rPr lang="en-US" altLang="zh-CN" dirty="0"/>
              <a:t>7] </a:t>
            </a:r>
            <a:r>
              <a:rPr lang="en-US" altLang="zh-CN" dirty="0">
                <a:solidFill>
                  <a:srgbClr val="0000CC"/>
                </a:solidFill>
              </a:rPr>
              <a:t>  GRANT INSERT  ON TABLE SC </a:t>
            </a:r>
            <a:endParaRPr lang="en-US" altLang="zh-CN" dirty="0">
              <a:solidFill>
                <a:srgbClr val="0000CC"/>
              </a:solidFill>
            </a:endParaRPr>
          </a:p>
          <a:p>
            <a:pPr algn="just">
              <a:lnSpc>
                <a:spcPct val="120000"/>
              </a:lnSpc>
              <a:buNone/>
            </a:pPr>
            <a:r>
              <a:rPr lang="en-US" altLang="zh-CN" dirty="0">
                <a:solidFill>
                  <a:srgbClr val="0000CC"/>
                </a:solidFill>
              </a:rPr>
              <a:t>	</a:t>
            </a:r>
            <a:r>
              <a:rPr lang="en-US" altLang="zh-CN" dirty="0">
                <a:solidFill>
                  <a:srgbClr val="FF0000"/>
                </a:solidFill>
              </a:rPr>
              <a:t>              TO U7</a:t>
            </a:r>
            <a:r>
              <a:rPr lang="en-US" altLang="zh-CN" dirty="0">
                <a:solidFill>
                  <a:srgbClr val="0000CC"/>
                </a:solidFill>
              </a:rPr>
              <a:t>;</a:t>
            </a:r>
            <a:endParaRPr lang="en-US" altLang="zh-CN" dirty="0">
              <a:solidFill>
                <a:srgbClr val="0000CC"/>
              </a:solidFill>
            </a:endParaRPr>
          </a:p>
          <a:p>
            <a:pPr lvl="1" algn="just">
              <a:lnSpc>
                <a:spcPct val="120000"/>
              </a:lnSpc>
            </a:pPr>
            <a:r>
              <a:rPr lang="zh-CN" altLang="en-US" dirty="0"/>
              <a:t>但</a:t>
            </a:r>
            <a:r>
              <a:rPr lang="en-US" altLang="zh-CN" dirty="0"/>
              <a:t>U7</a:t>
            </a:r>
            <a:r>
              <a:rPr lang="zh-CN" altLang="en-US" dirty="0"/>
              <a:t>不能再传播此权限</a:t>
            </a:r>
            <a:endParaRPr lang="en-US" altLang="zh-CN" dirty="0">
              <a:solidFill>
                <a:srgbClr val="0000CC"/>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graphicFrame>
        <p:nvGraphicFramePr>
          <p:cNvPr id="5" name="Group 5"/>
          <p:cNvGraphicFramePr>
            <a:graphicFrameLocks noGrp="1"/>
          </p:cNvGraphicFramePr>
          <p:nvPr>
            <p:ph idx="1"/>
          </p:nvPr>
        </p:nvGraphicFramePr>
        <p:xfrm>
          <a:off x="1371600" y="1524000"/>
          <a:ext cx="8839200" cy="4472333"/>
        </p:xfrm>
        <a:graphic>
          <a:graphicData uri="http://schemas.openxmlformats.org/drawingml/2006/table">
            <a:tbl>
              <a:tblPr/>
              <a:tblGrid>
                <a:gridCol w="1486891"/>
                <a:gridCol w="1650518"/>
                <a:gridCol w="2114239"/>
                <a:gridCol w="1875589"/>
                <a:gridCol w="1711963"/>
              </a:tblGrid>
              <a:tr h="365810">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800" b="1" i="0" u="none" strike="noStrike" cap="none" normalizeH="0" baseline="0" dirty="0">
                          <a:ln>
                            <a:noFill/>
                          </a:ln>
                          <a:solidFill>
                            <a:schemeClr val="tx1"/>
                          </a:solidFill>
                          <a:effectLst/>
                          <a:latin typeface="+mn-lt"/>
                          <a:ea typeface="宋体" panose="02010600030101010101" pitchFamily="2" charset="-122"/>
                        </a:rPr>
                        <a:t>授权用户名</a:t>
                      </a:r>
                      <a:endParaRPr kumimoji="0" lang="zh-CN" sz="1800" b="1" i="0" u="none" strike="noStrike" cap="none" normalizeH="0" baseline="0" dirty="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800" b="1" i="0" u="none" strike="noStrike" cap="none" normalizeH="0" baseline="0" dirty="0">
                          <a:ln>
                            <a:noFill/>
                          </a:ln>
                          <a:solidFill>
                            <a:schemeClr val="tx1"/>
                          </a:solidFill>
                          <a:effectLst/>
                          <a:latin typeface="+mn-lt"/>
                          <a:ea typeface="宋体" panose="02010600030101010101" pitchFamily="2" charset="-122"/>
                        </a:rPr>
                        <a:t>被授权用户名</a:t>
                      </a:r>
                      <a:endParaRPr kumimoji="0" lang="zh-CN" sz="1800" b="1" i="0" u="none" strike="noStrike" cap="none" normalizeH="0" baseline="0" dirty="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800" b="1" i="0" u="none" strike="noStrike" cap="none" normalizeH="0" baseline="0">
                          <a:ln>
                            <a:noFill/>
                          </a:ln>
                          <a:solidFill>
                            <a:schemeClr val="tx1"/>
                          </a:solidFill>
                          <a:effectLst/>
                          <a:latin typeface="+mn-lt"/>
                          <a:ea typeface="宋体" panose="02010600030101010101" pitchFamily="2" charset="-122"/>
                        </a:rPr>
                        <a:t>数据库对象名</a:t>
                      </a:r>
                      <a:endParaRPr kumimoji="0" lang="zh-CN" sz="1800" b="1" i="0" u="none" strike="noStrike" cap="none" normalizeH="0" baseline="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800" b="1" i="0" u="none" strike="noStrike" cap="none" normalizeH="0" baseline="0">
                          <a:ln>
                            <a:noFill/>
                          </a:ln>
                          <a:solidFill>
                            <a:schemeClr val="tx1"/>
                          </a:solidFill>
                          <a:effectLst/>
                          <a:latin typeface="+mn-lt"/>
                          <a:ea typeface="宋体" panose="02010600030101010101" pitchFamily="2" charset="-122"/>
                        </a:rPr>
                        <a:t>允许的操作类型</a:t>
                      </a:r>
                      <a:endParaRPr kumimoji="0" lang="zh-CN" sz="1800" b="1" i="0" u="none" strike="noStrike" cap="none" normalizeH="0" baseline="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800" b="1" i="0" u="none" strike="noStrike" cap="none" normalizeH="0" baseline="0">
                          <a:ln>
                            <a:noFill/>
                          </a:ln>
                          <a:solidFill>
                            <a:schemeClr val="tx1"/>
                          </a:solidFill>
                          <a:effectLst/>
                          <a:latin typeface="+mn-lt"/>
                          <a:ea typeface="宋体" panose="02010600030101010101" pitchFamily="2" charset="-122"/>
                        </a:rPr>
                        <a:t>能否转授权</a:t>
                      </a:r>
                      <a:endParaRPr kumimoji="0" lang="zh-CN" sz="1800" b="1" i="0" u="none" strike="noStrike" cap="none" normalizeH="0" baseline="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dirty="0">
                          <a:ln>
                            <a:noFill/>
                          </a:ln>
                          <a:solidFill>
                            <a:schemeClr val="tx1"/>
                          </a:solidFill>
                          <a:effectLst/>
                          <a:latin typeface="+mn-lt"/>
                          <a:ea typeface="宋体" panose="02010600030101010101" pitchFamily="2" charset="-122"/>
                        </a:rPr>
                        <a:t>DBA</a:t>
                      </a:r>
                      <a:endParaRPr kumimoji="0" lang="en-US" sz="1800" b="1" i="0" u="none" strike="noStrike" cap="none" normalizeH="0" baseline="0" dirty="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dirty="0">
                          <a:ln>
                            <a:noFill/>
                          </a:ln>
                          <a:solidFill>
                            <a:schemeClr val="tx1"/>
                          </a:solidFill>
                          <a:effectLst/>
                          <a:latin typeface="+mn-lt"/>
                          <a:ea typeface="宋体" panose="02010600030101010101" pitchFamily="2" charset="-122"/>
                        </a:rPr>
                        <a:t>U1</a:t>
                      </a:r>
                      <a:endParaRPr kumimoji="0" lang="en-US" sz="1800" b="1" i="0" u="none" strike="noStrike" cap="none" normalizeH="0" baseline="0" dirty="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mn-lt"/>
                          <a:ea typeface="宋体" panose="02010600030101010101" pitchFamily="2" charset="-122"/>
                        </a:rPr>
                        <a:t>关系</a:t>
                      </a:r>
                      <a:r>
                        <a:rPr kumimoji="0" lang="en-US" sz="1800" b="1" i="0" u="none" strike="noStrike" cap="none" normalizeH="0" baseline="0">
                          <a:ln>
                            <a:noFill/>
                          </a:ln>
                          <a:solidFill>
                            <a:schemeClr val="tx1"/>
                          </a:solidFill>
                          <a:effectLst/>
                          <a:latin typeface="+mn-lt"/>
                          <a:ea typeface="宋体" panose="02010600030101010101" pitchFamily="2" charset="-122"/>
                        </a:rPr>
                        <a:t>Student</a:t>
                      </a:r>
                      <a:endParaRPr kumimoji="0" lang="en-US" sz="1800" b="1" i="0" u="none" strike="noStrike" cap="none" normalizeH="0" baseline="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a:ln>
                            <a:noFill/>
                          </a:ln>
                          <a:solidFill>
                            <a:schemeClr val="tx1"/>
                          </a:solidFill>
                          <a:effectLst/>
                          <a:latin typeface="+mn-lt"/>
                          <a:ea typeface="宋体" panose="02010600030101010101" pitchFamily="2" charset="-122"/>
                        </a:rPr>
                        <a:t>SELECT</a:t>
                      </a:r>
                      <a:endParaRPr kumimoji="0" lang="en-US" sz="1800" b="1" i="0" u="none" strike="noStrike" cap="none" normalizeH="0" baseline="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800" b="1" i="0" u="none" strike="noStrike" cap="none" normalizeH="0" baseline="0">
                          <a:ln>
                            <a:noFill/>
                          </a:ln>
                          <a:solidFill>
                            <a:schemeClr val="tx1"/>
                          </a:solidFill>
                          <a:effectLst/>
                          <a:latin typeface="+mn-lt"/>
                          <a:ea typeface="宋体" panose="02010600030101010101" pitchFamily="2" charset="-122"/>
                        </a:rPr>
                        <a:t>不能</a:t>
                      </a:r>
                      <a:endParaRPr kumimoji="0" lang="zh-CN" sz="1800" b="1" i="0" u="none" strike="noStrike" cap="none" normalizeH="0" baseline="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a:ln>
                            <a:noFill/>
                          </a:ln>
                          <a:solidFill>
                            <a:schemeClr val="tx1"/>
                          </a:solidFill>
                          <a:effectLst/>
                          <a:latin typeface="+mn-lt"/>
                          <a:ea typeface="宋体" panose="02010600030101010101" pitchFamily="2" charset="-122"/>
                        </a:rPr>
                        <a:t>DBA</a:t>
                      </a:r>
                      <a:endParaRPr kumimoji="0" lang="en-US" sz="1800" b="1" i="0" u="none" strike="noStrike" cap="none" normalizeH="0" baseline="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dirty="0">
                          <a:ln>
                            <a:noFill/>
                          </a:ln>
                          <a:solidFill>
                            <a:schemeClr val="tx1"/>
                          </a:solidFill>
                          <a:effectLst/>
                          <a:latin typeface="+mn-lt"/>
                          <a:ea typeface="宋体" panose="02010600030101010101" pitchFamily="2" charset="-122"/>
                        </a:rPr>
                        <a:t>U2</a:t>
                      </a:r>
                      <a:endParaRPr kumimoji="0" lang="en-US" sz="1800" b="1" i="0" u="none" strike="noStrike" cap="none" normalizeH="0" baseline="0" dirty="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mn-lt"/>
                          <a:ea typeface="宋体" panose="02010600030101010101" pitchFamily="2" charset="-122"/>
                        </a:rPr>
                        <a:t>关系</a:t>
                      </a:r>
                      <a:r>
                        <a:rPr kumimoji="0" lang="en-US" sz="1800" b="1" i="0" u="none" strike="noStrike" cap="none" normalizeH="0" baseline="0" dirty="0">
                          <a:ln>
                            <a:noFill/>
                          </a:ln>
                          <a:solidFill>
                            <a:schemeClr val="tx1"/>
                          </a:solidFill>
                          <a:effectLst/>
                          <a:latin typeface="+mn-lt"/>
                          <a:ea typeface="宋体" panose="02010600030101010101" pitchFamily="2" charset="-122"/>
                        </a:rPr>
                        <a:t>Student</a:t>
                      </a:r>
                      <a:endParaRPr kumimoji="0" lang="en-US" sz="1800" b="1" i="0" u="none" strike="noStrike" cap="none" normalizeH="0" baseline="0" dirty="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a:ln>
                            <a:noFill/>
                          </a:ln>
                          <a:solidFill>
                            <a:schemeClr val="tx1"/>
                          </a:solidFill>
                          <a:effectLst/>
                          <a:latin typeface="+mn-lt"/>
                          <a:ea typeface="宋体" panose="02010600030101010101" pitchFamily="2" charset="-122"/>
                        </a:rPr>
                        <a:t>ALL</a:t>
                      </a:r>
                      <a:endParaRPr kumimoji="0" lang="en-US" sz="1800" b="1" i="0" u="none" strike="noStrike" cap="none" normalizeH="0" baseline="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800" b="1" i="0" u="none" strike="noStrike" cap="none" normalizeH="0" baseline="0">
                          <a:ln>
                            <a:noFill/>
                          </a:ln>
                          <a:solidFill>
                            <a:schemeClr val="tx1"/>
                          </a:solidFill>
                          <a:effectLst/>
                          <a:latin typeface="+mn-lt"/>
                          <a:ea typeface="宋体" panose="02010600030101010101" pitchFamily="2" charset="-122"/>
                        </a:rPr>
                        <a:t>不能</a:t>
                      </a:r>
                      <a:endParaRPr kumimoji="0" lang="zh-CN" sz="1800" b="1" i="0" u="none" strike="noStrike" cap="none" normalizeH="0" baseline="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a:ln>
                            <a:noFill/>
                          </a:ln>
                          <a:solidFill>
                            <a:schemeClr val="tx1"/>
                          </a:solidFill>
                          <a:effectLst/>
                          <a:latin typeface="+mn-lt"/>
                          <a:ea typeface="宋体" panose="02010600030101010101" pitchFamily="2" charset="-122"/>
                        </a:rPr>
                        <a:t>DBA</a:t>
                      </a:r>
                      <a:endParaRPr kumimoji="0" lang="en-US" sz="1800" b="1" i="0" u="none" strike="noStrike" cap="none" normalizeH="0" baseline="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dirty="0">
                          <a:ln>
                            <a:noFill/>
                          </a:ln>
                          <a:solidFill>
                            <a:schemeClr val="tx1"/>
                          </a:solidFill>
                          <a:effectLst/>
                          <a:latin typeface="+mn-lt"/>
                          <a:ea typeface="宋体" panose="02010600030101010101" pitchFamily="2" charset="-122"/>
                        </a:rPr>
                        <a:t>U2</a:t>
                      </a:r>
                      <a:endParaRPr kumimoji="0" lang="en-US" sz="1800" b="1" i="0" u="none" strike="noStrike" cap="none" normalizeH="0" baseline="0" dirty="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mn-lt"/>
                          <a:ea typeface="宋体" panose="02010600030101010101" pitchFamily="2" charset="-122"/>
                        </a:rPr>
                        <a:t>关系</a:t>
                      </a:r>
                      <a:r>
                        <a:rPr kumimoji="0" lang="en-US" sz="1800" b="1" i="0" u="none" strike="noStrike" cap="none" normalizeH="0" baseline="0" dirty="0">
                          <a:ln>
                            <a:noFill/>
                          </a:ln>
                          <a:solidFill>
                            <a:schemeClr val="tx1"/>
                          </a:solidFill>
                          <a:effectLst/>
                          <a:latin typeface="+mn-lt"/>
                          <a:ea typeface="宋体" panose="02010600030101010101" pitchFamily="2" charset="-122"/>
                        </a:rPr>
                        <a:t>Course</a:t>
                      </a:r>
                      <a:endParaRPr kumimoji="0" lang="en-US" sz="1800" b="1" i="0" u="none" strike="noStrike" cap="none" normalizeH="0" baseline="0" dirty="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dirty="0">
                          <a:ln>
                            <a:noFill/>
                          </a:ln>
                          <a:solidFill>
                            <a:schemeClr val="tx1"/>
                          </a:solidFill>
                          <a:effectLst/>
                          <a:latin typeface="+mn-lt"/>
                          <a:ea typeface="宋体" panose="02010600030101010101" pitchFamily="2" charset="-122"/>
                        </a:rPr>
                        <a:t>ALL</a:t>
                      </a:r>
                      <a:endParaRPr kumimoji="0" lang="en-US" sz="1800" b="1" i="0" u="none" strike="noStrike" cap="none" normalizeH="0" baseline="0" dirty="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800" b="1" i="0" u="none" strike="noStrike" cap="none" normalizeH="0" baseline="0">
                          <a:ln>
                            <a:noFill/>
                          </a:ln>
                          <a:solidFill>
                            <a:schemeClr val="tx1"/>
                          </a:solidFill>
                          <a:effectLst/>
                          <a:latin typeface="+mn-lt"/>
                          <a:ea typeface="宋体" panose="02010600030101010101" pitchFamily="2" charset="-122"/>
                        </a:rPr>
                        <a:t>不能</a:t>
                      </a:r>
                      <a:endParaRPr kumimoji="0" lang="zh-CN" sz="1800" b="1" i="0" u="none" strike="noStrike" cap="none" normalizeH="0" baseline="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a:ln>
                            <a:noFill/>
                          </a:ln>
                          <a:solidFill>
                            <a:schemeClr val="tx1"/>
                          </a:solidFill>
                          <a:effectLst/>
                          <a:latin typeface="+mn-lt"/>
                          <a:ea typeface="宋体" panose="02010600030101010101" pitchFamily="2" charset="-122"/>
                        </a:rPr>
                        <a:t>DBA</a:t>
                      </a:r>
                      <a:endParaRPr kumimoji="0" lang="en-US" sz="1800" b="1" i="0" u="none" strike="noStrike" cap="none" normalizeH="0" baseline="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a:ln>
                            <a:noFill/>
                          </a:ln>
                          <a:solidFill>
                            <a:schemeClr val="tx1"/>
                          </a:solidFill>
                          <a:effectLst/>
                          <a:latin typeface="+mn-lt"/>
                          <a:ea typeface="宋体" panose="02010600030101010101" pitchFamily="2" charset="-122"/>
                        </a:rPr>
                        <a:t>U3</a:t>
                      </a:r>
                      <a:endParaRPr kumimoji="0" lang="en-US" sz="1800" b="1" i="0" u="none" strike="noStrike" cap="none" normalizeH="0" baseline="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mn-lt"/>
                          <a:ea typeface="宋体" panose="02010600030101010101" pitchFamily="2" charset="-122"/>
                        </a:rPr>
                        <a:t>关系</a:t>
                      </a:r>
                      <a:r>
                        <a:rPr kumimoji="0" lang="en-US" sz="1800" b="1" i="0" u="none" strike="noStrike" cap="none" normalizeH="0" baseline="0" dirty="0">
                          <a:ln>
                            <a:noFill/>
                          </a:ln>
                          <a:solidFill>
                            <a:schemeClr val="tx1"/>
                          </a:solidFill>
                          <a:effectLst/>
                          <a:latin typeface="+mn-lt"/>
                          <a:ea typeface="宋体" panose="02010600030101010101" pitchFamily="2" charset="-122"/>
                        </a:rPr>
                        <a:t>Student</a:t>
                      </a:r>
                      <a:endParaRPr kumimoji="0" lang="en-US" sz="1800" b="1" i="0" u="none" strike="noStrike" cap="none" normalizeH="0" baseline="0" dirty="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dirty="0">
                          <a:ln>
                            <a:noFill/>
                          </a:ln>
                          <a:solidFill>
                            <a:schemeClr val="tx1"/>
                          </a:solidFill>
                          <a:effectLst/>
                          <a:latin typeface="+mn-lt"/>
                          <a:ea typeface="宋体" panose="02010600030101010101" pitchFamily="2" charset="-122"/>
                        </a:rPr>
                        <a:t>ALL</a:t>
                      </a:r>
                      <a:endParaRPr kumimoji="0" lang="en-US" sz="1800" b="1" i="0" u="none" strike="noStrike" cap="none" normalizeH="0" baseline="0" dirty="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800" b="1" i="0" u="none" strike="noStrike" cap="none" normalizeH="0" baseline="0">
                          <a:ln>
                            <a:noFill/>
                          </a:ln>
                          <a:solidFill>
                            <a:schemeClr val="tx1"/>
                          </a:solidFill>
                          <a:effectLst/>
                          <a:latin typeface="+mn-lt"/>
                          <a:ea typeface="宋体" panose="02010600030101010101" pitchFamily="2" charset="-122"/>
                        </a:rPr>
                        <a:t>不能</a:t>
                      </a:r>
                      <a:endParaRPr kumimoji="0" lang="zh-CN" sz="1800" b="1" i="0" u="none" strike="noStrike" cap="none" normalizeH="0" baseline="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dirty="0">
                          <a:ln>
                            <a:noFill/>
                          </a:ln>
                          <a:solidFill>
                            <a:schemeClr val="tx1"/>
                          </a:solidFill>
                          <a:effectLst/>
                          <a:latin typeface="+mn-lt"/>
                          <a:ea typeface="宋体" panose="02010600030101010101" pitchFamily="2" charset="-122"/>
                        </a:rPr>
                        <a:t>DBA</a:t>
                      </a:r>
                      <a:endParaRPr kumimoji="0" lang="en-US" sz="1800" b="1" i="0" u="none" strike="noStrike" cap="none" normalizeH="0" baseline="0" dirty="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a:ln>
                            <a:noFill/>
                          </a:ln>
                          <a:solidFill>
                            <a:schemeClr val="tx1"/>
                          </a:solidFill>
                          <a:effectLst/>
                          <a:latin typeface="+mn-lt"/>
                          <a:ea typeface="宋体" panose="02010600030101010101" pitchFamily="2" charset="-122"/>
                        </a:rPr>
                        <a:t>U3</a:t>
                      </a:r>
                      <a:endParaRPr kumimoji="0" lang="en-US" sz="1800" b="1" i="0" u="none" strike="noStrike" cap="none" normalizeH="0" baseline="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mn-lt"/>
                          <a:ea typeface="宋体" panose="02010600030101010101" pitchFamily="2" charset="-122"/>
                        </a:rPr>
                        <a:t>关系</a:t>
                      </a:r>
                      <a:r>
                        <a:rPr kumimoji="0" lang="en-US" sz="1800" b="1" i="0" u="none" strike="noStrike" cap="none" normalizeH="0" baseline="0" dirty="0">
                          <a:ln>
                            <a:noFill/>
                          </a:ln>
                          <a:solidFill>
                            <a:schemeClr val="tx1"/>
                          </a:solidFill>
                          <a:effectLst/>
                          <a:latin typeface="+mn-lt"/>
                          <a:ea typeface="宋体" panose="02010600030101010101" pitchFamily="2" charset="-122"/>
                        </a:rPr>
                        <a:t>Course</a:t>
                      </a:r>
                      <a:endParaRPr kumimoji="0" lang="en-US" sz="1800" b="1" i="0" u="none" strike="noStrike" cap="none" normalizeH="0" baseline="0" dirty="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dirty="0">
                          <a:ln>
                            <a:noFill/>
                          </a:ln>
                          <a:solidFill>
                            <a:schemeClr val="tx1"/>
                          </a:solidFill>
                          <a:effectLst/>
                          <a:latin typeface="+mn-lt"/>
                          <a:ea typeface="宋体" panose="02010600030101010101" pitchFamily="2" charset="-122"/>
                        </a:rPr>
                        <a:t>ALL</a:t>
                      </a:r>
                      <a:endParaRPr kumimoji="0" lang="en-US" sz="1800" b="1" i="0" u="none" strike="noStrike" cap="none" normalizeH="0" baseline="0" dirty="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800" b="1" i="0" u="none" strike="noStrike" cap="none" normalizeH="0" baseline="0" dirty="0">
                          <a:ln>
                            <a:noFill/>
                          </a:ln>
                          <a:solidFill>
                            <a:schemeClr val="tx1"/>
                          </a:solidFill>
                          <a:effectLst/>
                          <a:latin typeface="+mn-lt"/>
                          <a:ea typeface="宋体" panose="02010600030101010101" pitchFamily="2" charset="-122"/>
                        </a:rPr>
                        <a:t>不能</a:t>
                      </a:r>
                      <a:endParaRPr kumimoji="0" lang="zh-CN" sz="1800" b="1" i="0" u="none" strike="noStrike" cap="none" normalizeH="0" baseline="0" dirty="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dirty="0">
                          <a:ln>
                            <a:noFill/>
                          </a:ln>
                          <a:solidFill>
                            <a:schemeClr val="tx1"/>
                          </a:solidFill>
                          <a:effectLst/>
                          <a:latin typeface="+mn-lt"/>
                          <a:ea typeface="宋体" panose="02010600030101010101" pitchFamily="2" charset="-122"/>
                        </a:rPr>
                        <a:t>DBA</a:t>
                      </a:r>
                      <a:endParaRPr kumimoji="0" lang="en-US" sz="1800" b="1" i="0" u="none" strike="noStrike" cap="none" normalizeH="0" baseline="0" dirty="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a:ln>
                            <a:noFill/>
                          </a:ln>
                          <a:solidFill>
                            <a:schemeClr val="tx1"/>
                          </a:solidFill>
                          <a:effectLst/>
                          <a:latin typeface="+mn-lt"/>
                          <a:ea typeface="宋体" panose="02010600030101010101" pitchFamily="2" charset="-122"/>
                        </a:rPr>
                        <a:t>PUBLIC</a:t>
                      </a:r>
                      <a:endParaRPr kumimoji="0" lang="en-US" sz="1800" b="1" i="0" u="none" strike="noStrike" cap="none" normalizeH="0" baseline="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mn-lt"/>
                          <a:ea typeface="宋体" panose="02010600030101010101" pitchFamily="2" charset="-122"/>
                        </a:rPr>
                        <a:t>关系</a:t>
                      </a:r>
                      <a:r>
                        <a:rPr kumimoji="0" lang="en-US" sz="1800" b="1" i="0" u="none" strike="noStrike" cap="none" normalizeH="0" baseline="0">
                          <a:ln>
                            <a:noFill/>
                          </a:ln>
                          <a:solidFill>
                            <a:schemeClr val="tx1"/>
                          </a:solidFill>
                          <a:effectLst/>
                          <a:latin typeface="+mn-lt"/>
                          <a:ea typeface="宋体" panose="02010600030101010101" pitchFamily="2" charset="-122"/>
                        </a:rPr>
                        <a:t>SC</a:t>
                      </a:r>
                      <a:endParaRPr kumimoji="0" lang="en-US" sz="1800" b="1" i="0" u="none" strike="noStrike" cap="none" normalizeH="0" baseline="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dirty="0">
                          <a:ln>
                            <a:noFill/>
                          </a:ln>
                          <a:solidFill>
                            <a:schemeClr val="tx1"/>
                          </a:solidFill>
                          <a:effectLst/>
                          <a:latin typeface="+mn-lt"/>
                          <a:ea typeface="宋体" panose="02010600030101010101" pitchFamily="2" charset="-122"/>
                        </a:rPr>
                        <a:t>SELECT</a:t>
                      </a:r>
                      <a:endParaRPr kumimoji="0" lang="en-US" sz="1800" b="1" i="0" u="none" strike="noStrike" cap="none" normalizeH="0" baseline="0" dirty="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800" b="1" i="0" u="none" strike="noStrike" cap="none" normalizeH="0" baseline="0" dirty="0">
                          <a:ln>
                            <a:noFill/>
                          </a:ln>
                          <a:solidFill>
                            <a:schemeClr val="tx1"/>
                          </a:solidFill>
                          <a:effectLst/>
                          <a:latin typeface="+mn-lt"/>
                          <a:ea typeface="宋体" panose="02010600030101010101" pitchFamily="2" charset="-122"/>
                        </a:rPr>
                        <a:t>不能</a:t>
                      </a:r>
                      <a:endParaRPr kumimoji="0" lang="zh-CN" sz="1800" b="1" i="0" u="none" strike="noStrike" cap="none" normalizeH="0" baseline="0" dirty="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a:ln>
                            <a:noFill/>
                          </a:ln>
                          <a:solidFill>
                            <a:schemeClr val="tx1"/>
                          </a:solidFill>
                          <a:effectLst/>
                          <a:latin typeface="+mn-lt"/>
                          <a:ea typeface="宋体" panose="02010600030101010101" pitchFamily="2" charset="-122"/>
                        </a:rPr>
                        <a:t>DBA</a:t>
                      </a:r>
                      <a:endParaRPr kumimoji="0" lang="en-US" sz="1800" b="1" i="0" u="none" strike="noStrike" cap="none" normalizeH="0" baseline="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a:ln>
                            <a:noFill/>
                          </a:ln>
                          <a:solidFill>
                            <a:schemeClr val="tx1"/>
                          </a:solidFill>
                          <a:effectLst/>
                          <a:latin typeface="+mn-lt"/>
                          <a:ea typeface="宋体" panose="02010600030101010101" pitchFamily="2" charset="-122"/>
                        </a:rPr>
                        <a:t>U4</a:t>
                      </a:r>
                      <a:endParaRPr kumimoji="0" lang="en-US" sz="1800" b="1" i="0" u="none" strike="noStrike" cap="none" normalizeH="0" baseline="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mn-lt"/>
                          <a:ea typeface="宋体" panose="02010600030101010101" pitchFamily="2" charset="-122"/>
                        </a:rPr>
                        <a:t>关系</a:t>
                      </a:r>
                      <a:r>
                        <a:rPr kumimoji="0" lang="en-US" sz="1800" b="1" i="0" u="none" strike="noStrike" cap="none" normalizeH="0" baseline="0">
                          <a:ln>
                            <a:noFill/>
                          </a:ln>
                          <a:solidFill>
                            <a:schemeClr val="tx1"/>
                          </a:solidFill>
                          <a:effectLst/>
                          <a:latin typeface="+mn-lt"/>
                          <a:ea typeface="宋体" panose="02010600030101010101" pitchFamily="2" charset="-122"/>
                        </a:rPr>
                        <a:t>Student</a:t>
                      </a:r>
                      <a:endParaRPr kumimoji="0" lang="en-US" sz="1800" b="1" i="0" u="none" strike="noStrike" cap="none" normalizeH="0" baseline="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dirty="0">
                          <a:ln>
                            <a:noFill/>
                          </a:ln>
                          <a:solidFill>
                            <a:schemeClr val="tx1"/>
                          </a:solidFill>
                          <a:effectLst/>
                          <a:latin typeface="+mn-lt"/>
                          <a:ea typeface="宋体" panose="02010600030101010101" pitchFamily="2" charset="-122"/>
                        </a:rPr>
                        <a:t>SELECT</a:t>
                      </a:r>
                      <a:endParaRPr kumimoji="0" lang="en-US" sz="1800" b="1" i="0" u="none" strike="noStrike" cap="none" normalizeH="0" baseline="0" dirty="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800" b="1" i="0" u="none" strike="noStrike" cap="none" normalizeH="0" baseline="0" dirty="0">
                          <a:ln>
                            <a:noFill/>
                          </a:ln>
                          <a:solidFill>
                            <a:schemeClr val="tx1"/>
                          </a:solidFill>
                          <a:effectLst/>
                          <a:latin typeface="+mn-lt"/>
                          <a:ea typeface="宋体" panose="02010600030101010101" pitchFamily="2" charset="-122"/>
                        </a:rPr>
                        <a:t>不能</a:t>
                      </a:r>
                      <a:endParaRPr kumimoji="0" lang="zh-CN" sz="1800" b="1" i="0" u="none" strike="noStrike" cap="none" normalizeH="0" baseline="0" dirty="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8423">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dirty="0">
                          <a:ln>
                            <a:noFill/>
                          </a:ln>
                          <a:solidFill>
                            <a:schemeClr val="tx1"/>
                          </a:solidFill>
                          <a:effectLst/>
                          <a:latin typeface="+mn-lt"/>
                          <a:ea typeface="宋体" panose="02010600030101010101" pitchFamily="2" charset="-122"/>
                        </a:rPr>
                        <a:t>DBA</a:t>
                      </a:r>
                      <a:endParaRPr kumimoji="0" lang="en-US" sz="1800" b="1" i="0" u="none" strike="noStrike" cap="none" normalizeH="0" baseline="0" dirty="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dirty="0">
                          <a:ln>
                            <a:noFill/>
                          </a:ln>
                          <a:solidFill>
                            <a:schemeClr val="tx1"/>
                          </a:solidFill>
                          <a:effectLst/>
                          <a:latin typeface="+mn-lt"/>
                          <a:ea typeface="宋体" panose="02010600030101010101" pitchFamily="2" charset="-122"/>
                        </a:rPr>
                        <a:t>U4</a:t>
                      </a:r>
                      <a:endParaRPr kumimoji="0" lang="en-US" sz="1800" b="1" i="0" u="none" strike="noStrike" cap="none" normalizeH="0" baseline="0" dirty="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mn-lt"/>
                          <a:ea typeface="宋体" panose="02010600030101010101" pitchFamily="2" charset="-122"/>
                        </a:rPr>
                        <a:t>属性列</a:t>
                      </a:r>
                      <a:r>
                        <a:rPr kumimoji="0" lang="en-US" sz="1800" b="1" i="0" u="none" strike="noStrike" cap="none" normalizeH="0" baseline="0" dirty="0" err="1">
                          <a:ln>
                            <a:noFill/>
                          </a:ln>
                          <a:solidFill>
                            <a:schemeClr val="tx1"/>
                          </a:solidFill>
                          <a:effectLst/>
                          <a:latin typeface="+mn-lt"/>
                          <a:ea typeface="宋体" panose="02010600030101010101" pitchFamily="2" charset="-122"/>
                        </a:rPr>
                        <a:t>Student.Sno</a:t>
                      </a:r>
                      <a:endParaRPr kumimoji="0" lang="en-US" sz="1800" b="1" i="0" u="none" strike="noStrike" cap="none" normalizeH="0" baseline="0" dirty="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dirty="0">
                          <a:ln>
                            <a:noFill/>
                          </a:ln>
                          <a:solidFill>
                            <a:schemeClr val="tx1"/>
                          </a:solidFill>
                          <a:effectLst/>
                          <a:latin typeface="+mn-lt"/>
                          <a:ea typeface="宋体" panose="02010600030101010101" pitchFamily="2" charset="-122"/>
                        </a:rPr>
                        <a:t>UPDATE</a:t>
                      </a:r>
                      <a:endParaRPr kumimoji="0" lang="en-US" sz="1800" b="1" i="0" u="none" strike="noStrike" cap="none" normalizeH="0" baseline="0" dirty="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800" b="1" i="0" u="none" strike="noStrike" cap="none" normalizeH="0" baseline="0" dirty="0">
                          <a:ln>
                            <a:noFill/>
                          </a:ln>
                          <a:solidFill>
                            <a:schemeClr val="tx1"/>
                          </a:solidFill>
                          <a:effectLst/>
                          <a:latin typeface="+mn-lt"/>
                          <a:ea typeface="宋体" panose="02010600030101010101" pitchFamily="2" charset="-122"/>
                        </a:rPr>
                        <a:t>不能</a:t>
                      </a:r>
                      <a:endParaRPr kumimoji="0" lang="zh-CN" sz="1800" b="1" i="0" u="none" strike="noStrike" cap="none" normalizeH="0" baseline="0" dirty="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a:ln>
                            <a:noFill/>
                          </a:ln>
                          <a:solidFill>
                            <a:schemeClr val="tx1"/>
                          </a:solidFill>
                          <a:effectLst/>
                          <a:latin typeface="+mn-lt"/>
                          <a:ea typeface="宋体" panose="02010600030101010101" pitchFamily="2" charset="-122"/>
                        </a:rPr>
                        <a:t>DBA</a:t>
                      </a:r>
                      <a:endParaRPr kumimoji="0" lang="en-US" sz="1800" b="1" i="0" u="none" strike="noStrike" cap="none" normalizeH="0" baseline="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a:ln>
                            <a:noFill/>
                          </a:ln>
                          <a:solidFill>
                            <a:schemeClr val="tx1"/>
                          </a:solidFill>
                          <a:effectLst/>
                          <a:latin typeface="+mn-lt"/>
                          <a:ea typeface="宋体" panose="02010600030101010101" pitchFamily="2" charset="-122"/>
                        </a:rPr>
                        <a:t>U5</a:t>
                      </a:r>
                      <a:endParaRPr kumimoji="0" lang="en-US" sz="1800" b="1" i="0" u="none" strike="noStrike" cap="none" normalizeH="0" baseline="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mn-lt"/>
                          <a:ea typeface="宋体" panose="02010600030101010101" pitchFamily="2" charset="-122"/>
                        </a:rPr>
                        <a:t>关系</a:t>
                      </a:r>
                      <a:r>
                        <a:rPr kumimoji="0" lang="en-US" sz="1800" b="1" i="0" u="none" strike="noStrike" cap="none" normalizeH="0" baseline="0">
                          <a:ln>
                            <a:noFill/>
                          </a:ln>
                          <a:solidFill>
                            <a:schemeClr val="tx1"/>
                          </a:solidFill>
                          <a:effectLst/>
                          <a:latin typeface="+mn-lt"/>
                          <a:ea typeface="宋体" panose="02010600030101010101" pitchFamily="2" charset="-122"/>
                        </a:rPr>
                        <a:t>SC</a:t>
                      </a:r>
                      <a:endParaRPr kumimoji="0" lang="en-US" sz="1800" b="1" i="0" u="none" strike="noStrike" cap="none" normalizeH="0" baseline="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dirty="0">
                          <a:ln>
                            <a:noFill/>
                          </a:ln>
                          <a:solidFill>
                            <a:schemeClr val="tx1"/>
                          </a:solidFill>
                          <a:effectLst/>
                          <a:latin typeface="+mn-lt"/>
                          <a:ea typeface="宋体" panose="02010600030101010101" pitchFamily="2" charset="-122"/>
                        </a:rPr>
                        <a:t>INSERT</a:t>
                      </a:r>
                      <a:endParaRPr kumimoji="0" lang="en-US" sz="1800" b="1" i="0" u="none" strike="noStrike" cap="none" normalizeH="0" baseline="0" dirty="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800" b="1" i="0" u="none" strike="noStrike" cap="none" normalizeH="0" baseline="0" dirty="0">
                          <a:ln>
                            <a:noFill/>
                          </a:ln>
                          <a:solidFill>
                            <a:schemeClr val="tx1"/>
                          </a:solidFill>
                          <a:effectLst/>
                          <a:latin typeface="+mn-lt"/>
                          <a:ea typeface="宋体" panose="02010600030101010101" pitchFamily="2" charset="-122"/>
                        </a:rPr>
                        <a:t>能</a:t>
                      </a:r>
                      <a:endParaRPr kumimoji="0" lang="zh-CN" sz="1800" b="1" i="0" u="none" strike="noStrike" cap="none" normalizeH="0" baseline="0" dirty="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a:ln>
                            <a:noFill/>
                          </a:ln>
                          <a:solidFill>
                            <a:schemeClr val="tx1"/>
                          </a:solidFill>
                          <a:effectLst/>
                          <a:latin typeface="+mn-lt"/>
                          <a:ea typeface="宋体" panose="02010600030101010101" pitchFamily="2" charset="-122"/>
                        </a:rPr>
                        <a:t>U5</a:t>
                      </a:r>
                      <a:endParaRPr kumimoji="0" lang="en-US" sz="1800" b="1" i="0" u="none" strike="noStrike" cap="none" normalizeH="0" baseline="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a:ln>
                            <a:noFill/>
                          </a:ln>
                          <a:solidFill>
                            <a:schemeClr val="tx1"/>
                          </a:solidFill>
                          <a:effectLst/>
                          <a:latin typeface="+mn-lt"/>
                          <a:ea typeface="宋体" panose="02010600030101010101" pitchFamily="2" charset="-122"/>
                        </a:rPr>
                        <a:t>U6</a:t>
                      </a:r>
                      <a:endParaRPr kumimoji="0" lang="en-US" sz="1800" b="1" i="0" u="none" strike="noStrike" cap="none" normalizeH="0" baseline="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mn-lt"/>
                          <a:ea typeface="宋体" panose="02010600030101010101" pitchFamily="2" charset="-122"/>
                        </a:rPr>
                        <a:t>关系</a:t>
                      </a:r>
                      <a:r>
                        <a:rPr kumimoji="0" lang="en-US" sz="1800" b="1" i="0" u="none" strike="noStrike" cap="none" normalizeH="0" baseline="0">
                          <a:ln>
                            <a:noFill/>
                          </a:ln>
                          <a:solidFill>
                            <a:schemeClr val="tx1"/>
                          </a:solidFill>
                          <a:effectLst/>
                          <a:latin typeface="+mn-lt"/>
                          <a:ea typeface="宋体" panose="02010600030101010101" pitchFamily="2" charset="-122"/>
                        </a:rPr>
                        <a:t>SC</a:t>
                      </a:r>
                      <a:endParaRPr kumimoji="0" lang="en-US" sz="1800" b="1" i="0" u="none" strike="noStrike" cap="none" normalizeH="0" baseline="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a:ln>
                            <a:noFill/>
                          </a:ln>
                          <a:solidFill>
                            <a:schemeClr val="tx1"/>
                          </a:solidFill>
                          <a:effectLst/>
                          <a:latin typeface="+mn-lt"/>
                          <a:ea typeface="宋体" panose="02010600030101010101" pitchFamily="2" charset="-122"/>
                        </a:rPr>
                        <a:t>INSERT</a:t>
                      </a:r>
                      <a:endParaRPr kumimoji="0" lang="en-US" sz="1800" b="1" i="0" u="none" strike="noStrike" cap="none" normalizeH="0" baseline="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800" b="1" i="0" u="none" strike="noStrike" cap="none" normalizeH="0" baseline="0" dirty="0">
                          <a:ln>
                            <a:noFill/>
                          </a:ln>
                          <a:solidFill>
                            <a:schemeClr val="tx1"/>
                          </a:solidFill>
                          <a:effectLst/>
                          <a:latin typeface="+mn-lt"/>
                          <a:ea typeface="宋体" panose="02010600030101010101" pitchFamily="2" charset="-122"/>
                        </a:rPr>
                        <a:t>能</a:t>
                      </a:r>
                      <a:endParaRPr kumimoji="0" lang="zh-CN" sz="1800" b="1" i="0" u="none" strike="noStrike" cap="none" normalizeH="0" baseline="0" dirty="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a:ln>
                            <a:noFill/>
                          </a:ln>
                          <a:solidFill>
                            <a:schemeClr val="tx1"/>
                          </a:solidFill>
                          <a:effectLst/>
                          <a:latin typeface="+mn-lt"/>
                          <a:ea typeface="宋体" panose="02010600030101010101" pitchFamily="2" charset="-122"/>
                        </a:rPr>
                        <a:t>U6</a:t>
                      </a:r>
                      <a:endParaRPr kumimoji="0" lang="en-US" sz="1800" b="1" i="0" u="none" strike="noStrike" cap="none" normalizeH="0" baseline="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a:ln>
                            <a:noFill/>
                          </a:ln>
                          <a:solidFill>
                            <a:schemeClr val="tx1"/>
                          </a:solidFill>
                          <a:effectLst/>
                          <a:latin typeface="+mn-lt"/>
                          <a:ea typeface="宋体" panose="02010600030101010101" pitchFamily="2" charset="-122"/>
                        </a:rPr>
                        <a:t>U7</a:t>
                      </a:r>
                      <a:endParaRPr kumimoji="0" lang="en-US" sz="1800" b="1" i="0" u="none" strike="noStrike" cap="none" normalizeH="0" baseline="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mn-lt"/>
                          <a:ea typeface="宋体" panose="02010600030101010101" pitchFamily="2" charset="-122"/>
                        </a:rPr>
                        <a:t>关系</a:t>
                      </a:r>
                      <a:r>
                        <a:rPr kumimoji="0" lang="en-US" sz="1800" b="1" i="0" u="none" strike="noStrike" cap="none" normalizeH="0" baseline="0">
                          <a:ln>
                            <a:noFill/>
                          </a:ln>
                          <a:solidFill>
                            <a:schemeClr val="tx1"/>
                          </a:solidFill>
                          <a:effectLst/>
                          <a:latin typeface="+mn-lt"/>
                          <a:ea typeface="宋体" panose="02010600030101010101" pitchFamily="2" charset="-122"/>
                        </a:rPr>
                        <a:t>SC</a:t>
                      </a:r>
                      <a:endParaRPr kumimoji="0" lang="en-US" sz="1800" b="1" i="0" u="none" strike="noStrike" cap="none" normalizeH="0" baseline="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a:ln>
                            <a:noFill/>
                          </a:ln>
                          <a:solidFill>
                            <a:schemeClr val="tx1"/>
                          </a:solidFill>
                          <a:effectLst/>
                          <a:latin typeface="+mn-lt"/>
                          <a:ea typeface="宋体" panose="02010600030101010101" pitchFamily="2" charset="-122"/>
                        </a:rPr>
                        <a:t>INSERT</a:t>
                      </a:r>
                      <a:endParaRPr kumimoji="0" lang="en-US" sz="1800" b="1" i="0" u="none" strike="noStrike" cap="none" normalizeH="0" baseline="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800" b="1" i="0" u="none" strike="noStrike" cap="none" normalizeH="0" baseline="0" dirty="0">
                          <a:ln>
                            <a:noFill/>
                          </a:ln>
                          <a:solidFill>
                            <a:schemeClr val="tx1"/>
                          </a:solidFill>
                          <a:effectLst/>
                          <a:latin typeface="+mn-lt"/>
                          <a:ea typeface="宋体" panose="02010600030101010101" pitchFamily="2" charset="-122"/>
                        </a:rPr>
                        <a:t>不能</a:t>
                      </a:r>
                      <a:endParaRPr kumimoji="0" lang="zh-CN" sz="1800" b="1" i="0" u="none" strike="noStrike" cap="none" normalizeH="0" baseline="0" dirty="0">
                        <a:ln>
                          <a:noFill/>
                        </a:ln>
                        <a:solidFill>
                          <a:schemeClr val="tx1"/>
                        </a:solidFill>
                        <a:effectLst/>
                        <a:latin typeface="+mn-lt"/>
                        <a:ea typeface="宋体" panose="02010600030101010101" pitchFamily="2" charset="-122"/>
                      </a:endParaRPr>
                    </a:p>
                  </a:txBody>
                  <a:tcPr marL="121920" marR="1219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Rectangle 3"/>
          <p:cNvSpPr txBox="1">
            <a:spLocks noChangeArrowheads="1"/>
          </p:cNvSpPr>
          <p:nvPr/>
        </p:nvSpPr>
        <p:spPr>
          <a:xfrm>
            <a:off x="685800" y="699494"/>
            <a:ext cx="10210800" cy="457200"/>
          </a:xfrm>
          <a:prstGeom prst="rect">
            <a:avLst/>
          </a:prstGeom>
        </p:spPr>
        <p:txBody>
          <a:bodyPr vert="horz" lIns="91440" tIns="45720" rIns="91440" bIns="45720" rtlCol="0">
            <a:noAutofit/>
          </a:bodyPr>
          <a:lstStyle>
            <a:lvl1pPr marL="273050" indent="-273050" algn="l" defTabSz="914400" rtl="0" eaLnBrk="1" latinLnBrk="0" hangingPunct="1">
              <a:lnSpc>
                <a:spcPct val="150000"/>
              </a:lnSpc>
              <a:spcBef>
                <a:spcPct val="20000"/>
              </a:spcBef>
              <a:buClr>
                <a:srgbClr val="0000FF"/>
              </a:buClr>
              <a:buSzPct val="100000"/>
              <a:buFont typeface="Wingdings" panose="05000000000000000000" pitchFamily="2" charset="2"/>
              <a:buChar char="q"/>
              <a:defRPr sz="2400" kern="1200">
                <a:solidFill>
                  <a:schemeClr val="tx1"/>
                </a:solidFill>
                <a:latin typeface="+mn-lt"/>
                <a:ea typeface="+mn-ea"/>
                <a:cs typeface="+mn-cs"/>
              </a:defRPr>
            </a:lvl1pPr>
            <a:lvl2pPr marL="532130" indent="-259080" algn="l" defTabSz="914400" rtl="0" eaLnBrk="1" latinLnBrk="0" hangingPunct="1">
              <a:lnSpc>
                <a:spcPct val="150000"/>
              </a:lnSpc>
              <a:spcBef>
                <a:spcPct val="20000"/>
              </a:spcBef>
              <a:buClr>
                <a:srgbClr val="990099"/>
              </a:buClr>
              <a:buSzPct val="90000"/>
              <a:buFont typeface="Wingdings" panose="05000000000000000000" pitchFamily="2" charset="2"/>
              <a:buChar char=""/>
              <a:defRPr sz="2000" kern="1200">
                <a:solidFill>
                  <a:schemeClr val="tx1"/>
                </a:solidFill>
                <a:latin typeface="楷体_GB2312" pitchFamily="49" charset="-122"/>
                <a:ea typeface="楷体_GB2312" pitchFamily="49" charset="-122"/>
                <a:cs typeface="+mn-cs"/>
              </a:defRPr>
            </a:lvl2pPr>
            <a:lvl3pPr marL="805180" indent="-273050" algn="l" defTabSz="914400" rtl="0" eaLnBrk="1" latinLnBrk="0" hangingPunct="1">
              <a:lnSpc>
                <a:spcPct val="150000"/>
              </a:lnSpc>
              <a:spcBef>
                <a:spcPct val="20000"/>
              </a:spcBef>
              <a:buFont typeface="Times New Roman" panose="02020603050405020304" pitchFamily="18" charset="0"/>
              <a:buChar char="─"/>
              <a:defRPr sz="2000" kern="1200">
                <a:solidFill>
                  <a:schemeClr val="tx1"/>
                </a:solidFill>
                <a:latin typeface="楷体_GB2312" pitchFamily="49" charset="-122"/>
                <a:ea typeface="楷体_GB2312" pitchFamily="49" charset="-122"/>
                <a:cs typeface="+mn-cs"/>
              </a:defRPr>
            </a:lvl3pPr>
            <a:lvl4pPr marL="1600200" indent="-228600" algn="l" defTabSz="914400" rtl="0" eaLnBrk="1" latinLnBrk="0" hangingPunct="1">
              <a:spcBef>
                <a:spcPct val="20000"/>
              </a:spcBef>
              <a:buFont typeface="Wingdings" panose="05000000000000000000" pitchFamily="2" charset="2"/>
              <a:buNone/>
              <a:defRPr sz="1800" kern="1200">
                <a:solidFill>
                  <a:schemeClr val="tx1"/>
                </a:solidFill>
                <a:latin typeface="楷体_GB2312" pitchFamily="49" charset="-122"/>
                <a:ea typeface="楷体_GB2312" pitchFamily="49" charset="-122"/>
                <a:cs typeface="+mn-cs"/>
              </a:defRPr>
            </a:lvl4pPr>
            <a:lvl5pPr marL="2057400" indent="-228600" algn="l" defTabSz="914400" rtl="0" eaLnBrk="1" latinLnBrk="0" hangingPunct="1">
              <a:spcBef>
                <a:spcPct val="20000"/>
              </a:spcBef>
              <a:buFont typeface="Arial" panose="020B0604020202020204" pitchFamily="34" charset="0"/>
              <a:buNone/>
              <a:defRPr sz="1600" kern="1200">
                <a:solidFill>
                  <a:schemeClr val="tx1"/>
                </a:solidFill>
                <a:latin typeface="楷体_GB2312" pitchFamily="49" charset="-122"/>
                <a:ea typeface="楷体_GB2312"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lnSpc>
                <a:spcPct val="80000"/>
              </a:lnSpc>
              <a:buFont typeface="Wingdings" panose="05000000000000000000" pitchFamily="2" charset="2"/>
              <a:buNone/>
            </a:pPr>
            <a:r>
              <a:rPr lang="zh-CN" altLang="en-US" sz="2800" dirty="0">
                <a:solidFill>
                  <a:srgbClr val="0000CC"/>
                </a:solidFill>
                <a:latin typeface="等线" panose="02010600030101010101" pitchFamily="2" charset="-122"/>
                <a:ea typeface="等线" panose="02010600030101010101" pitchFamily="2" charset="-122"/>
              </a:rPr>
              <a:t>执行了例4.</a:t>
            </a:r>
            <a:r>
              <a:rPr lang="en-US" altLang="zh-CN" sz="2800" dirty="0">
                <a:solidFill>
                  <a:srgbClr val="0000CC"/>
                </a:solidFill>
                <a:latin typeface="等线" panose="02010600030101010101" pitchFamily="2" charset="-122"/>
                <a:ea typeface="等线" panose="02010600030101010101" pitchFamily="2" charset="-122"/>
              </a:rPr>
              <a:t>1~</a:t>
            </a:r>
            <a:r>
              <a:rPr lang="zh-CN" altLang="en-US" sz="2800" dirty="0">
                <a:solidFill>
                  <a:srgbClr val="0000CC"/>
                </a:solidFill>
                <a:latin typeface="等线" panose="02010600030101010101" pitchFamily="2" charset="-122"/>
                <a:ea typeface="等线" panose="02010600030101010101" pitchFamily="2" charset="-122"/>
              </a:rPr>
              <a:t>例4.</a:t>
            </a:r>
            <a:r>
              <a:rPr lang="en-US" altLang="zh-CN" sz="2800" dirty="0">
                <a:solidFill>
                  <a:srgbClr val="0000CC"/>
                </a:solidFill>
                <a:latin typeface="等线" panose="02010600030101010101" pitchFamily="2" charset="-122"/>
                <a:ea typeface="等线" panose="02010600030101010101" pitchFamily="2" charset="-122"/>
              </a:rPr>
              <a:t>7</a:t>
            </a:r>
            <a:r>
              <a:rPr lang="zh-CN" altLang="en-US" sz="2800" dirty="0">
                <a:solidFill>
                  <a:srgbClr val="0000CC"/>
                </a:solidFill>
                <a:latin typeface="等线" panose="02010600030101010101" pitchFamily="2" charset="-122"/>
                <a:ea typeface="等线" panose="02010600030101010101" pitchFamily="2" charset="-122"/>
              </a:rPr>
              <a:t>语句后学生</a:t>
            </a:r>
            <a:r>
              <a:rPr lang="en-US" altLang="zh-CN" sz="2800" dirty="0">
                <a:solidFill>
                  <a:srgbClr val="0000CC"/>
                </a:solidFill>
                <a:latin typeface="等线" panose="02010600030101010101" pitchFamily="2" charset="-122"/>
                <a:ea typeface="等线" panose="02010600030101010101" pitchFamily="2" charset="-122"/>
              </a:rPr>
              <a:t>-</a:t>
            </a:r>
            <a:r>
              <a:rPr lang="zh-CN" altLang="en-US" sz="2800" dirty="0">
                <a:solidFill>
                  <a:srgbClr val="0000CC"/>
                </a:solidFill>
                <a:latin typeface="等线" panose="02010600030101010101" pitchFamily="2" charset="-122"/>
                <a:ea typeface="等线" panose="02010600030101010101" pitchFamily="2" charset="-122"/>
              </a:rPr>
              <a:t>课程数据库中的用户权限定义表</a:t>
            </a:r>
            <a:endParaRPr lang="zh-CN" altLang="en-US" sz="2800" dirty="0">
              <a:solidFill>
                <a:srgbClr val="0000CC"/>
              </a:solidFill>
              <a:latin typeface="等线" panose="02010600030101010101" pitchFamily="2" charset="-122"/>
              <a:ea typeface="等线"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en-US" altLang="zh-CN" dirty="0"/>
              <a:t>Oracle</a:t>
            </a:r>
            <a:r>
              <a:rPr lang="zh-CN" altLang="en-US" dirty="0"/>
              <a:t>中的</a:t>
            </a:r>
            <a:r>
              <a:rPr lang="en-US" altLang="zh-CN" dirty="0">
                <a:solidFill>
                  <a:srgbClr val="FF0000"/>
                </a:solidFill>
              </a:rPr>
              <a:t>GRANT</a:t>
            </a:r>
            <a:r>
              <a:rPr lang="zh-CN" altLang="en-US" dirty="0">
                <a:solidFill>
                  <a:srgbClr val="FF0000"/>
                </a:solidFill>
              </a:rPr>
              <a:t>语法</a:t>
            </a:r>
            <a:endParaRPr lang="en-US" altLang="zh-CN" dirty="0">
              <a:solidFill>
                <a:srgbClr val="FF0000"/>
              </a:solidFill>
            </a:endParaRPr>
          </a:p>
          <a:p>
            <a:pPr lvl="1"/>
            <a:r>
              <a:rPr lang="zh-CN" altLang="en-US" dirty="0">
                <a:solidFill>
                  <a:srgbClr val="FF0000"/>
                </a:solidFill>
              </a:rPr>
              <a:t>缺省</a:t>
            </a:r>
            <a:r>
              <a:rPr lang="en-US" altLang="zh-CN" dirty="0">
                <a:solidFill>
                  <a:srgbClr val="FF0000"/>
                </a:solidFill>
              </a:rPr>
              <a:t>table</a:t>
            </a:r>
            <a:endParaRPr lang="en-US" altLang="zh-CN" dirty="0"/>
          </a:p>
          <a:p>
            <a:pPr lvl="1"/>
            <a:r>
              <a:rPr lang="en-US" altLang="zh-CN" dirty="0"/>
              <a:t>All privileges</a:t>
            </a:r>
            <a:r>
              <a:rPr lang="zh-CN" altLang="en-US" dirty="0"/>
              <a:t>中缺省</a:t>
            </a:r>
            <a:r>
              <a:rPr lang="en-US" altLang="zh-CN" dirty="0">
                <a:solidFill>
                  <a:srgbClr val="FF0000"/>
                </a:solidFill>
              </a:rPr>
              <a:t>PRIVILEGES</a:t>
            </a:r>
            <a:endParaRPr lang="en-US" altLang="zh-CN" dirty="0">
              <a:solidFill>
                <a:srgbClr val="FF0000"/>
              </a:solidFill>
            </a:endParaRPr>
          </a:p>
          <a:p>
            <a:endParaRPr lang="en-US" altLang="zh-CN" sz="1050" dirty="0"/>
          </a:p>
          <a:p>
            <a:r>
              <a:rPr lang="zh-CN" altLang="en-US" dirty="0"/>
              <a:t>例子</a:t>
            </a:r>
            <a:endParaRPr lang="en-US" altLang="zh-CN" dirty="0"/>
          </a:p>
          <a:p>
            <a:pPr marL="814705" lvl="1" indent="-457200">
              <a:buFont typeface="+mj-lt"/>
              <a:buAutoNum type="arabicPeriod"/>
            </a:pPr>
            <a:r>
              <a:rPr lang="en-US" altLang="zh-CN" dirty="0">
                <a:solidFill>
                  <a:srgbClr val="0000CC"/>
                </a:solidFill>
              </a:rPr>
              <a:t>grant select, update, insert on </a:t>
            </a:r>
            <a:r>
              <a:rPr lang="en-US" altLang="zh-CN" dirty="0" err="1">
                <a:solidFill>
                  <a:srgbClr val="0000CC"/>
                </a:solidFill>
              </a:rPr>
              <a:t>emp</a:t>
            </a:r>
            <a:r>
              <a:rPr lang="en-US" altLang="zh-CN" dirty="0">
                <a:solidFill>
                  <a:srgbClr val="0000CC"/>
                </a:solidFill>
              </a:rPr>
              <a:t> to </a:t>
            </a:r>
            <a:r>
              <a:rPr lang="en-US" altLang="zh-CN" dirty="0" err="1">
                <a:solidFill>
                  <a:srgbClr val="0000CC"/>
                </a:solidFill>
              </a:rPr>
              <a:t>sami</a:t>
            </a:r>
            <a:r>
              <a:rPr lang="en-US" altLang="zh-CN" dirty="0">
                <a:solidFill>
                  <a:srgbClr val="0000CC"/>
                </a:solidFill>
              </a:rPr>
              <a:t>;</a:t>
            </a:r>
            <a:endParaRPr lang="en-US" altLang="zh-CN" dirty="0">
              <a:solidFill>
                <a:srgbClr val="0000CC"/>
              </a:solidFill>
            </a:endParaRPr>
          </a:p>
          <a:p>
            <a:pPr marL="814705" lvl="1" indent="-457200">
              <a:buFont typeface="+mj-lt"/>
              <a:buAutoNum type="arabicPeriod"/>
            </a:pPr>
            <a:r>
              <a:rPr lang="en-US" altLang="zh-CN" dirty="0">
                <a:solidFill>
                  <a:srgbClr val="0000CC"/>
                </a:solidFill>
              </a:rPr>
              <a:t>grant  all on </a:t>
            </a:r>
            <a:r>
              <a:rPr lang="en-US" altLang="zh-CN" dirty="0" err="1">
                <a:solidFill>
                  <a:srgbClr val="0000CC"/>
                </a:solidFill>
              </a:rPr>
              <a:t>emp</a:t>
            </a:r>
            <a:r>
              <a:rPr lang="en-US" altLang="zh-CN" dirty="0">
                <a:solidFill>
                  <a:srgbClr val="0000CC"/>
                </a:solidFill>
              </a:rPr>
              <a:t> to </a:t>
            </a:r>
            <a:r>
              <a:rPr lang="en-US" altLang="zh-CN" dirty="0" err="1">
                <a:solidFill>
                  <a:srgbClr val="0000CC"/>
                </a:solidFill>
              </a:rPr>
              <a:t>sami</a:t>
            </a:r>
            <a:r>
              <a:rPr lang="en-US" altLang="zh-CN" dirty="0">
                <a:solidFill>
                  <a:srgbClr val="0000CC"/>
                </a:solidFill>
              </a:rPr>
              <a:t>;</a:t>
            </a:r>
            <a:endParaRPr lang="en-US" altLang="zh-CN" dirty="0">
              <a:solidFill>
                <a:srgbClr val="0000CC"/>
              </a:solidFill>
            </a:endParaRPr>
          </a:p>
          <a:p>
            <a:pPr marL="814705" lvl="1" indent="-457200">
              <a:buFont typeface="+mj-lt"/>
              <a:buAutoNum type="arabicPeriod"/>
            </a:pPr>
            <a:r>
              <a:rPr lang="en-US" altLang="zh-CN" dirty="0">
                <a:solidFill>
                  <a:srgbClr val="0000CC"/>
                </a:solidFill>
              </a:rPr>
              <a:t>grant select on </a:t>
            </a:r>
            <a:r>
              <a:rPr lang="en-US" altLang="zh-CN" dirty="0" err="1">
                <a:solidFill>
                  <a:srgbClr val="0000CC"/>
                </a:solidFill>
              </a:rPr>
              <a:t>emp</a:t>
            </a:r>
            <a:r>
              <a:rPr lang="en-US" altLang="zh-CN" dirty="0">
                <a:solidFill>
                  <a:srgbClr val="0000CC"/>
                </a:solidFill>
              </a:rPr>
              <a:t> to public;</a:t>
            </a:r>
            <a:endParaRPr lang="en-US" altLang="zh-CN" dirty="0">
              <a:solidFill>
                <a:srgbClr val="0000CC"/>
              </a:solidFill>
            </a:endParaRPr>
          </a:p>
          <a:p>
            <a:pPr marL="814705" lvl="1" indent="-457200">
              <a:buFont typeface="+mj-lt"/>
              <a:buAutoNum type="arabicPeriod"/>
            </a:pPr>
            <a:r>
              <a:rPr lang="en-US" altLang="zh-CN" dirty="0">
                <a:solidFill>
                  <a:srgbClr val="0000CC"/>
                </a:solidFill>
              </a:rPr>
              <a:t>grant update (</a:t>
            </a:r>
            <a:r>
              <a:rPr lang="en-US" altLang="zh-CN" dirty="0" err="1">
                <a:solidFill>
                  <a:srgbClr val="0000CC"/>
                </a:solidFill>
              </a:rPr>
              <a:t>ename</a:t>
            </a:r>
            <a:r>
              <a:rPr lang="en-US" altLang="zh-CN" dirty="0">
                <a:solidFill>
                  <a:srgbClr val="0000CC"/>
                </a:solidFill>
              </a:rPr>
              <a:t>),insert (</a:t>
            </a:r>
            <a:r>
              <a:rPr lang="en-US" altLang="zh-CN" dirty="0" err="1">
                <a:solidFill>
                  <a:srgbClr val="0000CC"/>
                </a:solidFill>
              </a:rPr>
              <a:t>empno</a:t>
            </a:r>
            <a:r>
              <a:rPr lang="en-US" altLang="zh-CN" dirty="0">
                <a:solidFill>
                  <a:srgbClr val="0000CC"/>
                </a:solidFill>
              </a:rPr>
              <a:t>, </a:t>
            </a:r>
            <a:r>
              <a:rPr lang="en-US" altLang="zh-CN" dirty="0" err="1">
                <a:solidFill>
                  <a:srgbClr val="0000CC"/>
                </a:solidFill>
              </a:rPr>
              <a:t>ename</a:t>
            </a:r>
            <a:r>
              <a:rPr lang="en-US" altLang="zh-CN" dirty="0">
                <a:solidFill>
                  <a:srgbClr val="0000CC"/>
                </a:solidFill>
              </a:rPr>
              <a:t>)  on </a:t>
            </a:r>
            <a:r>
              <a:rPr lang="en-US" altLang="zh-CN" dirty="0" err="1">
                <a:solidFill>
                  <a:srgbClr val="0000CC"/>
                </a:solidFill>
              </a:rPr>
              <a:t>emp</a:t>
            </a:r>
            <a:r>
              <a:rPr lang="en-US" altLang="zh-CN" dirty="0">
                <a:solidFill>
                  <a:srgbClr val="0000CC"/>
                </a:solidFill>
              </a:rPr>
              <a:t> to </a:t>
            </a:r>
            <a:r>
              <a:rPr lang="en-US" altLang="zh-CN" dirty="0" err="1">
                <a:solidFill>
                  <a:srgbClr val="0000CC"/>
                </a:solidFill>
              </a:rPr>
              <a:t>sami</a:t>
            </a:r>
            <a:r>
              <a:rPr lang="en-US" altLang="zh-CN" dirty="0">
                <a:solidFill>
                  <a:srgbClr val="0000CC"/>
                </a:solidFill>
              </a:rPr>
              <a:t>;</a:t>
            </a:r>
            <a:endParaRPr lang="en-US" altLang="zh-CN" dirty="0">
              <a:solidFill>
                <a:srgbClr val="0000CC"/>
              </a:solidFill>
            </a:endParaRPr>
          </a:p>
          <a:p>
            <a:pPr marL="814705" lvl="1" indent="-457200">
              <a:buFont typeface="+mj-lt"/>
              <a:buAutoNum type="arabicPeriod"/>
            </a:pPr>
            <a:r>
              <a:rPr lang="en-US" altLang="zh-CN" dirty="0">
                <a:solidFill>
                  <a:srgbClr val="0000CC"/>
                </a:solidFill>
              </a:rPr>
              <a:t>grant select on </a:t>
            </a:r>
            <a:r>
              <a:rPr lang="en-US" altLang="zh-CN" dirty="0" err="1">
                <a:solidFill>
                  <a:srgbClr val="0000CC"/>
                </a:solidFill>
              </a:rPr>
              <a:t>emp</a:t>
            </a:r>
            <a:r>
              <a:rPr lang="en-US" altLang="zh-CN" dirty="0">
                <a:solidFill>
                  <a:srgbClr val="0000CC"/>
                </a:solidFill>
              </a:rPr>
              <a:t> to </a:t>
            </a:r>
            <a:r>
              <a:rPr lang="en-US" altLang="zh-CN" dirty="0" err="1">
                <a:solidFill>
                  <a:srgbClr val="0000CC"/>
                </a:solidFill>
              </a:rPr>
              <a:t>sami</a:t>
            </a:r>
            <a:r>
              <a:rPr lang="en-US" altLang="zh-CN" dirty="0">
                <a:solidFill>
                  <a:srgbClr val="0000CC"/>
                </a:solidFill>
              </a:rPr>
              <a:t> with grant option;</a:t>
            </a:r>
            <a:endParaRPr lang="zh-CN" altLang="en-US" dirty="0">
              <a:solidFill>
                <a:srgbClr val="0000CC"/>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609600"/>
            <a:ext cx="11007107" cy="5926426"/>
          </a:xfrm>
        </p:spPr>
        <p:txBody>
          <a:bodyPr>
            <a:normAutofit/>
          </a:bodyPr>
          <a:lstStyle/>
          <a:p>
            <a:r>
              <a:rPr lang="zh-CN" altLang="en-US" dirty="0"/>
              <a:t>授予的权限可以由数据库管理员或其他授权者用</a:t>
            </a:r>
            <a:r>
              <a:rPr lang="en-US" altLang="zh-CN" dirty="0"/>
              <a:t>REVOKE</a:t>
            </a:r>
            <a:r>
              <a:rPr lang="zh-CN" altLang="en-US" dirty="0"/>
              <a:t>语句收回</a:t>
            </a:r>
            <a:endParaRPr lang="en-US" altLang="zh-CN" dirty="0"/>
          </a:p>
          <a:p>
            <a:r>
              <a:rPr lang="zh-CN" altLang="en-US" dirty="0"/>
              <a:t>权限的回收：</a:t>
            </a:r>
            <a:r>
              <a:rPr lang="en-US" altLang="zh-CN" dirty="0">
                <a:solidFill>
                  <a:srgbClr val="FF0000"/>
                </a:solidFill>
                <a:highlight>
                  <a:srgbClr val="FFFF00"/>
                </a:highlight>
              </a:rPr>
              <a:t>REVOKE</a:t>
            </a:r>
            <a:r>
              <a:rPr lang="zh-CN" altLang="en-US" dirty="0">
                <a:solidFill>
                  <a:srgbClr val="FF0000"/>
                </a:solidFill>
              </a:rPr>
              <a:t>语句格式</a:t>
            </a:r>
            <a:r>
              <a:rPr lang="zh-CN" altLang="en-US" dirty="0"/>
              <a:t>：</a:t>
            </a:r>
            <a:endParaRPr lang="en-US" altLang="zh-CN" dirty="0"/>
          </a:p>
          <a:p>
            <a:pPr algn="just">
              <a:lnSpc>
                <a:spcPct val="150000"/>
              </a:lnSpc>
              <a:buNone/>
            </a:pPr>
            <a:r>
              <a:rPr lang="en-US" altLang="zh-CN" dirty="0">
                <a:solidFill>
                  <a:srgbClr val="0000CC"/>
                </a:solidFill>
              </a:rPr>
              <a:t>                        REVOKE &lt;</a:t>
            </a:r>
            <a:r>
              <a:rPr lang="zh-CN" altLang="en-US" dirty="0">
                <a:solidFill>
                  <a:srgbClr val="0000CC"/>
                </a:solidFill>
              </a:rPr>
              <a:t>权限</a:t>
            </a:r>
            <a:r>
              <a:rPr lang="en-US" altLang="zh-CN" dirty="0">
                <a:solidFill>
                  <a:srgbClr val="0000CC"/>
                </a:solidFill>
              </a:rPr>
              <a:t>&gt;[,&lt;</a:t>
            </a:r>
            <a:r>
              <a:rPr lang="zh-CN" altLang="en-US" dirty="0">
                <a:solidFill>
                  <a:srgbClr val="0000CC"/>
                </a:solidFill>
              </a:rPr>
              <a:t>权限</a:t>
            </a:r>
            <a:r>
              <a:rPr lang="en-US" altLang="zh-CN" dirty="0">
                <a:solidFill>
                  <a:srgbClr val="0000CC"/>
                </a:solidFill>
              </a:rPr>
              <a:t>&gt;]... </a:t>
            </a:r>
            <a:endParaRPr lang="en-US" altLang="zh-CN" dirty="0">
              <a:solidFill>
                <a:srgbClr val="0000CC"/>
              </a:solidFill>
            </a:endParaRPr>
          </a:p>
          <a:p>
            <a:pPr algn="just">
              <a:lnSpc>
                <a:spcPct val="150000"/>
              </a:lnSpc>
              <a:buNone/>
            </a:pPr>
            <a:r>
              <a:rPr lang="en-US" altLang="zh-CN" dirty="0">
                <a:solidFill>
                  <a:srgbClr val="0000CC"/>
                </a:solidFill>
              </a:rPr>
              <a:t>                        ON &lt;</a:t>
            </a:r>
            <a:r>
              <a:rPr lang="zh-CN" altLang="en-US" dirty="0">
                <a:solidFill>
                  <a:srgbClr val="0000CC"/>
                </a:solidFill>
              </a:rPr>
              <a:t>对象类型</a:t>
            </a:r>
            <a:r>
              <a:rPr lang="en-US" altLang="zh-CN" dirty="0">
                <a:solidFill>
                  <a:srgbClr val="0000CC"/>
                </a:solidFill>
              </a:rPr>
              <a:t>&gt; &lt;</a:t>
            </a:r>
            <a:r>
              <a:rPr lang="zh-CN" altLang="en-US" dirty="0">
                <a:solidFill>
                  <a:srgbClr val="0000CC"/>
                </a:solidFill>
              </a:rPr>
              <a:t>对象名</a:t>
            </a:r>
            <a:r>
              <a:rPr lang="en-US" altLang="zh-CN" dirty="0">
                <a:solidFill>
                  <a:srgbClr val="0000CC"/>
                </a:solidFill>
              </a:rPr>
              <a:t>&gt;[,&lt;</a:t>
            </a:r>
            <a:r>
              <a:rPr lang="zh-CN" altLang="en-US" dirty="0">
                <a:solidFill>
                  <a:srgbClr val="0000CC"/>
                </a:solidFill>
              </a:rPr>
              <a:t>对象类型</a:t>
            </a:r>
            <a:r>
              <a:rPr lang="en-US" altLang="zh-CN" dirty="0">
                <a:solidFill>
                  <a:srgbClr val="0000CC"/>
                </a:solidFill>
              </a:rPr>
              <a:t>&gt;&lt;</a:t>
            </a:r>
            <a:r>
              <a:rPr lang="zh-CN" altLang="en-US" dirty="0">
                <a:solidFill>
                  <a:srgbClr val="0000CC"/>
                </a:solidFill>
              </a:rPr>
              <a:t>对象名</a:t>
            </a:r>
            <a:r>
              <a:rPr lang="en-US" altLang="zh-CN" dirty="0">
                <a:solidFill>
                  <a:srgbClr val="0000CC"/>
                </a:solidFill>
              </a:rPr>
              <a:t>&gt;]…</a:t>
            </a:r>
            <a:endParaRPr lang="en-US" altLang="zh-CN" dirty="0">
              <a:solidFill>
                <a:srgbClr val="0000CC"/>
              </a:solidFill>
            </a:endParaRPr>
          </a:p>
          <a:p>
            <a:pPr algn="just">
              <a:lnSpc>
                <a:spcPct val="150000"/>
              </a:lnSpc>
              <a:buNone/>
            </a:pPr>
            <a:r>
              <a:rPr lang="en-US" altLang="zh-CN" dirty="0">
                <a:solidFill>
                  <a:srgbClr val="0000CC"/>
                </a:solidFill>
              </a:rPr>
              <a:t>                        FROM &lt;</a:t>
            </a:r>
            <a:r>
              <a:rPr lang="zh-CN" altLang="en-US" dirty="0">
                <a:solidFill>
                  <a:srgbClr val="0000CC"/>
                </a:solidFill>
              </a:rPr>
              <a:t>用户</a:t>
            </a:r>
            <a:r>
              <a:rPr lang="en-US" altLang="zh-CN" dirty="0">
                <a:solidFill>
                  <a:srgbClr val="0000CC"/>
                </a:solidFill>
              </a:rPr>
              <a:t>&gt;[,&lt;</a:t>
            </a:r>
            <a:r>
              <a:rPr lang="zh-CN" altLang="en-US" dirty="0">
                <a:solidFill>
                  <a:srgbClr val="0000CC"/>
                </a:solidFill>
              </a:rPr>
              <a:t>用户</a:t>
            </a:r>
            <a:r>
              <a:rPr lang="en-US" altLang="zh-CN" dirty="0">
                <a:solidFill>
                  <a:srgbClr val="0000CC"/>
                </a:solidFill>
              </a:rPr>
              <a:t>&gt;]...[CASCADE | RESTRICT];</a:t>
            </a:r>
            <a:endParaRPr lang="en-US" altLang="zh-CN" dirty="0">
              <a:solidFill>
                <a:srgbClr val="0000CC"/>
              </a:solidFill>
            </a:endParaRPr>
          </a:p>
          <a:p>
            <a:pPr algn="just"/>
            <a:endParaRPr lang="en-US" altLang="zh-CN" sz="1200" dirty="0"/>
          </a:p>
          <a:p>
            <a:pPr algn="just"/>
            <a:r>
              <a:rPr lang="en-US" altLang="zh-CN" dirty="0"/>
              <a:t>[</a:t>
            </a:r>
            <a:r>
              <a:rPr lang="zh-CN" altLang="en-US" dirty="0"/>
              <a:t>例4.</a:t>
            </a:r>
            <a:r>
              <a:rPr lang="en-US" altLang="zh-CN" dirty="0"/>
              <a:t>8] </a:t>
            </a:r>
            <a:r>
              <a:rPr lang="zh-CN" altLang="en-US" dirty="0"/>
              <a:t>把用户</a:t>
            </a:r>
            <a:r>
              <a:rPr lang="en-US" altLang="zh-CN" dirty="0"/>
              <a:t>U4</a:t>
            </a:r>
            <a:r>
              <a:rPr lang="zh-CN" altLang="en-US" dirty="0"/>
              <a:t>修改学生学号的权限收回</a:t>
            </a:r>
            <a:endParaRPr lang="zh-CN" altLang="en-US" dirty="0"/>
          </a:p>
          <a:p>
            <a:pPr algn="just">
              <a:buNone/>
            </a:pPr>
            <a:r>
              <a:rPr lang="zh-CN" altLang="en-US" dirty="0"/>
              <a:t>		         </a:t>
            </a:r>
            <a:r>
              <a:rPr lang="en-US" altLang="zh-CN" dirty="0">
                <a:solidFill>
                  <a:srgbClr val="0000CC"/>
                </a:solidFill>
              </a:rPr>
              <a:t>REVOKE UPDATE(</a:t>
            </a:r>
            <a:r>
              <a:rPr lang="en-US" altLang="zh-CN" dirty="0" err="1">
                <a:solidFill>
                  <a:srgbClr val="0000CC"/>
                </a:solidFill>
              </a:rPr>
              <a:t>Sno</a:t>
            </a:r>
            <a:r>
              <a:rPr lang="en-US" altLang="zh-CN" dirty="0">
                <a:solidFill>
                  <a:srgbClr val="0000CC"/>
                </a:solidFill>
              </a:rPr>
              <a:t>)  ON TABLE Student </a:t>
            </a:r>
            <a:endParaRPr lang="en-US" altLang="zh-CN" dirty="0">
              <a:solidFill>
                <a:srgbClr val="0000CC"/>
              </a:solidFill>
            </a:endParaRPr>
          </a:p>
          <a:p>
            <a:pPr algn="just">
              <a:buNone/>
            </a:pPr>
            <a:r>
              <a:rPr lang="en-US" altLang="zh-CN" dirty="0">
                <a:solidFill>
                  <a:srgbClr val="0000CC"/>
                </a:solidFill>
              </a:rPr>
              <a:t>		         FROM U4;</a:t>
            </a:r>
            <a:endParaRPr lang="en-US" altLang="zh-CN" dirty="0">
              <a:solidFill>
                <a:srgbClr val="0000CC"/>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wipe(left)">
                                      <p:cBhvr>
                                        <p:cTn id="7" dur="500"/>
                                        <p:tgtEl>
                                          <p:spTgt spid="3">
                                            <p:txEl>
                                              <p:pRg st="7" end="7"/>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Effect transition="in" filter="wipe(left)">
                                      <p:cBhvr>
                                        <p:cTn id="1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en-US" altLang="zh-CN" dirty="0"/>
              <a:t>[</a:t>
            </a:r>
            <a:r>
              <a:rPr lang="zh-CN" altLang="en-US" dirty="0"/>
              <a:t>例4.</a:t>
            </a:r>
            <a:r>
              <a:rPr lang="en-US" altLang="zh-CN" dirty="0"/>
              <a:t>9] </a:t>
            </a:r>
            <a:r>
              <a:rPr lang="zh-CN" altLang="en-US" dirty="0"/>
              <a:t>收回所有用户对表</a:t>
            </a:r>
            <a:r>
              <a:rPr lang="en-US" altLang="zh-CN" dirty="0"/>
              <a:t>SC</a:t>
            </a:r>
            <a:r>
              <a:rPr lang="zh-CN" altLang="en-US" dirty="0"/>
              <a:t>的查询权限</a:t>
            </a:r>
            <a:endParaRPr lang="zh-CN" altLang="en-US" dirty="0"/>
          </a:p>
          <a:p>
            <a:pPr>
              <a:buNone/>
            </a:pPr>
            <a:r>
              <a:rPr lang="zh-CN" altLang="en-US" dirty="0"/>
              <a:t>		         </a:t>
            </a:r>
            <a:r>
              <a:rPr lang="en-US" altLang="zh-CN" dirty="0">
                <a:solidFill>
                  <a:srgbClr val="0000CC"/>
                </a:solidFill>
              </a:rPr>
              <a:t>REVOKE SELECT  ON TABLE SC </a:t>
            </a:r>
            <a:endParaRPr lang="en-US" altLang="zh-CN" dirty="0">
              <a:solidFill>
                <a:srgbClr val="0000CC"/>
              </a:solidFill>
            </a:endParaRPr>
          </a:p>
          <a:p>
            <a:pPr>
              <a:buNone/>
            </a:pPr>
            <a:r>
              <a:rPr lang="en-US" altLang="zh-CN" dirty="0">
                <a:solidFill>
                  <a:srgbClr val="0000CC"/>
                </a:solidFill>
              </a:rPr>
              <a:t>		         FROM </a:t>
            </a:r>
            <a:r>
              <a:rPr lang="en-US" altLang="zh-CN" dirty="0">
                <a:solidFill>
                  <a:srgbClr val="E02920"/>
                </a:solidFill>
              </a:rPr>
              <a:t>PUBLIC</a:t>
            </a:r>
            <a:r>
              <a:rPr lang="en-US" altLang="zh-CN" dirty="0"/>
              <a:t>;</a:t>
            </a:r>
            <a:endParaRPr lang="en-US" altLang="zh-CN" dirty="0"/>
          </a:p>
          <a:p>
            <a:pPr>
              <a:lnSpc>
                <a:spcPct val="120000"/>
              </a:lnSpc>
            </a:pPr>
            <a:r>
              <a:rPr lang="en-US" altLang="zh-CN" dirty="0"/>
              <a:t>[</a:t>
            </a:r>
            <a:r>
              <a:rPr lang="zh-CN" altLang="en-US" dirty="0"/>
              <a:t>例4.</a:t>
            </a:r>
            <a:r>
              <a:rPr lang="en-US" altLang="zh-CN" dirty="0"/>
              <a:t>10] </a:t>
            </a:r>
            <a:r>
              <a:rPr lang="zh-CN" altLang="en-US" dirty="0"/>
              <a:t>把用户</a:t>
            </a:r>
            <a:r>
              <a:rPr lang="en-US" altLang="zh-CN" dirty="0"/>
              <a:t>U5</a:t>
            </a:r>
            <a:r>
              <a:rPr lang="zh-CN" altLang="en-US" dirty="0"/>
              <a:t>对</a:t>
            </a:r>
            <a:r>
              <a:rPr lang="en-US" altLang="zh-CN" dirty="0"/>
              <a:t>SC</a:t>
            </a:r>
            <a:r>
              <a:rPr lang="zh-CN" altLang="en-US" dirty="0"/>
              <a:t>表的</a:t>
            </a:r>
            <a:r>
              <a:rPr lang="en-US" altLang="zh-CN" dirty="0"/>
              <a:t>INSERT</a:t>
            </a:r>
            <a:r>
              <a:rPr lang="zh-CN" altLang="en-US" dirty="0"/>
              <a:t>权限收回</a:t>
            </a:r>
            <a:endParaRPr lang="zh-CN" altLang="en-US" dirty="0"/>
          </a:p>
          <a:p>
            <a:pPr>
              <a:lnSpc>
                <a:spcPct val="120000"/>
              </a:lnSpc>
              <a:buNone/>
            </a:pPr>
            <a:r>
              <a:rPr lang="zh-CN" altLang="en-US" dirty="0"/>
              <a:t>		           </a:t>
            </a:r>
            <a:r>
              <a:rPr lang="en-US" altLang="zh-CN" dirty="0">
                <a:solidFill>
                  <a:srgbClr val="0000CC"/>
                </a:solidFill>
              </a:rPr>
              <a:t>REVOKE INSERT  ON TABLE SC </a:t>
            </a:r>
            <a:endParaRPr lang="en-US" altLang="zh-CN" dirty="0">
              <a:solidFill>
                <a:srgbClr val="0000CC"/>
              </a:solidFill>
            </a:endParaRPr>
          </a:p>
          <a:p>
            <a:pPr>
              <a:lnSpc>
                <a:spcPct val="120000"/>
              </a:lnSpc>
              <a:buNone/>
            </a:pPr>
            <a:r>
              <a:rPr lang="en-US" altLang="zh-CN" dirty="0">
                <a:solidFill>
                  <a:srgbClr val="0000CC"/>
                </a:solidFill>
              </a:rPr>
              <a:t>		           FROM U5 </a:t>
            </a:r>
            <a:r>
              <a:rPr lang="en-US" altLang="zh-CN" dirty="0">
                <a:solidFill>
                  <a:srgbClr val="FF0000"/>
                </a:solidFill>
              </a:rPr>
              <a:t>CASCADE</a:t>
            </a:r>
            <a:r>
              <a:rPr lang="en-US" altLang="zh-CN" dirty="0">
                <a:solidFill>
                  <a:srgbClr val="0000CC"/>
                </a:solidFill>
              </a:rPr>
              <a:t> ;</a:t>
            </a:r>
            <a:endParaRPr lang="en-US" altLang="zh-CN" dirty="0">
              <a:solidFill>
                <a:srgbClr val="0000CC"/>
              </a:solidFill>
            </a:endParaRPr>
          </a:p>
          <a:p>
            <a:pPr lvl="1">
              <a:lnSpc>
                <a:spcPct val="120000"/>
              </a:lnSpc>
            </a:pPr>
            <a:endParaRPr lang="en-US" altLang="zh-CN" sz="1600" dirty="0"/>
          </a:p>
          <a:p>
            <a:pPr lvl="1">
              <a:lnSpc>
                <a:spcPct val="120000"/>
              </a:lnSpc>
            </a:pPr>
            <a:r>
              <a:rPr lang="zh-CN" altLang="en-US" sz="2000" dirty="0"/>
              <a:t>将用户</a:t>
            </a:r>
            <a:r>
              <a:rPr lang="en-US" altLang="zh-CN" sz="2000" dirty="0"/>
              <a:t>U5</a:t>
            </a:r>
            <a:r>
              <a:rPr lang="zh-CN" altLang="en-US" sz="2000" dirty="0"/>
              <a:t>的</a:t>
            </a:r>
            <a:r>
              <a:rPr lang="en-US" altLang="zh-CN" sz="2000" dirty="0"/>
              <a:t>INSERT</a:t>
            </a:r>
            <a:r>
              <a:rPr lang="zh-CN" altLang="en-US" sz="2000" dirty="0"/>
              <a:t>权限收回的时候应该使用</a:t>
            </a:r>
            <a:r>
              <a:rPr lang="en-US" altLang="zh-CN" sz="2000" dirty="0"/>
              <a:t>CASCADE</a:t>
            </a:r>
            <a:r>
              <a:rPr lang="zh-CN" altLang="en-US" sz="2000" dirty="0"/>
              <a:t>，否则拒绝执行该语句 </a:t>
            </a:r>
            <a:endParaRPr lang="zh-CN" altLang="en-US" sz="2000" dirty="0"/>
          </a:p>
          <a:p>
            <a:pPr lvl="1">
              <a:lnSpc>
                <a:spcPct val="120000"/>
              </a:lnSpc>
            </a:pPr>
            <a:r>
              <a:rPr lang="zh-CN" altLang="en-US" sz="2000" dirty="0">
                <a:highlight>
                  <a:srgbClr val="FFFF00"/>
                </a:highlight>
              </a:rPr>
              <a:t>如果</a:t>
            </a:r>
            <a:r>
              <a:rPr lang="en-US" altLang="zh-CN" sz="2000" dirty="0">
                <a:highlight>
                  <a:srgbClr val="FFFF00"/>
                </a:highlight>
              </a:rPr>
              <a:t>U6</a:t>
            </a:r>
            <a:r>
              <a:rPr lang="zh-CN" altLang="en-US" sz="2000" dirty="0">
                <a:highlight>
                  <a:srgbClr val="FFFF00"/>
                </a:highlight>
              </a:rPr>
              <a:t>或</a:t>
            </a:r>
            <a:r>
              <a:rPr lang="en-US" altLang="zh-CN" sz="2000" dirty="0">
                <a:highlight>
                  <a:srgbClr val="FFFF00"/>
                </a:highlight>
              </a:rPr>
              <a:t>U7</a:t>
            </a:r>
            <a:r>
              <a:rPr lang="zh-CN" altLang="en-US" sz="2000" dirty="0">
                <a:highlight>
                  <a:srgbClr val="FFFF00"/>
                </a:highlight>
              </a:rPr>
              <a:t>还从其他用户处获得对</a:t>
            </a:r>
            <a:r>
              <a:rPr lang="en-US" altLang="zh-CN" sz="2000" dirty="0">
                <a:highlight>
                  <a:srgbClr val="FFFF00"/>
                </a:highlight>
              </a:rPr>
              <a:t>SC</a:t>
            </a:r>
            <a:r>
              <a:rPr lang="zh-CN" altLang="en-US" sz="2000" dirty="0">
                <a:highlight>
                  <a:srgbClr val="FFFF00"/>
                </a:highlight>
              </a:rPr>
              <a:t>表的</a:t>
            </a:r>
            <a:r>
              <a:rPr lang="en-US" altLang="zh-CN" sz="2000" dirty="0">
                <a:highlight>
                  <a:srgbClr val="FFFF00"/>
                </a:highlight>
              </a:rPr>
              <a:t>INSERT</a:t>
            </a:r>
            <a:r>
              <a:rPr lang="zh-CN" altLang="en-US" sz="2000" dirty="0">
                <a:highlight>
                  <a:srgbClr val="FFFF00"/>
                </a:highlight>
              </a:rPr>
              <a:t>权限，则他们仍具有此权限，系统只收回直接或间接从</a:t>
            </a:r>
            <a:r>
              <a:rPr lang="en-US" altLang="zh-CN" sz="2000" dirty="0">
                <a:highlight>
                  <a:srgbClr val="FFFF00"/>
                </a:highlight>
              </a:rPr>
              <a:t>U5</a:t>
            </a:r>
            <a:r>
              <a:rPr lang="zh-CN" altLang="en-US" sz="2000" dirty="0">
                <a:highlight>
                  <a:srgbClr val="FFFF00"/>
                </a:highlight>
              </a:rPr>
              <a:t>处获得的权限</a:t>
            </a:r>
            <a:endParaRPr lang="en-US" altLang="zh-CN" sz="2000" dirty="0">
              <a:highlight>
                <a:srgbClr val="FFFF00"/>
              </a:highlight>
            </a:endParaRPr>
          </a:p>
          <a:p>
            <a:pPr lvl="1">
              <a:lnSpc>
                <a:spcPct val="120000"/>
              </a:lnSpc>
            </a:pPr>
            <a:r>
              <a:rPr lang="zh-CN" altLang="en-US" sz="2000" dirty="0"/>
              <a:t> </a:t>
            </a:r>
            <a:r>
              <a:rPr lang="en-US" altLang="zh-CN" sz="2000" dirty="0">
                <a:highlight>
                  <a:srgbClr val="FFFF00"/>
                </a:highlight>
              </a:rPr>
              <a:t>Oracle</a:t>
            </a:r>
            <a:r>
              <a:rPr lang="zh-CN" altLang="en-US" sz="2000" dirty="0">
                <a:highlight>
                  <a:srgbClr val="FFFF00"/>
                </a:highlight>
              </a:rPr>
              <a:t>中权限的级联回收应为</a:t>
            </a:r>
            <a:r>
              <a:rPr lang="en-US" altLang="zh-CN" sz="2000" dirty="0">
                <a:solidFill>
                  <a:srgbClr val="FF0000"/>
                </a:solidFill>
                <a:highlight>
                  <a:srgbClr val="FFFF00"/>
                </a:highlight>
              </a:rPr>
              <a:t>CASCADE CONSTRAINTS</a:t>
            </a:r>
            <a:r>
              <a:rPr lang="zh-CN" altLang="en-US" sz="2000" dirty="0">
                <a:solidFill>
                  <a:srgbClr val="FF0000"/>
                </a:solidFill>
                <a:highlight>
                  <a:srgbClr val="FFFF00"/>
                </a:highlight>
              </a:rPr>
              <a:t>，而不是</a:t>
            </a:r>
            <a:r>
              <a:rPr lang="en-US" altLang="zh-CN" sz="2000" dirty="0">
                <a:solidFill>
                  <a:srgbClr val="FF0000"/>
                </a:solidFill>
                <a:highlight>
                  <a:srgbClr val="FFFF00"/>
                </a:highlight>
              </a:rPr>
              <a:t>CASCADE</a:t>
            </a:r>
            <a:endParaRPr lang="en-US" altLang="zh-CN" sz="2000" dirty="0">
              <a:solidFill>
                <a:srgbClr val="FF0000"/>
              </a:solidFill>
              <a:highlight>
                <a:srgbClr val="FFFF00"/>
              </a:highlight>
            </a:endParaRPr>
          </a:p>
          <a:p>
            <a:endParaRPr lang="en-US" altLang="zh-CN" sz="2000" dirty="0">
              <a:solidFill>
                <a:srgbClr val="FF0000"/>
              </a:solidFill>
              <a:highlight>
                <a:srgbClr val="FFFF00"/>
              </a:highlight>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left)">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500"/>
                                        <p:tgtEl>
                                          <p:spTgt spid="3">
                                            <p:txEl>
                                              <p:pRg st="4" end="4"/>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wipe(left)">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graphicFrame>
        <p:nvGraphicFramePr>
          <p:cNvPr id="5" name="Group 5"/>
          <p:cNvGraphicFramePr>
            <a:graphicFrameLocks noGrp="1"/>
          </p:cNvGraphicFramePr>
          <p:nvPr>
            <p:ph idx="1"/>
          </p:nvPr>
        </p:nvGraphicFramePr>
        <p:xfrm>
          <a:off x="979033" y="1981200"/>
          <a:ext cx="9905998" cy="2773484"/>
        </p:xfrm>
        <a:graphic>
          <a:graphicData uri="http://schemas.openxmlformats.org/drawingml/2006/table">
            <a:tbl>
              <a:tblPr/>
              <a:tblGrid>
                <a:gridCol w="1784759"/>
                <a:gridCol w="1850565"/>
                <a:gridCol w="1983360"/>
                <a:gridCol w="2115268"/>
                <a:gridCol w="2172046"/>
              </a:tblGrid>
              <a:tr h="396195">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0" i="0" u="none" strike="noStrike" cap="none" normalizeH="0" baseline="0" dirty="0">
                          <a:ln>
                            <a:noFill/>
                          </a:ln>
                          <a:solidFill>
                            <a:schemeClr val="tx1"/>
                          </a:solidFill>
                          <a:effectLst/>
                          <a:latin typeface="+mn-lt"/>
                          <a:ea typeface="宋体" panose="02010600030101010101" pitchFamily="2" charset="-122"/>
                        </a:rPr>
                        <a:t>授权用户名</a:t>
                      </a:r>
                      <a:endParaRPr kumimoji="0" lang="zh-CN" sz="2000" b="0" i="0" u="none" strike="noStrike" cap="none" normalizeH="0" baseline="0" dirty="0">
                        <a:ln>
                          <a:noFill/>
                        </a:ln>
                        <a:solidFill>
                          <a:schemeClr val="tx1"/>
                        </a:solidFill>
                        <a:effectLst/>
                        <a:latin typeface="+mn-lt"/>
                        <a:ea typeface="宋体" panose="02010600030101010101" pitchFamily="2" charset="-122"/>
                      </a:endParaRP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0" i="0" u="none" strike="noStrike" cap="none" normalizeH="0" baseline="0" dirty="0">
                          <a:ln>
                            <a:noFill/>
                          </a:ln>
                          <a:solidFill>
                            <a:schemeClr val="tx1"/>
                          </a:solidFill>
                          <a:effectLst/>
                          <a:latin typeface="+mn-lt"/>
                          <a:ea typeface="宋体" panose="02010600030101010101" pitchFamily="2" charset="-122"/>
                        </a:rPr>
                        <a:t>被授权用户名</a:t>
                      </a:r>
                      <a:endParaRPr kumimoji="0" lang="zh-CN" sz="2000" b="0" i="0" u="none" strike="noStrike" cap="none" normalizeH="0" baseline="0" dirty="0">
                        <a:ln>
                          <a:noFill/>
                        </a:ln>
                        <a:solidFill>
                          <a:schemeClr val="tx1"/>
                        </a:solidFill>
                        <a:effectLst/>
                        <a:latin typeface="+mn-lt"/>
                        <a:ea typeface="宋体" panose="02010600030101010101" pitchFamily="2" charset="-122"/>
                      </a:endParaRP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0" i="0" u="none" strike="noStrike" cap="none" normalizeH="0" baseline="0" dirty="0">
                          <a:ln>
                            <a:noFill/>
                          </a:ln>
                          <a:solidFill>
                            <a:schemeClr val="tx1"/>
                          </a:solidFill>
                          <a:effectLst/>
                          <a:latin typeface="+mn-lt"/>
                          <a:ea typeface="宋体" panose="02010600030101010101" pitchFamily="2" charset="-122"/>
                        </a:rPr>
                        <a:t>数据库对象名</a:t>
                      </a:r>
                      <a:endParaRPr kumimoji="0" lang="zh-CN" sz="2000" b="0" i="0" u="none" strike="noStrike" cap="none" normalizeH="0" baseline="0" dirty="0">
                        <a:ln>
                          <a:noFill/>
                        </a:ln>
                        <a:solidFill>
                          <a:schemeClr val="tx1"/>
                        </a:solidFill>
                        <a:effectLst/>
                        <a:latin typeface="+mn-lt"/>
                        <a:ea typeface="宋体" panose="02010600030101010101" pitchFamily="2" charset="-122"/>
                      </a:endParaRP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0" i="0" u="none" strike="noStrike" cap="none" normalizeH="0" baseline="0" dirty="0">
                          <a:ln>
                            <a:noFill/>
                          </a:ln>
                          <a:solidFill>
                            <a:schemeClr val="tx1"/>
                          </a:solidFill>
                          <a:effectLst/>
                          <a:latin typeface="+mn-lt"/>
                          <a:ea typeface="宋体" panose="02010600030101010101" pitchFamily="2" charset="-122"/>
                        </a:rPr>
                        <a:t>允许的操作类型</a:t>
                      </a:r>
                      <a:endParaRPr kumimoji="0" lang="zh-CN" sz="2000" b="0" i="0" u="none" strike="noStrike" cap="none" normalizeH="0" baseline="0" dirty="0">
                        <a:ln>
                          <a:noFill/>
                        </a:ln>
                        <a:solidFill>
                          <a:schemeClr val="tx1"/>
                        </a:solidFill>
                        <a:effectLst/>
                        <a:latin typeface="+mn-lt"/>
                        <a:ea typeface="宋体" panose="02010600030101010101" pitchFamily="2" charset="-122"/>
                      </a:endParaRP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0" i="0" u="none" strike="noStrike" cap="none" normalizeH="0" baseline="0" dirty="0">
                          <a:ln>
                            <a:noFill/>
                          </a:ln>
                          <a:solidFill>
                            <a:schemeClr val="tx1"/>
                          </a:solidFill>
                          <a:effectLst/>
                          <a:latin typeface="+mn-lt"/>
                          <a:ea typeface="宋体" panose="02010600030101010101" pitchFamily="2" charset="-122"/>
                        </a:rPr>
                        <a:t>能否转授权</a:t>
                      </a:r>
                      <a:endParaRPr kumimoji="0" lang="zh-CN" sz="2000" b="0" i="0" u="none" strike="noStrike" cap="none" normalizeH="0" baseline="0" dirty="0">
                        <a:ln>
                          <a:noFill/>
                        </a:ln>
                        <a:solidFill>
                          <a:schemeClr val="tx1"/>
                        </a:solidFill>
                        <a:effectLst/>
                        <a:latin typeface="+mn-lt"/>
                        <a:ea typeface="宋体" panose="02010600030101010101" pitchFamily="2" charset="-122"/>
                      </a:endParaRP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5">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0" i="0" u="none" strike="noStrike" cap="none" normalizeH="0" baseline="0" dirty="0">
                          <a:ln>
                            <a:noFill/>
                          </a:ln>
                          <a:solidFill>
                            <a:schemeClr val="tx1"/>
                          </a:solidFill>
                          <a:effectLst/>
                          <a:latin typeface="+mn-lt"/>
                          <a:ea typeface="宋体" panose="02010600030101010101" pitchFamily="2" charset="-122"/>
                        </a:rPr>
                        <a:t>DBA</a:t>
                      </a:r>
                      <a:endParaRPr kumimoji="0" lang="en-US" sz="2000" b="0" i="0" u="none" strike="noStrike" cap="none" normalizeH="0" baseline="0" dirty="0">
                        <a:ln>
                          <a:noFill/>
                        </a:ln>
                        <a:solidFill>
                          <a:schemeClr val="tx1"/>
                        </a:solidFill>
                        <a:effectLst/>
                        <a:latin typeface="+mn-lt"/>
                        <a:ea typeface="宋体" panose="02010600030101010101" pitchFamily="2" charset="-122"/>
                      </a:endParaRP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0" i="0" u="none" strike="noStrike" cap="none" normalizeH="0" baseline="0" dirty="0">
                          <a:ln>
                            <a:noFill/>
                          </a:ln>
                          <a:solidFill>
                            <a:schemeClr val="tx1"/>
                          </a:solidFill>
                          <a:effectLst/>
                          <a:latin typeface="+mn-lt"/>
                          <a:ea typeface="宋体" panose="02010600030101010101" pitchFamily="2" charset="-122"/>
                        </a:rPr>
                        <a:t>U1</a:t>
                      </a:r>
                      <a:endParaRPr kumimoji="0" lang="en-US" sz="2000" b="0" i="0" u="none" strike="noStrike" cap="none" normalizeH="0" baseline="0" dirty="0">
                        <a:ln>
                          <a:noFill/>
                        </a:ln>
                        <a:solidFill>
                          <a:schemeClr val="tx1"/>
                        </a:solidFill>
                        <a:effectLst/>
                        <a:latin typeface="+mn-lt"/>
                        <a:ea typeface="宋体" panose="02010600030101010101" pitchFamily="2" charset="-122"/>
                      </a:endParaRP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2000" b="0" i="0" u="none" strike="noStrike" cap="none" normalizeH="0" baseline="0" dirty="0">
                          <a:ln>
                            <a:noFill/>
                          </a:ln>
                          <a:solidFill>
                            <a:schemeClr val="tx1"/>
                          </a:solidFill>
                          <a:effectLst/>
                          <a:latin typeface="+mn-lt"/>
                          <a:ea typeface="宋体" panose="02010600030101010101" pitchFamily="2" charset="-122"/>
                        </a:rPr>
                        <a:t>关系</a:t>
                      </a:r>
                      <a:r>
                        <a:rPr kumimoji="0" lang="en-US" sz="2000" b="0" i="0" u="none" strike="noStrike" cap="none" normalizeH="0" baseline="0" dirty="0">
                          <a:ln>
                            <a:noFill/>
                          </a:ln>
                          <a:solidFill>
                            <a:schemeClr val="tx1"/>
                          </a:solidFill>
                          <a:effectLst/>
                          <a:latin typeface="+mn-lt"/>
                          <a:ea typeface="宋体" panose="02010600030101010101" pitchFamily="2" charset="-122"/>
                        </a:rPr>
                        <a:t>Student</a:t>
                      </a:r>
                      <a:endParaRPr kumimoji="0" lang="en-US" sz="2000" b="0" i="0" u="none" strike="noStrike" cap="none" normalizeH="0" baseline="0" dirty="0">
                        <a:ln>
                          <a:noFill/>
                        </a:ln>
                        <a:solidFill>
                          <a:schemeClr val="tx1"/>
                        </a:solidFill>
                        <a:effectLst/>
                        <a:latin typeface="+mn-lt"/>
                        <a:ea typeface="宋体" panose="02010600030101010101" pitchFamily="2" charset="-122"/>
                      </a:endParaRP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0" i="0" u="none" strike="noStrike" cap="none" normalizeH="0" baseline="0" dirty="0">
                          <a:ln>
                            <a:noFill/>
                          </a:ln>
                          <a:solidFill>
                            <a:schemeClr val="tx1"/>
                          </a:solidFill>
                          <a:effectLst/>
                          <a:latin typeface="+mn-lt"/>
                          <a:ea typeface="宋体" panose="02010600030101010101" pitchFamily="2" charset="-122"/>
                        </a:rPr>
                        <a:t>SELECT</a:t>
                      </a:r>
                      <a:endParaRPr kumimoji="0" lang="en-US" sz="2000" b="0" i="0" u="none" strike="noStrike" cap="none" normalizeH="0" baseline="0" dirty="0">
                        <a:ln>
                          <a:noFill/>
                        </a:ln>
                        <a:solidFill>
                          <a:schemeClr val="tx1"/>
                        </a:solidFill>
                        <a:effectLst/>
                        <a:latin typeface="+mn-lt"/>
                        <a:ea typeface="宋体" panose="02010600030101010101" pitchFamily="2" charset="-122"/>
                      </a:endParaRP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0" i="0" u="none" strike="noStrike" cap="none" normalizeH="0" baseline="0">
                          <a:ln>
                            <a:noFill/>
                          </a:ln>
                          <a:solidFill>
                            <a:schemeClr val="tx1"/>
                          </a:solidFill>
                          <a:effectLst/>
                          <a:latin typeface="+mn-lt"/>
                          <a:ea typeface="宋体" panose="02010600030101010101" pitchFamily="2" charset="-122"/>
                        </a:rPr>
                        <a:t>不能</a:t>
                      </a:r>
                      <a:endParaRPr kumimoji="0" lang="zh-CN" sz="2000" b="0" i="0" u="none" strike="noStrike" cap="none" normalizeH="0" baseline="0">
                        <a:ln>
                          <a:noFill/>
                        </a:ln>
                        <a:solidFill>
                          <a:schemeClr val="tx1"/>
                        </a:solidFill>
                        <a:effectLst/>
                        <a:latin typeface="+mn-lt"/>
                        <a:ea typeface="宋体" panose="02010600030101010101" pitchFamily="2" charset="-122"/>
                      </a:endParaRP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5">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0" i="0" u="none" strike="noStrike" cap="none" normalizeH="0" baseline="0" dirty="0">
                          <a:ln>
                            <a:noFill/>
                          </a:ln>
                          <a:solidFill>
                            <a:schemeClr val="tx1"/>
                          </a:solidFill>
                          <a:effectLst/>
                          <a:latin typeface="+mn-lt"/>
                          <a:ea typeface="宋体" panose="02010600030101010101" pitchFamily="2" charset="-122"/>
                        </a:rPr>
                        <a:t>DBA</a:t>
                      </a:r>
                      <a:endParaRPr kumimoji="0" lang="en-US" sz="2000" b="0" i="0" u="none" strike="noStrike" cap="none" normalizeH="0" baseline="0" dirty="0">
                        <a:ln>
                          <a:noFill/>
                        </a:ln>
                        <a:solidFill>
                          <a:schemeClr val="tx1"/>
                        </a:solidFill>
                        <a:effectLst/>
                        <a:latin typeface="+mn-lt"/>
                        <a:ea typeface="宋体" panose="02010600030101010101" pitchFamily="2" charset="-122"/>
                      </a:endParaRP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0" i="0" u="none" strike="noStrike" cap="none" normalizeH="0" baseline="0" dirty="0">
                          <a:ln>
                            <a:noFill/>
                          </a:ln>
                          <a:solidFill>
                            <a:schemeClr val="tx1"/>
                          </a:solidFill>
                          <a:effectLst/>
                          <a:latin typeface="+mn-lt"/>
                          <a:ea typeface="宋体" panose="02010600030101010101" pitchFamily="2" charset="-122"/>
                        </a:rPr>
                        <a:t>U2</a:t>
                      </a:r>
                      <a:endParaRPr kumimoji="0" lang="en-US" sz="2000" b="0" i="0" u="none" strike="noStrike" cap="none" normalizeH="0" baseline="0" dirty="0">
                        <a:ln>
                          <a:noFill/>
                        </a:ln>
                        <a:solidFill>
                          <a:schemeClr val="tx1"/>
                        </a:solidFill>
                        <a:effectLst/>
                        <a:latin typeface="+mn-lt"/>
                        <a:ea typeface="宋体" panose="02010600030101010101" pitchFamily="2" charset="-122"/>
                      </a:endParaRP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2000" b="0" i="0" u="none" strike="noStrike" cap="none" normalizeH="0" baseline="0" dirty="0">
                          <a:ln>
                            <a:noFill/>
                          </a:ln>
                          <a:solidFill>
                            <a:schemeClr val="tx1"/>
                          </a:solidFill>
                          <a:effectLst/>
                          <a:latin typeface="+mn-lt"/>
                          <a:ea typeface="宋体" panose="02010600030101010101" pitchFamily="2" charset="-122"/>
                        </a:rPr>
                        <a:t>关系</a:t>
                      </a:r>
                      <a:r>
                        <a:rPr kumimoji="0" lang="en-US" sz="2000" b="0" i="0" u="none" strike="noStrike" cap="none" normalizeH="0" baseline="0" dirty="0">
                          <a:ln>
                            <a:noFill/>
                          </a:ln>
                          <a:solidFill>
                            <a:schemeClr val="tx1"/>
                          </a:solidFill>
                          <a:effectLst/>
                          <a:latin typeface="+mn-lt"/>
                          <a:ea typeface="宋体" panose="02010600030101010101" pitchFamily="2" charset="-122"/>
                        </a:rPr>
                        <a:t>Student</a:t>
                      </a:r>
                      <a:endParaRPr kumimoji="0" lang="en-US" sz="2000" b="0" i="0" u="none" strike="noStrike" cap="none" normalizeH="0" baseline="0" dirty="0">
                        <a:ln>
                          <a:noFill/>
                        </a:ln>
                        <a:solidFill>
                          <a:schemeClr val="tx1"/>
                        </a:solidFill>
                        <a:effectLst/>
                        <a:latin typeface="+mn-lt"/>
                        <a:ea typeface="宋体" panose="02010600030101010101" pitchFamily="2" charset="-122"/>
                      </a:endParaRP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0" i="0" u="none" strike="noStrike" cap="none" normalizeH="0" baseline="0" dirty="0">
                          <a:ln>
                            <a:noFill/>
                          </a:ln>
                          <a:solidFill>
                            <a:schemeClr val="tx1"/>
                          </a:solidFill>
                          <a:effectLst/>
                          <a:latin typeface="+mn-lt"/>
                          <a:ea typeface="宋体" panose="02010600030101010101" pitchFamily="2" charset="-122"/>
                        </a:rPr>
                        <a:t>ALL</a:t>
                      </a:r>
                      <a:endParaRPr kumimoji="0" lang="en-US" sz="2000" b="0" i="0" u="none" strike="noStrike" cap="none" normalizeH="0" baseline="0" dirty="0">
                        <a:ln>
                          <a:noFill/>
                        </a:ln>
                        <a:solidFill>
                          <a:schemeClr val="tx1"/>
                        </a:solidFill>
                        <a:effectLst/>
                        <a:latin typeface="+mn-lt"/>
                        <a:ea typeface="宋体" panose="02010600030101010101" pitchFamily="2" charset="-122"/>
                      </a:endParaRP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0" i="0" u="none" strike="noStrike" cap="none" normalizeH="0" baseline="0" dirty="0">
                          <a:ln>
                            <a:noFill/>
                          </a:ln>
                          <a:solidFill>
                            <a:schemeClr val="tx1"/>
                          </a:solidFill>
                          <a:effectLst/>
                          <a:latin typeface="+mn-lt"/>
                          <a:ea typeface="宋体" panose="02010600030101010101" pitchFamily="2" charset="-122"/>
                        </a:rPr>
                        <a:t>不能</a:t>
                      </a:r>
                      <a:endParaRPr kumimoji="0" lang="zh-CN" sz="2000" b="0" i="0" u="none" strike="noStrike" cap="none" normalizeH="0" baseline="0" dirty="0">
                        <a:ln>
                          <a:noFill/>
                        </a:ln>
                        <a:solidFill>
                          <a:schemeClr val="tx1"/>
                        </a:solidFill>
                        <a:effectLst/>
                        <a:latin typeface="+mn-lt"/>
                        <a:ea typeface="宋体" panose="02010600030101010101" pitchFamily="2" charset="-122"/>
                      </a:endParaRP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5">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0" i="0" u="none" strike="noStrike" cap="none" normalizeH="0" baseline="0" dirty="0">
                          <a:ln>
                            <a:noFill/>
                          </a:ln>
                          <a:solidFill>
                            <a:schemeClr val="tx1"/>
                          </a:solidFill>
                          <a:effectLst/>
                          <a:latin typeface="+mn-lt"/>
                          <a:ea typeface="宋体" panose="02010600030101010101" pitchFamily="2" charset="-122"/>
                        </a:rPr>
                        <a:t>DBA</a:t>
                      </a:r>
                      <a:endParaRPr kumimoji="0" lang="en-US" sz="2000" b="0" i="0" u="none" strike="noStrike" cap="none" normalizeH="0" baseline="0" dirty="0">
                        <a:ln>
                          <a:noFill/>
                        </a:ln>
                        <a:solidFill>
                          <a:schemeClr val="tx1"/>
                        </a:solidFill>
                        <a:effectLst/>
                        <a:latin typeface="+mn-lt"/>
                        <a:ea typeface="宋体" panose="02010600030101010101" pitchFamily="2" charset="-122"/>
                      </a:endParaRP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0" i="0" u="none" strike="noStrike" cap="none" normalizeH="0" baseline="0" dirty="0">
                          <a:ln>
                            <a:noFill/>
                          </a:ln>
                          <a:solidFill>
                            <a:schemeClr val="tx1"/>
                          </a:solidFill>
                          <a:effectLst/>
                          <a:latin typeface="+mn-lt"/>
                          <a:ea typeface="宋体" panose="02010600030101010101" pitchFamily="2" charset="-122"/>
                        </a:rPr>
                        <a:t>U2</a:t>
                      </a:r>
                      <a:endParaRPr kumimoji="0" lang="en-US" sz="2000" b="0" i="0" u="none" strike="noStrike" cap="none" normalizeH="0" baseline="0" dirty="0">
                        <a:ln>
                          <a:noFill/>
                        </a:ln>
                        <a:solidFill>
                          <a:schemeClr val="tx1"/>
                        </a:solidFill>
                        <a:effectLst/>
                        <a:latin typeface="+mn-lt"/>
                        <a:ea typeface="宋体" panose="02010600030101010101" pitchFamily="2" charset="-122"/>
                      </a:endParaRP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2000" b="0" i="0" u="none" strike="noStrike" cap="none" normalizeH="0" baseline="0" dirty="0">
                          <a:ln>
                            <a:noFill/>
                          </a:ln>
                          <a:solidFill>
                            <a:schemeClr val="tx1"/>
                          </a:solidFill>
                          <a:effectLst/>
                          <a:latin typeface="+mn-lt"/>
                          <a:ea typeface="宋体" panose="02010600030101010101" pitchFamily="2" charset="-122"/>
                        </a:rPr>
                        <a:t>关系</a:t>
                      </a:r>
                      <a:r>
                        <a:rPr kumimoji="0" lang="en-US" sz="2000" b="0" i="0" u="none" strike="noStrike" cap="none" normalizeH="0" baseline="0" dirty="0">
                          <a:ln>
                            <a:noFill/>
                          </a:ln>
                          <a:solidFill>
                            <a:schemeClr val="tx1"/>
                          </a:solidFill>
                          <a:effectLst/>
                          <a:latin typeface="+mn-lt"/>
                          <a:ea typeface="宋体" panose="02010600030101010101" pitchFamily="2" charset="-122"/>
                        </a:rPr>
                        <a:t>Course</a:t>
                      </a:r>
                      <a:endParaRPr kumimoji="0" lang="en-US" sz="2000" b="0" i="0" u="none" strike="noStrike" cap="none" normalizeH="0" baseline="0" dirty="0">
                        <a:ln>
                          <a:noFill/>
                        </a:ln>
                        <a:solidFill>
                          <a:schemeClr val="tx1"/>
                        </a:solidFill>
                        <a:effectLst/>
                        <a:latin typeface="+mn-lt"/>
                        <a:ea typeface="宋体" panose="02010600030101010101" pitchFamily="2" charset="-122"/>
                      </a:endParaRP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0" i="0" u="none" strike="noStrike" cap="none" normalizeH="0" baseline="0">
                          <a:ln>
                            <a:noFill/>
                          </a:ln>
                          <a:solidFill>
                            <a:schemeClr val="tx1"/>
                          </a:solidFill>
                          <a:effectLst/>
                          <a:latin typeface="+mn-lt"/>
                          <a:ea typeface="宋体" panose="02010600030101010101" pitchFamily="2" charset="-122"/>
                        </a:rPr>
                        <a:t>ALL</a:t>
                      </a:r>
                      <a:endParaRPr kumimoji="0" lang="en-US" sz="2000" b="0" i="0" u="none" strike="noStrike" cap="none" normalizeH="0" baseline="0">
                        <a:ln>
                          <a:noFill/>
                        </a:ln>
                        <a:solidFill>
                          <a:schemeClr val="tx1"/>
                        </a:solidFill>
                        <a:effectLst/>
                        <a:latin typeface="+mn-lt"/>
                        <a:ea typeface="宋体" panose="02010600030101010101" pitchFamily="2" charset="-122"/>
                      </a:endParaRP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0" i="0" u="none" strike="noStrike" cap="none" normalizeH="0" baseline="0" dirty="0">
                          <a:ln>
                            <a:noFill/>
                          </a:ln>
                          <a:solidFill>
                            <a:schemeClr val="tx1"/>
                          </a:solidFill>
                          <a:effectLst/>
                          <a:latin typeface="+mn-lt"/>
                          <a:ea typeface="宋体" panose="02010600030101010101" pitchFamily="2" charset="-122"/>
                        </a:rPr>
                        <a:t>不能</a:t>
                      </a:r>
                      <a:endParaRPr kumimoji="0" lang="zh-CN" sz="2000" b="0" i="0" u="none" strike="noStrike" cap="none" normalizeH="0" baseline="0" dirty="0">
                        <a:ln>
                          <a:noFill/>
                        </a:ln>
                        <a:solidFill>
                          <a:schemeClr val="tx1"/>
                        </a:solidFill>
                        <a:effectLst/>
                        <a:latin typeface="+mn-lt"/>
                        <a:ea typeface="宋体" panose="02010600030101010101" pitchFamily="2" charset="-122"/>
                      </a:endParaRP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5">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0" i="0" u="none" strike="noStrike" cap="none" normalizeH="0" baseline="0" dirty="0">
                          <a:ln>
                            <a:noFill/>
                          </a:ln>
                          <a:solidFill>
                            <a:schemeClr val="tx1"/>
                          </a:solidFill>
                          <a:effectLst/>
                          <a:latin typeface="+mn-lt"/>
                          <a:ea typeface="宋体" panose="02010600030101010101" pitchFamily="2" charset="-122"/>
                        </a:rPr>
                        <a:t>DBA</a:t>
                      </a:r>
                      <a:endParaRPr kumimoji="0" lang="en-US" sz="2000" b="0" i="0" u="none" strike="noStrike" cap="none" normalizeH="0" baseline="0" dirty="0">
                        <a:ln>
                          <a:noFill/>
                        </a:ln>
                        <a:solidFill>
                          <a:schemeClr val="tx1"/>
                        </a:solidFill>
                        <a:effectLst/>
                        <a:latin typeface="+mn-lt"/>
                        <a:ea typeface="宋体" panose="02010600030101010101" pitchFamily="2" charset="-122"/>
                      </a:endParaRP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0" i="0" u="none" strike="noStrike" cap="none" normalizeH="0" baseline="0" dirty="0">
                          <a:ln>
                            <a:noFill/>
                          </a:ln>
                          <a:solidFill>
                            <a:schemeClr val="tx1"/>
                          </a:solidFill>
                          <a:effectLst/>
                          <a:latin typeface="+mn-lt"/>
                          <a:ea typeface="宋体" panose="02010600030101010101" pitchFamily="2" charset="-122"/>
                        </a:rPr>
                        <a:t>U3</a:t>
                      </a:r>
                      <a:endParaRPr kumimoji="0" lang="en-US" sz="2000" b="0" i="0" u="none" strike="noStrike" cap="none" normalizeH="0" baseline="0" dirty="0">
                        <a:ln>
                          <a:noFill/>
                        </a:ln>
                        <a:solidFill>
                          <a:schemeClr val="tx1"/>
                        </a:solidFill>
                        <a:effectLst/>
                        <a:latin typeface="+mn-lt"/>
                        <a:ea typeface="宋体" panose="02010600030101010101" pitchFamily="2" charset="-122"/>
                      </a:endParaRP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2000" b="0" i="0" u="none" strike="noStrike" cap="none" normalizeH="0" baseline="0">
                          <a:ln>
                            <a:noFill/>
                          </a:ln>
                          <a:solidFill>
                            <a:schemeClr val="tx1"/>
                          </a:solidFill>
                          <a:effectLst/>
                          <a:latin typeface="+mn-lt"/>
                          <a:ea typeface="宋体" panose="02010600030101010101" pitchFamily="2" charset="-122"/>
                        </a:rPr>
                        <a:t>关系</a:t>
                      </a:r>
                      <a:r>
                        <a:rPr kumimoji="0" lang="en-US" sz="2000" b="0" i="0" u="none" strike="noStrike" cap="none" normalizeH="0" baseline="0">
                          <a:ln>
                            <a:noFill/>
                          </a:ln>
                          <a:solidFill>
                            <a:schemeClr val="tx1"/>
                          </a:solidFill>
                          <a:effectLst/>
                          <a:latin typeface="+mn-lt"/>
                          <a:ea typeface="宋体" panose="02010600030101010101" pitchFamily="2" charset="-122"/>
                        </a:rPr>
                        <a:t>Student</a:t>
                      </a:r>
                      <a:endParaRPr kumimoji="0" lang="en-US" sz="2000" b="0" i="0" u="none" strike="noStrike" cap="none" normalizeH="0" baseline="0">
                        <a:ln>
                          <a:noFill/>
                        </a:ln>
                        <a:solidFill>
                          <a:schemeClr val="tx1"/>
                        </a:solidFill>
                        <a:effectLst/>
                        <a:latin typeface="+mn-lt"/>
                        <a:ea typeface="宋体" panose="02010600030101010101" pitchFamily="2" charset="-122"/>
                      </a:endParaRP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0" i="0" u="none" strike="noStrike" cap="none" normalizeH="0" baseline="0">
                          <a:ln>
                            <a:noFill/>
                          </a:ln>
                          <a:solidFill>
                            <a:schemeClr val="tx1"/>
                          </a:solidFill>
                          <a:effectLst/>
                          <a:latin typeface="+mn-lt"/>
                          <a:ea typeface="宋体" panose="02010600030101010101" pitchFamily="2" charset="-122"/>
                        </a:rPr>
                        <a:t>ALL</a:t>
                      </a:r>
                      <a:endParaRPr kumimoji="0" lang="en-US" sz="2000" b="0" i="0" u="none" strike="noStrike" cap="none" normalizeH="0" baseline="0">
                        <a:ln>
                          <a:noFill/>
                        </a:ln>
                        <a:solidFill>
                          <a:schemeClr val="tx1"/>
                        </a:solidFill>
                        <a:effectLst/>
                        <a:latin typeface="+mn-lt"/>
                        <a:ea typeface="宋体" panose="02010600030101010101" pitchFamily="2" charset="-122"/>
                      </a:endParaRP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0" i="0" u="none" strike="noStrike" cap="none" normalizeH="0" baseline="0" dirty="0">
                          <a:ln>
                            <a:noFill/>
                          </a:ln>
                          <a:solidFill>
                            <a:schemeClr val="tx1"/>
                          </a:solidFill>
                          <a:effectLst/>
                          <a:latin typeface="+mn-lt"/>
                          <a:ea typeface="宋体" panose="02010600030101010101" pitchFamily="2" charset="-122"/>
                        </a:rPr>
                        <a:t>不能</a:t>
                      </a:r>
                      <a:endParaRPr kumimoji="0" lang="zh-CN" sz="2000" b="0" i="0" u="none" strike="noStrike" cap="none" normalizeH="0" baseline="0" dirty="0">
                        <a:ln>
                          <a:noFill/>
                        </a:ln>
                        <a:solidFill>
                          <a:schemeClr val="tx1"/>
                        </a:solidFill>
                        <a:effectLst/>
                        <a:latin typeface="+mn-lt"/>
                        <a:ea typeface="宋体" panose="02010600030101010101" pitchFamily="2" charset="-122"/>
                      </a:endParaRP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5">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0" i="0" u="none" strike="noStrike" cap="none" normalizeH="0" baseline="0" dirty="0">
                          <a:ln>
                            <a:noFill/>
                          </a:ln>
                          <a:solidFill>
                            <a:schemeClr val="tx1"/>
                          </a:solidFill>
                          <a:effectLst/>
                          <a:latin typeface="+mn-lt"/>
                          <a:ea typeface="宋体" panose="02010600030101010101" pitchFamily="2" charset="-122"/>
                        </a:rPr>
                        <a:t>DBA</a:t>
                      </a:r>
                      <a:endParaRPr kumimoji="0" lang="en-US" sz="2000" b="0" i="0" u="none" strike="noStrike" cap="none" normalizeH="0" baseline="0" dirty="0">
                        <a:ln>
                          <a:noFill/>
                        </a:ln>
                        <a:solidFill>
                          <a:schemeClr val="tx1"/>
                        </a:solidFill>
                        <a:effectLst/>
                        <a:latin typeface="+mn-lt"/>
                        <a:ea typeface="宋体" panose="02010600030101010101" pitchFamily="2" charset="-122"/>
                      </a:endParaRP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0" i="0" u="none" strike="noStrike" cap="none" normalizeH="0" baseline="0">
                          <a:ln>
                            <a:noFill/>
                          </a:ln>
                          <a:solidFill>
                            <a:schemeClr val="tx1"/>
                          </a:solidFill>
                          <a:effectLst/>
                          <a:latin typeface="+mn-lt"/>
                          <a:ea typeface="宋体" panose="02010600030101010101" pitchFamily="2" charset="-122"/>
                        </a:rPr>
                        <a:t>U3</a:t>
                      </a:r>
                      <a:endParaRPr kumimoji="0" lang="en-US" sz="2000" b="0" i="0" u="none" strike="noStrike" cap="none" normalizeH="0" baseline="0">
                        <a:ln>
                          <a:noFill/>
                        </a:ln>
                        <a:solidFill>
                          <a:schemeClr val="tx1"/>
                        </a:solidFill>
                        <a:effectLst/>
                        <a:latin typeface="+mn-lt"/>
                        <a:ea typeface="宋体" panose="02010600030101010101" pitchFamily="2" charset="-122"/>
                      </a:endParaRP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2000" b="0" i="0" u="none" strike="noStrike" cap="none" normalizeH="0" baseline="0">
                          <a:ln>
                            <a:noFill/>
                          </a:ln>
                          <a:solidFill>
                            <a:schemeClr val="tx1"/>
                          </a:solidFill>
                          <a:effectLst/>
                          <a:latin typeface="+mn-lt"/>
                          <a:ea typeface="宋体" panose="02010600030101010101" pitchFamily="2" charset="-122"/>
                        </a:rPr>
                        <a:t>关系</a:t>
                      </a:r>
                      <a:r>
                        <a:rPr kumimoji="0" lang="en-US" sz="2000" b="0" i="0" u="none" strike="noStrike" cap="none" normalizeH="0" baseline="0">
                          <a:ln>
                            <a:noFill/>
                          </a:ln>
                          <a:solidFill>
                            <a:schemeClr val="tx1"/>
                          </a:solidFill>
                          <a:effectLst/>
                          <a:latin typeface="+mn-lt"/>
                          <a:ea typeface="宋体" panose="02010600030101010101" pitchFamily="2" charset="-122"/>
                        </a:rPr>
                        <a:t>Course</a:t>
                      </a:r>
                      <a:endParaRPr kumimoji="0" lang="en-US" sz="2000" b="0" i="0" u="none" strike="noStrike" cap="none" normalizeH="0" baseline="0">
                        <a:ln>
                          <a:noFill/>
                        </a:ln>
                        <a:solidFill>
                          <a:schemeClr val="tx1"/>
                        </a:solidFill>
                        <a:effectLst/>
                        <a:latin typeface="+mn-lt"/>
                        <a:ea typeface="宋体" panose="02010600030101010101" pitchFamily="2" charset="-122"/>
                      </a:endParaRP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0" i="0" u="none" strike="noStrike" cap="none" normalizeH="0" baseline="0">
                          <a:ln>
                            <a:noFill/>
                          </a:ln>
                          <a:solidFill>
                            <a:schemeClr val="tx1"/>
                          </a:solidFill>
                          <a:effectLst/>
                          <a:latin typeface="+mn-lt"/>
                          <a:ea typeface="宋体" panose="02010600030101010101" pitchFamily="2" charset="-122"/>
                        </a:rPr>
                        <a:t>ALL</a:t>
                      </a:r>
                      <a:endParaRPr kumimoji="0" lang="en-US" sz="2000" b="0" i="0" u="none" strike="noStrike" cap="none" normalizeH="0" baseline="0">
                        <a:ln>
                          <a:noFill/>
                        </a:ln>
                        <a:solidFill>
                          <a:schemeClr val="tx1"/>
                        </a:solidFill>
                        <a:effectLst/>
                        <a:latin typeface="+mn-lt"/>
                        <a:ea typeface="宋体" panose="02010600030101010101" pitchFamily="2" charset="-122"/>
                      </a:endParaRP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0" i="0" u="none" strike="noStrike" cap="none" normalizeH="0" baseline="0" dirty="0">
                          <a:ln>
                            <a:noFill/>
                          </a:ln>
                          <a:solidFill>
                            <a:schemeClr val="tx1"/>
                          </a:solidFill>
                          <a:effectLst/>
                          <a:latin typeface="+mn-lt"/>
                          <a:ea typeface="宋体" panose="02010600030101010101" pitchFamily="2" charset="-122"/>
                        </a:rPr>
                        <a:t>不能</a:t>
                      </a:r>
                      <a:endParaRPr kumimoji="0" lang="zh-CN" sz="2000" b="0" i="0" u="none" strike="noStrike" cap="none" normalizeH="0" baseline="0" dirty="0">
                        <a:ln>
                          <a:noFill/>
                        </a:ln>
                        <a:solidFill>
                          <a:schemeClr val="tx1"/>
                        </a:solidFill>
                        <a:effectLst/>
                        <a:latin typeface="+mn-lt"/>
                        <a:ea typeface="宋体" panose="02010600030101010101" pitchFamily="2" charset="-122"/>
                      </a:endParaRP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5">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0" i="0" u="none" strike="noStrike" cap="none" normalizeH="0" baseline="0" dirty="0">
                          <a:ln>
                            <a:noFill/>
                          </a:ln>
                          <a:solidFill>
                            <a:schemeClr val="tx1"/>
                          </a:solidFill>
                          <a:effectLst/>
                          <a:latin typeface="+mn-lt"/>
                          <a:ea typeface="宋体" panose="02010600030101010101" pitchFamily="2" charset="-122"/>
                        </a:rPr>
                        <a:t>DBA</a:t>
                      </a:r>
                      <a:endParaRPr kumimoji="0" lang="en-US" sz="2000" b="0" i="0" u="none" strike="noStrike" cap="none" normalizeH="0" baseline="0" dirty="0">
                        <a:ln>
                          <a:noFill/>
                        </a:ln>
                        <a:solidFill>
                          <a:schemeClr val="tx1"/>
                        </a:solidFill>
                        <a:effectLst/>
                        <a:latin typeface="+mn-lt"/>
                        <a:ea typeface="宋体" panose="02010600030101010101" pitchFamily="2" charset="-122"/>
                      </a:endParaRP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0" i="0" u="none" strike="noStrike" cap="none" normalizeH="0" baseline="0">
                          <a:ln>
                            <a:noFill/>
                          </a:ln>
                          <a:solidFill>
                            <a:schemeClr val="tx1"/>
                          </a:solidFill>
                          <a:effectLst/>
                          <a:latin typeface="+mn-lt"/>
                          <a:ea typeface="宋体" panose="02010600030101010101" pitchFamily="2" charset="-122"/>
                        </a:rPr>
                        <a:t>U4</a:t>
                      </a:r>
                      <a:endParaRPr kumimoji="0" lang="en-US" sz="2000" b="0" i="0" u="none" strike="noStrike" cap="none" normalizeH="0" baseline="0">
                        <a:ln>
                          <a:noFill/>
                        </a:ln>
                        <a:solidFill>
                          <a:schemeClr val="tx1"/>
                        </a:solidFill>
                        <a:effectLst/>
                        <a:latin typeface="+mn-lt"/>
                        <a:ea typeface="宋体" panose="02010600030101010101" pitchFamily="2" charset="-122"/>
                      </a:endParaRP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2000" b="0" i="0" u="none" strike="noStrike" cap="none" normalizeH="0" baseline="0">
                          <a:ln>
                            <a:noFill/>
                          </a:ln>
                          <a:solidFill>
                            <a:schemeClr val="tx1"/>
                          </a:solidFill>
                          <a:effectLst/>
                          <a:latin typeface="+mn-lt"/>
                          <a:ea typeface="宋体" panose="02010600030101010101" pitchFamily="2" charset="-122"/>
                        </a:rPr>
                        <a:t>关系</a:t>
                      </a:r>
                      <a:r>
                        <a:rPr kumimoji="0" lang="en-US" sz="2000" b="0" i="0" u="none" strike="noStrike" cap="none" normalizeH="0" baseline="0">
                          <a:ln>
                            <a:noFill/>
                          </a:ln>
                          <a:solidFill>
                            <a:schemeClr val="tx1"/>
                          </a:solidFill>
                          <a:effectLst/>
                          <a:latin typeface="+mn-lt"/>
                          <a:ea typeface="宋体" panose="02010600030101010101" pitchFamily="2" charset="-122"/>
                        </a:rPr>
                        <a:t>Student</a:t>
                      </a:r>
                      <a:endParaRPr kumimoji="0" lang="en-US" sz="2000" b="0" i="0" u="none" strike="noStrike" cap="none" normalizeH="0" baseline="0">
                        <a:ln>
                          <a:noFill/>
                        </a:ln>
                        <a:solidFill>
                          <a:schemeClr val="tx1"/>
                        </a:solidFill>
                        <a:effectLst/>
                        <a:latin typeface="+mn-lt"/>
                        <a:ea typeface="宋体" panose="02010600030101010101" pitchFamily="2" charset="-122"/>
                      </a:endParaRP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0" i="0" u="none" strike="noStrike" cap="none" normalizeH="0" baseline="0">
                          <a:ln>
                            <a:noFill/>
                          </a:ln>
                          <a:solidFill>
                            <a:schemeClr val="tx1"/>
                          </a:solidFill>
                          <a:effectLst/>
                          <a:latin typeface="+mn-lt"/>
                          <a:ea typeface="宋体" panose="02010600030101010101" pitchFamily="2" charset="-122"/>
                        </a:rPr>
                        <a:t>SELECT</a:t>
                      </a:r>
                      <a:endParaRPr kumimoji="0" lang="en-US" sz="2000" b="0" i="0" u="none" strike="noStrike" cap="none" normalizeH="0" baseline="0">
                        <a:ln>
                          <a:noFill/>
                        </a:ln>
                        <a:solidFill>
                          <a:schemeClr val="tx1"/>
                        </a:solidFill>
                        <a:effectLst/>
                        <a:latin typeface="+mn-lt"/>
                        <a:ea typeface="宋体" panose="02010600030101010101" pitchFamily="2" charset="-122"/>
                      </a:endParaRP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0" i="0" u="none" strike="noStrike" cap="none" normalizeH="0" baseline="0" dirty="0">
                          <a:ln>
                            <a:noFill/>
                          </a:ln>
                          <a:solidFill>
                            <a:schemeClr val="tx1"/>
                          </a:solidFill>
                          <a:effectLst/>
                          <a:latin typeface="+mn-lt"/>
                          <a:ea typeface="宋体" panose="02010600030101010101" pitchFamily="2" charset="-122"/>
                        </a:rPr>
                        <a:t>不能</a:t>
                      </a:r>
                      <a:endParaRPr kumimoji="0" lang="zh-CN" sz="2000" b="0" i="0" u="none" strike="noStrike" cap="none" normalizeH="0" baseline="0" dirty="0">
                        <a:ln>
                          <a:noFill/>
                        </a:ln>
                        <a:solidFill>
                          <a:schemeClr val="tx1"/>
                        </a:solidFill>
                        <a:effectLst/>
                        <a:latin typeface="+mn-lt"/>
                        <a:ea typeface="宋体" panose="02010600030101010101" pitchFamily="2" charset="-122"/>
                      </a:endParaRPr>
                    </a:p>
                  </a:txBody>
                  <a:tcPr marL="121913" marR="121913"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Rectangle 3"/>
          <p:cNvSpPr txBox="1">
            <a:spLocks noChangeArrowheads="1"/>
          </p:cNvSpPr>
          <p:nvPr/>
        </p:nvSpPr>
        <p:spPr>
          <a:xfrm>
            <a:off x="1143000" y="1143000"/>
            <a:ext cx="9601200" cy="588963"/>
          </a:xfrm>
          <a:prstGeom prst="rect">
            <a:avLst/>
          </a:prstGeom>
        </p:spPr>
        <p:txBody>
          <a:bodyPr vert="horz" lIns="91440" tIns="45720" rIns="91440" bIns="45720" rtlCol="0">
            <a:noAutofit/>
          </a:bodyPr>
          <a:lstStyle>
            <a:lvl1pPr marL="273050" indent="-273050" algn="l" defTabSz="914400" rtl="0" eaLnBrk="1" latinLnBrk="0" hangingPunct="1">
              <a:lnSpc>
                <a:spcPct val="150000"/>
              </a:lnSpc>
              <a:spcBef>
                <a:spcPct val="20000"/>
              </a:spcBef>
              <a:buClr>
                <a:srgbClr val="0000FF"/>
              </a:buClr>
              <a:buSzPct val="100000"/>
              <a:buFont typeface="Wingdings" panose="05000000000000000000" pitchFamily="2" charset="2"/>
              <a:buChar char="q"/>
              <a:defRPr sz="2400" kern="1200">
                <a:solidFill>
                  <a:schemeClr val="tx1"/>
                </a:solidFill>
                <a:latin typeface="+mn-lt"/>
                <a:ea typeface="+mn-ea"/>
                <a:cs typeface="+mn-cs"/>
              </a:defRPr>
            </a:lvl1pPr>
            <a:lvl2pPr marL="532130" indent="-259080" algn="l" defTabSz="914400" rtl="0" eaLnBrk="1" latinLnBrk="0" hangingPunct="1">
              <a:lnSpc>
                <a:spcPct val="150000"/>
              </a:lnSpc>
              <a:spcBef>
                <a:spcPct val="20000"/>
              </a:spcBef>
              <a:buClr>
                <a:srgbClr val="990099"/>
              </a:buClr>
              <a:buSzPct val="90000"/>
              <a:buFont typeface="Wingdings" panose="05000000000000000000" pitchFamily="2" charset="2"/>
              <a:buChar char=""/>
              <a:defRPr sz="2000" kern="1200">
                <a:solidFill>
                  <a:schemeClr val="tx1"/>
                </a:solidFill>
                <a:latin typeface="楷体_GB2312" pitchFamily="49" charset="-122"/>
                <a:ea typeface="楷体_GB2312" pitchFamily="49" charset="-122"/>
                <a:cs typeface="+mn-cs"/>
              </a:defRPr>
            </a:lvl2pPr>
            <a:lvl3pPr marL="805180" indent="-273050" algn="l" defTabSz="914400" rtl="0" eaLnBrk="1" latinLnBrk="0" hangingPunct="1">
              <a:lnSpc>
                <a:spcPct val="150000"/>
              </a:lnSpc>
              <a:spcBef>
                <a:spcPct val="20000"/>
              </a:spcBef>
              <a:buFont typeface="Times New Roman" panose="02020603050405020304" pitchFamily="18" charset="0"/>
              <a:buChar char="─"/>
              <a:defRPr sz="2000" kern="1200">
                <a:solidFill>
                  <a:schemeClr val="tx1"/>
                </a:solidFill>
                <a:latin typeface="楷体_GB2312" pitchFamily="49" charset="-122"/>
                <a:ea typeface="楷体_GB2312" pitchFamily="49" charset="-122"/>
                <a:cs typeface="+mn-cs"/>
              </a:defRPr>
            </a:lvl3pPr>
            <a:lvl4pPr marL="1600200" indent="-228600" algn="l" defTabSz="914400" rtl="0" eaLnBrk="1" latinLnBrk="0" hangingPunct="1">
              <a:spcBef>
                <a:spcPct val="20000"/>
              </a:spcBef>
              <a:buFont typeface="Wingdings" panose="05000000000000000000" pitchFamily="2" charset="2"/>
              <a:buNone/>
              <a:defRPr sz="1800" kern="1200">
                <a:solidFill>
                  <a:schemeClr val="tx1"/>
                </a:solidFill>
                <a:latin typeface="楷体_GB2312" pitchFamily="49" charset="-122"/>
                <a:ea typeface="楷体_GB2312" pitchFamily="49" charset="-122"/>
                <a:cs typeface="+mn-cs"/>
              </a:defRPr>
            </a:lvl4pPr>
            <a:lvl5pPr marL="2057400" indent="-228600" algn="l" defTabSz="914400" rtl="0" eaLnBrk="1" latinLnBrk="0" hangingPunct="1">
              <a:spcBef>
                <a:spcPct val="20000"/>
              </a:spcBef>
              <a:buFont typeface="Arial" panose="020B0604020202020204" pitchFamily="34" charset="0"/>
              <a:buNone/>
              <a:defRPr sz="1600" kern="1200">
                <a:solidFill>
                  <a:schemeClr val="tx1"/>
                </a:solidFill>
                <a:latin typeface="楷体_GB2312" pitchFamily="49" charset="-122"/>
                <a:ea typeface="楷体_GB2312"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zh-CN" altLang="en-US" sz="2800" dirty="0">
                <a:solidFill>
                  <a:srgbClr val="0000FF"/>
                </a:solidFill>
                <a:latin typeface="等线 Light" panose="02010600030101010101" pitchFamily="2" charset="-122"/>
                <a:ea typeface="等线 Light" panose="02010600030101010101" pitchFamily="2" charset="-122"/>
              </a:rPr>
              <a:t>执行例4.</a:t>
            </a:r>
            <a:r>
              <a:rPr lang="en-US" altLang="zh-CN" sz="2800" dirty="0">
                <a:solidFill>
                  <a:srgbClr val="0000FF"/>
                </a:solidFill>
                <a:latin typeface="等线 Light" panose="02010600030101010101" pitchFamily="2" charset="-122"/>
                <a:ea typeface="等线 Light" panose="02010600030101010101" pitchFamily="2" charset="-122"/>
              </a:rPr>
              <a:t>8~</a:t>
            </a:r>
            <a:r>
              <a:rPr lang="zh-CN" altLang="en-US" sz="2800" dirty="0">
                <a:solidFill>
                  <a:srgbClr val="0000FF"/>
                </a:solidFill>
                <a:latin typeface="等线 Light" panose="02010600030101010101" pitchFamily="2" charset="-122"/>
                <a:ea typeface="等线 Light" panose="02010600030101010101" pitchFamily="2" charset="-122"/>
              </a:rPr>
              <a:t>4.</a:t>
            </a:r>
            <a:r>
              <a:rPr lang="en-US" altLang="zh-CN" sz="2800" dirty="0">
                <a:solidFill>
                  <a:srgbClr val="0000FF"/>
                </a:solidFill>
                <a:latin typeface="等线 Light" panose="02010600030101010101" pitchFamily="2" charset="-122"/>
                <a:ea typeface="等线 Light" panose="02010600030101010101" pitchFamily="2" charset="-122"/>
              </a:rPr>
              <a:t>10</a:t>
            </a:r>
            <a:r>
              <a:rPr lang="zh-CN" altLang="en-US" sz="2800" dirty="0">
                <a:solidFill>
                  <a:srgbClr val="0000FF"/>
                </a:solidFill>
                <a:latin typeface="等线 Light" panose="02010600030101010101" pitchFamily="2" charset="-122"/>
                <a:ea typeface="等线 Light" panose="02010600030101010101" pitchFamily="2" charset="-122"/>
              </a:rPr>
              <a:t>语句后学生</a:t>
            </a:r>
            <a:r>
              <a:rPr lang="en-US" altLang="zh-CN" sz="2800" dirty="0">
                <a:solidFill>
                  <a:srgbClr val="0000FF"/>
                </a:solidFill>
                <a:latin typeface="等线 Light" panose="02010600030101010101" pitchFamily="2" charset="-122"/>
                <a:ea typeface="等线 Light" panose="02010600030101010101" pitchFamily="2" charset="-122"/>
              </a:rPr>
              <a:t>-</a:t>
            </a:r>
            <a:r>
              <a:rPr lang="zh-CN" altLang="en-US" sz="2800" dirty="0">
                <a:solidFill>
                  <a:srgbClr val="0000FF"/>
                </a:solidFill>
                <a:latin typeface="等线 Light" panose="02010600030101010101" pitchFamily="2" charset="-122"/>
                <a:ea typeface="等线 Light" panose="02010600030101010101" pitchFamily="2" charset="-122"/>
              </a:rPr>
              <a:t>课程数据库中的用户权限定义表</a:t>
            </a:r>
            <a:endParaRPr lang="zh-CN" altLang="en-US" sz="2800" dirty="0">
              <a:solidFill>
                <a:srgbClr val="0000FF"/>
              </a:solidFill>
              <a:latin typeface="等线 Light" panose="02010600030101010101" pitchFamily="2" charset="-122"/>
              <a:ea typeface="等线 Light"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en-US" altLang="zh-CN" dirty="0"/>
              <a:t>Oracle</a:t>
            </a:r>
            <a:r>
              <a:rPr lang="zh-CN" altLang="en-US" dirty="0"/>
              <a:t>中的</a:t>
            </a:r>
            <a:r>
              <a:rPr lang="en-US" altLang="zh-CN" dirty="0">
                <a:solidFill>
                  <a:srgbClr val="FF0000"/>
                </a:solidFill>
              </a:rPr>
              <a:t>REVOKE</a:t>
            </a:r>
            <a:r>
              <a:rPr lang="zh-CN" altLang="en-US" dirty="0">
                <a:solidFill>
                  <a:srgbClr val="FF0000"/>
                </a:solidFill>
              </a:rPr>
              <a:t>语法</a:t>
            </a:r>
            <a:endParaRPr lang="en-US" altLang="zh-CN" dirty="0">
              <a:solidFill>
                <a:srgbClr val="FF0000"/>
              </a:solidFill>
            </a:endParaRPr>
          </a:p>
          <a:p>
            <a:pPr lvl="1"/>
            <a:r>
              <a:rPr lang="zh-CN" altLang="en-US" dirty="0"/>
              <a:t>与</a:t>
            </a:r>
            <a:r>
              <a:rPr lang="en-US" altLang="zh-CN" dirty="0"/>
              <a:t>GRANT</a:t>
            </a:r>
            <a:r>
              <a:rPr lang="zh-CN" altLang="en-US" dirty="0"/>
              <a:t>用法相似</a:t>
            </a:r>
            <a:endParaRPr lang="en-US" altLang="zh-CN" dirty="0"/>
          </a:p>
          <a:p>
            <a:r>
              <a:rPr lang="zh-CN" altLang="en-US" dirty="0"/>
              <a:t>例子</a:t>
            </a:r>
            <a:endParaRPr lang="en-US" altLang="zh-CN" dirty="0"/>
          </a:p>
          <a:p>
            <a:pPr marL="814705" lvl="1" indent="-457200">
              <a:buFont typeface="+mj-lt"/>
              <a:buAutoNum type="arabicPeriod"/>
            </a:pPr>
            <a:r>
              <a:rPr lang="en-US" altLang="zh-CN" dirty="0">
                <a:solidFill>
                  <a:srgbClr val="0000CC"/>
                </a:solidFill>
              </a:rPr>
              <a:t>revoke select, update, insert on </a:t>
            </a:r>
            <a:r>
              <a:rPr lang="en-US" altLang="zh-CN" dirty="0" err="1">
                <a:solidFill>
                  <a:srgbClr val="0000CC"/>
                </a:solidFill>
              </a:rPr>
              <a:t>emp</a:t>
            </a:r>
            <a:r>
              <a:rPr lang="en-US" altLang="zh-CN" dirty="0">
                <a:solidFill>
                  <a:srgbClr val="0000CC"/>
                </a:solidFill>
              </a:rPr>
              <a:t> from </a:t>
            </a:r>
            <a:r>
              <a:rPr lang="en-US" altLang="zh-CN" dirty="0" err="1">
                <a:solidFill>
                  <a:srgbClr val="0000CC"/>
                </a:solidFill>
              </a:rPr>
              <a:t>sami</a:t>
            </a:r>
            <a:r>
              <a:rPr lang="en-US" altLang="zh-CN" dirty="0">
                <a:solidFill>
                  <a:srgbClr val="0000CC"/>
                </a:solidFill>
              </a:rPr>
              <a:t>;</a:t>
            </a:r>
            <a:endParaRPr lang="en-US" altLang="zh-CN" dirty="0">
              <a:solidFill>
                <a:srgbClr val="0000CC"/>
              </a:solidFill>
            </a:endParaRPr>
          </a:p>
          <a:p>
            <a:pPr marL="814705" lvl="1" indent="-457200">
              <a:buFont typeface="+mj-lt"/>
              <a:buAutoNum type="arabicPeriod"/>
            </a:pPr>
            <a:r>
              <a:rPr lang="en-US" altLang="zh-CN" dirty="0">
                <a:solidFill>
                  <a:srgbClr val="0000CC"/>
                </a:solidFill>
              </a:rPr>
              <a:t>revoke select on </a:t>
            </a:r>
            <a:r>
              <a:rPr lang="en-US" altLang="zh-CN" dirty="0" err="1">
                <a:solidFill>
                  <a:srgbClr val="0000CC"/>
                </a:solidFill>
              </a:rPr>
              <a:t>emp</a:t>
            </a:r>
            <a:r>
              <a:rPr lang="en-US" altLang="zh-CN" dirty="0">
                <a:solidFill>
                  <a:srgbClr val="0000CC"/>
                </a:solidFill>
              </a:rPr>
              <a:t> from public;</a:t>
            </a:r>
            <a:endParaRPr lang="en-US" altLang="zh-CN" dirty="0">
              <a:solidFill>
                <a:srgbClr val="0000CC"/>
              </a:solidFill>
            </a:endParaRPr>
          </a:p>
          <a:p>
            <a:pPr marL="814705" lvl="1" indent="-457200">
              <a:buFont typeface="+mj-lt"/>
              <a:buAutoNum type="arabicPeriod"/>
            </a:pPr>
            <a:r>
              <a:rPr lang="en-US" altLang="zh-CN" dirty="0">
                <a:solidFill>
                  <a:srgbClr val="0000CC"/>
                </a:solidFill>
              </a:rPr>
              <a:t>revoke update, insert on </a:t>
            </a:r>
            <a:r>
              <a:rPr lang="en-US" altLang="zh-CN" dirty="0" err="1">
                <a:solidFill>
                  <a:srgbClr val="0000CC"/>
                </a:solidFill>
              </a:rPr>
              <a:t>emp</a:t>
            </a:r>
            <a:r>
              <a:rPr lang="en-US" altLang="zh-CN" dirty="0">
                <a:solidFill>
                  <a:srgbClr val="0000CC"/>
                </a:solidFill>
              </a:rPr>
              <a:t> from </a:t>
            </a:r>
            <a:r>
              <a:rPr lang="en-US" altLang="zh-CN" dirty="0" err="1">
                <a:solidFill>
                  <a:srgbClr val="0000CC"/>
                </a:solidFill>
              </a:rPr>
              <a:t>sami</a:t>
            </a:r>
            <a:r>
              <a:rPr lang="en-US" altLang="zh-CN" dirty="0">
                <a:solidFill>
                  <a:srgbClr val="0000CC"/>
                </a:solidFill>
              </a:rPr>
              <a:t>;</a:t>
            </a:r>
            <a:endParaRPr lang="en-US" altLang="zh-CN" dirty="0">
              <a:solidFill>
                <a:srgbClr val="0000CC"/>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5" name="矩形 4"/>
          <p:cNvSpPr/>
          <p:nvPr/>
        </p:nvSpPr>
        <p:spPr>
          <a:xfrm>
            <a:off x="628031" y="4040932"/>
            <a:ext cx="7461910" cy="400110"/>
          </a:xfrm>
          <a:prstGeom prst="rect">
            <a:avLst/>
          </a:prstGeom>
          <a:solidFill>
            <a:schemeClr val="bg1">
              <a:lumMod val="95000"/>
            </a:schemeClr>
          </a:solidFill>
        </p:spPr>
        <p:txBody>
          <a:bodyPr wrap="square">
            <a:spAutoFit/>
          </a:bodyPr>
          <a:lstStyle/>
          <a:p>
            <a:r>
              <a:rPr lang="en-US" altLang="zh-CN" sz="2000" dirty="0">
                <a:solidFill>
                  <a:srgbClr val="C00000"/>
                </a:solidFill>
                <a:latin typeface="Courier New" panose="02070309020205020404" pitchFamily="49" charset="0"/>
                <a:ea typeface="等线 Light" panose="02010600030101010101" pitchFamily="2" charset="-122"/>
                <a:cs typeface="Courier New" panose="02070309020205020404" pitchFamily="49" charset="0"/>
              </a:rPr>
              <a:t>GRANT REFERENCES, UPDATE  ON </a:t>
            </a:r>
            <a:r>
              <a:rPr lang="en-US" altLang="zh-CN" sz="2000" dirty="0" err="1">
                <a:solidFill>
                  <a:srgbClr val="C00000"/>
                </a:solidFill>
                <a:latin typeface="Courier New" panose="02070309020205020404" pitchFamily="49" charset="0"/>
                <a:ea typeface="等线 Light" panose="02010600030101010101" pitchFamily="2" charset="-122"/>
                <a:cs typeface="Courier New" panose="02070309020205020404" pitchFamily="49" charset="0"/>
              </a:rPr>
              <a:t>hr.employees</a:t>
            </a:r>
            <a:r>
              <a:rPr lang="en-US" altLang="zh-CN" sz="2000" dirty="0">
                <a:solidFill>
                  <a:srgbClr val="C00000"/>
                </a:solidFill>
                <a:latin typeface="Courier New" panose="02070309020205020404" pitchFamily="49" charset="0"/>
                <a:ea typeface="等线 Light" panose="02010600030101010101" pitchFamily="2" charset="-122"/>
                <a:cs typeface="Courier New" panose="02070309020205020404" pitchFamily="49" charset="0"/>
              </a:rPr>
              <a:t> TO </a:t>
            </a:r>
            <a:r>
              <a:rPr lang="en-US" altLang="zh-CN" sz="2000" dirty="0" err="1">
                <a:solidFill>
                  <a:srgbClr val="C00000"/>
                </a:solidFill>
                <a:latin typeface="Courier New" panose="02070309020205020404" pitchFamily="49" charset="0"/>
                <a:ea typeface="等线 Light" panose="02010600030101010101" pitchFamily="2" charset="-122"/>
                <a:cs typeface="Courier New" panose="02070309020205020404" pitchFamily="49" charset="0"/>
              </a:rPr>
              <a:t>oe</a:t>
            </a:r>
            <a:r>
              <a:rPr lang="en-US" altLang="zh-CN" sz="2000" dirty="0">
                <a:solidFill>
                  <a:srgbClr val="C00000"/>
                </a:solidFill>
                <a:latin typeface="Courier New" panose="02070309020205020404" pitchFamily="49" charset="0"/>
                <a:ea typeface="等线 Light" panose="02010600030101010101" pitchFamily="2" charset="-122"/>
                <a:cs typeface="Courier New" panose="02070309020205020404" pitchFamily="49" charset="0"/>
              </a:rPr>
              <a:t>;</a:t>
            </a:r>
            <a:endParaRPr lang="zh-CN" altLang="en-US" sz="2000" dirty="0">
              <a:solidFill>
                <a:srgbClr val="C00000"/>
              </a:solidFill>
              <a:latin typeface="Courier New" panose="02070309020205020404" pitchFamily="49" charset="0"/>
              <a:ea typeface="等线 Light" panose="02010600030101010101" pitchFamily="2" charset="-122"/>
              <a:cs typeface="Courier New" panose="02070309020205020404" pitchFamily="49" charset="0"/>
            </a:endParaRPr>
          </a:p>
        </p:txBody>
      </p:sp>
      <p:sp>
        <p:nvSpPr>
          <p:cNvPr id="7" name="矩形 6"/>
          <p:cNvSpPr/>
          <p:nvPr/>
        </p:nvSpPr>
        <p:spPr>
          <a:xfrm>
            <a:off x="585143" y="4628752"/>
            <a:ext cx="11149657" cy="807209"/>
          </a:xfrm>
          <a:prstGeom prst="rect">
            <a:avLst/>
          </a:prstGeom>
          <a:solidFill>
            <a:schemeClr val="bg1">
              <a:lumMod val="95000"/>
            </a:schemeClr>
          </a:solidFill>
        </p:spPr>
        <p:txBody>
          <a:bodyPr wrap="square">
            <a:spAutoFit/>
          </a:bodyPr>
          <a:lstStyle/>
          <a:p>
            <a:pPr>
              <a:lnSpc>
                <a:spcPct val="120000"/>
              </a:lnSpc>
            </a:pPr>
            <a:r>
              <a:rPr lang="en-US" altLang="zh-CN" sz="2000" dirty="0">
                <a:solidFill>
                  <a:srgbClr val="C00000"/>
                </a:solidFill>
                <a:latin typeface="等线 Light" panose="02010600030101010101" pitchFamily="2" charset="-122"/>
                <a:ea typeface="等线 Light" panose="02010600030101010101" pitchFamily="2" charset="-122"/>
              </a:rPr>
              <a:t>CREATE TABLE dependent  (</a:t>
            </a:r>
            <a:r>
              <a:rPr lang="en-US" altLang="zh-CN" sz="2000" dirty="0" err="1">
                <a:solidFill>
                  <a:srgbClr val="C00000"/>
                </a:solidFill>
                <a:latin typeface="等线 Light" panose="02010600030101010101" pitchFamily="2" charset="-122"/>
                <a:ea typeface="等线 Light" panose="02010600030101010101" pitchFamily="2" charset="-122"/>
              </a:rPr>
              <a:t>dependno</a:t>
            </a:r>
            <a:r>
              <a:rPr lang="en-US" altLang="zh-CN" sz="2000" dirty="0">
                <a:solidFill>
                  <a:srgbClr val="C00000"/>
                </a:solidFill>
                <a:latin typeface="等线 Light" panose="02010600030101010101" pitchFamily="2" charset="-122"/>
                <a:ea typeface="等线 Light" panose="02010600030101010101" pitchFamily="2" charset="-122"/>
              </a:rPr>
              <a:t>   </a:t>
            </a:r>
            <a:r>
              <a:rPr lang="en-US" altLang="zh-CN" sz="2000" dirty="0">
                <a:solidFill>
                  <a:srgbClr val="C00000"/>
                </a:solidFill>
                <a:latin typeface="Courier New" panose="02070309020205020404" pitchFamily="49" charset="0"/>
                <a:ea typeface="等线 Light" panose="02010600030101010101" pitchFamily="2" charset="-122"/>
                <a:cs typeface="Courier New" panose="02070309020205020404" pitchFamily="49" charset="0"/>
              </a:rPr>
              <a:t>NUMBER</a:t>
            </a:r>
            <a:r>
              <a:rPr lang="en-US" altLang="zh-CN" sz="2000" dirty="0">
                <a:solidFill>
                  <a:srgbClr val="C00000"/>
                </a:solidFill>
                <a:latin typeface="等线 Light" panose="02010600030101010101" pitchFamily="2" charset="-122"/>
                <a:ea typeface="等线 Light" panose="02010600030101010101" pitchFamily="2" charset="-122"/>
              </a:rPr>
              <a:t>,   </a:t>
            </a:r>
            <a:r>
              <a:rPr lang="en-US" altLang="zh-CN" sz="2000" dirty="0" err="1">
                <a:solidFill>
                  <a:srgbClr val="C00000"/>
                </a:solidFill>
                <a:latin typeface="等线 Light" panose="02010600030101010101" pitchFamily="2" charset="-122"/>
                <a:ea typeface="等线 Light" panose="02010600030101010101" pitchFamily="2" charset="-122"/>
              </a:rPr>
              <a:t>dependname</a:t>
            </a:r>
            <a:r>
              <a:rPr lang="en-US" altLang="zh-CN" sz="2000" dirty="0">
                <a:solidFill>
                  <a:srgbClr val="C00000"/>
                </a:solidFill>
                <a:latin typeface="等线 Light" panose="02010600030101010101" pitchFamily="2" charset="-122"/>
                <a:ea typeface="等线 Light" panose="02010600030101010101" pitchFamily="2" charset="-122"/>
              </a:rPr>
              <a:t> VARCHAR2(10), employee NUMBER,</a:t>
            </a:r>
            <a:endParaRPr lang="en-US" altLang="zh-CN" sz="2000" dirty="0">
              <a:solidFill>
                <a:srgbClr val="C00000"/>
              </a:solidFill>
              <a:latin typeface="等线 Light" panose="02010600030101010101" pitchFamily="2" charset="-122"/>
              <a:ea typeface="等线 Light" panose="02010600030101010101" pitchFamily="2" charset="-122"/>
            </a:endParaRPr>
          </a:p>
          <a:p>
            <a:pPr>
              <a:lnSpc>
                <a:spcPct val="120000"/>
              </a:lnSpc>
            </a:pPr>
            <a:r>
              <a:rPr lang="en-US" altLang="zh-CN" sz="2000" dirty="0">
                <a:solidFill>
                  <a:srgbClr val="C00000"/>
                </a:solidFill>
                <a:latin typeface="等线 Light" panose="02010600030101010101" pitchFamily="2" charset="-122"/>
                <a:ea typeface="等线 Light" panose="02010600030101010101" pitchFamily="2" charset="-122"/>
              </a:rPr>
              <a:t>CONSTRAINT </a:t>
            </a:r>
            <a:r>
              <a:rPr lang="en-US" altLang="zh-CN" sz="2000" dirty="0" err="1">
                <a:solidFill>
                  <a:srgbClr val="C00000"/>
                </a:solidFill>
                <a:latin typeface="等线 Light" panose="02010600030101010101" pitchFamily="2" charset="-122"/>
                <a:ea typeface="等线 Light" panose="02010600030101010101" pitchFamily="2" charset="-122"/>
              </a:rPr>
              <a:t>in_emp</a:t>
            </a:r>
            <a:r>
              <a:rPr lang="en-US" altLang="zh-CN" sz="2000" dirty="0">
                <a:solidFill>
                  <a:srgbClr val="C00000"/>
                </a:solidFill>
                <a:latin typeface="等线 Light" panose="02010600030101010101" pitchFamily="2" charset="-122"/>
                <a:ea typeface="等线 Light" panose="02010600030101010101" pitchFamily="2" charset="-122"/>
              </a:rPr>
              <a:t> REFERENCES </a:t>
            </a:r>
            <a:r>
              <a:rPr lang="en-US" altLang="zh-CN" sz="2000" dirty="0" err="1">
                <a:solidFill>
                  <a:srgbClr val="C00000"/>
                </a:solidFill>
                <a:latin typeface="等线 Light" panose="02010600030101010101" pitchFamily="2" charset="-122"/>
                <a:ea typeface="等线 Light" panose="02010600030101010101" pitchFamily="2" charset="-122"/>
              </a:rPr>
              <a:t>hr.employees</a:t>
            </a:r>
            <a:r>
              <a:rPr lang="en-US" altLang="zh-CN" sz="2000" dirty="0">
                <a:solidFill>
                  <a:srgbClr val="C00000"/>
                </a:solidFill>
                <a:latin typeface="等线 Light" panose="02010600030101010101" pitchFamily="2" charset="-122"/>
                <a:ea typeface="等线 Light" panose="02010600030101010101" pitchFamily="2" charset="-122"/>
              </a:rPr>
              <a:t>(</a:t>
            </a:r>
            <a:r>
              <a:rPr lang="en-US" altLang="zh-CN" sz="2000" dirty="0" err="1">
                <a:solidFill>
                  <a:srgbClr val="C00000"/>
                </a:solidFill>
                <a:latin typeface="等线 Light" panose="02010600030101010101" pitchFamily="2" charset="-122"/>
                <a:ea typeface="等线 Light" panose="02010600030101010101" pitchFamily="2" charset="-122"/>
              </a:rPr>
              <a:t>employee_id</a:t>
            </a:r>
            <a:r>
              <a:rPr lang="en-US" altLang="zh-CN" sz="2000" dirty="0">
                <a:solidFill>
                  <a:srgbClr val="C00000"/>
                </a:solidFill>
                <a:latin typeface="等线 Light" panose="02010600030101010101" pitchFamily="2" charset="-122"/>
                <a:ea typeface="等线 Light" panose="02010600030101010101" pitchFamily="2" charset="-122"/>
              </a:rPr>
              <a:t>) ); </a:t>
            </a:r>
            <a:endParaRPr lang="en-US" altLang="zh-CN" sz="2000" dirty="0">
              <a:solidFill>
                <a:srgbClr val="C00000"/>
              </a:solidFill>
              <a:latin typeface="等线 Light" panose="02010600030101010101" pitchFamily="2" charset="-122"/>
              <a:ea typeface="等线 Light" panose="02010600030101010101" pitchFamily="2" charset="-122"/>
            </a:endParaRPr>
          </a:p>
        </p:txBody>
      </p:sp>
      <p:sp>
        <p:nvSpPr>
          <p:cNvPr id="10" name="矩形 9"/>
          <p:cNvSpPr/>
          <p:nvPr/>
        </p:nvSpPr>
        <p:spPr>
          <a:xfrm>
            <a:off x="585143" y="5653218"/>
            <a:ext cx="9903362" cy="400110"/>
          </a:xfrm>
          <a:prstGeom prst="rect">
            <a:avLst/>
          </a:prstGeom>
          <a:solidFill>
            <a:schemeClr val="bg1">
              <a:lumMod val="95000"/>
            </a:schemeClr>
          </a:solidFill>
        </p:spPr>
        <p:txBody>
          <a:bodyPr wrap="square">
            <a:spAutoFit/>
          </a:bodyPr>
          <a:lstStyle/>
          <a:p>
            <a:r>
              <a:rPr lang="en-US" altLang="zh-CN" sz="2000" dirty="0">
                <a:solidFill>
                  <a:srgbClr val="C00000"/>
                </a:solidFill>
                <a:latin typeface="Courier New" panose="02070309020205020404" pitchFamily="49" charset="0"/>
                <a:cs typeface="Courier New" panose="02070309020205020404" pitchFamily="49" charset="0"/>
              </a:rPr>
              <a:t>REVOKE REFERENCES ON </a:t>
            </a:r>
            <a:r>
              <a:rPr lang="en-US" altLang="zh-CN" sz="2000" dirty="0" err="1">
                <a:solidFill>
                  <a:srgbClr val="C00000"/>
                </a:solidFill>
                <a:latin typeface="Courier New" panose="02070309020205020404" pitchFamily="49" charset="0"/>
                <a:cs typeface="Courier New" panose="02070309020205020404" pitchFamily="49" charset="0"/>
              </a:rPr>
              <a:t>hr.employees</a:t>
            </a:r>
            <a:r>
              <a:rPr lang="en-US" altLang="zh-CN" sz="2000" dirty="0">
                <a:solidFill>
                  <a:srgbClr val="C00000"/>
                </a:solidFill>
                <a:latin typeface="Courier New" panose="02070309020205020404" pitchFamily="49" charset="0"/>
                <a:cs typeface="Courier New" panose="02070309020205020404" pitchFamily="49" charset="0"/>
              </a:rPr>
              <a:t>  FROM </a:t>
            </a:r>
            <a:r>
              <a:rPr lang="en-US" altLang="zh-CN" sz="2000" dirty="0" err="1">
                <a:solidFill>
                  <a:srgbClr val="C00000"/>
                </a:solidFill>
                <a:latin typeface="Courier New" panose="02070309020205020404" pitchFamily="49" charset="0"/>
                <a:cs typeface="Courier New" panose="02070309020205020404" pitchFamily="49" charset="0"/>
              </a:rPr>
              <a:t>oe</a:t>
            </a:r>
            <a:r>
              <a:rPr lang="en-US" altLang="zh-CN" sz="2000" dirty="0">
                <a:solidFill>
                  <a:srgbClr val="C00000"/>
                </a:solidFill>
                <a:latin typeface="Courier New" panose="02070309020205020404" pitchFamily="49" charset="0"/>
                <a:cs typeface="Courier New" panose="02070309020205020404" pitchFamily="49" charset="0"/>
              </a:rPr>
              <a:t> </a:t>
            </a:r>
            <a:r>
              <a:rPr lang="en-US" altLang="zh-CN" sz="2000" dirty="0">
                <a:solidFill>
                  <a:srgbClr val="0000CC"/>
                </a:solidFill>
                <a:latin typeface="Courier New" panose="02070309020205020404" pitchFamily="49" charset="0"/>
                <a:cs typeface="Courier New" panose="02070309020205020404" pitchFamily="49" charset="0"/>
              </a:rPr>
              <a:t>CASCADE CONSTRAINTS</a:t>
            </a:r>
            <a:r>
              <a:rPr lang="en-US" altLang="zh-CN" sz="2000" dirty="0">
                <a:solidFill>
                  <a:srgbClr val="C00000"/>
                </a:solidFill>
                <a:latin typeface="Courier New" panose="02070309020205020404" pitchFamily="49" charset="0"/>
                <a:cs typeface="Courier New" panose="02070309020205020404" pitchFamily="49" charset="0"/>
              </a:rPr>
              <a:t>; </a:t>
            </a:r>
            <a:endParaRPr lang="zh-CN" altLang="en-US" sz="2000" dirty="0">
              <a:solidFill>
                <a:srgbClr val="C00000"/>
              </a:solidFill>
              <a:latin typeface="Courier New" panose="02070309020205020404" pitchFamily="49" charset="0"/>
              <a:cs typeface="Courier New" panose="02070309020205020404"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SQL</a:t>
            </a:r>
            <a:r>
              <a:rPr lang="zh-CN" altLang="en-US" dirty="0"/>
              <a:t>授权小结</a:t>
            </a:r>
            <a:endParaRPr lang="zh-CN" altLang="en-US" dirty="0"/>
          </a:p>
        </p:txBody>
      </p:sp>
      <p:sp>
        <p:nvSpPr>
          <p:cNvPr id="3" name="内容占位符 2"/>
          <p:cNvSpPr>
            <a:spLocks noGrp="1"/>
          </p:cNvSpPr>
          <p:nvPr>
            <p:ph idx="1"/>
          </p:nvPr>
        </p:nvSpPr>
        <p:spPr>
          <a:xfrm>
            <a:off x="457200" y="1066800"/>
            <a:ext cx="11007107" cy="5469226"/>
          </a:xfrm>
        </p:spPr>
        <p:txBody>
          <a:bodyPr/>
          <a:lstStyle/>
          <a:p>
            <a:r>
              <a:rPr lang="zh-CN" altLang="en-US" dirty="0">
                <a:solidFill>
                  <a:srgbClr val="0000CC"/>
                </a:solidFill>
              </a:rPr>
              <a:t>数据库管理员：</a:t>
            </a:r>
            <a:endParaRPr lang="en-US" altLang="zh-CN" dirty="0">
              <a:solidFill>
                <a:srgbClr val="0000CC"/>
              </a:solidFill>
            </a:endParaRPr>
          </a:p>
          <a:p>
            <a:pPr lvl="1"/>
            <a:r>
              <a:rPr lang="zh-CN" altLang="en-US" sz="2000" dirty="0"/>
              <a:t>拥有所有对象的所有权限</a:t>
            </a:r>
            <a:endParaRPr lang="zh-CN" altLang="en-US" sz="2000" dirty="0"/>
          </a:p>
          <a:p>
            <a:pPr lvl="1"/>
            <a:r>
              <a:rPr lang="zh-CN" altLang="en-US" sz="2200" dirty="0"/>
              <a:t>根据实际情况不同的权限授予不同的用户</a:t>
            </a:r>
            <a:endParaRPr lang="zh-CN" altLang="en-US" sz="2200" dirty="0"/>
          </a:p>
          <a:p>
            <a:pPr algn="just"/>
            <a:r>
              <a:rPr lang="zh-CN" altLang="en-US" dirty="0">
                <a:solidFill>
                  <a:srgbClr val="0000CC"/>
                </a:solidFill>
              </a:rPr>
              <a:t>用户：</a:t>
            </a:r>
            <a:endParaRPr lang="en-US" altLang="zh-CN" dirty="0">
              <a:solidFill>
                <a:srgbClr val="0000CC"/>
              </a:solidFill>
            </a:endParaRPr>
          </a:p>
          <a:p>
            <a:pPr lvl="1" algn="just"/>
            <a:r>
              <a:rPr lang="zh-CN" altLang="en-US" sz="2000" dirty="0"/>
              <a:t>拥有自己建立的对象的全部的操作权限</a:t>
            </a:r>
            <a:endParaRPr lang="zh-CN" altLang="en-US" sz="2000" dirty="0"/>
          </a:p>
          <a:p>
            <a:pPr lvl="1"/>
            <a:r>
              <a:rPr lang="zh-CN" altLang="en-US" sz="2200" dirty="0"/>
              <a:t>可以使用</a:t>
            </a:r>
            <a:r>
              <a:rPr lang="en-US" altLang="zh-CN" sz="2200" dirty="0"/>
              <a:t>GRANT</a:t>
            </a:r>
            <a:r>
              <a:rPr lang="zh-CN" altLang="en-US" sz="2200" dirty="0"/>
              <a:t>，把权限授予其他用户</a:t>
            </a:r>
            <a:endParaRPr lang="zh-CN" altLang="en-US" sz="2200" dirty="0"/>
          </a:p>
          <a:p>
            <a:pPr algn="just"/>
            <a:r>
              <a:rPr lang="zh-CN" altLang="en-US" dirty="0">
                <a:solidFill>
                  <a:srgbClr val="0000CC"/>
                </a:solidFill>
              </a:rPr>
              <a:t>被授权的用户</a:t>
            </a:r>
            <a:endParaRPr lang="zh-CN" altLang="en-US" dirty="0">
              <a:solidFill>
                <a:srgbClr val="0000CC"/>
              </a:solidFill>
            </a:endParaRPr>
          </a:p>
          <a:p>
            <a:pPr lvl="1"/>
            <a:r>
              <a:rPr lang="zh-CN" altLang="en-US" sz="2200" dirty="0"/>
              <a:t>如果具有“继续授权”的许可，可以把获得的权限再授予其他用户</a:t>
            </a:r>
            <a:endParaRPr lang="zh-CN" altLang="en-US" sz="2200" dirty="0"/>
          </a:p>
          <a:p>
            <a:r>
              <a:rPr lang="zh-CN" altLang="en-US" dirty="0"/>
              <a:t>所有授予出去的权限在必要时又都可用</a:t>
            </a:r>
            <a:r>
              <a:rPr lang="en-US" altLang="zh-CN" dirty="0"/>
              <a:t>REVOKE</a:t>
            </a:r>
            <a:r>
              <a:rPr lang="zh-CN" altLang="en-US" dirty="0"/>
              <a:t>语句收回</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grpSp>
        <p:nvGrpSpPr>
          <p:cNvPr id="19" name="组合 18"/>
          <p:cNvGrpSpPr/>
          <p:nvPr/>
        </p:nvGrpSpPr>
        <p:grpSpPr>
          <a:xfrm>
            <a:off x="6536189" y="1371600"/>
            <a:ext cx="4953000" cy="3056223"/>
            <a:chOff x="6705600" y="1752600"/>
            <a:chExt cx="4953000" cy="3056223"/>
          </a:xfrm>
        </p:grpSpPr>
        <p:sp>
          <p:nvSpPr>
            <p:cNvPr id="9" name="矩形 8"/>
            <p:cNvSpPr/>
            <p:nvPr/>
          </p:nvSpPr>
          <p:spPr>
            <a:xfrm>
              <a:off x="6781800" y="2617237"/>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用户</a:t>
              </a: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9067800" y="2617237"/>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对象</a:t>
              </a:r>
              <a:endParaRPr lang="zh-CN" altLang="en-US" dirty="0">
                <a:latin typeface="微软雅黑" panose="020B0503020204020204" pitchFamily="34" charset="-122"/>
                <a:ea typeface="微软雅黑" panose="020B0503020204020204" pitchFamily="34" charset="-122"/>
              </a:endParaRPr>
            </a:p>
          </p:txBody>
        </p:sp>
        <p:sp>
          <p:nvSpPr>
            <p:cNvPr id="11" name="左大括号 10"/>
            <p:cNvSpPr/>
            <p:nvPr/>
          </p:nvSpPr>
          <p:spPr>
            <a:xfrm>
              <a:off x="9829800" y="1972613"/>
              <a:ext cx="685800" cy="1828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文本框 11"/>
            <p:cNvSpPr txBox="1"/>
            <p:nvPr/>
          </p:nvSpPr>
          <p:spPr>
            <a:xfrm>
              <a:off x="10515600" y="1752600"/>
              <a:ext cx="948707" cy="369332"/>
            </a:xfrm>
            <a:prstGeom prst="rect">
              <a:avLst/>
            </a:prstGeom>
            <a:noFill/>
          </p:spPr>
          <p:txBody>
            <a:bodyPr wrap="square" rtlCol="0">
              <a:spAutoFit/>
            </a:bodyPr>
            <a:lstStyle/>
            <a:p>
              <a:r>
                <a:rPr lang="zh-CN" altLang="en-US" dirty="0">
                  <a:solidFill>
                    <a:srgbClr val="C00000"/>
                  </a:solidFill>
                  <a:latin typeface="微软雅黑" panose="020B0503020204020204" pitchFamily="34" charset="-122"/>
                  <a:ea typeface="微软雅黑" panose="020B0503020204020204" pitchFamily="34" charset="-122"/>
                </a:rPr>
                <a:t>系统级</a:t>
              </a:r>
              <a:endParaRPr lang="zh-CN" altLang="en-US" dirty="0">
                <a:solidFill>
                  <a:srgbClr val="C00000"/>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10515600" y="3544841"/>
              <a:ext cx="1143000" cy="369332"/>
            </a:xfrm>
            <a:prstGeom prst="rect">
              <a:avLst/>
            </a:prstGeom>
            <a:noFill/>
          </p:spPr>
          <p:txBody>
            <a:bodyPr wrap="square" rtlCol="0">
              <a:spAutoFit/>
            </a:bodyPr>
            <a:lstStyle/>
            <a:p>
              <a:r>
                <a:rPr lang="zh-CN" altLang="en-US" dirty="0">
                  <a:solidFill>
                    <a:srgbClr val="C00000"/>
                  </a:solidFill>
                  <a:latin typeface="微软雅黑" panose="020B0503020204020204" pitchFamily="34" charset="-122"/>
                  <a:ea typeface="微软雅黑" panose="020B0503020204020204" pitchFamily="34" charset="-122"/>
                </a:rPr>
                <a:t>数据库级</a:t>
              </a:r>
              <a:endParaRPr lang="zh-CN" altLang="en-US" dirty="0">
                <a:solidFill>
                  <a:srgbClr val="C00000"/>
                </a:solidFill>
                <a:latin typeface="微软雅黑" panose="020B0503020204020204" pitchFamily="34" charset="-122"/>
                <a:ea typeface="微软雅黑" panose="020B0503020204020204" pitchFamily="34" charset="-122"/>
              </a:endParaRPr>
            </a:p>
          </p:txBody>
        </p:sp>
        <p:sp>
          <p:nvSpPr>
            <p:cNvPr id="14" name="箭头: 右 13"/>
            <p:cNvSpPr/>
            <p:nvPr/>
          </p:nvSpPr>
          <p:spPr>
            <a:xfrm>
              <a:off x="7588898" y="2604018"/>
              <a:ext cx="1447800" cy="559838"/>
            </a:xfrm>
            <a:prstGeom prst="rightArrow">
              <a:avLst>
                <a:gd name="adj1" fmla="val 3775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C00000"/>
                  </a:solidFill>
                  <a:highlight>
                    <a:srgbClr val="FFFF00"/>
                  </a:highlight>
                  <a:latin typeface="微软雅黑" panose="020B0503020204020204" pitchFamily="34" charset="-122"/>
                  <a:ea typeface="微软雅黑" panose="020B0503020204020204" pitchFamily="34" charset="-122"/>
                </a:rPr>
                <a:t>授权机制</a:t>
              </a:r>
              <a:endParaRPr lang="zh-CN" altLang="en-US" sz="1600" dirty="0">
                <a:solidFill>
                  <a:srgbClr val="C00000"/>
                </a:solidFill>
                <a:highlight>
                  <a:srgbClr val="FFFF00"/>
                </a:highlight>
                <a:latin typeface="微软雅黑" panose="020B0503020204020204" pitchFamily="34" charset="-122"/>
                <a:ea typeface="微软雅黑" panose="020B0503020204020204" pitchFamily="34" charset="-122"/>
              </a:endParaRPr>
            </a:p>
          </p:txBody>
        </p:sp>
        <p:sp>
          <p:nvSpPr>
            <p:cNvPr id="15" name="文本框 14"/>
            <p:cNvSpPr txBox="1"/>
            <p:nvPr/>
          </p:nvSpPr>
          <p:spPr>
            <a:xfrm>
              <a:off x="10439400" y="2121932"/>
              <a:ext cx="1219200" cy="1323439"/>
            </a:xfrm>
            <a:prstGeom prst="rect">
              <a:avLst/>
            </a:prstGeom>
            <a:noFill/>
          </p:spPr>
          <p:txBody>
            <a:bodyPr wrap="square" rtlCol="0">
              <a:spAutoFit/>
            </a:bodyPr>
            <a:lstStyle/>
            <a:p>
              <a:pPr marL="177800" indent="-177800">
                <a:buFont typeface="Arial" panose="020B0604020202020204" pitchFamily="34" charset="0"/>
                <a:buChar char="•"/>
              </a:pPr>
              <a:r>
                <a:rPr lang="zh-CN" altLang="en-US" sz="1600" dirty="0">
                  <a:solidFill>
                    <a:srgbClr val="000099"/>
                  </a:solidFill>
                </a:rPr>
                <a:t>用户管理</a:t>
              </a:r>
              <a:endParaRPr lang="en-US" altLang="zh-CN" sz="1600" dirty="0">
                <a:solidFill>
                  <a:srgbClr val="000099"/>
                </a:solidFill>
              </a:endParaRPr>
            </a:p>
            <a:p>
              <a:pPr marL="177800" indent="-177800">
                <a:buFont typeface="Arial" panose="020B0604020202020204" pitchFamily="34" charset="0"/>
                <a:buChar char="•"/>
              </a:pPr>
              <a:r>
                <a:rPr lang="zh-CN" altLang="en-US" sz="1600" dirty="0">
                  <a:solidFill>
                    <a:srgbClr val="000099"/>
                  </a:solidFill>
                </a:rPr>
                <a:t>系统启动</a:t>
              </a:r>
              <a:endParaRPr lang="en-US" altLang="zh-CN" sz="1600" dirty="0">
                <a:solidFill>
                  <a:srgbClr val="000099"/>
                </a:solidFill>
              </a:endParaRPr>
            </a:p>
            <a:p>
              <a:pPr marL="177800" indent="-177800">
                <a:buFont typeface="Arial" panose="020B0604020202020204" pitchFamily="34" charset="0"/>
                <a:buChar char="•"/>
              </a:pPr>
              <a:r>
                <a:rPr lang="zh-CN" altLang="en-US" sz="1600" dirty="0">
                  <a:solidFill>
                    <a:srgbClr val="000099"/>
                  </a:solidFill>
                </a:rPr>
                <a:t>系统关闭</a:t>
              </a:r>
              <a:endParaRPr lang="en-US" altLang="zh-CN" sz="1600" dirty="0">
                <a:solidFill>
                  <a:srgbClr val="000099"/>
                </a:solidFill>
              </a:endParaRPr>
            </a:p>
            <a:p>
              <a:pPr marL="177800" indent="-177800">
                <a:buFont typeface="Arial" panose="020B0604020202020204" pitchFamily="34" charset="0"/>
                <a:buChar char="•"/>
              </a:pPr>
              <a:r>
                <a:rPr lang="zh-CN" altLang="en-US" sz="1600" dirty="0">
                  <a:solidFill>
                    <a:srgbClr val="000099"/>
                  </a:solidFill>
                </a:rPr>
                <a:t>数据库</a:t>
              </a:r>
              <a:endParaRPr lang="en-US" altLang="zh-CN" sz="1600" dirty="0">
                <a:solidFill>
                  <a:srgbClr val="000099"/>
                </a:solidFill>
              </a:endParaRPr>
            </a:p>
            <a:p>
              <a:pPr marL="177800" indent="-177800">
                <a:buFont typeface="Arial" panose="020B0604020202020204" pitchFamily="34" charset="0"/>
                <a:buChar char="•"/>
              </a:pPr>
              <a:r>
                <a:rPr lang="en-US" altLang="zh-CN" sz="1600" dirty="0">
                  <a:solidFill>
                    <a:srgbClr val="000099"/>
                  </a:solidFill>
                </a:rPr>
                <a:t>Schema</a:t>
              </a:r>
              <a:endParaRPr lang="zh-CN" altLang="en-US" sz="1600" dirty="0">
                <a:solidFill>
                  <a:srgbClr val="000099"/>
                </a:solidFill>
              </a:endParaRPr>
            </a:p>
          </p:txBody>
        </p:sp>
        <p:sp>
          <p:nvSpPr>
            <p:cNvPr id="16" name="文本框 15"/>
            <p:cNvSpPr txBox="1"/>
            <p:nvPr/>
          </p:nvSpPr>
          <p:spPr>
            <a:xfrm>
              <a:off x="10515600" y="3977826"/>
              <a:ext cx="1066800" cy="830997"/>
            </a:xfrm>
            <a:prstGeom prst="rect">
              <a:avLst/>
            </a:prstGeom>
            <a:noFill/>
          </p:spPr>
          <p:txBody>
            <a:bodyPr wrap="square" rtlCol="0">
              <a:spAutoFit/>
            </a:bodyPr>
            <a:lstStyle/>
            <a:p>
              <a:pPr marL="177800" indent="-177800">
                <a:buFont typeface="Arial" panose="020B0604020202020204" pitchFamily="34" charset="0"/>
                <a:buChar char="•"/>
              </a:pPr>
              <a:r>
                <a:rPr lang="en-US" altLang="zh-CN" sz="1600" dirty="0">
                  <a:solidFill>
                    <a:srgbClr val="000099"/>
                  </a:solidFill>
                </a:rPr>
                <a:t>DDL</a:t>
              </a:r>
              <a:endParaRPr lang="en-US" altLang="zh-CN" sz="1600" dirty="0">
                <a:solidFill>
                  <a:srgbClr val="000099"/>
                </a:solidFill>
              </a:endParaRPr>
            </a:p>
            <a:p>
              <a:pPr marL="177800" indent="-177800">
                <a:buFont typeface="Arial" panose="020B0604020202020204" pitchFamily="34" charset="0"/>
                <a:buChar char="•"/>
              </a:pPr>
              <a:r>
                <a:rPr lang="en-US" altLang="zh-CN" sz="1600" dirty="0">
                  <a:solidFill>
                    <a:srgbClr val="000099"/>
                  </a:solidFill>
                </a:rPr>
                <a:t>DML</a:t>
              </a:r>
              <a:endParaRPr lang="en-US" altLang="zh-CN" sz="1600" dirty="0">
                <a:solidFill>
                  <a:srgbClr val="000099"/>
                </a:solidFill>
              </a:endParaRPr>
            </a:p>
            <a:p>
              <a:pPr marL="177800" indent="-177800">
                <a:buFont typeface="Arial" panose="020B0604020202020204" pitchFamily="34" charset="0"/>
                <a:buChar char="•"/>
              </a:pPr>
              <a:r>
                <a:rPr lang="en-US" altLang="zh-CN" sz="1600" dirty="0">
                  <a:solidFill>
                    <a:srgbClr val="000099"/>
                  </a:solidFill>
                </a:rPr>
                <a:t>DCL</a:t>
              </a:r>
              <a:endParaRPr lang="en-US" altLang="zh-CN" sz="1600" dirty="0">
                <a:solidFill>
                  <a:srgbClr val="000099"/>
                </a:solidFill>
              </a:endParaRPr>
            </a:p>
          </p:txBody>
        </p:sp>
        <p:sp>
          <p:nvSpPr>
            <p:cNvPr id="17" name="文本框 16"/>
            <p:cNvSpPr txBox="1"/>
            <p:nvPr/>
          </p:nvSpPr>
          <p:spPr>
            <a:xfrm>
              <a:off x="6705600" y="3278646"/>
              <a:ext cx="1447800" cy="830997"/>
            </a:xfrm>
            <a:prstGeom prst="rect">
              <a:avLst/>
            </a:prstGeom>
            <a:noFill/>
          </p:spPr>
          <p:txBody>
            <a:bodyPr wrap="square" rtlCol="0">
              <a:spAutoFit/>
            </a:bodyPr>
            <a:lstStyle/>
            <a:p>
              <a:pPr marL="177800" indent="-177800">
                <a:buFont typeface="Arial" panose="020B0604020202020204" pitchFamily="34" charset="0"/>
                <a:buChar char="•"/>
              </a:pPr>
              <a:r>
                <a:rPr lang="en-US" altLang="zh-CN" sz="1600" dirty="0">
                  <a:solidFill>
                    <a:srgbClr val="000099"/>
                  </a:solidFill>
                </a:rPr>
                <a:t>DBA</a:t>
              </a:r>
              <a:endParaRPr lang="en-US" altLang="zh-CN" sz="1600" dirty="0">
                <a:solidFill>
                  <a:srgbClr val="000099"/>
                </a:solidFill>
              </a:endParaRPr>
            </a:p>
            <a:p>
              <a:pPr marL="177800" indent="-177800">
                <a:buFont typeface="Arial" panose="020B0604020202020204" pitchFamily="34" charset="0"/>
                <a:buChar char="•"/>
              </a:pPr>
              <a:r>
                <a:rPr lang="en-US" altLang="zh-CN" sz="1600" dirty="0">
                  <a:solidFill>
                    <a:srgbClr val="000099"/>
                  </a:solidFill>
                </a:rPr>
                <a:t>USER</a:t>
              </a:r>
              <a:endParaRPr lang="en-US" altLang="zh-CN" sz="1600" dirty="0">
                <a:solidFill>
                  <a:srgbClr val="000099"/>
                </a:solidFill>
              </a:endParaRPr>
            </a:p>
            <a:p>
              <a:pPr marL="177800" indent="-177800">
                <a:buFont typeface="Arial" panose="020B0604020202020204" pitchFamily="34" charset="0"/>
                <a:buChar char="•"/>
              </a:pPr>
              <a:r>
                <a:rPr lang="en-US" altLang="zh-CN" sz="1600" dirty="0">
                  <a:solidFill>
                    <a:srgbClr val="000099"/>
                  </a:solidFill>
                </a:rPr>
                <a:t>ALL(PUBLIC)</a:t>
              </a:r>
              <a:endParaRPr lang="en-US" altLang="zh-CN" sz="1600" dirty="0">
                <a:solidFill>
                  <a:srgbClr val="000099"/>
                </a:solidFill>
              </a:endParaRPr>
            </a:p>
          </p:txBody>
        </p:sp>
        <p:sp>
          <p:nvSpPr>
            <p:cNvPr id="18" name="文本框 17"/>
            <p:cNvSpPr txBox="1"/>
            <p:nvPr/>
          </p:nvSpPr>
          <p:spPr>
            <a:xfrm>
              <a:off x="7557796" y="2111046"/>
              <a:ext cx="1219200" cy="584775"/>
            </a:xfrm>
            <a:prstGeom prst="rect">
              <a:avLst/>
            </a:prstGeom>
            <a:noFill/>
          </p:spPr>
          <p:txBody>
            <a:bodyPr wrap="square" rtlCol="0">
              <a:spAutoFit/>
            </a:bodyPr>
            <a:lstStyle/>
            <a:p>
              <a:pPr marL="177800" indent="-177800">
                <a:buFont typeface="Arial" panose="020B0604020202020204" pitchFamily="34" charset="0"/>
                <a:buChar char="•"/>
              </a:pPr>
              <a:r>
                <a:rPr lang="zh-CN" altLang="en-US" sz="1600" dirty="0">
                  <a:solidFill>
                    <a:srgbClr val="000099"/>
                  </a:solidFill>
                </a:rPr>
                <a:t>操作对象</a:t>
              </a:r>
              <a:endParaRPr lang="zh-CN" altLang="en-US" sz="1600" dirty="0">
                <a:solidFill>
                  <a:srgbClr val="000099"/>
                </a:solidFill>
              </a:endParaRPr>
            </a:p>
            <a:p>
              <a:pPr marL="177800" indent="-177800">
                <a:buFont typeface="Arial" panose="020B0604020202020204" pitchFamily="34" charset="0"/>
                <a:buChar char="•"/>
              </a:pPr>
              <a:r>
                <a:rPr lang="zh-CN" altLang="en-US" sz="1600" dirty="0">
                  <a:solidFill>
                    <a:srgbClr val="000099"/>
                  </a:solidFill>
                </a:rPr>
                <a:t>操作类型</a:t>
              </a:r>
              <a:endParaRPr lang="zh-CN" altLang="en-US" sz="1600" dirty="0">
                <a:solidFill>
                  <a:srgbClr val="000099"/>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内容占位符 8"/>
          <p:cNvPicPr>
            <a:picLocks noGrp="1" noChangeAspect="1"/>
          </p:cNvPicPr>
          <p:nvPr>
            <p:ph sz="half" idx="1"/>
          </p:nvPr>
        </p:nvPicPr>
        <p:blipFill>
          <a:blip r:embed="rId1"/>
          <a:stretch>
            <a:fillRect/>
          </a:stretch>
        </p:blipFill>
        <p:spPr>
          <a:xfrm>
            <a:off x="609600" y="2849093"/>
            <a:ext cx="5384800" cy="3116878"/>
          </a:xfrm>
          <a:prstGeom prst="rect">
            <a:avLst/>
          </a:prstGeom>
        </p:spPr>
      </p:pic>
      <p:pic>
        <p:nvPicPr>
          <p:cNvPr id="10" name="内容占位符 9"/>
          <p:cNvPicPr>
            <a:picLocks noGrp="1" noChangeAspect="1"/>
          </p:cNvPicPr>
          <p:nvPr>
            <p:ph sz="half" idx="2"/>
          </p:nvPr>
        </p:nvPicPr>
        <p:blipFill>
          <a:blip r:embed="rId2"/>
          <a:stretch>
            <a:fillRect/>
          </a:stretch>
        </p:blipFill>
        <p:spPr>
          <a:xfrm>
            <a:off x="6542403" y="2971800"/>
            <a:ext cx="4651651" cy="2871465"/>
          </a:xfrm>
          <a:prstGeom prst="rect">
            <a:avLst/>
          </a:prstGeom>
        </p:spPr>
      </p:pic>
      <p:sp>
        <p:nvSpPr>
          <p:cNvPr id="2" name="灯片编号占位符 1"/>
          <p:cNvSpPr>
            <a:spLocks noGrp="1"/>
          </p:cNvSpPr>
          <p:nvPr>
            <p:ph type="sldNum" sz="quarter" idx="12"/>
          </p:nvPr>
        </p:nvSpPr>
        <p:spPr/>
        <p:txBody>
          <a:bodyPr/>
          <a:lstStyle/>
          <a:p>
            <a:fld id="{E63F6D5D-9733-4D44-9C56-AEFEDD5A4BA7}" type="slidenum">
              <a:rPr lang="en-US" smtClean="0"/>
            </a:fld>
            <a:endParaRPr lang="en-US"/>
          </a:p>
        </p:txBody>
      </p:sp>
      <p:pic>
        <p:nvPicPr>
          <p:cNvPr id="11" name="图片 10"/>
          <p:cNvPicPr>
            <a:picLocks noChangeAspect="1"/>
          </p:cNvPicPr>
          <p:nvPr/>
        </p:nvPicPr>
        <p:blipFill>
          <a:blip r:embed="rId3"/>
          <a:stretch>
            <a:fillRect/>
          </a:stretch>
        </p:blipFill>
        <p:spPr>
          <a:xfrm>
            <a:off x="609600" y="187320"/>
            <a:ext cx="2237638" cy="2555880"/>
          </a:xfrm>
          <a:prstGeom prst="rect">
            <a:avLst/>
          </a:prstGeom>
        </p:spPr>
      </p:pic>
      <p:sp>
        <p:nvSpPr>
          <p:cNvPr id="12" name="矩形 11"/>
          <p:cNvSpPr/>
          <p:nvPr/>
        </p:nvSpPr>
        <p:spPr>
          <a:xfrm>
            <a:off x="2990803" y="1004665"/>
            <a:ext cx="2260683" cy="369332"/>
          </a:xfrm>
          <a:prstGeom prst="rect">
            <a:avLst/>
          </a:prstGeom>
        </p:spPr>
        <p:txBody>
          <a:bodyPr wrap="none">
            <a:spAutoFit/>
          </a:bodyPr>
          <a:lstStyle/>
          <a:p>
            <a:r>
              <a:rPr lang="en-US" altLang="zh-CN" b="1" dirty="0">
                <a:solidFill>
                  <a:srgbClr val="262626"/>
                </a:solidFill>
                <a:latin typeface="微软雅黑" panose="020B0503020204020204" pitchFamily="34" charset="-122"/>
                <a:ea typeface="微软雅黑" panose="020B0503020204020204" pitchFamily="34" charset="-122"/>
              </a:rPr>
              <a:t>Roy </a:t>
            </a:r>
            <a:r>
              <a:rPr lang="en-US" altLang="zh-CN" b="1" dirty="0" err="1">
                <a:solidFill>
                  <a:srgbClr val="262626"/>
                </a:solidFill>
                <a:latin typeface="微软雅黑" panose="020B0503020204020204" pitchFamily="34" charset="-122"/>
                <a:ea typeface="微软雅黑" panose="020B0503020204020204" pitchFamily="34" charset="-122"/>
              </a:rPr>
              <a:t>Chaoran</a:t>
            </a:r>
            <a:r>
              <a:rPr lang="en-US" altLang="zh-CN" b="1" dirty="0">
                <a:solidFill>
                  <a:srgbClr val="262626"/>
                </a:solidFill>
                <a:latin typeface="微软雅黑" panose="020B0503020204020204" pitchFamily="34" charset="-122"/>
                <a:ea typeface="微软雅黑" panose="020B0503020204020204" pitchFamily="34" charset="-122"/>
              </a:rPr>
              <a:t> Sun)</a:t>
            </a:r>
            <a:endParaRPr lang="en-US" altLang="zh-CN" b="1" dirty="0">
              <a:solidFill>
                <a:srgbClr val="262626"/>
              </a:solidFill>
              <a:latin typeface="微软雅黑" panose="020B0503020204020204" pitchFamily="34" charset="-122"/>
              <a:ea typeface="微软雅黑" panose="020B0503020204020204" pitchFamily="34" charset="-122"/>
            </a:endParaRPr>
          </a:p>
        </p:txBody>
      </p:sp>
      <p:sp>
        <p:nvSpPr>
          <p:cNvPr id="13" name="矩形 12"/>
          <p:cNvSpPr/>
          <p:nvPr/>
        </p:nvSpPr>
        <p:spPr>
          <a:xfrm>
            <a:off x="2856382" y="1660548"/>
            <a:ext cx="8820197" cy="369332"/>
          </a:xfrm>
          <a:prstGeom prst="rect">
            <a:avLst/>
          </a:prstGeom>
        </p:spPr>
        <p:txBody>
          <a:bodyPr wrap="square">
            <a:spAutoFit/>
          </a:bodyPr>
          <a:lstStyle/>
          <a:p>
            <a:r>
              <a:rPr lang="en-US" altLang="zh-CN" dirty="0">
                <a:hlinkClick r:id="rId4"/>
              </a:rPr>
              <a:t>https://www.freebuf.com/news/27617.html?utm_source=debugrun&amp;utm_medium=referral</a:t>
            </a:r>
            <a:endParaRPr lang="zh-CN" altLang="en-US" dirty="0"/>
          </a:p>
        </p:txBody>
      </p:sp>
      <p:sp>
        <p:nvSpPr>
          <p:cNvPr id="14" name="文本框 13"/>
          <p:cNvSpPr txBox="1"/>
          <p:nvPr/>
        </p:nvSpPr>
        <p:spPr>
          <a:xfrm>
            <a:off x="5562600" y="411872"/>
            <a:ext cx="5343628" cy="707886"/>
          </a:xfrm>
          <a:prstGeom prst="rect">
            <a:avLst/>
          </a:prstGeom>
          <a:noFill/>
        </p:spPr>
        <p:txBody>
          <a:bodyPr wrap="square" rtlCol="0">
            <a:spAutoFit/>
          </a:bodyPr>
          <a:lstStyle/>
          <a:p>
            <a:r>
              <a:rPr lang="zh-CN" altLang="en-US" sz="4000" dirty="0">
                <a:solidFill>
                  <a:srgbClr val="FF0000"/>
                </a:solidFill>
                <a:latin typeface="微软雅黑" panose="020B0503020204020204" pitchFamily="34" charset="-122"/>
                <a:ea typeface="微软雅黑" panose="020B0503020204020204" pitchFamily="34" charset="-122"/>
              </a:rPr>
              <a:t>安全问题无处无时不在</a:t>
            </a:r>
            <a:endParaRPr lang="zh-CN" altLang="en-US" sz="4000" dirty="0">
              <a:solidFill>
                <a:srgbClr val="FF0000"/>
              </a:solidFill>
              <a:latin typeface="微软雅黑" panose="020B0503020204020204" pitchFamily="34" charset="-122"/>
              <a:ea typeface="微软雅黑" panose="020B0503020204020204" pitchFamily="34" charset="-122"/>
            </a:endParaRPr>
          </a:p>
        </p:txBody>
      </p:sp>
      <p:sp>
        <p:nvSpPr>
          <p:cNvPr id="15" name="矩形 14"/>
          <p:cNvSpPr/>
          <p:nvPr/>
        </p:nvSpPr>
        <p:spPr>
          <a:xfrm>
            <a:off x="2057400" y="5965971"/>
            <a:ext cx="1297150" cy="369332"/>
          </a:xfrm>
          <a:prstGeom prst="rect">
            <a:avLst/>
          </a:prstGeom>
        </p:spPr>
        <p:txBody>
          <a:bodyPr wrap="none">
            <a:spAutoFit/>
          </a:bodyPr>
          <a:lstStyle/>
          <a:p>
            <a:r>
              <a:rPr lang="en-US" altLang="zh-CN" b="1" dirty="0">
                <a:solidFill>
                  <a:srgbClr val="262626"/>
                </a:solidFill>
                <a:latin typeface="微软雅黑" panose="020B0503020204020204" pitchFamily="34" charset="-122"/>
                <a:ea typeface="微软雅黑" panose="020B0503020204020204" pitchFamily="34" charset="-122"/>
              </a:rPr>
              <a:t>Blackmail</a:t>
            </a:r>
            <a:endParaRPr lang="en-US" altLang="zh-CN" b="1" dirty="0">
              <a:solidFill>
                <a:srgbClr val="262626"/>
              </a:solidFill>
              <a:latin typeface="微软雅黑" panose="020B0503020204020204" pitchFamily="34" charset="-122"/>
              <a:ea typeface="微软雅黑" panose="020B0503020204020204" pitchFamily="34" charset="-122"/>
            </a:endParaRPr>
          </a:p>
        </p:txBody>
      </p:sp>
      <p:sp>
        <p:nvSpPr>
          <p:cNvPr id="16" name="矩形 15"/>
          <p:cNvSpPr/>
          <p:nvPr/>
        </p:nvSpPr>
        <p:spPr>
          <a:xfrm>
            <a:off x="7407988" y="5945668"/>
            <a:ext cx="3285323" cy="369332"/>
          </a:xfrm>
          <a:prstGeom prst="rect">
            <a:avLst/>
          </a:prstGeom>
        </p:spPr>
        <p:txBody>
          <a:bodyPr wrap="none">
            <a:spAutoFit/>
          </a:bodyPr>
          <a:lstStyle/>
          <a:p>
            <a:r>
              <a:rPr lang="en-US" altLang="zh-CN" b="1" dirty="0">
                <a:solidFill>
                  <a:srgbClr val="262626"/>
                </a:solidFill>
                <a:latin typeface="微软雅黑" panose="020B0503020204020204" pitchFamily="34" charset="-122"/>
                <a:ea typeface="微软雅黑" panose="020B0503020204020204" pitchFamily="34" charset="-122"/>
              </a:rPr>
              <a:t>Cyberattack real-time map</a:t>
            </a:r>
            <a:endParaRPr lang="en-US" altLang="zh-CN" b="1" dirty="0">
              <a:solidFill>
                <a:srgbClr val="262626"/>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a:bodyPr>
          <a:lstStyle/>
          <a:p>
            <a:pPr marL="0" indent="0" algn="ctr">
              <a:buNone/>
            </a:pPr>
            <a:r>
              <a:rPr lang="zh-CN" altLang="en-US" sz="3600" b="1" u="sng" dirty="0">
                <a:solidFill>
                  <a:srgbClr val="FF0000"/>
                </a:solidFill>
              </a:rPr>
              <a:t>创建数据库模式的权限</a:t>
            </a:r>
            <a:endParaRPr lang="en-US" altLang="zh-CN" sz="3600" b="1" u="sng" dirty="0">
              <a:solidFill>
                <a:srgbClr val="FF0000"/>
              </a:solidFill>
            </a:endParaRPr>
          </a:p>
          <a:p>
            <a:endParaRPr lang="en-US" altLang="zh-CN" sz="1800" dirty="0"/>
          </a:p>
          <a:p>
            <a:r>
              <a:rPr lang="en-US" altLang="zh-CN" dirty="0"/>
              <a:t>Recall</a:t>
            </a:r>
            <a:r>
              <a:rPr lang="zh-CN" altLang="en-US" dirty="0"/>
              <a:t>：用户与模式之间的关系</a:t>
            </a:r>
            <a:endParaRPr lang="en-US" altLang="zh-CN" dirty="0"/>
          </a:p>
          <a:p>
            <a:r>
              <a:rPr lang="en-US" altLang="zh-CN" dirty="0"/>
              <a:t>GRANT</a:t>
            </a:r>
            <a:r>
              <a:rPr lang="zh-CN" altLang="en-US" dirty="0"/>
              <a:t>和</a:t>
            </a:r>
            <a:r>
              <a:rPr lang="en-US" altLang="zh-CN" dirty="0"/>
              <a:t>REVOKE</a:t>
            </a:r>
            <a:r>
              <a:rPr lang="zh-CN" altLang="en-US" dirty="0"/>
              <a:t>适用于对数据</a:t>
            </a:r>
            <a:r>
              <a:rPr lang="en-US" altLang="zh-CN" dirty="0"/>
              <a:t>(</a:t>
            </a:r>
            <a:r>
              <a:rPr lang="zh-CN" altLang="en-US" dirty="0"/>
              <a:t>大部分与基本表相关：</a:t>
            </a:r>
            <a:r>
              <a:rPr lang="en-US" altLang="zh-CN" dirty="0"/>
              <a:t>tables, views, triggers)</a:t>
            </a:r>
            <a:r>
              <a:rPr lang="zh-CN" altLang="en-US" dirty="0"/>
              <a:t>操作权限的授权与回收，对用户权限的管理则是</a:t>
            </a:r>
            <a:r>
              <a:rPr lang="en-US" altLang="zh-CN" dirty="0"/>
              <a:t>DBA</a:t>
            </a:r>
            <a:r>
              <a:rPr lang="zh-CN" altLang="en-US" dirty="0"/>
              <a:t>在创建用户时实现</a:t>
            </a:r>
            <a:endParaRPr lang="en-US" altLang="zh-CN" dirty="0"/>
          </a:p>
          <a:p>
            <a:pPr>
              <a:lnSpc>
                <a:spcPct val="125000"/>
              </a:lnSpc>
            </a:pPr>
            <a:r>
              <a:rPr lang="en-US" altLang="zh-CN" dirty="0">
                <a:solidFill>
                  <a:srgbClr val="C00000"/>
                </a:solidFill>
              </a:rPr>
              <a:t>CREATE USER</a:t>
            </a:r>
            <a:r>
              <a:rPr lang="zh-CN" altLang="en-US" dirty="0"/>
              <a:t>语句格式</a:t>
            </a:r>
            <a:endParaRPr lang="zh-CN" altLang="en-US" dirty="0"/>
          </a:p>
          <a:p>
            <a:pPr algn="ctr">
              <a:lnSpc>
                <a:spcPct val="125000"/>
              </a:lnSpc>
              <a:buNone/>
            </a:pPr>
            <a:r>
              <a:rPr lang="en-US" altLang="zh-CN" dirty="0">
                <a:solidFill>
                  <a:srgbClr val="0000CC"/>
                </a:solidFill>
              </a:rPr>
              <a:t>CREATE  USER  &lt;username&gt; [WITH][DBA|RESOURCE|CONNECT];</a:t>
            </a:r>
            <a:endParaRPr lang="zh-CN" altLang="en-US" dirty="0">
              <a:solidFill>
                <a:srgbClr val="0000CC"/>
              </a:solidFill>
            </a:endParaRPr>
          </a:p>
          <a:p>
            <a:pPr lvl="1"/>
            <a:r>
              <a:rPr lang="zh-CN" altLang="en-US" dirty="0">
                <a:solidFill>
                  <a:srgbClr val="FF0000"/>
                </a:solidFill>
              </a:rPr>
              <a:t>注意：</a:t>
            </a:r>
            <a:r>
              <a:rPr lang="en-US" altLang="zh-CN" dirty="0">
                <a:solidFill>
                  <a:srgbClr val="FF0000"/>
                </a:solidFill>
              </a:rPr>
              <a:t> </a:t>
            </a:r>
            <a:r>
              <a:rPr lang="en-US" altLang="zh-CN" sz="2000" dirty="0"/>
              <a:t>CREATE USER</a:t>
            </a:r>
            <a:r>
              <a:rPr lang="zh-CN" altLang="en-US" sz="2000" dirty="0"/>
              <a:t>不是</a:t>
            </a:r>
            <a:r>
              <a:rPr lang="en-US" altLang="zh-CN" sz="2000" dirty="0"/>
              <a:t>SQL</a:t>
            </a:r>
            <a:r>
              <a:rPr lang="zh-CN" altLang="en-US" sz="2000" dirty="0"/>
              <a:t>标准，各个系统的实现相差甚远</a:t>
            </a:r>
            <a:endParaRPr lang="en-US" altLang="zh-CN" sz="2000"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graphicFrame>
        <p:nvGraphicFramePr>
          <p:cNvPr id="5" name="Group 4"/>
          <p:cNvGraphicFramePr>
            <a:graphicFrameLocks noGrp="1"/>
          </p:cNvGraphicFramePr>
          <p:nvPr>
            <p:ph idx="1"/>
          </p:nvPr>
        </p:nvGraphicFramePr>
        <p:xfrm>
          <a:off x="955128" y="2133600"/>
          <a:ext cx="8229600" cy="3017688"/>
        </p:xfrm>
        <a:graphic>
          <a:graphicData uri="http://schemas.openxmlformats.org/drawingml/2006/table">
            <a:tbl>
              <a:tblPr/>
              <a:tblGrid>
                <a:gridCol w="1676399"/>
                <a:gridCol w="1295400"/>
                <a:gridCol w="1447800"/>
                <a:gridCol w="1219200"/>
                <a:gridCol w="2590801"/>
              </a:tblGrid>
              <a:tr h="426762">
                <a:tc rowSpan="2">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endParaRPr kumimoji="0" lang="en-US" alt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拥有的权限</a:t>
                      </a:r>
                      <a:endParaRPr kumimoji="0" 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可否执行的操作</a:t>
                      </a:r>
                      <a:endParaRPr kumimoji="0" 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marL="121929" marR="121929"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c hMerge="1">
                  <a:tcPr/>
                </a:tc>
              </a:tr>
              <a:tr h="868638">
                <a:tc vMerge="1">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CREATE USER</a:t>
                      </a:r>
                      <a:endParaRPr kumimoji="0" lang="en-US"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CREATE SCHEMA</a:t>
                      </a:r>
                      <a:endParaRPr kumimoji="0" lang="en-US"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CREATE TABLE</a:t>
                      </a:r>
                      <a:endParaRPr kumimoji="0" lang="en-US"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登录数据库 </a:t>
                      </a:r>
                      <a:r>
                        <a:rPr kumimoji="0" lang="zh-CN" altLang="en-US"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a:t>
                      </a:r>
                      <a:r>
                        <a:rPr kumimoji="0" 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执行数据查询和操纵</a:t>
                      </a:r>
                      <a:endParaRPr kumimoji="0" 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762">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200" b="0" i="0" u="none" strike="noStrike" cap="none" normalizeH="0" baseline="0" dirty="0">
                          <a:ln>
                            <a:noFill/>
                          </a:ln>
                          <a:solidFill>
                            <a:srgbClr val="FF0000"/>
                          </a:solidFill>
                          <a:effectLst/>
                          <a:latin typeface="等线" panose="02010600030101010101" pitchFamily="2" charset="-122"/>
                          <a:ea typeface="等线" panose="02010600030101010101" pitchFamily="2" charset="-122"/>
                        </a:rPr>
                        <a:t>DBA</a:t>
                      </a:r>
                      <a:endParaRPr kumimoji="0" lang="en-US" sz="2200" b="0" i="0" u="none" strike="noStrike" cap="none" normalizeH="0" baseline="0" dirty="0">
                        <a:ln>
                          <a:noFill/>
                        </a:ln>
                        <a:solidFill>
                          <a:srgbClr val="FF0000"/>
                        </a:solidFill>
                        <a:effectLst/>
                        <a:latin typeface="等线" panose="02010600030101010101" pitchFamily="2" charset="-122"/>
                        <a:ea typeface="等线" panose="02010600030101010101" pitchFamily="2" charset="-122"/>
                      </a:endParaRP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可以</a:t>
                      </a:r>
                      <a:endParaRPr kumimoji="0" 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200" b="0" i="0" u="none" strike="noStrike" cap="none" normalizeH="0" baseline="0">
                          <a:ln>
                            <a:noFill/>
                          </a:ln>
                          <a:solidFill>
                            <a:schemeClr val="tx1"/>
                          </a:solidFill>
                          <a:effectLst/>
                          <a:latin typeface="等线" panose="02010600030101010101" pitchFamily="2" charset="-122"/>
                          <a:ea typeface="等线" panose="02010600030101010101" pitchFamily="2" charset="-122"/>
                        </a:rPr>
                        <a:t>可以</a:t>
                      </a:r>
                      <a:endParaRPr kumimoji="0" lang="zh-CN" sz="2200" b="0" i="0" u="none" strike="noStrike" cap="none" normalizeH="0" baseline="0">
                        <a:ln>
                          <a:noFill/>
                        </a:ln>
                        <a:solidFill>
                          <a:schemeClr val="tx1"/>
                        </a:solidFill>
                        <a:effectLst/>
                        <a:latin typeface="等线" panose="02010600030101010101" pitchFamily="2" charset="-122"/>
                        <a:ea typeface="等线" panose="02010600030101010101" pitchFamily="2" charset="-122"/>
                      </a:endParaRP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200" b="0" i="0" u="none" strike="noStrike" cap="none" normalizeH="0" baseline="0">
                          <a:ln>
                            <a:noFill/>
                          </a:ln>
                          <a:solidFill>
                            <a:schemeClr val="tx1"/>
                          </a:solidFill>
                          <a:effectLst/>
                          <a:latin typeface="等线" panose="02010600030101010101" pitchFamily="2" charset="-122"/>
                          <a:ea typeface="等线" panose="02010600030101010101" pitchFamily="2" charset="-122"/>
                        </a:rPr>
                        <a:t>可以</a:t>
                      </a:r>
                      <a:endParaRPr kumimoji="0" lang="zh-CN" sz="2200" b="0" i="0" u="none" strike="noStrike" cap="none" normalizeH="0" baseline="0">
                        <a:ln>
                          <a:noFill/>
                        </a:ln>
                        <a:solidFill>
                          <a:schemeClr val="tx1"/>
                        </a:solidFill>
                        <a:effectLst/>
                        <a:latin typeface="等线" panose="02010600030101010101" pitchFamily="2" charset="-122"/>
                        <a:ea typeface="等线" panose="02010600030101010101" pitchFamily="2" charset="-122"/>
                      </a:endParaRP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可以</a:t>
                      </a:r>
                      <a:endParaRPr kumimoji="0" 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52">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200" b="0" i="0" u="none" strike="noStrike" cap="none" normalizeH="0" baseline="0" dirty="0">
                          <a:ln>
                            <a:noFill/>
                          </a:ln>
                          <a:solidFill>
                            <a:srgbClr val="FF0000"/>
                          </a:solidFill>
                          <a:effectLst/>
                          <a:latin typeface="等线" panose="02010600030101010101" pitchFamily="2" charset="-122"/>
                          <a:ea typeface="等线" panose="02010600030101010101" pitchFamily="2" charset="-122"/>
                        </a:rPr>
                        <a:t>RESOURCE</a:t>
                      </a:r>
                      <a:endParaRPr kumimoji="0" lang="en-US" sz="2200" b="0" i="0" u="none" strike="noStrike" cap="none" normalizeH="0" baseline="0" dirty="0">
                        <a:ln>
                          <a:noFill/>
                        </a:ln>
                        <a:solidFill>
                          <a:srgbClr val="FF0000"/>
                        </a:solidFill>
                        <a:effectLst/>
                        <a:latin typeface="等线" panose="02010600030101010101" pitchFamily="2" charset="-122"/>
                        <a:ea typeface="等线" panose="02010600030101010101" pitchFamily="2" charset="-122"/>
                      </a:endParaRP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不可以</a:t>
                      </a:r>
                      <a:endParaRPr kumimoji="0" 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不可以</a:t>
                      </a:r>
                      <a:endParaRPr kumimoji="0" 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可以</a:t>
                      </a:r>
                      <a:endParaRPr kumimoji="0" 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200" b="0" i="0" u="none" strike="noStrike" cap="none" normalizeH="0" baseline="0" dirty="0">
                          <a:ln>
                            <a:noFill/>
                          </a:ln>
                          <a:solidFill>
                            <a:srgbClr val="FF0000"/>
                          </a:solidFill>
                          <a:effectLst/>
                          <a:latin typeface="等线" panose="02010600030101010101" pitchFamily="2" charset="-122"/>
                          <a:ea typeface="等线" panose="02010600030101010101" pitchFamily="2" charset="-122"/>
                        </a:rPr>
                        <a:t>可以</a:t>
                      </a:r>
                      <a:endParaRPr kumimoji="0" lang="zh-CN" sz="2200" b="0" i="0" u="none" strike="noStrike" cap="none" normalizeH="0" baseline="0" dirty="0">
                        <a:ln>
                          <a:noFill/>
                        </a:ln>
                        <a:solidFill>
                          <a:srgbClr val="FF0000"/>
                        </a:solidFill>
                        <a:effectLst/>
                        <a:latin typeface="等线" panose="02010600030101010101" pitchFamily="2" charset="-122"/>
                        <a:ea typeface="等线" panose="02010600030101010101" pitchFamily="2" charset="-122"/>
                      </a:endParaRP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74">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200" b="0" i="0" u="none" strike="noStrike" cap="none" normalizeH="0" baseline="0" dirty="0">
                          <a:ln>
                            <a:noFill/>
                          </a:ln>
                          <a:solidFill>
                            <a:srgbClr val="FF0000"/>
                          </a:solidFill>
                          <a:effectLst/>
                          <a:latin typeface="等线" panose="02010600030101010101" pitchFamily="2" charset="-122"/>
                          <a:ea typeface="等线" panose="02010600030101010101" pitchFamily="2" charset="-122"/>
                        </a:rPr>
                        <a:t>CONNECT</a:t>
                      </a:r>
                      <a:endParaRPr kumimoji="0" lang="en-US" sz="2200" b="0" i="0" u="none" strike="noStrike" cap="none" normalizeH="0" baseline="0" dirty="0">
                        <a:ln>
                          <a:noFill/>
                        </a:ln>
                        <a:solidFill>
                          <a:srgbClr val="FF0000"/>
                        </a:solidFill>
                        <a:effectLst/>
                        <a:latin typeface="等线" panose="02010600030101010101" pitchFamily="2" charset="-122"/>
                        <a:ea typeface="等线" panose="02010600030101010101" pitchFamily="2" charset="-122"/>
                      </a:endParaRP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不可以</a:t>
                      </a:r>
                      <a:endParaRPr kumimoji="0" 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不可以</a:t>
                      </a:r>
                      <a:endParaRPr kumimoji="0" 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不可以</a:t>
                      </a:r>
                      <a:endParaRPr kumimoji="0" 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可以，但必须拥有相应权限</a:t>
                      </a:r>
                      <a:endParaRPr kumimoji="0" lang="zh-CN" sz="2200" b="0"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marL="121929" marR="121929"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Rectangle 304"/>
          <p:cNvSpPr>
            <a:spLocks noChangeArrowheads="1"/>
          </p:cNvSpPr>
          <p:nvPr/>
        </p:nvSpPr>
        <p:spPr bwMode="auto">
          <a:xfrm>
            <a:off x="2438400" y="1447800"/>
            <a:ext cx="52630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zh-CN" altLang="en-US" b="0" dirty="0">
                <a:solidFill>
                  <a:srgbClr val="0000FF"/>
                </a:solidFill>
                <a:latin typeface="等线" panose="02010600030101010101" pitchFamily="2" charset="-122"/>
                <a:ea typeface="等线" panose="02010600030101010101" pitchFamily="2" charset="-122"/>
              </a:rPr>
              <a:t>权限与可执行的操作对照表 </a:t>
            </a:r>
            <a:endParaRPr lang="zh-CN" altLang="en-US" b="0" dirty="0">
              <a:solidFill>
                <a:srgbClr val="0000FF"/>
              </a:solidFill>
              <a:latin typeface="等线" panose="02010600030101010101" pitchFamily="2" charset="-122"/>
              <a:ea typeface="等线" panose="02010600030101010101" pitchFamily="2" charset="-122"/>
            </a:endParaRPr>
          </a:p>
        </p:txBody>
      </p:sp>
      <p:sp>
        <p:nvSpPr>
          <p:cNvPr id="2" name="文本框 1"/>
          <p:cNvSpPr txBox="1"/>
          <p:nvPr/>
        </p:nvSpPr>
        <p:spPr>
          <a:xfrm>
            <a:off x="9525000" y="2971800"/>
            <a:ext cx="2057400" cy="2308324"/>
          </a:xfrm>
          <a:prstGeom prst="rect">
            <a:avLst/>
          </a:prstGeom>
          <a:noFill/>
        </p:spPr>
        <p:txBody>
          <a:bodyPr wrap="square" rtlCol="0">
            <a:spAutoFit/>
          </a:bodyPr>
          <a:lstStyle/>
          <a:p>
            <a:r>
              <a:rPr lang="en-US" altLang="zh-CN" dirty="0">
                <a:solidFill>
                  <a:srgbClr val="0000CC"/>
                </a:solidFill>
                <a:latin typeface="等线" panose="02010600030101010101" pitchFamily="2" charset="-122"/>
                <a:ea typeface="等线" panose="02010600030101010101" pitchFamily="2" charset="-122"/>
              </a:rPr>
              <a:t>Oracle</a:t>
            </a:r>
            <a:r>
              <a:rPr lang="zh-CN" altLang="en-US" dirty="0">
                <a:solidFill>
                  <a:srgbClr val="0000CC"/>
                </a:solidFill>
                <a:latin typeface="等线" panose="02010600030101010101" pitchFamily="2" charset="-122"/>
                <a:ea typeface="等线" panose="02010600030101010101" pitchFamily="2" charset="-122"/>
              </a:rPr>
              <a:t>使用说明：</a:t>
            </a:r>
            <a:endParaRPr lang="en-US" altLang="zh-CN" dirty="0">
              <a:solidFill>
                <a:srgbClr val="0000CC"/>
              </a:solidFill>
              <a:latin typeface="等线" panose="02010600030101010101" pitchFamily="2" charset="-122"/>
              <a:ea typeface="等线" panose="02010600030101010101" pitchFamily="2" charset="-122"/>
            </a:endParaRPr>
          </a:p>
          <a:p>
            <a:r>
              <a:rPr lang="en-US" altLang="zh-CN" dirty="0">
                <a:solidFill>
                  <a:srgbClr val="FF0000"/>
                </a:solidFill>
                <a:latin typeface="等线" panose="02010600030101010101" pitchFamily="2" charset="-122"/>
                <a:ea typeface="等线" panose="02010600030101010101" pitchFamily="2" charset="-122"/>
              </a:rPr>
              <a:t>RECOURCE</a:t>
            </a:r>
            <a:r>
              <a:rPr lang="zh-CN" altLang="en-US" dirty="0">
                <a:solidFill>
                  <a:srgbClr val="FF0000"/>
                </a:solidFill>
                <a:latin typeface="等线" panose="02010600030101010101" pitchFamily="2" charset="-122"/>
                <a:ea typeface="等线" panose="02010600030101010101" pitchFamily="2" charset="-122"/>
              </a:rPr>
              <a:t>权限不包含</a:t>
            </a:r>
            <a:r>
              <a:rPr lang="en-US" altLang="zh-CN" dirty="0">
                <a:solidFill>
                  <a:srgbClr val="FF0000"/>
                </a:solidFill>
                <a:latin typeface="等线" panose="02010600030101010101" pitchFamily="2" charset="-122"/>
                <a:ea typeface="等线" panose="02010600030101010101" pitchFamily="2" charset="-122"/>
              </a:rPr>
              <a:t>CONNECT</a:t>
            </a:r>
            <a:r>
              <a:rPr lang="zh-CN" altLang="en-US" dirty="0">
                <a:solidFill>
                  <a:srgbClr val="FF0000"/>
                </a:solidFill>
                <a:latin typeface="等线" panose="02010600030101010101" pitchFamily="2" charset="-122"/>
                <a:ea typeface="等线" panose="02010600030101010101" pitchFamily="2" charset="-122"/>
              </a:rPr>
              <a:t>权限！</a:t>
            </a:r>
            <a:endParaRPr lang="en-US" altLang="zh-CN" dirty="0">
              <a:solidFill>
                <a:srgbClr val="FF0000"/>
              </a:solidFill>
              <a:latin typeface="等线" panose="02010600030101010101" pitchFamily="2" charset="-122"/>
              <a:ea typeface="等线" panose="02010600030101010101" pitchFamily="2" charset="-122"/>
            </a:endParaRPr>
          </a:p>
          <a:p>
            <a:r>
              <a:rPr lang="zh-CN" altLang="en-US" dirty="0">
                <a:solidFill>
                  <a:srgbClr val="FF0000"/>
                </a:solidFill>
                <a:latin typeface="等线" panose="02010600030101010101" pitchFamily="2" charset="-122"/>
                <a:ea typeface="等线" panose="02010600030101010101" pitchFamily="2" charset="-122"/>
              </a:rPr>
              <a:t>用户须先被授予</a:t>
            </a:r>
            <a:r>
              <a:rPr lang="en-US" altLang="zh-CN" dirty="0">
                <a:solidFill>
                  <a:srgbClr val="FF0000"/>
                </a:solidFill>
                <a:latin typeface="等线" panose="02010600030101010101" pitchFamily="2" charset="-122"/>
                <a:ea typeface="等线" panose="02010600030101010101" pitchFamily="2" charset="-122"/>
              </a:rPr>
              <a:t>connect</a:t>
            </a:r>
            <a:r>
              <a:rPr lang="zh-CN" altLang="en-US" dirty="0">
                <a:solidFill>
                  <a:srgbClr val="FF0000"/>
                </a:solidFill>
                <a:latin typeface="等线" panose="02010600030101010101" pitchFamily="2" charset="-122"/>
                <a:ea typeface="等线" panose="02010600030101010101" pitchFamily="2" charset="-122"/>
              </a:rPr>
              <a:t>权限后，</a:t>
            </a:r>
            <a:r>
              <a:rPr lang="en-US" altLang="zh-CN" dirty="0" err="1">
                <a:solidFill>
                  <a:srgbClr val="FF0000"/>
                </a:solidFill>
                <a:latin typeface="等线" panose="02010600030101010101" pitchFamily="2" charset="-122"/>
                <a:ea typeface="等线" panose="02010600030101010101" pitchFamily="2" charset="-122"/>
              </a:rPr>
              <a:t>Recource</a:t>
            </a:r>
            <a:r>
              <a:rPr lang="zh-CN" altLang="en-US" dirty="0">
                <a:solidFill>
                  <a:srgbClr val="FF0000"/>
                </a:solidFill>
                <a:latin typeface="等线" panose="02010600030101010101" pitchFamily="2" charset="-122"/>
                <a:ea typeface="等线" panose="02010600030101010101" pitchFamily="2" charset="-122"/>
              </a:rPr>
              <a:t>权限才会发挥作用。</a:t>
            </a:r>
            <a:endParaRPr lang="zh-CN" altLang="en-US" dirty="0"/>
          </a:p>
        </p:txBody>
      </p:sp>
      <p:sp>
        <p:nvSpPr>
          <p:cNvPr id="3" name="箭头: 左 2"/>
          <p:cNvSpPr/>
          <p:nvPr/>
        </p:nvSpPr>
        <p:spPr>
          <a:xfrm>
            <a:off x="8801100" y="3970987"/>
            <a:ext cx="685800" cy="287626"/>
          </a:xfrm>
          <a:prstGeom prst="lef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a:bodyPr>
          <a:lstStyle/>
          <a:p>
            <a:pPr marL="0" indent="0" algn="ctr">
              <a:buNone/>
            </a:pPr>
            <a:r>
              <a:rPr lang="zh-CN" altLang="en-US" sz="3600" b="1" u="sng" dirty="0">
                <a:solidFill>
                  <a:srgbClr val="FF0000"/>
                </a:solidFill>
              </a:rPr>
              <a:t>数据库角色</a:t>
            </a:r>
            <a:r>
              <a:rPr lang="en-US" altLang="zh-CN" sz="3600" b="1" u="sng" dirty="0">
                <a:solidFill>
                  <a:srgbClr val="FF0000"/>
                </a:solidFill>
              </a:rPr>
              <a:t>(Role)</a:t>
            </a:r>
            <a:endParaRPr lang="en-US" altLang="zh-CN" sz="3600" b="1" u="sng" dirty="0">
              <a:solidFill>
                <a:srgbClr val="FF0000"/>
              </a:solidFill>
            </a:endParaRPr>
          </a:p>
          <a:p>
            <a:endParaRPr lang="en-US" altLang="zh-CN" sz="2000" dirty="0"/>
          </a:p>
          <a:p>
            <a:r>
              <a:rPr lang="zh-CN" altLang="en-US" dirty="0">
                <a:solidFill>
                  <a:srgbClr val="FF0000"/>
                </a:solidFill>
              </a:rPr>
              <a:t>数据库角色</a:t>
            </a:r>
            <a:r>
              <a:rPr lang="zh-CN" altLang="en-US" dirty="0"/>
              <a:t>是被命名的一组与数据库操作相关的权限</a:t>
            </a:r>
            <a:endParaRPr lang="en-US" altLang="zh-CN" dirty="0"/>
          </a:p>
          <a:p>
            <a:pPr lvl="1"/>
            <a:r>
              <a:rPr lang="zh-CN" altLang="en-US" dirty="0"/>
              <a:t>角色是权限的集合 </a:t>
            </a:r>
            <a:endParaRPr lang="zh-CN" altLang="en-US" dirty="0"/>
          </a:p>
          <a:p>
            <a:pPr lvl="1"/>
            <a:r>
              <a:rPr lang="zh-CN" altLang="en-US" dirty="0"/>
              <a:t>可以为一组具有相同权限的用户创建一个角色</a:t>
            </a:r>
            <a:endParaRPr lang="zh-CN" altLang="en-US" dirty="0"/>
          </a:p>
          <a:p>
            <a:pPr lvl="1"/>
            <a:r>
              <a:rPr lang="zh-CN" altLang="en-US" dirty="0"/>
              <a:t>简化授权过程</a:t>
            </a:r>
            <a:endParaRPr lang="en-US" altLang="zh-CN" dirty="0"/>
          </a:p>
          <a:p>
            <a:pPr lvl="1"/>
            <a:endParaRPr lang="zh-CN" altLang="en-US" sz="800" dirty="0"/>
          </a:p>
          <a:p>
            <a:r>
              <a:rPr lang="zh-CN" altLang="en-US" dirty="0">
                <a:solidFill>
                  <a:srgbClr val="FF0000"/>
                </a:solidFill>
              </a:rPr>
              <a:t>角色的创建</a:t>
            </a:r>
            <a:endParaRPr lang="en-US" altLang="zh-CN" dirty="0">
              <a:solidFill>
                <a:srgbClr val="FF0000"/>
              </a:solidFill>
            </a:endParaRPr>
          </a:p>
          <a:p>
            <a:pPr marL="0" indent="0">
              <a:buNone/>
            </a:pPr>
            <a:r>
              <a:rPr lang="en-US" altLang="zh-CN" dirty="0">
                <a:solidFill>
                  <a:srgbClr val="0000CC"/>
                </a:solidFill>
              </a:rPr>
              <a:t>                                  CREATE  ROLE  &lt;</a:t>
            </a:r>
            <a:r>
              <a:rPr lang="zh-CN" altLang="en-US" dirty="0">
                <a:solidFill>
                  <a:srgbClr val="0000CC"/>
                </a:solidFill>
              </a:rPr>
              <a:t>角色名</a:t>
            </a:r>
            <a:r>
              <a:rPr lang="en-US" altLang="zh-CN" dirty="0">
                <a:solidFill>
                  <a:srgbClr val="0000CC"/>
                </a:solidFill>
              </a:rPr>
              <a:t>&gt;; </a:t>
            </a:r>
            <a:endParaRPr lang="en-US" altLang="zh-CN" dirty="0">
              <a:solidFill>
                <a:srgbClr val="0000CC"/>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007107" cy="6307426"/>
          </a:xfrm>
        </p:spPr>
        <p:txBody>
          <a:bodyPr>
            <a:normAutofit/>
          </a:bodyPr>
          <a:lstStyle/>
          <a:p>
            <a:r>
              <a:rPr lang="zh-CN" altLang="en-US" dirty="0"/>
              <a:t>给角色授权</a:t>
            </a:r>
            <a:endParaRPr lang="en-US" altLang="zh-CN" dirty="0"/>
          </a:p>
          <a:p>
            <a:pPr lvl="1">
              <a:lnSpc>
                <a:spcPct val="120000"/>
              </a:lnSpc>
              <a:buNone/>
            </a:pPr>
            <a:r>
              <a:rPr lang="en-US" altLang="zh-CN" sz="2800" dirty="0">
                <a:solidFill>
                  <a:srgbClr val="0000CC"/>
                </a:solidFill>
              </a:rPr>
              <a:t>                 GRANT  &lt;</a:t>
            </a:r>
            <a:r>
              <a:rPr lang="zh-CN" altLang="en-US" sz="2800" dirty="0">
                <a:solidFill>
                  <a:srgbClr val="0000CC"/>
                </a:solidFill>
              </a:rPr>
              <a:t>权限</a:t>
            </a:r>
            <a:r>
              <a:rPr lang="en-US" altLang="zh-CN" sz="2800" dirty="0">
                <a:solidFill>
                  <a:srgbClr val="0000CC"/>
                </a:solidFill>
              </a:rPr>
              <a:t>&gt;[,&lt;</a:t>
            </a:r>
            <a:r>
              <a:rPr lang="zh-CN" altLang="en-US" sz="2800" dirty="0">
                <a:solidFill>
                  <a:srgbClr val="0000CC"/>
                </a:solidFill>
              </a:rPr>
              <a:t>权限</a:t>
            </a:r>
            <a:r>
              <a:rPr lang="en-US" altLang="zh-CN" sz="2800" dirty="0">
                <a:solidFill>
                  <a:srgbClr val="0000CC"/>
                </a:solidFill>
              </a:rPr>
              <a:t>&gt;]… </a:t>
            </a:r>
            <a:endParaRPr lang="en-US" altLang="zh-CN" sz="2800" dirty="0">
              <a:solidFill>
                <a:srgbClr val="0000CC"/>
              </a:solidFill>
            </a:endParaRPr>
          </a:p>
          <a:p>
            <a:pPr lvl="1">
              <a:lnSpc>
                <a:spcPct val="120000"/>
              </a:lnSpc>
              <a:buNone/>
            </a:pPr>
            <a:r>
              <a:rPr lang="en-US" altLang="zh-CN" sz="2800" dirty="0">
                <a:solidFill>
                  <a:srgbClr val="0000CC"/>
                </a:solidFill>
              </a:rPr>
              <a:t>                 ON &lt;</a:t>
            </a:r>
            <a:r>
              <a:rPr lang="zh-CN" altLang="en-US" sz="2800" dirty="0">
                <a:solidFill>
                  <a:srgbClr val="0000CC"/>
                </a:solidFill>
              </a:rPr>
              <a:t>对象类型</a:t>
            </a:r>
            <a:r>
              <a:rPr lang="en-US" altLang="zh-CN" sz="2800" dirty="0">
                <a:solidFill>
                  <a:srgbClr val="0000CC"/>
                </a:solidFill>
              </a:rPr>
              <a:t>&gt;</a:t>
            </a:r>
            <a:r>
              <a:rPr lang="zh-CN" altLang="en-US" sz="2800" dirty="0">
                <a:solidFill>
                  <a:srgbClr val="0000CC"/>
                </a:solidFill>
              </a:rPr>
              <a:t>对象名  </a:t>
            </a:r>
            <a:endParaRPr lang="zh-CN" altLang="en-US" sz="2800" dirty="0">
              <a:solidFill>
                <a:srgbClr val="0000CC"/>
              </a:solidFill>
            </a:endParaRPr>
          </a:p>
          <a:p>
            <a:pPr lvl="1">
              <a:lnSpc>
                <a:spcPct val="120000"/>
              </a:lnSpc>
              <a:buNone/>
            </a:pPr>
            <a:r>
              <a:rPr lang="zh-CN" altLang="en-US" sz="2800" dirty="0">
                <a:solidFill>
                  <a:srgbClr val="0000CC"/>
                </a:solidFill>
              </a:rPr>
              <a:t>                 </a:t>
            </a:r>
            <a:r>
              <a:rPr lang="en-US" altLang="zh-CN" sz="2800" dirty="0">
                <a:solidFill>
                  <a:srgbClr val="0000CC"/>
                </a:solidFill>
              </a:rPr>
              <a:t>TO &lt;</a:t>
            </a:r>
            <a:r>
              <a:rPr lang="zh-CN" altLang="en-US" sz="2800" dirty="0">
                <a:solidFill>
                  <a:srgbClr val="0000CC"/>
                </a:solidFill>
              </a:rPr>
              <a:t>角色</a:t>
            </a:r>
            <a:r>
              <a:rPr lang="en-US" altLang="zh-CN" sz="2800" dirty="0">
                <a:solidFill>
                  <a:srgbClr val="0000CC"/>
                </a:solidFill>
              </a:rPr>
              <a:t>&gt;[,&lt;</a:t>
            </a:r>
            <a:r>
              <a:rPr lang="zh-CN" altLang="en-US" sz="2800" dirty="0">
                <a:solidFill>
                  <a:srgbClr val="0000CC"/>
                </a:solidFill>
              </a:rPr>
              <a:t>角色</a:t>
            </a:r>
            <a:r>
              <a:rPr lang="en-US" altLang="zh-CN" sz="2800" dirty="0">
                <a:solidFill>
                  <a:srgbClr val="0000CC"/>
                </a:solidFill>
              </a:rPr>
              <a:t>&gt;]…</a:t>
            </a:r>
            <a:endParaRPr lang="en-US" altLang="zh-CN" dirty="0"/>
          </a:p>
          <a:p>
            <a:r>
              <a:rPr lang="zh-CN" altLang="en-US" dirty="0"/>
              <a:t>将一个角色授予其他的角色或用户</a:t>
            </a:r>
            <a:endParaRPr lang="en-US" altLang="zh-CN" dirty="0"/>
          </a:p>
          <a:p>
            <a:pPr lvl="1">
              <a:buNone/>
            </a:pPr>
            <a:r>
              <a:rPr lang="en-US" altLang="zh-CN" dirty="0">
                <a:solidFill>
                  <a:srgbClr val="0000CC"/>
                </a:solidFill>
              </a:rPr>
              <a:t>                    GRANT  </a:t>
            </a:r>
            <a:r>
              <a:rPr lang="en-US" altLang="zh-CN" dirty="0"/>
              <a:t>&lt;</a:t>
            </a:r>
            <a:r>
              <a:rPr lang="zh-CN" altLang="en-US" dirty="0"/>
              <a:t>角色</a:t>
            </a:r>
            <a:r>
              <a:rPr lang="en-US" altLang="zh-CN" dirty="0"/>
              <a:t>1&gt;[,&lt;</a:t>
            </a:r>
            <a:r>
              <a:rPr lang="zh-CN" altLang="en-US" dirty="0"/>
              <a:t>角色</a:t>
            </a:r>
            <a:r>
              <a:rPr lang="en-US" altLang="zh-CN" dirty="0"/>
              <a:t>2&gt;]…</a:t>
            </a:r>
            <a:endParaRPr lang="en-US" altLang="zh-CN" dirty="0"/>
          </a:p>
          <a:p>
            <a:pPr lvl="1">
              <a:buNone/>
            </a:pPr>
            <a:r>
              <a:rPr lang="en-US" altLang="zh-CN" b="1" dirty="0">
                <a:solidFill>
                  <a:srgbClr val="C00000"/>
                </a:solidFill>
              </a:rPr>
              <a:t>                  </a:t>
            </a:r>
            <a:r>
              <a:rPr lang="en-US" altLang="zh-CN" dirty="0">
                <a:solidFill>
                  <a:srgbClr val="0000CC"/>
                </a:solidFill>
              </a:rPr>
              <a:t>  TO  </a:t>
            </a:r>
            <a:r>
              <a:rPr lang="en-US" altLang="zh-CN" dirty="0"/>
              <a:t>&lt;</a:t>
            </a:r>
            <a:r>
              <a:rPr lang="zh-CN" altLang="en-US" dirty="0"/>
              <a:t>角色</a:t>
            </a:r>
            <a:r>
              <a:rPr lang="en-US" altLang="zh-CN" dirty="0"/>
              <a:t>3&gt;[,&lt;</a:t>
            </a:r>
            <a:r>
              <a:rPr lang="zh-CN" altLang="en-US" dirty="0"/>
              <a:t>用户</a:t>
            </a:r>
            <a:r>
              <a:rPr lang="en-US" altLang="zh-CN" dirty="0"/>
              <a:t>1&gt;]… </a:t>
            </a:r>
            <a:endParaRPr lang="en-US" altLang="zh-CN" dirty="0"/>
          </a:p>
          <a:p>
            <a:pPr lvl="1">
              <a:buNone/>
            </a:pPr>
            <a:r>
              <a:rPr lang="en-US" altLang="zh-CN" b="1" dirty="0">
                <a:solidFill>
                  <a:srgbClr val="FF0000"/>
                </a:solidFill>
              </a:rPr>
              <a:t>                    </a:t>
            </a:r>
            <a:r>
              <a:rPr lang="en-US" altLang="zh-CN" dirty="0">
                <a:solidFill>
                  <a:srgbClr val="FF0000"/>
                </a:solidFill>
              </a:rPr>
              <a:t>[WITH ADMIN OPTION]</a:t>
            </a:r>
            <a:endParaRPr lang="en-US" altLang="zh-CN" dirty="0">
              <a:solidFill>
                <a:srgbClr val="FF0000"/>
              </a:solidFill>
            </a:endParaRPr>
          </a:p>
          <a:p>
            <a:pPr lvl="2"/>
            <a:r>
              <a:rPr lang="zh-CN" altLang="en-US" dirty="0"/>
              <a:t>角色权限的收回该语句把角色授予某用户，或授予另一个角色</a:t>
            </a:r>
            <a:endParaRPr lang="zh-CN" altLang="en-US" dirty="0"/>
          </a:p>
          <a:p>
            <a:pPr lvl="2"/>
            <a:r>
              <a:rPr lang="zh-CN" altLang="en-US" dirty="0"/>
              <a:t>授予者是角色的创建者或拥有在这个角色上的</a:t>
            </a:r>
            <a:r>
              <a:rPr lang="en-US" altLang="zh-CN" dirty="0"/>
              <a:t>ADMIN OPTION</a:t>
            </a:r>
            <a:endParaRPr lang="en-US" altLang="zh-CN" dirty="0"/>
          </a:p>
          <a:p>
            <a:pPr lvl="2"/>
            <a:r>
              <a:rPr lang="zh-CN" altLang="en-US" dirty="0"/>
              <a:t>指定了</a:t>
            </a:r>
            <a:r>
              <a:rPr lang="en-US" altLang="zh-CN" dirty="0"/>
              <a:t>WITH ADMIN OPTION</a:t>
            </a:r>
            <a:r>
              <a:rPr lang="zh-CN" altLang="en-US" dirty="0"/>
              <a:t>则获得某种权限的角色或用户还可以把这种权限授予其他角色</a:t>
            </a:r>
            <a:endParaRPr lang="en-US" altLang="zh-CN" dirty="0"/>
          </a:p>
          <a:p>
            <a:pPr lvl="2"/>
            <a:r>
              <a:rPr lang="zh-CN" altLang="en-US" dirty="0"/>
              <a:t>一个角色的权限：直接授予这个角色的全部权限加上其他角色授予这个角色的全部权限</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r>
              <a:rPr lang="zh-CN" altLang="en-US" dirty="0"/>
              <a:t>角色权限的收回</a:t>
            </a:r>
            <a:endParaRPr lang="en-US" altLang="zh-CN" dirty="0"/>
          </a:p>
          <a:p>
            <a:pPr lvl="1">
              <a:buSzPct val="100000"/>
              <a:buNone/>
              <a:defRPr/>
            </a:pPr>
            <a:r>
              <a:rPr lang="en-US" altLang="zh-CN" dirty="0">
                <a:solidFill>
                  <a:srgbClr val="0000CC"/>
                </a:solidFill>
              </a:rPr>
              <a:t>               REVOKE &lt;</a:t>
            </a:r>
            <a:r>
              <a:rPr lang="zh-CN" altLang="en-US" dirty="0">
                <a:solidFill>
                  <a:srgbClr val="0000CC"/>
                </a:solidFill>
              </a:rPr>
              <a:t>权限</a:t>
            </a:r>
            <a:r>
              <a:rPr lang="en-US" altLang="zh-CN" dirty="0">
                <a:solidFill>
                  <a:srgbClr val="0000CC"/>
                </a:solidFill>
              </a:rPr>
              <a:t>&gt;[,&lt;</a:t>
            </a:r>
            <a:r>
              <a:rPr lang="zh-CN" altLang="en-US" dirty="0">
                <a:solidFill>
                  <a:srgbClr val="0000CC"/>
                </a:solidFill>
              </a:rPr>
              <a:t>权限</a:t>
            </a:r>
            <a:r>
              <a:rPr lang="en-US" altLang="zh-CN" dirty="0">
                <a:solidFill>
                  <a:srgbClr val="0000CC"/>
                </a:solidFill>
              </a:rPr>
              <a:t>&gt;]…</a:t>
            </a:r>
            <a:endParaRPr lang="en-US" altLang="zh-CN" dirty="0">
              <a:solidFill>
                <a:srgbClr val="0000CC"/>
              </a:solidFill>
            </a:endParaRPr>
          </a:p>
          <a:p>
            <a:pPr lvl="1">
              <a:buSzPct val="100000"/>
              <a:buNone/>
              <a:defRPr/>
            </a:pPr>
            <a:r>
              <a:rPr lang="en-US" altLang="zh-CN" dirty="0">
                <a:solidFill>
                  <a:srgbClr val="0000CC"/>
                </a:solidFill>
              </a:rPr>
              <a:t>               ON &lt;</a:t>
            </a:r>
            <a:r>
              <a:rPr lang="zh-CN" altLang="en-US" dirty="0">
                <a:solidFill>
                  <a:srgbClr val="0000CC"/>
                </a:solidFill>
              </a:rPr>
              <a:t>对象类型</a:t>
            </a:r>
            <a:r>
              <a:rPr lang="en-US" altLang="zh-CN" dirty="0">
                <a:solidFill>
                  <a:srgbClr val="0000CC"/>
                </a:solidFill>
              </a:rPr>
              <a:t>&gt; &lt;</a:t>
            </a:r>
            <a:r>
              <a:rPr lang="zh-CN" altLang="en-US" dirty="0">
                <a:solidFill>
                  <a:srgbClr val="0000CC"/>
                </a:solidFill>
              </a:rPr>
              <a:t>对象名</a:t>
            </a:r>
            <a:r>
              <a:rPr lang="en-US" altLang="zh-CN" dirty="0">
                <a:solidFill>
                  <a:srgbClr val="0000CC"/>
                </a:solidFill>
              </a:rPr>
              <a:t>&gt;</a:t>
            </a:r>
            <a:endParaRPr lang="en-US" altLang="zh-CN" dirty="0">
              <a:solidFill>
                <a:srgbClr val="0000CC"/>
              </a:solidFill>
            </a:endParaRPr>
          </a:p>
          <a:p>
            <a:pPr lvl="1">
              <a:buSzPct val="100000"/>
              <a:buNone/>
              <a:defRPr/>
            </a:pPr>
            <a:r>
              <a:rPr lang="en-US" altLang="zh-CN" dirty="0">
                <a:solidFill>
                  <a:srgbClr val="0000CC"/>
                </a:solidFill>
              </a:rPr>
              <a:t>               FROM &lt;</a:t>
            </a:r>
            <a:r>
              <a:rPr lang="zh-CN" altLang="en-US" dirty="0">
                <a:solidFill>
                  <a:srgbClr val="0000CC"/>
                </a:solidFill>
              </a:rPr>
              <a:t>角色</a:t>
            </a:r>
            <a:r>
              <a:rPr lang="en-US" altLang="zh-CN" dirty="0">
                <a:solidFill>
                  <a:srgbClr val="0000CC"/>
                </a:solidFill>
              </a:rPr>
              <a:t>&gt;[,&lt;</a:t>
            </a:r>
            <a:r>
              <a:rPr lang="zh-CN" altLang="en-US" dirty="0">
                <a:solidFill>
                  <a:srgbClr val="0000CC"/>
                </a:solidFill>
              </a:rPr>
              <a:t>角色</a:t>
            </a:r>
            <a:r>
              <a:rPr lang="en-US" altLang="zh-CN" dirty="0">
                <a:solidFill>
                  <a:srgbClr val="0000CC"/>
                </a:solidFill>
              </a:rPr>
              <a:t>&gt;]…</a:t>
            </a:r>
            <a:endParaRPr lang="en-US" altLang="zh-CN" dirty="0">
              <a:solidFill>
                <a:srgbClr val="0000CC"/>
              </a:solidFill>
            </a:endParaRPr>
          </a:p>
          <a:p>
            <a:pPr marL="800100" lvl="1" indent="-342900" eaLnBrk="0" hangingPunct="0">
              <a:buSzPct val="100000"/>
              <a:buFont typeface="Calibri" panose="020F0502020204030204" charset="0"/>
              <a:buChar char="―"/>
              <a:defRPr/>
            </a:pPr>
            <a:r>
              <a:rPr lang="zh-CN" altLang="en-US" dirty="0"/>
              <a:t>用户可以回收角色的权限，从而修改角色拥有的权限</a:t>
            </a:r>
            <a:endParaRPr lang="zh-CN" altLang="en-US" dirty="0"/>
          </a:p>
          <a:p>
            <a:pPr marL="800100" lvl="1" indent="-342900" eaLnBrk="0" hangingPunct="0">
              <a:buSzPct val="100000"/>
              <a:buFont typeface="Calibri" panose="020F0502020204030204" charset="0"/>
              <a:buChar char="―"/>
              <a:defRPr/>
            </a:pPr>
            <a:r>
              <a:rPr lang="en-US" altLang="zh-CN" dirty="0"/>
              <a:t>REVOKE</a:t>
            </a:r>
            <a:r>
              <a:rPr lang="zh-CN" altLang="en-US" dirty="0"/>
              <a:t>执行者是</a:t>
            </a:r>
            <a:endParaRPr lang="zh-CN" altLang="en-US" dirty="0"/>
          </a:p>
          <a:p>
            <a:pPr lvl="2">
              <a:buSzPct val="87000"/>
              <a:defRPr/>
            </a:pPr>
            <a:r>
              <a:rPr lang="zh-CN" altLang="en-US" dirty="0"/>
              <a:t>角色的创建者</a:t>
            </a:r>
            <a:endParaRPr lang="zh-CN" altLang="en-US" dirty="0"/>
          </a:p>
          <a:p>
            <a:pPr lvl="2">
              <a:buSzPct val="87000"/>
              <a:defRPr/>
            </a:pPr>
            <a:r>
              <a:rPr lang="zh-CN" altLang="en-US" dirty="0"/>
              <a:t>拥有在这个（些）角色上的</a:t>
            </a:r>
            <a:r>
              <a:rPr lang="en-US" altLang="zh-CN" dirty="0"/>
              <a:t>ADMIN OPTION</a:t>
            </a:r>
            <a:endParaRPr lang="en-US" altLang="zh-CN" dirty="0"/>
          </a:p>
          <a:p>
            <a:pPr>
              <a:buSzPct val="87000"/>
              <a:defRPr/>
            </a:pPr>
            <a:r>
              <a:rPr lang="zh-CN" altLang="en-US" dirty="0">
                <a:solidFill>
                  <a:srgbClr val="FF0000"/>
                </a:solidFill>
              </a:rPr>
              <a:t>角色的删除</a:t>
            </a:r>
            <a:r>
              <a:rPr lang="en-US" altLang="zh-CN" dirty="0"/>
              <a:t>(</a:t>
            </a:r>
            <a:r>
              <a:rPr lang="zh-CN" altLang="en-US" dirty="0"/>
              <a:t>补充</a:t>
            </a:r>
            <a:r>
              <a:rPr lang="en-US" altLang="zh-CN" dirty="0"/>
              <a:t>)</a:t>
            </a:r>
            <a:endParaRPr lang="en-US" altLang="zh-CN" dirty="0"/>
          </a:p>
          <a:p>
            <a:pPr marL="0" indent="0">
              <a:buSzPct val="87000"/>
              <a:buNone/>
              <a:defRPr/>
            </a:pPr>
            <a:r>
              <a:rPr lang="en-US" altLang="zh-CN" dirty="0">
                <a:solidFill>
                  <a:srgbClr val="0000CC"/>
                </a:solidFill>
              </a:rPr>
              <a:t>                               DROP  ROLE  &lt;</a:t>
            </a:r>
            <a:r>
              <a:rPr lang="zh-CN" altLang="en-US" dirty="0">
                <a:solidFill>
                  <a:srgbClr val="0000CC"/>
                </a:solidFill>
              </a:rPr>
              <a:t>角色名</a:t>
            </a:r>
            <a:r>
              <a:rPr lang="en-US" altLang="zh-CN" dirty="0">
                <a:solidFill>
                  <a:srgbClr val="0000CC"/>
                </a:solidFill>
              </a:rPr>
              <a:t>&gt;; </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r>
              <a:rPr lang="en-US" altLang="zh-CN" dirty="0"/>
              <a:t>[</a:t>
            </a:r>
            <a:r>
              <a:rPr lang="zh-CN" altLang="en-US" dirty="0"/>
              <a:t>例4.</a:t>
            </a:r>
            <a:r>
              <a:rPr lang="en-US" altLang="zh-CN" dirty="0"/>
              <a:t>11] </a:t>
            </a:r>
            <a:r>
              <a:rPr lang="zh-CN" altLang="en-US" dirty="0"/>
              <a:t>通过角色来实现将一组权限授予一个用户</a:t>
            </a:r>
            <a:endParaRPr lang="en-US" altLang="zh-CN" dirty="0"/>
          </a:p>
          <a:p>
            <a:pPr marL="814705" lvl="1" indent="709930">
              <a:buFont typeface="+mj-ea"/>
              <a:buAutoNum type="circleNumDbPlain"/>
            </a:pPr>
            <a:r>
              <a:rPr lang="en-US" altLang="zh-CN" dirty="0">
                <a:solidFill>
                  <a:srgbClr val="0000CC"/>
                </a:solidFill>
              </a:rPr>
              <a:t>CREATE  ROLE  R1;</a:t>
            </a:r>
            <a:endParaRPr lang="en-US" altLang="zh-CN" dirty="0">
              <a:solidFill>
                <a:srgbClr val="0000CC"/>
              </a:solidFill>
            </a:endParaRPr>
          </a:p>
          <a:p>
            <a:pPr marL="357505" lvl="1" indent="0">
              <a:buNone/>
            </a:pPr>
            <a:endParaRPr lang="zh-CN" altLang="en-US" sz="800" dirty="0">
              <a:solidFill>
                <a:srgbClr val="0000CC"/>
              </a:solidFill>
            </a:endParaRPr>
          </a:p>
          <a:p>
            <a:pPr marL="814705" lvl="1" indent="-1905">
              <a:lnSpc>
                <a:spcPct val="120000"/>
              </a:lnSpc>
              <a:buFont typeface="+mj-ea"/>
              <a:buAutoNum type="circleNumDbPlain" startAt="2"/>
            </a:pPr>
            <a:r>
              <a:rPr lang="en-US" altLang="zh-CN" dirty="0">
                <a:solidFill>
                  <a:srgbClr val="0000CC"/>
                </a:solidFill>
              </a:rPr>
              <a:t>     GRANT SELECT, UPDATE, INSERT  ON TABLE Student </a:t>
            </a:r>
            <a:endParaRPr lang="en-US" altLang="zh-CN" dirty="0">
              <a:solidFill>
                <a:srgbClr val="0000CC"/>
              </a:solidFill>
            </a:endParaRPr>
          </a:p>
          <a:p>
            <a:pPr lvl="1">
              <a:lnSpc>
                <a:spcPct val="120000"/>
              </a:lnSpc>
              <a:buNone/>
            </a:pPr>
            <a:r>
              <a:rPr lang="en-US" altLang="zh-CN" dirty="0">
                <a:solidFill>
                  <a:srgbClr val="0000CC"/>
                </a:solidFill>
              </a:rPr>
              <a:t>    	          TO R1;</a:t>
            </a:r>
            <a:endParaRPr lang="en-US" altLang="zh-CN" dirty="0">
              <a:solidFill>
                <a:srgbClr val="0000CC"/>
              </a:solidFill>
            </a:endParaRPr>
          </a:p>
          <a:p>
            <a:pPr lvl="1">
              <a:lnSpc>
                <a:spcPct val="120000"/>
              </a:lnSpc>
              <a:buNone/>
            </a:pPr>
            <a:endParaRPr lang="en-US" altLang="zh-CN" sz="800" dirty="0">
              <a:solidFill>
                <a:srgbClr val="0000CC"/>
              </a:solidFill>
            </a:endParaRPr>
          </a:p>
          <a:p>
            <a:pPr marL="814705" lvl="1" indent="-1905">
              <a:lnSpc>
                <a:spcPct val="120000"/>
              </a:lnSpc>
              <a:buFont typeface="+mj-ea"/>
              <a:buAutoNum type="circleNumDbPlain" startAt="3"/>
            </a:pPr>
            <a:r>
              <a:rPr lang="en-US" altLang="zh-CN" dirty="0">
                <a:solidFill>
                  <a:srgbClr val="0000CC"/>
                </a:solidFill>
              </a:rPr>
              <a:t>     GRANT  R1 </a:t>
            </a:r>
            <a:endParaRPr lang="en-US" altLang="zh-CN" dirty="0">
              <a:solidFill>
                <a:srgbClr val="0000CC"/>
              </a:solidFill>
            </a:endParaRPr>
          </a:p>
          <a:p>
            <a:pPr marL="357505" lvl="1" indent="0">
              <a:lnSpc>
                <a:spcPct val="120000"/>
              </a:lnSpc>
              <a:buNone/>
            </a:pPr>
            <a:r>
              <a:rPr lang="en-US" altLang="zh-CN" dirty="0">
                <a:solidFill>
                  <a:srgbClr val="0000CC"/>
                </a:solidFill>
              </a:rPr>
              <a:t>    	      TO </a:t>
            </a:r>
            <a:r>
              <a:rPr lang="zh-CN" altLang="en-US" dirty="0">
                <a:solidFill>
                  <a:srgbClr val="0000CC"/>
                </a:solidFill>
              </a:rPr>
              <a:t>王平</a:t>
            </a:r>
            <a:r>
              <a:rPr lang="en-US" altLang="zh-CN" dirty="0">
                <a:solidFill>
                  <a:srgbClr val="0000CC"/>
                </a:solidFill>
              </a:rPr>
              <a:t>,</a:t>
            </a:r>
            <a:r>
              <a:rPr lang="zh-CN" altLang="en-US" dirty="0">
                <a:solidFill>
                  <a:srgbClr val="0000CC"/>
                </a:solidFill>
              </a:rPr>
              <a:t>张明</a:t>
            </a:r>
            <a:r>
              <a:rPr lang="en-US" altLang="zh-CN" dirty="0">
                <a:solidFill>
                  <a:srgbClr val="0000CC"/>
                </a:solidFill>
              </a:rPr>
              <a:t>,</a:t>
            </a:r>
            <a:r>
              <a:rPr lang="zh-CN" altLang="en-US" dirty="0">
                <a:solidFill>
                  <a:srgbClr val="0000CC"/>
                </a:solidFill>
              </a:rPr>
              <a:t>赵玲</a:t>
            </a:r>
            <a:r>
              <a:rPr lang="en-US" altLang="zh-CN" dirty="0">
                <a:solidFill>
                  <a:srgbClr val="0000CC"/>
                </a:solidFill>
              </a:rPr>
              <a:t>;</a:t>
            </a:r>
            <a:endParaRPr lang="en-US" altLang="zh-CN" dirty="0">
              <a:solidFill>
                <a:srgbClr val="0000CC"/>
              </a:solidFill>
            </a:endParaRPr>
          </a:p>
          <a:p>
            <a:pPr marL="357505" lvl="1" indent="0">
              <a:lnSpc>
                <a:spcPct val="120000"/>
              </a:lnSpc>
              <a:buNone/>
            </a:pPr>
            <a:endParaRPr lang="en-US" altLang="zh-CN" sz="800" dirty="0">
              <a:solidFill>
                <a:srgbClr val="0000CC"/>
              </a:solidFill>
            </a:endParaRPr>
          </a:p>
          <a:p>
            <a:pPr marL="814705" lvl="1" indent="-1905">
              <a:buFont typeface="+mj-ea"/>
              <a:buAutoNum type="circleNumDbPlain" startAt="4"/>
            </a:pPr>
            <a:r>
              <a:rPr lang="en-US" altLang="zh-CN" dirty="0">
                <a:solidFill>
                  <a:srgbClr val="0000FF"/>
                </a:solidFill>
              </a:rPr>
              <a:t>      REVOKE  R1 </a:t>
            </a:r>
            <a:endParaRPr lang="en-US" altLang="zh-CN" dirty="0">
              <a:solidFill>
                <a:srgbClr val="0000FF"/>
              </a:solidFill>
            </a:endParaRPr>
          </a:p>
          <a:p>
            <a:pPr lvl="1">
              <a:buNone/>
            </a:pPr>
            <a:r>
              <a:rPr lang="en-US" altLang="zh-CN" dirty="0">
                <a:solidFill>
                  <a:srgbClr val="0000FF"/>
                </a:solidFill>
              </a:rPr>
              <a:t>     	       FROM </a:t>
            </a:r>
            <a:r>
              <a:rPr lang="zh-CN" altLang="en-US" dirty="0">
                <a:solidFill>
                  <a:srgbClr val="0000FF"/>
                </a:solidFill>
              </a:rPr>
              <a:t>王平</a:t>
            </a:r>
            <a:r>
              <a:rPr lang="en-US" altLang="zh-CN" dirty="0">
                <a:solidFill>
                  <a:srgbClr val="0000FF"/>
                </a:solidFill>
              </a:rPr>
              <a:t>;</a:t>
            </a:r>
            <a:endParaRPr lang="en-US" altLang="zh-CN" dirty="0">
              <a:solidFill>
                <a:srgbClr val="0000CC"/>
              </a:solidFill>
            </a:endParaRPr>
          </a:p>
          <a:p>
            <a:pPr marL="814705" lvl="1" indent="-457200">
              <a:lnSpc>
                <a:spcPct val="120000"/>
              </a:lnSpc>
              <a:buFont typeface="+mj-ea"/>
              <a:buAutoNum type="circleNumDbPlain" startAt="3"/>
            </a:pPr>
            <a:endParaRPr lang="zh-CN" altLang="en-US" dirty="0">
              <a:solidFill>
                <a:srgbClr val="0000CC"/>
              </a:solidFill>
            </a:endParaRPr>
          </a:p>
          <a:p>
            <a:pPr lvl="1"/>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r>
              <a:rPr lang="en-US" altLang="zh-CN" dirty="0"/>
              <a:t>[</a:t>
            </a:r>
            <a:r>
              <a:rPr lang="zh-CN" altLang="en-US" dirty="0"/>
              <a:t>例4.</a:t>
            </a:r>
            <a:r>
              <a:rPr lang="en-US" altLang="zh-CN" dirty="0"/>
              <a:t>12] </a:t>
            </a:r>
            <a:r>
              <a:rPr lang="zh-CN" altLang="en-US" dirty="0"/>
              <a:t>角色的权限修改</a:t>
            </a:r>
            <a:endParaRPr lang="en-US" altLang="zh-CN" dirty="0"/>
          </a:p>
          <a:p>
            <a:pPr lvl="1">
              <a:lnSpc>
                <a:spcPct val="120000"/>
              </a:lnSpc>
              <a:buNone/>
            </a:pPr>
            <a:r>
              <a:rPr lang="en-US" altLang="zh-CN" dirty="0">
                <a:solidFill>
                  <a:srgbClr val="0000CC"/>
                </a:solidFill>
              </a:rPr>
              <a:t>              GRANT DELETE   ON TABLE Student</a:t>
            </a:r>
            <a:endParaRPr lang="en-US" altLang="zh-CN" dirty="0">
              <a:solidFill>
                <a:srgbClr val="0000CC"/>
              </a:solidFill>
            </a:endParaRPr>
          </a:p>
          <a:p>
            <a:pPr lvl="1">
              <a:lnSpc>
                <a:spcPct val="120000"/>
              </a:lnSpc>
              <a:buNone/>
            </a:pPr>
            <a:r>
              <a:rPr lang="en-US" altLang="zh-CN" dirty="0">
                <a:solidFill>
                  <a:srgbClr val="0000CC"/>
                </a:solidFill>
              </a:rPr>
              <a:t>              TO R1;</a:t>
            </a:r>
            <a:endParaRPr lang="en-US" altLang="zh-CN" dirty="0">
              <a:solidFill>
                <a:srgbClr val="0000CC"/>
              </a:solidFill>
            </a:endParaRPr>
          </a:p>
          <a:p>
            <a:pPr lvl="2">
              <a:lnSpc>
                <a:spcPct val="120000"/>
              </a:lnSpc>
            </a:pPr>
            <a:r>
              <a:rPr lang="zh-CN" altLang="zh-CN" dirty="0">
                <a:solidFill>
                  <a:srgbClr val="C00000"/>
                </a:solidFill>
              </a:rPr>
              <a:t>使角色</a:t>
            </a:r>
            <a:r>
              <a:rPr lang="en-US" altLang="zh-CN" dirty="0">
                <a:solidFill>
                  <a:srgbClr val="C00000"/>
                </a:solidFill>
              </a:rPr>
              <a:t>R1</a:t>
            </a:r>
            <a:r>
              <a:rPr lang="zh-CN" altLang="zh-CN" dirty="0">
                <a:solidFill>
                  <a:srgbClr val="C00000"/>
                </a:solidFill>
              </a:rPr>
              <a:t>在原来的基础上增加了</a:t>
            </a:r>
            <a:r>
              <a:rPr lang="en-US" altLang="zh-CN" dirty="0">
                <a:solidFill>
                  <a:srgbClr val="C00000"/>
                </a:solidFill>
              </a:rPr>
              <a:t>Student</a:t>
            </a:r>
            <a:r>
              <a:rPr lang="zh-CN" altLang="zh-CN" dirty="0">
                <a:solidFill>
                  <a:srgbClr val="C00000"/>
                </a:solidFill>
              </a:rPr>
              <a:t>表的</a:t>
            </a:r>
            <a:r>
              <a:rPr lang="en-US" altLang="zh-CN" dirty="0">
                <a:solidFill>
                  <a:srgbClr val="C00000"/>
                </a:solidFill>
              </a:rPr>
              <a:t>DELETE </a:t>
            </a:r>
            <a:r>
              <a:rPr lang="zh-CN" altLang="zh-CN" dirty="0">
                <a:solidFill>
                  <a:srgbClr val="C00000"/>
                </a:solidFill>
              </a:rPr>
              <a:t>权限</a:t>
            </a:r>
            <a:endParaRPr lang="en-US" altLang="zh-CN" dirty="0">
              <a:solidFill>
                <a:srgbClr val="C00000"/>
              </a:solidFill>
            </a:endParaRPr>
          </a:p>
          <a:p>
            <a:pPr lvl="2">
              <a:lnSpc>
                <a:spcPct val="120000"/>
              </a:lnSpc>
            </a:pPr>
            <a:endParaRPr lang="en-US" altLang="zh-CN" dirty="0">
              <a:solidFill>
                <a:srgbClr val="0000CC"/>
              </a:solidFill>
            </a:endParaRPr>
          </a:p>
          <a:p>
            <a:r>
              <a:rPr lang="en-US" altLang="zh-CN" dirty="0"/>
              <a:t>[</a:t>
            </a:r>
            <a:r>
              <a:rPr lang="zh-CN" altLang="en-US" dirty="0"/>
              <a:t>例4.</a:t>
            </a:r>
            <a:r>
              <a:rPr lang="en-US" altLang="zh-CN" dirty="0"/>
              <a:t>13]</a:t>
            </a:r>
            <a:endParaRPr lang="zh-CN" altLang="en-US" dirty="0">
              <a:solidFill>
                <a:srgbClr val="0000CC"/>
              </a:solidFill>
            </a:endParaRPr>
          </a:p>
          <a:p>
            <a:pPr lvl="1">
              <a:lnSpc>
                <a:spcPct val="125000"/>
              </a:lnSpc>
              <a:buNone/>
            </a:pPr>
            <a:r>
              <a:rPr lang="en-US" altLang="zh-CN" dirty="0">
                <a:solidFill>
                  <a:srgbClr val="0000CC"/>
                </a:solidFill>
              </a:rPr>
              <a:t>              REVOKE  SELECT   ON TABLE Student</a:t>
            </a:r>
            <a:endParaRPr lang="en-US" altLang="zh-CN" dirty="0">
              <a:solidFill>
                <a:srgbClr val="0000CC"/>
              </a:solidFill>
            </a:endParaRPr>
          </a:p>
          <a:p>
            <a:pPr lvl="1">
              <a:lnSpc>
                <a:spcPct val="125000"/>
              </a:lnSpc>
              <a:buNone/>
            </a:pPr>
            <a:r>
              <a:rPr lang="en-US" altLang="zh-CN" dirty="0">
                <a:solidFill>
                  <a:srgbClr val="0000CC"/>
                </a:solidFill>
              </a:rPr>
              <a:t>              FROM  R1</a:t>
            </a:r>
            <a:r>
              <a:rPr lang="zh-CN" altLang="en-US" dirty="0">
                <a:solidFill>
                  <a:srgbClr val="0000CC"/>
                </a:solidFill>
              </a:rPr>
              <a:t>；</a:t>
            </a:r>
            <a:endParaRPr lang="en-US" altLang="zh-CN" dirty="0">
              <a:solidFill>
                <a:srgbClr val="0000CC"/>
              </a:solidFill>
            </a:endParaRPr>
          </a:p>
          <a:p>
            <a:pPr lvl="2">
              <a:lnSpc>
                <a:spcPct val="125000"/>
              </a:lnSpc>
            </a:pPr>
            <a:r>
              <a:rPr lang="zh-CN" altLang="zh-CN" dirty="0">
                <a:solidFill>
                  <a:srgbClr val="C00000"/>
                </a:solidFill>
              </a:rPr>
              <a:t>使</a:t>
            </a:r>
            <a:r>
              <a:rPr lang="en-US" altLang="zh-CN" dirty="0">
                <a:solidFill>
                  <a:srgbClr val="C00000"/>
                </a:solidFill>
              </a:rPr>
              <a:t>R1</a:t>
            </a:r>
            <a:r>
              <a:rPr lang="zh-CN" altLang="zh-CN" dirty="0">
                <a:solidFill>
                  <a:srgbClr val="C00000"/>
                </a:solidFill>
              </a:rPr>
              <a:t>减少了</a:t>
            </a:r>
            <a:r>
              <a:rPr lang="en-US" altLang="zh-CN" dirty="0">
                <a:solidFill>
                  <a:srgbClr val="C00000"/>
                </a:solidFill>
              </a:rPr>
              <a:t>SELECT</a:t>
            </a:r>
            <a:r>
              <a:rPr lang="zh-CN" altLang="zh-CN" dirty="0">
                <a:solidFill>
                  <a:srgbClr val="C00000"/>
                </a:solidFill>
              </a:rPr>
              <a:t>权限</a:t>
            </a:r>
            <a:endParaRPr lang="en-US" altLang="zh-CN" dirty="0">
              <a:solidFill>
                <a:srgbClr val="C0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609600"/>
            <a:ext cx="11007107" cy="5926426"/>
          </a:xfrm>
        </p:spPr>
        <p:txBody>
          <a:bodyPr/>
          <a:lstStyle/>
          <a:p>
            <a:r>
              <a:rPr lang="en-US" altLang="zh-CN" sz="3200" dirty="0">
                <a:solidFill>
                  <a:srgbClr val="FF0000"/>
                </a:solidFill>
              </a:rPr>
              <a:t>Oracle</a:t>
            </a:r>
            <a:r>
              <a:rPr lang="zh-CN" altLang="en-US" sz="3200" dirty="0">
                <a:solidFill>
                  <a:srgbClr val="FF0000"/>
                </a:solidFill>
              </a:rPr>
              <a:t>的角色使用举例</a:t>
            </a:r>
            <a:endParaRPr lang="en-US" altLang="zh-CN" sz="3200" dirty="0">
              <a:solidFill>
                <a:srgbClr val="FF0000"/>
              </a:solidFill>
            </a:endParaRPr>
          </a:p>
          <a:p>
            <a:pPr lvl="1"/>
            <a:r>
              <a:rPr lang="en-US" altLang="zh-CN" sz="2800" dirty="0">
                <a:solidFill>
                  <a:srgbClr val="0000CC"/>
                </a:solidFill>
              </a:rPr>
              <a:t>create role clerks;</a:t>
            </a:r>
            <a:endParaRPr lang="en-US" altLang="zh-CN" sz="2800" dirty="0">
              <a:solidFill>
                <a:srgbClr val="0000CC"/>
              </a:solidFill>
            </a:endParaRPr>
          </a:p>
          <a:p>
            <a:pPr lvl="1"/>
            <a:r>
              <a:rPr lang="en-US" altLang="zh-CN" sz="2800" dirty="0">
                <a:solidFill>
                  <a:srgbClr val="0000CC"/>
                </a:solidFill>
              </a:rPr>
              <a:t>grant select, update on </a:t>
            </a:r>
            <a:r>
              <a:rPr lang="en-US" altLang="zh-CN" sz="2800" dirty="0" err="1">
                <a:solidFill>
                  <a:srgbClr val="0000CC"/>
                </a:solidFill>
              </a:rPr>
              <a:t>emp</a:t>
            </a:r>
            <a:r>
              <a:rPr lang="en-US" altLang="zh-CN" sz="2800" dirty="0">
                <a:solidFill>
                  <a:srgbClr val="0000CC"/>
                </a:solidFill>
              </a:rPr>
              <a:t> to clerks;</a:t>
            </a:r>
            <a:br>
              <a:rPr lang="en-US" altLang="zh-CN" sz="2800" dirty="0">
                <a:solidFill>
                  <a:srgbClr val="0000CC"/>
                </a:solidFill>
              </a:rPr>
            </a:br>
            <a:r>
              <a:rPr lang="en-US" altLang="zh-CN" sz="2800" dirty="0">
                <a:solidFill>
                  <a:srgbClr val="0000CC"/>
                </a:solidFill>
              </a:rPr>
              <a:t>grant select, delete on </a:t>
            </a:r>
            <a:r>
              <a:rPr lang="en-US" altLang="zh-CN" sz="2800" dirty="0" err="1">
                <a:solidFill>
                  <a:srgbClr val="0000CC"/>
                </a:solidFill>
              </a:rPr>
              <a:t>dept</a:t>
            </a:r>
            <a:r>
              <a:rPr lang="en-US" altLang="zh-CN" sz="2800" dirty="0">
                <a:solidFill>
                  <a:srgbClr val="0000CC"/>
                </a:solidFill>
              </a:rPr>
              <a:t> to clerks;</a:t>
            </a:r>
            <a:endParaRPr lang="en-US" altLang="zh-CN" sz="2800" dirty="0">
              <a:solidFill>
                <a:srgbClr val="0000CC"/>
              </a:solidFill>
            </a:endParaRPr>
          </a:p>
          <a:p>
            <a:pPr lvl="1"/>
            <a:r>
              <a:rPr lang="en-US" altLang="zh-CN" sz="2800" dirty="0">
                <a:solidFill>
                  <a:srgbClr val="0000CC"/>
                </a:solidFill>
              </a:rPr>
              <a:t>grant clerks to </a:t>
            </a:r>
            <a:r>
              <a:rPr lang="en-US" altLang="zh-CN" sz="2800" dirty="0" err="1">
                <a:solidFill>
                  <a:srgbClr val="0000CC"/>
                </a:solidFill>
              </a:rPr>
              <a:t>sami</a:t>
            </a:r>
            <a:r>
              <a:rPr lang="en-US" altLang="zh-CN" sz="2800" dirty="0">
                <a:solidFill>
                  <a:srgbClr val="0000CC"/>
                </a:solidFill>
              </a:rPr>
              <a:t>, </a:t>
            </a:r>
            <a:r>
              <a:rPr lang="en-US" altLang="zh-CN" sz="2800" dirty="0" err="1">
                <a:solidFill>
                  <a:srgbClr val="0000CC"/>
                </a:solidFill>
              </a:rPr>
              <a:t>scott</a:t>
            </a:r>
            <a:r>
              <a:rPr lang="en-US" altLang="zh-CN" sz="2800" dirty="0">
                <a:solidFill>
                  <a:srgbClr val="0000CC"/>
                </a:solidFill>
              </a:rPr>
              <a:t>, </a:t>
            </a:r>
            <a:r>
              <a:rPr lang="en-US" altLang="zh-CN" sz="2800" dirty="0" err="1">
                <a:solidFill>
                  <a:srgbClr val="0000CC"/>
                </a:solidFill>
              </a:rPr>
              <a:t>ashi</a:t>
            </a:r>
            <a:r>
              <a:rPr lang="en-US" altLang="zh-CN" sz="2800" dirty="0">
                <a:solidFill>
                  <a:srgbClr val="0000CC"/>
                </a:solidFill>
              </a:rPr>
              <a:t>, </a:t>
            </a:r>
            <a:r>
              <a:rPr lang="en-US" altLang="zh-CN" sz="2800" dirty="0" err="1">
                <a:solidFill>
                  <a:srgbClr val="0000CC"/>
                </a:solidFill>
              </a:rPr>
              <a:t>tanya</a:t>
            </a:r>
            <a:r>
              <a:rPr lang="en-US" altLang="zh-CN" sz="2800" dirty="0">
                <a:solidFill>
                  <a:srgbClr val="0000CC"/>
                </a:solidFill>
              </a:rPr>
              <a:t> ;</a:t>
            </a:r>
            <a:endParaRPr lang="en-US" altLang="zh-CN" sz="2800" dirty="0">
              <a:solidFill>
                <a:srgbClr val="0000CC"/>
              </a:solidFill>
            </a:endParaRPr>
          </a:p>
          <a:p>
            <a:pPr lvl="1"/>
            <a:r>
              <a:rPr lang="en-US" altLang="zh-CN" sz="2800" dirty="0">
                <a:solidFill>
                  <a:srgbClr val="0000CC"/>
                </a:solidFill>
              </a:rPr>
              <a:t>grant delete on </a:t>
            </a:r>
            <a:r>
              <a:rPr lang="en-US" altLang="zh-CN" sz="2800" dirty="0" err="1">
                <a:solidFill>
                  <a:srgbClr val="0000CC"/>
                </a:solidFill>
              </a:rPr>
              <a:t>emp</a:t>
            </a:r>
            <a:r>
              <a:rPr lang="en-US" altLang="zh-CN" sz="2800" dirty="0">
                <a:solidFill>
                  <a:srgbClr val="0000CC"/>
                </a:solidFill>
              </a:rPr>
              <a:t> to clerks;</a:t>
            </a:r>
            <a:endParaRPr lang="en-US" altLang="zh-CN" sz="2800" dirty="0">
              <a:solidFill>
                <a:srgbClr val="0000CC"/>
              </a:solidFill>
            </a:endParaRPr>
          </a:p>
          <a:p>
            <a:pPr lvl="1"/>
            <a:r>
              <a:rPr lang="en-US" altLang="zh-CN" sz="2800" dirty="0">
                <a:solidFill>
                  <a:srgbClr val="0000CC"/>
                </a:solidFill>
              </a:rPr>
              <a:t>revoke update on </a:t>
            </a:r>
            <a:r>
              <a:rPr lang="en-US" altLang="zh-CN" sz="2800" dirty="0" err="1">
                <a:solidFill>
                  <a:srgbClr val="0000CC"/>
                </a:solidFill>
              </a:rPr>
              <a:t>emp</a:t>
            </a:r>
            <a:r>
              <a:rPr lang="en-US" altLang="zh-CN" sz="2800" dirty="0">
                <a:solidFill>
                  <a:srgbClr val="0000CC"/>
                </a:solidFill>
              </a:rPr>
              <a:t> from clerks;</a:t>
            </a:r>
            <a:endParaRPr lang="en-US" altLang="zh-CN" sz="2800" dirty="0">
              <a:solidFill>
                <a:srgbClr val="0000CC"/>
              </a:solidFill>
            </a:endParaRPr>
          </a:p>
          <a:p>
            <a:pPr lvl="1"/>
            <a:r>
              <a:rPr lang="en-US" altLang="zh-CN" sz="2800" dirty="0">
                <a:solidFill>
                  <a:srgbClr val="0000CC"/>
                </a:solidFill>
              </a:rPr>
              <a:t>Drop role clerks;</a:t>
            </a:r>
            <a:endParaRPr lang="zh-CN" altLang="en-US" sz="2800" dirty="0">
              <a:solidFill>
                <a:srgbClr val="0000CC"/>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normAutofit/>
          </a:bodyPr>
          <a:lstStyle/>
          <a:p>
            <a:pPr>
              <a:lnSpc>
                <a:spcPct val="100000"/>
              </a:lnSpc>
            </a:pPr>
            <a:r>
              <a:rPr lang="en-US" altLang="zh-CN" sz="3200" dirty="0">
                <a:solidFill>
                  <a:srgbClr val="FF0000"/>
                </a:solidFill>
              </a:rPr>
              <a:t>Oracle</a:t>
            </a:r>
            <a:r>
              <a:rPr lang="zh-CN" altLang="en-US" sz="3200" dirty="0">
                <a:solidFill>
                  <a:srgbClr val="FF0000"/>
                </a:solidFill>
              </a:rPr>
              <a:t>的查看表上权限</a:t>
            </a:r>
            <a:endParaRPr lang="en-US" altLang="zh-CN" sz="3200" dirty="0">
              <a:solidFill>
                <a:srgbClr val="FF0000"/>
              </a:solidFill>
            </a:endParaRPr>
          </a:p>
          <a:p>
            <a:pPr lvl="1">
              <a:lnSpc>
                <a:spcPct val="100000"/>
              </a:lnSpc>
            </a:pPr>
            <a:r>
              <a:rPr lang="en-US" altLang="zh-CN" sz="2800" dirty="0">
                <a:solidFill>
                  <a:srgbClr val="0000CC"/>
                </a:solidFill>
              </a:rPr>
              <a:t>SELECT * FROM USER_TAB_PRIVS_MADE;</a:t>
            </a:r>
            <a:endParaRPr lang="en-US" altLang="zh-CN" sz="2800" dirty="0">
              <a:solidFill>
                <a:srgbClr val="0000CC"/>
              </a:solidFill>
            </a:endParaRPr>
          </a:p>
          <a:p>
            <a:pPr lvl="2">
              <a:lnSpc>
                <a:spcPct val="100000"/>
              </a:lnSpc>
            </a:pPr>
            <a:r>
              <a:rPr lang="en-US" altLang="zh-CN" dirty="0"/>
              <a:t>show which table privileges are granted by you to other users.</a:t>
            </a:r>
            <a:endParaRPr lang="en-US" altLang="zh-CN" dirty="0"/>
          </a:p>
          <a:p>
            <a:pPr lvl="2">
              <a:lnSpc>
                <a:spcPct val="100000"/>
              </a:lnSpc>
            </a:pPr>
            <a:endParaRPr lang="en-US" altLang="zh-CN" sz="2400" dirty="0">
              <a:solidFill>
                <a:srgbClr val="0000CC"/>
              </a:solidFill>
            </a:endParaRPr>
          </a:p>
          <a:p>
            <a:pPr lvl="2">
              <a:lnSpc>
                <a:spcPct val="100000"/>
              </a:lnSpc>
            </a:pPr>
            <a:endParaRPr lang="en-US" altLang="zh-CN" sz="2400" dirty="0">
              <a:solidFill>
                <a:srgbClr val="0000CC"/>
              </a:solidFill>
            </a:endParaRPr>
          </a:p>
          <a:p>
            <a:pPr marL="715645" lvl="2" indent="0">
              <a:lnSpc>
                <a:spcPct val="100000"/>
              </a:lnSpc>
              <a:buNone/>
            </a:pPr>
            <a:endParaRPr lang="en-US" altLang="zh-CN" sz="2400" dirty="0">
              <a:solidFill>
                <a:srgbClr val="0000CC"/>
              </a:solidFill>
            </a:endParaRPr>
          </a:p>
          <a:p>
            <a:pPr lvl="1">
              <a:lnSpc>
                <a:spcPct val="100000"/>
              </a:lnSpc>
            </a:pPr>
            <a:r>
              <a:rPr lang="en-US" altLang="zh-CN" sz="2800" dirty="0">
                <a:solidFill>
                  <a:srgbClr val="0000CC"/>
                </a:solidFill>
              </a:rPr>
              <a:t>SELECT * FROM USER_TAB_PRIVS_RECD;</a:t>
            </a:r>
            <a:endParaRPr lang="en-US" altLang="zh-CN" sz="2800" dirty="0">
              <a:solidFill>
                <a:srgbClr val="0000CC"/>
              </a:solidFill>
            </a:endParaRPr>
          </a:p>
          <a:p>
            <a:pPr lvl="2">
              <a:lnSpc>
                <a:spcPct val="100000"/>
              </a:lnSpc>
            </a:pPr>
            <a:r>
              <a:rPr lang="en-US" altLang="zh-CN" dirty="0"/>
              <a:t>show which table privileges are granted to you by other users</a:t>
            </a:r>
            <a:endParaRPr lang="en-US" altLang="zh-CN" sz="2400" dirty="0">
              <a:solidFill>
                <a:srgbClr val="0000CC"/>
              </a:solidFill>
            </a:endParaRPr>
          </a:p>
          <a:p>
            <a:pPr lvl="1"/>
            <a:r>
              <a:rPr lang="en-US" altLang="zh-CN" sz="2800" dirty="0">
                <a:solidFill>
                  <a:srgbClr val="0000CC"/>
                </a:solidFill>
              </a:rPr>
              <a:t>SELECT * FROM USER_COL_PRIVS_MADE;</a:t>
            </a:r>
            <a:endParaRPr lang="en-US" altLang="zh-CN" sz="2800" dirty="0">
              <a:solidFill>
                <a:srgbClr val="0000CC"/>
              </a:solidFill>
            </a:endParaRPr>
          </a:p>
          <a:p>
            <a:pPr lvl="2"/>
            <a:r>
              <a:rPr lang="en-US" altLang="zh-CN" dirty="0"/>
              <a:t>which column level privileges are granted by you to other users</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2" name="图片 1"/>
          <p:cNvPicPr>
            <a:picLocks noChangeAspect="1"/>
          </p:cNvPicPr>
          <p:nvPr/>
        </p:nvPicPr>
        <p:blipFill>
          <a:blip r:embed="rId1"/>
          <a:stretch>
            <a:fillRect/>
          </a:stretch>
        </p:blipFill>
        <p:spPr>
          <a:xfrm>
            <a:off x="1600200" y="1828801"/>
            <a:ext cx="4572000" cy="1292772"/>
          </a:xfrm>
          <a:prstGeom prst="rect">
            <a:avLst/>
          </a:prstGeom>
        </p:spPr>
      </p:pic>
      <p:pic>
        <p:nvPicPr>
          <p:cNvPr id="6" name="图片 5"/>
          <p:cNvPicPr>
            <a:picLocks noChangeAspect="1"/>
          </p:cNvPicPr>
          <p:nvPr/>
        </p:nvPicPr>
        <p:blipFill>
          <a:blip r:embed="rId2"/>
          <a:stretch>
            <a:fillRect/>
          </a:stretch>
        </p:blipFill>
        <p:spPr>
          <a:xfrm>
            <a:off x="1600200" y="5063535"/>
            <a:ext cx="4800600" cy="1328678"/>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normAutofit/>
          </a:bodyPr>
          <a:lstStyle/>
          <a:p>
            <a:pPr>
              <a:lnSpc>
                <a:spcPct val="100000"/>
              </a:lnSpc>
            </a:pPr>
            <a:r>
              <a:rPr lang="en-US" altLang="zh-CN" sz="3200" dirty="0">
                <a:solidFill>
                  <a:srgbClr val="FF0000"/>
                </a:solidFill>
              </a:rPr>
              <a:t>Oracle</a:t>
            </a:r>
            <a:r>
              <a:rPr lang="zh-CN" altLang="en-US" sz="3200" dirty="0">
                <a:solidFill>
                  <a:srgbClr val="FF0000"/>
                </a:solidFill>
              </a:rPr>
              <a:t>的查看表上权限</a:t>
            </a:r>
            <a:endParaRPr lang="en-US" altLang="zh-CN" sz="2400" dirty="0">
              <a:solidFill>
                <a:srgbClr val="0000CC"/>
              </a:solidFill>
            </a:endParaRPr>
          </a:p>
          <a:p>
            <a:pPr lvl="1"/>
            <a:r>
              <a:rPr lang="en-US" altLang="zh-CN" sz="2800" dirty="0">
                <a:solidFill>
                  <a:srgbClr val="0000CC"/>
                </a:solidFill>
              </a:rPr>
              <a:t>SELECT * FROM USER_COL_PRIVS_RECD;</a:t>
            </a:r>
            <a:endParaRPr lang="en-US" altLang="zh-CN" sz="2800" dirty="0">
              <a:solidFill>
                <a:srgbClr val="0000CC"/>
              </a:solidFill>
            </a:endParaRPr>
          </a:p>
          <a:p>
            <a:pPr lvl="2"/>
            <a:r>
              <a:rPr lang="en-US" altLang="zh-CN" dirty="0"/>
              <a:t>which column level privileges are granted to you by other users</a:t>
            </a:r>
            <a:endParaRPr lang="en-US" altLang="zh-CN" sz="2400" dirty="0">
              <a:solidFill>
                <a:srgbClr val="0000CC"/>
              </a:solidFill>
            </a:endParaRPr>
          </a:p>
          <a:p>
            <a:pPr lvl="1"/>
            <a:r>
              <a:rPr lang="en-US" altLang="zh-CN" sz="2800" dirty="0">
                <a:solidFill>
                  <a:srgbClr val="0000CC"/>
                </a:solidFill>
              </a:rPr>
              <a:t>SELECT * FROM USER_ROLE_PRIVS;</a:t>
            </a:r>
            <a:endParaRPr lang="en-US" altLang="zh-CN" sz="2800" dirty="0">
              <a:solidFill>
                <a:srgbClr val="0000CC"/>
              </a:solidFill>
            </a:endParaRPr>
          </a:p>
          <a:p>
            <a:pPr lvl="2"/>
            <a:r>
              <a:rPr lang="en-US" altLang="zh-CN" dirty="0"/>
              <a:t>which privileges are granted to roles</a:t>
            </a:r>
            <a:endParaRPr lang="en-US" altLang="zh-CN" sz="2400" dirty="0">
              <a:solidFill>
                <a:srgbClr val="0000CC"/>
              </a:solidFill>
            </a:endParaRPr>
          </a:p>
          <a:p>
            <a:pPr lvl="1"/>
            <a:endParaRPr lang="zh-CN" altLang="en-US" sz="2800" dirty="0">
              <a:solidFill>
                <a:srgbClr val="0000CC"/>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6" name="图片 5"/>
          <p:cNvPicPr>
            <a:picLocks noChangeAspect="1"/>
          </p:cNvPicPr>
          <p:nvPr/>
        </p:nvPicPr>
        <p:blipFill>
          <a:blip r:embed="rId1"/>
          <a:stretch>
            <a:fillRect/>
          </a:stretch>
        </p:blipFill>
        <p:spPr>
          <a:xfrm>
            <a:off x="1371600" y="3124200"/>
            <a:ext cx="6476999" cy="1668864"/>
          </a:xfrm>
          <a:prstGeom prst="rect">
            <a:avLst/>
          </a:prstGeom>
        </p:spPr>
      </p:pic>
      <p:pic>
        <p:nvPicPr>
          <p:cNvPr id="7" name="图片 6"/>
          <p:cNvPicPr>
            <a:picLocks noChangeAspect="1"/>
          </p:cNvPicPr>
          <p:nvPr/>
        </p:nvPicPr>
        <p:blipFill>
          <a:blip r:embed="rId2"/>
          <a:stretch>
            <a:fillRect/>
          </a:stretch>
        </p:blipFill>
        <p:spPr>
          <a:xfrm>
            <a:off x="1398036" y="4846110"/>
            <a:ext cx="6450563" cy="165178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数据库安全性概述</a:t>
            </a:r>
            <a:endParaRPr lang="zh-CN" altLang="en-US" dirty="0"/>
          </a:p>
        </p:txBody>
      </p:sp>
      <p:sp>
        <p:nvSpPr>
          <p:cNvPr id="3" name="内容占位符 2"/>
          <p:cNvSpPr>
            <a:spLocks noGrp="1"/>
          </p:cNvSpPr>
          <p:nvPr>
            <p:ph idx="1"/>
          </p:nvPr>
        </p:nvSpPr>
        <p:spPr/>
        <p:txBody>
          <a:bodyPr/>
          <a:lstStyle/>
          <a:p>
            <a:r>
              <a:rPr lang="zh-CN" altLang="en-US" dirty="0"/>
              <a:t>数据库的一大特点是数据可以共享</a:t>
            </a:r>
            <a:endParaRPr lang="zh-CN" altLang="en-US" dirty="0"/>
          </a:p>
          <a:p>
            <a:r>
              <a:rPr lang="zh-CN" altLang="en-US" dirty="0"/>
              <a:t>数据共享必然带来数据库的安全性问题</a:t>
            </a:r>
            <a:endParaRPr lang="zh-CN" altLang="en-US" dirty="0"/>
          </a:p>
          <a:p>
            <a:r>
              <a:rPr lang="zh-CN" altLang="en-US" dirty="0"/>
              <a:t>数据库系统中的数据共享不能是无条件的共享，数据库中数据的共享是在</a:t>
            </a:r>
            <a:r>
              <a:rPr lang="en-US" altLang="zh-CN" dirty="0"/>
              <a:t>DBMS</a:t>
            </a:r>
            <a:r>
              <a:rPr lang="zh-CN" altLang="en-US" dirty="0"/>
              <a:t>统一的严格的控制之下的共享，即只允许有合法使用权限的用户访问允许他存取的数据</a:t>
            </a:r>
            <a:endParaRPr lang="zh-CN" altLang="en-US" dirty="0"/>
          </a:p>
          <a:p>
            <a:pPr lvl="1"/>
            <a:r>
              <a:rPr lang="zh-CN" altLang="en-US" dirty="0"/>
              <a:t>例：军事秘密、国家机密、新产品实验数据、市场需求分析、市场营销策略、销售计划、客户档案、医疗档案、银行储蓄数据</a:t>
            </a:r>
            <a:endParaRPr lang="zh-CN" altLang="en-US" dirty="0"/>
          </a:p>
          <a:p>
            <a:pPr marL="0" indent="0">
              <a:buNone/>
            </a:pPr>
            <a:endParaRPr lang="zh-CN" altLang="en-US" sz="2400"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grpSp>
        <p:nvGrpSpPr>
          <p:cNvPr id="5" name="Group 5"/>
          <p:cNvGrpSpPr/>
          <p:nvPr/>
        </p:nvGrpSpPr>
        <p:grpSpPr bwMode="auto">
          <a:xfrm>
            <a:off x="3352800" y="5334000"/>
            <a:ext cx="4922473" cy="576263"/>
            <a:chOff x="0" y="0"/>
            <a:chExt cx="2710" cy="363"/>
          </a:xfrm>
        </p:grpSpPr>
        <p:sp>
          <p:nvSpPr>
            <p:cNvPr id="6" name="AutoShape 4"/>
            <p:cNvSpPr>
              <a:spLocks noChangeArrowheads="1"/>
            </p:cNvSpPr>
            <p:nvPr/>
          </p:nvSpPr>
          <p:spPr bwMode="auto">
            <a:xfrm>
              <a:off x="0" y="90"/>
              <a:ext cx="1270" cy="227"/>
            </a:xfrm>
            <a:prstGeom prst="rightArrow">
              <a:avLst>
                <a:gd name="adj1" fmla="val 50000"/>
                <a:gd name="adj2" fmla="val 139868"/>
              </a:avLst>
            </a:prstGeom>
            <a:gradFill rotWithShape="0">
              <a:gsLst>
                <a:gs pos="0">
                  <a:srgbClr val="FFFFFF"/>
                </a:gs>
                <a:gs pos="100000">
                  <a:srgbClr val="BBBBBB"/>
                </a:gs>
              </a:gsLst>
              <a:lin ang="5400000" scaled="1"/>
            </a:gradFill>
            <a:ln w="25400">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b="1">
                <a:latin typeface="Times New Roman" panose="02020603050405020304" pitchFamily="18" charset="0"/>
              </a:endParaRPr>
            </a:p>
          </p:txBody>
        </p:sp>
        <p:sp>
          <p:nvSpPr>
            <p:cNvPr id="7" name="Rectangle 5"/>
            <p:cNvSpPr>
              <a:spLocks noChangeArrowheads="1"/>
            </p:cNvSpPr>
            <p:nvPr/>
          </p:nvSpPr>
          <p:spPr bwMode="auto">
            <a:xfrm>
              <a:off x="1406" y="0"/>
              <a:ext cx="1304"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F0000"/>
                  </a:solidFill>
                  <a:latin typeface="Times New Roman" panose="02020603050405020304" pitchFamily="18" charset="0"/>
                </a:rPr>
                <a:t>数据库安全性</a:t>
              </a:r>
              <a:endParaRPr lang="zh-CN" altLang="en-US" sz="2800" b="1" dirty="0">
                <a:solidFill>
                  <a:srgbClr val="FF0000"/>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right)">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609600"/>
            <a:ext cx="11007107" cy="5926426"/>
          </a:xfrm>
        </p:spPr>
        <p:txBody>
          <a:bodyPr>
            <a:normAutofit/>
          </a:bodyPr>
          <a:lstStyle/>
          <a:p>
            <a:pPr marL="0" indent="0" algn="ctr">
              <a:lnSpc>
                <a:spcPct val="150000"/>
              </a:lnSpc>
              <a:buNone/>
            </a:pPr>
            <a:r>
              <a:rPr lang="zh-CN" altLang="en-US" sz="3600" b="1" u="sng" dirty="0">
                <a:solidFill>
                  <a:srgbClr val="FF0000"/>
                </a:solidFill>
              </a:rPr>
              <a:t>强制存取控制方法</a:t>
            </a:r>
            <a:endParaRPr lang="en-US" altLang="zh-CN" sz="3600" b="1" u="sng" dirty="0">
              <a:solidFill>
                <a:srgbClr val="FF0000"/>
              </a:solidFill>
            </a:endParaRPr>
          </a:p>
          <a:p>
            <a:pPr>
              <a:lnSpc>
                <a:spcPct val="150000"/>
              </a:lnSpc>
            </a:pPr>
            <a:endParaRPr lang="en-US" altLang="zh-CN" sz="1000" dirty="0"/>
          </a:p>
          <a:p>
            <a:pPr>
              <a:lnSpc>
                <a:spcPct val="150000"/>
              </a:lnSpc>
            </a:pPr>
            <a:r>
              <a:rPr lang="zh-CN" altLang="zh-CN" sz="3000" dirty="0"/>
              <a:t>自主存取控制</a:t>
            </a:r>
            <a:r>
              <a:rPr lang="zh-CN" altLang="zh-CN" sz="3000" dirty="0">
                <a:solidFill>
                  <a:srgbClr val="FF0000"/>
                </a:solidFill>
              </a:rPr>
              <a:t>缺点</a:t>
            </a:r>
            <a:endParaRPr lang="en-US" altLang="zh-CN" sz="3000" dirty="0">
              <a:solidFill>
                <a:srgbClr val="FF0000"/>
              </a:solidFill>
            </a:endParaRPr>
          </a:p>
          <a:p>
            <a:pPr lvl="1">
              <a:lnSpc>
                <a:spcPct val="150000"/>
              </a:lnSpc>
            </a:pPr>
            <a:r>
              <a:rPr lang="zh-CN" altLang="en-US" dirty="0"/>
              <a:t>可能存在数据的“无意泄露”</a:t>
            </a:r>
            <a:endParaRPr lang="zh-CN" altLang="en-US" dirty="0"/>
          </a:p>
          <a:p>
            <a:pPr lvl="1">
              <a:lnSpc>
                <a:spcPct val="150000"/>
              </a:lnSpc>
            </a:pPr>
            <a:r>
              <a:rPr lang="zh-CN" altLang="en-US" dirty="0">
                <a:solidFill>
                  <a:srgbClr val="FF0000"/>
                </a:solidFill>
              </a:rPr>
              <a:t>原因</a:t>
            </a:r>
            <a:r>
              <a:rPr lang="zh-CN" altLang="en-US" dirty="0"/>
              <a:t>：这种机制仅仅通过对数据的存取权限来进行安全控制，而数据本身并无安全性标记</a:t>
            </a:r>
            <a:endParaRPr lang="zh-CN" altLang="en-US" dirty="0"/>
          </a:p>
          <a:p>
            <a:pPr lvl="1">
              <a:lnSpc>
                <a:spcPct val="150000"/>
              </a:lnSpc>
            </a:pPr>
            <a:r>
              <a:rPr lang="zh-CN" altLang="en-US" dirty="0">
                <a:solidFill>
                  <a:srgbClr val="FF0000"/>
                </a:solidFill>
              </a:rPr>
              <a:t>解决思路：</a:t>
            </a:r>
            <a:r>
              <a:rPr lang="zh-CN" altLang="en-US" dirty="0"/>
              <a:t>对系统控制下的所有主客体实施强制存取控制策略</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normAutofit/>
          </a:bodyPr>
          <a:lstStyle/>
          <a:p>
            <a:r>
              <a:rPr lang="zh-CN" altLang="en-US" dirty="0">
                <a:solidFill>
                  <a:srgbClr val="FF0000"/>
                </a:solidFill>
              </a:rPr>
              <a:t>强制存取控制</a:t>
            </a:r>
            <a:r>
              <a:rPr lang="en-US" altLang="zh-CN" dirty="0">
                <a:solidFill>
                  <a:srgbClr val="FF0000"/>
                </a:solidFill>
              </a:rPr>
              <a:t>(MAC)</a:t>
            </a:r>
            <a:endParaRPr lang="en-US" altLang="zh-CN" dirty="0">
              <a:solidFill>
                <a:srgbClr val="FF0000"/>
              </a:solidFill>
            </a:endParaRPr>
          </a:p>
          <a:p>
            <a:pPr lvl="1"/>
            <a:r>
              <a:rPr lang="zh-CN" altLang="en-US" dirty="0"/>
              <a:t>保证更高程度的安全性</a:t>
            </a:r>
            <a:endParaRPr lang="zh-CN" altLang="en-US" dirty="0"/>
          </a:p>
          <a:p>
            <a:pPr lvl="1">
              <a:spcBef>
                <a:spcPct val="50000"/>
              </a:spcBef>
            </a:pPr>
            <a:r>
              <a:rPr lang="zh-CN" altLang="en-US" dirty="0"/>
              <a:t>用户不能直接感知或进行控制</a:t>
            </a:r>
            <a:endParaRPr lang="zh-CN" altLang="en-US" dirty="0"/>
          </a:p>
          <a:p>
            <a:pPr lvl="1">
              <a:spcBef>
                <a:spcPct val="50000"/>
              </a:spcBef>
            </a:pPr>
            <a:r>
              <a:rPr lang="zh-CN" altLang="en-US" dirty="0"/>
              <a:t>适用于对数据有严格而固定密级分类的部门</a:t>
            </a:r>
            <a:endParaRPr lang="zh-CN" altLang="en-US" dirty="0"/>
          </a:p>
          <a:p>
            <a:pPr lvl="2">
              <a:buSzPct val="87000"/>
            </a:pPr>
            <a:r>
              <a:rPr lang="zh-CN" altLang="en-US" sz="2200" dirty="0"/>
              <a:t>  </a:t>
            </a:r>
            <a:r>
              <a:rPr lang="zh-CN" altLang="en-US" dirty="0"/>
              <a:t>军事部门；政府部门</a:t>
            </a:r>
            <a:endParaRPr lang="en-US" altLang="zh-CN" dirty="0"/>
          </a:p>
          <a:p>
            <a:pPr>
              <a:buSzPct val="87000"/>
            </a:pPr>
            <a:r>
              <a:rPr lang="zh-CN" altLang="en-US" dirty="0"/>
              <a:t>在强制存取控制中，数据库管理系统所管理的全部实体被分为</a:t>
            </a:r>
            <a:r>
              <a:rPr lang="zh-CN" altLang="en-US" dirty="0">
                <a:solidFill>
                  <a:srgbClr val="FF0000"/>
                </a:solidFill>
              </a:rPr>
              <a:t>主体</a:t>
            </a:r>
            <a:r>
              <a:rPr lang="zh-CN" altLang="en-US" dirty="0"/>
              <a:t>和</a:t>
            </a:r>
            <a:r>
              <a:rPr lang="zh-CN" altLang="en-US" dirty="0">
                <a:solidFill>
                  <a:srgbClr val="FF0000"/>
                </a:solidFill>
              </a:rPr>
              <a:t>客体</a:t>
            </a:r>
            <a:r>
              <a:rPr lang="zh-CN" altLang="en-US" dirty="0"/>
              <a:t>两大类</a:t>
            </a:r>
            <a:endParaRPr lang="zh-CN" altLang="en-US" dirty="0"/>
          </a:p>
          <a:p>
            <a:pPr lvl="1">
              <a:buSzPct val="87000"/>
            </a:pPr>
            <a:r>
              <a:rPr lang="zh-CN" altLang="en-US" dirty="0">
                <a:solidFill>
                  <a:srgbClr val="FF0000"/>
                </a:solidFill>
              </a:rPr>
              <a:t>主体</a:t>
            </a:r>
            <a:r>
              <a:rPr lang="zh-CN" altLang="en-US" dirty="0"/>
              <a:t>：系统中的活动实体</a:t>
            </a:r>
            <a:endParaRPr lang="en-US" altLang="zh-CN" dirty="0"/>
          </a:p>
          <a:p>
            <a:pPr lvl="2">
              <a:buSzPct val="87000"/>
            </a:pPr>
            <a:r>
              <a:rPr lang="zh-CN" altLang="en-US" dirty="0"/>
              <a:t>数据库管理系统所管理的</a:t>
            </a:r>
            <a:r>
              <a:rPr lang="zh-CN" altLang="en-US" dirty="0">
                <a:solidFill>
                  <a:srgbClr val="0000CC"/>
                </a:solidFill>
              </a:rPr>
              <a:t>实际用户</a:t>
            </a:r>
            <a:r>
              <a:rPr lang="zh-CN" altLang="en-US" dirty="0"/>
              <a:t>；代表用户的</a:t>
            </a:r>
            <a:r>
              <a:rPr lang="zh-CN" altLang="en-US" dirty="0">
                <a:solidFill>
                  <a:srgbClr val="0000CC"/>
                </a:solidFill>
              </a:rPr>
              <a:t>各进程</a:t>
            </a:r>
            <a:endParaRPr lang="en-US" altLang="zh-CN" dirty="0">
              <a:solidFill>
                <a:srgbClr val="0000CC"/>
              </a:solidFill>
            </a:endParaRPr>
          </a:p>
          <a:p>
            <a:pPr lvl="1">
              <a:buSzPct val="87000"/>
            </a:pPr>
            <a:r>
              <a:rPr lang="zh-CN" altLang="en-US" dirty="0">
                <a:solidFill>
                  <a:srgbClr val="FF0000"/>
                </a:solidFill>
              </a:rPr>
              <a:t>客体</a:t>
            </a:r>
            <a:r>
              <a:rPr lang="zh-CN" altLang="en-US" dirty="0"/>
              <a:t>：系统中的被动实体，受主体操纵</a:t>
            </a:r>
            <a:endParaRPr lang="zh-CN" altLang="en-US" dirty="0"/>
          </a:p>
          <a:p>
            <a:pPr lvl="2">
              <a:buSzPct val="87000"/>
            </a:pPr>
            <a:r>
              <a:rPr lang="zh-CN" altLang="en-US" dirty="0">
                <a:solidFill>
                  <a:srgbClr val="0000CC"/>
                </a:solidFill>
              </a:rPr>
              <a:t>文件、基本表、索引、视图</a:t>
            </a:r>
            <a:endParaRPr lang="zh-CN" altLang="en-US" dirty="0">
              <a:solidFill>
                <a:srgbClr val="0000CC"/>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a:bodyPr>
          <a:lstStyle/>
          <a:p>
            <a:pPr>
              <a:lnSpc>
                <a:spcPct val="150000"/>
              </a:lnSpc>
            </a:pPr>
            <a:r>
              <a:rPr lang="zh-CN" altLang="en-US" dirty="0">
                <a:solidFill>
                  <a:srgbClr val="FF0000"/>
                </a:solidFill>
              </a:rPr>
              <a:t>敏感度标记</a:t>
            </a:r>
            <a:r>
              <a:rPr lang="en-US" altLang="zh-CN" dirty="0">
                <a:solidFill>
                  <a:srgbClr val="FF0000"/>
                </a:solidFill>
              </a:rPr>
              <a:t>(Label)</a:t>
            </a:r>
            <a:endParaRPr lang="zh-CN" altLang="en-US" dirty="0">
              <a:solidFill>
                <a:srgbClr val="FF0000"/>
              </a:solidFill>
            </a:endParaRPr>
          </a:p>
          <a:p>
            <a:pPr lvl="1">
              <a:lnSpc>
                <a:spcPct val="150000"/>
              </a:lnSpc>
            </a:pPr>
            <a:r>
              <a:rPr lang="zh-CN" altLang="en-US" dirty="0"/>
              <a:t> 对于主体和客体，</a:t>
            </a:r>
            <a:r>
              <a:rPr lang="en-US" altLang="zh-CN" dirty="0"/>
              <a:t>DBMS</a:t>
            </a:r>
            <a:r>
              <a:rPr lang="zh-CN" altLang="en-US" dirty="0"/>
              <a:t>为它们每个实例</a:t>
            </a:r>
            <a:r>
              <a:rPr lang="en-US" altLang="zh-CN" dirty="0"/>
              <a:t>(</a:t>
            </a:r>
            <a:r>
              <a:rPr lang="zh-CN" altLang="en-US" dirty="0"/>
              <a:t>值</a:t>
            </a:r>
            <a:r>
              <a:rPr lang="en-US" altLang="zh-CN" dirty="0"/>
              <a:t>)</a:t>
            </a:r>
            <a:r>
              <a:rPr lang="zh-CN" altLang="en-US" dirty="0"/>
              <a:t>指派一个敏感度标记</a:t>
            </a:r>
            <a:r>
              <a:rPr lang="en-US" altLang="zh-CN" dirty="0"/>
              <a:t>(Label)</a:t>
            </a:r>
            <a:endParaRPr lang="zh-CN" altLang="en-US" dirty="0"/>
          </a:p>
          <a:p>
            <a:pPr lvl="1">
              <a:lnSpc>
                <a:spcPct val="150000"/>
              </a:lnSpc>
            </a:pPr>
            <a:r>
              <a:rPr lang="zh-CN" altLang="en-US" dirty="0"/>
              <a:t> 敏感度标记分成若干级别</a:t>
            </a:r>
            <a:endParaRPr lang="zh-CN" altLang="en-US" dirty="0"/>
          </a:p>
          <a:p>
            <a:pPr lvl="2">
              <a:lnSpc>
                <a:spcPct val="150000"/>
              </a:lnSpc>
            </a:pPr>
            <a:r>
              <a:rPr lang="zh-CN" altLang="en-US" dirty="0"/>
              <a:t> </a:t>
            </a:r>
            <a:r>
              <a:rPr lang="zh-CN" altLang="en-US" dirty="0">
                <a:solidFill>
                  <a:srgbClr val="0000CC"/>
                </a:solidFill>
              </a:rPr>
              <a:t>绝密（</a:t>
            </a:r>
            <a:r>
              <a:rPr lang="en-US" altLang="zh-CN" dirty="0">
                <a:solidFill>
                  <a:srgbClr val="0000CC"/>
                </a:solidFill>
              </a:rPr>
              <a:t>Top Secret</a:t>
            </a:r>
            <a:r>
              <a:rPr lang="zh-CN" altLang="en-US" dirty="0">
                <a:solidFill>
                  <a:srgbClr val="0000CC"/>
                </a:solidFill>
              </a:rPr>
              <a:t>，</a:t>
            </a:r>
            <a:r>
              <a:rPr lang="en-US" altLang="zh-CN" dirty="0">
                <a:solidFill>
                  <a:srgbClr val="0000CC"/>
                </a:solidFill>
              </a:rPr>
              <a:t>TS</a:t>
            </a:r>
            <a:r>
              <a:rPr lang="zh-CN" altLang="en-US" dirty="0">
                <a:solidFill>
                  <a:srgbClr val="0000CC"/>
                </a:solidFill>
              </a:rPr>
              <a:t>）</a:t>
            </a:r>
            <a:endParaRPr lang="zh-CN" altLang="en-US" dirty="0">
              <a:solidFill>
                <a:srgbClr val="0000CC"/>
              </a:solidFill>
            </a:endParaRPr>
          </a:p>
          <a:p>
            <a:pPr lvl="2">
              <a:lnSpc>
                <a:spcPct val="150000"/>
              </a:lnSpc>
            </a:pPr>
            <a:r>
              <a:rPr lang="zh-CN" altLang="en-US" dirty="0">
                <a:solidFill>
                  <a:srgbClr val="0000CC"/>
                </a:solidFill>
              </a:rPr>
              <a:t> 机密（</a:t>
            </a:r>
            <a:r>
              <a:rPr lang="en-US" altLang="zh-CN" dirty="0">
                <a:solidFill>
                  <a:srgbClr val="0000CC"/>
                </a:solidFill>
              </a:rPr>
              <a:t>Secret</a:t>
            </a:r>
            <a:r>
              <a:rPr lang="zh-CN" altLang="en-US" dirty="0">
                <a:solidFill>
                  <a:srgbClr val="0000CC"/>
                </a:solidFill>
              </a:rPr>
              <a:t>，</a:t>
            </a:r>
            <a:r>
              <a:rPr lang="en-US" altLang="zh-CN" dirty="0">
                <a:solidFill>
                  <a:srgbClr val="0000CC"/>
                </a:solidFill>
              </a:rPr>
              <a:t>S</a:t>
            </a:r>
            <a:r>
              <a:rPr lang="zh-CN" altLang="en-US" dirty="0">
                <a:solidFill>
                  <a:srgbClr val="0000CC"/>
                </a:solidFill>
              </a:rPr>
              <a:t>）</a:t>
            </a:r>
            <a:endParaRPr lang="zh-CN" altLang="en-US" dirty="0">
              <a:solidFill>
                <a:srgbClr val="0000CC"/>
              </a:solidFill>
            </a:endParaRPr>
          </a:p>
          <a:p>
            <a:pPr lvl="2">
              <a:lnSpc>
                <a:spcPct val="150000"/>
              </a:lnSpc>
            </a:pPr>
            <a:r>
              <a:rPr lang="zh-CN" altLang="en-US" dirty="0">
                <a:solidFill>
                  <a:srgbClr val="0000CC"/>
                </a:solidFill>
              </a:rPr>
              <a:t> 可信（</a:t>
            </a:r>
            <a:r>
              <a:rPr lang="en-US" altLang="zh-CN" dirty="0">
                <a:solidFill>
                  <a:srgbClr val="0000CC"/>
                </a:solidFill>
              </a:rPr>
              <a:t>Confidential</a:t>
            </a:r>
            <a:r>
              <a:rPr lang="zh-CN" altLang="en-US" dirty="0">
                <a:solidFill>
                  <a:srgbClr val="0000CC"/>
                </a:solidFill>
              </a:rPr>
              <a:t>，</a:t>
            </a:r>
            <a:r>
              <a:rPr lang="en-US" altLang="zh-CN" dirty="0">
                <a:solidFill>
                  <a:srgbClr val="0000CC"/>
                </a:solidFill>
              </a:rPr>
              <a:t>C</a:t>
            </a:r>
            <a:r>
              <a:rPr lang="zh-CN" altLang="en-US" dirty="0">
                <a:solidFill>
                  <a:srgbClr val="0000CC"/>
                </a:solidFill>
              </a:rPr>
              <a:t>）</a:t>
            </a:r>
            <a:endParaRPr lang="zh-CN" altLang="en-US" dirty="0">
              <a:solidFill>
                <a:srgbClr val="0000CC"/>
              </a:solidFill>
            </a:endParaRPr>
          </a:p>
          <a:p>
            <a:pPr lvl="2">
              <a:lnSpc>
                <a:spcPct val="150000"/>
              </a:lnSpc>
            </a:pPr>
            <a:r>
              <a:rPr lang="zh-CN" altLang="en-US" dirty="0">
                <a:solidFill>
                  <a:srgbClr val="0000CC"/>
                </a:solidFill>
              </a:rPr>
              <a:t> 公开（</a:t>
            </a:r>
            <a:r>
              <a:rPr lang="en-US" altLang="zh-CN" dirty="0">
                <a:solidFill>
                  <a:srgbClr val="0000CC"/>
                </a:solidFill>
              </a:rPr>
              <a:t>Public</a:t>
            </a:r>
            <a:r>
              <a:rPr lang="zh-CN" altLang="en-US" dirty="0">
                <a:solidFill>
                  <a:srgbClr val="0000CC"/>
                </a:solidFill>
              </a:rPr>
              <a:t>，</a:t>
            </a:r>
            <a:r>
              <a:rPr lang="en-US" altLang="zh-CN" dirty="0">
                <a:solidFill>
                  <a:srgbClr val="0000CC"/>
                </a:solidFill>
              </a:rPr>
              <a:t>P</a:t>
            </a:r>
            <a:r>
              <a:rPr lang="zh-CN" altLang="en-US" dirty="0">
                <a:solidFill>
                  <a:srgbClr val="0000CC"/>
                </a:solidFill>
              </a:rPr>
              <a:t>）</a:t>
            </a:r>
            <a:endParaRPr lang="zh-CN" altLang="en-US" dirty="0">
              <a:solidFill>
                <a:srgbClr val="0000CC"/>
              </a:solidFill>
            </a:endParaRPr>
          </a:p>
          <a:p>
            <a:pPr lvl="2">
              <a:lnSpc>
                <a:spcPct val="150000"/>
              </a:lnSpc>
            </a:pPr>
            <a:r>
              <a:rPr lang="zh-CN" altLang="en-US" dirty="0"/>
              <a:t> </a:t>
            </a:r>
            <a:r>
              <a:rPr lang="en-US" altLang="zh-CN" dirty="0">
                <a:solidFill>
                  <a:srgbClr val="FF0000"/>
                </a:solidFill>
              </a:rPr>
              <a:t>TS&gt;=S&gt;=C&gt;=P</a:t>
            </a:r>
            <a:endParaRPr lang="en-US" altLang="zh-CN" dirty="0">
              <a:solidFill>
                <a:srgbClr val="FF0000"/>
              </a:solidFill>
            </a:endParaRPr>
          </a:p>
          <a:p>
            <a:pPr>
              <a:lnSpc>
                <a:spcPct val="150000"/>
              </a:lnSpc>
            </a:pPr>
            <a:r>
              <a:rPr lang="zh-CN" altLang="en-US" dirty="0"/>
              <a:t>主体的敏感度标记称为</a:t>
            </a:r>
            <a:r>
              <a:rPr lang="zh-CN" altLang="en-US" dirty="0">
                <a:solidFill>
                  <a:srgbClr val="FF0000"/>
                </a:solidFill>
              </a:rPr>
              <a:t>许可证级别</a:t>
            </a:r>
            <a:r>
              <a:rPr lang="en-US" altLang="zh-CN" dirty="0"/>
              <a:t>(Clearance Level)</a:t>
            </a:r>
            <a:endParaRPr lang="zh-CN" altLang="en-US" dirty="0"/>
          </a:p>
          <a:p>
            <a:pPr>
              <a:lnSpc>
                <a:spcPct val="150000"/>
              </a:lnSpc>
            </a:pPr>
            <a:r>
              <a:rPr lang="zh-CN" altLang="en-US" dirty="0"/>
              <a:t>客体的敏感度标记称为</a:t>
            </a:r>
            <a:r>
              <a:rPr lang="zh-CN" altLang="en-US" dirty="0">
                <a:solidFill>
                  <a:srgbClr val="FF0000"/>
                </a:solidFill>
              </a:rPr>
              <a:t>密级</a:t>
            </a:r>
            <a:r>
              <a:rPr lang="en-US" altLang="zh-CN" dirty="0"/>
              <a:t>(Classification Level)</a:t>
            </a:r>
            <a:endParaRPr lang="zh-CN" altLang="en-US" dirty="0"/>
          </a:p>
          <a:p>
            <a:pPr>
              <a:lnSpc>
                <a:spcPct val="15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2050" name="Picture 2" descr="https://img-my.csdn.net/uploads/201301/10/1357804236_1243.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00600" y="2514600"/>
            <a:ext cx="5631595" cy="1447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1" y="381000"/>
            <a:ext cx="11430000" cy="6155026"/>
          </a:xfrm>
        </p:spPr>
        <p:txBody>
          <a:bodyPr/>
          <a:lstStyle/>
          <a:p>
            <a:r>
              <a:rPr lang="en-US" altLang="zh-CN" sz="2600" dirty="0"/>
              <a:t>Bell-</a:t>
            </a:r>
            <a:r>
              <a:rPr lang="en-US" altLang="zh-CN" sz="2600" dirty="0" err="1"/>
              <a:t>LaPadula</a:t>
            </a:r>
            <a:r>
              <a:rPr lang="en-US" altLang="zh-CN" sz="2600" dirty="0"/>
              <a:t>(BLP)</a:t>
            </a:r>
            <a:r>
              <a:rPr lang="zh-CN" altLang="en-US" sz="2600" dirty="0"/>
              <a:t>保密性模型是第一个能够提供分级别</a:t>
            </a:r>
            <a:r>
              <a:rPr lang="zh-CN" altLang="en-US" sz="2600" dirty="0">
                <a:solidFill>
                  <a:srgbClr val="FF0000"/>
                </a:solidFill>
              </a:rPr>
              <a:t>数据机密性</a:t>
            </a:r>
            <a:r>
              <a:rPr lang="zh-CN" altLang="en-US" sz="2600" dirty="0"/>
              <a:t>保障的安全策略模型，一般应用于军事用途。</a:t>
            </a:r>
            <a:endParaRPr lang="en-US" altLang="zh-CN" sz="2600" dirty="0"/>
          </a:p>
          <a:p>
            <a:r>
              <a:rPr lang="zh-CN" altLang="en-US" dirty="0">
                <a:solidFill>
                  <a:srgbClr val="FF0000"/>
                </a:solidFill>
              </a:rPr>
              <a:t>强制存取控制规则</a:t>
            </a:r>
            <a:r>
              <a:rPr lang="en-US" altLang="zh-CN" dirty="0">
                <a:solidFill>
                  <a:srgbClr val="0000CC"/>
                </a:solidFill>
              </a:rPr>
              <a:t>(</a:t>
            </a:r>
            <a:r>
              <a:rPr lang="zh-CN" altLang="en-US" dirty="0">
                <a:solidFill>
                  <a:srgbClr val="0000CC"/>
                </a:solidFill>
              </a:rPr>
              <a:t>课本上介绍的即为</a:t>
            </a:r>
            <a:r>
              <a:rPr lang="en-US" altLang="zh-CN" dirty="0">
                <a:solidFill>
                  <a:srgbClr val="0000CC"/>
                </a:solidFill>
              </a:rPr>
              <a:t>BLP</a:t>
            </a:r>
            <a:r>
              <a:rPr lang="zh-CN" altLang="en-US" dirty="0">
                <a:solidFill>
                  <a:srgbClr val="0000CC"/>
                </a:solidFill>
              </a:rPr>
              <a:t>保密模型</a:t>
            </a:r>
            <a:r>
              <a:rPr lang="en-US" altLang="zh-CN" dirty="0">
                <a:solidFill>
                  <a:srgbClr val="0000CC"/>
                </a:solidFill>
              </a:rPr>
              <a:t>)</a:t>
            </a:r>
            <a:endParaRPr lang="zh-CN" altLang="en-US" dirty="0">
              <a:solidFill>
                <a:srgbClr val="0000CC"/>
              </a:solidFill>
            </a:endParaRPr>
          </a:p>
          <a:p>
            <a:pPr lvl="1"/>
            <a:r>
              <a:rPr lang="zh-CN" altLang="en-US" dirty="0">
                <a:solidFill>
                  <a:srgbClr val="FF0000"/>
                </a:solidFill>
              </a:rPr>
              <a:t>上读</a:t>
            </a:r>
            <a:r>
              <a:rPr lang="zh-CN" altLang="en-US" b="1" dirty="0">
                <a:solidFill>
                  <a:srgbClr val="0000CC"/>
                </a:solidFill>
              </a:rPr>
              <a:t>：</a:t>
            </a:r>
            <a:r>
              <a:rPr lang="zh-CN" altLang="en-US" sz="2200" dirty="0"/>
              <a:t>仅当主体的许可证级别</a:t>
            </a:r>
            <a:r>
              <a:rPr lang="zh-CN" altLang="en-US" sz="2200" dirty="0">
                <a:solidFill>
                  <a:srgbClr val="FF0000"/>
                </a:solidFill>
              </a:rPr>
              <a:t>大于或等于</a:t>
            </a:r>
            <a:r>
              <a:rPr lang="zh-CN" altLang="en-US" sz="2200" dirty="0"/>
              <a:t>客体的密级时，该主体才能</a:t>
            </a:r>
            <a:r>
              <a:rPr lang="zh-CN" altLang="en-US" sz="2200" dirty="0">
                <a:solidFill>
                  <a:srgbClr val="FF0000"/>
                </a:solidFill>
              </a:rPr>
              <a:t>读</a:t>
            </a:r>
            <a:r>
              <a:rPr lang="zh-CN" altLang="en-US" sz="2200" dirty="0"/>
              <a:t>取相应的客体</a:t>
            </a:r>
            <a:endParaRPr lang="en-US" altLang="zh-CN" sz="2200" dirty="0"/>
          </a:p>
          <a:p>
            <a:pPr lvl="1"/>
            <a:r>
              <a:rPr lang="zh-CN" altLang="en-US" dirty="0">
                <a:solidFill>
                  <a:srgbClr val="FF0000"/>
                </a:solidFill>
              </a:rPr>
              <a:t>下写：</a:t>
            </a:r>
            <a:r>
              <a:rPr lang="zh-CN" altLang="en-US" sz="2200" dirty="0"/>
              <a:t>仅当主体的许可证级别</a:t>
            </a:r>
            <a:r>
              <a:rPr lang="zh-CN" altLang="en-US" sz="2200" dirty="0">
                <a:solidFill>
                  <a:srgbClr val="FF0000"/>
                </a:solidFill>
              </a:rPr>
              <a:t>小于或等于</a:t>
            </a:r>
            <a:r>
              <a:rPr lang="zh-CN" altLang="en-US" sz="2200" dirty="0"/>
              <a:t>客体的密级时，该主体才能</a:t>
            </a:r>
            <a:r>
              <a:rPr lang="zh-CN" altLang="en-US" sz="2200" dirty="0">
                <a:solidFill>
                  <a:srgbClr val="FF0000"/>
                </a:solidFill>
              </a:rPr>
              <a:t>写</a:t>
            </a:r>
            <a:r>
              <a:rPr lang="zh-CN" altLang="en-US" sz="2200" dirty="0"/>
              <a:t>相应的客体</a:t>
            </a:r>
            <a:endParaRPr lang="zh-CN" altLang="en-US" sz="2200"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3074" name="Picture 2" descr="https://img-my.csdn.net/uploads/201301/10/1357804629_4734.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76400" y="3291098"/>
            <a:ext cx="2947186" cy="3316834"/>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5512579" y="3461055"/>
            <a:ext cx="5466294" cy="2169825"/>
          </a:xfrm>
          <a:prstGeom prst="rect">
            <a:avLst/>
          </a:prstGeom>
        </p:spPr>
        <p:txBody>
          <a:bodyPr wrap="square">
            <a:spAutoFit/>
          </a:bodyPr>
          <a:lstStyle/>
          <a:p>
            <a:pPr>
              <a:lnSpc>
                <a:spcPct val="150000"/>
              </a:lnSpc>
            </a:pPr>
            <a:r>
              <a:rPr lang="zh-CN" altLang="en-US" dirty="0">
                <a:solidFill>
                  <a:srgbClr val="0000CC"/>
                </a:solidFill>
                <a:latin typeface="等线" panose="02010600030101010101" pitchFamily="2" charset="-122"/>
                <a:ea typeface="等线" panose="02010600030101010101" pitchFamily="2" charset="-122"/>
              </a:rPr>
              <a:t>例如</a:t>
            </a:r>
            <a:r>
              <a:rPr lang="en-US" altLang="zh-CN" dirty="0">
                <a:solidFill>
                  <a:srgbClr val="0000CC"/>
                </a:solidFill>
                <a:latin typeface="等线" panose="02010600030101010101" pitchFamily="2" charset="-122"/>
                <a:ea typeface="等线" panose="02010600030101010101" pitchFamily="2" charset="-122"/>
              </a:rPr>
              <a:t>.</a:t>
            </a:r>
            <a:r>
              <a:rPr lang="zh-CN" altLang="en-US" dirty="0">
                <a:solidFill>
                  <a:srgbClr val="0000CC"/>
                </a:solidFill>
                <a:latin typeface="等线" panose="02010600030101010101" pitchFamily="2" charset="-122"/>
                <a:ea typeface="等线" panose="02010600030101010101" pitchFamily="2" charset="-122"/>
              </a:rPr>
              <a:t>假如一个用户，他的安全级别为</a:t>
            </a:r>
            <a:r>
              <a:rPr lang="en-US" altLang="zh-CN" dirty="0">
                <a:solidFill>
                  <a:srgbClr val="0000CC"/>
                </a:solidFill>
                <a:latin typeface="等线" panose="02010600030101010101" pitchFamily="2" charset="-122"/>
                <a:ea typeface="等线" panose="02010600030101010101" pitchFamily="2" charset="-122"/>
              </a:rPr>
              <a:t>“</a:t>
            </a:r>
            <a:r>
              <a:rPr lang="zh-CN" altLang="en-US" dirty="0">
                <a:solidFill>
                  <a:srgbClr val="0000CC"/>
                </a:solidFill>
                <a:latin typeface="等线" panose="02010600030101010101" pitchFamily="2" charset="-122"/>
                <a:ea typeface="等线" panose="02010600030101010101" pitchFamily="2" charset="-122"/>
              </a:rPr>
              <a:t>高密</a:t>
            </a:r>
            <a:r>
              <a:rPr lang="en-US" altLang="zh-CN" dirty="0">
                <a:solidFill>
                  <a:srgbClr val="0000CC"/>
                </a:solidFill>
                <a:latin typeface="等线" panose="02010600030101010101" pitchFamily="2" charset="-122"/>
                <a:ea typeface="等线" panose="02010600030101010101" pitchFamily="2" charset="-122"/>
              </a:rPr>
              <a:t>”</a:t>
            </a:r>
            <a:r>
              <a:rPr lang="zh-CN" altLang="en-US" dirty="0">
                <a:solidFill>
                  <a:srgbClr val="0000CC"/>
                </a:solidFill>
                <a:latin typeface="等线" panose="02010600030101010101" pitchFamily="2" charset="-122"/>
                <a:ea typeface="等线" panose="02010600030101010101" pitchFamily="2" charset="-122"/>
              </a:rPr>
              <a:t>，想要访问安全级别为</a:t>
            </a:r>
            <a:r>
              <a:rPr lang="en-US" altLang="zh-CN" dirty="0">
                <a:solidFill>
                  <a:srgbClr val="0000CC"/>
                </a:solidFill>
                <a:latin typeface="等线" panose="02010600030101010101" pitchFamily="2" charset="-122"/>
                <a:ea typeface="等线" panose="02010600030101010101" pitchFamily="2" charset="-122"/>
              </a:rPr>
              <a:t>“</a:t>
            </a:r>
            <a:r>
              <a:rPr lang="zh-CN" altLang="en-US" dirty="0">
                <a:solidFill>
                  <a:srgbClr val="0000CC"/>
                </a:solidFill>
                <a:latin typeface="等线" panose="02010600030101010101" pitchFamily="2" charset="-122"/>
                <a:ea typeface="等线" panose="02010600030101010101" pitchFamily="2" charset="-122"/>
              </a:rPr>
              <a:t>秘密</a:t>
            </a:r>
            <a:r>
              <a:rPr lang="en-US" altLang="zh-CN" dirty="0">
                <a:solidFill>
                  <a:srgbClr val="0000CC"/>
                </a:solidFill>
                <a:latin typeface="等线" panose="02010600030101010101" pitchFamily="2" charset="-122"/>
                <a:ea typeface="等线" panose="02010600030101010101" pitchFamily="2" charset="-122"/>
              </a:rPr>
              <a:t>”</a:t>
            </a:r>
            <a:r>
              <a:rPr lang="zh-CN" altLang="en-US" dirty="0">
                <a:solidFill>
                  <a:srgbClr val="0000CC"/>
                </a:solidFill>
                <a:latin typeface="等线" panose="02010600030101010101" pitchFamily="2" charset="-122"/>
                <a:ea typeface="等线" panose="02010600030101010101" pitchFamily="2" charset="-122"/>
              </a:rPr>
              <a:t>的文档，他将能够成功读取该文件，但不能写入；而安全级别为</a:t>
            </a:r>
            <a:r>
              <a:rPr lang="en-US" altLang="zh-CN" dirty="0">
                <a:solidFill>
                  <a:srgbClr val="0000CC"/>
                </a:solidFill>
                <a:latin typeface="等线" panose="02010600030101010101" pitchFamily="2" charset="-122"/>
                <a:ea typeface="等线" panose="02010600030101010101" pitchFamily="2" charset="-122"/>
              </a:rPr>
              <a:t>“</a:t>
            </a:r>
            <a:r>
              <a:rPr lang="zh-CN" altLang="en-US" dirty="0">
                <a:solidFill>
                  <a:srgbClr val="0000CC"/>
                </a:solidFill>
                <a:latin typeface="等线" panose="02010600030101010101" pitchFamily="2" charset="-122"/>
                <a:ea typeface="等线" panose="02010600030101010101" pitchFamily="2" charset="-122"/>
              </a:rPr>
              <a:t>秘密</a:t>
            </a:r>
            <a:r>
              <a:rPr lang="en-US" altLang="zh-CN" dirty="0">
                <a:solidFill>
                  <a:srgbClr val="0000CC"/>
                </a:solidFill>
                <a:latin typeface="等线" panose="02010600030101010101" pitchFamily="2" charset="-122"/>
                <a:ea typeface="等线" panose="02010600030101010101" pitchFamily="2" charset="-122"/>
              </a:rPr>
              <a:t>”</a:t>
            </a:r>
            <a:r>
              <a:rPr lang="zh-CN" altLang="en-US" dirty="0">
                <a:solidFill>
                  <a:srgbClr val="0000CC"/>
                </a:solidFill>
                <a:latin typeface="等线" panose="02010600030101010101" pitchFamily="2" charset="-122"/>
                <a:ea typeface="等线" panose="02010600030101010101" pitchFamily="2" charset="-122"/>
              </a:rPr>
              <a:t>的用户访问安全级别为</a:t>
            </a:r>
            <a:r>
              <a:rPr lang="en-US" altLang="zh-CN" dirty="0">
                <a:solidFill>
                  <a:srgbClr val="0000CC"/>
                </a:solidFill>
                <a:latin typeface="等线" panose="02010600030101010101" pitchFamily="2" charset="-122"/>
                <a:ea typeface="等线" panose="02010600030101010101" pitchFamily="2" charset="-122"/>
              </a:rPr>
              <a:t>“</a:t>
            </a:r>
            <a:r>
              <a:rPr lang="zh-CN" altLang="en-US" dirty="0">
                <a:solidFill>
                  <a:srgbClr val="0000CC"/>
                </a:solidFill>
                <a:latin typeface="等线" panose="02010600030101010101" pitchFamily="2" charset="-122"/>
                <a:ea typeface="等线" panose="02010600030101010101" pitchFamily="2" charset="-122"/>
              </a:rPr>
              <a:t>高密</a:t>
            </a:r>
            <a:r>
              <a:rPr lang="en-US" altLang="zh-CN" dirty="0">
                <a:solidFill>
                  <a:srgbClr val="0000CC"/>
                </a:solidFill>
                <a:latin typeface="等线" panose="02010600030101010101" pitchFamily="2" charset="-122"/>
                <a:ea typeface="等线" panose="02010600030101010101" pitchFamily="2" charset="-122"/>
              </a:rPr>
              <a:t>”</a:t>
            </a:r>
            <a:r>
              <a:rPr lang="zh-CN" altLang="en-US" dirty="0">
                <a:solidFill>
                  <a:srgbClr val="0000CC"/>
                </a:solidFill>
                <a:latin typeface="等线" panose="02010600030101010101" pitchFamily="2" charset="-122"/>
                <a:ea typeface="等线" panose="02010600030101010101" pitchFamily="2" charset="-122"/>
              </a:rPr>
              <a:t>的文档，则会读取失败，但他能够写入。这样，文档的</a:t>
            </a:r>
            <a:r>
              <a:rPr lang="zh-CN" altLang="en-US" dirty="0">
                <a:solidFill>
                  <a:srgbClr val="FF0000"/>
                </a:solidFill>
                <a:latin typeface="等线" panose="02010600030101010101" pitchFamily="2" charset="-122"/>
                <a:ea typeface="等线" panose="02010600030101010101" pitchFamily="2" charset="-122"/>
              </a:rPr>
              <a:t>保密性</a:t>
            </a:r>
            <a:r>
              <a:rPr lang="zh-CN" altLang="en-US" dirty="0">
                <a:solidFill>
                  <a:srgbClr val="0000CC"/>
                </a:solidFill>
                <a:latin typeface="等线" panose="02010600030101010101" pitchFamily="2" charset="-122"/>
                <a:ea typeface="等线" panose="02010600030101010101" pitchFamily="2" charset="-122"/>
              </a:rPr>
              <a:t>就得到了保障</a:t>
            </a:r>
            <a:endParaRPr lang="zh-CN" altLang="en-US" dirty="0">
              <a:solidFill>
                <a:srgbClr val="0000CC"/>
              </a:solidFill>
              <a:latin typeface="等线" panose="02010600030101010101" pitchFamily="2" charset="-122"/>
              <a:ea typeface="等线" panose="02010600030101010101" pitchFamily="2" charset="-122"/>
            </a:endParaRPr>
          </a:p>
        </p:txBody>
      </p:sp>
      <p:sp>
        <p:nvSpPr>
          <p:cNvPr id="6" name="矩形 5"/>
          <p:cNvSpPr/>
          <p:nvPr/>
        </p:nvSpPr>
        <p:spPr>
          <a:xfrm>
            <a:off x="5410200" y="5790206"/>
            <a:ext cx="6039538" cy="646331"/>
          </a:xfrm>
          <a:prstGeom prst="rect">
            <a:avLst/>
          </a:prstGeom>
        </p:spPr>
        <p:txBody>
          <a:bodyPr wrap="none">
            <a:spAutoFit/>
          </a:bodyPr>
          <a:lstStyle/>
          <a:p>
            <a:r>
              <a:rPr lang="zh-CN" altLang="en-US" dirty="0">
                <a:solidFill>
                  <a:srgbClr val="FF0000"/>
                </a:solidFill>
                <a:latin typeface="微软雅黑" panose="020B0503020204020204" pitchFamily="34" charset="-122"/>
                <a:ea typeface="微软雅黑" panose="020B0503020204020204" pitchFamily="34" charset="-122"/>
              </a:rPr>
              <a:t>参考</a:t>
            </a:r>
            <a:r>
              <a:rPr lang="zh-CN" altLang="en-US" dirty="0"/>
              <a:t>：</a:t>
            </a:r>
            <a:r>
              <a:rPr lang="zh-CN" altLang="en-US" dirty="0">
                <a:hlinkClick r:id="rId2"/>
              </a:rPr>
              <a:t>https://blog.csdn.net/ajian005/article/details/8490082</a:t>
            </a:r>
            <a:endParaRPr lang="en-US" altLang="zh-CN" dirty="0"/>
          </a:p>
          <a:p>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609600"/>
            <a:ext cx="11007107" cy="5926426"/>
          </a:xfrm>
        </p:spPr>
        <p:txBody>
          <a:bodyPr/>
          <a:lstStyle/>
          <a:p>
            <a:pPr>
              <a:lnSpc>
                <a:spcPct val="150000"/>
              </a:lnSpc>
            </a:pPr>
            <a:r>
              <a:rPr lang="zh-CN" altLang="zh-CN" dirty="0"/>
              <a:t>强制存取控制</a:t>
            </a:r>
            <a:r>
              <a:rPr lang="en-US" altLang="zh-CN" dirty="0"/>
              <a:t>(MAC)</a:t>
            </a:r>
            <a:r>
              <a:rPr lang="zh-CN" altLang="zh-CN" dirty="0"/>
              <a:t>是对数据本身进行密级标记，无论数据如何复制，标记与数据是一个不可分的整体，只有符合密级标记要求的用户才可以操纵数据。</a:t>
            </a:r>
            <a:endParaRPr lang="en-US" altLang="zh-CN" dirty="0"/>
          </a:p>
          <a:p>
            <a:pPr>
              <a:lnSpc>
                <a:spcPct val="150000"/>
              </a:lnSpc>
            </a:pPr>
            <a:r>
              <a:rPr lang="zh-CN" altLang="en-US" dirty="0"/>
              <a:t>实现强制存取控制时要</a:t>
            </a:r>
            <a:r>
              <a:rPr lang="zh-CN" altLang="en-US" dirty="0">
                <a:solidFill>
                  <a:srgbClr val="FF0000"/>
                </a:solidFill>
              </a:rPr>
              <a:t>首先实现</a:t>
            </a:r>
            <a:r>
              <a:rPr lang="zh-CN" altLang="en-US" dirty="0"/>
              <a:t>自主存取控制</a:t>
            </a:r>
            <a:endParaRPr lang="en-US" altLang="zh-CN" dirty="0"/>
          </a:p>
          <a:p>
            <a:pPr marL="450850" lvl="1" indent="-273050">
              <a:lnSpc>
                <a:spcPct val="150000"/>
              </a:lnSpc>
              <a:spcBef>
                <a:spcPct val="30000"/>
              </a:spcBef>
            </a:pPr>
            <a:r>
              <a:rPr lang="zh-CN" altLang="en-US" dirty="0"/>
              <a:t>原因：较高安全性级别提供的安全保护要包含较低级别的所有保护</a:t>
            </a:r>
            <a:endParaRPr lang="zh-CN" altLang="en-US" dirty="0"/>
          </a:p>
          <a:p>
            <a:pPr>
              <a:lnSpc>
                <a:spcPct val="150000"/>
              </a:lnSpc>
            </a:pPr>
            <a:r>
              <a:rPr lang="zh-CN" altLang="en-US" dirty="0">
                <a:solidFill>
                  <a:srgbClr val="0000CC"/>
                </a:solidFill>
              </a:rPr>
              <a:t>自主存取控制与强制存取控制共同构成数据库管理系统的安全机制</a:t>
            </a:r>
            <a:endParaRPr lang="zh-CN" altLang="en-US" dirty="0">
              <a:solidFill>
                <a:srgbClr val="0000CC"/>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215915" cy="6155026"/>
          </a:xfrm>
        </p:spPr>
        <p:txBody>
          <a:bodyPr>
            <a:normAutofit/>
          </a:bodyPr>
          <a:lstStyle/>
          <a:p>
            <a:r>
              <a:rPr lang="en-US" altLang="zh-CN" sz="2800" dirty="0">
                <a:solidFill>
                  <a:srgbClr val="FF0000"/>
                </a:solidFill>
              </a:rPr>
              <a:t>DAC +MAC</a:t>
            </a:r>
            <a:r>
              <a:rPr lang="zh-CN" altLang="en-US" sz="2800" dirty="0">
                <a:solidFill>
                  <a:srgbClr val="FF0000"/>
                </a:solidFill>
              </a:rPr>
              <a:t>安全检查</a:t>
            </a:r>
            <a:endParaRPr lang="en-US" altLang="zh-CN" sz="2800" dirty="0">
              <a:solidFill>
                <a:srgbClr val="FF0000"/>
              </a:solidFill>
            </a:endParaRP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sz="1050" dirty="0">
              <a:latin typeface="Times New Roman" panose="02020603050405020304" pitchFamily="18" charset="0"/>
            </a:endParaRPr>
          </a:p>
          <a:p>
            <a:r>
              <a:rPr lang="zh-CN" altLang="en-US" sz="2600" dirty="0">
                <a:latin typeface="Times New Roman" panose="02020603050405020304" pitchFamily="18" charset="0"/>
              </a:rPr>
              <a:t>先进行</a:t>
            </a:r>
            <a:r>
              <a:rPr lang="zh-CN" altLang="en-US" sz="2600" dirty="0"/>
              <a:t>自主存取控制</a:t>
            </a:r>
            <a:r>
              <a:rPr lang="zh-CN" altLang="en-US" sz="2600" dirty="0">
                <a:latin typeface="Times New Roman" panose="02020603050405020304" pitchFamily="18" charset="0"/>
              </a:rPr>
              <a:t>检查，通过</a:t>
            </a:r>
            <a:r>
              <a:rPr lang="zh-CN" altLang="en-US" sz="2600" dirty="0"/>
              <a:t>自主存取控制</a:t>
            </a:r>
            <a:r>
              <a:rPr lang="zh-CN" altLang="en-US" sz="2600" dirty="0">
                <a:latin typeface="Times New Roman" panose="02020603050405020304" pitchFamily="18" charset="0"/>
              </a:rPr>
              <a:t>检查的数据对象再由系统进行</a:t>
            </a:r>
            <a:r>
              <a:rPr lang="zh-CN" altLang="en-US" sz="2600" dirty="0"/>
              <a:t>强制存取控制</a:t>
            </a:r>
            <a:r>
              <a:rPr lang="zh-CN" altLang="en-US" sz="2600" dirty="0">
                <a:latin typeface="Times New Roman" panose="02020603050405020304" pitchFamily="18" charset="0"/>
              </a:rPr>
              <a:t>检查，只有通过</a:t>
            </a:r>
            <a:r>
              <a:rPr lang="zh-CN" altLang="en-US" sz="2600" dirty="0"/>
              <a:t>强制存取控制</a:t>
            </a:r>
            <a:r>
              <a:rPr lang="zh-CN" altLang="en-US" sz="2600" dirty="0">
                <a:latin typeface="Times New Roman" panose="02020603050405020304" pitchFamily="18" charset="0"/>
              </a:rPr>
              <a:t>检查的数据对象方可存取</a:t>
            </a:r>
            <a:endParaRPr lang="zh-CN" altLang="en-US" sz="2600"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grpSp>
        <p:nvGrpSpPr>
          <p:cNvPr id="6" name="组合 5"/>
          <p:cNvGrpSpPr/>
          <p:nvPr/>
        </p:nvGrpSpPr>
        <p:grpSpPr>
          <a:xfrm>
            <a:off x="2895600" y="1138602"/>
            <a:ext cx="6096000" cy="3539430"/>
            <a:chOff x="2586775" y="880856"/>
            <a:chExt cx="6096000" cy="4104171"/>
          </a:xfrm>
        </p:grpSpPr>
        <p:sp>
          <p:nvSpPr>
            <p:cNvPr id="7" name="矩形 6"/>
            <p:cNvSpPr/>
            <p:nvPr/>
          </p:nvSpPr>
          <p:spPr>
            <a:xfrm>
              <a:off x="2586775" y="880856"/>
              <a:ext cx="6096000" cy="4104171"/>
            </a:xfrm>
            <a:prstGeom prst="rect">
              <a:avLst/>
            </a:prstGeom>
          </p:spPr>
          <p:txBody>
            <a:bodyPr>
              <a:spAutoFit/>
            </a:bodyPr>
            <a:lstStyle/>
            <a:p>
              <a:pPr lvl="1" algn="just">
                <a:spcBef>
                  <a:spcPct val="50000"/>
                </a:spcBef>
              </a:pPr>
              <a:r>
                <a:rPr lang="en-US" altLang="zh-CN" sz="2800" dirty="0">
                  <a:solidFill>
                    <a:srgbClr val="0000CC"/>
                  </a:solidFill>
                </a:rPr>
                <a:t>SQL </a:t>
              </a:r>
              <a:r>
                <a:rPr lang="zh-CN" altLang="en-US" sz="2800" dirty="0">
                  <a:solidFill>
                    <a:srgbClr val="0000CC"/>
                  </a:solidFill>
                </a:rPr>
                <a:t>语法分析 </a:t>
              </a:r>
              <a:r>
                <a:rPr lang="en-US" altLang="zh-CN" sz="2800" dirty="0">
                  <a:solidFill>
                    <a:srgbClr val="0000CC"/>
                  </a:solidFill>
                </a:rPr>
                <a:t>&amp;  </a:t>
              </a:r>
              <a:r>
                <a:rPr lang="zh-CN" altLang="en-US" sz="2800" dirty="0">
                  <a:solidFill>
                    <a:srgbClr val="0000CC"/>
                  </a:solidFill>
                </a:rPr>
                <a:t>语义检查</a:t>
              </a:r>
              <a:endParaRPr lang="zh-CN" altLang="en-US" sz="2800" dirty="0">
                <a:solidFill>
                  <a:srgbClr val="0000CC"/>
                </a:solidFill>
              </a:endParaRPr>
            </a:p>
            <a:p>
              <a:pPr lvl="1" algn="just"/>
              <a:r>
                <a:rPr lang="zh-CN" altLang="en-US" sz="2800" dirty="0">
                  <a:solidFill>
                    <a:srgbClr val="0000CC"/>
                  </a:solidFill>
                </a:rPr>
                <a:t>             </a:t>
              </a:r>
              <a:r>
                <a:rPr lang="zh-CN" altLang="en-US" sz="2800" dirty="0">
                  <a:solidFill>
                    <a:srgbClr val="FF0000"/>
                  </a:solidFill>
                </a:rPr>
                <a:t>①</a:t>
              </a:r>
              <a:r>
                <a:rPr lang="zh-CN" altLang="en-US" sz="2800" dirty="0">
                  <a:solidFill>
                    <a:srgbClr val="0000CC"/>
                  </a:solidFill>
                </a:rPr>
                <a:t>                     </a:t>
              </a:r>
              <a:r>
                <a:rPr lang="zh-CN" altLang="en-US" sz="2800" dirty="0">
                  <a:solidFill>
                    <a:srgbClr val="FF0000"/>
                  </a:solidFill>
                </a:rPr>
                <a:t>②</a:t>
              </a:r>
              <a:r>
                <a:rPr lang="zh-CN" altLang="en-US" sz="2800" dirty="0">
                  <a:solidFill>
                    <a:srgbClr val="0000CC"/>
                  </a:solidFill>
                </a:rPr>
                <a:t>              </a:t>
              </a:r>
              <a:endParaRPr lang="en-US" altLang="zh-CN" sz="2800" dirty="0">
                <a:solidFill>
                  <a:srgbClr val="0000CC"/>
                </a:solidFill>
              </a:endParaRPr>
            </a:p>
            <a:p>
              <a:pPr lvl="1" algn="just"/>
              <a:r>
                <a:rPr lang="zh-CN" altLang="en-US" sz="2800" dirty="0">
                  <a:solidFill>
                    <a:srgbClr val="0000CC"/>
                  </a:solidFill>
                </a:rPr>
                <a:t>                        </a:t>
              </a:r>
              <a:endParaRPr lang="en-US" altLang="zh-CN" sz="2800" dirty="0">
                <a:solidFill>
                  <a:srgbClr val="0000CC"/>
                </a:solidFill>
              </a:endParaRPr>
            </a:p>
            <a:p>
              <a:pPr lvl="1" algn="just"/>
              <a:r>
                <a:rPr lang="en-US" altLang="zh-CN" sz="2800" dirty="0">
                  <a:solidFill>
                    <a:srgbClr val="0000CC"/>
                  </a:solidFill>
                </a:rPr>
                <a:t>                </a:t>
              </a:r>
              <a:r>
                <a:rPr lang="zh-CN" altLang="en-US" sz="2800" dirty="0">
                  <a:solidFill>
                    <a:srgbClr val="0000CC"/>
                  </a:solidFill>
                </a:rPr>
                <a:t>             </a:t>
              </a:r>
              <a:r>
                <a:rPr lang="en-US" altLang="zh-CN" sz="2800" dirty="0">
                  <a:solidFill>
                    <a:srgbClr val="0000CC"/>
                  </a:solidFill>
                </a:rPr>
                <a:t>DAC </a:t>
              </a:r>
              <a:r>
                <a:rPr lang="zh-CN" altLang="en-US" sz="2800" dirty="0">
                  <a:solidFill>
                    <a:srgbClr val="0000CC"/>
                  </a:solidFill>
                </a:rPr>
                <a:t>检 查</a:t>
              </a:r>
              <a:endParaRPr lang="zh-CN" altLang="en-US" sz="2800" dirty="0">
                <a:solidFill>
                  <a:srgbClr val="0000CC"/>
                </a:solidFill>
              </a:endParaRPr>
            </a:p>
            <a:p>
              <a:pPr marL="273050" lvl="1" indent="-273050" algn="just"/>
              <a:r>
                <a:rPr lang="zh-CN" altLang="en-US" sz="2800" dirty="0">
                  <a:solidFill>
                    <a:srgbClr val="0000CC"/>
                  </a:solidFill>
                </a:rPr>
                <a:t>           </a:t>
              </a:r>
              <a:r>
                <a:rPr lang="zh-CN" altLang="en-US" sz="2800" dirty="0">
                  <a:solidFill>
                    <a:srgbClr val="FF0000"/>
                  </a:solidFill>
                  <a:latin typeface="微软雅黑" panose="020B0503020204020204" pitchFamily="34" charset="-122"/>
                  <a:ea typeface="微软雅黑" panose="020B0503020204020204" pitchFamily="34" charset="-122"/>
                </a:rPr>
                <a:t>安全检查   </a:t>
              </a:r>
              <a:r>
                <a:rPr lang="zh-CN" altLang="en-US" sz="2400" dirty="0">
                  <a:solidFill>
                    <a:srgbClr val="FF0000"/>
                  </a:solidFill>
                  <a:latin typeface="微软雅黑" panose="020B0503020204020204" pitchFamily="34" charset="-122"/>
                  <a:ea typeface="微软雅黑" panose="020B0503020204020204" pitchFamily="34" charset="-122"/>
                </a:rPr>
                <a:t>   </a:t>
              </a:r>
              <a:r>
                <a:rPr lang="zh-CN" altLang="en-US" sz="2800" dirty="0">
                  <a:solidFill>
                    <a:srgbClr val="FF0000"/>
                  </a:solidFill>
                  <a:latin typeface="微软雅黑" panose="020B0503020204020204" pitchFamily="34" charset="-122"/>
                  <a:ea typeface="微软雅黑" panose="020B0503020204020204" pitchFamily="34" charset="-122"/>
                </a:rPr>
                <a:t>                 </a:t>
              </a:r>
              <a:r>
                <a:rPr lang="zh-CN" altLang="en-US" sz="2800" dirty="0">
                  <a:solidFill>
                    <a:srgbClr val="FF0000"/>
                  </a:solidFill>
                </a:rPr>
                <a:t>③</a:t>
              </a:r>
              <a:endParaRPr lang="en-US" altLang="zh-CN" sz="2800" dirty="0">
                <a:solidFill>
                  <a:srgbClr val="FF0000"/>
                </a:solidFill>
                <a:latin typeface="微软雅黑" panose="020B0503020204020204" pitchFamily="34" charset="-122"/>
                <a:ea typeface="微软雅黑" panose="020B0503020204020204" pitchFamily="34" charset="-122"/>
              </a:endParaRPr>
            </a:p>
            <a:p>
              <a:pPr lvl="1" algn="just"/>
              <a:r>
                <a:rPr lang="en-US" altLang="zh-CN" sz="2800" dirty="0">
                  <a:solidFill>
                    <a:srgbClr val="0000CC"/>
                  </a:solidFill>
                </a:rPr>
                <a:t>              </a:t>
              </a:r>
              <a:r>
                <a:rPr lang="zh-CN" altLang="en-US" sz="2800" dirty="0">
                  <a:solidFill>
                    <a:srgbClr val="0000CC"/>
                  </a:solidFill>
                </a:rPr>
                <a:t>               </a:t>
              </a:r>
              <a:r>
                <a:rPr lang="en-US" altLang="zh-CN" sz="2800" dirty="0">
                  <a:solidFill>
                    <a:srgbClr val="0000CC"/>
                  </a:solidFill>
                </a:rPr>
                <a:t>MAC </a:t>
              </a:r>
              <a:r>
                <a:rPr lang="zh-CN" altLang="en-US" sz="2800" dirty="0">
                  <a:solidFill>
                    <a:srgbClr val="0000CC"/>
                  </a:solidFill>
                </a:rPr>
                <a:t>检 查</a:t>
              </a:r>
              <a:endParaRPr lang="zh-CN" altLang="en-US" sz="2800" dirty="0">
                <a:solidFill>
                  <a:srgbClr val="0000CC"/>
                </a:solidFill>
              </a:endParaRPr>
            </a:p>
            <a:p>
              <a:pPr lvl="1" algn="just"/>
              <a:r>
                <a:rPr lang="zh-CN" altLang="en-US" sz="2800" dirty="0">
                  <a:solidFill>
                    <a:srgbClr val="0000CC"/>
                  </a:solidFill>
                </a:rPr>
                <a:t>                             </a:t>
              </a:r>
              <a:endParaRPr lang="zh-CN" altLang="en-US" sz="2800" dirty="0">
                <a:solidFill>
                  <a:srgbClr val="0000CC"/>
                </a:solidFill>
              </a:endParaRPr>
            </a:p>
            <a:p>
              <a:pPr lvl="1" algn="just"/>
              <a:r>
                <a:rPr lang="zh-CN" altLang="en-US" sz="2400" dirty="0">
                  <a:solidFill>
                    <a:srgbClr val="0000CC"/>
                  </a:solidFill>
                </a:rPr>
                <a:t>                          </a:t>
              </a:r>
              <a:r>
                <a:rPr lang="zh-CN" altLang="en-US" sz="2800" dirty="0">
                  <a:solidFill>
                    <a:srgbClr val="0000CC"/>
                  </a:solidFill>
                </a:rPr>
                <a:t>   继续语义检查 </a:t>
              </a:r>
              <a:r>
                <a:rPr lang="zh-CN" altLang="en-US" sz="2800" dirty="0">
                  <a:solidFill>
                    <a:srgbClr val="FF0000"/>
                  </a:solidFill>
                </a:rPr>
                <a:t>④</a:t>
              </a:r>
              <a:r>
                <a:rPr lang="zh-CN" altLang="en-US" sz="2800" dirty="0">
                  <a:solidFill>
                    <a:srgbClr val="0000CC"/>
                  </a:solidFill>
                </a:rPr>
                <a:t> </a:t>
              </a:r>
              <a:endParaRPr lang="zh-CN" altLang="en-US" sz="2800" dirty="0">
                <a:solidFill>
                  <a:srgbClr val="0000CC"/>
                </a:solidFill>
              </a:endParaRPr>
            </a:p>
          </p:txBody>
        </p:sp>
        <p:sp>
          <p:nvSpPr>
            <p:cNvPr id="8" name="Rectangle 7"/>
            <p:cNvSpPr>
              <a:spLocks noChangeArrowheads="1"/>
            </p:cNvSpPr>
            <p:nvPr/>
          </p:nvSpPr>
          <p:spPr bwMode="auto">
            <a:xfrm>
              <a:off x="5171472" y="2440626"/>
              <a:ext cx="2063502" cy="1453352"/>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1800" b="0">
                <a:solidFill>
                  <a:srgbClr val="0000CC"/>
                </a:solidFill>
                <a:latin typeface="Times New Roman" panose="02020603050405020304" pitchFamily="18" charset="0"/>
              </a:endParaRPr>
            </a:p>
          </p:txBody>
        </p:sp>
        <p:sp>
          <p:nvSpPr>
            <p:cNvPr id="9" name="Line 8"/>
            <p:cNvSpPr>
              <a:spLocks noChangeShapeType="1"/>
            </p:cNvSpPr>
            <p:nvPr/>
          </p:nvSpPr>
          <p:spPr bwMode="auto">
            <a:xfrm flipH="1">
              <a:off x="6090931" y="1416105"/>
              <a:ext cx="0" cy="957439"/>
            </a:xfrm>
            <a:prstGeom prst="line">
              <a:avLst/>
            </a:prstGeom>
            <a:noFill/>
            <a:ln w="53975">
              <a:solidFill>
                <a:srgbClr val="000099"/>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dirty="0">
                <a:solidFill>
                  <a:srgbClr val="0000CC"/>
                </a:solidFill>
              </a:endParaRPr>
            </a:p>
          </p:txBody>
        </p:sp>
        <p:sp>
          <p:nvSpPr>
            <p:cNvPr id="10" name="Line 6"/>
            <p:cNvSpPr>
              <a:spLocks noChangeShapeType="1"/>
            </p:cNvSpPr>
            <p:nvPr/>
          </p:nvSpPr>
          <p:spPr bwMode="auto">
            <a:xfrm>
              <a:off x="6090931" y="2959769"/>
              <a:ext cx="0" cy="392384"/>
            </a:xfrm>
            <a:prstGeom prst="line">
              <a:avLst/>
            </a:prstGeom>
            <a:noFill/>
            <a:ln w="53975">
              <a:solidFill>
                <a:srgbClr val="000099"/>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rgbClr val="0000CC"/>
                </a:solidFill>
              </a:endParaRPr>
            </a:p>
          </p:txBody>
        </p:sp>
        <p:sp>
          <p:nvSpPr>
            <p:cNvPr id="11" name="Line 5"/>
            <p:cNvSpPr>
              <a:spLocks noChangeShapeType="1"/>
            </p:cNvSpPr>
            <p:nvPr/>
          </p:nvSpPr>
          <p:spPr bwMode="auto">
            <a:xfrm>
              <a:off x="6090931" y="3893978"/>
              <a:ext cx="0" cy="504825"/>
            </a:xfrm>
            <a:prstGeom prst="line">
              <a:avLst/>
            </a:prstGeom>
            <a:noFill/>
            <a:ln w="50800">
              <a:solidFill>
                <a:srgbClr val="000099"/>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rgbClr val="0000CC"/>
                </a:solidFill>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p:txBody>
          <a:bodyPr>
            <a:normAutofit/>
          </a:bodyPr>
          <a:lstStyle/>
          <a:p>
            <a:pPr>
              <a:lnSpc>
                <a:spcPct val="150000"/>
              </a:lnSpc>
            </a:pPr>
            <a:r>
              <a:rPr lang="zh-CN" altLang="en-US" dirty="0">
                <a:solidFill>
                  <a:schemeClr val="bg1">
                    <a:lumMod val="75000"/>
                  </a:schemeClr>
                </a:solidFill>
              </a:rPr>
              <a:t>数据库安全性概述</a:t>
            </a:r>
            <a:endParaRPr lang="zh-CN" altLang="en-US" dirty="0">
              <a:solidFill>
                <a:schemeClr val="bg1">
                  <a:lumMod val="75000"/>
                </a:schemeClr>
              </a:solidFill>
            </a:endParaRPr>
          </a:p>
          <a:p>
            <a:pPr>
              <a:lnSpc>
                <a:spcPct val="150000"/>
              </a:lnSpc>
            </a:pPr>
            <a:r>
              <a:rPr lang="zh-CN" altLang="en-US" dirty="0">
                <a:solidFill>
                  <a:schemeClr val="bg1">
                    <a:lumMod val="75000"/>
                  </a:schemeClr>
                </a:solidFill>
              </a:rPr>
              <a:t>数据库安全性控制</a:t>
            </a:r>
            <a:endParaRPr lang="zh-CN" altLang="en-US" dirty="0">
              <a:solidFill>
                <a:schemeClr val="bg1">
                  <a:lumMod val="75000"/>
                </a:schemeClr>
              </a:solidFill>
            </a:endParaRPr>
          </a:p>
          <a:p>
            <a:pPr>
              <a:lnSpc>
                <a:spcPct val="150000"/>
              </a:lnSpc>
            </a:pPr>
            <a:r>
              <a:rPr lang="zh-CN" altLang="en-US" dirty="0">
                <a:solidFill>
                  <a:srgbClr val="FF0000"/>
                </a:solidFill>
              </a:rPr>
              <a:t>视图机制</a:t>
            </a:r>
            <a:endParaRPr lang="zh-CN" altLang="en-US" dirty="0">
              <a:solidFill>
                <a:srgbClr val="FF0000"/>
              </a:solidFill>
            </a:endParaRPr>
          </a:p>
          <a:p>
            <a:pPr>
              <a:lnSpc>
                <a:spcPct val="150000"/>
              </a:lnSpc>
            </a:pPr>
            <a:r>
              <a:rPr lang="zh-CN" altLang="en-US" dirty="0">
                <a:solidFill>
                  <a:schemeClr val="bg1">
                    <a:lumMod val="75000"/>
                  </a:schemeClr>
                </a:solidFill>
              </a:rPr>
              <a:t>审计</a:t>
            </a:r>
            <a:r>
              <a:rPr lang="en-US" altLang="zh-CN" dirty="0">
                <a:solidFill>
                  <a:schemeClr val="bg1">
                    <a:lumMod val="75000"/>
                  </a:schemeClr>
                </a:solidFill>
              </a:rPr>
              <a:t>(Audit)</a:t>
            </a:r>
            <a:endParaRPr lang="zh-CN" altLang="en-US" dirty="0">
              <a:solidFill>
                <a:schemeClr val="bg1">
                  <a:lumMod val="75000"/>
                </a:schemeClr>
              </a:solidFill>
            </a:endParaRPr>
          </a:p>
          <a:p>
            <a:pPr>
              <a:lnSpc>
                <a:spcPct val="150000"/>
              </a:lnSpc>
            </a:pPr>
            <a:r>
              <a:rPr lang="zh-CN" altLang="en-US" dirty="0">
                <a:solidFill>
                  <a:schemeClr val="bg1">
                    <a:lumMod val="75000"/>
                  </a:schemeClr>
                </a:solidFill>
              </a:rPr>
              <a:t>数据加密</a:t>
            </a:r>
            <a:endParaRPr lang="zh-CN" altLang="en-US" dirty="0">
              <a:solidFill>
                <a:schemeClr val="bg1">
                  <a:lumMod val="75000"/>
                </a:schemeClr>
              </a:solidFill>
            </a:endParaRPr>
          </a:p>
          <a:p>
            <a:pPr>
              <a:lnSpc>
                <a:spcPct val="150000"/>
              </a:lnSpc>
            </a:pPr>
            <a:r>
              <a:rPr lang="zh-CN" altLang="en-US" dirty="0">
                <a:solidFill>
                  <a:schemeClr val="bg1">
                    <a:lumMod val="75000"/>
                  </a:schemeClr>
                </a:solidFill>
              </a:rPr>
              <a:t>其他安全性保护</a:t>
            </a:r>
            <a:endParaRPr lang="zh-CN" altLang="en-US" dirty="0">
              <a:solidFill>
                <a:schemeClr val="bg1">
                  <a:lumMod val="75000"/>
                </a:schemeClr>
              </a:solidFill>
            </a:endParaRPr>
          </a:p>
          <a:p>
            <a:pPr>
              <a:lnSpc>
                <a:spcPct val="150000"/>
              </a:lnSpc>
            </a:pPr>
            <a:r>
              <a:rPr lang="zh-CN" altLang="en-US" dirty="0">
                <a:solidFill>
                  <a:schemeClr val="bg1">
                    <a:lumMod val="75000"/>
                  </a:schemeClr>
                </a:solidFill>
              </a:rPr>
              <a:t>本章小结</a:t>
            </a:r>
            <a:endParaRPr lang="zh-CN" altLang="en-US" dirty="0">
              <a:solidFill>
                <a:schemeClr val="bg1">
                  <a:lumMod val="75000"/>
                </a:schemeClr>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视图机制</a:t>
            </a:r>
            <a:endParaRPr lang="zh-CN" altLang="en-US" dirty="0"/>
          </a:p>
        </p:txBody>
      </p:sp>
      <p:sp>
        <p:nvSpPr>
          <p:cNvPr id="3" name="内容占位符 2"/>
          <p:cNvSpPr>
            <a:spLocks noGrp="1"/>
          </p:cNvSpPr>
          <p:nvPr>
            <p:ph idx="1"/>
          </p:nvPr>
        </p:nvSpPr>
        <p:spPr/>
        <p:txBody>
          <a:bodyPr/>
          <a:lstStyle/>
          <a:p>
            <a:r>
              <a:rPr lang="zh-CN" altLang="en-US" dirty="0"/>
              <a:t>把要保密的数据对无权存取这些数据的用户隐藏起来，对数据提供一定程度的安全保护 </a:t>
            </a:r>
            <a:endParaRPr lang="zh-CN" altLang="en-US" dirty="0"/>
          </a:p>
          <a:p>
            <a:r>
              <a:rPr lang="zh-CN" altLang="en-US" dirty="0"/>
              <a:t>间接地实现支持存取谓词的用户权限定义</a:t>
            </a:r>
            <a:endParaRPr lang="zh-CN" altLang="en-US" dirty="0"/>
          </a:p>
          <a:p>
            <a:r>
              <a:rPr lang="en-US" altLang="zh-CN" dirty="0"/>
              <a:t>[</a:t>
            </a:r>
            <a:r>
              <a:rPr lang="zh-CN" altLang="en-US" dirty="0"/>
              <a:t>例</a:t>
            </a:r>
            <a:r>
              <a:rPr lang="en-US" altLang="zh-CN" dirty="0"/>
              <a:t>4.14] </a:t>
            </a:r>
            <a:r>
              <a:rPr lang="zh-CN" altLang="en-US" dirty="0"/>
              <a:t>建立计算机系学生的视图，把对该视图的</a:t>
            </a:r>
            <a:r>
              <a:rPr lang="en-US" altLang="zh-CN" dirty="0"/>
              <a:t>SELECT</a:t>
            </a:r>
            <a:r>
              <a:rPr lang="zh-CN" altLang="en-US" dirty="0"/>
              <a:t>权限授于王平，把该视图上的所有操作权限授于张明 </a:t>
            </a:r>
            <a:endParaRPr lang="zh-CN" altLang="en-US" dirty="0"/>
          </a:p>
          <a:p>
            <a:pPr>
              <a:buNone/>
            </a:pPr>
            <a:r>
              <a:rPr lang="en-US" altLang="zh-CN" sz="2400" dirty="0">
                <a:solidFill>
                  <a:srgbClr val="0000CC"/>
                </a:solidFill>
                <a:latin typeface="Times New Roman" panose="02020603050405020304" pitchFamily="18" charset="0"/>
                <a:cs typeface="Times New Roman" panose="02020603050405020304" pitchFamily="18" charset="0"/>
              </a:rPr>
              <a:t>       CREATE VIEW </a:t>
            </a:r>
            <a:r>
              <a:rPr lang="en-US" altLang="zh-CN" sz="2400" dirty="0" err="1">
                <a:solidFill>
                  <a:srgbClr val="0000CC"/>
                </a:solidFill>
                <a:latin typeface="Times New Roman" panose="02020603050405020304" pitchFamily="18" charset="0"/>
                <a:cs typeface="Times New Roman" panose="02020603050405020304" pitchFamily="18" charset="0"/>
              </a:rPr>
              <a:t>CS_Student</a:t>
            </a:r>
            <a:endParaRPr lang="en-US" altLang="zh-CN" sz="2400" dirty="0">
              <a:solidFill>
                <a:srgbClr val="0000CC"/>
              </a:solidFill>
              <a:latin typeface="Times New Roman" panose="02020603050405020304" pitchFamily="18" charset="0"/>
              <a:cs typeface="Times New Roman" panose="02020603050405020304" pitchFamily="18" charset="0"/>
            </a:endParaRPr>
          </a:p>
          <a:p>
            <a:pPr lvl="2">
              <a:buNone/>
            </a:pPr>
            <a:r>
              <a:rPr lang="en-US" altLang="zh-CN" dirty="0">
                <a:solidFill>
                  <a:srgbClr val="0000CC"/>
                </a:solidFill>
                <a:latin typeface="Times New Roman" panose="02020603050405020304" pitchFamily="18" charset="0"/>
                <a:cs typeface="Times New Roman" panose="02020603050405020304" pitchFamily="18" charset="0"/>
              </a:rPr>
              <a:t>      AS </a:t>
            </a:r>
            <a:endParaRPr lang="en-US" altLang="zh-CN" dirty="0">
              <a:solidFill>
                <a:srgbClr val="0000CC"/>
              </a:solidFill>
              <a:latin typeface="Times New Roman" panose="02020603050405020304" pitchFamily="18" charset="0"/>
              <a:cs typeface="Times New Roman" panose="02020603050405020304" pitchFamily="18" charset="0"/>
            </a:endParaRPr>
          </a:p>
          <a:p>
            <a:pPr lvl="2">
              <a:spcBef>
                <a:spcPct val="0"/>
              </a:spcBef>
              <a:buNone/>
            </a:pPr>
            <a:r>
              <a:rPr lang="en-US" altLang="zh-CN" dirty="0">
                <a:solidFill>
                  <a:srgbClr val="0000CC"/>
                </a:solidFill>
                <a:latin typeface="Times New Roman" panose="02020603050405020304" pitchFamily="18" charset="0"/>
                <a:cs typeface="Times New Roman" panose="02020603050405020304" pitchFamily="18" charset="0"/>
              </a:rPr>
              <a:t>      SELECT  *</a:t>
            </a:r>
            <a:endParaRPr lang="en-US" altLang="zh-CN" baseline="-16000" dirty="0">
              <a:solidFill>
                <a:srgbClr val="0000CC"/>
              </a:solidFill>
              <a:latin typeface="Times New Roman" panose="02020603050405020304" pitchFamily="18" charset="0"/>
              <a:cs typeface="Times New Roman" panose="02020603050405020304" pitchFamily="18" charset="0"/>
            </a:endParaRPr>
          </a:p>
          <a:p>
            <a:pPr lvl="2">
              <a:buNone/>
            </a:pPr>
            <a:r>
              <a:rPr lang="en-US" altLang="zh-CN" dirty="0">
                <a:solidFill>
                  <a:srgbClr val="0000CC"/>
                </a:solidFill>
                <a:latin typeface="Times New Roman" panose="02020603050405020304" pitchFamily="18" charset="0"/>
                <a:cs typeface="Times New Roman" panose="02020603050405020304" pitchFamily="18" charset="0"/>
              </a:rPr>
              <a:t>      FROM   Student</a:t>
            </a:r>
            <a:endParaRPr lang="en-US" altLang="zh-CN" dirty="0">
              <a:solidFill>
                <a:srgbClr val="0000CC"/>
              </a:solidFill>
              <a:latin typeface="Times New Roman" panose="02020603050405020304" pitchFamily="18" charset="0"/>
              <a:cs typeface="Times New Roman" panose="02020603050405020304" pitchFamily="18" charset="0"/>
            </a:endParaRPr>
          </a:p>
          <a:p>
            <a:pPr lvl="2">
              <a:buNone/>
            </a:pPr>
            <a:r>
              <a:rPr lang="en-US" altLang="zh-CN" dirty="0">
                <a:solidFill>
                  <a:srgbClr val="0000CC"/>
                </a:solidFill>
                <a:latin typeface="Times New Roman" panose="02020603050405020304" pitchFamily="18" charset="0"/>
                <a:cs typeface="Times New Roman" panose="02020603050405020304" pitchFamily="18" charset="0"/>
              </a:rPr>
              <a:t>     WHERE  </a:t>
            </a:r>
            <a:r>
              <a:rPr lang="en-US" altLang="zh-CN" dirty="0" err="1">
                <a:solidFill>
                  <a:srgbClr val="0000CC"/>
                </a:solidFill>
                <a:latin typeface="Times New Roman" panose="02020603050405020304" pitchFamily="18" charset="0"/>
                <a:cs typeface="Times New Roman" panose="02020603050405020304" pitchFamily="18" charset="0"/>
              </a:rPr>
              <a:t>Sdept</a:t>
            </a:r>
            <a:r>
              <a:rPr lang="en-US" altLang="zh-CN" dirty="0">
                <a:solidFill>
                  <a:srgbClr val="0000CC"/>
                </a:solidFill>
                <a:latin typeface="Times New Roman" panose="02020603050405020304" pitchFamily="18" charset="0"/>
                <a:cs typeface="Times New Roman" panose="02020603050405020304" pitchFamily="18" charset="0"/>
              </a:rPr>
              <a:t>='CS';</a:t>
            </a:r>
            <a:endParaRPr lang="zh-CN" altLang="en-US" dirty="0">
              <a:solidFill>
                <a:srgbClr val="0000CC"/>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5" name="矩形 4"/>
          <p:cNvSpPr/>
          <p:nvPr/>
        </p:nvSpPr>
        <p:spPr>
          <a:xfrm>
            <a:off x="5662876" y="4122941"/>
            <a:ext cx="4648200" cy="978729"/>
          </a:xfrm>
          <a:prstGeom prst="rect">
            <a:avLst/>
          </a:prstGeom>
          <a:solidFill>
            <a:schemeClr val="bg1">
              <a:lumMod val="95000"/>
            </a:schemeClr>
          </a:solidFill>
        </p:spPr>
        <p:txBody>
          <a:bodyPr wrap="square">
            <a:spAutoFit/>
          </a:bodyPr>
          <a:lstStyle/>
          <a:p>
            <a:pPr lvl="2" indent="-819150">
              <a:lnSpc>
                <a:spcPct val="120000"/>
              </a:lnSpc>
            </a:pP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GRANT  SELECT  ON  </a:t>
            </a:r>
            <a:r>
              <a:rPr lang="en-US" altLang="zh-CN" sz="2400" dirty="0" err="1">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CS_Student</a:t>
            </a: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  </a:t>
            </a:r>
            <a:endPar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endParaRPr>
          </a:p>
          <a:p>
            <a:pPr lvl="2" indent="-819150">
              <a:lnSpc>
                <a:spcPct val="120000"/>
              </a:lnSpc>
            </a:pP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TO </a:t>
            </a:r>
            <a:r>
              <a:rPr lang="zh-CN" altLang="en-US"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王平</a:t>
            </a: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a:t>
            </a:r>
            <a:endPar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6" name="矩形 5"/>
          <p:cNvSpPr/>
          <p:nvPr/>
        </p:nvSpPr>
        <p:spPr>
          <a:xfrm>
            <a:off x="5662876" y="5546307"/>
            <a:ext cx="5767124" cy="978729"/>
          </a:xfrm>
          <a:prstGeom prst="rect">
            <a:avLst/>
          </a:prstGeom>
          <a:solidFill>
            <a:schemeClr val="bg1">
              <a:lumMod val="95000"/>
            </a:schemeClr>
          </a:solidFill>
        </p:spPr>
        <p:txBody>
          <a:bodyPr wrap="square">
            <a:spAutoFit/>
          </a:bodyPr>
          <a:lstStyle/>
          <a:p>
            <a:pPr lvl="2" indent="-819150">
              <a:lnSpc>
                <a:spcPct val="120000"/>
              </a:lnSpc>
            </a:pP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GRANT  ALL PRIVILEGES  ON  </a:t>
            </a:r>
            <a:r>
              <a:rPr lang="en-US" altLang="zh-CN" sz="2400" dirty="0" err="1">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CS_Student</a:t>
            </a: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  </a:t>
            </a:r>
            <a:endPar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endParaRPr>
          </a:p>
          <a:p>
            <a:pPr lvl="2" indent="-819150">
              <a:lnSpc>
                <a:spcPct val="120000"/>
              </a:lnSpc>
            </a:pP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TO </a:t>
            </a:r>
            <a:r>
              <a:rPr lang="zh-CN" altLang="en-US"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张明</a:t>
            </a:r>
            <a:r>
              <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rPr>
              <a:t>;</a:t>
            </a:r>
            <a:endParaRPr lang="en-US" altLang="zh-CN" sz="2400" dirty="0">
              <a:solidFill>
                <a:srgbClr val="0000CC"/>
              </a:solidFill>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7" name="右箭头 6"/>
          <p:cNvSpPr/>
          <p:nvPr/>
        </p:nvSpPr>
        <p:spPr>
          <a:xfrm rot="20609455" flipV="1">
            <a:off x="4892754" y="4751356"/>
            <a:ext cx="756043" cy="2087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rot="1974886">
            <a:off x="4821962" y="5224531"/>
            <a:ext cx="868871" cy="1537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wipe(left)">
                                      <p:cBhvr>
                                        <p:cTn id="11" dur="500"/>
                                        <p:tgtEl>
                                          <p:spTgt spid="3">
                                            <p:txEl>
                                              <p:pRg st="4" end="4"/>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wipe(left)">
                                      <p:cBhvr>
                                        <p:cTn id="15" dur="500"/>
                                        <p:tgtEl>
                                          <p:spTgt spid="3">
                                            <p:txEl>
                                              <p:pRg st="5" end="5"/>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wipe(left)">
                                      <p:cBhvr>
                                        <p:cTn id="19" dur="500"/>
                                        <p:tgtEl>
                                          <p:spTgt spid="3">
                                            <p:txEl>
                                              <p:pRg st="6" end="6"/>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wipe(left)">
                                      <p:cBhvr>
                                        <p:cTn id="23" dur="500"/>
                                        <p:tgtEl>
                                          <p:spTgt spid="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500"/>
                                        <p:tgtEl>
                                          <p:spTgt spid="7"/>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20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p:txBody>
          <a:bodyPr>
            <a:normAutofit/>
          </a:bodyPr>
          <a:lstStyle/>
          <a:p>
            <a:pPr>
              <a:lnSpc>
                <a:spcPct val="150000"/>
              </a:lnSpc>
            </a:pPr>
            <a:r>
              <a:rPr lang="zh-CN" altLang="en-US" dirty="0">
                <a:solidFill>
                  <a:schemeClr val="bg1">
                    <a:lumMod val="75000"/>
                  </a:schemeClr>
                </a:solidFill>
              </a:rPr>
              <a:t>数据库安全性概述</a:t>
            </a:r>
            <a:endParaRPr lang="zh-CN" altLang="en-US" dirty="0">
              <a:solidFill>
                <a:schemeClr val="bg1">
                  <a:lumMod val="75000"/>
                </a:schemeClr>
              </a:solidFill>
            </a:endParaRPr>
          </a:p>
          <a:p>
            <a:pPr>
              <a:lnSpc>
                <a:spcPct val="150000"/>
              </a:lnSpc>
            </a:pPr>
            <a:r>
              <a:rPr lang="zh-CN" altLang="en-US" dirty="0">
                <a:solidFill>
                  <a:schemeClr val="bg1">
                    <a:lumMod val="75000"/>
                  </a:schemeClr>
                </a:solidFill>
              </a:rPr>
              <a:t>数据库安全性控制</a:t>
            </a:r>
            <a:endParaRPr lang="zh-CN" altLang="en-US" dirty="0">
              <a:solidFill>
                <a:schemeClr val="bg1">
                  <a:lumMod val="75000"/>
                </a:schemeClr>
              </a:solidFill>
            </a:endParaRPr>
          </a:p>
          <a:p>
            <a:pPr>
              <a:lnSpc>
                <a:spcPct val="150000"/>
              </a:lnSpc>
            </a:pPr>
            <a:r>
              <a:rPr lang="zh-CN" altLang="en-US" dirty="0">
                <a:solidFill>
                  <a:schemeClr val="bg1">
                    <a:lumMod val="75000"/>
                  </a:schemeClr>
                </a:solidFill>
              </a:rPr>
              <a:t>视图机制</a:t>
            </a:r>
            <a:endParaRPr lang="zh-CN" altLang="en-US" dirty="0">
              <a:solidFill>
                <a:schemeClr val="bg1">
                  <a:lumMod val="75000"/>
                </a:schemeClr>
              </a:solidFill>
            </a:endParaRPr>
          </a:p>
          <a:p>
            <a:pPr>
              <a:lnSpc>
                <a:spcPct val="150000"/>
              </a:lnSpc>
            </a:pPr>
            <a:r>
              <a:rPr lang="zh-CN" altLang="en-US" dirty="0">
                <a:solidFill>
                  <a:srgbClr val="FF0000"/>
                </a:solidFill>
              </a:rPr>
              <a:t>审计</a:t>
            </a:r>
            <a:r>
              <a:rPr lang="en-US" altLang="zh-CN" dirty="0">
                <a:solidFill>
                  <a:srgbClr val="FF0000"/>
                </a:solidFill>
              </a:rPr>
              <a:t>(Audit)</a:t>
            </a:r>
            <a:endParaRPr lang="zh-CN" altLang="en-US" dirty="0">
              <a:solidFill>
                <a:srgbClr val="FF0000"/>
              </a:solidFill>
            </a:endParaRPr>
          </a:p>
          <a:p>
            <a:pPr>
              <a:lnSpc>
                <a:spcPct val="150000"/>
              </a:lnSpc>
            </a:pPr>
            <a:r>
              <a:rPr lang="zh-CN" altLang="en-US" dirty="0">
                <a:solidFill>
                  <a:schemeClr val="bg1">
                    <a:lumMod val="75000"/>
                  </a:schemeClr>
                </a:solidFill>
              </a:rPr>
              <a:t>数据加密</a:t>
            </a:r>
            <a:endParaRPr lang="zh-CN" altLang="en-US" dirty="0">
              <a:solidFill>
                <a:schemeClr val="bg1">
                  <a:lumMod val="75000"/>
                </a:schemeClr>
              </a:solidFill>
            </a:endParaRPr>
          </a:p>
          <a:p>
            <a:pPr>
              <a:lnSpc>
                <a:spcPct val="150000"/>
              </a:lnSpc>
            </a:pPr>
            <a:r>
              <a:rPr lang="zh-CN" altLang="en-US" dirty="0">
                <a:solidFill>
                  <a:schemeClr val="bg1">
                    <a:lumMod val="75000"/>
                  </a:schemeClr>
                </a:solidFill>
              </a:rPr>
              <a:t>其他安全性保护</a:t>
            </a:r>
            <a:endParaRPr lang="zh-CN" altLang="en-US" dirty="0">
              <a:solidFill>
                <a:schemeClr val="bg1">
                  <a:lumMod val="75000"/>
                </a:schemeClr>
              </a:solidFill>
            </a:endParaRPr>
          </a:p>
          <a:p>
            <a:pPr>
              <a:lnSpc>
                <a:spcPct val="150000"/>
              </a:lnSpc>
            </a:pPr>
            <a:r>
              <a:rPr lang="zh-CN" altLang="en-US" dirty="0">
                <a:solidFill>
                  <a:schemeClr val="bg1">
                    <a:lumMod val="75000"/>
                  </a:schemeClr>
                </a:solidFill>
              </a:rPr>
              <a:t>本章小结</a:t>
            </a:r>
            <a:endParaRPr lang="zh-CN" altLang="en-US" dirty="0">
              <a:solidFill>
                <a:schemeClr val="bg1">
                  <a:lumMod val="75000"/>
                </a:schemeClr>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审计</a:t>
            </a:r>
            <a:endParaRPr lang="zh-CN" altLang="en-US" dirty="0"/>
          </a:p>
        </p:txBody>
      </p:sp>
      <p:sp>
        <p:nvSpPr>
          <p:cNvPr id="3" name="内容占位符 2"/>
          <p:cNvSpPr>
            <a:spLocks noGrp="1"/>
          </p:cNvSpPr>
          <p:nvPr>
            <p:ph idx="1"/>
          </p:nvPr>
        </p:nvSpPr>
        <p:spPr>
          <a:xfrm>
            <a:off x="595085" y="1066800"/>
            <a:ext cx="11215915" cy="5469226"/>
          </a:xfrm>
        </p:spPr>
        <p:txBody>
          <a:bodyPr/>
          <a:lstStyle/>
          <a:p>
            <a:r>
              <a:rPr lang="zh-CN" altLang="en-US" dirty="0">
                <a:solidFill>
                  <a:srgbClr val="FF0000"/>
                </a:solidFill>
              </a:rPr>
              <a:t>什么是审计</a:t>
            </a:r>
            <a:endParaRPr lang="zh-CN" altLang="en-US" dirty="0">
              <a:solidFill>
                <a:srgbClr val="FF0000"/>
              </a:solidFill>
            </a:endParaRPr>
          </a:p>
          <a:p>
            <a:pPr lvl="1"/>
            <a:r>
              <a:rPr lang="zh-CN" altLang="en-US" dirty="0"/>
              <a:t>启用一个专用的审计日志</a:t>
            </a:r>
            <a:r>
              <a:rPr lang="en-US" altLang="zh-CN" dirty="0"/>
              <a:t>(Audit Log)</a:t>
            </a:r>
            <a:r>
              <a:rPr lang="zh-CN" altLang="en-US" dirty="0"/>
              <a:t>，将用户对数据库的所有操作记录在上面</a:t>
            </a:r>
            <a:endParaRPr lang="zh-CN" altLang="en-US" dirty="0"/>
          </a:p>
          <a:p>
            <a:pPr lvl="1"/>
            <a:r>
              <a:rPr lang="zh-CN" altLang="en-US" dirty="0"/>
              <a:t>审计员利用审计日志，监控数据库中的各种行为，找出非法存取数据的人、时间和内容</a:t>
            </a:r>
            <a:endParaRPr lang="zh-CN" altLang="en-US" dirty="0"/>
          </a:p>
          <a:p>
            <a:pPr lvl="1"/>
            <a:r>
              <a:rPr lang="en-US" altLang="zh-CN" dirty="0">
                <a:solidFill>
                  <a:srgbClr val="FF0000"/>
                </a:solidFill>
              </a:rPr>
              <a:t>C2</a:t>
            </a:r>
            <a:r>
              <a:rPr lang="zh-CN" altLang="en-US" dirty="0"/>
              <a:t>以上安全级别的</a:t>
            </a:r>
            <a:r>
              <a:rPr lang="en-US" altLang="zh-CN" dirty="0"/>
              <a:t>DBMS</a:t>
            </a:r>
            <a:r>
              <a:rPr lang="zh-CN" altLang="en-US" dirty="0"/>
              <a:t>必须具有审计功能</a:t>
            </a:r>
            <a:endParaRPr lang="en-US" altLang="zh-CN" dirty="0"/>
          </a:p>
          <a:p>
            <a:r>
              <a:rPr lang="zh-CN" altLang="en-US" dirty="0"/>
              <a:t>审计功能的</a:t>
            </a:r>
            <a:r>
              <a:rPr lang="zh-CN" altLang="en-US" dirty="0">
                <a:solidFill>
                  <a:srgbClr val="FF0000"/>
                </a:solidFill>
              </a:rPr>
              <a:t>可选性</a:t>
            </a:r>
            <a:endParaRPr lang="zh-CN" altLang="en-US" dirty="0">
              <a:solidFill>
                <a:srgbClr val="FF0000"/>
              </a:solidFill>
            </a:endParaRPr>
          </a:p>
          <a:p>
            <a:pPr lvl="1"/>
            <a:r>
              <a:rPr lang="zh-CN" altLang="en-US" dirty="0"/>
              <a:t>审计很费时间和空间</a:t>
            </a:r>
            <a:endParaRPr lang="zh-CN" altLang="en-US" dirty="0"/>
          </a:p>
          <a:p>
            <a:pPr lvl="1"/>
            <a:r>
              <a:rPr lang="en-US" altLang="zh-CN" dirty="0"/>
              <a:t>DBA</a:t>
            </a:r>
            <a:r>
              <a:rPr lang="zh-CN" altLang="en-US" dirty="0"/>
              <a:t>可以根据应用对安全性的要求，灵活地打开或关闭审计功能</a:t>
            </a:r>
            <a:endParaRPr lang="zh-CN" altLang="en-US" dirty="0"/>
          </a:p>
          <a:p>
            <a:pPr lvl="1"/>
            <a:r>
              <a:rPr lang="zh-CN" altLang="en-US" dirty="0"/>
              <a:t>审计功能主要用于安全性要求较高的部门</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数据库安全性</a:t>
            </a:r>
            <a:endParaRPr lang="zh-CN" altLang="en-US" dirty="0"/>
          </a:p>
        </p:txBody>
      </p:sp>
      <p:sp>
        <p:nvSpPr>
          <p:cNvPr id="3" name="内容占位符 2"/>
          <p:cNvSpPr>
            <a:spLocks noGrp="1"/>
          </p:cNvSpPr>
          <p:nvPr>
            <p:ph idx="1"/>
          </p:nvPr>
        </p:nvSpPr>
        <p:spPr/>
        <p:txBody>
          <a:bodyPr/>
          <a:lstStyle/>
          <a:p>
            <a:pPr>
              <a:lnSpc>
                <a:spcPct val="150000"/>
              </a:lnSpc>
            </a:pPr>
            <a:r>
              <a:rPr lang="zh-CN" altLang="en-US" u="sng" dirty="0">
                <a:solidFill>
                  <a:srgbClr val="FF0000"/>
                </a:solidFill>
              </a:rPr>
              <a:t>数据库的安全性</a:t>
            </a:r>
            <a:r>
              <a:rPr lang="zh-CN" altLang="en-US" dirty="0"/>
              <a:t>是指保护数据库以防止不合法使用所造成的</a:t>
            </a:r>
            <a:r>
              <a:rPr lang="zh-CN" altLang="en-US" dirty="0">
                <a:solidFill>
                  <a:srgbClr val="FF0000"/>
                </a:solidFill>
              </a:rPr>
              <a:t>数据泄露</a:t>
            </a:r>
            <a:r>
              <a:rPr lang="zh-CN" altLang="en-US" dirty="0"/>
              <a:t>、</a:t>
            </a:r>
            <a:r>
              <a:rPr lang="zh-CN" altLang="en-US" dirty="0">
                <a:solidFill>
                  <a:srgbClr val="FF0000"/>
                </a:solidFill>
              </a:rPr>
              <a:t>更改</a:t>
            </a:r>
            <a:r>
              <a:rPr lang="zh-CN" altLang="en-US" dirty="0"/>
              <a:t>或</a:t>
            </a:r>
            <a:r>
              <a:rPr lang="zh-CN" altLang="en-US" dirty="0">
                <a:solidFill>
                  <a:srgbClr val="FF0000"/>
                </a:solidFill>
              </a:rPr>
              <a:t>破坏</a:t>
            </a:r>
            <a:r>
              <a:rPr lang="zh-CN" altLang="en-US" dirty="0"/>
              <a:t>。</a:t>
            </a:r>
            <a:endParaRPr lang="zh-CN" altLang="en-US" dirty="0"/>
          </a:p>
          <a:p>
            <a:pPr>
              <a:lnSpc>
                <a:spcPct val="150000"/>
              </a:lnSpc>
            </a:pPr>
            <a:r>
              <a:rPr lang="zh-CN" altLang="en-US" dirty="0"/>
              <a:t>系统安全保护措施是否有效是数据库系统主要的性能指标之一。</a:t>
            </a:r>
            <a:endParaRPr lang="zh-CN" altLang="en-US" dirty="0"/>
          </a:p>
          <a:p>
            <a:pPr>
              <a:lnSpc>
                <a:spcPct val="150000"/>
              </a:lnSpc>
            </a:pPr>
            <a:r>
              <a:rPr lang="zh-CN" altLang="en-US" dirty="0"/>
              <a:t>安全性问题</a:t>
            </a:r>
            <a:r>
              <a:rPr lang="zh-CN" altLang="en-US" dirty="0">
                <a:solidFill>
                  <a:srgbClr val="FF0000"/>
                </a:solidFill>
              </a:rPr>
              <a:t>不是数据库系统所独有</a:t>
            </a:r>
            <a:r>
              <a:rPr lang="zh-CN" altLang="en-US" dirty="0"/>
              <a:t>的，所有计算机系统都有这个问题，如</a:t>
            </a:r>
            <a:r>
              <a:rPr lang="en-US" altLang="zh-CN" dirty="0"/>
              <a:t>OS</a:t>
            </a:r>
            <a:r>
              <a:rPr lang="zh-CN" altLang="en-US" dirty="0"/>
              <a:t>，网络系统，应用程序，硬件，系统架构，移动安全等。</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a:bodyPr>
          <a:lstStyle/>
          <a:p>
            <a:pPr>
              <a:lnSpc>
                <a:spcPct val="150000"/>
              </a:lnSpc>
            </a:pPr>
            <a:r>
              <a:rPr lang="zh-CN" altLang="en-US" dirty="0">
                <a:solidFill>
                  <a:srgbClr val="FF0000"/>
                </a:solidFill>
              </a:rPr>
              <a:t>审计事件</a:t>
            </a:r>
            <a:endParaRPr lang="zh-CN" altLang="en-US" dirty="0">
              <a:solidFill>
                <a:srgbClr val="FF0000"/>
              </a:solidFill>
            </a:endParaRPr>
          </a:p>
          <a:p>
            <a:pPr lvl="1">
              <a:lnSpc>
                <a:spcPct val="150000"/>
              </a:lnSpc>
            </a:pPr>
            <a:r>
              <a:rPr lang="zh-CN" altLang="en-US" dirty="0">
                <a:solidFill>
                  <a:srgbClr val="0000CC"/>
                </a:solidFill>
              </a:rPr>
              <a:t>服务器事件</a:t>
            </a:r>
            <a:endParaRPr lang="zh-CN" altLang="en-US" dirty="0">
              <a:solidFill>
                <a:srgbClr val="0000CC"/>
              </a:solidFill>
            </a:endParaRPr>
          </a:p>
          <a:p>
            <a:pPr lvl="2">
              <a:lnSpc>
                <a:spcPct val="150000"/>
              </a:lnSpc>
            </a:pPr>
            <a:r>
              <a:rPr lang="zh-CN" altLang="en-US" dirty="0"/>
              <a:t>审计数据库服务器发生的事件</a:t>
            </a:r>
            <a:endParaRPr lang="zh-CN" altLang="en-US" dirty="0"/>
          </a:p>
          <a:p>
            <a:pPr lvl="1">
              <a:lnSpc>
                <a:spcPct val="150000"/>
              </a:lnSpc>
            </a:pPr>
            <a:r>
              <a:rPr lang="zh-CN" altLang="en-US" dirty="0">
                <a:solidFill>
                  <a:srgbClr val="0000CC"/>
                </a:solidFill>
              </a:rPr>
              <a:t>系统权限</a:t>
            </a:r>
            <a:endParaRPr lang="zh-CN" altLang="en-US" dirty="0">
              <a:solidFill>
                <a:srgbClr val="0000CC"/>
              </a:solidFill>
            </a:endParaRPr>
          </a:p>
          <a:p>
            <a:pPr lvl="2">
              <a:lnSpc>
                <a:spcPct val="150000"/>
              </a:lnSpc>
            </a:pPr>
            <a:r>
              <a:rPr lang="zh-CN" altLang="en-US" dirty="0"/>
              <a:t>对系统拥有的结构或模式对象进行操作的审计</a:t>
            </a:r>
            <a:endParaRPr lang="zh-CN" altLang="en-US" dirty="0"/>
          </a:p>
          <a:p>
            <a:pPr lvl="2">
              <a:lnSpc>
                <a:spcPct val="150000"/>
              </a:lnSpc>
            </a:pPr>
            <a:r>
              <a:rPr lang="zh-CN" altLang="en-US" dirty="0"/>
              <a:t>要求该操作的权限是通过系统权限获得的</a:t>
            </a:r>
            <a:endParaRPr lang="zh-CN" altLang="en-US" dirty="0"/>
          </a:p>
          <a:p>
            <a:pPr lvl="1">
              <a:lnSpc>
                <a:spcPct val="150000"/>
              </a:lnSpc>
            </a:pPr>
            <a:r>
              <a:rPr lang="zh-CN" altLang="en-US" dirty="0">
                <a:solidFill>
                  <a:srgbClr val="0000CC"/>
                </a:solidFill>
              </a:rPr>
              <a:t>语句事件</a:t>
            </a:r>
            <a:endParaRPr lang="zh-CN" altLang="en-US" dirty="0">
              <a:solidFill>
                <a:srgbClr val="0000CC"/>
              </a:solidFill>
            </a:endParaRPr>
          </a:p>
          <a:p>
            <a:pPr lvl="2">
              <a:lnSpc>
                <a:spcPct val="150000"/>
              </a:lnSpc>
            </a:pPr>
            <a:r>
              <a:rPr lang="zh-CN" altLang="en-US" dirty="0"/>
              <a:t>对</a:t>
            </a:r>
            <a:r>
              <a:rPr lang="en-US" altLang="zh-CN" dirty="0"/>
              <a:t>SQL</a:t>
            </a:r>
            <a:r>
              <a:rPr lang="zh-CN" altLang="en-US" dirty="0"/>
              <a:t>语句，如</a:t>
            </a:r>
            <a:r>
              <a:rPr lang="en-US" altLang="zh-CN" dirty="0"/>
              <a:t>DDL</a:t>
            </a:r>
            <a:r>
              <a:rPr lang="zh-CN" altLang="en-US" dirty="0"/>
              <a:t>、</a:t>
            </a:r>
            <a:r>
              <a:rPr lang="en-US" altLang="zh-CN" dirty="0"/>
              <a:t>DML</a:t>
            </a:r>
            <a:r>
              <a:rPr lang="zh-CN" altLang="en-US" dirty="0"/>
              <a:t>以及</a:t>
            </a:r>
            <a:r>
              <a:rPr lang="en-US" altLang="zh-CN" dirty="0"/>
              <a:t>DCL</a:t>
            </a:r>
            <a:r>
              <a:rPr lang="zh-CN" altLang="en-US" dirty="0"/>
              <a:t>语句的审计</a:t>
            </a:r>
            <a:endParaRPr lang="zh-CN" altLang="en-US" dirty="0"/>
          </a:p>
          <a:p>
            <a:pPr lvl="1">
              <a:lnSpc>
                <a:spcPct val="150000"/>
              </a:lnSpc>
            </a:pPr>
            <a:r>
              <a:rPr lang="zh-CN" altLang="en-US" dirty="0">
                <a:solidFill>
                  <a:srgbClr val="0000CC"/>
                </a:solidFill>
              </a:rPr>
              <a:t>模式对象事件</a:t>
            </a:r>
            <a:endParaRPr lang="zh-CN" altLang="en-US" dirty="0">
              <a:solidFill>
                <a:srgbClr val="0000CC"/>
              </a:solidFill>
            </a:endParaRPr>
          </a:p>
          <a:p>
            <a:pPr lvl="2">
              <a:lnSpc>
                <a:spcPct val="150000"/>
              </a:lnSpc>
            </a:pPr>
            <a:r>
              <a:rPr lang="zh-CN" altLang="en-US" dirty="0"/>
              <a:t>对特定模式对象上进行的</a:t>
            </a:r>
            <a:r>
              <a:rPr lang="en-US" altLang="zh-CN" dirty="0"/>
              <a:t>SELECT</a:t>
            </a:r>
            <a:r>
              <a:rPr lang="zh-CN" altLang="en-US" dirty="0"/>
              <a:t>或</a:t>
            </a:r>
            <a:r>
              <a:rPr lang="en-US" altLang="zh-CN" dirty="0"/>
              <a:t>DML</a:t>
            </a:r>
            <a:r>
              <a:rPr lang="zh-CN" altLang="en-US" dirty="0"/>
              <a:t>操作的审计</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a:bodyPr>
          <a:lstStyle/>
          <a:p>
            <a:pPr>
              <a:lnSpc>
                <a:spcPct val="150000"/>
              </a:lnSpc>
            </a:pPr>
            <a:r>
              <a:rPr lang="zh-CN" altLang="en-US" dirty="0">
                <a:solidFill>
                  <a:srgbClr val="FF0000"/>
                </a:solidFill>
              </a:rPr>
              <a:t>审计功能</a:t>
            </a:r>
            <a:endParaRPr lang="zh-CN" altLang="en-US" dirty="0">
              <a:solidFill>
                <a:srgbClr val="FF0000"/>
              </a:solidFill>
            </a:endParaRPr>
          </a:p>
          <a:p>
            <a:pPr lvl="1">
              <a:lnSpc>
                <a:spcPct val="150000"/>
              </a:lnSpc>
            </a:pPr>
            <a:r>
              <a:rPr lang="zh-CN" altLang="en-US" dirty="0">
                <a:solidFill>
                  <a:srgbClr val="0000CC"/>
                </a:solidFill>
              </a:rPr>
              <a:t>基本功能</a:t>
            </a:r>
            <a:endParaRPr lang="zh-CN" altLang="en-US" dirty="0">
              <a:solidFill>
                <a:srgbClr val="0000CC"/>
              </a:solidFill>
            </a:endParaRPr>
          </a:p>
          <a:p>
            <a:pPr lvl="2">
              <a:lnSpc>
                <a:spcPct val="150000"/>
              </a:lnSpc>
            </a:pPr>
            <a:r>
              <a:rPr lang="zh-CN" altLang="zh-CN" dirty="0"/>
              <a:t>提供多种审计查阅方式提供多种审计查阅方式</a:t>
            </a:r>
            <a:endParaRPr lang="zh-CN" altLang="en-US" dirty="0"/>
          </a:p>
          <a:p>
            <a:pPr lvl="1">
              <a:lnSpc>
                <a:spcPct val="150000"/>
              </a:lnSpc>
            </a:pPr>
            <a:r>
              <a:rPr lang="zh-CN" altLang="en-US" kern="0" dirty="0">
                <a:solidFill>
                  <a:srgbClr val="0000CC"/>
                </a:solidFill>
              </a:rPr>
              <a:t>多套审计规则：一般在初始化设定</a:t>
            </a:r>
            <a:endParaRPr lang="en-US" altLang="zh-CN" kern="0" dirty="0">
              <a:solidFill>
                <a:srgbClr val="0000CC"/>
              </a:solidFill>
            </a:endParaRPr>
          </a:p>
          <a:p>
            <a:pPr lvl="1">
              <a:lnSpc>
                <a:spcPct val="150000"/>
              </a:lnSpc>
            </a:pPr>
            <a:r>
              <a:rPr lang="zh-CN" altLang="en-US" kern="0" dirty="0">
                <a:solidFill>
                  <a:srgbClr val="0000CC"/>
                </a:solidFill>
              </a:rPr>
              <a:t>提供审计分析和报表功能</a:t>
            </a:r>
            <a:endParaRPr lang="en-US" altLang="zh-CN" kern="0" dirty="0">
              <a:solidFill>
                <a:srgbClr val="0000CC"/>
              </a:solidFill>
            </a:endParaRPr>
          </a:p>
          <a:p>
            <a:pPr lvl="1">
              <a:lnSpc>
                <a:spcPct val="150000"/>
              </a:lnSpc>
            </a:pPr>
            <a:r>
              <a:rPr lang="zh-CN" altLang="en-US" kern="0" dirty="0">
                <a:solidFill>
                  <a:srgbClr val="0000CC"/>
                </a:solidFill>
              </a:rPr>
              <a:t>审计日志管理功能</a:t>
            </a:r>
            <a:endParaRPr lang="en-US" altLang="zh-CN" kern="0" dirty="0">
              <a:solidFill>
                <a:srgbClr val="0000CC"/>
              </a:solidFill>
            </a:endParaRPr>
          </a:p>
          <a:p>
            <a:pPr lvl="2">
              <a:lnSpc>
                <a:spcPct val="150000"/>
              </a:lnSpc>
            </a:pPr>
            <a:r>
              <a:rPr lang="zh-CN" altLang="zh-CN" dirty="0"/>
              <a:t>防止审计员误删审计记录，审计日志必须先转储后删除</a:t>
            </a:r>
            <a:endParaRPr lang="en-US" altLang="zh-CN" dirty="0"/>
          </a:p>
          <a:p>
            <a:pPr lvl="2">
              <a:lnSpc>
                <a:spcPct val="150000"/>
              </a:lnSpc>
            </a:pPr>
            <a:r>
              <a:rPr lang="zh-CN" altLang="zh-CN" dirty="0"/>
              <a:t>对转储的审计记录文件提供完整性和保密性保护</a:t>
            </a:r>
            <a:endParaRPr lang="en-US" altLang="zh-CN" dirty="0"/>
          </a:p>
          <a:p>
            <a:pPr lvl="2">
              <a:lnSpc>
                <a:spcPct val="150000"/>
              </a:lnSpc>
            </a:pPr>
            <a:r>
              <a:rPr lang="zh-CN" altLang="zh-CN" dirty="0"/>
              <a:t>只允许审计员查阅和转储审计记录</a:t>
            </a:r>
            <a:r>
              <a:rPr lang="zh-CN" altLang="en-US" dirty="0"/>
              <a:t>，</a:t>
            </a:r>
            <a:r>
              <a:rPr lang="zh-CN" altLang="zh-CN" dirty="0"/>
              <a:t>不允许任何用户新增和修改审计记录等</a:t>
            </a:r>
            <a:endParaRPr lang="zh-CN" altLang="en-US" dirty="0"/>
          </a:p>
          <a:p>
            <a:pPr lvl="1">
              <a:lnSpc>
                <a:spcPct val="150000"/>
              </a:lnSpc>
            </a:pPr>
            <a:r>
              <a:rPr lang="zh-CN" altLang="en-US" kern="0" dirty="0">
                <a:solidFill>
                  <a:srgbClr val="0000CC"/>
                </a:solidFill>
              </a:rPr>
              <a:t>提供查询审计设置及审计记录信息的专门视图</a:t>
            </a:r>
            <a:endParaRPr lang="en-US" altLang="zh-CN" kern="0" dirty="0">
              <a:solidFill>
                <a:srgbClr val="0000CC"/>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609600"/>
            <a:ext cx="11007107" cy="5926426"/>
          </a:xfrm>
        </p:spPr>
        <p:txBody>
          <a:bodyPr>
            <a:normAutofit/>
          </a:bodyPr>
          <a:lstStyle/>
          <a:p>
            <a:r>
              <a:rPr lang="en-US" altLang="zh-CN" dirty="0">
                <a:solidFill>
                  <a:srgbClr val="FF0000"/>
                </a:solidFill>
              </a:rPr>
              <a:t>Audit</a:t>
            </a:r>
            <a:r>
              <a:rPr lang="zh-CN" altLang="en-US" dirty="0">
                <a:solidFill>
                  <a:srgbClr val="FF0000"/>
                </a:solidFill>
              </a:rPr>
              <a:t>和</a:t>
            </a:r>
            <a:r>
              <a:rPr lang="en-US" altLang="zh-CN" dirty="0" err="1">
                <a:solidFill>
                  <a:srgbClr val="FF0000"/>
                </a:solidFill>
              </a:rPr>
              <a:t>Noaudit</a:t>
            </a:r>
            <a:r>
              <a:rPr lang="zh-CN" altLang="en-US" dirty="0">
                <a:solidFill>
                  <a:srgbClr val="FF0000"/>
                </a:solidFill>
              </a:rPr>
              <a:t>语句</a:t>
            </a:r>
            <a:endParaRPr lang="zh-CN" altLang="en-US" dirty="0">
              <a:solidFill>
                <a:srgbClr val="FF0000"/>
              </a:solidFill>
            </a:endParaRPr>
          </a:p>
          <a:p>
            <a:pPr lvl="1">
              <a:lnSpc>
                <a:spcPct val="170000"/>
              </a:lnSpc>
            </a:pPr>
            <a:r>
              <a:rPr lang="en-US" altLang="zh-CN" dirty="0">
                <a:solidFill>
                  <a:srgbClr val="0000CC"/>
                </a:solidFill>
              </a:rPr>
              <a:t>AUDIT</a:t>
            </a:r>
            <a:r>
              <a:rPr lang="zh-CN" altLang="en-US" dirty="0">
                <a:solidFill>
                  <a:srgbClr val="0000CC"/>
                </a:solidFill>
              </a:rPr>
              <a:t>语句</a:t>
            </a:r>
            <a:r>
              <a:rPr lang="zh-CN" altLang="en-US" dirty="0"/>
              <a:t>：设置审计功能 </a:t>
            </a:r>
            <a:endParaRPr lang="zh-CN" altLang="en-US" dirty="0"/>
          </a:p>
          <a:p>
            <a:pPr lvl="1">
              <a:lnSpc>
                <a:spcPct val="170000"/>
              </a:lnSpc>
            </a:pPr>
            <a:r>
              <a:rPr lang="en-US" altLang="zh-CN" dirty="0">
                <a:solidFill>
                  <a:srgbClr val="0000CC"/>
                </a:solidFill>
              </a:rPr>
              <a:t>NOAUDIT</a:t>
            </a:r>
            <a:r>
              <a:rPr lang="zh-CN" altLang="en-US" dirty="0">
                <a:solidFill>
                  <a:srgbClr val="0000CC"/>
                </a:solidFill>
              </a:rPr>
              <a:t>语句</a:t>
            </a:r>
            <a:r>
              <a:rPr lang="zh-CN" altLang="en-US" dirty="0"/>
              <a:t>：取消审计功能</a:t>
            </a:r>
            <a:endParaRPr lang="zh-CN" altLang="en-US" dirty="0">
              <a:solidFill>
                <a:srgbClr val="0000CC"/>
              </a:solidFill>
            </a:endParaRPr>
          </a:p>
          <a:p>
            <a:r>
              <a:rPr lang="zh-CN" altLang="en-US" kern="0" dirty="0">
                <a:solidFill>
                  <a:srgbClr val="FF0000"/>
                </a:solidFill>
              </a:rPr>
              <a:t>用户级审计</a:t>
            </a:r>
            <a:endParaRPr lang="en-US" altLang="zh-CN" kern="0" dirty="0">
              <a:solidFill>
                <a:srgbClr val="FF0000"/>
              </a:solidFill>
            </a:endParaRPr>
          </a:p>
          <a:p>
            <a:pPr lvl="1"/>
            <a:r>
              <a:rPr lang="zh-CN" altLang="en-US" kern="0" dirty="0">
                <a:solidFill>
                  <a:srgbClr val="0000CC"/>
                </a:solidFill>
              </a:rPr>
              <a:t>任何用户可设置的审计</a:t>
            </a:r>
            <a:endParaRPr lang="zh-CN" altLang="en-US" kern="0" dirty="0">
              <a:solidFill>
                <a:srgbClr val="0000CC"/>
              </a:solidFill>
            </a:endParaRPr>
          </a:p>
          <a:p>
            <a:pPr lvl="1"/>
            <a:r>
              <a:rPr lang="zh-CN" altLang="en-US" kern="0" dirty="0">
                <a:solidFill>
                  <a:srgbClr val="0000CC"/>
                </a:solidFill>
              </a:rPr>
              <a:t>主要是用户针对自己创建的数据库表和视图进行审计</a:t>
            </a:r>
            <a:endParaRPr lang="zh-CN" altLang="en-US" kern="0" dirty="0">
              <a:solidFill>
                <a:srgbClr val="0000CC"/>
              </a:solidFill>
            </a:endParaRPr>
          </a:p>
          <a:p>
            <a:r>
              <a:rPr lang="zh-CN" altLang="en-US" dirty="0">
                <a:solidFill>
                  <a:srgbClr val="FF0000"/>
                </a:solidFill>
              </a:rPr>
              <a:t>系统级审计</a:t>
            </a:r>
            <a:endParaRPr lang="en-US" altLang="zh-CN" dirty="0">
              <a:solidFill>
                <a:srgbClr val="FF0000"/>
              </a:solidFill>
            </a:endParaRPr>
          </a:p>
          <a:p>
            <a:pPr lvl="1"/>
            <a:r>
              <a:rPr lang="zh-CN" altLang="en-US" dirty="0">
                <a:solidFill>
                  <a:srgbClr val="0000CC"/>
                </a:solidFill>
              </a:rPr>
              <a:t>只能由数据库管理员设置</a:t>
            </a:r>
            <a:endParaRPr lang="zh-CN" altLang="en-US" dirty="0">
              <a:solidFill>
                <a:srgbClr val="0000CC"/>
              </a:solidFill>
            </a:endParaRPr>
          </a:p>
          <a:p>
            <a:pPr lvl="1"/>
            <a:r>
              <a:rPr lang="zh-CN" altLang="en-US" dirty="0">
                <a:solidFill>
                  <a:srgbClr val="0000CC"/>
                </a:solidFill>
              </a:rPr>
              <a:t>监测成功或失败的登录要求、监测授权和收回操作以及其它数据库级权限下的操作 </a:t>
            </a:r>
            <a:endParaRPr lang="zh-CN" altLang="en-US" dirty="0">
              <a:solidFill>
                <a:srgbClr val="0000CC"/>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normAutofit/>
          </a:bodyPr>
          <a:lstStyle/>
          <a:p>
            <a:r>
              <a:rPr lang="en-US" altLang="zh-CN" dirty="0"/>
              <a:t>[</a:t>
            </a:r>
            <a:r>
              <a:rPr lang="zh-CN" altLang="en-US" dirty="0"/>
              <a:t>例</a:t>
            </a:r>
            <a:r>
              <a:rPr lang="en-US" altLang="zh-CN" dirty="0"/>
              <a:t>4.15] </a:t>
            </a:r>
            <a:r>
              <a:rPr lang="zh-CN" altLang="en-US" dirty="0"/>
              <a:t>对修改</a:t>
            </a:r>
            <a:r>
              <a:rPr lang="en-US" altLang="zh-CN" dirty="0"/>
              <a:t>SC</a:t>
            </a:r>
            <a:r>
              <a:rPr lang="zh-CN" altLang="en-US" dirty="0"/>
              <a:t>表结构或修改</a:t>
            </a:r>
            <a:r>
              <a:rPr lang="en-US" altLang="zh-CN" dirty="0"/>
              <a:t>SC</a:t>
            </a:r>
            <a:r>
              <a:rPr lang="zh-CN" altLang="en-US" dirty="0"/>
              <a:t>表数据的操作进行审计。</a:t>
            </a:r>
            <a:endParaRPr lang="en-US" altLang="zh-CN" dirty="0"/>
          </a:p>
          <a:p>
            <a:pPr>
              <a:buNone/>
            </a:pPr>
            <a:r>
              <a:rPr lang="en-US" altLang="zh-CN" dirty="0">
                <a:solidFill>
                  <a:srgbClr val="0000CC"/>
                </a:solidFill>
              </a:rPr>
              <a:t>                AUDIT ALTER, UPDATE  </a:t>
            </a:r>
            <a:endParaRPr lang="en-US" altLang="zh-CN" dirty="0">
              <a:solidFill>
                <a:srgbClr val="0000CC"/>
              </a:solidFill>
            </a:endParaRPr>
          </a:p>
          <a:p>
            <a:pPr>
              <a:buNone/>
            </a:pPr>
            <a:r>
              <a:rPr lang="en-US" altLang="zh-CN" dirty="0">
                <a:solidFill>
                  <a:srgbClr val="0000CC"/>
                </a:solidFill>
              </a:rPr>
              <a:t>                ON  SC;</a:t>
            </a:r>
            <a:endParaRPr lang="zh-CN" altLang="en-US" dirty="0">
              <a:solidFill>
                <a:srgbClr val="0000CC"/>
              </a:solidFill>
            </a:endParaRPr>
          </a:p>
          <a:p>
            <a:r>
              <a:rPr lang="en-US" altLang="zh-CN" dirty="0"/>
              <a:t>[</a:t>
            </a:r>
            <a:r>
              <a:rPr lang="zh-CN" altLang="en-US" dirty="0"/>
              <a:t>例4.</a:t>
            </a:r>
            <a:r>
              <a:rPr lang="en-US" altLang="zh-CN" dirty="0"/>
              <a:t>16] </a:t>
            </a:r>
            <a:r>
              <a:rPr lang="zh-CN" altLang="en-US" dirty="0"/>
              <a:t>取消对</a:t>
            </a:r>
            <a:r>
              <a:rPr lang="en-US" altLang="zh-CN" dirty="0"/>
              <a:t>SC</a:t>
            </a:r>
            <a:r>
              <a:rPr lang="zh-CN" altLang="en-US" dirty="0"/>
              <a:t>表的一切审计</a:t>
            </a:r>
            <a:endParaRPr lang="zh-CN" altLang="en-US" dirty="0"/>
          </a:p>
          <a:p>
            <a:pPr>
              <a:buNone/>
            </a:pPr>
            <a:r>
              <a:rPr lang="en-US" altLang="zh-CN" dirty="0">
                <a:solidFill>
                  <a:srgbClr val="0000CC"/>
                </a:solidFill>
              </a:rPr>
              <a:t>                NOAUDIT ALTER, UPDATE ON  SC;</a:t>
            </a:r>
            <a:endParaRPr lang="en-US" altLang="zh-CN" dirty="0">
              <a:solidFill>
                <a:srgbClr val="0000CC"/>
              </a:solidFill>
            </a:endParaRPr>
          </a:p>
          <a:p>
            <a:pPr marL="0" indent="0">
              <a:buNone/>
            </a:pP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2" name="矩形 1"/>
          <p:cNvSpPr/>
          <p:nvPr/>
        </p:nvSpPr>
        <p:spPr>
          <a:xfrm>
            <a:off x="1337706" y="6207823"/>
            <a:ext cx="8820043" cy="400110"/>
          </a:xfrm>
          <a:prstGeom prst="rect">
            <a:avLst/>
          </a:prstGeom>
        </p:spPr>
        <p:txBody>
          <a:bodyPr wrap="none">
            <a:spAutoFit/>
          </a:bodyPr>
          <a:lstStyle/>
          <a:p>
            <a:r>
              <a:rPr lang="en-US" altLang="zh-CN" sz="2000" dirty="0">
                <a:solidFill>
                  <a:srgbClr val="C00000"/>
                </a:solidFill>
                <a:latin typeface="等线 Light" panose="02010600030101010101" pitchFamily="2" charset="-122"/>
                <a:ea typeface="等线 Light" panose="02010600030101010101" pitchFamily="2" charset="-122"/>
              </a:rPr>
              <a:t>Oracle</a:t>
            </a:r>
            <a:r>
              <a:rPr lang="zh-CN" altLang="en-US" sz="2000" dirty="0">
                <a:solidFill>
                  <a:srgbClr val="C00000"/>
                </a:solidFill>
                <a:latin typeface="等线 Light" panose="02010600030101010101" pitchFamily="2" charset="-122"/>
                <a:ea typeface="等线 Light" panose="02010600030101010101" pitchFamily="2" charset="-122"/>
              </a:rPr>
              <a:t>审计较详细用法可参见：</a:t>
            </a:r>
            <a:r>
              <a:rPr lang="zh-CN" altLang="en-US" sz="2000" dirty="0">
                <a:solidFill>
                  <a:srgbClr val="C00000"/>
                </a:solidFill>
                <a:latin typeface="等线 Light" panose="02010600030101010101" pitchFamily="2" charset="-122"/>
                <a:ea typeface="等线 Light" panose="02010600030101010101" pitchFamily="2" charset="-122"/>
                <a:hlinkClick r:id="rId1"/>
              </a:rPr>
              <a:t>http://www.cnblogs.com/anruy/p/5944635.html</a:t>
            </a:r>
            <a:endParaRPr lang="en-US" altLang="zh-CN" sz="2000" dirty="0">
              <a:solidFill>
                <a:srgbClr val="C00000"/>
              </a:solidFill>
              <a:latin typeface="等线 Light" panose="02010600030101010101" pitchFamily="2" charset="-122"/>
              <a:ea typeface="等线 Light" panose="02010600030101010101" pitchFamily="2" charset="-122"/>
            </a:endParaRPr>
          </a:p>
        </p:txBody>
      </p:sp>
      <p:pic>
        <p:nvPicPr>
          <p:cNvPr id="5" name="图片 4"/>
          <p:cNvPicPr>
            <a:picLocks noChangeAspect="1"/>
          </p:cNvPicPr>
          <p:nvPr/>
        </p:nvPicPr>
        <p:blipFill>
          <a:blip r:embed="rId2"/>
          <a:stretch>
            <a:fillRect/>
          </a:stretch>
        </p:blipFill>
        <p:spPr>
          <a:xfrm>
            <a:off x="1981200" y="3810000"/>
            <a:ext cx="7327499" cy="2095665"/>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p:txBody>
          <a:bodyPr>
            <a:normAutofit/>
          </a:bodyPr>
          <a:lstStyle/>
          <a:p>
            <a:pPr>
              <a:lnSpc>
                <a:spcPct val="150000"/>
              </a:lnSpc>
            </a:pPr>
            <a:r>
              <a:rPr lang="zh-CN" altLang="en-US" dirty="0">
                <a:solidFill>
                  <a:schemeClr val="bg1">
                    <a:lumMod val="75000"/>
                  </a:schemeClr>
                </a:solidFill>
              </a:rPr>
              <a:t>数据库安全性概述</a:t>
            </a:r>
            <a:endParaRPr lang="zh-CN" altLang="en-US" dirty="0">
              <a:solidFill>
                <a:schemeClr val="bg1">
                  <a:lumMod val="75000"/>
                </a:schemeClr>
              </a:solidFill>
            </a:endParaRPr>
          </a:p>
          <a:p>
            <a:pPr>
              <a:lnSpc>
                <a:spcPct val="150000"/>
              </a:lnSpc>
            </a:pPr>
            <a:r>
              <a:rPr lang="zh-CN" altLang="en-US" dirty="0">
                <a:solidFill>
                  <a:schemeClr val="bg1">
                    <a:lumMod val="75000"/>
                  </a:schemeClr>
                </a:solidFill>
              </a:rPr>
              <a:t>数据库安全性控制</a:t>
            </a:r>
            <a:endParaRPr lang="zh-CN" altLang="en-US" dirty="0">
              <a:solidFill>
                <a:schemeClr val="bg1">
                  <a:lumMod val="75000"/>
                </a:schemeClr>
              </a:solidFill>
            </a:endParaRPr>
          </a:p>
          <a:p>
            <a:pPr>
              <a:lnSpc>
                <a:spcPct val="150000"/>
              </a:lnSpc>
            </a:pPr>
            <a:r>
              <a:rPr lang="zh-CN" altLang="en-US" dirty="0">
                <a:solidFill>
                  <a:schemeClr val="bg1">
                    <a:lumMod val="75000"/>
                  </a:schemeClr>
                </a:solidFill>
              </a:rPr>
              <a:t>视图机制</a:t>
            </a:r>
            <a:endParaRPr lang="zh-CN" altLang="en-US" dirty="0">
              <a:solidFill>
                <a:schemeClr val="bg1">
                  <a:lumMod val="75000"/>
                </a:schemeClr>
              </a:solidFill>
            </a:endParaRPr>
          </a:p>
          <a:p>
            <a:pPr>
              <a:lnSpc>
                <a:spcPct val="150000"/>
              </a:lnSpc>
            </a:pPr>
            <a:r>
              <a:rPr lang="zh-CN" altLang="en-US" dirty="0">
                <a:solidFill>
                  <a:schemeClr val="bg1">
                    <a:lumMod val="75000"/>
                  </a:schemeClr>
                </a:solidFill>
              </a:rPr>
              <a:t>审计</a:t>
            </a:r>
            <a:r>
              <a:rPr lang="en-US" altLang="zh-CN" dirty="0">
                <a:solidFill>
                  <a:schemeClr val="bg1">
                    <a:lumMod val="75000"/>
                  </a:schemeClr>
                </a:solidFill>
              </a:rPr>
              <a:t>(Audit)</a:t>
            </a:r>
            <a:endParaRPr lang="zh-CN" altLang="en-US" dirty="0">
              <a:solidFill>
                <a:schemeClr val="bg1">
                  <a:lumMod val="75000"/>
                </a:schemeClr>
              </a:solidFill>
            </a:endParaRPr>
          </a:p>
          <a:p>
            <a:pPr>
              <a:lnSpc>
                <a:spcPct val="150000"/>
              </a:lnSpc>
            </a:pPr>
            <a:r>
              <a:rPr lang="zh-CN" altLang="en-US" dirty="0">
                <a:solidFill>
                  <a:srgbClr val="FF0000"/>
                </a:solidFill>
              </a:rPr>
              <a:t>数据加密</a:t>
            </a:r>
            <a:endParaRPr lang="zh-CN" altLang="en-US" dirty="0">
              <a:solidFill>
                <a:srgbClr val="FF0000"/>
              </a:solidFill>
            </a:endParaRPr>
          </a:p>
          <a:p>
            <a:pPr>
              <a:lnSpc>
                <a:spcPct val="150000"/>
              </a:lnSpc>
            </a:pPr>
            <a:r>
              <a:rPr lang="zh-CN" altLang="en-US" dirty="0">
                <a:solidFill>
                  <a:schemeClr val="bg1">
                    <a:lumMod val="75000"/>
                  </a:schemeClr>
                </a:solidFill>
              </a:rPr>
              <a:t>其他安全性保护</a:t>
            </a:r>
            <a:endParaRPr lang="zh-CN" altLang="en-US" dirty="0">
              <a:solidFill>
                <a:schemeClr val="bg1">
                  <a:lumMod val="75000"/>
                </a:schemeClr>
              </a:solidFill>
            </a:endParaRPr>
          </a:p>
          <a:p>
            <a:pPr>
              <a:lnSpc>
                <a:spcPct val="150000"/>
              </a:lnSpc>
            </a:pPr>
            <a:r>
              <a:rPr lang="zh-CN" altLang="en-US" dirty="0">
                <a:solidFill>
                  <a:schemeClr val="bg1">
                    <a:lumMod val="75000"/>
                  </a:schemeClr>
                </a:solidFill>
              </a:rPr>
              <a:t>本章小结</a:t>
            </a:r>
            <a:endParaRPr lang="zh-CN" altLang="en-US" dirty="0">
              <a:solidFill>
                <a:schemeClr val="bg1">
                  <a:lumMod val="75000"/>
                </a:schemeClr>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数据加密</a:t>
            </a:r>
            <a:endParaRPr lang="zh-CN" altLang="en-US" dirty="0"/>
          </a:p>
        </p:txBody>
      </p:sp>
      <p:sp>
        <p:nvSpPr>
          <p:cNvPr id="3" name="内容占位符 2"/>
          <p:cNvSpPr>
            <a:spLocks noGrp="1"/>
          </p:cNvSpPr>
          <p:nvPr>
            <p:ph idx="1"/>
          </p:nvPr>
        </p:nvSpPr>
        <p:spPr/>
        <p:txBody>
          <a:bodyPr/>
          <a:lstStyle/>
          <a:p>
            <a:pPr>
              <a:lnSpc>
                <a:spcPct val="120000"/>
              </a:lnSpc>
            </a:pPr>
            <a:r>
              <a:rPr lang="zh-CN" altLang="en-US" dirty="0">
                <a:solidFill>
                  <a:srgbClr val="FF0000"/>
                </a:solidFill>
              </a:rPr>
              <a:t>数据加密</a:t>
            </a:r>
            <a:endParaRPr lang="zh-CN" altLang="en-US" dirty="0">
              <a:solidFill>
                <a:srgbClr val="FF0000"/>
              </a:solidFill>
            </a:endParaRPr>
          </a:p>
          <a:p>
            <a:pPr lvl="1">
              <a:lnSpc>
                <a:spcPct val="120000"/>
              </a:lnSpc>
            </a:pPr>
            <a:r>
              <a:rPr lang="zh-CN" altLang="en-US" dirty="0"/>
              <a:t>防止数据库中数据在存储和传输中失密的有效手段</a:t>
            </a:r>
            <a:endParaRPr lang="zh-CN" altLang="en-US" dirty="0"/>
          </a:p>
          <a:p>
            <a:pPr lvl="1">
              <a:lnSpc>
                <a:spcPct val="120000"/>
              </a:lnSpc>
            </a:pPr>
            <a:endParaRPr lang="zh-CN" altLang="en-US" sz="1200" dirty="0"/>
          </a:p>
          <a:p>
            <a:pPr>
              <a:lnSpc>
                <a:spcPct val="120000"/>
              </a:lnSpc>
            </a:pPr>
            <a:r>
              <a:rPr lang="zh-CN" altLang="en-US" dirty="0">
                <a:solidFill>
                  <a:srgbClr val="FF0000"/>
                </a:solidFill>
              </a:rPr>
              <a:t>加密的基本思想</a:t>
            </a:r>
            <a:endParaRPr lang="en-US" altLang="zh-CN" dirty="0">
              <a:solidFill>
                <a:srgbClr val="FF0000"/>
              </a:solidFill>
            </a:endParaRPr>
          </a:p>
          <a:p>
            <a:pPr lvl="1">
              <a:lnSpc>
                <a:spcPct val="120000"/>
              </a:lnSpc>
            </a:pPr>
            <a:r>
              <a:rPr lang="zh-CN" altLang="zh-CN" dirty="0"/>
              <a:t>根据一定的算法将原始数据</a:t>
            </a:r>
            <a:r>
              <a:rPr lang="en-US" altLang="zh-CN" dirty="0"/>
              <a:t>—</a:t>
            </a:r>
            <a:r>
              <a:rPr lang="zh-CN" altLang="zh-CN" dirty="0"/>
              <a:t>明文</a:t>
            </a:r>
            <a:r>
              <a:rPr lang="en-US" altLang="zh-CN" dirty="0"/>
              <a:t>(Plain text)</a:t>
            </a:r>
            <a:r>
              <a:rPr lang="zh-CN" altLang="zh-CN" dirty="0"/>
              <a:t>变换为不可直接识别的格式</a:t>
            </a:r>
            <a:r>
              <a:rPr lang="en-US" altLang="zh-CN" dirty="0"/>
              <a:t>­</a:t>
            </a:r>
            <a:r>
              <a:rPr lang="zh-CN" altLang="zh-CN" dirty="0"/>
              <a:t>—密文</a:t>
            </a:r>
            <a:r>
              <a:rPr lang="en-US" altLang="zh-CN" dirty="0"/>
              <a:t>(Cipher text)</a:t>
            </a:r>
            <a:endParaRPr lang="zh-CN" altLang="en-US" dirty="0"/>
          </a:p>
          <a:p>
            <a:pPr lvl="1">
              <a:lnSpc>
                <a:spcPct val="120000"/>
              </a:lnSpc>
            </a:pPr>
            <a:endParaRPr lang="zh-CN" altLang="en-US" sz="1200" dirty="0"/>
          </a:p>
          <a:p>
            <a:pPr>
              <a:lnSpc>
                <a:spcPct val="120000"/>
              </a:lnSpc>
            </a:pPr>
            <a:r>
              <a:rPr lang="zh-CN" altLang="en-US" dirty="0">
                <a:solidFill>
                  <a:srgbClr val="FF0000"/>
                </a:solidFill>
              </a:rPr>
              <a:t>加密方法</a:t>
            </a:r>
            <a:endParaRPr lang="zh-CN" altLang="en-US" dirty="0">
              <a:solidFill>
                <a:srgbClr val="FF0000"/>
              </a:solidFill>
            </a:endParaRPr>
          </a:p>
          <a:p>
            <a:pPr lvl="1">
              <a:lnSpc>
                <a:spcPct val="120000"/>
              </a:lnSpc>
            </a:pPr>
            <a:r>
              <a:rPr lang="zh-CN" altLang="en-US" dirty="0"/>
              <a:t>存储加密</a:t>
            </a:r>
            <a:endParaRPr lang="en-US" altLang="zh-CN" dirty="0"/>
          </a:p>
          <a:p>
            <a:pPr lvl="1">
              <a:lnSpc>
                <a:spcPct val="120000"/>
              </a:lnSpc>
            </a:pPr>
            <a:r>
              <a:rPr lang="zh-CN" altLang="en-US" dirty="0"/>
              <a:t>传输加密</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1" y="609600"/>
            <a:ext cx="11221192" cy="5926426"/>
          </a:xfrm>
        </p:spPr>
        <p:txBody>
          <a:bodyPr>
            <a:normAutofit/>
          </a:bodyPr>
          <a:lstStyle/>
          <a:p>
            <a:r>
              <a:rPr lang="zh-CN" altLang="en-US" dirty="0">
                <a:solidFill>
                  <a:srgbClr val="FF0000"/>
                </a:solidFill>
              </a:rPr>
              <a:t>存储加密</a:t>
            </a:r>
            <a:endParaRPr lang="zh-CN" altLang="en-US" dirty="0">
              <a:solidFill>
                <a:srgbClr val="FF0000"/>
              </a:solidFill>
            </a:endParaRPr>
          </a:p>
          <a:p>
            <a:pPr lvl="1">
              <a:lnSpc>
                <a:spcPct val="170000"/>
              </a:lnSpc>
            </a:pPr>
            <a:r>
              <a:rPr lang="zh-CN" altLang="en-US" dirty="0">
                <a:solidFill>
                  <a:srgbClr val="0000CC"/>
                </a:solidFill>
              </a:rPr>
              <a:t>透明存储加密</a:t>
            </a:r>
            <a:endParaRPr lang="en-US" altLang="zh-CN" dirty="0">
              <a:solidFill>
                <a:srgbClr val="0000CC"/>
              </a:solidFill>
            </a:endParaRPr>
          </a:p>
          <a:p>
            <a:pPr lvl="2">
              <a:lnSpc>
                <a:spcPct val="170000"/>
              </a:lnSpc>
            </a:pPr>
            <a:r>
              <a:rPr lang="zh-CN" altLang="en-US" sz="2200" dirty="0"/>
              <a:t>内核级加密保护方式，对用户完全透明</a:t>
            </a:r>
            <a:endParaRPr lang="zh-CN" altLang="en-US" sz="2200" dirty="0"/>
          </a:p>
          <a:p>
            <a:pPr lvl="2">
              <a:lnSpc>
                <a:spcPct val="170000"/>
              </a:lnSpc>
            </a:pPr>
            <a:r>
              <a:rPr lang="zh-CN" altLang="en-US" sz="2200" dirty="0"/>
              <a:t>将数据在写到磁盘时对数据进行加密，授权用户读取数据时再对其进行解密</a:t>
            </a:r>
            <a:endParaRPr lang="zh-CN" altLang="en-US" sz="2200" dirty="0"/>
          </a:p>
          <a:p>
            <a:pPr lvl="2">
              <a:lnSpc>
                <a:spcPct val="170000"/>
              </a:lnSpc>
            </a:pPr>
            <a:r>
              <a:rPr lang="zh-CN" altLang="en-US" sz="2200" dirty="0"/>
              <a:t>数据库的应用程序不需要做任何修改，只需在创建表语句中说明需加密的字段即可</a:t>
            </a:r>
            <a:endParaRPr lang="zh-CN" altLang="en-US" sz="2200" dirty="0"/>
          </a:p>
          <a:p>
            <a:pPr lvl="2">
              <a:lnSpc>
                <a:spcPct val="170000"/>
              </a:lnSpc>
            </a:pPr>
            <a:r>
              <a:rPr lang="zh-CN" altLang="en-US" sz="2200" dirty="0">
                <a:solidFill>
                  <a:srgbClr val="FF0000"/>
                </a:solidFill>
              </a:rPr>
              <a:t>内核级加密方法</a:t>
            </a:r>
            <a:r>
              <a:rPr lang="en-US" altLang="zh-CN" sz="2200" dirty="0">
                <a:solidFill>
                  <a:srgbClr val="FF0000"/>
                </a:solidFill>
              </a:rPr>
              <a:t>: </a:t>
            </a:r>
            <a:r>
              <a:rPr lang="zh-CN" altLang="en-US" sz="2200" dirty="0">
                <a:solidFill>
                  <a:srgbClr val="FF0000"/>
                </a:solidFill>
              </a:rPr>
              <a:t>性能较好，安全完备性较高</a:t>
            </a:r>
            <a:endParaRPr lang="en-US" altLang="zh-CN" sz="2200" dirty="0">
              <a:solidFill>
                <a:srgbClr val="FF0000"/>
              </a:solidFill>
            </a:endParaRPr>
          </a:p>
          <a:p>
            <a:pPr lvl="1">
              <a:lnSpc>
                <a:spcPct val="170000"/>
              </a:lnSpc>
            </a:pPr>
            <a:r>
              <a:rPr lang="zh-CN" altLang="en-US" dirty="0">
                <a:solidFill>
                  <a:srgbClr val="0000CC"/>
                </a:solidFill>
              </a:rPr>
              <a:t>非透明存储加密</a:t>
            </a:r>
            <a:endParaRPr lang="en-US" altLang="zh-CN" dirty="0">
              <a:solidFill>
                <a:srgbClr val="0000CC"/>
              </a:solidFill>
            </a:endParaRPr>
          </a:p>
          <a:p>
            <a:pPr lvl="2">
              <a:lnSpc>
                <a:spcPct val="170000"/>
              </a:lnSpc>
            </a:pPr>
            <a:r>
              <a:rPr lang="zh-CN" altLang="zh-CN" sz="2200" dirty="0"/>
              <a:t>通过多个加密函数实现</a:t>
            </a:r>
            <a:endParaRPr lang="en-US" altLang="zh-CN" sz="2200" kern="0" dirty="0">
              <a:latin typeface="宋体" panose="02010600030101010101" pitchFamily="2" charset="-122"/>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1" y="609600"/>
            <a:ext cx="11221192" cy="5926426"/>
          </a:xfrm>
        </p:spPr>
        <p:txBody>
          <a:bodyPr>
            <a:normAutofit/>
          </a:bodyPr>
          <a:lstStyle/>
          <a:p>
            <a:r>
              <a:rPr lang="zh-CN" altLang="en-US" dirty="0">
                <a:solidFill>
                  <a:srgbClr val="FF0000"/>
                </a:solidFill>
              </a:rPr>
              <a:t>传输加密</a:t>
            </a:r>
            <a:endParaRPr lang="zh-CN" altLang="en-US" dirty="0">
              <a:solidFill>
                <a:srgbClr val="FF0000"/>
              </a:solidFill>
            </a:endParaRPr>
          </a:p>
          <a:p>
            <a:pPr lvl="1"/>
            <a:r>
              <a:rPr lang="zh-CN" altLang="en-US" dirty="0">
                <a:solidFill>
                  <a:srgbClr val="0000CC"/>
                </a:solidFill>
              </a:rPr>
              <a:t>链路加密</a:t>
            </a:r>
            <a:endParaRPr lang="en-US" altLang="zh-CN" dirty="0">
              <a:solidFill>
                <a:srgbClr val="0000CC"/>
              </a:solidFill>
            </a:endParaRPr>
          </a:p>
          <a:p>
            <a:pPr lvl="2"/>
            <a:r>
              <a:rPr lang="zh-CN" altLang="en-US" sz="2200" dirty="0"/>
              <a:t>在链路层进行加密</a:t>
            </a:r>
            <a:endParaRPr lang="zh-CN" altLang="en-US" sz="2200" dirty="0"/>
          </a:p>
          <a:p>
            <a:pPr lvl="2"/>
            <a:r>
              <a:rPr lang="zh-CN" altLang="en-US" sz="2400" dirty="0">
                <a:latin typeface="宋体" panose="02010600030101010101" pitchFamily="2" charset="-122"/>
              </a:rPr>
              <a:t>传输信息由报头和报文两部分组成</a:t>
            </a:r>
            <a:endParaRPr lang="en-US" altLang="zh-CN" sz="2400" dirty="0">
              <a:latin typeface="宋体" panose="02010600030101010101" pitchFamily="2" charset="-122"/>
            </a:endParaRPr>
          </a:p>
          <a:p>
            <a:pPr lvl="2"/>
            <a:r>
              <a:rPr lang="zh-CN" altLang="zh-CN" sz="2400" dirty="0"/>
              <a:t>报文和报头均加密</a:t>
            </a:r>
            <a:endParaRPr lang="en-US" altLang="zh-CN" sz="2200" dirty="0"/>
          </a:p>
          <a:p>
            <a:pPr lvl="1"/>
            <a:r>
              <a:rPr lang="zh-CN" altLang="en-US" dirty="0">
                <a:solidFill>
                  <a:srgbClr val="0000CC"/>
                </a:solidFill>
              </a:rPr>
              <a:t>端到端加密</a:t>
            </a:r>
            <a:endParaRPr lang="en-US" altLang="zh-CN" dirty="0">
              <a:solidFill>
                <a:srgbClr val="0000CC"/>
              </a:solidFill>
            </a:endParaRPr>
          </a:p>
          <a:p>
            <a:pPr lvl="2"/>
            <a:r>
              <a:rPr lang="zh-CN" altLang="en-US" sz="2200" dirty="0">
                <a:latin typeface="宋体" panose="02010600030101010101" pitchFamily="2" charset="-122"/>
              </a:rPr>
              <a:t>在发送端加密，接收端解密</a:t>
            </a:r>
            <a:endParaRPr lang="en-US" altLang="zh-CN" sz="2200" dirty="0">
              <a:latin typeface="宋体" panose="02010600030101010101" pitchFamily="2" charset="-122"/>
            </a:endParaRPr>
          </a:p>
          <a:p>
            <a:pPr lvl="2"/>
            <a:r>
              <a:rPr lang="zh-CN" altLang="en-US" sz="2200" dirty="0">
                <a:latin typeface="宋体" panose="02010600030101010101" pitchFamily="2" charset="-122"/>
              </a:rPr>
              <a:t>只加密报文不加密报头</a:t>
            </a:r>
            <a:endParaRPr lang="en-US" altLang="zh-CN" sz="2200" dirty="0">
              <a:latin typeface="宋体" panose="02010600030101010101" pitchFamily="2" charset="-122"/>
            </a:endParaRPr>
          </a:p>
          <a:p>
            <a:pPr lvl="2"/>
            <a:r>
              <a:rPr lang="zh-CN" altLang="zh-CN" sz="2200" dirty="0"/>
              <a:t>所需密码设备数量相对较少</a:t>
            </a:r>
            <a:r>
              <a:rPr lang="zh-CN" altLang="en-US" sz="2200" dirty="0"/>
              <a:t>，</a:t>
            </a:r>
            <a:r>
              <a:rPr lang="zh-CN" altLang="zh-CN" sz="2200" dirty="0"/>
              <a:t>容易被非法监听者发现并从中获取敏感信息</a:t>
            </a:r>
            <a:endParaRPr lang="en-US" altLang="zh-CN" sz="2200" dirty="0">
              <a:latin typeface="宋体" panose="02010600030101010101" pitchFamily="2" charset="-122"/>
            </a:endParaRPr>
          </a:p>
          <a:p>
            <a:pPr lvl="2"/>
            <a:endParaRPr lang="en-US" altLang="zh-CN" sz="2200" dirty="0"/>
          </a:p>
          <a:p>
            <a:pPr lvl="2"/>
            <a:endParaRPr lang="en-US" altLang="zh-CN" sz="2200" kern="0" dirty="0">
              <a:latin typeface="宋体" panose="02010600030101010101" pitchFamily="2" charset="-122"/>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grpSp>
        <p:nvGrpSpPr>
          <p:cNvPr id="5" name="组合 22"/>
          <p:cNvGrpSpPr/>
          <p:nvPr/>
        </p:nvGrpSpPr>
        <p:grpSpPr bwMode="auto">
          <a:xfrm>
            <a:off x="1828800" y="1205706"/>
            <a:ext cx="7871465" cy="3573463"/>
            <a:chOff x="467544" y="509235"/>
            <a:chExt cx="6408712" cy="3575349"/>
          </a:xfrm>
        </p:grpSpPr>
        <p:grpSp>
          <p:nvGrpSpPr>
            <p:cNvPr id="6" name="Group 5"/>
            <p:cNvGrpSpPr/>
            <p:nvPr/>
          </p:nvGrpSpPr>
          <p:grpSpPr bwMode="auto">
            <a:xfrm>
              <a:off x="467544" y="509235"/>
              <a:ext cx="6408712" cy="3575349"/>
              <a:chOff x="0" y="0"/>
              <a:chExt cx="8496944" cy="4048049"/>
            </a:xfrm>
          </p:grpSpPr>
          <p:grpSp>
            <p:nvGrpSpPr>
              <p:cNvPr id="8" name="Group 6"/>
              <p:cNvGrpSpPr/>
              <p:nvPr/>
            </p:nvGrpSpPr>
            <p:grpSpPr bwMode="auto">
              <a:xfrm>
                <a:off x="0" y="0"/>
                <a:ext cx="8496944" cy="3555707"/>
                <a:chOff x="0" y="0"/>
                <a:chExt cx="8352928" cy="2844568"/>
              </a:xfrm>
            </p:grpSpPr>
            <p:sp>
              <p:nvSpPr>
                <p:cNvPr id="11" name="TextBox 5"/>
                <p:cNvSpPr txBox="1">
                  <a:spLocks noChangeArrowheads="1"/>
                </p:cNvSpPr>
                <p:nvPr/>
              </p:nvSpPr>
              <p:spPr bwMode="auto">
                <a:xfrm>
                  <a:off x="0" y="0"/>
                  <a:ext cx="8352928" cy="284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第一步：创建可信连接</a:t>
                  </a: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第二步：确认通信双方端点的可靠性</a:t>
                  </a: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第三步：协商加密算法和密钥</a:t>
                  </a: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第四步：可信传输数据</a:t>
                  </a: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第五步：关闭可信连接</a:t>
                  </a:r>
                  <a:endParaRPr lang="zh-CN" altLang="en-US" sz="2200" dirty="0">
                    <a:latin typeface="Times New Roman" panose="02020603050405020304" pitchFamily="18" charset="0"/>
                  </a:endParaRPr>
                </a:p>
              </p:txBody>
            </p:sp>
            <p:cxnSp>
              <p:nvCxnSpPr>
                <p:cNvPr id="12" name="直接箭头连接符 6"/>
                <p:cNvCxnSpPr>
                  <a:cxnSpLocks noChangeShapeType="1"/>
                </p:cNvCxnSpPr>
                <p:nvPr/>
              </p:nvCxnSpPr>
              <p:spPr bwMode="auto">
                <a:xfrm>
                  <a:off x="920238" y="345638"/>
                  <a:ext cx="6552728" cy="0"/>
                </a:xfrm>
                <a:prstGeom prst="straightConnector1">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13" name="直接箭头连接符 7"/>
                <p:cNvCxnSpPr>
                  <a:cxnSpLocks noChangeShapeType="1"/>
                </p:cNvCxnSpPr>
                <p:nvPr/>
              </p:nvCxnSpPr>
              <p:spPr bwMode="auto">
                <a:xfrm>
                  <a:off x="920239" y="954792"/>
                  <a:ext cx="6552727" cy="0"/>
                </a:xfrm>
                <a:prstGeom prst="straightConnector1">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14" name="直接箭头连接符 8"/>
                <p:cNvCxnSpPr>
                  <a:cxnSpLocks noChangeShapeType="1"/>
                </p:cNvCxnSpPr>
                <p:nvPr/>
              </p:nvCxnSpPr>
              <p:spPr bwMode="auto">
                <a:xfrm>
                  <a:off x="920239" y="2781712"/>
                  <a:ext cx="6552727" cy="0"/>
                </a:xfrm>
                <a:prstGeom prst="straightConnector1">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15" name="直接箭头连接符 9"/>
                <p:cNvCxnSpPr>
                  <a:cxnSpLocks noChangeShapeType="1"/>
                </p:cNvCxnSpPr>
                <p:nvPr/>
              </p:nvCxnSpPr>
              <p:spPr bwMode="auto">
                <a:xfrm>
                  <a:off x="920239" y="2129241"/>
                  <a:ext cx="6552727" cy="0"/>
                </a:xfrm>
                <a:prstGeom prst="straightConnector1">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grpSp>
          <p:sp>
            <p:nvSpPr>
              <p:cNvPr id="9" name="矩形 12"/>
              <p:cNvSpPr>
                <a:spLocks noChangeArrowheads="1"/>
              </p:cNvSpPr>
              <p:nvPr/>
            </p:nvSpPr>
            <p:spPr bwMode="auto">
              <a:xfrm>
                <a:off x="191536" y="1"/>
                <a:ext cx="744569" cy="4048048"/>
              </a:xfrm>
              <a:prstGeom prst="rect">
                <a:avLst/>
              </a:prstGeom>
              <a:gradFill rotWithShape="0">
                <a:gsLst>
                  <a:gs pos="0">
                    <a:srgbClr val="FFFFFF"/>
                  </a:gs>
                  <a:gs pos="100000">
                    <a:srgbClr val="BBBBBB"/>
                  </a:gs>
                </a:gsLst>
                <a:lin ang="5400000" scaled="1"/>
              </a:gradFill>
              <a:ln w="25400">
                <a:solidFill>
                  <a:schemeClr val="tx1"/>
                </a:solidFill>
                <a:miter lim="800000"/>
              </a:ln>
            </p:spPr>
            <p:txBody>
              <a:bodyPr wrap="none" anchor="ctr"/>
              <a:lstStyle>
                <a:lvl1pPr marL="342900" indent="-342900"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zh-CN" altLang="en-US" sz="2200">
                    <a:latin typeface="Times New Roman" panose="02020603050405020304" pitchFamily="18" charset="0"/>
                  </a:rPr>
                  <a:t>可</a:t>
                </a:r>
                <a:endParaRPr lang="en-US" altLang="zh-CN" sz="220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a:latin typeface="Times New Roman" panose="02020603050405020304" pitchFamily="18" charset="0"/>
                  </a:rPr>
                  <a:t>信</a:t>
                </a:r>
                <a:endParaRPr lang="en-US" altLang="zh-CN" sz="220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a:latin typeface="Times New Roman" panose="02020603050405020304" pitchFamily="18" charset="0"/>
                  </a:rPr>
                  <a:t>通</a:t>
                </a:r>
                <a:endParaRPr lang="en-US" altLang="zh-CN" sz="220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a:latin typeface="Times New Roman" panose="02020603050405020304" pitchFamily="18" charset="0"/>
                  </a:rPr>
                  <a:t>讯</a:t>
                </a:r>
                <a:endParaRPr lang="en-US" altLang="zh-CN" sz="220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a:latin typeface="Times New Roman" panose="02020603050405020304" pitchFamily="18" charset="0"/>
                  </a:rPr>
                  <a:t>模</a:t>
                </a:r>
                <a:endParaRPr lang="en-US" altLang="zh-CN" sz="220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a:latin typeface="Times New Roman" panose="02020603050405020304" pitchFamily="18" charset="0"/>
                  </a:rPr>
                  <a:t>块</a:t>
                </a:r>
                <a:endParaRPr lang="zh-CN" altLang="en-US" sz="2200">
                  <a:latin typeface="Times New Roman" panose="02020603050405020304" pitchFamily="18" charset="0"/>
                </a:endParaRPr>
              </a:p>
            </p:txBody>
          </p:sp>
          <p:sp>
            <p:nvSpPr>
              <p:cNvPr id="10" name="矩形 13"/>
              <p:cNvSpPr>
                <a:spLocks noChangeArrowheads="1"/>
              </p:cNvSpPr>
              <p:nvPr/>
            </p:nvSpPr>
            <p:spPr bwMode="auto">
              <a:xfrm>
                <a:off x="7632848" y="72008"/>
                <a:ext cx="672561" cy="3976041"/>
              </a:xfrm>
              <a:prstGeom prst="rect">
                <a:avLst/>
              </a:prstGeom>
              <a:gradFill rotWithShape="0">
                <a:gsLst>
                  <a:gs pos="0">
                    <a:srgbClr val="FFFFFF"/>
                  </a:gs>
                  <a:gs pos="100000">
                    <a:srgbClr val="BBBBBB"/>
                  </a:gs>
                </a:gsLst>
                <a:lin ang="5400000" scaled="1"/>
              </a:gradFill>
              <a:ln w="25400">
                <a:solidFill>
                  <a:schemeClr val="tx1"/>
                </a:solidFill>
                <a:miter lim="800000"/>
              </a:ln>
            </p:spPr>
            <p:txBody>
              <a:bodyPr wrap="none" anchor="ctr"/>
              <a:lstStyle>
                <a:lvl1pPr marL="342900" indent="-342900"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zh-CN" altLang="en-US" sz="2200">
                    <a:latin typeface="Times New Roman" panose="02020603050405020304" pitchFamily="18" charset="0"/>
                  </a:rPr>
                  <a:t>可</a:t>
                </a:r>
                <a:endParaRPr lang="en-US" altLang="zh-CN" sz="220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a:latin typeface="Times New Roman" panose="02020603050405020304" pitchFamily="18" charset="0"/>
                  </a:rPr>
                  <a:t>信</a:t>
                </a:r>
                <a:endParaRPr lang="en-US" altLang="zh-CN" sz="220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a:latin typeface="Times New Roman" panose="02020603050405020304" pitchFamily="18" charset="0"/>
                  </a:rPr>
                  <a:t>通</a:t>
                </a:r>
                <a:endParaRPr lang="en-US" altLang="zh-CN" sz="220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a:latin typeface="Times New Roman" panose="02020603050405020304" pitchFamily="18" charset="0"/>
                  </a:rPr>
                  <a:t>讯</a:t>
                </a:r>
                <a:endParaRPr lang="en-US" altLang="zh-CN" sz="220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a:latin typeface="Times New Roman" panose="02020603050405020304" pitchFamily="18" charset="0"/>
                  </a:rPr>
                  <a:t>模</a:t>
                </a:r>
                <a:endParaRPr lang="en-US" altLang="zh-CN" sz="220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a:latin typeface="Times New Roman" panose="02020603050405020304" pitchFamily="18" charset="0"/>
                  </a:rPr>
                  <a:t>块</a:t>
                </a:r>
                <a:endParaRPr lang="zh-CN" altLang="en-US" sz="2200">
                  <a:latin typeface="Times New Roman" panose="02020603050405020304" pitchFamily="18" charset="0"/>
                </a:endParaRPr>
              </a:p>
            </p:txBody>
          </p:sp>
        </p:grpSp>
        <p:cxnSp>
          <p:nvCxnSpPr>
            <p:cNvPr id="7" name="直接箭头连接符 9"/>
            <p:cNvCxnSpPr>
              <a:cxnSpLocks noChangeShapeType="1"/>
            </p:cNvCxnSpPr>
            <p:nvPr/>
          </p:nvCxnSpPr>
          <p:spPr bwMode="auto">
            <a:xfrm>
              <a:off x="1187624" y="2211673"/>
              <a:ext cx="5027524" cy="0"/>
            </a:xfrm>
            <a:prstGeom prst="straightConnector1">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grpSp>
      <p:pic>
        <p:nvPicPr>
          <p:cNvPr id="16" name="Picture 1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1715" y="2259272"/>
            <a:ext cx="1217084"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23"/>
          <p:cNvSpPr txBox="1">
            <a:spLocks noChangeArrowheads="1"/>
          </p:cNvSpPr>
          <p:nvPr/>
        </p:nvSpPr>
        <p:spPr bwMode="auto">
          <a:xfrm>
            <a:off x="706966" y="3267335"/>
            <a:ext cx="7521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2200" dirty="0">
                <a:solidFill>
                  <a:srgbClr val="0000FF"/>
                </a:solidFill>
              </a:rPr>
              <a:t>用户</a:t>
            </a:r>
            <a:endParaRPr lang="zh-CN" altLang="en-US" sz="2200" dirty="0">
              <a:solidFill>
                <a:srgbClr val="0000FF"/>
              </a:solidFill>
            </a:endParaRPr>
          </a:p>
        </p:txBody>
      </p:sp>
      <p:pic>
        <p:nvPicPr>
          <p:cNvPr id="18"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487" y="2133599"/>
            <a:ext cx="1075916" cy="98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24"/>
          <p:cNvSpPr txBox="1">
            <a:spLocks noChangeArrowheads="1"/>
          </p:cNvSpPr>
          <p:nvPr/>
        </p:nvSpPr>
        <p:spPr bwMode="auto">
          <a:xfrm>
            <a:off x="9572054" y="3251413"/>
            <a:ext cx="188705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2200" dirty="0">
                <a:solidFill>
                  <a:srgbClr val="0000FF"/>
                </a:solidFill>
              </a:rPr>
              <a:t>数据库服务器</a:t>
            </a:r>
            <a:endParaRPr lang="zh-CN" altLang="en-US" sz="2200" dirty="0">
              <a:solidFill>
                <a:srgbClr val="0000FF"/>
              </a:solidFill>
            </a:endParaRPr>
          </a:p>
        </p:txBody>
      </p:sp>
      <p:sp>
        <p:nvSpPr>
          <p:cNvPr id="20" name="TextBox 15"/>
          <p:cNvSpPr txBox="1">
            <a:spLocks noChangeArrowheads="1"/>
          </p:cNvSpPr>
          <p:nvPr/>
        </p:nvSpPr>
        <p:spPr bwMode="auto">
          <a:xfrm>
            <a:off x="2838150" y="4969186"/>
            <a:ext cx="66846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zh-CN" altLang="en-US" sz="2400" dirty="0">
                <a:solidFill>
                  <a:srgbClr val="0000FF"/>
                </a:solidFill>
                <a:latin typeface="Times New Roman" panose="02020603050405020304" pitchFamily="18" charset="0"/>
              </a:rPr>
              <a:t>数据库管理系统可信传输示意图</a:t>
            </a:r>
            <a:endParaRPr lang="zh-CN" altLang="en-US" sz="2400" dirty="0">
              <a:solidFill>
                <a:srgbClr val="0000FF"/>
              </a:solidFill>
              <a:latin typeface="Times New Roman" panose="02020603050405020304"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1" y="228600"/>
            <a:ext cx="11221192" cy="6307426"/>
          </a:xfrm>
        </p:spPr>
        <p:txBody>
          <a:bodyPr>
            <a:normAutofit/>
          </a:bodyPr>
          <a:lstStyle/>
          <a:p>
            <a:r>
              <a:rPr lang="zh-CN" altLang="en-US" dirty="0">
                <a:solidFill>
                  <a:srgbClr val="FF0000"/>
                </a:solidFill>
              </a:rPr>
              <a:t>基于安全套接层协议</a:t>
            </a:r>
            <a:r>
              <a:rPr lang="en-US" altLang="zh-CN" dirty="0">
                <a:solidFill>
                  <a:srgbClr val="FF0000"/>
                </a:solidFill>
              </a:rPr>
              <a:t>SSL</a:t>
            </a:r>
            <a:r>
              <a:rPr lang="zh-CN" altLang="en-US" dirty="0">
                <a:solidFill>
                  <a:srgbClr val="FF0000"/>
                </a:solidFill>
              </a:rPr>
              <a:t>传输方案的实现思路：</a:t>
            </a:r>
            <a:endParaRPr lang="zh-CN" altLang="en-US" dirty="0">
              <a:solidFill>
                <a:srgbClr val="FF0000"/>
              </a:solidFill>
            </a:endParaRPr>
          </a:p>
          <a:p>
            <a:pPr marL="814705" lvl="1" indent="-457200">
              <a:lnSpc>
                <a:spcPct val="170000"/>
              </a:lnSpc>
              <a:buFont typeface="+mj-lt"/>
              <a:buAutoNum type="arabicPeriod"/>
            </a:pPr>
            <a:r>
              <a:rPr lang="zh-CN" altLang="en-US" dirty="0">
                <a:solidFill>
                  <a:srgbClr val="0000CC"/>
                </a:solidFill>
              </a:rPr>
              <a:t>确认通信双方端点的可靠性</a:t>
            </a:r>
            <a:endParaRPr lang="en-US" altLang="zh-CN" dirty="0">
              <a:solidFill>
                <a:srgbClr val="0000CC"/>
              </a:solidFill>
            </a:endParaRPr>
          </a:p>
          <a:p>
            <a:pPr lvl="2">
              <a:lnSpc>
                <a:spcPct val="170000"/>
              </a:lnSpc>
            </a:pPr>
            <a:r>
              <a:rPr lang="zh-CN" altLang="en-US" dirty="0"/>
              <a:t>采用基于数字证书的服务器和客户端认证方式</a:t>
            </a:r>
            <a:endParaRPr lang="en-US" altLang="zh-CN" dirty="0"/>
          </a:p>
          <a:p>
            <a:pPr lvl="2">
              <a:lnSpc>
                <a:spcPct val="170000"/>
              </a:lnSpc>
            </a:pPr>
            <a:r>
              <a:rPr lang="zh-CN" altLang="en-US" dirty="0"/>
              <a:t>通信时均首先向对方提供</a:t>
            </a:r>
            <a:r>
              <a:rPr lang="zh-CN" altLang="zh-CN" dirty="0"/>
              <a:t>己方证书，然后使用本地的</a:t>
            </a:r>
            <a:r>
              <a:rPr lang="en-US" altLang="zh-CN" dirty="0"/>
              <a:t>CA </a:t>
            </a:r>
            <a:r>
              <a:rPr lang="zh-CN" altLang="zh-CN" dirty="0"/>
              <a:t>信任列表和证书撤销列表对接收到的对方证书进行验证</a:t>
            </a:r>
            <a:endParaRPr lang="en-US" altLang="zh-CN" dirty="0"/>
          </a:p>
          <a:p>
            <a:pPr marL="814705" lvl="1" indent="-457200">
              <a:lnSpc>
                <a:spcPct val="170000"/>
              </a:lnSpc>
              <a:buFont typeface="+mj-lt"/>
              <a:buAutoNum type="arabicPeriod"/>
            </a:pPr>
            <a:r>
              <a:rPr lang="zh-CN" altLang="en-US" dirty="0">
                <a:solidFill>
                  <a:srgbClr val="0000CC"/>
                </a:solidFill>
              </a:rPr>
              <a:t>协商加密算法和密钥</a:t>
            </a:r>
            <a:endParaRPr lang="en-US" altLang="zh-CN" dirty="0">
              <a:solidFill>
                <a:srgbClr val="0000CC"/>
              </a:solidFill>
            </a:endParaRPr>
          </a:p>
          <a:p>
            <a:pPr lvl="2">
              <a:lnSpc>
                <a:spcPct val="170000"/>
              </a:lnSpc>
            </a:pPr>
            <a:r>
              <a:rPr lang="zh-CN" altLang="en-US" dirty="0"/>
              <a:t>确认双方端点的可靠性后，通信双方</a:t>
            </a:r>
            <a:r>
              <a:rPr lang="zh-CN" altLang="zh-CN" dirty="0"/>
              <a:t>协商本次会话的加密算法与密钥</a:t>
            </a:r>
            <a:endParaRPr lang="en-US" altLang="zh-CN" dirty="0">
              <a:solidFill>
                <a:srgbClr val="0000CC"/>
              </a:solidFill>
            </a:endParaRPr>
          </a:p>
          <a:p>
            <a:pPr marL="814705" lvl="1" indent="-457200">
              <a:lnSpc>
                <a:spcPct val="170000"/>
              </a:lnSpc>
              <a:buFont typeface="+mj-lt"/>
              <a:buAutoNum type="arabicPeriod"/>
            </a:pPr>
            <a:r>
              <a:rPr lang="zh-CN" altLang="zh-CN" dirty="0">
                <a:solidFill>
                  <a:srgbClr val="0000CC"/>
                </a:solidFill>
              </a:rPr>
              <a:t>可信数据传输</a:t>
            </a:r>
            <a:endParaRPr lang="en-US" altLang="zh-CN" dirty="0">
              <a:solidFill>
                <a:srgbClr val="0000CC"/>
              </a:solidFill>
            </a:endParaRPr>
          </a:p>
          <a:p>
            <a:pPr lvl="2">
              <a:lnSpc>
                <a:spcPct val="170000"/>
              </a:lnSpc>
            </a:pPr>
            <a:r>
              <a:rPr lang="zh-CN" altLang="en-US" dirty="0"/>
              <a:t>业务数据在被发送之前将被用某一组特定的密钥进行加密和消息摘要计算，以密文形式在网络上传输</a:t>
            </a:r>
            <a:endParaRPr lang="zh-CN" altLang="en-US" dirty="0"/>
          </a:p>
          <a:p>
            <a:pPr lvl="2">
              <a:lnSpc>
                <a:spcPct val="170000"/>
              </a:lnSpc>
            </a:pPr>
            <a:r>
              <a:rPr lang="zh-CN" altLang="zh-CN" dirty="0"/>
              <a:t>当业务数据被接收的时候，需用相同一组特定的密钥进行解密和摘要计算</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数据库的不安全因素</a:t>
            </a:r>
            <a:endParaRPr lang="zh-CN" altLang="en-US" dirty="0"/>
          </a:p>
        </p:txBody>
      </p:sp>
      <p:sp>
        <p:nvSpPr>
          <p:cNvPr id="3" name="内容占位符 2"/>
          <p:cNvSpPr>
            <a:spLocks noGrp="1"/>
          </p:cNvSpPr>
          <p:nvPr>
            <p:ph idx="1"/>
          </p:nvPr>
        </p:nvSpPr>
        <p:spPr>
          <a:xfrm>
            <a:off x="595085" y="1066800"/>
            <a:ext cx="11139715" cy="5469226"/>
          </a:xfrm>
        </p:spPr>
        <p:txBody>
          <a:bodyPr>
            <a:normAutofit/>
          </a:bodyPr>
          <a:lstStyle/>
          <a:p>
            <a:pPr>
              <a:lnSpc>
                <a:spcPct val="150000"/>
              </a:lnSpc>
            </a:pPr>
            <a:r>
              <a:rPr lang="zh-CN" altLang="en-US" dirty="0">
                <a:solidFill>
                  <a:srgbClr val="FF0000"/>
                </a:solidFill>
                <a:latin typeface="等线" panose="02010600030101010101" pitchFamily="2" charset="-122"/>
                <a:ea typeface="等线" panose="02010600030101010101" pitchFamily="2" charset="-122"/>
              </a:rPr>
              <a:t>非授权用户对数据库的恶意存取和破坏</a:t>
            </a:r>
            <a:endParaRPr lang="en-US" altLang="zh-CN" dirty="0">
              <a:solidFill>
                <a:srgbClr val="FF0000"/>
              </a:solidFill>
              <a:latin typeface="等线" panose="02010600030101010101" pitchFamily="2" charset="-122"/>
              <a:ea typeface="等线" panose="02010600030101010101" pitchFamily="2" charset="-122"/>
            </a:endParaRPr>
          </a:p>
          <a:p>
            <a:pPr lvl="1">
              <a:lnSpc>
                <a:spcPct val="150000"/>
              </a:lnSpc>
            </a:pPr>
            <a:r>
              <a:rPr lang="zh-CN" altLang="zh-CN" dirty="0">
                <a:latin typeface="等线" panose="02010600030101010101" pitchFamily="2" charset="-122"/>
                <a:ea typeface="等线" panose="02010600030101010101" pitchFamily="2" charset="-122"/>
              </a:rPr>
              <a:t>一些黑客（</a:t>
            </a:r>
            <a:r>
              <a:rPr lang="en-US" altLang="zh-CN" dirty="0">
                <a:latin typeface="等线" panose="02010600030101010101" pitchFamily="2" charset="-122"/>
                <a:ea typeface="等线" panose="02010600030101010101" pitchFamily="2" charset="-122"/>
              </a:rPr>
              <a:t>Hacker</a:t>
            </a:r>
            <a:r>
              <a:rPr lang="zh-CN" altLang="zh-CN" dirty="0">
                <a:latin typeface="等线" panose="02010600030101010101" pitchFamily="2" charset="-122"/>
                <a:ea typeface="等线" panose="02010600030101010101" pitchFamily="2" charset="-122"/>
              </a:rPr>
              <a:t>）和犯罪分子在用户存取数据库时猎取用户名和用户口令，然后假冒合法用户偷取、修改甚至破坏用户数据。</a:t>
            </a:r>
            <a:endParaRPr lang="en-US" altLang="zh-CN" dirty="0">
              <a:latin typeface="等线" panose="02010600030101010101" pitchFamily="2" charset="-122"/>
              <a:ea typeface="等线" panose="02010600030101010101" pitchFamily="2" charset="-122"/>
            </a:endParaRPr>
          </a:p>
          <a:p>
            <a:pPr lvl="1">
              <a:lnSpc>
                <a:spcPct val="150000"/>
              </a:lnSpc>
            </a:pPr>
            <a:r>
              <a:rPr lang="en-US" altLang="zh-CN" dirty="0">
                <a:latin typeface="等线" panose="02010600030101010101" pitchFamily="2" charset="-122"/>
                <a:ea typeface="等线" panose="02010600030101010101" pitchFamily="2" charset="-122"/>
              </a:rPr>
              <a:t>DBMS</a:t>
            </a:r>
            <a:r>
              <a:rPr lang="zh-CN" altLang="zh-CN" dirty="0">
                <a:latin typeface="等线" panose="02010600030101010101" pitchFamily="2" charset="-122"/>
                <a:ea typeface="等线" panose="02010600030101010101" pitchFamily="2" charset="-122"/>
              </a:rPr>
              <a:t>提供的安全措施主要包括</a:t>
            </a:r>
            <a:r>
              <a:rPr lang="zh-CN" altLang="zh-CN" u="sng" dirty="0">
                <a:solidFill>
                  <a:srgbClr val="FF0000"/>
                </a:solidFill>
                <a:latin typeface="等线" panose="02010600030101010101" pitchFamily="2" charset="-122"/>
                <a:ea typeface="等线" panose="02010600030101010101" pitchFamily="2" charset="-122"/>
              </a:rPr>
              <a:t>用户身份鉴别</a:t>
            </a:r>
            <a:r>
              <a:rPr lang="zh-CN" altLang="zh-CN" dirty="0">
                <a:latin typeface="等线" panose="02010600030101010101" pitchFamily="2" charset="-122"/>
                <a:ea typeface="等线" panose="02010600030101010101" pitchFamily="2" charset="-122"/>
              </a:rPr>
              <a:t>、</a:t>
            </a:r>
            <a:r>
              <a:rPr lang="zh-CN" altLang="zh-CN" u="sng" dirty="0">
                <a:solidFill>
                  <a:srgbClr val="FF0000"/>
                </a:solidFill>
                <a:latin typeface="等线" panose="02010600030101010101" pitchFamily="2" charset="-122"/>
                <a:ea typeface="等线" panose="02010600030101010101" pitchFamily="2" charset="-122"/>
              </a:rPr>
              <a:t>存取控制</a:t>
            </a:r>
            <a:r>
              <a:rPr lang="zh-CN" altLang="zh-CN" dirty="0">
                <a:latin typeface="等线" panose="02010600030101010101" pitchFamily="2" charset="-122"/>
                <a:ea typeface="等线" panose="02010600030101010101" pitchFamily="2" charset="-122"/>
              </a:rPr>
              <a:t>和</a:t>
            </a:r>
            <a:r>
              <a:rPr lang="zh-CN" altLang="zh-CN" u="sng" dirty="0">
                <a:solidFill>
                  <a:srgbClr val="FF0000"/>
                </a:solidFill>
                <a:latin typeface="等线" panose="02010600030101010101" pitchFamily="2" charset="-122"/>
                <a:ea typeface="等线" panose="02010600030101010101" pitchFamily="2" charset="-122"/>
              </a:rPr>
              <a:t>视图</a:t>
            </a:r>
            <a:r>
              <a:rPr lang="zh-CN" altLang="zh-CN" dirty="0">
                <a:latin typeface="等线" panose="02010600030101010101" pitchFamily="2" charset="-122"/>
                <a:ea typeface="等线" panose="02010600030101010101" pitchFamily="2" charset="-122"/>
              </a:rPr>
              <a:t>等技术。</a:t>
            </a:r>
            <a:endParaRPr lang="en-US" altLang="zh-CN" dirty="0">
              <a:latin typeface="等线" panose="02010600030101010101" pitchFamily="2" charset="-122"/>
              <a:ea typeface="等线" panose="02010600030101010101" pitchFamily="2" charset="-122"/>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6" name="图片 5"/>
          <p:cNvPicPr>
            <a:picLocks noChangeAspect="1"/>
          </p:cNvPicPr>
          <p:nvPr/>
        </p:nvPicPr>
        <p:blipFill>
          <a:blip r:embed="rId1"/>
          <a:stretch>
            <a:fillRect/>
          </a:stretch>
        </p:blipFill>
        <p:spPr>
          <a:xfrm>
            <a:off x="990600" y="3810000"/>
            <a:ext cx="4653190" cy="1393581"/>
          </a:xfrm>
          <a:prstGeom prst="rect">
            <a:avLst/>
          </a:prstGeom>
        </p:spPr>
      </p:pic>
      <p:pic>
        <p:nvPicPr>
          <p:cNvPr id="7" name="图片 6"/>
          <p:cNvPicPr>
            <a:picLocks noChangeAspect="1"/>
          </p:cNvPicPr>
          <p:nvPr/>
        </p:nvPicPr>
        <p:blipFill>
          <a:blip r:embed="rId2"/>
          <a:stretch>
            <a:fillRect/>
          </a:stretch>
        </p:blipFill>
        <p:spPr>
          <a:xfrm>
            <a:off x="5791200" y="3944865"/>
            <a:ext cx="5661183" cy="1258716"/>
          </a:xfrm>
          <a:prstGeom prst="rect">
            <a:avLst/>
          </a:prstGeom>
        </p:spPr>
      </p:pic>
      <p:sp>
        <p:nvSpPr>
          <p:cNvPr id="8" name="矩形 7"/>
          <p:cNvSpPr/>
          <p:nvPr/>
        </p:nvSpPr>
        <p:spPr>
          <a:xfrm>
            <a:off x="7696200" y="5223797"/>
            <a:ext cx="2581284" cy="369332"/>
          </a:xfrm>
          <a:prstGeom prst="rect">
            <a:avLst/>
          </a:prstGeom>
        </p:spPr>
        <p:txBody>
          <a:bodyPr wrap="none">
            <a:spAutoFit/>
          </a:bodyPr>
          <a:lstStyle/>
          <a:p>
            <a:r>
              <a:rPr lang="en-US" altLang="zh-CN" dirty="0">
                <a:hlinkClick r:id="rId3"/>
              </a:rPr>
              <a:t>http://www.cverc.org.cn/</a:t>
            </a:r>
            <a:endParaRPr lang="zh-CN" altLang="en-US" dirty="0"/>
          </a:p>
        </p:txBody>
      </p:sp>
      <p:sp>
        <p:nvSpPr>
          <p:cNvPr id="9" name="矩形 8"/>
          <p:cNvSpPr/>
          <p:nvPr/>
        </p:nvSpPr>
        <p:spPr>
          <a:xfrm>
            <a:off x="1945295" y="5232774"/>
            <a:ext cx="2550506" cy="369332"/>
          </a:xfrm>
          <a:prstGeom prst="rect">
            <a:avLst/>
          </a:prstGeom>
        </p:spPr>
        <p:txBody>
          <a:bodyPr wrap="none">
            <a:spAutoFit/>
          </a:bodyPr>
          <a:lstStyle/>
          <a:p>
            <a:r>
              <a:rPr lang="en-US" altLang="zh-CN" dirty="0">
                <a:hlinkClick r:id="rId4"/>
              </a:rPr>
              <a:t>https://www.cert.org.cn/</a:t>
            </a: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p:txBody>
          <a:bodyPr>
            <a:normAutofit/>
          </a:bodyPr>
          <a:lstStyle/>
          <a:p>
            <a:pPr>
              <a:lnSpc>
                <a:spcPct val="150000"/>
              </a:lnSpc>
            </a:pPr>
            <a:r>
              <a:rPr lang="zh-CN" altLang="en-US" dirty="0">
                <a:solidFill>
                  <a:schemeClr val="bg1">
                    <a:lumMod val="75000"/>
                  </a:schemeClr>
                </a:solidFill>
              </a:rPr>
              <a:t>数据库安全性概述</a:t>
            </a:r>
            <a:endParaRPr lang="zh-CN" altLang="en-US" dirty="0">
              <a:solidFill>
                <a:schemeClr val="bg1">
                  <a:lumMod val="75000"/>
                </a:schemeClr>
              </a:solidFill>
            </a:endParaRPr>
          </a:p>
          <a:p>
            <a:pPr>
              <a:lnSpc>
                <a:spcPct val="150000"/>
              </a:lnSpc>
            </a:pPr>
            <a:r>
              <a:rPr lang="zh-CN" altLang="en-US" dirty="0">
                <a:solidFill>
                  <a:schemeClr val="bg1">
                    <a:lumMod val="75000"/>
                  </a:schemeClr>
                </a:solidFill>
              </a:rPr>
              <a:t>数据库安全性控制</a:t>
            </a:r>
            <a:endParaRPr lang="zh-CN" altLang="en-US" dirty="0">
              <a:solidFill>
                <a:schemeClr val="bg1">
                  <a:lumMod val="75000"/>
                </a:schemeClr>
              </a:solidFill>
            </a:endParaRPr>
          </a:p>
          <a:p>
            <a:pPr>
              <a:lnSpc>
                <a:spcPct val="150000"/>
              </a:lnSpc>
            </a:pPr>
            <a:r>
              <a:rPr lang="zh-CN" altLang="en-US" dirty="0">
                <a:solidFill>
                  <a:schemeClr val="bg1">
                    <a:lumMod val="75000"/>
                  </a:schemeClr>
                </a:solidFill>
              </a:rPr>
              <a:t>视图机制</a:t>
            </a:r>
            <a:endParaRPr lang="zh-CN" altLang="en-US" dirty="0">
              <a:solidFill>
                <a:schemeClr val="bg1">
                  <a:lumMod val="75000"/>
                </a:schemeClr>
              </a:solidFill>
            </a:endParaRPr>
          </a:p>
          <a:p>
            <a:pPr>
              <a:lnSpc>
                <a:spcPct val="150000"/>
              </a:lnSpc>
            </a:pPr>
            <a:r>
              <a:rPr lang="zh-CN" altLang="en-US" dirty="0">
                <a:solidFill>
                  <a:schemeClr val="bg1">
                    <a:lumMod val="75000"/>
                  </a:schemeClr>
                </a:solidFill>
              </a:rPr>
              <a:t>审计</a:t>
            </a:r>
            <a:r>
              <a:rPr lang="en-US" altLang="zh-CN" dirty="0">
                <a:solidFill>
                  <a:schemeClr val="bg1">
                    <a:lumMod val="75000"/>
                  </a:schemeClr>
                </a:solidFill>
              </a:rPr>
              <a:t>(Audit)</a:t>
            </a:r>
            <a:endParaRPr lang="zh-CN" altLang="en-US" dirty="0">
              <a:solidFill>
                <a:schemeClr val="bg1">
                  <a:lumMod val="75000"/>
                </a:schemeClr>
              </a:solidFill>
            </a:endParaRPr>
          </a:p>
          <a:p>
            <a:pPr>
              <a:lnSpc>
                <a:spcPct val="150000"/>
              </a:lnSpc>
            </a:pPr>
            <a:r>
              <a:rPr lang="zh-CN" altLang="en-US" dirty="0">
                <a:solidFill>
                  <a:schemeClr val="bg1">
                    <a:lumMod val="75000"/>
                  </a:schemeClr>
                </a:solidFill>
              </a:rPr>
              <a:t>数据加密</a:t>
            </a:r>
            <a:endParaRPr lang="zh-CN" altLang="en-US" dirty="0">
              <a:solidFill>
                <a:schemeClr val="bg1">
                  <a:lumMod val="75000"/>
                </a:schemeClr>
              </a:solidFill>
            </a:endParaRPr>
          </a:p>
          <a:p>
            <a:pPr>
              <a:lnSpc>
                <a:spcPct val="150000"/>
              </a:lnSpc>
            </a:pPr>
            <a:r>
              <a:rPr lang="zh-CN" altLang="en-US" dirty="0">
                <a:solidFill>
                  <a:srgbClr val="FF0000"/>
                </a:solidFill>
              </a:rPr>
              <a:t>其他安全性保护</a:t>
            </a:r>
            <a:endParaRPr lang="zh-CN" altLang="en-US" dirty="0">
              <a:solidFill>
                <a:srgbClr val="FF0000"/>
              </a:solidFill>
            </a:endParaRPr>
          </a:p>
          <a:p>
            <a:pPr>
              <a:lnSpc>
                <a:spcPct val="150000"/>
              </a:lnSpc>
            </a:pPr>
            <a:r>
              <a:rPr lang="zh-CN" altLang="en-US" dirty="0">
                <a:solidFill>
                  <a:schemeClr val="bg1">
                    <a:lumMod val="75000"/>
                  </a:schemeClr>
                </a:solidFill>
              </a:rPr>
              <a:t>本章小结</a:t>
            </a:r>
            <a:endParaRPr lang="zh-CN" altLang="en-US" dirty="0">
              <a:solidFill>
                <a:schemeClr val="bg1">
                  <a:lumMod val="75000"/>
                </a:schemeClr>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其它安全性保护</a:t>
            </a:r>
            <a:endParaRPr lang="zh-CN" altLang="en-US" dirty="0"/>
          </a:p>
        </p:txBody>
      </p:sp>
      <p:sp>
        <p:nvSpPr>
          <p:cNvPr id="3" name="内容占位符 2"/>
          <p:cNvSpPr>
            <a:spLocks noGrp="1"/>
          </p:cNvSpPr>
          <p:nvPr>
            <p:ph idx="1"/>
          </p:nvPr>
        </p:nvSpPr>
        <p:spPr/>
        <p:txBody>
          <a:bodyPr>
            <a:normAutofit lnSpcReduction="10000"/>
          </a:bodyPr>
          <a:lstStyle/>
          <a:p>
            <a:r>
              <a:rPr lang="zh-CN" altLang="en-US" u="sng" dirty="0">
                <a:solidFill>
                  <a:srgbClr val="FF0000"/>
                </a:solidFill>
              </a:rPr>
              <a:t>推理控制</a:t>
            </a:r>
            <a:endParaRPr lang="en-US" altLang="zh-CN" u="sng" dirty="0">
              <a:solidFill>
                <a:srgbClr val="FF0000"/>
              </a:solidFill>
            </a:endParaRPr>
          </a:p>
          <a:p>
            <a:pPr lvl="1"/>
            <a:r>
              <a:rPr lang="zh-CN" altLang="en-US" dirty="0"/>
              <a:t>处理强制存取控制未解决的问题</a:t>
            </a:r>
            <a:endParaRPr lang="zh-CN" altLang="en-US" dirty="0"/>
          </a:p>
          <a:p>
            <a:pPr lvl="1"/>
            <a:r>
              <a:rPr lang="zh-CN" altLang="en-US" dirty="0"/>
              <a:t>避免用户利用能够访问的数据推知更高密级的数据</a:t>
            </a:r>
            <a:endParaRPr lang="en-US" altLang="zh-CN" dirty="0"/>
          </a:p>
          <a:p>
            <a:pPr lvl="1"/>
            <a:r>
              <a:rPr lang="zh-CN" altLang="en-US" dirty="0"/>
              <a:t>常用方法</a:t>
            </a:r>
            <a:endParaRPr lang="en-US" altLang="zh-CN" dirty="0"/>
          </a:p>
          <a:p>
            <a:pPr lvl="2"/>
            <a:r>
              <a:rPr lang="zh-CN" altLang="en-US" sz="1900" dirty="0"/>
              <a:t>基于函数依赖的推理控制</a:t>
            </a:r>
            <a:endParaRPr lang="en-US" altLang="zh-CN" sz="1900" dirty="0"/>
          </a:p>
          <a:p>
            <a:pPr lvl="2"/>
            <a:r>
              <a:rPr lang="zh-CN" altLang="en-US" sz="1900" dirty="0"/>
              <a:t>基于敏感关联的推理控制</a:t>
            </a:r>
            <a:endParaRPr lang="zh-CN" altLang="en-US" sz="1900" dirty="0">
              <a:solidFill>
                <a:srgbClr val="0000CC"/>
              </a:solidFill>
            </a:endParaRPr>
          </a:p>
          <a:p>
            <a:r>
              <a:rPr lang="zh-CN" altLang="en-US" u="sng" dirty="0">
                <a:solidFill>
                  <a:srgbClr val="FF0000"/>
                </a:solidFill>
              </a:rPr>
              <a:t>隐蔽信道</a:t>
            </a:r>
            <a:endParaRPr lang="en-US" altLang="zh-CN" u="sng" dirty="0">
              <a:solidFill>
                <a:srgbClr val="FF0000"/>
              </a:solidFill>
            </a:endParaRPr>
          </a:p>
          <a:p>
            <a:pPr lvl="1"/>
            <a:r>
              <a:rPr lang="zh-CN" altLang="en-US" dirty="0"/>
              <a:t>处理强制存取控制未解决的问题</a:t>
            </a:r>
            <a:endParaRPr lang="zh-CN" altLang="en-US" dirty="0"/>
          </a:p>
          <a:p>
            <a:r>
              <a:rPr lang="zh-CN" altLang="en-US" u="sng" dirty="0">
                <a:solidFill>
                  <a:srgbClr val="FF0000"/>
                </a:solidFill>
              </a:rPr>
              <a:t>数据隐私</a:t>
            </a:r>
            <a:endParaRPr lang="en-US" altLang="zh-CN" u="sng" dirty="0">
              <a:solidFill>
                <a:srgbClr val="FF0000"/>
              </a:solidFill>
            </a:endParaRPr>
          </a:p>
          <a:p>
            <a:pPr lvl="1"/>
            <a:r>
              <a:rPr lang="zh-CN" altLang="zh-CN" sz="2200" dirty="0"/>
              <a:t>描述个人控制其不愿他人知道或他人不便知道的个人数据的能力</a:t>
            </a:r>
            <a:endParaRPr lang="en-US" altLang="zh-CN" sz="2200" dirty="0"/>
          </a:p>
          <a:p>
            <a:pPr lvl="1"/>
            <a:r>
              <a:rPr lang="zh-CN" altLang="zh-CN" sz="2200" dirty="0"/>
              <a:t>范围很广</a:t>
            </a:r>
            <a:r>
              <a:rPr lang="zh-CN" altLang="en-US" sz="2200" dirty="0"/>
              <a:t>：</a:t>
            </a:r>
            <a:r>
              <a:rPr lang="zh-CN" altLang="zh-CN" sz="2200" dirty="0"/>
              <a:t>数据收集、数据存储、数据处理和数据发布等各个阶段</a:t>
            </a:r>
            <a:endParaRPr lang="zh-CN" altLang="en-US" sz="2200"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本章小结</a:t>
            </a:r>
            <a:endParaRPr lang="zh-CN" altLang="en-US" dirty="0"/>
          </a:p>
        </p:txBody>
      </p:sp>
      <p:sp>
        <p:nvSpPr>
          <p:cNvPr id="3" name="内容占位符 2"/>
          <p:cNvSpPr>
            <a:spLocks noGrp="1"/>
          </p:cNvSpPr>
          <p:nvPr>
            <p:ph idx="1"/>
          </p:nvPr>
        </p:nvSpPr>
        <p:spPr/>
        <p:txBody>
          <a:bodyPr>
            <a:normAutofit/>
          </a:bodyPr>
          <a:lstStyle/>
          <a:p>
            <a:pPr algn="just">
              <a:lnSpc>
                <a:spcPct val="120000"/>
              </a:lnSpc>
              <a:defRPr/>
            </a:pPr>
            <a:r>
              <a:rPr lang="zh-CN" altLang="en-US" dirty="0"/>
              <a:t>数据的共享日益加强，数据的安全保密越来越重要</a:t>
            </a:r>
            <a:endParaRPr lang="en-US" altLang="zh-CN" dirty="0"/>
          </a:p>
          <a:p>
            <a:pPr marL="0" indent="0" algn="just">
              <a:lnSpc>
                <a:spcPct val="120000"/>
              </a:lnSpc>
              <a:buNone/>
              <a:defRPr/>
            </a:pPr>
            <a:endParaRPr lang="en-US" altLang="zh-CN" sz="1050" dirty="0"/>
          </a:p>
          <a:p>
            <a:pPr algn="just">
              <a:lnSpc>
                <a:spcPct val="120000"/>
              </a:lnSpc>
              <a:defRPr/>
            </a:pPr>
            <a:r>
              <a:rPr lang="zh-CN" altLang="en-US" dirty="0"/>
              <a:t>数据库管理系统是管理数据的核心，因而其自身必须具有一整套完整而有效的安全性机制</a:t>
            </a:r>
            <a:endParaRPr lang="en-US" altLang="zh-CN" dirty="0"/>
          </a:p>
          <a:p>
            <a:pPr algn="just">
              <a:lnSpc>
                <a:spcPct val="120000"/>
              </a:lnSpc>
              <a:defRPr/>
            </a:pPr>
            <a:endParaRPr lang="en-US" altLang="zh-CN" sz="1050" dirty="0"/>
          </a:p>
          <a:p>
            <a:pPr algn="just">
              <a:lnSpc>
                <a:spcPct val="120000"/>
              </a:lnSpc>
              <a:defRPr/>
            </a:pPr>
            <a:r>
              <a:rPr lang="zh-CN" altLang="en-US" dirty="0"/>
              <a:t>实现数据库系统安全性的技术和方法</a:t>
            </a:r>
            <a:endParaRPr lang="zh-CN" altLang="en-US" dirty="0"/>
          </a:p>
          <a:p>
            <a:pPr lvl="1" algn="just">
              <a:lnSpc>
                <a:spcPct val="120000"/>
              </a:lnSpc>
              <a:defRPr/>
            </a:pPr>
            <a:r>
              <a:rPr lang="zh-CN" altLang="en-US" dirty="0"/>
              <a:t>用户身份鉴别</a:t>
            </a:r>
            <a:endParaRPr lang="zh-CN" altLang="en-US" dirty="0"/>
          </a:p>
          <a:p>
            <a:pPr lvl="1" algn="just">
              <a:lnSpc>
                <a:spcPct val="120000"/>
              </a:lnSpc>
              <a:defRPr/>
            </a:pPr>
            <a:r>
              <a:rPr lang="zh-CN" altLang="en-US" dirty="0"/>
              <a:t>存取控制技术：自主存取控制和强制存取控制</a:t>
            </a:r>
            <a:endParaRPr lang="zh-CN" altLang="en-US" dirty="0"/>
          </a:p>
          <a:p>
            <a:pPr lvl="1" algn="just">
              <a:lnSpc>
                <a:spcPct val="120000"/>
              </a:lnSpc>
              <a:defRPr/>
            </a:pPr>
            <a:r>
              <a:rPr lang="zh-CN" altLang="en-US" dirty="0"/>
              <a:t>视图技术</a:t>
            </a:r>
            <a:endParaRPr lang="zh-CN" altLang="en-US" dirty="0"/>
          </a:p>
          <a:p>
            <a:pPr lvl="1" algn="just">
              <a:lnSpc>
                <a:spcPct val="120000"/>
              </a:lnSpc>
              <a:defRPr/>
            </a:pPr>
            <a:r>
              <a:rPr lang="zh-CN" altLang="en-US" dirty="0"/>
              <a:t>审计技术</a:t>
            </a:r>
            <a:endParaRPr lang="zh-CN" altLang="en-US" dirty="0"/>
          </a:p>
          <a:p>
            <a:pPr lvl="1" algn="just">
              <a:lnSpc>
                <a:spcPct val="120000"/>
              </a:lnSpc>
              <a:defRPr/>
            </a:pPr>
            <a:r>
              <a:rPr lang="zh-CN" altLang="en-US" dirty="0"/>
              <a:t>数据加密存储和加密传输</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endParaRPr lang="zh-CN" altLang="en-US" dirty="0"/>
          </a:p>
        </p:txBody>
      </p:sp>
      <p:sp>
        <p:nvSpPr>
          <p:cNvPr id="3" name="内容占位符 2"/>
          <p:cNvSpPr>
            <a:spLocks noGrp="1"/>
          </p:cNvSpPr>
          <p:nvPr>
            <p:ph idx="1"/>
          </p:nvPr>
        </p:nvSpPr>
        <p:spPr>
          <a:xfrm>
            <a:off x="595085" y="1066800"/>
            <a:ext cx="11215915" cy="5469226"/>
          </a:xfrm>
        </p:spPr>
        <p:txBody>
          <a:bodyPr>
            <a:normAutofit lnSpcReduction="10000"/>
          </a:bodyPr>
          <a:lstStyle/>
          <a:p>
            <a:r>
              <a:rPr lang="zh-CN" altLang="en-US" dirty="0"/>
              <a:t>强制存取控制策略是</a:t>
            </a:r>
            <a:r>
              <a:rPr lang="en-US" altLang="zh-CN" dirty="0"/>
              <a:t>TCSEC/TDI</a:t>
            </a:r>
            <a:r>
              <a:rPr lang="zh-CN" altLang="en-US" dirty="0"/>
              <a:t>哪一级安全级别的特色</a:t>
            </a:r>
            <a:r>
              <a:rPr lang="en-US" altLang="zh-CN" dirty="0"/>
              <a:t>(   )</a:t>
            </a:r>
            <a:endParaRPr lang="en-US" altLang="zh-CN" dirty="0"/>
          </a:p>
          <a:p>
            <a:pPr marL="0" indent="0">
              <a:buNone/>
            </a:pPr>
            <a:r>
              <a:rPr lang="en-US" altLang="zh-CN" sz="2400" dirty="0">
                <a:solidFill>
                  <a:srgbClr val="0000CC"/>
                </a:solidFill>
              </a:rPr>
              <a:t>     A</a:t>
            </a:r>
            <a:r>
              <a:rPr lang="en-US" altLang="zh-CN" sz="2400" dirty="0"/>
              <a:t>.C1              </a:t>
            </a:r>
            <a:r>
              <a:rPr lang="en-US" altLang="zh-CN" sz="2400" dirty="0">
                <a:solidFill>
                  <a:srgbClr val="0000CC"/>
                </a:solidFill>
              </a:rPr>
              <a:t>B</a:t>
            </a:r>
            <a:r>
              <a:rPr lang="en-US" altLang="zh-CN" sz="2400" dirty="0"/>
              <a:t>. C2                </a:t>
            </a:r>
            <a:r>
              <a:rPr lang="en-US" altLang="zh-CN" sz="2400" dirty="0">
                <a:solidFill>
                  <a:srgbClr val="0000CC"/>
                </a:solidFill>
              </a:rPr>
              <a:t>C</a:t>
            </a:r>
            <a:r>
              <a:rPr lang="en-US" altLang="zh-CN" sz="2400" dirty="0"/>
              <a:t>. B1             </a:t>
            </a:r>
            <a:r>
              <a:rPr lang="en-US" altLang="zh-CN" sz="2400" dirty="0">
                <a:solidFill>
                  <a:srgbClr val="0000CC"/>
                </a:solidFill>
              </a:rPr>
              <a:t>D</a:t>
            </a:r>
            <a:r>
              <a:rPr lang="en-US" altLang="zh-CN" sz="2400" dirty="0"/>
              <a:t>. B2</a:t>
            </a:r>
            <a:endParaRPr lang="en-US" altLang="zh-CN" sz="2400" dirty="0"/>
          </a:p>
          <a:p>
            <a:r>
              <a:rPr lang="en-US" altLang="zh-CN" dirty="0"/>
              <a:t>SQL</a:t>
            </a:r>
            <a:r>
              <a:rPr lang="zh-CN" altLang="en-US" dirty="0"/>
              <a:t>的</a:t>
            </a:r>
            <a:r>
              <a:rPr lang="en-US" altLang="zh-CN" dirty="0"/>
              <a:t>GRANT</a:t>
            </a:r>
            <a:r>
              <a:rPr lang="zh-CN" altLang="en-US" dirty="0"/>
              <a:t>和</a:t>
            </a:r>
            <a:r>
              <a:rPr lang="en-US" altLang="zh-CN" dirty="0"/>
              <a:t>REVOKE</a:t>
            </a:r>
            <a:r>
              <a:rPr lang="zh-CN" altLang="en-US" dirty="0"/>
              <a:t>语句可以用来实现</a:t>
            </a:r>
            <a:r>
              <a:rPr lang="en-US" altLang="zh-CN" dirty="0"/>
              <a:t>(   )</a:t>
            </a:r>
            <a:endParaRPr lang="en-US" altLang="zh-CN" dirty="0"/>
          </a:p>
          <a:p>
            <a:pPr marL="0" indent="0">
              <a:buNone/>
            </a:pPr>
            <a:r>
              <a:rPr lang="en-US" altLang="zh-CN" sz="2400" dirty="0">
                <a:solidFill>
                  <a:srgbClr val="0000CC"/>
                </a:solidFill>
              </a:rPr>
              <a:t>     A.</a:t>
            </a:r>
            <a:r>
              <a:rPr lang="zh-CN" altLang="en-US" sz="2400" dirty="0"/>
              <a:t>自主存取控制      </a:t>
            </a:r>
            <a:r>
              <a:rPr lang="en-US" altLang="zh-CN" sz="2400" dirty="0">
                <a:solidFill>
                  <a:srgbClr val="0000CC"/>
                </a:solidFill>
              </a:rPr>
              <a:t>B. </a:t>
            </a:r>
            <a:r>
              <a:rPr lang="zh-CN" altLang="en-US" sz="2400" dirty="0"/>
              <a:t>强制存取控制   </a:t>
            </a:r>
            <a:r>
              <a:rPr lang="en-US" altLang="zh-CN" sz="2400" dirty="0">
                <a:solidFill>
                  <a:srgbClr val="0000CC"/>
                </a:solidFill>
              </a:rPr>
              <a:t>C. </a:t>
            </a:r>
            <a:r>
              <a:rPr lang="zh-CN" altLang="en-US" sz="2400" dirty="0"/>
              <a:t>数据库角色创建  </a:t>
            </a:r>
            <a:r>
              <a:rPr lang="en-US" altLang="zh-CN" sz="2400" dirty="0">
                <a:solidFill>
                  <a:srgbClr val="0000CC"/>
                </a:solidFill>
              </a:rPr>
              <a:t>D</a:t>
            </a:r>
            <a:r>
              <a:rPr lang="en-US" altLang="zh-CN" sz="2400" dirty="0"/>
              <a:t>. </a:t>
            </a:r>
            <a:r>
              <a:rPr lang="zh-CN" altLang="en-US" sz="2400" dirty="0"/>
              <a:t>数据库审计</a:t>
            </a:r>
            <a:endParaRPr lang="en-US" altLang="zh-CN" sz="2400" dirty="0"/>
          </a:p>
          <a:p>
            <a:r>
              <a:rPr lang="zh-CN" altLang="en-US" dirty="0"/>
              <a:t>在</a:t>
            </a:r>
            <a:r>
              <a:rPr lang="en-US" altLang="zh-CN" dirty="0"/>
              <a:t>MAC</a:t>
            </a:r>
            <a:r>
              <a:rPr lang="zh-CN" altLang="en-US" dirty="0"/>
              <a:t>机制中，当主体的许可证级别等于客体的密级时，主体可以对客体进行如下操作</a:t>
            </a:r>
            <a:r>
              <a:rPr lang="en-US" altLang="zh-CN" dirty="0"/>
              <a:t>(   )</a:t>
            </a:r>
            <a:endParaRPr lang="en-US" altLang="zh-CN" dirty="0"/>
          </a:p>
          <a:p>
            <a:pPr marL="0" indent="0">
              <a:buNone/>
            </a:pPr>
            <a:r>
              <a:rPr lang="en-US" altLang="zh-CN" sz="2200" dirty="0">
                <a:solidFill>
                  <a:srgbClr val="0000CC"/>
                </a:solidFill>
              </a:rPr>
              <a:t>     A.</a:t>
            </a:r>
            <a:r>
              <a:rPr lang="zh-CN" altLang="en-US" sz="2200" dirty="0"/>
              <a:t>读取</a:t>
            </a:r>
            <a:r>
              <a:rPr lang="zh-CN" altLang="en-US" sz="2200" dirty="0">
                <a:solidFill>
                  <a:srgbClr val="0000CC"/>
                </a:solidFill>
              </a:rPr>
              <a:t>                </a:t>
            </a:r>
            <a:r>
              <a:rPr lang="en-US" altLang="zh-CN" sz="2200" dirty="0">
                <a:solidFill>
                  <a:srgbClr val="0000CC"/>
                </a:solidFill>
              </a:rPr>
              <a:t>B.</a:t>
            </a:r>
            <a:r>
              <a:rPr lang="zh-CN" altLang="en-US" sz="2200" dirty="0"/>
              <a:t>写入</a:t>
            </a:r>
            <a:r>
              <a:rPr lang="zh-CN" altLang="en-US" sz="2200" dirty="0">
                <a:solidFill>
                  <a:srgbClr val="0000CC"/>
                </a:solidFill>
              </a:rPr>
              <a:t>                </a:t>
            </a:r>
            <a:r>
              <a:rPr lang="en-US" altLang="zh-CN" sz="2200" dirty="0">
                <a:solidFill>
                  <a:srgbClr val="0000CC"/>
                </a:solidFill>
              </a:rPr>
              <a:t>C.</a:t>
            </a:r>
            <a:r>
              <a:rPr lang="zh-CN" altLang="en-US" sz="2200" dirty="0"/>
              <a:t>不可操作             </a:t>
            </a:r>
            <a:r>
              <a:rPr lang="en-US" altLang="zh-CN" sz="2200" dirty="0">
                <a:solidFill>
                  <a:srgbClr val="0000CC"/>
                </a:solidFill>
              </a:rPr>
              <a:t>D.</a:t>
            </a:r>
            <a:r>
              <a:rPr lang="zh-CN" altLang="en-US" sz="2200" dirty="0"/>
              <a:t>读取、写入</a:t>
            </a:r>
            <a:endParaRPr lang="en-US" altLang="zh-CN" sz="2200" dirty="0"/>
          </a:p>
          <a:p>
            <a:r>
              <a:rPr lang="zh-CN" altLang="en-US" sz="2600" dirty="0"/>
              <a:t>在数据库的安全性控制中，授权的数据对象的</a:t>
            </a:r>
            <a:r>
              <a:rPr lang="en-US" altLang="zh-CN" sz="2600" dirty="0"/>
              <a:t>_________</a:t>
            </a:r>
            <a:r>
              <a:rPr lang="zh-CN" altLang="en-US" sz="2600" dirty="0"/>
              <a:t>，授权子系统就越灵活。</a:t>
            </a:r>
            <a:endParaRPr lang="en-US" altLang="zh-CN" sz="2600" dirty="0"/>
          </a:p>
          <a:p>
            <a:pPr marL="357505" lvl="1" indent="0">
              <a:buNone/>
            </a:pPr>
            <a:r>
              <a:rPr lang="en-US" altLang="zh-CN" dirty="0">
                <a:solidFill>
                  <a:srgbClr val="000099"/>
                </a:solidFill>
              </a:rPr>
              <a:t>A. </a:t>
            </a:r>
            <a:r>
              <a:rPr lang="zh-CN" altLang="en-US" dirty="0"/>
              <a:t>范围越小    </a:t>
            </a:r>
            <a:r>
              <a:rPr lang="zh-CN" altLang="en-US" dirty="0">
                <a:solidFill>
                  <a:srgbClr val="0000CC"/>
                </a:solidFill>
              </a:rPr>
              <a:t> </a:t>
            </a:r>
            <a:r>
              <a:rPr lang="en-US" altLang="zh-CN" dirty="0">
                <a:solidFill>
                  <a:srgbClr val="0000CC"/>
                </a:solidFill>
              </a:rPr>
              <a:t>B. </a:t>
            </a:r>
            <a:r>
              <a:rPr lang="zh-CN" altLang="en-US" dirty="0"/>
              <a:t>约束越细致      </a:t>
            </a:r>
            <a:r>
              <a:rPr lang="en-US" altLang="zh-CN" dirty="0">
                <a:solidFill>
                  <a:srgbClr val="0000CC"/>
                </a:solidFill>
              </a:rPr>
              <a:t>C</a:t>
            </a:r>
            <a:r>
              <a:rPr lang="en-US" altLang="zh-CN" dirty="0"/>
              <a:t>.</a:t>
            </a:r>
            <a:r>
              <a:rPr lang="zh-CN" altLang="en-US" dirty="0"/>
              <a:t>范围越大       </a:t>
            </a:r>
            <a:r>
              <a:rPr lang="en-US" altLang="zh-CN" dirty="0">
                <a:solidFill>
                  <a:srgbClr val="0000CC"/>
                </a:solidFill>
              </a:rPr>
              <a:t>D</a:t>
            </a:r>
            <a:r>
              <a:rPr lang="en-US" altLang="zh-CN" dirty="0"/>
              <a:t>.</a:t>
            </a:r>
            <a:r>
              <a:rPr lang="zh-CN" altLang="en-US" dirty="0"/>
              <a:t>约束范围大</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a:bodyPr>
          <a:lstStyle/>
          <a:p>
            <a:r>
              <a:rPr lang="zh-CN" altLang="en-US" dirty="0"/>
              <a:t>关于</a:t>
            </a:r>
            <a:r>
              <a:rPr lang="en-US" altLang="zh-CN" dirty="0"/>
              <a:t>DBMS</a:t>
            </a:r>
            <a:r>
              <a:rPr lang="zh-CN" altLang="en-US" dirty="0"/>
              <a:t>的安全机制，下列说法不正确的是</a:t>
            </a:r>
            <a:r>
              <a:rPr lang="en-US" altLang="zh-CN" dirty="0"/>
              <a:t>_________</a:t>
            </a:r>
            <a:r>
              <a:rPr lang="zh-CN" altLang="en-US" dirty="0"/>
              <a:t>。</a:t>
            </a:r>
            <a:endParaRPr lang="en-US" altLang="zh-CN" dirty="0"/>
          </a:p>
          <a:p>
            <a:pPr marL="814705" lvl="1" indent="-457200">
              <a:buAutoNum type="alphaUcPeriod"/>
            </a:pPr>
            <a:r>
              <a:rPr lang="zh-CN" altLang="en-US" dirty="0"/>
              <a:t>强制安全性机制是通过对数据和用户强制分类，从而使得不同类别用户能够访问不同级别的数据</a:t>
            </a:r>
            <a:endParaRPr lang="en-US" altLang="zh-CN" dirty="0"/>
          </a:p>
          <a:p>
            <a:pPr marL="814705" lvl="1" indent="-457200">
              <a:buFont typeface="Arial" panose="020B0604020202020204" pitchFamily="34" charset="0"/>
              <a:buAutoNum type="alphaUcPeriod"/>
            </a:pPr>
            <a:r>
              <a:rPr lang="zh-CN" altLang="en-US" dirty="0"/>
              <a:t>当有对</a:t>
            </a:r>
            <a:r>
              <a:rPr lang="en-US" altLang="zh-CN" dirty="0"/>
              <a:t>DB</a:t>
            </a:r>
            <a:r>
              <a:rPr lang="zh-CN" altLang="en-US" dirty="0"/>
              <a:t>访问操作时，任何人都被允许访问</a:t>
            </a:r>
            <a:endParaRPr lang="en-US" altLang="zh-CN" dirty="0"/>
          </a:p>
          <a:p>
            <a:pPr marL="814705" lvl="1" indent="-457200">
              <a:buAutoNum type="alphaUcPeriod"/>
            </a:pPr>
            <a:r>
              <a:rPr lang="zh-CN" altLang="en-US" dirty="0"/>
              <a:t>自主安全性是通过授权机制来实现的</a:t>
            </a:r>
            <a:endParaRPr lang="en-US" altLang="zh-CN" dirty="0"/>
          </a:p>
          <a:p>
            <a:pPr marL="814705" lvl="1" indent="-457200">
              <a:buAutoNum type="alphaUcPeriod"/>
            </a:pPr>
            <a:r>
              <a:rPr lang="zh-CN" altLang="en-US" dirty="0"/>
              <a:t>推断控制机制是防止通过历史信息或统计信息，推断出不该被其知道的信息，防止通过公开信息推断出私密信息</a:t>
            </a:r>
            <a:endParaRPr lang="en-US" altLang="zh-CN" dirty="0"/>
          </a:p>
          <a:p>
            <a:pPr marL="357505" lvl="1" indent="0">
              <a:buNone/>
            </a:pPr>
            <a:endParaRPr lang="en-US" altLang="zh-CN" sz="1100" dirty="0"/>
          </a:p>
          <a:p>
            <a:r>
              <a:rPr lang="zh-CN" altLang="en-US" sz="2600" dirty="0"/>
              <a:t>在对用户授予列</a:t>
            </a:r>
            <a:r>
              <a:rPr lang="en-US" altLang="zh-CN" sz="2600" dirty="0">
                <a:solidFill>
                  <a:srgbClr val="FF0000"/>
                </a:solidFill>
              </a:rPr>
              <a:t>INSERT</a:t>
            </a:r>
            <a:r>
              <a:rPr lang="zh-CN" altLang="en-US" sz="2600" dirty="0"/>
              <a:t>权限时，一定要包含对</a:t>
            </a:r>
            <a:r>
              <a:rPr lang="zh-CN" altLang="en-US" sz="2600" u="sng" dirty="0"/>
              <a:t>             </a:t>
            </a:r>
            <a:r>
              <a:rPr lang="zh-CN" altLang="en-US" sz="2600" dirty="0"/>
              <a:t>的</a:t>
            </a:r>
            <a:r>
              <a:rPr lang="en-US" altLang="zh-CN" sz="2600" dirty="0"/>
              <a:t>INSERT</a:t>
            </a:r>
            <a:r>
              <a:rPr lang="zh-CN" altLang="en-US" sz="2600" dirty="0"/>
              <a:t>权限，否则用户的插入会因为空值而被拒绝。除了授权的列，其他列的值或者取</a:t>
            </a:r>
            <a:r>
              <a:rPr lang="zh-CN" altLang="en-US" sz="2600" u="sng" dirty="0"/>
              <a:t>         </a:t>
            </a:r>
            <a:r>
              <a:rPr lang="zh-CN" altLang="en-US" sz="2600" dirty="0"/>
              <a:t>，或者为</a:t>
            </a:r>
            <a:r>
              <a:rPr lang="zh-CN" altLang="en-US" sz="2600" u="sng" dirty="0"/>
              <a:t>                  </a:t>
            </a:r>
            <a:r>
              <a:rPr lang="zh-CN" altLang="en-US" sz="2600" dirty="0"/>
              <a:t>。</a:t>
            </a:r>
            <a:endParaRPr lang="en-US" altLang="zh-CN" sz="2600"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本章作业</a:t>
            </a:r>
            <a:endParaRPr lang="zh-CN" altLang="en-US" dirty="0"/>
          </a:p>
        </p:txBody>
      </p:sp>
      <p:sp>
        <p:nvSpPr>
          <p:cNvPr id="3" name="内容占位符 2"/>
          <p:cNvSpPr>
            <a:spLocks noGrp="1"/>
          </p:cNvSpPr>
          <p:nvPr>
            <p:ph idx="1"/>
          </p:nvPr>
        </p:nvSpPr>
        <p:spPr/>
        <p:txBody>
          <a:bodyPr/>
          <a:lstStyle/>
          <a:p>
            <a:r>
              <a:rPr lang="zh-CN" altLang="en-US" dirty="0"/>
              <a:t>第</a:t>
            </a:r>
            <a:r>
              <a:rPr lang="en-US" altLang="zh-CN"/>
              <a:t>4</a:t>
            </a:r>
            <a:r>
              <a:rPr lang="zh-CN" altLang="en-US"/>
              <a:t>章</a:t>
            </a:r>
            <a:r>
              <a:rPr lang="zh-CN" altLang="en-US" dirty="0"/>
              <a:t>习题：</a:t>
            </a:r>
            <a:r>
              <a:rPr lang="en-US" altLang="zh-CN" dirty="0"/>
              <a:t>1</a:t>
            </a:r>
            <a:r>
              <a:rPr lang="zh-CN" altLang="en-US" dirty="0"/>
              <a:t>，</a:t>
            </a:r>
            <a:r>
              <a:rPr lang="en-US" altLang="zh-CN" dirty="0"/>
              <a:t>2</a:t>
            </a:r>
            <a:r>
              <a:rPr lang="zh-CN" altLang="en-US" dirty="0"/>
              <a:t>，</a:t>
            </a:r>
            <a:r>
              <a:rPr lang="en-US" altLang="zh-CN" dirty="0"/>
              <a:t>4-11</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609600"/>
            <a:ext cx="10758715" cy="5926426"/>
          </a:xfrm>
        </p:spPr>
        <p:txBody>
          <a:bodyPr/>
          <a:lstStyle/>
          <a:p>
            <a:r>
              <a:rPr lang="zh-CN" altLang="en-US" kern="0" dirty="0">
                <a:solidFill>
                  <a:srgbClr val="FF0000"/>
                </a:solidFill>
                <a:latin typeface="等线" panose="02010600030101010101" pitchFamily="2" charset="-122"/>
                <a:ea typeface="等线" panose="02010600030101010101" pitchFamily="2" charset="-122"/>
              </a:rPr>
              <a:t>数据库中重要或敏感的数据被泄露</a:t>
            </a:r>
            <a:endParaRPr lang="en-US" altLang="zh-CN" kern="0" dirty="0">
              <a:solidFill>
                <a:srgbClr val="FF0000"/>
              </a:solidFill>
              <a:latin typeface="等线" panose="02010600030101010101" pitchFamily="2" charset="-122"/>
              <a:ea typeface="等线" panose="02010600030101010101" pitchFamily="2" charset="-122"/>
            </a:endParaRPr>
          </a:p>
          <a:p>
            <a:pPr lvl="1"/>
            <a:r>
              <a:rPr lang="zh-CN" altLang="en-US" dirty="0">
                <a:latin typeface="等线" panose="02010600030101010101" pitchFamily="2" charset="-122"/>
                <a:ea typeface="等线" panose="02010600030101010101" pitchFamily="2" charset="-122"/>
              </a:rPr>
              <a:t>黑客和敌对分子千方百计盗窃数据库中的重要数据，一些机密信息被暴露。</a:t>
            </a:r>
            <a:endParaRPr lang="zh-CN" altLang="en-US" dirty="0">
              <a:latin typeface="等线" panose="02010600030101010101" pitchFamily="2" charset="-122"/>
              <a:ea typeface="等线" panose="02010600030101010101" pitchFamily="2" charset="-122"/>
            </a:endParaRPr>
          </a:p>
          <a:p>
            <a:pPr lvl="1"/>
            <a:r>
              <a:rPr lang="en-US" altLang="zh-CN" dirty="0">
                <a:latin typeface="等线" panose="02010600030101010101" pitchFamily="2" charset="-122"/>
                <a:ea typeface="等线" panose="02010600030101010101" pitchFamily="2" charset="-122"/>
              </a:rPr>
              <a:t>DBMS</a:t>
            </a:r>
            <a:r>
              <a:rPr lang="zh-CN" altLang="en-US" dirty="0">
                <a:latin typeface="等线" panose="02010600030101010101" pitchFamily="2" charset="-122"/>
                <a:ea typeface="等线" panose="02010600030101010101" pitchFamily="2" charset="-122"/>
              </a:rPr>
              <a:t>提供的主要技术有</a:t>
            </a:r>
            <a:r>
              <a:rPr lang="zh-CN" altLang="en-US" u="sng" dirty="0">
                <a:solidFill>
                  <a:srgbClr val="FF0000"/>
                </a:solidFill>
                <a:highlight>
                  <a:srgbClr val="FFFF00"/>
                </a:highlight>
                <a:latin typeface="等线" panose="02010600030101010101" pitchFamily="2" charset="-122"/>
                <a:ea typeface="等线" panose="02010600030101010101" pitchFamily="2" charset="-122"/>
              </a:rPr>
              <a:t>强制存取控制</a:t>
            </a:r>
            <a:r>
              <a:rPr lang="zh-CN" altLang="en-US" dirty="0">
                <a:highlight>
                  <a:srgbClr val="FFFF00"/>
                </a:highlight>
                <a:latin typeface="等线" panose="02010600030101010101" pitchFamily="2" charset="-122"/>
                <a:ea typeface="等线" panose="02010600030101010101" pitchFamily="2" charset="-122"/>
              </a:rPr>
              <a:t>、</a:t>
            </a:r>
            <a:r>
              <a:rPr lang="zh-CN" altLang="en-US" u="sng" dirty="0">
                <a:solidFill>
                  <a:srgbClr val="FF0000"/>
                </a:solidFill>
                <a:highlight>
                  <a:srgbClr val="FFFF00"/>
                </a:highlight>
                <a:latin typeface="等线" panose="02010600030101010101" pitchFamily="2" charset="-122"/>
                <a:ea typeface="等线" panose="02010600030101010101" pitchFamily="2" charset="-122"/>
              </a:rPr>
              <a:t>数据加密存储</a:t>
            </a:r>
            <a:r>
              <a:rPr lang="zh-CN" altLang="en-US" dirty="0">
                <a:highlight>
                  <a:srgbClr val="FFFF00"/>
                </a:highlight>
                <a:latin typeface="等线" panose="02010600030101010101" pitchFamily="2" charset="-122"/>
                <a:ea typeface="等线" panose="02010600030101010101" pitchFamily="2" charset="-122"/>
              </a:rPr>
              <a:t>和</a:t>
            </a:r>
            <a:r>
              <a:rPr lang="zh-CN" altLang="en-US" u="sng" dirty="0">
                <a:solidFill>
                  <a:srgbClr val="FF0000"/>
                </a:solidFill>
                <a:highlight>
                  <a:srgbClr val="FFFF00"/>
                </a:highlight>
                <a:latin typeface="等线" panose="02010600030101010101" pitchFamily="2" charset="-122"/>
                <a:ea typeface="等线" panose="02010600030101010101" pitchFamily="2" charset="-122"/>
              </a:rPr>
              <a:t>加密传输</a:t>
            </a:r>
            <a:r>
              <a:rPr lang="zh-CN" altLang="en-US" dirty="0">
                <a:latin typeface="等线" panose="02010600030101010101" pitchFamily="2" charset="-122"/>
                <a:ea typeface="等线" panose="02010600030101010101" pitchFamily="2" charset="-122"/>
              </a:rPr>
              <a:t>等。</a:t>
            </a:r>
            <a:endParaRPr lang="zh-CN" altLang="en-US" dirty="0">
              <a:latin typeface="等线" panose="02010600030101010101" pitchFamily="2" charset="-122"/>
              <a:ea typeface="等线" panose="02010600030101010101" pitchFamily="2" charset="-122"/>
            </a:endParaRPr>
          </a:p>
          <a:p>
            <a:pPr lvl="1"/>
            <a:r>
              <a:rPr lang="zh-CN" altLang="en-US" dirty="0">
                <a:solidFill>
                  <a:srgbClr val="FF0000"/>
                </a:solidFill>
                <a:highlight>
                  <a:srgbClr val="FFFF00"/>
                </a:highlight>
                <a:latin typeface="等线" panose="02010600030101010101" pitchFamily="2" charset="-122"/>
                <a:ea typeface="等线" panose="02010600030101010101" pitchFamily="2" charset="-122"/>
              </a:rPr>
              <a:t>审计日志分析</a:t>
            </a:r>
            <a:endParaRPr lang="en-US" altLang="zh-CN" dirty="0">
              <a:solidFill>
                <a:srgbClr val="FF0000"/>
              </a:solidFill>
              <a:highlight>
                <a:srgbClr val="FFFF00"/>
              </a:highlight>
              <a:latin typeface="等线" panose="02010600030101010101" pitchFamily="2" charset="-122"/>
              <a:ea typeface="等线" panose="02010600030101010101" pitchFamily="2" charset="-122"/>
            </a:endParaRPr>
          </a:p>
          <a:p>
            <a:pPr lvl="2"/>
            <a:r>
              <a:rPr lang="zh-CN" altLang="en-US" dirty="0">
                <a:solidFill>
                  <a:srgbClr val="000099"/>
                </a:solidFill>
                <a:latin typeface="等线" panose="02010600030101010101" pitchFamily="2" charset="-122"/>
                <a:ea typeface="等线" panose="02010600030101010101" pitchFamily="2" charset="-122"/>
              </a:rPr>
              <a:t>对安全性要求较高的部门提供审计功能：对非授权用户的入侵行为及信息破坏情况进行跟踪，防止对数据库安全责任的否认。</a:t>
            </a:r>
            <a:endParaRPr lang="en-US" altLang="zh-CN" dirty="0">
              <a:solidFill>
                <a:srgbClr val="000099"/>
              </a:solidFill>
              <a:latin typeface="等线" panose="02010600030101010101" pitchFamily="2" charset="-122"/>
              <a:ea typeface="等线" panose="02010600030101010101" pitchFamily="2" charset="-122"/>
            </a:endParaRPr>
          </a:p>
          <a:p>
            <a:pPr lvl="1"/>
            <a:endParaRPr lang="en-US" altLang="zh-CN" sz="2000" dirty="0">
              <a:latin typeface="等线" panose="02010600030101010101" pitchFamily="2" charset="-122"/>
              <a:ea typeface="等线" panose="02010600030101010101" pitchFamily="2" charset="-122"/>
            </a:endParaRPr>
          </a:p>
          <a:p>
            <a:r>
              <a:rPr lang="zh-CN" altLang="en-US" dirty="0">
                <a:solidFill>
                  <a:srgbClr val="FF0000"/>
                </a:solidFill>
                <a:latin typeface="等线" panose="02010600030101010101" pitchFamily="2" charset="-122"/>
                <a:ea typeface="等线" panose="02010600030101010101" pitchFamily="2" charset="-122"/>
              </a:rPr>
              <a:t>安全环境的脆弱性</a:t>
            </a:r>
            <a:endParaRPr lang="en-US" altLang="zh-CN" dirty="0">
              <a:solidFill>
                <a:srgbClr val="FF0000"/>
              </a:solidFill>
              <a:latin typeface="等线" panose="02010600030101010101" pitchFamily="2" charset="-122"/>
              <a:ea typeface="等线" panose="02010600030101010101" pitchFamily="2" charset="-122"/>
            </a:endParaRPr>
          </a:p>
          <a:p>
            <a:pPr lvl="1"/>
            <a:r>
              <a:rPr lang="zh-CN" altLang="zh-CN" dirty="0">
                <a:latin typeface="等线" panose="02010600030101010101" pitchFamily="2" charset="-122"/>
                <a:ea typeface="等线" panose="02010600030101010101" pitchFamily="2" charset="-122"/>
              </a:rPr>
              <a:t>数据库的安全性与计算机系统的安全性紧密联系</a:t>
            </a:r>
            <a:endParaRPr lang="en-US" altLang="zh-CN" dirty="0">
              <a:latin typeface="等线" panose="02010600030101010101" pitchFamily="2" charset="-122"/>
              <a:ea typeface="等线" panose="02010600030101010101" pitchFamily="2" charset="-122"/>
            </a:endParaRPr>
          </a:p>
          <a:p>
            <a:pPr lvl="2"/>
            <a:r>
              <a:rPr lang="zh-CN" altLang="zh-CN" dirty="0">
                <a:latin typeface="等线" panose="02010600030101010101" pitchFamily="2" charset="-122"/>
                <a:ea typeface="等线" panose="02010600030101010101" pitchFamily="2" charset="-122"/>
              </a:rPr>
              <a:t>计算机硬件、操作系统、网络系统等的安全性</a:t>
            </a:r>
            <a:endParaRPr lang="en-US" altLang="zh-CN" dirty="0">
              <a:latin typeface="等线" panose="02010600030101010101" pitchFamily="2" charset="-122"/>
              <a:ea typeface="等线" panose="02010600030101010101" pitchFamily="2" charset="-122"/>
            </a:endParaRPr>
          </a:p>
          <a:p>
            <a:pPr lvl="1"/>
            <a:r>
              <a:rPr lang="zh-CN" altLang="zh-CN" dirty="0">
                <a:latin typeface="等线" panose="02010600030101010101" pitchFamily="2" charset="-122"/>
                <a:ea typeface="等线" panose="02010600030101010101" pitchFamily="2" charset="-122"/>
              </a:rPr>
              <a:t>建立一套可信（</a:t>
            </a:r>
            <a:r>
              <a:rPr lang="en-US" altLang="zh-CN" dirty="0">
                <a:latin typeface="等线" panose="02010600030101010101" pitchFamily="2" charset="-122"/>
                <a:ea typeface="等线" panose="02010600030101010101" pitchFamily="2" charset="-122"/>
              </a:rPr>
              <a:t>Trusted</a:t>
            </a:r>
            <a:r>
              <a:rPr lang="zh-CN" altLang="zh-CN" dirty="0">
                <a:latin typeface="等线" panose="02010600030101010101" pitchFamily="2" charset="-122"/>
                <a:ea typeface="等线" panose="02010600030101010101" pitchFamily="2" charset="-122"/>
              </a:rPr>
              <a:t>）计算机系统的概念和标准</a:t>
            </a:r>
            <a:endParaRPr lang="en-US" altLang="zh-CN" dirty="0">
              <a:latin typeface="等线" panose="02010600030101010101" pitchFamily="2" charset="-122"/>
              <a:ea typeface="等线" panose="02010600030101010101" pitchFamily="2" charset="-122"/>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安全标准简介</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6" name="Picture 4" descr="41"/>
          <p:cNvPicPr>
            <a:picLocks noGrp="1" noChangeAspect="1" noChangeArrowheads="1"/>
          </p:cNvPicPr>
          <p:nvPr>
            <p:ph idx="1"/>
          </p:nvPr>
        </p:nvPicPr>
        <p:blipFill>
          <a:blip r:embed="rId1" cstate="print">
            <a:extLst>
              <a:ext uri="{28A0092B-C50C-407E-A947-70E740481C1C}">
                <a14:useLocalDpi xmlns:a14="http://schemas.microsoft.com/office/drawing/2010/main" val="0"/>
              </a:ext>
            </a:extLst>
          </a:blip>
          <a:srcRect/>
          <a:stretch>
            <a:fillRect/>
          </a:stretch>
        </p:blipFill>
        <p:spPr bwMode="auto">
          <a:xfrm>
            <a:off x="1168433" y="1120453"/>
            <a:ext cx="8915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p:nvSpPr>
        <p:spPr bwMode="auto">
          <a:xfrm>
            <a:off x="3505200" y="5974706"/>
            <a:ext cx="42418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dirty="0">
                <a:solidFill>
                  <a:srgbClr val="0000FF"/>
                </a:solidFill>
                <a:latin typeface="等线" panose="02010600030101010101" pitchFamily="2" charset="-122"/>
                <a:ea typeface="等线" panose="02010600030101010101" pitchFamily="2" charset="-122"/>
              </a:rPr>
              <a:t>信息安全标准的发展历史 </a:t>
            </a:r>
            <a:endParaRPr lang="zh-CN" altLang="en-US" sz="2800" dirty="0">
              <a:solidFill>
                <a:srgbClr val="0000FF"/>
              </a:solidFill>
              <a:latin typeface="等线" panose="02010600030101010101" pitchFamily="2" charset="-122"/>
              <a:ea typeface="等线" panose="02010600030101010101" pitchFamily="2" charset="-122"/>
            </a:endParaRPr>
          </a:p>
        </p:txBody>
      </p:sp>
      <p:sp>
        <p:nvSpPr>
          <p:cNvPr id="8" name="矩形 7"/>
          <p:cNvSpPr/>
          <p:nvPr/>
        </p:nvSpPr>
        <p:spPr>
          <a:xfrm>
            <a:off x="7129094" y="2057400"/>
            <a:ext cx="4639412" cy="400110"/>
          </a:xfrm>
          <a:prstGeom prst="rect">
            <a:avLst/>
          </a:prstGeom>
        </p:spPr>
        <p:txBody>
          <a:bodyPr wrap="none">
            <a:spAutoFit/>
          </a:bodyPr>
          <a:lstStyle/>
          <a:p>
            <a:r>
              <a:rPr lang="en-US" altLang="zh-CN" sz="2000" dirty="0">
                <a:solidFill>
                  <a:srgbClr val="0000CC"/>
                </a:solidFill>
              </a:rPr>
              <a:t>2001</a:t>
            </a:r>
            <a:r>
              <a:rPr lang="zh-CN" altLang="en-US" sz="2000" dirty="0">
                <a:solidFill>
                  <a:srgbClr val="0000CC"/>
                </a:solidFill>
              </a:rPr>
              <a:t>年 </a:t>
            </a:r>
            <a:r>
              <a:rPr lang="en-US" altLang="zh-CN" sz="2000" dirty="0">
                <a:solidFill>
                  <a:srgbClr val="0000CC"/>
                </a:solidFill>
              </a:rPr>
              <a:t>CC V2.1</a:t>
            </a:r>
            <a:r>
              <a:rPr lang="zh-CN" altLang="en-US" sz="2000" dirty="0">
                <a:solidFill>
                  <a:srgbClr val="0000CC"/>
                </a:solidFill>
              </a:rPr>
              <a:t>版被我国采用为国家标准</a:t>
            </a:r>
            <a:endParaRPr lang="zh-CN" altLang="en-US" sz="2000" dirty="0">
              <a:solidFill>
                <a:srgbClr val="0000CC"/>
              </a:solidFill>
            </a:endParaRPr>
          </a:p>
        </p:txBody>
      </p:sp>
    </p:spTree>
  </p:cSld>
  <p:clrMapOvr>
    <a:masterClrMapping/>
  </p:clrMapOvr>
</p:sld>
</file>

<file path=ppt/tags/tag1.xml><?xml version="1.0" encoding="utf-8"?>
<p:tagLst xmlns:p="http://schemas.openxmlformats.org/presentationml/2006/main">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5&quot;&gt;&lt;property id=&quot;20148&quot; value=&quot;5&quot;/&gt;&lt;property id=&quot;20300&quot; value=&quot;Slide 2&quot;/&gt;&lt;property id=&quot;20307&quot; value=&quot;258&quot;/&gt;&lt;/object&gt;&lt;object type=&quot;3&quot; unique_id=&quot;10006&quot;&gt;&lt;property id=&quot;20148&quot; value=&quot;5&quot;/&gt;&lt;property id=&quot;20300&quot; value=&quot;Slide 3&quot;/&gt;&lt;property id=&quot;20307&quot; value=&quot;259&quot;/&gt;&lt;/object&gt;&lt;object type=&quot;3&quot; unique_id=&quot;10007&quot;&gt;&lt;property id=&quot;20148&quot; value=&quot;5&quot;/&gt;&lt;property id=&quot;20300&quot; value=&quot;Slide 4&quot;/&gt;&lt;property id=&quot;20307&quot; value=&quot;260&quot;/&gt;&lt;/object&gt;&lt;object type=&quot;3&quot; unique_id=&quot;10008&quot;&gt;&lt;property id=&quot;20148&quot; value=&quot;5&quot;/&gt;&lt;property id=&quot;20300&quot; value=&quot;Slide 13&quot;/&gt;&lt;property id=&quot;20307&quot; value=&quot;261&quot;/&gt;&lt;/object&gt;&lt;object type=&quot;3&quot; unique_id=&quot;10009&quot;&gt;&lt;property id=&quot;20148&quot; value=&quot;5&quot;/&gt;&lt;property id=&quot;20300&quot; value=&quot;Slide 14&quot;/&gt;&lt;property id=&quot;20307&quot; value=&quot;262&quot;/&gt;&lt;/object&gt;&lt;object type=&quot;3&quot; unique_id=&quot;10010&quot;&gt;&lt;property id=&quot;20148&quot; value=&quot;5&quot;/&gt;&lt;property id=&quot;20300&quot; value=&quot;Slide 15&quot;/&gt;&lt;property id=&quot;20307&quot; value=&quot;263&quot;/&gt;&lt;/object&gt;&lt;object type=&quot;3&quot; unique_id=&quot;10011&quot;&gt;&lt;property id=&quot;20148&quot; value=&quot;5&quot;/&gt;&lt;property id=&quot;20300&quot; value=&quot;Slide 16&quot;/&gt;&lt;property id=&quot;20307&quot; value=&quot;264&quot;/&gt;&lt;/object&gt;&lt;object type=&quot;3&quot; unique_id=&quot;10012&quot;&gt;&lt;property id=&quot;20148&quot; value=&quot;5&quot;/&gt;&lt;property id=&quot;20300&quot; value=&quot;Slide 17&quot;/&gt;&lt;property id=&quot;20307&quot; value=&quot;265&quot;/&gt;&lt;/object&gt;&lt;object type=&quot;3&quot; unique_id=&quot;10013&quot;&gt;&lt;property id=&quot;20148&quot; value=&quot;5&quot;/&gt;&lt;property id=&quot;20300&quot; value=&quot;Slide 19&quot;/&gt;&lt;property id=&quot;20307&quot; value=&quot;266&quot;/&gt;&lt;/object&gt;&lt;object type=&quot;3&quot; unique_id=&quot;10014&quot;&gt;&lt;property id=&quot;20148&quot; value=&quot;5&quot;/&gt;&lt;property id=&quot;20300&quot; value=&quot;Slide 23&quot;/&gt;&lt;property id=&quot;20307&quot; value=&quot;267&quot;/&gt;&lt;/object&gt;&lt;object type=&quot;3&quot; unique_id=&quot;10015&quot;&gt;&lt;property id=&quot;20148&quot; value=&quot;5&quot;/&gt;&lt;property id=&quot;20300&quot; value=&quot;Slide 29&quot;/&gt;&lt;property id=&quot;20307&quot; value=&quot;268&quot;/&gt;&lt;/object&gt;&lt;object type=&quot;3&quot; unique_id=&quot;10016&quot;&gt;&lt;property id=&quot;20148&quot; value=&quot;5&quot;/&gt;&lt;property id=&quot;20300&quot; value=&quot;Slide 30&quot;/&gt;&lt;property id=&quot;20307&quot; value=&quot;269&quot;/&gt;&lt;/object&gt;&lt;object type=&quot;3&quot; unique_id=&quot;10017&quot;&gt;&lt;property id=&quot;20148&quot; value=&quot;5&quot;/&gt;&lt;property id=&quot;20300&quot; value=&quot;Slide 31&quot;/&gt;&lt;property id=&quot;20307&quot; value=&quot;270&quot;/&gt;&lt;/object&gt;&lt;object type=&quot;3&quot; unique_id=&quot;10018&quot;&gt;&lt;property id=&quot;20148&quot; value=&quot;5&quot;/&gt;&lt;property id=&quot;20300&quot; value=&quot;Slide 35&quot;/&gt;&lt;property id=&quot;20307&quot; value=&quot;271&quot;/&gt;&lt;/object&gt;&lt;object type=&quot;3&quot; unique_id=&quot;10019&quot;&gt;&lt;property id=&quot;20148&quot; value=&quot;5&quot;/&gt;&lt;property id=&quot;20300&quot; value=&quot;Slide 36&quot;/&gt;&lt;property id=&quot;20307&quot; value=&quot;272&quot;/&gt;&lt;/object&gt;&lt;object type=&quot;3&quot; unique_id=&quot;10020&quot;&gt;&lt;property id=&quot;20148&quot; value=&quot;5&quot;/&gt;&lt;property id=&quot;20300&quot; value=&quot;Slide 39&quot;/&gt;&lt;property id=&quot;20307&quot; value=&quot;273&quot;/&gt;&lt;/object&gt;&lt;object type=&quot;3&quot; unique_id=&quot;10021&quot;&gt;&lt;property id=&quot;20148&quot; value=&quot;5&quot;/&gt;&lt;property id=&quot;20300&quot; value=&quot;Slide 40&quot;/&gt;&lt;property id=&quot;20307&quot; value=&quot;274&quot;/&gt;&lt;/object&gt;&lt;object type=&quot;3&quot; unique_id=&quot;10022&quot;&gt;&lt;property id=&quot;20148&quot; value=&quot;5&quot;/&gt;&lt;property id=&quot;20300&quot; value=&quot;Slide 41&quot;/&gt;&lt;property id=&quot;20307&quot; value=&quot;275&quot;/&gt;&lt;/object&gt;&lt;object type=&quot;3&quot; unique_id=&quot;10023&quot;&gt;&lt;property id=&quot;20148&quot; value=&quot;5&quot;/&gt;&lt;property id=&quot;20300&quot; value=&quot;Slide 52&quot;/&gt;&lt;property id=&quot;20307&quot; value=&quot;276&quot;/&gt;&lt;/object&gt;&lt;object type=&quot;3&quot; unique_id=&quot;10024&quot;&gt;&lt;property id=&quot;20148&quot; value=&quot;5&quot;/&gt;&lt;property id=&quot;20300&quot; value=&quot;Slide 58&quot;/&gt;&lt;property id=&quot;20307&quot; value=&quot;277&quot;/&gt;&lt;/object&gt;&lt;object type=&quot;3&quot; unique_id=&quot;10025&quot;&gt;&lt;property id=&quot;20148&quot; value=&quot;5&quot;/&gt;&lt;property id=&quot;20300&quot; value=&quot;Slide 59&quot;/&gt;&lt;property id=&quot;20307&quot; value=&quot;278&quot;/&gt;&lt;/object&gt;&lt;object type=&quot;3&quot; unique_id=&quot;10026&quot;&gt;&lt;property id=&quot;20148&quot; value=&quot;5&quot;/&gt;&lt;property id=&quot;20300&quot; value=&quot;Slide 65&quot;/&gt;&lt;property id=&quot;20307&quot; value=&quot;279&quot;/&gt;&lt;/object&gt;&lt;object type=&quot;3&quot; unique_id=&quot;10027&quot;&gt;&lt;property id=&quot;20148&quot; value=&quot;5&quot;/&gt;&lt;property id=&quot;20300&quot; value=&quot;Slide 71&quot;/&gt;&lt;property id=&quot;20307&quot; value=&quot;280&quot;/&gt;&lt;/object&gt;&lt;object type=&quot;3&quot; unique_id=&quot;10028&quot;&gt;&lt;property id=&quot;20148&quot; value=&quot;5&quot;/&gt;&lt;property id=&quot;20300&quot; value=&quot;Slide 72&quot;/&gt;&lt;property id=&quot;20307&quot; value=&quot;281&quot;/&gt;&lt;/object&gt;&lt;object type=&quot;3&quot; unique_id=&quot;10029&quot;&gt;&lt;property id=&quot;20148&quot; value=&quot;5&quot;/&gt;&lt;property id=&quot;20300&quot; value=&quot;Slide 73&quot;/&gt;&lt;property id=&quot;20307&quot; value=&quot;282&quot;/&gt;&lt;/object&gt;&lt;object type=&quot;3&quot; unique_id=&quot;10030&quot;&gt;&lt;property id=&quot;20148&quot; value=&quot;5&quot;/&gt;&lt;property id=&quot;20300&quot; value=&quot;Slide 74&quot;/&gt;&lt;property id=&quot;20307&quot; value=&quot;283&quot;/&gt;&lt;/object&gt;&lt;object type=&quot;3&quot; unique_id=&quot;10031&quot;&gt;&lt;property id=&quot;20148&quot; value=&quot;5&quot;/&gt;&lt;property id=&quot;20300&quot; value=&quot;Slide 75&quot;/&gt;&lt;property id=&quot;20307&quot; value=&quot;284&quot;/&gt;&lt;/object&gt;&lt;object type=&quot;3&quot; unique_id=&quot;10032&quot;&gt;&lt;property id=&quot;20148&quot; value=&quot;5&quot;/&gt;&lt;property id=&quot;20300&quot; value=&quot;Slide 76&quot;/&gt;&lt;property id=&quot;20307&quot; value=&quot;285&quot;/&gt;&lt;/object&gt;&lt;object type=&quot;3&quot; unique_id=&quot;10033&quot;&gt;&lt;property id=&quot;20148&quot; value=&quot;5&quot;/&gt;&lt;property id=&quot;20300&quot; value=&quot;Slide 77&quot;/&gt;&lt;property id=&quot;20307&quot; value=&quot;286&quot;/&gt;&lt;/object&gt;&lt;object type=&quot;3&quot; unique_id=&quot;10034&quot;&gt;&lt;property id=&quot;20148&quot; value=&quot;5&quot;/&gt;&lt;property id=&quot;20300&quot; value=&quot;Slide 79&quot;/&gt;&lt;property id=&quot;20307&quot; value=&quot;287&quot;/&gt;&lt;/object&gt;&lt;object type=&quot;3&quot; unique_id=&quot;10035&quot;&gt;&lt;property id=&quot;20148&quot; value=&quot;5&quot;/&gt;&lt;property id=&quot;20300&quot; value=&quot;Slide 80&quot;/&gt;&lt;property id=&quot;20307&quot; value=&quot;288&quot;/&gt;&lt;/object&gt;&lt;object type=&quot;3&quot; unique_id=&quot;10036&quot;&gt;&lt;property id=&quot;20148&quot; value=&quot;5&quot;/&gt;&lt;property id=&quot;20300&quot; value=&quot;Slide 81&quot;/&gt;&lt;property id=&quot;20307&quot; value=&quot;289&quot;/&gt;&lt;/object&gt;&lt;object type=&quot;3&quot; unique_id=&quot;10037&quot;&gt;&lt;property id=&quot;20148&quot; value=&quot;5&quot;/&gt;&lt;property id=&quot;20300&quot; value=&quot;Slide 82&quot;/&gt;&lt;property id=&quot;20307&quot; value=&quot;290&quot;/&gt;&lt;/object&gt;&lt;object type=&quot;3&quot; unique_id=&quot;10038&quot;&gt;&lt;property id=&quot;20148&quot; value=&quot;5&quot;/&gt;&lt;property id=&quot;20300&quot; value=&quot;Slide 83&quot;/&gt;&lt;property id=&quot;20307&quot; value=&quot;291&quot;/&gt;&lt;/object&gt;&lt;object type=&quot;3&quot; unique_id=&quot;10039&quot;&gt;&lt;property id=&quot;20148&quot; value=&quot;5&quot;/&gt;&lt;property id=&quot;20300&quot; value=&quot;Slide 84&quot;/&gt;&lt;property id=&quot;20307&quot; value=&quot;292&quot;/&gt;&lt;/object&gt;&lt;object type=&quot;3&quot; unique_id=&quot;10040&quot;&gt;&lt;property id=&quot;20148&quot; value=&quot;5&quot;/&gt;&lt;property id=&quot;20300&quot; value=&quot;Slide 85&quot;/&gt;&lt;property id=&quot;20307&quot; value=&quot;293&quot;/&gt;&lt;/object&gt;&lt;object type=&quot;3&quot; unique_id=&quot;10041&quot;&gt;&lt;property id=&quot;20148&quot; value=&quot;5&quot;/&gt;&lt;property id=&quot;20300&quot; value=&quot;Slide 86&quot;/&gt;&lt;property id=&quot;20307&quot; value=&quot;294&quot;/&gt;&lt;/object&gt;&lt;object type=&quot;3&quot; unique_id=&quot;10042&quot;&gt;&lt;property id=&quot;20148&quot; value=&quot;5&quot;/&gt;&lt;property id=&quot;20300&quot; value=&quot;Slide 88&quot;/&gt;&lt;property id=&quot;20307&quot; value=&quot;295&quot;/&gt;&lt;/object&gt;&lt;object type=&quot;3&quot; unique_id=&quot;10043&quot;&gt;&lt;property id=&quot;20148&quot; value=&quot;5&quot;/&gt;&lt;property id=&quot;20300&quot; value=&quot;Slide 89&quot;/&gt;&lt;property id=&quot;20307&quot; value=&quot;296&quot;/&gt;&lt;/object&gt;&lt;object type=&quot;3&quot; unique_id=&quot;10044&quot;&gt;&lt;property id=&quot;20148&quot; value=&quot;5&quot;/&gt;&lt;property id=&quot;20300&quot; value=&quot;Slide 90&quot;/&gt;&lt;property id=&quot;20307&quot; value=&quot;297&quot;/&gt;&lt;/object&gt;&lt;object type=&quot;3&quot; unique_id=&quot;10045&quot;&gt;&lt;property id=&quot;20148&quot; value=&quot;5&quot;/&gt;&lt;property id=&quot;20300&quot; value=&quot;Slide 91&quot;/&gt;&lt;property id=&quot;20307&quot; value=&quot;298&quot;/&gt;&lt;/object&gt;&lt;object type=&quot;3&quot; unique_id=&quot;10046&quot;&gt;&lt;property id=&quot;20148&quot; value=&quot;5&quot;/&gt;&lt;property id=&quot;20300&quot; value=&quot;Slide 92&quot;/&gt;&lt;property id=&quot;20307&quot; value=&quot;299&quot;/&gt;&lt;/object&gt;&lt;object type=&quot;3&quot; unique_id=&quot;10047&quot;&gt;&lt;property id=&quot;20148&quot; value=&quot;5&quot;/&gt;&lt;property id=&quot;20300&quot; value=&quot;Slide 93&quot;/&gt;&lt;property id=&quot;20307&quot; value=&quot;300&quot;/&gt;&lt;/object&gt;&lt;object type=&quot;3&quot; unique_id=&quot;10048&quot;&gt;&lt;property id=&quot;20148&quot; value=&quot;5&quot;/&gt;&lt;property id=&quot;20300&quot; value=&quot;Slide 94&quot;/&gt;&lt;property id=&quot;20307&quot; value=&quot;301&quot;/&gt;&lt;/object&gt;&lt;object type=&quot;3&quot; unique_id=&quot;10049&quot;&gt;&lt;property id=&quot;20148&quot; value=&quot;5&quot;/&gt;&lt;property id=&quot;20300&quot; value=&quot;Slide 95&quot;/&gt;&lt;property id=&quot;20307&quot; value=&quot;302&quot;/&gt;&lt;/object&gt;&lt;object type=&quot;3&quot; unique_id=&quot;10050&quot;&gt;&lt;property id=&quot;20148&quot; value=&quot;5&quot;/&gt;&lt;property id=&quot;20300&quot; value=&quot;Slide 107&quot;/&gt;&lt;property id=&quot;20307&quot; value=&quot;303&quot;/&gt;&lt;/object&gt;&lt;object type=&quot;3&quot; unique_id=&quot;10051&quot;&gt;&lt;property id=&quot;20148&quot; value=&quot;5&quot;/&gt;&lt;property id=&quot;20300&quot; value=&quot;Slide 108&quot;/&gt;&lt;property id=&quot;20307&quot; value=&quot;304&quot;/&gt;&lt;/object&gt;&lt;object type=&quot;3&quot; unique_id=&quot;10052&quot;&gt;&lt;property id=&quot;20148&quot; value=&quot;5&quot;/&gt;&lt;property id=&quot;20300&quot; value=&quot;Slide 109&quot;/&gt;&lt;property id=&quot;20307&quot; value=&quot;305&quot;/&gt;&lt;/object&gt;&lt;object type=&quot;3&quot; unique_id=&quot;10053&quot;&gt;&lt;property id=&quot;20148&quot; value=&quot;5&quot;/&gt;&lt;property id=&quot;20300&quot; value=&quot;Slide 110&quot;/&gt;&lt;property id=&quot;20307&quot; value=&quot;306&quot;/&gt;&lt;/object&gt;&lt;object type=&quot;3&quot; unique_id=&quot;10054&quot;&gt;&lt;property id=&quot;20148&quot; value=&quot;5&quot;/&gt;&lt;property id=&quot;20300&quot; value=&quot;Slide 112&quot;/&gt;&lt;property id=&quot;20307&quot; value=&quot;307&quot;/&gt;&lt;/object&gt;&lt;object type=&quot;3&quot; unique_id=&quot;10055&quot;&gt;&lt;property id=&quot;20148&quot; value=&quot;5&quot;/&gt;&lt;property id=&quot;20300&quot; value=&quot;Slide 113&quot;/&gt;&lt;property id=&quot;20307&quot; value=&quot;308&quot;/&gt;&lt;/object&gt;&lt;object type=&quot;3&quot; unique_id=&quot;10056&quot;&gt;&lt;property id=&quot;20148&quot; value=&quot;5&quot;/&gt;&lt;property id=&quot;20300&quot; value=&quot;Slide 114&quot;/&gt;&lt;property id=&quot;20307&quot; value=&quot;309&quot;/&gt;&lt;/object&gt;&lt;object type=&quot;3&quot; unique_id=&quot;10057&quot;&gt;&lt;property id=&quot;20148&quot; value=&quot;5&quot;/&gt;&lt;property id=&quot;20300&quot; value=&quot;Slide 115&quot;/&gt;&lt;property id=&quot;20307&quot; value=&quot;310&quot;/&gt;&lt;/object&gt;&lt;object type=&quot;3&quot; unique_id=&quot;10058&quot;&gt;&lt;property id=&quot;20148&quot; value=&quot;5&quot;/&gt;&lt;property id=&quot;20300&quot; value=&quot;Slide 116&quot;/&gt;&lt;property id=&quot;20307&quot; value=&quot;311&quot;/&gt;&lt;/object&gt;&lt;object type=&quot;3&quot; unique_id=&quot;10059&quot;&gt;&lt;property id=&quot;20148&quot; value=&quot;5&quot;/&gt;&lt;property id=&quot;20300&quot; value=&quot;Slide 118&quot;/&gt;&lt;property id=&quot;20307&quot; value=&quot;312&quot;/&gt;&lt;/object&gt;&lt;object type=&quot;3&quot; unique_id=&quot;10060&quot;&gt;&lt;property id=&quot;20148&quot; value=&quot;5&quot;/&gt;&lt;property id=&quot;20300&quot; value=&quot;Slide 119&quot;/&gt;&lt;property id=&quot;20307&quot; value=&quot;313&quot;/&gt;&lt;/object&gt;&lt;object type=&quot;3&quot; unique_id=&quot;78127&quot;&gt;&lt;property id=&quot;20148&quot; value=&quot;5&quot;/&gt;&lt;property id=&quot;20300&quot; value=&quot;Slide 1 - &amp;quot;Chapter 1 Introduction to Computers, the Internet and the Web&amp;quot;&quot;/&gt;&lt;property id=&quot;20307&quot; value=&quot;315&quot;/&gt;&lt;/object&gt;&lt;object type=&quot;3&quot; unique_id=&quot;81593&quot;&gt;&lt;property id=&quot;20148&quot; value=&quot;5&quot;/&gt;&lt;property id=&quot;20300&quot; value=&quot;Slide 5 - &amp;quot;1.1  Introduction&amp;quot;&quot;/&gt;&lt;property id=&quot;20307&quot; value=&quot;317&quot;/&gt;&lt;/object&gt;&lt;object type=&quot;3&quot; unique_id=&quot;81594&quot;&gt;&lt;property id=&quot;20148&quot; value=&quot;5&quot;/&gt;&lt;property id=&quot;20300&quot; value=&quot;Slide 6 - &amp;quot;1.2  Hardware and Software&amp;quot;&quot;/&gt;&lt;property id=&quot;20307&quot; value=&quot;318&quot;/&gt;&lt;/object&gt;&lt;object type=&quot;3&quot; unique_id=&quot;81595&quot;&gt;&lt;property id=&quot;20148&quot; value=&quot;5&quot;/&gt;&lt;property id=&quot;20300&quot; value=&quot;Slide 7 - &amp;quot;1.2  Hardware and Software (Cont.)&amp;quot;&quot;/&gt;&lt;property id=&quot;20307&quot; value=&quot;319&quot;/&gt;&lt;/object&gt;&lt;object type=&quot;3&quot; unique_id=&quot;81596&quot;&gt;&lt;property id=&quot;20148&quot; value=&quot;5&quot;/&gt;&lt;property id=&quot;20300&quot; value=&quot;Slide 8 - &amp;quot;1.2  Hardware and Software (Cont.)&amp;quot;&quot;/&gt;&lt;property id=&quot;20307&quot; value=&quot;320&quot;/&gt;&lt;/object&gt;&lt;object type=&quot;3&quot; unique_id=&quot;81597&quot;&gt;&lt;property id=&quot;20148&quot; value=&quot;5&quot;/&gt;&lt;property id=&quot;20300&quot; value=&quot;Slide 9 - &amp;quot;1.2.1  Moore’s Law&amp;quot;&quot;/&gt;&lt;property id=&quot;20307&quot; value=&quot;321&quot;/&gt;&lt;/object&gt;&lt;object type=&quot;3&quot; unique_id=&quot;81598&quot;&gt;&lt;property id=&quot;20148&quot; value=&quot;5&quot;/&gt;&lt;property id=&quot;20300&quot; value=&quot;Slide 10 - &amp;quot;1.2.1  Moore’s Law (Cont.)&amp;quot;&quot;/&gt;&lt;property id=&quot;20307&quot; value=&quot;322&quot;/&gt;&lt;/object&gt;&lt;object type=&quot;3&quot; unique_id=&quot;81599&quot;&gt;&lt;property id=&quot;20148&quot; value=&quot;5&quot;/&gt;&lt;property id=&quot;20300&quot; value=&quot;Slide 11 - &amp;quot;1.2.1  Moore’s Law (Cont.)&amp;quot;&quot;/&gt;&lt;property id=&quot;20307&quot; value=&quot;323&quot;/&gt;&lt;/object&gt;&lt;object type=&quot;3&quot; unique_id=&quot;81600&quot;&gt;&lt;property id=&quot;20148&quot; value=&quot;5&quot;/&gt;&lt;property id=&quot;20300&quot; value=&quot;Slide 12 - &amp;quot;1.2.2  Computer Organization&amp;quot;&quot;/&gt;&lt;property id=&quot;20307&quot; value=&quot;324&quot;/&gt;&lt;/object&gt;&lt;object type=&quot;3&quot; unique_id=&quot;81601&quot;&gt;&lt;property id=&quot;20148&quot; value=&quot;5&quot;/&gt;&lt;property id=&quot;20300&quot; value=&quot;Slide 18 - &amp;quot;1.3  Data Hierarchy&amp;quot;&quot;/&gt;&lt;property id=&quot;20307&quot; value=&quot;325&quot;/&gt;&lt;/object&gt;&lt;object type=&quot;3&quot; unique_id=&quot;81602&quot;&gt;&lt;property id=&quot;20148&quot; value=&quot;5&quot;/&gt;&lt;property id=&quot;20300&quot; value=&quot;Slide 20 - &amp;quot;1.3  Data Hierarchy&amp;quot;&quot;/&gt;&lt;property id=&quot;20307&quot; value=&quot;326&quot;/&gt;&lt;/object&gt;&lt;object type=&quot;3&quot; unique_id=&quot;81603&quot;&gt;&lt;property id=&quot;20148&quot; value=&quot;5&quot;/&gt;&lt;property id=&quot;20300&quot; value=&quot;Slide 21 - &amp;quot;1.3  Data Hierarchy&amp;quot;&quot;/&gt;&lt;property id=&quot;20307&quot; value=&quot;327&quot;/&gt;&lt;/object&gt;&lt;object type=&quot;3&quot; unique_id=&quot;81604&quot;&gt;&lt;property id=&quot;20148&quot; value=&quot;5&quot;/&gt;&lt;property id=&quot;20300&quot; value=&quot;Slide 22 - &amp;quot;1.3  Data Hierarchy&amp;quot;&quot;/&gt;&lt;property id=&quot;20307&quot; value=&quot;328&quot;/&gt;&lt;/object&gt;&lt;object type=&quot;3&quot; unique_id=&quot;81605&quot;&gt;&lt;property id=&quot;20148&quot; value=&quot;5&quot;/&gt;&lt;property id=&quot;20300&quot; value=&quot;Slide 24 - &amp;quot;1.4  Machine Languages, Assembly Languages and High-Level Languages&amp;quot;&quot;/&gt;&lt;property id=&quot;20307&quot; value=&quot;335&quot;/&gt;&lt;/object&gt;&lt;object type=&quot;3&quot; unique_id=&quot;81606&quot;&gt;&lt;property id=&quot;20148&quot; value=&quot;5&quot;/&gt;&lt;property id=&quot;20300&quot; value=&quot;Slide 25 - &amp;quot;1.4  Machine Languages, Assembly Languages and High-Level Languages&amp;quot;&quot;/&gt;&lt;property id=&quot;20307&quot; value=&quot;336&quot;/&gt;&lt;/object&gt;&lt;object type=&quot;3&quot; unique_id=&quot;81607&quot;&gt;&lt;property id=&quot;20148&quot; value=&quot;5&quot;/&gt;&lt;property id=&quot;20300&quot; value=&quot;Slide 26 - &amp;quot;1.5  The C Programming Language&amp;quot;&quot;/&gt;&lt;property id=&quot;20307&quot; value=&quot;337&quot;/&gt;&lt;/object&gt;&lt;object type=&quot;3&quot; unique_id=&quot;81608&quot;&gt;&lt;property id=&quot;20148&quot; value=&quot;5&quot;/&gt;&lt;property id=&quot;20300&quot; value=&quot;Slide 27 - &amp;quot;1.5  The C Programming Language (Cont.)&amp;quot;&quot;/&gt;&lt;property id=&quot;20307&quot; value=&quot;338&quot;/&gt;&lt;/object&gt;&lt;object type=&quot;3&quot; unique_id=&quot;81609&quot;&gt;&lt;property id=&quot;20148&quot; value=&quot;5&quot;/&gt;&lt;property id=&quot;20300&quot; value=&quot;Slide 28 - &amp;quot;1.5  The C Programming Language (Cont.)&amp;quot;&quot;/&gt;&lt;property id=&quot;20307&quot; value=&quot;339&quot;/&gt;&lt;/object&gt;&lt;object type=&quot;3&quot; unique_id=&quot;81610&quot;&gt;&lt;property id=&quot;20148&quot; value=&quot;5&quot;/&gt;&lt;property id=&quot;20300&quot; value=&quot;Slide 32 - &amp;quot;1.6  C Standard Library&amp;quot;&quot;/&gt;&lt;property id=&quot;20307&quot; value=&quot;340&quot;/&gt;&lt;/object&gt;&lt;object type=&quot;3&quot; unique_id=&quot;81611&quot;&gt;&lt;property id=&quot;20148&quot; value=&quot;5&quot;/&gt;&lt;property id=&quot;20300&quot; value=&quot;Slide 33 - &amp;quot;1.6  C Standard Library (Cont.)&amp;quot;&quot;/&gt;&lt;property id=&quot;20307&quot; value=&quot;341&quot;/&gt;&lt;/object&gt;&lt;object type=&quot;3&quot; unique_id=&quot;81612&quot;&gt;&lt;property id=&quot;20148&quot; value=&quot;5&quot;/&gt;&lt;property id=&quot;20300&quot; value=&quot;Slide 34 - &amp;quot;1.6  C Standard Library (Cont.)&amp;quot;&quot;/&gt;&lt;property id=&quot;20307&quot; value=&quot;342&quot;/&gt;&lt;/object&gt;&lt;object type=&quot;3&quot; unique_id=&quot;81613&quot;&gt;&lt;property id=&quot;20148&quot; value=&quot;5&quot;/&gt;&lt;property id=&quot;20300&quot; value=&quot;Slide 37 - &amp;quot;1.7  C++ and Other C-Based Languages&amp;quot;&quot;/&gt;&lt;property id=&quot;20307&quot; value=&quot;343&quot;/&gt;&lt;/object&gt;&lt;object type=&quot;3&quot; unique_id=&quot;81614&quot;&gt;&lt;property id=&quot;20148&quot; value=&quot;5&quot;/&gt;&lt;property id=&quot;20300&quot; value=&quot;Slide 38 - &amp;quot;1.7  C++ and Other C-Based Languages (Cont.)&amp;quot;&quot;/&gt;&lt;property id=&quot;20307&quot; value=&quot;344&quot;/&gt;&lt;/object&gt;&lt;object type=&quot;3&quot; unique_id=&quot;81615&quot;&gt;&lt;property id=&quot;20148&quot; value=&quot;5&quot;/&gt;&lt;property id=&quot;20300&quot; value=&quot;Slide 42 - &amp;quot;1.8  Object Technology&amp;quot;&quot;/&gt;&lt;property id=&quot;20307&quot; value=&quot;345&quot;/&gt;&lt;/object&gt;&lt;object type=&quot;3&quot; unique_id=&quot;81616&quot;&gt;&lt;property id=&quot;20148&quot; value=&quot;5&quot;/&gt;&lt;property id=&quot;20300&quot; value=&quot;Slide 43 - &amp;quot;1.8  Object Technology&amp;quot;&quot;/&gt;&lt;property id=&quot;20307&quot; value=&quot;346&quot;/&gt;&lt;/object&gt;&lt;object type=&quot;3&quot; unique_id=&quot;81617&quot;&gt;&lt;property id=&quot;20148&quot; value=&quot;5&quot;/&gt;&lt;property id=&quot;20300&quot; value=&quot;Slide 44 - &amp;quot;1.8  Object Technology (cont.)&amp;quot;&quot;/&gt;&lt;property id=&quot;20307&quot; value=&quot;347&quot;/&gt;&lt;/object&gt;&lt;object type=&quot;3&quot; unique_id=&quot;81618&quot;&gt;&lt;property id=&quot;20148&quot; value=&quot;5&quot;/&gt;&lt;property id=&quot;20300&quot; value=&quot;Slide 45 - &amp;quot;1.8  Object Technology (cont.)&amp;quot;&quot;/&gt;&lt;property id=&quot;20307&quot; value=&quot;348&quot;/&gt;&lt;/object&gt;&lt;object type=&quot;3&quot; unique_id=&quot;81619&quot;&gt;&lt;property id=&quot;20148&quot; value=&quot;5&quot;/&gt;&lt;property id=&quot;20300&quot; value=&quot;Slide 46 - &amp;quot;1.8  Object Technology (cont.)&amp;quot;&quot;/&gt;&lt;property id=&quot;20307&quot; value=&quot;349&quot;/&gt;&lt;/object&gt;&lt;object type=&quot;3&quot; unique_id=&quot;81620&quot;&gt;&lt;property id=&quot;20148&quot; value=&quot;5&quot;/&gt;&lt;property id=&quot;20300&quot; value=&quot;Slide 47 - &amp;quot;1.8  Object Technology (cont.)&amp;quot;&quot;/&gt;&lt;property id=&quot;20307&quot; value=&quot;350&quot;/&gt;&lt;/object&gt;&lt;object type=&quot;3&quot; unique_id=&quot;81621&quot;&gt;&lt;property id=&quot;20148&quot; value=&quot;5&quot;/&gt;&lt;property id=&quot;20300&quot; value=&quot;Slide 48 - &amp;quot;1.8  Object Technology (cont.)&amp;quot;&quot;/&gt;&lt;property id=&quot;20307&quot; value=&quot;351&quot;/&gt;&lt;/object&gt;&lt;object type=&quot;3&quot; unique_id=&quot;81622&quot;&gt;&lt;property id=&quot;20148&quot; value=&quot;5&quot;/&gt;&lt;property id=&quot;20300&quot; value=&quot;Slide 49 - &amp;quot;1.8  Object Technology (cont.)&amp;quot;&quot;/&gt;&lt;property id=&quot;20307&quot; value=&quot;352&quot;/&gt;&lt;/object&gt;&lt;object type=&quot;3&quot; unique_id=&quot;81623&quot;&gt;&lt;property id=&quot;20148&quot; value=&quot;5&quot;/&gt;&lt;property id=&quot;20300&quot; value=&quot;Slide 50 - &amp;quot;1.8  Object Technology (cont.)&amp;quot;&quot;/&gt;&lt;property id=&quot;20307&quot; value=&quot;353&quot;/&gt;&lt;/object&gt;&lt;object type=&quot;3&quot; unique_id=&quot;81624&quot;&gt;&lt;property id=&quot;20148&quot; value=&quot;5&quot;/&gt;&lt;property id=&quot;20300&quot; value=&quot;Slide 51 - &amp;quot;1.8  Object Technology (cont.)&amp;quot;&quot;/&gt;&lt;property id=&quot;20307&quot; value=&quot;354&quot;/&gt;&lt;/object&gt;&lt;object type=&quot;3&quot; unique_id=&quot;81625&quot;&gt;&lt;property id=&quot;20148&quot; value=&quot;5&quot;/&gt;&lt;property id=&quot;20300&quot; value=&quot;Slide 53 - &amp;quot;1.9  Typical C Program Development Environment&amp;quot;&quot;/&gt;&lt;property id=&quot;20307&quot; value=&quot;355&quot;/&gt;&lt;/object&gt;&lt;object type=&quot;3&quot; unique_id=&quot;81626&quot;&gt;&lt;property id=&quot;20148&quot; value=&quot;5&quot;/&gt;&lt;property id=&quot;20300&quot; value=&quot;Slide 54 - &amp;quot;1.9  Typical C Program Development Environment (Cont.)&amp;quot;&quot;/&gt;&lt;property id=&quot;20307&quot; value=&quot;356&quot;/&gt;&lt;/object&gt;&lt;object type=&quot;3&quot; unique_id=&quot;81627&quot;&gt;&lt;property id=&quot;20148&quot; value=&quot;5&quot;/&gt;&lt;property id=&quot;20300&quot; value=&quot;Slide 55 - &amp;quot;1.9  Phase 1: Creating a Program&amp;quot;&quot;/&gt;&lt;property id=&quot;20307&quot; value=&quot;357&quot;/&gt;&lt;/object&gt;&lt;object type=&quot;3&quot; unique_id=&quot;81628&quot;&gt;&lt;property id=&quot;20148&quot; value=&quot;5&quot;/&gt;&lt;property id=&quot;20300&quot; value=&quot;Slide 56 - &amp;quot;1.9  Phases 2 and 3: Preprocessing and Compiling a C Program&amp;quot;&quot;/&gt;&lt;property id=&quot;20307&quot; value=&quot;358&quot;/&gt;&lt;/object&gt;&lt;object type=&quot;3&quot; unique_id=&quot;81629&quot;&gt;&lt;property id=&quot;20148&quot; value=&quot;5&quot;/&gt;&lt;property id=&quot;20300&quot; value=&quot;Slide 57 - &amp;quot;1.9  Phases 2 and 3: Preprocessing and Compiling a C Program (Cont.)&amp;quot;&quot;/&gt;&lt;property id=&quot;20307&quot; value=&quot;359&quot;/&gt;&lt;/object&gt;&lt;object type=&quot;3&quot; unique_id=&quot;81630&quot;&gt;&lt;property id=&quot;20148&quot; value=&quot;5&quot;/&gt;&lt;property id=&quot;20300&quot; value=&quot;Slide 60 - &amp;quot;1.9  Phase 4: Linking&amp;quot;&quot;/&gt;&lt;property id=&quot;20307&quot; value=&quot;360&quot;/&gt;&lt;/object&gt;&lt;object type=&quot;3&quot; unique_id=&quot;81631&quot;&gt;&lt;property id=&quot;20148&quot; value=&quot;5&quot;/&gt;&lt;property id=&quot;20300&quot; value=&quot;Slide 61 - &amp;quot;1.9  Phase 4: Linking (Cont.)&amp;quot;&quot;/&gt;&lt;property id=&quot;20307&quot; value=&quot;361&quot;/&gt;&lt;/object&gt;&lt;object type=&quot;3&quot; unique_id=&quot;81632&quot;&gt;&lt;property id=&quot;20148&quot; value=&quot;5&quot;/&gt;&lt;property id=&quot;20300&quot; value=&quot;Slide 62 - &amp;quot;1.9  Phase 5: Loading&amp;quot;&quot;/&gt;&lt;property id=&quot;20307&quot; value=&quot;362&quot;/&gt;&lt;/object&gt;&lt;object type=&quot;3&quot; unique_id=&quot;81633&quot;&gt;&lt;property id=&quot;20148&quot; value=&quot;5&quot;/&gt;&lt;property id=&quot;20300&quot; value=&quot;Slide 63 - &amp;quot;1.9  Phase 6: Execution&amp;quot;&quot;/&gt;&lt;property id=&quot;20307&quot; value=&quot;363&quot;/&gt;&lt;/object&gt;&lt;object type=&quot;3&quot; unique_id=&quot;81634&quot;&gt;&lt;property id=&quot;20148&quot; value=&quot;5&quot;/&gt;&lt;property id=&quot;20300&quot; value=&quot;Slide 64 - &amp;quot;1.9  Problems That May Occur at Execution Time&amp;quot;&quot;/&gt;&lt;property id=&quot;20307&quot; value=&quot;364&quot;/&gt;&lt;/object&gt;&lt;object type=&quot;3&quot; unique_id=&quot;84695&quot;&gt;&lt;property id=&quot;20148&quot; value=&quot;5&quot;/&gt;&lt;property id=&quot;20300&quot; value=&quot;Slide 66 - &amp;quot;1.9  Standard Input, Standard Output and Standard Error Streams&amp;quot;&quot;/&gt;&lt;property id=&quot;20307&quot; value=&quot;365&quot;/&gt;&lt;/object&gt;&lt;object type=&quot;3&quot; unique_id=&quot;84696&quot;&gt;&lt;property id=&quot;20148&quot; value=&quot;5&quot;/&gt;&lt;property id=&quot;20300&quot; value=&quot;Slide 67 - &amp;quot;1.9  Standard Input, Standard Output and Standard Error Streams (Cont.)&amp;quot;&quot;/&gt;&lt;property id=&quot;20307&quot; value=&quot;366&quot;/&gt;&lt;/object&gt;&lt;object type=&quot;3&quot; unique_id=&quot;84697&quot;&gt;&lt;property id=&quot;20148&quot; value=&quot;5&quot;/&gt;&lt;property id=&quot;20300&quot; value=&quot;Slide 68 - &amp;quot;1.10  Test-Driving a C Application in Windows, Linux and Mac OS X&amp;quot;&quot;/&gt;&lt;property id=&quot;20307&quot; value=&quot;367&quot;/&gt;&lt;/object&gt;&lt;object type=&quot;3&quot; unique_id=&quot;84698&quot;&gt;&lt;property id=&quot;20148&quot; value=&quot;5&quot;/&gt;&lt;property id=&quot;20300&quot; value=&quot;Slide 69 - &amp;quot;1.10  Test-Driving a C Application in Windows, Linux and Mac OS X (Cont.)&amp;quot;&quot;/&gt;&lt;property id=&quot;20307&quot; value=&quot;368&quot;/&gt;&lt;/object&gt;&lt;object type=&quot;3&quot; unique_id=&quot;84699&quot;&gt;&lt;property id=&quot;20148&quot; value=&quot;5&quot;/&gt;&lt;property id=&quot;20300&quot; value=&quot;Slide 70 - &amp;quot;1.10.1  Running a C Application from the Windows Command Prompt&amp;quot;&quot;/&gt;&lt;property id=&quot;20307&quot; value=&quot;369&quot;/&gt;&lt;/object&gt;&lt;object type=&quot;3&quot; unique_id=&quot;84700&quot;&gt;&lt;property id=&quot;20148&quot; value=&quot;5&quot;/&gt;&lt;property id=&quot;20300&quot; value=&quot;Slide 78 - &amp;quot;1.10.2  Running a C Application Using GNU C with Linux&amp;quot;&quot;/&gt;&lt;property id=&quot;20307&quot; value=&quot;370&quot;/&gt;&lt;/object&gt;&lt;object type=&quot;3&quot; unique_id=&quot;84701&quot;&gt;&lt;property id=&quot;20148&quot; value=&quot;5&quot;/&gt;&lt;property id=&quot;20300&quot; value=&quot;Slide 87 - &amp;quot;1.11.3  Running a C Application Using the Teminal on Mac OS X&amp;quot;&quot;/&gt;&lt;property id=&quot;20307&quot; value=&quot;372&quot;/&gt;&lt;/object&gt;&lt;object type=&quot;3&quot; unique_id=&quot;84702&quot;&gt;&lt;property id=&quot;20148&quot; value=&quot;5&quot;/&gt;&lt;property id=&quot;20300&quot; value=&quot;Slide 96 - &amp;quot;1.11  Operating Systems&amp;quot;&quot;/&gt;&lt;property id=&quot;20307&quot; value=&quot;373&quot;/&gt;&lt;/object&gt;&lt;object type=&quot;3&quot; unique_id=&quot;84703&quot;&gt;&lt;property id=&quot;20148&quot; value=&quot;5&quot;/&gt;&lt;property id=&quot;20300&quot; value=&quot;Slide 97 - &amp;quot;1.11.1 Windows—A Proprietary Operating System&amp;quot;&quot;/&gt;&lt;property id=&quot;20307&quot; value=&quot;374&quot;/&gt;&lt;/object&gt;&lt;object type=&quot;3&quot; unique_id=&quot;84704&quot;&gt;&lt;property id=&quot;20148&quot; value=&quot;5&quot;/&gt;&lt;property id=&quot;20300&quot; value=&quot;Slide 98 - &amp;quot;1.11.2 Linux—An Open-Source Operating System&amp;quot;&quot;/&gt;&lt;property id=&quot;20307&quot; value=&quot;375&quot;/&gt;&lt;/object&gt;&lt;object type=&quot;3&quot; unique_id=&quot;84705&quot;&gt;&lt;property id=&quot;20148&quot; value=&quot;5&quot;/&gt;&lt;property id=&quot;20300&quot; value=&quot;Slide 99 - &amp;quot;1.11.2 Linux—An Open-Source Operating System&amp;quot;&quot;/&gt;&lt;property id=&quot;20307&quot; value=&quot;376&quot;/&gt;&lt;/object&gt;&lt;object type=&quot;3&quot; unique_id=&quot;84706&quot;&gt;&lt;property id=&quot;20148&quot; value=&quot;5&quot;/&gt;&lt;property id=&quot;20300&quot; value=&quot;Slide 100 - &amp;quot;1.11.3 Apple’s Mac OS X; Apple’s iOS for iPhone®, iPad® and iPod Touch® Devices&amp;quot;&quot;/&gt;&lt;property id=&quot;20307&quot; value=&quot;377&quot;/&gt;&lt;/object&gt;&lt;object type=&quot;3&quot; unique_id=&quot;84707&quot;&gt;&lt;property id=&quot;20148&quot; value=&quot;5&quot;/&gt;&lt;property id=&quot;20300&quot; value=&quot;Slide 101 - &amp;quot;1.11.3 Apple’s Mac OS X; Apple’s iOS for iPhone®, iPad® and iPod Touch® Devices&amp;quot;&quot;/&gt;&lt;property id=&quot;20307&quot; value=&quot;378&quot;/&gt;&lt;/object&gt;&lt;object type=&quot;3&quot; unique_id=&quot;84708&quot;&gt;&lt;property id=&quot;20148&quot; value=&quot;5&quot;/&gt;&lt;property id=&quot;20300&quot; value=&quot;Slide 102 - &amp;quot;1.11.4 Google’s Android&amp;quot;&quot;/&gt;&lt;property id=&quot;20307&quot; value=&quot;379&quot;/&gt;&lt;/object&gt;&lt;object type=&quot;3&quot; unique_id=&quot;84709&quot;&gt;&lt;property id=&quot;20148&quot; value=&quot;5&quot;/&gt;&lt;property id=&quot;20300&quot; value=&quot;Slide 103 - &amp;quot;1.12 The Internet and the World Wide Web&amp;quot;&quot;/&gt;&lt;property id=&quot;20307&quot; value=&quot;380&quot;/&gt;&lt;/object&gt;&lt;object type=&quot;3&quot; unique_id=&quot;84710&quot;&gt;&lt;property id=&quot;20148&quot; value=&quot;5&quot;/&gt;&lt;property id=&quot;20300&quot; value=&quot;Slide 104 - &amp;quot;1.12 The Internet and the World Wide Web (Cont.)&amp;quot;&quot;/&gt;&lt;property id=&quot;20307&quot; value=&quot;382&quot;/&gt;&lt;/object&gt;&lt;object type=&quot;3&quot; unique_id=&quot;84711&quot;&gt;&lt;property id=&quot;20148&quot; value=&quot;5&quot;/&gt;&lt;property id=&quot;20300&quot; value=&quot;Slide 105 - &amp;quot;1.12 The Internet and the World Wide Web (Cont.)&amp;quot;&quot;/&gt;&lt;property id=&quot;20307&quot; value=&quot;384&quot;/&gt;&lt;/object&gt;&lt;object type=&quot;3&quot; unique_id=&quot;84712&quot;&gt;&lt;property id=&quot;20148&quot; value=&quot;5&quot;/&gt;&lt;property id=&quot;20300&quot; value=&quot;Slide 106 - &amp;quot;1.12 The Internet and the World Wide Web (Cont.)&amp;quot;&quot;/&gt;&lt;property id=&quot;20307&quot; value=&quot;388&quot;/&gt;&lt;/object&gt;&lt;object type=&quot;3&quot; unique_id=&quot;84713&quot;&gt;&lt;property id=&quot;20148&quot; value=&quot;5&quot;/&gt;&lt;property id=&quot;20300&quot; value=&quot;Slide 111 - &amp;quot;1.13 Some Key Software Development Terminology&amp;quot;&quot;/&gt;&lt;property id=&quot;20307&quot; value=&quot;389&quot;/&gt;&lt;/object&gt;&lt;object type=&quot;3&quot; unique_id=&quot;84714&quot;&gt;&lt;property id=&quot;20148&quot; value=&quot;5&quot;/&gt;&lt;property id=&quot;20300&quot; value=&quot;Slide 117 - &amp;quot;1.14  Keeping Up-to-Date with Information Technologies&amp;quot;&quot;/&gt;&lt;property id=&quot;20307&quot; value=&quot;390&quot;/&gt;&lt;/object&gt;&lt;/object&gt;&lt;/object&gt;&lt;/database&gt;"/>
  <p:tag name="SECTOMILLISECCONVERTED" val="1"/>
</p:tagLst>
</file>

<file path=ppt/theme/theme1.xml><?xml version="1.0" encoding="utf-8"?>
<a:theme xmlns:a="http://schemas.openxmlformats.org/drawingml/2006/main" name="chtp8_0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chtp8_10</Template>
  <TotalTime>0</TotalTime>
  <Words>13549</Words>
  <Application>WPS 演示</Application>
  <PresentationFormat>宽屏</PresentationFormat>
  <Paragraphs>1296</Paragraphs>
  <Slides>75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75</vt:i4>
      </vt:variant>
    </vt:vector>
  </HeadingPairs>
  <TitlesOfParts>
    <vt:vector size="88" baseType="lpstr">
      <vt:lpstr>Arial</vt:lpstr>
      <vt:lpstr>宋体</vt:lpstr>
      <vt:lpstr>Wingdings</vt:lpstr>
      <vt:lpstr>等线</vt:lpstr>
      <vt:lpstr>Times New Roman</vt:lpstr>
      <vt:lpstr>微软雅黑</vt:lpstr>
      <vt:lpstr>Arial Unicode MS</vt:lpstr>
      <vt:lpstr>Calibri</vt:lpstr>
      <vt:lpstr>等线 Light</vt:lpstr>
      <vt:lpstr>楷体_GB2312</vt:lpstr>
      <vt:lpstr>新宋体</vt:lpstr>
      <vt:lpstr>Courier New</vt:lpstr>
      <vt:lpstr>chtp8_07</vt:lpstr>
      <vt:lpstr>PowerPoint 演示文稿</vt:lpstr>
      <vt:lpstr>本章目标</vt:lpstr>
      <vt:lpstr>大纲</vt:lpstr>
      <vt:lpstr>PowerPoint 演示文稿</vt:lpstr>
      <vt:lpstr>数据库安全性概述</vt:lpstr>
      <vt:lpstr>数据库安全性</vt:lpstr>
      <vt:lpstr>数据库的不安全因素</vt:lpstr>
      <vt:lpstr>PowerPoint 演示文稿</vt:lpstr>
      <vt:lpstr>安全标准简介</vt:lpstr>
      <vt:lpstr>TCSEC标准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大纲</vt:lpstr>
      <vt:lpstr>数据库安全性控制</vt:lpstr>
      <vt:lpstr>PowerPoint 演示文稿</vt:lpstr>
      <vt:lpstr>PowerPoint 演示文稿</vt:lpstr>
      <vt:lpstr>数据库安全性控制的常用方法</vt:lpstr>
      <vt:lpstr>PowerPoint 演示文稿</vt:lpstr>
      <vt:lpstr>PowerPoint 演示文稿</vt:lpstr>
      <vt:lpstr>PowerPoint 演示文稿</vt:lpstr>
      <vt:lpstr>自主存取控制方法</vt:lpstr>
      <vt:lpstr>PowerPoint 演示文稿</vt:lpstr>
      <vt:lpstr>授权：授予与回收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SQL授权小结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大纲</vt:lpstr>
      <vt:lpstr>视图机制</vt:lpstr>
      <vt:lpstr>大纲</vt:lpstr>
      <vt:lpstr>审计</vt:lpstr>
      <vt:lpstr>PowerPoint 演示文稿</vt:lpstr>
      <vt:lpstr>PowerPoint 演示文稿</vt:lpstr>
      <vt:lpstr>PowerPoint 演示文稿</vt:lpstr>
      <vt:lpstr>PowerPoint 演示文稿</vt:lpstr>
      <vt:lpstr>大纲</vt:lpstr>
      <vt:lpstr>数据加密</vt:lpstr>
      <vt:lpstr>PowerPoint 演示文稿</vt:lpstr>
      <vt:lpstr>PowerPoint 演示文稿</vt:lpstr>
      <vt:lpstr>PowerPoint 演示文稿</vt:lpstr>
      <vt:lpstr>PowerPoint 演示文稿</vt:lpstr>
      <vt:lpstr>大纲</vt:lpstr>
      <vt:lpstr>其它安全性保护</vt:lpstr>
      <vt:lpstr>本章小结</vt:lpstr>
      <vt:lpstr>课堂练习</vt:lpstr>
      <vt:lpstr>PowerPoint 演示文稿</vt:lpstr>
      <vt:lpstr>本章作业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且学之</cp:lastModifiedBy>
  <cp:revision>1374</cp:revision>
  <dcterms:created xsi:type="dcterms:W3CDTF">2015-04-27T18:37:00Z</dcterms:created>
  <dcterms:modified xsi:type="dcterms:W3CDTF">2022-04-14T09:33:26Z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2A65CBFE1A884853A4AE41EBFA530E54</vt:lpwstr>
  </property>
  <property fmtid="{D5CDD505-2E9C-101B-9397-08002B2CF9AE}" pid="3" name="KSOProductBuildVer">
    <vt:lpwstr>2052-11.1.0.11636</vt:lpwstr>
  </property>
</Properties>
</file>