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59"/>
  </p:notesMasterIdLst>
  <p:sldIdLst>
    <p:sldId id="256" r:id="rId3"/>
    <p:sldId id="261" r:id="rId4"/>
    <p:sldId id="257" r:id="rId5"/>
    <p:sldId id="322" r:id="rId6"/>
    <p:sldId id="324" r:id="rId7"/>
    <p:sldId id="325" r:id="rId8"/>
    <p:sldId id="37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73" r:id="rId31"/>
    <p:sldId id="347" r:id="rId32"/>
    <p:sldId id="351" r:id="rId33"/>
    <p:sldId id="348" r:id="rId34"/>
    <p:sldId id="349" r:id="rId35"/>
    <p:sldId id="350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76" r:id="rId44"/>
    <p:sldId id="359" r:id="rId45"/>
    <p:sldId id="377" r:id="rId46"/>
    <p:sldId id="363" r:id="rId47"/>
    <p:sldId id="364" r:id="rId48"/>
    <p:sldId id="365" r:id="rId49"/>
    <p:sldId id="366" r:id="rId50"/>
    <p:sldId id="367" r:id="rId51"/>
    <p:sldId id="369" r:id="rId52"/>
    <p:sldId id="371" r:id="rId53"/>
    <p:sldId id="372" r:id="rId54"/>
    <p:sldId id="320" r:id="rId55"/>
    <p:sldId id="323" r:id="rId56"/>
    <p:sldId id="368" r:id="rId57"/>
    <p:sldId id="321" r:id="rId58"/>
  </p:sldIdLst>
  <p:sldSz cx="12192000" cy="6858000"/>
  <p:notesSz cx="6858000" cy="9144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D60093"/>
    <a:srgbClr val="FF6600"/>
    <a:srgbClr val="000099"/>
    <a:srgbClr val="FF9900"/>
    <a:srgbClr val="990033"/>
    <a:srgbClr val="006699"/>
    <a:srgbClr val="00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8500" autoAdjust="0"/>
  </p:normalViewPr>
  <p:slideViewPr>
    <p:cSldViewPr>
      <p:cViewPr varScale="1">
        <p:scale>
          <a:sx n="70" d="100"/>
          <a:sy n="70" d="100"/>
        </p:scale>
        <p:origin x="954" y="65"/>
      </p:cViewPr>
      <p:guideLst>
        <p:guide orient="horz" pos="2178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430" indent="-265430">
              <a:lnSpc>
                <a:spcPct val="14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2800" b="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6280" indent="-358775">
              <a:lnSpc>
                <a:spcPct val="140000"/>
              </a:lnSpc>
              <a:defRPr sz="22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6055">
              <a:lnSpc>
                <a:spcPct val="140000"/>
              </a:lnSpc>
              <a:defRPr sz="20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  <a:endParaRPr lang="en-US" dirty="0"/>
          </a:p>
          <a:p>
            <a:pPr lvl="1"/>
            <a:r>
              <a:rPr lang="en-US" dirty="0"/>
              <a:t> 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3040" indent="-193040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30" indent="-16065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v_JULY_v/article/details/6530142" TargetMode="Externa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oracle.com/cd/B19306_01/server.102/b14200/statements_7004.htm#i2153487" TargetMode="External"/><Relationship Id="rId1" Type="http://schemas.openxmlformats.org/officeDocument/2006/relationships/image" Target="../media/image9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1049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 数据库完整性</a:t>
            </a:r>
            <a:endParaRPr lang="en-US" altLang="zh-CN" sz="6000" dirty="0">
              <a:solidFill>
                <a:srgbClr val="00009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/>
              <a:t>检查记录中主码值是否唯一的一种方法是进行</a:t>
            </a:r>
            <a:r>
              <a:rPr lang="zh-CN" altLang="en-US" dirty="0">
                <a:solidFill>
                  <a:srgbClr val="FF00FF"/>
                </a:solidFill>
              </a:rPr>
              <a:t>全表扫描</a:t>
            </a:r>
            <a:endParaRPr lang="en-US" altLang="zh-CN" dirty="0">
              <a:solidFill>
                <a:srgbClr val="FF00FF"/>
              </a:solidFill>
            </a:endParaRPr>
          </a:p>
          <a:p>
            <a:pPr lvl="1"/>
            <a:r>
              <a:rPr lang="zh-CN" altLang="en-US" dirty="0"/>
              <a:t>依次判断表中每一条记录的主码值与将插入记录上的主码值（或者修改的新主码值）是否相同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FF"/>
              </a:solidFill>
            </a:endParaRPr>
          </a:p>
          <a:p>
            <a:pPr lvl="1"/>
            <a:endParaRPr lang="en-US" altLang="zh-CN" dirty="0">
              <a:solidFill>
                <a:srgbClr val="FF00FF"/>
              </a:solidFill>
            </a:endParaRPr>
          </a:p>
          <a:p>
            <a:pPr lvl="1"/>
            <a:endParaRPr lang="zh-CN" altLang="en-US" dirty="0">
              <a:solidFill>
                <a:srgbClr val="FF00FF"/>
              </a:solidFill>
            </a:endParaRPr>
          </a:p>
          <a:p>
            <a:r>
              <a:rPr lang="zh-CN" altLang="en-US" dirty="0"/>
              <a:t>表扫描缺点</a:t>
            </a:r>
            <a:endParaRPr lang="en-US" altLang="zh-CN" dirty="0"/>
          </a:p>
          <a:p>
            <a:pPr lvl="1"/>
            <a:r>
              <a:rPr lang="zh-CN" altLang="en-US" dirty="0"/>
              <a:t>十分耗时</a:t>
            </a:r>
            <a:endParaRPr lang="en-US" altLang="zh-CN" dirty="0"/>
          </a:p>
          <a:p>
            <a:r>
              <a:rPr lang="zh-CN" altLang="en-US" dirty="0"/>
              <a:t>为避免对基本表进行全表扫描，</a:t>
            </a:r>
            <a:r>
              <a:rPr lang="en-US" altLang="zh-CN" dirty="0"/>
              <a:t>RDBMS</a:t>
            </a:r>
            <a:r>
              <a:rPr lang="zh-CN" altLang="en-US" dirty="0"/>
              <a:t>核心一般都在主码上自动建立一个</a:t>
            </a:r>
            <a:r>
              <a:rPr lang="zh-CN" altLang="en-US" dirty="0">
                <a:solidFill>
                  <a:srgbClr val="FF00FF"/>
                </a:solidFill>
              </a:rPr>
              <a:t>索引 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5" name="Picture 4" descr="5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6324600" cy="268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11007107" cy="60026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B+</a:t>
            </a:r>
            <a:r>
              <a:rPr lang="zh-CN" altLang="en-US" sz="3200" b="1" dirty="0">
                <a:solidFill>
                  <a:srgbClr val="0000CC"/>
                </a:solidFill>
              </a:rPr>
              <a:t>树索引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52" y="1371600"/>
            <a:ext cx="7543801" cy="404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74588" y="5769561"/>
            <a:ext cx="897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技术派参考：</a:t>
            </a:r>
            <a:r>
              <a:rPr lang="en-US" altLang="zh-CN" sz="2400" dirty="0">
                <a:hlinkClick r:id="rId2"/>
              </a:rPr>
              <a:t>https://blog.csdn.net/v_JULY_v/article/details/6530142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5.1] </a:t>
            </a:r>
            <a:r>
              <a:rPr lang="zh-CN" altLang="en-US" dirty="0"/>
              <a:t>将</a:t>
            </a:r>
            <a:r>
              <a:rPr lang="en-US" altLang="zh-CN" dirty="0"/>
              <a:t>Student</a:t>
            </a:r>
            <a:r>
              <a:rPr lang="zh-CN" altLang="en-US" dirty="0"/>
              <a:t>表中的</a:t>
            </a:r>
            <a:r>
              <a:rPr lang="en-US" altLang="zh-CN" dirty="0" err="1"/>
              <a:t>Sno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定义为码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905000" y="1412697"/>
            <a:ext cx="8305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定义在列级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7700" y="3693855"/>
            <a:ext cx="82931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20),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PRIMARY KEY(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定义在表级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表中的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zh-CN" altLang="en-US" dirty="0">
                <a:solidFill>
                  <a:srgbClr val="FF0000"/>
                </a:solidFill>
              </a:rPr>
              <a:t>属性组</a:t>
            </a:r>
            <a:r>
              <a:rPr lang="zh-CN" altLang="en-US" dirty="0"/>
              <a:t>定义为码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05000" y="1447800"/>
            <a:ext cx="7543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Grade 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PRIMARY KEY(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只能定义在表级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参照完整性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关系模型的参照完整性定义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CREATE  TABLE</a:t>
            </a:r>
            <a:r>
              <a:rPr lang="zh-CN" altLang="en-US" dirty="0"/>
              <a:t>中用</a:t>
            </a:r>
            <a:r>
              <a:rPr lang="en-US" altLang="zh-CN" dirty="0">
                <a:solidFill>
                  <a:srgbClr val="FF0000"/>
                </a:solidFill>
              </a:rPr>
              <a:t>FOREIGN KEY</a:t>
            </a:r>
            <a:r>
              <a:rPr lang="zh-CN" altLang="en-US" dirty="0"/>
              <a:t>短语定义哪些列为外码</a:t>
            </a:r>
            <a:endParaRPr lang="zh-CN" altLang="en-US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REFERENCES</a:t>
            </a:r>
            <a:r>
              <a:rPr lang="zh-CN" altLang="en-US" dirty="0"/>
              <a:t>短语指明这些外码参照哪些表的主码</a:t>
            </a:r>
            <a:endParaRPr lang="zh-CN" altLang="en-US" dirty="0"/>
          </a:p>
          <a:p>
            <a:pPr lvl="1"/>
            <a:endParaRPr lang="en-US" altLang="zh-CN" sz="900" dirty="0"/>
          </a:p>
          <a:p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3208214"/>
            <a:ext cx="8839200" cy="3031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 SMALLINT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Course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参照完整性检查和违约处理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一个参照完整性将两个表中的相应元组联系起来</a:t>
            </a:r>
            <a:endParaRPr lang="zh-CN" altLang="en-US" dirty="0"/>
          </a:p>
          <a:p>
            <a:pPr lvl="1"/>
            <a:r>
              <a:rPr lang="zh-CN" altLang="en-US" sz="2200" dirty="0"/>
              <a:t>对被参照表和参照表进行</a:t>
            </a:r>
            <a:r>
              <a:rPr lang="zh-CN" altLang="en-US" sz="2200" dirty="0">
                <a:solidFill>
                  <a:srgbClr val="FF0000"/>
                </a:solidFill>
              </a:rPr>
              <a:t>增删改操作</a:t>
            </a:r>
            <a:r>
              <a:rPr lang="zh-CN" altLang="en-US" sz="2200" dirty="0"/>
              <a:t>时有可能</a:t>
            </a:r>
            <a:r>
              <a:rPr lang="zh-CN" altLang="en-US" sz="2200" dirty="0">
                <a:solidFill>
                  <a:srgbClr val="FF0000"/>
                </a:solidFill>
              </a:rPr>
              <a:t>破坏参照完整性</a:t>
            </a:r>
            <a:r>
              <a:rPr lang="zh-CN" altLang="en-US" sz="2200" dirty="0"/>
              <a:t>，必须进行检查 </a:t>
            </a:r>
            <a:endParaRPr lang="zh-CN" altLang="en-US" sz="2200" dirty="0"/>
          </a:p>
          <a:p>
            <a:pPr lvl="2"/>
            <a:r>
              <a:rPr lang="zh-CN" altLang="en-US" dirty="0"/>
              <a:t>例如，对表</a:t>
            </a:r>
            <a:r>
              <a:rPr lang="en-US" altLang="zh-CN" dirty="0"/>
              <a:t>SC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有四种可能破坏参照完整性的情况</a:t>
            </a:r>
            <a:endParaRPr lang="zh-CN" altLang="en-US" dirty="0"/>
          </a:p>
          <a:p>
            <a:pPr lvl="2"/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表中增加一个元组</a:t>
            </a:r>
            <a:r>
              <a:rPr lang="zh-CN" altLang="en-US" dirty="0"/>
              <a:t>，该元组的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修改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表中的一个元组</a:t>
            </a:r>
            <a:r>
              <a:rPr lang="zh-CN" altLang="en-US" dirty="0"/>
              <a:t>，修改后该元组的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从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表中删除一个元组</a:t>
            </a:r>
            <a:r>
              <a:rPr lang="zh-CN" altLang="en-US" dirty="0"/>
              <a:t>，造成</a:t>
            </a:r>
            <a:r>
              <a:rPr lang="en-US" altLang="zh-CN" dirty="0"/>
              <a:t>SC</a:t>
            </a:r>
            <a:r>
              <a:rPr lang="zh-CN" altLang="en-US" dirty="0"/>
              <a:t>表中某些元组的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  <a:endParaRPr lang="zh-CN" altLang="en-US" dirty="0"/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修改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表中一个元组的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zh-CN" altLang="en-US" dirty="0">
                <a:solidFill>
                  <a:srgbClr val="0000CC"/>
                </a:solidFill>
              </a:rPr>
              <a:t>属性</a:t>
            </a:r>
            <a:r>
              <a:rPr lang="zh-CN" altLang="en-US" dirty="0"/>
              <a:t>，造成</a:t>
            </a:r>
            <a:r>
              <a:rPr lang="en-US" altLang="zh-CN" dirty="0"/>
              <a:t>SC</a:t>
            </a:r>
            <a:r>
              <a:rPr lang="zh-CN" altLang="en-US" dirty="0"/>
              <a:t>表中某些元组的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ph idx="1"/>
          </p:nvPr>
        </p:nvGraphicFramePr>
        <p:xfrm>
          <a:off x="1447800" y="919999"/>
          <a:ext cx="9143999" cy="2652479"/>
        </p:xfrm>
        <a:graphic>
          <a:graphicData uri="http://schemas.openxmlformats.org/drawingml/2006/table">
            <a:tbl>
              <a:tblPr/>
              <a:tblGrid>
                <a:gridCol w="2923069"/>
                <a:gridCol w="2868131"/>
                <a:gridCol w="3352799"/>
              </a:tblGrid>
              <a:tr h="783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被参照表（例如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Student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参照表（例如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SC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违约处理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可能破坏参照完整性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插入元组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可能破坏参照完整性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修改外码值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删除元组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可能破坏参照完整性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级连删除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设置为空值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修改主码值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可能破坏参照完整性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级连修改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设置为空值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81200" y="304800"/>
            <a:ext cx="7570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</a:t>
            </a:r>
            <a:r>
              <a:rPr lang="en-US" altLang="zh-CN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5.1 </a:t>
            </a:r>
            <a:r>
              <a:rPr lang="zh-CN" altLang="en-US" sz="2800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可能破坏参照完整性的情况及违约处理</a:t>
            </a:r>
            <a:endParaRPr lang="zh-CN" altLang="en-US" sz="2800" dirty="0">
              <a:solidFill>
                <a:srgbClr val="0000FF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5351" y="3696958"/>
            <a:ext cx="8992951" cy="2944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拒绝（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 ACTION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）执行</a:t>
            </a:r>
            <a:endParaRPr lang="zh-CN" altLang="en-US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44500" indent="-177800">
              <a:lnSpc>
                <a:spcPct val="130000"/>
              </a:lnSpc>
              <a:buFont typeface="等线 Light" panose="02010600030101010101" pitchFamily="2" charset="-122"/>
              <a:buChar char="–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不允许该操作执行。该策略一般设置为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默认策略</a:t>
            </a:r>
            <a:endParaRPr lang="zh-CN" altLang="en-US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级联（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CASCADE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）操作</a:t>
            </a:r>
            <a:endParaRPr lang="zh-CN" altLang="en-US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44500" indent="-177800">
              <a:lnSpc>
                <a:spcPct val="130000"/>
              </a:lnSpc>
              <a:buFont typeface="等线 Light" panose="02010600030101010101" pitchFamily="2" charset="-122"/>
              <a:buChar char="–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当删除或修改被参照表（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Student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）的一个元组造成了与参照表（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）的不一致，则删除或修改参照表中的所有造成不一致的元组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设置为空值（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SET-NULL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endParaRPr lang="zh-CN" altLang="en-US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285750" indent="-107950">
              <a:lnSpc>
                <a:spcPct val="130000"/>
              </a:lnSpc>
              <a:buFont typeface="等线 Light" panose="02010600030101010101" pitchFamily="2" charset="-122"/>
              <a:buChar char="–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 当删除或修改被参照表的一个元组时造成了不一致，则将参照表中的所有造成不一致的元组的对应属性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设置为空值</a:t>
            </a:r>
            <a:endParaRPr lang="zh-CN" altLang="en-US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4038600" y="1905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038600" y="2362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11600" y="2743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11600" y="3124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5.4]  </a:t>
            </a:r>
            <a:r>
              <a:rPr lang="zh-CN" altLang="en-US" dirty="0"/>
              <a:t>显式说明参照完整性的违约处理示例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93338" y="1153022"/>
            <a:ext cx="8265062" cy="5239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SC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NOT NULL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Grade  SMALLINT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)， 			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 Student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	 ON DELETE CASCADE,     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/*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级联删除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表中相应的元组*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ON UPDATE CASCADE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    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/*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级联更新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表中相应的元组*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 Course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                    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ON DELETE NO ACTION, 	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/*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当删除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 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表中的元组造成了与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表不一致时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拒绝删除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         ON UPDATE CASCADE,   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	  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/*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当更新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course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表中的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时，</a:t>
            </a:r>
            <a:r>
              <a:rPr lang="zh-CN" altLang="en-US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级联更新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SC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表中相应的元组*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);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用户定义的完整性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2" y="1066800"/>
            <a:ext cx="11292115" cy="495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完成本章</a:t>
            </a:r>
            <a:r>
              <a:rPr lang="zh-CN" altLang="en-US" dirty="0">
                <a:solidFill>
                  <a:srgbClr val="FF0000"/>
                </a:solidFill>
              </a:rPr>
              <a:t>的学习</a:t>
            </a:r>
            <a:r>
              <a:rPr lang="zh-CN" altLang="en-US" sz="2800" dirty="0">
                <a:solidFill>
                  <a:srgbClr val="FF0000"/>
                </a:solidFill>
              </a:rPr>
              <a:t>，你应该能够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理解和掌握数据库完整性设计及完整性语言的使用方法</a:t>
            </a:r>
            <a:endParaRPr lang="en-US" altLang="zh-CN" dirty="0"/>
          </a:p>
          <a:p>
            <a:pPr lvl="1"/>
            <a:r>
              <a:rPr lang="zh-CN" altLang="en-US" dirty="0"/>
              <a:t>掌握实体完整性、参照完整性和用户自定义完整性的定义和维护方法</a:t>
            </a:r>
            <a:endParaRPr lang="en-US" altLang="zh-CN" dirty="0"/>
          </a:p>
          <a:p>
            <a:pPr lvl="1"/>
            <a:r>
              <a:rPr lang="zh-CN" altLang="en-US" dirty="0"/>
              <a:t>掌握单属性和多属性的实体完整性和参照完整性的定义、修改、删除等各种基本功能</a:t>
            </a:r>
            <a:endParaRPr lang="en-US" altLang="zh-CN" dirty="0"/>
          </a:p>
          <a:p>
            <a:pPr lvl="1"/>
            <a:r>
              <a:rPr lang="zh-CN" altLang="en-US" dirty="0"/>
              <a:t>掌握列级完整性约束和表级完整性约束的定义方法</a:t>
            </a:r>
            <a:endParaRPr lang="en-US" altLang="zh-CN" dirty="0"/>
          </a:p>
          <a:p>
            <a:pPr lvl="1"/>
            <a:r>
              <a:rPr lang="zh-CN" altLang="en-US" dirty="0"/>
              <a:t>掌握创建表时定义完整性和创建表后定义实体完整性两种方法，并能够设计</a:t>
            </a:r>
            <a:r>
              <a:rPr lang="en-US" altLang="zh-CN" dirty="0"/>
              <a:t>SQL</a:t>
            </a:r>
            <a:r>
              <a:rPr lang="zh-CN" altLang="en-US" dirty="0"/>
              <a:t>语句验证完整性约束是否起作用</a:t>
            </a:r>
            <a:endParaRPr lang="en-US" altLang="zh-CN" dirty="0"/>
          </a:p>
          <a:p>
            <a:pPr lvl="1"/>
            <a:r>
              <a:rPr lang="zh-CN" altLang="en-US" dirty="0"/>
              <a:t>理解和掌握数据库触发器的分类、设计和使用，包括创建、使用、删除、激活等功能，并能设计和执行相应的</a:t>
            </a:r>
            <a:r>
              <a:rPr lang="en-US" altLang="zh-CN" dirty="0"/>
              <a:t>SQL</a:t>
            </a:r>
            <a:r>
              <a:rPr lang="zh-CN" altLang="en-US" dirty="0"/>
              <a:t>语句验证触发器的有效性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66800"/>
            <a:ext cx="11430000" cy="54692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用户定义的完整性</a:t>
            </a:r>
            <a:r>
              <a:rPr lang="zh-CN" altLang="en-US" dirty="0"/>
              <a:t>是：针对某一具体应用的数据必须满足的语义要求 </a:t>
            </a:r>
            <a:endParaRPr lang="zh-CN" altLang="en-US" dirty="0"/>
          </a:p>
          <a:p>
            <a:r>
              <a:rPr lang="en-US" altLang="zh-CN" dirty="0"/>
              <a:t>RDBMS</a:t>
            </a:r>
            <a:r>
              <a:rPr lang="zh-CN" altLang="en-US" dirty="0"/>
              <a:t>提供了定义和检验用户定义完整性的机制，不必由应用程序承担</a:t>
            </a:r>
            <a:endParaRPr lang="zh-CN" altLang="en-US" dirty="0"/>
          </a:p>
          <a:p>
            <a:r>
              <a:rPr lang="zh-CN" altLang="en-US" dirty="0"/>
              <a:t>约束条件分为：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属性上</a:t>
            </a:r>
            <a:r>
              <a:rPr lang="zh-CN" altLang="en-US" dirty="0"/>
              <a:t>的约束条件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元组上</a:t>
            </a:r>
            <a:r>
              <a:rPr lang="zh-CN" altLang="en-US" dirty="0"/>
              <a:t>的约束条件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属性上约束条件的定义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TABLE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FF0000"/>
                </a:solidFill>
              </a:rPr>
              <a:t>定义属性上的约束条件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列值非空（</a:t>
            </a:r>
            <a:r>
              <a:rPr lang="en-US" altLang="zh-CN" dirty="0">
                <a:solidFill>
                  <a:srgbClr val="FF0000"/>
                </a:solidFill>
              </a:rPr>
              <a:t>NOT NULL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列值唯一（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zh-CN" altLang="en-US" dirty="0">
                <a:solidFill>
                  <a:srgbClr val="FF0000"/>
                </a:solidFill>
              </a:rPr>
              <a:t>会对声明为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zh-CN" altLang="en-US" dirty="0">
                <a:solidFill>
                  <a:srgbClr val="FF0000"/>
                </a:solidFill>
              </a:rPr>
              <a:t>的属性自动创建索引</a:t>
            </a:r>
            <a:endParaRPr lang="zh-CN" altLang="en-US" dirty="0"/>
          </a:p>
          <a:p>
            <a:pPr lvl="1"/>
            <a:r>
              <a:rPr lang="zh-CN" altLang="en-US" dirty="0"/>
              <a:t>检查列值是否满足一个条件表达式（</a:t>
            </a:r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42158" y="3888343"/>
            <a:ext cx="3200400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SC</a:t>
            </a:r>
            <a:endParaRPr lang="en-US" altLang="zh-CN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NOT NULL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NOT NULL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160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Grade  SMALLINT</a:t>
            </a:r>
            <a:r>
              <a:rPr lang="zh-CN" altLang="en-US" sz="1600"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3800" y="3886200"/>
            <a:ext cx="3638550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DEPT</a:t>
            </a:r>
            <a:endParaRPr lang="en-US" altLang="zh-CN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NUMERIC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UNIQUE NOT NULL</a:t>
            </a:r>
            <a:endParaRPr lang="en-US" altLang="zh-CN" sz="1600" dirty="0">
              <a:solidFill>
                <a:srgbClr val="FF00FF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Location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10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));</a:t>
            </a:r>
            <a:endParaRPr lang="zh-CN" altLang="en-US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63592" y="3873500"/>
            <a:ext cx="4191000" cy="1704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Student</a:t>
            </a:r>
            <a:endParaRPr lang="en-US" altLang="zh-CN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PRIMARY KEY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8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NOT NULL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                    </a:t>
            </a:r>
            <a:endParaRPr lang="zh-CN" altLang="en-US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CHECK  (</a:t>
            </a:r>
            <a:r>
              <a:rPr lang="en-US" altLang="zh-CN" sz="1600" dirty="0" err="1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IN  (‘</a:t>
            </a:r>
            <a:r>
              <a:rPr lang="zh-CN" altLang="en-US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男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’, ’</a:t>
            </a:r>
            <a:r>
              <a:rPr lang="zh-CN" altLang="en-US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女</a:t>
            </a:r>
            <a:r>
              <a:rPr lang="en-US" altLang="zh-CN" sz="16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’) ),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endParaRPr lang="en-US" altLang="zh-CN" sz="1600" dirty="0">
              <a:solidFill>
                <a:srgbClr val="990033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  SMALLINT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</a:t>
            </a:r>
            <a:r>
              <a:rPr lang="zh-CN" altLang="en-US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)</a:t>
            </a:r>
            <a:r>
              <a:rPr lang="en-US" altLang="zh-CN" sz="16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en-US" altLang="zh-CN" sz="16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0682515" cy="6002626"/>
          </a:xfrm>
        </p:spPr>
        <p:txBody>
          <a:bodyPr>
            <a:normAutofit/>
          </a:bodyPr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5.8]  SC</a:t>
            </a:r>
            <a:r>
              <a:rPr lang="zh-CN" altLang="en-US" dirty="0"/>
              <a:t>表的</a:t>
            </a:r>
            <a:r>
              <a:rPr lang="en-US" altLang="zh-CN" dirty="0"/>
              <a:t>Grade</a:t>
            </a:r>
            <a:r>
              <a:rPr lang="zh-CN" altLang="en-US" dirty="0"/>
              <a:t>的值应该在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之间。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600" dirty="0"/>
          </a:p>
          <a:p>
            <a:r>
              <a:rPr lang="zh-CN" altLang="en-US" dirty="0"/>
              <a:t>属性上的约束条件检查和违约处理</a:t>
            </a:r>
            <a:endParaRPr lang="en-US" altLang="zh-CN" dirty="0"/>
          </a:p>
          <a:p>
            <a:pPr lvl="1"/>
            <a:r>
              <a:rPr lang="zh-CN" altLang="en-US" dirty="0"/>
              <a:t>插入元组或修改属性的值时，</a:t>
            </a:r>
            <a:r>
              <a:rPr lang="en-US" altLang="zh-CN" dirty="0"/>
              <a:t>RDBMS</a:t>
            </a:r>
            <a:r>
              <a:rPr lang="zh-CN" altLang="en-US" dirty="0"/>
              <a:t>检查属性上的约束条件是否被满足，</a:t>
            </a:r>
            <a:endParaRPr lang="en-US" altLang="zh-CN" dirty="0"/>
          </a:p>
          <a:p>
            <a:pPr lvl="1"/>
            <a:r>
              <a:rPr lang="zh-CN" altLang="en-US" dirty="0"/>
              <a:t>如果不满足则操作被拒绝执行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143496" y="1295400"/>
            <a:ext cx="7305304" cy="26530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 SC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Grade   SMALLINT </a:t>
            </a:r>
            <a:r>
              <a:rPr lang="en-US" altLang="zh-CN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CHECK </a:t>
            </a:r>
            <a:r>
              <a:rPr lang="zh-CN" altLang="en-US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Grade&gt;=0 AND Grade &lt;=100</a:t>
            </a:r>
            <a:r>
              <a:rPr lang="zh-CN" altLang="en-US" sz="2000" b="1" dirty="0">
                <a:solidFill>
                  <a:srgbClr val="D6009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endParaRPr lang="zh-CN" altLang="en-US" sz="20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Student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FOREIGN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REFERENCES Course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 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元组上约束条件的定义、检查及违约处理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0834915" cy="546922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CREATE TABLE</a:t>
            </a:r>
            <a:r>
              <a:rPr lang="zh-CN" altLang="en-US" dirty="0"/>
              <a:t>时可以用</a:t>
            </a:r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/>
              <a:t>短语定义元组上的约束条件，即</a:t>
            </a:r>
            <a:r>
              <a:rPr lang="zh-CN" altLang="en-US" dirty="0">
                <a:solidFill>
                  <a:srgbClr val="FF0000"/>
                </a:solidFill>
              </a:rPr>
              <a:t>元组级的限制。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1050" dirty="0">
              <a:solidFill>
                <a:srgbClr val="FF0000"/>
              </a:solidFill>
            </a:endParaRPr>
          </a:p>
          <a:p>
            <a:r>
              <a:rPr lang="zh-CN" altLang="en-US" dirty="0"/>
              <a:t>同属性值限制相比，元组级的限制可以设置不同属性之间的取值的相互约束条件。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000" dirty="0"/>
              <a:t> </a:t>
            </a:r>
            <a:endParaRPr lang="zh-CN" altLang="en-US" sz="1000" dirty="0"/>
          </a:p>
          <a:p>
            <a:r>
              <a:rPr lang="zh-CN" altLang="en-US" dirty="0">
                <a:solidFill>
                  <a:srgbClr val="0000CC"/>
                </a:solidFill>
              </a:rPr>
              <a:t>元组上约束条件检查和违约处理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插入元组或修改属性的值时，</a:t>
            </a:r>
            <a:r>
              <a:rPr lang="en-US" altLang="zh-CN" dirty="0"/>
              <a:t>RDBMS</a:t>
            </a:r>
            <a:r>
              <a:rPr lang="zh-CN" altLang="en-US" dirty="0"/>
              <a:t>检查元组上的约束条件是否被满足</a:t>
            </a:r>
            <a:endParaRPr lang="zh-CN" altLang="en-US" dirty="0"/>
          </a:p>
          <a:p>
            <a:pPr lvl="1"/>
            <a:r>
              <a:rPr lang="zh-CN" altLang="en-US" dirty="0"/>
              <a:t>如果不满足则操作被拒绝执行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5.9] </a:t>
            </a:r>
            <a:r>
              <a:rPr lang="zh-CN" altLang="en-US" dirty="0"/>
              <a:t>当学生的性别是男时，其名字不能以</a:t>
            </a:r>
            <a:r>
              <a:rPr lang="en-US" altLang="zh-CN" dirty="0"/>
              <a:t>Ms.</a:t>
            </a:r>
            <a:r>
              <a:rPr lang="zh-CN" altLang="en-US" dirty="0"/>
              <a:t>打头。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133600" y="1524000"/>
            <a:ext cx="62484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TABLE Student</a:t>
            </a:r>
            <a:endParaRPr lang="en-US" altLang="zh-CN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 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NOT NULL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Sage     SMALLINT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Sdept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CHAR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PRIMARY KEY 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Sno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    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CHECK 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Ssex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=‘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女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 OR </a:t>
            </a:r>
            <a:r>
              <a:rPr lang="en-US" altLang="zh-CN" sz="2000" dirty="0" err="1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Sname</a:t>
            </a:r>
            <a:r>
              <a:rPr lang="en-US" altLang="zh-CN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NOT LIKE ‘Ms.%’</a:t>
            </a:r>
            <a:r>
              <a:rPr lang="zh-CN" altLang="en-US" sz="2000" dirty="0">
                <a:solidFill>
                  <a:srgbClr val="FF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endParaRPr lang="zh-CN" altLang="en-US" sz="2000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完整性约束命名子句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完整性约束命名子句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11353799" cy="546922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完整性约束命名子句语法：</a:t>
            </a:r>
            <a:endParaRPr lang="en-US" altLang="zh-CN" dirty="0"/>
          </a:p>
          <a:p>
            <a:pPr>
              <a:lnSpc>
                <a:spcPct val="140000"/>
              </a:lnSpc>
            </a:pPr>
            <a:endParaRPr lang="en-US" altLang="zh-CN" sz="800" dirty="0"/>
          </a:p>
          <a:p>
            <a:pPr lvl="1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CONSTRAINT &lt;</a:t>
            </a:r>
            <a:r>
              <a:rPr lang="zh-CN" altLang="en-US" dirty="0">
                <a:solidFill>
                  <a:srgbClr val="0000CC"/>
                </a:solidFill>
              </a:rPr>
              <a:t>完整性约束条件名</a:t>
            </a:r>
            <a:r>
              <a:rPr lang="en-US" altLang="zh-CN" dirty="0">
                <a:solidFill>
                  <a:srgbClr val="0000CC"/>
                </a:solidFill>
              </a:rPr>
              <a:t>&gt; &lt;</a:t>
            </a:r>
            <a:r>
              <a:rPr lang="zh-CN" altLang="en-US" dirty="0">
                <a:solidFill>
                  <a:srgbClr val="0000CC"/>
                </a:solidFill>
              </a:rPr>
              <a:t>完整性约束条件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  <a:endParaRPr lang="en-US" altLang="zh-CN" dirty="0">
              <a:solidFill>
                <a:srgbClr val="0000CC"/>
              </a:solidFill>
            </a:endParaRPr>
          </a:p>
          <a:p>
            <a:pPr marL="357505" lvl="1" indent="0">
              <a:lnSpc>
                <a:spcPct val="140000"/>
              </a:lnSpc>
              <a:buSzPct val="85000"/>
              <a:buNone/>
            </a:pPr>
            <a:endParaRPr lang="en-US" altLang="zh-CN" sz="800" dirty="0">
              <a:solidFill>
                <a:srgbClr val="0000CC"/>
              </a:solidFill>
            </a:endParaRPr>
          </a:p>
          <a:p>
            <a:pPr marL="357505" lvl="1" indent="0">
              <a:lnSpc>
                <a:spcPct val="140000"/>
              </a:lnSpc>
              <a:buSzPct val="85000"/>
              <a:buNone/>
            </a:pP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完整性约束条件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  <a:r>
              <a:rPr lang="zh-CN" altLang="en-US" dirty="0"/>
              <a:t>包括</a:t>
            </a:r>
            <a:endParaRPr lang="en-US" altLang="zh-CN" dirty="0"/>
          </a:p>
          <a:p>
            <a:pPr lvl="1">
              <a:lnSpc>
                <a:spcPct val="140000"/>
              </a:lnSpc>
              <a:buSzPct val="85000"/>
            </a:pPr>
            <a:r>
              <a:rPr lang="en-US" altLang="zh-CN" dirty="0">
                <a:solidFill>
                  <a:srgbClr val="C00000"/>
                </a:solidFill>
              </a:rPr>
              <a:t>NOT NULL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UNIQUE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PRIMARY KEY</a:t>
            </a:r>
            <a:r>
              <a:rPr lang="zh-CN" altLang="en-US" dirty="0"/>
              <a:t>短语、</a:t>
            </a:r>
            <a:r>
              <a:rPr lang="en-US" altLang="zh-CN" dirty="0">
                <a:solidFill>
                  <a:srgbClr val="C00000"/>
                </a:solidFill>
              </a:rPr>
              <a:t>FOREIGN KEY</a:t>
            </a:r>
            <a:r>
              <a:rPr lang="zh-CN" altLang="en-US" dirty="0"/>
              <a:t>短语、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/>
              <a:t>短语等</a:t>
            </a:r>
            <a:r>
              <a:rPr lang="en-US" altLang="zh-CN" dirty="0"/>
              <a:t>5</a:t>
            </a:r>
            <a:r>
              <a:rPr lang="zh-CN" altLang="en-US" dirty="0"/>
              <a:t>个约束</a:t>
            </a:r>
            <a:endParaRPr lang="en-US" altLang="zh-CN" dirty="0"/>
          </a:p>
          <a:p>
            <a:pPr marL="357505" lvl="1" indent="0">
              <a:lnSpc>
                <a:spcPct val="140000"/>
              </a:lnSpc>
              <a:buSzPct val="85000"/>
              <a:buNone/>
            </a:pPr>
            <a:endParaRPr lang="en-US" altLang="zh-CN" sz="1200" dirty="0">
              <a:solidFill>
                <a:srgbClr val="0000CC"/>
              </a:solidFill>
            </a:endParaRPr>
          </a:p>
          <a:p>
            <a:pPr marL="357505" lvl="1" indent="0">
              <a:buSzPct val="85000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完整性约束条件名的命名规范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140000"/>
              </a:lnSpc>
              <a:buSzPct val="85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作用的表名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约束类型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4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10200" y="4376619"/>
            <a:ext cx="5334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create table trouble(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city  varchar2(13),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sample_date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date,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noon  number(4,1),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constraint  </a:t>
            </a:r>
            <a:r>
              <a:rPr lang="en-US" altLang="zh-CN" dirty="0" err="1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trouble_pk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primary key(city, </a:t>
            </a:r>
            <a:r>
              <a:rPr lang="en-US" altLang="zh-CN" dirty="0" err="1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sample_date</a:t>
            </a:r>
            <a:r>
              <a:rPr lang="en-US" altLang="zh-CN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</a:rPr>
              <a:t>));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7022193" y="6067265"/>
            <a:ext cx="76200" cy="287626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5.10]</a:t>
            </a:r>
            <a:r>
              <a:rPr lang="zh-CN" altLang="en-US" dirty="0"/>
              <a:t>建立学生登记表</a:t>
            </a:r>
            <a:r>
              <a:rPr lang="en-US" altLang="zh-CN" dirty="0"/>
              <a:t>Student</a:t>
            </a:r>
            <a:r>
              <a:rPr lang="zh-CN" altLang="en-US" dirty="0"/>
              <a:t>，要求学号在</a:t>
            </a:r>
            <a:r>
              <a:rPr lang="en-US" altLang="zh-CN" dirty="0"/>
              <a:t>90000~99999</a:t>
            </a:r>
            <a:r>
              <a:rPr lang="zh-CN" altLang="en-US" dirty="0"/>
              <a:t>之间，姓名不能取空值，年龄小于</a:t>
            </a:r>
            <a:r>
              <a:rPr lang="en-US" altLang="zh-CN" dirty="0"/>
              <a:t>30</a:t>
            </a:r>
            <a:r>
              <a:rPr lang="zh-CN" altLang="en-US" dirty="0"/>
              <a:t>，性别只能是“男”或“女”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1752600"/>
            <a:ext cx="10586523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Student_Sno_ck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90000 AND 99999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Student_Sname_nn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Student_Sage_ck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Sage&lt;30 AND Sage&gt;0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Student_ssex_ck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’,'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女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Student_pk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5.11]</a:t>
            </a:r>
            <a:r>
              <a:rPr lang="zh-CN" altLang="en-US" dirty="0"/>
              <a:t>建立教师表</a:t>
            </a:r>
            <a:r>
              <a:rPr lang="en-US" altLang="zh-CN" dirty="0"/>
              <a:t>TEACHER</a:t>
            </a:r>
            <a:r>
              <a:rPr lang="zh-CN" altLang="en-US" dirty="0"/>
              <a:t>，要求每个教师的应发工资不低于</a:t>
            </a:r>
            <a:r>
              <a:rPr lang="en-US" altLang="zh-CN" dirty="0"/>
              <a:t>3000</a:t>
            </a:r>
            <a:r>
              <a:rPr lang="zh-CN" altLang="en-US" dirty="0"/>
              <a:t>元。应发工资是工资列</a:t>
            </a:r>
            <a:r>
              <a:rPr lang="en-US" altLang="zh-CN" dirty="0"/>
              <a:t>Sal</a:t>
            </a:r>
            <a:r>
              <a:rPr lang="zh-CN" altLang="en-US" dirty="0"/>
              <a:t>与扣除项</a:t>
            </a:r>
            <a:r>
              <a:rPr lang="en-US" altLang="zh-CN" dirty="0"/>
              <a:t>Deduct</a:t>
            </a:r>
            <a:r>
              <a:rPr lang="zh-CN" altLang="en-US" dirty="0"/>
              <a:t>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756392" y="1752600"/>
            <a:ext cx="10820400" cy="3670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TEACHER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Job     CHAR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Sal   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Deduct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TEACHER_fk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REFERENCES DEPT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TEACHER_ck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 + Deduct&gt;= 3000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的默认约束名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当我们在创建</a:t>
            </a:r>
            <a:r>
              <a:rPr lang="en-US" altLang="zh-CN" dirty="0"/>
              <a:t>Oracle</a:t>
            </a:r>
            <a:r>
              <a:rPr lang="zh-CN" altLang="en-US" dirty="0"/>
              <a:t>约束时（如定义主码、外码及</a:t>
            </a:r>
            <a:r>
              <a:rPr lang="en-US" altLang="zh-CN" dirty="0"/>
              <a:t>check</a:t>
            </a:r>
            <a:r>
              <a:rPr lang="zh-CN" altLang="en-US" dirty="0"/>
              <a:t>约束）没有指定约束名，那么</a:t>
            </a:r>
            <a:r>
              <a:rPr lang="en-US" altLang="zh-CN" dirty="0"/>
              <a:t>Oracle</a:t>
            </a:r>
            <a:r>
              <a:rPr lang="zh-CN" altLang="en-US" dirty="0"/>
              <a:t>自动为该约束生成默认约束名。默认约束名形式为：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SYS_C###### </a:t>
            </a:r>
            <a:r>
              <a:rPr lang="en-US" altLang="zh-CN" dirty="0"/>
              <a:t>(for example, SYS_C000145)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862905"/>
            <a:ext cx="10354634" cy="14041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0600" y="4267200"/>
            <a:ext cx="1367317" cy="56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数据库完整性</a:t>
            </a:r>
            <a:r>
              <a:rPr lang="zh-CN" altLang="en-US" sz="2800" dirty="0">
                <a:solidFill>
                  <a:srgbClr val="FF0000"/>
                </a:solidFill>
              </a:rPr>
              <a:t>概述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修改表中的完整性限制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ALTER TABLE</a:t>
            </a:r>
            <a:r>
              <a:rPr lang="zh-CN" altLang="en-US" sz="2400" dirty="0"/>
              <a:t>语句修改表中的完整性限制</a:t>
            </a:r>
            <a:endParaRPr lang="zh-CN" altLang="en-US" sz="2400" dirty="0"/>
          </a:p>
          <a:p>
            <a:pPr lvl="1"/>
            <a:endParaRPr lang="en-US" altLang="zh-CN" dirty="0"/>
          </a:p>
          <a:p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5.12]</a:t>
            </a:r>
            <a:r>
              <a:rPr lang="zh-CN" altLang="en-US" sz="2800" dirty="0"/>
              <a:t>去掉</a:t>
            </a:r>
            <a:r>
              <a:rPr lang="en-US" altLang="zh-CN" sz="2800" dirty="0"/>
              <a:t>[</a:t>
            </a:r>
            <a:r>
              <a:rPr lang="zh-CN" altLang="en-US" sz="2800" dirty="0"/>
              <a:t>例</a:t>
            </a:r>
            <a:r>
              <a:rPr lang="en-US" altLang="zh-CN" sz="2800" dirty="0"/>
              <a:t>5.10] Student</a:t>
            </a:r>
            <a:r>
              <a:rPr lang="zh-CN" altLang="en-US" sz="2800" dirty="0"/>
              <a:t>表中对性别的限制。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133600" y="3429000"/>
            <a:ext cx="617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Student 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CONSTRAINT </a:t>
            </a:r>
            <a:r>
              <a:rPr lang="en-US" altLang="zh-CN" sz="24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Student_ssex_ck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1007107" cy="5850226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5.13]  </a:t>
            </a:r>
            <a:r>
              <a:rPr lang="zh-CN" altLang="en-US" dirty="0"/>
              <a:t>修改表</a:t>
            </a:r>
            <a:r>
              <a:rPr lang="en-US" altLang="zh-CN" dirty="0"/>
              <a:t>Student</a:t>
            </a:r>
            <a:r>
              <a:rPr lang="zh-CN" altLang="en-US" dirty="0"/>
              <a:t>中的约束条件，要求学号改为在</a:t>
            </a:r>
            <a:r>
              <a:rPr lang="en-US" altLang="zh-CN" dirty="0"/>
              <a:t>900000~ 999999</a:t>
            </a:r>
            <a:r>
              <a:rPr lang="zh-CN" altLang="en-US" dirty="0"/>
              <a:t>之间，年龄由小于</a:t>
            </a:r>
            <a:r>
              <a:rPr lang="en-US" altLang="zh-CN" dirty="0"/>
              <a:t>30</a:t>
            </a:r>
            <a:r>
              <a:rPr lang="zh-CN" altLang="en-US" dirty="0"/>
              <a:t>改为小于</a:t>
            </a:r>
            <a:r>
              <a:rPr lang="en-US" altLang="zh-CN" dirty="0"/>
              <a:t>40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209800"/>
            <a:ext cx="10896600" cy="371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DROP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Student_Sno_ck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</a:t>
            </a:r>
            <a:endParaRPr lang="en-US" altLang="zh-CN" sz="20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Student_Sno_ck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900000 AND 999999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zh-CN" sz="20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DROP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Student_Sage_ck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ALTER TABLE Student</a:t>
            </a:r>
            <a:endParaRPr lang="en-US" altLang="zh-CN" sz="20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CONSTRAINT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Student_Sage_ck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Sage&lt;40</a:t>
            </a:r>
            <a:r>
              <a:rPr lang="zh-CN" altLang="en-US" sz="20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0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Oracle</a:t>
            </a:r>
            <a:r>
              <a:rPr lang="zh-CN" altLang="en-US" dirty="0"/>
              <a:t>查看表上完整性约束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337612"/>
            <a:ext cx="11007107" cy="5198413"/>
          </a:xfrm>
        </p:spPr>
        <p:txBody>
          <a:bodyPr/>
          <a:lstStyle/>
          <a:p>
            <a:r>
              <a:rPr lang="en-US" altLang="zh-CN" dirty="0"/>
              <a:t>Oracle</a:t>
            </a:r>
            <a:r>
              <a:rPr lang="zh-CN" altLang="zh-CN" dirty="0"/>
              <a:t>查看约束的命令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ALL_CONSTRAINTS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USER_CONSTRAINTS;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DBA_CONSTRAINTS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1337612"/>
            <a:ext cx="5334000" cy="534222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>
                <a:solidFill>
                  <a:srgbClr val="0000CC"/>
                </a:solidFill>
              </a:rPr>
              <a:t>NOT NULL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CC"/>
                </a:solidFill>
              </a:rPr>
              <a:t>CHECK</a:t>
            </a:r>
            <a:r>
              <a:rPr lang="zh-CN" altLang="en-US" dirty="0">
                <a:solidFill>
                  <a:srgbClr val="0000CC"/>
                </a:solidFill>
              </a:rPr>
              <a:t>约束</a:t>
            </a:r>
            <a:r>
              <a:rPr lang="zh-CN" altLang="en-US" dirty="0"/>
              <a:t>，使用字段：</a:t>
            </a:r>
            <a:r>
              <a:rPr lang="en-US" altLang="zh-CN" dirty="0">
                <a:solidFill>
                  <a:srgbClr val="FF0000"/>
                </a:solidFill>
              </a:rPr>
              <a:t>SEARCH_CONDITION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查询</a:t>
            </a:r>
            <a:r>
              <a:rPr lang="en-US" altLang="zh-CN" dirty="0">
                <a:solidFill>
                  <a:srgbClr val="0000CC"/>
                </a:solidFill>
              </a:rPr>
              <a:t>UNIQUE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CC"/>
                </a:solidFill>
              </a:rPr>
              <a:t>PRIMARY KEY</a:t>
            </a:r>
            <a:r>
              <a:rPr lang="zh-CN" altLang="en-US" dirty="0"/>
              <a:t>约束，使用字段：</a:t>
            </a:r>
            <a:r>
              <a:rPr lang="en-US" altLang="zh-CN" dirty="0">
                <a:solidFill>
                  <a:srgbClr val="FF0000"/>
                </a:solidFill>
              </a:rPr>
              <a:t>INDEX_NAME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0000CC"/>
              </a:solidFill>
            </a:endParaRPr>
          </a:p>
          <a:p>
            <a:r>
              <a:rPr lang="en-US" altLang="zh-CN" dirty="0">
                <a:solidFill>
                  <a:srgbClr val="0000CC"/>
                </a:solidFill>
              </a:rPr>
              <a:t>*_CONSTRAINTS</a:t>
            </a:r>
            <a:r>
              <a:rPr lang="zh-CN" altLang="en-US" dirty="0">
                <a:solidFill>
                  <a:srgbClr val="0000CC"/>
                </a:solidFill>
              </a:rPr>
              <a:t>视图</a:t>
            </a:r>
            <a:r>
              <a:rPr lang="zh-CN" altLang="en-US" dirty="0">
                <a:solidFill>
                  <a:srgbClr val="FF0000"/>
                </a:solidFill>
              </a:rPr>
              <a:t>不能查看列</a:t>
            </a:r>
            <a:r>
              <a:rPr lang="zh-CN" altLang="en-US" dirty="0"/>
              <a:t>信息。</a:t>
            </a:r>
            <a:r>
              <a:rPr lang="zh-CN" altLang="en-US" dirty="0">
                <a:solidFill>
                  <a:srgbClr val="FF0000"/>
                </a:solidFill>
              </a:rPr>
              <a:t>列约束</a:t>
            </a:r>
            <a:r>
              <a:rPr lang="zh-CN" altLang="en-US" dirty="0"/>
              <a:t>的查看需要使用</a:t>
            </a:r>
            <a:r>
              <a:rPr lang="zh-CN" altLang="en-US" dirty="0">
                <a:solidFill>
                  <a:srgbClr val="0000CC"/>
                </a:solidFill>
              </a:rPr>
              <a:t>*</a:t>
            </a:r>
            <a:r>
              <a:rPr lang="en-US" altLang="zh-CN" dirty="0">
                <a:solidFill>
                  <a:srgbClr val="0000CC"/>
                </a:solidFill>
              </a:rPr>
              <a:t>_CONS_COLUMNS</a:t>
            </a:r>
            <a:r>
              <a:rPr lang="zh-CN" altLang="en-US" dirty="0">
                <a:solidFill>
                  <a:srgbClr val="0000CC"/>
                </a:solidFill>
              </a:rPr>
              <a:t>视图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819231" y="3725213"/>
            <a:ext cx="5657769" cy="206598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06638" y="3725213"/>
            <a:ext cx="4289962" cy="206598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762000"/>
            <a:ext cx="11007107" cy="5774026"/>
          </a:xfrm>
        </p:spPr>
        <p:txBody>
          <a:bodyPr/>
          <a:lstStyle/>
          <a:p>
            <a:r>
              <a:rPr lang="en-US" altLang="zh-CN" dirty="0"/>
              <a:t>USER_CONS_COLUMNS</a:t>
            </a:r>
            <a:r>
              <a:rPr lang="zh-CN" altLang="en-US" dirty="0"/>
              <a:t>视图与</a:t>
            </a:r>
            <a:r>
              <a:rPr lang="en-US" altLang="zh-CN" dirty="0"/>
              <a:t>USER_CONSTRAINTS</a:t>
            </a:r>
            <a:r>
              <a:rPr lang="zh-CN" altLang="en-US" dirty="0"/>
              <a:t>视图对</a:t>
            </a:r>
            <a:r>
              <a:rPr lang="en-US" altLang="zh-CN" dirty="0">
                <a:solidFill>
                  <a:srgbClr val="0000CC"/>
                </a:solidFill>
              </a:rPr>
              <a:t>CONSTRAINT_NAME</a:t>
            </a:r>
            <a:r>
              <a:rPr lang="zh-CN" altLang="en-US" dirty="0"/>
              <a:t>的查询结果相同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754743" y="2506013"/>
            <a:ext cx="5184238" cy="244698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8638" y="2506013"/>
            <a:ext cx="5026562" cy="358998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断言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中，可以使用 </a:t>
            </a:r>
            <a:r>
              <a:rPr lang="en-US" altLang="zh-CN" dirty="0">
                <a:solidFill>
                  <a:srgbClr val="FF0000"/>
                </a:solidFill>
              </a:rPr>
              <a:t>CREATE ASSERTION</a:t>
            </a:r>
            <a:r>
              <a:rPr lang="zh-CN" altLang="en-US" dirty="0"/>
              <a:t>语句，通过声明性断言来指定更具一般性的约束。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可以定义涉及多个表的或聚集操作的比较复杂的完整性约束。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断言创建以后，任何对断言中所涉及的关系的操作都会触发</a:t>
            </a:r>
            <a:r>
              <a:rPr lang="en-US" altLang="zh-CN" dirty="0"/>
              <a:t>RDBMS</a:t>
            </a:r>
            <a:r>
              <a:rPr lang="zh-CN" altLang="en-US" dirty="0"/>
              <a:t>对断言的检查，任何使断言不为真值的操作都会被拒绝执行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创建断言的语句格式：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100" dirty="0">
              <a:solidFill>
                <a:srgbClr val="FF0000"/>
              </a:solidFill>
            </a:endParaRPr>
          </a:p>
          <a:p>
            <a:pPr marL="357505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latin typeface="Calibri" panose="020F0502020204030204" charset="0"/>
              </a:rPr>
              <a:t>               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&lt;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断言名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&lt;CHECK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子句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505" lvl="1" indent="0">
              <a:buNone/>
            </a:pPr>
            <a:endParaRPr lang="en-US" altLang="zh-CN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alibri" panose="020F0502020204030204" charset="0"/>
              </a:rPr>
              <a:t>每个断言都被赋予一个名字，</a:t>
            </a:r>
            <a:r>
              <a:rPr lang="en-US" altLang="zh-CN" dirty="0">
                <a:latin typeface="Calibri" panose="020F0502020204030204" charset="0"/>
              </a:rPr>
              <a:t>&lt;CHECK </a:t>
            </a:r>
            <a:r>
              <a:rPr lang="zh-CN" altLang="en-US" dirty="0">
                <a:latin typeface="Calibri" panose="020F0502020204030204" charset="0"/>
              </a:rPr>
              <a:t>子句</a:t>
            </a:r>
            <a:r>
              <a:rPr lang="en-US" altLang="zh-CN" dirty="0">
                <a:latin typeface="Calibri" panose="020F0502020204030204" charset="0"/>
              </a:rPr>
              <a:t>&gt;</a:t>
            </a:r>
            <a:r>
              <a:rPr lang="zh-CN" altLang="en-US" dirty="0">
                <a:latin typeface="Calibri" panose="020F0502020204030204" charset="0"/>
              </a:rPr>
              <a:t>中的约束条件与</a:t>
            </a:r>
            <a:r>
              <a:rPr lang="en-US" altLang="zh-CN" dirty="0">
                <a:latin typeface="Calibri" panose="020F0502020204030204" charset="0"/>
              </a:rPr>
              <a:t>WHERE</a:t>
            </a:r>
            <a:r>
              <a:rPr lang="zh-CN" altLang="en-US" dirty="0">
                <a:latin typeface="Calibri" panose="020F0502020204030204" charset="0"/>
              </a:rPr>
              <a:t>子句的条件表达式类似</a:t>
            </a:r>
            <a:endParaRPr lang="en-US" altLang="zh-CN" dirty="0">
              <a:latin typeface="Calibri" panose="020F0502020204030204" charset="0"/>
            </a:endParaRPr>
          </a:p>
          <a:p>
            <a:pPr marL="357505" lvl="1" indent="0">
              <a:buNone/>
            </a:pPr>
            <a:endParaRPr lang="en-US" altLang="zh-CN" sz="1200" dirty="0">
              <a:latin typeface="Calibri" panose="020F0502020204030204" charset="0"/>
            </a:endParaRPr>
          </a:p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5.18] </a:t>
            </a:r>
            <a:r>
              <a:rPr lang="zh-CN" altLang="en-US" dirty="0"/>
              <a:t>限制数据库课程最多</a:t>
            </a:r>
            <a:r>
              <a:rPr lang="en-US" altLang="zh-CN" dirty="0"/>
              <a:t>60</a:t>
            </a:r>
            <a:r>
              <a:rPr lang="zh-CN" altLang="en-US" dirty="0"/>
              <a:t>名学生选修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90600" y="4345775"/>
            <a:ext cx="10470408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ASSE_SC_DB_NUM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60&gt;= 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From Course, SC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Where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SC.Cno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Course.Cno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Course.Cname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=‘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数据库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5.19] </a:t>
            </a:r>
            <a:r>
              <a:rPr lang="zh-CN" altLang="en-US" dirty="0"/>
              <a:t>限制每一门课程最多</a:t>
            </a:r>
            <a:r>
              <a:rPr lang="en-US" altLang="zh-CN" dirty="0"/>
              <a:t>60</a:t>
            </a:r>
            <a:r>
              <a:rPr lang="zh-CN" altLang="en-US" dirty="0"/>
              <a:t>名学生选修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cs typeface="Calibri" panose="020F0502020204030204" charset="0"/>
              </a:rPr>
              <a:t>[</a:t>
            </a:r>
            <a:r>
              <a:rPr lang="zh-CN" altLang="en-US" dirty="0">
                <a:cs typeface="Calibri" panose="020F0502020204030204" charset="0"/>
              </a:rPr>
              <a:t>例5.</a:t>
            </a:r>
            <a:r>
              <a:rPr lang="en-US" altLang="zh-CN" dirty="0">
                <a:cs typeface="Calibri" panose="020F0502020204030204" charset="0"/>
              </a:rPr>
              <a:t>20] </a:t>
            </a:r>
            <a:r>
              <a:rPr lang="zh-CN" altLang="en-US" dirty="0">
                <a:cs typeface="Calibri" panose="020F0502020204030204" charset="0"/>
              </a:rPr>
              <a:t>限制每个学期每一门课程最多</a:t>
            </a:r>
            <a:r>
              <a:rPr lang="en-US" altLang="zh-CN" dirty="0">
                <a:cs typeface="Calibri" panose="020F0502020204030204" charset="0"/>
              </a:rPr>
              <a:t>60</a:t>
            </a:r>
            <a:r>
              <a:rPr lang="zh-CN" altLang="en-US" dirty="0">
                <a:cs typeface="Calibri" panose="020F0502020204030204" charset="0"/>
              </a:rPr>
              <a:t>名学生选修</a:t>
            </a:r>
            <a:r>
              <a:rPr lang="en-US" altLang="zh-CN" dirty="0">
                <a:cs typeface="Calibri" panose="020F0502020204030204" charset="0"/>
              </a:rPr>
              <a:t>.</a:t>
            </a:r>
            <a:endParaRPr lang="en-US" altLang="zh-CN" dirty="0">
              <a:cs typeface="Calibri" panose="020F0502020204030204" charset="0"/>
            </a:endParaRPr>
          </a:p>
          <a:p>
            <a:pPr lvl="1"/>
            <a:r>
              <a:rPr lang="zh-CN" altLang="en-US" dirty="0">
                <a:cs typeface="Calibri" panose="020F0502020204030204" charset="0"/>
              </a:rPr>
              <a:t>首先需要修改</a:t>
            </a:r>
            <a:r>
              <a:rPr lang="en-US" altLang="zh-CN" dirty="0">
                <a:cs typeface="Calibri" panose="020F0502020204030204" charset="0"/>
              </a:rPr>
              <a:t>SC</a:t>
            </a:r>
            <a:r>
              <a:rPr lang="zh-CN" altLang="en-US" dirty="0">
                <a:cs typeface="Calibri" panose="020F0502020204030204" charset="0"/>
              </a:rPr>
              <a:t>表的模式，增加一个“学期</a:t>
            </a:r>
            <a:r>
              <a:rPr lang="en-US" altLang="zh-CN" dirty="0">
                <a:cs typeface="Calibri" panose="020F0502020204030204" charset="0"/>
              </a:rPr>
              <a:t>(TERM)</a:t>
            </a:r>
            <a:r>
              <a:rPr lang="zh-CN" altLang="en-US" dirty="0">
                <a:cs typeface="Calibri" panose="020F0502020204030204" charset="0"/>
              </a:rPr>
              <a:t>”属性</a:t>
            </a:r>
            <a:r>
              <a:rPr lang="en-US" altLang="zh-CN" dirty="0">
                <a:cs typeface="Calibri" panose="020F0502020204030204" charset="0"/>
              </a:rPr>
              <a:t>:</a:t>
            </a:r>
            <a:endParaRPr lang="en-US" altLang="zh-CN" dirty="0">
              <a:cs typeface="Calibri" panose="020F0502020204030204" charset="0"/>
            </a:endParaRPr>
          </a:p>
          <a:p>
            <a:pPr lvl="1"/>
            <a:endParaRPr lang="en-US" altLang="zh-CN" dirty="0">
              <a:cs typeface="Calibri" panose="020F0502020204030204" charset="0"/>
            </a:endParaRPr>
          </a:p>
          <a:p>
            <a:pPr lvl="1"/>
            <a:r>
              <a:rPr lang="zh-CN" altLang="en-US" dirty="0">
                <a:cs typeface="Calibri" panose="020F0502020204030204" charset="0"/>
              </a:rPr>
              <a:t>定义断言</a:t>
            </a:r>
            <a:r>
              <a:rPr lang="en-US" altLang="zh-CN" dirty="0">
                <a:cs typeface="Calibri" panose="020F0502020204030204" charset="0"/>
              </a:rPr>
              <a:t>:</a:t>
            </a:r>
            <a:endParaRPr lang="en-US" altLang="zh-CN" dirty="0">
              <a:cs typeface="Calibri" panose="020F050202020403020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925948" y="4887501"/>
            <a:ext cx="5724896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ASSE_SC_CNUM2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60&gt;=ALL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From SC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Group by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Term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8648" y="4346972"/>
            <a:ext cx="571219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SC ADD TERM DATE;</a:t>
            </a:r>
            <a:endParaRPr lang="zh-CN" altLang="en-US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02444" y="1143000"/>
            <a:ext cx="6248400" cy="1738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ASSE_SC_CNUM1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60&gt;=ALL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From SC 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Group by </a:t>
            </a:r>
            <a:r>
              <a:rPr lang="en-US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0682515" cy="58502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删除断言的语句格式</a:t>
            </a:r>
            <a:r>
              <a:rPr lang="zh-CN" altLang="en-US" dirty="0"/>
              <a:t>为</a:t>
            </a:r>
            <a:endParaRPr lang="en-US" altLang="zh-CN" dirty="0"/>
          </a:p>
          <a:p>
            <a:endParaRPr lang="zh-CN" altLang="en-US" sz="1200" dirty="0"/>
          </a:p>
          <a:p>
            <a:pPr marL="357505" lvl="1" indent="0">
              <a:buNone/>
            </a:pPr>
            <a:r>
              <a:rPr lang="en-US" altLang="zh-CN" sz="2800" dirty="0"/>
              <a:t>                           </a:t>
            </a:r>
            <a:r>
              <a:rPr lang="en-US" altLang="zh-CN" sz="2800" dirty="0">
                <a:solidFill>
                  <a:srgbClr val="0000CC"/>
                </a:solidFill>
              </a:rPr>
              <a:t>DROP ASSERTION &lt;</a:t>
            </a:r>
            <a:r>
              <a:rPr lang="zh-CN" altLang="en-US" sz="2800" dirty="0">
                <a:solidFill>
                  <a:srgbClr val="0000CC"/>
                </a:solidFill>
              </a:rPr>
              <a:t>断言名</a:t>
            </a:r>
            <a:r>
              <a:rPr lang="en-US" altLang="zh-CN" sz="2800" dirty="0">
                <a:solidFill>
                  <a:srgbClr val="0000CC"/>
                </a:solidFill>
              </a:rPr>
              <a:t>&gt;;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/>
            <a:endParaRPr lang="en-US" altLang="zh-CN" sz="1200" dirty="0"/>
          </a:p>
          <a:p>
            <a:pPr lvl="1"/>
            <a:r>
              <a:rPr lang="zh-CN" altLang="en-US" dirty="0"/>
              <a:t>如果断言很复杂，则系统在检测和维护断言的开销较高，这是在使用断言时应该注意的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注意：并非所有的数据库系统都支持断言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如，</a:t>
            </a:r>
            <a:r>
              <a:rPr lang="en-US" altLang="zh-CN" dirty="0">
                <a:solidFill>
                  <a:srgbClr val="0000CC"/>
                </a:solidFill>
              </a:rPr>
              <a:t>Oracle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SQL Server</a:t>
            </a:r>
            <a:r>
              <a:rPr lang="zh-CN" altLang="en-US" dirty="0"/>
              <a:t>都不支持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数据库完整性概述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数据库的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数据的</a:t>
            </a:r>
            <a:r>
              <a:rPr lang="zh-CN" altLang="en-US" dirty="0">
                <a:solidFill>
                  <a:srgbClr val="FF0000"/>
                </a:solidFill>
              </a:rPr>
              <a:t>正确性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是指数据是符合现实世界语义，反映了当前实际状况的</a:t>
            </a:r>
            <a:endParaRPr lang="zh-CN" altLang="en-US" dirty="0"/>
          </a:p>
          <a:p>
            <a:pPr lvl="1"/>
            <a:r>
              <a:rPr lang="zh-CN" altLang="en-US" dirty="0"/>
              <a:t>数据的</a:t>
            </a:r>
            <a:r>
              <a:rPr lang="zh-CN" altLang="en-US" dirty="0">
                <a:solidFill>
                  <a:srgbClr val="FF0000"/>
                </a:solidFill>
              </a:rPr>
              <a:t>相容性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是指数据库同一对象在不同关系表中的数据是符合逻辑的</a:t>
            </a:r>
            <a:endParaRPr lang="zh-CN" altLang="en-US" dirty="0"/>
          </a:p>
          <a:p>
            <a:pPr lvl="1"/>
            <a:r>
              <a:rPr lang="zh-CN" altLang="en-US" dirty="0"/>
              <a:t>例如，</a:t>
            </a:r>
            <a:endParaRPr lang="zh-CN" altLang="en-US" dirty="0"/>
          </a:p>
          <a:p>
            <a:pPr lvl="2"/>
            <a:r>
              <a:rPr lang="zh-CN" altLang="en-US" dirty="0"/>
              <a:t>学生的学号必须唯一</a:t>
            </a:r>
            <a:endParaRPr lang="zh-CN" altLang="en-US" dirty="0"/>
          </a:p>
          <a:p>
            <a:pPr lvl="2"/>
            <a:r>
              <a:rPr lang="zh-CN" altLang="en-US" dirty="0"/>
              <a:t>性别只能是男或女</a:t>
            </a:r>
            <a:endParaRPr lang="zh-CN" altLang="en-US" dirty="0"/>
          </a:p>
          <a:p>
            <a:pPr lvl="2"/>
            <a:r>
              <a:rPr lang="zh-CN" altLang="en-US" dirty="0"/>
              <a:t>本科学生年龄的取值范围为</a:t>
            </a:r>
            <a:r>
              <a:rPr lang="en-US" altLang="zh-CN" dirty="0"/>
              <a:t>14~50</a:t>
            </a:r>
            <a:r>
              <a:rPr lang="zh-CN" altLang="en-US" dirty="0"/>
              <a:t>的整数</a:t>
            </a:r>
            <a:endParaRPr lang="zh-CN" altLang="en-US" dirty="0"/>
          </a:p>
          <a:p>
            <a:pPr lvl="2"/>
            <a:r>
              <a:rPr lang="zh-CN" altLang="en-US" dirty="0"/>
              <a:t>学生所选的课程必须是学校开设的课程，学生所在的院系必须是学校已成立的院系等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触发器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63515" cy="5469226"/>
          </a:xfrm>
        </p:spPr>
        <p:txBody>
          <a:bodyPr>
            <a:normAutofit lnSpcReduction="1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触发器</a:t>
            </a:r>
            <a:r>
              <a:rPr lang="en-US" altLang="zh-CN" dirty="0">
                <a:solidFill>
                  <a:srgbClr val="FF0000"/>
                </a:solidFill>
              </a:rPr>
              <a:t>(Trigger)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又叫做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事件</a:t>
            </a:r>
            <a:r>
              <a:rPr lang="en-US" altLang="zh-CN" u="sng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条件</a:t>
            </a:r>
            <a:r>
              <a:rPr lang="en-US" altLang="zh-CN" u="sng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动作</a:t>
            </a:r>
            <a:r>
              <a:rPr lang="en-US" altLang="zh-CN" u="sng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(event-condition-action)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规则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zh-CN" altLang="en-US" dirty="0"/>
              <a:t>是用户定义在关系表上的一类由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的特殊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当特定的系统事件发生时，对规则的条件进行检查。如果条件成立则执行规则中的动作，否则不执行该动作。规则中的动作体可以很复杂，通常是一段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存储过程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。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zh-CN" altLang="en-US" dirty="0"/>
              <a:t>触发器可以实施更为复杂的检查和操作，具有更精细和更强大的数据控制能力</a:t>
            </a:r>
            <a:endParaRPr lang="en-US" altLang="zh-CN" dirty="0"/>
          </a:p>
          <a:p>
            <a:pPr lvl="1"/>
            <a:r>
              <a:rPr lang="zh-CN" altLang="en-US" dirty="0"/>
              <a:t>触发器保存在数据库服务器中</a:t>
            </a:r>
            <a:endParaRPr lang="en-US" altLang="zh-CN" dirty="0"/>
          </a:p>
          <a:p>
            <a:r>
              <a:rPr lang="zh-CN" altLang="en-US" dirty="0"/>
              <a:t> 示例：</a:t>
            </a:r>
            <a:endParaRPr lang="en-US" altLang="zh-CN" dirty="0"/>
          </a:p>
          <a:p>
            <a:pPr lvl="1"/>
            <a:r>
              <a:rPr lang="zh-CN" altLang="en-US" sz="2200" dirty="0"/>
              <a:t>假设一个仓库希望每种物品的库存保持一个最小量。在更新某种物品的库存时，触发器会比较这种物品的当前库存和它的最小库存。如果库存数量等于或少于最小值，就会</a:t>
            </a:r>
            <a:r>
              <a:rPr lang="zh-CN" altLang="en-US" sz="2200" b="1" dirty="0">
                <a:solidFill>
                  <a:srgbClr val="C00000"/>
                </a:solidFill>
              </a:rPr>
              <a:t>自动</a:t>
            </a:r>
            <a:r>
              <a:rPr lang="zh-CN" altLang="en-US" sz="2200" dirty="0"/>
              <a:t>生成一个新的订单。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63515" cy="54692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定义触发器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激活触发器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删除触发器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定义触发器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557856" y="1066800"/>
            <a:ext cx="871974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CREATE TRIGGER 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触发器名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--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CREATE [OR REPLACE] TRIGGER  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{BEFORE | AFTER} 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触发事件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&gt; ON 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表名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&gt;</a:t>
            </a:r>
            <a:endParaRPr lang="en-US" altLang="zh-CN" sz="2400" dirty="0">
              <a:solidFill>
                <a:srgbClr val="000099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REFERENCING NEW|OLD ROW AS&lt;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变量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&gt;</a:t>
            </a:r>
            <a:endParaRPr lang="zh-CN" altLang="en-US" sz="2400" dirty="0">
              <a:solidFill>
                <a:srgbClr val="000099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FOR EACH  {ROW | STATEMENT}</a:t>
            </a:r>
            <a:endParaRPr lang="en-US" altLang="zh-CN" sz="2400" dirty="0">
              <a:solidFill>
                <a:srgbClr val="000099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[WHEN 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触发条件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&gt;]&lt;</a:t>
            </a:r>
            <a:r>
              <a:rPr lang="zh-CN" altLang="en-US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触发动作体</a:t>
            </a:r>
            <a:r>
              <a:rPr lang="en-US" altLang="zh-CN" sz="2400" dirty="0">
                <a:solidFill>
                  <a:srgbClr val="000099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&gt;</a:t>
            </a:r>
            <a:endParaRPr lang="en-US" altLang="zh-CN" sz="2400" dirty="0">
              <a:solidFill>
                <a:srgbClr val="000099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47" y="2171730"/>
            <a:ext cx="184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DML</a:t>
            </a:r>
            <a:r>
              <a:rPr lang="zh-CN" altLang="en-US" sz="2400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触发器</a:t>
            </a:r>
            <a:endParaRPr lang="zh-CN" altLang="en-US" sz="2400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左箭头 6"/>
          <p:cNvSpPr/>
          <p:nvPr/>
        </p:nvSpPr>
        <p:spPr>
          <a:xfrm rot="10280644">
            <a:off x="1848943" y="2216252"/>
            <a:ext cx="609600" cy="237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1000" y="4191000"/>
            <a:ext cx="11215915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谁可以创建触发器：</a:t>
            </a:r>
            <a:r>
              <a:rPr lang="zh-CN" altLang="en-US" dirty="0"/>
              <a:t>表的</a:t>
            </a:r>
            <a:r>
              <a:rPr lang="zh-CN" altLang="en-US" dirty="0">
                <a:solidFill>
                  <a:srgbClr val="0000CC"/>
                </a:solidFill>
              </a:rPr>
              <a:t>拥有者（</a:t>
            </a:r>
            <a:r>
              <a:rPr lang="en-US" altLang="zh-CN" dirty="0">
                <a:solidFill>
                  <a:srgbClr val="0000CC"/>
                </a:solidFill>
              </a:rPr>
              <a:t>owner</a:t>
            </a:r>
            <a:r>
              <a:rPr lang="zh-CN" altLang="en-US" dirty="0">
                <a:solidFill>
                  <a:srgbClr val="0000CC"/>
                </a:solidFill>
              </a:rPr>
              <a:t>）；</a:t>
            </a:r>
            <a:r>
              <a:rPr lang="zh-CN" altLang="en-US" dirty="0"/>
              <a:t>需要有</a:t>
            </a:r>
            <a:r>
              <a:rPr lang="en-US" altLang="zh-CN" dirty="0">
                <a:solidFill>
                  <a:srgbClr val="FF0000"/>
                </a:solidFill>
              </a:rPr>
              <a:t>CREATE TRIGGER</a:t>
            </a:r>
            <a:r>
              <a:rPr lang="zh-CN" altLang="en-US" dirty="0"/>
              <a:t>系统权限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触发器名称：</a:t>
            </a:r>
            <a:r>
              <a:rPr lang="zh-CN" altLang="en-US" dirty="0"/>
              <a:t>触发器名可以包含模式名，也可以不包含模式名；同一模式下，触发器名必须是唯一的；触发器名和表名必须在同一模式下；</a:t>
            </a:r>
            <a:r>
              <a:rPr lang="zh-CN" altLang="en-US" dirty="0">
                <a:solidFill>
                  <a:srgbClr val="FF0000"/>
                </a:solidFill>
              </a:rPr>
              <a:t>一般命名约定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[table name]_ [trigger time]_[trigger event]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表名：</a:t>
            </a:r>
            <a:r>
              <a:rPr lang="zh-CN" altLang="en-US" dirty="0"/>
              <a:t>触发器</a:t>
            </a:r>
            <a:r>
              <a:rPr lang="zh-CN" altLang="en-US" dirty="0">
                <a:solidFill>
                  <a:srgbClr val="FF0000"/>
                </a:solidFill>
              </a:rPr>
              <a:t>只能定义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基本表</a:t>
            </a:r>
            <a:r>
              <a:rPr lang="zh-CN" altLang="en-US" dirty="0"/>
              <a:t>上，</a:t>
            </a:r>
            <a:r>
              <a:rPr lang="zh-CN" altLang="en-US" dirty="0">
                <a:solidFill>
                  <a:srgbClr val="FF0000"/>
                </a:solidFill>
              </a:rPr>
              <a:t>不能定义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视图</a:t>
            </a:r>
            <a:r>
              <a:rPr lang="zh-CN" altLang="en-US" dirty="0"/>
              <a:t>上；当基本表的数据发生变化时，将激活定义在该表上相应触发事件的触发器。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1000" y="152400"/>
            <a:ext cx="11215915" cy="570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触发事件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触发事件可以是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INSERT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DELETE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或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UPDATE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，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也可以是这几个事件的组合；还可以 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UPDATE OF&lt;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触发列，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...&gt;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，即进一步指明修改哪些列时激活触发器；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0000F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cs typeface="Calibri" panose="020F0502020204030204" charset="0"/>
              </a:rPr>
              <a:t>AFTER/BEFORE 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是触发的时机：</a:t>
            </a:r>
            <a:r>
              <a:rPr lang="en-US" altLang="zh-CN" dirty="0">
                <a:solidFill>
                  <a:srgbClr val="FF0000"/>
                </a:solidFill>
              </a:rPr>
              <a:t>AFTER</a:t>
            </a:r>
            <a:r>
              <a:rPr lang="zh-CN" altLang="en-US" dirty="0"/>
              <a:t>表示在触发事件的操作执行之后激活触发器；</a:t>
            </a:r>
            <a:r>
              <a:rPr lang="en-US" altLang="zh-CN" dirty="0">
                <a:solidFill>
                  <a:srgbClr val="FF0000"/>
                </a:solidFill>
              </a:rPr>
              <a:t>BEFORE</a:t>
            </a:r>
            <a:r>
              <a:rPr lang="zh-CN" altLang="en-US" dirty="0"/>
              <a:t>表示在触发事件的操作执行之前激活触发器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u="sng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触发器类型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/>
              <a:t>行级触发器</a:t>
            </a:r>
            <a:r>
              <a:rPr lang="en-US" altLang="zh-CN" dirty="0"/>
              <a:t>(FOR EACH ROW)</a:t>
            </a:r>
            <a:r>
              <a:rPr lang="zh-CN" altLang="en-US" dirty="0"/>
              <a:t>；语句级触发器</a:t>
            </a:r>
            <a:r>
              <a:rPr lang="en-US" altLang="zh-CN" dirty="0"/>
              <a:t>(FOR EACH STATEMENT)</a:t>
            </a:r>
            <a:endParaRPr lang="zh-CN" altLang="en-US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lvl="1" algn="ctr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假设表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TEACHER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行，对行级触发器，执行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次；对语句级触发器，执行</a:t>
            </a:r>
            <a:r>
              <a:rPr lang="en-US" altLang="zh-CN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charset="0"/>
              </a:rPr>
              <a:t>次</a:t>
            </a:r>
            <a:endParaRPr lang="en-US" altLang="zh-CN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alibri" panose="020F05020202040302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u="sng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触发条件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触发器被激活时，只有当触发条件为真时触发动作体才执行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;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否则触发动作体不执行；如果省略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WHEN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触发条件，则触发动作体在触发器激活后立即执行</a:t>
            </a:r>
            <a:endParaRPr lang="zh-CN" altLang="en-US" dirty="0">
              <a:solidFill>
                <a:srgbClr val="0000CC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CC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</a:rPr>
              <a:t>触发动作体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/>
              <a:t>触发动作体可以是一个</a:t>
            </a:r>
            <a:r>
              <a:rPr lang="zh-CN" altLang="en-US" dirty="0">
                <a:solidFill>
                  <a:srgbClr val="FF0000"/>
                </a:solidFill>
              </a:rPr>
              <a:t>匿名</a:t>
            </a:r>
            <a:r>
              <a:rPr lang="en-US" altLang="zh-CN" dirty="0">
                <a:solidFill>
                  <a:srgbClr val="FF0000"/>
                </a:solidFill>
              </a:rPr>
              <a:t>PL/SQL</a:t>
            </a:r>
            <a:r>
              <a:rPr lang="zh-CN" altLang="en-US" dirty="0">
                <a:solidFill>
                  <a:srgbClr val="FF0000"/>
                </a:solidFill>
              </a:rPr>
              <a:t>过程块</a:t>
            </a:r>
            <a:r>
              <a:rPr lang="zh-CN" altLang="en-US" dirty="0"/>
              <a:t>，也可以是对已创建存储过程的调用；如果是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语句级触发器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不能在触发动作体中使用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NEW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OLD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进行引用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r>
              <a:rPr lang="zh-CN" altLang="en-US" dirty="0"/>
              <a:t>如果触发动作体执行失败，激活触发器的事件就会终止执行，触发器的目标表或触发器可能影响的其他对象不发生任何变化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200" y="2518972"/>
            <a:ext cx="552587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1" indent="-2794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TEACHER SET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0" y="5943600"/>
            <a:ext cx="8555577" cy="56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alibri" panose="020F0502020204030204" charset="0"/>
              </a:rPr>
              <a:t>特别注意！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RDBMS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产品的触发器语法各不相同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0834915" cy="61550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5.21]</a:t>
            </a:r>
            <a:r>
              <a:rPr lang="zh-CN" altLang="en-US" dirty="0"/>
              <a:t>当对表</a:t>
            </a:r>
            <a:r>
              <a:rPr lang="en-US" altLang="zh-CN" dirty="0"/>
              <a:t>SC</a:t>
            </a:r>
            <a:r>
              <a:rPr lang="zh-CN" altLang="en-US" dirty="0"/>
              <a:t>的</a:t>
            </a:r>
            <a:r>
              <a:rPr lang="en-US" altLang="zh-CN" dirty="0"/>
              <a:t>Grade</a:t>
            </a:r>
            <a:r>
              <a:rPr lang="zh-CN" altLang="en-US" dirty="0"/>
              <a:t>属性进行修改时，若分数增加了</a:t>
            </a:r>
            <a:r>
              <a:rPr lang="en-US" altLang="zh-CN" dirty="0"/>
              <a:t>10%</a:t>
            </a:r>
            <a:r>
              <a:rPr lang="zh-CN" altLang="en-US" dirty="0"/>
              <a:t>则将此次操作记录到下面表中：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                           SC_U(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Sno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Cno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Oldgrade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Newgrade</a:t>
            </a:r>
            <a:r>
              <a:rPr lang="en-US" altLang="zh-CN" dirty="0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r>
              <a:rPr lang="zh-CN" altLang="en-US" dirty="0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zh-CN" dirty="0"/>
          </a:p>
          <a:p>
            <a:pPr marL="357505" lvl="1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 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其中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Oldgrade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是修改前的分数，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Newgrade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是修改后的分数 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CN" alt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505" lvl="1" indent="0">
              <a:buNone/>
            </a:pPr>
            <a:r>
              <a:rPr lang="en-US" altLang="zh-CN" dirty="0">
                <a:solidFill>
                  <a:srgbClr val="000099"/>
                </a:solidFill>
                <a:latin typeface="Calibri" panose="020F0502020204030204" charset="0"/>
                <a:cs typeface="Calibri" panose="020F0502020204030204" charset="0"/>
              </a:rPr>
              <a:t>                       </a:t>
            </a:r>
            <a:endParaRPr lang="en-US" altLang="zh-CN" dirty="0">
              <a:solidFill>
                <a:srgbClr val="000099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18357" y="2971800"/>
            <a:ext cx="1036056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SC_after_update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此处触发器名与课本有异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OF Grade 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REFERENCING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OLD row  AS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OldTuple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row  AS 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EACH ROW 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1.1*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OldTuple.Grade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INTO SC_U(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Sno,Cno,OldGrade,NewGrade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OldTuple.Sno,OldTuple.Cno,OldTuple.Grade,NewTuple.Grade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5.22] </a:t>
            </a:r>
            <a:r>
              <a:rPr lang="zh-CN" altLang="en-US" dirty="0"/>
              <a:t>将每次对表</a:t>
            </a:r>
            <a:r>
              <a:rPr lang="en-US" altLang="zh-CN" dirty="0"/>
              <a:t>Student</a:t>
            </a:r>
            <a:r>
              <a:rPr lang="zh-CN" altLang="en-US" dirty="0">
                <a:highlight>
                  <a:srgbClr val="FFFF00"/>
                </a:highlight>
              </a:rPr>
              <a:t>的插入操作所增加的学生个数</a:t>
            </a:r>
            <a:r>
              <a:rPr lang="zh-CN" altLang="en-US" dirty="0"/>
              <a:t>记录到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表</a:t>
            </a:r>
            <a:r>
              <a:rPr lang="en-US" altLang="zh-CN" dirty="0" err="1"/>
              <a:t>StudentInsertLog</a:t>
            </a:r>
            <a:endParaRPr lang="en-US" altLang="zh-CN" dirty="0">
              <a:solidFill>
                <a:srgbClr val="000099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90600" y="2057400"/>
            <a:ext cx="100584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Student_after_insert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Student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指明触发器激活的时间是在执行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后*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</a:t>
            </a:r>
            <a:endParaRPr lang="en-US" altLang="zh-CN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REFERENCING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NEW TABLE AS DELTA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STATEMENT  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语句级触发器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即执行完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zh-CN" altLang="en-US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语句后下面的触发动作体才执行一次*</a:t>
            </a:r>
            <a:r>
              <a:rPr lang="en-US" altLang="zh-CN" sz="16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zh-CN" sz="16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INSERT INTO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StudentInsertLog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SELECT COUNT(*) FROM DELTA;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5.23] </a:t>
            </a:r>
            <a:r>
              <a:rPr lang="zh-CN" altLang="en-US" dirty="0"/>
              <a:t>定义一个</a:t>
            </a:r>
            <a:r>
              <a:rPr lang="en-US" altLang="zh-CN" dirty="0"/>
              <a:t>BEFORE</a:t>
            </a:r>
            <a:r>
              <a:rPr lang="zh-CN" altLang="en-US" dirty="0"/>
              <a:t>行级触发器，为教师表</a:t>
            </a:r>
            <a:r>
              <a:rPr lang="en-US" altLang="zh-CN" dirty="0"/>
              <a:t>Teacher</a:t>
            </a:r>
            <a:r>
              <a:rPr lang="zh-CN" altLang="en-US" dirty="0"/>
              <a:t>定义完整性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规则“教授的工资不得低于</a:t>
            </a:r>
            <a:r>
              <a:rPr lang="en-US" altLang="zh-CN" dirty="0"/>
              <a:t>4000</a:t>
            </a:r>
            <a:r>
              <a:rPr lang="zh-CN" altLang="en-US" dirty="0"/>
              <a:t>元，如果低于</a:t>
            </a:r>
            <a:r>
              <a:rPr lang="en-US" altLang="zh-CN" dirty="0"/>
              <a:t>4000</a:t>
            </a:r>
            <a:r>
              <a:rPr lang="zh-CN" altLang="en-US" dirty="0"/>
              <a:t>元，自动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改为</a:t>
            </a:r>
            <a:r>
              <a:rPr lang="en-US" altLang="zh-CN" dirty="0"/>
              <a:t>4000</a:t>
            </a:r>
            <a:r>
              <a:rPr lang="zh-CN" altLang="en-US" dirty="0"/>
              <a:t>元”</a:t>
            </a:r>
            <a:endParaRPr lang="en-US" altLang="zh-CN" dirty="0">
              <a:solidFill>
                <a:srgbClr val="000099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337457" y="2488148"/>
            <a:ext cx="952236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Teacher_before_Insert_or_Update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UPDATE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Teacher  /*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触发事件为插入或更新操作*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 /*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行级触发器*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  /</a:t>
            </a:r>
            <a:r>
              <a:rPr lang="zh-CN" altLang="en-US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定义触发动作体，是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PL/SQL</a:t>
            </a:r>
            <a:r>
              <a:rPr lang="zh-CN" altLang="en-US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过程块*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new.job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zh-CN" alt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教授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’)AND (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new.sal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4000)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THEN </a:t>
            </a:r>
            <a:r>
              <a:rPr lang="en-US" altLang="zh-CN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new.sal</a:t>
            </a: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4000;</a:t>
            </a:r>
            <a:endParaRPr lang="en-US" altLang="zh-CN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ENDIF;</a:t>
            </a:r>
            <a:endParaRPr lang="en-US" altLang="zh-CN" sz="2000" dirty="0">
              <a:solidFill>
                <a:srgbClr val="0000CC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altLang="zh-CN" sz="2000" dirty="0">
              <a:solidFill>
                <a:srgbClr val="0000CC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触发器的执行，是由触发事件激活的，并由数据库服务器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执行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一个数据表上可能定义了多个触发器，遵循如下的执行顺序</a:t>
            </a:r>
            <a:r>
              <a:rPr lang="en-US" altLang="zh-CN" dirty="0"/>
              <a:t>:</a:t>
            </a:r>
            <a:endParaRPr lang="en-US" altLang="zh-CN" dirty="0"/>
          </a:p>
          <a:p>
            <a:pPr marL="81470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执行该表上的</a:t>
            </a:r>
            <a:r>
              <a:rPr lang="en-US" altLang="zh-CN" dirty="0"/>
              <a:t>BEFORE</a:t>
            </a:r>
            <a:r>
              <a:rPr lang="zh-CN" altLang="en-US" dirty="0"/>
              <a:t>触发器</a:t>
            </a:r>
            <a:r>
              <a:rPr lang="en-US" altLang="zh-CN" dirty="0"/>
              <a:t>;</a:t>
            </a:r>
            <a:endParaRPr lang="en-US" altLang="zh-CN" dirty="0"/>
          </a:p>
          <a:p>
            <a:pPr marL="81470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激活触发器的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;</a:t>
            </a:r>
            <a:endParaRPr lang="en-US" altLang="zh-CN" dirty="0"/>
          </a:p>
          <a:p>
            <a:pPr marL="814705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执行该表上的</a:t>
            </a:r>
            <a:r>
              <a:rPr lang="en-US" altLang="zh-CN" dirty="0"/>
              <a:t>AFTER</a:t>
            </a:r>
            <a:r>
              <a:rPr lang="zh-CN" altLang="en-US" dirty="0"/>
              <a:t>触发器。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     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DROP TRIGGER &lt;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触发器名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&gt; ON &lt;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表名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&gt;;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触发器必须是一个已经创建的触发器，并且只能由具有相应权限的用户删除。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数据库的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  <a:r>
              <a:rPr lang="en-US" altLang="zh-CN" dirty="0">
                <a:solidFill>
                  <a:srgbClr val="FF0000"/>
                </a:solidFill>
              </a:rPr>
              <a:t>VS.</a:t>
            </a:r>
            <a:r>
              <a:rPr lang="zh-CN" altLang="en-US" dirty="0">
                <a:solidFill>
                  <a:srgbClr val="FF0000"/>
                </a:solidFill>
              </a:rPr>
              <a:t>安全性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两者概念不同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数据的完整性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防止数据库中存在不符合语义的数据，也就是防止数据库中存在不正确的数据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防范对象：不合语义的、不正确的数据</a:t>
            </a:r>
            <a:endParaRPr lang="zh-CN" altLang="en-US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数据的安全性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保护数据库防止恶意的破坏和非法的存取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防范对象：非法用户和非法操作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创建</a:t>
            </a:r>
            <a:r>
              <a:rPr lang="en-US" altLang="zh-CN" dirty="0">
                <a:solidFill>
                  <a:srgbClr val="0000CC"/>
                </a:solidFill>
              </a:rPr>
              <a:t>Oracle</a:t>
            </a:r>
            <a:r>
              <a:rPr lang="zh-CN" altLang="en-US" dirty="0">
                <a:solidFill>
                  <a:srgbClr val="0000CC"/>
                </a:solidFill>
              </a:rPr>
              <a:t>触发器语法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2050" name="Picture 2" descr="Description of create_trigger.gif follow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8833"/>
            <a:ext cx="7803521" cy="41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88043" y="6069047"/>
            <a:ext cx="906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Courier New" panose="02070309020205020404" pitchFamily="49" charset="0"/>
                <a:hlinkClick r:id="rId2"/>
              </a:rPr>
              <a:t>https://docs.oracle.com/cd/B19306_01/server.102/b14200/statements_7004.htm#i2153487</a:t>
            </a:r>
            <a:endParaRPr lang="en-US" altLang="zh-CN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endParaRPr lang="zh-CN" altLang="en-US" dirty="0">
              <a:solidFill>
                <a:srgbClr val="0000CC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5200" y="3157216"/>
            <a:ext cx="4114800" cy="2732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CREATE OR REPLACE TRIGGER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dept_update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AFTER update on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 EACH ROW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BEGIN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update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emp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set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new.deptno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where 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old.deptno</a:t>
            </a: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END;</a:t>
            </a:r>
            <a:endParaRPr lang="en-US" altLang="zh-CN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endParaRPr lang="zh-CN" altLang="en-US" sz="1600" dirty="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修改触发器语法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pic>
        <p:nvPicPr>
          <p:cNvPr id="3076" name="Picture 4" descr="Description of alter_trigger.gif follow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900569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66595" y="4923815"/>
            <a:ext cx="96520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</a:t>
            </a: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TRIGGER </a:t>
            </a:r>
            <a:r>
              <a:rPr lang="en-US" altLang="zh-CN" sz="22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DISABLE;</a:t>
            </a: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--DISABLE</a:t>
            </a:r>
            <a:r>
              <a:rPr lang="zh-CN" altLang="en-US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：禁用触发器</a:t>
            </a:r>
            <a:endParaRPr lang="en-US" altLang="zh-CN" sz="2200" dirty="0">
              <a:solidFill>
                <a:srgbClr val="C00000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 TRIGGER </a:t>
            </a:r>
            <a:r>
              <a:rPr lang="en-US" altLang="zh-CN" sz="22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2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ENABLE;</a:t>
            </a:r>
            <a:r>
              <a:rPr lang="en-US" altLang="zh-CN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--ENABLE</a:t>
            </a:r>
            <a:r>
              <a:rPr lang="zh-CN" altLang="en-US" sz="2200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：启用触发器</a:t>
            </a:r>
            <a:endParaRPr lang="zh-CN" altLang="en-US" sz="2200" dirty="0">
              <a:solidFill>
                <a:srgbClr val="0000CC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删除触发器语法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0600" y="3514273"/>
            <a:ext cx="5257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DROP 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TRIGGER </a:t>
            </a:r>
            <a:r>
              <a:rPr lang="en-US" altLang="zh-CN" sz="2400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400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2400" dirty="0">
              <a:solidFill>
                <a:srgbClr val="0000CC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4100" name="Picture 4" descr="Description of drop_trigger.gif follow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1"/>
            <a:ext cx="6172200" cy="7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数据库的完整性是为了保证数据库中存储的数据是正确的</a:t>
            </a:r>
            <a:endParaRPr lang="zh-CN" altLang="en-US" dirty="0"/>
          </a:p>
          <a:p>
            <a:r>
              <a:rPr lang="en-US" altLang="zh-CN"/>
              <a:t>RDBMS</a:t>
            </a:r>
            <a:r>
              <a:rPr lang="zh-CN" altLang="en-US"/>
              <a:t>完整性</a:t>
            </a:r>
            <a:r>
              <a:rPr lang="zh-CN" altLang="en-US" dirty="0"/>
              <a:t>实现的机制</a:t>
            </a:r>
            <a:endParaRPr lang="zh-CN" altLang="en-US" dirty="0"/>
          </a:p>
          <a:p>
            <a:pPr lvl="1"/>
            <a:r>
              <a:rPr lang="zh-CN" altLang="en-US" dirty="0"/>
              <a:t>完整性约束定义机制</a:t>
            </a:r>
            <a:endParaRPr lang="en-US" altLang="zh-CN" dirty="0"/>
          </a:p>
          <a:p>
            <a:pPr lvl="2"/>
            <a:r>
              <a:rPr lang="en-US" altLang="zh-CN" dirty="0"/>
              <a:t>Primary key</a:t>
            </a:r>
            <a:r>
              <a:rPr lang="zh-CN" altLang="en-US" dirty="0"/>
              <a:t>，</a:t>
            </a:r>
            <a:r>
              <a:rPr lang="en-US" altLang="zh-CN" dirty="0"/>
              <a:t>Foreign key</a:t>
            </a:r>
            <a:r>
              <a:rPr lang="zh-CN" altLang="en-US" dirty="0"/>
              <a:t>，</a:t>
            </a:r>
            <a:r>
              <a:rPr lang="en-US" altLang="zh-CN" dirty="0"/>
              <a:t>Check</a:t>
            </a:r>
            <a:r>
              <a:rPr lang="zh-CN" altLang="en-US" dirty="0"/>
              <a:t>，</a:t>
            </a:r>
            <a:r>
              <a:rPr lang="en-US" altLang="zh-CN" dirty="0"/>
              <a:t>Not null</a:t>
            </a:r>
            <a:r>
              <a:rPr lang="zh-CN" altLang="en-US" dirty="0"/>
              <a:t>，</a:t>
            </a:r>
            <a:r>
              <a:rPr lang="en-US" altLang="zh-CN" dirty="0"/>
              <a:t>Unique</a:t>
            </a:r>
            <a:endParaRPr lang="zh-CN" altLang="en-US" dirty="0"/>
          </a:p>
          <a:p>
            <a:pPr lvl="1"/>
            <a:r>
              <a:rPr lang="zh-CN" altLang="en-US" dirty="0"/>
              <a:t>完整性检查机制</a:t>
            </a:r>
            <a:endParaRPr lang="zh-CN" altLang="en-US" dirty="0"/>
          </a:p>
          <a:p>
            <a:pPr lvl="1"/>
            <a:r>
              <a:rPr lang="zh-CN" altLang="en-US" dirty="0"/>
              <a:t>违背完整性约束条件时关系数据库管理系统应采取的动作</a:t>
            </a:r>
            <a:endParaRPr lang="en-US" altLang="zh-CN" dirty="0"/>
          </a:p>
          <a:p>
            <a:r>
              <a:rPr lang="zh-CN" altLang="en-US" dirty="0"/>
              <a:t>触发器用于实现未被</a:t>
            </a:r>
            <a:r>
              <a:rPr lang="en-US" altLang="zh-CN" dirty="0"/>
              <a:t>SQL</a:t>
            </a:r>
            <a:r>
              <a:rPr lang="zh-CN" altLang="en-US" dirty="0"/>
              <a:t>约束机制指定的某些更复杂完整性约束</a:t>
            </a:r>
            <a:endParaRPr lang="en-US" altLang="zh-CN" dirty="0"/>
          </a:p>
          <a:p>
            <a:pPr lvl="1"/>
            <a:r>
              <a:rPr lang="zh-CN" altLang="en-US" dirty="0"/>
              <a:t>定义、激活和删除触发器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68000"/>
            </a:srgbClr>
          </a:solidFill>
        </p:spPr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92115" cy="5469226"/>
          </a:xfrm>
        </p:spPr>
        <p:txBody>
          <a:bodyPr/>
          <a:lstStyle/>
          <a:p>
            <a:r>
              <a:rPr lang="zh-CN" altLang="en-US" dirty="0"/>
              <a:t>定义关系的主码意味着主码属性（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必须唯一                                          </a:t>
            </a:r>
            <a:r>
              <a:rPr lang="en-US" altLang="zh-CN" sz="2400" dirty="0"/>
              <a:t>B.</a:t>
            </a:r>
            <a:r>
              <a:rPr lang="zh-CN" altLang="en-US" sz="2400" dirty="0"/>
              <a:t>不能为空 </a:t>
            </a:r>
            <a:r>
              <a:rPr lang="en-US" altLang="zh-CN" sz="2400" dirty="0"/>
              <a:t>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唯一且部分主码属性不能为空          </a:t>
            </a:r>
            <a:r>
              <a:rPr lang="en-US" altLang="zh-CN" sz="2400" dirty="0"/>
              <a:t>D.</a:t>
            </a:r>
            <a:r>
              <a:rPr lang="zh-CN" altLang="en-US" sz="2400" dirty="0"/>
              <a:t>唯一且所有主码属性不能为空 </a:t>
            </a:r>
            <a:endParaRPr lang="en-US" altLang="zh-CN" sz="2400" dirty="0"/>
          </a:p>
          <a:p>
            <a:r>
              <a:rPr lang="zh-CN" altLang="en-US" dirty="0"/>
              <a:t>关于语句</a:t>
            </a:r>
            <a:r>
              <a:rPr lang="en-US" altLang="zh-CN" dirty="0"/>
              <a:t>create table R(no </a:t>
            </a:r>
            <a:r>
              <a:rPr lang="en-US" altLang="zh-CN" dirty="0" err="1"/>
              <a:t>int</a:t>
            </a:r>
            <a:r>
              <a:rPr lang="en-US" altLang="zh-CN" dirty="0"/>
              <a:t>, sum </a:t>
            </a:r>
            <a:r>
              <a:rPr lang="en-US" altLang="zh-CN" dirty="0" err="1"/>
              <a:t>int</a:t>
            </a:r>
            <a:r>
              <a:rPr lang="en-US" altLang="zh-CN" dirty="0"/>
              <a:t> CHECK(sum &gt; 0))</a:t>
            </a:r>
            <a:r>
              <a:rPr lang="zh-CN" altLang="en-US" dirty="0"/>
              <a:t>和</a:t>
            </a:r>
            <a:r>
              <a:rPr lang="en-US" altLang="zh-CN" dirty="0"/>
              <a:t>CREATE TABLE R(no int, sum int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CHECK(sum &gt;0))</a:t>
            </a:r>
            <a:r>
              <a:rPr lang="zh-CN" altLang="en-US" dirty="0"/>
              <a:t>，以下说法不正确的是（）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两条语句都是合法的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前者定义了属性上的约束条件，后者定义了元组上的约束条件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两条语句的约束效果不一样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当</a:t>
            </a:r>
            <a:r>
              <a:rPr lang="en-US" altLang="zh-CN" sz="2400" dirty="0"/>
              <a:t>sum</a:t>
            </a:r>
            <a:r>
              <a:rPr lang="zh-CN" altLang="en-US" sz="2400" dirty="0"/>
              <a:t>属性改变时检查，上述两种</a:t>
            </a:r>
            <a:r>
              <a:rPr lang="en-US" altLang="zh-CN" sz="2400" dirty="0"/>
              <a:t>CHECK</a:t>
            </a:r>
            <a:r>
              <a:rPr lang="zh-CN" altLang="en-US" sz="2400" dirty="0"/>
              <a:t>约束都要被检查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下列说法正确的是（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使用</a:t>
            </a:r>
            <a:r>
              <a:rPr lang="en-US" altLang="zh-CN" sz="2400" dirty="0"/>
              <a:t>ALTER TABLE ADD CONSTRAINT </a:t>
            </a:r>
            <a:r>
              <a:rPr lang="zh-CN" altLang="en-US" sz="2400" dirty="0"/>
              <a:t>可以增加基于元组的约束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</a:t>
            </a:r>
            <a:r>
              <a:rPr lang="en-US" altLang="zh-CN" sz="2400" dirty="0"/>
              <a:t>UNIQUE</a:t>
            </a:r>
            <a:r>
              <a:rPr lang="zh-CN" altLang="en-US" sz="2400" dirty="0"/>
              <a:t>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上定义了外码约束，则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不能使用</a:t>
            </a:r>
            <a:r>
              <a:rPr lang="en-US" altLang="zh-CN" sz="2400" dirty="0"/>
              <a:t>ALTER TABLE ADD CONSTRAINT</a:t>
            </a:r>
            <a:r>
              <a:rPr lang="zh-CN" altLang="en-US" sz="2400" dirty="0"/>
              <a:t>增加主码约束</a:t>
            </a:r>
            <a:endParaRPr lang="en-US" altLang="zh-CN" sz="2400" dirty="0"/>
          </a:p>
          <a:p>
            <a:r>
              <a:rPr lang="zh-CN" altLang="en-US" dirty="0"/>
              <a:t>在</a:t>
            </a:r>
            <a:r>
              <a:rPr lang="en-US" altLang="zh-CN" dirty="0"/>
              <a:t>CREATE TABLE</a:t>
            </a:r>
            <a:r>
              <a:rPr lang="zh-CN" altLang="en-US" dirty="0"/>
              <a:t>时，用户定义的完整性可以通过等</a:t>
            </a:r>
            <a:r>
              <a:rPr lang="zh-CN" altLang="en-US" u="sng" dirty="0"/>
              <a:t>          </a:t>
            </a:r>
            <a:r>
              <a:rPr lang="zh-CN" altLang="en-US" dirty="0"/>
              <a:t>、</a:t>
            </a:r>
            <a:r>
              <a:rPr lang="zh-CN" altLang="en-US" u="sng" dirty="0"/>
              <a:t>          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u="sng" dirty="0"/>
              <a:t>        </a:t>
            </a:r>
            <a:r>
              <a:rPr lang="zh-CN" altLang="en-US" dirty="0"/>
              <a:t>子句实现。</a:t>
            </a:r>
            <a:endParaRPr lang="en-US" altLang="zh-CN" dirty="0"/>
          </a:p>
          <a:p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的属性</a:t>
            </a:r>
            <a:r>
              <a:rPr lang="en-US" altLang="zh-CN" dirty="0"/>
              <a:t>A</a:t>
            </a:r>
            <a:r>
              <a:rPr lang="zh-CN" altLang="en-US" dirty="0"/>
              <a:t>参照引用关系</a:t>
            </a:r>
            <a:r>
              <a:rPr lang="en-US" altLang="zh-CN" dirty="0"/>
              <a:t>T</a:t>
            </a:r>
            <a:r>
              <a:rPr lang="zh-CN" altLang="en-US" dirty="0"/>
              <a:t>的属性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的某条元组对应的</a:t>
            </a:r>
            <a:r>
              <a:rPr lang="en-US" altLang="zh-CN" dirty="0"/>
              <a:t>A</a:t>
            </a:r>
            <a:r>
              <a:rPr lang="zh-CN" altLang="en-US" dirty="0"/>
              <a:t>属性值在</a:t>
            </a:r>
            <a:r>
              <a:rPr lang="en-US" altLang="zh-CN" dirty="0"/>
              <a:t>R</a:t>
            </a:r>
            <a:r>
              <a:rPr lang="zh-CN" altLang="en-US" dirty="0"/>
              <a:t>中出现，当要删除</a:t>
            </a:r>
            <a:r>
              <a:rPr lang="en-US" altLang="zh-CN" dirty="0"/>
              <a:t>T</a:t>
            </a:r>
            <a:r>
              <a:rPr lang="zh-CN" altLang="en-US" dirty="0"/>
              <a:t>的这条元组时，系统可以采用的策略包括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/>
              <a:t>         </a:t>
            </a:r>
            <a:r>
              <a:rPr lang="zh-CN" altLang="en-US" dirty="0"/>
              <a:t>、</a:t>
            </a:r>
            <a:r>
              <a:rPr lang="zh-CN" altLang="en-US" u="sng" dirty="0"/>
              <a:t>        </a:t>
            </a:r>
            <a:r>
              <a:rPr lang="zh-CN" altLang="en-US" dirty="0"/>
              <a:t>、</a:t>
            </a:r>
            <a:r>
              <a:rPr lang="zh-CN" altLang="en-US" u="sng" dirty="0"/>
              <a:t>       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定义数据库完整性一般是由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zh-CN" altLang="en-US" u="sng" dirty="0"/>
              <a:t>             </a:t>
            </a:r>
            <a:r>
              <a:rPr lang="zh-CN" altLang="en-US" dirty="0"/>
              <a:t>语句实现的。</a:t>
            </a:r>
            <a:r>
              <a:rPr lang="zh-CN" altLang="en-US" u="sng" dirty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教材第</a:t>
            </a:r>
            <a:r>
              <a:rPr lang="en-US" altLang="zh-CN" dirty="0"/>
              <a:t>5</a:t>
            </a:r>
            <a:r>
              <a:rPr lang="zh-CN" altLang="en-US" dirty="0"/>
              <a:t>章之习题</a:t>
            </a:r>
            <a:r>
              <a:rPr lang="en-US" altLang="zh-CN" dirty="0"/>
              <a:t>1-7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为维护数据库的完整性，数据库管理系统</a:t>
            </a:r>
            <a:r>
              <a:rPr lang="zh-CN" altLang="en-US" b="1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提供定义完整性约束条件的机制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完整性约束条件也称为</a:t>
            </a:r>
            <a:r>
              <a:rPr lang="zh-CN" altLang="en-US" b="1" u="sng" dirty="0">
                <a:solidFill>
                  <a:srgbClr val="C00000"/>
                </a:solidFill>
              </a:rPr>
              <a:t>完整性规则</a:t>
            </a:r>
            <a:r>
              <a:rPr lang="zh-CN" altLang="en-US" dirty="0"/>
              <a:t>，是数据库中的数据必须满足的</a:t>
            </a:r>
            <a:r>
              <a:rPr lang="zh-CN" altLang="en-US" b="1" u="sng" dirty="0">
                <a:solidFill>
                  <a:srgbClr val="C00000"/>
                </a:solidFill>
              </a:rPr>
              <a:t>语义约束</a:t>
            </a:r>
            <a:r>
              <a:rPr lang="zh-CN" altLang="en-US" dirty="0"/>
              <a:t>条件</a:t>
            </a:r>
            <a:endParaRPr lang="zh-CN" altLang="en-US" dirty="0"/>
          </a:p>
          <a:p>
            <a:pPr lvl="2">
              <a:spcBef>
                <a:spcPct val="0"/>
              </a:spcBef>
              <a:buSzPct val="87000"/>
            </a:pPr>
            <a:r>
              <a:rPr lang="en-US" altLang="zh-CN" dirty="0"/>
              <a:t>SQL</a:t>
            </a:r>
            <a:r>
              <a:rPr lang="zh-CN" altLang="en-US" dirty="0"/>
              <a:t>标准使用了一系列概念来描述完整性，包括关系模型的实体完整性、参照完整性和用户定义完整性</a:t>
            </a:r>
            <a:endParaRPr lang="zh-CN" altLang="en-US" dirty="0"/>
          </a:p>
          <a:p>
            <a:pPr lvl="2">
              <a:spcBef>
                <a:spcPct val="0"/>
              </a:spcBef>
              <a:buSzPct val="87000"/>
            </a:pPr>
            <a:r>
              <a:rPr lang="zh-CN" altLang="en-US" dirty="0"/>
              <a:t>这些完整性一般由</a:t>
            </a:r>
            <a:r>
              <a:rPr lang="en-US" altLang="zh-CN" dirty="0"/>
              <a:t>SQL</a:t>
            </a:r>
            <a:r>
              <a:rPr lang="zh-CN" altLang="en-US" dirty="0"/>
              <a:t>的数据定义语言语句来实现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提供完整性检查的方法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DBMS</a:t>
            </a:r>
            <a:r>
              <a:rPr lang="zh-CN" altLang="en-US" dirty="0"/>
              <a:t>中检查数据是否满足完整性约束条件的机制称为完整性检查。</a:t>
            </a:r>
            <a:endParaRPr lang="zh-CN" altLang="en-US" dirty="0"/>
          </a:p>
          <a:p>
            <a:pPr lvl="2"/>
            <a:r>
              <a:rPr lang="zh-CN" altLang="en-US" dirty="0"/>
              <a:t>一般在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语句执行后开始检查，也可以在事务提交时检查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违约处理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DBMS</a:t>
            </a:r>
            <a:r>
              <a:rPr lang="zh-CN" altLang="en-US" dirty="0"/>
              <a:t>若发现用户的操作违背了完整性约束条件，就采取一定的动作保证数据库的完整性</a:t>
            </a:r>
            <a:endParaRPr lang="zh-CN" altLang="en-US" dirty="0"/>
          </a:p>
          <a:p>
            <a:pPr lvl="2"/>
            <a:r>
              <a:rPr lang="zh-CN" altLang="en-US" dirty="0"/>
              <a:t>拒绝（</a:t>
            </a:r>
            <a:r>
              <a:rPr lang="en-US" altLang="zh-CN" dirty="0"/>
              <a:t>NO ACTION</a:t>
            </a:r>
            <a:r>
              <a:rPr lang="zh-CN" altLang="en-US" dirty="0"/>
              <a:t>）执行该操作</a:t>
            </a:r>
            <a:endParaRPr lang="en-US" altLang="zh-CN" dirty="0"/>
          </a:p>
          <a:p>
            <a:pPr lvl="2"/>
            <a:r>
              <a:rPr lang="zh-CN" altLang="en-US" dirty="0"/>
              <a:t>级联</a:t>
            </a:r>
            <a:r>
              <a:rPr lang="en-US" altLang="zh-CN" dirty="0"/>
              <a:t>（CASCADE）</a:t>
            </a:r>
            <a:r>
              <a:rPr lang="zh-CN" altLang="en-US" dirty="0"/>
              <a:t>执行其他操作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>
            <a:normAutofit/>
          </a:bodyPr>
          <a:lstStyle/>
          <a:p>
            <a:r>
              <a:rPr lang="zh-CN" altLang="en-US" dirty="0"/>
              <a:t>早期的数据库管理系统不支持完整性检查，因为完整性检查费时费资源。</a:t>
            </a:r>
            <a:endParaRPr lang="en-US" altLang="zh-CN" dirty="0"/>
          </a:p>
          <a:p>
            <a:r>
              <a:rPr lang="zh-CN" altLang="en-US" dirty="0"/>
              <a:t>现在商用的关系数据库管理系统都支持完整性控制</a:t>
            </a:r>
            <a:endParaRPr lang="en-US" altLang="zh-CN" dirty="0"/>
          </a:p>
          <a:p>
            <a:pPr lvl="1"/>
            <a:r>
              <a:rPr lang="zh-CN" altLang="en-US" dirty="0"/>
              <a:t>即完整性定义和检查控制由关系数据库管理系统实现，不必由应用程序程序来完成，减轻了应用程序员的负担。</a:t>
            </a:r>
            <a:endParaRPr lang="en-US" altLang="zh-CN" dirty="0"/>
          </a:p>
          <a:p>
            <a:r>
              <a:rPr lang="zh-CN" altLang="en-US" dirty="0"/>
              <a:t>关系数据库管理系统使得完整性控制成为其核心支持的功能，从而能够为所有用户和应用提供一致的数据库完整性。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注：在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zh-CN" altLang="en-US" dirty="0">
                <a:solidFill>
                  <a:srgbClr val="FF0000"/>
                </a:solidFill>
              </a:rPr>
              <a:t>中，表上定义的约束越多，通过应用程序维护数据的工作就越少，但更新数据所需要的时间就越多。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实体完整性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实体完整性定义</a:t>
            </a:r>
            <a:endParaRPr lang="en-US" altLang="zh-CN" dirty="0"/>
          </a:p>
          <a:p>
            <a:pPr lvl="1"/>
            <a:r>
              <a:rPr lang="zh-CN" altLang="en-US" dirty="0"/>
              <a:t>关系模型：</a:t>
            </a:r>
            <a:r>
              <a:rPr lang="en-US" altLang="zh-CN" dirty="0">
                <a:solidFill>
                  <a:srgbClr val="0000CC"/>
                </a:solidFill>
              </a:rPr>
              <a:t>CREATE  TABLE</a:t>
            </a:r>
            <a:r>
              <a:rPr lang="zh-CN" altLang="en-US" dirty="0">
                <a:solidFill>
                  <a:srgbClr val="0000CC"/>
                </a:solidFill>
              </a:rPr>
              <a:t>中用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单属性构成的码有两种说明方法：</a:t>
            </a:r>
            <a:r>
              <a:rPr lang="zh-CN" altLang="en-US" dirty="0">
                <a:solidFill>
                  <a:srgbClr val="FF0000"/>
                </a:solidFill>
              </a:rPr>
              <a:t>列级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表级</a:t>
            </a:r>
            <a:r>
              <a:rPr lang="zh-CN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对多个属性构成的码只有一种说明方法：</a:t>
            </a:r>
            <a:r>
              <a:rPr lang="zh-CN" altLang="en-US" dirty="0">
                <a:solidFill>
                  <a:srgbClr val="FF0000"/>
                </a:solidFill>
              </a:rPr>
              <a:t>表级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sz="1050" dirty="0">
              <a:solidFill>
                <a:srgbClr val="FF0000"/>
              </a:solidFill>
            </a:endParaRPr>
          </a:p>
          <a:p>
            <a:r>
              <a:rPr lang="zh-CN" altLang="en-US" dirty="0"/>
              <a:t>实体完整性检查和违约处理</a:t>
            </a:r>
            <a:endParaRPr lang="zh-CN" altLang="en-US" dirty="0"/>
          </a:p>
          <a:p>
            <a:pPr lvl="1"/>
            <a:r>
              <a:rPr lang="zh-CN" altLang="en-US" dirty="0"/>
              <a:t>插入或对主码列进行更新操作时，</a:t>
            </a:r>
            <a:r>
              <a:rPr lang="en-US" altLang="zh-CN" dirty="0"/>
              <a:t>RDBMS</a:t>
            </a:r>
            <a:r>
              <a:rPr lang="zh-CN" altLang="en-US" dirty="0"/>
              <a:t>按照实体完整性规则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进行检查</a:t>
            </a:r>
            <a:endParaRPr lang="en-US" altLang="zh-CN" dirty="0"/>
          </a:p>
          <a:p>
            <a:pPr lvl="2"/>
            <a:r>
              <a:rPr lang="zh-CN" altLang="en-US" dirty="0"/>
              <a:t>检查主码值是否唯一，如果不唯一则拒绝插入或修改</a:t>
            </a:r>
            <a:endParaRPr lang="zh-CN" altLang="en-US" dirty="0"/>
          </a:p>
          <a:p>
            <a:pPr lvl="2"/>
            <a:r>
              <a:rPr lang="zh-CN" altLang="en-US" dirty="0"/>
              <a:t>检查主码的各个属性是否为空，只要有一个为空就拒绝插入或修改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  <p:tag name="COMMONDATA" val="eyJoZGlkIjoiNzM1NGMyYjc1MTZhYjAxY2RiYzMwMWMzNWFmMjBjMDkifQ==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0</TotalTime>
  <Words>12240</Words>
  <Application>WPS 演示</Application>
  <PresentationFormat>宽屏</PresentationFormat>
  <Paragraphs>770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Arial</vt:lpstr>
      <vt:lpstr>宋体</vt:lpstr>
      <vt:lpstr>Wingdings</vt:lpstr>
      <vt:lpstr>等线</vt:lpstr>
      <vt:lpstr>等线 Light</vt:lpstr>
      <vt:lpstr>Times New Roman</vt:lpstr>
      <vt:lpstr>微软雅黑</vt:lpstr>
      <vt:lpstr>Arial Unicode MS</vt:lpstr>
      <vt:lpstr>Calibri</vt:lpstr>
      <vt:lpstr>Courier New</vt:lpstr>
      <vt:lpstr>微软雅黑 Light</vt:lpstr>
      <vt:lpstr>chtp8_07</vt:lpstr>
      <vt:lpstr>PowerPoint 演示文稿</vt:lpstr>
      <vt:lpstr>本章目标</vt:lpstr>
      <vt:lpstr>大纲</vt:lpstr>
      <vt:lpstr>数据库完整性概述</vt:lpstr>
      <vt:lpstr>PowerPoint 演示文稿</vt:lpstr>
      <vt:lpstr>PowerPoint 演示文稿</vt:lpstr>
      <vt:lpstr>PowerPoint 演示文稿</vt:lpstr>
      <vt:lpstr>大纲</vt:lpstr>
      <vt:lpstr>实体完整性</vt:lpstr>
      <vt:lpstr>PowerPoint 演示文稿</vt:lpstr>
      <vt:lpstr>PowerPoint 演示文稿</vt:lpstr>
      <vt:lpstr>PowerPoint 演示文稿</vt:lpstr>
      <vt:lpstr>PowerPoint 演示文稿</vt:lpstr>
      <vt:lpstr>大纲</vt:lpstr>
      <vt:lpstr>参照完整性</vt:lpstr>
      <vt:lpstr>PowerPoint 演示文稿</vt:lpstr>
      <vt:lpstr>PowerPoint 演示文稿</vt:lpstr>
      <vt:lpstr>PowerPoint 演示文稿</vt:lpstr>
      <vt:lpstr>大纲</vt:lpstr>
      <vt:lpstr>用户定义的完整性</vt:lpstr>
      <vt:lpstr>属性上约束条件的定义</vt:lpstr>
      <vt:lpstr>PowerPoint 演示文稿</vt:lpstr>
      <vt:lpstr>元组上约束条件的定义、检查及违约处理</vt:lpstr>
      <vt:lpstr>PowerPoint 演示文稿</vt:lpstr>
      <vt:lpstr>大纲</vt:lpstr>
      <vt:lpstr>完整性约束命名子句</vt:lpstr>
      <vt:lpstr>PowerPoint 演示文稿</vt:lpstr>
      <vt:lpstr>PowerPoint 演示文稿</vt:lpstr>
      <vt:lpstr>Oracle的默认约束名</vt:lpstr>
      <vt:lpstr>PowerPoint 演示文稿</vt:lpstr>
      <vt:lpstr>PowerPoint 演示文稿</vt:lpstr>
      <vt:lpstr>Oracle查看表上完整性约束</vt:lpstr>
      <vt:lpstr>PowerPoint 演示文稿</vt:lpstr>
      <vt:lpstr>PowerPoint 演示文稿</vt:lpstr>
      <vt:lpstr>大纲</vt:lpstr>
      <vt:lpstr>断言</vt:lpstr>
      <vt:lpstr>PowerPoint 演示文稿</vt:lpstr>
      <vt:lpstr>PowerPoint 演示文稿</vt:lpstr>
      <vt:lpstr>PowerPoint 演示文稿</vt:lpstr>
      <vt:lpstr>大纲</vt:lpstr>
      <vt:lpstr>触发器</vt:lpstr>
      <vt:lpstr>触发器的使用</vt:lpstr>
      <vt:lpstr>1.定义触发器</vt:lpstr>
      <vt:lpstr>PowerPoint 演示文稿</vt:lpstr>
      <vt:lpstr>PowerPoint 演示文稿</vt:lpstr>
      <vt:lpstr>PowerPoint 演示文稿</vt:lpstr>
      <vt:lpstr>PowerPoint 演示文稿</vt:lpstr>
      <vt:lpstr>激活触发器</vt:lpstr>
      <vt:lpstr>删除触发器</vt:lpstr>
      <vt:lpstr>Oracle触发器</vt:lpstr>
      <vt:lpstr>PowerPoint 演示文稿</vt:lpstr>
      <vt:lpstr>PowerPoint 演示文稿</vt:lpstr>
      <vt:lpstr>本章小结</vt:lpstr>
      <vt:lpstr>课堂练习</vt:lpstr>
      <vt:lpstr>PowerPoint 演示文稿</vt:lpstr>
      <vt:lpstr>本章作业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且学之</cp:lastModifiedBy>
  <cp:revision>1273</cp:revision>
  <dcterms:created xsi:type="dcterms:W3CDTF">2015-04-27T18:37:00Z</dcterms:created>
  <dcterms:modified xsi:type="dcterms:W3CDTF">2022-04-26T09:21:23Z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63DFC32110A64DC081F119FE34BD255E</vt:lpwstr>
  </property>
  <property fmtid="{D5CDD505-2E9C-101B-9397-08002B2CF9AE}" pid="3" name="KSOProductBuildVer">
    <vt:lpwstr>2052-11.1.0.11636</vt:lpwstr>
  </property>
</Properties>
</file>