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37"/>
  </p:notesMasterIdLst>
  <p:sldIdLst>
    <p:sldId id="323" r:id="rId3"/>
    <p:sldId id="256" r:id="rId4"/>
    <p:sldId id="261" r:id="rId5"/>
    <p:sldId id="257" r:id="rId6"/>
    <p:sldId id="324" r:id="rId7"/>
    <p:sldId id="325" r:id="rId8"/>
    <p:sldId id="326" r:id="rId9"/>
    <p:sldId id="327" r:id="rId10"/>
    <p:sldId id="328" r:id="rId11"/>
    <p:sldId id="329" r:id="rId12"/>
    <p:sldId id="330" r:id="rId13"/>
    <p:sldId id="332" r:id="rId14"/>
    <p:sldId id="340" r:id="rId15"/>
    <p:sldId id="334" r:id="rId16"/>
    <p:sldId id="335" r:id="rId17"/>
    <p:sldId id="336" r:id="rId18"/>
    <p:sldId id="337" r:id="rId19"/>
    <p:sldId id="338" r:id="rId20"/>
    <p:sldId id="339"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401" r:id="rId34"/>
    <p:sldId id="402" r:id="rId35"/>
    <p:sldId id="354" r:id="rId36"/>
    <p:sldId id="355" r:id="rId38"/>
    <p:sldId id="356" r:id="rId39"/>
    <p:sldId id="357" r:id="rId40"/>
    <p:sldId id="358" r:id="rId41"/>
    <p:sldId id="404" r:id="rId42"/>
    <p:sldId id="403" r:id="rId43"/>
    <p:sldId id="405" r:id="rId44"/>
    <p:sldId id="359" r:id="rId45"/>
    <p:sldId id="360" r:id="rId46"/>
    <p:sldId id="361" r:id="rId47"/>
    <p:sldId id="353" r:id="rId48"/>
    <p:sldId id="362" r:id="rId49"/>
    <p:sldId id="363" r:id="rId50"/>
    <p:sldId id="364" r:id="rId51"/>
    <p:sldId id="365" r:id="rId52"/>
    <p:sldId id="366" r:id="rId53"/>
    <p:sldId id="367" r:id="rId54"/>
    <p:sldId id="368" r:id="rId55"/>
    <p:sldId id="369" r:id="rId56"/>
    <p:sldId id="370" r:id="rId57"/>
    <p:sldId id="373" r:id="rId58"/>
    <p:sldId id="374" r:id="rId59"/>
    <p:sldId id="397" r:id="rId60"/>
    <p:sldId id="372" r:id="rId61"/>
    <p:sldId id="386" r:id="rId62"/>
    <p:sldId id="371" r:id="rId63"/>
    <p:sldId id="375" r:id="rId64"/>
    <p:sldId id="376" r:id="rId65"/>
    <p:sldId id="377" r:id="rId66"/>
    <p:sldId id="378" r:id="rId67"/>
    <p:sldId id="379" r:id="rId68"/>
    <p:sldId id="380" r:id="rId69"/>
    <p:sldId id="381" r:id="rId70"/>
    <p:sldId id="382" r:id="rId71"/>
    <p:sldId id="383" r:id="rId72"/>
    <p:sldId id="384" r:id="rId73"/>
    <p:sldId id="392" r:id="rId74"/>
    <p:sldId id="393" r:id="rId75"/>
    <p:sldId id="395" r:id="rId76"/>
    <p:sldId id="385" r:id="rId77"/>
    <p:sldId id="387" r:id="rId78"/>
    <p:sldId id="388" r:id="rId79"/>
    <p:sldId id="389" r:id="rId80"/>
    <p:sldId id="390" r:id="rId81"/>
    <p:sldId id="391" r:id="rId82"/>
    <p:sldId id="398" r:id="rId83"/>
    <p:sldId id="399" r:id="rId84"/>
    <p:sldId id="320" r:id="rId85"/>
    <p:sldId id="396" r:id="rId86"/>
    <p:sldId id="321" r:id="rId87"/>
  </p:sldIdLst>
  <p:sldSz cx="12192000" cy="6858000"/>
  <p:notesSz cx="6858000" cy="9144000"/>
  <p:custDataLst>
    <p:tags r:id="rId9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2C146E"/>
    <a:srgbClr val="000099"/>
    <a:srgbClr val="F8F8F8"/>
    <a:srgbClr val="FF9900"/>
    <a:srgbClr val="990033"/>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375" autoAdjust="0"/>
  </p:normalViewPr>
  <p:slideViewPr>
    <p:cSldViewPr>
      <p:cViewPr varScale="1">
        <p:scale>
          <a:sx n="70" d="100"/>
          <a:sy n="70" d="100"/>
        </p:scale>
        <p:origin x="954" y="78"/>
      </p:cViewPr>
      <p:guideLst>
        <p:guide orient="horz" pos="213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tags" Target="tags/tag1.xml"/><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CC"/>
                </a:solidFill>
                <a:latin typeface="等线 Light" panose="02010600030101010101" pitchFamily="2" charset="-122"/>
                <a:ea typeface="等线 Light" panose="02010600030101010101" pitchFamily="2" charset="-122"/>
              </a:rPr>
              <a:t>A </a:t>
            </a:r>
            <a:r>
              <a:rPr lang="zh-CN" altLang="en-US" sz="1200" dirty="0">
                <a:solidFill>
                  <a:srgbClr val="0000CC"/>
                </a:solidFill>
              </a:rPr>
              <a:t>→→ </a:t>
            </a:r>
            <a:r>
              <a:rPr lang="en-US" altLang="zh-CN" sz="1200" dirty="0">
                <a:solidFill>
                  <a:srgbClr val="0000CC"/>
                </a:solidFill>
              </a:rPr>
              <a:t>A</a:t>
            </a:r>
            <a:endParaRPr lang="en-US" altLang="zh-CN" sz="1200"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a:solidFill>
                  <a:srgbClr val="0000CC"/>
                </a:solidFill>
                <a:latin typeface="等线 Light" panose="02010600030101010101" pitchFamily="2" charset="-122"/>
                <a:ea typeface="等线 Light" panose="02010600030101010101" pitchFamily="2" charset="-122"/>
              </a:rPr>
              <a:t>(0,5,2,7,4)</a:t>
            </a:r>
            <a:endParaRPr lang="en-US" altLang="zh-CN" sz="1200">
              <a:solidFill>
                <a:srgbClr val="0000CC"/>
              </a:solidFill>
              <a:latin typeface="等线 Light" panose="02010600030101010101" pitchFamily="2" charset="-122"/>
              <a:ea typeface="等线 Light" panose="02010600030101010101" pitchFamily="2" charset="-122"/>
            </a:endParaRPr>
          </a:p>
        </p:txBody>
      </p:sp>
      <p:sp>
        <p:nvSpPr>
          <p:cNvPr id="4" name="灯片编号占位符 3"/>
          <p:cNvSpPr>
            <a:spLocks noGrp="1"/>
          </p:cNvSpPr>
          <p:nvPr>
            <p:ph type="sldNum" sz="quarter" idx="5"/>
          </p:nvPr>
        </p:nvSpPr>
        <p:spPr/>
        <p:txBody>
          <a:bodyPr/>
          <a:lstStyle/>
          <a:p>
            <a:fld id="{CF0660C4-AC12-4019-82B9-40EB2BC385B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不是</a:t>
            </a:r>
            <a:r>
              <a:rPr lang="en-US" altLang="zh-CN" dirty="0"/>
              <a:t>4NF</a:t>
            </a:r>
            <a:r>
              <a:rPr lang="zh-CN" altLang="en-US" dirty="0"/>
              <a:t>，分解为</a:t>
            </a:r>
            <a:r>
              <a:rPr lang="en-US" altLang="zh-CN" dirty="0"/>
              <a:t>R1(A,B)</a:t>
            </a:r>
            <a:r>
              <a:rPr lang="zh-CN" altLang="en-US" dirty="0"/>
              <a:t>和</a:t>
            </a:r>
            <a:r>
              <a:rPr lang="en-US" altLang="zh-CN" dirty="0"/>
              <a:t>R2(A,C)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不是</a:t>
            </a:r>
            <a:r>
              <a:rPr lang="en-US" altLang="zh-CN" dirty="0"/>
              <a:t>4NF</a:t>
            </a:r>
            <a:r>
              <a:rPr lang="zh-CN" altLang="en-US" dirty="0"/>
              <a:t>，分解为</a:t>
            </a:r>
            <a:r>
              <a:rPr lang="en-US" altLang="zh-CN" dirty="0"/>
              <a:t>R1(A,C)</a:t>
            </a:r>
            <a:r>
              <a:rPr lang="zh-CN" altLang="en-US" dirty="0"/>
              <a:t>和</a:t>
            </a:r>
            <a:r>
              <a:rPr lang="en-US" altLang="zh-CN" dirty="0"/>
              <a:t>R2(C,BD)</a:t>
            </a:r>
            <a:endParaRPr lang="en-US" altLang="zh-CN"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0660C4-AC12-4019-82B9-40EB2BC385B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6280" indent="-358775">
              <a:lnSpc>
                <a:spcPct val="130000"/>
              </a:lnSpc>
              <a:defRPr sz="2400">
                <a:latin typeface="等线 Light" panose="02010600030101010101" pitchFamily="2" charset="-122"/>
                <a:ea typeface="等线 Light" panose="02010600030101010101" pitchFamily="2" charset="-122"/>
              </a:defRPr>
            </a:lvl2pPr>
            <a:lvl3pPr marL="901700" indent="-186055">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第二篇 数据库的应用与开发</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基于某种数据库进行设计与编程</a:t>
            </a:r>
            <a:endParaRPr lang="en-US" altLang="zh-CN" dirty="0"/>
          </a:p>
          <a:p>
            <a:pPr>
              <a:lnSpc>
                <a:spcPct val="150000"/>
              </a:lnSpc>
            </a:pPr>
            <a:r>
              <a:rPr lang="zh-CN" altLang="en-US" dirty="0"/>
              <a:t>主要内容包括：</a:t>
            </a:r>
            <a:endParaRPr lang="en-US" altLang="zh-CN" dirty="0"/>
          </a:p>
          <a:p>
            <a:pPr lvl="1">
              <a:lnSpc>
                <a:spcPct val="150000"/>
              </a:lnSpc>
            </a:pPr>
            <a:r>
              <a:rPr lang="zh-CN" altLang="en-US" dirty="0"/>
              <a:t>第</a:t>
            </a:r>
            <a:r>
              <a:rPr lang="en-US" altLang="zh-CN" dirty="0"/>
              <a:t>6</a:t>
            </a:r>
            <a:r>
              <a:rPr lang="zh-CN" altLang="en-US" dirty="0"/>
              <a:t>章 关系数据理论</a:t>
            </a:r>
            <a:endParaRPr lang="en-US" altLang="zh-CN" dirty="0"/>
          </a:p>
          <a:p>
            <a:pPr lvl="1">
              <a:lnSpc>
                <a:spcPct val="150000"/>
              </a:lnSpc>
            </a:pPr>
            <a:r>
              <a:rPr lang="zh-CN" altLang="en-US" dirty="0"/>
              <a:t>第</a:t>
            </a:r>
            <a:r>
              <a:rPr lang="en-US" altLang="zh-CN" dirty="0"/>
              <a:t>7</a:t>
            </a:r>
            <a:r>
              <a:rPr lang="zh-CN" altLang="en-US" dirty="0"/>
              <a:t>章 数据库设计</a:t>
            </a:r>
            <a:endParaRPr lang="en-US" altLang="zh-CN" dirty="0"/>
          </a:p>
          <a:p>
            <a:pPr lvl="1">
              <a:lnSpc>
                <a:spcPct val="150000"/>
              </a:lnSpc>
            </a:pPr>
            <a:r>
              <a:rPr lang="zh-CN" altLang="en-US" dirty="0"/>
              <a:t>第</a:t>
            </a:r>
            <a:r>
              <a:rPr lang="en-US" altLang="zh-CN" dirty="0"/>
              <a:t>8</a:t>
            </a:r>
            <a:r>
              <a:rPr lang="zh-CN" altLang="en-US" dirty="0"/>
              <a:t>章 数据库编程</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t>对</a:t>
            </a:r>
            <a:r>
              <a:rPr lang="en-US" altLang="zh-CN" dirty="0"/>
              <a:t>R&lt;U, F&gt;</a:t>
            </a:r>
            <a:r>
              <a:rPr lang="zh-CN" altLang="en-US" dirty="0"/>
              <a:t>而言，</a:t>
            </a:r>
            <a:r>
              <a:rPr lang="en-US" altLang="zh-CN" dirty="0"/>
              <a:t>R</a:t>
            </a:r>
            <a:r>
              <a:rPr lang="zh-CN" altLang="en-US" dirty="0"/>
              <a:t>上的所有关系</a:t>
            </a:r>
            <a:r>
              <a:rPr lang="en-US" altLang="zh-CN" dirty="0"/>
              <a:t>(</a:t>
            </a:r>
            <a:r>
              <a:rPr lang="zh-CN" altLang="en-US" dirty="0"/>
              <a:t>实例</a:t>
            </a:r>
            <a:r>
              <a:rPr lang="en-US" altLang="zh-CN" dirty="0"/>
              <a:t>)</a:t>
            </a:r>
            <a:r>
              <a:rPr lang="zh-CN" altLang="en-US" dirty="0"/>
              <a:t>均满足</a:t>
            </a:r>
            <a:r>
              <a:rPr lang="en-US" altLang="zh-CN" dirty="0"/>
              <a:t>F</a:t>
            </a:r>
            <a:r>
              <a:rPr lang="zh-CN" altLang="en-US" dirty="0"/>
              <a:t>上的约束；反之，如果</a:t>
            </a:r>
            <a:r>
              <a:rPr lang="en-US" altLang="zh-CN" dirty="0"/>
              <a:t>R</a:t>
            </a:r>
            <a:r>
              <a:rPr lang="zh-CN" altLang="en-US" dirty="0"/>
              <a:t>上给出的部分实例使得</a:t>
            </a:r>
            <a:r>
              <a:rPr lang="en-US" altLang="zh-CN" dirty="0"/>
              <a:t>U</a:t>
            </a:r>
            <a:r>
              <a:rPr lang="zh-CN" altLang="en-US" dirty="0"/>
              <a:t>上属性具有某种“依赖”关系，问：能否推断出</a:t>
            </a:r>
            <a:r>
              <a:rPr lang="en-US" altLang="zh-CN" dirty="0"/>
              <a:t>R</a:t>
            </a:r>
            <a:r>
              <a:rPr lang="zh-CN" altLang="en-US" dirty="0"/>
              <a:t>的所有关系均满足该“依赖”关系？</a:t>
            </a:r>
            <a:endParaRPr lang="en-US" altLang="zh-CN" dirty="0"/>
          </a:p>
          <a:p>
            <a:endParaRPr lang="en-US" altLang="zh-CN" sz="1400" dirty="0"/>
          </a:p>
          <a:p>
            <a:endParaRPr lang="en-US" altLang="zh-CN" dirty="0"/>
          </a:p>
          <a:p>
            <a:endParaRPr lang="en-US" altLang="zh-CN" dirty="0"/>
          </a:p>
          <a:p>
            <a:endParaRPr lang="en-US" altLang="zh-CN" dirty="0"/>
          </a:p>
          <a:p>
            <a:endParaRPr lang="en-US" altLang="zh-CN" sz="3600" dirty="0"/>
          </a:p>
          <a:p>
            <a:r>
              <a:rPr lang="zh-CN" altLang="en-US" dirty="0"/>
              <a:t>事实上，上例只能说明</a:t>
            </a:r>
            <a:r>
              <a:rPr lang="en-US" altLang="zh-CN" dirty="0"/>
              <a:t>FD</a:t>
            </a:r>
            <a:r>
              <a:rPr lang="zh-CN" altLang="en-US" dirty="0">
                <a:solidFill>
                  <a:srgbClr val="FF0000"/>
                </a:solidFill>
              </a:rPr>
              <a:t>可能</a:t>
            </a:r>
            <a:r>
              <a:rPr lang="zh-CN" altLang="en-US" dirty="0"/>
              <a:t>成立，却</a:t>
            </a:r>
            <a:r>
              <a:rPr lang="zh-CN" altLang="en-US" dirty="0">
                <a:solidFill>
                  <a:srgbClr val="FF0000"/>
                </a:solidFill>
              </a:rPr>
              <a:t>无法证明</a:t>
            </a:r>
            <a:r>
              <a:rPr lang="zh-CN" altLang="en-US" dirty="0"/>
              <a:t>一定成立！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Table 3"/>
          <p:cNvGraphicFramePr>
            <a:graphicFrameLocks noGrp="1"/>
          </p:cNvGraphicFramePr>
          <p:nvPr/>
        </p:nvGraphicFramePr>
        <p:xfrm>
          <a:off x="1333500" y="2636222"/>
          <a:ext cx="3581400" cy="2286000"/>
        </p:xfrm>
        <a:graphic>
          <a:graphicData uri="http://schemas.openxmlformats.org/drawingml/2006/table">
            <a:tbl>
              <a:tblPr firstRow="1" bandRow="1">
                <a:tableStyleId>{2D5ABB26-0587-4C30-8999-92F81FD0307C}</a:tableStyleId>
              </a:tblPr>
              <a:tblGrid>
                <a:gridCol w="1376212"/>
                <a:gridCol w="1099884"/>
                <a:gridCol w="1105304"/>
              </a:tblGrid>
              <a:tr h="373654">
                <a:tc>
                  <a:txBody>
                    <a:bodyPr/>
                    <a:lstStyle/>
                    <a:p>
                      <a:pPr algn="ctr"/>
                      <a:r>
                        <a:rPr lang="en-US" sz="2400" b="1" dirty="0"/>
                        <a:t>Student</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Course</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Room</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dirty="0"/>
                        <a:t>Mary</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dirty="0"/>
                        <a:t>Joe</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dirty="0"/>
                        <a:t>Sam</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dirty="0"/>
                        <a:t>..</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右箭头 6"/>
          <p:cNvSpPr/>
          <p:nvPr/>
        </p:nvSpPr>
        <p:spPr>
          <a:xfrm>
            <a:off x="5181600" y="3657600"/>
            <a:ext cx="1447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6781800" y="3517612"/>
            <a:ext cx="3657600" cy="523220"/>
          </a:xfrm>
          <a:prstGeom prst="rect">
            <a:avLst/>
          </a:prstGeom>
        </p:spPr>
        <p:txBody>
          <a:bodyPr wrap="square">
            <a:spAutoFit/>
          </a:bodyPr>
          <a:lstStyle/>
          <a:p>
            <a:r>
              <a:rPr lang="en-US" altLang="zh-CN" sz="2800" b="1" dirty="0">
                <a:solidFill>
                  <a:srgbClr val="C00000"/>
                </a:solidFill>
                <a:latin typeface="等线 Light" panose="02010600030101010101" pitchFamily="2" charset="-122"/>
                <a:ea typeface="等线 Light" panose="02010600030101010101" pitchFamily="2" charset="-122"/>
              </a:rPr>
              <a:t>FD {Course} </a:t>
            </a:r>
            <a:r>
              <a:rPr lang="en-US" altLang="zh-CN" sz="2800" b="1" dirty="0">
                <a:solidFill>
                  <a:srgbClr val="C00000"/>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800" b="1" dirty="0">
                <a:solidFill>
                  <a:srgbClr val="C00000"/>
                </a:solidFill>
                <a:latin typeface="等线 Light" panose="02010600030101010101" pitchFamily="2" charset="-122"/>
                <a:ea typeface="等线 Light" panose="02010600030101010101" pitchFamily="2" charset="-122"/>
              </a:rPr>
              <a:t> {Room} </a:t>
            </a:r>
            <a:endParaRPr lang="zh-CN" altLang="en-US" sz="2800" b="1" dirty="0">
              <a:solidFill>
                <a:srgbClr val="C00000"/>
              </a:solidFill>
              <a:latin typeface="等线 Light" panose="02010600030101010101" pitchFamily="2" charset="-122"/>
              <a:ea typeface="等线 Light" panose="02010600030101010101" pitchFamily="2" charset="-122"/>
            </a:endParaRPr>
          </a:p>
        </p:txBody>
      </p:sp>
      <p:grpSp>
        <p:nvGrpSpPr>
          <p:cNvPr id="15" name="组合 14"/>
          <p:cNvGrpSpPr/>
          <p:nvPr/>
        </p:nvGrpSpPr>
        <p:grpSpPr>
          <a:xfrm>
            <a:off x="10325100" y="2977654"/>
            <a:ext cx="533400" cy="1359892"/>
            <a:chOff x="5410200" y="3212108"/>
            <a:chExt cx="533400" cy="1359892"/>
          </a:xfrm>
        </p:grpSpPr>
        <p:sp>
          <p:nvSpPr>
            <p:cNvPr id="13" name="任意多边形 12"/>
            <p:cNvSpPr/>
            <p:nvPr/>
          </p:nvSpPr>
          <p:spPr>
            <a:xfrm>
              <a:off x="5410200" y="3212108"/>
              <a:ext cx="533400" cy="1143992"/>
            </a:xfrm>
            <a:custGeom>
              <a:avLst/>
              <a:gdLst>
                <a:gd name="connsiteX0" fmla="*/ 0 w 533400"/>
                <a:gd name="connsiteY0" fmla="*/ 254992 h 1143992"/>
                <a:gd name="connsiteX1" fmla="*/ 25400 w 533400"/>
                <a:gd name="connsiteY1" fmla="*/ 102592 h 1143992"/>
                <a:gd name="connsiteX2" fmla="*/ 38100 w 533400"/>
                <a:gd name="connsiteY2" fmla="*/ 64492 h 1143992"/>
                <a:gd name="connsiteX3" fmla="*/ 114300 w 533400"/>
                <a:gd name="connsiteY3" fmla="*/ 992 h 1143992"/>
                <a:gd name="connsiteX4" fmla="*/ 457200 w 533400"/>
                <a:gd name="connsiteY4" fmla="*/ 13692 h 1143992"/>
                <a:gd name="connsiteX5" fmla="*/ 533400 w 533400"/>
                <a:gd name="connsiteY5" fmla="*/ 89892 h 1143992"/>
                <a:gd name="connsiteX6" fmla="*/ 520700 w 533400"/>
                <a:gd name="connsiteY6" fmla="*/ 293092 h 1143992"/>
                <a:gd name="connsiteX7" fmla="*/ 482600 w 533400"/>
                <a:gd name="connsiteY7" fmla="*/ 369292 h 1143992"/>
                <a:gd name="connsiteX8" fmla="*/ 406400 w 533400"/>
                <a:gd name="connsiteY8" fmla="*/ 394692 h 1143992"/>
                <a:gd name="connsiteX9" fmla="*/ 330200 w 533400"/>
                <a:gd name="connsiteY9" fmla="*/ 458192 h 1143992"/>
                <a:gd name="connsiteX10" fmla="*/ 292100 w 533400"/>
                <a:gd name="connsiteY10" fmla="*/ 483592 h 1143992"/>
                <a:gd name="connsiteX11" fmla="*/ 241300 w 533400"/>
                <a:gd name="connsiteY11" fmla="*/ 559792 h 1143992"/>
                <a:gd name="connsiteX12" fmla="*/ 228600 w 533400"/>
                <a:gd name="connsiteY12" fmla="*/ 597892 h 1143992"/>
                <a:gd name="connsiteX13" fmla="*/ 203200 w 533400"/>
                <a:gd name="connsiteY13" fmla="*/ 737592 h 1143992"/>
                <a:gd name="connsiteX14" fmla="*/ 177800 w 533400"/>
                <a:gd name="connsiteY14" fmla="*/ 889992 h 1143992"/>
                <a:gd name="connsiteX15" fmla="*/ 190500 w 533400"/>
                <a:gd name="connsiteY15" fmla="*/ 1093192 h 1143992"/>
                <a:gd name="connsiteX16" fmla="*/ 215900 w 533400"/>
                <a:gd name="connsiteY16" fmla="*/ 1131292 h 1143992"/>
                <a:gd name="connsiteX17" fmla="*/ 177800 w 533400"/>
                <a:gd name="connsiteY17" fmla="*/ 1143992 h 114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3400" h="1143992">
                  <a:moveTo>
                    <a:pt x="0" y="254992"/>
                  </a:moveTo>
                  <a:cubicBezTo>
                    <a:pt x="10307" y="172534"/>
                    <a:pt x="6753" y="167856"/>
                    <a:pt x="25400" y="102592"/>
                  </a:cubicBezTo>
                  <a:cubicBezTo>
                    <a:pt x="29078" y="89720"/>
                    <a:pt x="30674" y="75631"/>
                    <a:pt x="38100" y="64492"/>
                  </a:cubicBezTo>
                  <a:cubicBezTo>
                    <a:pt x="57657" y="35156"/>
                    <a:pt x="86187" y="19734"/>
                    <a:pt x="114300" y="992"/>
                  </a:cubicBezTo>
                  <a:cubicBezTo>
                    <a:pt x="228600" y="5225"/>
                    <a:pt x="345311" y="-10042"/>
                    <a:pt x="457200" y="13692"/>
                  </a:cubicBezTo>
                  <a:cubicBezTo>
                    <a:pt x="492339" y="21146"/>
                    <a:pt x="533400" y="89892"/>
                    <a:pt x="533400" y="89892"/>
                  </a:cubicBezTo>
                  <a:cubicBezTo>
                    <a:pt x="529167" y="157625"/>
                    <a:pt x="527804" y="225599"/>
                    <a:pt x="520700" y="293092"/>
                  </a:cubicBezTo>
                  <a:cubicBezTo>
                    <a:pt x="518848" y="310684"/>
                    <a:pt x="497554" y="359946"/>
                    <a:pt x="482600" y="369292"/>
                  </a:cubicBezTo>
                  <a:cubicBezTo>
                    <a:pt x="459896" y="383482"/>
                    <a:pt x="428677" y="379840"/>
                    <a:pt x="406400" y="394692"/>
                  </a:cubicBezTo>
                  <a:cubicBezTo>
                    <a:pt x="311805" y="457755"/>
                    <a:pt x="427986" y="376704"/>
                    <a:pt x="330200" y="458192"/>
                  </a:cubicBezTo>
                  <a:cubicBezTo>
                    <a:pt x="318474" y="467963"/>
                    <a:pt x="304800" y="475125"/>
                    <a:pt x="292100" y="483592"/>
                  </a:cubicBezTo>
                  <a:cubicBezTo>
                    <a:pt x="275167" y="508992"/>
                    <a:pt x="250953" y="530832"/>
                    <a:pt x="241300" y="559792"/>
                  </a:cubicBezTo>
                  <a:cubicBezTo>
                    <a:pt x="237067" y="572492"/>
                    <a:pt x="231847" y="584905"/>
                    <a:pt x="228600" y="597892"/>
                  </a:cubicBezTo>
                  <a:cubicBezTo>
                    <a:pt x="221759" y="625256"/>
                    <a:pt x="206435" y="713329"/>
                    <a:pt x="203200" y="737592"/>
                  </a:cubicBezTo>
                  <a:cubicBezTo>
                    <a:pt x="184296" y="879375"/>
                    <a:pt x="204273" y="810573"/>
                    <a:pt x="177800" y="889992"/>
                  </a:cubicBezTo>
                  <a:cubicBezTo>
                    <a:pt x="182033" y="957725"/>
                    <a:pt x="179916" y="1026157"/>
                    <a:pt x="190500" y="1093192"/>
                  </a:cubicBezTo>
                  <a:cubicBezTo>
                    <a:pt x="192881" y="1108269"/>
                    <a:pt x="219602" y="1116484"/>
                    <a:pt x="215900" y="1131292"/>
                  </a:cubicBezTo>
                  <a:cubicBezTo>
                    <a:pt x="212653" y="1144279"/>
                    <a:pt x="177800" y="1143992"/>
                    <a:pt x="177800" y="114399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p:cNvSpPr/>
            <p:nvPr/>
          </p:nvSpPr>
          <p:spPr>
            <a:xfrm>
              <a:off x="5562600" y="4419600"/>
              <a:ext cx="76200" cy="152400"/>
            </a:xfrm>
            <a:prstGeom prst="flowChartConnector">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nvGraphicFramePr>
        <p:xfrm>
          <a:off x="3692114" y="147289"/>
          <a:ext cx="3962400" cy="1981200"/>
        </p:xfrm>
        <a:graphic>
          <a:graphicData uri="http://schemas.openxmlformats.org/drawingml/2006/table">
            <a:tbl>
              <a:tblPr/>
              <a:tblGrid>
                <a:gridCol w="1066800"/>
                <a:gridCol w="914400"/>
                <a:gridCol w="838200"/>
                <a:gridCol w="1143000"/>
              </a:tblGrid>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Name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E0045</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1234</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Clerk</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E3542</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E1111</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a:spLocks noChangeArrowheads="1"/>
          </p:cNvSpPr>
          <p:nvPr/>
        </p:nvSpPr>
        <p:spPr bwMode="auto">
          <a:xfrm>
            <a:off x="1842676" y="2799020"/>
            <a:ext cx="1525588" cy="1587"/>
          </a:xfrm>
          <a:prstGeom prst="rect">
            <a:avLst/>
          </a:prstGeom>
          <a:solidFill>
            <a:srgbClr val="D9D9D9"/>
          </a:solidFill>
          <a:ln w="9525">
            <a:noFill/>
            <a:miter lim="800000"/>
          </a:ln>
        </p:spPr>
        <p:txBody>
          <a:bodyPr/>
          <a:lstStyle/>
          <a:p>
            <a:endParaRPr lang="en-US"/>
          </a:p>
        </p:txBody>
      </p:sp>
      <p:sp>
        <p:nvSpPr>
          <p:cNvPr id="7" name="Rectangle 4"/>
          <p:cNvSpPr>
            <a:spLocks noChangeArrowheads="1"/>
          </p:cNvSpPr>
          <p:nvPr/>
        </p:nvSpPr>
        <p:spPr bwMode="auto">
          <a:xfrm>
            <a:off x="3377790" y="2799020"/>
            <a:ext cx="9525" cy="1587"/>
          </a:xfrm>
          <a:prstGeom prst="rect">
            <a:avLst/>
          </a:prstGeom>
          <a:solidFill>
            <a:srgbClr val="D9D9D9"/>
          </a:solidFill>
          <a:ln w="9525">
            <a:noFill/>
            <a:miter lim="800000"/>
          </a:ln>
        </p:spPr>
        <p:txBody>
          <a:bodyPr/>
          <a:lstStyle/>
          <a:p>
            <a:endParaRPr lang="en-US"/>
          </a:p>
        </p:txBody>
      </p:sp>
      <p:sp>
        <p:nvSpPr>
          <p:cNvPr id="8" name="Rectangle 5"/>
          <p:cNvSpPr>
            <a:spLocks noChangeArrowheads="1"/>
          </p:cNvSpPr>
          <p:nvPr/>
        </p:nvSpPr>
        <p:spPr bwMode="auto">
          <a:xfrm>
            <a:off x="3368265" y="2799020"/>
            <a:ext cx="9525" cy="1587"/>
          </a:xfrm>
          <a:prstGeom prst="rect">
            <a:avLst/>
          </a:prstGeom>
          <a:solidFill>
            <a:srgbClr val="000000"/>
          </a:solidFill>
          <a:ln w="9525">
            <a:noFill/>
            <a:miter lim="800000"/>
          </a:ln>
        </p:spPr>
        <p:txBody>
          <a:bodyPr/>
          <a:lstStyle/>
          <a:p>
            <a:endParaRPr lang="en-US"/>
          </a:p>
        </p:txBody>
      </p:sp>
      <p:sp>
        <p:nvSpPr>
          <p:cNvPr id="9" name="Rectangle 6"/>
          <p:cNvSpPr>
            <a:spLocks noChangeArrowheads="1"/>
          </p:cNvSpPr>
          <p:nvPr/>
        </p:nvSpPr>
        <p:spPr bwMode="auto">
          <a:xfrm>
            <a:off x="3387314" y="2799020"/>
            <a:ext cx="1295400" cy="1587"/>
          </a:xfrm>
          <a:prstGeom prst="rect">
            <a:avLst/>
          </a:prstGeom>
          <a:solidFill>
            <a:srgbClr val="D9D9D9"/>
          </a:solidFill>
          <a:ln w="9525">
            <a:noFill/>
            <a:miter lim="800000"/>
          </a:ln>
        </p:spPr>
        <p:txBody>
          <a:bodyPr/>
          <a:lstStyle/>
          <a:p>
            <a:endParaRPr lang="en-US"/>
          </a:p>
        </p:txBody>
      </p:sp>
      <p:sp>
        <p:nvSpPr>
          <p:cNvPr id="10" name="Rectangle 7"/>
          <p:cNvSpPr>
            <a:spLocks noChangeArrowheads="1"/>
          </p:cNvSpPr>
          <p:nvPr/>
        </p:nvSpPr>
        <p:spPr bwMode="auto">
          <a:xfrm>
            <a:off x="4682715" y="2799020"/>
            <a:ext cx="7937" cy="1587"/>
          </a:xfrm>
          <a:prstGeom prst="rect">
            <a:avLst/>
          </a:prstGeom>
          <a:solidFill>
            <a:srgbClr val="000000"/>
          </a:solidFill>
          <a:ln w="9525">
            <a:noFill/>
            <a:miter lim="800000"/>
          </a:ln>
        </p:spPr>
        <p:txBody>
          <a:bodyPr/>
          <a:lstStyle/>
          <a:p>
            <a:endParaRPr lang="en-US"/>
          </a:p>
        </p:txBody>
      </p:sp>
      <p:sp>
        <p:nvSpPr>
          <p:cNvPr id="11" name="Rectangle 8"/>
          <p:cNvSpPr>
            <a:spLocks noChangeArrowheads="1"/>
          </p:cNvSpPr>
          <p:nvPr/>
        </p:nvSpPr>
        <p:spPr bwMode="auto">
          <a:xfrm>
            <a:off x="6040026" y="2799020"/>
            <a:ext cx="7938" cy="1587"/>
          </a:xfrm>
          <a:prstGeom prst="rect">
            <a:avLst/>
          </a:prstGeom>
          <a:solidFill>
            <a:srgbClr val="000000"/>
          </a:solidFill>
          <a:ln w="9525">
            <a:noFill/>
            <a:miter lim="800000"/>
          </a:ln>
        </p:spPr>
        <p:txBody>
          <a:bodyPr/>
          <a:lstStyle/>
          <a:p>
            <a:endParaRPr lang="en-US"/>
          </a:p>
        </p:txBody>
      </p:sp>
      <p:sp>
        <p:nvSpPr>
          <p:cNvPr id="12" name="Rectangle 9"/>
          <p:cNvSpPr>
            <a:spLocks noChangeArrowheads="1"/>
          </p:cNvSpPr>
          <p:nvPr/>
        </p:nvSpPr>
        <p:spPr bwMode="auto">
          <a:xfrm>
            <a:off x="4682715" y="2799020"/>
            <a:ext cx="7937" cy="466725"/>
          </a:xfrm>
          <a:prstGeom prst="rect">
            <a:avLst/>
          </a:prstGeom>
          <a:solidFill>
            <a:srgbClr val="000000"/>
          </a:solidFill>
          <a:ln w="9525">
            <a:noFill/>
            <a:miter lim="800000"/>
          </a:ln>
        </p:spPr>
        <p:txBody>
          <a:bodyPr/>
          <a:lstStyle/>
          <a:p>
            <a:endParaRPr lang="en-US"/>
          </a:p>
        </p:txBody>
      </p:sp>
      <p:sp>
        <p:nvSpPr>
          <p:cNvPr id="13" name="Rectangle 10"/>
          <p:cNvSpPr>
            <a:spLocks noChangeArrowheads="1"/>
          </p:cNvSpPr>
          <p:nvPr/>
        </p:nvSpPr>
        <p:spPr bwMode="auto">
          <a:xfrm>
            <a:off x="1842676" y="3284795"/>
            <a:ext cx="1525588" cy="1587"/>
          </a:xfrm>
          <a:prstGeom prst="rect">
            <a:avLst/>
          </a:prstGeom>
          <a:solidFill>
            <a:srgbClr val="D9D9D9"/>
          </a:solidFill>
          <a:ln w="9525">
            <a:noFill/>
            <a:miter lim="800000"/>
          </a:ln>
        </p:spPr>
        <p:txBody>
          <a:bodyPr/>
          <a:lstStyle/>
          <a:p>
            <a:endParaRPr lang="en-US"/>
          </a:p>
        </p:txBody>
      </p:sp>
      <p:sp>
        <p:nvSpPr>
          <p:cNvPr id="14" name="Rectangle 11"/>
          <p:cNvSpPr>
            <a:spLocks noChangeArrowheads="1"/>
          </p:cNvSpPr>
          <p:nvPr/>
        </p:nvSpPr>
        <p:spPr bwMode="auto">
          <a:xfrm>
            <a:off x="3377790" y="3284795"/>
            <a:ext cx="9525" cy="1587"/>
          </a:xfrm>
          <a:prstGeom prst="rect">
            <a:avLst/>
          </a:prstGeom>
          <a:solidFill>
            <a:srgbClr val="D9D9D9"/>
          </a:solidFill>
          <a:ln w="9525">
            <a:noFill/>
            <a:miter lim="800000"/>
          </a:ln>
        </p:spPr>
        <p:txBody>
          <a:bodyPr/>
          <a:lstStyle/>
          <a:p>
            <a:endParaRPr lang="en-US"/>
          </a:p>
        </p:txBody>
      </p:sp>
      <p:sp>
        <p:nvSpPr>
          <p:cNvPr id="15" name="Rectangle 12"/>
          <p:cNvSpPr>
            <a:spLocks noChangeArrowheads="1"/>
          </p:cNvSpPr>
          <p:nvPr/>
        </p:nvSpPr>
        <p:spPr bwMode="auto">
          <a:xfrm>
            <a:off x="3368265" y="3284795"/>
            <a:ext cx="9525" cy="1587"/>
          </a:xfrm>
          <a:prstGeom prst="rect">
            <a:avLst/>
          </a:prstGeom>
          <a:solidFill>
            <a:srgbClr val="000000"/>
          </a:solidFill>
          <a:ln w="9525">
            <a:noFill/>
            <a:miter lim="800000"/>
          </a:ln>
        </p:spPr>
        <p:txBody>
          <a:bodyPr/>
          <a:lstStyle/>
          <a:p>
            <a:endParaRPr lang="en-US"/>
          </a:p>
        </p:txBody>
      </p:sp>
      <p:sp>
        <p:nvSpPr>
          <p:cNvPr id="16" name="Rectangle 13"/>
          <p:cNvSpPr>
            <a:spLocks noChangeArrowheads="1"/>
          </p:cNvSpPr>
          <p:nvPr/>
        </p:nvSpPr>
        <p:spPr bwMode="auto">
          <a:xfrm>
            <a:off x="3387314" y="3284795"/>
            <a:ext cx="1295400" cy="1587"/>
          </a:xfrm>
          <a:prstGeom prst="rect">
            <a:avLst/>
          </a:prstGeom>
          <a:solidFill>
            <a:srgbClr val="D9D9D9"/>
          </a:solidFill>
          <a:ln w="9525">
            <a:noFill/>
            <a:miter lim="800000"/>
          </a:ln>
        </p:spPr>
        <p:txBody>
          <a:bodyPr/>
          <a:lstStyle/>
          <a:p>
            <a:endParaRPr lang="en-US"/>
          </a:p>
        </p:txBody>
      </p:sp>
      <p:sp>
        <p:nvSpPr>
          <p:cNvPr id="17" name="Rectangle 14"/>
          <p:cNvSpPr>
            <a:spLocks noChangeArrowheads="1"/>
          </p:cNvSpPr>
          <p:nvPr/>
        </p:nvSpPr>
        <p:spPr bwMode="auto">
          <a:xfrm>
            <a:off x="4682715" y="3284795"/>
            <a:ext cx="7937" cy="1587"/>
          </a:xfrm>
          <a:prstGeom prst="rect">
            <a:avLst/>
          </a:prstGeom>
          <a:solidFill>
            <a:srgbClr val="000000"/>
          </a:solidFill>
          <a:ln w="9525">
            <a:noFill/>
            <a:miter lim="800000"/>
          </a:ln>
        </p:spPr>
        <p:txBody>
          <a:bodyPr/>
          <a:lstStyle/>
          <a:p>
            <a:endParaRPr lang="en-US"/>
          </a:p>
        </p:txBody>
      </p:sp>
      <p:sp>
        <p:nvSpPr>
          <p:cNvPr id="18" name="Rectangle 15"/>
          <p:cNvSpPr>
            <a:spLocks noChangeArrowheads="1"/>
          </p:cNvSpPr>
          <p:nvPr/>
        </p:nvSpPr>
        <p:spPr bwMode="auto">
          <a:xfrm>
            <a:off x="6040026" y="3284795"/>
            <a:ext cx="7938" cy="1587"/>
          </a:xfrm>
          <a:prstGeom prst="rect">
            <a:avLst/>
          </a:prstGeom>
          <a:solidFill>
            <a:srgbClr val="000000"/>
          </a:solidFill>
          <a:ln w="9525">
            <a:noFill/>
            <a:miter lim="800000"/>
          </a:ln>
        </p:spPr>
        <p:txBody>
          <a:bodyPr/>
          <a:lstStyle/>
          <a:p>
            <a:endParaRPr lang="en-US"/>
          </a:p>
        </p:txBody>
      </p:sp>
      <p:sp>
        <p:nvSpPr>
          <p:cNvPr id="19" name="Rectangle 16"/>
          <p:cNvSpPr>
            <a:spLocks noChangeArrowheads="1"/>
          </p:cNvSpPr>
          <p:nvPr/>
        </p:nvSpPr>
        <p:spPr bwMode="auto">
          <a:xfrm>
            <a:off x="4682715" y="3286382"/>
            <a:ext cx="7937" cy="466725"/>
          </a:xfrm>
          <a:prstGeom prst="rect">
            <a:avLst/>
          </a:prstGeom>
          <a:solidFill>
            <a:srgbClr val="000000"/>
          </a:solidFill>
          <a:ln w="9525">
            <a:noFill/>
            <a:miter lim="800000"/>
          </a:ln>
        </p:spPr>
        <p:txBody>
          <a:bodyPr/>
          <a:lstStyle/>
          <a:p>
            <a:endParaRPr lang="en-US"/>
          </a:p>
        </p:txBody>
      </p:sp>
      <p:sp>
        <p:nvSpPr>
          <p:cNvPr id="20" name="Rectangle 17"/>
          <p:cNvSpPr>
            <a:spLocks noChangeArrowheads="1"/>
          </p:cNvSpPr>
          <p:nvPr/>
        </p:nvSpPr>
        <p:spPr bwMode="auto">
          <a:xfrm>
            <a:off x="4682715" y="3753107"/>
            <a:ext cx="7937" cy="9525"/>
          </a:xfrm>
          <a:prstGeom prst="rect">
            <a:avLst/>
          </a:prstGeom>
          <a:solidFill>
            <a:srgbClr val="000000"/>
          </a:solidFill>
          <a:ln w="9525">
            <a:noFill/>
            <a:miter lim="800000"/>
          </a:ln>
        </p:spPr>
        <p:txBody>
          <a:bodyPr/>
          <a:lstStyle/>
          <a:p>
            <a:endParaRPr lang="en-US"/>
          </a:p>
        </p:txBody>
      </p:sp>
      <p:sp>
        <p:nvSpPr>
          <p:cNvPr id="21" name="Rectangle 18"/>
          <p:cNvSpPr>
            <a:spLocks noChangeArrowheads="1"/>
          </p:cNvSpPr>
          <p:nvPr/>
        </p:nvSpPr>
        <p:spPr bwMode="auto">
          <a:xfrm>
            <a:off x="4682715" y="3762632"/>
            <a:ext cx="7937" cy="466725"/>
          </a:xfrm>
          <a:prstGeom prst="rect">
            <a:avLst/>
          </a:prstGeom>
          <a:solidFill>
            <a:srgbClr val="000000"/>
          </a:solidFill>
          <a:ln w="9525">
            <a:noFill/>
            <a:miter lim="800000"/>
          </a:ln>
        </p:spPr>
        <p:txBody>
          <a:bodyPr/>
          <a:lstStyle/>
          <a:p>
            <a:endParaRPr lang="en-US"/>
          </a:p>
        </p:txBody>
      </p:sp>
      <p:sp>
        <p:nvSpPr>
          <p:cNvPr id="22" name="Rectangle 19"/>
          <p:cNvSpPr>
            <a:spLocks noChangeArrowheads="1"/>
          </p:cNvSpPr>
          <p:nvPr/>
        </p:nvSpPr>
        <p:spPr bwMode="auto">
          <a:xfrm>
            <a:off x="4682715" y="4229357"/>
            <a:ext cx="7937" cy="9525"/>
          </a:xfrm>
          <a:prstGeom prst="rect">
            <a:avLst/>
          </a:prstGeom>
          <a:solidFill>
            <a:srgbClr val="000000"/>
          </a:solidFill>
          <a:ln w="9525">
            <a:noFill/>
            <a:miter lim="800000"/>
          </a:ln>
        </p:spPr>
        <p:txBody>
          <a:bodyPr/>
          <a:lstStyle/>
          <a:p>
            <a:endParaRPr lang="en-US"/>
          </a:p>
        </p:txBody>
      </p:sp>
      <p:sp>
        <p:nvSpPr>
          <p:cNvPr id="23" name="Rectangle 20"/>
          <p:cNvSpPr>
            <a:spLocks noChangeArrowheads="1"/>
          </p:cNvSpPr>
          <p:nvPr/>
        </p:nvSpPr>
        <p:spPr bwMode="auto">
          <a:xfrm>
            <a:off x="4682715" y="4238882"/>
            <a:ext cx="7937" cy="468313"/>
          </a:xfrm>
          <a:prstGeom prst="rect">
            <a:avLst/>
          </a:prstGeom>
          <a:solidFill>
            <a:srgbClr val="000000"/>
          </a:solidFill>
          <a:ln w="9525">
            <a:noFill/>
            <a:miter lim="800000"/>
          </a:ln>
        </p:spPr>
        <p:txBody>
          <a:bodyPr/>
          <a:lstStyle/>
          <a:p>
            <a:endParaRPr lang="en-US"/>
          </a:p>
        </p:txBody>
      </p:sp>
      <p:sp>
        <p:nvSpPr>
          <p:cNvPr id="24" name="Rectangle 21"/>
          <p:cNvSpPr>
            <a:spLocks noChangeArrowheads="1"/>
          </p:cNvSpPr>
          <p:nvPr/>
        </p:nvSpPr>
        <p:spPr bwMode="auto">
          <a:xfrm>
            <a:off x="1825214" y="4707195"/>
            <a:ext cx="17462" cy="9525"/>
          </a:xfrm>
          <a:prstGeom prst="rect">
            <a:avLst/>
          </a:prstGeom>
          <a:solidFill>
            <a:srgbClr val="000000"/>
          </a:solidFill>
          <a:ln w="9525">
            <a:noFill/>
            <a:miter lim="800000"/>
          </a:ln>
        </p:spPr>
        <p:txBody>
          <a:bodyPr/>
          <a:lstStyle/>
          <a:p>
            <a:endParaRPr lang="en-US"/>
          </a:p>
        </p:txBody>
      </p:sp>
      <p:sp>
        <p:nvSpPr>
          <p:cNvPr id="26" name="Rectangle 23"/>
          <p:cNvSpPr>
            <a:spLocks noChangeArrowheads="1"/>
          </p:cNvSpPr>
          <p:nvPr/>
        </p:nvSpPr>
        <p:spPr bwMode="auto">
          <a:xfrm>
            <a:off x="3368265" y="4707195"/>
            <a:ext cx="9525" cy="9525"/>
          </a:xfrm>
          <a:prstGeom prst="rect">
            <a:avLst/>
          </a:prstGeom>
          <a:solidFill>
            <a:srgbClr val="000000"/>
          </a:solidFill>
          <a:ln w="9525">
            <a:noFill/>
            <a:miter lim="800000"/>
          </a:ln>
        </p:spPr>
        <p:txBody>
          <a:bodyPr/>
          <a:lstStyle/>
          <a:p>
            <a:endParaRPr lang="en-US"/>
          </a:p>
        </p:txBody>
      </p:sp>
      <p:sp>
        <p:nvSpPr>
          <p:cNvPr id="28" name="Rectangle 25"/>
          <p:cNvSpPr>
            <a:spLocks noChangeArrowheads="1"/>
          </p:cNvSpPr>
          <p:nvPr/>
        </p:nvSpPr>
        <p:spPr bwMode="auto">
          <a:xfrm>
            <a:off x="4682715" y="4707195"/>
            <a:ext cx="7937" cy="9525"/>
          </a:xfrm>
          <a:prstGeom prst="rect">
            <a:avLst/>
          </a:prstGeom>
          <a:solidFill>
            <a:srgbClr val="000000"/>
          </a:solidFill>
          <a:ln w="9525">
            <a:noFill/>
            <a:miter lim="800000"/>
          </a:ln>
        </p:spPr>
        <p:txBody>
          <a:bodyPr/>
          <a:lstStyle/>
          <a:p>
            <a:endParaRPr lang="en-US"/>
          </a:p>
        </p:txBody>
      </p:sp>
      <p:sp>
        <p:nvSpPr>
          <p:cNvPr id="30" name="Rectangle 27"/>
          <p:cNvSpPr>
            <a:spLocks noChangeArrowheads="1"/>
          </p:cNvSpPr>
          <p:nvPr/>
        </p:nvSpPr>
        <p:spPr bwMode="auto">
          <a:xfrm>
            <a:off x="6040026" y="4707195"/>
            <a:ext cx="7938" cy="9525"/>
          </a:xfrm>
          <a:prstGeom prst="rect">
            <a:avLst/>
          </a:prstGeom>
          <a:solidFill>
            <a:srgbClr val="000000"/>
          </a:solidFill>
          <a:ln w="9525">
            <a:noFill/>
            <a:miter lim="800000"/>
          </a:ln>
        </p:spPr>
        <p:txBody>
          <a:bodyPr/>
          <a:lstStyle/>
          <a:p>
            <a:endParaRPr lang="en-US"/>
          </a:p>
        </p:txBody>
      </p:sp>
      <p:sp>
        <p:nvSpPr>
          <p:cNvPr id="32" name="Rectangle 29"/>
          <p:cNvSpPr>
            <a:spLocks noChangeArrowheads="1"/>
          </p:cNvSpPr>
          <p:nvPr/>
        </p:nvSpPr>
        <p:spPr bwMode="auto">
          <a:xfrm>
            <a:off x="6763927" y="5032313"/>
            <a:ext cx="17463" cy="9525"/>
          </a:xfrm>
          <a:prstGeom prst="rect">
            <a:avLst/>
          </a:prstGeom>
          <a:solidFill>
            <a:srgbClr val="000000"/>
          </a:solidFill>
          <a:ln w="9525">
            <a:noFill/>
            <a:miter lim="800000"/>
          </a:ln>
        </p:spPr>
        <p:txBody>
          <a:bodyPr/>
          <a:lstStyle/>
          <a:p>
            <a:endParaRPr lang="en-US"/>
          </a:p>
        </p:txBody>
      </p:sp>
      <p:sp>
        <p:nvSpPr>
          <p:cNvPr id="33" name="Rectangle 31"/>
          <p:cNvSpPr>
            <a:spLocks noChangeArrowheads="1"/>
          </p:cNvSpPr>
          <p:nvPr/>
        </p:nvSpPr>
        <p:spPr bwMode="auto">
          <a:xfrm>
            <a:off x="7086600" y="3223272"/>
            <a:ext cx="3332194" cy="523220"/>
          </a:xfrm>
          <a:prstGeom prst="rect">
            <a:avLst/>
          </a:prstGeom>
          <a:noFill/>
          <a:ln w="9525">
            <a:noFill/>
            <a:miter lim="800000"/>
          </a:ln>
          <a:effectLst/>
        </p:spPr>
        <p:txBody>
          <a:bodyPr wrap="none">
            <a:spAutoFit/>
          </a:bodyPr>
          <a:lstStyle/>
          <a:p>
            <a:pPr>
              <a:spcBef>
                <a:spcPct val="20000"/>
              </a:spcBef>
            </a:pPr>
            <a:r>
              <a:rPr lang="en-US" sz="2800" dirty="0"/>
              <a:t>{Position}  </a:t>
            </a:r>
            <a:r>
              <a:rPr lang="en-US" sz="2800" dirty="0">
                <a:sym typeface="Wingdings" panose="05000000000000000000" pitchFamily="2" charset="2"/>
              </a:rPr>
              <a:t> {</a:t>
            </a:r>
            <a:r>
              <a:rPr lang="en-US" sz="2800" dirty="0"/>
              <a:t>Phone}</a:t>
            </a:r>
            <a:endParaRPr lang="en-US" sz="2800" dirty="0"/>
          </a:p>
        </p:txBody>
      </p:sp>
      <p:graphicFrame>
        <p:nvGraphicFramePr>
          <p:cNvPr id="34" name="Group 32"/>
          <p:cNvGraphicFramePr>
            <a:graphicFrameLocks noGrp="1"/>
          </p:cNvGraphicFramePr>
          <p:nvPr/>
        </p:nvGraphicFramePr>
        <p:xfrm>
          <a:off x="1600200" y="2400527"/>
          <a:ext cx="4953000" cy="1981200"/>
        </p:xfrm>
        <a:graphic>
          <a:graphicData uri="http://schemas.openxmlformats.org/drawingml/2006/table">
            <a:tbl>
              <a:tblPr/>
              <a:tblGrid>
                <a:gridCol w="1076739"/>
                <a:gridCol w="1004956"/>
                <a:gridCol w="1499705"/>
                <a:gridCol w="1371600"/>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Name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E0045</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1234</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Clerk</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E3542</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r>
                        <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E1111</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Smith</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    </a:t>
                      </a:r>
                      <a:r>
                        <a:rPr kumimoji="0" lang="en-US" sz="20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35" name="Rounded Rectangle 37"/>
          <p:cNvSpPr/>
          <p:nvPr/>
        </p:nvSpPr>
        <p:spPr>
          <a:xfrm>
            <a:off x="3692114" y="3170639"/>
            <a:ext cx="2870611" cy="800909"/>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Group 32"/>
          <p:cNvGraphicFramePr>
            <a:graphicFrameLocks noGrp="1"/>
          </p:cNvGraphicFramePr>
          <p:nvPr/>
        </p:nvGraphicFramePr>
        <p:xfrm>
          <a:off x="1600200" y="4649061"/>
          <a:ext cx="4953000" cy="1981200"/>
        </p:xfrm>
        <a:graphic>
          <a:graphicData uri="http://schemas.openxmlformats.org/drawingml/2006/table">
            <a:tbl>
              <a:tblPr/>
              <a:tblGrid>
                <a:gridCol w="1076739"/>
                <a:gridCol w="1004956"/>
                <a:gridCol w="1499705"/>
                <a:gridCol w="1371600"/>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Name</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E0045</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     </a:t>
                      </a:r>
                      <a:r>
                        <a:rPr kumimoji="0" lang="en-US" altLang="zh-CN"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Clerk</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E3542</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E1111</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Smith</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rPr>
                        <a:t>1234     </a:t>
                      </a:r>
                      <a:r>
                        <a:rPr kumimoji="0" lang="en-US" altLang="zh-CN"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altLang="zh-CN"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7" name="Rounded Rectangle 10"/>
          <p:cNvSpPr/>
          <p:nvPr/>
        </p:nvSpPr>
        <p:spPr>
          <a:xfrm>
            <a:off x="3656983" y="5022527"/>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
          <p:cNvSpPr/>
          <p:nvPr/>
        </p:nvSpPr>
        <p:spPr>
          <a:xfrm>
            <a:off x="3656983" y="6203138"/>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3"/>
          <p:cNvSpPr>
            <a:spLocks noChangeArrowheads="1"/>
          </p:cNvSpPr>
          <p:nvPr/>
        </p:nvSpPr>
        <p:spPr bwMode="auto">
          <a:xfrm>
            <a:off x="6772658" y="5469492"/>
            <a:ext cx="4617803" cy="523220"/>
          </a:xfrm>
          <a:prstGeom prst="rect">
            <a:avLst/>
          </a:prstGeom>
          <a:noFill/>
          <a:ln w="9525">
            <a:noFill/>
            <a:miter lim="800000"/>
          </a:ln>
          <a:effectLst/>
        </p:spPr>
        <p:txBody>
          <a:bodyPr wrap="none">
            <a:spAutoFit/>
          </a:bodyPr>
          <a:lstStyle/>
          <a:p>
            <a:r>
              <a:rPr lang="en-US" dirty="0">
                <a:solidFill>
                  <a:srgbClr val="FF7C80"/>
                </a:solidFill>
              </a:rPr>
              <a:t> </a:t>
            </a:r>
            <a:r>
              <a:rPr lang="en-US" sz="2800" dirty="0"/>
              <a:t>but </a:t>
            </a:r>
            <a:r>
              <a:rPr lang="en-US" sz="2800" i="1" dirty="0"/>
              <a:t>not</a:t>
            </a:r>
            <a:r>
              <a:rPr lang="en-US" sz="2800" dirty="0"/>
              <a:t> {Phone}  </a:t>
            </a:r>
            <a:r>
              <a:rPr lang="en-US" sz="2800" dirty="0">
                <a:sym typeface="Wingdings" panose="05000000000000000000" pitchFamily="2" charset="2"/>
              </a:rPr>
              <a:t></a:t>
            </a:r>
            <a:r>
              <a:rPr lang="en-US" sz="2800" dirty="0"/>
              <a:t>  {Position}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8" grpId="0" animBg="1"/>
      <p:bldP spid="30" grpId="0" animBg="1"/>
      <p:bldP spid="32" grpId="0" animBg="1"/>
      <p:bldP spid="33" grpId="0"/>
      <p:bldP spid="35" grpId="0" animBg="1"/>
      <p:bldP spid="37" grpId="0" animBg="1"/>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0739801" cy="5697826"/>
          </a:xfrm>
        </p:spPr>
        <p:txBody>
          <a:bodyPr>
            <a:normAutofit/>
          </a:bodyPr>
          <a:lstStyle/>
          <a:p>
            <a:pPr marL="0" indent="0" algn="ctr">
              <a:buNone/>
            </a:pPr>
            <a:r>
              <a:rPr lang="zh-CN" altLang="en-US" sz="3600" dirty="0">
                <a:solidFill>
                  <a:srgbClr val="FF0000"/>
                </a:solidFill>
              </a:rPr>
              <a:t>课堂练习</a:t>
            </a:r>
            <a:r>
              <a:rPr lang="en-US" altLang="zh-CN" sz="3600" dirty="0">
                <a:solidFill>
                  <a:srgbClr val="FF0000"/>
                </a:solidFill>
              </a:rPr>
              <a:t>(</a:t>
            </a:r>
            <a:r>
              <a:rPr lang="zh-CN" altLang="en-US" sz="3600" dirty="0">
                <a:solidFill>
                  <a:srgbClr val="FF0000"/>
                </a:solidFill>
              </a:rPr>
              <a:t>一</a:t>
            </a:r>
            <a:r>
              <a:rPr lang="en-US" altLang="zh-CN" sz="3600" dirty="0">
                <a:solidFill>
                  <a:srgbClr val="FF0000"/>
                </a:solidFill>
              </a:rPr>
              <a:t>)</a:t>
            </a: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nvGraphicFramePr>
        <p:xfrm>
          <a:off x="1371600" y="2286000"/>
          <a:ext cx="4680000" cy="3240000"/>
        </p:xfrm>
        <a:graphic>
          <a:graphicData uri="http://schemas.openxmlformats.org/drawingml/2006/table">
            <a:tbl>
              <a:tblPr/>
              <a:tblGrid>
                <a:gridCol w="936000"/>
                <a:gridCol w="936000"/>
                <a:gridCol w="936000"/>
                <a:gridCol w="936000"/>
                <a:gridCol w="936000"/>
              </a:tblGrid>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A</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B</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C</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D</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E</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6</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8</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7</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6</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8</a:t>
                      </a:r>
                      <a:endPar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9"/>
          <p:cNvSpPr txBox="1"/>
          <p:nvPr/>
        </p:nvSpPr>
        <p:spPr>
          <a:xfrm>
            <a:off x="6705600" y="2286000"/>
            <a:ext cx="4629286" cy="954107"/>
          </a:xfrm>
          <a:prstGeom prst="rect">
            <a:avLst/>
          </a:prstGeom>
          <a:noFill/>
        </p:spPr>
        <p:txBody>
          <a:bodyPr wrap="square" rtlCol="0">
            <a:spAutoFit/>
          </a:bodyPr>
          <a:lstStyle/>
          <a:p>
            <a:r>
              <a:rPr lang="en-US" sz="2800" dirty="0">
                <a:latin typeface="+mj-lt"/>
              </a:rPr>
              <a:t>Find at least </a:t>
            </a:r>
            <a:r>
              <a:rPr lang="en-US" sz="2800" i="1" dirty="0">
                <a:latin typeface="+mj-lt"/>
              </a:rPr>
              <a:t>three</a:t>
            </a:r>
            <a:r>
              <a:rPr lang="en-US" sz="2800" dirty="0">
                <a:latin typeface="+mj-lt"/>
              </a:rPr>
              <a:t> FDs which are violated on this instance:</a:t>
            </a:r>
            <a:endParaRPr lang="en-US" sz="2800" dirty="0">
              <a:latin typeface="+mj-lt"/>
            </a:endParaRPr>
          </a:p>
        </p:txBody>
      </p:sp>
      <p:sp>
        <p:nvSpPr>
          <p:cNvPr id="7" name="Text Box 4"/>
          <p:cNvSpPr txBox="1">
            <a:spLocks noChangeArrowheads="1"/>
          </p:cNvSpPr>
          <p:nvPr/>
        </p:nvSpPr>
        <p:spPr bwMode="auto">
          <a:xfrm>
            <a:off x="7476460" y="3416654"/>
            <a:ext cx="3087565" cy="1200329"/>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nchor="ctr">
            <a:spAutoFit/>
          </a:bodyPr>
          <a:lstStyle/>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panose="05000000000000000000" pitchFamily="2" charset="2"/>
              </a:rPr>
              <a:t></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endParaRPr lang="en-US" sz="2400" dirty="0">
              <a:solidFill>
                <a:srgbClr val="C0504D"/>
              </a:solidFill>
              <a:latin typeface="Menlo" charset="0"/>
              <a:ea typeface="Menlo" charset="0"/>
              <a:cs typeface="Menlo" charset="0"/>
            </a:endParaRPr>
          </a:p>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panose="05000000000000000000" pitchFamily="2" charset="2"/>
              </a:rPr>
              <a:t></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endParaRPr lang="en-US" sz="2400" dirty="0">
              <a:solidFill>
                <a:prstClr val="black"/>
              </a:solidFill>
              <a:latin typeface="Menlo" charset="0"/>
              <a:ea typeface="Menlo" charset="0"/>
              <a:cs typeface="Menlo" charset="0"/>
            </a:endParaRPr>
          </a:p>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panose="05000000000000000000" pitchFamily="2" charset="2"/>
              </a:rPr>
              <a:t> </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endParaRPr lang="en-US" sz="2400" dirty="0">
              <a:solidFill>
                <a:srgbClr val="C0504D"/>
              </a:solidFill>
              <a:latin typeface="Menlo" charset="0"/>
              <a:ea typeface="Menlo" charset="0"/>
              <a:cs typeface="Menl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r>
              <a:rPr lang="zh-CN" altLang="en-US" dirty="0">
                <a:solidFill>
                  <a:srgbClr val="C00000"/>
                </a:solidFill>
              </a:rPr>
              <a:t>？</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Sdept</a:t>
            </a:r>
            <a:r>
              <a:rPr lang="zh-CN" altLang="en-US" dirty="0">
                <a:solidFill>
                  <a:srgbClr val="C00000"/>
                </a:solidFill>
              </a:rPr>
              <a:t>？</a:t>
            </a:r>
            <a:endParaRPr lang="zh-CN" altLang="en-US"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8"/>
          <p:cNvGraphicFramePr>
            <a:graphicFrameLocks noGrp="1"/>
          </p:cNvGraphicFramePr>
          <p:nvPr/>
        </p:nvGraphicFramePr>
        <p:xfrm>
          <a:off x="1676400" y="1752600"/>
          <a:ext cx="7632700" cy="3394891"/>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dirty="0" err="1">
                          <a:ln>
                            <a:noFill/>
                          </a:ln>
                          <a:solidFill>
                            <a:schemeClr val="tx1"/>
                          </a:solidFill>
                          <a:effectLst/>
                          <a:latin typeface="+mn-lt"/>
                          <a:ea typeface="宋体" panose="02010600030101010101" pitchFamily="2" charset="-122"/>
                          <a:sym typeface="Times New Roman" panose="02020603050405020304" pitchFamily="18" charset="0"/>
                        </a:rPr>
                        <a:t>Sno</a:t>
                      </a:r>
                      <a:endPar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Sname</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Ssex</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Sage</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Sdept</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S1</a:t>
                      </a:r>
                      <a:r>
                        <a:rPr kumimoji="0" lang="en-US" sz="2400" b="0"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en-US" sz="2400" b="0"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张三</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S2</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李四</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女</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自动化系</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S3</a:t>
                      </a:r>
                      <a:endPar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王五</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S4</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赵六</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S5</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田七</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en-US" altLang="zh-CN" dirty="0">
                <a:solidFill>
                  <a:srgbClr val="0000CC"/>
                </a:solidFill>
              </a:rPr>
              <a:t>Student&lt;U, F&gt;</a:t>
            </a:r>
            <a:r>
              <a:rPr lang="zh-CN" altLang="en-US" dirty="0">
                <a:solidFill>
                  <a:srgbClr val="0000CC"/>
                </a:solidFill>
              </a:rPr>
              <a:t>存在的问题</a:t>
            </a:r>
            <a:endParaRPr lang="en-US" altLang="zh-CN" dirty="0">
              <a:solidFill>
                <a:srgbClr val="0000CC"/>
              </a:solidFill>
            </a:endParaRPr>
          </a:p>
          <a:p>
            <a:pPr lvl="1"/>
            <a:r>
              <a:rPr lang="zh-CN" altLang="en-US" dirty="0">
                <a:solidFill>
                  <a:srgbClr val="FF0000"/>
                </a:solidFill>
              </a:rPr>
              <a:t>数据冗余</a:t>
            </a:r>
            <a:endParaRPr lang="en-US" altLang="zh-CN" dirty="0">
              <a:solidFill>
                <a:srgbClr val="FF0000"/>
              </a:solidFill>
            </a:endParaRPr>
          </a:p>
          <a:p>
            <a:pPr lvl="2"/>
            <a:r>
              <a:rPr lang="zh-CN" altLang="en-US" dirty="0">
                <a:sym typeface="Calibri" panose="020F0502020204030204" pitchFamily="34" charset="0"/>
              </a:rPr>
              <a:t>浪费大量的存储空间</a:t>
            </a:r>
            <a:endParaRPr lang="en-US" altLang="zh-CN" dirty="0">
              <a:sym typeface="Calibri" panose="020F0502020204030204" pitchFamily="34" charset="0"/>
            </a:endParaRPr>
          </a:p>
          <a:p>
            <a:pPr lvl="2"/>
            <a:r>
              <a:rPr lang="zh-CN" altLang="en-US" dirty="0">
                <a:sym typeface="Calibri" panose="020F0502020204030204" pitchFamily="34" charset="0"/>
              </a:rPr>
              <a:t>每一个系主任的姓名重复出现，重复次数与该系所有学生的所有课程成绩出现次数相同</a:t>
            </a:r>
            <a:endParaRPr lang="en-US" altLang="zh-CN" dirty="0">
              <a:sym typeface="Calibri" panose="020F0502020204030204" pitchFamily="34" charset="0"/>
            </a:endParaRPr>
          </a:p>
          <a:p>
            <a:pPr lvl="1"/>
            <a:r>
              <a:rPr lang="zh-CN" altLang="en-US" dirty="0">
                <a:solidFill>
                  <a:srgbClr val="FF0000"/>
                </a:solidFill>
                <a:sym typeface="Calibri" panose="020F0502020204030204" pitchFamily="34" charset="0"/>
              </a:rPr>
              <a:t>更新异常</a:t>
            </a:r>
            <a:r>
              <a:rPr lang="en-US" altLang="zh-CN" dirty="0">
                <a:solidFill>
                  <a:srgbClr val="FF0000"/>
                </a:solidFill>
                <a:sym typeface="Calibri" panose="020F0502020204030204" pitchFamily="34" charset="0"/>
              </a:rPr>
              <a:t>(Update Anomalies)</a:t>
            </a:r>
            <a:endParaRPr lang="zh-CN" altLang="en-US" dirty="0">
              <a:solidFill>
                <a:srgbClr val="FF0000"/>
              </a:solidFill>
              <a:sym typeface="Calibri" panose="020F0502020204030204" pitchFamily="34" charset="0"/>
            </a:endParaRPr>
          </a:p>
          <a:p>
            <a:pPr lvl="2"/>
            <a:r>
              <a:rPr lang="zh-CN" altLang="en-US" dirty="0">
                <a:sym typeface="Calibri" panose="020F0502020204030204" pitchFamily="34" charset="0"/>
              </a:rPr>
              <a:t>数据冗余</a:t>
            </a:r>
            <a:r>
              <a:rPr lang="zh-CN" altLang="en-US" dirty="0">
                <a:sym typeface="Monotype Sorts" pitchFamily="2" charset="2"/>
              </a:rPr>
              <a:t>，</a:t>
            </a:r>
            <a:r>
              <a:rPr lang="zh-CN" altLang="en-US" dirty="0">
                <a:sym typeface="Calibri" panose="020F0502020204030204" pitchFamily="34" charset="0"/>
              </a:rPr>
              <a:t>更新数据时，维护数据完整性代价大</a:t>
            </a:r>
            <a:endParaRPr lang="en-US" altLang="zh-CN" dirty="0">
              <a:sym typeface="Calibri" panose="020F0502020204030204" pitchFamily="34" charset="0"/>
            </a:endParaRPr>
          </a:p>
          <a:p>
            <a:pPr lvl="2"/>
            <a:r>
              <a:rPr lang="zh-CN" altLang="en-US" dirty="0">
                <a:sym typeface="Calibri" panose="020F0502020204030204" pitchFamily="34" charset="0"/>
              </a:rPr>
              <a:t>某系更换系主任后，必须修改与该系学生有关的每一个元组</a:t>
            </a:r>
            <a:endParaRPr lang="en-US" altLang="zh-CN" dirty="0"/>
          </a:p>
          <a:p>
            <a:pPr lvl="1"/>
            <a:r>
              <a:rPr lang="zh-CN" altLang="en-US" dirty="0">
                <a:solidFill>
                  <a:srgbClr val="FF0000"/>
                </a:solidFill>
                <a:sym typeface="Calibri" panose="020F0502020204030204" pitchFamily="34" charset="0"/>
              </a:rPr>
              <a:t>插入异常</a:t>
            </a:r>
            <a:r>
              <a:rPr lang="en-US" altLang="zh-CN" dirty="0">
                <a:solidFill>
                  <a:srgbClr val="FF0000"/>
                </a:solidFill>
                <a:sym typeface="Calibri" panose="020F0502020204030204" pitchFamily="34" charset="0"/>
              </a:rPr>
              <a:t>(Insertion Anomalies)</a:t>
            </a:r>
            <a:endParaRPr lang="en-US" altLang="zh-CN" dirty="0">
              <a:solidFill>
                <a:srgbClr val="FF0000"/>
              </a:solidFill>
              <a:sym typeface="Calibri" panose="020F0502020204030204" pitchFamily="34" charset="0"/>
            </a:endParaRPr>
          </a:p>
          <a:p>
            <a:pPr lvl="2"/>
            <a:r>
              <a:rPr lang="zh-CN" altLang="en-US" dirty="0">
                <a:sym typeface="Calibri" panose="020F0502020204030204" pitchFamily="34" charset="0"/>
              </a:rPr>
              <a:t>如果一个系刚成立，尚无学生，则无法把这个系及其系主任的信息存入数据库</a:t>
            </a:r>
            <a:endParaRPr lang="zh-CN" altLang="en-US" dirty="0">
              <a:sym typeface="Calibri" panose="020F0502020204030204" pitchFamily="34" charset="0"/>
            </a:endParaRPr>
          </a:p>
          <a:p>
            <a:pPr lvl="1"/>
            <a:r>
              <a:rPr lang="zh-CN" altLang="en-US" dirty="0">
                <a:solidFill>
                  <a:srgbClr val="FF0000"/>
                </a:solidFill>
                <a:sym typeface="Calibri" panose="020F0502020204030204" pitchFamily="34" charset="0"/>
              </a:rPr>
              <a:t>删除异常</a:t>
            </a:r>
            <a:r>
              <a:rPr lang="en-US" altLang="zh-CN" dirty="0">
                <a:solidFill>
                  <a:srgbClr val="FF0000"/>
                </a:solidFill>
                <a:sym typeface="Calibri" panose="020F0502020204030204" pitchFamily="34" charset="0"/>
              </a:rPr>
              <a:t>(Deletion Anomalies)</a:t>
            </a:r>
            <a:endParaRPr lang="zh-CN" altLang="en-US" dirty="0">
              <a:solidFill>
                <a:srgbClr val="FF0000"/>
              </a:solidFill>
              <a:sym typeface="Calibri" panose="020F0502020204030204" pitchFamily="34" charset="0"/>
            </a:endParaRPr>
          </a:p>
          <a:p>
            <a:pPr lvl="2"/>
            <a:r>
              <a:rPr lang="zh-CN" altLang="en-US" dirty="0">
                <a:sym typeface="Calibri" panose="020F0502020204030204" pitchFamily="34" charset="0"/>
              </a:rPr>
              <a:t>如果某个系的学生全部毕业了， 则在删除该系学生信息的同时，把这个系及其系主任的信息也丢掉了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zh-CN" altLang="en-US" dirty="0">
                <a:solidFill>
                  <a:srgbClr val="0000CC"/>
                </a:solidFill>
              </a:rPr>
              <a:t>结论：</a:t>
            </a:r>
            <a:endParaRPr lang="en-US" altLang="zh-CN" dirty="0">
              <a:solidFill>
                <a:srgbClr val="0000CC"/>
              </a:solidFill>
            </a:endParaRPr>
          </a:p>
          <a:p>
            <a:pPr lvl="1"/>
            <a:r>
              <a:rPr lang="en-US" altLang="zh-CN" dirty="0">
                <a:sym typeface="Calibri" panose="020F0502020204030204" pitchFamily="34" charset="0"/>
              </a:rPr>
              <a:t>Student</a:t>
            </a:r>
            <a:r>
              <a:rPr lang="zh-CN" altLang="en-US" dirty="0">
                <a:sym typeface="Calibri" panose="020F0502020204030204" pitchFamily="34" charset="0"/>
              </a:rPr>
              <a:t>关系模式不是一个好的模式</a:t>
            </a:r>
            <a:endParaRPr lang="en-US" altLang="zh-CN" dirty="0">
              <a:sym typeface="Calibri" panose="020F0502020204030204" pitchFamily="34" charset="0"/>
            </a:endParaRPr>
          </a:p>
          <a:p>
            <a:pPr lvl="1"/>
            <a:r>
              <a:rPr lang="zh-CN" altLang="en-US" dirty="0">
                <a:sym typeface="Calibri" panose="020F0502020204030204" pitchFamily="34" charset="0"/>
              </a:rPr>
              <a:t>一个</a:t>
            </a:r>
            <a:r>
              <a:rPr lang="zh-CN" altLang="en-US" dirty="0">
                <a:sym typeface="宋体" panose="02010600030101010101" pitchFamily="2" charset="-122"/>
              </a:rPr>
              <a:t>“</a:t>
            </a:r>
            <a:r>
              <a:rPr lang="zh-CN" altLang="en-US" dirty="0">
                <a:sym typeface="Calibri" panose="020F0502020204030204" pitchFamily="34" charset="0"/>
              </a:rPr>
              <a:t>好</a:t>
            </a:r>
            <a:r>
              <a:rPr lang="zh-CN" altLang="en-US" dirty="0">
                <a:sym typeface="宋体" panose="02010600030101010101" pitchFamily="2" charset="-122"/>
              </a:rPr>
              <a:t>”</a:t>
            </a:r>
            <a:r>
              <a:rPr lang="zh-CN" altLang="en-US" dirty="0">
                <a:sym typeface="Calibri" panose="020F0502020204030204" pitchFamily="34" charset="0"/>
              </a:rPr>
              <a:t>的模式应当不会发生插入异常、删除异常和更新异常，数据冗余应尽可能少</a:t>
            </a:r>
            <a:endParaRPr lang="en-US" altLang="zh-CN" dirty="0">
              <a:sym typeface="Calibri" panose="020F0502020204030204" pitchFamily="34" charset="0"/>
            </a:endParaRPr>
          </a:p>
          <a:p>
            <a:r>
              <a:rPr lang="zh-CN" altLang="en-US" dirty="0">
                <a:solidFill>
                  <a:srgbClr val="000099"/>
                </a:solidFill>
              </a:rPr>
              <a:t>原因：</a:t>
            </a:r>
            <a:endParaRPr lang="en-US" altLang="zh-CN" dirty="0">
              <a:solidFill>
                <a:srgbClr val="000099"/>
              </a:solidFill>
            </a:endParaRPr>
          </a:p>
          <a:p>
            <a:pPr lvl="1"/>
            <a:r>
              <a:rPr lang="zh-CN" altLang="en-US" dirty="0">
                <a:sym typeface="Calibri" panose="020F0502020204030204" pitchFamily="34" charset="0"/>
              </a:rPr>
              <a:t>由模式中的某些数据依赖引起的</a:t>
            </a:r>
            <a:endParaRPr lang="en-US" altLang="zh-CN" dirty="0">
              <a:solidFill>
                <a:srgbClr val="FF0000"/>
              </a:solidFill>
            </a:endParaRPr>
          </a:p>
          <a:p>
            <a:r>
              <a:rPr lang="zh-CN" altLang="en-US" dirty="0">
                <a:solidFill>
                  <a:srgbClr val="000099"/>
                </a:solidFill>
              </a:rPr>
              <a:t>解决方案：</a:t>
            </a:r>
            <a:endParaRPr lang="en-US" altLang="zh-CN" dirty="0">
              <a:solidFill>
                <a:srgbClr val="000099"/>
              </a:solidFill>
            </a:endParaRPr>
          </a:p>
          <a:p>
            <a:pPr lvl="1"/>
            <a:r>
              <a:rPr lang="zh-CN" altLang="en-US" dirty="0">
                <a:sym typeface="Calibri" panose="020F0502020204030204" pitchFamily="34" charset="0"/>
              </a:rPr>
              <a:t>用规范化理论改造关系模式来消除其中不合适的数据依赖</a:t>
            </a:r>
            <a:endParaRPr lang="zh-CN" altLang="en-US" dirty="0">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矩形 1"/>
          <p:cNvSpPr/>
          <p:nvPr/>
        </p:nvSpPr>
        <p:spPr>
          <a:xfrm>
            <a:off x="1122037" y="5346412"/>
            <a:ext cx="2699778" cy="584775"/>
          </a:xfrm>
          <a:prstGeom prst="rect">
            <a:avLst/>
          </a:prstGeom>
          <a:solidFill>
            <a:schemeClr val="bg1">
              <a:lumMod val="95000"/>
            </a:schemeClr>
          </a:solidFill>
        </p:spPr>
        <p:txBody>
          <a:bodyPr wrap="none">
            <a:spAutoFit/>
          </a:bodyPr>
          <a:lstStyle/>
          <a:p>
            <a:r>
              <a:rPr lang="en-US" altLang="zh-CN" sz="3200" dirty="0">
                <a:solidFill>
                  <a:srgbClr val="0000CC"/>
                </a:solidFill>
                <a:latin typeface="等线 Light" panose="02010600030101010101" pitchFamily="2" charset="-122"/>
                <a:ea typeface="等线 Light" panose="02010600030101010101" pitchFamily="2" charset="-122"/>
              </a:rPr>
              <a:t>Student&lt;U, F&gt;</a:t>
            </a:r>
            <a:endParaRPr lang="zh-CN" altLang="en-US" sz="3200" dirty="0">
              <a:latin typeface="等线 Light" panose="02010600030101010101" pitchFamily="2" charset="-122"/>
              <a:ea typeface="等线 Light" panose="02010600030101010101" pitchFamily="2" charset="-122"/>
            </a:endParaRPr>
          </a:p>
        </p:txBody>
      </p:sp>
      <p:sp>
        <p:nvSpPr>
          <p:cNvPr id="6" name="矩形 5"/>
          <p:cNvSpPr/>
          <p:nvPr/>
        </p:nvSpPr>
        <p:spPr>
          <a:xfrm>
            <a:off x="5155004" y="4978569"/>
            <a:ext cx="5665396" cy="1477328"/>
          </a:xfrm>
          <a:prstGeom prst="rect">
            <a:avLst/>
          </a:prstGeom>
          <a:solidFill>
            <a:schemeClr val="bg1">
              <a:lumMod val="95000"/>
            </a:schemeClr>
          </a:solidFill>
        </p:spPr>
        <p:txBody>
          <a:bodyPr wrap="square">
            <a:spAutoFit/>
          </a:bodyPr>
          <a:lstStyle/>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S(</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a:t>
            </a:r>
            <a:endPar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endParaRPr>
          </a:p>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SC(</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Cno</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Grade,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Sno,Cno</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 Grade);</a:t>
            </a:r>
            <a:endPar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endParaRPr>
          </a:p>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DEPT(</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Mname</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 → </a:t>
            </a:r>
            <a:r>
              <a:rPr lang="en-US" altLang="zh-CN" sz="2000" dirty="0" err="1">
                <a:solidFill>
                  <a:srgbClr val="000099"/>
                </a:solidFill>
                <a:latin typeface="等线 Light" panose="02010600030101010101" pitchFamily="2" charset="-122"/>
                <a:ea typeface="等线 Light" panose="02010600030101010101" pitchFamily="2" charset="-122"/>
                <a:sym typeface="Calibri" panose="020F0502020204030204" pitchFamily="34" charset="0"/>
              </a:rPr>
              <a:t>Mname</a:t>
            </a:r>
            <a:r>
              <a:rPr lang="en-US" altLang="zh-CN"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rPr>
              <a:t>);</a:t>
            </a:r>
            <a:endParaRPr lang="zh-CN" altLang="en-US" sz="2000" dirty="0">
              <a:solidFill>
                <a:srgbClr val="000099"/>
              </a:solidFill>
              <a:latin typeface="等线 Light" panose="02010600030101010101" pitchFamily="2" charset="-122"/>
              <a:ea typeface="等线 Light" panose="02010600030101010101" pitchFamily="2" charset="-122"/>
              <a:sym typeface="Calibri" panose="020F0502020204030204" pitchFamily="34" charset="0"/>
            </a:endParaRPr>
          </a:p>
        </p:txBody>
      </p:sp>
      <p:sp>
        <p:nvSpPr>
          <p:cNvPr id="7" name="文本框 6"/>
          <p:cNvSpPr txBox="1"/>
          <p:nvPr/>
        </p:nvSpPr>
        <p:spPr>
          <a:xfrm>
            <a:off x="8915400" y="3578304"/>
            <a:ext cx="2534392" cy="646331"/>
          </a:xfrm>
          <a:prstGeom prst="rect">
            <a:avLst/>
          </a:prstGeom>
          <a:noFill/>
        </p:spPr>
        <p:txBody>
          <a:bodyPr wrap="square" rtlCol="0">
            <a:spAutoFit/>
          </a:bodyPr>
          <a:lstStyle/>
          <a:p>
            <a:r>
              <a:rPr lang="zh-CN" altLang="en-US" dirty="0">
                <a:solidFill>
                  <a:srgbClr val="FF0000"/>
                </a:solidFill>
              </a:rPr>
              <a:t>不会发生插入异常、删除异常，冗余得到控制</a:t>
            </a:r>
            <a:endParaRPr lang="zh-CN" altLang="en-US" dirty="0">
              <a:solidFill>
                <a:srgbClr val="FF0000"/>
              </a:solidFill>
            </a:endParaRPr>
          </a:p>
        </p:txBody>
      </p:sp>
      <p:sp>
        <p:nvSpPr>
          <p:cNvPr id="9" name="左箭头 8"/>
          <p:cNvSpPr/>
          <p:nvPr/>
        </p:nvSpPr>
        <p:spPr>
          <a:xfrm rot="17860558">
            <a:off x="9430659" y="4487149"/>
            <a:ext cx="762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955009" y="5254247"/>
            <a:ext cx="1066800" cy="536952"/>
            <a:chOff x="3955009" y="5254247"/>
            <a:chExt cx="1066800" cy="536952"/>
          </a:xfrm>
        </p:grpSpPr>
        <p:sp>
          <p:nvSpPr>
            <p:cNvPr id="5" name="右箭头 4"/>
            <p:cNvSpPr/>
            <p:nvPr/>
          </p:nvSpPr>
          <p:spPr>
            <a:xfrm>
              <a:off x="3955009" y="5638799"/>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80074" y="5254247"/>
              <a:ext cx="773626" cy="400110"/>
            </a:xfrm>
            <a:prstGeom prst="rect">
              <a:avLst/>
            </a:prstGeom>
            <a:noFill/>
          </p:spPr>
          <p:txBody>
            <a:bodyPr wrap="square" rtlCol="0">
              <a:spAutoFit/>
            </a:bodyPr>
            <a:lstStyle/>
            <a:p>
              <a:pPr algn="ctr"/>
              <a:r>
                <a:rPr lang="zh-CN" altLang="en-US" sz="2000" dirty="0">
                  <a:solidFill>
                    <a:srgbClr val="FF0000"/>
                  </a:solidFill>
                </a:rPr>
                <a:t>分解</a:t>
              </a:r>
              <a:endParaRPr lang="zh-CN" altLang="en-US" sz="2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问题的提出</a:t>
            </a:r>
            <a:endParaRPr lang="en-US" altLang="zh-CN" sz="2800" dirty="0">
              <a:solidFill>
                <a:schemeClr val="bg1">
                  <a:lumMod val="75000"/>
                </a:schemeClr>
              </a:solidFill>
            </a:endParaRPr>
          </a:p>
          <a:p>
            <a:pPr>
              <a:lnSpc>
                <a:spcPct val="150000"/>
              </a:lnSpc>
            </a:pPr>
            <a:r>
              <a:rPr lang="zh-CN" altLang="en-US" sz="2800" dirty="0">
                <a:solidFill>
                  <a:srgbClr val="FF0000"/>
                </a:solidFill>
              </a:rPr>
              <a:t>规范化</a:t>
            </a:r>
            <a:endParaRPr lang="en-US" altLang="zh-CN" sz="2800" dirty="0">
              <a:solidFill>
                <a:srgbClr val="FF0000"/>
              </a:solidFill>
            </a:endParaRPr>
          </a:p>
          <a:p>
            <a:pPr>
              <a:lnSpc>
                <a:spcPct val="150000"/>
              </a:lnSpc>
            </a:pPr>
            <a:r>
              <a:rPr lang="zh-CN" altLang="en-US" dirty="0">
                <a:solidFill>
                  <a:schemeClr val="bg1">
                    <a:lumMod val="75000"/>
                  </a:schemeClr>
                </a:solidFill>
                <a:sym typeface="Calibri" panose="020F0502020204030204" pitchFamily="34" charset="0"/>
              </a:rPr>
              <a:t>数据依赖的公理系统</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endParaRPr lang="zh-CN" altLang="en-US" sz="2800"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文本框 5"/>
          <p:cNvSpPr txBox="1"/>
          <p:nvPr/>
        </p:nvSpPr>
        <p:spPr>
          <a:xfrm>
            <a:off x="2743200" y="1816743"/>
            <a:ext cx="8858992" cy="400110"/>
          </a:xfrm>
          <a:prstGeom prst="rect">
            <a:avLst/>
          </a:prstGeom>
          <a:solidFill>
            <a:schemeClr val="bg1"/>
          </a:solidFill>
        </p:spPr>
        <p:txBody>
          <a:bodyPr wrap="square" rtlCol="0">
            <a:spAutoFit/>
          </a:bodyPr>
          <a:lstStyle/>
          <a:p>
            <a:r>
              <a:rPr lang="zh-CN" altLang="en-US" sz="2000" dirty="0">
                <a:solidFill>
                  <a:srgbClr val="0000CC"/>
                </a:solidFill>
              </a:rPr>
              <a:t>根据函数依赖分解一个不好的关系模式以达到</a:t>
            </a:r>
            <a:r>
              <a:rPr lang="zh-CN" altLang="en-US" sz="2000" dirty="0">
                <a:solidFill>
                  <a:srgbClr val="FF0000"/>
                </a:solidFill>
              </a:rPr>
              <a:t>消除更新异常</a:t>
            </a:r>
            <a:r>
              <a:rPr lang="zh-CN" altLang="en-US" sz="2000" dirty="0">
                <a:solidFill>
                  <a:srgbClr val="0000CC"/>
                </a:solidFill>
              </a:rPr>
              <a:t>、</a:t>
            </a:r>
            <a:r>
              <a:rPr lang="zh-CN" altLang="en-US" sz="2000" dirty="0">
                <a:solidFill>
                  <a:srgbClr val="FF0000"/>
                </a:solidFill>
              </a:rPr>
              <a:t>减少冗余</a:t>
            </a:r>
            <a:r>
              <a:rPr lang="zh-CN" altLang="en-US" sz="2000" dirty="0">
                <a:solidFill>
                  <a:srgbClr val="0000CC"/>
                </a:solidFill>
              </a:rPr>
              <a:t>的过程</a:t>
            </a:r>
            <a:endParaRPr lang="zh-CN" altLang="en-US" sz="2000" dirty="0">
              <a:solidFill>
                <a:srgbClr val="0000CC"/>
              </a:solidFill>
            </a:endParaRPr>
          </a:p>
        </p:txBody>
      </p:sp>
      <p:sp>
        <p:nvSpPr>
          <p:cNvPr id="7" name="左箭头 6"/>
          <p:cNvSpPr/>
          <p:nvPr/>
        </p:nvSpPr>
        <p:spPr>
          <a:xfrm rot="10166851">
            <a:off x="2136261" y="2070686"/>
            <a:ext cx="600309" cy="127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endParaRPr lang="zh-CN" altLang="en-US" dirty="0"/>
          </a:p>
        </p:txBody>
      </p:sp>
      <p:sp>
        <p:nvSpPr>
          <p:cNvPr id="3" name="内容占位符 2"/>
          <p:cNvSpPr>
            <a:spLocks noGrp="1"/>
          </p:cNvSpPr>
          <p:nvPr>
            <p:ph idx="1"/>
          </p:nvPr>
        </p:nvSpPr>
        <p:spPr/>
        <p:txBody>
          <a:bodyPr>
            <a:normAutofit/>
          </a:bodyPr>
          <a:lstStyle/>
          <a:p>
            <a:r>
              <a:rPr lang="zh-CN" altLang="en-US" sz="2600" dirty="0">
                <a:solidFill>
                  <a:srgbClr val="0000CC"/>
                </a:solidFill>
              </a:rPr>
              <a:t>函数依赖</a:t>
            </a:r>
            <a:endParaRPr lang="en-US" altLang="zh-CN" sz="2600" dirty="0">
              <a:solidFill>
                <a:srgbClr val="0000CC"/>
              </a:solidFill>
            </a:endParaRPr>
          </a:p>
          <a:p>
            <a:r>
              <a:rPr lang="zh-CN" altLang="en-US" sz="2600" dirty="0">
                <a:solidFill>
                  <a:srgbClr val="0000CC"/>
                </a:solidFill>
              </a:rPr>
              <a:t>码</a:t>
            </a:r>
            <a:endParaRPr lang="en-US" altLang="zh-CN" sz="2600" dirty="0">
              <a:solidFill>
                <a:srgbClr val="0000CC"/>
              </a:solidFill>
            </a:endParaRPr>
          </a:p>
          <a:p>
            <a:r>
              <a:rPr lang="zh-CN" altLang="en-US" sz="2600" dirty="0">
                <a:solidFill>
                  <a:srgbClr val="0000CC"/>
                </a:solidFill>
                <a:sym typeface="Calibri" panose="020F0502020204030204" pitchFamily="34" charset="0"/>
              </a:rPr>
              <a:t>范式</a:t>
            </a:r>
            <a:endParaRPr lang="zh-CN" altLang="en-US" sz="2600" dirty="0">
              <a:solidFill>
                <a:srgbClr val="0000CC"/>
              </a:solidFill>
              <a:sym typeface="Calibri" panose="020F0502020204030204" pitchFamily="34" charset="0"/>
            </a:endParaRPr>
          </a:p>
          <a:p>
            <a:r>
              <a:rPr lang="en-US" altLang="zh-CN" sz="2600" dirty="0">
                <a:solidFill>
                  <a:srgbClr val="0000CC"/>
                </a:solidFill>
                <a:sym typeface="Calibri" panose="020F0502020204030204" pitchFamily="34" charset="0"/>
              </a:rPr>
              <a:t>2NF</a:t>
            </a:r>
            <a:endParaRPr lang="zh-CN" altLang="en-US" sz="2600" dirty="0">
              <a:solidFill>
                <a:srgbClr val="0000CC"/>
              </a:solidFill>
              <a:sym typeface="Calibri" panose="020F0502020204030204" pitchFamily="34" charset="0"/>
            </a:endParaRPr>
          </a:p>
          <a:p>
            <a:r>
              <a:rPr lang="en-US" altLang="zh-CN" sz="2600" dirty="0">
                <a:solidFill>
                  <a:srgbClr val="0000CC"/>
                </a:solidFill>
              </a:rPr>
              <a:t>3NF</a:t>
            </a:r>
            <a:endParaRPr lang="en-US" altLang="zh-CN" sz="2600" dirty="0">
              <a:solidFill>
                <a:srgbClr val="0000CC"/>
              </a:solidFill>
            </a:endParaRPr>
          </a:p>
          <a:p>
            <a:r>
              <a:rPr lang="en-US" altLang="zh-CN" sz="2600" dirty="0">
                <a:solidFill>
                  <a:srgbClr val="0000CC"/>
                </a:solidFill>
              </a:rPr>
              <a:t>BCNF</a:t>
            </a:r>
            <a:endParaRPr lang="en-US" altLang="zh-CN" sz="2600" dirty="0">
              <a:solidFill>
                <a:srgbClr val="0000CC"/>
              </a:solidFill>
            </a:endParaRPr>
          </a:p>
          <a:p>
            <a:r>
              <a:rPr lang="zh-CN" altLang="en-US" sz="2600" dirty="0">
                <a:solidFill>
                  <a:srgbClr val="0000CC"/>
                </a:solidFill>
                <a:sym typeface="Calibri" panose="020F0502020204030204" pitchFamily="34" charset="0"/>
              </a:rPr>
              <a:t>多值依赖</a:t>
            </a:r>
            <a:endParaRPr lang="zh-CN" altLang="en-US" sz="2600" dirty="0">
              <a:solidFill>
                <a:srgbClr val="0000CC"/>
              </a:solidFill>
              <a:sym typeface="Calibri" panose="020F0502020204030204" pitchFamily="34" charset="0"/>
            </a:endParaRPr>
          </a:p>
          <a:p>
            <a:r>
              <a:rPr lang="en-US" altLang="zh-CN" sz="2600" dirty="0">
                <a:solidFill>
                  <a:srgbClr val="0000CC"/>
                </a:solidFill>
                <a:sym typeface="Calibri" panose="020F0502020204030204" pitchFamily="34" charset="0"/>
              </a:rPr>
              <a:t>4NF</a:t>
            </a:r>
            <a:endParaRPr lang="zh-CN" altLang="en-US" sz="2600" dirty="0">
              <a:solidFill>
                <a:srgbClr val="0000CC"/>
              </a:solidFill>
              <a:sym typeface="Calibri" panose="020F0502020204030204" pitchFamily="34" charset="0"/>
            </a:endParaRPr>
          </a:p>
          <a:p>
            <a:r>
              <a:rPr lang="zh-CN" altLang="en-US" sz="2600" dirty="0">
                <a:solidFill>
                  <a:srgbClr val="0000CC"/>
                </a:solidFill>
                <a:sym typeface="Calibri" panose="020F0502020204030204" pitchFamily="34" charset="0"/>
              </a:rPr>
              <a:t>规范化小结</a:t>
            </a:r>
            <a:endParaRPr lang="zh-CN" altLang="en-US" sz="26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a:t>
            </a:r>
            <a:endParaRPr lang="zh-CN" altLang="en-US" dirty="0"/>
          </a:p>
        </p:txBody>
      </p:sp>
      <p:sp>
        <p:nvSpPr>
          <p:cNvPr id="3" name="内容占位符 2"/>
          <p:cNvSpPr>
            <a:spLocks noGrp="1"/>
          </p:cNvSpPr>
          <p:nvPr>
            <p:ph idx="1"/>
          </p:nvPr>
        </p:nvSpPr>
        <p:spPr/>
        <p:txBody>
          <a:bodyPr/>
          <a:lstStyle/>
          <a:p>
            <a:r>
              <a:rPr lang="zh-CN" altLang="en-US" u="sng" dirty="0">
                <a:solidFill>
                  <a:srgbClr val="0000CC"/>
                </a:solidFill>
              </a:rPr>
              <a:t>定义</a:t>
            </a:r>
            <a:r>
              <a:rPr lang="en-US" altLang="zh-CN" u="sng" dirty="0">
                <a:solidFill>
                  <a:srgbClr val="0000CC"/>
                </a:solidFill>
              </a:rPr>
              <a:t>6.1</a:t>
            </a:r>
            <a:endParaRPr lang="en-US" altLang="zh-CN" u="sng" dirty="0">
              <a:solidFill>
                <a:srgbClr val="0000CC"/>
              </a:solidFill>
            </a:endParaRPr>
          </a:p>
          <a:p>
            <a:pPr lvl="1"/>
            <a:r>
              <a:rPr lang="zh-CN" altLang="en-US" dirty="0">
                <a:sym typeface="Calibri" panose="020F0502020204030204" pitchFamily="34" charset="0"/>
              </a:rPr>
              <a:t>设</a:t>
            </a:r>
            <a:r>
              <a:rPr lang="en-US" altLang="zh-CN" dirty="0">
                <a:sym typeface="Calibri" panose="020F0502020204030204" pitchFamily="34" charset="0"/>
              </a:rPr>
              <a:t>R(U)</a:t>
            </a:r>
            <a:r>
              <a:rPr lang="zh-CN" altLang="en-US" dirty="0">
                <a:sym typeface="Calibri" panose="020F0502020204030204" pitchFamily="34" charset="0"/>
              </a:rPr>
              <a:t>是一个属性集</a:t>
            </a:r>
            <a:r>
              <a:rPr lang="en-US" altLang="zh-CN" dirty="0">
                <a:sym typeface="Calibri" panose="020F0502020204030204" pitchFamily="34" charset="0"/>
              </a:rPr>
              <a:t>U</a:t>
            </a:r>
            <a:r>
              <a:rPr lang="zh-CN" altLang="en-US" dirty="0">
                <a:sym typeface="Calibri" panose="020F0502020204030204" pitchFamily="34" charset="0"/>
              </a:rPr>
              <a:t>上的关系模式，</a:t>
            </a:r>
            <a:r>
              <a:rPr lang="en-US" altLang="zh-CN" dirty="0">
                <a:sym typeface="Calibri" panose="020F0502020204030204" pitchFamily="34" charset="0"/>
              </a:rPr>
              <a:t>X</a:t>
            </a:r>
            <a:r>
              <a:rPr lang="zh-CN" altLang="en-US" dirty="0">
                <a:sym typeface="Calibri" panose="020F0502020204030204" pitchFamily="34" charset="0"/>
              </a:rPr>
              <a:t>和</a:t>
            </a:r>
            <a:r>
              <a:rPr lang="en-US" altLang="zh-CN" dirty="0">
                <a:sym typeface="Calibri" panose="020F0502020204030204" pitchFamily="34" charset="0"/>
              </a:rPr>
              <a:t>Y</a:t>
            </a:r>
            <a:r>
              <a:rPr lang="zh-CN" altLang="en-US" dirty="0">
                <a:sym typeface="Calibri" panose="020F0502020204030204" pitchFamily="34" charset="0"/>
              </a:rPr>
              <a:t>是</a:t>
            </a:r>
            <a:r>
              <a:rPr lang="en-US" altLang="zh-CN" dirty="0">
                <a:sym typeface="Calibri" panose="020F0502020204030204" pitchFamily="34" charset="0"/>
              </a:rPr>
              <a:t>U</a:t>
            </a:r>
            <a:r>
              <a:rPr lang="zh-CN" altLang="en-US" dirty="0">
                <a:sym typeface="Calibri" panose="020F0502020204030204" pitchFamily="34" charset="0"/>
              </a:rPr>
              <a:t>的子集。若对于</a:t>
            </a:r>
            <a:r>
              <a:rPr lang="en-US" altLang="zh-CN" dirty="0">
                <a:sym typeface="Calibri" panose="020F0502020204030204" pitchFamily="34" charset="0"/>
              </a:rPr>
              <a:t>R(U)</a:t>
            </a:r>
            <a:r>
              <a:rPr lang="zh-CN" altLang="en-US" dirty="0">
                <a:sym typeface="Calibri" panose="020F0502020204030204" pitchFamily="34" charset="0"/>
              </a:rPr>
              <a:t>的任意一个可能的关系</a:t>
            </a:r>
            <a:r>
              <a:rPr lang="en-US" altLang="zh-CN" dirty="0">
                <a:sym typeface="Calibri" panose="020F0502020204030204" pitchFamily="34" charset="0"/>
              </a:rPr>
              <a:t>r</a:t>
            </a:r>
            <a:r>
              <a:rPr lang="zh-CN" altLang="en-US" dirty="0">
                <a:sym typeface="Calibri" panose="020F0502020204030204" pitchFamily="34" charset="0"/>
              </a:rPr>
              <a:t>，</a:t>
            </a:r>
            <a:r>
              <a:rPr lang="en-US" altLang="zh-CN" dirty="0">
                <a:sym typeface="Calibri" panose="020F0502020204030204" pitchFamily="34" charset="0"/>
              </a:rPr>
              <a:t>r</a:t>
            </a:r>
            <a:r>
              <a:rPr lang="zh-CN" altLang="en-US" dirty="0">
                <a:sym typeface="Calibri" panose="020F0502020204030204" pitchFamily="34" charset="0"/>
              </a:rPr>
              <a:t> 中不可能存在两个元组在</a:t>
            </a:r>
            <a:r>
              <a:rPr lang="en-US" altLang="zh-CN" dirty="0">
                <a:sym typeface="Calibri" panose="020F0502020204030204" pitchFamily="34" charset="0"/>
              </a:rPr>
              <a:t>X</a:t>
            </a:r>
            <a:r>
              <a:rPr lang="zh-CN" altLang="en-US" dirty="0">
                <a:sym typeface="Calibri" panose="020F0502020204030204" pitchFamily="34" charset="0"/>
              </a:rPr>
              <a:t>上的属性值相等， 而在</a:t>
            </a:r>
            <a:r>
              <a:rPr lang="en-US" altLang="zh-CN" dirty="0">
                <a:sym typeface="Calibri" panose="020F0502020204030204" pitchFamily="34" charset="0"/>
              </a:rPr>
              <a:t>Y</a:t>
            </a:r>
            <a:r>
              <a:rPr lang="zh-CN" altLang="en-US" dirty="0">
                <a:sym typeface="Calibri" panose="020F0502020204030204" pitchFamily="34" charset="0"/>
              </a:rPr>
              <a:t>上的属性值不等， 则称“</a:t>
            </a:r>
            <a:r>
              <a:rPr lang="en-US" altLang="zh-CN" dirty="0">
                <a:solidFill>
                  <a:srgbClr val="FF00FF"/>
                </a:solidFill>
                <a:sym typeface="Calibri" panose="020F0502020204030204" pitchFamily="34" charset="0"/>
              </a:rPr>
              <a:t>X</a:t>
            </a:r>
            <a:r>
              <a:rPr lang="zh-CN" altLang="en-US" dirty="0">
                <a:solidFill>
                  <a:srgbClr val="FF00FF"/>
                </a:solidFill>
                <a:sym typeface="Calibri" panose="020F0502020204030204" pitchFamily="34" charset="0"/>
              </a:rPr>
              <a:t>函数确定</a:t>
            </a:r>
            <a:r>
              <a:rPr lang="en-US" altLang="zh-CN" dirty="0">
                <a:solidFill>
                  <a:srgbClr val="FF00FF"/>
                </a:solidFill>
                <a:sym typeface="Calibri" panose="020F0502020204030204" pitchFamily="34" charset="0"/>
              </a:rPr>
              <a:t>Y </a:t>
            </a:r>
            <a:r>
              <a:rPr lang="en-US" altLang="zh-CN" dirty="0">
                <a:sym typeface="Calibri" panose="020F0502020204030204" pitchFamily="34" charset="0"/>
              </a:rPr>
              <a:t>”</a:t>
            </a:r>
            <a:r>
              <a:rPr lang="zh-CN" altLang="en-US" dirty="0">
                <a:sym typeface="Calibri" panose="020F0502020204030204" pitchFamily="34" charset="0"/>
              </a:rPr>
              <a:t>或“</a:t>
            </a:r>
            <a:r>
              <a:rPr lang="en-US" altLang="zh-CN" dirty="0">
                <a:solidFill>
                  <a:srgbClr val="FF00FF"/>
                </a:solidFill>
                <a:sym typeface="Calibri" panose="020F0502020204030204" pitchFamily="34" charset="0"/>
              </a:rPr>
              <a:t>Y</a:t>
            </a:r>
            <a:r>
              <a:rPr lang="zh-CN" altLang="en-US" dirty="0">
                <a:solidFill>
                  <a:srgbClr val="FF00FF"/>
                </a:solidFill>
                <a:sym typeface="Calibri" panose="020F0502020204030204" pitchFamily="34" charset="0"/>
              </a:rPr>
              <a:t>函数依赖于</a:t>
            </a:r>
            <a:r>
              <a:rPr lang="en-US" altLang="zh-CN" dirty="0">
                <a:solidFill>
                  <a:srgbClr val="FF00FF"/>
                </a:solidFill>
                <a:sym typeface="Calibri" panose="020F0502020204030204" pitchFamily="34" charset="0"/>
              </a:rPr>
              <a:t>X </a:t>
            </a:r>
            <a:r>
              <a:rPr lang="en-US" altLang="zh-CN" dirty="0">
                <a:sym typeface="Calibri" panose="020F0502020204030204" pitchFamily="34" charset="0"/>
              </a:rPr>
              <a:t>”</a:t>
            </a:r>
            <a:r>
              <a:rPr lang="zh-CN" altLang="en-US" dirty="0">
                <a:sym typeface="Calibri" panose="020F0502020204030204" pitchFamily="34" charset="0"/>
              </a:rPr>
              <a:t>，记作</a:t>
            </a:r>
            <a:r>
              <a:rPr lang="en-US" altLang="zh-CN" dirty="0">
                <a:solidFill>
                  <a:srgbClr val="FF0000"/>
                </a:solidFill>
                <a:sym typeface="Calibri" panose="020F0502020204030204" pitchFamily="34" charset="0"/>
              </a:rPr>
              <a:t>X→Y</a:t>
            </a:r>
            <a:r>
              <a:rPr lang="en-US" altLang="zh-CN" dirty="0">
                <a:sym typeface="Calibri" panose="020F0502020204030204" pitchFamily="34" charset="0"/>
              </a:rPr>
              <a:t>.</a:t>
            </a:r>
            <a:endParaRPr lang="en-US" altLang="zh-CN" dirty="0">
              <a:sym typeface="Calibri" panose="020F0502020204030204" pitchFamily="34" charset="0"/>
            </a:endParaRPr>
          </a:p>
          <a:p>
            <a:r>
              <a:rPr lang="zh-CN" altLang="en-US" dirty="0">
                <a:solidFill>
                  <a:srgbClr val="FF0000"/>
                </a:solidFill>
              </a:rPr>
              <a:t>函数依赖属于语义范畴，只能根据语义来确定一个函数依赖</a:t>
            </a:r>
            <a:endParaRPr lang="en-US" altLang="zh-CN" dirty="0">
              <a:solidFill>
                <a:srgbClr val="FF0000"/>
              </a:solidFill>
            </a:endParaRPr>
          </a:p>
          <a:p>
            <a:pPr lvl="1"/>
            <a:r>
              <a:rPr lang="zh-CN" altLang="en-US" dirty="0">
                <a:solidFill>
                  <a:srgbClr val="0000CC"/>
                </a:solidFill>
              </a:rPr>
              <a:t>如，姓名</a:t>
            </a:r>
            <a:r>
              <a:rPr lang="zh-CN" altLang="en-US" dirty="0">
                <a:solidFill>
                  <a:srgbClr val="0000CC"/>
                </a:solidFill>
                <a:sym typeface="Symbol" panose="05050102010706020507" pitchFamily="18" charset="2"/>
              </a:rPr>
              <a:t></a:t>
            </a:r>
            <a:r>
              <a:rPr lang="zh-CN" altLang="en-US" dirty="0">
                <a:solidFill>
                  <a:srgbClr val="0000CC"/>
                </a:solidFill>
              </a:rPr>
              <a:t>年龄</a:t>
            </a:r>
            <a:r>
              <a:rPr lang="zh-CN" altLang="en-US" dirty="0"/>
              <a:t>只有在该部门没有同名人的条件下成立。如果允许有同名人，则年龄不在函数依赖于姓名</a:t>
            </a:r>
            <a:endParaRPr lang="en-US" altLang="zh-CN" dirty="0"/>
          </a:p>
          <a:p>
            <a:r>
              <a:rPr lang="zh-CN" altLang="en-US" dirty="0"/>
              <a:t>函数依赖</a:t>
            </a:r>
            <a:r>
              <a:rPr lang="zh-CN" altLang="en-US" dirty="0">
                <a:solidFill>
                  <a:srgbClr val="FF0000"/>
                </a:solidFill>
              </a:rPr>
              <a:t>不是</a:t>
            </a:r>
            <a:r>
              <a:rPr lang="zh-CN" altLang="en-US" dirty="0"/>
              <a:t>指关系模式</a:t>
            </a:r>
            <a:r>
              <a:rPr lang="en-US" altLang="zh-CN" dirty="0"/>
              <a:t>R</a:t>
            </a:r>
            <a:r>
              <a:rPr lang="zh-CN" altLang="en-US" dirty="0"/>
              <a:t>的</a:t>
            </a:r>
            <a:r>
              <a:rPr lang="zh-CN" altLang="en-US" dirty="0">
                <a:solidFill>
                  <a:srgbClr val="FF0000"/>
                </a:solidFill>
              </a:rPr>
              <a:t>某个或某些关系满足的约束条件</a:t>
            </a:r>
            <a:r>
              <a:rPr lang="zh-CN" altLang="en-US" dirty="0"/>
              <a:t>，而是指</a:t>
            </a:r>
            <a:r>
              <a:rPr lang="en-US" altLang="zh-CN" dirty="0"/>
              <a:t>R</a:t>
            </a:r>
            <a:r>
              <a:rPr lang="zh-CN" altLang="en-US" dirty="0"/>
              <a:t>的</a:t>
            </a:r>
            <a:r>
              <a:rPr lang="zh-CN" altLang="en-US" dirty="0">
                <a:solidFill>
                  <a:srgbClr val="FF0000"/>
                </a:solidFill>
              </a:rPr>
              <a:t>一切关系</a:t>
            </a:r>
            <a:r>
              <a:rPr lang="zh-CN" altLang="en-US" dirty="0"/>
              <a:t>均要满足的约束条件。</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lstStyle/>
          <a:p>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a:t>
            </a:r>
            <a:endParaRPr lang="en-US" altLang="zh-CN" dirty="0"/>
          </a:p>
          <a:p>
            <a:pPr lvl="1"/>
            <a:r>
              <a:rPr lang="zh-CN" altLang="en-US" dirty="0"/>
              <a:t>假设不允许重名，则所有的函数依赖如下：</a:t>
            </a:r>
            <a:endParaRPr lang="en-US" altLang="zh-CN" dirty="0"/>
          </a:p>
          <a:p>
            <a:pPr marL="357505" lvl="1" indent="0">
              <a:buNone/>
            </a:pPr>
            <a:r>
              <a:rPr lang="en-US" altLang="zh-CN" dirty="0" err="1"/>
              <a:t>Sno</a:t>
            </a:r>
            <a:r>
              <a:rPr lang="en-US" altLang="zh-CN" dirty="0">
                <a:sym typeface="Symbol" panose="05050102010706020507" pitchFamily="18" charset="2"/>
              </a:rPr>
              <a:t> </a:t>
            </a:r>
            <a:r>
              <a:rPr lang="en-US" altLang="zh-CN" dirty="0" err="1">
                <a:sym typeface="Symbol" panose="05050102010706020507" pitchFamily="18" charset="2"/>
              </a:rPr>
              <a:t>Ssex</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Sage,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Sdept</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Ssex</a:t>
            </a:r>
            <a:endParaRPr lang="en-US" altLang="zh-CN" dirty="0">
              <a:sym typeface="Symbol" panose="05050102010706020507" pitchFamily="18" charset="2"/>
            </a:endParaRPr>
          </a:p>
          <a:p>
            <a:pPr marL="357505" lvl="1" indent="0">
              <a:buNone/>
            </a:pPr>
            <a:r>
              <a:rPr lang="en-US" altLang="zh-CN" dirty="0" err="1">
                <a:sym typeface="Symbol" panose="05050102010706020507" pitchFamily="18" charset="2"/>
              </a:rPr>
              <a:t>Sname</a:t>
            </a:r>
            <a:r>
              <a:rPr lang="en-US" altLang="zh-CN" dirty="0">
                <a:sym typeface="Symbol" panose="05050102010706020507" pitchFamily="18" charset="2"/>
              </a:rPr>
              <a:t> Sage,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Sdept</a:t>
            </a:r>
            <a:endParaRPr lang="en-US" altLang="zh-CN" dirty="0">
              <a:sym typeface="Symbol" panose="05050102010706020507" pitchFamily="18" charset="2"/>
            </a:endParaRPr>
          </a:p>
          <a:p>
            <a:pPr lvl="1"/>
            <a:endParaRPr lang="en-US" altLang="zh-CN" dirty="0">
              <a:sym typeface="Symbol" panose="05050102010706020507" pitchFamily="18" charset="2"/>
            </a:endParaRPr>
          </a:p>
          <a:p>
            <a:pPr lvl="1"/>
            <a:r>
              <a:rPr lang="zh-CN" altLang="en-US" dirty="0">
                <a:solidFill>
                  <a:srgbClr val="FF0000"/>
                </a:solidFill>
                <a:sym typeface="Symbol" panose="05050102010706020507" pitchFamily="18" charset="2"/>
              </a:rPr>
              <a:t>思考</a:t>
            </a:r>
            <a:r>
              <a:rPr lang="zh-CN" altLang="en-US" dirty="0">
                <a:sym typeface="Symbol" panose="05050102010706020507" pitchFamily="18" charset="2"/>
              </a:rPr>
              <a:t>：</a:t>
            </a:r>
            <a:endParaRPr lang="en-US" altLang="zh-CN" dirty="0">
              <a:sym typeface="Symbol" panose="05050102010706020507" pitchFamily="18" charset="2"/>
            </a:endParaRPr>
          </a:p>
          <a:p>
            <a:pPr marL="814705" lvl="1" indent="-457200">
              <a:buAutoNum type="arabicPeriod"/>
            </a:pPr>
            <a:r>
              <a:rPr lang="en-US" altLang="zh-CN" dirty="0" err="1">
                <a:solidFill>
                  <a:srgbClr val="0000CC"/>
                </a:solidFill>
              </a:rPr>
              <a:t>Ssex</a:t>
            </a:r>
            <a:r>
              <a:rPr lang="zh-CN" altLang="en-US" dirty="0">
                <a:solidFill>
                  <a:srgbClr val="0000CC"/>
                </a:solidFill>
              </a:rPr>
              <a:t>与</a:t>
            </a:r>
            <a:r>
              <a:rPr lang="en-US" altLang="zh-CN" dirty="0">
                <a:solidFill>
                  <a:srgbClr val="0000CC"/>
                </a:solidFill>
              </a:rPr>
              <a:t>Sage</a:t>
            </a:r>
            <a:r>
              <a:rPr lang="zh-CN" altLang="en-US" dirty="0">
                <a:solidFill>
                  <a:srgbClr val="0000CC"/>
                </a:solidFill>
              </a:rPr>
              <a:t>，</a:t>
            </a:r>
            <a:r>
              <a:rPr lang="en-US" altLang="zh-CN" dirty="0" err="1">
                <a:solidFill>
                  <a:srgbClr val="0000CC"/>
                </a:solidFill>
              </a:rPr>
              <a:t>Ssex</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a:t>
            </a:r>
            <a:r>
              <a:rPr lang="en-US" altLang="zh-CN" dirty="0">
                <a:solidFill>
                  <a:srgbClr val="0000CC"/>
                </a:solidFill>
              </a:rPr>
              <a:t>Sage</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之间是否存在函数依赖？</a:t>
            </a:r>
            <a:endParaRPr lang="en-US" altLang="zh-CN" dirty="0">
              <a:solidFill>
                <a:srgbClr val="0000CC"/>
              </a:solidFill>
            </a:endParaRPr>
          </a:p>
          <a:p>
            <a:pPr marL="814705" lvl="1" indent="-457200">
              <a:buAutoNum type="arabicPeriod"/>
            </a:pPr>
            <a:r>
              <a:rPr lang="zh-CN" altLang="en-US" dirty="0">
                <a:solidFill>
                  <a:srgbClr val="0000CC"/>
                </a:solidFill>
              </a:rPr>
              <a:t>假设允许重名，请列出</a:t>
            </a:r>
            <a:r>
              <a:rPr lang="en-US" altLang="zh-CN" dirty="0">
                <a:solidFill>
                  <a:srgbClr val="0000CC"/>
                </a:solidFill>
              </a:rPr>
              <a:t>Student</a:t>
            </a:r>
            <a:r>
              <a:rPr lang="zh-CN" altLang="en-US" dirty="0">
                <a:solidFill>
                  <a:srgbClr val="0000CC"/>
                </a:solidFill>
              </a:rPr>
              <a:t>上所有的函数依赖</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圆角矩形 4"/>
          <p:cNvSpPr/>
          <p:nvPr/>
        </p:nvSpPr>
        <p:spPr>
          <a:xfrm>
            <a:off x="5943600" y="1752600"/>
            <a:ext cx="3810000" cy="457200"/>
          </a:xfrm>
          <a:prstGeom prst="roundRect">
            <a:avLst/>
          </a:prstGeom>
          <a:noFill/>
          <a:ln w="3175">
            <a:solidFill>
              <a:srgbClr val="000099"/>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7772400" y="2362200"/>
            <a:ext cx="152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24600" y="3034948"/>
            <a:ext cx="3429000" cy="461665"/>
          </a:xfrm>
          <a:prstGeom prst="rect">
            <a:avLst/>
          </a:prstGeom>
          <a:noFill/>
        </p:spPr>
        <p:txBody>
          <a:bodyPr wrap="square" rtlCol="0">
            <a:spAutoFit/>
          </a:bodyPr>
          <a:lstStyle/>
          <a:p>
            <a:pPr algn="ct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FF0000"/>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CC"/>
                </a:solidFill>
                <a:latin typeface="等线 Light" panose="02010600030101010101" pitchFamily="2" charset="-122"/>
                <a:ea typeface="等线 Light" panose="02010600030101010101" pitchFamily="2" charset="-122"/>
                <a:sym typeface="Symbol" panose="05050102010706020507" pitchFamily="18" charset="2"/>
              </a:rPr>
              <a:t> </a:t>
            </a:r>
            <a:r>
              <a:rPr lang="en-US" altLang="zh-CN" sz="2400" dirty="0" err="1">
                <a:solidFill>
                  <a:srgbClr val="0000CC"/>
                </a:solidFill>
                <a:latin typeface="等线 Light" panose="02010600030101010101" pitchFamily="2" charset="-122"/>
                <a:ea typeface="等线 Light" panose="02010600030101010101" pitchFamily="2" charset="-122"/>
              </a:rPr>
              <a:t>Sname</a:t>
            </a:r>
            <a:endParaRPr lang="zh-CN" altLang="en-US" sz="2400" dirty="0">
              <a:solidFill>
                <a:srgbClr val="0000CC"/>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6</a:t>
            </a:r>
            <a:r>
              <a:rPr lang="zh-CN" altLang="en-US" sz="6000" dirty="0">
                <a:solidFill>
                  <a:srgbClr val="000099"/>
                </a:solidFill>
                <a:latin typeface="等线" panose="02010600030101010101" pitchFamily="2" charset="-122"/>
                <a:ea typeface="等线" panose="02010600030101010101" pitchFamily="2" charset="-122"/>
              </a:rPr>
              <a:t>章 关系数据理论</a:t>
            </a:r>
            <a:endParaRPr lang="en-US" altLang="zh-CN" sz="6000" dirty="0">
              <a:solidFill>
                <a:srgbClr val="000099"/>
              </a:solidFill>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0000CC"/>
                </a:solidFill>
              </a:rPr>
              <a:t>非平凡的函数依赖</a:t>
            </a:r>
            <a:endParaRPr lang="en-US" altLang="zh-CN" dirty="0">
              <a:solidFill>
                <a:srgbClr val="0000CC"/>
              </a:solidFill>
            </a:endParaRPr>
          </a:p>
          <a:p>
            <a:pPr lvl="1"/>
            <a:r>
              <a:rPr lang="en-US" altLang="zh-CN" dirty="0">
                <a:highlight>
                  <a:srgbClr val="FFFF00"/>
                </a:highlight>
                <a:sym typeface="Calibri" panose="020F0502020204030204" pitchFamily="34" charset="0"/>
              </a:rPr>
              <a:t>X →Y</a:t>
            </a:r>
            <a:r>
              <a:rPr lang="zh-CN" altLang="en-US" dirty="0">
                <a:highlight>
                  <a:srgbClr val="FFFF00"/>
                </a:highlight>
                <a:sym typeface="Calibri" panose="020F0502020204030204" pitchFamily="34" charset="0"/>
              </a:rPr>
              <a:t>，但</a:t>
            </a:r>
            <a:r>
              <a:rPr lang="en-US" altLang="zh-CN" dirty="0">
                <a:highlight>
                  <a:srgbClr val="FFFF00"/>
                </a:highlight>
                <a:sym typeface="Calibri" panose="020F0502020204030204" pitchFamily="34" charset="0"/>
              </a:rPr>
              <a:t>Y </a:t>
            </a:r>
            <a:r>
              <a:rPr lang="en-US" altLang="zh-CN" dirty="0">
                <a:highlight>
                  <a:srgbClr val="FFFF00"/>
                </a:highlight>
                <a:latin typeface="Cambria Math" panose="02040503050406030204" pitchFamily="18" charset="0"/>
                <a:ea typeface="Cambria Math" panose="02040503050406030204" pitchFamily="18" charset="0"/>
                <a:sym typeface="Calibri" panose="020F0502020204030204" pitchFamily="34" charset="0"/>
              </a:rPr>
              <a:t>⊈</a:t>
            </a:r>
            <a:r>
              <a:rPr lang="en-US" altLang="zh-CN" dirty="0">
                <a:highlight>
                  <a:srgbClr val="FFFF00"/>
                </a:highlight>
                <a:sym typeface="Calibri" panose="020F0502020204030204" pitchFamily="34" charset="0"/>
              </a:rPr>
              <a:t>X</a:t>
            </a:r>
            <a:r>
              <a:rPr lang="zh-CN" altLang="en-US" dirty="0">
                <a:highlight>
                  <a:srgbClr val="FFFF00"/>
                </a:highlight>
                <a:sym typeface="Calibri" panose="020F0502020204030204" pitchFamily="34" charset="0"/>
              </a:rPr>
              <a:t>，则称</a:t>
            </a:r>
            <a:r>
              <a:rPr lang="en-US" altLang="zh-CN" dirty="0">
                <a:highlight>
                  <a:srgbClr val="FFFF00"/>
                </a:highlight>
                <a:sym typeface="Calibri" panose="020F0502020204030204" pitchFamily="34" charset="0"/>
              </a:rPr>
              <a:t>X</a:t>
            </a:r>
            <a:r>
              <a:rPr lang="en-US" altLang="zh-CN" i="1" dirty="0">
                <a:highlight>
                  <a:srgbClr val="FFFF00"/>
                </a:highlight>
                <a:sym typeface="Calibri" panose="020F0502020204030204" pitchFamily="34" charset="0"/>
              </a:rPr>
              <a:t> </a:t>
            </a:r>
            <a:r>
              <a:rPr lang="en-US" altLang="zh-CN" dirty="0">
                <a:highlight>
                  <a:srgbClr val="FFFF00"/>
                </a:highlight>
                <a:sym typeface="Calibri" panose="020F0502020204030204" pitchFamily="34" charset="0"/>
              </a:rPr>
              <a:t>→Y</a:t>
            </a:r>
            <a:r>
              <a:rPr lang="en-US" altLang="zh-CN" i="1" dirty="0">
                <a:highlight>
                  <a:srgbClr val="FFFF00"/>
                </a:highlight>
                <a:sym typeface="Calibri" panose="020F0502020204030204" pitchFamily="34" charset="0"/>
              </a:rPr>
              <a:t> </a:t>
            </a:r>
            <a:r>
              <a:rPr lang="zh-CN" altLang="en-US" dirty="0">
                <a:highlight>
                  <a:srgbClr val="FFFF00"/>
                </a:highlight>
                <a:sym typeface="Calibri" panose="020F0502020204030204" pitchFamily="34" charset="0"/>
              </a:rPr>
              <a:t>是</a:t>
            </a:r>
            <a:r>
              <a:rPr lang="zh-CN" altLang="en-US" dirty="0">
                <a:solidFill>
                  <a:srgbClr val="FF00FF"/>
                </a:solidFill>
                <a:highlight>
                  <a:srgbClr val="FFFF00"/>
                </a:highlight>
                <a:sym typeface="Calibri" panose="020F0502020204030204" pitchFamily="34" charset="0"/>
              </a:rPr>
              <a:t>非平凡的函数依赖（</a:t>
            </a:r>
            <a:r>
              <a:rPr lang="en-US" altLang="zh-CN" dirty="0">
                <a:solidFill>
                  <a:srgbClr val="FF00FF"/>
                </a:solidFill>
                <a:highlight>
                  <a:srgbClr val="FFFF00"/>
                </a:highlight>
                <a:sym typeface="Calibri" panose="020F0502020204030204" pitchFamily="34" charset="0"/>
              </a:rPr>
              <a:t>Sno,Ssex→Ssex</a:t>
            </a:r>
            <a:r>
              <a:rPr lang="zh-CN" altLang="en-US" dirty="0">
                <a:solidFill>
                  <a:srgbClr val="FF00FF"/>
                </a:solidFill>
                <a:highlight>
                  <a:srgbClr val="FFFF00"/>
                </a:highlight>
                <a:sym typeface="Calibri" panose="020F0502020204030204" pitchFamily="34" charset="0"/>
              </a:rPr>
              <a:t>）</a:t>
            </a:r>
            <a:endParaRPr lang="en-US" altLang="zh-CN" dirty="0"/>
          </a:p>
          <a:p>
            <a:r>
              <a:rPr lang="zh-CN" altLang="en-US" dirty="0">
                <a:solidFill>
                  <a:srgbClr val="0000CC"/>
                </a:solidFill>
              </a:rPr>
              <a:t>平凡的函数依赖</a:t>
            </a:r>
            <a:endParaRPr lang="en-US" altLang="zh-CN" dirty="0">
              <a:solidFill>
                <a:srgbClr val="0000CC"/>
              </a:solidFill>
            </a:endParaRPr>
          </a:p>
          <a:p>
            <a:pPr lvl="1"/>
            <a:r>
              <a:rPr lang="en-US" altLang="zh-CN" dirty="0">
                <a:sym typeface="Calibri" panose="020F0502020204030204" pitchFamily="34" charset="0"/>
              </a:rPr>
              <a:t>X</a:t>
            </a:r>
            <a:r>
              <a:rPr lang="en-US" altLang="zh-CN" i="1" dirty="0">
                <a:sym typeface="Calibri" panose="020F0502020204030204" pitchFamily="34" charset="0"/>
              </a:rPr>
              <a:t> </a:t>
            </a:r>
            <a:r>
              <a:rPr lang="en-US" altLang="zh-CN" dirty="0">
                <a:sym typeface="Calibri" panose="020F0502020204030204" pitchFamily="34" charset="0"/>
              </a:rPr>
              <a:t>→Y</a:t>
            </a:r>
            <a:r>
              <a:rPr lang="zh-CN" altLang="en-US" dirty="0">
                <a:sym typeface="Calibri" panose="020F0502020204030204" pitchFamily="34" charset="0"/>
              </a:rPr>
              <a:t>，但</a:t>
            </a:r>
            <a:r>
              <a:rPr lang="en-US" altLang="zh-CN" dirty="0">
                <a:sym typeface="Calibri" panose="020F0502020204030204" pitchFamily="34" charset="0"/>
              </a:rPr>
              <a:t>Y ⊆X </a:t>
            </a:r>
            <a:r>
              <a:rPr lang="zh-CN" altLang="en-US" dirty="0">
                <a:sym typeface="Calibri" panose="020F0502020204030204" pitchFamily="34" charset="0"/>
              </a:rPr>
              <a:t>，则称</a:t>
            </a:r>
            <a:r>
              <a:rPr lang="en-US" altLang="zh-CN" dirty="0">
                <a:sym typeface="Calibri" panose="020F0502020204030204" pitchFamily="34" charset="0"/>
              </a:rPr>
              <a:t>X</a:t>
            </a:r>
            <a:r>
              <a:rPr lang="en-US" altLang="zh-CN" i="1" dirty="0">
                <a:sym typeface="Calibri" panose="020F0502020204030204" pitchFamily="34" charset="0"/>
              </a:rPr>
              <a:t> </a:t>
            </a:r>
            <a:r>
              <a:rPr lang="en-US" altLang="zh-CN" dirty="0">
                <a:sym typeface="Calibri" panose="020F0502020204030204" pitchFamily="34" charset="0"/>
              </a:rPr>
              <a:t>→Y </a:t>
            </a:r>
            <a:r>
              <a:rPr lang="zh-CN" altLang="en-US" dirty="0">
                <a:sym typeface="Calibri" panose="020F0502020204030204" pitchFamily="34" charset="0"/>
              </a:rPr>
              <a:t>是</a:t>
            </a:r>
            <a:r>
              <a:rPr lang="zh-CN" altLang="en-US" dirty="0">
                <a:solidFill>
                  <a:srgbClr val="FF00FF"/>
                </a:solidFill>
                <a:sym typeface="Calibri" panose="020F0502020204030204" pitchFamily="34" charset="0"/>
              </a:rPr>
              <a:t>平凡的函数依赖</a:t>
            </a:r>
            <a:endParaRPr lang="en-US" altLang="zh-CN" dirty="0">
              <a:solidFill>
                <a:srgbClr val="FF00FF"/>
              </a:solidFill>
              <a:sym typeface="Calibri" panose="020F0502020204030204" pitchFamily="34" charset="0"/>
            </a:endParaRPr>
          </a:p>
          <a:p>
            <a:pPr lvl="1"/>
            <a:r>
              <a:rPr lang="zh-CN" altLang="en-US" dirty="0">
                <a:solidFill>
                  <a:srgbClr val="FF00FF"/>
                </a:solidFill>
                <a:sym typeface="Calibri" panose="020F0502020204030204" pitchFamily="34" charset="0"/>
              </a:rPr>
              <a:t>平凡函数依赖对任何关系都成立，它不反映新的语义。若无特别声明，总讨论非平凡的函数依赖</a:t>
            </a:r>
            <a:endParaRPr lang="en-US" altLang="zh-CN" dirty="0"/>
          </a:p>
          <a:p>
            <a:r>
              <a:rPr lang="zh-CN" altLang="en-US" dirty="0">
                <a:sym typeface="Calibri" panose="020F0502020204030204" pitchFamily="34" charset="0"/>
              </a:rPr>
              <a:t>若</a:t>
            </a:r>
            <a:r>
              <a:rPr lang="en-US" altLang="zh-CN" dirty="0">
                <a:sym typeface="Calibri" panose="020F0502020204030204" pitchFamily="34" charset="0"/>
              </a:rPr>
              <a:t>X →Y</a:t>
            </a:r>
            <a:r>
              <a:rPr lang="zh-CN" altLang="en-US" dirty="0">
                <a:sym typeface="Calibri" panose="020F0502020204030204" pitchFamily="34" charset="0"/>
              </a:rPr>
              <a:t>，则</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ym typeface="Calibri" panose="020F0502020204030204" pitchFamily="34" charset="0"/>
              </a:rPr>
              <a:t>称为这个函数依赖的</a:t>
            </a:r>
            <a:r>
              <a:rPr lang="zh-CN" altLang="en-US" dirty="0">
                <a:solidFill>
                  <a:srgbClr val="FF00FF"/>
                </a:solidFill>
                <a:sym typeface="Calibri" panose="020F0502020204030204" pitchFamily="34" charset="0"/>
              </a:rPr>
              <a:t>决定因素</a:t>
            </a:r>
            <a:r>
              <a:rPr lang="en-US" altLang="zh-CN" dirty="0">
                <a:solidFill>
                  <a:srgbClr val="FF00FF"/>
                </a:solidFill>
                <a:sym typeface="Calibri" panose="020F0502020204030204" pitchFamily="34" charset="0"/>
              </a:rPr>
              <a:t>(Determinant)</a:t>
            </a:r>
            <a:endParaRPr lang="en-US" altLang="zh-CN" dirty="0">
              <a:solidFill>
                <a:srgbClr val="FF00FF"/>
              </a:solidFill>
              <a:sym typeface="Calibri" panose="020F0502020204030204" pitchFamily="34" charset="0"/>
            </a:endParaRPr>
          </a:p>
          <a:p>
            <a:r>
              <a:rPr lang="zh-CN" altLang="en-US" dirty="0">
                <a:sym typeface="Calibri" panose="020F0502020204030204" pitchFamily="34" charset="0"/>
              </a:rPr>
              <a:t>若</a:t>
            </a:r>
            <a:r>
              <a:rPr lang="en-US" altLang="zh-CN" dirty="0">
                <a:sym typeface="Calibri" panose="020F0502020204030204" pitchFamily="34" charset="0"/>
              </a:rPr>
              <a:t>X →Y</a:t>
            </a:r>
            <a:r>
              <a:rPr lang="zh-CN" altLang="en-US" dirty="0">
                <a:sym typeface="Calibri" panose="020F0502020204030204" pitchFamily="34" charset="0"/>
              </a:rPr>
              <a:t>，</a:t>
            </a:r>
            <a:r>
              <a:rPr lang="en-US" altLang="zh-CN" dirty="0">
                <a:sym typeface="Calibri" panose="020F0502020204030204" pitchFamily="34" charset="0"/>
              </a:rPr>
              <a:t>Y →X</a:t>
            </a:r>
            <a:r>
              <a:rPr lang="zh-CN" altLang="en-US" dirty="0">
                <a:sym typeface="Calibri" panose="020F0502020204030204" pitchFamily="34" charset="0"/>
              </a:rPr>
              <a:t>，则记作</a:t>
            </a:r>
            <a:r>
              <a:rPr lang="en-US" altLang="zh-CN" dirty="0">
                <a:solidFill>
                  <a:srgbClr val="0000CC"/>
                </a:solidFill>
                <a:highlight>
                  <a:srgbClr val="FFFF00"/>
                </a:highlight>
                <a:sym typeface="Calibri" panose="020F0502020204030204" pitchFamily="34" charset="0"/>
              </a:rPr>
              <a:t>X </a:t>
            </a:r>
            <a:r>
              <a:rPr lang="en-US" altLang="zh-CN" dirty="0">
                <a:solidFill>
                  <a:srgbClr val="0000CC"/>
                </a:solidFill>
                <a:highlight>
                  <a:srgbClr val="FFFF00"/>
                </a:highlight>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CC"/>
                </a:solidFill>
                <a:highlight>
                  <a:srgbClr val="FFFF00"/>
                </a:highlight>
                <a:sym typeface="Calibri" panose="020F0502020204030204" pitchFamily="34" charset="0"/>
              </a:rPr>
              <a:t>Y</a:t>
            </a:r>
            <a:endParaRPr lang="en-US" altLang="zh-CN" dirty="0">
              <a:solidFill>
                <a:srgbClr val="0000CC"/>
              </a:solidFill>
              <a:sym typeface="Calibri" panose="020F0502020204030204" pitchFamily="34" charset="0"/>
            </a:endParaRPr>
          </a:p>
          <a:p>
            <a:r>
              <a:rPr lang="zh-CN" altLang="en-US" dirty="0">
                <a:sym typeface="Calibri" panose="020F0502020204030204" pitchFamily="34" charset="0"/>
              </a:rPr>
              <a:t>若</a:t>
            </a:r>
            <a:r>
              <a:rPr lang="en-US" altLang="zh-CN" dirty="0">
                <a:sym typeface="Calibri" panose="020F0502020204030204" pitchFamily="34" charset="0"/>
              </a:rPr>
              <a:t>Y </a:t>
            </a:r>
            <a:r>
              <a:rPr lang="zh-CN" altLang="en-US" dirty="0">
                <a:sym typeface="Calibri" panose="020F0502020204030204" pitchFamily="34" charset="0"/>
              </a:rPr>
              <a:t>不函数依赖于</a:t>
            </a:r>
            <a:r>
              <a:rPr lang="en-US" altLang="zh-CN" dirty="0">
                <a:sym typeface="Calibri" panose="020F0502020204030204" pitchFamily="34" charset="0"/>
              </a:rPr>
              <a:t>X</a:t>
            </a:r>
            <a:r>
              <a:rPr lang="zh-CN" altLang="en-US" dirty="0">
                <a:sym typeface="Calibri" panose="020F0502020204030204" pitchFamily="34" charset="0"/>
              </a:rPr>
              <a:t>，则记作</a:t>
            </a:r>
            <a:r>
              <a:rPr lang="en-US" altLang="zh-CN" dirty="0">
                <a:solidFill>
                  <a:srgbClr val="0000CC"/>
                </a:solidFill>
                <a:highlight>
                  <a:srgbClr val="FFFF00"/>
                </a:highlight>
                <a:sym typeface="Calibri" panose="020F0502020204030204" pitchFamily="34" charset="0"/>
              </a:rPr>
              <a:t>X </a:t>
            </a:r>
            <a:r>
              <a:rPr lang="en-US" altLang="zh-CN" sz="3200" dirty="0">
                <a:solidFill>
                  <a:srgbClr val="0000CC"/>
                </a:solidFill>
                <a:highlight>
                  <a:srgbClr val="FFFF00"/>
                </a:highlight>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highlight>
                  <a:srgbClr val="FFFF00"/>
                </a:highlight>
                <a:sym typeface="Calibri" panose="020F0502020204030204" pitchFamily="34" charset="0"/>
              </a:rPr>
              <a:t>Y</a:t>
            </a:r>
            <a:endParaRPr lang="en-US" altLang="zh-CN" spc="-3000" dirty="0">
              <a:solidFill>
                <a:srgbClr val="0000CC"/>
              </a:solidFill>
              <a:highlight>
                <a:srgbClr val="FFFF00"/>
              </a:highlight>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5085" y="381000"/>
                <a:ext cx="11215915" cy="6155026"/>
              </a:xfrm>
            </p:spPr>
            <p:txBody>
              <a:bodyPr/>
              <a:lstStyle/>
              <a:p>
                <a:pPr>
                  <a:lnSpc>
                    <a:spcPct val="150000"/>
                  </a:lnSpc>
                </a:pPr>
                <a:r>
                  <a:rPr lang="zh-CN" altLang="en-US" dirty="0">
                    <a:solidFill>
                      <a:srgbClr val="0000CC"/>
                    </a:solidFill>
                  </a:rPr>
                  <a:t>完全函数依赖</a:t>
                </a:r>
                <a:endParaRPr lang="en-US" altLang="zh-CN" dirty="0">
                  <a:solidFill>
                    <a:srgbClr val="0000CC"/>
                  </a:solidFill>
                </a:endParaRPr>
              </a:p>
              <a:p>
                <a:pPr lvl="1">
                  <a:lnSpc>
                    <a:spcPct val="150000"/>
                  </a:lnSpc>
                </a:pP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6.2  </a:t>
                </a:r>
                <a:r>
                  <a:rPr lang="zh-CN" altLang="en-US" dirty="0">
                    <a:sym typeface="Calibri" panose="020F0502020204030204" pitchFamily="34" charset="0"/>
                  </a:rPr>
                  <a:t>在</a:t>
                </a:r>
                <a:r>
                  <a:rPr lang="en-US" altLang="zh-CN" dirty="0">
                    <a:sym typeface="Calibri" panose="020F0502020204030204" pitchFamily="34" charset="0"/>
                  </a:rPr>
                  <a:t>R(U)</a:t>
                </a:r>
                <a:r>
                  <a:rPr lang="zh-CN" altLang="en-US" dirty="0">
                    <a:sym typeface="Calibri" panose="020F0502020204030204" pitchFamily="34" charset="0"/>
                  </a:rPr>
                  <a:t>中，如果</a:t>
                </a:r>
                <a:r>
                  <a:rPr lang="en-US" altLang="zh-CN" dirty="0">
                    <a:sym typeface="Calibri" panose="020F0502020204030204" pitchFamily="34" charset="0"/>
                  </a:rPr>
                  <a:t>X →Y</a:t>
                </a:r>
                <a:r>
                  <a:rPr lang="zh-CN" altLang="en-US" dirty="0">
                    <a:sym typeface="Calibri" panose="020F0502020204030204" pitchFamily="34" charset="0"/>
                  </a:rPr>
                  <a:t>，并且对于</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ym typeface="Calibri" panose="020F0502020204030204" pitchFamily="34" charset="0"/>
                  </a:rPr>
                  <a:t>的任何一个真子集</a:t>
                </a:r>
                <a:r>
                  <a:rPr lang="en-US" altLang="zh-CN" dirty="0">
                    <a:sym typeface="Calibri" panose="020F0502020204030204" pitchFamily="34" charset="0"/>
                  </a:rPr>
                  <a:t>X’</a:t>
                </a:r>
                <a:r>
                  <a:rPr lang="zh-CN" altLang="en-US" dirty="0">
                    <a:latin typeface="+mn-ea"/>
                    <a:ea typeface="+mn-ea"/>
                    <a:sym typeface="Calibri" panose="020F0502020204030204" pitchFamily="34" charset="0"/>
                  </a:rPr>
                  <a:t>,</a:t>
                </a:r>
                <a:r>
                  <a:rPr lang="zh-CN" altLang="en-US" dirty="0">
                    <a:sym typeface="Calibri" panose="020F0502020204030204" pitchFamily="34" charset="0"/>
                  </a:rPr>
                  <a:t> 都有 </a:t>
                </a:r>
                <a:r>
                  <a:rPr lang="en-US" altLang="zh-CN" dirty="0">
                    <a:sym typeface="Calibri" panose="020F0502020204030204" pitchFamily="34" charset="0"/>
                  </a:rPr>
                  <a:t>X’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 Y, </a:t>
                </a:r>
                <a:r>
                  <a:rPr lang="zh-CN" altLang="en-US" dirty="0">
                    <a:sym typeface="Calibri" panose="020F0502020204030204" pitchFamily="34" charset="0"/>
                  </a:rPr>
                  <a:t>则称</a:t>
                </a:r>
                <a:r>
                  <a:rPr lang="en-US" altLang="zh-CN" dirty="0">
                    <a:sym typeface="Calibri" panose="020F0502020204030204" pitchFamily="34" charset="0"/>
                  </a:rPr>
                  <a:t>Y</a:t>
                </a:r>
                <a:r>
                  <a:rPr lang="en-US" altLang="zh-CN" i="1" dirty="0">
                    <a:sym typeface="Calibri" panose="020F0502020204030204" pitchFamily="34" charset="0"/>
                  </a:rPr>
                  <a:t> </a:t>
                </a:r>
                <a:r>
                  <a:rPr lang="zh-CN" altLang="en-US" dirty="0">
                    <a:sym typeface="Calibri" panose="020F0502020204030204" pitchFamily="34" charset="0"/>
                  </a:rPr>
                  <a:t>对</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olidFill>
                      <a:srgbClr val="FF00FF"/>
                    </a:solidFill>
                    <a:sym typeface="Calibri" panose="020F0502020204030204" pitchFamily="34" charset="0"/>
                  </a:rPr>
                  <a:t>完全函数依赖</a:t>
                </a:r>
                <a:r>
                  <a:rPr lang="zh-CN" altLang="en-US" dirty="0">
                    <a:sym typeface="Calibri" panose="020F0502020204030204" pitchFamily="34" charset="0"/>
                  </a:rPr>
                  <a:t>，记作</a:t>
                </a:r>
                <a:r>
                  <a:rPr lang="en-US" altLang="zh-CN" dirty="0">
                    <a:solidFill>
                      <a:srgbClr val="0000CC"/>
                    </a:solidFill>
                    <a:sym typeface="Calibri" panose="020F0502020204030204" pitchFamily="34" charset="0"/>
                  </a:rPr>
                  <a:t>X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smtClean="0">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Y</a:t>
                </a:r>
                <a:endParaRPr lang="en-US" altLang="zh-CN" dirty="0">
                  <a:solidFill>
                    <a:srgbClr val="0000CC"/>
                  </a:solidFill>
                </a:endParaRPr>
              </a:p>
              <a:p>
                <a:pPr>
                  <a:lnSpc>
                    <a:spcPct val="150000"/>
                  </a:lnSpc>
                </a:pPr>
                <a:r>
                  <a:rPr lang="zh-CN" altLang="en-US" dirty="0">
                    <a:solidFill>
                      <a:srgbClr val="0000CC"/>
                    </a:solidFill>
                  </a:rPr>
                  <a:t>部分函数依赖</a:t>
                </a:r>
                <a:endParaRPr lang="en-US" altLang="zh-CN" dirty="0">
                  <a:solidFill>
                    <a:srgbClr val="0000CC"/>
                  </a:solidFill>
                </a:endParaRPr>
              </a:p>
              <a:p>
                <a:pPr lvl="1">
                  <a:lnSpc>
                    <a:spcPct val="150000"/>
                  </a:lnSpc>
                </a:pPr>
                <a:r>
                  <a:rPr lang="zh-CN" altLang="en-US" dirty="0">
                    <a:sym typeface="Calibri" panose="020F0502020204030204" pitchFamily="34" charset="0"/>
                  </a:rPr>
                  <a:t>若</a:t>
                </a:r>
                <a:r>
                  <a:rPr lang="en-US" altLang="zh-CN" dirty="0">
                    <a:sym typeface="Calibri" panose="020F0502020204030204" pitchFamily="34" charset="0"/>
                  </a:rPr>
                  <a:t>X →Y</a:t>
                </a:r>
                <a:r>
                  <a:rPr lang="zh-CN" altLang="en-US" dirty="0">
                    <a:sym typeface="Calibri" panose="020F0502020204030204" pitchFamily="34" charset="0"/>
                  </a:rPr>
                  <a:t>，但</a:t>
                </a:r>
                <a:r>
                  <a:rPr lang="en-US" altLang="zh-CN" dirty="0">
                    <a:sym typeface="Calibri" panose="020F0502020204030204" pitchFamily="34" charset="0"/>
                  </a:rPr>
                  <a:t>Y </a:t>
                </a:r>
                <a:r>
                  <a:rPr lang="zh-CN" altLang="en-US" dirty="0">
                    <a:sym typeface="Calibri" panose="020F0502020204030204" pitchFamily="34" charset="0"/>
                  </a:rPr>
                  <a:t>不完全函数依赖于</a:t>
                </a:r>
                <a:r>
                  <a:rPr lang="en-US" altLang="zh-CN" dirty="0">
                    <a:sym typeface="Calibri" panose="020F0502020204030204" pitchFamily="34" charset="0"/>
                  </a:rPr>
                  <a:t>X</a:t>
                </a:r>
                <a:r>
                  <a:rPr lang="zh-CN" altLang="en-US" dirty="0">
                    <a:sym typeface="Calibri" panose="020F0502020204030204" pitchFamily="34" charset="0"/>
                  </a:rPr>
                  <a:t>，则称</a:t>
                </a:r>
                <a:r>
                  <a:rPr lang="en-US" altLang="zh-CN" dirty="0">
                    <a:sym typeface="Calibri" panose="020F0502020204030204" pitchFamily="34" charset="0"/>
                  </a:rPr>
                  <a:t>Y</a:t>
                </a:r>
                <a:r>
                  <a:rPr lang="en-US" altLang="zh-CN" i="1" dirty="0">
                    <a:sym typeface="Calibri" panose="020F0502020204030204" pitchFamily="34" charset="0"/>
                  </a:rPr>
                  <a:t> </a:t>
                </a:r>
                <a:r>
                  <a:rPr lang="zh-CN" altLang="en-US" dirty="0">
                    <a:sym typeface="Calibri" panose="020F0502020204030204" pitchFamily="34" charset="0"/>
                  </a:rPr>
                  <a:t>对</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olidFill>
                      <a:srgbClr val="FF00FF"/>
                    </a:solidFill>
                    <a:sym typeface="Calibri" panose="020F0502020204030204" pitchFamily="34" charset="0"/>
                  </a:rPr>
                  <a:t>部分函数依赖</a:t>
                </a:r>
                <a:r>
                  <a:rPr lang="zh-CN" altLang="en-US" dirty="0">
                    <a:sym typeface="Calibri" panose="020F0502020204030204" pitchFamily="34" charset="0"/>
                  </a:rPr>
                  <a:t>，记作 </a:t>
                </a:r>
                <a:r>
                  <a:rPr lang="en-US" altLang="zh-CN" dirty="0">
                    <a:solidFill>
                      <a:srgbClr val="0000CC"/>
                    </a:solidFill>
                    <a:sym typeface="Calibri" panose="020F0502020204030204" pitchFamily="34" charset="0"/>
                  </a:rPr>
                  <a:t>X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Y</a:t>
                </a:r>
                <a:endParaRPr lang="en-US" altLang="zh-CN" dirty="0">
                  <a:solidFill>
                    <a:srgbClr val="0000CC"/>
                  </a:solidFill>
                  <a:sym typeface="Calibri" panose="020F0502020204030204" pitchFamily="34" charset="0"/>
                </a:endParaRPr>
              </a:p>
              <a:p>
                <a:pPr>
                  <a:lnSpc>
                    <a:spcPct val="150000"/>
                  </a:lnSpc>
                </a:pPr>
                <a:r>
                  <a:rPr lang="zh-CN" altLang="en-US" dirty="0">
                    <a:solidFill>
                      <a:srgbClr val="0000CC"/>
                    </a:solidFill>
                  </a:rPr>
                  <a:t>例：</a:t>
                </a:r>
                <a:r>
                  <a:rPr lang="zh-CN" altLang="en-US" dirty="0">
                    <a:sym typeface="Calibri" panose="020F0502020204030204" pitchFamily="34" charset="0"/>
                  </a:rPr>
                  <a:t>在关系</a:t>
                </a:r>
                <a:r>
                  <a:rPr lang="en-US" altLang="zh-CN" dirty="0">
                    <a:sym typeface="Calibri" panose="020F0502020204030204" pitchFamily="34" charset="0"/>
                  </a:rPr>
                  <a:t>SC(</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 Grade)</a:t>
                </a:r>
                <a:r>
                  <a:rPr lang="zh-CN" altLang="en-US" dirty="0">
                    <a:sym typeface="Calibri" panose="020F0502020204030204" pitchFamily="34" charset="0"/>
                  </a:rPr>
                  <a:t>中，</a:t>
                </a:r>
                <a:endParaRPr lang="en-US" altLang="zh-CN" dirty="0">
                  <a:sym typeface="Calibri" panose="020F0502020204030204" pitchFamily="34" charset="0"/>
                </a:endParaRPr>
              </a:p>
              <a:p>
                <a:pPr lvl="1">
                  <a:lnSpc>
                    <a:spcPct val="150000"/>
                  </a:lnSpc>
                </a:pP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ym typeface="Calibri" panose="020F0502020204030204" pitchFamily="34" charset="0"/>
                  </a:rPr>
                  <a:t>Grade</a:t>
                </a:r>
                <a:r>
                  <a:rPr lang="zh-CN" altLang="en-US" dirty="0">
                    <a:sym typeface="Calibri" panose="020F0502020204030204" pitchFamily="34" charset="0"/>
                  </a:rPr>
                  <a:t>，</a:t>
                </a:r>
                <a:r>
                  <a:rPr lang="en-US" altLang="zh-CN" dirty="0" err="1">
                    <a:sym typeface="Calibri" panose="020F0502020204030204" pitchFamily="34" charset="0"/>
                  </a:rPr>
                  <a:t>Cno</a:t>
                </a:r>
                <a:r>
                  <a:rPr lang="en-US" altLang="zh-CN" dirty="0">
                    <a:sym typeface="Calibri" panose="020F0502020204030204" pitchFamily="34" charset="0"/>
                  </a:rPr>
                  <a:t>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ym typeface="Calibri" panose="020F0502020204030204" pitchFamily="34" charset="0"/>
                  </a:rPr>
                  <a:t>Grade             </a:t>
                </a:r>
                <a:r>
                  <a:rPr lang="en-US" altLang="zh-CN" dirty="0">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 Grade</a:t>
                </a:r>
                <a:endParaRPr lang="en-US" altLang="zh-CN" dirty="0">
                  <a:solidFill>
                    <a:srgbClr val="0000CC"/>
                  </a:solidFill>
                </a:endParaRPr>
              </a:p>
              <a:p>
                <a:pPr lvl="1">
                  <a:lnSpc>
                    <a:spcPct val="150000"/>
                  </a:lnSpc>
                </a:pPr>
                <a:r>
                  <a:rPr lang="en-US" altLang="zh-CN" dirty="0">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highlight>
                              <a:srgbClr val="FFFF00"/>
                            </a:highlight>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highlight>
                              <a:srgbClr val="FFFF00"/>
                            </a:highlight>
                            <a:latin typeface="Cambria Math" panose="02040503050406030204" pitchFamily="18" charset="0"/>
                            <a:sym typeface="Calibri" panose="020F0502020204030204" pitchFamily="34" charset="0"/>
                          </a:rPr>
                          <m:t>𝑃</m:t>
                        </m:r>
                      </m:e>
                    </m:groupChr>
                  </m:oMath>
                </a14:m>
                <a:r>
                  <a:rPr lang="en-US" altLang="zh-CN" dirty="0">
                    <a:solidFill>
                      <a:srgbClr val="0000CC"/>
                    </a:solidFill>
                    <a:highlight>
                      <a:srgbClr val="FFFF00"/>
                    </a:highlight>
                    <a:sym typeface="Calibri" panose="020F0502020204030204" pitchFamily="34" charset="0"/>
                  </a:rPr>
                  <a:t> </a:t>
                </a:r>
                <a:r>
                  <a:rPr lang="en-US" altLang="zh-CN" dirty="0">
                    <a:solidFill>
                      <a:srgbClr val="0000CC"/>
                    </a:solidFill>
                    <a:sym typeface="Calibri" panose="020F0502020204030204" pitchFamily="34" charset="0"/>
                  </a:rPr>
                  <a:t>Sno,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 Cno</a:t>
                </a:r>
                <a:endParaRPr lang="en-US" altLang="zh-CN" dirty="0">
                  <a:sym typeface="Calibri" panose="020F0502020204030204" pitchFamily="3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5085" y="381000"/>
                <a:ext cx="11215915" cy="6155026"/>
              </a:xfrm>
              <a:blipFill rotWithShape="1">
                <a:blip r:embed="rId1"/>
                <a:stretch>
                  <a:fillRect l="-1"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右箭头 1"/>
          <p:cNvSpPr/>
          <p:nvPr/>
        </p:nvSpPr>
        <p:spPr>
          <a:xfrm>
            <a:off x="5257800" y="5181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5085" y="457200"/>
                <a:ext cx="11292115" cy="6078826"/>
              </a:xfrm>
            </p:spPr>
            <p:txBody>
              <a:bodyPr>
                <a:normAutofit/>
              </a:bodyPr>
              <a:lstStyle/>
              <a:p>
                <a:pPr>
                  <a:lnSpc>
                    <a:spcPct val="150000"/>
                  </a:lnSpc>
                </a:pPr>
                <a:r>
                  <a:rPr lang="zh-CN" altLang="en-US" dirty="0">
                    <a:solidFill>
                      <a:srgbClr val="0000CC"/>
                    </a:solidFill>
                  </a:rPr>
                  <a:t>传递函数依赖</a:t>
                </a:r>
                <a:endParaRPr lang="en-US" altLang="zh-CN" dirty="0">
                  <a:solidFill>
                    <a:srgbClr val="0000CC"/>
                  </a:solidFill>
                </a:endParaRPr>
              </a:p>
              <a:p>
                <a:pPr lvl="1">
                  <a:lnSpc>
                    <a:spcPct val="150000"/>
                  </a:lnSpc>
                </a:pP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6.3  </a:t>
                </a:r>
                <a:r>
                  <a:rPr lang="zh-CN" altLang="en-US" dirty="0">
                    <a:sym typeface="Calibri" panose="020F0502020204030204" pitchFamily="34" charset="0"/>
                  </a:rPr>
                  <a:t>在</a:t>
                </a:r>
                <a:r>
                  <a:rPr lang="en-US" altLang="zh-CN" dirty="0">
                    <a:sym typeface="Calibri" panose="020F0502020204030204" pitchFamily="34" charset="0"/>
                  </a:rPr>
                  <a:t>R(U)</a:t>
                </a:r>
                <a:r>
                  <a:rPr lang="zh-CN" altLang="en-US" dirty="0">
                    <a:sym typeface="Calibri" panose="020F0502020204030204" pitchFamily="34" charset="0"/>
                  </a:rPr>
                  <a:t>中，如果</a:t>
                </a:r>
                <a:r>
                  <a:rPr lang="en-US" altLang="zh-CN" dirty="0">
                    <a:sym typeface="Calibri" panose="020F0502020204030204" pitchFamily="34" charset="0"/>
                  </a:rPr>
                  <a:t>X→Y (Y </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a:t>
                </a:r>
                <a:r>
                  <a:rPr lang="en-US" altLang="zh-CN" dirty="0">
                    <a:sym typeface="Calibri" panose="020F0502020204030204" pitchFamily="34" charset="0"/>
                  </a:rPr>
                  <a:t>Y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ym typeface="Calibri" panose="020F0502020204030204" pitchFamily="34" charset="0"/>
                  </a:rPr>
                  <a:t>X</a:t>
                </a:r>
                <a:r>
                  <a:rPr lang="zh-CN" altLang="en-US" dirty="0">
                    <a:sym typeface="Calibri" panose="020F0502020204030204" pitchFamily="34" charset="0"/>
                  </a:rPr>
                  <a:t>，</a:t>
                </a:r>
                <a:r>
                  <a:rPr lang="en-US" altLang="zh-CN" dirty="0">
                    <a:sym typeface="Calibri" panose="020F0502020204030204" pitchFamily="34" charset="0"/>
                  </a:rPr>
                  <a:t>Y →Z</a:t>
                </a:r>
                <a:r>
                  <a:rPr lang="zh-CN" altLang="en-US" dirty="0">
                    <a:sym typeface="Calibri" panose="020F0502020204030204" pitchFamily="34" charset="0"/>
                  </a:rPr>
                  <a:t>，</a:t>
                </a:r>
                <a:r>
                  <a:rPr lang="en-US" altLang="zh-CN" dirty="0">
                    <a:sym typeface="Calibri" panose="020F0502020204030204" pitchFamily="34" charset="0"/>
                  </a:rPr>
                  <a:t>Z </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Y, </a:t>
                </a:r>
                <a:r>
                  <a:rPr lang="zh-CN" altLang="en-US" dirty="0">
                    <a:sym typeface="Calibri" panose="020F0502020204030204" pitchFamily="34" charset="0"/>
                  </a:rPr>
                  <a:t>则称</a:t>
                </a:r>
                <a:r>
                  <a:rPr lang="en-US" altLang="zh-CN" dirty="0">
                    <a:sym typeface="Calibri" panose="020F0502020204030204" pitchFamily="34" charset="0"/>
                  </a:rPr>
                  <a:t>Z </a:t>
                </a:r>
                <a:r>
                  <a:rPr lang="zh-CN" altLang="en-US" dirty="0">
                    <a:sym typeface="Calibri" panose="020F0502020204030204" pitchFamily="34" charset="0"/>
                  </a:rPr>
                  <a:t>对</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olidFill>
                      <a:srgbClr val="FF00FF"/>
                    </a:solidFill>
                    <a:sym typeface="Calibri" panose="020F0502020204030204" pitchFamily="34" charset="0"/>
                  </a:rPr>
                  <a:t>传递函数依赖</a:t>
                </a:r>
                <a:r>
                  <a:rPr lang="zh-CN" altLang="en-US" dirty="0">
                    <a:sym typeface="Calibri" panose="020F0502020204030204" pitchFamily="34" charset="0"/>
                  </a:rPr>
                  <a:t>，记作 </a:t>
                </a:r>
                <a:r>
                  <a:rPr lang="en-US" altLang="zh-CN" dirty="0">
                    <a:solidFill>
                      <a:srgbClr val="0000CC"/>
                    </a:solidFill>
                    <a:sym typeface="Calibri" panose="020F0502020204030204" pitchFamily="34" charset="0"/>
                  </a:rPr>
                  <a:t>X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sz="2000" i="1">
                            <a:solidFill>
                              <a:srgbClr val="0000CC"/>
                            </a:solidFill>
                            <a:latin typeface="Cambria Math" panose="02040503050406030204" pitchFamily="18" charset="0"/>
                            <a:sym typeface="Calibri" panose="020F0502020204030204" pitchFamily="34" charset="0"/>
                          </a:rPr>
                        </m:ctrlPr>
                      </m:groupChrPr>
                      <m:e>
                        <m:r>
                          <m:rPr>
                            <m:brk m:alnAt="2"/>
                          </m:rPr>
                          <a:rPr lang="zh-CN" altLang="en-US" sz="2000" i="1">
                            <a:solidFill>
                              <a:srgbClr val="0000CC"/>
                            </a:solidFill>
                            <a:latin typeface="Cambria Math" panose="02040503050406030204" pitchFamily="18" charset="0"/>
                            <a:sym typeface="Calibri" panose="020F0502020204030204" pitchFamily="34" charset="0"/>
                          </a:rPr>
                          <m:t>传</m:t>
                        </m:r>
                        <m:r>
                          <a:rPr lang="zh-CN" altLang="en-US" sz="2000" i="1">
                            <a:solidFill>
                              <a:srgbClr val="0000CC"/>
                            </a:solidFill>
                            <a:latin typeface="Cambria Math" panose="02040503050406030204" pitchFamily="18" charset="0"/>
                            <a:sym typeface="Calibri" panose="020F0502020204030204" pitchFamily="34" charset="0"/>
                          </a:rPr>
                          <m:t>递</m:t>
                        </m:r>
                      </m:e>
                    </m:groupChr>
                  </m:oMath>
                </a14:m>
                <a:r>
                  <a:rPr lang="en-US" altLang="zh-CN" dirty="0">
                    <a:solidFill>
                      <a:srgbClr val="0000CC"/>
                    </a:solidFill>
                    <a:sym typeface="Calibri" panose="020F0502020204030204" pitchFamily="34" charset="0"/>
                  </a:rPr>
                  <a:t> Z</a:t>
                </a:r>
                <a:endParaRPr lang="zh-CN" altLang="en-US" dirty="0"/>
              </a:p>
              <a:p>
                <a:r>
                  <a:rPr lang="zh-CN" altLang="en-US" dirty="0"/>
                  <a:t>注：</a:t>
                </a:r>
                <a:r>
                  <a:rPr lang="zh-CN" altLang="en-US" dirty="0">
                    <a:sym typeface="Times New Roman" panose="02020603050405020304" pitchFamily="18" charset="0"/>
                  </a:rPr>
                  <a:t>如果</a:t>
                </a:r>
                <a:r>
                  <a:rPr lang="en-US" altLang="zh-CN" dirty="0">
                    <a:sym typeface="Times New Roman" panose="02020603050405020304" pitchFamily="18" charset="0"/>
                  </a:rPr>
                  <a:t>Y →X, </a:t>
                </a:r>
                <a:r>
                  <a:rPr lang="zh-CN" altLang="en-US" dirty="0">
                    <a:sym typeface="Times New Roman" panose="02020603050405020304" pitchFamily="18" charset="0"/>
                  </a:rPr>
                  <a:t>即</a:t>
                </a:r>
                <a:r>
                  <a:rPr lang="en-US" altLang="zh-CN" dirty="0">
                    <a:sym typeface="Times New Roman" panose="02020603050405020304" pitchFamily="18" charset="0"/>
                  </a:rPr>
                  <a:t>X </a:t>
                </a:r>
                <a:r>
                  <a:rPr lang="en-US" altLang="zh-CN" dirty="0">
                    <a:latin typeface="Cambria Math" panose="02040503050406030204" pitchFamily="18" charset="0"/>
                    <a:ea typeface="Cambria Math" panose="02040503050406030204" pitchFamily="18" charset="0"/>
                    <a:sym typeface="Times New Roman" panose="02020603050405020304" pitchFamily="18" charset="0"/>
                  </a:rPr>
                  <a:t>↔</a:t>
                </a:r>
                <a:r>
                  <a:rPr lang="en-US" altLang="zh-CN" dirty="0">
                    <a:sym typeface="Times New Roman" panose="02020603050405020304" pitchFamily="18" charset="0"/>
                  </a:rPr>
                  <a:t> Y</a:t>
                </a:r>
                <a:r>
                  <a:rPr lang="zh-CN" altLang="en-US" dirty="0">
                    <a:sym typeface="Times New Roman" panose="02020603050405020304" pitchFamily="18" charset="0"/>
                  </a:rPr>
                  <a:t>，则</a:t>
                </a:r>
                <a:r>
                  <a:rPr lang="en-US" altLang="zh-CN" dirty="0">
                    <a:sym typeface="Times New Roman" panose="02020603050405020304" pitchFamily="18" charset="0"/>
                  </a:rPr>
                  <a:t>Z </a:t>
                </a:r>
                <a:r>
                  <a:rPr lang="zh-CN" altLang="en-US" dirty="0">
                    <a:sym typeface="Times New Roman" panose="02020603050405020304" pitchFamily="18" charset="0"/>
                  </a:rPr>
                  <a:t>直接依赖于</a:t>
                </a:r>
                <a:r>
                  <a:rPr lang="en-US" altLang="zh-CN" dirty="0">
                    <a:sym typeface="Times New Roman" panose="02020603050405020304" pitchFamily="18" charset="0"/>
                  </a:rPr>
                  <a:t>X</a:t>
                </a:r>
                <a:r>
                  <a:rPr lang="zh-CN" altLang="en-US" dirty="0">
                    <a:sym typeface="Times New Roman" panose="02020603050405020304" pitchFamily="18" charset="0"/>
                  </a:rPr>
                  <a:t>，而不是传递函数依赖</a:t>
                </a:r>
                <a:endParaRPr lang="en-US" altLang="zh-CN" dirty="0">
                  <a:sym typeface="Times New Roman" panose="02020603050405020304" pitchFamily="18" charset="0"/>
                </a:endParaRPr>
              </a:p>
              <a:p>
                <a:endParaRPr lang="en-US" altLang="zh-CN" sz="1200" dirty="0">
                  <a:sym typeface="Times New Roman" panose="02020603050405020304" pitchFamily="18" charset="0"/>
                </a:endParaRPr>
              </a:p>
              <a:p>
                <a:r>
                  <a:rPr lang="zh-CN" altLang="en-US" dirty="0">
                    <a:sym typeface="Times New Roman" panose="02020603050405020304" pitchFamily="18" charset="0"/>
                  </a:rPr>
                  <a:t>例：在关系</a:t>
                </a:r>
                <a:r>
                  <a:rPr lang="en-US" altLang="zh-CN" dirty="0" err="1">
                    <a:sym typeface="Times New Roman" panose="02020603050405020304" pitchFamily="18" charset="0"/>
                  </a:rPr>
                  <a:t>Std</a:t>
                </a:r>
                <a:r>
                  <a:rPr lang="en-US" altLang="zh-CN" dirty="0">
                    <a:sym typeface="Times New Roman" panose="02020603050405020304" pitchFamily="18" charset="0"/>
                  </a:rPr>
                  <a:t>(</a:t>
                </a:r>
                <a:r>
                  <a:rPr lang="en-US" altLang="zh-CN" dirty="0" err="1">
                    <a:sym typeface="Times New Roman" panose="02020603050405020304" pitchFamily="18" charset="0"/>
                  </a:rPr>
                  <a:t>Sno</a:t>
                </a:r>
                <a:r>
                  <a:rPr lang="en-US" altLang="zh-CN" dirty="0">
                    <a:sym typeface="Times New Roman" panose="02020603050405020304" pitchFamily="18" charset="0"/>
                  </a:rPr>
                  <a:t>, </a:t>
                </a:r>
                <a:r>
                  <a:rPr lang="en-US" altLang="zh-CN" dirty="0" err="1">
                    <a:sym typeface="Times New Roman" panose="02020603050405020304" pitchFamily="18" charset="0"/>
                  </a:rPr>
                  <a:t>Sdept</a:t>
                </a:r>
                <a:r>
                  <a:rPr lang="en-US" altLang="zh-CN" dirty="0">
                    <a:sym typeface="Times New Roman" panose="02020603050405020304" pitchFamily="18" charset="0"/>
                  </a:rPr>
                  <a:t>, </a:t>
                </a:r>
                <a:r>
                  <a:rPr lang="en-US" altLang="zh-CN" dirty="0" err="1">
                    <a:sym typeface="Times New Roman" panose="02020603050405020304" pitchFamily="18" charset="0"/>
                  </a:rPr>
                  <a:t>Mname</a:t>
                </a:r>
                <a:r>
                  <a:rPr lang="en-US" altLang="zh-CN" dirty="0">
                    <a:sym typeface="Times New Roman" panose="02020603050405020304" pitchFamily="18" charset="0"/>
                  </a:rPr>
                  <a:t>)</a:t>
                </a:r>
                <a:r>
                  <a:rPr lang="zh-CN" altLang="en-US" dirty="0">
                    <a:sym typeface="Times New Roman" panose="02020603050405020304" pitchFamily="18" charset="0"/>
                  </a:rPr>
                  <a:t>中，</a:t>
                </a:r>
                <a:endParaRPr lang="en-US" altLang="zh-CN" dirty="0">
                  <a:sym typeface="Times New Roman" panose="02020603050405020304" pitchFamily="18" charset="0"/>
                </a:endParaRPr>
              </a:p>
              <a:p>
                <a:pPr lvl="1"/>
                <a:r>
                  <a:rPr lang="en-US" altLang="zh-CN" dirty="0" err="1">
                    <a:solidFill>
                      <a:srgbClr val="0000CC"/>
                    </a:solidFill>
                    <a:sym typeface="Times New Roman" panose="02020603050405020304" pitchFamily="18" charset="0"/>
                  </a:rPr>
                  <a:t>Sno</a:t>
                </a:r>
                <a:r>
                  <a:rPr lang="en-US" altLang="zh-CN" dirty="0">
                    <a:solidFill>
                      <a:srgbClr val="0000CC"/>
                    </a:solidFill>
                    <a:sym typeface="Times New Roman" panose="02020603050405020304" pitchFamily="18" charset="0"/>
                  </a:rPr>
                  <a:t> → </a:t>
                </a:r>
                <a:r>
                  <a:rPr lang="en-US" altLang="zh-CN" dirty="0" err="1">
                    <a:solidFill>
                      <a:srgbClr val="0000CC"/>
                    </a:solidFill>
                    <a:sym typeface="Times New Roman" panose="02020603050405020304" pitchFamily="18" charset="0"/>
                  </a:rPr>
                  <a:t>Sdept</a:t>
                </a:r>
                <a:r>
                  <a:rPr lang="zh-CN" altLang="en-US" dirty="0">
                    <a:solidFill>
                      <a:srgbClr val="0000CC"/>
                    </a:solidFill>
                    <a:sym typeface="Times New Roman" panose="02020603050405020304" pitchFamily="18" charset="0"/>
                  </a:rPr>
                  <a:t>，</a:t>
                </a:r>
                <a:r>
                  <a:rPr lang="en-US" altLang="zh-CN" dirty="0" err="1">
                    <a:solidFill>
                      <a:srgbClr val="0000CC"/>
                    </a:solidFill>
                    <a:sym typeface="Times New Roman" panose="02020603050405020304" pitchFamily="18" charset="0"/>
                  </a:rPr>
                  <a:t>Sdept</a:t>
                </a:r>
                <a:r>
                  <a:rPr lang="en-US" altLang="zh-CN" dirty="0">
                    <a:solidFill>
                      <a:srgbClr val="0000CC"/>
                    </a:solidFill>
                    <a:sym typeface="Times New Roman" panose="02020603050405020304" pitchFamily="18" charset="0"/>
                  </a:rPr>
                  <a:t> → </a:t>
                </a:r>
                <a:r>
                  <a:rPr lang="en-US" altLang="zh-CN" dirty="0" err="1">
                    <a:solidFill>
                      <a:srgbClr val="0000CC"/>
                    </a:solidFill>
                    <a:sym typeface="Times New Roman" panose="02020603050405020304" pitchFamily="18" charset="0"/>
                  </a:rPr>
                  <a:t>Mname</a:t>
                </a:r>
                <a:r>
                  <a:rPr lang="zh-CN" altLang="en-US" dirty="0">
                    <a:solidFill>
                      <a:srgbClr val="0000CC"/>
                    </a:solidFill>
                    <a:sym typeface="Times New Roman" panose="02020603050405020304" pitchFamily="18" charset="0"/>
                  </a:rPr>
                  <a:t>，</a:t>
                </a:r>
                <a:endParaRPr lang="en-US" altLang="zh-CN" dirty="0">
                  <a:solidFill>
                    <a:srgbClr val="0000CC"/>
                  </a:solidFill>
                  <a:sym typeface="Times New Roman" panose="02020603050405020304" pitchFamily="18" charset="0"/>
                </a:endParaRPr>
              </a:p>
              <a:p>
                <a:pPr marL="357505" lvl="1" indent="0">
                  <a:buNone/>
                </a:pPr>
                <a:endParaRPr lang="en-US" altLang="zh-CN" sz="2000" dirty="0">
                  <a:sym typeface="Times New Roman" panose="02020603050405020304" pitchFamily="18" charset="0"/>
                </a:endParaRPr>
              </a:p>
              <a:p>
                <a:pPr lvl="1"/>
                <a:r>
                  <a:rPr lang="en-US" altLang="zh-CN" dirty="0" err="1">
                    <a:solidFill>
                      <a:srgbClr val="C00000"/>
                    </a:solidFill>
                    <a:sym typeface="Times New Roman" panose="02020603050405020304" pitchFamily="18" charset="0"/>
                  </a:rPr>
                  <a:t>Mname</a:t>
                </a:r>
                <a:r>
                  <a:rPr lang="zh-CN" altLang="en-US" dirty="0">
                    <a:solidFill>
                      <a:srgbClr val="C00000"/>
                    </a:solidFill>
                    <a:sym typeface="Times New Roman" panose="02020603050405020304" pitchFamily="18" charset="0"/>
                  </a:rPr>
                  <a:t>传递函数依赖于</a:t>
                </a:r>
                <a:r>
                  <a:rPr lang="en-US" altLang="zh-CN" dirty="0" err="1">
                    <a:solidFill>
                      <a:srgbClr val="C00000"/>
                    </a:solidFill>
                    <a:sym typeface="Times New Roman" panose="02020603050405020304" pitchFamily="18" charset="0"/>
                  </a:rPr>
                  <a:t>Sno</a:t>
                </a:r>
                <a:endParaRPr lang="zh-CN" altLang="en-US" dirty="0">
                  <a:solidFill>
                    <a:srgbClr val="C00000"/>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5085" y="457200"/>
                <a:ext cx="11292115" cy="6078826"/>
              </a:xfrm>
              <a:blipFill rotWithShape="1">
                <a:blip r:embed="rId1"/>
                <a:stretch>
                  <a:fillRect l="-1"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下箭头 4"/>
          <p:cNvSpPr/>
          <p:nvPr/>
        </p:nvSpPr>
        <p:spPr>
          <a:xfrm>
            <a:off x="3048000" y="4648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up)">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solidFill>
                      <a:srgbClr val="0000CC"/>
                    </a:solidFill>
                    <a:highlight>
                      <a:srgbClr val="FFFF00"/>
                    </a:highlight>
                  </a:rPr>
                  <a:t>码</a:t>
                </a:r>
                <a:r>
                  <a:rPr lang="en-US" altLang="zh-CN" dirty="0">
                    <a:solidFill>
                      <a:srgbClr val="0000CC"/>
                    </a:solidFill>
                    <a:highlight>
                      <a:srgbClr val="FFFF00"/>
                    </a:highlight>
                  </a:rPr>
                  <a:t>(key)</a:t>
                </a:r>
                <a:r>
                  <a:rPr lang="zh-CN" altLang="en-US" dirty="0">
                    <a:highlight>
                      <a:srgbClr val="FFFF00"/>
                    </a:highlight>
                  </a:rPr>
                  <a:t>也称</a:t>
                </a:r>
                <a:r>
                  <a:rPr lang="zh-CN" altLang="en-US" dirty="0">
                    <a:solidFill>
                      <a:srgbClr val="0000CC"/>
                    </a:solidFill>
                    <a:highlight>
                      <a:srgbClr val="FFFF00"/>
                    </a:highlight>
                  </a:rPr>
                  <a:t>键</a:t>
                </a:r>
                <a:r>
                  <a:rPr lang="zh-CN" altLang="en-US" dirty="0">
                    <a:highlight>
                      <a:srgbClr val="FFFF00"/>
                    </a:highlight>
                  </a:rPr>
                  <a:t>或</a:t>
                </a:r>
                <a:r>
                  <a:rPr lang="zh-CN" altLang="en-US" dirty="0">
                    <a:solidFill>
                      <a:srgbClr val="0000CC"/>
                    </a:solidFill>
                    <a:highlight>
                      <a:srgbClr val="FFFF00"/>
                    </a:highlight>
                  </a:rPr>
                  <a:t>键码</a:t>
                </a:r>
                <a:r>
                  <a:rPr lang="zh-CN" altLang="en-US" dirty="0"/>
                  <a:t>，是关系模式中的一个重要概念。</a:t>
                </a:r>
                <a:endParaRPr lang="en-US" altLang="zh-CN" dirty="0"/>
              </a:p>
              <a:p>
                <a:pPr lvl="1"/>
                <a:r>
                  <a:rPr lang="zh-CN" altLang="en-US" dirty="0"/>
                  <a:t>用函数依赖的概念来定义码</a:t>
                </a:r>
                <a:endParaRPr lang="en-US" altLang="zh-CN" dirty="0"/>
              </a:p>
              <a:p>
                <a:r>
                  <a:rPr lang="zh-CN" altLang="en-US" u="sng" dirty="0">
                    <a:solidFill>
                      <a:srgbClr val="0000CC"/>
                    </a:solidFill>
                  </a:rPr>
                  <a:t>定义</a:t>
                </a:r>
                <a:r>
                  <a:rPr lang="en-US" altLang="zh-CN" u="sng" dirty="0">
                    <a:solidFill>
                      <a:srgbClr val="0000CC"/>
                    </a:solidFill>
                  </a:rPr>
                  <a:t>6.4  </a:t>
                </a:r>
                <a:r>
                  <a:rPr lang="zh-CN" altLang="en-US" dirty="0">
                    <a:highlight>
                      <a:srgbClr val="FFFF00"/>
                    </a:highlight>
                  </a:rPr>
                  <a:t>设</a:t>
                </a:r>
                <a:r>
                  <a:rPr lang="en-US" altLang="zh-CN" dirty="0">
                    <a:solidFill>
                      <a:srgbClr val="FF0000"/>
                    </a:solidFill>
                    <a:highlight>
                      <a:srgbClr val="FFFF00"/>
                    </a:highlight>
                  </a:rPr>
                  <a:t>K</a:t>
                </a:r>
                <a:r>
                  <a:rPr lang="zh-CN" altLang="en-US" dirty="0">
                    <a:highlight>
                      <a:srgbClr val="FFFF00"/>
                    </a:highlight>
                  </a:rPr>
                  <a:t>为</a:t>
                </a:r>
                <a:r>
                  <a:rPr lang="en-US" altLang="zh-CN" dirty="0">
                    <a:highlight>
                      <a:srgbClr val="FFFF00"/>
                    </a:highlight>
                  </a:rPr>
                  <a:t>R&lt;</a:t>
                </a:r>
                <a:r>
                  <a:rPr lang="en-US" altLang="zh-CN" dirty="0">
                    <a:solidFill>
                      <a:srgbClr val="FF0000"/>
                    </a:solidFill>
                    <a:highlight>
                      <a:srgbClr val="FFFF00"/>
                    </a:highlight>
                  </a:rPr>
                  <a:t>U</a:t>
                </a:r>
                <a:r>
                  <a:rPr lang="en-US" altLang="zh-CN" dirty="0">
                    <a:highlight>
                      <a:srgbClr val="FFFF00"/>
                    </a:highlight>
                  </a:rPr>
                  <a:t>,F&gt;</a:t>
                </a:r>
                <a:r>
                  <a:rPr lang="zh-CN" altLang="en-US" dirty="0">
                    <a:highlight>
                      <a:srgbClr val="FFFF00"/>
                    </a:highlight>
                  </a:rPr>
                  <a:t>中的属性或属性组合。若</a:t>
                </a:r>
                <a:r>
                  <a:rPr lang="en-US" altLang="zh-CN" dirty="0">
                    <a:solidFill>
                      <a:srgbClr val="0000CC"/>
                    </a:solidFill>
                    <a:highlight>
                      <a:srgbClr val="FFFF00"/>
                    </a:highlight>
                    <a:sym typeface="Calibri" panose="020F0502020204030204" pitchFamily="34" charset="0"/>
                  </a:rPr>
                  <a:t>K</a:t>
                </a:r>
                <a:r>
                  <a:rPr lang="zh-CN" altLang="en-US" dirty="0">
                    <a:solidFill>
                      <a:srgbClr val="0000CC"/>
                    </a:solidFill>
                    <a:highlight>
                      <a:srgbClr val="FFFF00"/>
                    </a:highlight>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highlight>
                              <a:srgbClr val="FFFF00"/>
                            </a:highlight>
                            <a:latin typeface="Cambria Math" panose="02040503050406030204" pitchFamily="18" charset="0"/>
                            <a:sym typeface="Calibri" panose="020F0502020204030204" pitchFamily="34" charset="0"/>
                          </a:rPr>
                        </m:ctrlPr>
                      </m:groupChrPr>
                      <m:e>
                        <m:r>
                          <m:rPr>
                            <m:brk m:alnAt="2"/>
                          </m:rPr>
                          <a:rPr lang="en-US" altLang="zh-CN" i="1">
                            <a:solidFill>
                              <a:srgbClr val="FF0000"/>
                            </a:solidFill>
                            <a:highlight>
                              <a:srgbClr val="FFFF00"/>
                            </a:highlight>
                            <a:latin typeface="Cambria Math" panose="02040503050406030204" pitchFamily="18" charset="0"/>
                            <a:sym typeface="Calibri" panose="020F0502020204030204" pitchFamily="34" charset="0"/>
                          </a:rPr>
                          <m:t>𝐹</m:t>
                        </m:r>
                      </m:e>
                    </m:groupChr>
                  </m:oMath>
                </a14:m>
                <a:r>
                  <a:rPr lang="en-US" altLang="zh-CN" dirty="0">
                    <a:highlight>
                      <a:srgbClr val="FFFF00"/>
                    </a:highlight>
                  </a:rPr>
                  <a:t> </a:t>
                </a:r>
                <a:r>
                  <a:rPr lang="en-US" altLang="zh-CN" dirty="0">
                    <a:solidFill>
                      <a:srgbClr val="0000CC"/>
                    </a:solidFill>
                    <a:highlight>
                      <a:srgbClr val="FFFF00"/>
                    </a:highlight>
                  </a:rPr>
                  <a:t>U</a:t>
                </a:r>
                <a:r>
                  <a:rPr lang="zh-CN" altLang="en-US" dirty="0">
                    <a:highlight>
                      <a:srgbClr val="FFFF00"/>
                    </a:highlight>
                  </a:rPr>
                  <a:t>，则</a:t>
                </a:r>
                <a:r>
                  <a:rPr lang="en-US" altLang="zh-CN" dirty="0">
                    <a:highlight>
                      <a:srgbClr val="FFFF00"/>
                    </a:highlight>
                  </a:rPr>
                  <a:t>K</a:t>
                </a:r>
                <a:r>
                  <a:rPr lang="zh-CN" altLang="en-US" dirty="0">
                    <a:highlight>
                      <a:srgbClr val="FFFF00"/>
                    </a:highlight>
                  </a:rPr>
                  <a:t>称为</a:t>
                </a:r>
                <a:r>
                  <a:rPr lang="en-US" altLang="zh-CN" dirty="0">
                    <a:highlight>
                      <a:srgbClr val="FFFF00"/>
                    </a:highlight>
                  </a:rPr>
                  <a:t>R</a:t>
                </a:r>
                <a:r>
                  <a:rPr lang="zh-CN" altLang="en-US" dirty="0">
                    <a:highlight>
                      <a:srgbClr val="FFFF00"/>
                    </a:highlight>
                  </a:rPr>
                  <a:t>的一个</a:t>
                </a:r>
                <a:r>
                  <a:rPr lang="zh-CN" altLang="en-US" dirty="0">
                    <a:solidFill>
                      <a:srgbClr val="0000CC"/>
                    </a:solidFill>
                    <a:highlight>
                      <a:srgbClr val="FFFF00"/>
                    </a:highlight>
                  </a:rPr>
                  <a:t>候选码</a:t>
                </a:r>
                <a:r>
                  <a:rPr lang="en-US" altLang="zh-CN" dirty="0">
                    <a:highlight>
                      <a:srgbClr val="FFFF00"/>
                    </a:highlight>
                  </a:rPr>
                  <a:t>(Candidate Key)</a:t>
                </a:r>
                <a:endParaRPr lang="en-US" altLang="zh-CN" dirty="0">
                  <a:highlight>
                    <a:srgbClr val="FFFF00"/>
                  </a:highlight>
                </a:endParaRPr>
              </a:p>
              <a:p>
                <a:pPr lvl="1"/>
                <a:r>
                  <a:rPr lang="zh-CN" altLang="en-US" dirty="0">
                    <a:sym typeface="Calibri" panose="020F0502020204030204" pitchFamily="34" charset="0"/>
                  </a:rPr>
                  <a:t>如果</a:t>
                </a:r>
                <a:r>
                  <a:rPr lang="en-US" altLang="zh-CN" dirty="0">
                    <a:sym typeface="Calibri" panose="020F0502020204030204" pitchFamily="34" charset="0"/>
                  </a:rPr>
                  <a:t>U</a:t>
                </a:r>
                <a:r>
                  <a:rPr lang="zh-CN" altLang="en-US" dirty="0">
                    <a:sym typeface="Calibri" panose="020F0502020204030204" pitchFamily="34" charset="0"/>
                  </a:rPr>
                  <a:t>部分函数依赖于</a:t>
                </a:r>
                <a:r>
                  <a:rPr lang="en-US" altLang="zh-CN" dirty="0">
                    <a:sym typeface="Calibri" panose="020F0502020204030204" pitchFamily="34" charset="0"/>
                  </a:rPr>
                  <a:t>K</a:t>
                </a:r>
                <a:r>
                  <a:rPr lang="zh-CN" altLang="en-US" dirty="0">
                    <a:sym typeface="Calibri" panose="020F0502020204030204" pitchFamily="34" charset="0"/>
                  </a:rPr>
                  <a:t>，即</a:t>
                </a:r>
                <a:r>
                  <a:rPr lang="en-US" altLang="zh-CN" dirty="0">
                    <a:solidFill>
                      <a:srgbClr val="0000CC"/>
                    </a:solidFill>
                    <a:sym typeface="Calibri" panose="020F0502020204030204" pitchFamily="34" charset="0"/>
                  </a:rPr>
                  <a:t>K</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zh-CN" altLang="en-US" dirty="0">
                    <a:solidFill>
                      <a:srgbClr val="0000CC"/>
                    </a:solidFill>
                  </a:rPr>
                  <a:t>超码</a:t>
                </a:r>
                <a:r>
                  <a:rPr lang="en-US" altLang="zh-CN" dirty="0"/>
                  <a:t>(</a:t>
                </a:r>
                <a:r>
                  <a:rPr lang="en-US" altLang="zh-CN" dirty="0" err="1"/>
                  <a:t>Superkey</a:t>
                </a:r>
                <a:r>
                  <a:rPr lang="en-US" altLang="zh-CN" dirty="0"/>
                  <a:t>)</a:t>
                </a:r>
                <a:endParaRPr lang="en-US" altLang="zh-CN" dirty="0"/>
              </a:p>
              <a:p>
                <a:pPr lvl="1"/>
                <a:r>
                  <a:rPr lang="zh-CN" altLang="en-US" dirty="0">
                    <a:sym typeface="Calibri" panose="020F0502020204030204" pitchFamily="34" charset="0"/>
                  </a:rPr>
                  <a:t>候选码是最小的超码，即</a:t>
                </a:r>
                <a:r>
                  <a:rPr lang="en-US" altLang="zh-CN" dirty="0">
                    <a:sym typeface="Calibri" panose="020F0502020204030204" pitchFamily="34" charset="0"/>
                  </a:rPr>
                  <a:t>K</a:t>
                </a:r>
                <a:r>
                  <a:rPr lang="zh-CN" altLang="en-US" dirty="0">
                    <a:sym typeface="Calibri" panose="020F0502020204030204" pitchFamily="34" charset="0"/>
                  </a:rPr>
                  <a:t>的任意一个真子集都不是候选码</a:t>
                </a:r>
                <a:endParaRPr lang="en-US" altLang="zh-CN" dirty="0">
                  <a:sym typeface="Calibri" panose="020F0502020204030204" pitchFamily="34" charset="0"/>
                </a:endParaRPr>
              </a:p>
              <a:p>
                <a:r>
                  <a:rPr lang="zh-CN" altLang="en-US" dirty="0">
                    <a:sym typeface="Calibri" panose="020F0502020204030204" pitchFamily="34" charset="0"/>
                  </a:rPr>
                  <a:t>若候选码多于一个，则选定其中的一个为</a:t>
                </a:r>
                <a:r>
                  <a:rPr lang="zh-CN" altLang="en-US" dirty="0">
                    <a:solidFill>
                      <a:srgbClr val="FF0000"/>
                    </a:solidFill>
                    <a:sym typeface="Calibri" panose="020F0502020204030204" pitchFamily="34" charset="0"/>
                  </a:rPr>
                  <a:t>主码</a:t>
                </a:r>
                <a:r>
                  <a:rPr lang="en-US" altLang="zh-CN" dirty="0">
                    <a:solidFill>
                      <a:srgbClr val="FF0000"/>
                    </a:solidFill>
                    <a:sym typeface="Calibri" panose="020F0502020204030204" pitchFamily="34" charset="0"/>
                  </a:rPr>
                  <a:t>(Primary key, PK)</a:t>
                </a:r>
                <a:endParaRPr lang="en-US" altLang="zh-CN" dirty="0">
                  <a:solidFill>
                    <a:srgbClr val="FF0000"/>
                  </a:solidFill>
                  <a:sym typeface="Calibri" panose="020F0502020204030204" pitchFamily="34" charset="0"/>
                </a:endParaRPr>
              </a:p>
              <a:p>
                <a:r>
                  <a:rPr lang="zh-CN" altLang="en-US" dirty="0">
                    <a:solidFill>
                      <a:srgbClr val="FF0000"/>
                    </a:solidFill>
                    <a:sym typeface="Calibri" panose="020F0502020204030204" pitchFamily="34" charset="0"/>
                  </a:rPr>
                  <a:t>必备技能：求一个关系模式候选码的方法</a:t>
                </a:r>
                <a:r>
                  <a:rPr lang="en-US" altLang="zh-CN" dirty="0">
                    <a:solidFill>
                      <a:srgbClr val="FF0000"/>
                    </a:solidFill>
                    <a:sym typeface="Calibri" panose="020F0502020204030204" pitchFamily="34" charset="0"/>
                  </a:rPr>
                  <a:t>(Armstrong</a:t>
                </a:r>
                <a:r>
                  <a:rPr lang="zh-CN" altLang="en-US" dirty="0">
                    <a:solidFill>
                      <a:srgbClr val="FF0000"/>
                    </a:solidFill>
                    <a:sym typeface="Calibri" panose="020F0502020204030204" pitchFamily="34" charset="0"/>
                  </a:rPr>
                  <a:t>公理</a:t>
                </a:r>
                <a:r>
                  <a:rPr lang="en-US" altLang="zh-CN" dirty="0">
                    <a:solidFill>
                      <a:srgbClr val="FF0000"/>
                    </a:solidFill>
                    <a:sym typeface="Calibri" panose="020F0502020204030204" pitchFamily="34" charset="0"/>
                  </a:rPr>
                  <a:t>)</a:t>
                </a:r>
                <a:endParaRPr lang="zh-CN" altLang="en-US" dirty="0">
                  <a:solidFill>
                    <a:srgbClr val="FF0000"/>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r="1" b="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292115" cy="6307426"/>
          </a:xfrm>
        </p:spPr>
        <p:txBody>
          <a:bodyPr/>
          <a:lstStyle/>
          <a:p>
            <a:pPr>
              <a:lnSpc>
                <a:spcPct val="150000"/>
              </a:lnSpc>
            </a:pPr>
            <a:r>
              <a:rPr lang="zh-CN" altLang="en-US" u="sng" dirty="0">
                <a:solidFill>
                  <a:srgbClr val="0000CC"/>
                </a:solidFill>
                <a:sym typeface="Calibri" panose="020F0502020204030204" pitchFamily="34" charset="0"/>
              </a:rPr>
              <a:t>主属性与非主属性</a:t>
            </a:r>
            <a:endParaRPr lang="zh-CN" altLang="en-US" u="sng" dirty="0">
              <a:solidFill>
                <a:srgbClr val="0000CC"/>
              </a:solidFill>
              <a:sym typeface="Calibri" panose="020F0502020204030204" pitchFamily="34" charset="0"/>
            </a:endParaRPr>
          </a:p>
          <a:p>
            <a:pPr lvl="1">
              <a:lnSpc>
                <a:spcPct val="150000"/>
              </a:lnSpc>
            </a:pPr>
            <a:r>
              <a:rPr lang="zh-CN" altLang="en-US" dirty="0">
                <a:sym typeface="Calibri" panose="020F0502020204030204" pitchFamily="34" charset="0"/>
              </a:rPr>
              <a:t>包含在任何一个</a:t>
            </a:r>
            <a:r>
              <a:rPr lang="zh-CN" altLang="en-US" dirty="0">
                <a:solidFill>
                  <a:srgbClr val="FF0000"/>
                </a:solidFill>
                <a:sym typeface="Calibri" panose="020F0502020204030204" pitchFamily="34" charset="0"/>
              </a:rPr>
              <a:t>候选码</a:t>
            </a:r>
            <a:r>
              <a:rPr lang="zh-CN" altLang="en-US" dirty="0">
                <a:sym typeface="Calibri" panose="020F0502020204030204" pitchFamily="34" charset="0"/>
              </a:rPr>
              <a:t>中的属性 ，称为</a:t>
            </a:r>
            <a:r>
              <a:rPr lang="zh-CN" altLang="en-US" dirty="0">
                <a:solidFill>
                  <a:srgbClr val="0000CC"/>
                </a:solidFill>
                <a:sym typeface="Calibri" panose="020F0502020204030204" pitchFamily="34" charset="0"/>
              </a:rPr>
              <a:t>主属性</a:t>
            </a:r>
            <a:r>
              <a:rPr lang="en-US" altLang="zh-CN" dirty="0">
                <a:solidFill>
                  <a:srgbClr val="0000CC"/>
                </a:solidFill>
                <a:sym typeface="Calibri" panose="020F0502020204030204" pitchFamily="34" charset="0"/>
              </a:rPr>
              <a:t>(Prime attribute)</a:t>
            </a:r>
            <a:endParaRPr lang="en-US" altLang="zh-CN" dirty="0">
              <a:solidFill>
                <a:srgbClr val="0000CC"/>
              </a:solidFill>
              <a:sym typeface="Calibri" panose="020F0502020204030204" pitchFamily="34" charset="0"/>
            </a:endParaRPr>
          </a:p>
          <a:p>
            <a:pPr lvl="1">
              <a:lnSpc>
                <a:spcPct val="150000"/>
              </a:lnSpc>
            </a:pPr>
            <a:r>
              <a:rPr lang="zh-CN" altLang="en-US" dirty="0">
                <a:sym typeface="Calibri" panose="020F0502020204030204" pitchFamily="34" charset="0"/>
              </a:rPr>
              <a:t>不包含在任何码中的属性称为</a:t>
            </a:r>
            <a:r>
              <a:rPr lang="zh-CN" altLang="en-US" dirty="0">
                <a:solidFill>
                  <a:srgbClr val="0000CC"/>
                </a:solidFill>
                <a:sym typeface="Calibri" panose="020F0502020204030204" pitchFamily="34" charset="0"/>
              </a:rPr>
              <a:t>非主属性</a:t>
            </a:r>
            <a:r>
              <a:rPr lang="en-US" altLang="zh-CN" dirty="0">
                <a:solidFill>
                  <a:srgbClr val="0000CC"/>
                </a:solidFill>
                <a:sym typeface="Calibri" panose="020F0502020204030204" pitchFamily="34" charset="0"/>
              </a:rPr>
              <a:t>(Nonprime attribute)</a:t>
            </a:r>
            <a:r>
              <a:rPr lang="zh-CN" altLang="en-US" dirty="0">
                <a:sym typeface="Calibri" panose="020F0502020204030204" pitchFamily="34" charset="0"/>
              </a:rPr>
              <a:t>或</a:t>
            </a:r>
            <a:r>
              <a:rPr lang="zh-CN" altLang="en-US" dirty="0">
                <a:solidFill>
                  <a:srgbClr val="0000CC"/>
                </a:solidFill>
                <a:sym typeface="Calibri" panose="020F0502020204030204" pitchFamily="34" charset="0"/>
              </a:rPr>
              <a:t>非码属性</a:t>
            </a:r>
            <a:r>
              <a:rPr lang="en-US" altLang="zh-CN" dirty="0">
                <a:solidFill>
                  <a:srgbClr val="0000CC"/>
                </a:solidFill>
                <a:sym typeface="Calibri" panose="020F0502020204030204" pitchFamily="34" charset="0"/>
              </a:rPr>
              <a:t>(Non-key attribute</a:t>
            </a:r>
            <a:r>
              <a:rPr lang="en-US" altLang="zh-CN" dirty="0">
                <a:sym typeface="Calibri" panose="020F0502020204030204" pitchFamily="34" charset="0"/>
              </a:rPr>
              <a:t>)</a:t>
            </a:r>
            <a:endParaRPr lang="en-US" altLang="zh-CN" dirty="0"/>
          </a:p>
          <a:p>
            <a:pPr>
              <a:lnSpc>
                <a:spcPct val="150000"/>
              </a:lnSpc>
            </a:pPr>
            <a:r>
              <a:rPr lang="zh-CN" altLang="en-US" dirty="0">
                <a:solidFill>
                  <a:srgbClr val="0000CC"/>
                </a:solidFill>
              </a:rPr>
              <a:t>全码</a:t>
            </a:r>
            <a:r>
              <a:rPr lang="en-US" altLang="zh-CN" dirty="0">
                <a:solidFill>
                  <a:srgbClr val="0000CC"/>
                </a:solidFill>
              </a:rPr>
              <a:t>(all-key)</a:t>
            </a:r>
            <a:endParaRPr lang="en-US" altLang="zh-CN" dirty="0">
              <a:solidFill>
                <a:srgbClr val="0000CC"/>
              </a:solidFill>
            </a:endParaRPr>
          </a:p>
          <a:p>
            <a:pPr lvl="1">
              <a:lnSpc>
                <a:spcPct val="150000"/>
              </a:lnSpc>
            </a:pPr>
            <a:r>
              <a:rPr lang="zh-CN" altLang="en-US" dirty="0"/>
              <a:t>整个属性组是码</a:t>
            </a:r>
            <a:endParaRPr lang="en-US" altLang="zh-CN" dirty="0"/>
          </a:p>
          <a:p>
            <a:pPr>
              <a:lnSpc>
                <a:spcPct val="150000"/>
              </a:lnSpc>
            </a:pPr>
            <a:r>
              <a:rPr lang="en-US" altLang="zh-CN" dirty="0">
                <a:solidFill>
                  <a:srgbClr val="0000CC"/>
                </a:solidFill>
                <a:sym typeface="Calibri" panose="020F0502020204030204" pitchFamily="34" charset="0"/>
              </a:rPr>
              <a:t>[</a:t>
            </a:r>
            <a:r>
              <a:rPr lang="zh-CN" altLang="en-US" dirty="0">
                <a:solidFill>
                  <a:srgbClr val="0000CC"/>
                </a:solidFill>
                <a:sym typeface="Calibri" panose="020F0502020204030204" pitchFamily="34" charset="0"/>
              </a:rPr>
              <a:t>例</a:t>
            </a:r>
            <a:r>
              <a:rPr lang="en-US" altLang="zh-CN" dirty="0">
                <a:solidFill>
                  <a:srgbClr val="0000CC"/>
                </a:solidFill>
                <a:sym typeface="Calibri" panose="020F0502020204030204" pitchFamily="34" charset="0"/>
              </a:rPr>
              <a:t>6.2] </a:t>
            </a:r>
            <a:r>
              <a:rPr lang="en-US" altLang="zh-CN" dirty="0">
                <a:sym typeface="Calibri" panose="020F0502020204030204" pitchFamily="34" charset="0"/>
              </a:rPr>
              <a:t>S(</a:t>
            </a:r>
            <a:r>
              <a:rPr lang="en-US" altLang="zh-CN" u="sng" dirty="0" err="1">
                <a:solidFill>
                  <a:srgbClr val="0000CC"/>
                </a:solidFill>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Sage)</a:t>
            </a:r>
            <a:r>
              <a:rPr lang="zh-CN" altLang="en-US" dirty="0">
                <a:sym typeface="Calibri" panose="020F0502020204030204" pitchFamily="34" charset="0"/>
              </a:rPr>
              <a:t>中，</a:t>
            </a:r>
            <a:r>
              <a:rPr lang="en-US" altLang="zh-CN" dirty="0" err="1">
                <a:sym typeface="Calibri" panose="020F0502020204030204" pitchFamily="34" charset="0"/>
              </a:rPr>
              <a:t>Sno</a:t>
            </a:r>
            <a:r>
              <a:rPr lang="zh-CN" altLang="en-US" dirty="0">
                <a:sym typeface="Calibri" panose="020F0502020204030204" pitchFamily="34" charset="0"/>
              </a:rPr>
              <a:t>是单属性码，</a:t>
            </a:r>
            <a:r>
              <a:rPr lang="en-US" altLang="zh-CN" dirty="0">
                <a:sym typeface="Calibri" panose="020F0502020204030204" pitchFamily="34" charset="0"/>
              </a:rPr>
              <a:t>SC( </a:t>
            </a:r>
            <a:r>
              <a:rPr lang="en-US" altLang="zh-CN" u="sng" dirty="0" err="1">
                <a:solidFill>
                  <a:srgbClr val="0000CC"/>
                </a:solidFill>
                <a:sym typeface="Calibri" panose="020F0502020204030204" pitchFamily="34" charset="0"/>
              </a:rPr>
              <a:t>Sno</a:t>
            </a:r>
            <a:r>
              <a:rPr lang="en-US" altLang="zh-CN" u="sng" dirty="0">
                <a:solidFill>
                  <a:srgbClr val="0000CC"/>
                </a:solidFill>
                <a:sym typeface="Calibri" panose="020F0502020204030204" pitchFamily="34" charset="0"/>
              </a:rPr>
              <a:t>, </a:t>
            </a:r>
            <a:r>
              <a:rPr lang="en-US" altLang="zh-CN" u="sng" dirty="0" err="1">
                <a:solidFill>
                  <a:srgbClr val="0000CC"/>
                </a:solidFill>
                <a:sym typeface="Calibri" panose="020F0502020204030204" pitchFamily="34" charset="0"/>
              </a:rPr>
              <a:t>Cno</a:t>
            </a:r>
            <a:r>
              <a:rPr lang="en-US" altLang="zh-CN" dirty="0">
                <a:sym typeface="Calibri" panose="020F0502020204030204" pitchFamily="34" charset="0"/>
              </a:rPr>
              <a:t>, Grade)</a:t>
            </a:r>
            <a:endParaRPr lang="en-US" altLang="zh-CN" dirty="0">
              <a:sym typeface="Calibri" panose="020F0502020204030204" pitchFamily="34" charset="0"/>
            </a:endParaRPr>
          </a:p>
          <a:p>
            <a:pPr marL="0" indent="0">
              <a:lnSpc>
                <a:spcPct val="150000"/>
              </a:lnSpc>
              <a:buNone/>
            </a:pPr>
            <a:r>
              <a:rPr lang="en-US" altLang="zh-CN" dirty="0">
                <a:sym typeface="Calibri" panose="020F0502020204030204" pitchFamily="34" charset="0"/>
              </a:rPr>
              <a:t>            </a:t>
            </a:r>
            <a:r>
              <a:rPr lang="zh-CN" altLang="en-US" dirty="0">
                <a:sym typeface="Calibri" panose="020F0502020204030204" pitchFamily="34" charset="0"/>
              </a:rPr>
              <a:t>中，</a:t>
            </a:r>
            <a:r>
              <a:rPr lang="en-US" altLang="zh-CN" dirty="0">
                <a:sym typeface="Calibri" panose="020F0502020204030204" pitchFamily="34" charset="0"/>
              </a:rPr>
              <a:t>(</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a:t>
            </a:r>
            <a:r>
              <a:rPr lang="zh-CN" altLang="en-US" dirty="0">
                <a:sym typeface="Calibri" panose="020F0502020204030204" pitchFamily="34" charset="0"/>
              </a:rPr>
              <a:t>是多属性码</a:t>
            </a:r>
            <a:endParaRPr lang="en-US" altLang="zh-CN" dirty="0">
              <a:sym typeface="Calibri" panose="020F0502020204030204" pitchFamily="34" charset="0"/>
            </a:endParaRPr>
          </a:p>
          <a:p>
            <a:pPr lvl="1">
              <a:lnSpc>
                <a:spcPct val="150000"/>
              </a:lnSpc>
            </a:pPr>
            <a:r>
              <a:rPr lang="zh-CN" altLang="en-US" dirty="0">
                <a:solidFill>
                  <a:srgbClr val="FF0000"/>
                </a:solidFill>
                <a:sym typeface="Calibri" panose="020F0502020204030204" pitchFamily="34" charset="0"/>
              </a:rPr>
              <a:t>练习</a:t>
            </a:r>
            <a:r>
              <a:rPr lang="zh-CN" altLang="en-US" dirty="0">
                <a:sym typeface="Calibri" panose="020F0502020204030204" pitchFamily="34" charset="0"/>
              </a:rPr>
              <a:t>：</a:t>
            </a:r>
            <a:r>
              <a:rPr lang="zh-CN" altLang="en-US" dirty="0">
                <a:solidFill>
                  <a:srgbClr val="0000CC"/>
                </a:solidFill>
                <a:sym typeface="Calibri" panose="020F0502020204030204" pitchFamily="34" charset="0"/>
              </a:rPr>
              <a:t>请指出上述关系模式中所有的主属性和非主属性</a:t>
            </a:r>
            <a:endParaRPr lang="zh-CN" altLang="en-US" dirty="0">
              <a:solidFill>
                <a:srgbClr val="0000CC"/>
              </a:solidFill>
              <a:sym typeface="Calibri" panose="020F0502020204030204" pitchFamily="34" charset="0"/>
            </a:endParaRPr>
          </a:p>
          <a:p>
            <a:pPr>
              <a:lnSpc>
                <a:spcPct val="150000"/>
              </a:lnSpc>
            </a:pPr>
            <a:endParaRPr lang="en-US" altLang="zh-CN" dirty="0">
              <a:sym typeface="Calibri" panose="020F0502020204030204" pitchFamily="34" charset="0"/>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线形标注 1 5"/>
          <p:cNvSpPr/>
          <p:nvPr/>
        </p:nvSpPr>
        <p:spPr>
          <a:xfrm>
            <a:off x="4953000" y="3115613"/>
            <a:ext cx="5363938" cy="533400"/>
          </a:xfrm>
          <a:prstGeom prst="borderCallout1">
            <a:avLst>
              <a:gd name="adj1" fmla="val 52483"/>
              <a:gd name="adj2" fmla="val -757"/>
              <a:gd name="adj3" fmla="val 116739"/>
              <a:gd name="adj4" fmla="val -2539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FF0000"/>
                </a:solidFill>
              </a:rPr>
              <a:t>该定义是否等价于：所有属性都是主属性？</a:t>
            </a:r>
            <a:endParaRPr lang="zh-CN" altLang="en-US" sz="2200" dirty="0">
              <a:solidFill>
                <a:srgbClr val="FF0000"/>
              </a:solidFill>
            </a:endParaRPr>
          </a:p>
        </p:txBody>
      </p:sp>
      <p:sp>
        <p:nvSpPr>
          <p:cNvPr id="2" name="文本框 1"/>
          <p:cNvSpPr txBox="1"/>
          <p:nvPr/>
        </p:nvSpPr>
        <p:spPr>
          <a:xfrm>
            <a:off x="4979670" y="2332355"/>
            <a:ext cx="7212330" cy="645160"/>
          </a:xfrm>
          <a:prstGeom prst="rect">
            <a:avLst/>
          </a:prstGeom>
          <a:noFill/>
        </p:spPr>
        <p:txBody>
          <a:bodyPr wrap="square" rtlCol="0">
            <a:spAutoFit/>
          </a:bodyPr>
          <a:p>
            <a:r>
              <a:rPr lang="en-US" altLang="zh-CN"/>
              <a:t>R</a:t>
            </a:r>
            <a:r>
              <a:rPr lang="zh-CN" altLang="en-US"/>
              <a:t>（</a:t>
            </a:r>
            <a:r>
              <a:rPr lang="en-US" altLang="zh-CN"/>
              <a:t>A</a:t>
            </a:r>
            <a:r>
              <a:rPr lang="zh-CN" altLang="en-US"/>
              <a:t>，</a:t>
            </a:r>
            <a:r>
              <a:rPr lang="en-US" altLang="zh-CN"/>
              <a:t>B</a:t>
            </a:r>
            <a:r>
              <a:rPr lang="zh-CN" altLang="en-US"/>
              <a:t>）</a:t>
            </a:r>
            <a:r>
              <a:rPr lang="en-US" altLang="zh-CN"/>
              <a:t>A→B</a:t>
            </a:r>
            <a:r>
              <a:rPr lang="zh-CN" altLang="en-US"/>
              <a:t>，</a:t>
            </a:r>
            <a:r>
              <a:rPr lang="en-US" altLang="zh-CN"/>
              <a:t>B→A</a:t>
            </a:r>
            <a:r>
              <a:rPr lang="zh-CN" altLang="en-US"/>
              <a:t>，两个都是主属性，但不是全码</a:t>
            </a:r>
            <a:endParaRPr lang="zh-CN" altLang="en-US"/>
          </a:p>
          <a:p>
            <a:r>
              <a:rPr lang="zh-CN" altLang="en-US"/>
              <a:t>当所有的属性共同构成一个候选码时，这时该候选码为全码。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ym typeface="Calibri" panose="020F0502020204030204" pitchFamily="34" charset="0"/>
              </a:rPr>
              <a:t>[</a:t>
            </a:r>
            <a:r>
              <a:rPr lang="zh-CN" altLang="en-US" dirty="0">
                <a:sym typeface="Calibri" panose="020F0502020204030204" pitchFamily="34" charset="0"/>
              </a:rPr>
              <a:t>例</a:t>
            </a:r>
            <a:r>
              <a:rPr lang="en-US" altLang="zh-CN" dirty="0">
                <a:sym typeface="Calibri" panose="020F0502020204030204" pitchFamily="34" charset="0"/>
              </a:rPr>
              <a:t>6.3] R(P,W,A)</a:t>
            </a:r>
            <a:r>
              <a:rPr lang="zh-CN" altLang="en-US" dirty="0">
                <a:sym typeface="Calibri" panose="020F0502020204030204" pitchFamily="34" charset="0"/>
              </a:rPr>
              <a:t>中，</a:t>
            </a:r>
            <a:r>
              <a:rPr lang="en-US" altLang="zh-CN" dirty="0">
                <a:sym typeface="Calibri" panose="020F0502020204030204" pitchFamily="34" charset="0"/>
              </a:rPr>
              <a:t>P:</a:t>
            </a:r>
            <a:r>
              <a:rPr lang="zh-CN" altLang="en-US" dirty="0">
                <a:sym typeface="Calibri" panose="020F0502020204030204" pitchFamily="34" charset="0"/>
              </a:rPr>
              <a:t>演奏者；</a:t>
            </a:r>
            <a:r>
              <a:rPr lang="en-US" altLang="zh-CN" dirty="0">
                <a:sym typeface="Calibri" panose="020F0502020204030204" pitchFamily="34" charset="0"/>
              </a:rPr>
              <a:t>W</a:t>
            </a:r>
            <a:r>
              <a:rPr lang="zh-CN" altLang="en-US" dirty="0">
                <a:sym typeface="Calibri" panose="020F0502020204030204" pitchFamily="34" charset="0"/>
              </a:rPr>
              <a:t>：作品；</a:t>
            </a:r>
            <a:r>
              <a:rPr lang="en-US" altLang="zh-CN" dirty="0">
                <a:sym typeface="Calibri" panose="020F0502020204030204" pitchFamily="34" charset="0"/>
              </a:rPr>
              <a:t>A</a:t>
            </a:r>
            <a:r>
              <a:rPr lang="zh-CN" altLang="en-US" dirty="0">
                <a:sym typeface="Calibri" panose="020F0502020204030204" pitchFamily="34" charset="0"/>
              </a:rPr>
              <a:t>：听众</a:t>
            </a:r>
            <a:endParaRPr lang="en-US" altLang="zh-CN" dirty="0">
              <a:sym typeface="Calibri" panose="020F0502020204030204" pitchFamily="34" charset="0"/>
            </a:endParaRPr>
          </a:p>
          <a:p>
            <a:pPr lvl="1"/>
            <a:r>
              <a:rPr lang="zh-CN" altLang="en-US" dirty="0">
                <a:sym typeface="Calibri" panose="020F0502020204030204" pitchFamily="34" charset="0"/>
              </a:rPr>
              <a:t>一个演奏者可以演奏多个作品</a:t>
            </a:r>
            <a:endParaRPr lang="en-US" altLang="zh-CN" dirty="0">
              <a:sym typeface="Calibri" panose="020F0502020204030204" pitchFamily="34" charset="0"/>
            </a:endParaRPr>
          </a:p>
          <a:p>
            <a:pPr lvl="1"/>
            <a:r>
              <a:rPr lang="zh-CN" altLang="en-US" dirty="0">
                <a:sym typeface="Calibri" panose="020F0502020204030204" pitchFamily="34" charset="0"/>
              </a:rPr>
              <a:t>某一作品可被多个演奏者演奏</a:t>
            </a:r>
            <a:endParaRPr lang="en-US" altLang="zh-CN" dirty="0">
              <a:sym typeface="Calibri" panose="020F0502020204030204" pitchFamily="34" charset="0"/>
            </a:endParaRPr>
          </a:p>
          <a:p>
            <a:pPr lvl="1"/>
            <a:r>
              <a:rPr lang="zh-CN" altLang="en-US" dirty="0">
                <a:sym typeface="Calibri" panose="020F0502020204030204" pitchFamily="34" charset="0"/>
              </a:rPr>
              <a:t>听众可以欣赏不同演奏者的不同作品</a:t>
            </a:r>
            <a:endParaRPr lang="en-US" altLang="zh-CN" dirty="0">
              <a:sym typeface="Calibri" panose="020F0502020204030204" pitchFamily="34" charset="0"/>
            </a:endParaRPr>
          </a:p>
          <a:p>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6.5  </a:t>
            </a:r>
            <a:r>
              <a:rPr lang="zh-CN" altLang="en-US" dirty="0">
                <a:highlight>
                  <a:srgbClr val="FFFF00"/>
                </a:highlight>
                <a:sym typeface="Calibri" panose="020F0502020204030204" pitchFamily="34" charset="0"/>
              </a:rPr>
              <a:t>关系模式</a:t>
            </a:r>
            <a:r>
              <a:rPr lang="en-US" altLang="zh-CN" dirty="0">
                <a:highlight>
                  <a:srgbClr val="FFFF00"/>
                </a:highlight>
                <a:sym typeface="Calibri" panose="020F0502020204030204" pitchFamily="34" charset="0"/>
              </a:rPr>
              <a:t>R</a:t>
            </a:r>
            <a:r>
              <a:rPr lang="zh-CN" altLang="en-US" dirty="0">
                <a:highlight>
                  <a:srgbClr val="FFFF00"/>
                </a:highlight>
                <a:sym typeface="Calibri" panose="020F0502020204030204" pitchFamily="34" charset="0"/>
              </a:rPr>
              <a:t>中属性或属性组</a:t>
            </a:r>
            <a:r>
              <a:rPr lang="en-US" altLang="zh-CN" i="1" dirty="0">
                <a:solidFill>
                  <a:srgbClr val="FF0000"/>
                </a:solidFill>
                <a:highlight>
                  <a:srgbClr val="FFFF00"/>
                </a:highlight>
                <a:sym typeface="Calibri" panose="020F0502020204030204" pitchFamily="34" charset="0"/>
              </a:rPr>
              <a:t>X</a:t>
            </a:r>
            <a:r>
              <a:rPr lang="en-US" altLang="zh-CN" dirty="0">
                <a:solidFill>
                  <a:srgbClr val="FF0000"/>
                </a:solidFill>
                <a:highlight>
                  <a:srgbClr val="FFFF00"/>
                </a:highlight>
                <a:sym typeface="Calibri" panose="020F0502020204030204" pitchFamily="34" charset="0"/>
              </a:rPr>
              <a:t> </a:t>
            </a:r>
            <a:r>
              <a:rPr lang="zh-CN" altLang="en-US" dirty="0">
                <a:highlight>
                  <a:srgbClr val="FFFF00"/>
                </a:highlight>
                <a:sym typeface="Calibri" panose="020F0502020204030204" pitchFamily="34" charset="0"/>
              </a:rPr>
              <a:t>并非</a:t>
            </a:r>
            <a:r>
              <a:rPr lang="zh-CN" altLang="en-US" dirty="0">
                <a:solidFill>
                  <a:srgbClr val="0000CC"/>
                </a:solidFill>
                <a:highlight>
                  <a:srgbClr val="FFFF00"/>
                </a:highlight>
                <a:sym typeface="Calibri" panose="020F0502020204030204" pitchFamily="34" charset="0"/>
              </a:rPr>
              <a:t> </a:t>
            </a:r>
            <a:r>
              <a:rPr lang="en-US" altLang="zh-CN" dirty="0">
                <a:solidFill>
                  <a:srgbClr val="0000CC"/>
                </a:solidFill>
                <a:highlight>
                  <a:srgbClr val="FFFF00"/>
                </a:highlight>
                <a:sym typeface="Calibri" panose="020F0502020204030204" pitchFamily="34" charset="0"/>
              </a:rPr>
              <a:t>R</a:t>
            </a:r>
            <a:r>
              <a:rPr lang="zh-CN" altLang="en-US" dirty="0">
                <a:highlight>
                  <a:srgbClr val="FFFF00"/>
                </a:highlight>
                <a:sym typeface="Calibri" panose="020F0502020204030204" pitchFamily="34" charset="0"/>
              </a:rPr>
              <a:t>的码，但</a:t>
            </a:r>
            <a:r>
              <a:rPr lang="en-US" altLang="zh-CN" i="1" dirty="0">
                <a:highlight>
                  <a:srgbClr val="FFFF00"/>
                </a:highlight>
                <a:sym typeface="Calibri" panose="020F0502020204030204" pitchFamily="34" charset="0"/>
              </a:rPr>
              <a:t>X</a:t>
            </a:r>
            <a:r>
              <a:rPr lang="en-US" altLang="zh-CN" dirty="0">
                <a:highlight>
                  <a:srgbClr val="FFFF00"/>
                </a:highlight>
                <a:sym typeface="Calibri" panose="020F0502020204030204" pitchFamily="34" charset="0"/>
              </a:rPr>
              <a:t> </a:t>
            </a:r>
            <a:r>
              <a:rPr lang="zh-CN" altLang="en-US" dirty="0">
                <a:highlight>
                  <a:srgbClr val="FFFF00"/>
                </a:highlight>
                <a:sym typeface="Calibri" panose="020F0502020204030204" pitchFamily="34" charset="0"/>
              </a:rPr>
              <a:t>是另一个关</a:t>
            </a:r>
            <a:endParaRPr lang="en-US" altLang="zh-CN" dirty="0">
              <a:highlight>
                <a:srgbClr val="FFFF00"/>
              </a:highlight>
              <a:sym typeface="Calibri" panose="020F0502020204030204" pitchFamily="34" charset="0"/>
            </a:endParaRPr>
          </a:p>
          <a:p>
            <a:pPr marL="0" indent="0">
              <a:buNone/>
            </a:pPr>
            <a:r>
              <a:rPr lang="zh-CN" altLang="en-US" dirty="0">
                <a:highlight>
                  <a:srgbClr val="FFFF00"/>
                </a:highlight>
                <a:sym typeface="Calibri" panose="020F0502020204030204" pitchFamily="34" charset="0"/>
              </a:rPr>
              <a:t>                 系模式的码，则称</a:t>
            </a:r>
            <a:r>
              <a:rPr lang="en-US" altLang="zh-CN" dirty="0">
                <a:highlight>
                  <a:srgbClr val="FFFF00"/>
                </a:highlight>
                <a:sym typeface="Calibri" panose="020F0502020204030204" pitchFamily="34" charset="0"/>
              </a:rPr>
              <a:t>X</a:t>
            </a:r>
            <a:r>
              <a:rPr lang="zh-CN" altLang="en-US" dirty="0">
                <a:highlight>
                  <a:srgbClr val="FFFF00"/>
                </a:highlight>
                <a:sym typeface="Calibri" panose="020F0502020204030204" pitchFamily="34" charset="0"/>
              </a:rPr>
              <a:t>是</a:t>
            </a:r>
            <a:r>
              <a:rPr lang="en-US" altLang="zh-CN" dirty="0">
                <a:highlight>
                  <a:srgbClr val="FFFF00"/>
                </a:highlight>
                <a:sym typeface="Calibri" panose="020F0502020204030204" pitchFamily="34" charset="0"/>
              </a:rPr>
              <a:t>R</a:t>
            </a:r>
            <a:r>
              <a:rPr lang="zh-CN" altLang="en-US" dirty="0">
                <a:highlight>
                  <a:srgbClr val="FFFF00"/>
                </a:highlight>
                <a:sym typeface="Calibri" panose="020F0502020204030204" pitchFamily="34" charset="0"/>
              </a:rPr>
              <a:t>的</a:t>
            </a:r>
            <a:r>
              <a:rPr lang="zh-CN" altLang="en-US" dirty="0">
                <a:solidFill>
                  <a:srgbClr val="FF00FF"/>
                </a:solidFill>
                <a:highlight>
                  <a:srgbClr val="FFFF00"/>
                </a:highlight>
                <a:sym typeface="Calibri" panose="020F0502020204030204" pitchFamily="34" charset="0"/>
              </a:rPr>
              <a:t>外部码</a:t>
            </a:r>
            <a:r>
              <a:rPr lang="zh-CN" altLang="en-US" dirty="0">
                <a:highlight>
                  <a:srgbClr val="FFFF00"/>
                </a:highlight>
                <a:sym typeface="Calibri" panose="020F0502020204030204" pitchFamily="34" charset="0"/>
              </a:rPr>
              <a:t>也称</a:t>
            </a:r>
            <a:r>
              <a:rPr lang="zh-CN" altLang="en-US" dirty="0">
                <a:solidFill>
                  <a:srgbClr val="FF00FF"/>
                </a:solidFill>
                <a:highlight>
                  <a:srgbClr val="FFFF00"/>
                </a:highlight>
                <a:sym typeface="Calibri" panose="020F0502020204030204" pitchFamily="34" charset="0"/>
              </a:rPr>
              <a:t>外码</a:t>
            </a:r>
            <a:r>
              <a:rPr lang="en-US" altLang="zh-CN" dirty="0">
                <a:highlight>
                  <a:srgbClr val="FFFF00"/>
                </a:highlight>
                <a:sym typeface="Calibri" panose="020F0502020204030204" pitchFamily="34" charset="0"/>
              </a:rPr>
              <a:t>(Foreign key).</a:t>
            </a:r>
            <a:endParaRPr lang="en-US" altLang="zh-CN" dirty="0">
              <a:solidFill>
                <a:srgbClr val="FF00FF"/>
              </a:solidFill>
              <a:highlight>
                <a:srgbClr val="FFFF00"/>
              </a:highlight>
              <a:sym typeface="Calibri" panose="020F0502020204030204" pitchFamily="34" charset="0"/>
            </a:endParaRPr>
          </a:p>
          <a:p>
            <a:pPr lvl="1"/>
            <a:r>
              <a:rPr lang="en-US" altLang="zh-CN" dirty="0">
                <a:sym typeface="Calibri" panose="020F0502020204030204" pitchFamily="34" charset="0"/>
              </a:rPr>
              <a:t>SC(</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 Grade)</a:t>
            </a:r>
            <a:r>
              <a:rPr lang="zh-CN" altLang="en-US" dirty="0">
                <a:sym typeface="Calibri" panose="020F0502020204030204" pitchFamily="34" charset="0"/>
              </a:rPr>
              <a:t>中，</a:t>
            </a:r>
            <a:r>
              <a:rPr lang="en-US" altLang="zh-CN" dirty="0" err="1">
                <a:highlight>
                  <a:srgbClr val="FFFF00"/>
                </a:highlight>
                <a:sym typeface="Calibri" panose="020F0502020204030204" pitchFamily="34" charset="0"/>
              </a:rPr>
              <a:t>Sno</a:t>
            </a:r>
            <a:r>
              <a:rPr lang="zh-CN" altLang="en-US" dirty="0">
                <a:highlight>
                  <a:srgbClr val="FFFF00"/>
                </a:highlight>
                <a:sym typeface="Calibri" panose="020F0502020204030204" pitchFamily="34" charset="0"/>
              </a:rPr>
              <a:t>不是码</a:t>
            </a:r>
            <a:endParaRPr lang="en-US" altLang="zh-CN" dirty="0">
              <a:highlight>
                <a:srgbClr val="FFFF00"/>
              </a:highlight>
              <a:sym typeface="Calibri" panose="020F0502020204030204" pitchFamily="34" charset="0"/>
            </a:endParaRPr>
          </a:p>
          <a:p>
            <a:pPr lvl="1"/>
            <a:r>
              <a:rPr lang="en-US" altLang="zh-CN" dirty="0" err="1">
                <a:sym typeface="Calibri" panose="020F0502020204030204" pitchFamily="34" charset="0"/>
              </a:rPr>
              <a:t>Sno</a:t>
            </a:r>
            <a:r>
              <a:rPr lang="zh-CN" altLang="en-US" dirty="0">
                <a:sym typeface="Calibri" panose="020F0502020204030204" pitchFamily="34" charset="0"/>
              </a:rPr>
              <a:t>是 </a:t>
            </a:r>
            <a:r>
              <a:rPr lang="en-US" altLang="zh-CN" dirty="0">
                <a:sym typeface="Calibri" panose="020F0502020204030204" pitchFamily="34" charset="0"/>
              </a:rPr>
              <a:t>S(</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Sage)</a:t>
            </a:r>
            <a:r>
              <a:rPr lang="zh-CN" altLang="en-US" dirty="0">
                <a:sym typeface="Calibri" panose="020F0502020204030204" pitchFamily="34" charset="0"/>
              </a:rPr>
              <a:t>的码，则</a:t>
            </a:r>
            <a:r>
              <a:rPr lang="en-US" altLang="zh-CN" dirty="0" err="1">
                <a:sym typeface="Calibri" panose="020F0502020204030204" pitchFamily="34" charset="0"/>
              </a:rPr>
              <a:t>Sno</a:t>
            </a:r>
            <a:r>
              <a:rPr lang="zh-CN" altLang="en-US" dirty="0">
                <a:sym typeface="Calibri" panose="020F0502020204030204" pitchFamily="34" charset="0"/>
              </a:rPr>
              <a:t>是</a:t>
            </a:r>
            <a:r>
              <a:rPr lang="en-US" altLang="zh-CN" dirty="0">
                <a:sym typeface="Calibri" panose="020F0502020204030204" pitchFamily="34" charset="0"/>
              </a:rPr>
              <a:t>SC</a:t>
            </a:r>
            <a:r>
              <a:rPr lang="zh-CN" altLang="en-US" dirty="0">
                <a:sym typeface="Calibri" panose="020F0502020204030204" pitchFamily="34" charset="0"/>
              </a:rPr>
              <a:t>的外码</a:t>
            </a:r>
            <a:endParaRPr lang="en-US" altLang="zh-CN" dirty="0"/>
          </a:p>
          <a:p>
            <a:r>
              <a:rPr lang="zh-CN" altLang="en-US" dirty="0">
                <a:solidFill>
                  <a:srgbClr val="0000CC"/>
                </a:solidFill>
                <a:sym typeface="Calibri" panose="020F0502020204030204" pitchFamily="34" charset="0"/>
              </a:rPr>
              <a:t>主码与外部码一起提供了表示关系间联系的手段</a:t>
            </a:r>
            <a:endParaRPr lang="en-US" altLang="zh-CN" dirty="0">
              <a:solidFill>
                <a:srgbClr val="0000CC"/>
              </a:solidFill>
              <a:sym typeface="Calibri" panose="020F0502020204030204" pitchFamily="34" charset="0"/>
            </a:endParaRPr>
          </a:p>
          <a:p>
            <a:pPr lvl="1"/>
            <a:r>
              <a:rPr lang="zh-CN" altLang="en-US" dirty="0"/>
              <a:t>如，</a:t>
            </a:r>
            <a:r>
              <a:rPr lang="en-US" altLang="zh-CN" dirty="0" err="1"/>
              <a:t>Sno</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8" name="组合 7"/>
          <p:cNvGrpSpPr/>
          <p:nvPr/>
        </p:nvGrpSpPr>
        <p:grpSpPr>
          <a:xfrm>
            <a:off x="6553200" y="1295400"/>
            <a:ext cx="1219200" cy="1219200"/>
            <a:chOff x="6553200" y="1295400"/>
            <a:chExt cx="1219200" cy="1219200"/>
          </a:xfrm>
        </p:grpSpPr>
        <p:sp>
          <p:nvSpPr>
            <p:cNvPr id="6" name="右大括号 5"/>
            <p:cNvSpPr/>
            <p:nvPr/>
          </p:nvSpPr>
          <p:spPr>
            <a:xfrm>
              <a:off x="6553200" y="1295400"/>
              <a:ext cx="8382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箭头 6"/>
            <p:cNvSpPr/>
            <p:nvPr/>
          </p:nvSpPr>
          <p:spPr>
            <a:xfrm>
              <a:off x="7010400" y="18288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7848600" y="1597967"/>
            <a:ext cx="2971800" cy="461665"/>
          </a:xfrm>
          <a:prstGeom prst="rect">
            <a:avLst/>
          </a:prstGeom>
        </p:spPr>
        <p:txBody>
          <a:bodyPr wrap="square">
            <a:spAutoFit/>
          </a:bodyPr>
          <a:lstStyle/>
          <a:p>
            <a:r>
              <a:rPr lang="zh-CN" altLang="en-US" sz="2400" dirty="0">
                <a:solidFill>
                  <a:srgbClr val="FF0000"/>
                </a:solidFill>
                <a:latin typeface="等线 Light" panose="02010600030101010101" pitchFamily="2" charset="-122"/>
                <a:ea typeface="等线 Light" panose="02010600030101010101" pitchFamily="2" charset="-122"/>
                <a:sym typeface="Times New Roman" panose="02020603050405020304" pitchFamily="18" charset="0"/>
              </a:rPr>
              <a:t>码为</a:t>
            </a:r>
            <a:r>
              <a:rPr lang="en-US" altLang="zh-CN" sz="2400" dirty="0">
                <a:solidFill>
                  <a:srgbClr val="FF0000"/>
                </a:solidFill>
                <a:latin typeface="等线 Light" panose="02010600030101010101" pitchFamily="2" charset="-122"/>
                <a:ea typeface="等线 Light" panose="02010600030101010101" pitchFamily="2" charset="-122"/>
                <a:sym typeface="Times New Roman" panose="02020603050405020304" pitchFamily="18" charset="0"/>
              </a:rPr>
              <a:t>(P,W,A)</a:t>
            </a:r>
            <a:r>
              <a:rPr lang="zh-CN" altLang="en-US" sz="2400" dirty="0">
                <a:solidFill>
                  <a:srgbClr val="FF0000"/>
                </a:solidFill>
                <a:latin typeface="等线 Light" panose="02010600030101010101" pitchFamily="2" charset="-122"/>
                <a:ea typeface="等线 Light" panose="02010600030101010101" pitchFamily="2" charset="-122"/>
                <a:sym typeface="Times New Roman" panose="02020603050405020304" pitchFamily="18" charset="0"/>
              </a:rPr>
              <a:t>，即全码</a:t>
            </a:r>
            <a:endParaRPr lang="zh-CN" altLang="en-US" sz="2400" dirty="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62"/>
          <p:cNvPicPr>
            <a:picLocks noChangeAspect="1" noChangeArrowheads="1"/>
          </p:cNvPicPr>
          <p:nvPr/>
        </p:nvPicPr>
        <p:blipFill>
          <a:blip r:embed="rId1" cstate="print"/>
          <a:srcRect/>
          <a:stretch>
            <a:fillRect/>
          </a:stretch>
        </p:blipFill>
        <p:spPr bwMode="auto">
          <a:xfrm>
            <a:off x="7239000" y="2430655"/>
            <a:ext cx="2438400" cy="232090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范式</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sym typeface="Calibri" panose="020F0502020204030204" pitchFamily="34" charset="0"/>
              </a:rPr>
              <a:t>范式</a:t>
            </a:r>
            <a:r>
              <a:rPr lang="zh-CN" altLang="en-US" dirty="0">
                <a:sym typeface="Calibri" panose="020F0502020204030204" pitchFamily="34" charset="0"/>
              </a:rPr>
              <a:t>是符合某一种级别的关系模式的集合。</a:t>
            </a:r>
            <a:endParaRPr lang="en-US" altLang="zh-CN" dirty="0">
              <a:sym typeface="Calibri" panose="020F0502020204030204" pitchFamily="34" charset="0"/>
            </a:endParaRPr>
          </a:p>
          <a:p>
            <a:r>
              <a:rPr lang="zh-CN" altLang="en-US" dirty="0">
                <a:sym typeface="Calibri" panose="020F0502020204030204" pitchFamily="34" charset="0"/>
              </a:rPr>
              <a:t>关系数据库中的关系必须满足一定的要求。满足不同程度要求的为不同范式。</a:t>
            </a:r>
            <a:endParaRPr lang="en-US" altLang="zh-CN" dirty="0">
              <a:sym typeface="Calibri" panose="020F0502020204030204" pitchFamily="34" charset="0"/>
            </a:endParaRPr>
          </a:p>
          <a:p>
            <a:r>
              <a:rPr lang="zh-CN" altLang="en-US" dirty="0">
                <a:solidFill>
                  <a:srgbClr val="000099"/>
                </a:solidFill>
                <a:sym typeface="Calibri" panose="020F0502020204030204" pitchFamily="34" charset="0"/>
              </a:rPr>
              <a:t>范式的种类及关系</a:t>
            </a:r>
            <a:endParaRPr lang="en-US" altLang="zh-CN" dirty="0">
              <a:solidFill>
                <a:srgbClr val="000099"/>
              </a:solidFill>
              <a:sym typeface="Calibri" panose="020F0502020204030204" pitchFamily="34" charset="0"/>
            </a:endParaRPr>
          </a:p>
          <a:p>
            <a:pPr lvl="1"/>
            <a:r>
              <a:rPr lang="en-US" altLang="zh-CN" dirty="0">
                <a:solidFill>
                  <a:srgbClr val="FF0000"/>
                </a:solidFill>
              </a:rPr>
              <a:t>1NF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2NF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3NF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BCNF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4NF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5NF</a:t>
            </a:r>
            <a:endParaRPr lang="en-US" altLang="zh-CN" dirty="0">
              <a:solidFill>
                <a:srgbClr val="FF0000"/>
              </a:solidFill>
            </a:endParaRPr>
          </a:p>
          <a:p>
            <a:pPr lvl="1"/>
            <a:r>
              <a:rPr lang="zh-CN" altLang="en-US" dirty="0">
                <a:sym typeface="Calibri" panose="020F0502020204030204" pitchFamily="34" charset="0"/>
              </a:rPr>
              <a:t>某一关系模式</a:t>
            </a:r>
            <a:r>
              <a:rPr lang="en-US" altLang="zh-CN" dirty="0">
                <a:sym typeface="Calibri" panose="020F0502020204030204" pitchFamily="34" charset="0"/>
              </a:rPr>
              <a:t>R</a:t>
            </a:r>
            <a:r>
              <a:rPr lang="zh-CN" altLang="en-US" dirty="0">
                <a:sym typeface="Calibri" panose="020F0502020204030204" pitchFamily="34" charset="0"/>
              </a:rPr>
              <a:t>为第</a:t>
            </a:r>
            <a:r>
              <a:rPr lang="en-US" altLang="zh-CN" dirty="0">
                <a:sym typeface="Calibri" panose="020F0502020204030204" pitchFamily="34" charset="0"/>
              </a:rPr>
              <a:t>n</a:t>
            </a:r>
            <a:r>
              <a:rPr lang="zh-CN" altLang="en-US" dirty="0">
                <a:sym typeface="Calibri" panose="020F0502020204030204" pitchFamily="34" charset="0"/>
              </a:rPr>
              <a:t>范式，可简记为</a:t>
            </a:r>
            <a:r>
              <a:rPr lang="en-US" altLang="zh-CN" dirty="0" err="1">
                <a:solidFill>
                  <a:srgbClr val="FF00FF"/>
                </a:solidFill>
                <a:sym typeface="Calibri" panose="020F0502020204030204" pitchFamily="34" charset="0"/>
              </a:rPr>
              <a:t>R∈</a:t>
            </a:r>
            <a:r>
              <a:rPr lang="en-US" altLang="zh-CN" i="1" dirty="0" err="1">
                <a:solidFill>
                  <a:srgbClr val="FF00FF"/>
                </a:solidFill>
                <a:latin typeface="Times New Roman" panose="02020603050405020304" pitchFamily="18" charset="0"/>
                <a:cs typeface="Times New Roman" panose="02020603050405020304" pitchFamily="18" charset="0"/>
                <a:sym typeface="Calibri" panose="020F0502020204030204" pitchFamily="34" charset="0"/>
              </a:rPr>
              <a:t>n</a:t>
            </a:r>
            <a:r>
              <a:rPr lang="en-US" altLang="zh-CN" dirty="0" err="1">
                <a:solidFill>
                  <a:srgbClr val="FF00FF"/>
                </a:solidFill>
                <a:sym typeface="Calibri" panose="020F0502020204030204" pitchFamily="34" charset="0"/>
              </a:rPr>
              <a:t>NF</a:t>
            </a:r>
            <a:endParaRPr lang="en-US" altLang="zh-CN" dirty="0">
              <a:solidFill>
                <a:srgbClr val="FF00FF"/>
              </a:solidFill>
              <a:sym typeface="Calibri" panose="020F0502020204030204" pitchFamily="34" charset="0"/>
            </a:endParaRPr>
          </a:p>
          <a:p>
            <a:r>
              <a:rPr lang="zh-CN" altLang="en-US" dirty="0"/>
              <a:t>一个低一级范式的关系模式，通过</a:t>
            </a:r>
            <a:r>
              <a:rPr lang="zh-CN" altLang="en-US" u="sng" dirty="0">
                <a:solidFill>
                  <a:srgbClr val="FF0000"/>
                </a:solidFill>
              </a:rPr>
              <a:t>模式分解</a:t>
            </a:r>
            <a:r>
              <a:rPr lang="zh-CN" altLang="en-US" dirty="0"/>
              <a:t>可以转换为若干个高一级范式的关系模式的集合，这种过程就叫</a:t>
            </a:r>
            <a:r>
              <a:rPr lang="zh-CN" altLang="en-US" dirty="0">
                <a:solidFill>
                  <a:srgbClr val="FF0000"/>
                </a:solidFill>
              </a:rPr>
              <a:t>规范化</a:t>
            </a:r>
            <a:r>
              <a:rPr lang="en-US" altLang="zh-CN" dirty="0">
                <a:solidFill>
                  <a:srgbClr val="FF0000"/>
                </a:solidFill>
              </a:rPr>
              <a:t>(normalization)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2NF</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en-US" altLang="zh-CN" u="sng" dirty="0">
                    <a:solidFill>
                      <a:srgbClr val="0000CC"/>
                    </a:solidFill>
                    <a:sym typeface="Calibri" panose="020F0502020204030204" pitchFamily="34" charset="0"/>
                  </a:rPr>
                  <a:t>2NF </a:t>
                </a: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6.6  </a:t>
                </a:r>
                <a:endParaRPr lang="en-US" altLang="zh-CN" u="sng" dirty="0">
                  <a:solidFill>
                    <a:srgbClr val="0000CC"/>
                  </a:solidFill>
                  <a:sym typeface="Calibri" panose="020F0502020204030204" pitchFamily="34" charset="0"/>
                </a:endParaRPr>
              </a:p>
              <a:p>
                <a:pPr lvl="1"/>
                <a:r>
                  <a:rPr lang="zh-CN" altLang="en-US" dirty="0">
                    <a:sym typeface="Calibri" panose="020F0502020204030204" pitchFamily="34" charset="0"/>
                  </a:rPr>
                  <a:t>若关系模式</a:t>
                </a:r>
                <a:r>
                  <a:rPr lang="en-US" altLang="zh-CN" dirty="0">
                    <a:sym typeface="Calibri" panose="020F0502020204030204" pitchFamily="34" charset="0"/>
                  </a:rPr>
                  <a:t>R∈1NF</a:t>
                </a:r>
                <a:r>
                  <a:rPr lang="zh-CN" altLang="en-US" dirty="0">
                    <a:sym typeface="Calibri" panose="020F0502020204030204" pitchFamily="34" charset="0"/>
                  </a:rPr>
                  <a:t>，</a:t>
                </a:r>
                <a:r>
                  <a:rPr lang="zh-CN" altLang="en-US" dirty="0">
                    <a:highlight>
                      <a:srgbClr val="FFFF00"/>
                    </a:highlight>
                    <a:sym typeface="Calibri" panose="020F0502020204030204" pitchFamily="34" charset="0"/>
                  </a:rPr>
                  <a:t>并且每一个非主属性都完全函数依赖于任何一个候选码，</a:t>
                </a:r>
                <a:r>
                  <a:rPr lang="zh-CN" altLang="en-US" dirty="0">
                    <a:sym typeface="Calibri" panose="020F0502020204030204" pitchFamily="34" charset="0"/>
                  </a:rPr>
                  <a:t>则</a:t>
                </a:r>
                <a:r>
                  <a:rPr lang="en-US" altLang="zh-CN" dirty="0">
                    <a:sym typeface="Calibri" panose="020F0502020204030204" pitchFamily="34" charset="0"/>
                  </a:rPr>
                  <a:t>R∈2NF</a:t>
                </a:r>
                <a:r>
                  <a:rPr lang="zh-CN" altLang="en-US" dirty="0">
                    <a:sym typeface="Calibri" panose="020F0502020204030204" pitchFamily="34" charset="0"/>
                  </a:rPr>
                  <a:t>。</a:t>
                </a:r>
                <a:endParaRPr lang="en-US" altLang="zh-CN" dirty="0">
                  <a:sym typeface="Calibri" panose="020F0502020204030204" pitchFamily="34" charset="0"/>
                </a:endParaRPr>
              </a:p>
              <a:p>
                <a:r>
                  <a:rPr lang="en-US" altLang="zh-CN" dirty="0">
                    <a:sym typeface="Calibri" panose="020F0502020204030204" pitchFamily="34" charset="0"/>
                  </a:rPr>
                  <a:t>[</a:t>
                </a:r>
                <a:r>
                  <a:rPr lang="zh-CN" altLang="en-US" dirty="0">
                    <a:sym typeface="Calibri" panose="020F0502020204030204" pitchFamily="34" charset="0"/>
                  </a:rPr>
                  <a:t>例</a:t>
                </a:r>
                <a:r>
                  <a:rPr lang="en-US" altLang="zh-CN" dirty="0">
                    <a:sym typeface="Calibri" panose="020F0502020204030204" pitchFamily="34" charset="0"/>
                  </a:rPr>
                  <a:t>6.4] S-L-C(</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a:t>
                </a:r>
                <a:r>
                  <a:rPr lang="en-US" altLang="zh-CN" dirty="0" err="1">
                    <a:sym typeface="Calibri" panose="020F0502020204030204" pitchFamily="34" charset="0"/>
                  </a:rPr>
                  <a:t>Sloc</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 Grade)</a:t>
                </a:r>
                <a:r>
                  <a:rPr lang="zh-CN" altLang="en-US" dirty="0">
                    <a:sym typeface="Calibri" panose="020F0502020204030204" pitchFamily="34" charset="0"/>
                  </a:rPr>
                  <a:t>，</a:t>
                </a:r>
                <a:r>
                  <a:rPr lang="en-US" altLang="zh-CN" dirty="0" err="1">
                    <a:sym typeface="Calibri" panose="020F0502020204030204" pitchFamily="34" charset="0"/>
                  </a:rPr>
                  <a:t>Sloc</a:t>
                </a:r>
                <a:r>
                  <a:rPr lang="zh-CN" altLang="en-US" dirty="0">
                    <a:sym typeface="Calibri" panose="020F0502020204030204" pitchFamily="34" charset="0"/>
                  </a:rPr>
                  <a:t>为学生的住处，并且每个系的学生住在同一个地方。</a:t>
                </a:r>
                <a:endParaRPr lang="en-US" altLang="zh-CN" dirty="0">
                  <a:sym typeface="Calibri" panose="020F0502020204030204" pitchFamily="34" charset="0"/>
                </a:endParaRPr>
              </a:p>
              <a:p>
                <a:pPr lvl="1"/>
                <a:r>
                  <a:rPr lang="en-US" altLang="zh-CN" dirty="0">
                    <a:sym typeface="Calibri" panose="020F0502020204030204" pitchFamily="34" charset="0"/>
                  </a:rPr>
                  <a:t>S-L-C</a:t>
                </a:r>
                <a:r>
                  <a:rPr lang="zh-CN" altLang="en-US" dirty="0">
                    <a:sym typeface="Calibri" panose="020F0502020204030204" pitchFamily="34" charset="0"/>
                  </a:rPr>
                  <a:t>的码为</a:t>
                </a:r>
                <a:r>
                  <a:rPr lang="en-US" altLang="zh-CN" dirty="0">
                    <a:sym typeface="Calibri" panose="020F0502020204030204" pitchFamily="34" charset="0"/>
                  </a:rPr>
                  <a:t>(</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a:t>
                </a:r>
                <a:endParaRPr lang="en-US" altLang="zh-CN" dirty="0">
                  <a:sym typeface="Calibri" panose="020F0502020204030204" pitchFamily="34" charset="0"/>
                </a:endParaRPr>
              </a:p>
              <a:p>
                <a:pPr lvl="1"/>
                <a:r>
                  <a:rPr lang="zh-CN" altLang="en-US" dirty="0">
                    <a:sym typeface="Calibri" panose="020F0502020204030204" pitchFamily="34" charset="0"/>
                  </a:rPr>
                  <a:t>函数依赖有：</a:t>
                </a:r>
                <a:r>
                  <a:rPr lang="en-US" altLang="zh-CN" dirty="0">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 Grade</a:t>
                </a:r>
                <a:r>
                  <a:rPr lang="zh-CN" altLang="en-US"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Sdept</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Sloc</a:t>
                </a:r>
                <a:endParaRPr lang="en-US" altLang="zh-CN" dirty="0">
                  <a:solidFill>
                    <a:srgbClr val="0000CC"/>
                  </a:solidFill>
                  <a:sym typeface="Calibri" panose="020F0502020204030204" pitchFamily="34" charset="0"/>
                </a:endParaRPr>
              </a:p>
              <a:p>
                <a:pPr lvl="1"/>
                <a:r>
                  <a:rPr lang="en-US" altLang="zh-CN" dirty="0" err="1">
                    <a:solidFill>
                      <a:srgbClr val="0000CC"/>
                    </a:solidFill>
                    <a:sym typeface="Calibri" panose="020F0502020204030204"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err="1">
                    <a:solidFill>
                      <a:srgbClr val="0000CC"/>
                    </a:solidFill>
                    <a:sym typeface="Calibri" panose="020F0502020204030204" pitchFamily="34" charset="0"/>
                  </a:rPr>
                  <a:t>Sdept</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 Sdept</a:t>
                </a:r>
                <a:endParaRPr lang="en-US" altLang="zh-CN" dirty="0">
                  <a:solidFill>
                    <a:srgbClr val="0000CC"/>
                  </a:solidFill>
                  <a:sym typeface="Calibri" panose="020F0502020204030204" pitchFamily="34" charset="0"/>
                </a:endParaRPr>
              </a:p>
              <a:p>
                <a:pPr lvl="1"/>
                <a:r>
                  <a:rPr lang="en-US" altLang="zh-CN" dirty="0" err="1">
                    <a:solidFill>
                      <a:srgbClr val="0000CC"/>
                    </a:solidFill>
                    <a:sym typeface="Calibri" panose="020F0502020204030204"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err="1">
                    <a:solidFill>
                      <a:srgbClr val="0000CC"/>
                    </a:solidFill>
                    <a:sym typeface="Calibri" panose="020F0502020204030204" pitchFamily="34" charset="0"/>
                  </a:rPr>
                  <a:t>Sloc</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 Sloc</a:t>
                </a:r>
                <a:endParaRPr lang="en-US" altLang="zh-CN" dirty="0">
                  <a:sym typeface="Calibri" panose="020F0502020204030204" pitchFamily="34" charset="0"/>
                </a:endParaRPr>
              </a:p>
              <a:p>
                <a:pPr marL="0" indent="0">
                  <a:buNone/>
                </a:pPr>
                <a:endParaRPr lang="en-US" altLang="zh-CN" dirty="0">
                  <a:sym typeface="Calibri" panose="020F0502020204030204" pitchFamily="34" charset="0"/>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r="1" b="-1452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Rounded Rectangle 37"/>
          <p:cNvSpPr/>
          <p:nvPr/>
        </p:nvSpPr>
        <p:spPr>
          <a:xfrm>
            <a:off x="3124200" y="4267200"/>
            <a:ext cx="2946811" cy="2125013"/>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Group 5"/>
          <p:cNvGrpSpPr/>
          <p:nvPr/>
        </p:nvGrpSpPr>
        <p:grpSpPr bwMode="auto">
          <a:xfrm>
            <a:off x="2209800" y="381000"/>
            <a:ext cx="6705600" cy="2743200"/>
            <a:chOff x="0" y="0"/>
            <a:chExt cx="9435" cy="3213"/>
          </a:xfrm>
        </p:grpSpPr>
        <p:sp>
          <p:nvSpPr>
            <p:cNvPr id="6" name="Rectangle 8"/>
            <p:cNvSpPr>
              <a:spLocks noChangeArrowheads="1"/>
            </p:cNvSpPr>
            <p:nvPr/>
          </p:nvSpPr>
          <p:spPr bwMode="auto">
            <a:xfrm>
              <a:off x="3145" y="0"/>
              <a:ext cx="3145" cy="321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7" name="Text Box 9"/>
            <p:cNvSpPr>
              <a:spLocks noChangeArrowheads="1"/>
            </p:cNvSpPr>
            <p:nvPr/>
          </p:nvSpPr>
          <p:spPr bwMode="auto">
            <a:xfrm>
              <a:off x="3843" y="459"/>
              <a:ext cx="1748"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Sno</a:t>
              </a:r>
              <a:endParaRPr lang="en-US" altLang="zh-CN" sz="2800" b="1">
                <a:latin typeface="Times New Roman" panose="02020603050405020304" pitchFamily="18" charset="0"/>
              </a:endParaRPr>
            </a:p>
          </p:txBody>
        </p:sp>
        <p:sp>
          <p:nvSpPr>
            <p:cNvPr id="8" name="Text Box 10"/>
            <p:cNvSpPr>
              <a:spLocks noChangeArrowheads="1"/>
            </p:cNvSpPr>
            <p:nvPr/>
          </p:nvSpPr>
          <p:spPr bwMode="auto">
            <a:xfrm>
              <a:off x="3843" y="2065"/>
              <a:ext cx="1748"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Cno</a:t>
              </a:r>
              <a:endParaRPr lang="en-US" altLang="zh-CN" sz="2800" b="1">
                <a:latin typeface="Times New Roman" panose="02020603050405020304" pitchFamily="18" charset="0"/>
              </a:endParaRPr>
            </a:p>
          </p:txBody>
        </p:sp>
        <p:sp>
          <p:nvSpPr>
            <p:cNvPr id="9" name="Text Box 11"/>
            <p:cNvSpPr>
              <a:spLocks noChangeArrowheads="1"/>
            </p:cNvSpPr>
            <p:nvPr/>
          </p:nvSpPr>
          <p:spPr bwMode="auto">
            <a:xfrm>
              <a:off x="0" y="1377"/>
              <a:ext cx="2095"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Grade</a:t>
              </a:r>
              <a:endParaRPr lang="zh-CN" altLang="en-US"/>
            </a:p>
          </p:txBody>
        </p:sp>
        <p:sp>
          <p:nvSpPr>
            <p:cNvPr id="10" name="Text Box 12"/>
            <p:cNvSpPr>
              <a:spLocks noChangeArrowheads="1"/>
            </p:cNvSpPr>
            <p:nvPr/>
          </p:nvSpPr>
          <p:spPr bwMode="auto">
            <a:xfrm>
              <a:off x="7339" y="459"/>
              <a:ext cx="2096"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Sdept</a:t>
              </a:r>
              <a:endParaRPr lang="en-US" altLang="zh-CN" sz="2800" b="1">
                <a:latin typeface="Times New Roman" panose="02020603050405020304" pitchFamily="18" charset="0"/>
              </a:endParaRPr>
            </a:p>
          </p:txBody>
        </p:sp>
        <p:sp>
          <p:nvSpPr>
            <p:cNvPr id="11" name="Text Box 13"/>
            <p:cNvSpPr>
              <a:spLocks noChangeArrowheads="1"/>
            </p:cNvSpPr>
            <p:nvPr/>
          </p:nvSpPr>
          <p:spPr bwMode="auto">
            <a:xfrm>
              <a:off x="7339" y="2065"/>
              <a:ext cx="2096"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Sloc</a:t>
              </a:r>
              <a:endParaRPr lang="en-US" altLang="zh-CN" sz="2800" b="1">
                <a:latin typeface="Times New Roman" panose="02020603050405020304" pitchFamily="18" charset="0"/>
              </a:endParaRPr>
            </a:p>
          </p:txBody>
        </p:sp>
        <p:sp>
          <p:nvSpPr>
            <p:cNvPr id="12" name="Line 14"/>
            <p:cNvSpPr>
              <a:spLocks noChangeShapeType="1"/>
            </p:cNvSpPr>
            <p:nvPr/>
          </p:nvSpPr>
          <p:spPr bwMode="auto">
            <a:xfrm flipH="1">
              <a:off x="2095" y="1719"/>
              <a:ext cx="1050" cy="2"/>
            </a:xfrm>
            <a:prstGeom prst="line">
              <a:avLst/>
            </a:prstGeom>
            <a:noFill/>
            <a:ln w="38100">
              <a:solidFill>
                <a:srgbClr val="000000"/>
              </a:solidFill>
              <a:round/>
              <a:tailEnd type="triangle" w="med" len="med"/>
            </a:ln>
          </p:spPr>
          <p:txBody>
            <a:bodyPr/>
            <a:lstStyle/>
            <a:p>
              <a:endParaRPr lang="zh-CN" altLang="en-US"/>
            </a:p>
          </p:txBody>
        </p:sp>
        <p:sp>
          <p:nvSpPr>
            <p:cNvPr id="13" name="Line 15"/>
            <p:cNvSpPr>
              <a:spLocks noChangeShapeType="1"/>
            </p:cNvSpPr>
            <p:nvPr/>
          </p:nvSpPr>
          <p:spPr bwMode="auto">
            <a:xfrm>
              <a:off x="5591" y="688"/>
              <a:ext cx="1748" cy="2"/>
            </a:xfrm>
            <a:prstGeom prst="line">
              <a:avLst/>
            </a:prstGeom>
            <a:noFill/>
            <a:ln w="38100">
              <a:solidFill>
                <a:srgbClr val="000000"/>
              </a:solidFill>
              <a:round/>
              <a:tailEnd type="triangle" w="med" len="med"/>
            </a:ln>
          </p:spPr>
          <p:txBody>
            <a:bodyPr/>
            <a:lstStyle/>
            <a:p>
              <a:endParaRPr lang="zh-CN" altLang="en-US"/>
            </a:p>
          </p:txBody>
        </p:sp>
        <p:sp>
          <p:nvSpPr>
            <p:cNvPr id="14" name="Line 16"/>
            <p:cNvSpPr>
              <a:spLocks noChangeShapeType="1"/>
            </p:cNvSpPr>
            <p:nvPr/>
          </p:nvSpPr>
          <p:spPr bwMode="auto">
            <a:xfrm>
              <a:off x="5591" y="688"/>
              <a:ext cx="1748" cy="1608"/>
            </a:xfrm>
            <a:prstGeom prst="line">
              <a:avLst/>
            </a:prstGeom>
            <a:noFill/>
            <a:ln w="38100">
              <a:solidFill>
                <a:srgbClr val="000000"/>
              </a:solidFill>
              <a:round/>
              <a:tailEnd type="triangle" w="med" len="med"/>
            </a:ln>
          </p:spPr>
          <p:txBody>
            <a:bodyPr/>
            <a:lstStyle/>
            <a:p>
              <a:endParaRPr lang="zh-CN" altLang="en-US"/>
            </a:p>
          </p:txBody>
        </p:sp>
        <p:sp>
          <p:nvSpPr>
            <p:cNvPr id="15" name="Line 17"/>
            <p:cNvSpPr>
              <a:spLocks noChangeShapeType="1"/>
            </p:cNvSpPr>
            <p:nvPr/>
          </p:nvSpPr>
          <p:spPr bwMode="auto">
            <a:xfrm flipV="1">
              <a:off x="5591" y="689"/>
              <a:ext cx="1748" cy="1607"/>
            </a:xfrm>
            <a:prstGeom prst="line">
              <a:avLst/>
            </a:prstGeom>
            <a:noFill/>
            <a:ln w="38100">
              <a:solidFill>
                <a:srgbClr val="000000"/>
              </a:solidFill>
              <a:prstDash val="sysDot"/>
              <a:round/>
              <a:tailEnd type="triangle" w="med" len="med"/>
            </a:ln>
          </p:spPr>
          <p:txBody>
            <a:bodyPr/>
            <a:lstStyle/>
            <a:p>
              <a:endParaRPr lang="zh-CN" altLang="en-US"/>
            </a:p>
          </p:txBody>
        </p:sp>
        <p:sp>
          <p:nvSpPr>
            <p:cNvPr id="16" name="Line 18"/>
            <p:cNvSpPr>
              <a:spLocks noChangeShapeType="1"/>
            </p:cNvSpPr>
            <p:nvPr/>
          </p:nvSpPr>
          <p:spPr bwMode="auto">
            <a:xfrm flipV="1">
              <a:off x="5623" y="2378"/>
              <a:ext cx="1716" cy="0"/>
            </a:xfrm>
            <a:prstGeom prst="line">
              <a:avLst/>
            </a:prstGeom>
            <a:noFill/>
            <a:ln w="38100" cap="rnd">
              <a:solidFill>
                <a:srgbClr val="000000"/>
              </a:solidFill>
              <a:prstDash val="sysDot"/>
              <a:round/>
              <a:tailEnd type="triangle" w="med" len="med"/>
            </a:ln>
          </p:spPr>
          <p:txBody>
            <a:bodyPr/>
            <a:lstStyle/>
            <a:p>
              <a:endParaRPr lang="zh-CN" altLang="en-US"/>
            </a:p>
          </p:txBody>
        </p:sp>
        <p:sp>
          <p:nvSpPr>
            <p:cNvPr id="17" name="Line 19"/>
            <p:cNvSpPr>
              <a:spLocks noChangeShapeType="1"/>
            </p:cNvSpPr>
            <p:nvPr/>
          </p:nvSpPr>
          <p:spPr bwMode="auto">
            <a:xfrm>
              <a:off x="8385" y="1147"/>
              <a:ext cx="3" cy="918"/>
            </a:xfrm>
            <a:prstGeom prst="line">
              <a:avLst/>
            </a:prstGeom>
            <a:noFill/>
            <a:ln w="38100">
              <a:solidFill>
                <a:srgbClr val="000000"/>
              </a:solidFill>
              <a:round/>
              <a:tailEnd type="triangle" w="med" len="med"/>
            </a:ln>
          </p:spPr>
          <p:txBody>
            <a:bodyPr/>
            <a:lstStyle/>
            <a:p>
              <a:endParaRPr lang="zh-CN" altLang="en-US"/>
            </a:p>
          </p:txBody>
        </p:sp>
      </p:grpSp>
      <p:sp>
        <p:nvSpPr>
          <p:cNvPr id="19" name="矩形 18"/>
          <p:cNvSpPr/>
          <p:nvPr/>
        </p:nvSpPr>
        <p:spPr>
          <a:xfrm>
            <a:off x="2590800" y="3711602"/>
            <a:ext cx="6678431" cy="1384995"/>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800" dirty="0">
                <a:solidFill>
                  <a:srgbClr val="0000CC"/>
                </a:solidFill>
                <a:highlight>
                  <a:srgbClr val="FFFF00"/>
                </a:highlight>
                <a:latin typeface="等线 Light" panose="02010600030101010101" pitchFamily="2" charset="-122"/>
                <a:ea typeface="等线 Light" panose="02010600030101010101" pitchFamily="2" charset="-122"/>
              </a:rPr>
              <a:t>非主属性</a:t>
            </a:r>
            <a:r>
              <a:rPr lang="en-US" altLang="zh-CN" sz="2800" dirty="0" err="1">
                <a:solidFill>
                  <a:srgbClr val="0000CC"/>
                </a:solidFill>
                <a:highlight>
                  <a:srgbClr val="FFFF00"/>
                </a:highlight>
                <a:latin typeface="等线 Light" panose="02010600030101010101" pitchFamily="2" charset="-122"/>
                <a:ea typeface="等线 Light" panose="02010600030101010101" pitchFamily="2" charset="-122"/>
              </a:rPr>
              <a:t>Sdept</a:t>
            </a:r>
            <a:r>
              <a:rPr lang="zh-CN" altLang="en-US" sz="2800" dirty="0">
                <a:solidFill>
                  <a:srgbClr val="0000CC"/>
                </a:solidFill>
                <a:highlight>
                  <a:srgbClr val="FFFF00"/>
                </a:highlight>
                <a:latin typeface="等线 Light" panose="02010600030101010101" pitchFamily="2" charset="-122"/>
                <a:ea typeface="等线 Light" panose="02010600030101010101" pitchFamily="2" charset="-122"/>
              </a:rPr>
              <a:t>、</a:t>
            </a:r>
            <a:r>
              <a:rPr lang="en-US" altLang="zh-CN" sz="2800" dirty="0" err="1">
                <a:solidFill>
                  <a:srgbClr val="0000CC"/>
                </a:solidFill>
                <a:highlight>
                  <a:srgbClr val="FFFF00"/>
                </a:highlight>
                <a:latin typeface="等线 Light" panose="02010600030101010101" pitchFamily="2" charset="-122"/>
                <a:ea typeface="等线 Light" panose="02010600030101010101" pitchFamily="2" charset="-122"/>
              </a:rPr>
              <a:t>Sloc</a:t>
            </a:r>
            <a:r>
              <a:rPr lang="zh-CN" altLang="en-US" sz="2800" dirty="0">
                <a:solidFill>
                  <a:srgbClr val="0000CC"/>
                </a:solidFill>
                <a:highlight>
                  <a:srgbClr val="FFFF00"/>
                </a:highlight>
                <a:latin typeface="等线 Light" panose="02010600030101010101" pitchFamily="2" charset="-122"/>
                <a:ea typeface="等线 Light" panose="02010600030101010101" pitchFamily="2" charset="-122"/>
              </a:rPr>
              <a:t>并不完全依赖于码</a:t>
            </a:r>
            <a:endParaRPr lang="en-US" altLang="zh-CN" sz="2800" dirty="0">
              <a:solidFill>
                <a:srgbClr val="0000CC"/>
              </a:solidFill>
              <a:highlight>
                <a:srgbClr val="FFFF00"/>
              </a:highlight>
              <a:latin typeface="等线 Light" panose="02010600030101010101" pitchFamily="2" charset="-122"/>
              <a:ea typeface="等线 Light" panose="02010600030101010101" pitchFamily="2" charset="-122"/>
            </a:endParaRPr>
          </a:p>
          <a:p>
            <a:pPr marL="342900" indent="-342900">
              <a:lnSpc>
                <a:spcPct val="150000"/>
              </a:lnSpc>
              <a:buFont typeface="Arial" panose="020B0604020202020204" pitchFamily="34" charset="0"/>
              <a:buChar char="•"/>
            </a:pPr>
            <a:r>
              <a:rPr lang="zh-CN" altLang="en-US" sz="2800" dirty="0">
                <a:solidFill>
                  <a:srgbClr val="0000CC"/>
                </a:solidFill>
                <a:latin typeface="等线 Light" panose="02010600030101010101" pitchFamily="2" charset="-122"/>
                <a:ea typeface="等线 Light" panose="02010600030101010101" pitchFamily="2" charset="-122"/>
              </a:rPr>
              <a:t>关系模式</a:t>
            </a:r>
            <a:r>
              <a:rPr lang="en-US" altLang="zh-CN" sz="2800" dirty="0">
                <a:solidFill>
                  <a:srgbClr val="0000CC"/>
                </a:solidFill>
                <a:latin typeface="等线 Light" panose="02010600030101010101" pitchFamily="2" charset="-122"/>
                <a:ea typeface="等线 Light" panose="02010600030101010101" pitchFamily="2" charset="-122"/>
              </a:rPr>
              <a:t>S-L-C </a:t>
            </a:r>
            <a:r>
              <a:rPr lang="zh-CN" altLang="en-US" sz="2800" dirty="0">
                <a:solidFill>
                  <a:srgbClr val="FF0000"/>
                </a:solidFill>
                <a:latin typeface="Cambria Math" panose="02040503050406030204" pitchFamily="18" charset="0"/>
                <a:ea typeface="等线 Light" panose="02010600030101010101" pitchFamily="2" charset="-122"/>
              </a:rPr>
              <a:t>∉ </a:t>
            </a:r>
            <a:r>
              <a:rPr lang="en-US" altLang="zh-CN" sz="2800" dirty="0">
                <a:solidFill>
                  <a:srgbClr val="0000CC"/>
                </a:solidFill>
                <a:latin typeface="等线 Light" panose="02010600030101010101" pitchFamily="2" charset="-122"/>
                <a:ea typeface="等线 Light" panose="02010600030101010101" pitchFamily="2" charset="-122"/>
              </a:rPr>
              <a:t>2NF</a:t>
            </a:r>
            <a:endParaRPr lang="en-US" altLang="zh-CN" sz="2800" dirty="0">
              <a:solidFill>
                <a:srgbClr val="0000CC"/>
              </a:solidFill>
              <a:latin typeface="等线 Light" panose="02010600030101010101" pitchFamily="2" charset="-122"/>
              <a:ea typeface="等线 Light" panose="02010600030101010101" pitchFamily="2" charset="-122"/>
            </a:endParaRPr>
          </a:p>
        </p:txBody>
      </p:sp>
      <p:sp>
        <p:nvSpPr>
          <p:cNvPr id="2" name="矩形 1"/>
          <p:cNvSpPr/>
          <p:nvPr/>
        </p:nvSpPr>
        <p:spPr>
          <a:xfrm>
            <a:off x="1108393" y="5475514"/>
            <a:ext cx="9975213" cy="523220"/>
          </a:xfrm>
          <a:prstGeom prst="rect">
            <a:avLst/>
          </a:prstGeom>
        </p:spPr>
        <p:txBody>
          <a:bodyPr wrap="square">
            <a:spAutoFit/>
          </a:bodyPr>
          <a:lstStyle/>
          <a:p>
            <a:r>
              <a:rPr lang="zh-CN" altLang="en-US" sz="2800" dirty="0">
                <a:solidFill>
                  <a:srgbClr val="FF0000"/>
                </a:solidFill>
                <a:latin typeface="微软雅黑" panose="020B0503020204020204" charset="-122"/>
                <a:ea typeface="微软雅黑" panose="020B0503020204020204" charset="-122"/>
              </a:rPr>
              <a:t>观察：</a:t>
            </a:r>
            <a:r>
              <a:rPr lang="zh-CN" altLang="en-US" sz="2800" dirty="0">
                <a:solidFill>
                  <a:srgbClr val="2C146E"/>
                </a:solidFill>
                <a:latin typeface="微软雅黑" panose="020B0503020204020204" charset="-122"/>
                <a:ea typeface="微软雅黑" panose="020B0503020204020204" charset="-122"/>
              </a:rPr>
              <a:t>如果关系模式</a:t>
            </a:r>
            <a:r>
              <a:rPr lang="en-US" altLang="zh-CN" sz="2800" dirty="0">
                <a:solidFill>
                  <a:srgbClr val="2C146E"/>
                </a:solidFill>
                <a:latin typeface="微软雅黑" panose="020B0503020204020204" charset="-122"/>
                <a:ea typeface="微软雅黑" panose="020B0503020204020204" charset="-122"/>
              </a:rPr>
              <a:t>R</a:t>
            </a:r>
            <a:r>
              <a:rPr lang="zh-CN" altLang="en-US" sz="2800" dirty="0">
                <a:solidFill>
                  <a:srgbClr val="2C146E"/>
                </a:solidFill>
                <a:latin typeface="微软雅黑" panose="020B0503020204020204" charset="-122"/>
                <a:ea typeface="微软雅黑" panose="020B0503020204020204" charset="-122"/>
              </a:rPr>
              <a:t>的</a:t>
            </a:r>
            <a:r>
              <a:rPr lang="zh-CN" altLang="en-US" sz="2800" dirty="0">
                <a:solidFill>
                  <a:srgbClr val="FF0000"/>
                </a:solidFill>
                <a:latin typeface="微软雅黑" panose="020B0503020204020204" charset="-122"/>
                <a:ea typeface="微软雅黑" panose="020B0503020204020204" charset="-122"/>
              </a:rPr>
              <a:t>主码</a:t>
            </a:r>
            <a:r>
              <a:rPr lang="zh-CN" altLang="en-US" sz="2800" dirty="0">
                <a:solidFill>
                  <a:srgbClr val="2C146E"/>
                </a:solidFill>
                <a:latin typeface="微软雅黑" panose="020B0503020204020204" charset="-122"/>
                <a:ea typeface="微软雅黑" panose="020B0503020204020204" charset="-122"/>
              </a:rPr>
              <a:t>由</a:t>
            </a:r>
            <a:r>
              <a:rPr lang="zh-CN" altLang="en-US" sz="2800" dirty="0">
                <a:solidFill>
                  <a:srgbClr val="FF0000"/>
                </a:solidFill>
                <a:latin typeface="微软雅黑" panose="020B0503020204020204" charset="-122"/>
                <a:ea typeface="微软雅黑" panose="020B0503020204020204" charset="-122"/>
              </a:rPr>
              <a:t>单属性</a:t>
            </a:r>
            <a:r>
              <a:rPr lang="zh-CN" altLang="en-US" sz="2800" dirty="0">
                <a:solidFill>
                  <a:srgbClr val="2C146E"/>
                </a:solidFill>
                <a:latin typeface="微软雅黑" panose="020B0503020204020204" charset="-122"/>
                <a:ea typeface="微软雅黑" panose="020B0503020204020204" charset="-122"/>
              </a:rPr>
              <a:t>构成，则</a:t>
            </a:r>
            <a:r>
              <a:rPr lang="en-US" altLang="zh-CN" sz="2800" dirty="0">
                <a:solidFill>
                  <a:srgbClr val="2C146E"/>
                </a:solidFill>
                <a:latin typeface="微软雅黑" panose="020B0503020204020204" charset="-122"/>
                <a:ea typeface="微软雅黑" panose="020B0503020204020204" charset="-122"/>
              </a:rPr>
              <a:t>R</a:t>
            </a:r>
            <a:r>
              <a:rPr lang="zh-CN" altLang="en-US" sz="2800" dirty="0">
                <a:solidFill>
                  <a:srgbClr val="2C146E"/>
                </a:solidFill>
                <a:latin typeface="微软雅黑" panose="020B0503020204020204" charset="-122"/>
                <a:ea typeface="微软雅黑" panose="020B0503020204020204" charset="-122"/>
              </a:rPr>
              <a:t>一定属于</a:t>
            </a:r>
            <a:r>
              <a:rPr lang="en-US" altLang="zh-CN" sz="2800" dirty="0">
                <a:solidFill>
                  <a:srgbClr val="2C146E"/>
                </a:solidFill>
                <a:latin typeface="微软雅黑" panose="020B0503020204020204" charset="-122"/>
                <a:ea typeface="微软雅黑" panose="020B0503020204020204" charset="-122"/>
              </a:rPr>
              <a:t>2NF</a:t>
            </a:r>
            <a:endParaRPr lang="en-US" altLang="zh-CN" sz="2800" dirty="0">
              <a:solidFill>
                <a:srgbClr val="2C146E"/>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ym typeface="Calibri" panose="020F0502020204030204" pitchFamily="34" charset="0"/>
              </a:rPr>
              <a:t>一个关系模式不属于</a:t>
            </a:r>
            <a:r>
              <a:rPr lang="en-US" altLang="zh-CN" dirty="0">
                <a:sym typeface="Calibri" panose="020F0502020204030204" pitchFamily="34" charset="0"/>
              </a:rPr>
              <a:t>2NF</a:t>
            </a:r>
            <a:r>
              <a:rPr lang="zh-CN" altLang="en-US" dirty="0">
                <a:sym typeface="Calibri" panose="020F0502020204030204" pitchFamily="34" charset="0"/>
              </a:rPr>
              <a:t>，会产生以下问题：</a:t>
            </a:r>
            <a:endParaRPr lang="en-US" altLang="zh-CN" dirty="0">
              <a:sym typeface="Calibri" panose="020F0502020204030204" pitchFamily="34" charset="0"/>
            </a:endParaRPr>
          </a:p>
          <a:p>
            <a:pPr lvl="1"/>
            <a:r>
              <a:rPr lang="zh-CN" altLang="en-US" dirty="0">
                <a:solidFill>
                  <a:srgbClr val="0000CC"/>
                </a:solidFill>
                <a:sym typeface="Calibri" panose="020F0502020204030204" pitchFamily="34" charset="0"/>
              </a:rPr>
              <a:t>插入异常</a:t>
            </a:r>
            <a:endParaRPr lang="en-US" altLang="zh-CN" dirty="0">
              <a:solidFill>
                <a:srgbClr val="0000CC"/>
              </a:solidFill>
              <a:sym typeface="Calibri" panose="020F0502020204030204" pitchFamily="34" charset="0"/>
            </a:endParaRPr>
          </a:p>
          <a:p>
            <a:pPr lvl="2"/>
            <a:r>
              <a:rPr lang="zh-CN" altLang="en-US" dirty="0">
                <a:sym typeface="Calibri" panose="020F0502020204030204" pitchFamily="34" charset="0"/>
              </a:rPr>
              <a:t>如果插入一个新学生，但该生未选课，即该生无</a:t>
            </a:r>
            <a:r>
              <a:rPr lang="en-US" altLang="zh-CN" dirty="0" err="1">
                <a:sym typeface="Calibri" panose="020F0502020204030204" pitchFamily="34" charset="0"/>
              </a:rPr>
              <a:t>Cno</a:t>
            </a:r>
            <a:r>
              <a:rPr lang="zh-CN" altLang="en-US" dirty="0">
                <a:sym typeface="Calibri" panose="020F0502020204030204" pitchFamily="34" charset="0"/>
              </a:rPr>
              <a:t>，由于插入元组时，必须给定码值，因此插入失败</a:t>
            </a:r>
            <a:endParaRPr lang="en-US" altLang="zh-CN" dirty="0">
              <a:sym typeface="Calibri" panose="020F0502020204030204" pitchFamily="34" charset="0"/>
            </a:endParaRPr>
          </a:p>
          <a:p>
            <a:pPr lvl="1"/>
            <a:r>
              <a:rPr lang="zh-CN" altLang="en-US" dirty="0">
                <a:solidFill>
                  <a:srgbClr val="0000CC"/>
                </a:solidFill>
              </a:rPr>
              <a:t>删除异常</a:t>
            </a:r>
            <a:endParaRPr lang="en-US" altLang="zh-CN" dirty="0">
              <a:solidFill>
                <a:srgbClr val="0000CC"/>
              </a:solidFill>
            </a:endParaRPr>
          </a:p>
          <a:p>
            <a:pPr lvl="2"/>
            <a:r>
              <a:rPr lang="zh-CN" altLang="en-US" dirty="0">
                <a:sym typeface="Calibri" panose="020F0502020204030204" pitchFamily="34" charset="0"/>
              </a:rPr>
              <a:t>如果</a:t>
            </a:r>
            <a:r>
              <a:rPr lang="en-US" altLang="zh-CN" dirty="0">
                <a:sym typeface="Calibri" panose="020F0502020204030204" pitchFamily="34" charset="0"/>
              </a:rPr>
              <a:t>S4</a:t>
            </a:r>
            <a:r>
              <a:rPr lang="zh-CN" altLang="en-US" dirty="0">
                <a:sym typeface="Calibri" panose="020F0502020204030204" pitchFamily="34" charset="0"/>
              </a:rPr>
              <a:t>只选了一门课</a:t>
            </a:r>
            <a:r>
              <a:rPr lang="en-US" altLang="zh-CN" dirty="0">
                <a:sym typeface="Calibri" panose="020F0502020204030204" pitchFamily="34" charset="0"/>
              </a:rPr>
              <a:t>C3</a:t>
            </a:r>
            <a:r>
              <a:rPr lang="zh-CN" altLang="en-US" dirty="0">
                <a:sym typeface="Calibri" panose="020F0502020204030204" pitchFamily="34" charset="0"/>
              </a:rPr>
              <a:t>，现在他不再选这门课，则删除</a:t>
            </a:r>
            <a:r>
              <a:rPr lang="en-US" altLang="zh-CN" dirty="0">
                <a:sym typeface="Calibri" panose="020F0502020204030204" pitchFamily="34" charset="0"/>
              </a:rPr>
              <a:t>C3</a:t>
            </a:r>
            <a:r>
              <a:rPr lang="zh-CN" altLang="en-US" dirty="0">
                <a:sym typeface="Calibri" panose="020F0502020204030204" pitchFamily="34" charset="0"/>
              </a:rPr>
              <a:t>后，整个元组的其他信息也被删除了</a:t>
            </a:r>
            <a:endParaRPr lang="en-US" altLang="zh-CN" dirty="0"/>
          </a:p>
          <a:p>
            <a:pPr lvl="1"/>
            <a:r>
              <a:rPr lang="zh-CN" altLang="en-US" dirty="0">
                <a:solidFill>
                  <a:srgbClr val="0000CC"/>
                </a:solidFill>
              </a:rPr>
              <a:t>修改复杂</a:t>
            </a:r>
            <a:endParaRPr lang="en-US" altLang="zh-CN" dirty="0">
              <a:solidFill>
                <a:srgbClr val="0000CC"/>
              </a:solidFill>
            </a:endParaRPr>
          </a:p>
          <a:p>
            <a:pPr lvl="2"/>
            <a:r>
              <a:rPr lang="zh-CN" altLang="en-US" dirty="0">
                <a:sym typeface="Calibri" panose="020F0502020204030204" pitchFamily="34" charset="0"/>
              </a:rPr>
              <a:t>如果一个学生选了多门课，则</a:t>
            </a:r>
            <a:r>
              <a:rPr lang="en-US" altLang="zh-CN" dirty="0" err="1">
                <a:sym typeface="Calibri" panose="020F0502020204030204" pitchFamily="34" charset="0"/>
              </a:rPr>
              <a:t>Sdept</a:t>
            </a:r>
            <a:r>
              <a:rPr lang="zh-CN" altLang="en-US" dirty="0">
                <a:sym typeface="Calibri" panose="020F0502020204030204" pitchFamily="34" charset="0"/>
              </a:rPr>
              <a:t>，</a:t>
            </a:r>
            <a:r>
              <a:rPr lang="en-US" altLang="zh-CN" dirty="0" err="1">
                <a:sym typeface="Calibri" panose="020F0502020204030204" pitchFamily="34" charset="0"/>
              </a:rPr>
              <a:t>Sloc</a:t>
            </a:r>
            <a:r>
              <a:rPr lang="zh-CN" altLang="en-US" dirty="0">
                <a:sym typeface="Calibri" panose="020F0502020204030204" pitchFamily="34" charset="0"/>
              </a:rPr>
              <a:t>被存储了多次。如果该生转系，则需要修改所有相关的</a:t>
            </a:r>
            <a:r>
              <a:rPr lang="en-US" altLang="zh-CN" dirty="0" err="1">
                <a:sym typeface="Calibri" panose="020F0502020204030204" pitchFamily="34" charset="0"/>
              </a:rPr>
              <a:t>Sdept</a:t>
            </a:r>
            <a:r>
              <a:rPr lang="zh-CN" altLang="en-US" dirty="0">
                <a:sym typeface="Calibri" panose="020F0502020204030204" pitchFamily="34" charset="0"/>
              </a:rPr>
              <a:t>和</a:t>
            </a:r>
            <a:r>
              <a:rPr lang="en-US" altLang="zh-CN" dirty="0" err="1">
                <a:sym typeface="Calibri" panose="020F0502020204030204" pitchFamily="34" charset="0"/>
              </a:rPr>
              <a:t>Sloc</a:t>
            </a:r>
            <a:r>
              <a:rPr lang="zh-CN" altLang="en-US" dirty="0">
                <a:sym typeface="Calibri" panose="020F0502020204030204" pitchFamily="34" charset="0"/>
              </a:rPr>
              <a:t>，造成修改的复杂化</a:t>
            </a:r>
            <a:endParaRPr lang="en-US" altLang="zh-CN" dirty="0">
              <a:sym typeface="Calibri" panose="020F0502020204030204" pitchFamily="34" charset="0"/>
            </a:endParaRPr>
          </a:p>
          <a:p>
            <a:r>
              <a:rPr lang="zh-CN" altLang="en-US" dirty="0">
                <a:solidFill>
                  <a:srgbClr val="FF0000"/>
                </a:solidFill>
              </a:rPr>
              <a:t>原因</a:t>
            </a:r>
            <a:endParaRPr lang="en-US" altLang="zh-CN" dirty="0">
              <a:solidFill>
                <a:srgbClr val="FF0000"/>
              </a:solidFill>
            </a:endParaRPr>
          </a:p>
          <a:p>
            <a:pPr lvl="1"/>
            <a:r>
              <a:rPr lang="zh-CN" altLang="en-US" dirty="0"/>
              <a:t>有两类非主属性，一类对码完全函数依赖</a:t>
            </a:r>
            <a:r>
              <a:rPr lang="en-US" altLang="zh-CN" dirty="0"/>
              <a:t>(</a:t>
            </a:r>
            <a:r>
              <a:rPr lang="zh-CN" altLang="en-US" dirty="0"/>
              <a:t>如</a:t>
            </a:r>
            <a:r>
              <a:rPr lang="en-US" altLang="zh-CN" dirty="0"/>
              <a:t>Grade)</a:t>
            </a:r>
            <a:r>
              <a:rPr lang="zh-CN" altLang="en-US" dirty="0"/>
              <a:t>；一类对码不完全函数依赖</a:t>
            </a:r>
            <a:r>
              <a:rPr lang="en-US" altLang="zh-CN" dirty="0"/>
              <a:t>(</a:t>
            </a:r>
            <a:r>
              <a:rPr lang="zh-CN" altLang="en-US" dirty="0"/>
              <a:t>如</a:t>
            </a:r>
            <a:r>
              <a:rPr lang="en-US" altLang="zh-CN" dirty="0" err="1"/>
              <a:t>Sdept</a:t>
            </a:r>
            <a:r>
              <a:rPr lang="en-US" altLang="zh-CN" dirty="0"/>
              <a:t>, </a:t>
            </a:r>
            <a:r>
              <a:rPr lang="en-US" altLang="zh-CN" dirty="0" err="1"/>
              <a:t>Sloc</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normAutofit/>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sz="2400" dirty="0"/>
              <a:t>理解规范化的目的</a:t>
            </a:r>
            <a:endParaRPr lang="en-US" altLang="zh-CN" sz="2400" dirty="0"/>
          </a:p>
          <a:p>
            <a:pPr lvl="1"/>
            <a:r>
              <a:rPr lang="zh-CN" altLang="en-US" dirty="0"/>
              <a:t>理解“不好”数据库模式特点</a:t>
            </a:r>
            <a:endParaRPr lang="en-US" altLang="zh-CN" dirty="0"/>
          </a:p>
          <a:p>
            <a:pPr lvl="1"/>
            <a:r>
              <a:rPr lang="zh-CN" altLang="en-US" sz="2400" dirty="0"/>
              <a:t>深刻理解并掌握函数依赖和多值依赖的概念，范式的概念</a:t>
            </a:r>
            <a:endParaRPr lang="en-US" altLang="zh-CN" sz="2400" dirty="0"/>
          </a:p>
          <a:p>
            <a:pPr lvl="1"/>
            <a:r>
              <a:rPr lang="zh-CN" altLang="en-US" dirty="0"/>
              <a:t>能够根据应用语义完整地写出关系模式的数据依赖集合</a:t>
            </a:r>
            <a:endParaRPr lang="en-US" altLang="zh-CN" dirty="0"/>
          </a:p>
          <a:p>
            <a:pPr lvl="1"/>
            <a:r>
              <a:rPr lang="zh-CN" altLang="en-US" dirty="0"/>
              <a:t>熟练掌握如何求关系模式的所有候选码</a:t>
            </a:r>
            <a:endParaRPr lang="en-US" altLang="zh-CN" dirty="0"/>
          </a:p>
          <a:p>
            <a:pPr lvl="1"/>
            <a:r>
              <a:rPr lang="zh-CN" altLang="en-US" dirty="0"/>
              <a:t>熟练掌握如何分析某一个关系模式属于第几范式</a:t>
            </a:r>
            <a:endParaRPr lang="en-US" altLang="zh-CN" dirty="0"/>
          </a:p>
          <a:p>
            <a:pPr lvl="1"/>
            <a:r>
              <a:rPr lang="zh-CN" altLang="en-US" sz="2400" dirty="0"/>
              <a:t>熟练掌握基本的模式分解方法</a:t>
            </a:r>
            <a:endParaRPr lang="en-US" altLang="zh-CN" sz="2400" dirty="0"/>
          </a:p>
          <a:p>
            <a:pPr lvl="1"/>
            <a:r>
              <a:rPr lang="zh-CN" altLang="en-US" dirty="0"/>
              <a:t>熟练掌握多值依赖的判断</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解决办法</a:t>
            </a:r>
            <a:r>
              <a:rPr lang="zh-CN" altLang="en-US" dirty="0"/>
              <a:t>：    </a:t>
            </a:r>
            <a:r>
              <a:rPr lang="zh-CN" altLang="en-US" dirty="0">
                <a:solidFill>
                  <a:srgbClr val="FF0000"/>
                </a:solidFill>
              </a:rPr>
              <a:t>投影分解         </a:t>
            </a:r>
            <a:r>
              <a:rPr lang="en-US" altLang="zh-CN" dirty="0">
                <a:solidFill>
                  <a:srgbClr val="0000CC"/>
                </a:solidFill>
              </a:rPr>
              <a:t>S-L-C</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2057400" y="1600200"/>
            <a:ext cx="3276600" cy="523220"/>
          </a:xfrm>
          <a:prstGeom prst="rect">
            <a:avLst/>
          </a:prstGeom>
          <a:solidFill>
            <a:schemeClr val="bg1">
              <a:lumMod val="95000"/>
            </a:schemeClr>
          </a:solidFill>
        </p:spPr>
        <p:txBody>
          <a:bodyPr wrap="square" rtlCol="0">
            <a:spAutoFit/>
          </a:bodyPr>
          <a:lstStyle/>
          <a:p>
            <a:r>
              <a:rPr lang="en-US" altLang="zh-CN" sz="2800" dirty="0">
                <a:solidFill>
                  <a:srgbClr val="0000CC"/>
                </a:solidFill>
                <a:latin typeface="等线 Light" panose="02010600030101010101" pitchFamily="2" charset="-122"/>
                <a:ea typeface="等线 Light" panose="02010600030101010101" pitchFamily="2" charset="-122"/>
              </a:rPr>
              <a:t>SC(</a:t>
            </a:r>
            <a:r>
              <a:rPr lang="en-US" altLang="zh-CN" sz="2800" dirty="0" err="1">
                <a:solidFill>
                  <a:srgbClr val="0000CC"/>
                </a:solidFill>
                <a:latin typeface="等线 Light" panose="02010600030101010101" pitchFamily="2" charset="-122"/>
                <a:ea typeface="等线 Light" panose="02010600030101010101" pitchFamily="2" charset="-122"/>
              </a:rPr>
              <a:t>Sno</a:t>
            </a:r>
            <a:r>
              <a:rPr lang="en-US" altLang="zh-CN" sz="2800" dirty="0">
                <a:solidFill>
                  <a:srgbClr val="0000CC"/>
                </a:solidFill>
                <a:latin typeface="等线 Light" panose="02010600030101010101" pitchFamily="2" charset="-122"/>
                <a:ea typeface="等线 Light" panose="02010600030101010101" pitchFamily="2" charset="-122"/>
              </a:rPr>
              <a:t>, </a:t>
            </a:r>
            <a:r>
              <a:rPr lang="en-US" altLang="zh-CN" sz="2800" dirty="0" err="1">
                <a:solidFill>
                  <a:srgbClr val="0000CC"/>
                </a:solidFill>
                <a:latin typeface="等线 Light" panose="02010600030101010101" pitchFamily="2" charset="-122"/>
                <a:ea typeface="等线 Light" panose="02010600030101010101" pitchFamily="2" charset="-122"/>
              </a:rPr>
              <a:t>Cno</a:t>
            </a:r>
            <a:r>
              <a:rPr lang="en-US" altLang="zh-CN" sz="2800" dirty="0">
                <a:solidFill>
                  <a:srgbClr val="0000CC"/>
                </a:solidFill>
                <a:latin typeface="等线 Light" panose="02010600030101010101" pitchFamily="2" charset="-122"/>
                <a:ea typeface="等线 Light" panose="02010600030101010101" pitchFamily="2" charset="-122"/>
              </a:rPr>
              <a:t>, Grade)</a:t>
            </a:r>
            <a:endParaRPr lang="zh-CN" altLang="en-US" sz="2800" dirty="0">
              <a:solidFill>
                <a:srgbClr val="0000CC"/>
              </a:solidFill>
              <a:latin typeface="等线 Light" panose="02010600030101010101" pitchFamily="2" charset="-122"/>
              <a:ea typeface="等线 Light" panose="02010600030101010101" pitchFamily="2" charset="-122"/>
            </a:endParaRPr>
          </a:p>
        </p:txBody>
      </p:sp>
      <p:sp>
        <p:nvSpPr>
          <p:cNvPr id="6" name="文本框 5"/>
          <p:cNvSpPr txBox="1"/>
          <p:nvPr/>
        </p:nvSpPr>
        <p:spPr>
          <a:xfrm>
            <a:off x="6324600" y="1600200"/>
            <a:ext cx="3276600" cy="523220"/>
          </a:xfrm>
          <a:prstGeom prst="rect">
            <a:avLst/>
          </a:prstGeom>
          <a:solidFill>
            <a:schemeClr val="bg1">
              <a:lumMod val="95000"/>
            </a:schemeClr>
          </a:solidFill>
        </p:spPr>
        <p:txBody>
          <a:bodyPr wrap="square" rtlCol="0">
            <a:spAutoFit/>
          </a:bodyPr>
          <a:lstStyle/>
          <a:p>
            <a:r>
              <a:rPr lang="en-US" altLang="zh-CN" sz="2800" dirty="0">
                <a:solidFill>
                  <a:srgbClr val="0000CC"/>
                </a:solidFill>
                <a:latin typeface="等线 Light" panose="02010600030101010101" pitchFamily="2" charset="-122"/>
                <a:ea typeface="等线 Light" panose="02010600030101010101" pitchFamily="2" charset="-122"/>
              </a:rPr>
              <a:t>S-L(</a:t>
            </a:r>
            <a:r>
              <a:rPr lang="en-US" altLang="zh-CN" sz="2800" dirty="0" err="1">
                <a:solidFill>
                  <a:srgbClr val="0000CC"/>
                </a:solidFill>
                <a:latin typeface="等线 Light" panose="02010600030101010101" pitchFamily="2" charset="-122"/>
                <a:ea typeface="等线 Light" panose="02010600030101010101" pitchFamily="2" charset="-122"/>
              </a:rPr>
              <a:t>Sno</a:t>
            </a:r>
            <a:r>
              <a:rPr lang="en-US" altLang="zh-CN" sz="2800" dirty="0">
                <a:solidFill>
                  <a:srgbClr val="0000CC"/>
                </a:solidFill>
                <a:latin typeface="等线 Light" panose="02010600030101010101" pitchFamily="2" charset="-122"/>
                <a:ea typeface="等线 Light" panose="02010600030101010101" pitchFamily="2" charset="-122"/>
              </a:rPr>
              <a:t>, </a:t>
            </a:r>
            <a:r>
              <a:rPr lang="en-US" altLang="zh-CN" sz="2800" dirty="0" err="1">
                <a:solidFill>
                  <a:srgbClr val="0000CC"/>
                </a:solidFill>
                <a:latin typeface="等线 Light" panose="02010600030101010101" pitchFamily="2" charset="-122"/>
                <a:ea typeface="等线 Light" panose="02010600030101010101" pitchFamily="2" charset="-122"/>
              </a:rPr>
              <a:t>Sdept,Sloc</a:t>
            </a:r>
            <a:r>
              <a:rPr lang="en-US" altLang="zh-CN" sz="2800" dirty="0">
                <a:solidFill>
                  <a:srgbClr val="0000CC"/>
                </a:solidFill>
                <a:latin typeface="等线 Light" panose="02010600030101010101" pitchFamily="2" charset="-122"/>
                <a:ea typeface="等线 Light" panose="02010600030101010101" pitchFamily="2" charset="-122"/>
              </a:rPr>
              <a:t>)</a:t>
            </a:r>
            <a:endParaRPr lang="zh-CN" altLang="en-US" sz="2800" dirty="0">
              <a:solidFill>
                <a:srgbClr val="0000CC"/>
              </a:solidFill>
              <a:latin typeface="等线 Light" panose="02010600030101010101" pitchFamily="2" charset="-122"/>
              <a:ea typeface="等线 Light" panose="02010600030101010101" pitchFamily="2" charset="-122"/>
            </a:endParaRPr>
          </a:p>
        </p:txBody>
      </p:sp>
      <p:sp>
        <p:nvSpPr>
          <p:cNvPr id="8" name="左箭头 7"/>
          <p:cNvSpPr/>
          <p:nvPr/>
        </p:nvSpPr>
        <p:spPr>
          <a:xfrm rot="19337006">
            <a:off x="5324887" y="1233308"/>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rot="13348782">
            <a:off x="5831937" y="124618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4"/>
          <p:cNvGrpSpPr/>
          <p:nvPr/>
        </p:nvGrpSpPr>
        <p:grpSpPr bwMode="auto">
          <a:xfrm>
            <a:off x="2214562" y="2667000"/>
            <a:ext cx="2962275" cy="2095500"/>
            <a:chOff x="0" y="0"/>
            <a:chExt cx="4665" cy="3300"/>
          </a:xfrm>
        </p:grpSpPr>
        <p:sp>
          <p:nvSpPr>
            <p:cNvPr id="11" name="Rectangle 5"/>
            <p:cNvSpPr>
              <a:spLocks noChangeArrowheads="1"/>
            </p:cNvSpPr>
            <p:nvPr/>
          </p:nvSpPr>
          <p:spPr bwMode="auto">
            <a:xfrm>
              <a:off x="2847" y="0"/>
              <a:ext cx="1818" cy="3301"/>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12" name="Text Box 6"/>
            <p:cNvSpPr>
              <a:spLocks noChangeArrowheads="1"/>
            </p:cNvSpPr>
            <p:nvPr/>
          </p:nvSpPr>
          <p:spPr bwMode="auto">
            <a:xfrm>
              <a:off x="3079" y="550"/>
              <a:ext cx="1361"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13" name="Text Box 7"/>
            <p:cNvSpPr>
              <a:spLocks noChangeArrowheads="1"/>
            </p:cNvSpPr>
            <p:nvPr/>
          </p:nvSpPr>
          <p:spPr bwMode="auto">
            <a:xfrm>
              <a:off x="3098" y="1926"/>
              <a:ext cx="1341" cy="84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Cno</a:t>
              </a:r>
              <a:endParaRPr lang="en-US" altLang="zh-CN" sz="2400" b="1">
                <a:latin typeface="Times New Roman" panose="02020603050405020304" pitchFamily="18" charset="0"/>
              </a:endParaRPr>
            </a:p>
          </p:txBody>
        </p:sp>
        <p:sp>
          <p:nvSpPr>
            <p:cNvPr id="14" name="Text Box 8"/>
            <p:cNvSpPr>
              <a:spLocks noChangeArrowheads="1"/>
            </p:cNvSpPr>
            <p:nvPr/>
          </p:nvSpPr>
          <p:spPr bwMode="auto">
            <a:xfrm>
              <a:off x="0" y="1211"/>
              <a:ext cx="1943"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Grade</a:t>
              </a:r>
              <a:endParaRPr lang="en-US" altLang="zh-CN" sz="2400" b="1">
                <a:latin typeface="Times New Roman" panose="02020603050405020304" pitchFamily="18" charset="0"/>
              </a:endParaRPr>
            </a:p>
          </p:txBody>
        </p:sp>
        <p:sp>
          <p:nvSpPr>
            <p:cNvPr id="15" name="Line 10"/>
            <p:cNvSpPr>
              <a:spLocks noChangeShapeType="1"/>
            </p:cNvSpPr>
            <p:nvPr/>
          </p:nvSpPr>
          <p:spPr bwMode="auto">
            <a:xfrm flipH="1">
              <a:off x="1942" y="1658"/>
              <a:ext cx="885" cy="0"/>
            </a:xfrm>
            <a:prstGeom prst="line">
              <a:avLst/>
            </a:prstGeom>
            <a:noFill/>
            <a:ln w="38100">
              <a:solidFill>
                <a:srgbClr val="000000"/>
              </a:solidFill>
              <a:round/>
              <a:tailEnd type="triangle" w="med" len="med"/>
            </a:ln>
          </p:spPr>
          <p:txBody>
            <a:bodyPr/>
            <a:lstStyle/>
            <a:p>
              <a:endParaRPr lang="zh-CN" altLang="en-US"/>
            </a:p>
          </p:txBody>
        </p:sp>
      </p:grpSp>
      <mc:AlternateContent xmlns:mc="http://schemas.openxmlformats.org/markup-compatibility/2006">
        <mc:Choice xmlns:a14="http://schemas.microsoft.com/office/drawing/2010/main" Requires="a14">
          <p:sp>
            <p:nvSpPr>
              <p:cNvPr id="16" name="矩形 15"/>
              <p:cNvSpPr/>
              <p:nvPr/>
            </p:nvSpPr>
            <p:spPr>
              <a:xfrm>
                <a:off x="2410071" y="5074980"/>
                <a:ext cx="2686120" cy="588494"/>
              </a:xfrm>
              <a:prstGeom prst="rect">
                <a:avLst/>
              </a:prstGeom>
            </p:spPr>
            <p:txBody>
              <a:bodyPr wrap="none">
                <a:spAutoFit/>
              </a:bodyPr>
              <a:lstStyle/>
              <a:p>
                <a:r>
                  <a:rPr lang="en-US" altLang="zh-CN" sz="2400" dirty="0">
                    <a:solidFill>
                      <a:srgbClr val="0000CC"/>
                    </a:solidFill>
                    <a:sym typeface="Calibri" panose="020F0502020204030204" pitchFamily="34" charset="0"/>
                  </a:rPr>
                  <a:t>(</a:t>
                </a:r>
                <a:r>
                  <a:rPr lang="en-US" altLang="zh-CN" sz="2400" dirty="0" err="1">
                    <a:solidFill>
                      <a:srgbClr val="0000CC"/>
                    </a:solidFill>
                    <a:sym typeface="Calibri" panose="020F0502020204030204" pitchFamily="34" charset="0"/>
                  </a:rPr>
                  <a:t>Sno</a:t>
                </a:r>
                <a:r>
                  <a:rPr lang="en-US" altLang="zh-CN" sz="2400" dirty="0">
                    <a:solidFill>
                      <a:srgbClr val="0000CC"/>
                    </a:solidFill>
                    <a:sym typeface="Calibri" panose="020F0502020204030204" pitchFamily="34" charset="0"/>
                  </a:rPr>
                  <a:t>, </a:t>
                </a:r>
                <a:r>
                  <a:rPr lang="en-US" altLang="zh-CN" sz="2400" dirty="0" err="1">
                    <a:solidFill>
                      <a:srgbClr val="0000CC"/>
                    </a:solidFill>
                    <a:sym typeface="Calibri" panose="020F0502020204030204" pitchFamily="34" charset="0"/>
                  </a:rPr>
                  <a:t>Cno</a:t>
                </a:r>
                <a:r>
                  <a:rPr lang="en-US" altLang="zh-CN" sz="2400" dirty="0">
                    <a:solidFill>
                      <a:srgbClr val="0000CC"/>
                    </a:solidFill>
                    <a:sym typeface="Calibri" panose="020F0502020204030204" pitchFamily="34" charset="0"/>
                  </a:rPr>
                  <a:t>) </a:t>
                </a:r>
                <a:r>
                  <a:rPr lang="zh-CN" altLang="en-US" sz="2400"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i="1">
                            <a:solidFill>
                              <a:srgbClr val="FF0000"/>
                            </a:solidFill>
                            <a:latin typeface="Cambria Math" panose="02040503050406030204" pitchFamily="18" charset="0"/>
                            <a:sym typeface="Calibri" panose="020F0502020204030204" pitchFamily="34" charset="0"/>
                          </a:rPr>
                          <m:t>𝐹</m:t>
                        </m:r>
                      </m:e>
                    </m:groupChr>
                  </m:oMath>
                </a14:m>
                <a:r>
                  <a:rPr lang="en-US" altLang="zh-CN" sz="2400" dirty="0">
                    <a:solidFill>
                      <a:srgbClr val="0000CC"/>
                    </a:solidFill>
                    <a:sym typeface="Calibri" panose="020F0502020204030204" pitchFamily="34" charset="0"/>
                  </a:rPr>
                  <a:t> Grade</a:t>
                </a:r>
                <a:endParaRPr lang="zh-CN" altLang="en-US" sz="2400" dirty="0"/>
              </a:p>
            </p:txBody>
          </p:sp>
        </mc:Choice>
        <mc:Fallback>
          <p:sp>
            <p:nvSpPr>
              <p:cNvPr id="16" name="矩形 15"/>
              <p:cNvSpPr>
                <a:spLocks noRot="1" noChangeAspect="1" noMove="1" noResize="1" noEditPoints="1" noAdjustHandles="1" noChangeArrowheads="1" noChangeShapeType="1" noTextEdit="1"/>
              </p:cNvSpPr>
              <p:nvPr/>
            </p:nvSpPr>
            <p:spPr>
              <a:xfrm>
                <a:off x="2410071" y="5074980"/>
                <a:ext cx="2686120" cy="588494"/>
              </a:xfrm>
              <a:prstGeom prst="rect">
                <a:avLst/>
              </a:prstGeom>
              <a:blipFill rotWithShape="1">
                <a:blip r:embed="rId1"/>
                <a:stretch>
                  <a:fillRect l="-9" t="-10" r="12" b="92"/>
                </a:stretch>
              </a:blipFill>
            </p:spPr>
            <p:txBody>
              <a:bodyPr/>
              <a:lstStyle/>
              <a:p>
                <a:r>
                  <a:rPr lang="zh-CN" altLang="en-US">
                    <a:noFill/>
                  </a:rPr>
                  <a:t> </a:t>
                </a:r>
              </a:p>
            </p:txBody>
          </p:sp>
        </mc:Fallback>
      </mc:AlternateContent>
      <p:grpSp>
        <p:nvGrpSpPr>
          <p:cNvPr id="17" name="组合 16"/>
          <p:cNvGrpSpPr/>
          <p:nvPr/>
        </p:nvGrpSpPr>
        <p:grpSpPr>
          <a:xfrm>
            <a:off x="6666706" y="2598419"/>
            <a:ext cx="2592387" cy="2200275"/>
            <a:chOff x="5075238" y="976947"/>
            <a:chExt cx="2592387" cy="2200275"/>
          </a:xfrm>
        </p:grpSpPr>
        <p:sp>
          <p:nvSpPr>
            <p:cNvPr id="18" name="Text Box 6"/>
            <p:cNvSpPr>
              <a:spLocks noChangeArrowheads="1"/>
            </p:cNvSpPr>
            <p:nvPr/>
          </p:nvSpPr>
          <p:spPr bwMode="auto">
            <a:xfrm>
              <a:off x="5075238" y="1916747"/>
              <a:ext cx="720725"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19" name="Text Box 6"/>
            <p:cNvSpPr>
              <a:spLocks noChangeArrowheads="1"/>
            </p:cNvSpPr>
            <p:nvPr/>
          </p:nvSpPr>
          <p:spPr bwMode="auto">
            <a:xfrm>
              <a:off x="6659563" y="976947"/>
              <a:ext cx="1008062"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Sdept</a:t>
              </a:r>
              <a:endParaRPr lang="en-US" altLang="zh-CN" sz="2400" b="1">
                <a:latin typeface="Times New Roman" panose="02020603050405020304" pitchFamily="18" charset="0"/>
              </a:endParaRPr>
            </a:p>
          </p:txBody>
        </p:sp>
        <p:sp>
          <p:nvSpPr>
            <p:cNvPr id="20" name="Text Box 6"/>
            <p:cNvSpPr>
              <a:spLocks noChangeArrowheads="1"/>
            </p:cNvSpPr>
            <p:nvPr/>
          </p:nvSpPr>
          <p:spPr bwMode="auto">
            <a:xfrm>
              <a:off x="6659563" y="2651760"/>
              <a:ext cx="1008062" cy="525462"/>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Sloc</a:t>
              </a:r>
              <a:endParaRPr lang="en-US" altLang="zh-CN" sz="2400" b="1">
                <a:latin typeface="Times New Roman" panose="02020603050405020304" pitchFamily="18" charset="0"/>
              </a:endParaRPr>
            </a:p>
          </p:txBody>
        </p:sp>
        <p:cxnSp>
          <p:nvCxnSpPr>
            <p:cNvPr id="21" name="直接箭头连接符 21"/>
            <p:cNvCxnSpPr>
              <a:cxnSpLocks noChangeShapeType="1"/>
              <a:stCxn id="18" idx="0"/>
              <a:endCxn id="19" idx="1"/>
            </p:cNvCxnSpPr>
            <p:nvPr/>
          </p:nvCxnSpPr>
          <p:spPr bwMode="auto">
            <a:xfrm flipV="1">
              <a:off x="5435600" y="1238885"/>
              <a:ext cx="1223963" cy="677862"/>
            </a:xfrm>
            <a:prstGeom prst="straightConnector1">
              <a:avLst/>
            </a:prstGeom>
            <a:noFill/>
            <a:ln w="19050">
              <a:solidFill>
                <a:schemeClr val="tx1"/>
              </a:solidFill>
              <a:round/>
              <a:tailEnd type="arrow" w="med" len="med"/>
            </a:ln>
          </p:spPr>
        </p:cxnSp>
        <p:cxnSp>
          <p:nvCxnSpPr>
            <p:cNvPr id="22" name="直接箭头连接符 23"/>
            <p:cNvCxnSpPr>
              <a:cxnSpLocks noChangeShapeType="1"/>
            </p:cNvCxnSpPr>
            <p:nvPr/>
          </p:nvCxnSpPr>
          <p:spPr bwMode="auto">
            <a:xfrm>
              <a:off x="5435600" y="2442210"/>
              <a:ext cx="1223963" cy="544512"/>
            </a:xfrm>
            <a:prstGeom prst="straightConnector1">
              <a:avLst/>
            </a:prstGeom>
            <a:noFill/>
            <a:ln w="19050">
              <a:solidFill>
                <a:schemeClr val="tx1"/>
              </a:solidFill>
              <a:round/>
              <a:tailEnd type="arrow" w="med" len="med"/>
            </a:ln>
          </p:spPr>
        </p:cxnSp>
        <p:cxnSp>
          <p:nvCxnSpPr>
            <p:cNvPr id="23" name="直接箭头连接符 25"/>
            <p:cNvCxnSpPr>
              <a:cxnSpLocks noChangeShapeType="1"/>
              <a:stCxn id="19" idx="2"/>
              <a:endCxn id="20" idx="0"/>
            </p:cNvCxnSpPr>
            <p:nvPr/>
          </p:nvCxnSpPr>
          <p:spPr bwMode="auto">
            <a:xfrm>
              <a:off x="7162800" y="1502410"/>
              <a:ext cx="0" cy="1149350"/>
            </a:xfrm>
            <a:prstGeom prst="straightConnector1">
              <a:avLst/>
            </a:prstGeom>
            <a:noFill/>
            <a:ln w="19050">
              <a:solidFill>
                <a:schemeClr val="tx1"/>
              </a:solidFill>
              <a:round/>
              <a:tailEnd type="arrow" w="med" len="med"/>
            </a:ln>
          </p:spPr>
        </p:cxnSp>
      </p:grpSp>
      <mc:AlternateContent xmlns:mc="http://schemas.openxmlformats.org/markup-compatibility/2006">
        <mc:Choice xmlns:a14="http://schemas.microsoft.com/office/drawing/2010/main" Requires="a14">
          <p:sp>
            <p:nvSpPr>
              <p:cNvPr id="24" name="矩形 23"/>
              <p:cNvSpPr/>
              <p:nvPr/>
            </p:nvSpPr>
            <p:spPr>
              <a:xfrm>
                <a:off x="6372193" y="5074137"/>
                <a:ext cx="3412986" cy="588494"/>
              </a:xfrm>
              <a:prstGeom prst="rect">
                <a:avLst/>
              </a:prstGeom>
            </p:spPr>
            <p:txBody>
              <a:bodyPr wrap="none">
                <a:spAutoFit/>
              </a:bodyPr>
              <a:lstStyle/>
              <a:p>
                <a:r>
                  <a:rPr lang="en-US" altLang="zh-CN" sz="2400" dirty="0" err="1">
                    <a:solidFill>
                      <a:srgbClr val="0000CC"/>
                    </a:solidFill>
                    <a:sym typeface="Calibri" panose="020F0502020204030204" pitchFamily="34" charset="0"/>
                  </a:rPr>
                  <a:t>Sno</a:t>
                </a:r>
                <a:r>
                  <a:rPr lang="en-US" altLang="zh-CN" sz="2400" dirty="0">
                    <a:solidFill>
                      <a:srgbClr val="0000CC"/>
                    </a:solidFill>
                    <a:sym typeface="Calibri" panose="020F0502020204030204" pitchFamily="34" charset="0"/>
                  </a:rPr>
                  <a:t> </a:t>
                </a:r>
                <a:r>
                  <a:rPr lang="zh-CN" altLang="en-US" sz="2400"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i="1">
                            <a:solidFill>
                              <a:srgbClr val="FF0000"/>
                            </a:solidFill>
                            <a:latin typeface="Cambria Math" panose="02040503050406030204" pitchFamily="18" charset="0"/>
                            <a:sym typeface="Calibri" panose="020F0502020204030204" pitchFamily="34" charset="0"/>
                          </a:rPr>
                          <m:t>𝐹</m:t>
                        </m:r>
                      </m:e>
                    </m:groupChr>
                  </m:oMath>
                </a14:m>
                <a:r>
                  <a:rPr lang="en-US" altLang="zh-CN" sz="2400" dirty="0">
                    <a:solidFill>
                      <a:srgbClr val="0000CC"/>
                    </a:solidFill>
                    <a:sym typeface="Calibri" panose="020F0502020204030204" pitchFamily="34" charset="0"/>
                  </a:rPr>
                  <a:t> </a:t>
                </a:r>
                <a:r>
                  <a:rPr lang="en-US" altLang="zh-CN" sz="2400" dirty="0" err="1">
                    <a:solidFill>
                      <a:srgbClr val="0000CC"/>
                    </a:solidFill>
                    <a:sym typeface="Calibri" panose="020F0502020204030204" pitchFamily="34" charset="0"/>
                  </a:rPr>
                  <a:t>Sdept</a:t>
                </a:r>
                <a:r>
                  <a:rPr lang="en-US" altLang="zh-CN" sz="2400" dirty="0">
                    <a:solidFill>
                      <a:srgbClr val="0000CC"/>
                    </a:solidFill>
                    <a:sym typeface="Calibri" panose="020F0502020204030204" pitchFamily="34" charset="0"/>
                  </a:rPr>
                  <a:t>,  </a:t>
                </a:r>
                <a:r>
                  <a:rPr lang="en-US" altLang="zh-CN" sz="2400" dirty="0" err="1">
                    <a:solidFill>
                      <a:srgbClr val="0000CC"/>
                    </a:solidFill>
                    <a:sym typeface="Calibri" panose="020F0502020204030204" pitchFamily="34" charset="0"/>
                  </a:rPr>
                  <a:t>Sno</a:t>
                </a:r>
                <a:r>
                  <a:rPr lang="en-US" altLang="zh-CN" sz="2400"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i="1">
                            <a:solidFill>
                              <a:srgbClr val="FF0000"/>
                            </a:solidFill>
                            <a:latin typeface="Cambria Math" panose="02040503050406030204" pitchFamily="18" charset="0"/>
                            <a:sym typeface="Calibri" panose="020F0502020204030204" pitchFamily="34" charset="0"/>
                          </a:rPr>
                          <m:t>𝐹</m:t>
                        </m:r>
                      </m:e>
                    </m:groupChr>
                  </m:oMath>
                </a14:m>
                <a:r>
                  <a:rPr lang="en-US" altLang="zh-CN" sz="2400" dirty="0">
                    <a:solidFill>
                      <a:srgbClr val="0000CC"/>
                    </a:solidFill>
                    <a:sym typeface="Calibri" panose="020F0502020204030204" pitchFamily="34" charset="0"/>
                  </a:rPr>
                  <a:t> Sloc</a:t>
                </a:r>
                <a:endParaRPr lang="zh-CN" altLang="en-US" sz="2400" dirty="0"/>
              </a:p>
            </p:txBody>
          </p:sp>
        </mc:Choice>
        <mc:Fallback>
          <p:sp>
            <p:nvSpPr>
              <p:cNvPr id="24" name="矩形 23"/>
              <p:cNvSpPr>
                <a:spLocks noRot="1" noChangeAspect="1" noMove="1" noResize="1" noEditPoints="1" noAdjustHandles="1" noChangeArrowheads="1" noChangeShapeType="1" noTextEdit="1"/>
              </p:cNvSpPr>
              <p:nvPr/>
            </p:nvSpPr>
            <p:spPr>
              <a:xfrm>
                <a:off x="6372193" y="5074137"/>
                <a:ext cx="3412986" cy="588494"/>
              </a:xfrm>
              <a:prstGeom prst="rect">
                <a:avLst/>
              </a:prstGeom>
              <a:blipFill rotWithShape="1">
                <a:blip r:embed="rId2"/>
                <a:stretch>
                  <a:fillRect l="-18" t="-83" r="14" b="57"/>
                </a:stretch>
              </a:blipFill>
            </p:spPr>
            <p:txBody>
              <a:bodyPr/>
              <a:lstStyle/>
              <a:p>
                <a:r>
                  <a:rPr lang="zh-CN" altLang="en-US">
                    <a:noFill/>
                  </a:rPr>
                  <a:t> </a:t>
                </a:r>
              </a:p>
            </p:txBody>
          </p:sp>
        </mc:Fallback>
      </mc:AlternateContent>
      <p:sp>
        <p:nvSpPr>
          <p:cNvPr id="25" name="文本框 24"/>
          <p:cNvSpPr txBox="1"/>
          <p:nvPr/>
        </p:nvSpPr>
        <p:spPr>
          <a:xfrm>
            <a:off x="1756685" y="5919046"/>
            <a:ext cx="8184979" cy="461665"/>
          </a:xfrm>
          <a:prstGeom prst="rect">
            <a:avLst/>
          </a:prstGeom>
          <a:noFill/>
        </p:spPr>
        <p:txBody>
          <a:bodyPr wrap="square" rtlCol="0">
            <a:spAutoFit/>
          </a:bodyPr>
          <a:lstStyle/>
          <a:p>
            <a:r>
              <a:rPr lang="zh-CN" altLang="en-US" sz="2400" dirty="0">
                <a:solidFill>
                  <a:srgbClr val="0000CC"/>
                </a:solidFill>
                <a:latin typeface="等线 Light" panose="02010600030101010101" pitchFamily="2" charset="-122"/>
                <a:ea typeface="等线 Light" panose="02010600030101010101" pitchFamily="2" charset="-122"/>
              </a:rPr>
              <a:t>结论：</a:t>
            </a:r>
            <a:r>
              <a:rPr lang="en-US" altLang="zh-CN" sz="2400" dirty="0">
                <a:solidFill>
                  <a:srgbClr val="0000CC"/>
                </a:solidFill>
                <a:latin typeface="等线 Light" panose="02010600030101010101" pitchFamily="2" charset="-122"/>
                <a:ea typeface="等线 Light" panose="02010600030101010101" pitchFamily="2" charset="-122"/>
              </a:rPr>
              <a:t>SC</a:t>
            </a:r>
            <a:r>
              <a:rPr lang="zh-CN" altLang="en-US" sz="2400" dirty="0">
                <a:solidFill>
                  <a:srgbClr val="0000CC"/>
                </a:solidFill>
                <a:latin typeface="等线 Light" panose="02010600030101010101" pitchFamily="2" charset="-122"/>
                <a:ea typeface="等线 Light" panose="02010600030101010101" pitchFamily="2" charset="-122"/>
              </a:rPr>
              <a:t>和</a:t>
            </a:r>
            <a:r>
              <a:rPr lang="en-US" altLang="zh-CN" sz="2400" dirty="0">
                <a:solidFill>
                  <a:srgbClr val="0000CC"/>
                </a:solidFill>
                <a:latin typeface="等线 Light" panose="02010600030101010101" pitchFamily="2" charset="-122"/>
                <a:ea typeface="等线 Light" panose="02010600030101010101" pitchFamily="2" charset="-122"/>
              </a:rPr>
              <a:t>S-L</a:t>
            </a:r>
            <a:r>
              <a:rPr lang="zh-CN" altLang="en-US" sz="2400" dirty="0">
                <a:solidFill>
                  <a:srgbClr val="0000CC"/>
                </a:solidFill>
                <a:latin typeface="等线 Light" panose="02010600030101010101" pitchFamily="2" charset="-122"/>
                <a:ea typeface="等线 Light" panose="02010600030101010101" pitchFamily="2" charset="-122"/>
              </a:rPr>
              <a:t>均不存在部分函数依赖，都是完全函数依赖</a:t>
            </a:r>
            <a:endParaRPr lang="zh-CN" altLang="en-US" sz="2400" dirty="0">
              <a:solidFill>
                <a:srgbClr val="0000CC"/>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3NF</a:t>
            </a:r>
            <a:endParaRPr lang="zh-CN" altLang="en-US" dirty="0"/>
          </a:p>
        </p:txBody>
      </p:sp>
      <p:sp>
        <p:nvSpPr>
          <p:cNvPr id="3" name="内容占位符 2"/>
          <p:cNvSpPr>
            <a:spLocks noGrp="1"/>
          </p:cNvSpPr>
          <p:nvPr>
            <p:ph idx="1"/>
          </p:nvPr>
        </p:nvSpPr>
        <p:spPr/>
        <p:txBody>
          <a:bodyPr>
            <a:normAutofit/>
          </a:bodyPr>
          <a:lstStyle/>
          <a:p>
            <a:r>
              <a:rPr lang="en-US" altLang="zh-CN" u="sng" dirty="0">
                <a:solidFill>
                  <a:srgbClr val="0000CC"/>
                </a:solidFill>
                <a:sym typeface="宋体" panose="02010600030101010101" pitchFamily="2" charset="-122"/>
              </a:rPr>
              <a:t>3NF </a:t>
            </a:r>
            <a:r>
              <a:rPr lang="zh-CN" altLang="en-US" u="sng" dirty="0">
                <a:solidFill>
                  <a:srgbClr val="0000CC"/>
                </a:solidFill>
                <a:sym typeface="宋体" panose="02010600030101010101" pitchFamily="2" charset="-122"/>
              </a:rPr>
              <a:t>定义</a:t>
            </a:r>
            <a:r>
              <a:rPr lang="en-US" altLang="zh-CN" u="sng" dirty="0">
                <a:solidFill>
                  <a:srgbClr val="0000CC"/>
                </a:solidFill>
                <a:sym typeface="宋体" panose="02010600030101010101" pitchFamily="2" charset="-122"/>
              </a:rPr>
              <a:t>6.7  </a:t>
            </a:r>
            <a:endParaRPr lang="en-US" altLang="zh-CN" u="sng" dirty="0">
              <a:solidFill>
                <a:srgbClr val="0000CC"/>
              </a:solidFill>
              <a:sym typeface="宋体" panose="02010600030101010101" pitchFamily="2" charset="-122"/>
            </a:endParaRPr>
          </a:p>
          <a:p>
            <a:pPr lvl="1"/>
            <a:r>
              <a:rPr lang="zh-CN" altLang="en-US" dirty="0">
                <a:sym typeface="宋体" panose="02010600030101010101" pitchFamily="2" charset="-122"/>
              </a:rPr>
              <a:t>设关系模式</a:t>
            </a:r>
            <a:r>
              <a:rPr lang="en-US" altLang="zh-CN" dirty="0">
                <a:sym typeface="宋体" panose="02010600030101010101" pitchFamily="2" charset="-122"/>
              </a:rPr>
              <a:t>R&lt;U,F&gt;∈1NF, </a:t>
            </a:r>
            <a:r>
              <a:rPr lang="zh-CN" altLang="en-US" dirty="0">
                <a:sym typeface="宋体" panose="02010600030101010101" pitchFamily="2" charset="-122"/>
              </a:rPr>
              <a:t>若</a:t>
            </a:r>
            <a:r>
              <a:rPr lang="en-US" altLang="zh-CN" dirty="0">
                <a:sym typeface="宋体" panose="02010600030101010101" pitchFamily="2" charset="-122"/>
              </a:rPr>
              <a:t>R</a:t>
            </a:r>
            <a:r>
              <a:rPr lang="zh-CN" altLang="en-US" dirty="0">
                <a:sym typeface="宋体" panose="02010600030101010101" pitchFamily="2" charset="-122"/>
              </a:rPr>
              <a:t>中</a:t>
            </a:r>
            <a:r>
              <a:rPr lang="zh-CN" altLang="en-US" dirty="0">
                <a:solidFill>
                  <a:srgbClr val="FF0000"/>
                </a:solidFill>
                <a:sym typeface="宋体" panose="02010600030101010101" pitchFamily="2" charset="-122"/>
              </a:rPr>
              <a:t>不存在</a:t>
            </a:r>
            <a:r>
              <a:rPr lang="zh-CN" altLang="en-US" dirty="0">
                <a:sym typeface="宋体" panose="02010600030101010101" pitchFamily="2" charset="-122"/>
              </a:rPr>
              <a:t>这样的码</a:t>
            </a:r>
            <a:r>
              <a:rPr lang="en-US" altLang="zh-CN" i="1" dirty="0">
                <a:sym typeface="宋体" panose="02010600030101010101" pitchFamily="2" charset="-122"/>
              </a:rPr>
              <a:t>X</a:t>
            </a:r>
            <a:r>
              <a:rPr lang="zh-CN" altLang="en-US" dirty="0">
                <a:sym typeface="宋体" panose="02010600030101010101" pitchFamily="2" charset="-122"/>
              </a:rPr>
              <a:t>、属性组</a:t>
            </a:r>
            <a:r>
              <a:rPr lang="en-US" altLang="zh-CN" i="1" dirty="0">
                <a:sym typeface="宋体" panose="02010600030101010101" pitchFamily="2" charset="-122"/>
              </a:rPr>
              <a:t>Y </a:t>
            </a:r>
            <a:r>
              <a:rPr lang="zh-CN" altLang="en-US" dirty="0">
                <a:sym typeface="宋体" panose="02010600030101010101" pitchFamily="2" charset="-122"/>
              </a:rPr>
              <a:t>及非主属性</a:t>
            </a:r>
            <a:r>
              <a:rPr lang="en-US" altLang="zh-CN" i="1" dirty="0">
                <a:sym typeface="宋体" panose="02010600030101010101" pitchFamily="2" charset="-122"/>
              </a:rPr>
              <a:t>Z</a:t>
            </a:r>
            <a:r>
              <a:rPr lang="zh-CN" altLang="en-US" dirty="0">
                <a:sym typeface="宋体" panose="02010600030101010101" pitchFamily="2" charset="-122"/>
              </a:rPr>
              <a:t>（</a:t>
            </a:r>
            <a:r>
              <a:rPr lang="en-US" altLang="zh-CN" i="1" dirty="0">
                <a:sym typeface="宋体" panose="02010600030101010101" pitchFamily="2" charset="-122"/>
              </a:rPr>
              <a:t>Y </a:t>
            </a:r>
            <a:r>
              <a:rPr lang="en-US" altLang="zh-CN" dirty="0">
                <a:latin typeface="Cambria Math" panose="02040503050406030204" pitchFamily="18" charset="0"/>
                <a:ea typeface="Cambria Math" panose="02040503050406030204" pitchFamily="18" charset="0"/>
                <a:sym typeface="宋体" panose="02010600030101010101" pitchFamily="2" charset="-122"/>
              </a:rPr>
              <a:t>⊉</a:t>
            </a:r>
            <a:r>
              <a:rPr lang="en-US" altLang="zh-CN" dirty="0">
                <a:sym typeface="宋体" panose="02010600030101010101" pitchFamily="2" charset="-122"/>
              </a:rPr>
              <a:t> </a:t>
            </a:r>
            <a:r>
              <a:rPr lang="en-US" altLang="zh-CN" i="1" dirty="0">
                <a:sym typeface="宋体" panose="02010600030101010101" pitchFamily="2" charset="-122"/>
              </a:rPr>
              <a:t>Z</a:t>
            </a:r>
            <a:r>
              <a:rPr lang="en-US" altLang="zh-CN" dirty="0">
                <a:sym typeface="宋体" panose="02010600030101010101" pitchFamily="2" charset="-122"/>
              </a:rPr>
              <a:t> </a:t>
            </a:r>
            <a:r>
              <a:rPr lang="zh-CN" altLang="en-US" dirty="0">
                <a:sym typeface="宋体" panose="02010600030101010101" pitchFamily="2" charset="-122"/>
              </a:rPr>
              <a:t>）</a:t>
            </a:r>
            <a:r>
              <a:rPr lang="en-US" altLang="zh-CN" dirty="0">
                <a:sym typeface="宋体" panose="02010600030101010101" pitchFamily="2" charset="-122"/>
              </a:rPr>
              <a:t>, </a:t>
            </a:r>
            <a:r>
              <a:rPr lang="zh-CN" altLang="en-US" dirty="0">
                <a:sym typeface="宋体" panose="02010600030101010101" pitchFamily="2" charset="-122"/>
              </a:rPr>
              <a:t>使得</a:t>
            </a:r>
            <a:r>
              <a:rPr lang="en-US" altLang="zh-CN" i="1" dirty="0">
                <a:sym typeface="宋体" panose="02010600030101010101" pitchFamily="2" charset="-122"/>
              </a:rPr>
              <a:t>X </a:t>
            </a:r>
            <a:r>
              <a:rPr lang="en-US" altLang="zh-CN" dirty="0">
                <a:sym typeface="宋体" panose="02010600030101010101" pitchFamily="2" charset="-122"/>
              </a:rPr>
              <a:t>→</a:t>
            </a:r>
            <a:r>
              <a:rPr lang="en-US" altLang="zh-CN" i="1" dirty="0">
                <a:sym typeface="宋体" panose="02010600030101010101" pitchFamily="2" charset="-122"/>
              </a:rPr>
              <a:t>Y </a:t>
            </a:r>
            <a:r>
              <a:rPr lang="en-US" altLang="zh-CN" dirty="0">
                <a:sym typeface="宋体" panose="02010600030101010101" pitchFamily="2" charset="-122"/>
              </a:rPr>
              <a:t>(</a:t>
            </a:r>
            <a:r>
              <a:rPr lang="en-US" altLang="zh-CN" i="1" dirty="0">
                <a:sym typeface="宋体" panose="02010600030101010101" pitchFamily="2" charset="-122"/>
              </a:rPr>
              <a:t>Y</a:t>
            </a:r>
            <a:r>
              <a:rPr lang="en-US" altLang="zh-CN" dirty="0">
                <a:sym typeface="宋体" panose="02010600030101010101" pitchFamily="2" charset="-122"/>
              </a:rPr>
              <a:t>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宋体" panose="02010600030101010101" pitchFamily="2" charset="-122"/>
              </a:rPr>
              <a:t> </a:t>
            </a:r>
            <a:r>
              <a:rPr lang="en-US" altLang="zh-CN" i="1" dirty="0">
                <a:sym typeface="宋体" panose="02010600030101010101" pitchFamily="2" charset="-122"/>
              </a:rPr>
              <a:t>X </a:t>
            </a:r>
            <a:r>
              <a:rPr lang="en-US" altLang="zh-CN" dirty="0">
                <a:sym typeface="宋体" panose="02010600030101010101" pitchFamily="2" charset="-122"/>
              </a:rPr>
              <a:t>)</a:t>
            </a:r>
            <a:r>
              <a:rPr lang="zh-CN" altLang="en-US" dirty="0">
                <a:sym typeface="宋体" panose="02010600030101010101" pitchFamily="2" charset="-122"/>
              </a:rPr>
              <a:t>，</a:t>
            </a:r>
            <a:r>
              <a:rPr lang="en-US" altLang="zh-CN" i="1" dirty="0">
                <a:sym typeface="宋体" panose="02010600030101010101" pitchFamily="2" charset="-122"/>
              </a:rPr>
              <a:t>Y </a:t>
            </a:r>
            <a:r>
              <a:rPr lang="en-US" altLang="zh-CN" dirty="0">
                <a:sym typeface="宋体" panose="02010600030101010101" pitchFamily="2" charset="-122"/>
              </a:rPr>
              <a:t>→</a:t>
            </a:r>
            <a:r>
              <a:rPr lang="en-US" altLang="zh-CN" i="1" dirty="0">
                <a:sym typeface="宋体" panose="02010600030101010101" pitchFamily="2" charset="-122"/>
              </a:rPr>
              <a:t>Z</a:t>
            </a:r>
            <a:r>
              <a:rPr lang="zh-CN" altLang="en-US" dirty="0">
                <a:sym typeface="宋体" panose="02010600030101010101" pitchFamily="2" charset="-122"/>
              </a:rPr>
              <a:t> 成立，则称</a:t>
            </a:r>
            <a:r>
              <a:rPr lang="en-US" altLang="zh-CN" dirty="0">
                <a:solidFill>
                  <a:srgbClr val="0000CC"/>
                </a:solidFill>
                <a:sym typeface="宋体" panose="02010600030101010101" pitchFamily="2" charset="-122"/>
              </a:rPr>
              <a:t>R&lt;U,F&gt; ∈ 3NF</a:t>
            </a:r>
            <a:r>
              <a:rPr lang="zh-CN" altLang="en-US" dirty="0">
                <a:sym typeface="宋体" panose="02010600030101010101" pitchFamily="2" charset="-122"/>
              </a:rPr>
              <a:t>。</a:t>
            </a:r>
            <a:endParaRPr lang="en-US" altLang="zh-CN" dirty="0">
              <a:sym typeface="宋体" panose="02010600030101010101" pitchFamily="2" charset="-122"/>
            </a:endParaRPr>
          </a:p>
          <a:p>
            <a:r>
              <a:rPr lang="zh-CN" altLang="en-US" dirty="0"/>
              <a:t>可以证明，如果</a:t>
            </a:r>
            <a:r>
              <a:rPr lang="en-US" altLang="zh-CN" dirty="0">
                <a:solidFill>
                  <a:srgbClr val="0000CC"/>
                </a:solidFill>
              </a:rPr>
              <a:t>R</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a:t>
            </a:r>
            <a:r>
              <a:rPr lang="zh-CN" altLang="en-US" dirty="0">
                <a:sym typeface="宋体" panose="02010600030101010101" pitchFamily="2" charset="-122"/>
              </a:rPr>
              <a:t>则</a:t>
            </a:r>
            <a:r>
              <a:rPr lang="en-US" altLang="zh-CN" dirty="0">
                <a:solidFill>
                  <a:srgbClr val="0000CC"/>
                </a:solidFill>
                <a:sym typeface="宋体" panose="02010600030101010101" pitchFamily="2" charset="-122"/>
              </a:rPr>
              <a:t>R∈2NF.</a:t>
            </a:r>
            <a:r>
              <a:rPr lang="zh-CN" altLang="en-US" dirty="0">
                <a:solidFill>
                  <a:srgbClr val="0000CC"/>
                </a:solidFill>
                <a:sym typeface="宋体" panose="02010600030101010101" pitchFamily="2" charset="-122"/>
              </a:rPr>
              <a:t>（第</a:t>
            </a:r>
            <a:r>
              <a:rPr lang="en-US" altLang="zh-CN" dirty="0">
                <a:solidFill>
                  <a:srgbClr val="0000CC"/>
                </a:solidFill>
                <a:sym typeface="宋体" panose="02010600030101010101" pitchFamily="2" charset="-122"/>
              </a:rPr>
              <a:t>6</a:t>
            </a:r>
            <a:r>
              <a:rPr lang="zh-CN" altLang="en-US" dirty="0">
                <a:solidFill>
                  <a:srgbClr val="0000CC"/>
                </a:solidFill>
                <a:sym typeface="宋体" panose="02010600030101010101" pitchFamily="2" charset="-122"/>
              </a:rPr>
              <a:t>章习题</a:t>
            </a:r>
            <a:r>
              <a:rPr lang="en-US" altLang="zh-CN" dirty="0">
                <a:solidFill>
                  <a:srgbClr val="0000CC"/>
                </a:solidFill>
                <a:sym typeface="宋体" panose="02010600030101010101" pitchFamily="2" charset="-122"/>
              </a:rPr>
              <a:t>8</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r>
              <a:rPr lang="zh-CN" altLang="en-US" dirty="0">
                <a:solidFill>
                  <a:srgbClr val="FF0000"/>
                </a:solidFill>
                <a:sym typeface="宋体" panose="02010600030101010101" pitchFamily="2" charset="-122"/>
              </a:rPr>
              <a:t>课堂练习</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pPr lvl="1"/>
            <a:r>
              <a:rPr lang="zh-CN" altLang="en-US" dirty="0">
                <a:solidFill>
                  <a:srgbClr val="0000CC"/>
                </a:solidFill>
                <a:sym typeface="宋体" panose="02010600030101010101" pitchFamily="2" charset="-122"/>
              </a:rPr>
              <a:t>请指出关系模式</a:t>
            </a:r>
            <a:r>
              <a:rPr lang="en-US" altLang="zh-CN" dirty="0">
                <a:solidFill>
                  <a:srgbClr val="0000CC"/>
                </a:solidFill>
                <a:sym typeface="宋体" panose="02010600030101010101" pitchFamily="2" charset="-122"/>
              </a:rPr>
              <a:t>SC(</a:t>
            </a:r>
            <a:r>
              <a:rPr lang="en-US" altLang="zh-CN" dirty="0" err="1">
                <a:solidFill>
                  <a:srgbClr val="0000CC"/>
                </a:solidFill>
                <a:sym typeface="宋体" panose="02010600030101010101" pitchFamily="2" charset="-122"/>
              </a:rPr>
              <a:t>Sno</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Cno</a:t>
            </a:r>
            <a:r>
              <a:rPr lang="en-US" altLang="zh-CN" dirty="0">
                <a:solidFill>
                  <a:srgbClr val="0000CC"/>
                </a:solidFill>
                <a:sym typeface="宋体" panose="02010600030101010101" pitchFamily="2" charset="-122"/>
              </a:rPr>
              <a:t>, Grade)</a:t>
            </a:r>
            <a:r>
              <a:rPr lang="zh-CN" altLang="en-US" dirty="0">
                <a:solidFill>
                  <a:srgbClr val="0000CC"/>
                </a:solidFill>
                <a:sym typeface="宋体" panose="02010600030101010101" pitchFamily="2" charset="-122"/>
              </a:rPr>
              <a:t>和</a:t>
            </a:r>
            <a:r>
              <a:rPr lang="en-US" altLang="zh-CN" dirty="0">
                <a:solidFill>
                  <a:srgbClr val="0000CC"/>
                </a:solidFill>
                <a:sym typeface="宋体" panose="02010600030101010101" pitchFamily="2" charset="-122"/>
              </a:rPr>
              <a:t>S-L(</a:t>
            </a:r>
            <a:r>
              <a:rPr lang="en-US" altLang="zh-CN" dirty="0" err="1">
                <a:solidFill>
                  <a:srgbClr val="0000CC"/>
                </a:solidFill>
                <a:sym typeface="宋体" panose="02010600030101010101" pitchFamily="2" charset="-122"/>
              </a:rPr>
              <a:t>Sno</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Sdept</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Sloc</a:t>
            </a:r>
            <a:r>
              <a:rPr lang="en-US" altLang="zh-CN" dirty="0">
                <a:solidFill>
                  <a:srgbClr val="0000CC"/>
                </a:solidFill>
                <a:sym typeface="宋体" panose="02010600030101010101" pitchFamily="2" charset="-122"/>
              </a:rPr>
              <a:t>)</a:t>
            </a:r>
            <a:r>
              <a:rPr lang="zh-CN" altLang="en-US" dirty="0">
                <a:solidFill>
                  <a:srgbClr val="0000CC"/>
                </a:solidFill>
                <a:sym typeface="宋体" panose="02010600030101010101" pitchFamily="2" charset="-122"/>
              </a:rPr>
              <a:t>是否属于</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根据是什么？如果不是</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，请将其分解到</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pPr lvl="2"/>
            <a:r>
              <a:rPr lang="en-US" altLang="zh-CN" dirty="0">
                <a:solidFill>
                  <a:srgbClr val="FF0000"/>
                </a:solidFill>
              </a:rPr>
              <a:t>SC ∈ 3NF</a:t>
            </a:r>
            <a:endParaRPr lang="en-US" altLang="zh-CN" dirty="0">
              <a:solidFill>
                <a:srgbClr val="FF0000"/>
              </a:solidFill>
            </a:endParaRPr>
          </a:p>
          <a:p>
            <a:pPr lvl="2"/>
            <a:r>
              <a:rPr lang="en-US" altLang="zh-CN" dirty="0">
                <a:solidFill>
                  <a:srgbClr val="FF0000"/>
                </a:solidFill>
              </a:rPr>
              <a:t>S-L</a:t>
            </a:r>
            <a:r>
              <a:rPr lang="en-US" altLang="zh-CN" dirty="0">
                <a:solidFill>
                  <a:srgbClr val="FF0000"/>
                </a:solidFill>
                <a:sym typeface="宋体" panose="02010600030101010101" pitchFamily="2" charset="-122"/>
              </a:rPr>
              <a:t> ∈ 2NF</a:t>
            </a:r>
            <a:r>
              <a:rPr lang="zh-CN" altLang="en-US" dirty="0">
                <a:solidFill>
                  <a:srgbClr val="FF0000"/>
                </a:solidFill>
                <a:sym typeface="宋体" panose="02010600030101010101" pitchFamily="2" charset="-122"/>
              </a:rPr>
              <a:t>，</a:t>
            </a:r>
            <a:r>
              <a:rPr lang="en-US" altLang="zh-CN" dirty="0">
                <a:solidFill>
                  <a:srgbClr val="FF0000"/>
                </a:solidFill>
              </a:rPr>
              <a:t> S-L</a:t>
            </a:r>
            <a:r>
              <a:rPr lang="en-US" altLang="zh-CN" dirty="0">
                <a:solidFill>
                  <a:srgbClr val="FF0000"/>
                </a:solidFill>
                <a:sym typeface="宋体" panose="02010600030101010101" pitchFamily="2" charset="-122"/>
              </a:rPr>
              <a:t> </a:t>
            </a:r>
            <a:r>
              <a:rPr lang="en-US" altLang="zh-CN" dirty="0">
                <a:solidFill>
                  <a:srgbClr val="FF0000"/>
                </a:solidFill>
                <a:latin typeface="Cambria Math" panose="02040503050406030204" pitchFamily="18" charset="0"/>
                <a:ea typeface="Cambria Math" panose="02040503050406030204" pitchFamily="18" charset="0"/>
                <a:sym typeface="宋体" panose="02010600030101010101" pitchFamily="2" charset="-122"/>
              </a:rPr>
              <a:t>∉</a:t>
            </a:r>
            <a:r>
              <a:rPr lang="en-US" altLang="zh-CN" dirty="0">
                <a:solidFill>
                  <a:srgbClr val="FF0000"/>
                </a:solidFill>
                <a:sym typeface="宋体" panose="02010600030101010101" pitchFamily="2" charset="-122"/>
              </a:rPr>
              <a:t> 3NF</a:t>
            </a:r>
            <a:endParaRPr lang="en-US" altLang="zh-CN" dirty="0">
              <a:solidFill>
                <a:srgbClr val="FF0000"/>
              </a:solidFill>
              <a:sym typeface="宋体" panose="02010600030101010101" pitchFamily="2" charset="-122"/>
            </a:endParaRPr>
          </a:p>
          <a:p>
            <a:pPr lvl="2"/>
            <a:r>
              <a:rPr lang="zh-CN" altLang="en-US" dirty="0">
                <a:solidFill>
                  <a:srgbClr val="FF0000"/>
                </a:solidFill>
                <a:sym typeface="宋体" panose="02010600030101010101" pitchFamily="2" charset="-122"/>
              </a:rPr>
              <a:t>将</a:t>
            </a:r>
            <a:r>
              <a:rPr lang="en-US" altLang="zh-CN" dirty="0">
                <a:solidFill>
                  <a:srgbClr val="FF0000"/>
                </a:solidFill>
                <a:sym typeface="宋体" panose="02010600030101010101" pitchFamily="2" charset="-122"/>
              </a:rPr>
              <a:t>S-L</a:t>
            </a:r>
            <a:r>
              <a:rPr lang="zh-CN" altLang="en-US" dirty="0">
                <a:solidFill>
                  <a:srgbClr val="FF0000"/>
                </a:solidFill>
                <a:sym typeface="宋体" panose="02010600030101010101" pitchFamily="2" charset="-122"/>
              </a:rPr>
              <a:t>分解为：</a:t>
            </a:r>
            <a:r>
              <a:rPr lang="en-US" altLang="zh-CN" dirty="0">
                <a:solidFill>
                  <a:srgbClr val="FF0000"/>
                </a:solidFill>
                <a:sym typeface="宋体" panose="02010600030101010101" pitchFamily="2" charset="-122"/>
              </a:rPr>
              <a:t>S-D(</a:t>
            </a:r>
            <a:r>
              <a:rPr lang="en-US" altLang="zh-CN" dirty="0" err="1">
                <a:solidFill>
                  <a:srgbClr val="FF0000"/>
                </a:solidFill>
                <a:sym typeface="宋体" panose="02010600030101010101" pitchFamily="2" charset="-122"/>
              </a:rPr>
              <a:t>Sno</a:t>
            </a:r>
            <a:r>
              <a:rPr lang="en-US" altLang="zh-CN" dirty="0">
                <a:solidFill>
                  <a:srgbClr val="FF0000"/>
                </a:solidFill>
                <a:sym typeface="宋体" panose="02010600030101010101" pitchFamily="2" charset="-122"/>
              </a:rPr>
              <a:t>, </a:t>
            </a:r>
            <a:r>
              <a:rPr lang="en-US" altLang="zh-CN" dirty="0" err="1">
                <a:solidFill>
                  <a:srgbClr val="FF0000"/>
                </a:solidFill>
                <a:sym typeface="宋体" panose="02010600030101010101" pitchFamily="2" charset="-122"/>
              </a:rPr>
              <a:t>Sdept</a:t>
            </a:r>
            <a:r>
              <a:rPr lang="en-US" altLang="zh-CN" dirty="0">
                <a:solidFill>
                  <a:srgbClr val="FF0000"/>
                </a:solidFill>
                <a:sym typeface="宋体" panose="02010600030101010101" pitchFamily="2" charset="-122"/>
              </a:rPr>
              <a:t>)</a:t>
            </a:r>
            <a:r>
              <a:rPr lang="zh-CN" altLang="en-US" dirty="0">
                <a:solidFill>
                  <a:srgbClr val="FF0000"/>
                </a:solidFill>
                <a:sym typeface="宋体" panose="02010600030101010101" pitchFamily="2" charset="-122"/>
              </a:rPr>
              <a:t>，</a:t>
            </a:r>
            <a:r>
              <a:rPr lang="en-US" altLang="zh-CN" dirty="0">
                <a:solidFill>
                  <a:srgbClr val="FF0000"/>
                </a:solidFill>
                <a:sym typeface="宋体" panose="02010600030101010101" pitchFamily="2" charset="-122"/>
              </a:rPr>
              <a:t>D-L(</a:t>
            </a:r>
            <a:r>
              <a:rPr lang="en-US" altLang="zh-CN" dirty="0" err="1">
                <a:solidFill>
                  <a:srgbClr val="FF0000"/>
                </a:solidFill>
                <a:sym typeface="宋体" panose="02010600030101010101" pitchFamily="2" charset="-122"/>
              </a:rPr>
              <a:t>Sdept</a:t>
            </a:r>
            <a:r>
              <a:rPr lang="en-US" altLang="zh-CN" dirty="0">
                <a:solidFill>
                  <a:srgbClr val="FF0000"/>
                </a:solidFill>
                <a:sym typeface="宋体" panose="02010600030101010101" pitchFamily="2" charset="-122"/>
              </a:rPr>
              <a:t>, </a:t>
            </a:r>
            <a:r>
              <a:rPr lang="en-US" altLang="zh-CN" dirty="0" err="1">
                <a:solidFill>
                  <a:srgbClr val="FF0000"/>
                </a:solidFill>
                <a:sym typeface="宋体" panose="02010600030101010101" pitchFamily="2" charset="-122"/>
              </a:rPr>
              <a:t>Sloc</a:t>
            </a:r>
            <a:r>
              <a:rPr lang="en-US" altLang="zh-CN" dirty="0">
                <a:solidFill>
                  <a:srgbClr val="FF0000"/>
                </a:solidFill>
                <a:sym typeface="宋体" panose="02010600030101010101" pitchFamily="2" charset="-122"/>
              </a:rPr>
              <a:t>)</a:t>
            </a:r>
            <a:r>
              <a:rPr lang="zh-CN" altLang="en-US" dirty="0">
                <a:solidFill>
                  <a:srgbClr val="FF0000"/>
                </a:solidFill>
                <a:sym typeface="宋体" panose="02010600030101010101" pitchFamily="2" charset="-122"/>
              </a:rPr>
              <a:t>，则</a:t>
            </a:r>
            <a:r>
              <a:rPr lang="en-US" altLang="zh-CN" dirty="0">
                <a:solidFill>
                  <a:srgbClr val="FF0000"/>
                </a:solidFill>
                <a:sym typeface="宋体" panose="02010600030101010101" pitchFamily="2" charset="-122"/>
              </a:rPr>
              <a:t>S-D</a:t>
            </a:r>
            <a:r>
              <a:rPr lang="en-US" altLang="zh-CN" dirty="0">
                <a:solidFill>
                  <a:srgbClr val="FF0000"/>
                </a:solidFill>
              </a:rPr>
              <a:t>∈ 3NF</a:t>
            </a:r>
            <a:r>
              <a:rPr lang="zh-CN" altLang="en-US" dirty="0">
                <a:solidFill>
                  <a:srgbClr val="FF0000"/>
                </a:solidFill>
              </a:rPr>
              <a:t>，</a:t>
            </a:r>
            <a:r>
              <a:rPr lang="en-US" altLang="zh-CN" dirty="0">
                <a:solidFill>
                  <a:srgbClr val="FF0000"/>
                </a:solidFill>
                <a:sym typeface="宋体" panose="02010600030101010101" pitchFamily="2" charset="-122"/>
              </a:rPr>
              <a:t>D-L</a:t>
            </a:r>
            <a:r>
              <a:rPr lang="en-US" altLang="zh-CN" dirty="0">
                <a:solidFill>
                  <a:srgbClr val="FF0000"/>
                </a:solidFill>
              </a:rPr>
              <a:t>∈ 3NF</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保持无损连接性的一种分解算法</a:t>
            </a:r>
            <a:r>
              <a:rPr lang="en-US" altLang="zh-CN" dirty="0"/>
              <a:t>-Heath</a:t>
            </a:r>
            <a:r>
              <a:rPr lang="zh-CN" altLang="en-US" dirty="0"/>
              <a:t>定理</a:t>
            </a:r>
            <a:endParaRPr lang="zh-CN" altLang="en-US" dirty="0"/>
          </a:p>
        </p:txBody>
      </p:sp>
      <p:sp>
        <p:nvSpPr>
          <p:cNvPr id="3" name="内容占位符 2"/>
          <p:cNvSpPr>
            <a:spLocks noGrp="1"/>
          </p:cNvSpPr>
          <p:nvPr>
            <p:ph idx="1"/>
          </p:nvPr>
        </p:nvSpPr>
        <p:spPr/>
        <p:txBody>
          <a:bodyPr>
            <a:normAutofit/>
          </a:bodyPr>
          <a:lstStyle/>
          <a:p>
            <a:r>
              <a:rPr lang="zh-CN" altLang="en-US" b="1" dirty="0">
                <a:solidFill>
                  <a:srgbClr val="FF0000"/>
                </a:solidFill>
              </a:rPr>
              <a:t>无损连接性（</a:t>
            </a:r>
            <a:r>
              <a:rPr lang="en-US" altLang="zh-CN" b="1" dirty="0">
                <a:solidFill>
                  <a:srgbClr val="FF0000"/>
                </a:solidFill>
              </a:rPr>
              <a:t>non-loss join</a:t>
            </a:r>
            <a:r>
              <a:rPr lang="zh-CN" altLang="en-US" b="1" dirty="0">
                <a:solidFill>
                  <a:srgbClr val="FF0000"/>
                </a:solidFill>
              </a:rPr>
              <a:t>）</a:t>
            </a:r>
            <a:endParaRPr lang="en-US" altLang="zh-CN" b="1" dirty="0">
              <a:solidFill>
                <a:srgbClr val="FF0000"/>
              </a:solidFill>
            </a:endParaRPr>
          </a:p>
          <a:p>
            <a:pPr lvl="1"/>
            <a:endParaRPr lang="en-US" altLang="zh-CN" dirty="0"/>
          </a:p>
          <a:p>
            <a:endParaRPr lang="en-US" altLang="zh-CN" dirty="0"/>
          </a:p>
          <a:p>
            <a:endParaRPr lang="en-US" altLang="zh-CN" sz="2400" dirty="0"/>
          </a:p>
          <a:p>
            <a:r>
              <a:rPr lang="en-US" altLang="zh-CN" b="1" dirty="0">
                <a:solidFill>
                  <a:srgbClr val="FF0000"/>
                </a:solidFill>
              </a:rPr>
              <a:t>Heath</a:t>
            </a:r>
            <a:r>
              <a:rPr lang="zh-CN" altLang="en-US" b="1" dirty="0">
                <a:solidFill>
                  <a:srgbClr val="FF0000"/>
                </a:solidFill>
              </a:rPr>
              <a:t>定理（</a:t>
            </a:r>
            <a:r>
              <a:rPr lang="en-US" altLang="zh-CN" b="1" dirty="0">
                <a:solidFill>
                  <a:srgbClr val="FF0000"/>
                </a:solidFill>
              </a:rPr>
              <a:t>Heath’s Theorem</a:t>
            </a:r>
            <a:r>
              <a:rPr lang="zh-CN" altLang="en-US" b="1" dirty="0">
                <a:solidFill>
                  <a:srgbClr val="FF0000"/>
                </a:solidFill>
              </a:rPr>
              <a:t>）</a:t>
            </a:r>
            <a:endParaRPr lang="en-US" altLang="zh-CN" b="1" dirty="0">
              <a:solidFill>
                <a:srgbClr val="FF0000"/>
              </a:solidFill>
            </a:endParaRPr>
          </a:p>
          <a:p>
            <a:endParaRPr lang="en-US" altLang="zh-CN" sz="2400" b="1" dirty="0">
              <a:solidFill>
                <a:srgbClr val="FF0000"/>
              </a:solidFill>
            </a:endParaRPr>
          </a:p>
          <a:p>
            <a:endParaRPr lang="en-US" altLang="zh-CN" b="1" dirty="0">
              <a:solidFill>
                <a:srgbClr val="FF0000"/>
              </a:solidFill>
            </a:endParaRPr>
          </a:p>
          <a:p>
            <a:pPr lvl="1"/>
            <a:r>
              <a:rPr lang="en-US" altLang="zh-CN" dirty="0"/>
              <a:t>How do we find non-loss decompositions? </a:t>
            </a:r>
            <a:endParaRPr lang="en-US" altLang="zh-CN" dirty="0"/>
          </a:p>
          <a:p>
            <a:pPr lvl="1"/>
            <a:r>
              <a:rPr lang="en-US" altLang="zh-CN" dirty="0"/>
              <a:t>When should we replace a relation by a non-loss decomposition?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2362200" y="1828800"/>
            <a:ext cx="7230865" cy="1447800"/>
          </a:xfrm>
          <a:prstGeom prst="rect">
            <a:avLst/>
          </a:prstGeom>
          <a:ln>
            <a:solidFill>
              <a:srgbClr val="0000FF"/>
            </a:solidFill>
          </a:ln>
        </p:spPr>
      </p:pic>
      <p:pic>
        <p:nvPicPr>
          <p:cNvPr id="6" name="图片 5"/>
          <p:cNvPicPr>
            <a:picLocks noChangeAspect="1"/>
          </p:cNvPicPr>
          <p:nvPr/>
        </p:nvPicPr>
        <p:blipFill>
          <a:blip r:embed="rId2"/>
          <a:stretch>
            <a:fillRect/>
          </a:stretch>
        </p:blipFill>
        <p:spPr>
          <a:xfrm>
            <a:off x="990600" y="4191000"/>
            <a:ext cx="10529459" cy="914400"/>
          </a:xfrm>
          <a:prstGeom prst="rect">
            <a:avLst/>
          </a:prstGeom>
          <a:ln>
            <a:solidFill>
              <a:srgbClr val="0000FF"/>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solidFill>
                  <a:srgbClr val="0000CC"/>
                </a:solidFill>
                <a:latin typeface="微软雅黑" panose="020B0503020204020204" charset="-122"/>
                <a:ea typeface="微软雅黑" panose="020B0503020204020204" charset="-122"/>
              </a:rPr>
              <a:t>示例</a:t>
            </a:r>
            <a:endParaRPr lang="zh-CN" altLang="en-US" dirty="0">
              <a:solidFill>
                <a:srgbClr val="0000CC"/>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9" name="图片 8"/>
          <p:cNvPicPr>
            <a:picLocks noChangeAspect="1"/>
          </p:cNvPicPr>
          <p:nvPr/>
        </p:nvPicPr>
        <p:blipFill>
          <a:blip r:embed="rId1"/>
          <a:stretch>
            <a:fillRect/>
          </a:stretch>
        </p:blipFill>
        <p:spPr>
          <a:xfrm>
            <a:off x="762000" y="1202102"/>
            <a:ext cx="10082976" cy="779098"/>
          </a:xfrm>
          <a:prstGeom prst="rect">
            <a:avLst/>
          </a:prstGeom>
        </p:spPr>
      </p:pic>
      <p:pic>
        <p:nvPicPr>
          <p:cNvPr id="10" name="图片 9"/>
          <p:cNvPicPr>
            <a:picLocks noChangeAspect="1"/>
          </p:cNvPicPr>
          <p:nvPr/>
        </p:nvPicPr>
        <p:blipFill>
          <a:blip r:embed="rId2"/>
          <a:stretch>
            <a:fillRect/>
          </a:stretch>
        </p:blipFill>
        <p:spPr>
          <a:xfrm>
            <a:off x="762000" y="2249273"/>
            <a:ext cx="9302032" cy="1397040"/>
          </a:xfrm>
          <a:prstGeom prst="rect">
            <a:avLst/>
          </a:prstGeom>
        </p:spPr>
      </p:pic>
      <p:pic>
        <p:nvPicPr>
          <p:cNvPr id="11" name="图片 10"/>
          <p:cNvPicPr>
            <a:picLocks noChangeAspect="1"/>
          </p:cNvPicPr>
          <p:nvPr/>
        </p:nvPicPr>
        <p:blipFill>
          <a:blip r:embed="rId3"/>
          <a:stretch>
            <a:fillRect/>
          </a:stretch>
        </p:blipFill>
        <p:spPr>
          <a:xfrm>
            <a:off x="1981200" y="4315910"/>
            <a:ext cx="7935977" cy="1594835"/>
          </a:xfrm>
          <a:prstGeom prst="rect">
            <a:avLst/>
          </a:prstGeom>
          <a:ln>
            <a:solidFill>
              <a:srgbClr val="0000FF"/>
            </a:solidFill>
          </a:ln>
        </p:spPr>
      </p:pic>
      <p:sp>
        <p:nvSpPr>
          <p:cNvPr id="12" name="箭头: 下 11"/>
          <p:cNvSpPr/>
          <p:nvPr/>
        </p:nvSpPr>
        <p:spPr>
          <a:xfrm>
            <a:off x="5606288" y="3444766"/>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81200" y="6172200"/>
            <a:ext cx="7935977"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FF0000"/>
                </a:solidFill>
              </a:rPr>
              <a:t>经</a:t>
            </a:r>
            <a:r>
              <a:rPr lang="en-US" altLang="zh-CN" sz="2400" dirty="0">
                <a:solidFill>
                  <a:srgbClr val="FF0000"/>
                </a:solidFill>
              </a:rPr>
              <a:t>2NF</a:t>
            </a:r>
            <a:r>
              <a:rPr lang="zh-CN" altLang="en-US" sz="2400" dirty="0">
                <a:solidFill>
                  <a:srgbClr val="FF0000"/>
                </a:solidFill>
              </a:rPr>
              <a:t>定义分析，</a:t>
            </a:r>
            <a:r>
              <a:rPr lang="en-US" altLang="zh-CN" sz="2400" dirty="0">
                <a:solidFill>
                  <a:srgbClr val="FF0000"/>
                </a:solidFill>
              </a:rPr>
              <a:t>R1</a:t>
            </a:r>
            <a:r>
              <a:rPr lang="zh-CN" altLang="en-US" sz="2400" dirty="0">
                <a:solidFill>
                  <a:srgbClr val="FF0000"/>
                </a:solidFill>
              </a:rPr>
              <a:t>，</a:t>
            </a:r>
            <a:r>
              <a:rPr lang="en-US" altLang="zh-CN" sz="2400" dirty="0">
                <a:solidFill>
                  <a:srgbClr val="FF0000"/>
                </a:solidFill>
              </a:rPr>
              <a:t>R2</a:t>
            </a:r>
            <a:r>
              <a:rPr lang="zh-CN" altLang="en-US" sz="2400" dirty="0">
                <a:solidFill>
                  <a:srgbClr val="FF0000"/>
                </a:solidFill>
              </a:rPr>
              <a:t>，</a:t>
            </a:r>
            <a:r>
              <a:rPr lang="en-US" altLang="zh-CN" sz="2400" dirty="0">
                <a:solidFill>
                  <a:srgbClr val="FF0000"/>
                </a:solidFill>
              </a:rPr>
              <a:t>R3</a:t>
            </a:r>
            <a:r>
              <a:rPr lang="zh-CN" altLang="en-US" sz="2400" dirty="0">
                <a:solidFill>
                  <a:srgbClr val="FF0000"/>
                </a:solidFill>
              </a:rPr>
              <a:t>都属于</a:t>
            </a:r>
            <a:r>
              <a:rPr lang="en-US" altLang="zh-CN" sz="2400" dirty="0">
                <a:solidFill>
                  <a:srgbClr val="FF0000"/>
                </a:solidFill>
              </a:rPr>
              <a:t>2NF</a:t>
            </a:r>
            <a:r>
              <a:rPr lang="zh-CN" altLang="en-US"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endParaRPr lang="zh-CN" altLang="en-US" dirty="0"/>
          </a:p>
        </p:txBody>
      </p:sp>
      <p:sp>
        <p:nvSpPr>
          <p:cNvPr id="3" name="内容占位符 2"/>
          <p:cNvSpPr>
            <a:spLocks noGrp="1"/>
          </p:cNvSpPr>
          <p:nvPr>
            <p:ph idx="1"/>
          </p:nvPr>
        </p:nvSpPr>
        <p:spPr>
          <a:xfrm>
            <a:off x="457201" y="1066800"/>
            <a:ext cx="11277600" cy="5469226"/>
          </a:xfrm>
        </p:spPr>
        <p:txBody>
          <a:bodyPr>
            <a:normAutofit lnSpcReduction="10000"/>
          </a:bodyPr>
          <a:lstStyle/>
          <a:p>
            <a:r>
              <a:rPr lang="en-US" altLang="zh-CN" dirty="0">
                <a:highlight>
                  <a:srgbClr val="FFFF00"/>
                </a:highlight>
                <a:sym typeface="Calibri" panose="020F0502020204030204" pitchFamily="34" charset="0"/>
              </a:rPr>
              <a:t>BCNF(Boyce </a:t>
            </a:r>
            <a:r>
              <a:rPr lang="en-US" altLang="zh-CN" dirty="0" err="1">
                <a:highlight>
                  <a:srgbClr val="FFFF00"/>
                </a:highlight>
                <a:sym typeface="Calibri" panose="020F0502020204030204" pitchFamily="34" charset="0"/>
              </a:rPr>
              <a:t>Codd</a:t>
            </a:r>
            <a:r>
              <a:rPr lang="en-US" altLang="zh-CN" dirty="0">
                <a:highlight>
                  <a:srgbClr val="FFFF00"/>
                </a:highlight>
                <a:sym typeface="Calibri" panose="020F0502020204030204" pitchFamily="34" charset="0"/>
              </a:rPr>
              <a:t> Normal Form)</a:t>
            </a:r>
            <a:r>
              <a:rPr lang="zh-CN" altLang="en-US" dirty="0">
                <a:highlight>
                  <a:srgbClr val="FFFF00"/>
                </a:highlight>
                <a:sym typeface="Calibri" panose="020F0502020204030204" pitchFamily="34" charset="0"/>
              </a:rPr>
              <a:t>由</a:t>
            </a:r>
            <a:r>
              <a:rPr lang="en-US" altLang="zh-CN" dirty="0">
                <a:highlight>
                  <a:srgbClr val="FFFF00"/>
                </a:highlight>
                <a:sym typeface="Calibri" panose="020F0502020204030204" pitchFamily="34" charset="0"/>
              </a:rPr>
              <a:t>Boyce</a:t>
            </a:r>
            <a:r>
              <a:rPr lang="zh-CN" altLang="en-US" dirty="0">
                <a:highlight>
                  <a:srgbClr val="FFFF00"/>
                </a:highlight>
                <a:sym typeface="Calibri" panose="020F0502020204030204" pitchFamily="34" charset="0"/>
              </a:rPr>
              <a:t>和</a:t>
            </a:r>
            <a:r>
              <a:rPr lang="en-US" altLang="zh-CN" dirty="0" err="1">
                <a:highlight>
                  <a:srgbClr val="FFFF00"/>
                </a:highlight>
                <a:sym typeface="Calibri" panose="020F0502020204030204" pitchFamily="34" charset="0"/>
              </a:rPr>
              <a:t>Codd</a:t>
            </a:r>
            <a:r>
              <a:rPr lang="zh-CN" altLang="en-US" dirty="0">
                <a:highlight>
                  <a:srgbClr val="FFFF00"/>
                </a:highlight>
                <a:sym typeface="Calibri" panose="020F0502020204030204" pitchFamily="34" charset="0"/>
              </a:rPr>
              <a:t>提出，</a:t>
            </a:r>
            <a:r>
              <a:rPr lang="zh-CN" altLang="en-US" dirty="0">
                <a:sym typeface="Calibri" panose="020F0502020204030204" pitchFamily="34" charset="0"/>
              </a:rPr>
              <a:t>比</a:t>
            </a:r>
            <a:r>
              <a:rPr lang="en-US" altLang="zh-CN" dirty="0">
                <a:sym typeface="Calibri" panose="020F0502020204030204" pitchFamily="34" charset="0"/>
              </a:rPr>
              <a:t>3NF</a:t>
            </a:r>
            <a:r>
              <a:rPr lang="zh-CN" altLang="en-US" dirty="0">
                <a:sym typeface="Calibri" panose="020F0502020204030204" pitchFamily="34" charset="0"/>
              </a:rPr>
              <a:t>更进了一步。通常认为</a:t>
            </a:r>
            <a:r>
              <a:rPr lang="en-US" altLang="zh-CN" dirty="0">
                <a:sym typeface="Calibri" panose="020F0502020204030204" pitchFamily="34" charset="0"/>
              </a:rPr>
              <a:t>BCNF</a:t>
            </a:r>
            <a:r>
              <a:rPr lang="zh-CN" altLang="en-US" dirty="0">
                <a:sym typeface="Calibri" panose="020F0502020204030204" pitchFamily="34" charset="0"/>
              </a:rPr>
              <a:t>是</a:t>
            </a:r>
            <a:r>
              <a:rPr lang="zh-CN" altLang="en-US" dirty="0">
                <a:highlight>
                  <a:srgbClr val="FFFF00"/>
                </a:highlight>
                <a:sym typeface="Calibri" panose="020F0502020204030204" pitchFamily="34" charset="0"/>
              </a:rPr>
              <a:t>修正的第三范式</a:t>
            </a:r>
            <a:r>
              <a:rPr lang="zh-CN" altLang="en-US" dirty="0">
                <a:sym typeface="Calibri" panose="020F0502020204030204" pitchFamily="34" charset="0"/>
              </a:rPr>
              <a:t>，有时也称为扩充的第三范式</a:t>
            </a:r>
            <a:endParaRPr lang="en-US" altLang="zh-CN" dirty="0">
              <a:sym typeface="Calibri" panose="020F0502020204030204" pitchFamily="34" charset="0"/>
            </a:endParaRPr>
          </a:p>
          <a:p>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6.8  </a:t>
            </a:r>
            <a:r>
              <a:rPr lang="zh-CN" altLang="en-US" dirty="0">
                <a:sym typeface="Calibri" panose="020F0502020204030204" pitchFamily="34" charset="0"/>
              </a:rPr>
              <a:t>设关系模式</a:t>
            </a:r>
            <a:r>
              <a:rPr lang="en-US" altLang="zh-CN" dirty="0">
                <a:sym typeface="Calibri" panose="020F0502020204030204" pitchFamily="34" charset="0"/>
              </a:rPr>
              <a:t>R&lt;U,F&gt;∈1NF</a:t>
            </a:r>
            <a:r>
              <a:rPr lang="zh-CN" altLang="en-US" dirty="0">
                <a:sym typeface="Calibri" panose="020F0502020204030204" pitchFamily="34" charset="0"/>
              </a:rPr>
              <a:t>，若</a:t>
            </a:r>
            <a:r>
              <a:rPr lang="en-US" altLang="zh-CN" i="1" dirty="0">
                <a:sym typeface="Calibri" panose="020F0502020204030204" pitchFamily="34" charset="0"/>
              </a:rPr>
              <a:t>X</a:t>
            </a:r>
            <a:r>
              <a:rPr lang="en-US" altLang="zh-CN" dirty="0">
                <a:sym typeface="Calibri" panose="020F0502020204030204" pitchFamily="34" charset="0"/>
              </a:rPr>
              <a:t> →</a:t>
            </a:r>
            <a:r>
              <a:rPr lang="en-US" altLang="zh-CN" i="1" dirty="0">
                <a:sym typeface="Calibri" panose="020F0502020204030204" pitchFamily="34" charset="0"/>
              </a:rPr>
              <a:t>Y </a:t>
            </a:r>
            <a:r>
              <a:rPr lang="zh-CN" altLang="en-US" dirty="0">
                <a:sym typeface="Calibri" panose="020F0502020204030204" pitchFamily="34" charset="0"/>
              </a:rPr>
              <a:t>且</a:t>
            </a:r>
            <a:r>
              <a:rPr lang="en-US" altLang="zh-CN" i="1" dirty="0">
                <a:sym typeface="Calibri" panose="020F0502020204030204" pitchFamily="34" charset="0"/>
              </a:rPr>
              <a:t>Y</a:t>
            </a:r>
            <a:r>
              <a:rPr lang="zh-CN" altLang="en-US" dirty="0"/>
              <a:t> </a:t>
            </a:r>
            <a:r>
              <a:rPr lang="zh-CN" altLang="en-US" dirty="0">
                <a:latin typeface="Cambria Math" panose="02040503050406030204" pitchFamily="18" charset="0"/>
              </a:rPr>
              <a:t>⊈</a:t>
            </a:r>
            <a:r>
              <a:rPr lang="zh-CN" altLang="en-US" dirty="0"/>
              <a:t> </a:t>
            </a:r>
            <a:r>
              <a:rPr lang="en-US" altLang="zh-CN" i="1" dirty="0"/>
              <a:t>X </a:t>
            </a:r>
            <a:r>
              <a:rPr lang="zh-CN" altLang="en-US" dirty="0"/>
              <a:t>时</a:t>
            </a:r>
            <a:r>
              <a:rPr lang="en-US" altLang="zh-CN" i="1" dirty="0"/>
              <a:t>X </a:t>
            </a:r>
            <a:r>
              <a:rPr lang="zh-CN" altLang="en-US" dirty="0"/>
              <a:t>必含有码，</a:t>
            </a:r>
            <a:endParaRPr lang="en-US" altLang="zh-CN" dirty="0"/>
          </a:p>
          <a:p>
            <a:pPr marL="0" indent="0">
              <a:buNone/>
            </a:pPr>
            <a:r>
              <a:rPr lang="en-US" altLang="zh-CN" dirty="0"/>
              <a:t>                 </a:t>
            </a:r>
            <a:r>
              <a:rPr lang="zh-CN" altLang="en-US" dirty="0"/>
              <a:t>则</a:t>
            </a:r>
            <a:r>
              <a:rPr lang="en-US" altLang="zh-CN" dirty="0">
                <a:sym typeface="Calibri" panose="020F0502020204030204" pitchFamily="34" charset="0"/>
              </a:rPr>
              <a:t>R&lt;U,F&gt;∈BCNF</a:t>
            </a:r>
            <a:r>
              <a:rPr lang="zh-CN" altLang="en-US" dirty="0">
                <a:sym typeface="Calibri" panose="020F0502020204030204" pitchFamily="34" charset="0"/>
              </a:rPr>
              <a:t>。</a:t>
            </a:r>
            <a:endParaRPr lang="en-US" altLang="zh-CN" dirty="0">
              <a:sym typeface="Calibri" panose="020F0502020204030204" pitchFamily="34" charset="0"/>
            </a:endParaRPr>
          </a:p>
          <a:p>
            <a:pPr lvl="1"/>
            <a:r>
              <a:rPr lang="zh-CN" altLang="en-US" dirty="0">
                <a:sym typeface="Calibri" panose="020F0502020204030204" pitchFamily="34" charset="0"/>
              </a:rPr>
              <a:t>换言之，</a:t>
            </a:r>
            <a:r>
              <a:rPr lang="zh-CN" altLang="en-US" dirty="0">
                <a:solidFill>
                  <a:srgbClr val="FF0000"/>
                </a:solidFill>
                <a:sym typeface="Calibri" panose="020F0502020204030204" pitchFamily="34" charset="0"/>
              </a:rPr>
              <a:t>在关系模式</a:t>
            </a:r>
            <a:r>
              <a:rPr lang="en-US" altLang="zh-CN" dirty="0">
                <a:solidFill>
                  <a:srgbClr val="FF0000"/>
                </a:solidFill>
                <a:sym typeface="Calibri" panose="020F0502020204030204" pitchFamily="34" charset="0"/>
              </a:rPr>
              <a:t>R&lt;U,F&gt;</a:t>
            </a:r>
            <a:r>
              <a:rPr lang="zh-CN" altLang="en-US" dirty="0">
                <a:solidFill>
                  <a:srgbClr val="FF0000"/>
                </a:solidFill>
                <a:sym typeface="Calibri" panose="020F0502020204030204" pitchFamily="34" charset="0"/>
              </a:rPr>
              <a:t>中，如果每一个决定属性集都包含候选码，则</a:t>
            </a:r>
            <a:r>
              <a:rPr lang="en-US" altLang="zh-CN" dirty="0">
                <a:solidFill>
                  <a:srgbClr val="FF0000"/>
                </a:solidFill>
                <a:sym typeface="Calibri" panose="020F0502020204030204" pitchFamily="34" charset="0"/>
              </a:rPr>
              <a:t>R∈BCNF</a:t>
            </a:r>
            <a:r>
              <a:rPr lang="zh-CN" altLang="en-US" dirty="0">
                <a:sym typeface="Calibri" panose="020F0502020204030204" pitchFamily="34" charset="0"/>
              </a:rPr>
              <a:t>。</a:t>
            </a:r>
            <a:endParaRPr lang="en-US" altLang="zh-CN" dirty="0">
              <a:sym typeface="Calibri" panose="020F0502020204030204" pitchFamily="34" charset="0"/>
            </a:endParaRPr>
          </a:p>
          <a:p>
            <a:r>
              <a:rPr lang="en-US" altLang="zh-CN" dirty="0">
                <a:sym typeface="Calibri" panose="020F0502020204030204" pitchFamily="34" charset="0"/>
              </a:rPr>
              <a:t>BCNF</a:t>
            </a:r>
            <a:r>
              <a:rPr lang="zh-CN" altLang="en-US" dirty="0">
                <a:sym typeface="Calibri" panose="020F0502020204030204" pitchFamily="34" charset="0"/>
              </a:rPr>
              <a:t>的关系模式所具有的性质</a:t>
            </a:r>
            <a:endParaRPr lang="zh-CN" altLang="en-US" dirty="0">
              <a:sym typeface="Calibri" panose="020F0502020204030204" pitchFamily="34" charset="0"/>
            </a:endParaRPr>
          </a:p>
          <a:p>
            <a:pPr lvl="1"/>
            <a:r>
              <a:rPr lang="zh-CN" altLang="en-US" dirty="0">
                <a:solidFill>
                  <a:srgbClr val="0000CC"/>
                </a:solidFill>
                <a:sym typeface="Calibri" panose="020F0502020204030204" pitchFamily="34" charset="0"/>
              </a:rPr>
              <a:t>所有非主属性都完全函数依赖于每个候选码</a:t>
            </a:r>
            <a:endParaRPr lang="zh-CN" altLang="en-US" dirty="0">
              <a:solidFill>
                <a:srgbClr val="0000CC"/>
              </a:solidFill>
              <a:sym typeface="Calibri" panose="020F0502020204030204" pitchFamily="34" charset="0"/>
            </a:endParaRPr>
          </a:p>
          <a:p>
            <a:pPr lvl="1"/>
            <a:r>
              <a:rPr lang="zh-CN" altLang="en-US" dirty="0">
                <a:solidFill>
                  <a:srgbClr val="0000CC"/>
                </a:solidFill>
                <a:sym typeface="Calibri" panose="020F0502020204030204" pitchFamily="34" charset="0"/>
              </a:rPr>
              <a:t>所有主属性都完全函数依赖于每个不包含它的候选码</a:t>
            </a:r>
            <a:endParaRPr lang="zh-CN" altLang="en-US" dirty="0">
              <a:solidFill>
                <a:srgbClr val="0000CC"/>
              </a:solidFill>
              <a:sym typeface="Calibri" panose="020F0502020204030204" pitchFamily="34" charset="0"/>
            </a:endParaRPr>
          </a:p>
          <a:p>
            <a:pPr lvl="1"/>
            <a:r>
              <a:rPr lang="zh-CN" altLang="en-US" dirty="0">
                <a:solidFill>
                  <a:srgbClr val="0000CC"/>
                </a:solidFill>
                <a:sym typeface="Calibri" panose="020F0502020204030204" pitchFamily="34" charset="0"/>
              </a:rPr>
              <a:t>没有任何属性完全函数依赖于非码的任何一组属性</a:t>
            </a:r>
            <a:endParaRPr lang="zh-CN" altLang="en-US" dirty="0">
              <a:solidFill>
                <a:srgbClr val="0000CC"/>
              </a:solidFill>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矩形 4"/>
          <p:cNvSpPr/>
          <p:nvPr/>
        </p:nvSpPr>
        <p:spPr>
          <a:xfrm>
            <a:off x="8943708" y="5551780"/>
            <a:ext cx="2646878" cy="461665"/>
          </a:xfrm>
          <a:prstGeom prst="rect">
            <a:avLst/>
          </a:prstGeom>
        </p:spPr>
        <p:txBody>
          <a:bodyPr wrap="none">
            <a:spAutoFit/>
          </a:bodyPr>
          <a:lstStyle/>
          <a:p>
            <a:r>
              <a:rPr lang="zh-CN" altLang="en-US" sz="2400" dirty="0">
                <a:solidFill>
                  <a:srgbClr val="C00000"/>
                </a:solidFill>
                <a:latin typeface="等线 Light" panose="02010600030101010101" pitchFamily="2" charset="-122"/>
                <a:ea typeface="等线 Light" panose="02010600030101010101" pitchFamily="2" charset="-122"/>
                <a:sym typeface="Calibri" panose="020F0502020204030204" pitchFamily="34" charset="0"/>
              </a:rPr>
              <a:t>课堂练习：证明之</a:t>
            </a:r>
            <a:endParaRPr lang="zh-CN" altLang="en-US" sz="2400" dirty="0">
              <a:solidFill>
                <a:srgbClr val="C00000"/>
              </a:solidFill>
              <a:latin typeface="等线 Light" panose="02010600030101010101" pitchFamily="2" charset="-122"/>
              <a:ea typeface="等线 Light" panose="02010600030101010101" pitchFamily="2" charset="-122"/>
            </a:endParaRPr>
          </a:p>
        </p:txBody>
      </p:sp>
      <p:sp>
        <p:nvSpPr>
          <p:cNvPr id="6" name="右大括号 5"/>
          <p:cNvSpPr/>
          <p:nvPr/>
        </p:nvSpPr>
        <p:spPr>
          <a:xfrm>
            <a:off x="8334108" y="5211113"/>
            <a:ext cx="609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ym typeface="Calibri" panose="020F0502020204030204" pitchFamily="34" charset="0"/>
              </a:rPr>
              <a:t>如果一个关系数据库中的所有关系模式都属于</a:t>
            </a:r>
            <a:r>
              <a:rPr lang="en-US" altLang="zh-CN" dirty="0">
                <a:sym typeface="Calibri" panose="020F0502020204030204" pitchFamily="34" charset="0"/>
              </a:rPr>
              <a:t>BCNF</a:t>
            </a:r>
            <a:r>
              <a:rPr lang="zh-CN" altLang="en-US" dirty="0">
                <a:sym typeface="Calibri" panose="020F0502020204030204" pitchFamily="34" charset="0"/>
              </a:rPr>
              <a:t>，那么在</a:t>
            </a:r>
            <a:r>
              <a:rPr lang="zh-CN" altLang="en-US" dirty="0">
                <a:solidFill>
                  <a:srgbClr val="0000CC"/>
                </a:solidFill>
                <a:sym typeface="Calibri" panose="020F0502020204030204" pitchFamily="34" charset="0"/>
              </a:rPr>
              <a:t>函数依赖范畴</a:t>
            </a:r>
            <a:r>
              <a:rPr lang="zh-CN" altLang="en-US" dirty="0">
                <a:sym typeface="Calibri" panose="020F0502020204030204" pitchFamily="34" charset="0"/>
              </a:rPr>
              <a:t>内，它已实现了</a:t>
            </a:r>
            <a:r>
              <a:rPr lang="zh-CN" altLang="en-US" dirty="0">
                <a:solidFill>
                  <a:srgbClr val="FF0000"/>
                </a:solidFill>
                <a:sym typeface="Calibri" panose="020F0502020204030204" pitchFamily="34" charset="0"/>
              </a:rPr>
              <a:t>模式的彻底分解</a:t>
            </a:r>
            <a:r>
              <a:rPr lang="zh-CN" altLang="en-US" dirty="0">
                <a:sym typeface="Calibri" panose="020F0502020204030204" pitchFamily="34" charset="0"/>
              </a:rPr>
              <a:t>，达到了</a:t>
            </a:r>
            <a:r>
              <a:rPr lang="zh-CN" altLang="en-US" dirty="0">
                <a:solidFill>
                  <a:srgbClr val="FF0000"/>
                </a:solidFill>
                <a:sym typeface="Calibri" panose="020F0502020204030204" pitchFamily="34" charset="0"/>
              </a:rPr>
              <a:t>最高的规范化程度</a:t>
            </a:r>
            <a:r>
              <a:rPr lang="zh-CN" altLang="en-US" dirty="0">
                <a:sym typeface="Calibri" panose="020F0502020204030204" pitchFamily="34" charset="0"/>
              </a:rPr>
              <a:t>，消除了</a:t>
            </a:r>
            <a:r>
              <a:rPr lang="zh-CN" altLang="en-US" dirty="0">
                <a:solidFill>
                  <a:srgbClr val="FF0000"/>
                </a:solidFill>
                <a:sym typeface="Calibri" panose="020F0502020204030204" pitchFamily="34" charset="0"/>
              </a:rPr>
              <a:t>插入异常</a:t>
            </a:r>
            <a:r>
              <a:rPr lang="zh-CN" altLang="en-US" dirty="0">
                <a:sym typeface="Calibri" panose="020F0502020204030204" pitchFamily="34" charset="0"/>
              </a:rPr>
              <a:t>和</a:t>
            </a:r>
            <a:r>
              <a:rPr lang="zh-CN" altLang="en-US" dirty="0">
                <a:solidFill>
                  <a:srgbClr val="FF0000"/>
                </a:solidFill>
                <a:sym typeface="Calibri" panose="020F0502020204030204" pitchFamily="34" charset="0"/>
              </a:rPr>
              <a:t>删除异常</a:t>
            </a:r>
            <a:r>
              <a:rPr lang="zh-CN" altLang="en-US" dirty="0">
                <a:sym typeface="Calibri" panose="020F0502020204030204" pitchFamily="34" charset="0"/>
              </a:rPr>
              <a:t>。</a:t>
            </a:r>
            <a:endParaRPr lang="en-US" altLang="zh-CN" dirty="0">
              <a:sym typeface="Calibri" panose="020F0502020204030204" pitchFamily="34" charset="0"/>
            </a:endParaRPr>
          </a:p>
          <a:p>
            <a:r>
              <a:rPr lang="zh-CN" altLang="en-US" dirty="0">
                <a:sym typeface="Calibri" panose="020F0502020204030204" pitchFamily="34" charset="0"/>
              </a:rPr>
              <a:t>关于</a:t>
            </a:r>
            <a:r>
              <a:rPr lang="en-US" altLang="zh-CN" dirty="0">
                <a:solidFill>
                  <a:srgbClr val="FF0000"/>
                </a:solidFill>
                <a:sym typeface="Calibri" panose="020F0502020204030204" pitchFamily="34" charset="0"/>
              </a:rPr>
              <a:t>BCNF</a:t>
            </a:r>
            <a:r>
              <a:rPr lang="zh-CN" altLang="en-US" dirty="0">
                <a:solidFill>
                  <a:srgbClr val="FF0000"/>
                </a:solidFill>
                <a:sym typeface="Calibri" panose="020F0502020204030204" pitchFamily="34" charset="0"/>
              </a:rPr>
              <a:t>，</a:t>
            </a:r>
            <a:r>
              <a:rPr lang="en-US" altLang="zh-CN" dirty="0">
                <a:solidFill>
                  <a:srgbClr val="FF0000"/>
                </a:solidFill>
                <a:sym typeface="Calibri" panose="020F0502020204030204" pitchFamily="34" charset="0"/>
              </a:rPr>
              <a:t>3NF</a:t>
            </a:r>
            <a:r>
              <a:rPr lang="zh-CN" altLang="en-US" dirty="0">
                <a:solidFill>
                  <a:srgbClr val="FF0000"/>
                </a:solidFill>
                <a:sym typeface="Calibri" panose="020F0502020204030204" pitchFamily="34" charset="0"/>
              </a:rPr>
              <a:t>，</a:t>
            </a:r>
            <a:r>
              <a:rPr lang="en-US" altLang="zh-CN" dirty="0">
                <a:solidFill>
                  <a:srgbClr val="FF0000"/>
                </a:solidFill>
                <a:sym typeface="Calibri" panose="020F0502020204030204" pitchFamily="34" charset="0"/>
              </a:rPr>
              <a:t>2NF</a:t>
            </a:r>
            <a:r>
              <a:rPr lang="zh-CN" altLang="en-US" dirty="0">
                <a:solidFill>
                  <a:srgbClr val="FF0000"/>
                </a:solidFill>
                <a:sym typeface="Calibri" panose="020F0502020204030204" pitchFamily="34" charset="0"/>
              </a:rPr>
              <a:t>之间关系的结论</a:t>
            </a:r>
            <a:r>
              <a:rPr lang="zh-CN" altLang="en-US" dirty="0">
                <a:sym typeface="Calibri" panose="020F0502020204030204" pitchFamily="34" charset="0"/>
              </a:rPr>
              <a:t>：</a:t>
            </a:r>
            <a:endParaRPr lang="en-US" altLang="zh-CN" dirty="0">
              <a:sym typeface="Calibri" panose="020F0502020204030204" pitchFamily="34" charset="0"/>
            </a:endParaRPr>
          </a:p>
          <a:p>
            <a:pPr lvl="1"/>
            <a:r>
              <a:rPr lang="en-US" altLang="zh-CN" dirty="0">
                <a:solidFill>
                  <a:srgbClr val="0000CC"/>
                </a:solidFill>
              </a:rPr>
              <a:t>R</a:t>
            </a:r>
            <a:r>
              <a:rPr lang="en-US" altLang="zh-CN" dirty="0">
                <a:solidFill>
                  <a:srgbClr val="0000CC"/>
                </a:solidFill>
                <a:sym typeface="Calibri" panose="020F0502020204030204"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rPr>
              <a:t> R</a:t>
            </a:r>
            <a:r>
              <a:rPr lang="en-US" altLang="zh-CN" dirty="0">
                <a:solidFill>
                  <a:srgbClr val="0000CC"/>
                </a:solidFill>
                <a:sym typeface="Calibri" panose="020F0502020204030204" pitchFamily="34" charset="0"/>
              </a:rPr>
              <a:t>∈3NF(</a:t>
            </a:r>
            <a:r>
              <a:rPr lang="zh-CN" altLang="en-US" dirty="0">
                <a:solidFill>
                  <a:srgbClr val="0000CC"/>
                </a:solidFill>
                <a:sym typeface="Calibri" panose="020F0502020204030204" pitchFamily="34" charset="0"/>
              </a:rPr>
              <a:t>第</a:t>
            </a:r>
            <a:r>
              <a:rPr lang="en-US" altLang="zh-CN" dirty="0">
                <a:solidFill>
                  <a:srgbClr val="0000CC"/>
                </a:solidFill>
                <a:sym typeface="Calibri" panose="020F0502020204030204" pitchFamily="34" charset="0"/>
              </a:rPr>
              <a:t>6</a:t>
            </a:r>
            <a:r>
              <a:rPr lang="zh-CN" altLang="en-US" dirty="0">
                <a:solidFill>
                  <a:srgbClr val="0000CC"/>
                </a:solidFill>
                <a:sym typeface="Calibri" panose="020F0502020204030204" pitchFamily="34" charset="0"/>
              </a:rPr>
              <a:t>章习题</a:t>
            </a:r>
            <a:r>
              <a:rPr lang="en-US" altLang="zh-CN" dirty="0">
                <a:solidFill>
                  <a:srgbClr val="0000CC"/>
                </a:solidFill>
                <a:sym typeface="Calibri" panose="020F0502020204030204" pitchFamily="34" charset="0"/>
              </a:rPr>
              <a:t>8) </a:t>
            </a:r>
            <a:endParaRPr lang="en-US" altLang="zh-CN" dirty="0">
              <a:solidFill>
                <a:srgbClr val="0000CC"/>
              </a:solidFill>
              <a:sym typeface="Calibri" panose="020F0502020204030204" pitchFamily="34" charset="0"/>
            </a:endParaRPr>
          </a:p>
          <a:p>
            <a:pPr lvl="1"/>
            <a:r>
              <a:rPr lang="en-US" altLang="zh-CN" dirty="0">
                <a:solidFill>
                  <a:srgbClr val="0000CC"/>
                </a:solidFill>
              </a:rPr>
              <a:t>R</a:t>
            </a:r>
            <a:r>
              <a:rPr lang="en-US" altLang="zh-CN" dirty="0">
                <a:solidFill>
                  <a:srgbClr val="0000CC"/>
                </a:solidFill>
                <a:sym typeface="Calibri" panose="020F0502020204030204"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sym typeface="Wingdings 3" panose="05040102010807070707" pitchFamily="18" charset="2"/>
              </a:rPr>
              <a:t> </a:t>
            </a:r>
            <a:r>
              <a:rPr lang="en-US" altLang="zh-CN" dirty="0">
                <a:solidFill>
                  <a:srgbClr val="0000CC"/>
                </a:solidFill>
              </a:rPr>
              <a:t>R</a:t>
            </a:r>
            <a:r>
              <a:rPr lang="en-US" altLang="zh-CN" dirty="0">
                <a:solidFill>
                  <a:srgbClr val="0000CC"/>
                </a:solidFill>
                <a:sym typeface="Calibri" panose="020F0502020204030204" pitchFamily="34" charset="0"/>
              </a:rPr>
              <a:t>∈3NF</a:t>
            </a:r>
            <a:r>
              <a:rPr lang="zh-CN" altLang="en-US" dirty="0">
                <a:solidFill>
                  <a:srgbClr val="0000CC"/>
                </a:solidFill>
                <a:sym typeface="Calibri" panose="020F0502020204030204" pitchFamily="34" charset="0"/>
              </a:rPr>
              <a:t>（</a:t>
            </a:r>
            <a:r>
              <a:rPr lang="zh-CN" altLang="en-US" dirty="0">
                <a:solidFill>
                  <a:srgbClr val="FF0000"/>
                </a:solidFill>
                <a:sym typeface="Calibri" panose="020F0502020204030204" pitchFamily="34" charset="0"/>
              </a:rPr>
              <a:t>请给出例子</a:t>
            </a:r>
            <a:r>
              <a:rPr lang="zh-CN" altLang="en-US" dirty="0">
                <a:solidFill>
                  <a:srgbClr val="0000CC"/>
                </a:solidFill>
                <a:sym typeface="Calibri" panose="020F0502020204030204" pitchFamily="34" charset="0"/>
              </a:rPr>
              <a:t>）</a:t>
            </a:r>
            <a:endParaRPr lang="en-US" altLang="zh-CN" dirty="0">
              <a:solidFill>
                <a:srgbClr val="0000CC"/>
              </a:solidFill>
              <a:sym typeface="Calibri" panose="020F0502020204030204" pitchFamily="34" charset="0"/>
            </a:endParaRPr>
          </a:p>
          <a:p>
            <a:r>
              <a:rPr lang="en-US" altLang="zh-CN" dirty="0"/>
              <a:t>[</a:t>
            </a:r>
            <a:r>
              <a:rPr lang="zh-CN" altLang="en-US" dirty="0"/>
              <a:t>例</a:t>
            </a:r>
            <a:r>
              <a:rPr lang="en-US" altLang="zh-CN" dirty="0"/>
              <a:t>6.5] C(</a:t>
            </a:r>
            <a:r>
              <a:rPr lang="en-US" altLang="zh-CN" dirty="0" err="1"/>
              <a:t>Cno</a:t>
            </a:r>
            <a:r>
              <a:rPr lang="en-US" altLang="zh-CN" dirty="0"/>
              <a:t>, </a:t>
            </a:r>
            <a:r>
              <a:rPr lang="en-US" altLang="zh-CN" dirty="0" err="1"/>
              <a:t>Cname</a:t>
            </a:r>
            <a:r>
              <a:rPr lang="en-US" altLang="zh-CN" dirty="0"/>
              <a:t>, </a:t>
            </a:r>
            <a:r>
              <a:rPr lang="en-US" altLang="zh-CN" dirty="0" err="1"/>
              <a:t>Pcno</a:t>
            </a:r>
            <a:r>
              <a:rPr lang="en-US" altLang="zh-CN" dirty="0"/>
              <a:t>)</a:t>
            </a:r>
            <a:endParaRPr lang="en-US" altLang="zh-CN" dirty="0"/>
          </a:p>
          <a:p>
            <a:pPr lvl="1"/>
            <a:r>
              <a:rPr lang="zh-CN" altLang="en-US" dirty="0"/>
              <a:t>只有唯一的码：</a:t>
            </a:r>
            <a:r>
              <a:rPr lang="en-US" altLang="zh-CN" dirty="0" err="1"/>
              <a:t>Cno</a:t>
            </a:r>
            <a:endParaRPr lang="en-US" altLang="zh-CN" dirty="0"/>
          </a:p>
          <a:p>
            <a:pPr lvl="1"/>
            <a:r>
              <a:rPr lang="zh-CN" altLang="en-US" dirty="0"/>
              <a:t>没有任何属性对</a:t>
            </a:r>
            <a:r>
              <a:rPr lang="en-US" altLang="zh-CN" dirty="0" err="1"/>
              <a:t>Cno</a:t>
            </a:r>
            <a:r>
              <a:rPr lang="zh-CN" altLang="en-US" dirty="0"/>
              <a:t>部分依赖或传递依赖，所以</a:t>
            </a:r>
            <a:r>
              <a:rPr lang="en-US" altLang="zh-CN" dirty="0"/>
              <a:t>C∈3NF</a:t>
            </a:r>
            <a:endParaRPr lang="en-US" altLang="zh-CN" dirty="0"/>
          </a:p>
          <a:p>
            <a:pPr lvl="1"/>
            <a:r>
              <a:rPr lang="en-US" altLang="zh-CN" dirty="0">
                <a:highlight>
                  <a:srgbClr val="FFFF00"/>
                </a:highlight>
              </a:rPr>
              <a:t>C</a:t>
            </a:r>
            <a:r>
              <a:rPr lang="zh-CN" altLang="en-US" dirty="0">
                <a:highlight>
                  <a:srgbClr val="FFFF00"/>
                </a:highlight>
              </a:rPr>
              <a:t>中</a:t>
            </a:r>
            <a:r>
              <a:rPr lang="en-US" altLang="zh-CN" dirty="0" err="1">
                <a:highlight>
                  <a:srgbClr val="FFFF00"/>
                </a:highlight>
              </a:rPr>
              <a:t>Cno</a:t>
            </a:r>
            <a:r>
              <a:rPr lang="zh-CN" altLang="en-US" dirty="0">
                <a:highlight>
                  <a:srgbClr val="FFFF00"/>
                </a:highlight>
              </a:rPr>
              <a:t>是唯一的决定因素，所以</a:t>
            </a:r>
            <a:r>
              <a:rPr lang="en-US" altLang="zh-CN" dirty="0">
                <a:highlight>
                  <a:srgbClr val="FFFF00"/>
                </a:highlight>
              </a:rPr>
              <a:t>C∈BCNF</a:t>
            </a:r>
            <a:endParaRPr lang="en-US" altLang="zh-CN" dirty="0">
              <a:highlight>
                <a:srgbClr val="FFFF00"/>
              </a:highlight>
            </a:endParaRPr>
          </a:p>
          <a:p>
            <a:r>
              <a:rPr lang="zh-CN" altLang="en-US" dirty="0">
                <a:solidFill>
                  <a:srgbClr val="FF0000"/>
                </a:solidFill>
              </a:rPr>
              <a:t>课堂练习</a:t>
            </a:r>
            <a:r>
              <a:rPr lang="zh-CN" altLang="en-US" dirty="0"/>
              <a:t>：</a:t>
            </a:r>
            <a:r>
              <a:rPr lang="zh-CN" altLang="en-US" dirty="0">
                <a:solidFill>
                  <a:srgbClr val="FF0000"/>
                </a:solidFill>
              </a:rPr>
              <a:t>分析</a:t>
            </a:r>
            <a:r>
              <a:rPr lang="en-US" altLang="zh-CN" dirty="0">
                <a:solidFill>
                  <a:srgbClr val="FF0000"/>
                </a:solidFill>
              </a:rPr>
              <a:t>SC(</a:t>
            </a:r>
            <a:r>
              <a:rPr lang="en-US" altLang="zh-CN" dirty="0" err="1">
                <a:solidFill>
                  <a:srgbClr val="FF0000"/>
                </a:solidFill>
                <a:highlight>
                  <a:srgbClr val="FFFF00"/>
                </a:highlight>
              </a:rPr>
              <a:t>Sno</a:t>
            </a:r>
            <a:r>
              <a:rPr lang="en-US" altLang="zh-CN" dirty="0">
                <a:solidFill>
                  <a:srgbClr val="FF0000"/>
                </a:solidFill>
                <a:highlight>
                  <a:srgbClr val="FFFF00"/>
                </a:highlight>
              </a:rPr>
              <a:t>, </a:t>
            </a:r>
            <a:r>
              <a:rPr lang="en-US" altLang="zh-CN" dirty="0" err="1">
                <a:solidFill>
                  <a:srgbClr val="FF0000"/>
                </a:solidFill>
                <a:highlight>
                  <a:srgbClr val="FFFF00"/>
                </a:highlight>
              </a:rPr>
              <a:t>Cno</a:t>
            </a:r>
            <a:r>
              <a:rPr lang="en-US" altLang="zh-CN" dirty="0">
                <a:solidFill>
                  <a:srgbClr val="FF0000"/>
                </a:solidFill>
                <a:highlight>
                  <a:srgbClr val="FFFF00"/>
                </a:highlight>
              </a:rPr>
              <a:t>,</a:t>
            </a:r>
            <a:r>
              <a:rPr lang="en-US" altLang="zh-CN" dirty="0">
                <a:solidFill>
                  <a:srgbClr val="FF0000"/>
                </a:solidFill>
              </a:rPr>
              <a:t> Grade)</a:t>
            </a:r>
            <a:r>
              <a:rPr lang="zh-CN" altLang="en-US" dirty="0">
                <a:solidFill>
                  <a:srgbClr val="FF0000"/>
                </a:solidFill>
              </a:rPr>
              <a:t>的最高范式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[例</a:t>
            </a:r>
            <a:r>
              <a:rPr lang="en-US" altLang="zh-CN" dirty="0"/>
              <a:t>6</a:t>
            </a:r>
            <a:r>
              <a:rPr lang="zh-CN" altLang="en-US" dirty="0"/>
              <a:t>.</a:t>
            </a:r>
            <a:r>
              <a:rPr lang="en-US" altLang="zh-CN" dirty="0"/>
              <a:t>7</a:t>
            </a:r>
            <a:r>
              <a:rPr lang="zh-CN" altLang="en-US" dirty="0"/>
              <a:t>]   </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表示课程，</a:t>
            </a:r>
            <a:r>
              <a:rPr lang="en-US" altLang="zh-CN" dirty="0"/>
              <a:t>P</a:t>
            </a:r>
            <a:r>
              <a:rPr lang="zh-CN" altLang="en-US" dirty="0"/>
              <a:t>表示名次。每一个学生选修每门课程的成绩有一定的名次，每门课程中每一名次只有一个学生</a:t>
            </a:r>
            <a:r>
              <a:rPr lang="en-US" altLang="zh-CN" dirty="0"/>
              <a:t>(</a:t>
            </a:r>
            <a:r>
              <a:rPr lang="zh-CN" altLang="en-US" dirty="0"/>
              <a:t>即没有并列名次</a:t>
            </a:r>
            <a:r>
              <a:rPr lang="en-US" altLang="zh-CN" dirty="0"/>
              <a:t>)</a:t>
            </a:r>
            <a:endParaRPr lang="en-US" altLang="zh-CN" dirty="0"/>
          </a:p>
          <a:p>
            <a:pPr lvl="1">
              <a:lnSpc>
                <a:spcPct val="15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P</a:t>
            </a:r>
            <a:r>
              <a:rPr lang="zh-CN" altLang="en-US" dirty="0">
                <a:solidFill>
                  <a:srgbClr val="0000CC"/>
                </a:solidFill>
              </a:rPr>
              <a:t>，</a:t>
            </a:r>
            <a:r>
              <a:rPr lang="en-US" altLang="zh-CN" dirty="0">
                <a:solidFill>
                  <a:srgbClr val="0000CC"/>
                </a:solidFill>
              </a:rPr>
              <a:t>(J, P) </a:t>
            </a:r>
            <a:r>
              <a:rPr lang="zh-CN" altLang="en-US" dirty="0">
                <a:solidFill>
                  <a:srgbClr val="0000CC"/>
                </a:solidFill>
              </a:rPr>
              <a:t>→ </a:t>
            </a:r>
            <a:r>
              <a:rPr lang="en-US" altLang="zh-CN" dirty="0">
                <a:solidFill>
                  <a:srgbClr val="0000CC"/>
                </a:solidFill>
              </a:rPr>
              <a:t>S</a:t>
            </a:r>
            <a:endParaRPr lang="en-US" altLang="zh-CN" dirty="0">
              <a:solidFill>
                <a:srgbClr val="0000CC"/>
              </a:solidFill>
            </a:endParaRPr>
          </a:p>
          <a:p>
            <a:pPr lvl="1">
              <a:lnSpc>
                <a:spcPct val="150000"/>
              </a:lnSpc>
            </a:pPr>
            <a:r>
              <a:rPr lang="en-US" altLang="zh-CN" dirty="0"/>
              <a:t> (S, J)</a:t>
            </a:r>
            <a:r>
              <a:rPr lang="zh-CN" altLang="en-US" dirty="0"/>
              <a:t>与</a:t>
            </a:r>
            <a:r>
              <a:rPr lang="en-US" altLang="zh-CN" dirty="0"/>
              <a:t>(J, P)</a:t>
            </a:r>
            <a:r>
              <a:rPr lang="zh-CN" altLang="en-US" dirty="0"/>
              <a:t>都可以作为候选码</a:t>
            </a:r>
            <a:endParaRPr lang="en-US" altLang="zh-CN" dirty="0"/>
          </a:p>
          <a:p>
            <a:pPr lvl="1">
              <a:lnSpc>
                <a:spcPct val="150000"/>
              </a:lnSpc>
            </a:pPr>
            <a:r>
              <a:rPr lang="zh-CN" altLang="en-US" dirty="0"/>
              <a:t>关系模式中</a:t>
            </a:r>
            <a:r>
              <a:rPr lang="zh-CN" altLang="en-US" dirty="0">
                <a:highlight>
                  <a:srgbClr val="FFFF00"/>
                </a:highlight>
              </a:rPr>
              <a:t>没有属性对码传递依赖或部分依赖</a:t>
            </a:r>
            <a:r>
              <a:rPr lang="zh-CN" altLang="en-US" dirty="0"/>
              <a:t>，所以</a:t>
            </a:r>
            <a:r>
              <a:rPr lang="en-US" altLang="zh-CN" dirty="0"/>
              <a:t>SJP∈3NF</a:t>
            </a:r>
            <a:endParaRPr lang="en-US" altLang="zh-CN" dirty="0"/>
          </a:p>
          <a:p>
            <a:pPr lvl="1">
              <a:lnSpc>
                <a:spcPct val="150000"/>
              </a:lnSpc>
            </a:pPr>
            <a:r>
              <a:rPr lang="zh-CN" altLang="en-US" dirty="0">
                <a:highlight>
                  <a:srgbClr val="FFFF00"/>
                </a:highlight>
              </a:rPr>
              <a:t>除</a:t>
            </a:r>
            <a:r>
              <a:rPr lang="en-US" altLang="zh-CN" dirty="0">
                <a:highlight>
                  <a:srgbClr val="FFFF00"/>
                </a:highlight>
              </a:rPr>
              <a:t>(S,J)</a:t>
            </a:r>
            <a:r>
              <a:rPr lang="zh-CN" altLang="en-US" dirty="0">
                <a:highlight>
                  <a:srgbClr val="FFFF00"/>
                </a:highlight>
              </a:rPr>
              <a:t>与</a:t>
            </a:r>
            <a:r>
              <a:rPr lang="en-US" altLang="zh-CN" dirty="0">
                <a:highlight>
                  <a:srgbClr val="FFFF00"/>
                </a:highlight>
              </a:rPr>
              <a:t>(J,P)</a:t>
            </a:r>
            <a:r>
              <a:rPr lang="zh-CN" altLang="en-US" dirty="0">
                <a:highlight>
                  <a:srgbClr val="FFFF00"/>
                </a:highlight>
              </a:rPr>
              <a:t>以外没有其他决定因素，所以</a:t>
            </a:r>
            <a:r>
              <a:rPr lang="en-US" altLang="zh-CN" dirty="0">
                <a:highlight>
                  <a:srgbClr val="FFFF00"/>
                </a:highlight>
              </a:rPr>
              <a:t>SJP∈BCNF</a:t>
            </a:r>
            <a:r>
              <a:rPr lang="zh-CN" altLang="en-US" dirty="0">
                <a:highlight>
                  <a:srgbClr val="FFFF00"/>
                </a:highlight>
              </a:rPr>
              <a:t>（所有依赖关系都有码）</a:t>
            </a:r>
            <a:endParaRPr lang="zh-CN" altLang="en-US" dirty="0">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solidFill>
                  <a:srgbClr val="FF0000"/>
                </a:solidFill>
              </a:rPr>
              <a:t>[例</a:t>
            </a:r>
            <a:r>
              <a:rPr lang="en-US" altLang="zh-CN" dirty="0">
                <a:solidFill>
                  <a:srgbClr val="FF0000"/>
                </a:solidFill>
              </a:rPr>
              <a:t>6</a:t>
            </a:r>
            <a:r>
              <a:rPr lang="zh-CN" altLang="en-US" dirty="0">
                <a:solidFill>
                  <a:srgbClr val="FF0000"/>
                </a:solidFill>
              </a:rPr>
              <a:t>.</a:t>
            </a:r>
            <a:r>
              <a:rPr lang="en-US" altLang="zh-CN" dirty="0">
                <a:solidFill>
                  <a:srgbClr val="FF0000"/>
                </a:solidFill>
              </a:rPr>
              <a:t>8</a:t>
            </a:r>
            <a:r>
              <a:rPr lang="zh-CN" altLang="en-US" dirty="0">
                <a:solidFill>
                  <a:srgbClr val="FF0000"/>
                </a:solidFill>
              </a:rPr>
              <a:t>]   </a:t>
            </a:r>
            <a:r>
              <a:rPr lang="en-US" altLang="zh-CN" dirty="0"/>
              <a:t>STJ(S,T,J)</a:t>
            </a:r>
            <a:r>
              <a:rPr lang="zh-CN" altLang="en-US" dirty="0"/>
              <a:t>中，</a:t>
            </a:r>
            <a:r>
              <a:rPr lang="en-US" altLang="zh-CN" dirty="0"/>
              <a:t>S</a:t>
            </a:r>
            <a:r>
              <a:rPr lang="zh-CN" altLang="en-US" dirty="0"/>
              <a:t>是学生，</a:t>
            </a:r>
            <a:r>
              <a:rPr lang="en-US" altLang="zh-CN" dirty="0"/>
              <a:t>T</a:t>
            </a:r>
            <a:r>
              <a:rPr lang="zh-CN" altLang="en-US" dirty="0"/>
              <a:t>表示教师，</a:t>
            </a:r>
            <a:r>
              <a:rPr lang="en-US" altLang="zh-CN" dirty="0"/>
              <a:t>J</a:t>
            </a:r>
            <a:r>
              <a:rPr lang="zh-CN" altLang="en-US" dirty="0"/>
              <a:t>表示课程。每一教师只教一门课，每门课有若干教师，某一学生选定某门课，就对应一个固定的教师。</a:t>
            </a:r>
            <a:endParaRPr lang="en-US" altLang="zh-CN" dirty="0"/>
          </a:p>
          <a:p>
            <a:pPr lvl="1">
              <a:lnSpc>
                <a:spcPct val="15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T</a:t>
            </a:r>
            <a:r>
              <a:rPr lang="zh-CN" altLang="en-US" dirty="0">
                <a:solidFill>
                  <a:srgbClr val="0000CC"/>
                </a:solidFill>
              </a:rPr>
              <a:t>，</a:t>
            </a:r>
            <a:r>
              <a:rPr lang="en-US" altLang="zh-CN" dirty="0">
                <a:solidFill>
                  <a:srgbClr val="0000CC"/>
                </a:solidFill>
              </a:rPr>
              <a:t>(S, T) </a:t>
            </a:r>
            <a:r>
              <a:rPr lang="zh-CN" altLang="en-US" dirty="0">
                <a:solidFill>
                  <a:srgbClr val="0000CC"/>
                </a:solidFill>
              </a:rPr>
              <a:t>→ </a:t>
            </a:r>
            <a:r>
              <a:rPr lang="en-US" altLang="zh-CN" dirty="0">
                <a:solidFill>
                  <a:srgbClr val="0000CC"/>
                </a:solidFill>
              </a:rPr>
              <a:t>J</a:t>
            </a:r>
            <a:r>
              <a:rPr lang="zh-CN" altLang="en-US" dirty="0">
                <a:solidFill>
                  <a:srgbClr val="0000CC"/>
                </a:solidFill>
              </a:rPr>
              <a:t>，</a:t>
            </a:r>
            <a:r>
              <a:rPr lang="en-US" altLang="zh-CN" dirty="0">
                <a:solidFill>
                  <a:srgbClr val="0000CC"/>
                </a:solidFill>
              </a:rPr>
              <a:t> T </a:t>
            </a:r>
            <a:r>
              <a:rPr lang="zh-CN" altLang="en-US" dirty="0">
                <a:solidFill>
                  <a:srgbClr val="0000CC"/>
                </a:solidFill>
              </a:rPr>
              <a:t>→ </a:t>
            </a:r>
            <a:r>
              <a:rPr lang="en-US" altLang="zh-CN" dirty="0">
                <a:solidFill>
                  <a:srgbClr val="0000CC"/>
                </a:solidFill>
              </a:rPr>
              <a:t>J</a:t>
            </a:r>
            <a:endParaRPr lang="en-US" altLang="zh-CN" dirty="0">
              <a:solidFill>
                <a:srgbClr val="0000CC"/>
              </a:solidFill>
            </a:endParaRPr>
          </a:p>
          <a:p>
            <a:pPr lvl="1">
              <a:lnSpc>
                <a:spcPct val="150000"/>
              </a:lnSpc>
            </a:pPr>
            <a:r>
              <a:rPr lang="zh-CN" altLang="en-US" dirty="0">
                <a:highlight>
                  <a:srgbClr val="FFFF00"/>
                </a:highlight>
              </a:rPr>
              <a:t>因为没有任何非主属性对码的传递依赖或部分依</a:t>
            </a:r>
            <a:r>
              <a:rPr lang="zh-CN" altLang="en-US" dirty="0"/>
              <a:t>赖，所以</a:t>
            </a:r>
            <a:r>
              <a:rPr lang="en-US" altLang="zh-CN" dirty="0">
                <a:solidFill>
                  <a:srgbClr val="0000CC"/>
                </a:solidFill>
              </a:rPr>
              <a:t>STJ∈3NF</a:t>
            </a:r>
            <a:endParaRPr lang="en-US" altLang="zh-CN" dirty="0">
              <a:solidFill>
                <a:srgbClr val="0000CC"/>
              </a:solidFill>
            </a:endParaRPr>
          </a:p>
          <a:p>
            <a:pPr lvl="1">
              <a:lnSpc>
                <a:spcPct val="150000"/>
              </a:lnSpc>
            </a:pPr>
            <a:r>
              <a:rPr lang="en-US" altLang="zh-CN" dirty="0">
                <a:solidFill>
                  <a:srgbClr val="FF0000"/>
                </a:solidFill>
              </a:rPr>
              <a:t>STJ </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 BCNF</a:t>
            </a:r>
            <a:r>
              <a:rPr lang="zh-CN" altLang="en-US" dirty="0"/>
              <a:t>，因为</a:t>
            </a:r>
            <a:r>
              <a:rPr lang="en-US" altLang="zh-CN" dirty="0"/>
              <a:t>T</a:t>
            </a:r>
            <a:r>
              <a:rPr lang="zh-CN" altLang="en-US" dirty="0"/>
              <a:t>是决定因素，而</a:t>
            </a:r>
            <a:r>
              <a:rPr lang="en-US" altLang="zh-CN" dirty="0"/>
              <a:t>T</a:t>
            </a:r>
            <a:r>
              <a:rPr lang="zh-CN" altLang="en-US" dirty="0"/>
              <a:t>不包含码</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66"/>
          <p:cNvPicPr>
            <a:picLocks noChangeArrowheads="1"/>
          </p:cNvPicPr>
          <p:nvPr/>
        </p:nvPicPr>
        <p:blipFill>
          <a:blip r:embed="rId1" cstate="print"/>
          <a:srcRect/>
          <a:stretch>
            <a:fillRect/>
          </a:stretch>
        </p:blipFill>
        <p:spPr bwMode="auto">
          <a:xfrm>
            <a:off x="3276600" y="4572000"/>
            <a:ext cx="4724400" cy="1676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对于不是</a:t>
            </a:r>
            <a:r>
              <a:rPr lang="en-US" altLang="zh-CN" dirty="0"/>
              <a:t>BCNF</a:t>
            </a:r>
            <a:r>
              <a:rPr lang="zh-CN" altLang="en-US" dirty="0"/>
              <a:t>的关系模式，仍然存在不合适的地方。</a:t>
            </a:r>
            <a:endParaRPr lang="zh-CN" altLang="en-US" dirty="0"/>
          </a:p>
          <a:p>
            <a:pPr>
              <a:lnSpc>
                <a:spcPct val="150000"/>
              </a:lnSpc>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endParaRPr lang="zh-CN" altLang="en-US" dirty="0"/>
          </a:p>
          <a:p>
            <a:pPr>
              <a:lnSpc>
                <a:spcPct val="150000"/>
              </a:lnSpc>
            </a:pPr>
            <a:r>
              <a:rPr lang="en-US" altLang="zh-CN" dirty="0"/>
              <a:t>3NF</a:t>
            </a:r>
            <a:r>
              <a:rPr lang="zh-CN" altLang="en-US" dirty="0"/>
              <a:t>和</a:t>
            </a:r>
            <a:r>
              <a:rPr lang="en-US" altLang="zh-CN" dirty="0"/>
              <a:t>BCNF</a:t>
            </a:r>
            <a:r>
              <a:rPr lang="zh-CN" altLang="en-US" dirty="0"/>
              <a:t>是在函数依赖的条件下对模式分解所能达到的分离程度的测度。</a:t>
            </a:r>
            <a:endParaRPr lang="zh-CN" altLang="en-US" dirty="0"/>
          </a:p>
          <a:p>
            <a:pPr>
              <a:lnSpc>
                <a:spcPct val="150000"/>
              </a:lnSpc>
            </a:pPr>
            <a:r>
              <a:rPr lang="zh-CN" altLang="en-US" dirty="0"/>
              <a:t>一个模式中的关系模式如果都属于</a:t>
            </a:r>
            <a:r>
              <a:rPr lang="en-US" altLang="zh-CN" dirty="0">
                <a:solidFill>
                  <a:srgbClr val="FF0000"/>
                </a:solidFill>
              </a:rPr>
              <a:t>BCNF</a:t>
            </a:r>
            <a:r>
              <a:rPr lang="zh-CN" altLang="en-US" dirty="0"/>
              <a:t>，那么</a:t>
            </a:r>
            <a:r>
              <a:rPr lang="zh-CN" altLang="en-US" dirty="0">
                <a:solidFill>
                  <a:srgbClr val="FF0000"/>
                </a:solidFill>
              </a:rPr>
              <a:t>在函数依赖范畴内</a:t>
            </a:r>
            <a:r>
              <a:rPr lang="zh-CN" altLang="en-US" dirty="0"/>
              <a:t>，它已</a:t>
            </a:r>
            <a:r>
              <a:rPr lang="zh-CN" altLang="en-US" dirty="0">
                <a:solidFill>
                  <a:srgbClr val="FF0000"/>
                </a:solidFill>
              </a:rPr>
              <a:t>实现了彻底的分离</a:t>
            </a:r>
            <a:r>
              <a:rPr lang="zh-CN" altLang="en-US" dirty="0"/>
              <a:t>，已</a:t>
            </a:r>
            <a:r>
              <a:rPr lang="zh-CN" altLang="en-US" dirty="0">
                <a:solidFill>
                  <a:srgbClr val="FF0000"/>
                </a:solidFill>
              </a:rPr>
              <a:t>消除了插入和删除的异常</a:t>
            </a:r>
            <a:r>
              <a:rPr lang="zh-CN" altLang="en-US" dirty="0"/>
              <a:t>。</a:t>
            </a:r>
            <a:endParaRPr lang="zh-CN" altLang="en-US" dirty="0"/>
          </a:p>
          <a:p>
            <a:pPr>
              <a:lnSpc>
                <a:spcPct val="150000"/>
              </a:lnSpc>
            </a:pPr>
            <a:r>
              <a:rPr lang="en-US" altLang="zh-CN" dirty="0"/>
              <a:t>3NF</a:t>
            </a:r>
            <a:r>
              <a:rPr lang="zh-CN" altLang="en-US" dirty="0"/>
              <a:t>的</a:t>
            </a:r>
            <a:r>
              <a:rPr lang="zh-CN" altLang="en-US" dirty="0">
                <a:solidFill>
                  <a:srgbClr val="FF0000"/>
                </a:solidFill>
              </a:rPr>
              <a:t>“不彻底”</a:t>
            </a:r>
            <a:r>
              <a:rPr lang="zh-CN" altLang="en-US" dirty="0"/>
              <a:t>性表现在可能存在</a:t>
            </a:r>
            <a:r>
              <a:rPr lang="zh-CN" altLang="en-US" dirty="0">
                <a:solidFill>
                  <a:srgbClr val="FF0000"/>
                </a:solidFill>
              </a:rPr>
              <a:t>主属性对码的部分依赖和传递依赖</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分解成</a:t>
            </a:r>
            <a:r>
              <a:rPr lang="en-US" altLang="zh-CN" dirty="0"/>
              <a:t>BCNF</a:t>
            </a:r>
            <a:r>
              <a:rPr lang="zh-CN" altLang="en-US" dirty="0"/>
              <a:t>的一种算法</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8" name="表格 6"/>
          <p:cNvGraphicFramePr>
            <a:graphicFrameLocks noGrp="1"/>
          </p:cNvGraphicFramePr>
          <p:nvPr/>
        </p:nvGraphicFramePr>
        <p:xfrm>
          <a:off x="647700" y="1143000"/>
          <a:ext cx="10896600" cy="3215704"/>
        </p:xfrm>
        <a:graphic>
          <a:graphicData uri="http://schemas.openxmlformats.org/drawingml/2006/table">
            <a:tbl>
              <a:tblPr firstRow="1" bandRow="1">
                <a:tableStyleId>{2D5ABB26-0587-4C30-8999-92F81FD0307C}</a:tableStyleId>
              </a:tblPr>
              <a:tblGrid>
                <a:gridCol w="10896600"/>
              </a:tblGrid>
              <a:tr h="370840">
                <a:tc>
                  <a:txBody>
                    <a:bodyPr/>
                    <a:lstStyle/>
                    <a:p>
                      <a:pPr>
                        <a:lnSpc>
                          <a:spcPct val="150000"/>
                        </a:lnSpc>
                      </a:pPr>
                      <a:r>
                        <a:rPr lang="zh-CN" altLang="en-US" sz="2800" dirty="0">
                          <a:latin typeface="微软雅黑" panose="020B0503020204020204" charset="-122"/>
                          <a:ea typeface="微软雅黑" panose="020B0503020204020204" charset="-122"/>
                        </a:rPr>
                        <a:t>假设关系模式</a:t>
                      </a:r>
                      <a:r>
                        <a:rPr lang="en-US" altLang="zh-CN" sz="2800" dirty="0">
                          <a:latin typeface="微软雅黑" panose="020B0503020204020204" charset="-122"/>
                          <a:ea typeface="微软雅黑" panose="020B0503020204020204" charset="-122"/>
                        </a:rPr>
                        <a:t>R(U)</a:t>
                      </a:r>
                      <a:r>
                        <a:rPr lang="zh-CN" altLang="en-US" sz="2800" dirty="0">
                          <a:latin typeface="微软雅黑" panose="020B0503020204020204" charset="-122"/>
                          <a:ea typeface="微软雅黑" panose="020B0503020204020204" charset="-122"/>
                        </a:rPr>
                        <a:t>，</a:t>
                      </a:r>
                      <a:endParaRPr lang="en-US" altLang="zh-CN" sz="2800" dirty="0">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lang="zh-CN" altLang="en-US" sz="2800" dirty="0">
                          <a:highlight>
                            <a:srgbClr val="FFFF00"/>
                          </a:highlight>
                          <a:latin typeface="微软雅黑" panose="020B0503020204020204" charset="-122"/>
                          <a:ea typeface="微软雅黑" panose="020B0503020204020204" charset="-122"/>
                        </a:rPr>
                        <a:t>分解算法</a:t>
                      </a:r>
                      <a:r>
                        <a:rPr lang="en-US" altLang="zh-CN" sz="2800" dirty="0" err="1">
                          <a:highlight>
                            <a:srgbClr val="FFFF00"/>
                          </a:highlight>
                          <a:latin typeface="微软雅黑" panose="020B0503020204020204" charset="-122"/>
                          <a:ea typeface="微软雅黑" panose="020B0503020204020204" charset="-122"/>
                        </a:rPr>
                        <a:t>BCNFDecomp</a:t>
                      </a:r>
                      <a:r>
                        <a:rPr lang="en-US" altLang="zh-CN" sz="2800" dirty="0">
                          <a:highlight>
                            <a:srgbClr val="FFFF00"/>
                          </a:highlight>
                          <a:latin typeface="微软雅黑" panose="020B0503020204020204" charset="-122"/>
                          <a:ea typeface="微软雅黑" panose="020B0503020204020204" charset="-122"/>
                        </a:rPr>
                        <a:t>(R)</a:t>
                      </a:r>
                      <a:r>
                        <a:rPr lang="zh-CN" altLang="en-US" sz="2800" dirty="0">
                          <a:highlight>
                            <a:srgbClr val="FFFF00"/>
                          </a:highlight>
                          <a:latin typeface="微软雅黑" panose="020B0503020204020204" charset="-122"/>
                          <a:ea typeface="微软雅黑" panose="020B0503020204020204" charset="-122"/>
                        </a:rPr>
                        <a:t>：</a:t>
                      </a:r>
                      <a:endParaRPr lang="en-US" altLang="zh-CN" sz="2800" dirty="0">
                        <a:highlight>
                          <a:srgbClr val="FFFF00"/>
                        </a:highlight>
                        <a:latin typeface="微软雅黑" panose="020B0503020204020204" charset="-122"/>
                        <a:ea typeface="微软雅黑" panose="020B0503020204020204" charset="-122"/>
                      </a:endParaRPr>
                    </a:p>
                    <a:p>
                      <a:pPr marL="714375" indent="-262255">
                        <a:lnSpc>
                          <a:spcPct val="150000"/>
                        </a:lnSpc>
                        <a:buFont typeface="+mj-lt"/>
                        <a:buAutoNum type="arabicPeriod"/>
                      </a:pPr>
                      <a:r>
                        <a:rPr lang="zh-CN" altLang="en-US" sz="2800" dirty="0">
                          <a:latin typeface="微软雅黑" panose="020B0503020204020204" charset="-122"/>
                          <a:ea typeface="微软雅黑" panose="020B0503020204020204" charset="-122"/>
                        </a:rPr>
                        <a:t>找到属性（组）</a:t>
                      </a:r>
                      <a:r>
                        <a:rPr lang="en-US" altLang="zh-CN" sz="2800" dirty="0">
                          <a:latin typeface="微软雅黑" panose="020B0503020204020204" charset="-122"/>
                          <a:ea typeface="微软雅黑" panose="020B0503020204020204" charset="-122"/>
                        </a:rPr>
                        <a:t>X</a:t>
                      </a:r>
                      <a:r>
                        <a:rPr lang="zh-CN" altLang="en-US" sz="2800" dirty="0">
                          <a:latin typeface="微软雅黑" panose="020B0503020204020204" charset="-122"/>
                          <a:ea typeface="微软雅黑" panose="020B0503020204020204" charset="-122"/>
                        </a:rPr>
                        <a:t>，满足</a:t>
                      </a:r>
                      <a:r>
                        <a:rPr lang="en-US" altLang="zh-CN" sz="2800" dirty="0">
                          <a:highlight>
                            <a:srgbClr val="FFFF00"/>
                          </a:highlight>
                          <a:latin typeface="微软雅黑" panose="020B0503020204020204" charset="-122"/>
                          <a:ea typeface="微软雅黑" panose="020B0503020204020204" charset="-122"/>
                        </a:rPr>
                        <a:t>X</a:t>
                      </a:r>
                      <a:r>
                        <a:rPr lang="en-US" altLang="zh-CN" sz="2800" b="1" baseline="50000" dirty="0">
                          <a:highlight>
                            <a:srgbClr val="FFFF00"/>
                          </a:highlight>
                          <a:latin typeface="微软雅黑" panose="020B0503020204020204" charset="-122"/>
                          <a:ea typeface="微软雅黑" panose="020B0503020204020204" charset="-122"/>
                        </a:rPr>
                        <a:t>+</a:t>
                      </a:r>
                      <a:r>
                        <a:rPr lang="en-US" altLang="zh-CN" sz="2800" dirty="0">
                          <a:highlight>
                            <a:srgbClr val="FFFF00"/>
                          </a:highlight>
                          <a:latin typeface="Cambria Math" panose="02040503050406030204" pitchFamily="18" charset="0"/>
                          <a:ea typeface="Cambria Math" panose="02040503050406030204" pitchFamily="18" charset="0"/>
                        </a:rPr>
                        <a:t>≠ </a:t>
                      </a:r>
                      <a:r>
                        <a:rPr lang="en-US" altLang="zh-CN" sz="2800" dirty="0">
                          <a:highlight>
                            <a:srgbClr val="FFFF00"/>
                          </a:highlight>
                          <a:latin typeface="微软雅黑" panose="020B0503020204020204" charset="-122"/>
                          <a:ea typeface="微软雅黑" panose="020B0503020204020204" charset="-122"/>
                        </a:rPr>
                        <a:t>X</a:t>
                      </a:r>
                      <a:r>
                        <a:rPr lang="zh-CN" altLang="en-US" sz="2800" dirty="0">
                          <a:latin typeface="Cambria Math" panose="02040503050406030204" pitchFamily="18" charset="0"/>
                          <a:ea typeface="Cambria Math" panose="02040503050406030204" pitchFamily="18" charset="0"/>
                        </a:rPr>
                        <a:t>，</a:t>
                      </a:r>
                      <a:r>
                        <a:rPr lang="en-US" altLang="zh-CN" sz="2800" dirty="0">
                          <a:latin typeface="微软雅黑" panose="020B0503020204020204" charset="-122"/>
                          <a:ea typeface="微软雅黑" panose="020B0503020204020204" charset="-122"/>
                        </a:rPr>
                        <a:t>X</a:t>
                      </a:r>
                      <a:r>
                        <a:rPr lang="en-US" altLang="zh-CN" sz="2800" b="1" baseline="50000" dirty="0">
                          <a:latin typeface="微软雅黑" panose="020B0503020204020204" charset="-122"/>
                          <a:ea typeface="微软雅黑" panose="020B0503020204020204" charset="-122"/>
                        </a:rPr>
                        <a:t>+</a:t>
                      </a:r>
                      <a:r>
                        <a:rPr lang="en-US" altLang="zh-CN" sz="2800" dirty="0">
                          <a:latin typeface="Cambria Math" panose="02040503050406030204" pitchFamily="18" charset="0"/>
                          <a:ea typeface="Cambria Math" panose="02040503050406030204" pitchFamily="18" charset="0"/>
                        </a:rPr>
                        <a:t>≠</a:t>
                      </a:r>
                      <a:r>
                        <a:rPr lang="en-US" altLang="zh-CN" sz="2800" dirty="0">
                          <a:latin typeface="微软雅黑" panose="020B0503020204020204" charset="-122"/>
                          <a:ea typeface="微软雅黑" panose="020B0503020204020204" charset="-122"/>
                        </a:rPr>
                        <a:t> U</a:t>
                      </a:r>
                      <a:r>
                        <a:rPr lang="zh-CN" altLang="en-US" sz="2800" dirty="0">
                          <a:latin typeface="微软雅黑" panose="020B0503020204020204" charset="-122"/>
                          <a:ea typeface="微软雅黑" panose="020B0503020204020204" charset="-122"/>
                        </a:rPr>
                        <a:t>；</a:t>
                      </a:r>
                      <a:endParaRPr lang="en-US" altLang="zh-CN" sz="2800" dirty="0">
                        <a:latin typeface="微软雅黑" panose="020B0503020204020204" charset="-122"/>
                        <a:ea typeface="微软雅黑" panose="020B0503020204020204" charset="-122"/>
                      </a:endParaRPr>
                    </a:p>
                    <a:p>
                      <a:pPr marL="714375" indent="-262255">
                        <a:lnSpc>
                          <a:spcPct val="150000"/>
                        </a:lnSpc>
                        <a:buFont typeface="+mj-lt"/>
                        <a:buAutoNum type="arabicPeriod"/>
                      </a:pPr>
                      <a:r>
                        <a:rPr lang="zh-CN" altLang="en-US" sz="2800" dirty="0">
                          <a:latin typeface="微软雅黑" panose="020B0503020204020204" charset="-122"/>
                          <a:ea typeface="微软雅黑" panose="020B0503020204020204" charset="-122"/>
                        </a:rPr>
                        <a:t>如果没找到，则返回</a:t>
                      </a:r>
                      <a:r>
                        <a:rPr lang="en-US" altLang="zh-CN" sz="2800" dirty="0">
                          <a:latin typeface="微软雅黑" panose="020B0503020204020204" charset="-122"/>
                          <a:ea typeface="微软雅黑" panose="020B0503020204020204" charset="-122"/>
                        </a:rPr>
                        <a:t>R</a:t>
                      </a:r>
                      <a:r>
                        <a:rPr lang="zh-CN" altLang="en-US" sz="2800" dirty="0">
                          <a:latin typeface="微软雅黑" panose="020B0503020204020204" charset="-122"/>
                          <a:ea typeface="微软雅黑" panose="020B0503020204020204" charset="-122"/>
                        </a:rPr>
                        <a:t>。</a:t>
                      </a:r>
                      <a:endParaRPr lang="en-US" altLang="zh-CN" sz="2800" dirty="0">
                        <a:latin typeface="微软雅黑" panose="020B0503020204020204" charset="-122"/>
                        <a:ea typeface="微软雅黑" panose="020B0503020204020204" charset="-122"/>
                      </a:endParaRPr>
                    </a:p>
                    <a:p>
                      <a:pPr marL="714375" indent="-262255">
                        <a:lnSpc>
                          <a:spcPct val="150000"/>
                        </a:lnSpc>
                        <a:buFont typeface="+mj-lt"/>
                        <a:buAutoNum type="arabicPeriod"/>
                      </a:pPr>
                      <a:r>
                        <a:rPr lang="zh-CN" altLang="en-US" sz="2800" dirty="0">
                          <a:latin typeface="微软雅黑" panose="020B0503020204020204" charset="-122"/>
                          <a:ea typeface="微软雅黑" panose="020B0503020204020204" charset="-122"/>
                        </a:rPr>
                        <a:t>否则，令</a:t>
                      </a:r>
                      <a:r>
                        <a:rPr lang="en-US" altLang="zh-CN" sz="2800" dirty="0">
                          <a:solidFill>
                            <a:srgbClr val="FF0000"/>
                          </a:solidFill>
                          <a:latin typeface="微软雅黑" panose="020B0503020204020204" charset="-122"/>
                          <a:ea typeface="微软雅黑" panose="020B0503020204020204" charset="-122"/>
                        </a:rPr>
                        <a:t>Y=X</a:t>
                      </a:r>
                      <a:r>
                        <a:rPr lang="en-US" altLang="zh-CN" sz="2800" b="1" baseline="50000" dirty="0">
                          <a:solidFill>
                            <a:srgbClr val="FF0000"/>
                          </a:solidFill>
                          <a:latin typeface="微软雅黑" panose="020B0503020204020204" charset="-122"/>
                          <a:ea typeface="微软雅黑" panose="020B0503020204020204" charset="-122"/>
                        </a:rPr>
                        <a:t>+</a:t>
                      </a:r>
                      <a:r>
                        <a:rPr lang="en-US" altLang="zh-CN" sz="2800" dirty="0">
                          <a:solidFill>
                            <a:srgbClr val="FF0000"/>
                          </a:solidFill>
                          <a:latin typeface="微软雅黑" panose="020B0503020204020204" charset="-122"/>
                          <a:ea typeface="微软雅黑" panose="020B0503020204020204" charset="-122"/>
                        </a:rPr>
                        <a:t>-X</a:t>
                      </a:r>
                      <a:r>
                        <a:rPr lang="zh-CN" altLang="en-US" sz="2800" dirty="0">
                          <a:latin typeface="微软雅黑" panose="020B0503020204020204" charset="-122"/>
                          <a:ea typeface="微软雅黑" panose="020B0503020204020204" charset="-122"/>
                        </a:rPr>
                        <a:t>，</a:t>
                      </a:r>
                      <a:r>
                        <a:rPr lang="en-US" altLang="zh-CN" sz="2800" dirty="0">
                          <a:solidFill>
                            <a:srgbClr val="FF0000"/>
                          </a:solidFill>
                          <a:latin typeface="微软雅黑" panose="020B0503020204020204" charset="-122"/>
                          <a:ea typeface="微软雅黑" panose="020B0503020204020204" charset="-122"/>
                        </a:rPr>
                        <a:t>Z=(X</a:t>
                      </a:r>
                      <a:r>
                        <a:rPr lang="en-US" altLang="zh-CN" sz="2800" b="1" baseline="50000" dirty="0">
                          <a:solidFill>
                            <a:srgbClr val="FF0000"/>
                          </a:solidFill>
                          <a:latin typeface="微软雅黑" panose="020B0503020204020204" charset="-122"/>
                          <a:ea typeface="微软雅黑" panose="020B0503020204020204" charset="-122"/>
                        </a:rPr>
                        <a:t>+</a:t>
                      </a:r>
                      <a:r>
                        <a:rPr lang="en-US" altLang="zh-CN" sz="2800" dirty="0">
                          <a:solidFill>
                            <a:srgbClr val="FF0000"/>
                          </a:solidFill>
                          <a:latin typeface="微软雅黑" panose="020B0503020204020204" charset="-122"/>
                          <a:ea typeface="微软雅黑" panose="020B0503020204020204" charset="-122"/>
                        </a:rPr>
                        <a:t>)</a:t>
                      </a:r>
                      <a:r>
                        <a:rPr lang="en-US" altLang="zh-CN" sz="2800" b="1" baseline="50000" dirty="0">
                          <a:solidFill>
                            <a:srgbClr val="FF0000"/>
                          </a:solidFill>
                          <a:latin typeface="微软雅黑" panose="020B0503020204020204" charset="-122"/>
                          <a:ea typeface="微软雅黑" panose="020B0503020204020204" charset="-122"/>
                        </a:rPr>
                        <a:t>c</a:t>
                      </a:r>
                      <a:r>
                        <a:rPr lang="zh-CN" altLang="en-US" sz="2800" dirty="0">
                          <a:latin typeface="微软雅黑" panose="020B0503020204020204" charset="-122"/>
                          <a:ea typeface="微软雅黑" panose="020B0503020204020204" charset="-122"/>
                        </a:rPr>
                        <a:t>，则</a:t>
                      </a:r>
                      <a:r>
                        <a:rPr lang="en-US" altLang="zh-CN" sz="2800" dirty="0">
                          <a:latin typeface="微软雅黑" panose="020B0503020204020204" charset="-122"/>
                          <a:ea typeface="微软雅黑" panose="020B0503020204020204" charset="-122"/>
                        </a:rPr>
                        <a:t>R</a:t>
                      </a:r>
                      <a:r>
                        <a:rPr lang="zh-CN" altLang="en-US" sz="2800" dirty="0">
                          <a:latin typeface="微软雅黑" panose="020B0503020204020204" charset="-122"/>
                          <a:ea typeface="微软雅黑" panose="020B0503020204020204" charset="-122"/>
                        </a:rPr>
                        <a:t>分解为</a:t>
                      </a:r>
                      <a:r>
                        <a:rPr lang="en-US" altLang="zh-CN" sz="2800" dirty="0">
                          <a:solidFill>
                            <a:srgbClr val="FF0000"/>
                          </a:solidFill>
                          <a:latin typeface="微软雅黑" panose="020B0503020204020204" charset="-122"/>
                          <a:ea typeface="微软雅黑" panose="020B0503020204020204" charset="-122"/>
                        </a:rPr>
                        <a:t>R1(X</a:t>
                      </a:r>
                      <a:r>
                        <a:rPr lang="en-US" altLang="zh-CN" sz="2800" dirty="0">
                          <a:solidFill>
                            <a:srgbClr val="FF0000"/>
                          </a:solidFill>
                          <a:latin typeface="Cambria Math" panose="02040503050406030204" pitchFamily="18" charset="0"/>
                          <a:ea typeface="Cambria Math" panose="02040503050406030204" pitchFamily="18" charset="0"/>
                        </a:rPr>
                        <a:t>⋃</a:t>
                      </a:r>
                      <a:r>
                        <a:rPr lang="en-US" altLang="zh-CN" sz="2800" dirty="0">
                          <a:solidFill>
                            <a:srgbClr val="FF0000"/>
                          </a:solidFill>
                          <a:latin typeface="微软雅黑" panose="020B0503020204020204" charset="-122"/>
                          <a:ea typeface="微软雅黑" panose="020B0503020204020204" charset="-122"/>
                        </a:rPr>
                        <a:t>Y)</a:t>
                      </a:r>
                      <a:r>
                        <a:rPr lang="zh-CN" altLang="en-US" sz="2800" dirty="0">
                          <a:latin typeface="微软雅黑" panose="020B0503020204020204" charset="-122"/>
                          <a:ea typeface="微软雅黑" panose="020B0503020204020204" charset="-122"/>
                        </a:rPr>
                        <a:t>，</a:t>
                      </a:r>
                      <a:r>
                        <a:rPr lang="en-US" altLang="zh-CN" sz="2800" dirty="0">
                          <a:solidFill>
                            <a:srgbClr val="FF0000"/>
                          </a:solidFill>
                          <a:latin typeface="微软雅黑" panose="020B0503020204020204" charset="-122"/>
                          <a:ea typeface="微软雅黑" panose="020B0503020204020204" charset="-122"/>
                        </a:rPr>
                        <a:t>R2(X</a:t>
                      </a:r>
                      <a:r>
                        <a:rPr lang="en-US" altLang="zh-CN" sz="2800" dirty="0">
                          <a:solidFill>
                            <a:srgbClr val="FF0000"/>
                          </a:solidFill>
                          <a:latin typeface="Cambria Math" panose="02040503050406030204" pitchFamily="18" charset="0"/>
                          <a:ea typeface="Cambria Math" panose="02040503050406030204" pitchFamily="18" charset="0"/>
                        </a:rPr>
                        <a:t>⋃Z</a:t>
                      </a:r>
                      <a:r>
                        <a:rPr lang="en-US" altLang="zh-CN" sz="2800" dirty="0">
                          <a:solidFill>
                            <a:srgbClr val="FF0000"/>
                          </a:solidFill>
                          <a:latin typeface="微软雅黑" panose="020B0503020204020204" charset="-122"/>
                          <a:ea typeface="微软雅黑" panose="020B0503020204020204" charset="-122"/>
                        </a:rPr>
                        <a:t>)</a:t>
                      </a:r>
                      <a:endParaRPr lang="en-US" altLang="zh-CN" sz="2800" dirty="0">
                        <a:solidFill>
                          <a:srgbClr val="FF0000"/>
                        </a:solidFill>
                        <a:latin typeface="微软雅黑" panose="020B0503020204020204" charset="-122"/>
                        <a:ea typeface="微软雅黑" panose="020B0503020204020204" charset="-122"/>
                      </a:endParaRPr>
                    </a:p>
                  </a:txBody>
                  <a:tcPr/>
                </a:tc>
              </a:tr>
            </a:tbl>
          </a:graphicData>
        </a:graphic>
      </p:graphicFrame>
      <p:sp>
        <p:nvSpPr>
          <p:cNvPr id="9" name="文本框 8"/>
          <p:cNvSpPr txBox="1"/>
          <p:nvPr/>
        </p:nvSpPr>
        <p:spPr>
          <a:xfrm>
            <a:off x="647700" y="4800600"/>
            <a:ext cx="10896600" cy="1319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solidFill>
                  <a:srgbClr val="0000CC"/>
                </a:solidFill>
                <a:latin typeface="等线" panose="02010600030101010101" pitchFamily="2" charset="-122"/>
                <a:ea typeface="等线" panose="02010600030101010101" pitchFamily="2" charset="-122"/>
              </a:rPr>
              <a:t>此算法能够保持无损连接性</a:t>
            </a:r>
            <a:endParaRPr lang="en-US" altLang="zh-CN" sz="2800" dirty="0">
              <a:solidFill>
                <a:srgbClr val="0000CC"/>
              </a:solidFill>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solidFill>
                  <a:srgbClr val="0000CC"/>
                </a:solidFill>
                <a:latin typeface="等线" panose="02010600030101010101" pitchFamily="2" charset="-122"/>
                <a:ea typeface="等线" panose="02010600030101010101" pitchFamily="2" charset="-122"/>
              </a:rPr>
              <a:t>教材中的关系模式</a:t>
            </a:r>
            <a:r>
              <a:rPr lang="en-US" altLang="zh-CN" sz="2800" dirty="0">
                <a:solidFill>
                  <a:srgbClr val="0000CC"/>
                </a:solidFill>
                <a:latin typeface="等线" panose="02010600030101010101" pitchFamily="2" charset="-122"/>
                <a:ea typeface="等线" panose="02010600030101010101" pitchFamily="2" charset="-122"/>
              </a:rPr>
              <a:t>STJ</a:t>
            </a:r>
            <a:r>
              <a:rPr lang="zh-CN" altLang="en-US" sz="2800" dirty="0">
                <a:solidFill>
                  <a:srgbClr val="0000CC"/>
                </a:solidFill>
                <a:latin typeface="等线" panose="02010600030101010101" pitchFamily="2" charset="-122"/>
                <a:ea typeface="等线" panose="02010600030101010101" pitchFamily="2" charset="-122"/>
              </a:rPr>
              <a:t>分解成</a:t>
            </a:r>
            <a:r>
              <a:rPr lang="en-US" altLang="zh-CN" sz="2800" dirty="0">
                <a:solidFill>
                  <a:srgbClr val="0000CC"/>
                </a:solidFill>
                <a:latin typeface="等线" panose="02010600030101010101" pitchFamily="2" charset="-122"/>
                <a:ea typeface="等线" panose="02010600030101010101" pitchFamily="2" charset="-122"/>
              </a:rPr>
              <a:t>ST(S,T)</a:t>
            </a:r>
            <a:r>
              <a:rPr lang="zh-CN" altLang="en-US" sz="2800" dirty="0">
                <a:solidFill>
                  <a:srgbClr val="0000CC"/>
                </a:solidFill>
                <a:latin typeface="等线" panose="02010600030101010101" pitchFamily="2" charset="-122"/>
                <a:ea typeface="等线" panose="02010600030101010101" pitchFamily="2" charset="-122"/>
              </a:rPr>
              <a:t>与</a:t>
            </a:r>
            <a:r>
              <a:rPr lang="en-US" altLang="zh-CN" sz="2800" dirty="0">
                <a:solidFill>
                  <a:srgbClr val="0000CC"/>
                </a:solidFill>
                <a:latin typeface="等线" panose="02010600030101010101" pitchFamily="2" charset="-122"/>
                <a:ea typeface="等线" panose="02010600030101010101" pitchFamily="2" charset="-122"/>
              </a:rPr>
              <a:t>TJ(T,J)</a:t>
            </a:r>
            <a:r>
              <a:rPr lang="zh-CN" altLang="en-US" sz="2800" dirty="0">
                <a:solidFill>
                  <a:srgbClr val="0000CC"/>
                </a:solidFill>
                <a:latin typeface="等线" panose="02010600030101010101" pitchFamily="2" charset="-122"/>
                <a:ea typeface="等线" panose="02010600030101010101" pitchFamily="2" charset="-122"/>
              </a:rPr>
              <a:t>就是用此算法</a:t>
            </a:r>
            <a:endParaRPr lang="zh-CN" altLang="en-US" sz="2800" dirty="0">
              <a:solidFill>
                <a:srgbClr val="0000CC"/>
              </a:solidFill>
              <a:latin typeface="等线" panose="02010600030101010101" pitchFamily="2" charset="-122"/>
              <a:ea typeface="等线"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sz="2800" dirty="0">
                <a:solidFill>
                  <a:srgbClr val="FF0000"/>
                </a:solidFill>
              </a:rPr>
              <a:t>问题的提出</a:t>
            </a:r>
            <a:endParaRPr lang="en-US" altLang="zh-CN" sz="2800" dirty="0">
              <a:solidFill>
                <a:srgbClr val="FF0000"/>
              </a:solidFill>
            </a:endParaRPr>
          </a:p>
          <a:p>
            <a:pPr>
              <a:lnSpc>
                <a:spcPct val="150000"/>
              </a:lnSpc>
            </a:pPr>
            <a:r>
              <a:rPr lang="zh-CN" altLang="en-US" sz="2800" dirty="0">
                <a:solidFill>
                  <a:schemeClr val="bg1">
                    <a:lumMod val="75000"/>
                  </a:schemeClr>
                </a:solidFill>
              </a:rPr>
              <a:t>规范化</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sym typeface="Calibri" panose="020F0502020204030204" pitchFamily="34" charset="0"/>
              </a:rPr>
              <a:t>数据依赖的公理系统</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endParaRPr lang="zh-CN" altLang="en-US" sz="2800"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8" name="文本框 7"/>
          <p:cNvSpPr txBox="1"/>
          <p:nvPr/>
        </p:nvSpPr>
        <p:spPr>
          <a:xfrm>
            <a:off x="525517" y="419783"/>
            <a:ext cx="10978055" cy="1308884"/>
          </a:xfrm>
          <a:prstGeom prst="rect">
            <a:avLst/>
          </a:prstGeom>
          <a:noFill/>
        </p:spPr>
        <p:txBody>
          <a:bodyPr wrap="square" rtlCol="0">
            <a:spAutoFit/>
          </a:bodyPr>
          <a:lstStyle/>
          <a:p>
            <a:pPr>
              <a:lnSpc>
                <a:spcPct val="150000"/>
              </a:lnSpc>
            </a:pP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例题</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：设有关系模式</a:t>
            </a:r>
            <a:r>
              <a:rPr lang="en-US" altLang="zh-CN" sz="2800" dirty="0">
                <a:solidFill>
                  <a:srgbClr val="FF0000"/>
                </a:solidFill>
                <a:latin typeface="等线" panose="02010600030101010101" pitchFamily="2" charset="-122"/>
                <a:ea typeface="等线" panose="02010600030101010101" pitchFamily="2" charset="-122"/>
                <a:cs typeface="Menlo" charset="0"/>
              </a:rPr>
              <a:t>R(A</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B</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D</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E</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F={A </a:t>
            </a:r>
            <a:r>
              <a:rPr lang="en-US" altLang="zh-CN" sz="2800" dirty="0">
                <a:solidFill>
                  <a:srgbClr val="FF0000"/>
                </a:solidFill>
                <a:latin typeface="等线" panose="02010600030101010101" pitchFamily="2" charset="-122"/>
                <a:ea typeface="等线" panose="02010600030101010101" pitchFamily="2" charset="-122"/>
                <a:cs typeface="Menlo" charset="0"/>
                <a:sym typeface="Wingdings" panose="05000000000000000000"/>
              </a:rPr>
              <a:t>→</a:t>
            </a:r>
            <a:r>
              <a:rPr lang="en-US" altLang="zh-CN" sz="2800" dirty="0">
                <a:solidFill>
                  <a:srgbClr val="FF0000"/>
                </a:solidFill>
                <a:latin typeface="等线" panose="02010600030101010101" pitchFamily="2" charset="-122"/>
                <a:ea typeface="等线" panose="02010600030101010101" pitchFamily="2" charset="-122"/>
                <a:cs typeface="Menlo" charset="0"/>
              </a:rPr>
              <a:t>(B</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en-US" altLang="zh-CN" sz="2800" dirty="0">
                <a:solidFill>
                  <a:srgbClr val="FF0000"/>
                </a:solidFill>
                <a:latin typeface="等线" panose="02010600030101010101" pitchFamily="2" charset="-122"/>
                <a:ea typeface="等线" panose="02010600030101010101" pitchFamily="2" charset="-122"/>
                <a:cs typeface="Menlo" charset="0"/>
                <a:sym typeface="Wingdings" panose="05000000000000000000"/>
              </a:rPr>
              <a:t>→D</a:t>
            </a:r>
            <a:r>
              <a:rPr lang="en-US" altLang="zh-CN" sz="2800" dirty="0">
                <a:solidFill>
                  <a:srgbClr val="FF0000"/>
                </a:solidFill>
                <a:latin typeface="等线" panose="02010600030101010101" pitchFamily="2" charset="-122"/>
                <a:ea typeface="等线" panose="02010600030101010101" pitchFamily="2" charset="-122"/>
                <a:cs typeface="Menlo" charset="0"/>
              </a:rPr>
              <a:t>}</a:t>
            </a:r>
            <a:endParaRPr lang="en-US" altLang="zh-CN" sz="2800" dirty="0">
              <a:solidFill>
                <a:srgbClr val="FF0000"/>
              </a:solidFill>
              <a:latin typeface="等线" panose="02010600030101010101" pitchFamily="2" charset="-122"/>
              <a:ea typeface="等线" panose="02010600030101010101" pitchFamily="2" charset="-122"/>
              <a:cs typeface="Menlo" charset="0"/>
            </a:endParaRPr>
          </a:p>
          <a:p>
            <a:pPr>
              <a:lnSpc>
                <a:spcPct val="150000"/>
              </a:lnSpc>
            </a:pPr>
            <a:r>
              <a:rPr lang="en-US" altLang="zh-CN" sz="2800" dirty="0">
                <a:solidFill>
                  <a:srgbClr val="0000CC"/>
                </a:solidFill>
                <a:latin typeface="等线" panose="02010600030101010101" pitchFamily="2" charset="-122"/>
                <a:ea typeface="等线" panose="02010600030101010101" pitchFamily="2" charset="-122"/>
                <a:cs typeface="Menlo" charset="0"/>
              </a:rPr>
              <a:t>           </a:t>
            </a:r>
            <a:r>
              <a:rPr lang="zh-CN" altLang="en-US" sz="2800" dirty="0">
                <a:solidFill>
                  <a:srgbClr val="0000CC"/>
                </a:solidFill>
                <a:latin typeface="等线" panose="02010600030101010101" pitchFamily="2" charset="-122"/>
                <a:ea typeface="等线" panose="02010600030101010101" pitchFamily="2" charset="-122"/>
                <a:cs typeface="Menlo" charset="0"/>
              </a:rPr>
              <a:t>判定</a:t>
            </a:r>
            <a:r>
              <a:rPr lang="en-US" altLang="zh-CN" sz="2800" dirty="0">
                <a:solidFill>
                  <a:srgbClr val="0000CC"/>
                </a:solidFill>
                <a:latin typeface="等线" panose="02010600030101010101" pitchFamily="2" charset="-122"/>
                <a:ea typeface="等线" panose="02010600030101010101" pitchFamily="2" charset="-122"/>
                <a:cs typeface="Menlo" charset="0"/>
              </a:rPr>
              <a:t>R</a:t>
            </a:r>
            <a:r>
              <a:rPr lang="zh-CN" altLang="en-US" sz="2800" dirty="0">
                <a:solidFill>
                  <a:srgbClr val="0000CC"/>
                </a:solidFill>
                <a:latin typeface="等线" panose="02010600030101010101" pitchFamily="2" charset="-122"/>
                <a:ea typeface="等线" panose="02010600030101010101" pitchFamily="2" charset="-122"/>
                <a:cs typeface="Menlo" charset="0"/>
              </a:rPr>
              <a:t>的最高范式。如果不是</a:t>
            </a:r>
            <a:r>
              <a:rPr lang="en-US" altLang="zh-CN" sz="2800" dirty="0">
                <a:solidFill>
                  <a:srgbClr val="0000CC"/>
                </a:solidFill>
                <a:latin typeface="等线" panose="02010600030101010101" pitchFamily="2" charset="-122"/>
                <a:ea typeface="等线" panose="02010600030101010101" pitchFamily="2" charset="-122"/>
                <a:cs typeface="Menlo" charset="0"/>
              </a:rPr>
              <a:t>BCNF</a:t>
            </a:r>
            <a:r>
              <a:rPr lang="zh-CN" altLang="en-US" sz="2800" dirty="0">
                <a:solidFill>
                  <a:srgbClr val="0000CC"/>
                </a:solidFill>
                <a:latin typeface="等线" panose="02010600030101010101" pitchFamily="2" charset="-122"/>
                <a:ea typeface="等线" panose="02010600030101010101" pitchFamily="2" charset="-122"/>
                <a:cs typeface="Menlo" charset="0"/>
              </a:rPr>
              <a:t>，则分解到</a:t>
            </a:r>
            <a:r>
              <a:rPr lang="en-US" altLang="zh-CN" sz="2800" dirty="0">
                <a:solidFill>
                  <a:srgbClr val="0000CC"/>
                </a:solidFill>
                <a:latin typeface="等线" panose="02010600030101010101" pitchFamily="2" charset="-122"/>
                <a:ea typeface="等线" panose="02010600030101010101" pitchFamily="2" charset="-122"/>
                <a:cs typeface="Menlo" charset="0"/>
              </a:rPr>
              <a:t>BCNF</a:t>
            </a:r>
            <a:r>
              <a:rPr lang="zh-CN" altLang="en-US" sz="2800" dirty="0">
                <a:solidFill>
                  <a:srgbClr val="0000CC"/>
                </a:solidFill>
                <a:latin typeface="等线" panose="02010600030101010101" pitchFamily="2" charset="-122"/>
                <a:ea typeface="等线" panose="02010600030101010101" pitchFamily="2" charset="-122"/>
                <a:cs typeface="Menlo" charset="0"/>
              </a:rPr>
              <a:t>。</a:t>
            </a:r>
            <a:endParaRPr lang="zh-CN" altLang="en-US" sz="2800" dirty="0">
              <a:solidFill>
                <a:srgbClr val="0000CC"/>
              </a:solidFill>
              <a:latin typeface="等线" panose="02010600030101010101" pitchFamily="2" charset="-122"/>
              <a:ea typeface="等线" panose="02010600030101010101" pitchFamily="2" charset="-122"/>
            </a:endParaRPr>
          </a:p>
        </p:txBody>
      </p:sp>
      <p:sp>
        <p:nvSpPr>
          <p:cNvPr id="9" name="文本框 8"/>
          <p:cNvSpPr txBox="1"/>
          <p:nvPr/>
        </p:nvSpPr>
        <p:spPr>
          <a:xfrm>
            <a:off x="604345" y="2209800"/>
            <a:ext cx="10820400" cy="2601546"/>
          </a:xfrm>
          <a:prstGeom prst="rect">
            <a:avLst/>
          </a:prstGeom>
          <a:noFill/>
        </p:spPr>
        <p:txBody>
          <a:bodyPr wrap="square" rtlCol="0">
            <a:spAutoFit/>
          </a:bodyPr>
          <a:lstStyle/>
          <a:p>
            <a:pPr>
              <a:lnSpc>
                <a:spcPct val="150000"/>
              </a:lnSpc>
            </a:pP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解</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a:t>
            </a:r>
            <a:endParaRPr lang="en-US" altLang="zh-CN" sz="2800" dirty="0">
              <a:solidFill>
                <a:srgbClr val="0000CC"/>
              </a:solidFill>
              <a:latin typeface="等线" panose="02010600030101010101" pitchFamily="2" charset="-122"/>
              <a:ea typeface="等线" panose="02010600030101010101" pitchFamily="2" charset="-122"/>
            </a:endParaRPr>
          </a:p>
          <a:p>
            <a:pPr>
              <a:lnSpc>
                <a:spcPct val="150000"/>
              </a:lnSpc>
            </a:pPr>
            <a:r>
              <a:rPr lang="zh-CN" altLang="en-US" sz="2800" dirty="0">
                <a:solidFill>
                  <a:srgbClr val="0000CC"/>
                </a:solidFill>
                <a:latin typeface="等线" panose="02010600030101010101" pitchFamily="2" charset="-122"/>
                <a:ea typeface="等线" panose="02010600030101010101" pitchFamily="2" charset="-122"/>
              </a:rPr>
              <a:t>通过分析可知，</a:t>
            </a:r>
            <a:r>
              <a:rPr lang="en-US" altLang="zh-CN" sz="2800" dirty="0">
                <a:solidFill>
                  <a:srgbClr val="0000CC"/>
                </a:solidFill>
                <a:latin typeface="等线" panose="02010600030101010101" pitchFamily="2" charset="-122"/>
                <a:ea typeface="等线" panose="02010600030101010101" pitchFamily="2" charset="-122"/>
              </a:rPr>
              <a:t>AE</a:t>
            </a:r>
            <a:r>
              <a:rPr lang="zh-CN" altLang="en-US" sz="2800" dirty="0">
                <a:solidFill>
                  <a:srgbClr val="0000CC"/>
                </a:solidFill>
                <a:latin typeface="等线" panose="02010600030101010101" pitchFamily="2" charset="-122"/>
                <a:ea typeface="等线" panose="02010600030101010101" pitchFamily="2" charset="-122"/>
              </a:rPr>
              <a:t>为</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的主码</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只有一个候选码</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，且存在非主属性（</a:t>
            </a:r>
            <a:r>
              <a:rPr lang="en-US" altLang="zh-CN" sz="2800" dirty="0">
                <a:solidFill>
                  <a:srgbClr val="0000CC"/>
                </a:solidFill>
                <a:latin typeface="等线" panose="02010600030101010101" pitchFamily="2" charset="-122"/>
                <a:ea typeface="等线" panose="02010600030101010101" pitchFamily="2" charset="-122"/>
              </a:rPr>
              <a:t>B,C</a:t>
            </a:r>
            <a:r>
              <a:rPr lang="zh-CN" altLang="en-US" sz="2800" dirty="0">
                <a:solidFill>
                  <a:srgbClr val="0000CC"/>
                </a:solidFill>
                <a:latin typeface="等线" panose="02010600030101010101" pitchFamily="2" charset="-122"/>
                <a:ea typeface="等线" panose="02010600030101010101" pitchFamily="2" charset="-122"/>
              </a:rPr>
              <a:t>）对码的部分依赖，所以</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属于</a:t>
            </a:r>
            <a:r>
              <a:rPr lang="en-US" altLang="zh-CN" sz="2800" dirty="0">
                <a:solidFill>
                  <a:srgbClr val="0000CC"/>
                </a:solidFill>
                <a:latin typeface="等线" panose="02010600030101010101" pitchFamily="2" charset="-122"/>
                <a:ea typeface="等线" panose="02010600030101010101" pitchFamily="2" charset="-122"/>
              </a:rPr>
              <a:t>1NF</a:t>
            </a:r>
            <a:r>
              <a:rPr lang="zh-CN" altLang="en-US" sz="2800" dirty="0">
                <a:solidFill>
                  <a:srgbClr val="0000CC"/>
                </a:solidFill>
                <a:latin typeface="等线" panose="02010600030101010101" pitchFamily="2" charset="-122"/>
                <a:ea typeface="等线" panose="02010600030101010101" pitchFamily="2" charset="-122"/>
              </a:rPr>
              <a:t>。</a:t>
            </a:r>
            <a:endParaRPr lang="en-US" altLang="zh-CN" sz="2800" dirty="0">
              <a:solidFill>
                <a:srgbClr val="0000CC"/>
              </a:solidFill>
              <a:latin typeface="等线" panose="02010600030101010101" pitchFamily="2" charset="-122"/>
              <a:ea typeface="等线" panose="02010600030101010101" pitchFamily="2" charset="-122"/>
            </a:endParaRPr>
          </a:p>
          <a:p>
            <a:pPr>
              <a:lnSpc>
                <a:spcPct val="150000"/>
              </a:lnSpc>
            </a:pPr>
            <a:r>
              <a:rPr lang="zh-CN" altLang="en-US" sz="2800" dirty="0">
                <a:solidFill>
                  <a:srgbClr val="0000CC"/>
                </a:solidFill>
                <a:latin typeface="等线" panose="02010600030101010101" pitchFamily="2" charset="-122"/>
                <a:ea typeface="等线" panose="02010600030101010101" pitchFamily="2" charset="-122"/>
              </a:rPr>
              <a:t>利用</a:t>
            </a:r>
            <a:r>
              <a:rPr lang="en-US" altLang="zh-CN" sz="2800" dirty="0">
                <a:solidFill>
                  <a:srgbClr val="0000CC"/>
                </a:solidFill>
                <a:latin typeface="等线" panose="02010600030101010101" pitchFamily="2" charset="-122"/>
                <a:ea typeface="等线" panose="02010600030101010101" pitchFamily="2" charset="-122"/>
              </a:rPr>
              <a:t>BCNF</a:t>
            </a:r>
            <a:r>
              <a:rPr lang="zh-CN" altLang="en-US" sz="2800" dirty="0">
                <a:solidFill>
                  <a:srgbClr val="0000CC"/>
                </a:solidFill>
                <a:latin typeface="等线" panose="02010600030101010101" pitchFamily="2" charset="-122"/>
                <a:ea typeface="等线" panose="02010600030101010101" pitchFamily="2" charset="-122"/>
              </a:rPr>
              <a:t>分解算法，可得到</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的一种分解结果。</a:t>
            </a:r>
            <a:endParaRPr lang="zh-CN" altLang="en-US" sz="2800" dirty="0">
              <a:solidFill>
                <a:srgbClr val="0000CC"/>
              </a:solidFill>
              <a:latin typeface="等线" panose="02010600030101010101" pitchFamily="2" charset="-122"/>
              <a:ea typeface="等线"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
        <p:nvSpPr>
          <p:cNvPr id="3" name="Oval 6"/>
          <p:cNvSpPr>
            <a:spLocks noChangeArrowheads="1"/>
          </p:cNvSpPr>
          <p:nvPr/>
        </p:nvSpPr>
        <p:spPr bwMode="auto">
          <a:xfrm>
            <a:off x="2286000" y="1295400"/>
            <a:ext cx="6146732" cy="1220474"/>
          </a:xfrm>
          <a:prstGeom prst="ellipse">
            <a:avLst/>
          </a:prstGeom>
          <a:noFill/>
          <a:ln w="9525">
            <a:solidFill>
              <a:schemeClr val="tx1"/>
            </a:solidFill>
            <a:round/>
          </a:ln>
          <a:effectLst/>
        </p:spPr>
        <p:txBody>
          <a:bodyPr wrap="none">
            <a:spAutoFit/>
          </a:bodyPr>
          <a:lstStyle/>
          <a:p>
            <a:pPr algn="ctr">
              <a:lnSpc>
                <a:spcPct val="90000"/>
              </a:lnSpc>
              <a:spcBef>
                <a:spcPct val="20000"/>
              </a:spcBef>
            </a:pPr>
            <a:r>
              <a:rPr lang="en-US" sz="2800" dirty="0">
                <a:solidFill>
                  <a:schemeClr val="accent2"/>
                </a:solidFill>
                <a:latin typeface="Calibri" panose="020F0502020204030204"/>
              </a:rPr>
              <a:t>R(A,B,C,D,E)</a:t>
            </a:r>
            <a:br>
              <a:rPr lang="en-US" sz="2800" dirty="0">
                <a:solidFill>
                  <a:prstClr val="black"/>
                </a:solidFill>
                <a:latin typeface="Calibri" panose="020F0502020204030204"/>
              </a:rPr>
            </a:br>
            <a:r>
              <a:rPr lang="en-US" sz="2800" dirty="0">
                <a:solidFill>
                  <a:prstClr val="black"/>
                </a:solidFill>
                <a:latin typeface="Calibri" panose="020F0502020204030204"/>
              </a:rPr>
              <a:t> </a:t>
            </a:r>
            <a:r>
              <a:rPr lang="en-US" sz="2800" dirty="0">
                <a:solidFill>
                  <a:srgbClr val="C00000"/>
                </a:solidFill>
                <a:latin typeface="Calibri" panose="020F0502020204030204"/>
              </a:rPr>
              <a:t>{A}</a:t>
            </a:r>
            <a:r>
              <a:rPr lang="en-US" sz="2800" baseline="30000" dirty="0">
                <a:solidFill>
                  <a:srgbClr val="C00000"/>
                </a:solidFill>
                <a:latin typeface="Calibri" panose="020F0502020204030204"/>
              </a:rPr>
              <a:t>+</a:t>
            </a:r>
            <a:r>
              <a:rPr lang="en-US" sz="2800" dirty="0">
                <a:solidFill>
                  <a:srgbClr val="C00000"/>
                </a:solidFill>
                <a:latin typeface="Calibri" panose="020F0502020204030204"/>
              </a:rPr>
              <a:t> = {A,B,C,D} ≠ {A,B,C,D,E}</a:t>
            </a:r>
            <a:endParaRPr lang="en-US" sz="2800" dirty="0">
              <a:solidFill>
                <a:srgbClr val="C00000"/>
              </a:solidFill>
              <a:latin typeface="Calibri" panose="020F0502020204030204"/>
            </a:endParaRPr>
          </a:p>
        </p:txBody>
      </p:sp>
      <p:sp>
        <p:nvSpPr>
          <p:cNvPr id="4" name="Oval 8"/>
          <p:cNvSpPr>
            <a:spLocks noChangeArrowheads="1"/>
          </p:cNvSpPr>
          <p:nvPr/>
        </p:nvSpPr>
        <p:spPr bwMode="auto">
          <a:xfrm>
            <a:off x="1373464" y="3132033"/>
            <a:ext cx="4945734" cy="1341656"/>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sz="2800" baseline="-25000" dirty="0">
                <a:solidFill>
                  <a:schemeClr val="accent2"/>
                </a:solidFill>
                <a:latin typeface="Calibri" panose="020F0502020204030204"/>
              </a:rPr>
              <a:t>1</a:t>
            </a:r>
            <a:r>
              <a:rPr lang="en-US" sz="2800" dirty="0">
                <a:solidFill>
                  <a:schemeClr val="accent2"/>
                </a:solidFill>
                <a:latin typeface="Calibri" panose="020F0502020204030204"/>
              </a:rPr>
              <a:t>(</a:t>
            </a:r>
            <a:r>
              <a:rPr lang="en-US" sz="2800" dirty="0">
                <a:solidFill>
                  <a:schemeClr val="accent2"/>
                </a:solidFill>
                <a:highlight>
                  <a:srgbClr val="FFFF00"/>
                </a:highlight>
                <a:latin typeface="Calibri" panose="020F0502020204030204"/>
              </a:rPr>
              <a:t>A</a:t>
            </a:r>
            <a:r>
              <a:rPr lang="en-US" sz="2800" dirty="0">
                <a:solidFill>
                  <a:schemeClr val="accent2"/>
                </a:solidFill>
                <a:latin typeface="Calibri" panose="020F0502020204030204"/>
              </a:rPr>
              <a:t>,B,C,D)</a:t>
            </a:r>
            <a:br>
              <a:rPr lang="en-US" sz="2800" dirty="0">
                <a:solidFill>
                  <a:prstClr val="black"/>
                </a:solidFill>
                <a:latin typeface="Calibri" panose="020F0502020204030204"/>
              </a:rPr>
            </a:br>
            <a:r>
              <a:rPr lang="en-US" sz="2800" dirty="0">
                <a:solidFill>
                  <a:prstClr val="black"/>
                </a:solidFill>
                <a:latin typeface="Calibri" panose="020F0502020204030204"/>
              </a:rPr>
              <a:t> </a:t>
            </a:r>
            <a:r>
              <a:rPr lang="en-US" sz="2800" dirty="0">
                <a:solidFill>
                  <a:srgbClr val="C00000"/>
                </a:solidFill>
                <a:latin typeface="Calibri" panose="020F0502020204030204"/>
              </a:rPr>
              <a:t>{C}</a:t>
            </a:r>
            <a:r>
              <a:rPr lang="en-US" sz="2800" baseline="30000" dirty="0">
                <a:solidFill>
                  <a:srgbClr val="C00000"/>
                </a:solidFill>
                <a:latin typeface="Calibri" panose="020F0502020204030204"/>
              </a:rPr>
              <a:t>+</a:t>
            </a:r>
            <a:r>
              <a:rPr lang="en-US" sz="2800" dirty="0">
                <a:solidFill>
                  <a:srgbClr val="C00000"/>
                </a:solidFill>
                <a:latin typeface="Calibri" panose="020F0502020204030204"/>
              </a:rPr>
              <a:t> = {C,D} ≠ {A,B,C,D}</a:t>
            </a:r>
            <a:endParaRPr lang="en-US" sz="2800" dirty="0">
              <a:solidFill>
                <a:srgbClr val="C00000"/>
              </a:solidFill>
              <a:latin typeface="Calibri" panose="020F0502020204030204"/>
            </a:endParaRPr>
          </a:p>
        </p:txBody>
      </p:sp>
      <p:sp>
        <p:nvSpPr>
          <p:cNvPr id="5" name="Oval 9"/>
          <p:cNvSpPr>
            <a:spLocks noChangeArrowheads="1"/>
          </p:cNvSpPr>
          <p:nvPr/>
        </p:nvSpPr>
        <p:spPr bwMode="auto">
          <a:xfrm>
            <a:off x="8426335" y="4974186"/>
            <a:ext cx="1681037" cy="735747"/>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sz="2800" baseline="-25000" dirty="0">
                <a:solidFill>
                  <a:schemeClr val="accent2"/>
                </a:solidFill>
                <a:latin typeface="Calibri" panose="020F0502020204030204"/>
              </a:rPr>
              <a:t>2</a:t>
            </a:r>
            <a:r>
              <a:rPr lang="en-US" sz="2800" dirty="0">
                <a:solidFill>
                  <a:schemeClr val="accent2"/>
                </a:solidFill>
                <a:latin typeface="Calibri" panose="020F0502020204030204"/>
              </a:rPr>
              <a:t>(</a:t>
            </a:r>
            <a:r>
              <a:rPr lang="en-US" sz="2800" dirty="0">
                <a:solidFill>
                  <a:schemeClr val="accent2"/>
                </a:solidFill>
                <a:highlight>
                  <a:srgbClr val="FFFF00"/>
                </a:highlight>
                <a:latin typeface="Calibri" panose="020F0502020204030204"/>
              </a:rPr>
              <a:t>A</a:t>
            </a:r>
            <a:r>
              <a:rPr lang="en-US" sz="2800" dirty="0">
                <a:solidFill>
                  <a:schemeClr val="accent2"/>
                </a:solidFill>
                <a:latin typeface="Calibri" panose="020F0502020204030204"/>
              </a:rPr>
              <a:t>,E)</a:t>
            </a:r>
            <a:endParaRPr lang="en-US" sz="2800" dirty="0">
              <a:solidFill>
                <a:schemeClr val="accent2"/>
              </a:solidFill>
              <a:latin typeface="Calibri" panose="020F0502020204030204"/>
            </a:endParaRPr>
          </a:p>
        </p:txBody>
      </p:sp>
      <p:cxnSp>
        <p:nvCxnSpPr>
          <p:cNvPr id="6" name="AutoShape 13"/>
          <p:cNvCxnSpPr>
            <a:cxnSpLocks noChangeShapeType="1"/>
            <a:stCxn id="3" idx="4"/>
            <a:endCxn id="4" idx="0"/>
          </p:cNvCxnSpPr>
          <p:nvPr/>
        </p:nvCxnSpPr>
        <p:spPr bwMode="auto">
          <a:xfrm flipH="1">
            <a:off x="3846331" y="2515874"/>
            <a:ext cx="1513035" cy="616159"/>
          </a:xfrm>
          <a:prstGeom prst="straightConnector1">
            <a:avLst/>
          </a:prstGeom>
          <a:noFill/>
          <a:ln w="9525">
            <a:solidFill>
              <a:schemeClr val="tx1"/>
            </a:solidFill>
            <a:round/>
            <a:tailEnd type="triangle" w="med" len="med"/>
          </a:ln>
          <a:effectLst/>
        </p:spPr>
      </p:cxnSp>
      <p:cxnSp>
        <p:nvCxnSpPr>
          <p:cNvPr id="7" name="AutoShape 14"/>
          <p:cNvCxnSpPr>
            <a:cxnSpLocks noChangeShapeType="1"/>
            <a:stCxn id="3" idx="4"/>
            <a:endCxn id="5" idx="0"/>
          </p:cNvCxnSpPr>
          <p:nvPr/>
        </p:nvCxnSpPr>
        <p:spPr bwMode="auto">
          <a:xfrm>
            <a:off x="5359366" y="2515874"/>
            <a:ext cx="3907488" cy="2458312"/>
          </a:xfrm>
          <a:prstGeom prst="straightConnector1">
            <a:avLst/>
          </a:prstGeom>
          <a:noFill/>
          <a:ln w="9525">
            <a:solidFill>
              <a:schemeClr val="tx1"/>
            </a:solidFill>
            <a:round/>
            <a:tailEnd type="triangle" w="med" len="med"/>
          </a:ln>
          <a:effectLst/>
        </p:spPr>
      </p:cxnSp>
      <p:sp>
        <p:nvSpPr>
          <p:cNvPr id="8" name="Oval 10"/>
          <p:cNvSpPr>
            <a:spLocks noChangeArrowheads="1"/>
          </p:cNvSpPr>
          <p:nvPr/>
        </p:nvSpPr>
        <p:spPr bwMode="auto">
          <a:xfrm>
            <a:off x="1403148" y="5194726"/>
            <a:ext cx="1765703" cy="735747"/>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baseline="-25000" dirty="0">
                <a:solidFill>
                  <a:schemeClr val="accent2"/>
                </a:solidFill>
                <a:latin typeface="Calibri" panose="020F0502020204030204"/>
              </a:rPr>
              <a:t>11</a:t>
            </a:r>
            <a:r>
              <a:rPr lang="en-US" sz="2800" dirty="0">
                <a:solidFill>
                  <a:schemeClr val="accent2"/>
                </a:solidFill>
                <a:latin typeface="Calibri" panose="020F0502020204030204"/>
              </a:rPr>
              <a:t>(</a:t>
            </a:r>
            <a:r>
              <a:rPr lang="en-US" sz="2800" dirty="0">
                <a:solidFill>
                  <a:schemeClr val="accent2"/>
                </a:solidFill>
                <a:highlight>
                  <a:srgbClr val="FFFF00"/>
                </a:highlight>
                <a:latin typeface="Calibri" panose="020F0502020204030204"/>
              </a:rPr>
              <a:t>C</a:t>
            </a:r>
            <a:r>
              <a:rPr lang="en-US" sz="2800" dirty="0">
                <a:solidFill>
                  <a:schemeClr val="accent2"/>
                </a:solidFill>
                <a:latin typeface="Calibri" panose="020F0502020204030204"/>
              </a:rPr>
              <a:t>,D)</a:t>
            </a:r>
            <a:endParaRPr lang="en-US" sz="2800" dirty="0">
              <a:solidFill>
                <a:schemeClr val="accent2"/>
              </a:solidFill>
              <a:latin typeface="Calibri" panose="020F0502020204030204"/>
            </a:endParaRPr>
          </a:p>
        </p:txBody>
      </p:sp>
      <p:sp>
        <p:nvSpPr>
          <p:cNvPr id="9" name="Oval 11"/>
          <p:cNvSpPr>
            <a:spLocks noChangeArrowheads="1"/>
          </p:cNvSpPr>
          <p:nvPr/>
        </p:nvSpPr>
        <p:spPr bwMode="auto">
          <a:xfrm>
            <a:off x="4285455" y="5089848"/>
            <a:ext cx="2147822" cy="735747"/>
          </a:xfrm>
          <a:prstGeom prst="ellipse">
            <a:avLst/>
          </a:prstGeom>
          <a:noFill/>
          <a:ln w="9525">
            <a:solidFill>
              <a:schemeClr val="tx1"/>
            </a:solidFill>
            <a:round/>
          </a:ln>
          <a:effectLst/>
        </p:spPr>
        <p:txBody>
          <a:bodyPr wrap="none" anchor="ctr">
            <a:spAutoFit/>
          </a:bodyPr>
          <a:lstStyle/>
          <a:p>
            <a:pPr algn="ctr">
              <a:spcBef>
                <a:spcPct val="20000"/>
              </a:spcBef>
            </a:pPr>
            <a:r>
              <a:rPr lang="en-US" sz="2800" dirty="0">
                <a:solidFill>
                  <a:schemeClr val="accent2"/>
                </a:solidFill>
                <a:latin typeface="Calibri" panose="020F0502020204030204"/>
              </a:rPr>
              <a:t>R</a:t>
            </a:r>
            <a:r>
              <a:rPr lang="en-US" baseline="-25000" dirty="0">
                <a:solidFill>
                  <a:schemeClr val="accent2"/>
                </a:solidFill>
                <a:latin typeface="Calibri" panose="020F0502020204030204"/>
              </a:rPr>
              <a:t>12</a:t>
            </a:r>
            <a:r>
              <a:rPr lang="en-US" sz="2800" dirty="0">
                <a:solidFill>
                  <a:schemeClr val="accent2"/>
                </a:solidFill>
                <a:latin typeface="Calibri" panose="020F0502020204030204"/>
              </a:rPr>
              <a:t>(A,B,</a:t>
            </a:r>
            <a:r>
              <a:rPr lang="en-US" sz="2800" dirty="0">
                <a:solidFill>
                  <a:schemeClr val="accent2"/>
                </a:solidFill>
                <a:highlight>
                  <a:srgbClr val="FFFF00"/>
                </a:highlight>
                <a:latin typeface="Calibri" panose="020F0502020204030204"/>
              </a:rPr>
              <a:t>C</a:t>
            </a:r>
            <a:r>
              <a:rPr lang="en-US" sz="2800" dirty="0">
                <a:solidFill>
                  <a:schemeClr val="accent2"/>
                </a:solidFill>
                <a:latin typeface="Calibri" panose="020F0502020204030204"/>
              </a:rPr>
              <a:t>)</a:t>
            </a:r>
            <a:endParaRPr lang="en-US" sz="2800" dirty="0">
              <a:solidFill>
                <a:schemeClr val="accent2"/>
              </a:solidFill>
              <a:latin typeface="Calibri" panose="020F0502020204030204"/>
            </a:endParaRPr>
          </a:p>
        </p:txBody>
      </p:sp>
      <p:cxnSp>
        <p:nvCxnSpPr>
          <p:cNvPr id="10" name="AutoShape 15"/>
          <p:cNvCxnSpPr>
            <a:cxnSpLocks noChangeShapeType="1"/>
            <a:stCxn id="4" idx="4"/>
            <a:endCxn id="8" idx="0"/>
          </p:cNvCxnSpPr>
          <p:nvPr/>
        </p:nvCxnSpPr>
        <p:spPr bwMode="auto">
          <a:xfrm flipH="1">
            <a:off x="2286000" y="4473689"/>
            <a:ext cx="1560331" cy="721037"/>
          </a:xfrm>
          <a:prstGeom prst="straightConnector1">
            <a:avLst/>
          </a:prstGeom>
          <a:noFill/>
          <a:ln w="9525">
            <a:solidFill>
              <a:schemeClr val="tx1"/>
            </a:solidFill>
            <a:round/>
            <a:tailEnd type="triangle" w="med" len="med"/>
          </a:ln>
          <a:effectLst/>
        </p:spPr>
      </p:cxnSp>
      <p:cxnSp>
        <p:nvCxnSpPr>
          <p:cNvPr id="11" name="AutoShape 16"/>
          <p:cNvCxnSpPr>
            <a:cxnSpLocks noChangeShapeType="1"/>
            <a:stCxn id="4" idx="4"/>
            <a:endCxn id="9" idx="0"/>
          </p:cNvCxnSpPr>
          <p:nvPr/>
        </p:nvCxnSpPr>
        <p:spPr bwMode="auto">
          <a:xfrm>
            <a:off x="3846331" y="4473689"/>
            <a:ext cx="1513035" cy="616159"/>
          </a:xfrm>
          <a:prstGeom prst="straightConnector1">
            <a:avLst/>
          </a:prstGeom>
          <a:noFill/>
          <a:ln w="9525">
            <a:solidFill>
              <a:schemeClr val="tx1"/>
            </a:solidFill>
            <a:round/>
            <a:tailEnd type="triangle" w="med" len="med"/>
          </a:ln>
          <a:effectLst/>
        </p:spPr>
      </p:cxnSp>
      <p:sp>
        <p:nvSpPr>
          <p:cNvPr id="12" name="TextBox 13"/>
          <p:cNvSpPr txBox="1"/>
          <p:nvPr/>
        </p:nvSpPr>
        <p:spPr>
          <a:xfrm>
            <a:off x="8831197" y="501666"/>
            <a:ext cx="2862098" cy="523220"/>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rtlCol="0">
            <a:spAutoFit/>
          </a:bodyPr>
          <a:lstStyle/>
          <a:p>
            <a:r>
              <a:rPr lang="en-US" sz="2800" dirty="0">
                <a:solidFill>
                  <a:schemeClr val="accent2"/>
                </a:solidFill>
                <a:latin typeface="Menlo" charset="0"/>
                <a:ea typeface="Menlo" charset="0"/>
                <a:cs typeface="Menlo" charset="0"/>
              </a:rPr>
              <a:t>R(A,B,C,D,E)</a:t>
            </a:r>
            <a:endParaRPr lang="en-US" sz="2800" dirty="0">
              <a:solidFill>
                <a:schemeClr val="accent2"/>
              </a:solidFill>
              <a:latin typeface="Menlo" charset="0"/>
              <a:ea typeface="Menlo" charset="0"/>
              <a:cs typeface="Menlo" charset="0"/>
            </a:endParaRPr>
          </a:p>
        </p:txBody>
      </p:sp>
      <p:sp>
        <p:nvSpPr>
          <p:cNvPr id="13" name="Rectangle 14"/>
          <p:cNvSpPr/>
          <p:nvPr/>
        </p:nvSpPr>
        <p:spPr>
          <a:xfrm>
            <a:off x="8831197" y="1309061"/>
            <a:ext cx="2862098" cy="954107"/>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a:spAutoFit/>
          </a:bodyPr>
          <a:lstStyle/>
          <a:p>
            <a:r>
              <a:rPr lang="en-US" sz="2800" dirty="0">
                <a:solidFill>
                  <a:srgbClr val="C00000"/>
                </a:solidFill>
                <a:latin typeface="Menlo" charset="0"/>
                <a:ea typeface="Menlo" charset="0"/>
                <a:cs typeface="Menlo" charset="0"/>
              </a:rPr>
              <a:t>{A} </a:t>
            </a:r>
            <a:r>
              <a:rPr lang="en-US" sz="2800" dirty="0">
                <a:solidFill>
                  <a:srgbClr val="C00000"/>
                </a:solidFill>
                <a:latin typeface="Menlo" charset="0"/>
                <a:ea typeface="Menlo" charset="0"/>
                <a:cs typeface="Menlo" charset="0"/>
                <a:sym typeface="Wingdings" panose="05000000000000000000"/>
              </a:rPr>
              <a:t></a:t>
            </a:r>
            <a:r>
              <a:rPr lang="en-US" sz="2800" dirty="0">
                <a:solidFill>
                  <a:srgbClr val="C00000"/>
                </a:solidFill>
                <a:latin typeface="Menlo" charset="0"/>
                <a:ea typeface="Menlo" charset="0"/>
                <a:cs typeface="Menlo" charset="0"/>
              </a:rPr>
              <a:t> {B,C}</a:t>
            </a:r>
            <a:endParaRPr lang="en-US" sz="2800" dirty="0">
              <a:solidFill>
                <a:srgbClr val="C00000"/>
              </a:solidFill>
              <a:latin typeface="Menlo" charset="0"/>
              <a:ea typeface="Menlo" charset="0"/>
              <a:cs typeface="Menlo" charset="0"/>
            </a:endParaRPr>
          </a:p>
          <a:p>
            <a:r>
              <a:rPr lang="en-US" sz="2800" dirty="0">
                <a:solidFill>
                  <a:srgbClr val="C00000"/>
                </a:solidFill>
                <a:latin typeface="Menlo" charset="0"/>
                <a:ea typeface="Menlo" charset="0"/>
                <a:cs typeface="Menlo" charset="0"/>
              </a:rPr>
              <a:t>{C} </a:t>
            </a:r>
            <a:r>
              <a:rPr lang="en-US" sz="2800" dirty="0">
                <a:solidFill>
                  <a:srgbClr val="C00000"/>
                </a:solidFill>
                <a:latin typeface="Menlo" charset="0"/>
                <a:ea typeface="Menlo" charset="0"/>
                <a:cs typeface="Menlo" charset="0"/>
                <a:sym typeface="Wingdings" panose="05000000000000000000"/>
              </a:rPr>
              <a:t></a:t>
            </a:r>
            <a:r>
              <a:rPr lang="en-US" sz="2800" dirty="0">
                <a:solidFill>
                  <a:srgbClr val="C00000"/>
                </a:solidFill>
                <a:latin typeface="Menlo" charset="0"/>
                <a:ea typeface="Menlo" charset="0"/>
                <a:cs typeface="Menlo" charset="0"/>
              </a:rPr>
              <a:t> {D}</a:t>
            </a:r>
            <a:endParaRPr lang="en-US" sz="2800" dirty="0">
              <a:solidFill>
                <a:srgbClr val="C00000"/>
              </a:solidFill>
              <a:latin typeface="Menlo" charset="0"/>
              <a:ea typeface="Menlo" charset="0"/>
              <a:cs typeface="Menl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bldLvl="0" animBg="1"/>
      <p:bldP spid="5" grpId="0" bldLvl="0" animBg="1"/>
      <p:bldP spid="8" grpId="0" bldLvl="0" animBg="1"/>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函数依赖范畴内关系模式范式的确定</a:t>
            </a:r>
            <a:endParaRPr lang="zh-CN" altLang="en-US" dirty="0"/>
          </a:p>
        </p:txBody>
      </p:sp>
      <p:sp>
        <p:nvSpPr>
          <p:cNvPr id="3" name="内容占位符 2"/>
          <p:cNvSpPr>
            <a:spLocks noGrp="1"/>
          </p:cNvSpPr>
          <p:nvPr>
            <p:ph idx="1"/>
          </p:nvPr>
        </p:nvSpPr>
        <p:spPr>
          <a:xfrm>
            <a:off x="457200" y="1066800"/>
            <a:ext cx="11049000" cy="5791200"/>
          </a:xfrm>
        </p:spPr>
        <p:txBody>
          <a:bodyPr>
            <a:normAutofit/>
          </a:bodyPr>
          <a:lstStyle/>
          <a:p>
            <a:r>
              <a:rPr lang="zh-CN" altLang="en-US" dirty="0">
                <a:solidFill>
                  <a:srgbClr val="FF0000"/>
                </a:solidFill>
              </a:rPr>
              <a:t>传统方法</a:t>
            </a:r>
            <a:r>
              <a:rPr lang="en-US" altLang="zh-CN" dirty="0">
                <a:solidFill>
                  <a:srgbClr val="FF0000"/>
                </a:solidFill>
              </a:rPr>
              <a:t>(Bottom-top)</a:t>
            </a:r>
            <a:endParaRPr lang="en-US" altLang="zh-CN" dirty="0">
              <a:solidFill>
                <a:srgbClr val="FF0000"/>
              </a:solidFill>
            </a:endParaRPr>
          </a:p>
          <a:p>
            <a:pPr marL="814705" lvl="1" indent="-457200">
              <a:buFont typeface="+mj-lt"/>
              <a:buAutoNum type="arabicPeriod"/>
            </a:pPr>
            <a:r>
              <a:rPr lang="zh-CN" altLang="en-US" dirty="0"/>
              <a:t>找出</a:t>
            </a:r>
            <a:r>
              <a:rPr lang="en-US" altLang="zh-CN" dirty="0"/>
              <a:t>F</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2NF</a:t>
            </a:r>
            <a:r>
              <a:rPr lang="zh-CN" altLang="en-US" dirty="0"/>
              <a:t>定义。若否，</a:t>
            </a:r>
            <a:r>
              <a:rPr lang="en-US" altLang="zh-CN" dirty="0"/>
              <a:t>R</a:t>
            </a:r>
            <a:r>
              <a:rPr lang="en-US" altLang="zh-CN" dirty="0">
                <a:sym typeface="Symbol" panose="05050102010706020507" pitchFamily="18" charset="2"/>
              </a:rPr>
              <a:t></a:t>
            </a:r>
            <a:r>
              <a:rPr lang="en-US" altLang="zh-CN" dirty="0"/>
              <a:t>1NF</a:t>
            </a:r>
            <a:r>
              <a:rPr lang="zh-CN" altLang="en-US" dirty="0"/>
              <a:t>；若是，执行步骤</a:t>
            </a:r>
            <a:r>
              <a:rPr lang="en-US" altLang="zh-CN" dirty="0"/>
              <a:t>3</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3NF</a:t>
            </a:r>
            <a:r>
              <a:rPr lang="zh-CN" altLang="en-US" dirty="0"/>
              <a:t>定义。若否，</a:t>
            </a:r>
            <a:r>
              <a:rPr lang="en-US" altLang="zh-CN" dirty="0"/>
              <a:t> R</a:t>
            </a:r>
            <a:r>
              <a:rPr lang="en-US" altLang="zh-CN" dirty="0">
                <a:sym typeface="Symbol" panose="05050102010706020507" pitchFamily="18" charset="2"/>
              </a:rPr>
              <a:t>2</a:t>
            </a:r>
            <a:r>
              <a:rPr lang="en-US" altLang="zh-CN" dirty="0"/>
              <a:t>NF </a:t>
            </a:r>
            <a:r>
              <a:rPr lang="zh-CN" altLang="en-US" dirty="0"/>
              <a:t>；若是，转向执行步骤</a:t>
            </a:r>
            <a:r>
              <a:rPr lang="en-US" altLang="zh-CN" dirty="0"/>
              <a:t>4</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BCNF</a:t>
            </a:r>
            <a:r>
              <a:rPr lang="zh-CN" altLang="en-US" dirty="0"/>
              <a:t>定义。若否，</a:t>
            </a:r>
            <a:r>
              <a:rPr lang="en-US" altLang="zh-CN" dirty="0"/>
              <a:t>R</a:t>
            </a:r>
            <a:r>
              <a:rPr lang="en-US" altLang="zh-CN" dirty="0">
                <a:sym typeface="Symbol" panose="05050102010706020507" pitchFamily="18" charset="2"/>
              </a:rPr>
              <a:t>3</a:t>
            </a:r>
            <a:r>
              <a:rPr lang="en-US" altLang="zh-CN" dirty="0"/>
              <a:t>NF</a:t>
            </a:r>
            <a:r>
              <a:rPr lang="zh-CN" altLang="en-US" dirty="0"/>
              <a:t>；若是，</a:t>
            </a:r>
            <a:r>
              <a:rPr lang="en-US" altLang="zh-CN" dirty="0"/>
              <a:t>R</a:t>
            </a:r>
            <a:r>
              <a:rPr lang="en-US" altLang="zh-CN" dirty="0">
                <a:sym typeface="Symbol" panose="05050102010706020507" pitchFamily="18" charset="2"/>
              </a:rPr>
              <a:t>BC</a:t>
            </a:r>
            <a:r>
              <a:rPr lang="en-US" altLang="zh-CN" dirty="0"/>
              <a:t>NF</a:t>
            </a:r>
            <a:endParaRPr lang="en-US" altLang="zh-CN" dirty="0"/>
          </a:p>
          <a:p>
            <a:r>
              <a:rPr lang="zh-CN" altLang="en-US" dirty="0">
                <a:solidFill>
                  <a:srgbClr val="FF0000"/>
                </a:solidFill>
              </a:rPr>
              <a:t>新方法</a:t>
            </a:r>
            <a:r>
              <a:rPr lang="en-US" altLang="zh-CN" dirty="0">
                <a:solidFill>
                  <a:srgbClr val="FF0000"/>
                </a:solidFill>
              </a:rPr>
              <a:t>(Top-bottom)</a:t>
            </a:r>
            <a:endParaRPr lang="en-US" altLang="zh-CN" dirty="0">
              <a:solidFill>
                <a:srgbClr val="FF0000"/>
              </a:solidFill>
            </a:endParaRPr>
          </a:p>
          <a:p>
            <a:pPr lvl="1"/>
            <a:r>
              <a:rPr lang="zh-CN" altLang="en-US" dirty="0"/>
              <a:t>依据： </a:t>
            </a:r>
            <a:r>
              <a:rPr lang="en-US" altLang="zh-CN" dirty="0">
                <a:solidFill>
                  <a:srgbClr val="0000CC"/>
                </a:solidFill>
              </a:rPr>
              <a:t>1NF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2NF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3NF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BCNF</a:t>
            </a:r>
            <a:endParaRPr lang="en-US" altLang="zh-CN" dirty="0">
              <a:solidFill>
                <a:srgbClr val="0000CC"/>
              </a:solidFill>
            </a:endParaRPr>
          </a:p>
          <a:p>
            <a:pPr lvl="1"/>
            <a:r>
              <a:rPr lang="zh-CN" altLang="en-US" dirty="0"/>
              <a:t>找出</a:t>
            </a:r>
            <a:r>
              <a:rPr lang="en-US" altLang="zh-CN" dirty="0"/>
              <a:t>F</a:t>
            </a:r>
            <a:r>
              <a:rPr lang="zh-CN" altLang="en-US" dirty="0"/>
              <a:t>；先验证</a:t>
            </a:r>
            <a:r>
              <a:rPr lang="en-US" altLang="zh-CN" dirty="0"/>
              <a:t>R</a:t>
            </a:r>
            <a:r>
              <a:rPr lang="zh-CN" altLang="en-US" dirty="0"/>
              <a:t>是否符合</a:t>
            </a:r>
            <a:r>
              <a:rPr lang="en-US" altLang="zh-CN" dirty="0"/>
              <a:t>BCNF</a:t>
            </a:r>
            <a:r>
              <a:rPr lang="zh-CN" altLang="en-US" dirty="0"/>
              <a:t>定义。若是，则</a:t>
            </a:r>
            <a:r>
              <a:rPr lang="en-US" altLang="zh-CN" dirty="0"/>
              <a:t>R</a:t>
            </a:r>
            <a:r>
              <a:rPr lang="en-US" altLang="zh-CN" dirty="0">
                <a:sym typeface="Symbol" panose="05050102010706020507" pitchFamily="18" charset="2"/>
              </a:rPr>
              <a:t>BC</a:t>
            </a:r>
            <a:r>
              <a:rPr lang="en-US" altLang="zh-CN" dirty="0"/>
              <a:t>NF</a:t>
            </a:r>
            <a:r>
              <a:rPr lang="zh-CN" altLang="en-US" dirty="0"/>
              <a:t>；若否，再验证</a:t>
            </a:r>
            <a:r>
              <a:rPr lang="en-US" altLang="zh-CN" dirty="0"/>
              <a:t>R</a:t>
            </a:r>
            <a:r>
              <a:rPr lang="zh-CN" altLang="en-US" dirty="0"/>
              <a:t>是否符合</a:t>
            </a:r>
            <a:r>
              <a:rPr lang="en-US" altLang="zh-CN" dirty="0"/>
              <a:t>3NF</a:t>
            </a:r>
            <a:r>
              <a:rPr lang="zh-CN" altLang="en-US" dirty="0"/>
              <a:t>定义，若是，则</a:t>
            </a:r>
            <a:r>
              <a:rPr lang="en-US" altLang="zh-CN" dirty="0"/>
              <a:t>R</a:t>
            </a:r>
            <a:r>
              <a:rPr lang="en-US" altLang="zh-CN" dirty="0">
                <a:sym typeface="Symbol" panose="05050102010706020507" pitchFamily="18" charset="2"/>
              </a:rPr>
              <a:t>3</a:t>
            </a:r>
            <a:r>
              <a:rPr lang="en-US" altLang="zh-CN" dirty="0"/>
              <a:t>NF</a:t>
            </a:r>
            <a:r>
              <a:rPr lang="zh-CN" altLang="en-US" dirty="0"/>
              <a:t>；若否，则验证</a:t>
            </a:r>
            <a:r>
              <a:rPr lang="en-US" altLang="zh-CN" dirty="0"/>
              <a:t>R</a:t>
            </a:r>
            <a:r>
              <a:rPr lang="zh-CN" altLang="en-US" dirty="0"/>
              <a:t>是否符合</a:t>
            </a:r>
            <a:r>
              <a:rPr lang="en-US" altLang="zh-CN" dirty="0"/>
              <a:t>2NF</a:t>
            </a:r>
            <a:r>
              <a:rPr lang="zh-CN" altLang="en-US" dirty="0"/>
              <a:t>定义，若是，则</a:t>
            </a:r>
            <a:r>
              <a:rPr lang="en-US" altLang="zh-CN" dirty="0"/>
              <a:t>R</a:t>
            </a:r>
            <a:r>
              <a:rPr lang="en-US" altLang="zh-CN" dirty="0">
                <a:sym typeface="Symbol" panose="05050102010706020507" pitchFamily="18" charset="2"/>
              </a:rPr>
              <a:t>2</a:t>
            </a:r>
            <a:r>
              <a:rPr lang="en-US" altLang="zh-CN" dirty="0"/>
              <a:t>NF</a:t>
            </a:r>
            <a:r>
              <a:rPr lang="zh-CN" altLang="en-US" dirty="0"/>
              <a:t>；若否，则</a:t>
            </a:r>
            <a:r>
              <a:rPr lang="en-US" altLang="zh-CN" dirty="0"/>
              <a:t>R</a:t>
            </a:r>
            <a:r>
              <a:rPr lang="en-US" altLang="zh-CN" dirty="0">
                <a:sym typeface="Symbol" panose="05050102010706020507" pitchFamily="18" charset="2"/>
              </a:rPr>
              <a:t>1</a:t>
            </a:r>
            <a:r>
              <a:rPr lang="en-US" altLang="zh-CN" dirty="0"/>
              <a:t>NF</a:t>
            </a:r>
            <a:r>
              <a:rPr lang="zh-CN" altLang="en-US" dirty="0"/>
              <a:t>。</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solidFill>
                  <a:srgbClr val="0000CC"/>
                </a:solidFill>
              </a:rPr>
              <a:t>两种方法的前提是需要先确定</a:t>
            </a:r>
            <a:r>
              <a:rPr lang="en-US" altLang="zh-CN" dirty="0">
                <a:solidFill>
                  <a:srgbClr val="0000CC"/>
                </a:solidFill>
              </a:rPr>
              <a:t>R</a:t>
            </a:r>
            <a:r>
              <a:rPr lang="zh-CN" altLang="en-US" dirty="0">
                <a:solidFill>
                  <a:srgbClr val="0000CC"/>
                </a:solidFill>
              </a:rPr>
              <a:t>的候选码</a:t>
            </a:r>
            <a:r>
              <a:rPr lang="zh-CN" altLang="en-US" dirty="0"/>
              <a:t>。</a:t>
            </a:r>
            <a:endParaRPr lang="en-US" altLang="zh-CN" dirty="0"/>
          </a:p>
          <a:p>
            <a:pPr lvl="1"/>
            <a:r>
              <a:rPr lang="zh-CN" altLang="en-US" dirty="0"/>
              <a:t>求出</a:t>
            </a:r>
            <a:r>
              <a:rPr lang="en-US" altLang="zh-CN" dirty="0"/>
              <a:t>R</a:t>
            </a:r>
            <a:r>
              <a:rPr lang="zh-CN" altLang="en-US" dirty="0"/>
              <a:t>的所有候选码方法：</a:t>
            </a:r>
            <a:r>
              <a:rPr lang="en-US" altLang="zh-CN" dirty="0">
                <a:solidFill>
                  <a:srgbClr val="FF0000"/>
                </a:solidFill>
              </a:rPr>
              <a:t>Armstrong</a:t>
            </a:r>
            <a:r>
              <a:rPr lang="zh-CN" altLang="en-US" dirty="0">
                <a:solidFill>
                  <a:srgbClr val="FF0000"/>
                </a:solidFill>
              </a:rPr>
              <a:t>公理</a:t>
            </a:r>
            <a:r>
              <a:rPr lang="en-US" altLang="zh-CN" dirty="0">
                <a:solidFill>
                  <a:srgbClr val="FF0000"/>
                </a:solidFill>
              </a:rPr>
              <a:t>(</a:t>
            </a:r>
            <a:r>
              <a:rPr lang="zh-CN" altLang="en-US" dirty="0"/>
              <a:t>后续章节</a:t>
            </a:r>
            <a:r>
              <a:rPr lang="en-US" altLang="zh-CN" dirty="0"/>
              <a:t>)</a:t>
            </a:r>
            <a:endParaRPr lang="en-US" altLang="zh-CN" dirty="0"/>
          </a:p>
          <a:p>
            <a:pPr lvl="1"/>
            <a:r>
              <a:rPr lang="zh-CN" altLang="en-US" dirty="0">
                <a:solidFill>
                  <a:srgbClr val="FF0000"/>
                </a:solidFill>
              </a:rPr>
              <a:t>原因</a:t>
            </a:r>
            <a:r>
              <a:rPr lang="zh-CN" altLang="en-US" dirty="0"/>
              <a:t>：只单纯从语义出发得出的</a:t>
            </a:r>
            <a:r>
              <a:rPr lang="en-US" altLang="zh-CN" dirty="0"/>
              <a:t>F</a:t>
            </a:r>
            <a:r>
              <a:rPr lang="zh-CN" altLang="en-US" dirty="0"/>
              <a:t>未必是完全没有遗漏</a:t>
            </a:r>
            <a:endParaRPr lang="en-US" altLang="zh-CN" dirty="0"/>
          </a:p>
          <a:p>
            <a:r>
              <a:rPr lang="en-US" altLang="zh-CN" dirty="0">
                <a:solidFill>
                  <a:srgbClr val="FF0000"/>
                </a:solidFill>
              </a:rPr>
              <a:t>BCNF</a:t>
            </a:r>
            <a:r>
              <a:rPr lang="zh-CN" altLang="en-US" dirty="0">
                <a:solidFill>
                  <a:srgbClr val="FF0000"/>
                </a:solidFill>
              </a:rPr>
              <a:t>的确定</a:t>
            </a:r>
            <a:endParaRPr lang="en-US" altLang="zh-CN" dirty="0">
              <a:solidFill>
                <a:srgbClr val="FF0000"/>
              </a:solidFill>
            </a:endParaRPr>
          </a:p>
          <a:p>
            <a:pPr lvl="1"/>
            <a:r>
              <a:rPr lang="zh-CN" altLang="en-US" dirty="0"/>
              <a:t>求出</a:t>
            </a:r>
            <a:r>
              <a:rPr lang="en-US" altLang="zh-CN" dirty="0"/>
              <a:t>R</a:t>
            </a:r>
            <a:r>
              <a:rPr lang="zh-CN" altLang="en-US" dirty="0"/>
              <a:t>的所有候选码；</a:t>
            </a:r>
            <a:endParaRPr lang="en-US" altLang="zh-CN" dirty="0"/>
          </a:p>
          <a:p>
            <a:pPr lvl="1"/>
            <a:r>
              <a:rPr lang="zh-CN" altLang="en-US" dirty="0"/>
              <a:t>列出</a:t>
            </a:r>
            <a:r>
              <a:rPr lang="en-US" altLang="zh-CN" dirty="0"/>
              <a:t>F</a:t>
            </a:r>
            <a:r>
              <a:rPr lang="zh-CN" altLang="en-US" dirty="0"/>
              <a:t>的所有函数依赖；</a:t>
            </a:r>
            <a:endParaRPr lang="en-US" altLang="zh-CN" dirty="0"/>
          </a:p>
          <a:p>
            <a:pPr lvl="1"/>
            <a:r>
              <a:rPr lang="zh-CN" altLang="en-US" dirty="0"/>
              <a:t>如果</a:t>
            </a:r>
            <a:r>
              <a:rPr lang="en-US" altLang="zh-CN" dirty="0"/>
              <a:t>F</a:t>
            </a:r>
            <a:r>
              <a:rPr lang="zh-CN" altLang="en-US" dirty="0"/>
              <a:t>中所有的函数依赖中的决定因素都包含码，则</a:t>
            </a:r>
            <a:r>
              <a:rPr lang="en-US" altLang="zh-CN" dirty="0"/>
              <a:t>R</a:t>
            </a:r>
            <a:r>
              <a:rPr lang="en-US" altLang="zh-CN" dirty="0">
                <a:sym typeface="Symbol" panose="05050102010706020507" pitchFamily="18" charset="2"/>
              </a:rPr>
              <a:t>BC</a:t>
            </a:r>
            <a:r>
              <a:rPr lang="en-US" altLang="zh-CN" dirty="0"/>
              <a:t>NF</a:t>
            </a:r>
            <a:r>
              <a:rPr lang="zh-CN" altLang="en-US" dirty="0"/>
              <a:t>；否则，</a:t>
            </a:r>
            <a:r>
              <a:rPr lang="en-US" altLang="zh-CN" dirty="0"/>
              <a:t>R</a:t>
            </a:r>
            <a:r>
              <a:rPr lang="en-US" altLang="zh-CN" dirty="0">
                <a:latin typeface="Cambria Math" panose="02040503050406030204" pitchFamily="18" charset="0"/>
                <a:ea typeface="Cambria Math" panose="02040503050406030204" pitchFamily="18" charset="0"/>
              </a:rPr>
              <a:t>∉</a:t>
            </a:r>
            <a:r>
              <a:rPr lang="en-US" altLang="zh-CN" dirty="0">
                <a:sym typeface="Symbol" panose="05050102010706020507" pitchFamily="18" charset="2"/>
              </a:rPr>
              <a:t>BC</a:t>
            </a:r>
            <a:r>
              <a:rPr lang="en-US" altLang="zh-CN" dirty="0"/>
              <a:t>NF</a:t>
            </a:r>
            <a:r>
              <a:rPr lang="zh-CN" altLang="en-US" dirty="0"/>
              <a:t>，</a:t>
            </a:r>
            <a:r>
              <a:rPr lang="en-US" altLang="zh-CN" dirty="0"/>
              <a:t>R</a:t>
            </a:r>
            <a:r>
              <a:rPr lang="zh-CN" altLang="en-US" dirty="0"/>
              <a:t>最高只能是</a:t>
            </a:r>
            <a:r>
              <a:rPr lang="en-US" altLang="zh-CN" dirty="0"/>
              <a:t>3NF</a:t>
            </a:r>
            <a:r>
              <a:rPr lang="zh-CN" altLang="en-US" dirty="0"/>
              <a:t>。</a:t>
            </a:r>
            <a:endParaRPr lang="en-US" altLang="zh-CN" dirty="0"/>
          </a:p>
          <a:p>
            <a:r>
              <a:rPr lang="en-US" altLang="zh-CN" dirty="0"/>
              <a:t>[</a:t>
            </a:r>
            <a:r>
              <a:rPr lang="zh-CN" altLang="en-US" dirty="0"/>
              <a:t>例</a:t>
            </a:r>
            <a:r>
              <a:rPr lang="en-US" altLang="zh-CN" dirty="0"/>
              <a:t>]</a:t>
            </a:r>
            <a:r>
              <a:rPr lang="zh-CN" altLang="en-US" dirty="0"/>
              <a:t> </a:t>
            </a:r>
            <a:r>
              <a:rPr lang="en-US" altLang="en-US" dirty="0">
                <a:solidFill>
                  <a:srgbClr val="C00000"/>
                </a:solidFill>
                <a:latin typeface="Courier New" panose="02070309020205020404" pitchFamily="49" charset="0"/>
              </a:rPr>
              <a:t>TEACH</a:t>
            </a:r>
            <a:r>
              <a:rPr lang="en-US" altLang="en-US" dirty="0">
                <a:solidFill>
                  <a:srgbClr val="0000CC"/>
                </a:solidFill>
                <a:latin typeface="Courier New" panose="02070309020205020404" pitchFamily="49" charset="0"/>
              </a:rPr>
              <a:t>(STUDENT,COURSE,INSTRUCTOR)</a:t>
            </a:r>
            <a:endParaRPr lang="en-US" altLang="en-US" dirty="0">
              <a:solidFill>
                <a:srgbClr val="0000CC"/>
              </a:solidFill>
              <a:latin typeface="Courier New" panose="02070309020205020404" pitchFamily="49" charset="0"/>
            </a:endParaRPr>
          </a:p>
          <a:p>
            <a:pPr lvl="1"/>
            <a:r>
              <a:rPr lang="en-US" altLang="zh-CN" dirty="0"/>
              <a:t>F ={(STUDENT, COURSE) →</a:t>
            </a:r>
            <a:r>
              <a:rPr lang="en-US" altLang="zh-CN" dirty="0">
                <a:latin typeface="Cambria Math" panose="02040503050406030204" pitchFamily="18" charset="0"/>
                <a:ea typeface="Cambria Math" panose="02040503050406030204" pitchFamily="18" charset="0"/>
              </a:rPr>
              <a:t> </a:t>
            </a:r>
            <a:r>
              <a:rPr lang="en-US" altLang="zh-CN" dirty="0"/>
              <a:t>INSTRUCTOR, INSTRUCTOR → COURSE}</a:t>
            </a:r>
            <a:endParaRPr lang="en-US" altLang="zh-CN" dirty="0"/>
          </a:p>
          <a:p>
            <a:pPr lvl="1"/>
            <a:r>
              <a:rPr lang="en-US" altLang="zh-CN" dirty="0">
                <a:solidFill>
                  <a:srgbClr val="0000CC"/>
                </a:solidFill>
              </a:rPr>
              <a:t>TEACH </a:t>
            </a:r>
            <a:r>
              <a:rPr lang="en-US" altLang="zh-CN" dirty="0">
                <a:solidFill>
                  <a:srgbClr val="0000CC"/>
                </a:solidFill>
                <a:sym typeface="Symbol" panose="05050102010706020507" pitchFamily="18" charset="2"/>
              </a:rPr>
              <a:t>3</a:t>
            </a:r>
            <a:r>
              <a:rPr lang="en-US" altLang="zh-CN" dirty="0">
                <a:solidFill>
                  <a:srgbClr val="0000CC"/>
                </a:solidFill>
              </a:rPr>
              <a:t>NF </a:t>
            </a:r>
            <a:r>
              <a:rPr lang="en-US" altLang="zh-CN" dirty="0">
                <a:solidFill>
                  <a:srgbClr val="FF0000"/>
                </a:solidFill>
              </a:rPr>
              <a:t>(</a:t>
            </a:r>
            <a:r>
              <a:rPr lang="zh-CN" altLang="en-US" dirty="0">
                <a:solidFill>
                  <a:srgbClr val="FF0000"/>
                </a:solidFill>
              </a:rPr>
              <a:t>为什么不是</a:t>
            </a:r>
            <a:r>
              <a:rPr lang="en-US" altLang="zh-CN" dirty="0">
                <a:solidFill>
                  <a:srgbClr val="FF0000"/>
                </a:solidFill>
              </a:rPr>
              <a:t>TEACH </a:t>
            </a:r>
            <a:r>
              <a:rPr lang="en-US" altLang="zh-CN" dirty="0">
                <a:solidFill>
                  <a:srgbClr val="FF0000"/>
                </a:solidFill>
                <a:sym typeface="Symbol" panose="05050102010706020507" pitchFamily="18" charset="2"/>
              </a:rPr>
              <a:t>2</a:t>
            </a:r>
            <a:r>
              <a:rPr lang="en-US" altLang="zh-CN" dirty="0">
                <a:solidFill>
                  <a:srgbClr val="FF0000"/>
                </a:solidFill>
              </a:rPr>
              <a:t>NF</a:t>
            </a:r>
            <a:r>
              <a:rPr lang="zh-CN" altLang="en-US" dirty="0">
                <a:solidFill>
                  <a:srgbClr val="FF0000"/>
                </a:solidFill>
              </a:rPr>
              <a:t>？</a:t>
            </a:r>
            <a:r>
              <a:rPr lang="en-US" altLang="zh-CN" dirty="0">
                <a:solidFill>
                  <a:srgbClr val="FF0000"/>
                </a:solidFill>
              </a:rPr>
              <a:t>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多值依赖</a:t>
            </a:r>
            <a:endParaRPr lang="zh-CN" altLang="en-US" dirty="0"/>
          </a:p>
        </p:txBody>
      </p:sp>
      <p:sp>
        <p:nvSpPr>
          <p:cNvPr id="3" name="内容占位符 2"/>
          <p:cNvSpPr>
            <a:spLocks noGrp="1"/>
          </p:cNvSpPr>
          <p:nvPr>
            <p:ph idx="1"/>
          </p:nvPr>
        </p:nvSpPr>
        <p:spPr/>
        <p:txBody>
          <a:bodyPr/>
          <a:lstStyle/>
          <a:p>
            <a:r>
              <a:rPr lang="zh-CN" altLang="en-US" b="1" dirty="0">
                <a:solidFill>
                  <a:srgbClr val="0000CC"/>
                </a:solidFill>
              </a:rPr>
              <a:t>例</a:t>
            </a:r>
            <a:r>
              <a:rPr lang="en-US" altLang="zh-CN" b="1" dirty="0">
                <a:solidFill>
                  <a:srgbClr val="0000CC"/>
                </a:solidFill>
              </a:rPr>
              <a:t>[6.9] </a:t>
            </a:r>
            <a:r>
              <a:rPr lang="zh-CN" altLang="en-US" dirty="0"/>
              <a:t>设学校中某一门课程由多个教师讲授，他们使用相同的一套参考书。每个教员可以讲授多门课程，每种参考书可以供多门课程使用。用</a:t>
            </a:r>
            <a:r>
              <a:rPr lang="en-US" altLang="zh-CN" dirty="0">
                <a:solidFill>
                  <a:srgbClr val="FF0000"/>
                </a:solidFill>
              </a:rPr>
              <a:t>Teaching(C, T, B)</a:t>
            </a:r>
            <a:r>
              <a:rPr lang="zh-CN" altLang="en-US" dirty="0"/>
              <a:t>表示上述关系模式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49" name="组合 48"/>
          <p:cNvGrpSpPr/>
          <p:nvPr/>
        </p:nvGrpSpPr>
        <p:grpSpPr>
          <a:xfrm>
            <a:off x="990600" y="2836799"/>
            <a:ext cx="4867275" cy="3699227"/>
            <a:chOff x="1371600" y="2836799"/>
            <a:chExt cx="4867275" cy="3699227"/>
          </a:xfrm>
        </p:grpSpPr>
        <p:pic>
          <p:nvPicPr>
            <p:cNvPr id="47" name="图片 46"/>
            <p:cNvPicPr>
              <a:picLocks noChangeAspect="1"/>
            </p:cNvPicPr>
            <p:nvPr/>
          </p:nvPicPr>
          <p:blipFill>
            <a:blip r:embed="rId1"/>
            <a:stretch>
              <a:fillRect/>
            </a:stretch>
          </p:blipFill>
          <p:spPr>
            <a:xfrm>
              <a:off x="1371600" y="3298464"/>
              <a:ext cx="4867275" cy="3237562"/>
            </a:xfrm>
            <a:prstGeom prst="rect">
              <a:avLst/>
            </a:prstGeom>
          </p:spPr>
        </p:pic>
        <p:sp>
          <p:nvSpPr>
            <p:cNvPr id="48" name="矩形 47"/>
            <p:cNvSpPr/>
            <p:nvPr/>
          </p:nvSpPr>
          <p:spPr>
            <a:xfrm>
              <a:off x="2209800" y="2836799"/>
              <a:ext cx="3430747" cy="461665"/>
            </a:xfrm>
            <a:prstGeom prst="rect">
              <a:avLst/>
            </a:prstGeom>
          </p:spPr>
          <p:txBody>
            <a:bodyPr wrap="none">
              <a:spAutoFit/>
            </a:bodyPr>
            <a:lstStyle/>
            <a:p>
              <a:pPr algn="ctr">
                <a:buClr>
                  <a:schemeClr val="accent1"/>
                </a:buClr>
                <a:buSzPct val="90000"/>
                <a:buFont typeface="Monotype Sorts" pitchFamily="2" charset="2"/>
                <a:buNone/>
              </a:pPr>
              <a:r>
                <a:rPr lang="zh-CN" altLang="en-US"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表</a:t>
              </a:r>
              <a:r>
                <a:rPr lang="en-US" altLang="zh-CN"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6.3 </a:t>
              </a:r>
              <a:r>
                <a:rPr lang="zh-CN" altLang="en-US"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非规范化关系示例</a:t>
              </a:r>
              <a:endParaRPr lang="en-US" altLang="zh-CN"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endParaRPr>
            </a:p>
          </p:txBody>
        </p:sp>
      </p:grpSp>
      <p:pic>
        <p:nvPicPr>
          <p:cNvPr id="51" name="图片 50"/>
          <p:cNvPicPr>
            <a:picLocks noChangeAspect="1"/>
          </p:cNvPicPr>
          <p:nvPr/>
        </p:nvPicPr>
        <p:blipFill>
          <a:blip r:embed="rId2"/>
          <a:stretch>
            <a:fillRect/>
          </a:stretch>
        </p:blipFill>
        <p:spPr>
          <a:xfrm>
            <a:off x="6772275" y="3298464"/>
            <a:ext cx="4429125" cy="3237562"/>
          </a:xfrm>
          <a:prstGeom prst="rect">
            <a:avLst/>
          </a:prstGeom>
        </p:spPr>
      </p:pic>
      <p:sp>
        <p:nvSpPr>
          <p:cNvPr id="52" name="矩形 51"/>
          <p:cNvSpPr/>
          <p:nvPr/>
        </p:nvSpPr>
        <p:spPr>
          <a:xfrm>
            <a:off x="6791388" y="2836799"/>
            <a:ext cx="4410012" cy="461665"/>
          </a:xfrm>
          <a:prstGeom prst="rect">
            <a:avLst/>
          </a:prstGeom>
        </p:spPr>
        <p:txBody>
          <a:bodyPr wrap="square">
            <a:spAutoFit/>
          </a:bodyPr>
          <a:lstStyle/>
          <a:p>
            <a:pPr algn="ctr">
              <a:buClr>
                <a:schemeClr val="accent1"/>
              </a:buClr>
              <a:buSzPct val="90000"/>
              <a:buFont typeface="Monotype Sorts" pitchFamily="2" charset="2"/>
              <a:buNone/>
            </a:pPr>
            <a:r>
              <a:rPr lang="zh-CN" altLang="en-US"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表</a:t>
            </a:r>
            <a:r>
              <a:rPr lang="en-US" altLang="zh-CN"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6.4 </a:t>
            </a:r>
            <a:r>
              <a:rPr lang="zh-CN" altLang="en-US"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规范化的二维表</a:t>
            </a:r>
            <a:r>
              <a:rPr lang="en-US" altLang="zh-CN"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rPr>
              <a:t>Teaching</a:t>
            </a:r>
            <a:endParaRPr lang="en-US" altLang="zh-CN" sz="2400" dirty="0">
              <a:solidFill>
                <a:srgbClr val="0000FF"/>
              </a:solidFill>
              <a:latin typeface="等线 Light" panose="02010600030101010101" pitchFamily="2" charset="-122"/>
              <a:ea typeface="等线 Light" panose="02010600030101010101" pitchFamily="2" charset="-122"/>
              <a:sym typeface="Times New Roman" panose="02020603050405020304" pitchFamily="18" charset="0"/>
            </a:endParaRPr>
          </a:p>
        </p:txBody>
      </p:sp>
      <p:sp>
        <p:nvSpPr>
          <p:cNvPr id="53" name="右箭头 52"/>
          <p:cNvSpPr/>
          <p:nvPr/>
        </p:nvSpPr>
        <p:spPr>
          <a:xfrm>
            <a:off x="5943600" y="4648200"/>
            <a:ext cx="685800" cy="1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en-US" altLang="zh-CN" dirty="0"/>
              <a:t>Teaching</a:t>
            </a:r>
            <a:r>
              <a:rPr lang="zh-CN" altLang="en-US" dirty="0"/>
              <a:t>模式分析</a:t>
            </a:r>
            <a:endParaRPr lang="en-US" altLang="zh-CN" dirty="0"/>
          </a:p>
          <a:p>
            <a:pPr lvl="1"/>
            <a:r>
              <a:rPr lang="zh-CN" altLang="en-US" dirty="0"/>
              <a:t>候选码：</a:t>
            </a:r>
            <a:r>
              <a:rPr lang="zh-CN" altLang="en-US" dirty="0">
                <a:solidFill>
                  <a:srgbClr val="FF0000"/>
                </a:solidFill>
              </a:rPr>
              <a:t>唯一</a:t>
            </a:r>
            <a:r>
              <a:rPr lang="zh-CN" altLang="en-US" dirty="0"/>
              <a:t>，</a:t>
            </a:r>
            <a:r>
              <a:rPr lang="en-US" altLang="zh-CN" dirty="0">
                <a:sym typeface="Calibri" panose="020F0502020204030204" pitchFamily="34" charset="0"/>
              </a:rPr>
              <a:t> </a:t>
            </a:r>
            <a:r>
              <a:rPr lang="en-US" altLang="zh-CN" dirty="0">
                <a:solidFill>
                  <a:srgbClr val="FF0000"/>
                </a:solidFill>
                <a:sym typeface="Calibri" panose="020F0502020204030204" pitchFamily="34" charset="0"/>
              </a:rPr>
              <a:t>(C,T,B) </a:t>
            </a:r>
            <a:r>
              <a:rPr lang="en-US" altLang="zh-CN" dirty="0">
                <a:latin typeface="Cambria Math" panose="02040503050406030204" pitchFamily="18" charset="0"/>
                <a:ea typeface="Cambria Math" panose="02040503050406030204" pitchFamily="18" charset="0"/>
                <a:sym typeface="Calibri" panose="020F0502020204030204" pitchFamily="34" charset="0"/>
              </a:rPr>
              <a:t>⇒ </a:t>
            </a:r>
            <a:r>
              <a:rPr lang="zh-CN" altLang="en-US"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全码</a:t>
            </a:r>
            <a:endPar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endParaRPr>
          </a:p>
          <a:p>
            <a:pPr lvl="1"/>
            <a:r>
              <a:rPr lang="en-US" altLang="zh-CN" dirty="0">
                <a:solidFill>
                  <a:srgbClr val="0000CC"/>
                </a:solidFill>
                <a:sym typeface="Calibri" panose="020F0502020204030204" pitchFamily="34" charset="0"/>
              </a:rPr>
              <a:t>Teaching ∈BCNF </a:t>
            </a:r>
            <a:endParaRPr lang="en-US" altLang="zh-CN" dirty="0">
              <a:solidFill>
                <a:srgbClr val="0000CC"/>
              </a:solidFill>
              <a:sym typeface="Calibri" panose="020F0502020204030204" pitchFamily="34" charset="0"/>
            </a:endParaRPr>
          </a:p>
          <a:p>
            <a:r>
              <a:rPr lang="zh-CN" altLang="en-US" dirty="0"/>
              <a:t>但</a:t>
            </a:r>
            <a:r>
              <a:rPr lang="en-US" altLang="zh-CN" dirty="0"/>
              <a:t>Teaching</a:t>
            </a:r>
            <a:r>
              <a:rPr lang="zh-CN" altLang="en-US" dirty="0"/>
              <a:t>仍然存在冗余度大，更新异常的问题。</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977900" y="2850701"/>
            <a:ext cx="4648200" cy="3397699"/>
          </a:xfrm>
          <a:prstGeom prst="rect">
            <a:avLst/>
          </a:prstGeom>
        </p:spPr>
      </p:pic>
      <p:sp>
        <p:nvSpPr>
          <p:cNvPr id="6" name="文本框 5"/>
          <p:cNvSpPr txBox="1"/>
          <p:nvPr/>
        </p:nvSpPr>
        <p:spPr>
          <a:xfrm>
            <a:off x="5946274" y="2825301"/>
            <a:ext cx="5643218" cy="341632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冗余度大：</a:t>
            </a:r>
            <a:r>
              <a:rPr lang="zh-CN" altLang="en-US" sz="2000" dirty="0">
                <a:solidFill>
                  <a:srgbClr val="0000CC"/>
                </a:solidFill>
                <a:latin typeface="等线 Light" panose="02010600030101010101" pitchFamily="2" charset="-122"/>
                <a:ea typeface="等线 Light" panose="02010600030101010101" pitchFamily="2" charset="-122"/>
              </a:rPr>
              <a:t>有多少名任课教师，参考书就要存储多少次</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插入操作复杂</a:t>
            </a:r>
            <a:r>
              <a:rPr lang="zh-CN" altLang="en-US" sz="2000" dirty="0">
                <a:solidFill>
                  <a:srgbClr val="0000CC"/>
                </a:solidFill>
                <a:latin typeface="等线 Light" panose="02010600030101010101" pitchFamily="2" charset="-122"/>
                <a:ea typeface="等线 Light" panose="02010600030101010101" pitchFamily="2" charset="-122"/>
              </a:rPr>
              <a:t>：当某一课程增加一名任课教师时，该课程有多少本参照书，就必须插入多少个元组</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删除操作复杂</a:t>
            </a:r>
            <a:r>
              <a:rPr lang="zh-CN" altLang="en-US" sz="2000" dirty="0">
                <a:solidFill>
                  <a:srgbClr val="0000CC"/>
                </a:solidFill>
                <a:latin typeface="等线 Light" panose="02010600030101010101" pitchFamily="2" charset="-122"/>
                <a:ea typeface="等线 Light" panose="02010600030101010101" pitchFamily="2" charset="-122"/>
              </a:rPr>
              <a:t>：某一门课要去掉一本参考书，该课程有多少名教师，就必须删除多少个元组</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修改操作复杂</a:t>
            </a:r>
            <a:r>
              <a:rPr lang="zh-CN" altLang="en-US" sz="2000" dirty="0">
                <a:solidFill>
                  <a:srgbClr val="0000CC"/>
                </a:solidFill>
                <a:latin typeface="等线 Light" panose="02010600030101010101" pitchFamily="2" charset="-122"/>
                <a:ea typeface="等线 Light" panose="02010600030101010101" pitchFamily="2" charset="-122"/>
              </a:rPr>
              <a:t>：某一门课要修改一本参考书，该课程有多少名教师，就必须修改多少个元组</a:t>
            </a:r>
            <a:endParaRPr lang="zh-CN" altLang="en-US" sz="2000" dirty="0">
              <a:solidFill>
                <a:srgbClr val="0000CC"/>
              </a:solidFill>
              <a:latin typeface="等线 Light" panose="02010600030101010101" pitchFamily="2" charset="-122"/>
              <a:ea typeface="等线 Light" panose="02010600030101010101" pitchFamily="2" charset="-122"/>
            </a:endParaRPr>
          </a:p>
        </p:txBody>
      </p:sp>
      <p:sp>
        <p:nvSpPr>
          <p:cNvPr id="7" name="文本框 6"/>
          <p:cNvSpPr txBox="1"/>
          <p:nvPr/>
        </p:nvSpPr>
        <p:spPr>
          <a:xfrm>
            <a:off x="8162366" y="1474267"/>
            <a:ext cx="3020521" cy="461665"/>
          </a:xfrm>
          <a:prstGeom prst="rect">
            <a:avLst/>
          </a:prstGeom>
          <a:noFill/>
        </p:spPr>
        <p:txBody>
          <a:bodyPr wrap="square" rtlCol="0">
            <a:spAutoFit/>
          </a:bodyPr>
          <a:lstStyle/>
          <a:p>
            <a:pPr algn="ctr"/>
            <a:r>
              <a:rPr lang="zh-CN" altLang="en-US" sz="2400" dirty="0">
                <a:solidFill>
                  <a:srgbClr val="C00000"/>
                </a:solidFill>
                <a:latin typeface="等线 Light" panose="02010600030101010101" pitchFamily="2" charset="-122"/>
                <a:ea typeface="等线 Light" panose="02010600030101010101" pitchFamily="2" charset="-122"/>
              </a:rPr>
              <a:t>原因：存在多值依赖</a:t>
            </a:r>
            <a:endParaRPr lang="zh-CN" altLang="en-US" sz="2400" dirty="0">
              <a:solidFill>
                <a:srgbClr val="C00000"/>
              </a:solidFill>
              <a:latin typeface="等线 Light" panose="02010600030101010101" pitchFamily="2" charset="-122"/>
              <a:ea typeface="等线 Light" panose="02010600030101010101" pitchFamily="2" charset="-122"/>
            </a:endParaRPr>
          </a:p>
        </p:txBody>
      </p:sp>
      <p:sp>
        <p:nvSpPr>
          <p:cNvPr id="8" name="右箭头 7"/>
          <p:cNvSpPr/>
          <p:nvPr/>
        </p:nvSpPr>
        <p:spPr>
          <a:xfrm rot="19869294">
            <a:off x="7357783" y="1921511"/>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out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CC"/>
                </a:solidFill>
              </a:rPr>
              <a:t>多值依赖</a:t>
            </a:r>
            <a:r>
              <a:rPr lang="en-US" altLang="zh-CN" dirty="0">
                <a:solidFill>
                  <a:srgbClr val="0000CC"/>
                </a:solidFill>
              </a:rPr>
              <a:t>(Multi-valued dependency, MVD) </a:t>
            </a:r>
            <a:r>
              <a:rPr lang="zh-CN" altLang="en-US" dirty="0">
                <a:solidFill>
                  <a:srgbClr val="0000CC"/>
                </a:solidFill>
              </a:rPr>
              <a:t>定义</a:t>
            </a:r>
            <a:r>
              <a:rPr lang="en-US" altLang="zh-CN" dirty="0">
                <a:solidFill>
                  <a:srgbClr val="0000CC"/>
                </a:solidFill>
              </a:rPr>
              <a:t>6.9</a:t>
            </a:r>
            <a:endParaRPr lang="en-US" altLang="zh-CN" dirty="0">
              <a:solidFill>
                <a:srgbClr val="0000CC"/>
              </a:solidFill>
            </a:endParaRPr>
          </a:p>
          <a:p>
            <a:pPr lvl="1"/>
            <a:r>
              <a:rPr lang="zh-CN" altLang="en-US" dirty="0"/>
              <a:t>设</a:t>
            </a:r>
            <a:r>
              <a:rPr lang="en-US" altLang="zh-CN" dirty="0"/>
              <a:t>R(U)</a:t>
            </a:r>
            <a:r>
              <a:rPr lang="zh-CN" altLang="en-US" dirty="0"/>
              <a:t>是属性集</a:t>
            </a:r>
            <a:r>
              <a:rPr lang="en-US" altLang="zh-CN" dirty="0"/>
              <a:t>U</a:t>
            </a:r>
            <a:r>
              <a:rPr lang="zh-CN" altLang="en-US" dirty="0"/>
              <a:t>上的一个关系模式。</a:t>
            </a:r>
            <a:r>
              <a:rPr lang="en-US" altLang="zh-CN" dirty="0"/>
              <a:t>X</a:t>
            </a:r>
            <a:r>
              <a:rPr lang="zh-CN" altLang="en-US" dirty="0"/>
              <a:t>, </a:t>
            </a:r>
            <a:r>
              <a:rPr lang="en-US" altLang="zh-CN" dirty="0"/>
              <a:t>Y</a:t>
            </a:r>
            <a:r>
              <a:rPr lang="zh-CN" altLang="en-US" dirty="0"/>
              <a:t>, </a:t>
            </a:r>
            <a:r>
              <a:rPr lang="en-US" altLang="zh-CN" dirty="0"/>
              <a:t>Z</a:t>
            </a:r>
            <a:r>
              <a:rPr lang="zh-CN" altLang="en-US" dirty="0"/>
              <a:t>是</a:t>
            </a:r>
            <a:r>
              <a:rPr lang="en-US" altLang="zh-CN" dirty="0"/>
              <a:t>U</a:t>
            </a:r>
            <a:r>
              <a:rPr lang="zh-CN" altLang="en-US" dirty="0"/>
              <a:t>的子集，并且</a:t>
            </a:r>
            <a:r>
              <a:rPr lang="en-US" altLang="zh-CN" dirty="0"/>
              <a:t>Z=U-X-Y</a:t>
            </a:r>
            <a:r>
              <a:rPr lang="zh-CN" altLang="en-US" dirty="0"/>
              <a:t>。关系模式</a:t>
            </a:r>
            <a:r>
              <a:rPr lang="en-US" altLang="zh-CN" dirty="0"/>
              <a:t>R(U)</a:t>
            </a:r>
            <a:r>
              <a:rPr lang="zh-CN" altLang="en-US" dirty="0"/>
              <a:t>中多值依赖</a:t>
            </a:r>
            <a:r>
              <a:rPr lang="en-US" altLang="zh-CN" dirty="0">
                <a:solidFill>
                  <a:srgbClr val="C00000"/>
                </a:solidFill>
              </a:rPr>
              <a:t>X</a:t>
            </a:r>
            <a:r>
              <a:rPr lang="zh-CN" altLang="en-US" dirty="0">
                <a:solidFill>
                  <a:srgbClr val="C00000"/>
                </a:solidFill>
              </a:rPr>
              <a:t>→ →</a:t>
            </a:r>
            <a:r>
              <a:rPr lang="en-US" altLang="zh-CN" dirty="0">
                <a:solidFill>
                  <a:srgbClr val="C00000"/>
                </a:solidFill>
              </a:rPr>
              <a:t>Y</a:t>
            </a:r>
            <a:r>
              <a:rPr lang="zh-CN" altLang="en-US" dirty="0"/>
              <a:t>成立，当且仅当对</a:t>
            </a:r>
            <a:r>
              <a:rPr lang="en-US" altLang="zh-CN" dirty="0"/>
              <a:t>R(U)</a:t>
            </a:r>
            <a:r>
              <a:rPr lang="zh-CN" altLang="en-US" dirty="0"/>
              <a:t>的任一关系</a:t>
            </a:r>
            <a:r>
              <a:rPr lang="en-US" altLang="zh-CN" dirty="0"/>
              <a:t>r</a:t>
            </a:r>
            <a:r>
              <a:rPr lang="zh-CN" altLang="en-US" dirty="0"/>
              <a:t>，给定的一对</a:t>
            </a:r>
            <a:r>
              <a:rPr lang="en-US" altLang="zh-CN" dirty="0"/>
              <a:t>(x, z)</a:t>
            </a:r>
            <a:r>
              <a:rPr lang="zh-CN" altLang="en-US" dirty="0"/>
              <a:t>值，有一组</a:t>
            </a:r>
            <a:r>
              <a:rPr lang="en-US" altLang="zh-CN" dirty="0"/>
              <a:t>Y</a:t>
            </a:r>
            <a:r>
              <a:rPr lang="zh-CN" altLang="en-US" dirty="0"/>
              <a:t>的值，这</a:t>
            </a:r>
            <a:r>
              <a:rPr lang="zh-CN" altLang="en-US" dirty="0">
                <a:solidFill>
                  <a:srgbClr val="0000CC"/>
                </a:solidFill>
              </a:rPr>
              <a:t>组值仅仅决定于</a:t>
            </a:r>
            <a:r>
              <a:rPr lang="en-US" altLang="zh-CN" dirty="0">
                <a:solidFill>
                  <a:srgbClr val="0000CC"/>
                </a:solidFill>
              </a:rPr>
              <a:t>x</a:t>
            </a:r>
            <a:r>
              <a:rPr lang="zh-CN" altLang="en-US" dirty="0">
                <a:solidFill>
                  <a:srgbClr val="0000CC"/>
                </a:solidFill>
              </a:rPr>
              <a:t>值而与</a:t>
            </a:r>
            <a:r>
              <a:rPr lang="en-US" altLang="zh-CN" dirty="0">
                <a:solidFill>
                  <a:srgbClr val="0000CC"/>
                </a:solidFill>
              </a:rPr>
              <a:t>z</a:t>
            </a:r>
            <a:r>
              <a:rPr lang="zh-CN" altLang="en-US" dirty="0">
                <a:solidFill>
                  <a:srgbClr val="0000CC"/>
                </a:solidFill>
              </a:rPr>
              <a:t>值无关</a:t>
            </a:r>
            <a:r>
              <a:rPr lang="zh-CN" altLang="en-US" dirty="0"/>
              <a:t>。</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solidFill>
                  <a:srgbClr val="C00000"/>
                </a:solidFill>
              </a:rPr>
              <a:t>  </a:t>
            </a:r>
            <a:r>
              <a:rPr lang="en-US" altLang="zh-CN" dirty="0">
                <a:solidFill>
                  <a:srgbClr val="C00000"/>
                </a:solidFill>
              </a:rPr>
              <a:t>Teaching(C, T, B)</a:t>
            </a:r>
            <a:endParaRPr lang="en-US" altLang="zh-CN" dirty="0">
              <a:solidFill>
                <a:srgbClr val="C00000"/>
              </a:solidFill>
            </a:endParaRPr>
          </a:p>
          <a:p>
            <a:pPr lvl="1"/>
            <a:r>
              <a:rPr lang="zh-CN" altLang="en-US" dirty="0"/>
              <a:t>对于</a:t>
            </a:r>
            <a:r>
              <a:rPr lang="en-US" altLang="zh-CN" dirty="0"/>
              <a:t>C</a:t>
            </a:r>
            <a:r>
              <a:rPr lang="zh-CN" altLang="en-US" dirty="0"/>
              <a:t>的每一个值，</a:t>
            </a:r>
            <a:r>
              <a:rPr lang="en-US" altLang="zh-CN" dirty="0"/>
              <a:t>T</a:t>
            </a:r>
            <a:r>
              <a:rPr lang="zh-CN" altLang="en-US" dirty="0"/>
              <a:t>有一组值与之对应，而不论</a:t>
            </a:r>
            <a:r>
              <a:rPr lang="en-US" altLang="zh-CN" dirty="0"/>
              <a:t>B</a:t>
            </a:r>
            <a:r>
              <a:rPr lang="zh-CN" altLang="en-US" dirty="0"/>
              <a:t>取何值。因此</a:t>
            </a:r>
            <a:r>
              <a:rPr lang="en-US" altLang="zh-CN" dirty="0"/>
              <a:t>T</a:t>
            </a:r>
            <a:r>
              <a:rPr lang="zh-CN" altLang="en-US" dirty="0"/>
              <a:t>多值依赖于</a:t>
            </a:r>
            <a:r>
              <a:rPr lang="en-US" altLang="zh-CN" dirty="0"/>
              <a:t>C</a:t>
            </a:r>
            <a:r>
              <a:rPr lang="zh-CN" altLang="en-US" dirty="0"/>
              <a:t>，即</a:t>
            </a:r>
            <a:r>
              <a:rPr lang="en-US" altLang="zh-CN" dirty="0"/>
              <a:t>C→ →T.</a:t>
            </a:r>
            <a:endParaRPr lang="en-US" altLang="zh-CN" dirty="0"/>
          </a:p>
          <a:p>
            <a:r>
              <a:rPr lang="zh-CN" altLang="en-US" dirty="0">
                <a:solidFill>
                  <a:srgbClr val="0000CC"/>
                </a:solidFill>
              </a:rPr>
              <a:t>平凡的多值依赖</a:t>
            </a:r>
            <a:endParaRPr lang="en-US" altLang="zh-CN" dirty="0">
              <a:solidFill>
                <a:srgbClr val="0000CC"/>
              </a:solidFill>
            </a:endParaRPr>
          </a:p>
          <a:p>
            <a:pPr lvl="1"/>
            <a:r>
              <a:rPr lang="zh-CN" altLang="en-US" dirty="0"/>
              <a:t>若</a:t>
            </a:r>
            <a:r>
              <a:rPr lang="en-US" altLang="zh-CN" dirty="0"/>
              <a:t>X</a:t>
            </a:r>
            <a:r>
              <a:rPr lang="zh-CN" altLang="en-US" dirty="0"/>
              <a:t>→ →</a:t>
            </a:r>
            <a:r>
              <a:rPr lang="en-US" altLang="zh-CN" dirty="0"/>
              <a:t>Y</a:t>
            </a:r>
            <a:r>
              <a:rPr lang="zh-CN" altLang="en-US" dirty="0"/>
              <a:t>，而</a:t>
            </a:r>
            <a:r>
              <a:rPr lang="en-US" altLang="zh-CN" dirty="0"/>
              <a:t>Z = Ф</a:t>
            </a:r>
            <a:r>
              <a:rPr lang="zh-CN" altLang="en-US" dirty="0"/>
              <a:t>，即</a:t>
            </a:r>
            <a:r>
              <a:rPr lang="en-US" altLang="zh-CN" dirty="0">
                <a:solidFill>
                  <a:srgbClr val="C00000"/>
                </a:solidFill>
              </a:rPr>
              <a:t>Z</a:t>
            </a:r>
            <a:r>
              <a:rPr lang="zh-CN" altLang="en-US" dirty="0">
                <a:solidFill>
                  <a:srgbClr val="C00000"/>
                </a:solidFill>
              </a:rPr>
              <a:t>为空</a:t>
            </a:r>
            <a:r>
              <a:rPr lang="zh-CN" altLang="en-US" dirty="0"/>
              <a:t>，则称</a:t>
            </a:r>
            <a:r>
              <a:rPr lang="en-US" altLang="zh-CN" dirty="0"/>
              <a:t>X→→Y</a:t>
            </a:r>
            <a:r>
              <a:rPr lang="zh-CN" altLang="en-US" dirty="0"/>
              <a:t>为</a:t>
            </a:r>
            <a:r>
              <a:rPr lang="zh-CN" altLang="en-US" dirty="0">
                <a:solidFill>
                  <a:srgbClr val="C00000"/>
                </a:solidFill>
              </a:rPr>
              <a:t>平凡的多值依赖</a:t>
            </a:r>
            <a:endParaRPr lang="en-US" altLang="zh-CN" dirty="0">
              <a:solidFill>
                <a:srgbClr val="C00000"/>
              </a:solidFill>
            </a:endParaRPr>
          </a:p>
          <a:p>
            <a:pPr lvl="1"/>
            <a:r>
              <a:rPr lang="zh-CN" altLang="en-US" dirty="0"/>
              <a:t>即，对于</a:t>
            </a:r>
            <a:r>
              <a:rPr lang="en-US" altLang="zh-CN" dirty="0"/>
              <a:t>R(X, Y)</a:t>
            </a:r>
            <a:r>
              <a:rPr lang="zh-CN" altLang="en-US" dirty="0"/>
              <a:t>，如果有</a:t>
            </a:r>
            <a:r>
              <a:rPr lang="en-US" altLang="zh-CN" dirty="0"/>
              <a:t>X→→Y</a:t>
            </a:r>
            <a:r>
              <a:rPr lang="zh-CN" altLang="en-US" dirty="0"/>
              <a:t>成立，则</a:t>
            </a:r>
            <a:r>
              <a:rPr lang="en-US" altLang="zh-CN" dirty="0"/>
              <a:t>X→→Y</a:t>
            </a:r>
            <a:r>
              <a:rPr lang="zh-CN" altLang="en-US" dirty="0"/>
              <a:t>为平凡的多值依赖</a:t>
            </a:r>
            <a:endParaRPr lang="en-US" altLang="zh-CN" dirty="0"/>
          </a:p>
          <a:p>
            <a:r>
              <a:rPr lang="zh-CN" altLang="en-US" dirty="0">
                <a:solidFill>
                  <a:srgbClr val="0000CC"/>
                </a:solidFill>
              </a:rPr>
              <a:t>非平凡的多值依赖</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0000CC"/>
                </a:solidFill>
              </a:rPr>
              <a:t>多值依赖的另一个等价的定义</a:t>
            </a:r>
            <a:endParaRPr lang="en-US" altLang="zh-CN" dirty="0">
              <a:solidFill>
                <a:srgbClr val="0000CC"/>
              </a:solidFill>
            </a:endParaRPr>
          </a:p>
          <a:p>
            <a:pPr lvl="1"/>
            <a:r>
              <a:rPr lang="zh-CN" altLang="en-US" dirty="0"/>
              <a:t>在</a:t>
            </a:r>
            <a:r>
              <a:rPr lang="en-US" altLang="zh-CN" dirty="0"/>
              <a:t>R(U)</a:t>
            </a:r>
            <a:r>
              <a:rPr lang="zh-CN" altLang="en-US" dirty="0"/>
              <a:t>的任一关系</a:t>
            </a:r>
            <a:r>
              <a:rPr lang="en-US" altLang="zh-CN" dirty="0"/>
              <a:t>r</a:t>
            </a:r>
            <a:r>
              <a:rPr lang="zh-CN" altLang="en-US" dirty="0"/>
              <a:t>中，如果存在元组</a:t>
            </a:r>
            <a:r>
              <a:rPr lang="en-US" altLang="zh-CN" dirty="0"/>
              <a:t>t</a:t>
            </a:r>
            <a:r>
              <a:rPr lang="zh-CN" altLang="en-US" dirty="0"/>
              <a:t>，</a:t>
            </a:r>
            <a:r>
              <a:rPr lang="en-US" altLang="zh-CN" dirty="0"/>
              <a:t>s</a:t>
            </a:r>
            <a:r>
              <a:rPr lang="zh-CN" altLang="en-US" dirty="0"/>
              <a:t>使得</a:t>
            </a:r>
            <a:r>
              <a:rPr lang="en-US" altLang="zh-CN" dirty="0"/>
              <a:t>t[X]=s[X]</a:t>
            </a:r>
            <a:r>
              <a:rPr lang="zh-CN" altLang="en-US" dirty="0"/>
              <a:t>，那么就必然存在元组</a:t>
            </a:r>
            <a:r>
              <a:rPr lang="en-US" altLang="zh-CN" dirty="0"/>
              <a:t>w</a:t>
            </a:r>
            <a:r>
              <a:rPr lang="zh-CN" altLang="en-US" dirty="0"/>
              <a:t>，</a:t>
            </a:r>
            <a:r>
              <a:rPr lang="en-US" altLang="zh-CN" dirty="0" err="1"/>
              <a:t>v∈r</a:t>
            </a:r>
            <a:r>
              <a:rPr lang="zh-CN" altLang="en-US" dirty="0"/>
              <a:t>，（</a:t>
            </a:r>
            <a:r>
              <a:rPr lang="en-US" altLang="zh-CN" dirty="0"/>
              <a:t>w</a:t>
            </a:r>
            <a:r>
              <a:rPr lang="zh-CN" altLang="en-US" dirty="0"/>
              <a:t>，</a:t>
            </a:r>
            <a:r>
              <a:rPr lang="en-US" altLang="zh-CN" dirty="0"/>
              <a:t>v</a:t>
            </a:r>
            <a:r>
              <a:rPr lang="zh-CN" altLang="en-US" dirty="0"/>
              <a:t>可以与</a:t>
            </a:r>
            <a:r>
              <a:rPr lang="en-US" altLang="zh-CN" dirty="0"/>
              <a:t>s</a:t>
            </a:r>
            <a:r>
              <a:rPr lang="zh-CN" altLang="en-US" dirty="0"/>
              <a:t>，</a:t>
            </a:r>
            <a:r>
              <a:rPr lang="en-US" altLang="zh-CN" dirty="0"/>
              <a:t>t</a:t>
            </a:r>
            <a:r>
              <a:rPr lang="zh-CN" altLang="en-US" dirty="0"/>
              <a:t>相同）</a:t>
            </a:r>
            <a:r>
              <a:rPr lang="en-US" altLang="zh-CN" dirty="0"/>
              <a:t>, </a:t>
            </a:r>
            <a:r>
              <a:rPr lang="zh-CN" altLang="en-US" dirty="0"/>
              <a:t>使得</a:t>
            </a:r>
            <a:r>
              <a:rPr lang="en-US" altLang="zh-CN" dirty="0"/>
              <a:t>w[X]=v[X]=t[X]</a:t>
            </a:r>
            <a:r>
              <a:rPr lang="zh-CN" altLang="en-US" dirty="0"/>
              <a:t>，而</a:t>
            </a:r>
            <a:r>
              <a:rPr lang="en-US" altLang="zh-CN" dirty="0"/>
              <a:t>w[Y]=t[Y]</a:t>
            </a:r>
            <a:r>
              <a:rPr lang="zh-CN" altLang="en-US" dirty="0"/>
              <a:t>，</a:t>
            </a:r>
            <a:r>
              <a:rPr lang="en-US" altLang="zh-CN" dirty="0"/>
              <a:t>w[Z]=s[Z]</a:t>
            </a:r>
            <a:r>
              <a:rPr lang="zh-CN" altLang="en-US" dirty="0"/>
              <a:t>，</a:t>
            </a:r>
            <a:r>
              <a:rPr lang="en-US" altLang="zh-CN" dirty="0"/>
              <a:t>v[Y]=s[Y]</a:t>
            </a:r>
            <a:r>
              <a:rPr lang="zh-CN" altLang="en-US" dirty="0"/>
              <a:t>，</a:t>
            </a:r>
            <a:r>
              <a:rPr lang="en-US" altLang="zh-CN" dirty="0"/>
              <a:t>v[Z]=t[Z] (</a:t>
            </a:r>
            <a:r>
              <a:rPr lang="zh-CN" altLang="en-US" dirty="0"/>
              <a:t>即交换</a:t>
            </a:r>
            <a:r>
              <a:rPr lang="en-US" altLang="zh-CN" dirty="0"/>
              <a:t>s</a:t>
            </a:r>
            <a:r>
              <a:rPr lang="zh-CN" altLang="en-US" dirty="0"/>
              <a:t>，</a:t>
            </a:r>
            <a:r>
              <a:rPr lang="en-US" altLang="zh-CN" dirty="0"/>
              <a:t>t</a:t>
            </a:r>
            <a:r>
              <a:rPr lang="zh-CN" altLang="en-US" dirty="0"/>
              <a:t>元组的</a:t>
            </a:r>
            <a:r>
              <a:rPr lang="en-US" altLang="zh-CN" dirty="0"/>
              <a:t>Y</a:t>
            </a:r>
            <a:r>
              <a:rPr lang="zh-CN" altLang="en-US" dirty="0"/>
              <a:t>值所得的两个新元组必在</a:t>
            </a:r>
            <a:r>
              <a:rPr lang="en-US" altLang="zh-CN" dirty="0"/>
              <a:t>r</a:t>
            </a:r>
            <a:r>
              <a:rPr lang="zh-CN" altLang="en-US" dirty="0"/>
              <a:t>中</a:t>
            </a:r>
            <a:r>
              <a:rPr lang="en-US" altLang="zh-CN" dirty="0"/>
              <a:t>)</a:t>
            </a:r>
            <a:r>
              <a:rPr lang="zh-CN" altLang="en-US" dirty="0"/>
              <a:t>，则</a:t>
            </a:r>
            <a:r>
              <a:rPr lang="en-US" altLang="zh-CN" dirty="0"/>
              <a:t>Y</a:t>
            </a:r>
            <a:r>
              <a:rPr lang="zh-CN" altLang="en-US" dirty="0"/>
              <a:t>多值依赖于</a:t>
            </a:r>
            <a:r>
              <a:rPr lang="en-US" altLang="zh-CN" dirty="0"/>
              <a:t>X</a:t>
            </a:r>
            <a:r>
              <a:rPr lang="zh-CN" altLang="en-US" dirty="0"/>
              <a:t>，记为</a:t>
            </a:r>
            <a:r>
              <a:rPr lang="en-US" altLang="zh-CN" dirty="0"/>
              <a:t>X→→Y</a:t>
            </a:r>
            <a:r>
              <a:rPr lang="zh-CN" altLang="en-US" dirty="0"/>
              <a:t>。这里</a:t>
            </a:r>
            <a:r>
              <a:rPr lang="en-US" altLang="zh-CN" dirty="0"/>
              <a:t>X</a:t>
            </a:r>
            <a:r>
              <a:rPr lang="zh-CN" altLang="en-US" dirty="0"/>
              <a:t>，</a:t>
            </a:r>
            <a:r>
              <a:rPr lang="en-US" altLang="zh-CN" dirty="0"/>
              <a:t>Y</a:t>
            </a:r>
            <a:r>
              <a:rPr lang="zh-CN" altLang="en-US" dirty="0"/>
              <a:t>是</a:t>
            </a:r>
            <a:r>
              <a:rPr lang="en-US" altLang="zh-CN" dirty="0"/>
              <a:t>U</a:t>
            </a:r>
            <a:r>
              <a:rPr lang="zh-CN" altLang="en-US" dirty="0"/>
              <a:t>的子集，</a:t>
            </a:r>
            <a:r>
              <a:rPr lang="en-US" altLang="zh-CN" dirty="0"/>
              <a:t>Z=U-X-Y</a:t>
            </a:r>
            <a:r>
              <a:rPr lang="zh-CN" altLang="en-US" dirty="0"/>
              <a:t>。</a:t>
            </a:r>
            <a:endParaRPr lang="en-US" altLang="zh-CN" dirty="0"/>
          </a:p>
          <a:p>
            <a:pPr marL="357505" lvl="1" indent="0">
              <a:buNone/>
            </a:pPr>
            <a:endParaRPr lang="en-US" altLang="zh-CN" sz="900" dirty="0"/>
          </a:p>
          <a:p>
            <a:r>
              <a:rPr lang="en-US" altLang="zh-CN" dirty="0">
                <a:solidFill>
                  <a:srgbClr val="0000CC"/>
                </a:solidFill>
              </a:rPr>
              <a:t>[</a:t>
            </a:r>
            <a:r>
              <a:rPr lang="zh-CN" altLang="en-US" dirty="0">
                <a:solidFill>
                  <a:srgbClr val="0000CC"/>
                </a:solidFill>
              </a:rPr>
              <a:t>例</a:t>
            </a:r>
            <a:r>
              <a:rPr lang="en-US" altLang="zh-CN" dirty="0">
                <a:solidFill>
                  <a:srgbClr val="0000CC"/>
                </a:solidFill>
              </a:rPr>
              <a:t>6.10]  </a:t>
            </a:r>
            <a:r>
              <a:rPr lang="en-US" altLang="zh-CN" dirty="0">
                <a:solidFill>
                  <a:srgbClr val="C00000"/>
                </a:solidFill>
              </a:rPr>
              <a:t>WSC(W,S,C)</a:t>
            </a:r>
            <a:r>
              <a:rPr lang="zh-CN" altLang="en-US" dirty="0"/>
              <a:t>：</a:t>
            </a:r>
            <a:r>
              <a:rPr lang="en-US" altLang="zh-CN" dirty="0"/>
              <a:t>W</a:t>
            </a:r>
            <a:r>
              <a:rPr lang="zh-CN" altLang="en-US" dirty="0"/>
              <a:t>表示仓库，</a:t>
            </a:r>
            <a:r>
              <a:rPr lang="en-US" altLang="zh-CN" dirty="0"/>
              <a:t>S </a:t>
            </a:r>
            <a:r>
              <a:rPr lang="zh-CN" altLang="en-US" dirty="0"/>
              <a:t>表示保管员，</a:t>
            </a:r>
            <a:r>
              <a:rPr lang="en-US" altLang="zh-CN" dirty="0"/>
              <a:t>C </a:t>
            </a:r>
            <a:r>
              <a:rPr lang="zh-CN" altLang="en-US" dirty="0"/>
              <a:t>表示商品</a:t>
            </a:r>
            <a:endParaRPr lang="en-US" altLang="zh-CN" dirty="0"/>
          </a:p>
          <a:p>
            <a:pPr lvl="1"/>
            <a:r>
              <a:rPr lang="zh-CN" altLang="en-US" dirty="0"/>
              <a:t>假设每个仓库有若干个保管员，有若干种商品；</a:t>
            </a:r>
            <a:endParaRPr lang="en-US" altLang="zh-CN" dirty="0"/>
          </a:p>
          <a:p>
            <a:pPr lvl="1"/>
            <a:r>
              <a:rPr lang="zh-CN" altLang="en-US" dirty="0"/>
              <a:t>每个保管员保管所在仓库的所有商品；</a:t>
            </a:r>
            <a:endParaRPr lang="en-US" altLang="zh-CN" dirty="0"/>
          </a:p>
          <a:p>
            <a:pPr lvl="1"/>
            <a:r>
              <a:rPr lang="zh-CN" altLang="en-US" dirty="0"/>
              <a:t>每种商品被所有保管员保管。</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Group 3"/>
          <p:cNvGraphicFramePr>
            <a:graphicFrameLocks noGrp="1"/>
          </p:cNvGraphicFramePr>
          <p:nvPr/>
        </p:nvGraphicFramePr>
        <p:xfrm>
          <a:off x="8001000" y="3662319"/>
          <a:ext cx="2438400" cy="3017520"/>
        </p:xfrm>
        <a:graphic>
          <a:graphicData uri="http://schemas.openxmlformats.org/drawingml/2006/table">
            <a:tbl>
              <a:tblPr/>
              <a:tblGrid>
                <a:gridCol w="762000"/>
                <a:gridCol w="762000"/>
                <a:gridCol w="914400"/>
              </a:tblGrid>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W</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S</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C</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C3</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C5</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S4</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C5</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solidFill>
                  <a:srgbClr val="0000CC"/>
                </a:solidFill>
              </a:rPr>
              <a:t>[</a:t>
            </a:r>
            <a:r>
              <a:rPr lang="zh-CN" altLang="en-US" dirty="0">
                <a:solidFill>
                  <a:srgbClr val="0000CC"/>
                </a:solidFill>
              </a:rPr>
              <a:t>例</a:t>
            </a:r>
            <a:r>
              <a:rPr lang="en-US" altLang="zh-CN" dirty="0">
                <a:solidFill>
                  <a:srgbClr val="0000CC"/>
                </a:solidFill>
              </a:rPr>
              <a:t>6.10]</a:t>
            </a:r>
            <a:r>
              <a:rPr lang="zh-CN" altLang="en-US" dirty="0"/>
              <a:t>的</a:t>
            </a:r>
            <a:r>
              <a:rPr lang="zh-CN" altLang="en-US" dirty="0">
                <a:solidFill>
                  <a:srgbClr val="C00000"/>
                </a:solidFill>
              </a:rPr>
              <a:t>多值依赖分析</a:t>
            </a:r>
            <a:endParaRPr lang="en-US" altLang="zh-CN" dirty="0">
              <a:solidFill>
                <a:srgbClr val="C00000"/>
              </a:solidFill>
            </a:endParaRPr>
          </a:p>
          <a:p>
            <a:pPr lvl="1"/>
            <a:r>
              <a:rPr lang="zh-CN" altLang="en-US" dirty="0"/>
              <a:t>对于</a:t>
            </a:r>
            <a:r>
              <a:rPr lang="en-US" altLang="zh-CN" dirty="0"/>
              <a:t>W</a:t>
            </a:r>
            <a:r>
              <a:rPr lang="zh-CN" altLang="en-US" dirty="0"/>
              <a:t>的每一个值</a:t>
            </a:r>
            <a:r>
              <a:rPr lang="en-US" altLang="zh-CN" dirty="0"/>
              <a:t>W</a:t>
            </a:r>
            <a:r>
              <a:rPr lang="en-US" altLang="zh-CN" baseline="-25000" dirty="0"/>
              <a:t>i</a:t>
            </a:r>
            <a:r>
              <a:rPr lang="zh-CN" altLang="en-US" dirty="0"/>
              <a:t>，</a:t>
            </a:r>
            <a:r>
              <a:rPr lang="en-US" altLang="zh-CN" dirty="0"/>
              <a:t>S</a:t>
            </a:r>
            <a:r>
              <a:rPr lang="zh-CN" altLang="en-US" dirty="0"/>
              <a:t>有一个完整的集合与之对应而不问</a:t>
            </a:r>
            <a:r>
              <a:rPr lang="en-US" altLang="zh-CN" dirty="0"/>
              <a:t>C</a:t>
            </a:r>
            <a:r>
              <a:rPr lang="zh-CN" altLang="en-US" dirty="0"/>
              <a:t>取何值。所以</a:t>
            </a:r>
            <a:r>
              <a:rPr lang="en-US" altLang="zh-CN" dirty="0">
                <a:solidFill>
                  <a:srgbClr val="C00000"/>
                </a:solidFill>
              </a:rPr>
              <a:t>W</a:t>
            </a:r>
            <a:r>
              <a:rPr lang="zh-CN" altLang="en-US" dirty="0">
                <a:solidFill>
                  <a:srgbClr val="C00000"/>
                </a:solidFill>
              </a:rPr>
              <a:t>→→</a:t>
            </a:r>
            <a:r>
              <a:rPr lang="en-US" altLang="zh-CN" dirty="0">
                <a:solidFill>
                  <a:srgbClr val="C00000"/>
                </a:solidFill>
              </a:rPr>
              <a:t>S</a:t>
            </a:r>
            <a:r>
              <a:rPr lang="zh-CN" altLang="en-US" dirty="0"/>
              <a:t>。</a:t>
            </a:r>
            <a:endParaRPr lang="en-US" altLang="zh-CN" dirty="0"/>
          </a:p>
          <a:p>
            <a:pPr lvl="1"/>
            <a:r>
              <a:rPr lang="en-US" altLang="zh-CN" dirty="0"/>
              <a:t>C</a:t>
            </a:r>
            <a:r>
              <a:rPr lang="zh-CN" altLang="en-US" dirty="0"/>
              <a:t>与</a:t>
            </a:r>
            <a:r>
              <a:rPr lang="en-US" altLang="zh-CN" dirty="0"/>
              <a:t>S</a:t>
            </a:r>
            <a:r>
              <a:rPr lang="zh-CN" altLang="en-US" dirty="0"/>
              <a:t>的完全对称性，必然有</a:t>
            </a:r>
            <a:r>
              <a:rPr lang="en-US" altLang="zh-CN" dirty="0">
                <a:solidFill>
                  <a:srgbClr val="C00000"/>
                </a:solidFill>
              </a:rPr>
              <a:t>W</a:t>
            </a:r>
            <a:r>
              <a:rPr lang="zh-CN" altLang="en-US" dirty="0">
                <a:solidFill>
                  <a:srgbClr val="C00000"/>
                </a:solidFill>
              </a:rPr>
              <a:t>→→</a:t>
            </a:r>
            <a:r>
              <a:rPr lang="en-US" altLang="zh-CN" dirty="0">
                <a:solidFill>
                  <a:srgbClr val="C00000"/>
                </a:solidFill>
              </a:rPr>
              <a:t>C</a:t>
            </a:r>
            <a:r>
              <a:rPr lang="zh-CN" altLang="en-US" dirty="0"/>
              <a:t>成立。</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内容占位符 3" descr="67"/>
          <p:cNvPicPr>
            <a:picLocks noChangeArrowheads="1"/>
          </p:cNvPicPr>
          <p:nvPr/>
        </p:nvPicPr>
        <p:blipFill>
          <a:blip r:embed="rId1" cstate="print"/>
          <a:srcRect/>
          <a:stretch>
            <a:fillRect/>
          </a:stretch>
        </p:blipFill>
        <p:spPr>
          <a:xfrm>
            <a:off x="1142999" y="3195934"/>
            <a:ext cx="6096000" cy="2209800"/>
          </a:xfrm>
          <a:prstGeom prst="rect">
            <a:avLst/>
          </a:prstGeom>
        </p:spPr>
      </p:pic>
      <p:sp>
        <p:nvSpPr>
          <p:cNvPr id="6" name="文本框 5"/>
          <p:cNvSpPr txBox="1"/>
          <p:nvPr/>
        </p:nvSpPr>
        <p:spPr>
          <a:xfrm>
            <a:off x="7377298" y="3276600"/>
            <a:ext cx="4143004" cy="240065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{S}</a:t>
            </a:r>
            <a:r>
              <a:rPr lang="en-US" altLang="zh-CN" sz="2400" dirty="0" err="1">
                <a:solidFill>
                  <a:srgbClr val="0000CC"/>
                </a:solidFill>
                <a:latin typeface="等线 Light" panose="02010600030101010101" pitchFamily="2" charset="-122"/>
                <a:ea typeface="等线 Light" panose="02010600030101010101" pitchFamily="2" charset="-122"/>
              </a:rPr>
              <a:t>w</a:t>
            </a:r>
            <a:r>
              <a:rPr lang="en-US" altLang="zh-CN" sz="2400" baseline="-25000" dirty="0" err="1">
                <a:solidFill>
                  <a:srgbClr val="0000CC"/>
                </a:solidFill>
                <a:latin typeface="等线 Light" panose="02010600030101010101" pitchFamily="2" charset="-122"/>
                <a:ea typeface="等线 Light" panose="02010600030101010101" pitchFamily="2" charset="-122"/>
              </a:rPr>
              <a:t>i</a:t>
            </a:r>
            <a:r>
              <a:rPr lang="zh-CN" altLang="en-US" sz="2400" dirty="0">
                <a:solidFill>
                  <a:srgbClr val="0000CC"/>
                </a:solidFill>
                <a:latin typeface="等线 Light" panose="02010600030101010101" pitchFamily="2" charset="-122"/>
                <a:ea typeface="等线 Light" panose="02010600030101010101" pitchFamily="2" charset="-122"/>
              </a:rPr>
              <a:t>：对应</a:t>
            </a:r>
            <a:r>
              <a:rPr lang="en-US" altLang="zh-CN" sz="2400" dirty="0">
                <a:solidFill>
                  <a:srgbClr val="0000CC"/>
                </a:solidFill>
                <a:latin typeface="等线 Light" panose="02010600030101010101" pitchFamily="2" charset="-122"/>
                <a:ea typeface="等线 Light" panose="02010600030101010101" pitchFamily="2" charset="-122"/>
              </a:rPr>
              <a:t>Wi</a:t>
            </a:r>
            <a:r>
              <a:rPr lang="zh-CN" altLang="en-US" sz="2400" dirty="0">
                <a:solidFill>
                  <a:srgbClr val="0000CC"/>
                </a:solidFill>
                <a:latin typeface="等线 Light" panose="02010600030101010101" pitchFamily="2" charset="-122"/>
                <a:ea typeface="等线 Light" panose="02010600030101010101" pitchFamily="2" charset="-122"/>
              </a:rPr>
              <a:t>的所有</a:t>
            </a:r>
            <a:r>
              <a:rPr lang="en-US" altLang="zh-CN" sz="2400" dirty="0">
                <a:solidFill>
                  <a:srgbClr val="0000CC"/>
                </a:solidFill>
                <a:latin typeface="等线 Light" panose="02010600030101010101" pitchFamily="2" charset="-122"/>
                <a:ea typeface="等线 Light" panose="02010600030101010101" pitchFamily="2" charset="-122"/>
              </a:rPr>
              <a:t>S</a:t>
            </a:r>
            <a:r>
              <a:rPr lang="zh-CN" altLang="en-US" sz="2400" dirty="0">
                <a:solidFill>
                  <a:srgbClr val="0000CC"/>
                </a:solidFill>
                <a:latin typeface="等线 Light" panose="02010600030101010101" pitchFamily="2" charset="-122"/>
                <a:ea typeface="等线 Light" panose="02010600030101010101" pitchFamily="2" charset="-122"/>
              </a:rPr>
              <a:t>值</a:t>
            </a:r>
            <a:endParaRPr lang="en-US" altLang="zh-CN" sz="2400" dirty="0">
              <a:solidFill>
                <a:srgbClr val="0000CC"/>
              </a:solidFill>
              <a:latin typeface="等线 Light" panose="02010600030101010101" pitchFamily="2" charset="-122"/>
              <a:ea typeface="等线 Light" panose="02010600030101010101" pitchFamily="2" charset="-122"/>
            </a:endParaRPr>
          </a:p>
          <a:p>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dirty="0">
                <a:solidFill>
                  <a:srgbClr val="C00000"/>
                </a:solidFill>
                <a:latin typeface="等线 Light" panose="02010600030101010101" pitchFamily="2" charset="-122"/>
                <a:ea typeface="等线 Light" panose="02010600030101010101" pitchFamily="2" charset="-122"/>
              </a:rPr>
              <a:t>在</a:t>
            </a:r>
            <a:r>
              <a:rPr lang="en-US" altLang="zh-CN" dirty="0">
                <a:solidFill>
                  <a:srgbClr val="C00000"/>
                </a:solidFill>
                <a:latin typeface="等线 Light" panose="02010600030101010101" pitchFamily="2" charset="-122"/>
                <a:ea typeface="等线 Light" panose="02010600030101010101" pitchFamily="2" charset="-122"/>
              </a:rPr>
              <a:t>Wi</a:t>
            </a:r>
            <a:r>
              <a:rPr lang="zh-CN" altLang="en-US" dirty="0">
                <a:solidFill>
                  <a:srgbClr val="C00000"/>
                </a:solidFill>
                <a:latin typeface="等线 Light" panose="02010600030101010101" pitchFamily="2" charset="-122"/>
                <a:ea typeface="等线 Light" panose="02010600030101010101" pitchFamily="2" charset="-122"/>
              </a:rPr>
              <a:t>工作的全部保管员</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50000"/>
              </a:lnSpc>
              <a:buFont typeface="Arial" panose="020B0604020202020204" pitchFamily="34" charset="0"/>
              <a:buChar char="•"/>
            </a:pPr>
            <a:endParaRPr lang="en-US" altLang="zh-CN" sz="3600" dirty="0">
              <a:solidFill>
                <a:srgbClr val="0000CC"/>
              </a:solidFill>
              <a:latin typeface="等线 Light" panose="02010600030101010101" pitchFamily="2" charset="-122"/>
              <a:ea typeface="等线 Light" panose="02010600030101010101" pitchFamily="2" charset="-122"/>
            </a:endParaRPr>
          </a:p>
          <a:p>
            <a:pPr marL="285750" indent="-285750">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{C}</a:t>
            </a:r>
            <a:r>
              <a:rPr lang="en-US" altLang="zh-CN" sz="2400" dirty="0" err="1">
                <a:solidFill>
                  <a:srgbClr val="0000CC"/>
                </a:solidFill>
                <a:latin typeface="等线 Light" panose="02010600030101010101" pitchFamily="2" charset="-122"/>
                <a:ea typeface="等线 Light" panose="02010600030101010101" pitchFamily="2" charset="-122"/>
              </a:rPr>
              <a:t>w</a:t>
            </a:r>
            <a:r>
              <a:rPr lang="en-US" altLang="zh-CN" sz="2400" baseline="-25000" dirty="0" err="1">
                <a:solidFill>
                  <a:srgbClr val="0000CC"/>
                </a:solidFill>
                <a:latin typeface="等线 Light" panose="02010600030101010101" pitchFamily="2" charset="-122"/>
                <a:ea typeface="等线 Light" panose="02010600030101010101" pitchFamily="2" charset="-122"/>
              </a:rPr>
              <a:t>i</a:t>
            </a:r>
            <a:r>
              <a:rPr lang="zh-CN" altLang="en-US" sz="2400" dirty="0">
                <a:solidFill>
                  <a:srgbClr val="0000CC"/>
                </a:solidFill>
                <a:latin typeface="等线 Light" panose="02010600030101010101" pitchFamily="2" charset="-122"/>
                <a:ea typeface="等线 Light" panose="02010600030101010101" pitchFamily="2" charset="-122"/>
              </a:rPr>
              <a:t>：对应</a:t>
            </a:r>
            <a:r>
              <a:rPr lang="en-US" altLang="zh-CN" sz="2400" dirty="0">
                <a:solidFill>
                  <a:srgbClr val="0000CC"/>
                </a:solidFill>
                <a:latin typeface="等线 Light" panose="02010600030101010101" pitchFamily="2" charset="-122"/>
                <a:ea typeface="等线 Light" panose="02010600030101010101" pitchFamily="2" charset="-122"/>
              </a:rPr>
              <a:t>Wi</a:t>
            </a:r>
            <a:r>
              <a:rPr lang="zh-CN" altLang="en-US" sz="2400" dirty="0">
                <a:solidFill>
                  <a:srgbClr val="0000CC"/>
                </a:solidFill>
                <a:latin typeface="等线 Light" panose="02010600030101010101" pitchFamily="2" charset="-122"/>
                <a:ea typeface="等线 Light" panose="02010600030101010101" pitchFamily="2" charset="-122"/>
              </a:rPr>
              <a:t>的所有</a:t>
            </a:r>
            <a:r>
              <a:rPr lang="en-US" altLang="zh-CN" sz="2400" dirty="0">
                <a:solidFill>
                  <a:srgbClr val="0000CC"/>
                </a:solidFill>
                <a:latin typeface="等线 Light" panose="02010600030101010101" pitchFamily="2" charset="-122"/>
                <a:ea typeface="等线 Light" panose="02010600030101010101" pitchFamily="2" charset="-122"/>
              </a:rPr>
              <a:t>C</a:t>
            </a:r>
            <a:r>
              <a:rPr lang="zh-CN" altLang="en-US" sz="2400" dirty="0">
                <a:solidFill>
                  <a:srgbClr val="0000CC"/>
                </a:solidFill>
                <a:latin typeface="等线 Light" panose="02010600030101010101" pitchFamily="2" charset="-122"/>
                <a:ea typeface="等线 Light" panose="02010600030101010101" pitchFamily="2" charset="-122"/>
              </a:rPr>
              <a:t>值</a:t>
            </a:r>
            <a:endParaRPr lang="en-US" altLang="zh-CN" sz="2400" dirty="0">
              <a:solidFill>
                <a:srgbClr val="0000CC"/>
              </a:solidFill>
              <a:latin typeface="等线 Light" panose="02010600030101010101" pitchFamily="2" charset="-122"/>
              <a:ea typeface="等线 Light" panose="02010600030101010101" pitchFamily="2" charset="-122"/>
            </a:endParaRPr>
          </a:p>
          <a:p>
            <a:r>
              <a:rPr lang="zh-CN" altLang="en-US" sz="2400" dirty="0">
                <a:solidFill>
                  <a:srgbClr val="0000CC"/>
                </a:solidFill>
                <a:latin typeface="等线 Light" panose="02010600030101010101" pitchFamily="2" charset="-122"/>
                <a:ea typeface="等线 Light" panose="02010600030101010101" pitchFamily="2" charset="-122"/>
              </a:rPr>
              <a:t>              </a:t>
            </a:r>
            <a:r>
              <a:rPr lang="zh-CN" altLang="en-US" sz="2000" dirty="0">
                <a:solidFill>
                  <a:srgbClr val="C00000"/>
                </a:solidFill>
                <a:latin typeface="等线 Light" panose="02010600030101010101" pitchFamily="2" charset="-122"/>
                <a:ea typeface="等线 Light" panose="02010600030101010101" pitchFamily="2" charset="-122"/>
              </a:rPr>
              <a:t>存放在</a:t>
            </a:r>
            <a:r>
              <a:rPr lang="en-US" altLang="zh-CN" sz="2000" dirty="0">
                <a:solidFill>
                  <a:srgbClr val="C00000"/>
                </a:solidFill>
                <a:latin typeface="等线 Light" panose="02010600030101010101" pitchFamily="2" charset="-122"/>
                <a:ea typeface="等线 Light" panose="02010600030101010101" pitchFamily="2" charset="-122"/>
              </a:rPr>
              <a:t>Wi</a:t>
            </a:r>
            <a:r>
              <a:rPr lang="zh-CN" altLang="en-US" sz="2000" dirty="0">
                <a:solidFill>
                  <a:srgbClr val="C00000"/>
                </a:solidFill>
                <a:latin typeface="等线 Light" panose="02010600030101010101" pitchFamily="2" charset="-122"/>
                <a:ea typeface="等线 Light" panose="02010600030101010101" pitchFamily="2" charset="-122"/>
              </a:rPr>
              <a:t>的所有商品</a:t>
            </a:r>
            <a:endParaRPr lang="en-US" altLang="zh-CN" sz="2000" dirty="0">
              <a:solidFill>
                <a:srgbClr val="C00000"/>
              </a:solidFill>
              <a:latin typeface="等线 Light" panose="02010600030101010101" pitchFamily="2" charset="-122"/>
              <a:ea typeface="等线 Light" panose="02010600030101010101" pitchFamily="2" charset="-122"/>
            </a:endParaRPr>
          </a:p>
        </p:txBody>
      </p:sp>
      <p:sp>
        <p:nvSpPr>
          <p:cNvPr id="7" name="矩形 4"/>
          <p:cNvSpPr>
            <a:spLocks noChangeArrowheads="1"/>
          </p:cNvSpPr>
          <p:nvPr/>
        </p:nvSpPr>
        <p:spPr bwMode="auto">
          <a:xfrm>
            <a:off x="2449978" y="5549547"/>
            <a:ext cx="3482043" cy="461665"/>
          </a:xfrm>
          <a:prstGeom prst="rect">
            <a:avLst/>
          </a:prstGeom>
          <a:noFill/>
          <a:ln w="9525">
            <a:noFill/>
            <a:miter lim="800000"/>
          </a:ln>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sym typeface="Arial" panose="020B0604020202020204" pitchFamily="34" charset="0"/>
              </a:rPr>
              <a:t>图</a:t>
            </a:r>
            <a:r>
              <a:rPr lang="en-US" altLang="zh-CN" sz="2400" dirty="0">
                <a:solidFill>
                  <a:srgbClr val="0000FF"/>
                </a:solidFill>
                <a:latin typeface="等线" panose="02010600030101010101" pitchFamily="2" charset="-122"/>
                <a:ea typeface="等线" panose="02010600030101010101" pitchFamily="2" charset="-122"/>
                <a:sym typeface="Arial" panose="020B0604020202020204" pitchFamily="34" charset="0"/>
              </a:rPr>
              <a:t>6.7  W</a:t>
            </a:r>
            <a:r>
              <a:rPr lang="zh-CN" altLang="en-US" sz="2400" dirty="0">
                <a:solidFill>
                  <a:srgbClr val="0000FF"/>
                </a:solidFill>
                <a:latin typeface="等线" panose="02010600030101010101" pitchFamily="2" charset="-122"/>
                <a:ea typeface="等线" panose="02010600030101010101" pitchFamily="2" charset="-122"/>
                <a:sym typeface="Arial" panose="020B0604020202020204" pitchFamily="34" charset="0"/>
              </a:rPr>
              <a:t>→→</a:t>
            </a:r>
            <a:r>
              <a:rPr lang="en-US" altLang="zh-CN" sz="2400" dirty="0">
                <a:solidFill>
                  <a:srgbClr val="0000FF"/>
                </a:solidFill>
                <a:latin typeface="等线" panose="02010600030101010101" pitchFamily="2" charset="-122"/>
                <a:ea typeface="等线" panose="02010600030101010101" pitchFamily="2" charset="-122"/>
                <a:sym typeface="Arial" panose="020B0604020202020204" pitchFamily="34" charset="0"/>
              </a:rPr>
              <a:t>S</a:t>
            </a:r>
            <a:r>
              <a:rPr lang="zh-CN" altLang="en-US" sz="2400" dirty="0">
                <a:solidFill>
                  <a:srgbClr val="0000FF"/>
                </a:solidFill>
                <a:latin typeface="等线" panose="02010600030101010101" pitchFamily="2" charset="-122"/>
                <a:ea typeface="等线" panose="02010600030101010101" pitchFamily="2" charset="-122"/>
                <a:sym typeface="Arial" panose="020B0604020202020204" pitchFamily="34" charset="0"/>
              </a:rPr>
              <a:t>且</a:t>
            </a:r>
            <a:r>
              <a:rPr lang="en-US" altLang="zh-CN" sz="2400" dirty="0">
                <a:solidFill>
                  <a:srgbClr val="0000FF"/>
                </a:solidFill>
                <a:latin typeface="等线" panose="02010600030101010101" pitchFamily="2" charset="-122"/>
                <a:ea typeface="等线" panose="02010600030101010101" pitchFamily="2" charset="-122"/>
                <a:sym typeface="Arial" panose="020B0604020202020204" pitchFamily="34" charset="0"/>
              </a:rPr>
              <a:t>W</a:t>
            </a:r>
            <a:r>
              <a:rPr lang="zh-CN" altLang="en-US" sz="2400" dirty="0">
                <a:solidFill>
                  <a:srgbClr val="0000FF"/>
                </a:solidFill>
                <a:latin typeface="等线" panose="02010600030101010101" pitchFamily="2" charset="-122"/>
                <a:ea typeface="等线" panose="02010600030101010101" pitchFamily="2" charset="-122"/>
                <a:sym typeface="Arial" panose="020B0604020202020204" pitchFamily="34" charset="0"/>
              </a:rPr>
              <a:t>→→</a:t>
            </a:r>
            <a:r>
              <a:rPr lang="en-US" altLang="zh-CN" sz="2400" dirty="0">
                <a:solidFill>
                  <a:srgbClr val="0000FF"/>
                </a:solidFill>
                <a:latin typeface="等线" panose="02010600030101010101" pitchFamily="2" charset="-122"/>
                <a:ea typeface="等线" panose="02010600030101010101" pitchFamily="2" charset="-122"/>
                <a:sym typeface="Arial" panose="020B0604020202020204" pitchFamily="34" charset="0"/>
              </a:rPr>
              <a:t>C</a:t>
            </a:r>
            <a:endParaRPr lang="en-US" altLang="zh-CN" sz="2400" dirty="0">
              <a:solidFill>
                <a:srgbClr val="0000FF"/>
              </a:solidFill>
              <a:latin typeface="等线" panose="02010600030101010101" pitchFamily="2" charset="-122"/>
              <a:ea typeface="等线" panose="02010600030101010101" pitchFamily="2" charset="-122"/>
              <a:sym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0000CC"/>
                </a:solidFill>
              </a:rPr>
              <a:t>多值依赖的性质</a:t>
            </a:r>
            <a:endParaRPr lang="en-US" altLang="zh-CN" dirty="0">
              <a:solidFill>
                <a:srgbClr val="0000CC"/>
              </a:solidFill>
            </a:endParaRPr>
          </a:p>
          <a:p>
            <a:pPr lvl="1">
              <a:lnSpc>
                <a:spcPct val="150000"/>
              </a:lnSpc>
            </a:pPr>
            <a:r>
              <a:rPr lang="zh-CN" altLang="en-US" dirty="0">
                <a:solidFill>
                  <a:srgbClr val="C00000"/>
                </a:solidFill>
              </a:rPr>
              <a:t>对称性：  </a:t>
            </a:r>
            <a:r>
              <a:rPr lang="zh-CN" altLang="en-US" dirty="0">
                <a:sym typeface="Calibri" panose="020F0502020204030204" pitchFamily="34" charset="0"/>
              </a:rPr>
              <a:t>即若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，其中</a:t>
            </a:r>
            <a:r>
              <a:rPr lang="en-US" altLang="zh-CN" i="1" dirty="0">
                <a:sym typeface="Calibri" panose="020F0502020204030204" pitchFamily="34" charset="0"/>
              </a:rPr>
              <a:t>Z </a:t>
            </a:r>
            <a:r>
              <a:rPr lang="zh-CN" altLang="en-US" dirty="0">
                <a:sym typeface="Calibri" panose="020F0502020204030204" pitchFamily="34" charset="0"/>
              </a:rPr>
              <a:t>＝</a:t>
            </a:r>
            <a:r>
              <a:rPr lang="en-US" altLang="zh-CN" i="1" dirty="0">
                <a:sym typeface="Calibri" panose="020F0502020204030204" pitchFamily="34" charset="0"/>
              </a:rPr>
              <a:t>U</a:t>
            </a:r>
            <a:r>
              <a:rPr lang="zh-CN" altLang="en-US" dirty="0">
                <a:sym typeface="Calibri" panose="020F0502020204030204" pitchFamily="34" charset="0"/>
              </a:rPr>
              <a:t>－</a:t>
            </a:r>
            <a:r>
              <a:rPr lang="en-US" altLang="zh-CN" i="1" dirty="0">
                <a:sym typeface="Calibri" panose="020F0502020204030204" pitchFamily="34" charset="0"/>
              </a:rPr>
              <a:t>X</a:t>
            </a:r>
            <a:r>
              <a:rPr lang="zh-CN" altLang="en-US" dirty="0">
                <a:sym typeface="Calibri" panose="020F0502020204030204" pitchFamily="34" charset="0"/>
              </a:rPr>
              <a:t>－</a:t>
            </a:r>
            <a:r>
              <a:rPr lang="en-US" altLang="zh-CN" i="1" dirty="0">
                <a:sym typeface="Calibri" panose="020F0502020204030204" pitchFamily="34" charset="0"/>
              </a:rPr>
              <a:t>Y</a:t>
            </a:r>
            <a:endParaRPr lang="en-US" altLang="zh-CN" dirty="0">
              <a:sym typeface="Calibri" panose="020F0502020204030204" pitchFamily="34" charset="0"/>
            </a:endParaRPr>
          </a:p>
          <a:p>
            <a:pPr marL="357505" lvl="1" indent="0">
              <a:lnSpc>
                <a:spcPct val="150000"/>
              </a:lnSpc>
              <a:buNone/>
            </a:pPr>
            <a:r>
              <a:rPr lang="zh-CN" altLang="en-US" dirty="0">
                <a:sym typeface="Calibri" panose="020F0502020204030204" pitchFamily="34" charset="0"/>
              </a:rPr>
              <a:t>    可用</a:t>
            </a:r>
            <a:r>
              <a:rPr lang="zh-CN" altLang="en-US" dirty="0">
                <a:solidFill>
                  <a:srgbClr val="C00000"/>
                </a:solidFill>
                <a:sym typeface="Calibri" panose="020F0502020204030204" pitchFamily="34" charset="0"/>
              </a:rPr>
              <a:t>完全二分图</a:t>
            </a:r>
            <a:r>
              <a:rPr lang="zh-CN" altLang="en-US" dirty="0">
                <a:sym typeface="Calibri" panose="020F0502020204030204" pitchFamily="34" charset="0"/>
              </a:rPr>
              <a:t>直观地表示出来</a:t>
            </a:r>
            <a:endParaRPr lang="en-US" altLang="zh-CN" i="1" dirty="0">
              <a:sym typeface="Calibri" panose="020F0502020204030204" pitchFamily="34" charset="0"/>
            </a:endParaRPr>
          </a:p>
          <a:p>
            <a:pPr lvl="1">
              <a:lnSpc>
                <a:spcPct val="150000"/>
              </a:lnSpc>
            </a:pPr>
            <a:r>
              <a:rPr lang="zh-CN" altLang="en-US" dirty="0">
                <a:solidFill>
                  <a:srgbClr val="C00000"/>
                </a:solidFill>
              </a:rPr>
              <a:t>传递性： </a:t>
            </a:r>
            <a:r>
              <a:rPr lang="zh-CN" altLang="en-US" dirty="0">
                <a:sym typeface="Calibri" panose="020F0502020204030204" pitchFamily="34" charset="0"/>
              </a:rPr>
              <a:t> 即若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Y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 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en-US" altLang="zh-CN" dirty="0">
                <a:sym typeface="Calibri" panose="020F0502020204030204" pitchFamily="34" charset="0"/>
              </a:rPr>
              <a:t> –</a:t>
            </a:r>
            <a:r>
              <a:rPr lang="en-US" altLang="zh-CN" i="1" dirty="0">
                <a:sym typeface="Calibri" panose="020F0502020204030204" pitchFamily="34" charset="0"/>
              </a:rPr>
              <a:t>Y</a:t>
            </a:r>
            <a:endParaRPr lang="en-US" altLang="zh-CN" dirty="0">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函数依赖是多值依赖的特殊情况</a:t>
            </a:r>
            <a:r>
              <a:rPr lang="zh-CN" altLang="en-US" dirty="0">
                <a:sym typeface="Calibri" panose="020F0502020204030204" pitchFamily="34" charset="0"/>
              </a:rPr>
              <a:t>。即若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dirty="0">
                <a:sym typeface="Calibri" panose="020F0502020204030204" pitchFamily="34" charset="0"/>
              </a:rPr>
              <a:t>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YZ</a:t>
            </a:r>
            <a:endParaRPr lang="en-US" altLang="zh-CN" i="1" dirty="0">
              <a:sym typeface="Calibri" panose="020F0502020204030204" pitchFamily="34" charset="0"/>
            </a:endParaRPr>
          </a:p>
          <a:p>
            <a:pPr lvl="1">
              <a:lnSpc>
                <a:spcPct val="150000"/>
              </a:lnSpc>
            </a:pPr>
            <a:r>
              <a:rPr lang="zh-CN" altLang="en-US" dirty="0">
                <a:sym typeface="Calibri" panose="020F0502020204030204" pitchFamily="34" charset="0"/>
              </a:rPr>
              <a:t>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en-US" altLang="zh-CN" dirty="0">
                <a:sym typeface="Calibri" panose="020F0502020204030204" pitchFamily="34" charset="0"/>
              </a:rPr>
              <a:t>∩</a:t>
            </a:r>
            <a:r>
              <a:rPr lang="en-US" altLang="zh-CN" i="1" dirty="0">
                <a:sym typeface="Calibri" panose="020F0502020204030204" pitchFamily="34" charset="0"/>
              </a:rPr>
              <a:t>Z</a:t>
            </a:r>
            <a:endParaRPr lang="en-US" altLang="zh-CN" i="1" dirty="0">
              <a:sym typeface="Calibri" panose="020F0502020204030204" pitchFamily="34" charset="0"/>
            </a:endParaRPr>
          </a:p>
          <a:p>
            <a:pPr lvl="1">
              <a:lnSpc>
                <a:spcPct val="150000"/>
              </a:lnSpc>
            </a:pPr>
            <a:r>
              <a:rPr lang="zh-CN" altLang="en-US" dirty="0">
                <a:sym typeface="Calibri" panose="020F0502020204030204" pitchFamily="34" charset="0"/>
              </a:rPr>
              <a:t>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en-US" altLang="zh-CN" dirty="0">
                <a:sym typeface="Calibri" panose="020F0502020204030204" pitchFamily="34" charset="0"/>
              </a:rPr>
              <a:t> - </a:t>
            </a:r>
            <a:r>
              <a:rPr lang="en-US" altLang="zh-CN" i="1" dirty="0">
                <a:sym typeface="Calibri" panose="020F0502020204030204" pitchFamily="34" charset="0"/>
              </a:rPr>
              <a:t>Y</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关系数据库逻辑设计</a:t>
            </a:r>
            <a:endParaRPr lang="zh-CN" altLang="en-US" dirty="0"/>
          </a:p>
          <a:p>
            <a:pPr lvl="1"/>
            <a:r>
              <a:rPr lang="zh-CN" altLang="en-US" dirty="0"/>
              <a:t>针对具体问题，如何构造一个适合于它的数据模式</a:t>
            </a:r>
            <a:endParaRPr lang="en-US" altLang="zh-CN" dirty="0"/>
          </a:p>
          <a:p>
            <a:pPr lvl="2"/>
            <a:r>
              <a:rPr lang="zh-CN" altLang="en-US" dirty="0">
                <a:solidFill>
                  <a:srgbClr val="FF0000"/>
                </a:solidFill>
              </a:rPr>
              <a:t>即：数据库需要构造多少个关系模式，每个关系由哪些属性组成？</a:t>
            </a:r>
            <a:endParaRPr lang="zh-CN" altLang="en-US" dirty="0">
              <a:solidFill>
                <a:srgbClr val="FF0000"/>
              </a:solidFill>
            </a:endParaRPr>
          </a:p>
          <a:p>
            <a:pPr lvl="1"/>
            <a:r>
              <a:rPr lang="zh-CN" altLang="en-US" dirty="0"/>
              <a:t>数据库逻辑设计的工具──关系数据库的规范化理论</a:t>
            </a:r>
            <a:endParaRPr lang="zh-CN" altLang="en-US" dirty="0"/>
          </a:p>
          <a:p>
            <a:r>
              <a:rPr lang="zh-CN" altLang="en-US" dirty="0">
                <a:sym typeface="Calibri" panose="020F0502020204030204" pitchFamily="34" charset="0"/>
              </a:rPr>
              <a:t>关系模式用一个</a:t>
            </a:r>
            <a:r>
              <a:rPr lang="zh-CN" altLang="en-US" dirty="0">
                <a:solidFill>
                  <a:srgbClr val="FF0000"/>
                </a:solidFill>
                <a:sym typeface="Calibri" panose="020F0502020204030204" pitchFamily="34" charset="0"/>
              </a:rPr>
              <a:t>五元组</a:t>
            </a:r>
            <a:r>
              <a:rPr lang="zh-CN" altLang="en-US" dirty="0">
                <a:sym typeface="Calibri" panose="020F0502020204030204" pitchFamily="34" charset="0"/>
              </a:rPr>
              <a:t>描述</a:t>
            </a:r>
            <a:endParaRPr lang="en-US" altLang="zh-CN" dirty="0">
              <a:sym typeface="Calibri" panose="020F0502020204030204" pitchFamily="34" charset="0"/>
            </a:endParaRPr>
          </a:p>
          <a:p>
            <a:pPr marL="0" indent="0">
              <a:buNone/>
            </a:pPr>
            <a:r>
              <a:rPr lang="en-US" altLang="zh-CN" dirty="0">
                <a:sym typeface="Calibri" panose="020F0502020204030204" pitchFamily="34" charset="0"/>
              </a:rPr>
              <a:t>             </a:t>
            </a:r>
            <a:r>
              <a:rPr lang="en-US" altLang="zh-CN" dirty="0">
                <a:solidFill>
                  <a:srgbClr val="0000CC"/>
                </a:solidFill>
                <a:sym typeface="Calibri" panose="020F0502020204030204" pitchFamily="34" charset="0"/>
              </a:rPr>
              <a:t>R(U, D, DOM, F)                  </a:t>
            </a:r>
            <a:endParaRPr lang="en-US" altLang="zh-CN" dirty="0">
              <a:solidFill>
                <a:srgbClr val="0000CC"/>
              </a:solidFill>
              <a:sym typeface="Calibri" panose="020F0502020204030204" pitchFamily="34" charset="0"/>
            </a:endParaRPr>
          </a:p>
          <a:p>
            <a:pPr lvl="1"/>
            <a:r>
              <a:rPr lang="en-US" altLang="zh-CN" dirty="0">
                <a:solidFill>
                  <a:srgbClr val="0000CC"/>
                </a:solidFill>
                <a:sym typeface="Calibri" panose="020F0502020204030204" pitchFamily="34" charset="0"/>
              </a:rPr>
              <a:t>R</a:t>
            </a:r>
            <a:r>
              <a:rPr lang="zh-CN" altLang="en-US" dirty="0">
                <a:sym typeface="Calibri" panose="020F0502020204030204" pitchFamily="34" charset="0"/>
              </a:rPr>
              <a:t>：关系名</a:t>
            </a:r>
            <a:endParaRPr lang="en-US" altLang="zh-CN" dirty="0">
              <a:sym typeface="Calibri" panose="020F0502020204030204" pitchFamily="34" charset="0"/>
            </a:endParaRPr>
          </a:p>
          <a:p>
            <a:pPr lvl="1"/>
            <a:r>
              <a:rPr lang="en-US" altLang="zh-CN" dirty="0">
                <a:solidFill>
                  <a:srgbClr val="0000CC"/>
                </a:solidFill>
                <a:sym typeface="Calibri" panose="020F0502020204030204" pitchFamily="34" charset="0"/>
              </a:rPr>
              <a:t>U</a:t>
            </a:r>
            <a:r>
              <a:rPr lang="zh-CN" altLang="en-US" dirty="0">
                <a:sym typeface="Calibri" panose="020F0502020204030204" pitchFamily="34" charset="0"/>
              </a:rPr>
              <a:t>：全体属性组</a:t>
            </a:r>
            <a:endParaRPr lang="en-US" altLang="zh-CN" dirty="0">
              <a:sym typeface="Calibri" panose="020F0502020204030204" pitchFamily="34" charset="0"/>
            </a:endParaRPr>
          </a:p>
          <a:p>
            <a:pPr lvl="1"/>
            <a:r>
              <a:rPr lang="en-US" altLang="zh-CN" dirty="0">
                <a:solidFill>
                  <a:srgbClr val="0000CC"/>
                </a:solidFill>
                <a:sym typeface="Calibri" panose="020F0502020204030204" pitchFamily="34" charset="0"/>
              </a:rPr>
              <a:t>D</a:t>
            </a:r>
            <a:r>
              <a:rPr lang="zh-CN" altLang="en-US" dirty="0">
                <a:sym typeface="Calibri" panose="020F0502020204030204" pitchFamily="34" charset="0"/>
              </a:rPr>
              <a:t>：所有属性取值的域</a:t>
            </a:r>
            <a:endParaRPr lang="en-US" altLang="zh-CN" dirty="0">
              <a:sym typeface="Calibri" panose="020F0502020204030204" pitchFamily="34" charset="0"/>
            </a:endParaRPr>
          </a:p>
          <a:p>
            <a:pPr lvl="1"/>
            <a:r>
              <a:rPr lang="en-US" altLang="zh-CN" dirty="0">
                <a:solidFill>
                  <a:srgbClr val="0000CC"/>
                </a:solidFill>
                <a:sym typeface="Calibri" panose="020F0502020204030204" pitchFamily="34" charset="0"/>
              </a:rPr>
              <a:t>DOM</a:t>
            </a:r>
            <a:r>
              <a:rPr lang="zh-CN" altLang="en-US" dirty="0">
                <a:sym typeface="Calibri" panose="020F0502020204030204" pitchFamily="34" charset="0"/>
              </a:rPr>
              <a:t>：属性到域的映射</a:t>
            </a:r>
            <a:endParaRPr lang="en-US" altLang="zh-CN" dirty="0">
              <a:sym typeface="Calibri" panose="020F0502020204030204" pitchFamily="34" charset="0"/>
            </a:endParaRPr>
          </a:p>
          <a:p>
            <a:pPr lvl="1"/>
            <a:r>
              <a:rPr lang="en-US" altLang="zh-CN" dirty="0">
                <a:solidFill>
                  <a:srgbClr val="0000CC"/>
                </a:solidFill>
                <a:sym typeface="Calibri" panose="020F0502020204030204" pitchFamily="34" charset="0"/>
              </a:rPr>
              <a:t>F</a:t>
            </a:r>
            <a:r>
              <a:rPr lang="zh-CN" altLang="en-US" dirty="0">
                <a:sym typeface="Calibri" panose="020F0502020204030204" pitchFamily="34" charset="0"/>
              </a:rPr>
              <a:t>：</a:t>
            </a:r>
            <a:r>
              <a:rPr lang="en-US" altLang="zh-CN" dirty="0">
                <a:sym typeface="Calibri" panose="020F0502020204030204" pitchFamily="34" charset="0"/>
              </a:rPr>
              <a:t>U</a:t>
            </a:r>
            <a:r>
              <a:rPr lang="zh-CN" altLang="en-US" dirty="0">
                <a:sym typeface="Calibri" panose="020F0502020204030204" pitchFamily="34" charset="0"/>
              </a:rPr>
              <a:t>上的一组数据依赖</a:t>
            </a:r>
            <a:endParaRPr lang="en-US" altLang="zh-CN" dirty="0">
              <a:sym typeface="Calibri" panose="020F0502020204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右箭头 5"/>
          <p:cNvSpPr/>
          <p:nvPr/>
        </p:nvSpPr>
        <p:spPr>
          <a:xfrm>
            <a:off x="4419600" y="3759019"/>
            <a:ext cx="838200" cy="127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51492" y="3555191"/>
            <a:ext cx="1338828" cy="492443"/>
          </a:xfrm>
          <a:prstGeom prst="rect">
            <a:avLst/>
          </a:prstGeom>
        </p:spPr>
        <p:txBody>
          <a:bodyPr wrap="none">
            <a:spAutoFit/>
          </a:bodyPr>
          <a:lstStyle/>
          <a:p>
            <a:r>
              <a:rPr lang="en-US" altLang="zh-CN" sz="2600" dirty="0">
                <a:solidFill>
                  <a:srgbClr val="FF0000"/>
                </a:solidFill>
                <a:latin typeface="等线 Light" panose="02010600030101010101" pitchFamily="2" charset="-122"/>
                <a:ea typeface="等线 Light" panose="02010600030101010101" pitchFamily="2" charset="-122"/>
              </a:rPr>
              <a:t>R&lt;U, F&gt;</a:t>
            </a:r>
            <a:endParaRPr lang="en-US" altLang="zh-CN" sz="26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CC"/>
                </a:solidFill>
                <a:sym typeface="Calibri" panose="020F0502020204030204" pitchFamily="34" charset="0"/>
              </a:rPr>
              <a:t>多值依赖与函数依赖的区别</a:t>
            </a:r>
            <a:endParaRPr lang="zh-CN" altLang="en-US" dirty="0">
              <a:solidFill>
                <a:srgbClr val="0000CC"/>
              </a:solidFill>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多值依赖的有效性与属性集的范围有关</a:t>
            </a:r>
            <a:endParaRPr lang="en-US" altLang="zh-CN" dirty="0">
              <a:solidFill>
                <a:srgbClr val="C00000"/>
              </a:solidFill>
              <a:sym typeface="Calibri" panose="020F0502020204030204" pitchFamily="34" charset="0"/>
            </a:endParaRPr>
          </a:p>
          <a:p>
            <a:pPr lvl="2">
              <a:lnSpc>
                <a:spcPct val="150000"/>
              </a:lnSpc>
            </a:pPr>
            <a:r>
              <a:rPr lang="zh-CN" altLang="en-US" dirty="0">
                <a:sym typeface="Calibri" panose="020F0502020204030204" pitchFamily="34" charset="0"/>
              </a:rPr>
              <a:t>若</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在</a:t>
            </a:r>
            <a:r>
              <a:rPr lang="en-US" altLang="zh-CN" i="1" dirty="0">
                <a:sym typeface="Calibri" panose="020F0502020204030204" pitchFamily="34" charset="0"/>
              </a:rPr>
              <a:t>U</a:t>
            </a:r>
            <a:r>
              <a:rPr lang="zh-CN" altLang="en-US" dirty="0">
                <a:sym typeface="Calibri" panose="020F0502020204030204" pitchFamily="34" charset="0"/>
              </a:rPr>
              <a:t>上成立，则在</a:t>
            </a:r>
            <a:r>
              <a:rPr lang="en-US" altLang="zh-CN" i="1" dirty="0">
                <a:sym typeface="Calibri" panose="020F0502020204030204" pitchFamily="34" charset="0"/>
              </a:rPr>
              <a:t>W</a:t>
            </a:r>
            <a:r>
              <a:rPr lang="zh-CN" altLang="en-US" dirty="0">
                <a:sym typeface="Calibri" panose="020F0502020204030204" pitchFamily="34" charset="0"/>
              </a:rPr>
              <a:t>（</a:t>
            </a:r>
            <a:r>
              <a:rPr lang="zh-CN" altLang="en-US" i="1" dirty="0">
                <a:sym typeface="Calibri" panose="020F0502020204030204" pitchFamily="34" charset="0"/>
              </a:rPr>
              <a:t>XY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 </a:t>
            </a:r>
            <a:r>
              <a:rPr lang="zh-CN" altLang="en-US" dirty="0">
                <a:sym typeface="Calibri" panose="020F0502020204030204" pitchFamily="34" charset="0"/>
              </a:rPr>
              <a:t>）上一定成立；反之则不然，即</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在</a:t>
            </a:r>
            <a:r>
              <a:rPr lang="en-US" altLang="zh-CN" i="1" dirty="0">
                <a:sym typeface="Calibri" panose="020F0502020204030204" pitchFamily="34" charset="0"/>
              </a:rPr>
              <a:t>W</a:t>
            </a:r>
            <a:r>
              <a:rPr lang="zh-CN" altLang="en-US" dirty="0">
                <a:sym typeface="Calibri" panose="020F0502020204030204" pitchFamily="34" charset="0"/>
              </a:rPr>
              <a:t>（</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a:t>
            </a:r>
            <a:r>
              <a:rPr lang="zh-CN" altLang="en-US" dirty="0">
                <a:sym typeface="Calibri" panose="020F0502020204030204" pitchFamily="34" charset="0"/>
              </a:rPr>
              <a:t>）上成立，在</a:t>
            </a:r>
            <a:r>
              <a:rPr lang="en-US" altLang="zh-CN" i="1" dirty="0">
                <a:sym typeface="Calibri" panose="020F0502020204030204" pitchFamily="34" charset="0"/>
              </a:rPr>
              <a:t>U </a:t>
            </a:r>
            <a:r>
              <a:rPr lang="zh-CN" altLang="en-US" dirty="0">
                <a:sym typeface="Calibri" panose="020F0502020204030204" pitchFamily="34" charset="0"/>
              </a:rPr>
              <a:t>上并不一定成立。</a:t>
            </a:r>
            <a:endParaRPr lang="en-US" altLang="zh-CN" dirty="0">
              <a:sym typeface="Calibri" panose="020F0502020204030204" pitchFamily="34" charset="0"/>
            </a:endParaRPr>
          </a:p>
          <a:p>
            <a:pPr lvl="2">
              <a:lnSpc>
                <a:spcPct val="150000"/>
              </a:lnSpc>
            </a:pPr>
            <a:r>
              <a:rPr lang="zh-CN" altLang="en-US" dirty="0">
                <a:sym typeface="Calibri" panose="020F0502020204030204" pitchFamily="34" charset="0"/>
              </a:rPr>
              <a:t>这是因为多值依赖的定义中不仅涉及属性组</a:t>
            </a:r>
            <a:r>
              <a:rPr lang="en-US" altLang="zh-CN" i="1" dirty="0">
                <a:sym typeface="Calibri" panose="020F0502020204030204" pitchFamily="34" charset="0"/>
              </a:rPr>
              <a:t>X</a:t>
            </a:r>
            <a:r>
              <a:rPr lang="zh-CN" altLang="en-US" dirty="0">
                <a:sym typeface="Calibri" panose="020F0502020204030204" pitchFamily="34" charset="0"/>
              </a:rPr>
              <a:t>和</a:t>
            </a:r>
            <a:r>
              <a:rPr lang="en-US" altLang="zh-CN" i="1" dirty="0">
                <a:sym typeface="Calibri" panose="020F0502020204030204" pitchFamily="34" charset="0"/>
              </a:rPr>
              <a:t>Y</a:t>
            </a:r>
            <a:r>
              <a:rPr lang="zh-CN" altLang="en-US" dirty="0">
                <a:sym typeface="Calibri" panose="020F0502020204030204" pitchFamily="34" charset="0"/>
              </a:rPr>
              <a:t>，而且涉及</a:t>
            </a:r>
            <a:r>
              <a:rPr lang="en-US" altLang="zh-CN" i="1" dirty="0">
                <a:sym typeface="Calibri" panose="020F0502020204030204" pitchFamily="34" charset="0"/>
              </a:rPr>
              <a:t>U</a:t>
            </a:r>
            <a:r>
              <a:rPr lang="zh-CN" altLang="en-US" dirty="0">
                <a:sym typeface="Calibri" panose="020F0502020204030204" pitchFamily="34" charset="0"/>
              </a:rPr>
              <a:t>中其余属性</a:t>
            </a:r>
            <a:r>
              <a:rPr lang="en-US" altLang="zh-CN" i="1" dirty="0">
                <a:sym typeface="Calibri" panose="020F0502020204030204" pitchFamily="34" charset="0"/>
              </a:rPr>
              <a:t>Z</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dirty="0">
                <a:sym typeface="Calibri" panose="020F0502020204030204" pitchFamily="34" charset="0"/>
              </a:rPr>
              <a:t>一般地，在</a:t>
            </a:r>
            <a:r>
              <a:rPr lang="en-US" altLang="zh-CN" i="1" dirty="0">
                <a:sym typeface="Calibri" panose="020F0502020204030204" pitchFamily="34" charset="0"/>
              </a:rPr>
              <a:t>R </a:t>
            </a:r>
            <a:r>
              <a:rPr lang="zh-CN" altLang="en-US" dirty="0">
                <a:sym typeface="Calibri" panose="020F0502020204030204" pitchFamily="34" charset="0"/>
              </a:rPr>
              <a:t>(</a:t>
            </a:r>
            <a:r>
              <a:rPr lang="en-US" altLang="zh-CN" i="1" dirty="0">
                <a:sym typeface="Calibri" panose="020F0502020204030204" pitchFamily="34" charset="0"/>
              </a:rPr>
              <a:t>U </a:t>
            </a:r>
            <a:r>
              <a:rPr lang="zh-CN" altLang="en-US" dirty="0">
                <a:sym typeface="Calibri" panose="020F0502020204030204" pitchFamily="34" charset="0"/>
              </a:rPr>
              <a:t>)上若有</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在</a:t>
            </a:r>
            <a:r>
              <a:rPr lang="en-US" altLang="zh-CN" i="1" dirty="0">
                <a:sym typeface="Calibri" panose="020F0502020204030204" pitchFamily="34" charset="0"/>
              </a:rPr>
              <a:t>W </a:t>
            </a:r>
            <a:r>
              <a:rPr lang="zh-CN" altLang="en-US" dirty="0">
                <a:sym typeface="Calibri" panose="020F0502020204030204" pitchFamily="34" charset="0"/>
              </a:rPr>
              <a:t>(</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 </a:t>
            </a:r>
            <a:r>
              <a:rPr lang="zh-CN" altLang="en-US" dirty="0">
                <a:sym typeface="Calibri" panose="020F0502020204030204" pitchFamily="34" charset="0"/>
              </a:rPr>
              <a:t>)上成立，则称</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为</a:t>
            </a:r>
            <a:r>
              <a:rPr lang="en-US" altLang="zh-CN" i="1" dirty="0">
                <a:sym typeface="Calibri" panose="020F0502020204030204" pitchFamily="34" charset="0"/>
              </a:rPr>
              <a:t>R </a:t>
            </a:r>
            <a:r>
              <a:rPr lang="en-US" altLang="zh-CN" dirty="0">
                <a:sym typeface="Calibri" panose="020F0502020204030204" pitchFamily="34" charset="0"/>
              </a:rPr>
              <a:t>(</a:t>
            </a:r>
            <a:r>
              <a:rPr lang="en-US" altLang="zh-CN" i="1" dirty="0">
                <a:sym typeface="Calibri" panose="020F0502020204030204" pitchFamily="34" charset="0"/>
              </a:rPr>
              <a:t>U </a:t>
            </a:r>
            <a:r>
              <a:rPr lang="en-US" altLang="zh-CN" dirty="0">
                <a:sym typeface="Calibri" panose="020F0502020204030204" pitchFamily="34" charset="0"/>
              </a:rPr>
              <a:t>)</a:t>
            </a:r>
            <a:r>
              <a:rPr lang="zh-CN" altLang="en-US" dirty="0">
                <a:sym typeface="Calibri" panose="020F0502020204030204" pitchFamily="34" charset="0"/>
              </a:rPr>
              <a:t>的</a:t>
            </a:r>
            <a:r>
              <a:rPr lang="zh-CN" altLang="en-US" dirty="0">
                <a:solidFill>
                  <a:srgbClr val="0000CC"/>
                </a:solidFill>
                <a:sym typeface="Calibri" panose="020F0502020204030204" pitchFamily="34" charset="0"/>
              </a:rPr>
              <a:t>嵌入型多值依赖</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dirty="0">
                <a:sym typeface="Calibri" panose="020F0502020204030204" pitchFamily="34" charset="0"/>
              </a:rPr>
              <a:t>函数依赖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的有效性仅决定于</a:t>
            </a:r>
            <a:r>
              <a:rPr lang="en-US" altLang="zh-CN" i="1" dirty="0">
                <a:sym typeface="Calibri" panose="020F0502020204030204" pitchFamily="34" charset="0"/>
              </a:rPr>
              <a:t>X</a:t>
            </a:r>
            <a:r>
              <a:rPr lang="zh-CN" altLang="en-US"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这两个属性集的值。</a:t>
            </a:r>
            <a:endParaRPr lang="en-US" altLang="zh-CN" dirty="0">
              <a:sym typeface="Calibri" panose="020F0502020204030204" pitchFamily="34" charset="0"/>
            </a:endParaRPr>
          </a:p>
          <a:p>
            <a:pPr lvl="2">
              <a:lnSpc>
                <a:spcPct val="150000"/>
              </a:lnSpc>
            </a:pPr>
            <a:r>
              <a:rPr lang="zh-CN" altLang="en-US" dirty="0">
                <a:sym typeface="Calibri" panose="020F0502020204030204" pitchFamily="34" charset="0"/>
              </a:rPr>
              <a:t>只要在</a:t>
            </a:r>
            <a:r>
              <a:rPr lang="en-US" altLang="zh-CN" i="1" dirty="0">
                <a:sym typeface="Calibri" panose="020F0502020204030204" pitchFamily="34" charset="0"/>
              </a:rPr>
              <a:t>R </a:t>
            </a:r>
            <a:r>
              <a:rPr lang="zh-CN" altLang="en-US" dirty="0">
                <a:sym typeface="Calibri" panose="020F0502020204030204" pitchFamily="34" charset="0"/>
              </a:rPr>
              <a:t>(</a:t>
            </a:r>
            <a:r>
              <a:rPr lang="en-US" altLang="zh-CN" i="1" dirty="0">
                <a:sym typeface="Calibri" panose="020F0502020204030204" pitchFamily="34" charset="0"/>
              </a:rPr>
              <a:t>U </a:t>
            </a:r>
            <a:r>
              <a:rPr lang="zh-CN" altLang="en-US" dirty="0">
                <a:sym typeface="Calibri" panose="020F0502020204030204" pitchFamily="34" charset="0"/>
              </a:rPr>
              <a:t>)的任何一个关系</a:t>
            </a:r>
            <a:r>
              <a:rPr lang="en-US" altLang="zh-CN" dirty="0">
                <a:sym typeface="Calibri" panose="020F0502020204030204" pitchFamily="34" charset="0"/>
              </a:rPr>
              <a:t>r</a:t>
            </a:r>
            <a:r>
              <a:rPr lang="zh-CN" altLang="en-US" dirty="0">
                <a:sym typeface="Calibri" panose="020F0502020204030204" pitchFamily="34" charset="0"/>
              </a:rPr>
              <a:t>中，元组在</a:t>
            </a:r>
            <a:r>
              <a:rPr lang="en-US" altLang="zh-CN" i="1" dirty="0">
                <a:sym typeface="Calibri" panose="020F0502020204030204" pitchFamily="34" charset="0"/>
              </a:rPr>
              <a:t>X</a:t>
            </a:r>
            <a:r>
              <a:rPr lang="zh-CN" altLang="en-US" dirty="0">
                <a:sym typeface="Calibri" panose="020F0502020204030204" pitchFamily="34" charset="0"/>
              </a:rPr>
              <a:t>和</a:t>
            </a:r>
            <a:r>
              <a:rPr lang="en-US" altLang="zh-CN" i="1" dirty="0">
                <a:sym typeface="Calibri" panose="020F0502020204030204" pitchFamily="34" charset="0"/>
              </a:rPr>
              <a:t>Y</a:t>
            </a:r>
            <a:r>
              <a:rPr lang="zh-CN" altLang="en-US" dirty="0">
                <a:sym typeface="Calibri" panose="020F0502020204030204" pitchFamily="34" charset="0"/>
              </a:rPr>
              <a:t>上的值满足定义</a:t>
            </a:r>
            <a:r>
              <a:rPr lang="en-US" altLang="zh-CN" dirty="0">
                <a:sym typeface="Calibri" panose="020F0502020204030204" pitchFamily="34" charset="0"/>
              </a:rPr>
              <a:t>6.l</a:t>
            </a:r>
            <a:r>
              <a:rPr lang="zh-CN" altLang="en-US" dirty="0">
                <a:sym typeface="Calibri" panose="020F0502020204030204" pitchFamily="34" charset="0"/>
              </a:rPr>
              <a:t>，则函数依赖</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在任何属性集</a:t>
            </a:r>
            <a:r>
              <a:rPr lang="en-US" altLang="zh-CN" i="1" dirty="0">
                <a:sym typeface="Calibri" panose="020F0502020204030204" pitchFamily="34" charset="0"/>
              </a:rPr>
              <a:t>W </a:t>
            </a:r>
            <a:r>
              <a:rPr lang="zh-CN" altLang="en-US" dirty="0">
                <a:sym typeface="Calibri" panose="020F0502020204030204" pitchFamily="34" charset="0"/>
              </a:rPr>
              <a:t>(</a:t>
            </a:r>
            <a:r>
              <a:rPr lang="en-US" altLang="zh-CN" i="1" dirty="0">
                <a:sym typeface="Calibri" panose="020F0502020204030204" pitchFamily="34" charset="0"/>
              </a:rPr>
              <a:t>XY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 </a:t>
            </a:r>
            <a:r>
              <a:rPr lang="en-US" altLang="zh-CN" i="1" dirty="0">
                <a:sym typeface="Calibri" panose="020F0502020204030204" pitchFamily="34" charset="0"/>
              </a:rPr>
              <a:t>U </a:t>
            </a:r>
            <a:r>
              <a:rPr lang="zh-CN" altLang="en-US" dirty="0">
                <a:sym typeface="Calibri" panose="020F0502020204030204" pitchFamily="34" charset="0"/>
              </a:rPr>
              <a:t>)上成立。</a:t>
            </a:r>
            <a:endParaRPr lang="zh-CN" altLang="en-US" dirty="0">
              <a:sym typeface="Calibri" panose="020F0502020204030204" pitchFamily="34" charset="0"/>
            </a:endParaRPr>
          </a:p>
          <a:p>
            <a:pPr lvl="1">
              <a:lnSpc>
                <a:spcPct val="150000"/>
              </a:lnSpc>
            </a:pP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CC"/>
                </a:solidFill>
                <a:sym typeface="Calibri" panose="020F0502020204030204" pitchFamily="34" charset="0"/>
              </a:rPr>
              <a:t>多值依赖与函数依赖的区别</a:t>
            </a:r>
            <a:r>
              <a:rPr lang="en-US" altLang="zh-CN" dirty="0">
                <a:solidFill>
                  <a:srgbClr val="0000CC"/>
                </a:solidFill>
                <a:sym typeface="Calibri" panose="020F0502020204030204" pitchFamily="34" charset="0"/>
              </a:rPr>
              <a:t>(cont’d)</a:t>
            </a:r>
            <a:endParaRPr lang="zh-CN" altLang="en-US" dirty="0">
              <a:solidFill>
                <a:srgbClr val="0000CC"/>
              </a:solidFill>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若函数依赖</a:t>
            </a:r>
            <a:r>
              <a:rPr lang="en-US" altLang="zh-CN" dirty="0">
                <a:solidFill>
                  <a:srgbClr val="C00000"/>
                </a:solidFill>
                <a:sym typeface="Calibri" panose="020F0502020204030204" pitchFamily="34" charset="0"/>
              </a:rPr>
              <a:t>X→Y</a:t>
            </a:r>
            <a:r>
              <a:rPr lang="zh-CN" altLang="en-US" dirty="0">
                <a:solidFill>
                  <a:srgbClr val="C00000"/>
                </a:solidFill>
                <a:sym typeface="Calibri" panose="020F0502020204030204" pitchFamily="34" charset="0"/>
              </a:rPr>
              <a:t>在</a:t>
            </a:r>
            <a:r>
              <a:rPr lang="en-US" altLang="zh-CN" dirty="0">
                <a:solidFill>
                  <a:srgbClr val="C00000"/>
                </a:solidFill>
                <a:sym typeface="Calibri" panose="020F0502020204030204" pitchFamily="34" charset="0"/>
              </a:rPr>
              <a:t>R (U)</a:t>
            </a:r>
            <a:r>
              <a:rPr lang="zh-CN" altLang="en-US" dirty="0">
                <a:solidFill>
                  <a:srgbClr val="C00000"/>
                </a:solidFill>
                <a:sym typeface="Calibri" panose="020F0502020204030204" pitchFamily="34" charset="0"/>
              </a:rPr>
              <a:t>上成立，则对于任何</a:t>
            </a:r>
            <a:r>
              <a:rPr lang="en-US" altLang="zh-CN" dirty="0">
                <a:solidFill>
                  <a:srgbClr val="C00000"/>
                </a:solidFill>
                <a:sym typeface="Calibri" panose="020F0502020204030204" pitchFamily="34" charset="0"/>
              </a:rPr>
              <a:t>Y‘ </a:t>
            </a:r>
            <a:r>
              <a:rPr lang="en-US" altLang="zh-CN" dirty="0">
                <a:solidFill>
                  <a:srgbClr val="C00000"/>
                </a:solidFill>
                <a:sym typeface="Symbol" panose="05050102010706020507" pitchFamily="18" charset="2"/>
              </a:rPr>
              <a:t></a:t>
            </a:r>
            <a:r>
              <a:rPr lang="en-US" altLang="zh-CN" dirty="0">
                <a:solidFill>
                  <a:srgbClr val="C00000"/>
                </a:solidFill>
                <a:sym typeface="Calibri" panose="020F0502020204030204" pitchFamily="34" charset="0"/>
              </a:rPr>
              <a:t> Y</a:t>
            </a:r>
            <a:r>
              <a:rPr lang="zh-CN" altLang="en-US" dirty="0">
                <a:solidFill>
                  <a:srgbClr val="C00000"/>
                </a:solidFill>
                <a:sym typeface="Calibri" panose="020F0502020204030204" pitchFamily="34" charset="0"/>
              </a:rPr>
              <a:t>均有</a:t>
            </a:r>
            <a:r>
              <a:rPr lang="en-US" altLang="zh-CN" dirty="0">
                <a:solidFill>
                  <a:srgbClr val="C00000"/>
                </a:solidFill>
                <a:sym typeface="Calibri" panose="020F0502020204030204" pitchFamily="34" charset="0"/>
              </a:rPr>
              <a:t>X→Y’ </a:t>
            </a:r>
            <a:r>
              <a:rPr lang="zh-CN" altLang="en-US" dirty="0">
                <a:solidFill>
                  <a:srgbClr val="C00000"/>
                </a:solidFill>
                <a:sym typeface="Calibri" panose="020F0502020204030204" pitchFamily="34" charset="0"/>
              </a:rPr>
              <a:t>成立。</a:t>
            </a:r>
            <a:endParaRPr lang="en-US" altLang="zh-CN" dirty="0">
              <a:solidFill>
                <a:srgbClr val="C00000"/>
              </a:solidFill>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多值依赖</a:t>
            </a:r>
            <a:r>
              <a:rPr lang="en-US" altLang="zh-CN" dirty="0">
                <a:solidFill>
                  <a:srgbClr val="C00000"/>
                </a:solidFill>
                <a:sym typeface="Calibri" panose="020F0502020204030204" pitchFamily="34" charset="0"/>
              </a:rPr>
              <a:t>X→→Y</a:t>
            </a:r>
            <a:r>
              <a:rPr lang="zh-CN" altLang="en-US" dirty="0">
                <a:solidFill>
                  <a:srgbClr val="C00000"/>
                </a:solidFill>
                <a:sym typeface="Calibri" panose="020F0502020204030204" pitchFamily="34" charset="0"/>
              </a:rPr>
              <a:t>若在</a:t>
            </a:r>
            <a:r>
              <a:rPr lang="en-US" altLang="zh-CN" dirty="0">
                <a:solidFill>
                  <a:srgbClr val="C00000"/>
                </a:solidFill>
                <a:sym typeface="Calibri" panose="020F0502020204030204" pitchFamily="34" charset="0"/>
              </a:rPr>
              <a:t>R(U)</a:t>
            </a:r>
            <a:r>
              <a:rPr lang="zh-CN" altLang="en-US" dirty="0">
                <a:solidFill>
                  <a:srgbClr val="C00000"/>
                </a:solidFill>
                <a:sym typeface="Calibri" panose="020F0502020204030204" pitchFamily="34" charset="0"/>
              </a:rPr>
              <a:t>上成立，不能断言对于任何</a:t>
            </a:r>
            <a:r>
              <a:rPr lang="en-US" altLang="zh-CN" dirty="0">
                <a:solidFill>
                  <a:srgbClr val="C00000"/>
                </a:solidFill>
                <a:sym typeface="Calibri" panose="020F0502020204030204" pitchFamily="34" charset="0"/>
              </a:rPr>
              <a:t>Y’ </a:t>
            </a:r>
            <a:r>
              <a:rPr lang="en-US" altLang="zh-CN" dirty="0">
                <a:solidFill>
                  <a:srgbClr val="C00000"/>
                </a:solidFill>
                <a:sym typeface="Symbol" panose="05050102010706020507" pitchFamily="18" charset="2"/>
              </a:rPr>
              <a:t></a:t>
            </a:r>
            <a:r>
              <a:rPr lang="en-US" altLang="zh-CN" dirty="0">
                <a:sym typeface="Symbol" panose="05050102010706020507" pitchFamily="18" charset="2"/>
              </a:rPr>
              <a:t> </a:t>
            </a:r>
            <a:r>
              <a:rPr lang="en-US" altLang="zh-CN" dirty="0">
                <a:solidFill>
                  <a:srgbClr val="C00000"/>
                </a:solidFill>
                <a:sym typeface="Calibri" panose="020F0502020204030204" pitchFamily="34" charset="0"/>
              </a:rPr>
              <a:t>Y</a:t>
            </a:r>
            <a:r>
              <a:rPr lang="zh-CN" altLang="en-US" dirty="0">
                <a:solidFill>
                  <a:srgbClr val="C00000"/>
                </a:solidFill>
                <a:sym typeface="Calibri" panose="020F0502020204030204" pitchFamily="34" charset="0"/>
              </a:rPr>
              <a:t>有</a:t>
            </a:r>
            <a:r>
              <a:rPr lang="en-US" altLang="zh-CN" dirty="0">
                <a:solidFill>
                  <a:srgbClr val="C00000"/>
                </a:solidFill>
                <a:sym typeface="Calibri" panose="020F0502020204030204" pitchFamily="34" charset="0"/>
              </a:rPr>
              <a:t>X→→Y’ </a:t>
            </a:r>
            <a:r>
              <a:rPr lang="zh-CN" altLang="en-US" dirty="0">
                <a:solidFill>
                  <a:srgbClr val="C00000"/>
                </a:solidFill>
                <a:sym typeface="Calibri" panose="020F0502020204030204" pitchFamily="34" charset="0"/>
              </a:rPr>
              <a:t>成立。</a:t>
            </a:r>
            <a:endParaRPr lang="en-US" altLang="zh-CN" dirty="0">
              <a:solidFill>
                <a:srgbClr val="C00000"/>
              </a:solidFill>
              <a:sym typeface="Calibri" panose="020F0502020204030204" pitchFamily="34" charset="0"/>
            </a:endParaRPr>
          </a:p>
          <a:p>
            <a:pPr lvl="1">
              <a:lnSpc>
                <a:spcPct val="150000"/>
              </a:lnSpc>
            </a:pPr>
            <a:r>
              <a:rPr lang="en-US" altLang="zh-CN" dirty="0">
                <a:solidFill>
                  <a:srgbClr val="0000CC"/>
                </a:solidFill>
                <a:sym typeface="Calibri" panose="020F0502020204030204" pitchFamily="34" charset="0"/>
              </a:rPr>
              <a:t>[</a:t>
            </a:r>
            <a:r>
              <a:rPr lang="zh-CN" altLang="en-US" dirty="0">
                <a:solidFill>
                  <a:srgbClr val="0000CC"/>
                </a:solidFill>
                <a:sym typeface="Calibri" panose="020F0502020204030204" pitchFamily="34" charset="0"/>
              </a:rPr>
              <a:t>例</a:t>
            </a:r>
            <a:r>
              <a:rPr lang="en-US" altLang="zh-CN" dirty="0">
                <a:solidFill>
                  <a:srgbClr val="0000CC"/>
                </a:solidFill>
                <a:sym typeface="Calibri" panose="020F0502020204030204" pitchFamily="34" charset="0"/>
              </a:rPr>
              <a:t>] </a:t>
            </a:r>
            <a:r>
              <a:rPr lang="zh-CN" altLang="en-US" dirty="0"/>
              <a:t>关系</a:t>
            </a:r>
            <a:r>
              <a:rPr lang="en-US" altLang="zh-CN" dirty="0"/>
              <a:t>R(A, B, C, D)</a:t>
            </a:r>
            <a:r>
              <a:rPr lang="zh-CN" altLang="en-US" dirty="0"/>
              <a:t>，</a:t>
            </a:r>
            <a:r>
              <a:rPr lang="en-US" altLang="zh-CN" dirty="0"/>
              <a:t>A</a:t>
            </a:r>
            <a:r>
              <a:rPr lang="zh-CN" altLang="en-US" dirty="0"/>
              <a:t>→→ </a:t>
            </a:r>
            <a:r>
              <a:rPr lang="en-US" altLang="zh-CN" dirty="0"/>
              <a:t>BC</a:t>
            </a:r>
            <a:r>
              <a:rPr lang="zh-CN" altLang="en-US" dirty="0"/>
              <a:t>成立，当然也有</a:t>
            </a:r>
            <a:r>
              <a:rPr lang="en-US" altLang="zh-CN" dirty="0"/>
              <a:t>A</a:t>
            </a:r>
            <a:r>
              <a:rPr lang="zh-CN" altLang="en-US" dirty="0"/>
              <a:t>→→ </a:t>
            </a:r>
            <a:r>
              <a:rPr lang="en-US" altLang="zh-CN" dirty="0"/>
              <a:t>D</a:t>
            </a:r>
            <a:r>
              <a:rPr lang="zh-CN" altLang="en-US" dirty="0"/>
              <a:t>成立。但表</a:t>
            </a:r>
            <a:r>
              <a:rPr lang="en-US" altLang="zh-CN" dirty="0"/>
              <a:t>6.6</a:t>
            </a:r>
            <a:r>
              <a:rPr lang="zh-CN" altLang="en-US" dirty="0"/>
              <a:t>说明，有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不成立。</a:t>
            </a:r>
            <a:r>
              <a:rPr lang="en-US" altLang="zh-CN" dirty="0">
                <a:solidFill>
                  <a:srgbClr val="FF0000"/>
                </a:solidFill>
              </a:rPr>
              <a:t>(</a:t>
            </a:r>
            <a:r>
              <a:rPr lang="zh-CN" altLang="en-US" dirty="0">
                <a:solidFill>
                  <a:srgbClr val="FF0000"/>
                </a:solidFill>
              </a:rPr>
              <a:t>证明方法见下一页</a:t>
            </a:r>
            <a:r>
              <a:rPr lang="en-US" altLang="zh-CN" dirty="0">
                <a:solidFill>
                  <a:srgbClr val="FF0000"/>
                </a:solidFill>
              </a:rPr>
              <a:t>)</a:t>
            </a:r>
            <a:endParaRPr lang="en-US" altLang="zh-CN" dirty="0">
              <a:solidFill>
                <a:srgbClr val="FF0000"/>
              </a:solidFill>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6"/>
          <p:cNvGraphicFramePr>
            <a:graphicFrameLocks noGrp="1"/>
          </p:cNvGraphicFramePr>
          <p:nvPr/>
        </p:nvGraphicFramePr>
        <p:xfrm>
          <a:off x="3335594" y="4231045"/>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endPar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endPar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endPar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endPar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000" b="0"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000" b="0"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000" b="0"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000" b="0"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000" b="0"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000" b="0"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000" b="0"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000" b="0"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r>
                        <a:rPr kumimoji="0" lang="en-US" sz="2000" b="0"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000" b="0"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9"/>
          <p:cNvSpPr txBox="1"/>
          <p:nvPr/>
        </p:nvSpPr>
        <p:spPr>
          <a:xfrm>
            <a:off x="3275856" y="3769380"/>
            <a:ext cx="5585826" cy="461665"/>
          </a:xfrm>
          <a:prstGeom prst="rect">
            <a:avLst/>
          </a:prstGeom>
          <a:noFill/>
        </p:spPr>
        <p:txBody>
          <a:bodyPr wrap="square" rtlCol="0">
            <a:spAutoFit/>
          </a:bodyPr>
          <a:lstStyle/>
          <a:p>
            <a:pPr algn="ctr"/>
            <a:r>
              <a:rPr lang="zh-CN" altLang="en-US" sz="2400" dirty="0">
                <a:solidFill>
                  <a:srgbClr val="0000CC"/>
                </a:solidFill>
                <a:latin typeface="等线 Light" panose="02010600030101010101" pitchFamily="2" charset="-122"/>
                <a:ea typeface="等线 Light" panose="02010600030101010101" pitchFamily="2" charset="-122"/>
              </a:rPr>
              <a:t> 表</a:t>
            </a:r>
            <a:r>
              <a:rPr lang="en-US" altLang="zh-CN" sz="2400" dirty="0">
                <a:solidFill>
                  <a:srgbClr val="0000CC"/>
                </a:solidFill>
                <a:latin typeface="等线 Light" panose="02010600030101010101" pitchFamily="2" charset="-122"/>
                <a:ea typeface="等线 Light" panose="02010600030101010101" pitchFamily="2" charset="-122"/>
              </a:rPr>
              <a:t>6.6  R</a:t>
            </a:r>
            <a:r>
              <a:rPr lang="zh-CN" altLang="en-US" sz="2400" dirty="0">
                <a:solidFill>
                  <a:srgbClr val="0000CC"/>
                </a:solidFill>
                <a:latin typeface="等线 Light" panose="02010600030101010101" pitchFamily="2" charset="-122"/>
                <a:ea typeface="等线 Light" panose="02010600030101010101" pitchFamily="2" charset="-122"/>
              </a:rPr>
              <a:t>的一个实例</a:t>
            </a:r>
            <a:endParaRPr lang="zh-CN" altLang="en-US" sz="2400" dirty="0">
              <a:solidFill>
                <a:srgbClr val="0000CC"/>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FF0000"/>
                </a:solidFill>
              </a:rPr>
              <a:t>多值依赖的判定方法</a:t>
            </a:r>
            <a:endParaRPr lang="en-US" altLang="zh-CN" dirty="0">
              <a:solidFill>
                <a:srgbClr val="FF0000"/>
              </a:solidFill>
            </a:endParaRPr>
          </a:p>
          <a:p>
            <a:pPr lvl="1"/>
            <a:r>
              <a:rPr lang="zh-CN" altLang="en-US" dirty="0"/>
              <a:t>以上例为例进行说明</a:t>
            </a:r>
            <a:endParaRPr lang="en-US" altLang="zh-CN" dirty="0"/>
          </a:p>
          <a:p>
            <a:pPr marL="357505" lvl="1" indent="0">
              <a:buNone/>
            </a:pPr>
            <a:r>
              <a:rPr lang="en-US" altLang="zh-CN" dirty="0">
                <a:solidFill>
                  <a:srgbClr val="0000CC"/>
                </a:solidFill>
              </a:rPr>
              <a:t>    1. A</a:t>
            </a:r>
            <a:r>
              <a:rPr lang="zh-CN" altLang="en-US" dirty="0">
                <a:solidFill>
                  <a:srgbClr val="0000CC"/>
                </a:solidFill>
              </a:rPr>
              <a:t>→→ </a:t>
            </a:r>
            <a:r>
              <a:rPr lang="en-US" altLang="zh-CN" dirty="0">
                <a:solidFill>
                  <a:srgbClr val="0000CC"/>
                </a:solidFill>
              </a:rPr>
              <a:t>BC</a:t>
            </a:r>
            <a:r>
              <a:rPr lang="zh-CN" altLang="en-US" dirty="0">
                <a:solidFill>
                  <a:srgbClr val="0000CC"/>
                </a:solidFill>
              </a:rPr>
              <a:t>成立</a:t>
            </a:r>
            <a:r>
              <a:rPr lang="zh-CN" altLang="en-US" dirty="0"/>
              <a:t>：</a:t>
            </a:r>
            <a:endParaRPr lang="en-US" altLang="zh-CN" dirty="0"/>
          </a:p>
          <a:p>
            <a:pPr lvl="2"/>
            <a:r>
              <a:rPr lang="zh-CN" altLang="en-US" dirty="0"/>
              <a:t>先选取第一条元组</a:t>
            </a:r>
            <a:r>
              <a:rPr lang="en-US" altLang="zh-CN" dirty="0"/>
              <a:t>r</a:t>
            </a:r>
            <a:r>
              <a:rPr lang="zh-CN" altLang="en-US" dirty="0"/>
              <a:t>，得出</a:t>
            </a:r>
            <a:r>
              <a:rPr lang="en-US" altLang="zh-CN" dirty="0"/>
              <a:t>r(A)</a:t>
            </a:r>
            <a:r>
              <a:rPr lang="zh-CN" altLang="en-US" dirty="0"/>
              <a:t>的值，再往下从第二条元组开始，依次检查后续元组</a:t>
            </a:r>
            <a:r>
              <a:rPr lang="en-US" altLang="zh-CN" dirty="0"/>
              <a:t>r</a:t>
            </a:r>
            <a:r>
              <a:rPr lang="zh-CN" altLang="en-US" dirty="0"/>
              <a:t>‘在</a:t>
            </a:r>
            <a:r>
              <a:rPr lang="en-US" altLang="zh-CN" dirty="0"/>
              <a:t>A</a:t>
            </a:r>
            <a:r>
              <a:rPr lang="zh-CN" altLang="en-US" dirty="0"/>
              <a:t>上的分量是否等于</a:t>
            </a:r>
            <a:r>
              <a:rPr lang="en-US" altLang="zh-CN" dirty="0"/>
              <a:t>r(A)</a:t>
            </a:r>
            <a:r>
              <a:rPr lang="zh-CN" altLang="en-US" dirty="0"/>
              <a:t>。若相等，则调换两条元组在</a:t>
            </a:r>
            <a:r>
              <a:rPr lang="en-US" altLang="zh-CN" dirty="0"/>
              <a:t>BC</a:t>
            </a:r>
            <a:r>
              <a:rPr lang="zh-CN" altLang="en-US" dirty="0"/>
              <a:t>分量并检查调换后得到新的两个元组是否还是</a:t>
            </a:r>
            <a:r>
              <a:rPr lang="en-US" altLang="zh-CN" dirty="0"/>
              <a:t>R</a:t>
            </a:r>
            <a:r>
              <a:rPr lang="zh-CN" altLang="en-US" dirty="0"/>
              <a:t>中，若在，则继续上述比较过程，若不在，则表明</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BC</a:t>
            </a:r>
            <a:r>
              <a:rPr lang="zh-CN" altLang="en-US" dirty="0"/>
              <a:t>，即不满足多值依赖。</a:t>
            </a:r>
            <a:endParaRPr lang="en-US" altLang="zh-CN" dirty="0"/>
          </a:p>
          <a:p>
            <a:pPr lvl="2"/>
            <a:r>
              <a:rPr lang="zh-CN" altLang="en-US" dirty="0">
                <a:solidFill>
                  <a:srgbClr val="0000CC"/>
                </a:solidFill>
              </a:rPr>
              <a:t>示例操作</a:t>
            </a:r>
            <a:r>
              <a:rPr lang="zh-CN" altLang="en-US" dirty="0"/>
              <a:t>：因为第</a:t>
            </a:r>
            <a:r>
              <a:rPr lang="en-US" altLang="zh-CN" dirty="0"/>
              <a:t>1</a:t>
            </a:r>
            <a:r>
              <a:rPr lang="zh-CN" altLang="en-US" dirty="0"/>
              <a:t>，</a:t>
            </a:r>
            <a:r>
              <a:rPr lang="en-US" altLang="zh-CN" dirty="0"/>
              <a:t>2</a:t>
            </a:r>
            <a:r>
              <a:rPr lang="zh-CN" altLang="en-US" dirty="0"/>
              <a:t>条元组在属性</a:t>
            </a:r>
            <a:r>
              <a:rPr lang="en-US" altLang="zh-CN" dirty="0"/>
              <a:t>A</a:t>
            </a:r>
            <a:r>
              <a:rPr lang="zh-CN" altLang="en-US" dirty="0"/>
              <a:t>上的值相同，交换</a:t>
            </a:r>
            <a:r>
              <a:rPr lang="en-US" altLang="zh-CN" dirty="0"/>
              <a:t>(a1,b1,c1,d1)</a:t>
            </a:r>
            <a:r>
              <a:rPr lang="zh-CN" altLang="en-US" dirty="0"/>
              <a:t>与</a:t>
            </a:r>
            <a:r>
              <a:rPr lang="en-US" altLang="zh-CN" dirty="0"/>
              <a:t>(a1,b1,c1,d2)</a:t>
            </a:r>
            <a:r>
              <a:rPr lang="zh-CN" altLang="en-US" dirty="0"/>
              <a:t>在</a:t>
            </a:r>
            <a:r>
              <a:rPr lang="en-US" altLang="zh-CN" dirty="0"/>
              <a:t>BC</a:t>
            </a:r>
            <a:r>
              <a:rPr lang="zh-CN" altLang="en-US" dirty="0"/>
              <a:t>上的值后仍然在</a:t>
            </a:r>
            <a:r>
              <a:rPr lang="en-US" altLang="zh-CN" dirty="0"/>
              <a:t>R</a:t>
            </a:r>
            <a:r>
              <a:rPr lang="zh-CN" altLang="en-US" dirty="0"/>
              <a:t>中。穷尽实例上的所有元组，可得最后结果。</a:t>
            </a:r>
            <a:endParaRPr lang="en-US" altLang="zh-CN" dirty="0"/>
          </a:p>
          <a:p>
            <a:pPr lvl="2"/>
            <a:endParaRPr lang="en-US" altLang="zh-CN" dirty="0"/>
          </a:p>
          <a:p>
            <a:pPr lvl="2"/>
            <a:endParaRPr lang="en-US" altLang="zh-CN" dirty="0"/>
          </a:p>
          <a:p>
            <a:pPr marL="715645" lvl="2" indent="0">
              <a:buNone/>
            </a:pPr>
            <a:r>
              <a:rPr lang="en-US" altLang="zh-CN" sz="2400" dirty="0">
                <a:solidFill>
                  <a:srgbClr val="0000CC"/>
                </a:solidFill>
              </a:rPr>
              <a:t>2. A</a:t>
            </a:r>
            <a:r>
              <a:rPr lang="zh-CN" altLang="en-US" sz="2400" dirty="0">
                <a:solidFill>
                  <a:srgbClr val="0000CC"/>
                </a:solidFill>
              </a:rPr>
              <a:t>→→ </a:t>
            </a:r>
            <a:r>
              <a:rPr lang="en-US" altLang="zh-CN" sz="2400" dirty="0">
                <a:solidFill>
                  <a:srgbClr val="0000CC"/>
                </a:solidFill>
              </a:rPr>
              <a:t>B</a:t>
            </a:r>
            <a:r>
              <a:rPr lang="zh-CN" altLang="en-US" sz="2400" dirty="0">
                <a:solidFill>
                  <a:srgbClr val="0000CC"/>
                </a:solidFill>
              </a:rPr>
              <a:t>不成立</a:t>
            </a:r>
            <a:endParaRPr lang="en-US" altLang="zh-CN" sz="2400" dirty="0"/>
          </a:p>
          <a:p>
            <a:pPr lvl="2"/>
            <a:r>
              <a:rPr lang="zh-CN" altLang="en-US" dirty="0"/>
              <a:t>因为交换</a:t>
            </a:r>
            <a:r>
              <a:rPr lang="en-US" altLang="zh-CN" dirty="0"/>
              <a:t>(a1,</a:t>
            </a:r>
            <a:r>
              <a:rPr lang="en-US" altLang="zh-CN" dirty="0">
                <a:solidFill>
                  <a:srgbClr val="FF0000"/>
                </a:solidFill>
              </a:rPr>
              <a:t>b1</a:t>
            </a:r>
            <a:r>
              <a:rPr lang="en-US" altLang="zh-CN" dirty="0"/>
              <a:t>,c1,d1)</a:t>
            </a:r>
            <a:r>
              <a:rPr lang="zh-CN" altLang="en-US" dirty="0"/>
              <a:t>与</a:t>
            </a:r>
            <a:r>
              <a:rPr lang="en-US" altLang="zh-CN" dirty="0"/>
              <a:t>(a1,</a:t>
            </a:r>
            <a:r>
              <a:rPr lang="en-US" altLang="zh-CN" dirty="0">
                <a:solidFill>
                  <a:srgbClr val="FF0000"/>
                </a:solidFill>
              </a:rPr>
              <a:t>b2</a:t>
            </a:r>
            <a:r>
              <a:rPr lang="en-US" altLang="zh-CN" dirty="0"/>
              <a:t>,c2,d1)</a:t>
            </a:r>
            <a:r>
              <a:rPr lang="zh-CN" altLang="en-US" dirty="0"/>
              <a:t>在</a:t>
            </a:r>
            <a:r>
              <a:rPr lang="en-US" altLang="zh-CN" dirty="0"/>
              <a:t>B</a:t>
            </a:r>
            <a:r>
              <a:rPr lang="zh-CN" altLang="en-US" dirty="0"/>
              <a:t>上的分量后变为：</a:t>
            </a:r>
            <a:r>
              <a:rPr lang="en-US" altLang="zh-CN" dirty="0"/>
              <a:t> (a1,</a:t>
            </a:r>
            <a:r>
              <a:rPr lang="en-US" altLang="zh-CN" dirty="0">
                <a:solidFill>
                  <a:srgbClr val="FF0000"/>
                </a:solidFill>
              </a:rPr>
              <a:t>b2</a:t>
            </a:r>
            <a:r>
              <a:rPr lang="en-US" altLang="zh-CN" dirty="0"/>
              <a:t>,c1,d1)</a:t>
            </a:r>
            <a:r>
              <a:rPr lang="zh-CN" altLang="en-US" dirty="0"/>
              <a:t>和</a:t>
            </a:r>
            <a:r>
              <a:rPr lang="en-US" altLang="zh-CN" dirty="0"/>
              <a:t>(a1,</a:t>
            </a:r>
            <a:r>
              <a:rPr lang="en-US" altLang="zh-CN" dirty="0">
                <a:solidFill>
                  <a:srgbClr val="FF0000"/>
                </a:solidFill>
              </a:rPr>
              <a:t>b1</a:t>
            </a:r>
            <a:r>
              <a:rPr lang="en-US" altLang="zh-CN" dirty="0"/>
              <a:t>,c2,d1)</a:t>
            </a:r>
            <a:r>
              <a:rPr lang="zh-CN" altLang="en-US" dirty="0"/>
              <a:t>，这两条新元组都不在</a:t>
            </a:r>
            <a:r>
              <a:rPr lang="en-US" altLang="zh-CN" dirty="0"/>
              <a:t>R</a:t>
            </a:r>
            <a:r>
              <a:rPr lang="zh-CN" altLang="en-US" dirty="0"/>
              <a:t>中，所以</a:t>
            </a:r>
            <a:r>
              <a:rPr lang="en-US" altLang="zh-CN" dirty="0">
                <a:solidFill>
                  <a:srgbClr val="FF0000"/>
                </a:solidFill>
              </a:rPr>
              <a:t>A</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B</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8" name="组合 7"/>
          <p:cNvGrpSpPr/>
          <p:nvPr/>
        </p:nvGrpSpPr>
        <p:grpSpPr>
          <a:xfrm>
            <a:off x="3829709" y="4508500"/>
            <a:ext cx="4428907" cy="461666"/>
            <a:chOff x="4274100" y="4114800"/>
            <a:chExt cx="4428907" cy="461666"/>
          </a:xfrm>
        </p:grpSpPr>
        <p:sp>
          <p:nvSpPr>
            <p:cNvPr id="5" name="矩形 4"/>
            <p:cNvSpPr/>
            <p:nvPr/>
          </p:nvSpPr>
          <p:spPr>
            <a:xfrm>
              <a:off x="4274100" y="4114800"/>
              <a:ext cx="1824538" cy="461665"/>
            </a:xfrm>
            <a:prstGeom prst="rect">
              <a:avLst/>
            </a:prstGeom>
          </p:spPr>
          <p:txBody>
            <a:bodyPr wrap="none">
              <a:spAutoFit/>
            </a:bodyPr>
            <a:lstStyle/>
            <a:p>
              <a:r>
                <a:rPr lang="en-US" altLang="zh-CN" sz="2400" dirty="0">
                  <a:solidFill>
                    <a:srgbClr val="0000CC"/>
                  </a:solidFill>
                </a:rPr>
                <a:t>(a1,b1,c1,d1)</a:t>
              </a:r>
              <a:endParaRPr lang="zh-CN" altLang="en-US" sz="2400" dirty="0">
                <a:solidFill>
                  <a:srgbClr val="0000CC"/>
                </a:solidFill>
              </a:endParaRPr>
            </a:p>
          </p:txBody>
        </p:sp>
        <p:sp>
          <p:nvSpPr>
            <p:cNvPr id="6" name="矩形 5"/>
            <p:cNvSpPr/>
            <p:nvPr/>
          </p:nvSpPr>
          <p:spPr>
            <a:xfrm>
              <a:off x="6788700" y="4114801"/>
              <a:ext cx="1914307" cy="461665"/>
            </a:xfrm>
            <a:prstGeom prst="rect">
              <a:avLst/>
            </a:prstGeom>
          </p:spPr>
          <p:txBody>
            <a:bodyPr wrap="none">
              <a:spAutoFit/>
            </a:bodyPr>
            <a:lstStyle/>
            <a:p>
              <a:pPr marL="88900" lvl="2"/>
              <a:r>
                <a:rPr lang="en-US" altLang="zh-CN" sz="2400" dirty="0">
                  <a:solidFill>
                    <a:srgbClr val="0000CC"/>
                  </a:solidFill>
                </a:rPr>
                <a:t>(a1,b1,c1,d2)</a:t>
              </a:r>
              <a:endParaRPr lang="zh-CN" altLang="en-US" sz="2400" dirty="0">
                <a:solidFill>
                  <a:srgbClr val="0000CC"/>
                </a:solidFill>
              </a:endParaRPr>
            </a:p>
          </p:txBody>
        </p:sp>
      </p:grpSp>
      <p:sp>
        <p:nvSpPr>
          <p:cNvPr id="9" name="椭圆 8"/>
          <p:cNvSpPr/>
          <p:nvPr/>
        </p:nvSpPr>
        <p:spPr>
          <a:xfrm>
            <a:off x="4280009" y="45085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82362" y="44958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9" idx="4"/>
            <a:endCxn id="10" idx="4"/>
          </p:cNvCxnSpPr>
          <p:nvPr/>
        </p:nvCxnSpPr>
        <p:spPr>
          <a:xfrm rot="5400000" flipH="1" flipV="1">
            <a:off x="5993935" y="3662638"/>
            <a:ext cx="12700" cy="2602353"/>
          </a:xfrm>
          <a:prstGeom prst="curvedConnector3">
            <a:avLst>
              <a:gd name="adj1" fmla="val -1800000"/>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0" idx="0"/>
          </p:cNvCxnSpPr>
          <p:nvPr/>
        </p:nvCxnSpPr>
        <p:spPr>
          <a:xfrm rot="16200000" flipH="1" flipV="1">
            <a:off x="5968390" y="3175610"/>
            <a:ext cx="12882" cy="2653262"/>
          </a:xfrm>
          <a:prstGeom prst="bentConnector4">
            <a:avLst>
              <a:gd name="adj1" fmla="val -1774569"/>
              <a:gd name="adj2" fmla="val 10002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二</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4114800" y="1222924"/>
            <a:ext cx="1752601" cy="5169289"/>
          </a:xfrm>
          <a:prstGeom prst="rect">
            <a:avLst/>
          </a:prstGeom>
        </p:spPr>
      </p:pic>
      <p:sp>
        <p:nvSpPr>
          <p:cNvPr id="6" name="文本框 5"/>
          <p:cNvSpPr txBox="1"/>
          <p:nvPr/>
        </p:nvSpPr>
        <p:spPr>
          <a:xfrm>
            <a:off x="381000" y="1219200"/>
            <a:ext cx="3733800" cy="3970318"/>
          </a:xfrm>
          <a:prstGeom prst="rect">
            <a:avLst/>
          </a:prstGeom>
          <a:noFill/>
        </p:spPr>
        <p:txBody>
          <a:bodyPr wrap="square" rtlCol="0">
            <a:spAutoFit/>
          </a:bodyPr>
          <a:lstStyle/>
          <a:p>
            <a:pPr marL="266700" indent="-266700">
              <a:lnSpc>
                <a:spcPct val="150000"/>
              </a:lnSpc>
              <a:buFont typeface="+mj-lt"/>
              <a:buAutoNum type="arabicPeriod"/>
            </a:pPr>
            <a:r>
              <a:rPr lang="zh-CN" altLang="en-US" sz="2400" dirty="0">
                <a:solidFill>
                  <a:srgbClr val="0000CC"/>
                </a:solidFill>
                <a:latin typeface="等线 Light" panose="02010600030101010101" pitchFamily="2" charset="-122"/>
                <a:ea typeface="等线 Light" panose="02010600030101010101" pitchFamily="2" charset="-122"/>
              </a:rPr>
              <a:t>右边为关系模式</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的一个实例，问：该实例满足以下哪个多值依赖？</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B </a:t>
            </a:r>
            <a:r>
              <a:rPr lang="zh-CN" altLang="en-US" sz="2400" dirty="0">
                <a:solidFill>
                  <a:srgbClr val="0000CC"/>
                </a:solidFill>
              </a:rPr>
              <a:t>→→ </a:t>
            </a:r>
            <a:r>
              <a:rPr lang="en-US" altLang="zh-CN" sz="2400" dirty="0">
                <a:solidFill>
                  <a:srgbClr val="0000CC"/>
                </a:solidFill>
              </a:rPr>
              <a:t>A</a:t>
            </a:r>
            <a:endParaRPr lang="en-US" altLang="zh-CN" sz="2400" dirty="0">
              <a:solidFill>
                <a:srgbClr val="0000CC"/>
              </a:solidFill>
            </a:endParaRP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D </a:t>
            </a:r>
            <a:r>
              <a:rPr lang="zh-CN" altLang="en-US" sz="2400" dirty="0">
                <a:solidFill>
                  <a:srgbClr val="0000CC"/>
                </a:solidFill>
              </a:rPr>
              <a:t>→→ </a:t>
            </a:r>
            <a:r>
              <a:rPr lang="en-US" altLang="zh-CN" sz="2400" dirty="0">
                <a:solidFill>
                  <a:srgbClr val="0000CC"/>
                </a:solidFill>
              </a:rPr>
              <a:t>BC</a:t>
            </a:r>
            <a:endParaRPr lang="en-US" altLang="zh-CN" sz="2400" dirty="0">
              <a:solidFill>
                <a:srgbClr val="0000CC"/>
              </a:solidFill>
            </a:endParaRP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A </a:t>
            </a:r>
            <a:r>
              <a:rPr lang="zh-CN" altLang="en-US" sz="2400" dirty="0">
                <a:solidFill>
                  <a:srgbClr val="0000CC"/>
                </a:solidFill>
              </a:rPr>
              <a:t>→→ </a:t>
            </a:r>
            <a:r>
              <a:rPr lang="en-US" altLang="zh-CN" sz="2400" dirty="0">
                <a:solidFill>
                  <a:srgbClr val="0000CC"/>
                </a:solidFill>
              </a:rPr>
              <a:t>A</a:t>
            </a:r>
            <a:endParaRPr lang="en-US" altLang="zh-CN" sz="2400" dirty="0">
              <a:solidFill>
                <a:srgbClr val="0000CC"/>
              </a:solidFill>
            </a:endParaRP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D </a:t>
            </a:r>
            <a:r>
              <a:rPr lang="zh-CN" altLang="en-US" sz="2400" dirty="0">
                <a:solidFill>
                  <a:srgbClr val="0000CC"/>
                </a:solidFill>
              </a:rPr>
              <a:t>→→ </a:t>
            </a:r>
            <a:r>
              <a:rPr lang="en-US" altLang="zh-CN" sz="2400" dirty="0">
                <a:solidFill>
                  <a:srgbClr val="0000CC"/>
                </a:solidFill>
              </a:rPr>
              <a:t>A</a:t>
            </a:r>
            <a:r>
              <a:rPr lang="en-US" altLang="zh-CN" sz="2400" dirty="0">
                <a:solidFill>
                  <a:srgbClr val="0000CC"/>
                </a:solidFill>
                <a:latin typeface="等线 Light" panose="02010600030101010101" pitchFamily="2" charset="-122"/>
                <a:ea typeface="等线 Light" panose="02010600030101010101" pitchFamily="2" charset="-122"/>
              </a:rPr>
              <a:t>  </a:t>
            </a:r>
            <a:endParaRPr lang="zh-CN" altLang="en-US" sz="2400" dirty="0">
              <a:solidFill>
                <a:srgbClr val="0000CC"/>
              </a:solidFill>
              <a:latin typeface="等线 Light" panose="02010600030101010101" pitchFamily="2" charset="-122"/>
              <a:ea typeface="等线 Light" panose="02010600030101010101" pitchFamily="2" charset="-122"/>
            </a:endParaRPr>
          </a:p>
        </p:txBody>
      </p:sp>
      <p:sp>
        <p:nvSpPr>
          <p:cNvPr id="8" name="文本框 7"/>
          <p:cNvSpPr txBox="1"/>
          <p:nvPr/>
        </p:nvSpPr>
        <p:spPr>
          <a:xfrm>
            <a:off x="6324600" y="1219200"/>
            <a:ext cx="5334000" cy="5775960"/>
          </a:xfrm>
          <a:prstGeom prst="rect">
            <a:avLst/>
          </a:prstGeom>
          <a:noFill/>
        </p:spPr>
        <p:txBody>
          <a:bodyPr wrap="square" rtlCol="0">
            <a:spAutoFit/>
          </a:bodyPr>
          <a:lstStyle/>
          <a:p>
            <a:pPr marL="355600" indent="-355600">
              <a:lnSpc>
                <a:spcPct val="140000"/>
              </a:lnSpc>
              <a:buFont typeface="+mj-lt"/>
              <a:buAutoNum type="arabicPeriod" startAt="2"/>
            </a:pPr>
            <a:r>
              <a:rPr lang="zh-CN" altLang="en-US" sz="2400" dirty="0">
                <a:solidFill>
                  <a:srgbClr val="0000CC"/>
                </a:solidFill>
                <a:latin typeface="等线 Light" panose="02010600030101010101" pitchFamily="2" charset="-122"/>
                <a:ea typeface="等线 Light" panose="02010600030101010101" pitchFamily="2" charset="-122"/>
              </a:rPr>
              <a:t>假设关系模式</a:t>
            </a:r>
            <a:r>
              <a:rPr lang="en-US" altLang="zh-CN" sz="2400" dirty="0">
                <a:solidFill>
                  <a:srgbClr val="0000CC"/>
                </a:solidFill>
                <a:latin typeface="等线 Light" panose="02010600030101010101" pitchFamily="2" charset="-122"/>
                <a:ea typeface="等线 Light" panose="02010600030101010101" pitchFamily="2" charset="-122"/>
              </a:rPr>
              <a:t>R(A, B, C, D, E)</a:t>
            </a:r>
            <a:r>
              <a:rPr lang="zh-CN" altLang="en-US" sz="2400" dirty="0">
                <a:solidFill>
                  <a:srgbClr val="0000CC"/>
                </a:solidFill>
                <a:latin typeface="等线 Light" panose="02010600030101010101" pitchFamily="2" charset="-122"/>
                <a:ea typeface="等线 Light" panose="02010600030101010101" pitchFamily="2" charset="-122"/>
              </a:rPr>
              <a:t>有如下多值依赖：</a:t>
            </a:r>
            <a:r>
              <a:rPr lang="en-US" altLang="zh-CN" sz="2400" dirty="0">
                <a:solidFill>
                  <a:srgbClr val="0000CC"/>
                </a:solidFill>
                <a:latin typeface="等线 Light" panose="02010600030101010101" pitchFamily="2" charset="-122"/>
                <a:ea typeface="等线 Light" panose="02010600030101010101" pitchFamily="2" charset="-122"/>
              </a:rPr>
              <a:t> A </a:t>
            </a:r>
            <a:r>
              <a:rPr lang="zh-CN" altLang="en-US" sz="2400" dirty="0">
                <a:solidFill>
                  <a:srgbClr val="0000CC"/>
                </a:solidFill>
              </a:rPr>
              <a:t>→→ </a:t>
            </a:r>
            <a:r>
              <a:rPr lang="en-US" altLang="zh-CN" sz="2400" dirty="0">
                <a:solidFill>
                  <a:srgbClr val="0000CC"/>
                </a:solidFill>
              </a:rPr>
              <a:t>B</a:t>
            </a:r>
            <a:r>
              <a:rPr lang="zh-CN" altLang="en-US" sz="2400" dirty="0">
                <a:solidFill>
                  <a:srgbClr val="0000CC"/>
                </a:solidFill>
              </a:rPr>
              <a:t>，</a:t>
            </a:r>
            <a:r>
              <a:rPr lang="en-US" altLang="zh-CN" sz="2400" dirty="0">
                <a:solidFill>
                  <a:srgbClr val="0000CC"/>
                </a:solidFill>
              </a:rPr>
              <a:t>B</a:t>
            </a: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rPr>
              <a:t>→→ </a:t>
            </a:r>
            <a:r>
              <a:rPr lang="en-US" altLang="zh-CN" sz="2400" dirty="0">
                <a:solidFill>
                  <a:srgbClr val="0000CC"/>
                </a:solidFill>
              </a:rPr>
              <a:t>D</a:t>
            </a:r>
            <a:endParaRPr lang="en-US" altLang="zh-CN" sz="2400" dirty="0">
              <a:solidFill>
                <a:srgbClr val="0000CC"/>
              </a:solidFill>
            </a:endParaRP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现在</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包含两个元组</a:t>
            </a:r>
            <a:r>
              <a:rPr lang="en-US" altLang="zh-CN" sz="2400" dirty="0">
                <a:solidFill>
                  <a:srgbClr val="0000CC"/>
                </a:solidFill>
                <a:latin typeface="等线 Light" panose="02010600030101010101" pitchFamily="2" charset="-122"/>
                <a:ea typeface="等线 Light" panose="02010600030101010101" pitchFamily="2" charset="-122"/>
              </a:rPr>
              <a:t>(</a:t>
            </a:r>
            <a:r>
              <a:rPr lang="en-US" altLang="zh-CN" sz="2400" b="1" dirty="0">
                <a:solidFill>
                  <a:srgbClr val="0000CC"/>
                </a:solidFill>
                <a:latin typeface="等线 Light" panose="02010600030101010101" pitchFamily="2" charset="-122"/>
                <a:ea typeface="等线 Light" panose="02010600030101010101" pitchFamily="2" charset="-122"/>
              </a:rPr>
              <a:t>0,1</a:t>
            </a:r>
            <a:r>
              <a:rPr lang="en-US" altLang="zh-CN" sz="2400" dirty="0">
                <a:solidFill>
                  <a:srgbClr val="0000CC"/>
                </a:solidFill>
                <a:latin typeface="等线 Light" panose="02010600030101010101" pitchFamily="2" charset="-122"/>
                <a:ea typeface="等线 Light" panose="02010600030101010101" pitchFamily="2" charset="-122"/>
              </a:rPr>
              <a:t>,2</a:t>
            </a:r>
            <a:r>
              <a:rPr lang="en-US" altLang="zh-CN" sz="2400" b="1" dirty="0">
                <a:solidFill>
                  <a:srgbClr val="0000CC"/>
                </a:solidFill>
                <a:latin typeface="等线 Light" panose="02010600030101010101" pitchFamily="2" charset="-122"/>
                <a:ea typeface="等线 Light" panose="02010600030101010101" pitchFamily="2" charset="-122"/>
              </a:rPr>
              <a:t>,3,</a:t>
            </a:r>
            <a:r>
              <a:rPr lang="en-US" altLang="zh-CN" sz="2400" dirty="0">
                <a:solidFill>
                  <a:srgbClr val="0000CC"/>
                </a:solidFill>
                <a:latin typeface="等线 Light" panose="02010600030101010101" pitchFamily="2" charset="-122"/>
                <a:ea typeface="等线 Light" panose="02010600030101010101" pitchFamily="2" charset="-122"/>
              </a:rPr>
              <a:t>4)</a:t>
            </a:r>
            <a:r>
              <a:rPr lang="zh-CN" altLang="en-US" sz="2400" dirty="0">
                <a:solidFill>
                  <a:srgbClr val="0000CC"/>
                </a:solidFill>
                <a:latin typeface="等线 Light" panose="02010600030101010101" pitchFamily="2" charset="-122"/>
                <a:ea typeface="等线 Light" panose="02010600030101010101" pitchFamily="2" charset="-122"/>
              </a:rPr>
              <a:t>和</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a:t>
            </a:r>
            <a:r>
              <a:rPr lang="en-US" altLang="zh-CN" sz="2400" b="1" dirty="0">
                <a:solidFill>
                  <a:srgbClr val="0000CC"/>
                </a:solidFill>
                <a:latin typeface="等线 Light" panose="02010600030101010101" pitchFamily="2" charset="-122"/>
                <a:ea typeface="等线 Light" panose="02010600030101010101" pitchFamily="2" charset="-122"/>
              </a:rPr>
              <a:t>0,5</a:t>
            </a:r>
            <a:r>
              <a:rPr lang="en-US" altLang="zh-CN" sz="2400" dirty="0">
                <a:solidFill>
                  <a:srgbClr val="0000CC"/>
                </a:solidFill>
                <a:latin typeface="等线 Light" panose="02010600030101010101" pitchFamily="2" charset="-122"/>
                <a:ea typeface="等线 Light" panose="02010600030101010101" pitchFamily="2" charset="-122"/>
              </a:rPr>
              <a:t>,6,</a:t>
            </a:r>
            <a:r>
              <a:rPr lang="en-US" altLang="zh-CN" sz="2400" b="1" dirty="0">
                <a:solidFill>
                  <a:srgbClr val="0000CC"/>
                </a:solidFill>
                <a:latin typeface="等线 Light" panose="02010600030101010101" pitchFamily="2" charset="-122"/>
                <a:ea typeface="等线 Light" panose="02010600030101010101" pitchFamily="2" charset="-122"/>
              </a:rPr>
              <a:t>7,</a:t>
            </a:r>
            <a:r>
              <a:rPr lang="en-US" altLang="zh-CN" sz="2400" dirty="0">
                <a:solidFill>
                  <a:srgbClr val="0000CC"/>
                </a:solidFill>
                <a:latin typeface="等线 Light" panose="02010600030101010101" pitchFamily="2" charset="-122"/>
                <a:ea typeface="等线 Light" panose="02010600030101010101" pitchFamily="2" charset="-122"/>
              </a:rPr>
              <a:t>8)</a:t>
            </a:r>
            <a:r>
              <a:rPr lang="zh-CN" altLang="en-US" sz="2400" dirty="0">
                <a:solidFill>
                  <a:srgbClr val="0000CC"/>
                </a:solidFill>
                <a:latin typeface="等线 Light" panose="02010600030101010101" pitchFamily="2" charset="-122"/>
                <a:ea typeface="等线 Light" panose="02010600030101010101" pitchFamily="2" charset="-122"/>
              </a:rPr>
              <a:t>，请问下列哪些元组必须</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也包含在</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中？</a:t>
            </a:r>
            <a:endParaRPr lang="en-US" altLang="zh-CN" sz="2400"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en-US" altLang="zh-CN" sz="2400" b="1" dirty="0">
                <a:solidFill>
                  <a:srgbClr val="0000CC"/>
                </a:solidFill>
                <a:highlight>
                  <a:srgbClr val="FFFF00"/>
                </a:highlight>
                <a:latin typeface="等线 Light" panose="02010600030101010101" pitchFamily="2" charset="-122"/>
                <a:ea typeface="等线 Light" panose="02010600030101010101" pitchFamily="2" charset="-122"/>
              </a:rPr>
              <a:t>(0,5,2,7,4)   01638   </a:t>
            </a:r>
            <a:r>
              <a:rPr lang="en-US" altLang="zh-CN" sz="2400" dirty="0">
                <a:solidFill>
                  <a:srgbClr val="0000CC"/>
                </a:solidFill>
                <a:highlight>
                  <a:srgbClr val="FFFF00"/>
                </a:highlight>
                <a:latin typeface="等线 Light" panose="02010600030101010101" pitchFamily="2" charset="-122"/>
                <a:ea typeface="等线 Light" panose="02010600030101010101" pitchFamily="2" charset="-122"/>
                <a:sym typeface="+mn-ea"/>
              </a:rPr>
              <a:t> 05234  01678</a:t>
            </a:r>
            <a:endParaRPr lang="en-US" altLang="zh-CN" sz="2400" b="1" dirty="0">
              <a:solidFill>
                <a:srgbClr val="0000CC"/>
              </a:solidFill>
              <a:highlight>
                <a:srgbClr val="FFFF00"/>
              </a:highlight>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en-US" altLang="zh-CN" sz="2400" b="1" dirty="0">
                <a:solidFill>
                  <a:srgbClr val="0000CC"/>
                </a:solidFill>
                <a:latin typeface="等线 Light" panose="02010600030101010101" pitchFamily="2" charset="-122"/>
                <a:ea typeface="等线 Light" panose="02010600030101010101" pitchFamily="2" charset="-122"/>
              </a:rPr>
              <a:t>(0,5,6,7,4)   05678</a:t>
            </a:r>
            <a:endParaRPr lang="en-US" altLang="zh-CN" sz="2400" b="1"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(0,1,2,3,8)   </a:t>
            </a:r>
            <a:endParaRPr lang="en-US" altLang="zh-CN" sz="2400"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(0,5,2,7,8)</a:t>
            </a:r>
            <a:endParaRPr lang="en-US" altLang="zh-CN" sz="2400"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zh-CN" altLang="en-US" sz="2400" dirty="0">
                <a:solidFill>
                  <a:srgbClr val="0000CC"/>
                </a:solidFill>
                <a:latin typeface="等线 Light" panose="02010600030101010101" pitchFamily="2" charset="-122"/>
                <a:ea typeface="等线 Light" panose="02010600030101010101" pitchFamily="2" charset="-122"/>
              </a:rPr>
              <a:t>允许</a:t>
            </a:r>
            <a:r>
              <a:rPr lang="en-US" altLang="zh-CN" sz="2400" dirty="0">
                <a:solidFill>
                  <a:srgbClr val="0000CC"/>
                </a:solidFill>
                <a:latin typeface="等线 Light" panose="02010600030101010101" pitchFamily="2" charset="-122"/>
                <a:ea typeface="等线 Light" panose="02010600030101010101" pitchFamily="2" charset="-122"/>
              </a:rPr>
              <a:t>x</a:t>
            </a:r>
            <a:r>
              <a:rPr lang="zh-CN" altLang="en-US" sz="2400" dirty="0">
                <a:solidFill>
                  <a:srgbClr val="0000CC"/>
                </a:solidFill>
                <a:latin typeface="等线 Light" panose="02010600030101010101" pitchFamily="2" charset="-122"/>
                <a:ea typeface="等线 Light" panose="02010600030101010101" pitchFamily="2" charset="-122"/>
              </a:rPr>
              <a:t>的一个值决定</a:t>
            </a:r>
            <a:r>
              <a:rPr lang="en-US" altLang="zh-CN" sz="2400" dirty="0">
                <a:solidFill>
                  <a:srgbClr val="0000CC"/>
                </a:solidFill>
                <a:latin typeface="等线 Light" panose="02010600030101010101" pitchFamily="2" charset="-122"/>
                <a:ea typeface="等线 Light" panose="02010600030101010101" pitchFamily="2" charset="-122"/>
              </a:rPr>
              <a:t>y</a:t>
            </a:r>
            <a:r>
              <a:rPr lang="zh-CN" altLang="en-US" sz="2400" dirty="0">
                <a:solidFill>
                  <a:srgbClr val="0000CC"/>
                </a:solidFill>
                <a:latin typeface="等线 Light" panose="02010600030101010101" pitchFamily="2" charset="-122"/>
                <a:ea typeface="等线 Light" panose="02010600030101010101" pitchFamily="2" charset="-122"/>
              </a:rPr>
              <a:t>的一组</a:t>
            </a:r>
            <a:r>
              <a:rPr lang="zh-CN" altLang="en-US" sz="2400" dirty="0">
                <a:solidFill>
                  <a:srgbClr val="0000CC"/>
                </a:solidFill>
                <a:latin typeface="等线 Light" panose="02010600030101010101" pitchFamily="2" charset="-122"/>
                <a:ea typeface="等线 Light" panose="02010600030101010101" pitchFamily="2" charset="-122"/>
              </a:rPr>
              <a:t>值</a:t>
            </a:r>
            <a:endParaRPr lang="zh-CN" altLang="en-US" sz="2400"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zh-CN" altLang="en-US" sz="2400" dirty="0">
                <a:solidFill>
                  <a:srgbClr val="0000CC"/>
                </a:solidFill>
                <a:latin typeface="等线 Light" panose="02010600030101010101" pitchFamily="2" charset="-122"/>
                <a:ea typeface="等线 Light" panose="02010600030101010101" pitchFamily="2" charset="-122"/>
              </a:rPr>
              <a:t>这种决定关系与</a:t>
            </a:r>
            <a:r>
              <a:rPr lang="en-US" altLang="zh-CN" sz="2400" dirty="0">
                <a:solidFill>
                  <a:srgbClr val="0000CC"/>
                </a:solidFill>
                <a:latin typeface="等线 Light" panose="02010600030101010101" pitchFamily="2" charset="-122"/>
                <a:ea typeface="等线 Light" panose="02010600030101010101" pitchFamily="2" charset="-122"/>
              </a:rPr>
              <a:t>z</a:t>
            </a:r>
            <a:r>
              <a:rPr lang="zh-CN" altLang="en-US" sz="2400" dirty="0">
                <a:solidFill>
                  <a:srgbClr val="0000CC"/>
                </a:solidFill>
                <a:latin typeface="等线 Light" panose="02010600030101010101" pitchFamily="2" charset="-122"/>
                <a:ea typeface="等线 Light" panose="02010600030101010101" pitchFamily="2" charset="-122"/>
              </a:rPr>
              <a:t>取值无关。</a:t>
            </a:r>
            <a:endParaRPr lang="zh-CN" altLang="en-US" sz="2400" dirty="0">
              <a:solidFill>
                <a:srgbClr val="0000CC"/>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4NF</a:t>
            </a:r>
            <a:endParaRPr lang="zh-CN" altLang="en-US" dirty="0"/>
          </a:p>
        </p:txBody>
      </p:sp>
      <p:sp>
        <p:nvSpPr>
          <p:cNvPr id="3" name="内容占位符 2"/>
          <p:cNvSpPr>
            <a:spLocks noGrp="1"/>
          </p:cNvSpPr>
          <p:nvPr>
            <p:ph idx="1"/>
          </p:nvPr>
        </p:nvSpPr>
        <p:spPr/>
        <p:txBody>
          <a:bodyPr/>
          <a:lstStyle/>
          <a:p>
            <a:r>
              <a:rPr lang="zh-CN" altLang="en-US" dirty="0">
                <a:solidFill>
                  <a:srgbClr val="0000CC"/>
                </a:solidFill>
                <a:sym typeface="Calibri" panose="020F0502020204030204" pitchFamily="34" charset="0"/>
              </a:rPr>
              <a:t>定义</a:t>
            </a:r>
            <a:r>
              <a:rPr lang="en-US" altLang="zh-CN" dirty="0">
                <a:solidFill>
                  <a:srgbClr val="0000CC"/>
                </a:solidFill>
                <a:sym typeface="Calibri" panose="020F0502020204030204" pitchFamily="34" charset="0"/>
              </a:rPr>
              <a:t>6.10  </a:t>
            </a:r>
            <a:r>
              <a:rPr lang="zh-CN" altLang="en-US" dirty="0">
                <a:sym typeface="Calibri" panose="020F0502020204030204" pitchFamily="34" charset="0"/>
              </a:rPr>
              <a:t>关系模式</a:t>
            </a:r>
            <a:r>
              <a:rPr lang="en-US" altLang="zh-CN" dirty="0">
                <a:sym typeface="Calibri" panose="020F0502020204030204" pitchFamily="34" charset="0"/>
              </a:rPr>
              <a:t>R&lt;U,F&gt;∈1NF</a:t>
            </a:r>
            <a:r>
              <a:rPr lang="zh-CN" altLang="en-US" dirty="0">
                <a:sym typeface="Calibri" panose="020F0502020204030204" pitchFamily="34" charset="0"/>
              </a:rPr>
              <a:t>，如果对于</a:t>
            </a:r>
            <a:r>
              <a:rPr lang="en-US" altLang="zh-CN" dirty="0">
                <a:sym typeface="Calibri" panose="020F0502020204030204" pitchFamily="34" charset="0"/>
              </a:rPr>
              <a:t>R</a:t>
            </a:r>
            <a:r>
              <a:rPr lang="zh-CN" altLang="en-US" dirty="0">
                <a:sym typeface="Calibri" panose="020F0502020204030204" pitchFamily="34" charset="0"/>
              </a:rPr>
              <a:t>的每个非平凡多值依赖</a:t>
            </a:r>
            <a:r>
              <a:rPr lang="en-US" altLang="zh-CN" dirty="0">
                <a:sym typeface="Calibri" panose="020F0502020204030204" pitchFamily="34" charset="0"/>
              </a:rPr>
              <a:t>X →→Y (Y </a:t>
            </a:r>
            <a:r>
              <a:rPr lang="en-US" altLang="zh-CN" dirty="0">
                <a:sym typeface="Arial Unicode MS" pitchFamily="34" charset="-122"/>
              </a:rPr>
              <a:t>⊈</a:t>
            </a:r>
            <a:r>
              <a:rPr lang="en-US" altLang="zh-CN" dirty="0">
                <a:sym typeface="Calibri" panose="020F0502020204030204" pitchFamily="34" charset="0"/>
              </a:rPr>
              <a:t> X)</a:t>
            </a:r>
            <a:r>
              <a:rPr lang="zh-CN" altLang="en-US" dirty="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都含有码，则</a:t>
            </a:r>
            <a:r>
              <a:rPr lang="en-US" altLang="zh-CN" dirty="0">
                <a:sym typeface="Calibri" panose="020F0502020204030204" pitchFamily="34" charset="0"/>
              </a:rPr>
              <a:t>R&lt;U,F&gt;∈4NF</a:t>
            </a:r>
            <a:r>
              <a:rPr lang="zh-CN" altLang="en-US" dirty="0">
                <a:sym typeface="Calibri" panose="020F0502020204030204" pitchFamily="34" charset="0"/>
              </a:rPr>
              <a:t>。</a:t>
            </a:r>
            <a:endParaRPr lang="en-US" altLang="zh-CN" dirty="0">
              <a:sym typeface="Calibri" panose="020F0502020204030204" pitchFamily="34" charset="0"/>
            </a:endParaRPr>
          </a:p>
          <a:p>
            <a:r>
              <a:rPr lang="en-US" altLang="zh-CN" dirty="0">
                <a:sym typeface="Calibri" panose="020F0502020204030204" pitchFamily="34" charset="0"/>
              </a:rPr>
              <a:t>4NF</a:t>
            </a:r>
            <a:r>
              <a:rPr lang="zh-CN" altLang="en-US" dirty="0">
                <a:sym typeface="Calibri" panose="020F0502020204030204" pitchFamily="34" charset="0"/>
              </a:rPr>
              <a:t>就是限制关系模式的属性之间不允许有非平凡且非函数依赖的多值依赖。</a:t>
            </a:r>
            <a:endParaRPr lang="en-US" altLang="zh-CN" dirty="0">
              <a:sym typeface="Calibri" panose="020F0502020204030204" pitchFamily="34" charset="0"/>
            </a:endParaRPr>
          </a:p>
          <a:p>
            <a:r>
              <a:rPr lang="zh-CN" altLang="en-US" dirty="0">
                <a:sym typeface="Calibri" panose="020F0502020204030204" pitchFamily="34" charset="0"/>
              </a:rPr>
              <a:t>对于每一个非平凡的多值依赖</a:t>
            </a:r>
            <a:r>
              <a:rPr lang="en-US" altLang="zh-CN" dirty="0">
                <a:sym typeface="Calibri" panose="020F0502020204030204" pitchFamily="34" charset="0"/>
              </a:rPr>
              <a:t>X→→Y</a:t>
            </a:r>
            <a:r>
              <a:rPr lang="zh-CN" altLang="en-US" dirty="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都含有候选码，于是</a:t>
            </a:r>
            <a:r>
              <a:rPr lang="en-US" altLang="zh-CN" dirty="0">
                <a:sym typeface="Calibri" panose="020F0502020204030204" pitchFamily="34" charset="0"/>
              </a:rPr>
              <a:t>X→Y</a:t>
            </a:r>
            <a:r>
              <a:rPr lang="zh-CN" altLang="en-US" dirty="0">
                <a:sym typeface="Calibri" panose="020F0502020204030204" pitchFamily="34" charset="0"/>
              </a:rPr>
              <a:t>，所以</a:t>
            </a:r>
            <a:r>
              <a:rPr lang="en-US" altLang="zh-CN" dirty="0">
                <a:sym typeface="Calibri" panose="020F0502020204030204" pitchFamily="34" charset="0"/>
              </a:rPr>
              <a:t> 4NF</a:t>
            </a:r>
            <a:r>
              <a:rPr lang="zh-CN" altLang="en-US" dirty="0">
                <a:sym typeface="Calibri" panose="020F0502020204030204" pitchFamily="34" charset="0"/>
              </a:rPr>
              <a:t>所允许的非平凡多值依赖实际上是函数依赖。</a:t>
            </a:r>
            <a:endParaRPr lang="en-US" altLang="zh-CN" dirty="0">
              <a:sym typeface="Calibri" panose="020F0502020204030204" pitchFamily="34" charset="0"/>
            </a:endParaRPr>
          </a:p>
          <a:p>
            <a:r>
              <a:rPr lang="en-US" altLang="zh-CN" dirty="0">
                <a:solidFill>
                  <a:srgbClr val="FF0000"/>
                </a:solidFill>
                <a:sym typeface="Calibri" panose="020F0502020204030204"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FF0000"/>
                </a:solidFill>
                <a:sym typeface="Calibri" panose="020F0502020204030204" pitchFamily="34" charset="0"/>
              </a:rPr>
              <a:t>4NF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FF0000"/>
                </a:solidFill>
                <a:sym typeface="Calibri" panose="020F0502020204030204"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FF0000"/>
                </a:solidFill>
                <a:sym typeface="Calibri" panose="020F0502020204030204" pitchFamily="34" charset="0"/>
              </a:rPr>
              <a:t>BCNF</a:t>
            </a:r>
            <a:endParaRPr lang="en-US" altLang="zh-CN" dirty="0">
              <a:solidFill>
                <a:srgbClr val="FF0000"/>
              </a:solidFill>
              <a:sym typeface="Calibri" panose="020F0502020204030204" pitchFamily="34" charset="0"/>
            </a:endParaRPr>
          </a:p>
          <a:p>
            <a:r>
              <a:rPr lang="zh-CN" altLang="en-US" dirty="0"/>
              <a:t>分析</a:t>
            </a:r>
            <a:r>
              <a:rPr lang="en-US" altLang="zh-CN" dirty="0"/>
              <a:t>[</a:t>
            </a:r>
            <a:r>
              <a:rPr lang="zh-CN" altLang="en-US" dirty="0"/>
              <a:t>例</a:t>
            </a:r>
            <a:r>
              <a:rPr lang="en-US" altLang="zh-CN" dirty="0"/>
              <a:t>6.10]</a:t>
            </a:r>
            <a:r>
              <a:rPr lang="zh-CN" altLang="en-US" dirty="0"/>
              <a:t>中的</a:t>
            </a:r>
            <a:r>
              <a:rPr lang="en-US" altLang="zh-CN" dirty="0">
                <a:solidFill>
                  <a:srgbClr val="0000FF"/>
                </a:solidFill>
              </a:rPr>
              <a:t>WSC</a:t>
            </a:r>
            <a:r>
              <a:rPr lang="en-US" altLang="zh-CN" dirty="0">
                <a:solidFill>
                  <a:srgbClr val="0000FF"/>
                </a:solidFill>
                <a:sym typeface="Calibri" panose="020F0502020204030204" pitchFamily="34" charset="0"/>
              </a:rPr>
              <a:t>∈BCNF</a:t>
            </a:r>
            <a:r>
              <a:rPr lang="zh-CN" altLang="en-US" dirty="0">
                <a:sym typeface="Calibri" panose="020F0502020204030204" pitchFamily="34" charset="0"/>
              </a:rPr>
              <a:t>，但</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4NF</a:t>
            </a:r>
            <a:endParaRPr lang="zh-CN" altLang="en-US" dirty="0">
              <a:solidFill>
                <a:srgbClr val="0000CC"/>
              </a:solidFill>
            </a:endParaRPr>
          </a:p>
          <a:p>
            <a:pPr lvl="1"/>
            <a:r>
              <a:rPr lang="zh-CN" altLang="en-US" sz="2000" dirty="0">
                <a:sym typeface="Calibri" panose="020F0502020204030204" pitchFamily="34" charset="0"/>
              </a:rPr>
              <a:t>把</a:t>
            </a:r>
            <a:r>
              <a:rPr lang="en-US" altLang="zh-CN" sz="2000" dirty="0">
                <a:sym typeface="Calibri" panose="020F0502020204030204" pitchFamily="34" charset="0"/>
              </a:rPr>
              <a:t>WSC</a:t>
            </a:r>
            <a:r>
              <a:rPr lang="zh-CN" altLang="en-US" sz="2000" dirty="0">
                <a:sym typeface="Calibri" panose="020F0502020204030204" pitchFamily="34" charset="0"/>
              </a:rPr>
              <a:t>分解成</a:t>
            </a:r>
            <a:r>
              <a:rPr lang="en-US" altLang="zh-CN" sz="2000" dirty="0">
                <a:sym typeface="Calibri" panose="020F0502020204030204" pitchFamily="34" charset="0"/>
              </a:rPr>
              <a:t>WS(W,S), WC(W,C)</a:t>
            </a:r>
            <a:r>
              <a:rPr lang="zh-CN" altLang="en-US" sz="2000" dirty="0">
                <a:sym typeface="Calibri" panose="020F0502020204030204" pitchFamily="34" charset="0"/>
              </a:rPr>
              <a:t>，则</a:t>
            </a:r>
            <a:r>
              <a:rPr lang="en-US" altLang="zh-CN" sz="2000" dirty="0"/>
              <a:t>WS</a:t>
            </a:r>
            <a:r>
              <a:rPr lang="zh-CN" altLang="en-US" sz="2000" dirty="0"/>
              <a:t>∈</a:t>
            </a:r>
            <a:r>
              <a:rPr lang="en-US" altLang="zh-CN" sz="2000" dirty="0"/>
              <a:t>4NF</a:t>
            </a:r>
            <a:r>
              <a:rPr lang="zh-CN" altLang="en-US" sz="2000" dirty="0"/>
              <a:t>，</a:t>
            </a:r>
            <a:r>
              <a:rPr lang="en-US" altLang="zh-CN" sz="2000" dirty="0"/>
              <a:t>WC</a:t>
            </a:r>
            <a:r>
              <a:rPr lang="zh-CN" altLang="en-US" sz="2000" dirty="0"/>
              <a:t>∈</a:t>
            </a:r>
            <a:r>
              <a:rPr lang="en-US" altLang="zh-CN" sz="2000"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353800" cy="6307426"/>
          </a:xfrm>
        </p:spPr>
        <p:txBody>
          <a:bodyPr/>
          <a:lstStyle/>
          <a:p>
            <a:pPr>
              <a:lnSpc>
                <a:spcPct val="150000"/>
              </a:lnSpc>
            </a:pPr>
            <a:r>
              <a:rPr lang="zh-CN" altLang="en-US" dirty="0">
                <a:solidFill>
                  <a:srgbClr val="0000FF"/>
                </a:solidFill>
              </a:rPr>
              <a:t>将</a:t>
            </a:r>
            <a:r>
              <a:rPr lang="en-US" altLang="zh-CN" dirty="0">
                <a:solidFill>
                  <a:srgbClr val="0000FF"/>
                </a:solidFill>
              </a:rPr>
              <a:t>BCNF</a:t>
            </a:r>
            <a:r>
              <a:rPr lang="zh-CN" altLang="en-US" dirty="0">
                <a:solidFill>
                  <a:srgbClr val="0000FF"/>
                </a:solidFill>
              </a:rPr>
              <a:t>的</a:t>
            </a:r>
            <a:r>
              <a:rPr lang="en-US" altLang="zh-CN" dirty="0">
                <a:solidFill>
                  <a:srgbClr val="0000FF"/>
                </a:solidFill>
              </a:rPr>
              <a:t>R</a:t>
            </a:r>
            <a:r>
              <a:rPr lang="zh-CN" altLang="en-US" dirty="0">
                <a:solidFill>
                  <a:srgbClr val="0000FF"/>
                </a:solidFill>
              </a:rPr>
              <a:t>分解成</a:t>
            </a:r>
            <a:r>
              <a:rPr lang="en-US" altLang="zh-CN" dirty="0">
                <a:solidFill>
                  <a:srgbClr val="0000FF"/>
                </a:solidFill>
              </a:rPr>
              <a:t>4NF</a:t>
            </a:r>
            <a:r>
              <a:rPr lang="zh-CN" altLang="en-US" dirty="0">
                <a:solidFill>
                  <a:srgbClr val="0000FF"/>
                </a:solidFill>
              </a:rPr>
              <a:t>的方法</a:t>
            </a:r>
            <a:endParaRPr lang="en-US" altLang="zh-CN" dirty="0">
              <a:solidFill>
                <a:srgbClr val="0000FF"/>
              </a:solidFill>
            </a:endParaRPr>
          </a:p>
          <a:p>
            <a:pPr lvl="1">
              <a:lnSpc>
                <a:spcPct val="150000"/>
              </a:lnSpc>
            </a:pPr>
            <a:r>
              <a:rPr lang="zh-CN" altLang="en-US" dirty="0"/>
              <a:t>假设</a:t>
            </a:r>
            <a:r>
              <a:rPr lang="en-US" altLang="zh-CN" dirty="0"/>
              <a:t>R(A,B,C)∈BCNF</a:t>
            </a:r>
            <a:r>
              <a:rPr lang="zh-CN" altLang="en-US" dirty="0"/>
              <a:t>满足</a:t>
            </a:r>
            <a:r>
              <a:rPr lang="en-US" altLang="zh-CN" dirty="0"/>
              <a:t>A</a:t>
            </a:r>
            <a:r>
              <a:rPr lang="en-US" altLang="zh-CN" dirty="0">
                <a:sym typeface="Calibri" panose="020F0502020204030204" pitchFamily="34" charset="0"/>
              </a:rPr>
              <a:t>→→B, A→→C</a:t>
            </a:r>
            <a:r>
              <a:rPr lang="zh-CN" altLang="en-US" dirty="0">
                <a:sym typeface="Calibri" panose="020F0502020204030204" pitchFamily="34" charset="0"/>
              </a:rPr>
              <a:t>，则分解</a:t>
            </a:r>
            <a:r>
              <a:rPr lang="en-US" altLang="zh-CN" dirty="0">
                <a:sym typeface="Calibri" panose="020F0502020204030204" pitchFamily="34" charset="0"/>
              </a:rPr>
              <a:t>R</a:t>
            </a:r>
            <a:r>
              <a:rPr lang="zh-CN" altLang="en-US" dirty="0">
                <a:sym typeface="Calibri" panose="020F0502020204030204" pitchFamily="34" charset="0"/>
              </a:rPr>
              <a:t>可分解为</a:t>
            </a:r>
            <a:r>
              <a:rPr lang="en-US" altLang="zh-CN" dirty="0">
                <a:sym typeface="Calibri" panose="020F0502020204030204" pitchFamily="34" charset="0"/>
              </a:rPr>
              <a:t>R</a:t>
            </a:r>
            <a:r>
              <a:rPr lang="en-US" altLang="zh-CN" baseline="-25000" dirty="0">
                <a:sym typeface="Calibri" panose="020F0502020204030204" pitchFamily="34" charset="0"/>
              </a:rPr>
              <a:t>1</a:t>
            </a:r>
            <a:r>
              <a:rPr lang="en-US" altLang="zh-CN" dirty="0">
                <a:sym typeface="Calibri" panose="020F0502020204030204" pitchFamily="34" charset="0"/>
              </a:rPr>
              <a:t>(A, B)</a:t>
            </a:r>
            <a:r>
              <a:rPr lang="zh-CN" altLang="en-US" dirty="0">
                <a:sym typeface="Calibri" panose="020F0502020204030204" pitchFamily="34" charset="0"/>
              </a:rPr>
              <a:t>和</a:t>
            </a:r>
            <a:r>
              <a:rPr lang="en-US" altLang="zh-CN" dirty="0">
                <a:sym typeface="Calibri" panose="020F0502020204030204" pitchFamily="34" charset="0"/>
              </a:rPr>
              <a:t>R</a:t>
            </a:r>
            <a:r>
              <a:rPr lang="en-US" altLang="zh-CN" baseline="-25000" dirty="0">
                <a:sym typeface="Calibri" panose="020F0502020204030204" pitchFamily="34" charset="0"/>
              </a:rPr>
              <a:t>2</a:t>
            </a:r>
            <a:r>
              <a:rPr lang="en-US" altLang="zh-CN" dirty="0">
                <a:sym typeface="Calibri" panose="020F0502020204030204" pitchFamily="34" charset="0"/>
              </a:rPr>
              <a:t>(A, C)</a:t>
            </a:r>
            <a:r>
              <a:rPr lang="zh-CN" altLang="en-US" dirty="0">
                <a:sym typeface="Calibri" panose="020F0502020204030204" pitchFamily="34" charset="0"/>
              </a:rPr>
              <a:t>，要求</a:t>
            </a:r>
            <a:r>
              <a:rPr lang="en-US" altLang="zh-CN" dirty="0">
                <a:sym typeface="Calibri" panose="020F0502020204030204" pitchFamily="34" charset="0"/>
              </a:rPr>
              <a:t>R</a:t>
            </a:r>
            <a:r>
              <a:rPr lang="en-US" altLang="zh-CN" baseline="-25000" dirty="0">
                <a:sym typeface="Calibri" panose="020F0502020204030204" pitchFamily="34" charset="0"/>
              </a:rPr>
              <a:t>1</a:t>
            </a:r>
            <a:r>
              <a:rPr lang="en-US" altLang="zh-CN" dirty="0">
                <a:sym typeface="Calibri" panose="020F0502020204030204" pitchFamily="34" charset="0"/>
              </a:rPr>
              <a:t>(A, B)</a:t>
            </a:r>
            <a:r>
              <a:rPr lang="zh-CN" altLang="en-US" dirty="0">
                <a:sym typeface="Calibri" panose="020F0502020204030204" pitchFamily="34" charset="0"/>
              </a:rPr>
              <a:t>和</a:t>
            </a:r>
            <a:r>
              <a:rPr lang="en-US" altLang="zh-CN" dirty="0">
                <a:sym typeface="Calibri" panose="020F0502020204030204" pitchFamily="34" charset="0"/>
              </a:rPr>
              <a:t>R</a:t>
            </a:r>
            <a:r>
              <a:rPr lang="en-US" altLang="zh-CN" baseline="-25000" dirty="0">
                <a:sym typeface="Calibri" panose="020F0502020204030204" pitchFamily="34" charset="0"/>
              </a:rPr>
              <a:t>2</a:t>
            </a:r>
            <a:r>
              <a:rPr lang="en-US" altLang="zh-CN" dirty="0">
                <a:sym typeface="Calibri" panose="020F0502020204030204" pitchFamily="34" charset="0"/>
              </a:rPr>
              <a:t>(A, C) </a:t>
            </a:r>
            <a:r>
              <a:rPr lang="zh-CN" altLang="en-US" dirty="0">
                <a:sym typeface="Calibri" panose="020F0502020204030204" pitchFamily="34" charset="0"/>
              </a:rPr>
              <a:t>都是</a:t>
            </a:r>
            <a:r>
              <a:rPr lang="zh-CN" altLang="en-US" dirty="0">
                <a:solidFill>
                  <a:srgbClr val="FF0000"/>
                </a:solidFill>
                <a:sym typeface="Calibri" panose="020F0502020204030204" pitchFamily="34" charset="0"/>
              </a:rPr>
              <a:t>平凡的多值依赖</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en-US" altLang="zh-CN" dirty="0">
                <a:sym typeface="Calibri" panose="020F0502020204030204" pitchFamily="34" charset="0"/>
              </a:rPr>
              <a:t> </a:t>
            </a:r>
            <a:r>
              <a:rPr lang="zh-CN" altLang="en-US" dirty="0">
                <a:sym typeface="Calibri" panose="020F0502020204030204" pitchFamily="34" charset="0"/>
              </a:rPr>
              <a:t>其它形式的分解类似，原则是分解后的所有关系模式必须都是平凡的多值依赖</a:t>
            </a:r>
            <a:endParaRPr lang="en-US" altLang="zh-CN" dirty="0">
              <a:sym typeface="Calibri" panose="020F0502020204030204" pitchFamily="34" charset="0"/>
            </a:endParaRPr>
          </a:p>
          <a:p>
            <a:pPr lvl="1">
              <a:lnSpc>
                <a:spcPct val="150000"/>
              </a:lnSpc>
            </a:pPr>
            <a:endParaRPr lang="en-US" altLang="zh-CN" sz="1100" dirty="0">
              <a:sym typeface="Calibri" panose="020F0502020204030204" pitchFamily="34" charset="0"/>
            </a:endParaRPr>
          </a:p>
          <a:p>
            <a:pPr>
              <a:lnSpc>
                <a:spcPct val="150000"/>
              </a:lnSpc>
            </a:pPr>
            <a:r>
              <a:rPr lang="zh-CN" altLang="en-US" dirty="0">
                <a:solidFill>
                  <a:srgbClr val="0000FF"/>
                </a:solidFill>
                <a:sym typeface="Calibri" panose="020F0502020204030204" pitchFamily="34" charset="0"/>
              </a:rPr>
              <a:t>将</a:t>
            </a:r>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6.10]</a:t>
            </a:r>
            <a:r>
              <a:rPr lang="zh-CN" altLang="en-US" dirty="0">
                <a:solidFill>
                  <a:srgbClr val="0000FF"/>
                </a:solidFill>
                <a:sym typeface="Calibri" panose="020F0502020204030204" pitchFamily="34" charset="0"/>
              </a:rPr>
              <a:t>中的</a:t>
            </a:r>
            <a:r>
              <a:rPr lang="en-US" altLang="zh-CN" dirty="0">
                <a:solidFill>
                  <a:srgbClr val="0000FF"/>
                </a:solidFill>
                <a:sym typeface="Calibri" panose="020F0502020204030204" pitchFamily="34" charset="0"/>
              </a:rPr>
              <a:t>WSC</a:t>
            </a:r>
            <a:r>
              <a:rPr lang="zh-CN" altLang="en-US" dirty="0">
                <a:solidFill>
                  <a:srgbClr val="0000FF"/>
                </a:solidFill>
                <a:sym typeface="Calibri" panose="020F0502020204030204" pitchFamily="34" charset="0"/>
              </a:rPr>
              <a:t>分解成</a:t>
            </a:r>
            <a:r>
              <a:rPr lang="en-US" altLang="zh-CN" dirty="0">
                <a:solidFill>
                  <a:srgbClr val="0000FF"/>
                </a:solidFill>
                <a:sym typeface="Calibri" panose="020F0502020204030204" pitchFamily="34" charset="0"/>
              </a:rPr>
              <a:t>4NF</a:t>
            </a:r>
            <a:endParaRPr lang="en-US" altLang="zh-CN" dirty="0">
              <a:solidFill>
                <a:srgbClr val="0000FF"/>
              </a:solidFill>
              <a:sym typeface="Calibri" panose="020F0502020204030204" pitchFamily="34" charset="0"/>
            </a:endParaRPr>
          </a:p>
          <a:p>
            <a:pPr lvl="1">
              <a:lnSpc>
                <a:spcPct val="150000"/>
              </a:lnSpc>
            </a:pPr>
            <a:r>
              <a:rPr lang="zh-CN" altLang="en-US" dirty="0"/>
              <a:t>经分析，</a:t>
            </a:r>
            <a:r>
              <a:rPr lang="en-US" altLang="zh-CN" dirty="0">
                <a:solidFill>
                  <a:srgbClr val="0000FF"/>
                </a:solidFill>
              </a:rPr>
              <a:t>WSC</a:t>
            </a:r>
            <a:r>
              <a:rPr lang="en-US" altLang="zh-CN" dirty="0">
                <a:solidFill>
                  <a:srgbClr val="0000FF"/>
                </a:solidFill>
                <a:sym typeface="Calibri" panose="020F0502020204030204" pitchFamily="34" charset="0"/>
              </a:rPr>
              <a:t>∈BCNF</a:t>
            </a:r>
            <a:r>
              <a:rPr lang="zh-CN" altLang="en-US" dirty="0">
                <a:solidFill>
                  <a:srgbClr val="0000FF"/>
                </a:solidFill>
                <a:sym typeface="Calibri" panose="020F0502020204030204" pitchFamily="34" charset="0"/>
              </a:rPr>
              <a:t>，且</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4NF</a:t>
            </a:r>
            <a:endParaRPr lang="zh-CN" altLang="en-US" dirty="0">
              <a:solidFill>
                <a:srgbClr val="0000CC"/>
              </a:solidFill>
            </a:endParaRPr>
          </a:p>
          <a:p>
            <a:pPr lvl="1">
              <a:lnSpc>
                <a:spcPct val="150000"/>
              </a:lnSpc>
            </a:pPr>
            <a:r>
              <a:rPr lang="zh-CN" altLang="en-US" dirty="0">
                <a:sym typeface="Calibri" panose="020F0502020204030204" pitchFamily="34" charset="0"/>
              </a:rPr>
              <a:t>因</a:t>
            </a:r>
            <a:r>
              <a:rPr lang="en-US" altLang="zh-CN" dirty="0">
                <a:sym typeface="Calibri" panose="020F0502020204030204" pitchFamily="34" charset="0"/>
              </a:rPr>
              <a:t>W→→S, W→→C</a:t>
            </a:r>
            <a:r>
              <a:rPr lang="zh-CN" altLang="en-US" dirty="0">
                <a:sym typeface="Calibri" panose="020F0502020204030204" pitchFamily="34" charset="0"/>
              </a:rPr>
              <a:t>，可分解</a:t>
            </a:r>
            <a:r>
              <a:rPr lang="en-US" altLang="zh-CN" dirty="0">
                <a:sym typeface="Calibri" panose="020F0502020204030204" pitchFamily="34" charset="0"/>
              </a:rPr>
              <a:t>WSC</a:t>
            </a:r>
            <a:r>
              <a:rPr lang="zh-CN" altLang="en-US" dirty="0">
                <a:sym typeface="Calibri" panose="020F0502020204030204" pitchFamily="34" charset="0"/>
              </a:rPr>
              <a:t>为</a:t>
            </a:r>
            <a:r>
              <a:rPr lang="en-US" altLang="zh-CN" dirty="0">
                <a:sym typeface="Calibri" panose="020F0502020204030204" pitchFamily="34" charset="0"/>
              </a:rPr>
              <a:t> WS(W,S)</a:t>
            </a:r>
            <a:r>
              <a:rPr lang="zh-CN" altLang="en-US" dirty="0">
                <a:sym typeface="Calibri" panose="020F0502020204030204" pitchFamily="34" charset="0"/>
              </a:rPr>
              <a:t>和</a:t>
            </a:r>
            <a:r>
              <a:rPr lang="en-US" altLang="zh-CN" dirty="0">
                <a:sym typeface="Calibri" panose="020F0502020204030204" pitchFamily="34" charset="0"/>
              </a:rPr>
              <a:t>WC(W,C)</a:t>
            </a:r>
            <a:r>
              <a:rPr lang="zh-CN" altLang="en-US" dirty="0">
                <a:sym typeface="Calibri" panose="020F0502020204030204" pitchFamily="34" charset="0"/>
              </a:rPr>
              <a:t>，</a:t>
            </a:r>
            <a:r>
              <a:rPr lang="en-US" altLang="zh-CN" dirty="0">
                <a:sym typeface="Calibri" panose="020F0502020204030204" pitchFamily="34" charset="0"/>
              </a:rPr>
              <a:t>WS(W,S)</a:t>
            </a:r>
            <a:r>
              <a:rPr lang="zh-CN" altLang="en-US" dirty="0">
                <a:sym typeface="Calibri" panose="020F0502020204030204" pitchFamily="34" charset="0"/>
              </a:rPr>
              <a:t>和</a:t>
            </a:r>
            <a:r>
              <a:rPr lang="en-US" altLang="zh-CN" dirty="0">
                <a:sym typeface="Calibri" panose="020F0502020204030204" pitchFamily="34" charset="0"/>
              </a:rPr>
              <a:t>WC(W,C)</a:t>
            </a:r>
            <a:r>
              <a:rPr lang="zh-CN" altLang="en-US" dirty="0">
                <a:sym typeface="Calibri" panose="020F0502020204030204" pitchFamily="34" charset="0"/>
              </a:rPr>
              <a:t>都是平凡的多值依赖，且</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lstStyle/>
          <a:p>
            <a:pPr>
              <a:lnSpc>
                <a:spcPct val="150000"/>
              </a:lnSpc>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假设</a:t>
            </a:r>
            <a:r>
              <a:rPr lang="en-US" altLang="zh-CN" dirty="0">
                <a:solidFill>
                  <a:srgbClr val="0000FF"/>
                </a:solidFill>
              </a:rPr>
              <a:t>EMP (</a:t>
            </a:r>
            <a:r>
              <a:rPr lang="en-US" altLang="zh-CN" u="sng" dirty="0" err="1">
                <a:solidFill>
                  <a:srgbClr val="0000FF"/>
                </a:solidFill>
              </a:rPr>
              <a:t>Ename</a:t>
            </a:r>
            <a:r>
              <a:rPr lang="en-US" altLang="zh-CN" u="sng" dirty="0">
                <a:solidFill>
                  <a:srgbClr val="0000FF"/>
                </a:solidFill>
              </a:rPr>
              <a:t>, </a:t>
            </a:r>
            <a:r>
              <a:rPr lang="en-US" altLang="zh-CN" u="sng" dirty="0" err="1">
                <a:solidFill>
                  <a:srgbClr val="0000FF"/>
                </a:solidFill>
              </a:rPr>
              <a:t>Pname</a:t>
            </a:r>
            <a:r>
              <a:rPr lang="en-US" altLang="zh-CN" u="sng" dirty="0">
                <a:solidFill>
                  <a:srgbClr val="0000FF"/>
                </a:solidFill>
              </a:rPr>
              <a:t>, </a:t>
            </a:r>
            <a:r>
              <a:rPr lang="en-US" altLang="zh-CN" u="sng" dirty="0" err="1">
                <a:solidFill>
                  <a:srgbClr val="0000FF"/>
                </a:solidFill>
              </a:rPr>
              <a:t>Dname</a:t>
            </a:r>
            <a:r>
              <a:rPr lang="en-US" altLang="zh-CN" dirty="0">
                <a:solidFill>
                  <a:srgbClr val="0000FF"/>
                </a:solidFill>
              </a:rPr>
              <a:t>)(</a:t>
            </a:r>
            <a:r>
              <a:rPr lang="zh-CN" altLang="en-US" dirty="0">
                <a:solidFill>
                  <a:srgbClr val="0000FF"/>
                </a:solidFill>
              </a:rPr>
              <a:t>注：全码</a:t>
            </a:r>
            <a:r>
              <a:rPr lang="en-US" altLang="zh-CN" dirty="0">
                <a:solidFill>
                  <a:srgbClr val="0000FF"/>
                </a:solidFill>
              </a:rPr>
              <a:t>)</a:t>
            </a:r>
            <a:r>
              <a:rPr lang="zh-CN" altLang="en-US" dirty="0">
                <a:solidFill>
                  <a:srgbClr val="0000FF"/>
                </a:solidFill>
              </a:rPr>
              <a:t>具有多值依赖：</a:t>
            </a:r>
            <a:endParaRPr lang="en-US" altLang="zh-CN" dirty="0">
              <a:solidFill>
                <a:srgbClr val="0000FF"/>
              </a:solidFill>
            </a:endParaRPr>
          </a:p>
          <a:p>
            <a:pPr marL="357505" lvl="1" indent="0">
              <a:lnSpc>
                <a:spcPct val="150000"/>
              </a:lnSpc>
              <a:buNone/>
            </a:pPr>
            <a:r>
              <a:rPr lang="en-US" altLang="en-US" dirty="0"/>
              <a:t>        ENAME </a:t>
            </a:r>
            <a:r>
              <a:rPr lang="en-US" altLang="en-US" dirty="0">
                <a:solidFill>
                  <a:srgbClr val="0000CC"/>
                </a:solidFill>
                <a:latin typeface="Symbol" panose="05050102010706020507" pitchFamily="18" charset="2"/>
              </a:rPr>
              <a:t></a:t>
            </a:r>
            <a:r>
              <a:rPr lang="en-US" altLang="en-US" b="1" dirty="0">
                <a:solidFill>
                  <a:schemeClr val="hlink"/>
                </a:solidFill>
                <a:latin typeface="Symbol" panose="05050102010706020507" pitchFamily="18" charset="2"/>
              </a:rPr>
              <a:t> </a:t>
            </a:r>
            <a:r>
              <a:rPr lang="en-US" altLang="en-US" dirty="0"/>
              <a:t>PNAME</a:t>
            </a:r>
            <a:r>
              <a:rPr lang="zh-CN" altLang="en-US" dirty="0"/>
              <a:t>，</a:t>
            </a:r>
            <a:r>
              <a:rPr lang="en-US" altLang="en-US" dirty="0"/>
              <a:t> ENAME </a:t>
            </a:r>
            <a:r>
              <a:rPr lang="en-US" altLang="en-US" dirty="0">
                <a:solidFill>
                  <a:srgbClr val="0000CC"/>
                </a:solidFill>
                <a:latin typeface="Symbol" panose="05050102010706020507" pitchFamily="18" charset="2"/>
              </a:rPr>
              <a:t></a:t>
            </a:r>
            <a:r>
              <a:rPr lang="en-US" altLang="en-US" b="1" dirty="0">
                <a:solidFill>
                  <a:schemeClr val="hlink"/>
                </a:solidFill>
                <a:latin typeface="Symbol" panose="05050102010706020507" pitchFamily="18" charset="2"/>
              </a:rPr>
              <a:t> </a:t>
            </a:r>
            <a:r>
              <a:rPr lang="en-US" altLang="en-US" dirty="0"/>
              <a:t>DNAME</a:t>
            </a:r>
            <a:endParaRPr lang="en-US" altLang="en-US" dirty="0"/>
          </a:p>
          <a:p>
            <a:pPr marL="357505" lvl="1" indent="0">
              <a:lnSpc>
                <a:spcPct val="150000"/>
              </a:lnSpc>
              <a:buNone/>
            </a:pPr>
            <a:r>
              <a:rPr lang="zh-CN" altLang="en-US" dirty="0">
                <a:solidFill>
                  <a:srgbClr val="FF0000"/>
                </a:solidFill>
              </a:rPr>
              <a:t>问题</a:t>
            </a:r>
            <a:r>
              <a:rPr lang="zh-CN" altLang="en-US" dirty="0"/>
              <a:t>：请判断</a:t>
            </a:r>
            <a:r>
              <a:rPr lang="en-US" altLang="zh-CN" dirty="0"/>
              <a:t>EMP</a:t>
            </a:r>
            <a:r>
              <a:rPr lang="zh-CN" altLang="en-US" dirty="0"/>
              <a:t>∈</a:t>
            </a:r>
            <a:r>
              <a:rPr lang="en-US" altLang="zh-CN" dirty="0"/>
              <a:t>4NF</a:t>
            </a:r>
            <a:r>
              <a:rPr lang="zh-CN" altLang="en-US" dirty="0"/>
              <a:t>是否成立？若不成立，请将</a:t>
            </a:r>
            <a:r>
              <a:rPr lang="en-US" altLang="zh-CN" dirty="0"/>
              <a:t>EMP</a:t>
            </a:r>
            <a:r>
              <a:rPr lang="zh-CN" altLang="en-US" dirty="0"/>
              <a:t>分解成</a:t>
            </a:r>
            <a:r>
              <a:rPr lang="en-US" altLang="zh-CN" dirty="0"/>
              <a:t>4NF</a:t>
            </a:r>
            <a:r>
              <a:rPr lang="zh-CN" altLang="en-US" dirty="0"/>
              <a:t>范式。</a:t>
            </a:r>
            <a:endParaRPr lang="zh-CN" altLang="en-US" dirty="0"/>
          </a:p>
          <a:p>
            <a:pPr marL="901700" lvl="1" indent="-279400">
              <a:lnSpc>
                <a:spcPct val="150000"/>
              </a:lnSpc>
            </a:pPr>
            <a:r>
              <a:rPr lang="zh-CN" altLang="en-US" dirty="0">
                <a:solidFill>
                  <a:srgbClr val="0000CC"/>
                </a:solidFill>
              </a:rPr>
              <a:t>全码，不成立</a:t>
            </a:r>
            <a:endParaRPr lang="en-US" altLang="en-US" dirty="0">
              <a:solidFill>
                <a:srgbClr val="0000CC"/>
              </a:solidFill>
            </a:endParaRPr>
          </a:p>
          <a:p>
            <a:pPr lvl="1">
              <a:lnSpc>
                <a:spcPct val="150000"/>
              </a:lnSpc>
            </a:pPr>
            <a:endParaRPr lang="en-US" altLang="zh-CN" dirty="0">
              <a:solidFill>
                <a:srgbClr val="0000FF"/>
              </a:solidFill>
            </a:endParaRPr>
          </a:p>
          <a:p>
            <a:pPr>
              <a:lnSpc>
                <a:spcPct val="150000"/>
              </a:lnSpc>
            </a:pP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1900" y="2286000"/>
            <a:ext cx="3429000" cy="193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30"/>
          <p:cNvSpPr>
            <a:spLocks noChangeArrowheads="1"/>
          </p:cNvSpPr>
          <p:nvPr/>
        </p:nvSpPr>
        <p:spPr bwMode="auto">
          <a:xfrm>
            <a:off x="5143500" y="4220308"/>
            <a:ext cx="457200" cy="609600"/>
          </a:xfrm>
          <a:prstGeom prst="downArrow">
            <a:avLst>
              <a:gd name="adj1" fmla="val 50000"/>
              <a:gd name="adj2" fmla="val 33333"/>
            </a:avLst>
          </a:prstGeom>
          <a:solidFill>
            <a:srgbClr val="CC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1">
              <a:solidFill>
                <a:srgbClr val="CCFFFF"/>
              </a:solidFill>
            </a:endParaRPr>
          </a:p>
        </p:txBody>
      </p:sp>
      <p:pic>
        <p:nvPicPr>
          <p:cNvPr id="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869822"/>
            <a:ext cx="4876800" cy="14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p:txBody>
          <a:bodyPr/>
          <a:lstStyle/>
          <a:p>
            <a:r>
              <a:rPr lang="zh-CN" altLang="en-US" dirty="0"/>
              <a:t>对于下列各个关系模式和依赖，判定其是否为</a:t>
            </a:r>
            <a:r>
              <a:rPr lang="en-US" altLang="zh-CN" dirty="0"/>
              <a:t>4NF</a:t>
            </a:r>
            <a:r>
              <a:rPr lang="zh-CN" altLang="en-US" dirty="0"/>
              <a:t>，若不是，则将关系模式分解成满足</a:t>
            </a:r>
            <a:r>
              <a:rPr lang="en-US" altLang="zh-CN" dirty="0"/>
              <a:t>4NF</a:t>
            </a:r>
            <a:r>
              <a:rPr lang="zh-CN" altLang="en-US" dirty="0"/>
              <a:t>的关系：</a:t>
            </a:r>
            <a:endParaRPr lang="en-US" altLang="zh-CN" dirty="0"/>
          </a:p>
          <a:p>
            <a:pPr marL="814705" lvl="1" indent="-457200">
              <a:buFont typeface="+mj-ea"/>
              <a:buAutoNum type="circleNumDbPlain"/>
            </a:pPr>
            <a:r>
              <a:rPr lang="en-US" altLang="zh-CN" dirty="0"/>
              <a:t>R(A, B, C)</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a:t>
            </a:r>
            <a:r>
              <a:rPr lang="zh-CN" altLang="en-US" dirty="0"/>
              <a:t>和</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a:t>
            </a:r>
            <a:endParaRPr lang="en-US" altLang="zh-CN" dirty="0"/>
          </a:p>
          <a:p>
            <a:pPr marL="814705" lvl="1" indent="-457200">
              <a:buFont typeface="+mj-ea"/>
              <a:buAutoNum type="circleNumDbPlain"/>
            </a:pPr>
            <a:r>
              <a:rPr lang="en-US" altLang="zh-CN" dirty="0"/>
              <a:t>R(A, B, C, D)</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和</a:t>
            </a:r>
            <a:r>
              <a:rPr lang="en-US" altLang="zh-CN" dirty="0"/>
              <a:t>C</a:t>
            </a:r>
            <a:r>
              <a:rPr lang="en-US" altLang="zh-CN" dirty="0">
                <a:latin typeface="Cambria Math" panose="02040503050406030204" pitchFamily="18" charset="0"/>
                <a:ea typeface="Cambria Math" panose="02040503050406030204" pitchFamily="18" charset="0"/>
              </a:rPr>
              <a:t>→ → </a:t>
            </a:r>
            <a:r>
              <a:rPr lang="en-US" altLang="zh-CN" dirty="0"/>
              <a:t>BD</a:t>
            </a:r>
            <a:r>
              <a:rPr lang="zh-CN" altLang="en-US" dirty="0"/>
              <a:t>。</a:t>
            </a:r>
            <a:endParaRPr lang="en-US" altLang="zh-CN" dirty="0"/>
          </a:p>
          <a:p>
            <a:pPr marL="814705" lvl="1" indent="-457200">
              <a:buFont typeface="+mj-ea"/>
              <a:buAutoNum type="circleNumDbPlain"/>
            </a:pPr>
            <a:endParaRPr lang="en-US" altLang="zh-CN" dirty="0"/>
          </a:p>
          <a:p>
            <a:pPr marL="357505" lvl="1" indent="0">
              <a:buNone/>
            </a:pPr>
            <a:r>
              <a:rPr lang="zh-CN" altLang="en-US" dirty="0">
                <a:solidFill>
                  <a:srgbClr val="FF0000"/>
                </a:solidFill>
              </a:rPr>
              <a:t>提示：</a:t>
            </a:r>
            <a:endParaRPr lang="en-US" altLang="zh-CN" dirty="0">
              <a:solidFill>
                <a:srgbClr val="FF0000"/>
              </a:solidFill>
            </a:endParaRPr>
          </a:p>
          <a:p>
            <a:pPr lvl="1">
              <a:buFont typeface="Arial" panose="020B0604020202020204" pitchFamily="34" charset="0"/>
              <a:buChar char="•"/>
            </a:pPr>
            <a:r>
              <a:rPr lang="zh-CN" altLang="en-US" sz="2200" dirty="0"/>
              <a:t>要判定一个关系模式是否为</a:t>
            </a:r>
            <a:r>
              <a:rPr lang="en-US" altLang="zh-CN" sz="2200" dirty="0"/>
              <a:t>4NF</a:t>
            </a:r>
            <a:r>
              <a:rPr lang="zh-CN" altLang="en-US" sz="2200" dirty="0"/>
              <a:t>，首先要确定码；然后验证是否符合</a:t>
            </a:r>
            <a:r>
              <a:rPr lang="en-US" altLang="zh-CN" sz="2200" dirty="0"/>
              <a:t>4NF</a:t>
            </a:r>
            <a:r>
              <a:rPr lang="zh-CN" altLang="en-US" sz="2200" dirty="0"/>
              <a:t>的定义。</a:t>
            </a:r>
            <a:endParaRPr lang="en-US" altLang="zh-CN" sz="2200" dirty="0"/>
          </a:p>
          <a:p>
            <a:pPr lvl="1">
              <a:buFont typeface="Arial" panose="020B0604020202020204" pitchFamily="34" charset="0"/>
              <a:buChar char="•"/>
            </a:pPr>
            <a:r>
              <a:rPr lang="zh-CN" altLang="en-US" sz="2200" dirty="0"/>
              <a:t>分解方法见前面的</a:t>
            </a:r>
            <a:r>
              <a:rPr lang="zh-CN" altLang="en-US" sz="2200" dirty="0">
                <a:latin typeface="+mn-ea"/>
                <a:ea typeface="+mn-ea"/>
              </a:rPr>
              <a:t>“</a:t>
            </a:r>
            <a:r>
              <a:rPr lang="zh-CN" altLang="en-US" sz="2000" dirty="0">
                <a:solidFill>
                  <a:srgbClr val="0000FF"/>
                </a:solidFill>
              </a:rPr>
              <a:t>将</a:t>
            </a:r>
            <a:r>
              <a:rPr lang="en-US" altLang="zh-CN" sz="2000" dirty="0">
                <a:solidFill>
                  <a:srgbClr val="0000FF"/>
                </a:solidFill>
              </a:rPr>
              <a:t>BCNF</a:t>
            </a:r>
            <a:r>
              <a:rPr lang="zh-CN" altLang="en-US" sz="2000" dirty="0">
                <a:solidFill>
                  <a:srgbClr val="0000FF"/>
                </a:solidFill>
              </a:rPr>
              <a:t>的</a:t>
            </a:r>
            <a:r>
              <a:rPr lang="en-US" altLang="zh-CN" sz="2000" dirty="0">
                <a:solidFill>
                  <a:srgbClr val="0000FF"/>
                </a:solidFill>
              </a:rPr>
              <a:t>R</a:t>
            </a:r>
            <a:r>
              <a:rPr lang="zh-CN" altLang="en-US" sz="2000" dirty="0">
                <a:solidFill>
                  <a:srgbClr val="0000FF"/>
                </a:solidFill>
              </a:rPr>
              <a:t>分解成</a:t>
            </a:r>
            <a:r>
              <a:rPr lang="en-US" altLang="zh-CN" sz="2000" dirty="0">
                <a:solidFill>
                  <a:srgbClr val="0000FF"/>
                </a:solidFill>
              </a:rPr>
              <a:t>4NF</a:t>
            </a:r>
            <a:r>
              <a:rPr lang="zh-CN" altLang="en-US" sz="2000" dirty="0">
                <a:solidFill>
                  <a:srgbClr val="0000FF"/>
                </a:solidFill>
              </a:rPr>
              <a:t>的方法</a:t>
            </a:r>
            <a:r>
              <a:rPr lang="zh-CN" altLang="en-US" sz="2200" dirty="0">
                <a:latin typeface="+mn-ea"/>
                <a:ea typeface="+mn-ea"/>
              </a:rPr>
              <a:t>”</a:t>
            </a:r>
            <a:endParaRPr lang="en-US" altLang="zh-CN" sz="2200" dirty="0">
              <a:latin typeface="+mn-ea"/>
              <a:ea typeface="+mn-ea"/>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solidFill>
                  <a:srgbClr val="0000CC"/>
                </a:solidFill>
              </a:rPr>
              <a:t>函数依赖</a:t>
            </a:r>
            <a:r>
              <a:rPr lang="zh-CN" altLang="en-US" dirty="0"/>
              <a:t>和</a:t>
            </a:r>
            <a:r>
              <a:rPr lang="zh-CN" altLang="en-US" dirty="0">
                <a:solidFill>
                  <a:srgbClr val="0000CC"/>
                </a:solidFill>
              </a:rPr>
              <a:t>多值依赖</a:t>
            </a:r>
            <a:r>
              <a:rPr lang="zh-CN" altLang="en-US" dirty="0"/>
              <a:t>是两种最重要的数据依赖。</a:t>
            </a:r>
            <a:endParaRPr lang="en-US" altLang="zh-CN" dirty="0"/>
          </a:p>
          <a:p>
            <a:pPr lvl="1">
              <a:lnSpc>
                <a:spcPct val="150000"/>
              </a:lnSpc>
            </a:pPr>
            <a:r>
              <a:rPr lang="en-US" altLang="zh-CN" dirty="0"/>
              <a:t>BCNF</a:t>
            </a:r>
            <a:r>
              <a:rPr lang="zh-CN" altLang="en-US" dirty="0"/>
              <a:t>为规范化程度最高的函数依赖</a:t>
            </a:r>
            <a:endParaRPr lang="en-US" altLang="zh-CN" dirty="0"/>
          </a:p>
          <a:p>
            <a:pPr lvl="1">
              <a:lnSpc>
                <a:spcPct val="150000"/>
              </a:lnSpc>
            </a:pPr>
            <a:r>
              <a:rPr lang="en-US" altLang="zh-CN" dirty="0"/>
              <a:t>4NF</a:t>
            </a:r>
            <a:r>
              <a:rPr lang="zh-CN" altLang="en-US" dirty="0"/>
              <a:t>为规范化程度最高的多值依赖</a:t>
            </a:r>
            <a:endParaRPr lang="en-US" altLang="zh-CN" dirty="0"/>
          </a:p>
          <a:p>
            <a:pPr>
              <a:lnSpc>
                <a:spcPct val="150000"/>
              </a:lnSpc>
            </a:pPr>
            <a:r>
              <a:rPr lang="zh-CN" altLang="en-US" dirty="0">
                <a:solidFill>
                  <a:srgbClr val="0000FF"/>
                </a:solidFill>
              </a:rPr>
              <a:t>连接依赖</a:t>
            </a:r>
            <a:r>
              <a:rPr lang="zh-CN" altLang="en-US" dirty="0"/>
              <a:t>：一种除函数依赖和多值依赖外的数据依赖。</a:t>
            </a:r>
            <a:endParaRPr lang="en-US" altLang="zh-CN" dirty="0"/>
          </a:p>
          <a:p>
            <a:pPr lvl="1">
              <a:lnSpc>
                <a:spcPct val="150000"/>
              </a:lnSpc>
            </a:pPr>
            <a:r>
              <a:rPr lang="en-US" altLang="zh-CN" dirty="0"/>
              <a:t>5NF</a:t>
            </a:r>
            <a:endParaRPr lang="en-US" altLang="zh-CN" dirty="0"/>
          </a:p>
          <a:p>
            <a:pPr>
              <a:lnSpc>
                <a:spcPct val="150000"/>
              </a:lnSpc>
            </a:pPr>
            <a:r>
              <a:rPr lang="zh-CN" altLang="en-US" dirty="0">
                <a:solidFill>
                  <a:srgbClr val="0000CC"/>
                </a:solidFill>
              </a:rPr>
              <a:t>函数依赖是多值依赖的一种特殊情况，多值依赖又是连接依赖的一种特殊情况</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下列关于函数依赖的叙述中，哪一条是不正确的？</a:t>
            </a:r>
            <a:r>
              <a:rPr lang="en-US" altLang="zh-CN" dirty="0"/>
              <a:t> </a:t>
            </a:r>
            <a:r>
              <a:rPr lang="en-US" altLang="zh-CN" dirty="0">
                <a:solidFill>
                  <a:srgbClr val="FF0000"/>
                </a:solidFill>
              </a:rPr>
              <a:t>D</a:t>
            </a:r>
            <a:endParaRPr lang="zh-CN" altLang="en-US" dirty="0">
              <a:solidFill>
                <a:srgbClr val="FF0000"/>
              </a:solidFill>
            </a:endParaRPr>
          </a:p>
          <a:p>
            <a:pPr marL="0" indent="0">
              <a:buNone/>
            </a:pPr>
            <a:r>
              <a:rPr lang="en-US" altLang="zh-CN" dirty="0"/>
              <a:t>    A. </a:t>
            </a:r>
            <a:r>
              <a:rPr lang="zh-CN" altLang="en-US" dirty="0"/>
              <a:t>若</a:t>
            </a:r>
            <a:r>
              <a:rPr lang="en-US" altLang="zh-CN" dirty="0"/>
              <a:t>X→Y</a:t>
            </a:r>
            <a:r>
              <a:rPr lang="zh-CN" altLang="en-US" dirty="0"/>
              <a:t>，</a:t>
            </a:r>
            <a:r>
              <a:rPr lang="en-US" altLang="zh-CN" dirty="0"/>
              <a:t>Y→Z</a:t>
            </a:r>
            <a:r>
              <a:rPr lang="zh-CN" altLang="en-US" dirty="0"/>
              <a:t>，则</a:t>
            </a:r>
            <a:r>
              <a:rPr lang="en-US" altLang="zh-CN" dirty="0"/>
              <a:t>X→Z          B. </a:t>
            </a:r>
            <a:r>
              <a:rPr lang="zh-CN" altLang="en-US" dirty="0"/>
              <a:t>若</a:t>
            </a:r>
            <a:r>
              <a:rPr lang="en-US" altLang="zh-CN" dirty="0"/>
              <a:t>X → Y</a:t>
            </a:r>
            <a:r>
              <a:rPr lang="zh-CN" altLang="en-US" dirty="0"/>
              <a:t>，</a:t>
            </a:r>
            <a:r>
              <a:rPr lang="en-US" altLang="zh-CN" dirty="0"/>
              <a:t>Y → Y’</a:t>
            </a:r>
            <a:r>
              <a:rPr lang="zh-CN" altLang="en-US" dirty="0"/>
              <a:t>，则</a:t>
            </a:r>
            <a:r>
              <a:rPr lang="en-US" altLang="zh-CN" dirty="0"/>
              <a:t>X → Y’ </a:t>
            </a:r>
            <a:endParaRPr lang="en-US" altLang="zh-CN" dirty="0"/>
          </a:p>
          <a:p>
            <a:pPr marL="0" indent="0">
              <a:buNone/>
            </a:pPr>
            <a:r>
              <a:rPr lang="en-US" altLang="zh-CN" dirty="0"/>
              <a:t>    C. </a:t>
            </a:r>
            <a:r>
              <a:rPr lang="zh-CN" altLang="en-US" dirty="0"/>
              <a:t>若</a:t>
            </a:r>
            <a:r>
              <a:rPr lang="en-US" altLang="zh-CN" dirty="0"/>
              <a:t>X→Y</a:t>
            </a:r>
            <a:r>
              <a:rPr lang="zh-CN" altLang="en-US" dirty="0"/>
              <a:t>，</a:t>
            </a:r>
            <a:r>
              <a:rPr lang="en-US" altLang="zh-CN" dirty="0"/>
              <a:t>X’ → X</a:t>
            </a:r>
            <a:r>
              <a:rPr lang="zh-CN" altLang="en-US" dirty="0"/>
              <a:t>，则</a:t>
            </a:r>
            <a:r>
              <a:rPr lang="en-US" altLang="zh-CN" dirty="0"/>
              <a:t>X’→Y      D. </a:t>
            </a:r>
            <a:r>
              <a:rPr lang="zh-CN" altLang="en-US" dirty="0"/>
              <a:t>若</a:t>
            </a:r>
            <a:r>
              <a:rPr lang="en-US" altLang="zh-CN" dirty="0"/>
              <a:t>X’ →X </a:t>
            </a:r>
            <a:r>
              <a:rPr lang="zh-CN" altLang="en-US" dirty="0"/>
              <a:t>，则 </a:t>
            </a:r>
            <a:r>
              <a:rPr lang="en-US" altLang="zh-CN" dirty="0"/>
              <a:t>X → X’</a:t>
            </a:r>
            <a:endParaRPr lang="en-US" altLang="zh-CN" dirty="0"/>
          </a:p>
          <a:p>
            <a:r>
              <a:rPr lang="zh-CN" altLang="en-US" dirty="0"/>
              <a:t>关系数据库规范化是为解决关系数据库中的</a:t>
            </a:r>
            <a:r>
              <a:rPr lang="en-US" altLang="zh-CN" dirty="0"/>
              <a:t>__</a:t>
            </a:r>
            <a:r>
              <a:rPr lang="en-US" altLang="zh-CN" dirty="0">
                <a:solidFill>
                  <a:srgbClr val="FF0000"/>
                </a:solidFill>
              </a:rPr>
              <a:t>A</a:t>
            </a:r>
            <a:r>
              <a:rPr lang="en-US" altLang="zh-CN" dirty="0"/>
              <a:t>__</a:t>
            </a:r>
            <a:r>
              <a:rPr lang="zh-CN" altLang="en-US" dirty="0"/>
              <a:t>问题而引入的</a:t>
            </a:r>
            <a:endParaRPr lang="en-US" altLang="zh-CN" dirty="0"/>
          </a:p>
          <a:p>
            <a:pPr marL="0" indent="0">
              <a:buNone/>
            </a:pPr>
            <a:r>
              <a:rPr lang="en-US" altLang="zh-CN" dirty="0"/>
              <a:t>    A. </a:t>
            </a:r>
            <a:r>
              <a:rPr lang="zh-CN" altLang="en-US" dirty="0"/>
              <a:t>操作异常和数据冗余          </a:t>
            </a:r>
            <a:r>
              <a:rPr lang="en-US" altLang="zh-CN" dirty="0"/>
              <a:t>      B. </a:t>
            </a:r>
            <a:r>
              <a:rPr lang="zh-CN" altLang="en-US" dirty="0"/>
              <a:t>提高查询速度</a:t>
            </a:r>
            <a:r>
              <a:rPr lang="en-US" altLang="zh-CN" dirty="0">
                <a:solidFill>
                  <a:srgbClr val="FF0000"/>
                </a:solidFill>
              </a:rPr>
              <a:t>(</a:t>
            </a:r>
            <a:r>
              <a:rPr lang="zh-CN" altLang="en-US" dirty="0">
                <a:solidFill>
                  <a:srgbClr val="FF0000"/>
                </a:solidFill>
              </a:rPr>
              <a:t>索引</a:t>
            </a:r>
            <a:r>
              <a:rPr lang="en-US" altLang="zh-CN" dirty="0">
                <a:solidFill>
                  <a:srgbClr val="FF0000"/>
                </a:solidFill>
              </a:rPr>
              <a:t>)</a:t>
            </a:r>
            <a:endParaRPr lang="en-US" altLang="zh-CN" dirty="0"/>
          </a:p>
          <a:p>
            <a:pPr marL="0" indent="0">
              <a:buNone/>
            </a:pPr>
            <a:r>
              <a:rPr lang="zh-CN" altLang="en-US" dirty="0"/>
              <a:t>    </a:t>
            </a:r>
            <a:r>
              <a:rPr lang="en-US" altLang="zh-CN" dirty="0"/>
              <a:t>C. </a:t>
            </a:r>
            <a:r>
              <a:rPr lang="zh-CN" altLang="en-US" dirty="0"/>
              <a:t>减少数据操作的复杂性      </a:t>
            </a:r>
            <a:r>
              <a:rPr lang="en-US" altLang="zh-CN" dirty="0"/>
              <a:t>      D. </a:t>
            </a:r>
            <a:r>
              <a:rPr lang="zh-CN" altLang="en-US" dirty="0"/>
              <a:t>保证数据的安全性和完整性</a:t>
            </a:r>
            <a:endParaRPr lang="en-US" altLang="zh-CN" dirty="0"/>
          </a:p>
          <a:p>
            <a:r>
              <a:rPr lang="zh-CN" altLang="en-US" dirty="0"/>
              <a:t>假设关系模式属于</a:t>
            </a:r>
            <a:r>
              <a:rPr lang="en-US" altLang="zh-CN" dirty="0"/>
              <a:t>R(A,B)</a:t>
            </a:r>
            <a:r>
              <a:rPr lang="zh-CN" altLang="en-US" dirty="0"/>
              <a:t>属于</a:t>
            </a:r>
            <a:r>
              <a:rPr lang="en-US" altLang="zh-CN" dirty="0"/>
              <a:t>3NF</a:t>
            </a:r>
            <a:r>
              <a:rPr lang="zh-CN" altLang="en-US" dirty="0"/>
              <a:t>，下列说法中</a:t>
            </a:r>
            <a:r>
              <a:rPr lang="en-US" altLang="zh-CN" dirty="0"/>
              <a:t>_</a:t>
            </a:r>
            <a:r>
              <a:rPr lang="en-US" altLang="zh-CN" dirty="0">
                <a:solidFill>
                  <a:srgbClr val="FF0000"/>
                </a:solidFill>
              </a:rPr>
              <a:t>B_</a:t>
            </a:r>
            <a:r>
              <a:rPr lang="zh-CN" altLang="en-US" dirty="0"/>
              <a:t>是正确的</a:t>
            </a:r>
            <a:endParaRPr lang="en-US" altLang="zh-CN" dirty="0"/>
          </a:p>
          <a:p>
            <a:pPr marL="0" indent="0">
              <a:buNone/>
            </a:pPr>
            <a:r>
              <a:rPr lang="en-US" altLang="zh-CN" dirty="0"/>
              <a:t>    A.</a:t>
            </a:r>
            <a:r>
              <a:rPr lang="zh-CN" altLang="en-US" dirty="0"/>
              <a:t>它一定消除了插入和删除异常    </a:t>
            </a:r>
            <a:r>
              <a:rPr lang="en-US" altLang="zh-CN" dirty="0"/>
              <a:t>B. </a:t>
            </a:r>
            <a:r>
              <a:rPr lang="zh-CN" altLang="en-US" dirty="0"/>
              <a:t>仍存在一定的插入或删除异常</a:t>
            </a:r>
            <a:endParaRPr lang="en-US" altLang="zh-CN" dirty="0"/>
          </a:p>
          <a:p>
            <a:pPr marL="0" indent="0">
              <a:buNone/>
            </a:pPr>
            <a:r>
              <a:rPr lang="en-US" altLang="zh-CN" dirty="0"/>
              <a:t>  </a:t>
            </a:r>
            <a:r>
              <a:rPr lang="zh-CN" altLang="en-US" dirty="0"/>
              <a:t>  </a:t>
            </a:r>
            <a:r>
              <a:rPr lang="en-US" altLang="zh-CN" dirty="0"/>
              <a:t>C.</a:t>
            </a:r>
            <a:r>
              <a:rPr lang="zh-CN" altLang="en-US" dirty="0"/>
              <a:t>一定属于</a:t>
            </a:r>
            <a:r>
              <a:rPr lang="en-US" altLang="zh-CN" dirty="0"/>
              <a:t>BCNF                            D. B</a:t>
            </a:r>
            <a:r>
              <a:rPr lang="zh-CN" altLang="en-US" dirty="0"/>
              <a:t>和</a:t>
            </a:r>
            <a:r>
              <a:rPr lang="en-US" altLang="zh-CN" dirty="0"/>
              <a:t>C</a:t>
            </a:r>
            <a:r>
              <a:rPr lang="zh-CN" altLang="en-US" dirty="0"/>
              <a:t>均是正确的</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430000" cy="6231226"/>
          </a:xfrm>
        </p:spPr>
        <p:txBody>
          <a:bodyPr>
            <a:normAutofit/>
          </a:bodyPr>
          <a:lstStyle/>
          <a:p>
            <a:r>
              <a:rPr lang="zh-CN" altLang="en-US" sz="2600" dirty="0">
                <a:solidFill>
                  <a:srgbClr val="0000CC"/>
                </a:solidFill>
              </a:rPr>
              <a:t>第一范式</a:t>
            </a:r>
            <a:r>
              <a:rPr lang="en-US" altLang="zh-CN" sz="2600" dirty="0">
                <a:solidFill>
                  <a:srgbClr val="0000CC"/>
                </a:solidFill>
              </a:rPr>
              <a:t>(1NF, Normal Form)</a:t>
            </a:r>
            <a:endParaRPr lang="en-US" altLang="zh-CN" sz="2600" dirty="0">
              <a:solidFill>
                <a:srgbClr val="0000CC"/>
              </a:solidFill>
            </a:endParaRPr>
          </a:p>
          <a:p>
            <a:pPr lvl="1"/>
            <a:r>
              <a:rPr lang="zh-CN" altLang="en-US" sz="2200" dirty="0"/>
              <a:t>对一个二维表</a:t>
            </a:r>
            <a:r>
              <a:rPr lang="en-US" altLang="zh-CN" sz="2200" dirty="0"/>
              <a:t>R</a:t>
            </a:r>
            <a:r>
              <a:rPr lang="zh-CN" altLang="en-US" sz="2200" dirty="0"/>
              <a:t>，如果它所有关系的分量都是不可分的，则称</a:t>
            </a:r>
            <a:r>
              <a:rPr lang="zh-CN" altLang="en-US" sz="2200" dirty="0">
                <a:solidFill>
                  <a:srgbClr val="FF0000"/>
                </a:solidFill>
              </a:rPr>
              <a:t>关系模式</a:t>
            </a:r>
            <a:r>
              <a:rPr lang="en-US" altLang="zh-CN" sz="2200" dirty="0">
                <a:solidFill>
                  <a:srgbClr val="FF0000"/>
                </a:solidFill>
              </a:rPr>
              <a:t>R</a:t>
            </a:r>
            <a:r>
              <a:rPr lang="zh-CN" altLang="en-US" sz="2200" dirty="0">
                <a:solidFill>
                  <a:srgbClr val="FF0000"/>
                </a:solidFill>
              </a:rPr>
              <a:t>属于第一范式</a:t>
            </a:r>
            <a:r>
              <a:rPr lang="zh-CN" altLang="en-US" sz="2200" dirty="0"/>
              <a:t>，简写为</a:t>
            </a:r>
            <a:r>
              <a:rPr lang="en-US" altLang="zh-CN" sz="2200" dirty="0">
                <a:solidFill>
                  <a:srgbClr val="FF0000"/>
                </a:solidFill>
              </a:rPr>
              <a:t>R</a:t>
            </a:r>
            <a:r>
              <a:rPr lang="en-US" altLang="zh-CN" sz="2200" dirty="0">
                <a:solidFill>
                  <a:srgbClr val="FF0000"/>
                </a:solidFill>
                <a:sym typeface="Symbol" panose="05050102010706020507" pitchFamily="18" charset="2"/>
              </a:rPr>
              <a:t></a:t>
            </a:r>
            <a:r>
              <a:rPr lang="en-US" altLang="zh-CN" sz="2200" dirty="0">
                <a:solidFill>
                  <a:srgbClr val="FF0000"/>
                </a:solidFill>
              </a:rPr>
              <a:t>1NF</a:t>
            </a:r>
            <a:r>
              <a:rPr lang="zh-CN" altLang="en-US" sz="2200" dirty="0"/>
              <a:t>。</a:t>
            </a:r>
            <a:endParaRPr lang="en-US" altLang="zh-CN" sz="2200" dirty="0"/>
          </a:p>
          <a:p>
            <a:r>
              <a:rPr lang="zh-CN" altLang="en-US" sz="2600" dirty="0">
                <a:solidFill>
                  <a:srgbClr val="0000CC"/>
                </a:solidFill>
              </a:rPr>
              <a:t>数据依赖</a:t>
            </a:r>
            <a:endParaRPr lang="en-US" altLang="zh-CN" sz="2600" dirty="0">
              <a:solidFill>
                <a:srgbClr val="0000CC"/>
              </a:solidFill>
            </a:endParaRPr>
          </a:p>
          <a:p>
            <a:pPr lvl="1"/>
            <a:r>
              <a:rPr lang="zh-CN" altLang="en-US" sz="2200" dirty="0"/>
              <a:t>一个关系内部属性与属性之间的一种约束关系：</a:t>
            </a:r>
            <a:r>
              <a:rPr lang="zh-CN" altLang="en-US" sz="2200" dirty="0">
                <a:sym typeface="Calibri" panose="020F0502020204030204" pitchFamily="34" charset="0"/>
              </a:rPr>
              <a:t>通过</a:t>
            </a:r>
            <a:r>
              <a:rPr lang="zh-CN" altLang="en-US" sz="2200" u="sng" dirty="0">
                <a:solidFill>
                  <a:srgbClr val="FF0000"/>
                </a:solidFill>
                <a:sym typeface="Calibri" panose="020F0502020204030204" pitchFamily="34" charset="0"/>
              </a:rPr>
              <a:t>属性间值的相等与否</a:t>
            </a:r>
            <a:r>
              <a:rPr lang="zh-CN" altLang="en-US" sz="2200" dirty="0">
                <a:sym typeface="Calibri" panose="020F0502020204030204" pitchFamily="34" charset="0"/>
              </a:rPr>
              <a:t>体现数据间的相互联系</a:t>
            </a:r>
            <a:endParaRPr lang="zh-CN" altLang="en-US" sz="2200" dirty="0"/>
          </a:p>
          <a:p>
            <a:pPr lvl="1"/>
            <a:r>
              <a:rPr lang="zh-CN" altLang="en-US" sz="2200" dirty="0">
                <a:sym typeface="Calibri" panose="020F0502020204030204" pitchFamily="34" charset="0"/>
              </a:rPr>
              <a:t>是现实世界属性间相互联系的抽象</a:t>
            </a:r>
            <a:endParaRPr lang="en-US" altLang="zh-CN" sz="2200" dirty="0">
              <a:sym typeface="Calibri" panose="020F0502020204030204" pitchFamily="34" charset="0"/>
            </a:endParaRPr>
          </a:p>
          <a:p>
            <a:pPr lvl="1"/>
            <a:r>
              <a:rPr lang="zh-CN" altLang="en-US" sz="2200" dirty="0">
                <a:sym typeface="Calibri" panose="020F0502020204030204" pitchFamily="34" charset="0"/>
              </a:rPr>
              <a:t>是数据内在的性质</a:t>
            </a:r>
            <a:endParaRPr lang="en-US" altLang="zh-CN" sz="2200" dirty="0">
              <a:sym typeface="Calibri" panose="020F0502020204030204" pitchFamily="34" charset="0"/>
            </a:endParaRPr>
          </a:p>
          <a:p>
            <a:pPr lvl="1"/>
            <a:r>
              <a:rPr lang="zh-CN" altLang="en-US" sz="2200" dirty="0">
                <a:sym typeface="Calibri" panose="020F0502020204030204" pitchFamily="34" charset="0"/>
              </a:rPr>
              <a:t>是语义的体现</a:t>
            </a:r>
            <a:endParaRPr lang="en-US" altLang="zh-CN" sz="2200" dirty="0">
              <a:sym typeface="Calibri" panose="020F0502020204030204" pitchFamily="34" charset="0"/>
            </a:endParaRPr>
          </a:p>
          <a:p>
            <a:r>
              <a:rPr lang="zh-CN" altLang="en-US" sz="2600" dirty="0">
                <a:solidFill>
                  <a:srgbClr val="0000CC"/>
                </a:solidFill>
              </a:rPr>
              <a:t>数据依赖的类型</a:t>
            </a:r>
            <a:endParaRPr lang="en-US" altLang="zh-CN" sz="2600" dirty="0">
              <a:solidFill>
                <a:srgbClr val="0000CC"/>
              </a:solidFill>
            </a:endParaRPr>
          </a:p>
          <a:p>
            <a:pPr lvl="1"/>
            <a:r>
              <a:rPr lang="zh-CN" altLang="en-US" sz="2200" dirty="0">
                <a:solidFill>
                  <a:srgbClr val="FF0000"/>
                </a:solidFill>
              </a:rPr>
              <a:t>函数依赖</a:t>
            </a:r>
            <a:r>
              <a:rPr lang="en-US" altLang="zh-CN" sz="2200" dirty="0">
                <a:solidFill>
                  <a:srgbClr val="FF0000"/>
                </a:solidFill>
              </a:rPr>
              <a:t>(Function dependency, FD)</a:t>
            </a:r>
            <a:endParaRPr lang="en-US" altLang="zh-CN" sz="2200" dirty="0">
              <a:solidFill>
                <a:srgbClr val="FF0000"/>
              </a:solidFill>
            </a:endParaRPr>
          </a:p>
          <a:p>
            <a:pPr lvl="1"/>
            <a:r>
              <a:rPr lang="zh-CN" altLang="en-US" sz="2200" dirty="0">
                <a:solidFill>
                  <a:srgbClr val="FF0000"/>
                </a:solidFill>
              </a:rPr>
              <a:t>多值依赖</a:t>
            </a:r>
            <a:r>
              <a:rPr lang="en-US" altLang="zh-CN" sz="2200" dirty="0">
                <a:solidFill>
                  <a:srgbClr val="FF0000"/>
                </a:solidFill>
              </a:rPr>
              <a:t>(Multi-valued dependency, MVD)</a:t>
            </a:r>
            <a:endParaRPr lang="zh-CN" altLang="en-US" sz="22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规范化小结</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关系数据库中的所有关系模式必须满足第一范式。</a:t>
            </a:r>
            <a:endParaRPr lang="en-US" altLang="zh-CN" dirty="0"/>
          </a:p>
          <a:p>
            <a:pPr>
              <a:lnSpc>
                <a:spcPct val="150000"/>
              </a:lnSpc>
            </a:pPr>
            <a:r>
              <a:rPr lang="zh-CN" altLang="en-US" dirty="0"/>
              <a:t>规范化程度过低的关系不一定能够很好地描述现实世界。</a:t>
            </a:r>
            <a:endParaRPr lang="en-US" altLang="zh-CN" dirty="0"/>
          </a:p>
          <a:p>
            <a:pPr lvl="1">
              <a:lnSpc>
                <a:spcPct val="150000"/>
              </a:lnSpc>
            </a:pPr>
            <a:r>
              <a:rPr lang="zh-CN" altLang="en-US" dirty="0"/>
              <a:t>可能存在插入异常、删除异常、修改复杂、数据冗余等问题</a:t>
            </a:r>
            <a:endParaRPr lang="zh-CN" altLang="en-US" dirty="0"/>
          </a:p>
          <a:p>
            <a:pPr lvl="1">
              <a:lnSpc>
                <a:spcPct val="150000"/>
              </a:lnSpc>
            </a:pPr>
            <a:r>
              <a:rPr lang="zh-CN" altLang="en-US" dirty="0"/>
              <a:t>解决方法就是对其投影分解，转换成高级范式</a:t>
            </a:r>
            <a:endParaRPr lang="en-US" altLang="zh-CN" dirty="0"/>
          </a:p>
          <a:p>
            <a:pPr>
              <a:lnSpc>
                <a:spcPct val="150000"/>
              </a:lnSpc>
            </a:pPr>
            <a:r>
              <a:rPr lang="zh-CN" altLang="en-US" dirty="0"/>
              <a:t>一个低一级范式的关系模式，通过模式分解可以转换为若干个高一级范式的关系模式集合，这种过程就叫</a:t>
            </a:r>
            <a:r>
              <a:rPr lang="zh-CN" altLang="en-US" u="sng" dirty="0">
                <a:solidFill>
                  <a:srgbClr val="C00000"/>
                </a:solidFill>
              </a:rPr>
              <a:t>关系模式的规范化</a:t>
            </a:r>
            <a:endParaRPr lang="en-US" altLang="zh-CN" u="sng" dirty="0">
              <a:solidFill>
                <a:srgbClr val="C00000"/>
              </a:solidFill>
            </a:endParaRPr>
          </a:p>
          <a:p>
            <a:pPr>
              <a:lnSpc>
                <a:spcPct val="150000"/>
              </a:lnSpc>
            </a:pPr>
            <a:r>
              <a:rPr lang="zh-CN" altLang="en-US" dirty="0"/>
              <a:t>关系数据库的规范化理论是数据库逻辑设计的工具</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FF"/>
                </a:solidFill>
              </a:rPr>
              <a:t>规范化的基本思想</a:t>
            </a:r>
            <a:endParaRPr lang="en-US" altLang="zh-CN" dirty="0">
              <a:solidFill>
                <a:srgbClr val="0000FF"/>
              </a:solidFill>
            </a:endParaRPr>
          </a:p>
          <a:p>
            <a:pPr lvl="1"/>
            <a:r>
              <a:rPr lang="zh-CN" altLang="en-US" dirty="0"/>
              <a:t>是逐步消除数据依赖中不合适的部分，使模式中的各关系模式达到某种程度的“分离”</a:t>
            </a:r>
            <a:endParaRPr lang="en-US" altLang="zh-CN" dirty="0"/>
          </a:p>
          <a:p>
            <a:pPr lvl="1"/>
            <a:r>
              <a:rPr lang="zh-CN" altLang="en-US" dirty="0">
                <a:solidFill>
                  <a:srgbClr val="FF0000"/>
                </a:solidFill>
              </a:rPr>
              <a:t>“一事一地</a:t>
            </a:r>
            <a:r>
              <a:rPr lang="zh-CN" altLang="en-US" dirty="0"/>
              <a:t>”的模式设计原则</a:t>
            </a:r>
            <a:endParaRPr lang="en-US" altLang="zh-CN" dirty="0"/>
          </a:p>
          <a:p>
            <a:pPr lvl="2"/>
            <a:r>
              <a:rPr lang="zh-CN" altLang="en-US" dirty="0"/>
              <a:t>让一个关系描述一个概念、一个实体或者实体间的一种联系</a:t>
            </a:r>
            <a:endParaRPr lang="en-US" altLang="zh-CN" dirty="0"/>
          </a:p>
          <a:p>
            <a:pPr lvl="2"/>
            <a:r>
              <a:rPr lang="zh-CN" altLang="en-US" dirty="0"/>
              <a:t>若多于一个概念就把它“分离”出去</a:t>
            </a:r>
            <a:endParaRPr lang="en-US" altLang="zh-CN" dirty="0"/>
          </a:p>
          <a:p>
            <a:pPr lvl="1"/>
            <a:r>
              <a:rPr lang="zh-CN" altLang="en-US" dirty="0">
                <a:solidFill>
                  <a:srgbClr val="0000FF"/>
                </a:solidFill>
              </a:rPr>
              <a:t>规范化实质上</a:t>
            </a:r>
            <a:r>
              <a:rPr lang="zh-CN" altLang="en-US" dirty="0"/>
              <a:t>是</a:t>
            </a:r>
            <a:r>
              <a:rPr lang="zh-CN" altLang="en-US" dirty="0">
                <a:solidFill>
                  <a:srgbClr val="FF0000"/>
                </a:solidFill>
              </a:rPr>
              <a:t>概念的单一化</a:t>
            </a:r>
            <a:r>
              <a:rPr lang="zh-CN" altLang="en-US" dirty="0"/>
              <a:t>。</a:t>
            </a:r>
            <a:endParaRPr lang="en-US" altLang="zh-CN" dirty="0"/>
          </a:p>
          <a:p>
            <a:r>
              <a:rPr lang="zh-CN" altLang="zh-CN" dirty="0">
                <a:solidFill>
                  <a:srgbClr val="C00000"/>
                </a:solidFill>
                <a:sym typeface="Calibri" panose="020F0502020204030204" pitchFamily="34" charset="0"/>
              </a:rPr>
              <a:t>不能说规范化程度越高的关系模式就越好</a:t>
            </a:r>
            <a:endParaRPr lang="en-US" altLang="zh-CN" dirty="0">
              <a:solidFill>
                <a:srgbClr val="C00000"/>
              </a:solidFill>
              <a:sym typeface="Calibri" panose="020F0502020204030204" pitchFamily="34" charset="0"/>
            </a:endParaRPr>
          </a:p>
          <a:p>
            <a:pPr lvl="1"/>
            <a:r>
              <a:rPr lang="zh-CN" altLang="zh-CN" dirty="0">
                <a:sym typeface="Calibri" panose="020F0502020204030204" pitchFamily="34" charset="0"/>
              </a:rPr>
              <a:t>必须对现实世界的实际情况和用户应用需求作进一步分析，确定一个合适的、能够反映现实世界的模式</a:t>
            </a:r>
            <a:endParaRPr lang="en-US" altLang="zh-CN" dirty="0">
              <a:sym typeface="Calibri" panose="020F0502020204030204" pitchFamily="34" charset="0"/>
            </a:endParaRPr>
          </a:p>
          <a:p>
            <a:pPr lvl="1"/>
            <a:r>
              <a:rPr lang="zh-CN" altLang="zh-CN" dirty="0">
                <a:sym typeface="Calibri" panose="020F0502020204030204" pitchFamily="34" charset="0"/>
              </a:rPr>
              <a:t>上面的规范化步骤可以在其中任何一步终止</a:t>
            </a:r>
            <a:r>
              <a:rPr lang="zh-CN" altLang="en-US" dirty="0">
                <a:sym typeface="Calibri" panose="020F0502020204030204" pitchFamily="34" charset="0"/>
              </a:rPr>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81200" y="914400"/>
            <a:ext cx="8077200" cy="4409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p:cNvSpPr>
            <a:spLocks noChangeArrowheads="1"/>
          </p:cNvSpPr>
          <p:nvPr/>
        </p:nvSpPr>
        <p:spPr bwMode="auto">
          <a:xfrm>
            <a:off x="4328988" y="5486400"/>
            <a:ext cx="3457823" cy="523220"/>
          </a:xfrm>
          <a:prstGeom prst="rect">
            <a:avLst/>
          </a:prstGeom>
          <a:noFill/>
          <a:ln w="9525">
            <a:noFill/>
            <a:miter lim="800000"/>
          </a:ln>
        </p:spPr>
        <p:txBody>
          <a:bodyPr wrap="square">
            <a:spAutoFit/>
          </a:bodyPr>
          <a:lstStyle/>
          <a:p>
            <a:pPr algn="ctr"/>
            <a:r>
              <a:rPr lang="zh-CN" altLang="en-US" sz="2800" dirty="0">
                <a:latin typeface="等线" panose="02010600030101010101" pitchFamily="2" charset="-122"/>
                <a:ea typeface="等线" panose="02010600030101010101" pitchFamily="2" charset="-122"/>
                <a:sym typeface="Arial" panose="020B0604020202020204" pitchFamily="34" charset="0"/>
              </a:rPr>
              <a:t>图</a:t>
            </a:r>
            <a:r>
              <a:rPr lang="en-US" altLang="zh-CN" sz="2800" dirty="0">
                <a:latin typeface="等线" panose="02010600030101010101" pitchFamily="2" charset="-122"/>
                <a:ea typeface="等线" panose="02010600030101010101" pitchFamily="2" charset="-122"/>
                <a:sym typeface="Arial" panose="020B0604020202020204" pitchFamily="34" charset="0"/>
              </a:rPr>
              <a:t>6.8    </a:t>
            </a:r>
            <a:r>
              <a:rPr lang="zh-CN" altLang="en-US" sz="2800" dirty="0">
                <a:latin typeface="等线" panose="02010600030101010101" pitchFamily="2" charset="-122"/>
                <a:ea typeface="等线" panose="02010600030101010101" pitchFamily="2" charset="-122"/>
                <a:sym typeface="Arial" panose="020B0604020202020204" pitchFamily="34" charset="0"/>
              </a:rPr>
              <a:t>规范化过程</a:t>
            </a:r>
            <a:endParaRPr lang="zh-CN" altLang="en-US" sz="2800" dirty="0">
              <a:latin typeface="等线" panose="02010600030101010101" pitchFamily="2" charset="-122"/>
              <a:ea typeface="等线" panose="02010600030101010101" pitchFamily="2" charset="-122"/>
              <a:sym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问题的提出</a:t>
            </a:r>
            <a:endParaRPr lang="en-US" altLang="zh-CN" sz="2800" dirty="0">
              <a:solidFill>
                <a:schemeClr val="bg1">
                  <a:lumMod val="75000"/>
                </a:schemeClr>
              </a:solidFill>
            </a:endParaRPr>
          </a:p>
          <a:p>
            <a:pPr>
              <a:lnSpc>
                <a:spcPct val="150000"/>
              </a:lnSpc>
            </a:pPr>
            <a:r>
              <a:rPr lang="zh-CN" altLang="en-US" sz="2800" dirty="0">
                <a:solidFill>
                  <a:schemeClr val="bg1">
                    <a:lumMod val="75000"/>
                  </a:schemeClr>
                </a:solidFill>
              </a:rPr>
              <a:t>规范化</a:t>
            </a:r>
            <a:endParaRPr lang="en-US" altLang="zh-CN" sz="2800" dirty="0">
              <a:solidFill>
                <a:schemeClr val="bg1">
                  <a:lumMod val="75000"/>
                </a:schemeClr>
              </a:solidFill>
            </a:endParaRPr>
          </a:p>
          <a:p>
            <a:pPr>
              <a:lnSpc>
                <a:spcPct val="150000"/>
              </a:lnSpc>
            </a:pPr>
            <a:r>
              <a:rPr lang="zh-CN" altLang="en-US" dirty="0">
                <a:solidFill>
                  <a:srgbClr val="FF0000"/>
                </a:solidFill>
                <a:sym typeface="Calibri" panose="020F0502020204030204" pitchFamily="34" charset="0"/>
              </a:rPr>
              <a:t>数据依赖的公理系统</a:t>
            </a:r>
            <a:endParaRPr lang="zh-CN" altLang="en-US" sz="2800" dirty="0">
              <a:solidFill>
                <a:srgbClr val="FF0000"/>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endParaRPr lang="zh-CN" altLang="en-US" sz="2800"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数据依赖的公理系统</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6.11  </a:t>
            </a:r>
            <a:r>
              <a:rPr lang="zh-CN" altLang="en-US" dirty="0">
                <a:sym typeface="Calibri" panose="020F0502020204030204" pitchFamily="34" charset="0"/>
              </a:rPr>
              <a:t>对于满足一组</a:t>
            </a:r>
            <a:r>
              <a:rPr lang="zh-CN" altLang="en-US" dirty="0">
                <a:solidFill>
                  <a:srgbClr val="0000FF"/>
                </a:solidFill>
                <a:sym typeface="Calibri" panose="020F0502020204030204" pitchFamily="34" charset="0"/>
              </a:rPr>
              <a:t>函数依赖</a:t>
            </a:r>
            <a:r>
              <a:rPr lang="en-US" altLang="zh-CN" dirty="0">
                <a:sym typeface="Calibri" panose="020F0502020204030204" pitchFamily="34" charset="0"/>
              </a:rPr>
              <a:t>F</a:t>
            </a:r>
            <a:r>
              <a:rPr lang="zh-CN" altLang="en-US" dirty="0">
                <a:sym typeface="Calibri" panose="020F0502020204030204" pitchFamily="34" charset="0"/>
              </a:rPr>
              <a:t>的关系模式</a:t>
            </a:r>
            <a:r>
              <a:rPr lang="en-US" altLang="zh-CN" dirty="0">
                <a:sym typeface="Calibri" panose="020F0502020204030204" pitchFamily="34" charset="0"/>
              </a:rPr>
              <a:t>R &lt;U,F&gt;</a:t>
            </a:r>
            <a:r>
              <a:rPr lang="zh-CN" altLang="en-US" dirty="0">
                <a:sym typeface="Calibri" panose="020F0502020204030204" pitchFamily="34" charset="0"/>
              </a:rPr>
              <a:t>，其任何一个关系</a:t>
            </a:r>
            <a:r>
              <a:rPr lang="en-US" altLang="zh-CN" i="1" dirty="0">
                <a:sym typeface="Calibri" panose="020F0502020204030204" pitchFamily="34" charset="0"/>
              </a:rPr>
              <a:t>r</a:t>
            </a:r>
            <a:r>
              <a:rPr lang="zh-CN" altLang="en-US" dirty="0">
                <a:sym typeface="Calibri" panose="020F0502020204030204" pitchFamily="34" charset="0"/>
              </a:rPr>
              <a:t>，若函数依赖</a:t>
            </a:r>
            <a:r>
              <a:rPr lang="en-US" altLang="zh-CN" dirty="0">
                <a:sym typeface="Calibri" panose="020F0502020204030204" pitchFamily="34" charset="0"/>
              </a:rPr>
              <a:t>X→Y</a:t>
            </a:r>
            <a:r>
              <a:rPr lang="zh-CN" altLang="en-US" dirty="0">
                <a:sym typeface="Calibri" panose="020F0502020204030204" pitchFamily="34" charset="0"/>
              </a:rPr>
              <a:t>都成立</a:t>
            </a:r>
            <a:r>
              <a:rPr lang="en-US" altLang="zh-CN" dirty="0">
                <a:sym typeface="Calibri" panose="020F0502020204030204" pitchFamily="34" charset="0"/>
              </a:rPr>
              <a:t>(</a:t>
            </a:r>
            <a:r>
              <a:rPr lang="zh-CN" altLang="en-US" dirty="0">
                <a:sym typeface="Calibri" panose="020F0502020204030204" pitchFamily="34" charset="0"/>
              </a:rPr>
              <a:t>即</a:t>
            </a:r>
            <a:r>
              <a:rPr lang="en-US" altLang="zh-CN" i="1" dirty="0">
                <a:sym typeface="Calibri" panose="020F0502020204030204" pitchFamily="34" charset="0"/>
              </a:rPr>
              <a:t>r </a:t>
            </a:r>
            <a:r>
              <a:rPr lang="zh-CN" altLang="en-US" dirty="0">
                <a:sym typeface="Calibri" panose="020F0502020204030204" pitchFamily="34" charset="0"/>
              </a:rPr>
              <a:t>中任意两元组</a:t>
            </a:r>
            <a:r>
              <a:rPr lang="en-US" altLang="zh-CN" i="1" dirty="0">
                <a:sym typeface="Calibri" panose="020F0502020204030204" pitchFamily="34" charset="0"/>
              </a:rPr>
              <a:t>t</a:t>
            </a:r>
            <a:r>
              <a:rPr lang="zh-CN" altLang="en-US" dirty="0">
                <a:sym typeface="Calibri" panose="020F0502020204030204" pitchFamily="34" charset="0"/>
              </a:rPr>
              <a:t>、</a:t>
            </a:r>
            <a:r>
              <a:rPr lang="en-US" altLang="zh-CN" i="1" dirty="0">
                <a:sym typeface="Calibri" panose="020F0502020204030204" pitchFamily="34" charset="0"/>
              </a:rPr>
              <a:t>s</a:t>
            </a:r>
            <a:r>
              <a:rPr lang="zh-CN" altLang="en-US" dirty="0">
                <a:sym typeface="Calibri" panose="020F0502020204030204" pitchFamily="34" charset="0"/>
              </a:rPr>
              <a:t>，若</a:t>
            </a:r>
            <a:r>
              <a:rPr lang="en-US" altLang="zh-CN" i="1" dirty="0">
                <a:sym typeface="Calibri" panose="020F0502020204030204" pitchFamily="34" charset="0"/>
              </a:rPr>
              <a:t>t </a:t>
            </a:r>
            <a:r>
              <a:rPr lang="en-US" altLang="zh-CN" dirty="0">
                <a:sym typeface="Calibri" panose="020F0502020204030204" pitchFamily="34" charset="0"/>
              </a:rPr>
              <a:t>[X]=</a:t>
            </a:r>
            <a:r>
              <a:rPr lang="en-US" altLang="zh-CN" i="1" dirty="0">
                <a:sym typeface="Calibri" panose="020F0502020204030204" pitchFamily="34" charset="0"/>
              </a:rPr>
              <a:t>s </a:t>
            </a:r>
            <a:r>
              <a:rPr lang="en-US" altLang="zh-CN" dirty="0">
                <a:sym typeface="Calibri" panose="020F0502020204030204" pitchFamily="34" charset="0"/>
              </a:rPr>
              <a:t>[X]</a:t>
            </a:r>
            <a:r>
              <a:rPr lang="zh-CN" altLang="en-US" dirty="0">
                <a:sym typeface="Calibri" panose="020F0502020204030204" pitchFamily="34" charset="0"/>
              </a:rPr>
              <a:t>，则 </a:t>
            </a:r>
            <a:r>
              <a:rPr lang="en-US" altLang="zh-CN" i="1" dirty="0">
                <a:sym typeface="Calibri" panose="020F0502020204030204" pitchFamily="34" charset="0"/>
              </a:rPr>
              <a:t>t </a:t>
            </a:r>
            <a:r>
              <a:rPr lang="en-US" altLang="zh-CN" dirty="0">
                <a:sym typeface="Calibri" panose="020F0502020204030204" pitchFamily="34" charset="0"/>
              </a:rPr>
              <a:t>[Y]=</a:t>
            </a:r>
            <a:r>
              <a:rPr lang="en-US" altLang="zh-CN" i="1" dirty="0">
                <a:sym typeface="Calibri" panose="020F0502020204030204" pitchFamily="34" charset="0"/>
              </a:rPr>
              <a:t>s </a:t>
            </a:r>
            <a:r>
              <a:rPr lang="en-US" altLang="zh-CN" dirty="0">
                <a:sym typeface="Calibri" panose="020F0502020204030204" pitchFamily="34" charset="0"/>
              </a:rPr>
              <a:t>[Y]</a:t>
            </a:r>
            <a:r>
              <a:rPr lang="zh-CN" altLang="en-US" dirty="0">
                <a:sym typeface="Calibri" panose="020F0502020204030204" pitchFamily="34" charset="0"/>
              </a:rPr>
              <a:t>），则称</a:t>
            </a:r>
            <a:r>
              <a:rPr lang="en-US" altLang="zh-CN" dirty="0">
                <a:solidFill>
                  <a:srgbClr val="FF0000"/>
                </a:solidFill>
                <a:sym typeface="Calibri" panose="020F0502020204030204" pitchFamily="34" charset="0"/>
              </a:rPr>
              <a:t>F</a:t>
            </a:r>
            <a:r>
              <a:rPr lang="zh-CN" altLang="en-US" dirty="0">
                <a:solidFill>
                  <a:srgbClr val="FF0000"/>
                </a:solidFill>
                <a:sym typeface="Calibri" panose="020F0502020204030204" pitchFamily="34" charset="0"/>
              </a:rPr>
              <a:t>逻辑蕴涵</a:t>
            </a:r>
            <a:r>
              <a:rPr lang="en-US" altLang="zh-CN" dirty="0">
                <a:solidFill>
                  <a:srgbClr val="FF0000"/>
                </a:solidFill>
                <a:sym typeface="Calibri" panose="020F0502020204030204" pitchFamily="34" charset="0"/>
              </a:rPr>
              <a:t>X→Y</a:t>
            </a:r>
            <a:r>
              <a:rPr lang="en-US" altLang="zh-CN" dirty="0">
                <a:sym typeface="Calibri" panose="020F0502020204030204" pitchFamily="34" charset="0"/>
              </a:rPr>
              <a:t>. </a:t>
            </a:r>
            <a:endParaRPr lang="en-US" altLang="zh-CN" dirty="0">
              <a:solidFill>
                <a:srgbClr val="0000FF"/>
              </a:solidFill>
              <a:sym typeface="Calibri" panose="020F0502020204030204" pitchFamily="34" charset="0"/>
            </a:endParaRPr>
          </a:p>
          <a:p>
            <a:endParaRPr lang="en-US" altLang="zh-CN" sz="1100" dirty="0">
              <a:sym typeface="Calibri" panose="020F0502020204030204" pitchFamily="34" charset="0"/>
            </a:endParaRPr>
          </a:p>
          <a:p>
            <a:r>
              <a:rPr lang="en-US" altLang="zh-CN" dirty="0">
                <a:solidFill>
                  <a:srgbClr val="0000FF"/>
                </a:solidFill>
              </a:rPr>
              <a:t>Armstrong</a:t>
            </a:r>
            <a:r>
              <a:rPr lang="zh-CN" altLang="en-US" dirty="0">
                <a:solidFill>
                  <a:srgbClr val="0000FF"/>
                </a:solidFill>
              </a:rPr>
              <a:t>公理系统</a:t>
            </a:r>
            <a:endParaRPr lang="en-US" altLang="zh-CN" dirty="0">
              <a:solidFill>
                <a:srgbClr val="0000FF"/>
              </a:solidFill>
            </a:endParaRPr>
          </a:p>
          <a:p>
            <a:pPr lvl="1"/>
            <a:r>
              <a:rPr lang="zh-CN" altLang="en-US" dirty="0">
                <a:sym typeface="Calibri" panose="020F0502020204030204" pitchFamily="34" charset="0"/>
              </a:rPr>
              <a:t>一套推理规则，是模式分解算法的理论基础</a:t>
            </a:r>
            <a:endParaRPr lang="en-US" altLang="zh-CN" dirty="0"/>
          </a:p>
          <a:p>
            <a:pPr lvl="1"/>
            <a:r>
              <a:rPr lang="en-US" altLang="zh-CN" dirty="0"/>
              <a:t>1974</a:t>
            </a:r>
            <a:r>
              <a:rPr lang="zh-CN" altLang="en-US" dirty="0"/>
              <a:t>年由</a:t>
            </a:r>
            <a:r>
              <a:rPr lang="en-US" altLang="zh-CN" dirty="0"/>
              <a:t>Armstrong</a:t>
            </a:r>
            <a:r>
              <a:rPr lang="zh-CN" altLang="en-US" dirty="0"/>
              <a:t>提出</a:t>
            </a:r>
            <a:endParaRPr lang="en-US" altLang="zh-CN" dirty="0"/>
          </a:p>
          <a:p>
            <a:pPr lvl="1"/>
            <a:r>
              <a:rPr lang="zh-CN" altLang="en-US" dirty="0">
                <a:solidFill>
                  <a:srgbClr val="FF0000"/>
                </a:solidFill>
                <a:sym typeface="Calibri" panose="020F0502020204030204" pitchFamily="34" charset="0"/>
              </a:rPr>
              <a:t>用途</a:t>
            </a:r>
            <a:endParaRPr lang="en-US" altLang="zh-CN" dirty="0">
              <a:solidFill>
                <a:srgbClr val="FF0000"/>
              </a:solidFill>
              <a:sym typeface="Calibri" panose="020F0502020204030204" pitchFamily="34" charset="0"/>
            </a:endParaRPr>
          </a:p>
          <a:p>
            <a:pPr lvl="2"/>
            <a:r>
              <a:rPr lang="zh-CN" altLang="en-US" dirty="0">
                <a:solidFill>
                  <a:srgbClr val="0000FF"/>
                </a:solidFill>
                <a:sym typeface="Calibri" panose="020F0502020204030204" pitchFamily="34" charset="0"/>
              </a:rPr>
              <a:t>求给定关系模式的码</a:t>
            </a:r>
            <a:endParaRPr lang="en-US" altLang="zh-CN" dirty="0">
              <a:solidFill>
                <a:srgbClr val="0000FF"/>
              </a:solidFill>
              <a:sym typeface="Calibri" panose="020F0502020204030204" pitchFamily="34" charset="0"/>
            </a:endParaRPr>
          </a:p>
          <a:p>
            <a:pPr lvl="2"/>
            <a:r>
              <a:rPr lang="zh-CN" altLang="en-US" dirty="0">
                <a:solidFill>
                  <a:srgbClr val="0000FF"/>
                </a:solidFill>
                <a:sym typeface="Calibri" panose="020F0502020204030204" pitchFamily="34" charset="0"/>
              </a:rPr>
              <a:t>从一组函数依赖求得蕴含的函数依赖</a:t>
            </a:r>
            <a:endParaRPr lang="zh-CN" altLang="en-US" dirty="0">
              <a:solidFill>
                <a:srgbClr val="0000FF"/>
              </a:solidFill>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en-US" altLang="zh-CN" dirty="0">
                <a:solidFill>
                  <a:srgbClr val="0000FF"/>
                </a:solidFill>
              </a:rPr>
              <a:t>Armstrong</a:t>
            </a:r>
            <a:r>
              <a:rPr lang="zh-CN" altLang="en-US" dirty="0">
                <a:solidFill>
                  <a:srgbClr val="0000FF"/>
                </a:solidFill>
              </a:rPr>
              <a:t>公理系统</a:t>
            </a:r>
            <a:r>
              <a:rPr lang="en-US" altLang="zh-CN" dirty="0">
                <a:solidFill>
                  <a:srgbClr val="0000FF"/>
                </a:solidFill>
              </a:rPr>
              <a:t>(cont’d)</a:t>
            </a:r>
            <a:endParaRPr lang="en-US" altLang="zh-CN" dirty="0">
              <a:solidFill>
                <a:srgbClr val="0000FF"/>
              </a:solidFill>
            </a:endParaRPr>
          </a:p>
          <a:p>
            <a:pPr lvl="1">
              <a:lnSpc>
                <a:spcPct val="150000"/>
              </a:lnSpc>
            </a:pPr>
            <a:r>
              <a:rPr lang="zh-CN" altLang="en-US" dirty="0">
                <a:sym typeface="Calibri" panose="020F0502020204030204" pitchFamily="34" charset="0"/>
              </a:rPr>
              <a:t>设</a:t>
            </a:r>
            <a:r>
              <a:rPr lang="en-US" altLang="zh-CN" i="1" dirty="0">
                <a:sym typeface="Calibri" panose="020F0502020204030204" pitchFamily="34" charset="0"/>
              </a:rPr>
              <a:t>U </a:t>
            </a:r>
            <a:r>
              <a:rPr lang="zh-CN" altLang="en-US" dirty="0">
                <a:sym typeface="Calibri" panose="020F0502020204030204" pitchFamily="34" charset="0"/>
              </a:rPr>
              <a:t>为属性集总体，</a:t>
            </a:r>
            <a:r>
              <a:rPr lang="en-US" altLang="zh-CN" i="1" dirty="0">
                <a:sym typeface="Calibri" panose="020F0502020204030204" pitchFamily="34" charset="0"/>
              </a:rPr>
              <a:t>F </a:t>
            </a:r>
            <a:r>
              <a:rPr lang="zh-CN" altLang="en-US" dirty="0">
                <a:sym typeface="Calibri" panose="020F0502020204030204" pitchFamily="34" charset="0"/>
              </a:rPr>
              <a:t>是</a:t>
            </a:r>
            <a:r>
              <a:rPr lang="en-US" altLang="zh-CN" i="1" dirty="0">
                <a:sym typeface="Calibri" panose="020F0502020204030204" pitchFamily="34" charset="0"/>
              </a:rPr>
              <a:t>U</a:t>
            </a:r>
            <a:r>
              <a:rPr lang="zh-CN" altLang="en-US" dirty="0">
                <a:sym typeface="Calibri" panose="020F0502020204030204" pitchFamily="34" charset="0"/>
              </a:rPr>
              <a:t>上的一组函数依赖， 于是有关系模式</a:t>
            </a:r>
            <a:r>
              <a:rPr lang="en-US" altLang="zh-CN" i="1" dirty="0">
                <a:sym typeface="Calibri" panose="020F0502020204030204" pitchFamily="34" charset="0"/>
              </a:rPr>
              <a:t>R</a:t>
            </a:r>
            <a:r>
              <a:rPr lang="en-US" altLang="zh-CN" dirty="0">
                <a:sym typeface="Calibri" panose="020F0502020204030204" pitchFamily="34" charset="0"/>
              </a:rPr>
              <a:t> &lt;</a:t>
            </a:r>
            <a:r>
              <a:rPr lang="en-US" altLang="zh-CN" i="1" dirty="0">
                <a:sym typeface="Calibri" panose="020F0502020204030204" pitchFamily="34" charset="0"/>
              </a:rPr>
              <a:t>U</a:t>
            </a:r>
            <a:r>
              <a:rPr lang="en-US" altLang="zh-CN" dirty="0">
                <a:sym typeface="Calibri" panose="020F0502020204030204" pitchFamily="34" charset="0"/>
              </a:rPr>
              <a:t>,</a:t>
            </a:r>
            <a:r>
              <a:rPr lang="en-US" altLang="zh-CN" i="1" dirty="0">
                <a:sym typeface="Calibri" panose="020F0502020204030204" pitchFamily="34" charset="0"/>
              </a:rPr>
              <a:t>F</a:t>
            </a:r>
            <a:r>
              <a:rPr lang="en-US" altLang="zh-CN" dirty="0">
                <a:sym typeface="Calibri" panose="020F0502020204030204" pitchFamily="34" charset="0"/>
              </a:rPr>
              <a:t> &gt;</a:t>
            </a:r>
            <a:r>
              <a:rPr lang="zh-CN" altLang="en-US" dirty="0">
                <a:sym typeface="Calibri" panose="020F0502020204030204" pitchFamily="34" charset="0"/>
              </a:rPr>
              <a:t>。对</a:t>
            </a:r>
            <a:r>
              <a:rPr lang="en-US" altLang="zh-CN" i="1" dirty="0">
                <a:sym typeface="Calibri" panose="020F0502020204030204" pitchFamily="34" charset="0"/>
              </a:rPr>
              <a:t>R</a:t>
            </a:r>
            <a:r>
              <a:rPr lang="en-US" altLang="zh-CN" dirty="0">
                <a:sym typeface="Calibri" panose="020F0502020204030204" pitchFamily="34" charset="0"/>
              </a:rPr>
              <a:t> &lt;</a:t>
            </a:r>
            <a:r>
              <a:rPr lang="en-US" altLang="zh-CN" i="1" dirty="0">
                <a:sym typeface="Calibri" panose="020F0502020204030204" pitchFamily="34" charset="0"/>
              </a:rPr>
              <a:t>U</a:t>
            </a:r>
            <a:r>
              <a:rPr lang="en-US" altLang="zh-CN" dirty="0">
                <a:sym typeface="Calibri" panose="020F0502020204030204" pitchFamily="34" charset="0"/>
              </a:rPr>
              <a:t>,</a:t>
            </a:r>
            <a:r>
              <a:rPr lang="en-US" altLang="zh-CN" i="1" dirty="0">
                <a:sym typeface="Calibri" panose="020F0502020204030204" pitchFamily="34" charset="0"/>
              </a:rPr>
              <a:t>F </a:t>
            </a:r>
            <a:r>
              <a:rPr lang="en-US" altLang="zh-CN" dirty="0">
                <a:sym typeface="Calibri" panose="020F0502020204030204" pitchFamily="34" charset="0"/>
              </a:rPr>
              <a:t>&gt; </a:t>
            </a:r>
            <a:r>
              <a:rPr lang="zh-CN" altLang="en-US" dirty="0">
                <a:sym typeface="Calibri" panose="020F0502020204030204" pitchFamily="34" charset="0"/>
              </a:rPr>
              <a:t>来说有以下的推理规则：</a:t>
            </a:r>
            <a:endParaRPr lang="en-US" altLang="zh-CN" dirty="0">
              <a:sym typeface="Calibri" panose="020F0502020204030204" pitchFamily="34" charset="0"/>
            </a:endParaRPr>
          </a:p>
          <a:p>
            <a:pPr marL="357505" lvl="1" indent="0">
              <a:lnSpc>
                <a:spcPct val="150000"/>
              </a:lnSpc>
              <a:buNone/>
            </a:pPr>
            <a:r>
              <a:rPr lang="en-US" altLang="zh-CN" dirty="0">
                <a:sym typeface="Calibri" panose="020F0502020204030204" pitchFamily="34" charset="0"/>
              </a:rPr>
              <a:t>    </a:t>
            </a:r>
            <a:r>
              <a:rPr lang="en-US" altLang="zh-CN" b="1" dirty="0">
                <a:solidFill>
                  <a:srgbClr val="0000FF"/>
                </a:solidFill>
                <a:sym typeface="Calibri" panose="020F0502020204030204" pitchFamily="34" charset="0"/>
              </a:rPr>
              <a:t>A</a:t>
            </a:r>
            <a:r>
              <a:rPr lang="zh-CN" altLang="en-US" b="1" dirty="0">
                <a:solidFill>
                  <a:srgbClr val="0000FF"/>
                </a:solidFill>
                <a:sym typeface="Calibri" panose="020F0502020204030204" pitchFamily="34" charset="0"/>
              </a:rPr>
              <a:t>1 自反律</a:t>
            </a:r>
            <a:r>
              <a:rPr lang="en-US" altLang="zh-CN" dirty="0">
                <a:sym typeface="Calibri" panose="020F0502020204030204" pitchFamily="34" charset="0"/>
              </a:rPr>
              <a:t>(reflexivity</a:t>
            </a:r>
            <a:r>
              <a:rPr lang="zh-CN" altLang="en-US" dirty="0">
                <a:sym typeface="Calibri" panose="020F0502020204030204" pitchFamily="34" charset="0"/>
              </a:rPr>
              <a:t> </a:t>
            </a:r>
            <a:r>
              <a:rPr lang="en-US" altLang="zh-CN" dirty="0">
                <a:sym typeface="Calibri" panose="020F0502020204030204" pitchFamily="34" charset="0"/>
              </a:rPr>
              <a:t>rule)</a:t>
            </a:r>
            <a:r>
              <a:rPr lang="zh-CN" altLang="en-US" dirty="0">
                <a:sym typeface="Calibri" panose="020F0502020204030204" pitchFamily="34" charset="0"/>
              </a:rPr>
              <a:t>：</a:t>
            </a:r>
            <a:r>
              <a:rPr lang="zh-CN" altLang="en-US" dirty="0">
                <a:solidFill>
                  <a:srgbClr val="0000FF"/>
                </a:solidFill>
                <a:sym typeface="Calibri" panose="020F0502020204030204" pitchFamily="34" charset="0"/>
              </a:rPr>
              <a:t>若</a:t>
            </a:r>
            <a:r>
              <a:rPr lang="en-US" altLang="zh-CN" i="1" dirty="0">
                <a:solidFill>
                  <a:srgbClr val="0000FF"/>
                </a:solidFill>
                <a:sym typeface="Calibri" panose="020F0502020204030204" pitchFamily="34" charset="0"/>
              </a:rPr>
              <a:t>Y</a:t>
            </a:r>
            <a:r>
              <a:rPr lang="en-US" altLang="zh-CN" dirty="0">
                <a:solidFill>
                  <a:srgbClr val="0000FF"/>
                </a:solidFill>
                <a:sym typeface="Calibri" panose="020F0502020204030204" pitchFamily="34" charset="0"/>
              </a:rPr>
              <a:t> </a:t>
            </a:r>
            <a:r>
              <a:rPr lang="en-US" altLang="zh-CN" dirty="0">
                <a:solidFill>
                  <a:srgbClr val="0000FF"/>
                </a:solidFill>
                <a:sym typeface="Symbol" panose="05050102010706020507" pitchFamily="18" charset="2"/>
              </a:rPr>
              <a:t></a:t>
            </a:r>
            <a:r>
              <a:rPr lang="en-US" altLang="zh-CN" dirty="0">
                <a:solidFill>
                  <a:srgbClr val="0000FF"/>
                </a:solidFill>
                <a:sym typeface="Calibri" panose="020F0502020204030204" pitchFamily="34" charset="0"/>
              </a:rPr>
              <a:t> </a:t>
            </a:r>
            <a:r>
              <a:rPr lang="en-US" altLang="zh-CN" i="1" dirty="0">
                <a:solidFill>
                  <a:srgbClr val="0000FF"/>
                </a:solidFill>
                <a:sym typeface="Calibri" panose="020F0502020204030204" pitchFamily="34" charset="0"/>
              </a:rPr>
              <a:t>X</a:t>
            </a:r>
            <a:r>
              <a:rPr lang="en-US" altLang="zh-CN" dirty="0">
                <a:solidFill>
                  <a:srgbClr val="0000FF"/>
                </a:solidFill>
                <a:sym typeface="Calibri" panose="020F0502020204030204" pitchFamily="34" charset="0"/>
              </a:rPr>
              <a:t> </a:t>
            </a:r>
            <a:r>
              <a:rPr lang="en-US" altLang="zh-CN" dirty="0">
                <a:solidFill>
                  <a:srgbClr val="0000FF"/>
                </a:solidFill>
                <a:sym typeface="Symbol" panose="05050102010706020507" pitchFamily="18" charset="2"/>
              </a:rPr>
              <a:t></a:t>
            </a:r>
            <a:r>
              <a:rPr lang="en-US" altLang="zh-CN" dirty="0">
                <a:solidFill>
                  <a:srgbClr val="0000FF"/>
                </a:solidFill>
                <a:sym typeface="Calibri" panose="020F0502020204030204" pitchFamily="34" charset="0"/>
              </a:rPr>
              <a:t> </a:t>
            </a:r>
            <a:r>
              <a:rPr lang="en-US" altLang="zh-CN" i="1" dirty="0">
                <a:solidFill>
                  <a:srgbClr val="0000FF"/>
                </a:solidFill>
                <a:sym typeface="Calibri" panose="020F0502020204030204" pitchFamily="34" charset="0"/>
              </a:rPr>
              <a:t>U</a:t>
            </a:r>
            <a:r>
              <a:rPr lang="zh-CN" altLang="en-US" dirty="0">
                <a:solidFill>
                  <a:srgbClr val="0000FF"/>
                </a:solidFill>
                <a:sym typeface="Calibri" panose="020F0502020204030204" pitchFamily="34" charset="0"/>
              </a:rPr>
              <a:t>，则</a:t>
            </a:r>
            <a:r>
              <a:rPr lang="en-US" altLang="zh-CN" i="1" dirty="0">
                <a:solidFill>
                  <a:srgbClr val="0000FF"/>
                </a:solidFill>
                <a:sym typeface="Calibri" panose="020F0502020204030204" pitchFamily="34" charset="0"/>
              </a:rPr>
              <a:t>X</a:t>
            </a:r>
            <a:r>
              <a:rPr lang="en-US" altLang="zh-CN" dirty="0">
                <a:solidFill>
                  <a:srgbClr val="0000FF"/>
                </a:solidFill>
                <a:sym typeface="Calibri" panose="020F0502020204030204" pitchFamily="34" charset="0"/>
              </a:rPr>
              <a:t> →</a:t>
            </a:r>
            <a:r>
              <a:rPr lang="en-US" altLang="zh-CN" i="1" dirty="0">
                <a:solidFill>
                  <a:srgbClr val="0000FF"/>
                </a:solidFill>
                <a:sym typeface="Calibri" panose="020F0502020204030204" pitchFamily="34" charset="0"/>
              </a:rPr>
              <a:t>Y </a:t>
            </a:r>
            <a:r>
              <a:rPr lang="zh-CN" altLang="en-US" dirty="0">
                <a:solidFill>
                  <a:srgbClr val="0000FF"/>
                </a:solidFill>
                <a:sym typeface="Calibri" panose="020F0502020204030204" pitchFamily="34" charset="0"/>
              </a:rPr>
              <a:t>为</a:t>
            </a:r>
            <a:r>
              <a:rPr lang="en-US" altLang="zh-CN" i="1" dirty="0">
                <a:solidFill>
                  <a:srgbClr val="0000FF"/>
                </a:solidFill>
                <a:sym typeface="Calibri" panose="020F0502020204030204" pitchFamily="34" charset="0"/>
              </a:rPr>
              <a:t>F </a:t>
            </a:r>
            <a:r>
              <a:rPr lang="zh-CN" altLang="en-US" dirty="0">
                <a:solidFill>
                  <a:srgbClr val="0000FF"/>
                </a:solidFill>
                <a:sym typeface="Calibri" panose="020F0502020204030204" pitchFamily="34" charset="0"/>
              </a:rPr>
              <a:t>所蕴涵</a:t>
            </a:r>
            <a:r>
              <a:rPr lang="en-US" altLang="zh-CN" dirty="0">
                <a:sym typeface="Calibri" panose="020F0502020204030204" pitchFamily="34" charset="0"/>
              </a:rPr>
              <a:t>.</a:t>
            </a:r>
            <a:endParaRPr lang="en-US" altLang="zh-CN" dirty="0">
              <a:sym typeface="Calibri" panose="020F0502020204030204" pitchFamily="34" charset="0"/>
            </a:endParaRPr>
          </a:p>
          <a:p>
            <a:pPr marL="357505" lvl="1" indent="0">
              <a:lnSpc>
                <a:spcPct val="150000"/>
              </a:lnSpc>
              <a:buNone/>
            </a:pPr>
            <a:r>
              <a:rPr lang="en-US" altLang="zh-CN" dirty="0">
                <a:sym typeface="Calibri" panose="020F0502020204030204" pitchFamily="34" charset="0"/>
              </a:rPr>
              <a:t>    </a:t>
            </a:r>
            <a:r>
              <a:rPr lang="en-US" altLang="zh-CN" b="1" dirty="0">
                <a:solidFill>
                  <a:srgbClr val="0000FF"/>
                </a:solidFill>
                <a:sym typeface="Calibri" panose="020F0502020204030204" pitchFamily="34" charset="0"/>
              </a:rPr>
              <a:t>A2</a:t>
            </a:r>
            <a:r>
              <a:rPr lang="zh-CN" altLang="en-US" b="1" dirty="0">
                <a:solidFill>
                  <a:srgbClr val="0000FF"/>
                </a:solidFill>
                <a:sym typeface="Calibri" panose="020F0502020204030204" pitchFamily="34" charset="0"/>
              </a:rPr>
              <a:t> 增广律</a:t>
            </a:r>
            <a:r>
              <a:rPr lang="en-US" altLang="zh-CN" dirty="0">
                <a:sym typeface="Calibri" panose="020F0502020204030204" pitchFamily="34" charset="0"/>
              </a:rPr>
              <a:t>(augmentation</a:t>
            </a:r>
            <a:r>
              <a:rPr lang="zh-CN" altLang="en-US" dirty="0">
                <a:sym typeface="Calibri" panose="020F0502020204030204" pitchFamily="34" charset="0"/>
              </a:rPr>
              <a:t> </a:t>
            </a:r>
            <a:r>
              <a:rPr lang="en-US" altLang="zh-CN" dirty="0">
                <a:sym typeface="Calibri" panose="020F0502020204030204" pitchFamily="34" charset="0"/>
              </a:rPr>
              <a:t>rule)</a:t>
            </a:r>
            <a:r>
              <a:rPr lang="zh-CN" altLang="en-US" dirty="0">
                <a:sym typeface="Calibri" panose="020F0502020204030204" pitchFamily="34" charset="0"/>
              </a:rPr>
              <a:t>：</a:t>
            </a:r>
            <a:r>
              <a:rPr lang="zh-CN" altLang="en-US" dirty="0">
                <a:solidFill>
                  <a:srgbClr val="0000FF"/>
                </a:solidFill>
                <a:sym typeface="Calibri" panose="020F0502020204030204" pitchFamily="34" charset="0"/>
              </a:rPr>
              <a:t>若</a:t>
            </a:r>
            <a:r>
              <a:rPr lang="en-US" altLang="zh-CN" i="1" dirty="0">
                <a:solidFill>
                  <a:srgbClr val="0000FF"/>
                </a:solidFill>
                <a:sym typeface="Calibri" panose="020F0502020204030204" pitchFamily="34" charset="0"/>
              </a:rPr>
              <a:t>X</a:t>
            </a:r>
            <a:r>
              <a:rPr lang="en-US" altLang="zh-CN" dirty="0">
                <a:solidFill>
                  <a:srgbClr val="0000FF"/>
                </a:solidFill>
                <a:sym typeface="Calibri" panose="020F0502020204030204" pitchFamily="34" charset="0"/>
              </a:rPr>
              <a:t>→</a:t>
            </a:r>
            <a:r>
              <a:rPr lang="en-US" altLang="zh-CN" i="1" dirty="0">
                <a:solidFill>
                  <a:srgbClr val="0000FF"/>
                </a:solidFill>
                <a:sym typeface="Calibri" panose="020F0502020204030204" pitchFamily="34" charset="0"/>
              </a:rPr>
              <a:t>Y </a:t>
            </a:r>
            <a:r>
              <a:rPr lang="zh-CN" altLang="en-US" dirty="0">
                <a:solidFill>
                  <a:srgbClr val="0000FF"/>
                </a:solidFill>
                <a:sym typeface="Calibri" panose="020F0502020204030204" pitchFamily="34" charset="0"/>
              </a:rPr>
              <a:t>为</a:t>
            </a:r>
            <a:r>
              <a:rPr lang="en-US" altLang="zh-CN" i="1" dirty="0">
                <a:solidFill>
                  <a:srgbClr val="0000FF"/>
                </a:solidFill>
                <a:sym typeface="Calibri" panose="020F0502020204030204" pitchFamily="34" charset="0"/>
              </a:rPr>
              <a:t>F </a:t>
            </a:r>
            <a:r>
              <a:rPr lang="zh-CN" altLang="en-US" dirty="0">
                <a:solidFill>
                  <a:srgbClr val="0000FF"/>
                </a:solidFill>
                <a:sym typeface="Calibri" panose="020F0502020204030204" pitchFamily="34" charset="0"/>
              </a:rPr>
              <a:t>所蕴涵，且</a:t>
            </a:r>
            <a:r>
              <a:rPr lang="en-US" altLang="zh-CN" i="1" dirty="0">
                <a:solidFill>
                  <a:srgbClr val="0000FF"/>
                </a:solidFill>
                <a:sym typeface="Calibri" panose="020F0502020204030204" pitchFamily="34" charset="0"/>
              </a:rPr>
              <a:t>Z</a:t>
            </a:r>
            <a:r>
              <a:rPr lang="en-US" altLang="zh-CN" dirty="0">
                <a:solidFill>
                  <a:srgbClr val="0000FF"/>
                </a:solidFill>
                <a:sym typeface="Calibri" panose="020F0502020204030204" pitchFamily="34" charset="0"/>
              </a:rPr>
              <a:t> </a:t>
            </a:r>
            <a:r>
              <a:rPr lang="en-US" altLang="zh-CN" dirty="0">
                <a:solidFill>
                  <a:srgbClr val="0000FF"/>
                </a:solidFill>
                <a:sym typeface="Symbol" panose="05050102010706020507" pitchFamily="18" charset="2"/>
              </a:rPr>
              <a:t></a:t>
            </a:r>
            <a:r>
              <a:rPr lang="en-US" altLang="zh-CN" dirty="0">
                <a:solidFill>
                  <a:srgbClr val="0000FF"/>
                </a:solidFill>
                <a:sym typeface="Calibri" panose="020F0502020204030204" pitchFamily="34" charset="0"/>
              </a:rPr>
              <a:t> </a:t>
            </a:r>
            <a:r>
              <a:rPr lang="en-US" altLang="zh-CN" i="1" dirty="0">
                <a:solidFill>
                  <a:srgbClr val="0000FF"/>
                </a:solidFill>
                <a:sym typeface="Calibri" panose="020F0502020204030204" pitchFamily="34" charset="0"/>
              </a:rPr>
              <a:t>U</a:t>
            </a:r>
            <a:r>
              <a:rPr lang="zh-CN" altLang="en-US" dirty="0">
                <a:solidFill>
                  <a:srgbClr val="0000FF"/>
                </a:solidFill>
                <a:sym typeface="Calibri" panose="020F0502020204030204" pitchFamily="34" charset="0"/>
              </a:rPr>
              <a:t>，则</a:t>
            </a:r>
            <a:r>
              <a:rPr lang="en-US" altLang="zh-CN" i="1" dirty="0">
                <a:solidFill>
                  <a:srgbClr val="0000FF"/>
                </a:solidFill>
                <a:sym typeface="Calibri" panose="020F0502020204030204" pitchFamily="34" charset="0"/>
              </a:rPr>
              <a:t>XZ </a:t>
            </a:r>
            <a:r>
              <a:rPr lang="en-US" altLang="zh-CN" dirty="0">
                <a:solidFill>
                  <a:srgbClr val="0000FF"/>
                </a:solidFill>
                <a:sym typeface="Calibri" panose="020F0502020204030204" pitchFamily="34" charset="0"/>
              </a:rPr>
              <a:t>→</a:t>
            </a:r>
            <a:r>
              <a:rPr lang="en-US" altLang="zh-CN" i="1" dirty="0">
                <a:solidFill>
                  <a:srgbClr val="0000FF"/>
                </a:solidFill>
                <a:sym typeface="Calibri" panose="020F0502020204030204" pitchFamily="34" charset="0"/>
              </a:rPr>
              <a:t>YZ </a:t>
            </a:r>
            <a:r>
              <a:rPr lang="zh-CN" altLang="en-US" dirty="0">
                <a:solidFill>
                  <a:srgbClr val="0000FF"/>
                </a:solidFill>
                <a:sym typeface="Calibri" panose="020F0502020204030204" pitchFamily="34" charset="0"/>
              </a:rPr>
              <a:t>为</a:t>
            </a:r>
            <a:endParaRPr lang="en-US" altLang="zh-CN" dirty="0">
              <a:solidFill>
                <a:srgbClr val="0000FF"/>
              </a:solidFill>
              <a:sym typeface="Calibri" panose="020F0502020204030204" pitchFamily="34" charset="0"/>
            </a:endParaRPr>
          </a:p>
          <a:p>
            <a:pPr marL="357505" lvl="1" indent="0">
              <a:lnSpc>
                <a:spcPct val="150000"/>
              </a:lnSpc>
              <a:buNone/>
            </a:pPr>
            <a:r>
              <a:rPr lang="en-US" altLang="zh-CN" i="1" dirty="0">
                <a:solidFill>
                  <a:srgbClr val="0000FF"/>
                </a:solidFill>
                <a:sym typeface="Calibri" panose="020F0502020204030204" pitchFamily="34" charset="0"/>
              </a:rPr>
              <a:t>                                                      F </a:t>
            </a:r>
            <a:r>
              <a:rPr lang="zh-CN" altLang="en-US" dirty="0">
                <a:solidFill>
                  <a:srgbClr val="0000FF"/>
                </a:solidFill>
                <a:sym typeface="Calibri" panose="020F0502020204030204" pitchFamily="34" charset="0"/>
              </a:rPr>
              <a:t>所蕴涵</a:t>
            </a:r>
            <a:r>
              <a:rPr lang="en-US" altLang="zh-CN" dirty="0">
                <a:sym typeface="Calibri" panose="020F0502020204030204" pitchFamily="34" charset="0"/>
              </a:rPr>
              <a:t>.</a:t>
            </a:r>
            <a:endParaRPr lang="en-US" altLang="zh-CN" dirty="0">
              <a:sym typeface="Calibri" panose="020F0502020204030204" pitchFamily="34" charset="0"/>
            </a:endParaRPr>
          </a:p>
          <a:p>
            <a:pPr marL="357505" lvl="1" indent="0">
              <a:lnSpc>
                <a:spcPct val="150000"/>
              </a:lnSpc>
              <a:buNone/>
            </a:pPr>
            <a:r>
              <a:rPr lang="en-US" altLang="zh-CN" b="1" dirty="0">
                <a:solidFill>
                  <a:srgbClr val="0000FF"/>
                </a:solidFill>
                <a:sym typeface="Calibri" panose="020F0502020204030204" pitchFamily="34" charset="0"/>
              </a:rPr>
              <a:t>    A3</a:t>
            </a:r>
            <a:r>
              <a:rPr lang="zh-CN" altLang="en-US" b="1" dirty="0">
                <a:solidFill>
                  <a:srgbClr val="0000FF"/>
                </a:solidFill>
                <a:sym typeface="Calibri" panose="020F0502020204030204" pitchFamily="34" charset="0"/>
              </a:rPr>
              <a:t> 传递律</a:t>
            </a:r>
            <a:r>
              <a:rPr lang="en-US" altLang="zh-CN" dirty="0">
                <a:sym typeface="Calibri" panose="020F0502020204030204" pitchFamily="34" charset="0"/>
              </a:rPr>
              <a:t>(transitivity</a:t>
            </a:r>
            <a:r>
              <a:rPr lang="zh-CN" altLang="en-US" dirty="0">
                <a:sym typeface="Calibri" panose="020F0502020204030204" pitchFamily="34" charset="0"/>
              </a:rPr>
              <a:t> </a:t>
            </a:r>
            <a:r>
              <a:rPr lang="en-US" altLang="zh-CN" dirty="0">
                <a:sym typeface="Calibri" panose="020F0502020204030204" pitchFamily="34" charset="0"/>
              </a:rPr>
              <a:t>rule)</a:t>
            </a:r>
            <a:r>
              <a:rPr lang="zh-CN" altLang="en-US" dirty="0">
                <a:sym typeface="Calibri" panose="020F0502020204030204" pitchFamily="34" charset="0"/>
              </a:rPr>
              <a:t>：</a:t>
            </a:r>
            <a:r>
              <a:rPr lang="zh-CN" altLang="en-US" dirty="0">
                <a:solidFill>
                  <a:srgbClr val="0000FF"/>
                </a:solidFill>
                <a:sym typeface="Calibri" panose="020F0502020204030204" pitchFamily="34" charset="0"/>
              </a:rPr>
              <a:t>若</a:t>
            </a:r>
            <a:r>
              <a:rPr lang="en-US" altLang="zh-CN" i="1" dirty="0">
                <a:solidFill>
                  <a:srgbClr val="0000FF"/>
                </a:solidFill>
                <a:sym typeface="Calibri" panose="020F0502020204030204" pitchFamily="34" charset="0"/>
              </a:rPr>
              <a:t>X </a:t>
            </a:r>
            <a:r>
              <a:rPr lang="en-US" altLang="zh-CN" dirty="0">
                <a:solidFill>
                  <a:srgbClr val="0000FF"/>
                </a:solidFill>
                <a:sym typeface="Calibri" panose="020F0502020204030204" pitchFamily="34" charset="0"/>
              </a:rPr>
              <a:t>→</a:t>
            </a:r>
            <a:r>
              <a:rPr lang="en-US" altLang="zh-CN" i="1" dirty="0">
                <a:solidFill>
                  <a:srgbClr val="0000FF"/>
                </a:solidFill>
                <a:sym typeface="Calibri" panose="020F0502020204030204" pitchFamily="34" charset="0"/>
              </a:rPr>
              <a:t>Y</a:t>
            </a:r>
            <a:r>
              <a:rPr lang="zh-CN" altLang="en-US" dirty="0">
                <a:solidFill>
                  <a:srgbClr val="0000FF"/>
                </a:solidFill>
                <a:sym typeface="Calibri" panose="020F0502020204030204" pitchFamily="34" charset="0"/>
              </a:rPr>
              <a:t>及</a:t>
            </a:r>
            <a:r>
              <a:rPr lang="en-US" altLang="zh-CN" i="1" dirty="0">
                <a:solidFill>
                  <a:srgbClr val="0000FF"/>
                </a:solidFill>
                <a:sym typeface="Calibri" panose="020F0502020204030204" pitchFamily="34" charset="0"/>
              </a:rPr>
              <a:t>Y </a:t>
            </a:r>
            <a:r>
              <a:rPr lang="en-US" altLang="zh-CN" dirty="0">
                <a:solidFill>
                  <a:srgbClr val="0000FF"/>
                </a:solidFill>
                <a:sym typeface="Calibri" panose="020F0502020204030204" pitchFamily="34" charset="0"/>
              </a:rPr>
              <a:t>→</a:t>
            </a:r>
            <a:r>
              <a:rPr lang="en-US" altLang="zh-CN" i="1" dirty="0">
                <a:solidFill>
                  <a:srgbClr val="0000FF"/>
                </a:solidFill>
                <a:sym typeface="Calibri" panose="020F0502020204030204" pitchFamily="34" charset="0"/>
              </a:rPr>
              <a:t>Z</a:t>
            </a:r>
            <a:r>
              <a:rPr lang="zh-CN" altLang="en-US" dirty="0">
                <a:solidFill>
                  <a:srgbClr val="0000FF"/>
                </a:solidFill>
                <a:sym typeface="Calibri" panose="020F0502020204030204" pitchFamily="34" charset="0"/>
              </a:rPr>
              <a:t>为</a:t>
            </a:r>
            <a:r>
              <a:rPr lang="en-US" altLang="zh-CN" i="1" dirty="0">
                <a:solidFill>
                  <a:srgbClr val="0000FF"/>
                </a:solidFill>
                <a:sym typeface="Calibri" panose="020F0502020204030204" pitchFamily="34" charset="0"/>
              </a:rPr>
              <a:t>F </a:t>
            </a:r>
            <a:r>
              <a:rPr lang="zh-CN" altLang="en-US" dirty="0">
                <a:solidFill>
                  <a:srgbClr val="0000FF"/>
                </a:solidFill>
                <a:sym typeface="Calibri" panose="020F0502020204030204" pitchFamily="34" charset="0"/>
              </a:rPr>
              <a:t>所蕴涵，则</a:t>
            </a:r>
            <a:r>
              <a:rPr lang="en-US" altLang="zh-CN" i="1" dirty="0">
                <a:solidFill>
                  <a:srgbClr val="0000FF"/>
                </a:solidFill>
                <a:sym typeface="Calibri" panose="020F0502020204030204" pitchFamily="34" charset="0"/>
              </a:rPr>
              <a:t>X </a:t>
            </a:r>
            <a:r>
              <a:rPr lang="en-US" altLang="zh-CN" dirty="0">
                <a:solidFill>
                  <a:srgbClr val="0000FF"/>
                </a:solidFill>
                <a:sym typeface="Calibri" panose="020F0502020204030204" pitchFamily="34" charset="0"/>
              </a:rPr>
              <a:t>→</a:t>
            </a:r>
            <a:r>
              <a:rPr lang="en-US" altLang="zh-CN" i="1" dirty="0">
                <a:solidFill>
                  <a:srgbClr val="0000FF"/>
                </a:solidFill>
                <a:sym typeface="Calibri" panose="020F0502020204030204" pitchFamily="34" charset="0"/>
              </a:rPr>
              <a:t>Z </a:t>
            </a:r>
            <a:r>
              <a:rPr lang="zh-CN" altLang="en-US" dirty="0">
                <a:solidFill>
                  <a:srgbClr val="0000FF"/>
                </a:solidFill>
                <a:sym typeface="Calibri" panose="020F0502020204030204" pitchFamily="34" charset="0"/>
              </a:rPr>
              <a:t>为</a:t>
            </a:r>
            <a:r>
              <a:rPr lang="en-US" altLang="zh-CN" i="1" dirty="0">
                <a:solidFill>
                  <a:srgbClr val="0000FF"/>
                </a:solidFill>
                <a:sym typeface="Calibri" panose="020F0502020204030204" pitchFamily="34" charset="0"/>
              </a:rPr>
              <a:t>F </a:t>
            </a:r>
            <a:r>
              <a:rPr lang="zh-CN" altLang="en-US" dirty="0">
                <a:solidFill>
                  <a:srgbClr val="0000FF"/>
                </a:solidFill>
                <a:sym typeface="Calibri" panose="020F0502020204030204" pitchFamily="34" charset="0"/>
              </a:rPr>
              <a:t>所蕴涵</a:t>
            </a:r>
            <a:r>
              <a:rPr lang="zh-CN" altLang="en-US" dirty="0">
                <a:sym typeface="Calibri" panose="020F0502020204030204" pitchFamily="34" charset="0"/>
              </a:rPr>
              <a:t>。</a:t>
            </a:r>
            <a:endParaRPr lang="en-US" altLang="zh-CN" sz="2800" dirty="0">
              <a:sym typeface="Calibri" panose="020F0502020204030204" pitchFamily="34" charset="0"/>
            </a:endParaRPr>
          </a:p>
          <a:p>
            <a:pPr>
              <a:lnSpc>
                <a:spcPct val="150000"/>
              </a:lnSpc>
            </a:pPr>
            <a:r>
              <a:rPr lang="zh-CN" altLang="en-US" dirty="0">
                <a:solidFill>
                  <a:srgbClr val="C00000"/>
                </a:solidFill>
                <a:sym typeface="Calibri" panose="020F0502020204030204" pitchFamily="34" charset="0"/>
              </a:rPr>
              <a:t>注意：</a:t>
            </a:r>
            <a:r>
              <a:rPr lang="zh-CN" altLang="en-US" dirty="0">
                <a:sym typeface="Calibri" panose="020F0502020204030204" pitchFamily="34" charset="0"/>
              </a:rPr>
              <a:t>由自反律所得到的函数依赖均是</a:t>
            </a:r>
            <a:r>
              <a:rPr lang="zh-CN" altLang="en-US" dirty="0">
                <a:solidFill>
                  <a:srgbClr val="C00000"/>
                </a:solidFill>
                <a:sym typeface="Calibri" panose="020F0502020204030204" pitchFamily="34" charset="0"/>
              </a:rPr>
              <a:t>平凡的函数依赖</a:t>
            </a:r>
            <a:r>
              <a:rPr lang="zh-CN" altLang="en-US" dirty="0">
                <a:sym typeface="Calibri" panose="020F0502020204030204" pitchFamily="34" charset="0"/>
              </a:rPr>
              <a:t>，自反律的使用并不依赖于</a:t>
            </a:r>
            <a:r>
              <a:rPr lang="en-US" altLang="zh-CN" dirty="0">
                <a:sym typeface="Calibri" panose="020F0502020204030204" pitchFamily="34" charset="0"/>
              </a:rPr>
              <a:t>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rPr>
              <a:t>定理</a:t>
            </a:r>
            <a:r>
              <a:rPr lang="en-US" altLang="zh-CN" dirty="0">
                <a:solidFill>
                  <a:srgbClr val="0000FF"/>
                </a:solidFill>
              </a:rPr>
              <a:t>6.1  Armstrong</a:t>
            </a:r>
            <a:r>
              <a:rPr lang="zh-CN" altLang="en-US" dirty="0">
                <a:solidFill>
                  <a:srgbClr val="0000FF"/>
                </a:solidFill>
              </a:rPr>
              <a:t>推理规则是正确的。</a:t>
            </a:r>
            <a:endParaRPr lang="en-US" altLang="zh-CN" dirty="0">
              <a:solidFill>
                <a:srgbClr val="0000FF"/>
              </a:solidFill>
            </a:endParaRPr>
          </a:p>
          <a:p>
            <a:pPr lvl="1">
              <a:lnSpc>
                <a:spcPct val="150000"/>
              </a:lnSpc>
            </a:pPr>
            <a:r>
              <a:rPr lang="zh-CN" altLang="en-US" dirty="0">
                <a:solidFill>
                  <a:srgbClr val="C00000"/>
                </a:solidFill>
              </a:rPr>
              <a:t>证明请自行看书</a:t>
            </a:r>
            <a:endParaRPr lang="en-US" altLang="zh-CN" dirty="0">
              <a:solidFill>
                <a:srgbClr val="C00000"/>
              </a:solidFill>
            </a:endParaRPr>
          </a:p>
          <a:p>
            <a:pPr lvl="1">
              <a:lnSpc>
                <a:spcPct val="150000"/>
              </a:lnSpc>
            </a:pPr>
            <a:endParaRPr lang="en-US" altLang="zh-CN" sz="1100" dirty="0">
              <a:solidFill>
                <a:srgbClr val="C00000"/>
              </a:solidFill>
            </a:endParaRPr>
          </a:p>
          <a:p>
            <a:pPr>
              <a:lnSpc>
                <a:spcPct val="150000"/>
              </a:lnSpc>
            </a:pPr>
            <a:r>
              <a:rPr lang="zh-CN" altLang="en-US" dirty="0">
                <a:sym typeface="Calibri" panose="020F0502020204030204" pitchFamily="34" charset="0"/>
              </a:rPr>
              <a:t>根据</a:t>
            </a:r>
            <a:r>
              <a:rPr lang="en-US" altLang="zh-CN" dirty="0">
                <a:sym typeface="Calibri" panose="020F0502020204030204" pitchFamily="34" charset="0"/>
              </a:rPr>
              <a:t>A1</a:t>
            </a:r>
            <a:r>
              <a:rPr lang="zh-CN" altLang="en-US" dirty="0">
                <a:sym typeface="Calibri" panose="020F0502020204030204" pitchFamily="34" charset="0"/>
              </a:rPr>
              <a:t>，</a:t>
            </a:r>
            <a:r>
              <a:rPr lang="en-US" altLang="zh-CN" dirty="0">
                <a:sym typeface="Calibri" panose="020F0502020204030204" pitchFamily="34" charset="0"/>
              </a:rPr>
              <a:t>A2</a:t>
            </a:r>
            <a:r>
              <a:rPr lang="zh-CN" altLang="en-US" dirty="0">
                <a:sym typeface="Calibri" panose="020F0502020204030204" pitchFamily="34" charset="0"/>
              </a:rPr>
              <a:t>，</a:t>
            </a:r>
            <a:r>
              <a:rPr lang="en-US" altLang="zh-CN" dirty="0">
                <a:sym typeface="Calibri" panose="020F0502020204030204" pitchFamily="34" charset="0"/>
              </a:rPr>
              <a:t>A3</a:t>
            </a:r>
            <a:r>
              <a:rPr lang="zh-CN" altLang="en-US" dirty="0">
                <a:sym typeface="Calibri" panose="020F0502020204030204" pitchFamily="34" charset="0"/>
              </a:rPr>
              <a:t>这三条推理规则可以得到下面三条推理规则：</a:t>
            </a:r>
            <a:endParaRPr lang="en-US" altLang="zh-CN" dirty="0">
              <a:sym typeface="Calibri" panose="020F0502020204030204" pitchFamily="34" charset="0"/>
            </a:endParaRPr>
          </a:p>
          <a:p>
            <a:pPr lvl="1">
              <a:lnSpc>
                <a:spcPct val="150000"/>
              </a:lnSpc>
            </a:pPr>
            <a:r>
              <a:rPr lang="zh-CN" altLang="en-US" dirty="0">
                <a:solidFill>
                  <a:srgbClr val="0000FF"/>
                </a:solidFill>
                <a:sym typeface="Calibri" panose="020F0502020204030204" pitchFamily="34" charset="0"/>
              </a:rPr>
              <a:t>合并规则</a:t>
            </a:r>
            <a:r>
              <a:rPr lang="en-US" altLang="zh-CN" dirty="0">
                <a:solidFill>
                  <a:srgbClr val="0000FF"/>
                </a:solidFill>
                <a:sym typeface="Calibri" panose="020F0502020204030204" pitchFamily="34" charset="0"/>
              </a:rPr>
              <a:t>(union rule)</a:t>
            </a:r>
            <a:r>
              <a:rPr lang="zh-CN" altLang="en-US" dirty="0">
                <a:sym typeface="Calibri" panose="020F0502020204030204" pitchFamily="34" charset="0"/>
              </a:rPr>
              <a:t>：由</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，有</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YZ</a:t>
            </a:r>
            <a:endParaRPr lang="en-US" altLang="zh-CN" i="1" dirty="0">
              <a:sym typeface="Calibri" panose="020F0502020204030204" pitchFamily="34" charset="0"/>
            </a:endParaRPr>
          </a:p>
          <a:p>
            <a:pPr lvl="1">
              <a:lnSpc>
                <a:spcPct val="150000"/>
              </a:lnSpc>
            </a:pPr>
            <a:r>
              <a:rPr lang="zh-CN" altLang="en-US" dirty="0">
                <a:solidFill>
                  <a:srgbClr val="0000FF"/>
                </a:solidFill>
                <a:sym typeface="Calibri" panose="020F0502020204030204" pitchFamily="34" charset="0"/>
              </a:rPr>
              <a:t>伪传递规则</a:t>
            </a:r>
            <a:r>
              <a:rPr lang="en-US" altLang="zh-CN" dirty="0">
                <a:solidFill>
                  <a:srgbClr val="0000FF"/>
                </a:solidFill>
                <a:sym typeface="Calibri" panose="020F0502020204030204" pitchFamily="34" charset="0"/>
              </a:rPr>
              <a:t>(pseudo transitivity rule)</a:t>
            </a:r>
            <a:r>
              <a:rPr lang="zh-CN" altLang="en-US" dirty="0">
                <a:sym typeface="Calibri" panose="020F0502020204030204" pitchFamily="34" charset="0"/>
              </a:rPr>
              <a:t>：由</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WY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，有</a:t>
            </a:r>
            <a:r>
              <a:rPr lang="en-US" altLang="zh-CN" i="1" dirty="0">
                <a:sym typeface="Calibri" panose="020F0502020204030204" pitchFamily="34" charset="0"/>
              </a:rPr>
              <a:t>XW </a:t>
            </a:r>
            <a:r>
              <a:rPr lang="en-US" altLang="zh-CN" dirty="0">
                <a:sym typeface="Calibri" panose="020F0502020204030204" pitchFamily="34" charset="0"/>
              </a:rPr>
              <a:t>→</a:t>
            </a:r>
            <a:r>
              <a:rPr lang="en-US" altLang="zh-CN" i="1" dirty="0">
                <a:sym typeface="Calibri" panose="020F0502020204030204" pitchFamily="34" charset="0"/>
              </a:rPr>
              <a:t>Z</a:t>
            </a:r>
            <a:endParaRPr lang="en-US" altLang="zh-CN" i="1" dirty="0">
              <a:sym typeface="Calibri" panose="020F0502020204030204" pitchFamily="34" charset="0"/>
            </a:endParaRPr>
          </a:p>
          <a:p>
            <a:pPr lvl="1">
              <a:lnSpc>
                <a:spcPct val="150000"/>
              </a:lnSpc>
            </a:pPr>
            <a:r>
              <a:rPr lang="zh-CN" altLang="en-US" dirty="0">
                <a:solidFill>
                  <a:srgbClr val="0000FF"/>
                </a:solidFill>
                <a:sym typeface="Calibri" panose="020F0502020204030204" pitchFamily="34" charset="0"/>
              </a:rPr>
              <a:t>分解规则</a:t>
            </a:r>
            <a:r>
              <a:rPr lang="en-US" altLang="zh-CN" dirty="0">
                <a:solidFill>
                  <a:srgbClr val="0000FF"/>
                </a:solidFill>
                <a:sym typeface="Calibri" panose="020F0502020204030204" pitchFamily="34" charset="0"/>
              </a:rPr>
              <a:t>(decomposition rule)</a:t>
            </a:r>
            <a:r>
              <a:rPr lang="zh-CN" altLang="en-US" dirty="0">
                <a:sym typeface="Calibri" panose="020F0502020204030204" pitchFamily="34" charset="0"/>
              </a:rPr>
              <a:t>：由</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及</a:t>
            </a:r>
            <a:r>
              <a:rPr lang="en-US" altLang="zh-CN" i="1" dirty="0">
                <a:sym typeface="Calibri" panose="020F0502020204030204" pitchFamily="34" charset="0"/>
              </a:rPr>
              <a:t>Z </a:t>
            </a:r>
            <a:r>
              <a:rPr lang="en-US" altLang="zh-CN" dirty="0">
                <a:sym typeface="Symbol" panose="05050102010706020507" pitchFamily="18" charset="2"/>
              </a:rPr>
              <a:t></a:t>
            </a:r>
            <a:r>
              <a:rPr lang="en-US" altLang="zh-CN" i="1" dirty="0">
                <a:sym typeface="Calibri" panose="020F0502020204030204" pitchFamily="34" charset="0"/>
              </a:rPr>
              <a:t>Y</a:t>
            </a:r>
            <a:r>
              <a:rPr lang="zh-CN" altLang="en-US" dirty="0">
                <a:sym typeface="Calibri" panose="020F0502020204030204" pitchFamily="34" charset="0"/>
              </a:rPr>
              <a:t>，有</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endParaRPr lang="en-US" altLang="zh-CN" sz="1200" dirty="0">
              <a:solidFill>
                <a:srgbClr val="0000FF"/>
              </a:solidFill>
              <a:sym typeface="Calibri" panose="020F0502020204030204" pitchFamily="34" charset="0"/>
            </a:endParaRPr>
          </a:p>
          <a:p>
            <a:pPr>
              <a:lnSpc>
                <a:spcPct val="150000"/>
              </a:lnSpc>
            </a:pPr>
            <a:r>
              <a:rPr lang="zh-CN" altLang="en-US" dirty="0">
                <a:solidFill>
                  <a:srgbClr val="0000FF"/>
                </a:solidFill>
                <a:sym typeface="Calibri" panose="020F0502020204030204" pitchFamily="34" charset="0"/>
              </a:rPr>
              <a:t>引理</a:t>
            </a:r>
            <a:r>
              <a:rPr lang="en-US" altLang="zh-CN" dirty="0">
                <a:solidFill>
                  <a:srgbClr val="0000FF"/>
                </a:solidFill>
                <a:sym typeface="Calibri" panose="020F0502020204030204" pitchFamily="34" charset="0"/>
              </a:rPr>
              <a:t>6.</a:t>
            </a:r>
            <a:r>
              <a:rPr lang="zh-CN" altLang="en-US" dirty="0">
                <a:solidFill>
                  <a:srgbClr val="0000FF"/>
                </a:solidFill>
                <a:sym typeface="Calibri" panose="020F0502020204030204" pitchFamily="34" charset="0"/>
              </a:rPr>
              <a:t>1</a:t>
            </a:r>
            <a:r>
              <a:rPr lang="en-US" altLang="zh-CN" dirty="0">
                <a:solidFill>
                  <a:srgbClr val="0000FF"/>
                </a:solidFill>
                <a:sym typeface="Calibri" panose="020F0502020204030204" pitchFamily="34" charset="0"/>
              </a:rPr>
              <a:t>  </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A</a:t>
            </a:r>
            <a:r>
              <a:rPr lang="en-US" altLang="zh-CN" i="1" baseline="-25000" dirty="0">
                <a:sym typeface="Calibri" panose="020F0502020204030204" pitchFamily="34" charset="0"/>
              </a:rPr>
              <a:t>1 </a:t>
            </a:r>
            <a:r>
              <a:rPr lang="en-US" altLang="zh-CN" i="1" dirty="0">
                <a:sym typeface="Calibri" panose="020F0502020204030204" pitchFamily="34" charset="0"/>
              </a:rPr>
              <a:t>A</a:t>
            </a:r>
            <a:r>
              <a:rPr lang="en-US" altLang="zh-CN" i="1" baseline="-25000" dirty="0">
                <a:sym typeface="Calibri" panose="020F0502020204030204" pitchFamily="34" charset="0"/>
              </a:rPr>
              <a:t>2</a:t>
            </a:r>
            <a:r>
              <a:rPr lang="en-US" altLang="zh-CN" i="1" dirty="0">
                <a:sym typeface="Calibri" panose="020F0502020204030204" pitchFamily="34" charset="0"/>
              </a:rPr>
              <a:t>…</a:t>
            </a:r>
            <a:r>
              <a:rPr lang="en-US" altLang="zh-CN" i="1" dirty="0" err="1">
                <a:sym typeface="Calibri" panose="020F0502020204030204" pitchFamily="34" charset="0"/>
              </a:rPr>
              <a:t>A</a:t>
            </a:r>
            <a:r>
              <a:rPr lang="en-US" altLang="zh-CN" i="1" baseline="-25000" dirty="0" err="1">
                <a:sym typeface="Calibri" panose="020F0502020204030204" pitchFamily="34" charset="0"/>
              </a:rPr>
              <a:t>k</a:t>
            </a:r>
            <a:r>
              <a:rPr lang="en-US" altLang="zh-CN" i="1" baseline="-25000" dirty="0">
                <a:sym typeface="Calibri" panose="020F0502020204030204" pitchFamily="34" charset="0"/>
              </a:rPr>
              <a:t> </a:t>
            </a:r>
            <a:r>
              <a:rPr lang="zh-CN" altLang="en-US" dirty="0">
                <a:sym typeface="Calibri" panose="020F0502020204030204" pitchFamily="34" charset="0"/>
              </a:rPr>
              <a:t>成立的充分必要条件是</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A</a:t>
            </a:r>
            <a:r>
              <a:rPr lang="en-US" altLang="zh-CN" i="1" baseline="-25000" dirty="0">
                <a:sym typeface="Calibri" panose="020F0502020204030204" pitchFamily="34" charset="0"/>
              </a:rPr>
              <a:t>i</a:t>
            </a:r>
            <a:r>
              <a:rPr lang="zh-CN" altLang="en-US" dirty="0">
                <a:sym typeface="Calibri" panose="020F0502020204030204" pitchFamily="34" charset="0"/>
              </a:rPr>
              <a:t>成立</a:t>
            </a:r>
            <a:r>
              <a:rPr lang="en-US" altLang="zh-CN" dirty="0">
                <a:sym typeface="Calibri" panose="020F0502020204030204" pitchFamily="34" charset="0"/>
              </a:rPr>
              <a:t>(</a:t>
            </a:r>
            <a:r>
              <a:rPr lang="en-US" altLang="zh-CN" i="1" dirty="0" err="1">
                <a:sym typeface="Calibri" panose="020F0502020204030204" pitchFamily="34" charset="0"/>
              </a:rPr>
              <a:t>i</a:t>
            </a:r>
            <a:r>
              <a:rPr lang="en-US" altLang="zh-CN" i="1" dirty="0">
                <a:sym typeface="Calibri" panose="020F0502020204030204" pitchFamily="34" charset="0"/>
              </a:rPr>
              <a:t> </a:t>
            </a:r>
            <a:r>
              <a:rPr lang="en-US" altLang="zh-CN" dirty="0">
                <a:sym typeface="Calibri" panose="020F0502020204030204" pitchFamily="34" charset="0"/>
              </a:rPr>
              <a:t>= </a:t>
            </a:r>
            <a:r>
              <a:rPr lang="zh-CN" altLang="en-US" dirty="0">
                <a:sym typeface="Calibri" panose="020F0502020204030204" pitchFamily="34" charset="0"/>
              </a:rPr>
              <a:t>1</a:t>
            </a:r>
            <a:r>
              <a:rPr lang="en-US" altLang="zh-CN" dirty="0">
                <a:sym typeface="Calibri" panose="020F0502020204030204" pitchFamily="34" charset="0"/>
              </a:rPr>
              <a:t>,2,…,k</a:t>
            </a:r>
            <a:r>
              <a:rPr lang="en-US" altLang="zh-CN" i="1" dirty="0">
                <a:sym typeface="Calibri" panose="020F0502020204030204" pitchFamily="34" charset="0"/>
              </a:rPr>
              <a:t> </a:t>
            </a:r>
            <a:r>
              <a:rPr lang="en-US" altLang="zh-CN" dirty="0">
                <a:sym typeface="Calibri" panose="020F0502020204030204" pitchFamily="34" charset="0"/>
              </a:rPr>
              <a:t>)</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a:t>
            </a:r>
            <a:r>
              <a:rPr lang="zh-CN" altLang="en-US" dirty="0">
                <a:solidFill>
                  <a:srgbClr val="0000FF"/>
                </a:solidFill>
                <a:sym typeface="Calibri" panose="020F0502020204030204" pitchFamily="34" charset="0"/>
              </a:rPr>
              <a:t>1</a:t>
            </a:r>
            <a:r>
              <a:rPr lang="en-US" altLang="zh-CN" dirty="0">
                <a:solidFill>
                  <a:srgbClr val="0000FF"/>
                </a:solidFill>
                <a:sym typeface="Calibri" panose="020F0502020204030204" pitchFamily="34" charset="0"/>
              </a:rPr>
              <a:t>2  </a:t>
            </a:r>
            <a:r>
              <a:rPr lang="zh-CN" altLang="en-US" dirty="0">
                <a:sym typeface="Calibri" panose="020F0502020204030204" pitchFamily="34" charset="0"/>
              </a:rPr>
              <a:t>在关系模式</a:t>
            </a:r>
            <a:r>
              <a:rPr lang="en-US" altLang="zh-CN" i="1" dirty="0">
                <a:sym typeface="Calibri" panose="020F0502020204030204" pitchFamily="34" charset="0"/>
              </a:rPr>
              <a:t>R</a:t>
            </a:r>
            <a:r>
              <a:rPr lang="en-US" altLang="zh-CN" dirty="0">
                <a:sym typeface="Calibri" panose="020F0502020204030204" pitchFamily="34" charset="0"/>
              </a:rPr>
              <a:t>&lt;</a:t>
            </a:r>
            <a:r>
              <a:rPr lang="en-US" altLang="zh-CN" i="1" dirty="0">
                <a:sym typeface="Calibri" panose="020F0502020204030204" pitchFamily="34" charset="0"/>
              </a:rPr>
              <a:t>U</a:t>
            </a:r>
            <a:r>
              <a:rPr lang="zh-CN" altLang="en-US" dirty="0">
                <a:sym typeface="Calibri" panose="020F0502020204030204" pitchFamily="34" charset="0"/>
              </a:rPr>
              <a:t>,</a:t>
            </a:r>
            <a:r>
              <a:rPr lang="en-US" altLang="zh-CN" i="1" dirty="0">
                <a:sym typeface="Calibri" panose="020F0502020204030204" pitchFamily="34" charset="0"/>
              </a:rPr>
              <a:t>F </a:t>
            </a:r>
            <a:r>
              <a:rPr lang="en-US" altLang="zh-CN" dirty="0">
                <a:sym typeface="Calibri" panose="020F0502020204030204" pitchFamily="34" charset="0"/>
              </a:rPr>
              <a:t>&gt;</a:t>
            </a:r>
            <a:r>
              <a:rPr lang="zh-CN" altLang="en-US" dirty="0">
                <a:sym typeface="Calibri" panose="020F0502020204030204" pitchFamily="34" charset="0"/>
              </a:rPr>
              <a:t>中为</a:t>
            </a:r>
            <a:r>
              <a:rPr lang="en-US" altLang="zh-CN" i="1" dirty="0">
                <a:sym typeface="Calibri" panose="020F0502020204030204" pitchFamily="34" charset="0"/>
              </a:rPr>
              <a:t>F </a:t>
            </a:r>
            <a:r>
              <a:rPr lang="zh-CN" altLang="en-US" dirty="0">
                <a:sym typeface="Calibri" panose="020F0502020204030204" pitchFamily="34" charset="0"/>
              </a:rPr>
              <a:t>所逻辑蕴涵的函数依赖的全体叫作</a:t>
            </a:r>
            <a:r>
              <a:rPr lang="en-US" altLang="zh-CN" i="1" dirty="0">
                <a:solidFill>
                  <a:srgbClr val="FF0000"/>
                </a:solidFill>
                <a:sym typeface="Calibri" panose="020F0502020204030204" pitchFamily="34" charset="0"/>
              </a:rPr>
              <a:t>F </a:t>
            </a:r>
            <a:r>
              <a:rPr lang="zh-CN" altLang="en-US" dirty="0">
                <a:solidFill>
                  <a:srgbClr val="FF0000"/>
                </a:solidFill>
                <a:sym typeface="Calibri" panose="020F0502020204030204" pitchFamily="34" charset="0"/>
              </a:rPr>
              <a:t>的闭包</a:t>
            </a:r>
            <a:r>
              <a:rPr lang="zh-CN" altLang="en-US" dirty="0">
                <a:sym typeface="Calibri" panose="020F0502020204030204" pitchFamily="34" charset="0"/>
              </a:rPr>
              <a:t>，记为</a:t>
            </a:r>
            <a:r>
              <a:rPr lang="en-US" altLang="zh-CN" i="1" dirty="0">
                <a:solidFill>
                  <a:srgbClr val="FF0000"/>
                </a:solidFill>
                <a:sym typeface="Calibri" panose="020F0502020204030204" pitchFamily="34" charset="0"/>
              </a:rPr>
              <a:t>F</a:t>
            </a:r>
            <a:r>
              <a:rPr lang="en-US" altLang="zh-CN" baseline="30000" dirty="0">
                <a:solidFill>
                  <a:srgbClr val="FF0000"/>
                </a:solidFill>
                <a:sym typeface="Calibri" panose="020F0502020204030204" pitchFamily="34" charset="0"/>
              </a:rPr>
              <a:t> +</a:t>
            </a:r>
            <a:r>
              <a:rPr lang="zh-CN" altLang="en-US" dirty="0">
                <a:sym typeface="Calibri" panose="020F0502020204030204" pitchFamily="34" charset="0"/>
              </a:rPr>
              <a:t>。</a:t>
            </a:r>
            <a:endParaRPr lang="en-US" altLang="zh-CN" dirty="0">
              <a:sym typeface="Calibri" panose="020F0502020204030204" pitchFamily="34" charset="0"/>
            </a:endParaRPr>
          </a:p>
          <a:p>
            <a:pPr>
              <a:lnSpc>
                <a:spcPct val="150000"/>
              </a:lnSpc>
            </a:pPr>
            <a:endParaRPr lang="en-US" altLang="zh-CN" sz="1400" dirty="0">
              <a:solidFill>
                <a:srgbClr val="0000FF"/>
              </a:solidFill>
              <a:sym typeface="Calibri" panose="020F0502020204030204" pitchFamily="34" charset="0"/>
            </a:endParaRPr>
          </a:p>
          <a:p>
            <a:pPr>
              <a:lnSpc>
                <a:spcPct val="15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有效的</a:t>
            </a:r>
            <a:endParaRPr lang="en-US" altLang="zh-CN" dirty="0">
              <a:solidFill>
                <a:srgbClr val="FF0000"/>
              </a:solidFill>
            </a:endParaRPr>
          </a:p>
          <a:p>
            <a:pPr lvl="1">
              <a:lnSpc>
                <a:spcPct val="150000"/>
              </a:lnSpc>
            </a:pPr>
            <a:r>
              <a:rPr lang="zh-CN" altLang="en-US" dirty="0">
                <a:solidFill>
                  <a:srgbClr val="0000FF"/>
                </a:solidFill>
              </a:rPr>
              <a:t>指</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公理推导出来的每一个函数依赖一定在</a:t>
            </a:r>
            <a:r>
              <a:rPr lang="en-US" altLang="zh-CN" i="1" dirty="0">
                <a:solidFill>
                  <a:srgbClr val="FF0000"/>
                </a:solidFill>
                <a:sym typeface="Calibri" panose="020F0502020204030204" pitchFamily="34" charset="0"/>
              </a:rPr>
              <a:t>F</a:t>
            </a:r>
            <a:r>
              <a:rPr lang="en-US" altLang="zh-CN" baseline="30000" dirty="0">
                <a:solidFill>
                  <a:srgbClr val="FF0000"/>
                </a:solidFill>
                <a:sym typeface="Calibri" panose="020F0502020204030204" pitchFamily="34" charset="0"/>
              </a:rPr>
              <a:t> +</a:t>
            </a:r>
            <a:r>
              <a:rPr lang="zh-CN" altLang="en-US" dirty="0">
                <a:solidFill>
                  <a:srgbClr val="0000FF"/>
                </a:solidFill>
              </a:rPr>
              <a:t>中。</a:t>
            </a:r>
            <a:endParaRPr lang="en-US" altLang="zh-CN" dirty="0">
              <a:solidFill>
                <a:srgbClr val="0000FF"/>
              </a:solidFill>
            </a:endParaRPr>
          </a:p>
          <a:p>
            <a:pPr>
              <a:lnSpc>
                <a:spcPct val="150000"/>
              </a:lnSpc>
            </a:pPr>
            <a:endParaRPr lang="en-US" altLang="zh-CN" sz="1400" dirty="0">
              <a:solidFill>
                <a:srgbClr val="0000FF"/>
              </a:solidFill>
            </a:endParaRPr>
          </a:p>
          <a:p>
            <a:pPr>
              <a:lnSpc>
                <a:spcPct val="15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完备的</a:t>
            </a:r>
            <a:endParaRPr lang="en-US" altLang="zh-CN" dirty="0">
              <a:solidFill>
                <a:srgbClr val="FF0000"/>
              </a:solidFill>
            </a:endParaRPr>
          </a:p>
          <a:p>
            <a:pPr lvl="1">
              <a:lnSpc>
                <a:spcPct val="150000"/>
              </a:lnSpc>
            </a:pPr>
            <a:r>
              <a:rPr lang="en-US" altLang="zh-CN" i="1" dirty="0">
                <a:solidFill>
                  <a:srgbClr val="FF0000"/>
                </a:solidFill>
                <a:sym typeface="Calibri" panose="020F0502020204030204" pitchFamily="34" charset="0"/>
              </a:rPr>
              <a:t>F</a:t>
            </a:r>
            <a:r>
              <a:rPr lang="en-US" altLang="zh-CN" baseline="30000" dirty="0">
                <a:solidFill>
                  <a:srgbClr val="FF0000"/>
                </a:solidFill>
                <a:sym typeface="Calibri" panose="020F0502020204030204" pitchFamily="34" charset="0"/>
              </a:rPr>
              <a:t> +</a:t>
            </a:r>
            <a:r>
              <a:rPr lang="zh-CN" altLang="en-US" dirty="0">
                <a:solidFill>
                  <a:srgbClr val="0000FF"/>
                </a:solidFill>
              </a:rPr>
              <a:t>中的每一个函数依赖，必定可以由</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6.13</a:t>
            </a:r>
            <a:r>
              <a:rPr lang="zh-CN" altLang="en-US" dirty="0">
                <a:solidFill>
                  <a:srgbClr val="0000FF"/>
                </a:solidFill>
                <a:sym typeface="Calibri" panose="020F0502020204030204" pitchFamily="34" charset="0"/>
              </a:rPr>
              <a:t>  </a:t>
            </a:r>
            <a:r>
              <a:rPr lang="zh-CN" altLang="en-US" dirty="0">
                <a:sym typeface="Calibri" panose="020F0502020204030204" pitchFamily="34" charset="0"/>
              </a:rPr>
              <a:t>设</a:t>
            </a:r>
            <a:r>
              <a:rPr lang="en-US" altLang="zh-CN" i="1" dirty="0">
                <a:sym typeface="Calibri" panose="020F0502020204030204" pitchFamily="34" charset="0"/>
              </a:rPr>
              <a:t>F </a:t>
            </a:r>
            <a:r>
              <a:rPr lang="zh-CN" altLang="en-US" dirty="0">
                <a:sym typeface="Calibri" panose="020F0502020204030204" pitchFamily="34" charset="0"/>
              </a:rPr>
              <a:t>为属性集</a:t>
            </a:r>
            <a:r>
              <a:rPr lang="en-US" altLang="zh-CN" i="1" dirty="0">
                <a:sym typeface="Calibri" panose="020F0502020204030204" pitchFamily="34" charset="0"/>
              </a:rPr>
              <a:t>U</a:t>
            </a:r>
            <a:r>
              <a:rPr lang="zh-CN" altLang="en-US" dirty="0">
                <a:sym typeface="Calibri" panose="020F0502020204030204" pitchFamily="34" charset="0"/>
              </a:rPr>
              <a:t>上的一组函数依赖，</a:t>
            </a:r>
            <a:r>
              <a:rPr lang="en-US" altLang="zh-CN" i="1" dirty="0">
                <a:sym typeface="Calibri" panose="020F0502020204030204" pitchFamily="34" charset="0"/>
              </a:rPr>
              <a:t>X</a:t>
            </a:r>
            <a:r>
              <a:rPr lang="zh-CN" altLang="en-US" i="1"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 </a:t>
            </a:r>
            <a:r>
              <a:rPr lang="en-US" altLang="zh-CN" dirty="0">
                <a:sym typeface="Symbol" panose="05050102010706020507" pitchFamily="18" charset="2"/>
              </a:rPr>
              <a:t></a:t>
            </a:r>
            <a:r>
              <a:rPr lang="en-US" altLang="zh-CN" i="1" dirty="0">
                <a:sym typeface="Calibri" panose="020F0502020204030204" pitchFamily="34" charset="0"/>
              </a:rPr>
              <a:t>U</a:t>
            </a:r>
            <a:r>
              <a:rPr lang="zh-CN" altLang="en-US" dirty="0">
                <a:sym typeface="Calibri" panose="020F0502020204030204" pitchFamily="34" charset="0"/>
              </a:rPr>
              <a:t>， </a:t>
            </a:r>
            <a:r>
              <a:rPr lang="en-US" altLang="zh-CN" i="1" dirty="0">
                <a:solidFill>
                  <a:srgbClr val="FF0000"/>
                </a:solidFill>
                <a:sym typeface="Calibri" panose="020F0502020204030204" pitchFamily="34" charset="0"/>
              </a:rPr>
              <a:t>X</a:t>
            </a:r>
            <a:r>
              <a:rPr lang="en-US" altLang="zh-CN" i="1" baseline="-25000" dirty="0">
                <a:solidFill>
                  <a:srgbClr val="FF0000"/>
                </a:solidFill>
                <a:sym typeface="Calibri" panose="020F0502020204030204" pitchFamily="34" charset="0"/>
              </a:rPr>
              <a:t>F</a:t>
            </a:r>
            <a:r>
              <a:rPr lang="en-US" altLang="zh-CN" baseline="38000" dirty="0">
                <a:solidFill>
                  <a:srgbClr val="FF0000"/>
                </a:solidFill>
                <a:sym typeface="Calibri" panose="020F0502020204030204" pitchFamily="34" charset="0"/>
              </a:rPr>
              <a:t>+</a:t>
            </a:r>
            <a:r>
              <a:rPr lang="en-US" altLang="zh-CN" dirty="0">
                <a:sym typeface="Calibri" panose="020F0502020204030204" pitchFamily="34" charset="0"/>
              </a:rPr>
              <a:t>={ </a:t>
            </a:r>
            <a:r>
              <a:rPr lang="en-US" altLang="zh-CN" i="1" dirty="0">
                <a:sym typeface="Calibri" panose="020F0502020204030204" pitchFamily="34" charset="0"/>
              </a:rPr>
              <a:t>A </a:t>
            </a:r>
            <a:r>
              <a:rPr lang="en-US" altLang="zh-CN" dirty="0">
                <a:sym typeface="Calibri" panose="020F0502020204030204" pitchFamily="34" charset="0"/>
              </a:rPr>
              <a:t>| </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A </a:t>
            </a:r>
            <a:r>
              <a:rPr lang="zh-CN" altLang="en-US" dirty="0">
                <a:sym typeface="Calibri" panose="020F0502020204030204" pitchFamily="34" charset="0"/>
              </a:rPr>
              <a:t>能由</a:t>
            </a:r>
            <a:r>
              <a:rPr lang="en-US" altLang="zh-CN" i="1" dirty="0">
                <a:sym typeface="Calibri" panose="020F0502020204030204" pitchFamily="34" charset="0"/>
              </a:rPr>
              <a:t>F </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a:t>
            </a:r>
            <a:r>
              <a:rPr lang="en-US" altLang="zh-CN" dirty="0">
                <a:sym typeface="Calibri" panose="020F0502020204030204" pitchFamily="34" charset="0"/>
              </a:rPr>
              <a:t>}</a:t>
            </a:r>
            <a:r>
              <a:rPr lang="zh-CN" altLang="en-US" dirty="0">
                <a:sym typeface="Calibri" panose="020F0502020204030204" pitchFamily="34" charset="0"/>
              </a:rPr>
              <a:t>，</a:t>
            </a:r>
            <a:r>
              <a:rPr lang="en-US" altLang="zh-CN" i="1" dirty="0">
                <a:solidFill>
                  <a:srgbClr val="FF0000"/>
                </a:solidFill>
                <a:sym typeface="Calibri" panose="020F0502020204030204" pitchFamily="34" charset="0"/>
              </a:rPr>
              <a:t>X</a:t>
            </a:r>
            <a:r>
              <a:rPr lang="en-US" altLang="zh-CN" i="1" baseline="-25000" dirty="0">
                <a:solidFill>
                  <a:srgbClr val="FF0000"/>
                </a:solidFill>
                <a:sym typeface="Calibri" panose="020F0502020204030204" pitchFamily="34" charset="0"/>
              </a:rPr>
              <a:t>F</a:t>
            </a:r>
            <a:r>
              <a:rPr lang="en-US" altLang="zh-CN" baseline="38000" dirty="0">
                <a:solidFill>
                  <a:srgbClr val="FF0000"/>
                </a:solidFill>
                <a:sym typeface="Calibri" panose="020F0502020204030204" pitchFamily="34" charset="0"/>
              </a:rPr>
              <a:t>+</a:t>
            </a:r>
            <a:r>
              <a:rPr lang="zh-CN" altLang="en-US" dirty="0">
                <a:sym typeface="Calibri" panose="020F0502020204030204" pitchFamily="34" charset="0"/>
              </a:rPr>
              <a:t>称为属性集</a:t>
            </a:r>
            <a:r>
              <a:rPr lang="en-US" altLang="zh-CN" i="1" dirty="0">
                <a:sym typeface="Calibri" panose="020F0502020204030204" pitchFamily="34" charset="0"/>
              </a:rPr>
              <a:t>X </a:t>
            </a:r>
            <a:r>
              <a:rPr lang="zh-CN" altLang="en-US" dirty="0">
                <a:sym typeface="Calibri" panose="020F0502020204030204" pitchFamily="34" charset="0"/>
              </a:rPr>
              <a:t>关于函数依赖集</a:t>
            </a:r>
            <a:r>
              <a:rPr lang="en-US" altLang="zh-CN" i="1" dirty="0">
                <a:sym typeface="Calibri" panose="020F0502020204030204" pitchFamily="34" charset="0"/>
              </a:rPr>
              <a:t>F </a:t>
            </a:r>
            <a:r>
              <a:rPr lang="zh-CN" altLang="en-US" dirty="0">
                <a:sym typeface="Calibri" panose="020F0502020204030204" pitchFamily="34" charset="0"/>
              </a:rPr>
              <a:t>的</a:t>
            </a:r>
            <a:r>
              <a:rPr lang="zh-CN" altLang="en-US" dirty="0">
                <a:solidFill>
                  <a:srgbClr val="FF0000"/>
                </a:solidFill>
                <a:sym typeface="Calibri" panose="020F0502020204030204" pitchFamily="34" charset="0"/>
              </a:rPr>
              <a:t>闭包</a:t>
            </a:r>
            <a:r>
              <a:rPr lang="zh-CN" altLang="en-US" dirty="0">
                <a:sym typeface="Calibri" panose="020F0502020204030204" pitchFamily="34" charset="0"/>
              </a:rPr>
              <a:t>。</a:t>
            </a:r>
            <a:endParaRPr lang="en-US" altLang="zh-CN" dirty="0">
              <a:sym typeface="Calibri" panose="020F0502020204030204" pitchFamily="34" charset="0"/>
            </a:endParaRPr>
          </a:p>
          <a:p>
            <a:pPr>
              <a:lnSpc>
                <a:spcPct val="150000"/>
              </a:lnSpc>
            </a:pPr>
            <a:endParaRPr lang="en-US" altLang="zh-CN" sz="1100" dirty="0">
              <a:sym typeface="Calibri" panose="020F0502020204030204" pitchFamily="34" charset="0"/>
            </a:endParaRPr>
          </a:p>
          <a:p>
            <a:pPr>
              <a:lnSpc>
                <a:spcPct val="150000"/>
              </a:lnSpc>
            </a:pPr>
            <a:r>
              <a:rPr lang="zh-CN" altLang="en-US" dirty="0">
                <a:solidFill>
                  <a:srgbClr val="0000FF"/>
                </a:solidFill>
                <a:sym typeface="Calibri" panose="020F0502020204030204" pitchFamily="34" charset="0"/>
              </a:rPr>
              <a:t>引理</a:t>
            </a:r>
            <a:r>
              <a:rPr lang="en-US" altLang="zh-CN" dirty="0">
                <a:solidFill>
                  <a:srgbClr val="0000FF"/>
                </a:solidFill>
                <a:sym typeface="Calibri" panose="020F0502020204030204" pitchFamily="34" charset="0"/>
              </a:rPr>
              <a:t>6.2  </a:t>
            </a:r>
            <a:r>
              <a:rPr lang="zh-CN" altLang="en-US" dirty="0">
                <a:sym typeface="Calibri" panose="020F0502020204030204" pitchFamily="34" charset="0"/>
              </a:rPr>
              <a:t>设</a:t>
            </a:r>
            <a:r>
              <a:rPr lang="en-US" altLang="zh-CN" i="1" dirty="0">
                <a:sym typeface="Calibri" panose="020F0502020204030204" pitchFamily="34" charset="0"/>
              </a:rPr>
              <a:t>F </a:t>
            </a:r>
            <a:r>
              <a:rPr lang="zh-CN" altLang="en-US" dirty="0">
                <a:sym typeface="Calibri" panose="020F0502020204030204" pitchFamily="34" charset="0"/>
              </a:rPr>
              <a:t>为属性集</a:t>
            </a:r>
            <a:r>
              <a:rPr lang="en-US" altLang="zh-CN" i="1" dirty="0">
                <a:sym typeface="Calibri" panose="020F0502020204030204" pitchFamily="34" charset="0"/>
              </a:rPr>
              <a:t>U</a:t>
            </a:r>
            <a:r>
              <a:rPr lang="zh-CN" altLang="en-US" dirty="0">
                <a:sym typeface="Calibri" panose="020F0502020204030204" pitchFamily="34" charset="0"/>
              </a:rPr>
              <a:t>上的一组函数依赖，</a:t>
            </a:r>
            <a:r>
              <a:rPr lang="en-US" altLang="zh-CN" i="1" dirty="0">
                <a:sym typeface="Calibri" panose="020F0502020204030204" pitchFamily="34" charset="0"/>
              </a:rPr>
              <a:t>X</a:t>
            </a:r>
            <a:r>
              <a:rPr lang="zh-CN" altLang="en-US" dirty="0">
                <a:sym typeface="Calibri" panose="020F0502020204030204" pitchFamily="34" charset="0"/>
              </a:rPr>
              <a:t>、</a:t>
            </a:r>
            <a:r>
              <a:rPr lang="en-US" altLang="zh-CN" i="1" dirty="0">
                <a:sym typeface="Calibri" panose="020F0502020204030204" pitchFamily="34" charset="0"/>
              </a:rPr>
              <a:t>Y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a:t>
            </a:r>
            <a:r>
              <a:rPr lang="zh-CN" altLang="en-US" dirty="0">
                <a:sym typeface="Calibri" panose="020F0502020204030204" pitchFamily="34" charset="0"/>
              </a:rPr>
              <a:t>，</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能由</a:t>
            </a:r>
            <a:r>
              <a:rPr lang="en-US" altLang="zh-CN" i="1" dirty="0">
                <a:sym typeface="Calibri" panose="020F0502020204030204" pitchFamily="34" charset="0"/>
              </a:rPr>
              <a:t>F</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公理导出的充分必要条件是</a:t>
            </a:r>
            <a:r>
              <a:rPr lang="en-US" altLang="zh-CN" i="1" dirty="0">
                <a:sym typeface="Calibri" panose="020F0502020204030204" pitchFamily="34" charset="0"/>
              </a:rPr>
              <a:t>Y</a:t>
            </a:r>
            <a:r>
              <a:rPr lang="en-US" altLang="zh-CN" dirty="0">
                <a:sym typeface="Calibri" panose="020F0502020204030204" pitchFamily="34" charset="0"/>
              </a:rPr>
              <a:t> </a:t>
            </a:r>
            <a:r>
              <a:rPr lang="en-US" altLang="zh-CN" dirty="0">
                <a:sym typeface="Symbol" panose="05050102010706020507" pitchFamily="18" charset="2"/>
              </a:rPr>
              <a:t></a:t>
            </a:r>
            <a:r>
              <a:rPr lang="en-US" altLang="zh-CN" i="1" dirty="0">
                <a:sym typeface="Calibri" panose="020F0502020204030204" pitchFamily="34" charset="0"/>
              </a:rPr>
              <a:t>X</a:t>
            </a:r>
            <a:r>
              <a:rPr lang="en-US" altLang="zh-CN" i="1" baseline="-25000" dirty="0">
                <a:sym typeface="Calibri" panose="020F0502020204030204" pitchFamily="34" charset="0"/>
              </a:rPr>
              <a:t>F</a:t>
            </a:r>
            <a:r>
              <a:rPr lang="en-US" altLang="zh-CN" baseline="36000" dirty="0">
                <a:sym typeface="Calibri" panose="020F0502020204030204" pitchFamily="34" charset="0"/>
              </a:rPr>
              <a:t>+</a:t>
            </a:r>
            <a:r>
              <a:rPr lang="zh-CN" altLang="en-US" dirty="0">
                <a:sym typeface="Calibri" panose="020F0502020204030204" pitchFamily="34" charset="0"/>
              </a:rPr>
              <a:t>。</a:t>
            </a:r>
            <a:endParaRPr lang="en-US" altLang="zh-CN" dirty="0">
              <a:sym typeface="Calibri" panose="020F0502020204030204" pitchFamily="34" charset="0"/>
            </a:endParaRPr>
          </a:p>
          <a:p>
            <a:pPr>
              <a:lnSpc>
                <a:spcPct val="150000"/>
              </a:lnSpc>
            </a:pPr>
            <a:endParaRPr lang="en-US" altLang="zh-CN" sz="1100" dirty="0">
              <a:sym typeface="Calibri" panose="020F0502020204030204" pitchFamily="34" charset="0"/>
            </a:endParaRPr>
          </a:p>
          <a:p>
            <a:pPr>
              <a:lnSpc>
                <a:spcPct val="150000"/>
              </a:lnSpc>
            </a:pPr>
            <a:r>
              <a:rPr lang="zh-CN" altLang="en-US" dirty="0">
                <a:solidFill>
                  <a:srgbClr val="FF0000"/>
                </a:solidFill>
                <a:sym typeface="Calibri" panose="020F0502020204030204" pitchFamily="34" charset="0"/>
              </a:rPr>
              <a:t>引理</a:t>
            </a:r>
            <a:r>
              <a:rPr lang="en-US" altLang="zh-CN" dirty="0">
                <a:solidFill>
                  <a:srgbClr val="FF0000"/>
                </a:solidFill>
                <a:sym typeface="Calibri" panose="020F0502020204030204" pitchFamily="34" charset="0"/>
              </a:rPr>
              <a:t>6.2</a:t>
            </a:r>
            <a:r>
              <a:rPr lang="zh-CN" altLang="en-US" dirty="0">
                <a:solidFill>
                  <a:srgbClr val="FF0000"/>
                </a:solidFill>
                <a:sym typeface="Calibri" panose="020F0502020204030204" pitchFamily="34" charset="0"/>
              </a:rPr>
              <a:t>的用途</a:t>
            </a:r>
            <a:endParaRPr lang="zh-CN" altLang="en-US" dirty="0">
              <a:solidFill>
                <a:srgbClr val="FF0000"/>
              </a:solidFill>
              <a:sym typeface="Calibri" panose="020F0502020204030204" pitchFamily="34" charset="0"/>
            </a:endParaRPr>
          </a:p>
          <a:p>
            <a:pPr lvl="1">
              <a:lnSpc>
                <a:spcPct val="150000"/>
              </a:lnSpc>
            </a:pPr>
            <a:r>
              <a:rPr lang="zh-CN" altLang="en-US" dirty="0">
                <a:sym typeface="Calibri" panose="020F0502020204030204" pitchFamily="34" charset="0"/>
              </a:rPr>
              <a:t>判定</a:t>
            </a:r>
            <a:r>
              <a:rPr lang="en-US" altLang="zh-CN" i="1" dirty="0">
                <a:sym typeface="Calibri" panose="020F0502020204030204" pitchFamily="34" charset="0"/>
              </a:rPr>
              <a:t>X </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是否能由</a:t>
            </a:r>
            <a:r>
              <a:rPr lang="en-US" altLang="zh-CN" i="1" dirty="0">
                <a:sym typeface="Calibri" panose="020F0502020204030204" pitchFamily="34" charset="0"/>
              </a:rPr>
              <a:t>F </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公理导出的问题，就转化为求出</a:t>
            </a:r>
            <a:r>
              <a:rPr lang="en-US" altLang="zh-CN" i="1" dirty="0">
                <a:sym typeface="Calibri" panose="020F0502020204030204" pitchFamily="34" charset="0"/>
              </a:rPr>
              <a:t>X</a:t>
            </a:r>
            <a:r>
              <a:rPr lang="en-US" altLang="zh-CN" i="1" baseline="-25000" dirty="0">
                <a:sym typeface="Calibri" panose="020F0502020204030204" pitchFamily="34" charset="0"/>
              </a:rPr>
              <a:t>F</a:t>
            </a:r>
            <a:r>
              <a:rPr lang="en-US" altLang="zh-CN" baseline="50000" dirty="0">
                <a:sym typeface="Calibri" panose="020F0502020204030204" pitchFamily="34" charset="0"/>
              </a:rPr>
              <a:t>+</a:t>
            </a:r>
            <a:r>
              <a:rPr lang="zh-CN" altLang="en-US" dirty="0">
                <a:sym typeface="Calibri" panose="020F0502020204030204" pitchFamily="34" charset="0"/>
              </a:rPr>
              <a:t>，判定</a:t>
            </a:r>
            <a:r>
              <a:rPr lang="en-US" altLang="zh-CN" i="1" dirty="0">
                <a:sym typeface="Calibri" panose="020F0502020204030204" pitchFamily="34" charset="0"/>
              </a:rPr>
              <a:t>Y </a:t>
            </a:r>
            <a:r>
              <a:rPr lang="zh-CN" altLang="en-US" dirty="0">
                <a:sym typeface="Calibri" panose="020F0502020204030204" pitchFamily="34" charset="0"/>
              </a:rPr>
              <a:t>是否为</a:t>
            </a:r>
            <a:r>
              <a:rPr lang="en-US" altLang="zh-CN" i="1" dirty="0">
                <a:sym typeface="Calibri" panose="020F0502020204030204" pitchFamily="34" charset="0"/>
              </a:rPr>
              <a:t>X</a:t>
            </a:r>
            <a:r>
              <a:rPr lang="en-US" altLang="zh-CN" i="1" baseline="-25000" dirty="0">
                <a:sym typeface="Calibri" panose="020F0502020204030204" pitchFamily="34" charset="0"/>
              </a:rPr>
              <a:t>F</a:t>
            </a:r>
            <a:r>
              <a:rPr lang="en-US" altLang="zh-CN" baseline="50000" dirty="0">
                <a:sym typeface="Calibri" panose="020F0502020204030204" pitchFamily="34" charset="0"/>
              </a:rPr>
              <a:t>+ </a:t>
            </a:r>
            <a:r>
              <a:rPr lang="zh-CN" altLang="en-US" dirty="0">
                <a:sym typeface="Calibri" panose="020F0502020204030204" pitchFamily="34" charset="0"/>
              </a:rPr>
              <a:t>的子集问题。</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表格 4"/>
          <p:cNvGraphicFramePr>
            <a:graphicFrameLocks noGrp="1"/>
          </p:cNvGraphicFramePr>
          <p:nvPr/>
        </p:nvGraphicFramePr>
        <p:xfrm>
          <a:off x="1162050" y="599353"/>
          <a:ext cx="9867900" cy="5659293"/>
        </p:xfrm>
        <a:graphic>
          <a:graphicData uri="http://schemas.openxmlformats.org/drawingml/2006/table">
            <a:tbl>
              <a:tblPr firstRow="1" bandRow="1">
                <a:tableStyleId>{9D7B26C5-4107-4FEC-AEDC-1716B250A1EF}</a:tableStyleId>
              </a:tblPr>
              <a:tblGrid>
                <a:gridCol w="9867900"/>
              </a:tblGrid>
              <a:tr h="733686">
                <a:tc>
                  <a:txBody>
                    <a:bodyPr/>
                    <a:lstStyle/>
                    <a:p>
                      <a:r>
                        <a:rPr lang="zh-CN" altLang="en-US" sz="2800" b="1" dirty="0">
                          <a:solidFill>
                            <a:srgbClr val="0000FF"/>
                          </a:solidFill>
                          <a:latin typeface="等线" panose="02010600030101010101" pitchFamily="2" charset="-122"/>
                          <a:ea typeface="等线" panose="02010600030101010101" pitchFamily="2" charset="-122"/>
                        </a:rPr>
                        <a:t>算法 </a:t>
                      </a:r>
                      <a:r>
                        <a:rPr lang="en-US" altLang="zh-CN" sz="2800" b="1" dirty="0">
                          <a:solidFill>
                            <a:srgbClr val="0000FF"/>
                          </a:solidFill>
                          <a:latin typeface="等线" panose="02010600030101010101" pitchFamily="2" charset="-122"/>
                          <a:ea typeface="等线" panose="02010600030101010101" pitchFamily="2" charset="-122"/>
                        </a:rPr>
                        <a:t>6.1 </a:t>
                      </a:r>
                      <a:r>
                        <a:rPr lang="zh-CN" altLang="en-US" sz="2800" b="0" dirty="0">
                          <a:latin typeface="等线" panose="02010600030101010101" pitchFamily="2" charset="-122"/>
                          <a:ea typeface="等线" panose="02010600030101010101" pitchFamily="2" charset="-122"/>
                        </a:rPr>
                        <a:t>求属性集</a:t>
                      </a:r>
                      <a:r>
                        <a:rPr lang="en-US" altLang="zh-CN" sz="2800" b="0" dirty="0">
                          <a:latin typeface="等线" panose="02010600030101010101" pitchFamily="2" charset="-122"/>
                          <a:ea typeface="等线" panose="02010600030101010101" pitchFamily="2" charset="-122"/>
                        </a:rPr>
                        <a:t>X (X </a:t>
                      </a:r>
                      <a:r>
                        <a:rPr lang="en-US" altLang="zh-CN" sz="2800" b="0" dirty="0">
                          <a:latin typeface="等线" panose="02010600030101010101" pitchFamily="2" charset="-122"/>
                          <a:ea typeface="等线" panose="02010600030101010101" pitchFamily="2" charset="-122"/>
                          <a:sym typeface="Symbol" panose="05050102010706020507" pitchFamily="18" charset="2"/>
                        </a:rPr>
                        <a:t></a:t>
                      </a:r>
                      <a:r>
                        <a:rPr lang="en-US" altLang="zh-CN" sz="2800" b="0" dirty="0">
                          <a:latin typeface="等线" panose="02010600030101010101" pitchFamily="2" charset="-122"/>
                          <a:ea typeface="等线" panose="02010600030101010101" pitchFamily="2" charset="-122"/>
                        </a:rPr>
                        <a:t> U)</a:t>
                      </a:r>
                      <a:r>
                        <a:rPr lang="en-US" altLang="zh-CN" sz="2800" b="0" baseline="0" dirty="0">
                          <a:latin typeface="等线" panose="02010600030101010101" pitchFamily="2" charset="-122"/>
                          <a:ea typeface="等线" panose="02010600030101010101" pitchFamily="2" charset="-122"/>
                        </a:rPr>
                        <a:t> </a:t>
                      </a:r>
                      <a:r>
                        <a:rPr lang="zh-CN" altLang="en-US" sz="2800" b="0" dirty="0">
                          <a:latin typeface="等线" panose="02010600030101010101" pitchFamily="2" charset="-122"/>
                          <a:ea typeface="等线" panose="02010600030101010101" pitchFamily="2" charset="-122"/>
                        </a:rPr>
                        <a:t>关于</a:t>
                      </a:r>
                      <a:r>
                        <a:rPr lang="en-US" altLang="zh-CN" sz="2800" b="0" dirty="0">
                          <a:latin typeface="等线" panose="02010600030101010101" pitchFamily="2" charset="-122"/>
                          <a:ea typeface="等线" panose="02010600030101010101" pitchFamily="2" charset="-122"/>
                        </a:rPr>
                        <a:t>U </a:t>
                      </a:r>
                      <a:r>
                        <a:rPr lang="zh-CN" altLang="en-US" sz="2800" b="0" dirty="0">
                          <a:latin typeface="等线" panose="02010600030101010101" pitchFamily="2" charset="-122"/>
                          <a:ea typeface="等线" panose="02010600030101010101" pitchFamily="2" charset="-122"/>
                        </a:rPr>
                        <a:t>上的函数依赖集</a:t>
                      </a:r>
                      <a:r>
                        <a:rPr lang="en-US" altLang="zh-CN" sz="2800" b="0" dirty="0">
                          <a:latin typeface="等线" panose="02010600030101010101" pitchFamily="2" charset="-122"/>
                          <a:ea typeface="等线" panose="02010600030101010101" pitchFamily="2" charset="-122"/>
                        </a:rPr>
                        <a:t>F</a:t>
                      </a:r>
                      <a:r>
                        <a:rPr lang="zh-CN" altLang="en-US" sz="2800" b="0" dirty="0">
                          <a:latin typeface="等线" panose="02010600030101010101" pitchFamily="2" charset="-122"/>
                          <a:ea typeface="等线" panose="02010600030101010101" pitchFamily="2" charset="-122"/>
                        </a:rPr>
                        <a:t>的闭包</a:t>
                      </a:r>
                      <a:r>
                        <a:rPr lang="en-US" altLang="zh-CN" sz="2800" b="0" dirty="0">
                          <a:latin typeface="等线" panose="02010600030101010101" pitchFamily="2" charset="-122"/>
                          <a:ea typeface="等线" panose="02010600030101010101" pitchFamily="2" charset="-122"/>
                        </a:rPr>
                        <a:t>X</a:t>
                      </a:r>
                      <a:r>
                        <a:rPr lang="en-US" altLang="zh-CN" sz="2800" b="0" baseline="-25000" dirty="0">
                          <a:latin typeface="等线" panose="02010600030101010101" pitchFamily="2" charset="-122"/>
                          <a:ea typeface="等线" panose="02010600030101010101" pitchFamily="2" charset="-122"/>
                        </a:rPr>
                        <a:t>F</a:t>
                      </a:r>
                      <a:r>
                        <a:rPr lang="en-US" altLang="zh-CN" sz="2800" b="0" baseline="50000" dirty="0">
                          <a:latin typeface="等线" panose="02010600030101010101" pitchFamily="2" charset="-122"/>
                          <a:ea typeface="等线" panose="02010600030101010101" pitchFamily="2" charset="-122"/>
                        </a:rPr>
                        <a:t>+</a:t>
                      </a:r>
                      <a:endParaRPr lang="en-US" altLang="zh-CN" sz="2800" b="0" baseline="50000" dirty="0">
                        <a:latin typeface="等线" panose="02010600030101010101" pitchFamily="2" charset="-122"/>
                        <a:ea typeface="等线" panose="02010600030101010101" pitchFamily="2" charset="-122"/>
                      </a:endParaRPr>
                    </a:p>
                  </a:txBody>
                  <a:tcPr/>
                </a:tc>
              </a:tr>
              <a:tr h="593936">
                <a:tc>
                  <a:txBody>
                    <a:bodyPr/>
                    <a:lstStyle/>
                    <a:p>
                      <a:pPr>
                        <a:lnSpc>
                          <a:spcPct val="150000"/>
                        </a:lnSpc>
                      </a:pPr>
                      <a:r>
                        <a:rPr lang="zh-CN" altLang="en-US" sz="2400" dirty="0">
                          <a:latin typeface="等线" panose="02010600030101010101" pitchFamily="2" charset="-122"/>
                          <a:ea typeface="等线" panose="02010600030101010101" pitchFamily="2" charset="-122"/>
                        </a:rPr>
                        <a:t>输入：</a:t>
                      </a:r>
                      <a:r>
                        <a:rPr lang="en-US" altLang="zh-CN" sz="2400" dirty="0">
                          <a:solidFill>
                            <a:srgbClr val="FF0000"/>
                          </a:solidFill>
                          <a:latin typeface="等线" panose="02010600030101010101" pitchFamily="2" charset="-122"/>
                          <a:ea typeface="等线" panose="02010600030101010101" pitchFamily="2" charset="-122"/>
                        </a:rPr>
                        <a:t>X</a:t>
                      </a:r>
                      <a:r>
                        <a:rPr lang="zh-CN" altLang="en-US" sz="2400" dirty="0">
                          <a:solidFill>
                            <a:srgbClr val="FF0000"/>
                          </a:solidFill>
                          <a:latin typeface="等线" panose="02010600030101010101" pitchFamily="2" charset="-122"/>
                          <a:ea typeface="等线" panose="02010600030101010101" pitchFamily="2" charset="-122"/>
                        </a:rPr>
                        <a:t>、</a:t>
                      </a:r>
                      <a:r>
                        <a:rPr lang="en-US" altLang="zh-CN" sz="2400" dirty="0">
                          <a:solidFill>
                            <a:srgbClr val="FF0000"/>
                          </a:solidFill>
                          <a:latin typeface="等线" panose="02010600030101010101" pitchFamily="2" charset="-122"/>
                          <a:ea typeface="等线" panose="02010600030101010101" pitchFamily="2" charset="-122"/>
                        </a:rPr>
                        <a:t>F</a:t>
                      </a:r>
                      <a:endParaRPr lang="zh-CN" altLang="en-US" sz="2400" dirty="0">
                        <a:solidFill>
                          <a:srgbClr val="FF0000"/>
                        </a:solidFill>
                        <a:latin typeface="等线" panose="02010600030101010101" pitchFamily="2" charset="-122"/>
                        <a:ea typeface="等线" panose="02010600030101010101" pitchFamily="2" charset="-122"/>
                      </a:endParaRPr>
                    </a:p>
                  </a:txBody>
                  <a:tcPr>
                    <a:noFill/>
                  </a:tcPr>
                </a:tc>
              </a:tr>
              <a:tr h="593936">
                <a:tc>
                  <a:txBody>
                    <a:bodyPr/>
                    <a:lstStyle/>
                    <a:p>
                      <a:pPr>
                        <a:lnSpc>
                          <a:spcPct val="150000"/>
                        </a:lnSpc>
                      </a:pPr>
                      <a:r>
                        <a:rPr lang="zh-CN" altLang="en-US" sz="2400" dirty="0">
                          <a:latin typeface="等线" panose="02010600030101010101" pitchFamily="2" charset="-122"/>
                          <a:ea typeface="等线" panose="02010600030101010101" pitchFamily="2" charset="-122"/>
                        </a:rPr>
                        <a:t>输出：</a:t>
                      </a:r>
                      <a:r>
                        <a:rPr lang="en-US" altLang="zh-CN" sz="2400" b="0" dirty="0">
                          <a:solidFill>
                            <a:srgbClr val="FF0000"/>
                          </a:solidFill>
                          <a:latin typeface="等线" panose="02010600030101010101" pitchFamily="2" charset="-122"/>
                          <a:ea typeface="等线" panose="02010600030101010101" pitchFamily="2" charset="-122"/>
                        </a:rPr>
                        <a:t>X</a:t>
                      </a:r>
                      <a:r>
                        <a:rPr lang="en-US" altLang="zh-CN" sz="2400" b="0" baseline="-25000" dirty="0">
                          <a:solidFill>
                            <a:srgbClr val="FF0000"/>
                          </a:solidFill>
                          <a:latin typeface="等线" panose="02010600030101010101" pitchFamily="2" charset="-122"/>
                          <a:ea typeface="等线" panose="02010600030101010101" pitchFamily="2" charset="-122"/>
                        </a:rPr>
                        <a:t>F</a:t>
                      </a:r>
                      <a:r>
                        <a:rPr lang="en-US" altLang="zh-CN" sz="2400" b="0" baseline="50000" dirty="0">
                          <a:solidFill>
                            <a:srgbClr val="FF0000"/>
                          </a:solidFill>
                          <a:latin typeface="等线" panose="02010600030101010101" pitchFamily="2" charset="-122"/>
                          <a:ea typeface="等线" panose="02010600030101010101" pitchFamily="2" charset="-122"/>
                        </a:rPr>
                        <a:t>+</a:t>
                      </a:r>
                      <a:endParaRPr lang="en-US" altLang="zh-CN" sz="2400" b="0" baseline="50000"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sz="2400" baseline="0" dirty="0">
                          <a:solidFill>
                            <a:schemeClr val="tx1"/>
                          </a:solidFill>
                          <a:latin typeface="等线" panose="02010600030101010101" pitchFamily="2" charset="-122"/>
                          <a:ea typeface="等线" panose="02010600030101010101" pitchFamily="2" charset="-122"/>
                        </a:rPr>
                        <a:t>计算步骤：</a:t>
                      </a:r>
                      <a:endParaRPr lang="zh-CN" altLang="en-US" sz="2400" baseline="0" dirty="0">
                        <a:solidFill>
                          <a:schemeClr val="tx1"/>
                        </a:solidFill>
                        <a:latin typeface="等线" panose="02010600030101010101" pitchFamily="2" charset="-122"/>
                        <a:ea typeface="等线" panose="02010600030101010101" pitchFamily="2" charset="-122"/>
                      </a:endParaRPr>
                    </a:p>
                  </a:txBody>
                  <a:tcPr/>
                </a:tc>
              </a:tr>
              <a:tr h="593936">
                <a:tc>
                  <a:txBody>
                    <a:bodyPr/>
                    <a:lstStyle/>
                    <a:p>
                      <a:pPr marL="0" marR="0" lvl="0" indent="0" algn="l" defTabSz="514350" rtl="0" eaLnBrk="1" fontAlgn="auto" latinLnBrk="0" hangingPunct="1">
                        <a:lnSpc>
                          <a:spcPct val="100000"/>
                        </a:lnSpc>
                        <a:spcBef>
                          <a:spcPts val="0"/>
                        </a:spcBef>
                        <a:spcAft>
                          <a:spcPts val="0"/>
                        </a:spcAft>
                        <a:buClrTx/>
                        <a:buSzTx/>
                        <a:buFontTx/>
                        <a:buNone/>
                        <a:defRPr/>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1. </a:t>
                      </a:r>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令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aseline="30000" dirty="0">
                          <a:latin typeface="Times New Roman" panose="02020603050405020304" pitchFamily="18" charset="0"/>
                          <a:cs typeface="Times New Roman" panose="02020603050405020304" pitchFamily="18" charset="0"/>
                          <a:sym typeface="Calibri" panose="020F0502020204030204" pitchFamily="34" charset="0"/>
                        </a:rPr>
                        <a:t>0</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=0</a:t>
                      </a:r>
                      <a:endParaRPr lang="zh-CN" altLang="en-US" sz="2400" dirty="0">
                        <a:latin typeface="Times New Roman" panose="02020603050405020304" pitchFamily="18" charset="0"/>
                        <a:cs typeface="Times New Roman" panose="02020603050405020304" pitchFamily="18" charset="0"/>
                        <a:sym typeface="Calibri" panose="020F0502020204030204" pitchFamily="34" charset="0"/>
                      </a:endParaRPr>
                    </a:p>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2. </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求</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B</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，这里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B</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A</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V </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W </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V</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W</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F </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V</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i="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A</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W</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3.</a:t>
                      </a:r>
                      <a:r>
                        <a:rPr lang="en-US" altLang="zh-CN" sz="2400" baseline="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B</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 </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tc>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4.</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判断</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 </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r h="593936">
                <a:tc>
                  <a:txBody>
                    <a:bodyPr/>
                    <a:lstStyle/>
                    <a:p>
                      <a:pPr marL="0" marR="0" lvl="0" indent="0" algn="l" defTabSz="514350" rtl="0" eaLnBrk="1" fontAlgn="auto" latinLnBrk="0" hangingPunct="1">
                        <a:lnSpc>
                          <a:spcPct val="100000"/>
                        </a:lnSpc>
                        <a:spcBef>
                          <a:spcPts val="0"/>
                        </a:spcBef>
                        <a:spcAft>
                          <a:spcPts val="0"/>
                        </a:spcAft>
                        <a:buClrTx/>
                        <a:buSzTx/>
                        <a:buFontTx/>
                        <a:buNone/>
                        <a:defRPr/>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5.</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若</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与</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相等或</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U</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，则</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就是</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X</a:t>
                      </a:r>
                      <a:r>
                        <a:rPr lang="en-US" altLang="zh-CN" sz="2400" i="1" baseline="-25000" dirty="0">
                          <a:latin typeface="Times New Roman" panose="02020603050405020304" pitchFamily="18" charset="0"/>
                          <a:cs typeface="Times New Roman" panose="02020603050405020304" pitchFamily="18" charset="0"/>
                          <a:sym typeface="Calibri" panose="020F0502020204030204" pitchFamily="34" charset="0"/>
                        </a:rPr>
                        <a:t>F</a:t>
                      </a:r>
                      <a:r>
                        <a:rPr lang="en-US" altLang="zh-CN" sz="2400" baseline="5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，算法终止</a:t>
                      </a:r>
                      <a:endParaRPr lang="zh-CN" altLang="en-US" sz="2400" dirty="0">
                        <a:latin typeface="Times New Roman" panose="02020603050405020304" pitchFamily="18" charset="0"/>
                        <a:cs typeface="Times New Roman" panose="02020603050405020304" pitchFamily="18" charset="0"/>
                        <a:sym typeface="Calibri" panose="020F0502020204030204" pitchFamily="34" charset="0"/>
                      </a:endParaRPr>
                    </a:p>
                  </a:txBody>
                  <a:tcPr/>
                </a:tc>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6.</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若否，则</a:t>
                      </a:r>
                      <a:r>
                        <a:rPr lang="en-US" altLang="zh-CN" sz="2400"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i="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1，返回第</a:t>
                      </a:r>
                      <a:r>
                        <a:rPr lang="en-US" altLang="zh-CN" sz="2400" dirty="0">
                          <a:latin typeface="Times New Roman" panose="02020603050405020304" pitchFamily="18" charset="0"/>
                          <a:cs typeface="Times New Roman" panose="02020603050405020304" pitchFamily="18" charset="0"/>
                          <a:sym typeface="Calibri" panose="020F0502020204030204" pitchFamily="34" charset="0"/>
                        </a:rPr>
                        <a:t>2</a:t>
                      </a:r>
                      <a:r>
                        <a:rPr lang="zh-CN" altLang="en-US" sz="2400" dirty="0">
                          <a:latin typeface="Times New Roman" panose="02020603050405020304" pitchFamily="18" charset="0"/>
                          <a:cs typeface="Times New Roman" panose="02020603050405020304" pitchFamily="18" charset="0"/>
                          <a:sym typeface="Calibri" panose="020F0502020204030204" pitchFamily="34" charset="0"/>
                        </a:rPr>
                        <a:t>步</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pPr>
              <a:lnSpc>
                <a:spcPct val="150000"/>
              </a:lnSpc>
            </a:pPr>
            <a:r>
              <a:rPr lang="zh-CN" altLang="en-US" dirty="0">
                <a:solidFill>
                  <a:srgbClr val="0000CC"/>
                </a:solidFill>
              </a:rPr>
              <a:t>函数依赖普遍存在于现实生活中</a:t>
            </a:r>
            <a:endParaRPr lang="zh-CN" altLang="en-US" dirty="0">
              <a:solidFill>
                <a:srgbClr val="0000CC"/>
              </a:solidFill>
            </a:endParaRPr>
          </a:p>
          <a:p>
            <a:pPr lvl="1">
              <a:lnSpc>
                <a:spcPct val="150000"/>
              </a:lnSpc>
            </a:pPr>
            <a:r>
              <a:rPr lang="zh-CN" altLang="en-US" dirty="0"/>
              <a:t>例：学生</a:t>
            </a:r>
            <a:r>
              <a:rPr lang="en-US" altLang="zh-CN" dirty="0"/>
              <a:t>(</a:t>
            </a:r>
            <a:r>
              <a:rPr lang="zh-CN" altLang="en-US" dirty="0"/>
              <a:t>学号</a:t>
            </a:r>
            <a:r>
              <a:rPr lang="en-US" altLang="zh-CN" dirty="0"/>
              <a:t>, </a:t>
            </a:r>
            <a:r>
              <a:rPr lang="zh-CN" altLang="en-US" dirty="0"/>
              <a:t>姓名</a:t>
            </a:r>
            <a:r>
              <a:rPr lang="en-US" altLang="zh-CN" dirty="0"/>
              <a:t>, </a:t>
            </a:r>
            <a:r>
              <a:rPr lang="zh-CN" altLang="en-US" dirty="0"/>
              <a:t>系名</a:t>
            </a:r>
            <a:r>
              <a:rPr lang="en-US" altLang="zh-CN" dirty="0"/>
              <a:t>)</a:t>
            </a:r>
            <a:endParaRPr lang="en-US" altLang="zh-CN" dirty="0"/>
          </a:p>
          <a:p>
            <a:pPr lvl="2">
              <a:lnSpc>
                <a:spcPct val="150000"/>
              </a:lnSpc>
            </a:pPr>
            <a:r>
              <a:rPr lang="zh-CN" altLang="en-US" sz="2400" dirty="0"/>
              <a:t>一个学号只对应一个学生，一个学生只在一个系中学习</a:t>
            </a:r>
            <a:endParaRPr lang="zh-CN" altLang="en-US" sz="2400" dirty="0"/>
          </a:p>
          <a:p>
            <a:pPr lvl="2">
              <a:lnSpc>
                <a:spcPct val="150000"/>
              </a:lnSpc>
            </a:pPr>
            <a:r>
              <a:rPr lang="zh-CN" altLang="en-US" sz="2400" dirty="0"/>
              <a:t>“学号”值确定后，学生的姓名及所在系的值就被唯一确定</a:t>
            </a:r>
            <a:endParaRPr lang="en-US" altLang="zh-CN" sz="2400" dirty="0"/>
          </a:p>
          <a:p>
            <a:pPr lvl="2">
              <a:lnSpc>
                <a:spcPct val="150000"/>
              </a:lnSpc>
            </a:pPr>
            <a:r>
              <a:rPr lang="zh-CN" altLang="en-US" sz="2400" dirty="0"/>
              <a:t>姓名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，系名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a:t>
            </a:r>
            <a:endParaRPr lang="en-US" altLang="zh-CN" sz="2400" dirty="0"/>
          </a:p>
          <a:p>
            <a:pPr marL="715645" lvl="2" indent="0">
              <a:lnSpc>
                <a:spcPct val="150000"/>
              </a:lnSpc>
              <a:buNone/>
            </a:pPr>
            <a:r>
              <a:rPr lang="en-US" altLang="zh-CN" sz="2400" dirty="0"/>
              <a:t>  </a:t>
            </a:r>
            <a:r>
              <a:rPr lang="zh-CN" altLang="en-US" sz="2400" dirty="0"/>
              <a:t>学号函数决定姓名，学号函数决定系名，</a:t>
            </a:r>
            <a:endParaRPr lang="en-US" altLang="zh-CN" sz="2400" dirty="0"/>
          </a:p>
          <a:p>
            <a:pPr marL="715645" lvl="2" indent="0">
              <a:lnSpc>
                <a:spcPct val="150000"/>
              </a:lnSpc>
              <a:buNone/>
            </a:pPr>
            <a:r>
              <a:rPr lang="en-US" altLang="zh-CN" sz="2400" dirty="0"/>
              <a:t>  </a:t>
            </a:r>
            <a:r>
              <a:rPr lang="zh-CN" altLang="en-US" sz="2400" dirty="0"/>
              <a:t>记为：</a:t>
            </a:r>
            <a:r>
              <a:rPr lang="zh-CN" altLang="en-US" sz="2400" dirty="0">
                <a:solidFill>
                  <a:srgbClr val="0000CC"/>
                </a:solidFill>
              </a:rPr>
              <a:t>学号</a:t>
            </a:r>
            <a:r>
              <a:rPr lang="zh-CN" altLang="en-US" sz="2400" dirty="0">
                <a:solidFill>
                  <a:srgbClr val="0000CC"/>
                </a:solidFill>
                <a:sym typeface="Symbol" panose="05050102010706020507" pitchFamily="18" charset="2"/>
              </a:rPr>
              <a:t></a:t>
            </a:r>
            <a:r>
              <a:rPr lang="zh-CN" altLang="en-US" sz="2400" dirty="0">
                <a:solidFill>
                  <a:srgbClr val="0000CC"/>
                </a:solidFill>
              </a:rPr>
              <a:t>姓名，学号</a:t>
            </a:r>
            <a:r>
              <a:rPr lang="zh-CN" altLang="en-US" sz="2400" dirty="0">
                <a:solidFill>
                  <a:srgbClr val="0000CC"/>
                </a:solidFill>
                <a:sym typeface="Symbol" panose="05050102010706020507" pitchFamily="18" charset="2"/>
              </a:rPr>
              <a:t>系名</a:t>
            </a:r>
            <a:endParaRPr lang="en-US" altLang="zh-CN" sz="2400" dirty="0">
              <a:solidFill>
                <a:srgbClr val="0000CC"/>
              </a:solidFill>
              <a:sym typeface="Symbol" panose="05050102010706020507" pitchFamily="18" charset="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lstStyle/>
          <a:p>
            <a:pPr>
              <a:lnSpc>
                <a:spcPct val="150000"/>
              </a:lnSpc>
            </a:pPr>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6.11]  </a:t>
            </a:r>
            <a:r>
              <a:rPr lang="zh-CN" altLang="en-US" dirty="0">
                <a:sym typeface="Calibri" panose="020F0502020204030204" pitchFamily="34" charset="0"/>
              </a:rPr>
              <a:t>已知关系模式</a:t>
            </a:r>
            <a:r>
              <a:rPr lang="en-US" altLang="zh-CN" dirty="0">
                <a:sym typeface="Calibri" panose="020F0502020204030204" pitchFamily="34" charset="0"/>
              </a:rPr>
              <a:t>R&lt;U</a:t>
            </a:r>
            <a:r>
              <a:rPr lang="zh-CN" altLang="en-US" dirty="0">
                <a:sym typeface="Calibri" panose="020F0502020204030204" pitchFamily="34" charset="0"/>
              </a:rPr>
              <a:t>, </a:t>
            </a:r>
            <a:r>
              <a:rPr lang="en-US" altLang="zh-CN" dirty="0">
                <a:sym typeface="Calibri" panose="020F0502020204030204" pitchFamily="34" charset="0"/>
              </a:rPr>
              <a:t>F&gt;</a:t>
            </a:r>
            <a:r>
              <a:rPr lang="zh-CN" altLang="en-US" dirty="0">
                <a:sym typeface="Calibri" panose="020F0502020204030204" pitchFamily="34" charset="0"/>
              </a:rPr>
              <a:t>，其中</a:t>
            </a:r>
            <a:endParaRPr lang="en-US" altLang="zh-CN" dirty="0">
              <a:sym typeface="Calibri" panose="020F0502020204030204" pitchFamily="34" charset="0"/>
            </a:endParaRPr>
          </a:p>
          <a:p>
            <a:pPr marL="0" indent="0">
              <a:lnSpc>
                <a:spcPct val="150000"/>
              </a:lnSpc>
              <a:buNone/>
            </a:pPr>
            <a:r>
              <a:rPr lang="zh-CN" altLang="en-US" dirty="0">
                <a:sym typeface="Calibri" panose="020F0502020204030204" pitchFamily="34" charset="0"/>
              </a:rPr>
              <a:t>                 </a:t>
            </a:r>
            <a:r>
              <a:rPr lang="en-US" altLang="zh-CN" sz="2400" dirty="0">
                <a:sym typeface="Calibri" panose="020F0502020204030204" pitchFamily="34" charset="0"/>
              </a:rPr>
              <a:t>U={</a:t>
            </a:r>
            <a:r>
              <a:rPr lang="en-US" altLang="zh-CN" sz="2400" i="1" dirty="0">
                <a:sym typeface="Calibri" panose="020F0502020204030204" pitchFamily="34" charset="0"/>
              </a:rPr>
              <a:t>A</a:t>
            </a:r>
            <a:r>
              <a:rPr lang="zh-CN" altLang="en-US" sz="2400" dirty="0">
                <a:sym typeface="Calibri" panose="020F0502020204030204" pitchFamily="34" charset="0"/>
              </a:rPr>
              <a:t>, </a:t>
            </a:r>
            <a:r>
              <a:rPr lang="en-US" altLang="zh-CN" sz="2400" i="1" dirty="0">
                <a:sym typeface="Calibri" panose="020F0502020204030204" pitchFamily="34" charset="0"/>
              </a:rPr>
              <a:t>B</a:t>
            </a:r>
            <a:r>
              <a:rPr lang="zh-CN" altLang="en-US" sz="2400" dirty="0">
                <a:sym typeface="Calibri" panose="020F0502020204030204" pitchFamily="34" charset="0"/>
              </a:rPr>
              <a:t>, </a:t>
            </a:r>
            <a:r>
              <a:rPr lang="en-US" altLang="zh-CN" sz="2400" i="1" dirty="0">
                <a:sym typeface="Calibri" panose="020F0502020204030204" pitchFamily="34" charset="0"/>
              </a:rPr>
              <a:t>C</a:t>
            </a:r>
            <a:r>
              <a:rPr lang="zh-CN" altLang="en-US" sz="2400" dirty="0">
                <a:sym typeface="Calibri" panose="020F0502020204030204" pitchFamily="34" charset="0"/>
              </a:rPr>
              <a:t>, </a:t>
            </a:r>
            <a:r>
              <a:rPr lang="en-US" altLang="zh-CN" sz="2400" i="1" dirty="0">
                <a:sym typeface="Calibri" panose="020F0502020204030204" pitchFamily="34" charset="0"/>
              </a:rPr>
              <a:t>D</a:t>
            </a:r>
            <a:r>
              <a:rPr lang="zh-CN" altLang="en-US" sz="2400" dirty="0">
                <a:sym typeface="Calibri" panose="020F0502020204030204" pitchFamily="34" charset="0"/>
              </a:rPr>
              <a:t>, </a:t>
            </a:r>
            <a:r>
              <a:rPr lang="en-US" altLang="zh-CN" sz="2400" i="1" dirty="0">
                <a:sym typeface="Calibri" panose="020F0502020204030204" pitchFamily="34" charset="0"/>
              </a:rPr>
              <a:t>E </a:t>
            </a:r>
            <a:r>
              <a:rPr lang="en-US" altLang="zh-CN" sz="2400" dirty="0">
                <a:sym typeface="Calibri" panose="020F0502020204030204" pitchFamily="34" charset="0"/>
              </a:rPr>
              <a:t>}</a:t>
            </a:r>
            <a:r>
              <a:rPr lang="zh-CN" altLang="en-US" sz="2400" dirty="0">
                <a:sym typeface="Calibri" panose="020F0502020204030204" pitchFamily="34" charset="0"/>
              </a:rPr>
              <a:t>，</a:t>
            </a:r>
            <a:r>
              <a:rPr lang="en-US" altLang="zh-CN" sz="2400" dirty="0">
                <a:sym typeface="Calibri" panose="020F0502020204030204" pitchFamily="34" charset="0"/>
              </a:rPr>
              <a:t>F={</a:t>
            </a:r>
            <a:r>
              <a:rPr lang="en-US" altLang="zh-CN" sz="2400" i="1" dirty="0">
                <a:sym typeface="Calibri" panose="020F0502020204030204" pitchFamily="34" charset="0"/>
              </a:rPr>
              <a:t>AB </a:t>
            </a:r>
            <a:r>
              <a:rPr lang="en-US" altLang="zh-CN" sz="2400" dirty="0">
                <a:sym typeface="Calibri" panose="020F0502020204030204" pitchFamily="34" charset="0"/>
              </a:rPr>
              <a:t>→</a:t>
            </a:r>
            <a:r>
              <a:rPr lang="en-US" altLang="zh-CN" sz="2400" i="1" dirty="0">
                <a:sym typeface="Calibri" panose="020F0502020204030204" pitchFamily="34" charset="0"/>
              </a:rPr>
              <a:t>C</a:t>
            </a:r>
            <a:r>
              <a:rPr lang="zh-CN" altLang="en-US" sz="2400" dirty="0">
                <a:sym typeface="Calibri" panose="020F0502020204030204" pitchFamily="34" charset="0"/>
              </a:rPr>
              <a:t>, </a:t>
            </a:r>
            <a:r>
              <a:rPr lang="en-US" altLang="zh-CN" sz="2400" i="1" dirty="0">
                <a:sym typeface="Calibri" panose="020F0502020204030204" pitchFamily="34" charset="0"/>
              </a:rPr>
              <a:t>B </a:t>
            </a:r>
            <a:r>
              <a:rPr lang="en-US" altLang="zh-CN" sz="2400" dirty="0">
                <a:sym typeface="Calibri" panose="020F0502020204030204" pitchFamily="34" charset="0"/>
              </a:rPr>
              <a:t>→</a:t>
            </a:r>
            <a:r>
              <a:rPr lang="en-US" altLang="zh-CN" sz="2400" i="1" dirty="0">
                <a:sym typeface="Calibri" panose="020F0502020204030204" pitchFamily="34" charset="0"/>
              </a:rPr>
              <a:t>D</a:t>
            </a:r>
            <a:r>
              <a:rPr lang="zh-CN" altLang="en-US" sz="2400" dirty="0">
                <a:sym typeface="Calibri" panose="020F0502020204030204" pitchFamily="34" charset="0"/>
              </a:rPr>
              <a:t>, </a:t>
            </a:r>
            <a:r>
              <a:rPr lang="en-US" altLang="zh-CN" sz="2400" i="1" dirty="0">
                <a:sym typeface="Calibri" panose="020F0502020204030204" pitchFamily="34" charset="0"/>
              </a:rPr>
              <a:t>C </a:t>
            </a:r>
            <a:r>
              <a:rPr lang="en-US" altLang="zh-CN" sz="2400" dirty="0">
                <a:sym typeface="Calibri" panose="020F0502020204030204" pitchFamily="34" charset="0"/>
              </a:rPr>
              <a:t>→</a:t>
            </a:r>
            <a:r>
              <a:rPr lang="en-US" altLang="zh-CN" sz="2400" i="1" dirty="0">
                <a:sym typeface="Calibri" panose="020F0502020204030204" pitchFamily="34" charset="0"/>
              </a:rPr>
              <a:t>E</a:t>
            </a:r>
            <a:r>
              <a:rPr lang="zh-CN" altLang="en-US" sz="2400" dirty="0">
                <a:sym typeface="Calibri" panose="020F0502020204030204" pitchFamily="34" charset="0"/>
              </a:rPr>
              <a:t>, </a:t>
            </a:r>
            <a:r>
              <a:rPr lang="en-US" altLang="zh-CN" sz="2400" i="1" dirty="0">
                <a:sym typeface="Calibri" panose="020F0502020204030204" pitchFamily="34" charset="0"/>
              </a:rPr>
              <a:t>EC </a:t>
            </a:r>
            <a:r>
              <a:rPr lang="en-US" altLang="zh-CN" sz="2400" dirty="0">
                <a:sym typeface="Calibri" panose="020F0502020204030204" pitchFamily="34" charset="0"/>
              </a:rPr>
              <a:t>→</a:t>
            </a:r>
            <a:r>
              <a:rPr lang="en-US" altLang="zh-CN" sz="2400" i="1" dirty="0">
                <a:sym typeface="Calibri" panose="020F0502020204030204" pitchFamily="34" charset="0"/>
              </a:rPr>
              <a:t>B</a:t>
            </a:r>
            <a:r>
              <a:rPr lang="zh-CN" altLang="en-US" sz="2400" dirty="0">
                <a:sym typeface="Calibri" panose="020F0502020204030204" pitchFamily="34" charset="0"/>
              </a:rPr>
              <a:t>, </a:t>
            </a:r>
            <a:r>
              <a:rPr lang="en-US" altLang="zh-CN" sz="2400" i="1" dirty="0">
                <a:sym typeface="Calibri" panose="020F0502020204030204" pitchFamily="34" charset="0"/>
              </a:rPr>
              <a:t>AC </a:t>
            </a:r>
            <a:r>
              <a:rPr lang="en-US" altLang="zh-CN" sz="2400" dirty="0">
                <a:sym typeface="Calibri" panose="020F0502020204030204" pitchFamily="34" charset="0"/>
              </a:rPr>
              <a:t>→</a:t>
            </a:r>
            <a:r>
              <a:rPr lang="en-US" altLang="zh-CN" sz="2400" i="1" dirty="0">
                <a:sym typeface="Calibri" panose="020F0502020204030204" pitchFamily="34" charset="0"/>
              </a:rPr>
              <a:t>B </a:t>
            </a:r>
            <a:r>
              <a:rPr lang="en-US" altLang="zh-CN" sz="2400" dirty="0">
                <a:sym typeface="Calibri" panose="020F0502020204030204" pitchFamily="34" charset="0"/>
              </a:rPr>
              <a:t>}</a:t>
            </a:r>
            <a:r>
              <a:rPr lang="zh-CN" altLang="en-US" sz="2800" dirty="0">
                <a:sym typeface="Calibri" panose="020F0502020204030204" pitchFamily="34" charset="0"/>
              </a:rPr>
              <a:t>。</a:t>
            </a:r>
            <a:endParaRPr lang="zh-CN" altLang="en-US" sz="3200" dirty="0">
              <a:sym typeface="Calibri" panose="020F0502020204030204" pitchFamily="34" charset="0"/>
            </a:endParaRPr>
          </a:p>
          <a:p>
            <a:pPr lvl="1">
              <a:lnSpc>
                <a:spcPct val="150000"/>
              </a:lnSpc>
              <a:buFont typeface="Wingdings" panose="05000000000000000000" pitchFamily="2" charset="2"/>
              <a:buNone/>
            </a:pPr>
            <a:r>
              <a:rPr lang="zh-CN" altLang="en-US" sz="2800" dirty="0">
                <a:sym typeface="Calibri" panose="020F0502020204030204" pitchFamily="34" charset="0"/>
              </a:rPr>
              <a:t>	         求(</a:t>
            </a:r>
            <a:r>
              <a:rPr lang="en-US" altLang="zh-CN" sz="2800" i="1" dirty="0">
                <a:sym typeface="Calibri" panose="020F0502020204030204" pitchFamily="34" charset="0"/>
              </a:rPr>
              <a:t>AB </a:t>
            </a:r>
            <a:r>
              <a:rPr lang="zh-CN" altLang="en-US" sz="2800" dirty="0">
                <a:sym typeface="Calibri" panose="020F0502020204030204" pitchFamily="34" charset="0"/>
              </a:rPr>
              <a:t>)</a:t>
            </a:r>
            <a:r>
              <a:rPr lang="en-US" altLang="zh-CN" sz="2800" baseline="-25000" dirty="0">
                <a:sym typeface="Calibri" panose="020F0502020204030204" pitchFamily="34" charset="0"/>
              </a:rPr>
              <a:t>F</a:t>
            </a:r>
            <a:r>
              <a:rPr lang="en-US" altLang="zh-CN" sz="2800" baseline="50000" dirty="0">
                <a:sym typeface="Calibri" panose="020F0502020204030204" pitchFamily="34" charset="0"/>
              </a:rPr>
              <a:t>+</a:t>
            </a:r>
            <a:r>
              <a:rPr lang="en-US" altLang="zh-CN" sz="2800" dirty="0">
                <a:sym typeface="Calibri" panose="020F0502020204030204" pitchFamily="34" charset="0"/>
              </a:rPr>
              <a:t> </a:t>
            </a:r>
            <a:r>
              <a:rPr lang="zh-CN" altLang="en-US" sz="2800" dirty="0">
                <a:sym typeface="Calibri" panose="020F0502020204030204" pitchFamily="34" charset="0"/>
              </a:rPr>
              <a:t>。</a:t>
            </a:r>
            <a:endParaRPr lang="zh-CN" altLang="en-US" sz="2800" dirty="0">
              <a:sym typeface="Calibri" panose="020F0502020204030204" pitchFamily="34" charset="0"/>
            </a:endParaRPr>
          </a:p>
          <a:p>
            <a:pPr lvl="1"/>
            <a:r>
              <a:rPr lang="zh-CN" altLang="en-US" sz="2600" dirty="0">
                <a:solidFill>
                  <a:srgbClr val="C00000"/>
                </a:solidFill>
                <a:sym typeface="Calibri" panose="020F0502020204030204" pitchFamily="34" charset="0"/>
              </a:rPr>
              <a:t> 解答：(</a:t>
            </a:r>
            <a:r>
              <a:rPr lang="en-US" altLang="zh-CN" sz="2600" i="1" dirty="0">
                <a:solidFill>
                  <a:srgbClr val="C00000"/>
                </a:solidFill>
                <a:sym typeface="Calibri" panose="020F0502020204030204" pitchFamily="34" charset="0"/>
              </a:rPr>
              <a:t>AB </a:t>
            </a:r>
            <a:r>
              <a:rPr lang="zh-CN" altLang="en-US" sz="2600" dirty="0">
                <a:solidFill>
                  <a:srgbClr val="C00000"/>
                </a:solidFill>
                <a:sym typeface="Calibri" panose="020F0502020204030204" pitchFamily="34" charset="0"/>
              </a:rPr>
              <a:t>)</a:t>
            </a:r>
            <a:r>
              <a:rPr lang="en-US" altLang="zh-CN" sz="2600" i="1" baseline="-25000" dirty="0">
                <a:solidFill>
                  <a:srgbClr val="C00000"/>
                </a:solidFill>
                <a:sym typeface="Calibri" panose="020F0502020204030204" pitchFamily="34" charset="0"/>
              </a:rPr>
              <a:t>F</a:t>
            </a:r>
            <a:r>
              <a:rPr lang="en-US" altLang="zh-CN" sz="2600" baseline="50000" dirty="0">
                <a:solidFill>
                  <a:srgbClr val="C00000"/>
                </a:solidFill>
                <a:sym typeface="Calibri" panose="020F0502020204030204" pitchFamily="34" charset="0"/>
              </a:rPr>
              <a:t>+</a:t>
            </a:r>
            <a:r>
              <a:rPr lang="en-US" altLang="zh-CN" sz="2600" dirty="0">
                <a:solidFill>
                  <a:srgbClr val="C00000"/>
                </a:solidFill>
                <a:sym typeface="Calibri" panose="020F0502020204030204" pitchFamily="34" charset="0"/>
              </a:rPr>
              <a:t> =</a:t>
            </a:r>
            <a:r>
              <a:rPr lang="en-US" altLang="zh-CN" sz="2600" i="1" dirty="0">
                <a:solidFill>
                  <a:srgbClr val="C00000"/>
                </a:solidFill>
                <a:sym typeface="Calibri" panose="020F0502020204030204" pitchFamily="34" charset="0"/>
              </a:rPr>
              <a:t>ABCDE</a:t>
            </a:r>
            <a:endParaRPr lang="en-US" altLang="zh-CN" sz="2600" dirty="0">
              <a:solidFill>
                <a:srgbClr val="C00000"/>
              </a:solidFill>
            </a:endParaRPr>
          </a:p>
          <a:p>
            <a:endParaRPr lang="en-US" altLang="zh-CN" sz="1200" dirty="0"/>
          </a:p>
          <a:p>
            <a:pPr marL="0" indent="0" algn="ctr">
              <a:buNone/>
            </a:pPr>
            <a:r>
              <a:rPr lang="zh-CN" altLang="en-US" sz="3600" b="1" dirty="0">
                <a:solidFill>
                  <a:srgbClr val="FF0000"/>
                </a:solidFill>
              </a:rPr>
              <a:t>课堂练习</a:t>
            </a:r>
            <a:r>
              <a:rPr lang="en-US" altLang="zh-CN" sz="3600" b="1" dirty="0">
                <a:solidFill>
                  <a:srgbClr val="FF0000"/>
                </a:solidFill>
              </a:rPr>
              <a:t>(</a:t>
            </a:r>
            <a:r>
              <a:rPr lang="zh-CN" altLang="en-US" sz="3600" b="1" dirty="0">
                <a:solidFill>
                  <a:srgbClr val="FF0000"/>
                </a:solidFill>
              </a:rPr>
              <a:t>四</a:t>
            </a:r>
            <a:r>
              <a:rPr lang="en-US" altLang="zh-CN" sz="3600" b="1" dirty="0">
                <a:solidFill>
                  <a:srgbClr val="FF0000"/>
                </a:solidFill>
              </a:rPr>
              <a:t>)</a:t>
            </a:r>
            <a:endParaRPr lang="en-US" altLang="zh-CN" sz="3600" b="1" dirty="0">
              <a:solidFill>
                <a:srgbClr val="FF0000"/>
              </a:solidFill>
            </a:endParaRPr>
          </a:p>
          <a:p>
            <a:endParaRPr lang="en-US" altLang="zh-CN" sz="1100" dirty="0"/>
          </a:p>
          <a:p>
            <a:r>
              <a:rPr lang="zh-CN" altLang="en-US" sz="2600" dirty="0"/>
              <a:t>设有关系模式</a:t>
            </a:r>
            <a:r>
              <a:rPr lang="en-US" altLang="zh-CN" sz="2600" dirty="0"/>
              <a:t>R(A, B, C, D)</a:t>
            </a:r>
            <a:r>
              <a:rPr lang="zh-CN" altLang="en-US" sz="2600" dirty="0"/>
              <a:t>及其函数依赖集</a:t>
            </a:r>
            <a:r>
              <a:rPr lang="en-US" altLang="zh-CN" sz="2600" dirty="0"/>
              <a:t>F={D→B, B→D, AD→B, AC→D },</a:t>
            </a:r>
            <a:endParaRPr lang="en-US" altLang="zh-CN" sz="2600" dirty="0"/>
          </a:p>
          <a:p>
            <a:pPr marL="0" indent="0">
              <a:buNone/>
            </a:pPr>
            <a:r>
              <a:rPr lang="en-US" altLang="zh-CN" sz="2600" dirty="0"/>
              <a:t>   </a:t>
            </a:r>
            <a:r>
              <a:rPr lang="zh-CN" altLang="en-US" sz="2600" dirty="0"/>
              <a:t>求</a:t>
            </a:r>
            <a:r>
              <a:rPr lang="en-US" altLang="zh-CN" sz="2600" dirty="0"/>
              <a:t>(AC)</a:t>
            </a:r>
            <a:r>
              <a:rPr lang="en-US" altLang="zh-CN" sz="2600" baseline="-25000" dirty="0"/>
              <a:t>F</a:t>
            </a:r>
            <a:r>
              <a:rPr lang="en-US" altLang="zh-CN" sz="2600" baseline="30000" dirty="0"/>
              <a:t>+</a:t>
            </a:r>
            <a:r>
              <a:rPr lang="zh-CN" altLang="en-US" sz="2600" dirty="0"/>
              <a:t>和</a:t>
            </a:r>
            <a:r>
              <a:rPr lang="en-US" altLang="zh-CN" sz="2600" dirty="0"/>
              <a:t>(AB)</a:t>
            </a:r>
            <a:r>
              <a:rPr lang="en-US" altLang="zh-CN" sz="2600" baseline="-25000" dirty="0"/>
              <a:t>F</a:t>
            </a:r>
            <a:r>
              <a:rPr lang="en-US" altLang="zh-CN" sz="2600" baseline="30000" dirty="0"/>
              <a:t>+</a:t>
            </a:r>
            <a:r>
              <a:rPr lang="zh-CN" altLang="en-US" sz="2400" dirty="0">
                <a:sym typeface="Calibri" panose="020F0502020204030204" pitchFamily="34" charset="0"/>
              </a:rPr>
              <a:t> 。</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lnSpcReduction="10000"/>
          </a:bodyPr>
          <a:lstStyle/>
          <a:p>
            <a:pPr marL="0" indent="0" algn="ctr">
              <a:buNone/>
            </a:pPr>
            <a:r>
              <a:rPr lang="zh-CN" altLang="en-US" sz="3600" b="1" u="sng" dirty="0">
                <a:solidFill>
                  <a:srgbClr val="FF0000"/>
                </a:solidFill>
              </a:rPr>
              <a:t>利用引理</a:t>
            </a:r>
            <a:r>
              <a:rPr lang="en-US" altLang="zh-CN" sz="3600" b="1" u="sng" dirty="0">
                <a:solidFill>
                  <a:srgbClr val="FF0000"/>
                </a:solidFill>
              </a:rPr>
              <a:t>6.2</a:t>
            </a:r>
            <a:r>
              <a:rPr lang="zh-CN" altLang="en-US" sz="3600" b="1" u="sng" dirty="0">
                <a:solidFill>
                  <a:srgbClr val="FF0000"/>
                </a:solidFill>
              </a:rPr>
              <a:t>求给定关系模式的所有候选码</a:t>
            </a:r>
            <a:endParaRPr lang="en-US" altLang="zh-CN" sz="3600" b="1" u="sng" dirty="0">
              <a:solidFill>
                <a:srgbClr val="FF0000"/>
              </a:solidFill>
            </a:endParaRPr>
          </a:p>
          <a:p>
            <a:endParaRPr lang="en-US" altLang="zh-CN" sz="1400" dirty="0"/>
          </a:p>
          <a:p>
            <a:pPr marL="0" indent="0">
              <a:buNone/>
            </a:pPr>
            <a:r>
              <a:rPr lang="zh-CN" altLang="en-US" dirty="0">
                <a:solidFill>
                  <a:srgbClr val="0000FF"/>
                </a:solidFill>
              </a:rPr>
              <a:t>结论：在</a:t>
            </a:r>
            <a:r>
              <a:rPr lang="zh-CN" altLang="en-US" dirty="0">
                <a:solidFill>
                  <a:srgbClr val="0000FF"/>
                </a:solidFill>
                <a:sym typeface="Calibri" panose="020F0502020204030204" pitchFamily="34" charset="0"/>
              </a:rPr>
              <a:t>关系模式</a:t>
            </a:r>
            <a:r>
              <a:rPr lang="en-US" altLang="zh-CN" dirty="0">
                <a:solidFill>
                  <a:srgbClr val="0000FF"/>
                </a:solidFill>
                <a:sym typeface="Calibri" panose="020F0502020204030204" pitchFamily="34" charset="0"/>
              </a:rPr>
              <a:t>R&lt;U</a:t>
            </a:r>
            <a:r>
              <a:rPr lang="zh-CN" altLang="en-US" dirty="0">
                <a:solidFill>
                  <a:srgbClr val="0000FF"/>
                </a:solidFill>
                <a:sym typeface="Calibri" panose="020F0502020204030204" pitchFamily="34" charset="0"/>
              </a:rPr>
              <a:t>, </a:t>
            </a:r>
            <a:r>
              <a:rPr lang="en-US" altLang="zh-CN" dirty="0">
                <a:solidFill>
                  <a:srgbClr val="0000FF"/>
                </a:solidFill>
                <a:sym typeface="Calibri" panose="020F0502020204030204" pitchFamily="34" charset="0"/>
              </a:rPr>
              <a:t>F&gt;</a:t>
            </a:r>
            <a:r>
              <a:rPr lang="zh-CN" altLang="en-US" dirty="0">
                <a:solidFill>
                  <a:srgbClr val="0000FF"/>
                </a:solidFill>
                <a:sym typeface="Calibri" panose="020F0502020204030204" pitchFamily="34" charset="0"/>
              </a:rPr>
              <a:t>中，若</a:t>
            </a:r>
            <a:r>
              <a:rPr lang="en-US" altLang="zh-CN" dirty="0">
                <a:solidFill>
                  <a:srgbClr val="0000FF"/>
                </a:solidFill>
                <a:sym typeface="Calibri" panose="020F0502020204030204" pitchFamily="34" charset="0"/>
              </a:rPr>
              <a:t>A</a:t>
            </a:r>
            <a:r>
              <a:rPr lang="en-US" altLang="zh-CN" baseline="-25000" dirty="0">
                <a:solidFill>
                  <a:srgbClr val="0000FF"/>
                </a:solidFill>
                <a:sym typeface="Calibri" panose="020F0502020204030204" pitchFamily="34" charset="0"/>
              </a:rPr>
              <a:t>F</a:t>
            </a:r>
            <a:r>
              <a:rPr lang="en-US" altLang="zh-CN" baseline="50000" dirty="0">
                <a:solidFill>
                  <a:srgbClr val="0000FF"/>
                </a:solidFill>
                <a:sym typeface="Calibri" panose="020F0502020204030204" pitchFamily="34" charset="0"/>
              </a:rPr>
              <a:t>+</a:t>
            </a:r>
            <a:r>
              <a:rPr lang="en-US" altLang="zh-CN" dirty="0">
                <a:solidFill>
                  <a:srgbClr val="0000FF"/>
                </a:solidFill>
                <a:sym typeface="Calibri" panose="020F0502020204030204" pitchFamily="34" charset="0"/>
              </a:rPr>
              <a:t>=U</a:t>
            </a:r>
            <a:r>
              <a:rPr lang="zh-CN" altLang="en-US" dirty="0">
                <a:solidFill>
                  <a:srgbClr val="0000FF"/>
                </a:solidFill>
                <a:sym typeface="Calibri" panose="020F0502020204030204" pitchFamily="34" charset="0"/>
              </a:rPr>
              <a:t>，则</a:t>
            </a:r>
            <a:r>
              <a:rPr lang="en-US" altLang="zh-CN" dirty="0">
                <a:solidFill>
                  <a:srgbClr val="0000FF"/>
                </a:solidFill>
                <a:sym typeface="Calibri" panose="020F0502020204030204" pitchFamily="34" charset="0"/>
              </a:rPr>
              <a:t>A</a:t>
            </a:r>
            <a:r>
              <a:rPr lang="zh-CN" altLang="en-US" dirty="0">
                <a:solidFill>
                  <a:srgbClr val="0000FF"/>
                </a:solidFill>
                <a:sym typeface="Calibri" panose="020F0502020204030204" pitchFamily="34" charset="0"/>
              </a:rPr>
              <a:t>为</a:t>
            </a:r>
            <a:r>
              <a:rPr lang="en-US" altLang="zh-CN" dirty="0">
                <a:solidFill>
                  <a:srgbClr val="0000FF"/>
                </a:solidFill>
                <a:sym typeface="Calibri" panose="020F0502020204030204" pitchFamily="34" charset="0"/>
              </a:rPr>
              <a:t>R</a:t>
            </a:r>
            <a:r>
              <a:rPr lang="zh-CN" altLang="en-US" dirty="0">
                <a:solidFill>
                  <a:srgbClr val="0000FF"/>
                </a:solidFill>
                <a:sym typeface="Calibri" panose="020F0502020204030204" pitchFamily="34" charset="0"/>
              </a:rPr>
              <a:t>的候选码</a:t>
            </a:r>
            <a:r>
              <a:rPr lang="zh-CN" altLang="en-US" dirty="0">
                <a:sym typeface="Calibri" panose="020F0502020204030204" pitchFamily="34" charset="0"/>
              </a:rPr>
              <a:t>。</a:t>
            </a:r>
            <a:endParaRPr lang="en-US" altLang="zh-CN" dirty="0">
              <a:sym typeface="Calibri" panose="020F0502020204030204" pitchFamily="34" charset="0"/>
            </a:endParaRPr>
          </a:p>
          <a:p>
            <a:endParaRPr lang="en-US" altLang="zh-CN" sz="1100" dirty="0"/>
          </a:p>
          <a:p>
            <a:r>
              <a:rPr lang="en-US" altLang="zh-CN" dirty="0"/>
              <a:t>[</a:t>
            </a:r>
            <a:r>
              <a:rPr lang="zh-CN" altLang="en-US" dirty="0"/>
              <a:t>例</a:t>
            </a:r>
            <a:r>
              <a:rPr lang="en-US" altLang="zh-CN" dirty="0"/>
              <a:t>] </a:t>
            </a:r>
            <a:r>
              <a:rPr lang="zh-CN" altLang="en-US" dirty="0"/>
              <a:t>设</a:t>
            </a:r>
            <a:r>
              <a:rPr lang="en-US" altLang="zh-CN" dirty="0"/>
              <a:t>U= {A, B, C, D},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，试求此关系的候选码。</a:t>
            </a:r>
            <a:endParaRPr lang="zh-CN" altLang="en-US" dirty="0"/>
          </a:p>
          <a:p>
            <a:r>
              <a:rPr lang="zh-CN" altLang="en-US" dirty="0">
                <a:solidFill>
                  <a:srgbClr val="0000FF"/>
                </a:solidFill>
              </a:rPr>
              <a:t>解给定关系模式的候选码的一般思路</a:t>
            </a:r>
            <a:r>
              <a:rPr lang="zh-CN" altLang="en-US" dirty="0"/>
              <a:t>：</a:t>
            </a:r>
            <a:endParaRPr lang="en-US" altLang="zh-CN" dirty="0"/>
          </a:p>
          <a:p>
            <a:pPr lvl="1"/>
            <a:r>
              <a:rPr lang="zh-CN" altLang="en-US" sz="2200" dirty="0"/>
              <a:t>只出现在箭头右侧的属性一定不会是码的组成部分，因为它不可能是决定因素；</a:t>
            </a:r>
            <a:endParaRPr lang="en-US" altLang="zh-CN" sz="2200" dirty="0"/>
          </a:p>
          <a:p>
            <a:pPr lvl="1"/>
            <a:r>
              <a:rPr lang="zh-CN" altLang="en-US" sz="2200" dirty="0"/>
              <a:t>只出现在箭头左侧的属性一定是码的组成部分，因为它只能是决定因素；</a:t>
            </a:r>
            <a:endParaRPr lang="en-US" altLang="zh-CN" sz="2200" dirty="0"/>
          </a:p>
          <a:p>
            <a:pPr lvl="1"/>
            <a:r>
              <a:rPr lang="zh-CN" altLang="en-US" sz="2200" dirty="0"/>
              <a:t>既出现在箭头左侧又出现在箭头右侧的属性需要进行验证是否为码的组成部分。</a:t>
            </a:r>
            <a:endParaRPr lang="en-US" altLang="zh-CN" sz="2200" dirty="0"/>
          </a:p>
          <a:p>
            <a:r>
              <a:rPr lang="zh-CN" altLang="en-US" dirty="0">
                <a:solidFill>
                  <a:srgbClr val="0000FF"/>
                </a:solidFill>
              </a:rPr>
              <a:t>本题分析</a:t>
            </a:r>
            <a:endParaRPr lang="en-US" altLang="zh-CN" dirty="0">
              <a:solidFill>
                <a:srgbClr val="0000FF"/>
              </a:solidFill>
            </a:endParaRPr>
          </a:p>
          <a:p>
            <a:pPr lvl="1"/>
            <a:r>
              <a:rPr lang="en-US" altLang="zh-CN" dirty="0"/>
              <a:t>A, C</a:t>
            </a:r>
            <a:r>
              <a:rPr lang="zh-CN" altLang="en-US" dirty="0"/>
              <a:t>一定是码的组成部分；</a:t>
            </a:r>
            <a:r>
              <a:rPr lang="en-US" altLang="zh-CN" dirty="0"/>
              <a:t>B, D</a:t>
            </a:r>
            <a:r>
              <a:rPr lang="zh-CN" altLang="en-US" dirty="0"/>
              <a:t>一定不是码的组成部分。因为</a:t>
            </a:r>
            <a:r>
              <a:rPr lang="en-US" altLang="zh-CN" dirty="0"/>
              <a:t>(AC)</a:t>
            </a:r>
            <a:r>
              <a:rPr lang="en-US" altLang="zh-CN" baseline="-25000" dirty="0"/>
              <a:t>F</a:t>
            </a:r>
            <a:r>
              <a:rPr lang="en-US" altLang="zh-CN" baseline="50000" dirty="0"/>
              <a:t>+</a:t>
            </a:r>
            <a:r>
              <a:rPr lang="en-US" altLang="zh-CN" dirty="0"/>
              <a:t>=U</a:t>
            </a:r>
            <a:r>
              <a:rPr lang="zh-CN" altLang="en-US" dirty="0"/>
              <a:t>，所以</a:t>
            </a:r>
            <a:r>
              <a:rPr lang="en-US" altLang="zh-CN" dirty="0"/>
              <a:t>R</a:t>
            </a:r>
            <a:r>
              <a:rPr lang="zh-CN" altLang="en-US" dirty="0"/>
              <a:t>只有一个候选码</a:t>
            </a:r>
            <a:r>
              <a:rPr lang="en-US" altLang="zh-CN" dirty="0">
                <a:solidFill>
                  <a:srgbClr val="FF0000"/>
                </a:solidFill>
              </a:rPr>
              <a:t>AC</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lnSpc>
                <a:spcPct val="150000"/>
              </a:lnSpc>
              <a:buNone/>
            </a:pPr>
            <a:r>
              <a:rPr lang="zh-CN" altLang="en-US" sz="3600" b="1" dirty="0">
                <a:solidFill>
                  <a:srgbClr val="FF0000"/>
                </a:solidFill>
              </a:rPr>
              <a:t>课堂练习</a:t>
            </a:r>
            <a:r>
              <a:rPr lang="en-US" altLang="zh-CN" sz="3600" b="1" dirty="0">
                <a:solidFill>
                  <a:srgbClr val="FF0000"/>
                </a:solidFill>
              </a:rPr>
              <a:t>(</a:t>
            </a:r>
            <a:r>
              <a:rPr lang="zh-CN" altLang="en-US" sz="3600" b="1" dirty="0">
                <a:solidFill>
                  <a:srgbClr val="FF0000"/>
                </a:solidFill>
              </a:rPr>
              <a:t>五</a:t>
            </a:r>
            <a:r>
              <a:rPr lang="en-US" altLang="zh-CN" sz="3600" b="1" dirty="0">
                <a:solidFill>
                  <a:srgbClr val="FF0000"/>
                </a:solidFill>
              </a:rPr>
              <a:t>)</a:t>
            </a:r>
            <a:endParaRPr lang="en-US" altLang="zh-CN" sz="3600" b="1" dirty="0">
              <a:solidFill>
                <a:srgbClr val="FF0000"/>
              </a:solidFill>
            </a:endParaRPr>
          </a:p>
          <a:p>
            <a:pPr>
              <a:lnSpc>
                <a:spcPct val="150000"/>
              </a:lnSpc>
            </a:pPr>
            <a:endParaRPr lang="en-US" altLang="zh-CN" sz="1400" dirty="0"/>
          </a:p>
          <a:p>
            <a:pPr>
              <a:lnSpc>
                <a:spcPct val="150000"/>
              </a:lnSpc>
            </a:pPr>
            <a:r>
              <a:rPr lang="zh-CN" altLang="en-US" dirty="0"/>
              <a:t>设有关系模式</a:t>
            </a:r>
            <a:r>
              <a:rPr lang="en-US" altLang="zh-CN" dirty="0"/>
              <a:t>R(A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P)</a:t>
            </a:r>
            <a:r>
              <a:rPr lang="zh-CN" altLang="en-US" dirty="0"/>
              <a:t>及其函数依赖集</a:t>
            </a:r>
            <a:r>
              <a:rPr lang="en-US" altLang="zh-CN" dirty="0"/>
              <a:t>F = { A→D</a:t>
            </a:r>
            <a:r>
              <a:rPr lang="zh-CN" altLang="en-US" dirty="0"/>
              <a:t>，</a:t>
            </a:r>
            <a:r>
              <a:rPr lang="en-US" altLang="zh-CN" dirty="0"/>
              <a:t>E→D, D→B, BC→D, DC→A }, </a:t>
            </a:r>
            <a:r>
              <a:rPr lang="zh-CN" altLang="en-US" dirty="0"/>
              <a:t>求</a:t>
            </a:r>
            <a:r>
              <a:rPr lang="en-US" altLang="zh-CN" dirty="0"/>
              <a:t>R</a:t>
            </a:r>
            <a:r>
              <a:rPr lang="zh-CN" altLang="en-US" dirty="0"/>
              <a:t>的所有候选码。</a:t>
            </a:r>
            <a:endParaRPr lang="en-US" altLang="zh-CN" dirty="0"/>
          </a:p>
          <a:p>
            <a:pPr>
              <a:lnSpc>
                <a:spcPct val="150000"/>
              </a:lnSpc>
            </a:pPr>
            <a:endParaRPr lang="en-US" altLang="zh-CN" dirty="0"/>
          </a:p>
          <a:p>
            <a:pPr>
              <a:lnSpc>
                <a:spcPct val="150000"/>
              </a:lnSpc>
            </a:pPr>
            <a:r>
              <a:rPr lang="zh-CN" altLang="en-US" dirty="0"/>
              <a:t>关系模式</a:t>
            </a:r>
            <a:r>
              <a:rPr lang="en-US" altLang="zh-CN" dirty="0"/>
              <a:t>R&lt;U,F&gt;, U={A, B, C, D, E, P},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 E</a:t>
            </a:r>
            <a:r>
              <a:rPr lang="en-US" altLang="zh-CN" dirty="0">
                <a:latin typeface="Cambria Math" panose="02040503050406030204" pitchFamily="18" charset="0"/>
                <a:ea typeface="Cambria Math" panose="02040503050406030204" pitchFamily="18" charset="0"/>
              </a:rPr>
              <a:t>→</a:t>
            </a:r>
            <a:r>
              <a:rPr lang="en-US" altLang="zh-CN" dirty="0"/>
              <a:t>A, CE</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试求此关系的候选码。</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a:bodyPr>
          <a:lstStyle/>
          <a:p>
            <a:pPr marL="0" indent="0" algn="ctr">
              <a:buNone/>
            </a:pPr>
            <a:r>
              <a:rPr lang="zh-CN" altLang="en-US" sz="3600" b="1" u="sng" dirty="0">
                <a:solidFill>
                  <a:srgbClr val="FF0000"/>
                </a:solidFill>
              </a:rPr>
              <a:t>关系模式</a:t>
            </a:r>
            <a:r>
              <a:rPr lang="en-US" altLang="zh-CN" sz="3600" b="1" u="sng" dirty="0">
                <a:solidFill>
                  <a:srgbClr val="FF0000"/>
                </a:solidFill>
              </a:rPr>
              <a:t>R</a:t>
            </a:r>
            <a:r>
              <a:rPr lang="zh-CN" altLang="en-US" sz="3600" b="1" u="sng" dirty="0">
                <a:solidFill>
                  <a:srgbClr val="FF0000"/>
                </a:solidFill>
              </a:rPr>
              <a:t>规范化程度的判断</a:t>
            </a:r>
            <a:r>
              <a:rPr lang="en-US" altLang="zh-CN" sz="3600" b="1" u="sng" dirty="0">
                <a:solidFill>
                  <a:srgbClr val="FF0000"/>
                </a:solidFill>
              </a:rPr>
              <a:t>(BCNF</a:t>
            </a:r>
            <a:r>
              <a:rPr lang="zh-CN" altLang="en-US" sz="3600" b="1" u="sng" dirty="0">
                <a:solidFill>
                  <a:srgbClr val="FF0000"/>
                </a:solidFill>
              </a:rPr>
              <a:t>内</a:t>
            </a:r>
            <a:r>
              <a:rPr lang="en-US" altLang="zh-CN" sz="3600" b="1" u="sng" dirty="0">
                <a:solidFill>
                  <a:srgbClr val="FF0000"/>
                </a:solidFill>
              </a:rPr>
              <a:t>)</a:t>
            </a:r>
            <a:endParaRPr lang="en-US" altLang="zh-CN" sz="3600" b="1" u="sng" dirty="0">
              <a:solidFill>
                <a:srgbClr val="FF0000"/>
              </a:solidFill>
            </a:endParaRPr>
          </a:p>
          <a:p>
            <a:pPr marL="0" indent="0">
              <a:buNone/>
            </a:pPr>
            <a:endParaRPr lang="en-US" altLang="zh-CN" sz="1600" dirty="0"/>
          </a:p>
          <a:p>
            <a:r>
              <a:rPr lang="en-US" altLang="zh-CN" sz="2600" dirty="0"/>
              <a:t>[</a:t>
            </a:r>
            <a:r>
              <a:rPr lang="zh-CN" altLang="en-US" sz="2600" dirty="0"/>
              <a:t>例</a:t>
            </a:r>
            <a:r>
              <a:rPr lang="en-US" altLang="zh-CN" sz="2600" dirty="0"/>
              <a:t>] </a:t>
            </a:r>
            <a:r>
              <a:rPr lang="zh-CN" altLang="en-US" sz="2600" dirty="0"/>
              <a:t>关系模式</a:t>
            </a:r>
            <a:r>
              <a:rPr lang="en-US" altLang="zh-CN" sz="2600" dirty="0"/>
              <a:t>R&lt;U, F&gt;</a:t>
            </a:r>
            <a:r>
              <a:rPr lang="zh-CN" altLang="en-US" sz="2600" dirty="0"/>
              <a:t>，请针对以下不同情形的</a:t>
            </a:r>
            <a:r>
              <a:rPr lang="en-US" altLang="zh-CN" sz="2600" dirty="0"/>
              <a:t>U</a:t>
            </a:r>
            <a:r>
              <a:rPr lang="zh-CN" altLang="en-US" sz="2600" dirty="0"/>
              <a:t>和</a:t>
            </a:r>
            <a:r>
              <a:rPr lang="en-US" altLang="zh-CN" sz="2600" dirty="0"/>
              <a:t>F</a:t>
            </a:r>
            <a:r>
              <a:rPr lang="zh-CN" altLang="en-US" sz="2600" dirty="0"/>
              <a:t>，确定</a:t>
            </a:r>
            <a:r>
              <a:rPr lang="en-US" altLang="zh-CN" sz="2600" dirty="0"/>
              <a:t>R</a:t>
            </a:r>
            <a:r>
              <a:rPr lang="zh-CN" altLang="en-US" sz="2600" dirty="0"/>
              <a:t>的最高范式。</a:t>
            </a:r>
            <a:endParaRPr lang="en-US" altLang="zh-CN" sz="2600" dirty="0"/>
          </a:p>
          <a:p>
            <a:pPr marL="901700" lvl="1" indent="-177800">
              <a:buFont typeface="+mj-lt"/>
              <a:buAutoNum type="arabicPeriod"/>
            </a:pPr>
            <a:r>
              <a:rPr lang="zh-CN" altLang="en-US" dirty="0"/>
              <a:t> </a:t>
            </a:r>
            <a:r>
              <a:rPr lang="en-US" altLang="zh-CN" dirty="0"/>
              <a:t>U= {A, B, C, D}, F= {B </a:t>
            </a:r>
            <a:r>
              <a:rPr lang="en-US" altLang="zh-CN" dirty="0">
                <a:latin typeface="Cambria Math" panose="02040503050406030204" pitchFamily="18" charset="0"/>
                <a:ea typeface="Cambria Math" panose="02040503050406030204" pitchFamily="18" charset="0"/>
              </a:rPr>
              <a:t>→ </a:t>
            </a:r>
            <a:r>
              <a:rPr lang="en-US" altLang="zh-CN" dirty="0"/>
              <a:t>D,  AB </a:t>
            </a:r>
            <a:r>
              <a:rPr lang="en-US" altLang="zh-CN" dirty="0">
                <a:latin typeface="Cambria Math" panose="02040503050406030204" pitchFamily="18" charset="0"/>
                <a:ea typeface="Cambria Math" panose="02040503050406030204" pitchFamily="18" charset="0"/>
              </a:rPr>
              <a:t>→ </a:t>
            </a:r>
            <a:r>
              <a:rPr lang="en-US" altLang="zh-CN" dirty="0"/>
              <a:t>C}</a:t>
            </a:r>
            <a:r>
              <a:rPr lang="zh-CN" altLang="en-US" dirty="0"/>
              <a:t>；</a:t>
            </a:r>
            <a:endParaRPr lang="en-US" altLang="zh-CN" dirty="0"/>
          </a:p>
          <a:p>
            <a:pPr marL="901700" lvl="1" indent="-177800">
              <a:buFont typeface="+mj-lt"/>
              <a:buAutoNum type="arabicPeriod"/>
            </a:pPr>
            <a:r>
              <a:rPr lang="en-US" altLang="zh-CN" dirty="0"/>
              <a:t> U= {A, B, C, D, E}, F= {AB </a:t>
            </a:r>
            <a:r>
              <a:rPr lang="en-US" altLang="zh-CN" dirty="0">
                <a:latin typeface="Cambria Math" panose="02040503050406030204" pitchFamily="18" charset="0"/>
                <a:ea typeface="Cambria Math" panose="02040503050406030204" pitchFamily="18" charset="0"/>
              </a:rPr>
              <a:t>→ </a:t>
            </a:r>
            <a:r>
              <a:rPr lang="en-US" altLang="zh-CN" dirty="0"/>
              <a:t>CE, E </a:t>
            </a:r>
            <a:r>
              <a:rPr lang="en-US" altLang="zh-CN" dirty="0">
                <a:latin typeface="Cambria Math" panose="02040503050406030204" pitchFamily="18" charset="0"/>
                <a:ea typeface="Cambria Math" panose="02040503050406030204" pitchFamily="18" charset="0"/>
              </a:rPr>
              <a:t>→ </a:t>
            </a:r>
            <a:r>
              <a:rPr lang="en-US" altLang="zh-CN" dirty="0"/>
              <a:t>AB,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a:t>
            </a:r>
            <a:endParaRPr lang="en-US" altLang="zh-CN" dirty="0"/>
          </a:p>
          <a:p>
            <a:pPr marL="901700" lvl="1" indent="-177800">
              <a:buFont typeface="+mj-lt"/>
              <a:buAutoNum type="arabicPeriod"/>
            </a:pPr>
            <a:r>
              <a:rPr lang="en-US" altLang="zh-CN" dirty="0"/>
              <a:t> U= {A, B, C }, F= {A </a:t>
            </a:r>
            <a:r>
              <a:rPr lang="en-US" altLang="zh-CN" dirty="0">
                <a:latin typeface="Cambria Math" panose="02040503050406030204" pitchFamily="18" charset="0"/>
                <a:ea typeface="Cambria Math" panose="02040503050406030204" pitchFamily="18" charset="0"/>
              </a:rPr>
              <a:t>→ </a:t>
            </a:r>
            <a:r>
              <a:rPr lang="en-US" altLang="zh-CN" dirty="0"/>
              <a:t>B, B</a:t>
            </a:r>
            <a:r>
              <a:rPr lang="en-US" altLang="zh-CN" dirty="0">
                <a:latin typeface="Cambria Math" panose="02040503050406030204" pitchFamily="18" charset="0"/>
                <a:ea typeface="Cambria Math" panose="02040503050406030204" pitchFamily="18" charset="0"/>
              </a:rPr>
              <a:t> → </a:t>
            </a:r>
            <a:r>
              <a:rPr lang="en-US" altLang="zh-CN" dirty="0"/>
              <a:t>A, A</a:t>
            </a:r>
            <a:r>
              <a:rPr lang="en-US" altLang="zh-CN" dirty="0">
                <a:latin typeface="Cambria Math" panose="02040503050406030204" pitchFamily="18" charset="0"/>
                <a:ea typeface="Cambria Math" panose="02040503050406030204" pitchFamily="18" charset="0"/>
              </a:rPr>
              <a:t>→</a:t>
            </a:r>
            <a:r>
              <a:rPr lang="en-US" altLang="zh-CN" dirty="0"/>
              <a:t>C}</a:t>
            </a:r>
            <a:endParaRPr lang="en-US" altLang="zh-CN" dirty="0"/>
          </a:p>
          <a:p>
            <a:pPr marL="723900" lvl="1" indent="-723900">
              <a:buNone/>
            </a:pPr>
            <a:r>
              <a:rPr lang="en-US" altLang="zh-CN" dirty="0"/>
              <a:t>[</a:t>
            </a:r>
            <a:r>
              <a:rPr lang="zh-CN" altLang="en-US" dirty="0"/>
              <a:t>解</a:t>
            </a:r>
            <a:r>
              <a:rPr lang="en-US" altLang="zh-CN" dirty="0"/>
              <a:t>]</a:t>
            </a:r>
            <a:r>
              <a:rPr lang="zh-CN" altLang="en-US" dirty="0"/>
              <a:t>：</a:t>
            </a:r>
            <a:r>
              <a:rPr lang="en-US" altLang="zh-CN" sz="2200" dirty="0"/>
              <a:t>1.</a:t>
            </a:r>
            <a:r>
              <a:rPr lang="zh-CN" altLang="en-US" sz="2200" dirty="0"/>
              <a:t>首先确定</a:t>
            </a:r>
            <a:r>
              <a:rPr lang="en-US" altLang="zh-CN" sz="2200" dirty="0"/>
              <a:t>R</a:t>
            </a:r>
            <a:r>
              <a:rPr lang="zh-CN" altLang="en-US" sz="2200" dirty="0"/>
              <a:t>的候选码：</a:t>
            </a:r>
            <a:r>
              <a:rPr lang="en-US" altLang="zh-CN" sz="2200" dirty="0">
                <a:solidFill>
                  <a:srgbClr val="0000CC"/>
                </a:solidFill>
              </a:rPr>
              <a:t>AB</a:t>
            </a:r>
            <a:r>
              <a:rPr lang="zh-CN" altLang="en-US" sz="2200" dirty="0"/>
              <a:t>，因此</a:t>
            </a:r>
            <a:r>
              <a:rPr lang="en-US" altLang="zh-CN" sz="2200" dirty="0"/>
              <a:t>AB</a:t>
            </a:r>
            <a:r>
              <a:rPr lang="zh-CN" altLang="en-US" sz="2200" dirty="0"/>
              <a:t>也是主码。接着分析所有非主属性对</a:t>
            </a:r>
            <a:r>
              <a:rPr lang="en-US" altLang="zh-CN" sz="2200" dirty="0"/>
              <a:t>AB</a:t>
            </a:r>
            <a:r>
              <a:rPr lang="zh-CN" altLang="en-US" sz="2200" dirty="0"/>
              <a:t>的函数依赖情况：</a:t>
            </a:r>
            <a:r>
              <a:rPr lang="en-US" altLang="zh-CN" sz="2200" dirty="0">
                <a:solidFill>
                  <a:srgbClr val="FF0000"/>
                </a:solidFill>
              </a:rPr>
              <a:t>D</a:t>
            </a:r>
            <a:r>
              <a:rPr lang="zh-CN" altLang="en-US" sz="2200" dirty="0">
                <a:solidFill>
                  <a:srgbClr val="FF0000"/>
                </a:solidFill>
              </a:rPr>
              <a:t>部分函数依赖于</a:t>
            </a:r>
            <a:r>
              <a:rPr lang="en-US" altLang="zh-CN" sz="2200" dirty="0">
                <a:solidFill>
                  <a:srgbClr val="FF0000"/>
                </a:solidFill>
              </a:rPr>
              <a:t>AB</a:t>
            </a:r>
            <a:r>
              <a:rPr lang="zh-CN" altLang="en-US" sz="2200" dirty="0"/>
              <a:t>，所以</a:t>
            </a:r>
            <a:r>
              <a:rPr lang="en-US" altLang="zh-CN" sz="2200" dirty="0"/>
              <a:t>R</a:t>
            </a:r>
            <a:r>
              <a:rPr lang="en-US" altLang="zh-CN" sz="2200" dirty="0">
                <a:latin typeface="Cambria Math" panose="02040503050406030204" pitchFamily="18" charset="0"/>
                <a:ea typeface="Cambria Math" panose="02040503050406030204" pitchFamily="18" charset="0"/>
              </a:rPr>
              <a:t>∈</a:t>
            </a:r>
            <a:r>
              <a:rPr lang="en-US" altLang="zh-CN" sz="2200" dirty="0"/>
              <a:t>1NF</a:t>
            </a:r>
            <a:r>
              <a:rPr lang="zh-CN" altLang="en-US" sz="2200" dirty="0"/>
              <a:t>。</a:t>
            </a:r>
            <a:endParaRPr lang="en-US" altLang="zh-CN" sz="2200" dirty="0"/>
          </a:p>
          <a:p>
            <a:pPr marL="723900" lvl="1" indent="-723900">
              <a:buNone/>
            </a:pPr>
            <a:r>
              <a:rPr lang="en-US" altLang="zh-CN" sz="2200" dirty="0"/>
              <a:t>         2.</a:t>
            </a:r>
            <a:r>
              <a:rPr lang="zh-CN" altLang="en-US" sz="2200" dirty="0"/>
              <a:t>易得</a:t>
            </a:r>
            <a:r>
              <a:rPr lang="en-US" altLang="zh-CN" sz="2200" dirty="0"/>
              <a:t>R</a:t>
            </a:r>
            <a:r>
              <a:rPr lang="zh-CN" altLang="en-US" sz="2200" dirty="0"/>
              <a:t>有两个候选码：</a:t>
            </a:r>
            <a:r>
              <a:rPr lang="en-US" altLang="zh-CN" sz="2200" dirty="0">
                <a:solidFill>
                  <a:srgbClr val="0000CC"/>
                </a:solidFill>
              </a:rPr>
              <a:t>AB</a:t>
            </a:r>
            <a:r>
              <a:rPr lang="zh-CN" altLang="en-US" sz="2200" dirty="0">
                <a:solidFill>
                  <a:srgbClr val="0000CC"/>
                </a:solidFill>
              </a:rPr>
              <a:t>、</a:t>
            </a:r>
            <a:r>
              <a:rPr lang="en-US" altLang="zh-CN" sz="2200" dirty="0">
                <a:solidFill>
                  <a:srgbClr val="0000CC"/>
                </a:solidFill>
              </a:rPr>
              <a:t>E</a:t>
            </a:r>
            <a:r>
              <a:rPr lang="zh-CN" altLang="en-US" sz="2200" dirty="0">
                <a:solidFill>
                  <a:srgbClr val="0000CC"/>
                </a:solidFill>
              </a:rPr>
              <a:t>。因为</a:t>
            </a:r>
            <a:r>
              <a:rPr lang="en-US" altLang="zh-CN" sz="2200" dirty="0">
                <a:solidFill>
                  <a:srgbClr val="0000CC"/>
                </a:solidFill>
              </a:rPr>
              <a:t>R</a:t>
            </a:r>
            <a:r>
              <a:rPr lang="en-US" altLang="zh-CN" sz="2200" dirty="0">
                <a:solidFill>
                  <a:srgbClr val="0000CC"/>
                </a:solidFill>
                <a:latin typeface="Cambria Math" panose="02040503050406030204" pitchFamily="18" charset="0"/>
                <a:ea typeface="Cambria Math" panose="02040503050406030204" pitchFamily="18" charset="0"/>
              </a:rPr>
              <a:t>∉</a:t>
            </a:r>
            <a:r>
              <a:rPr lang="en-US" altLang="zh-CN" sz="2200" dirty="0">
                <a:solidFill>
                  <a:srgbClr val="0000CC"/>
                </a:solidFill>
              </a:rPr>
              <a:t>BCNF</a:t>
            </a:r>
            <a:r>
              <a:rPr lang="zh-CN" altLang="en-US" sz="2200" dirty="0">
                <a:solidFill>
                  <a:srgbClr val="0000CC"/>
                </a:solidFill>
              </a:rPr>
              <a:t>，所以</a:t>
            </a:r>
            <a:r>
              <a:rPr lang="en-US" altLang="zh-CN" sz="2200" dirty="0">
                <a:solidFill>
                  <a:srgbClr val="0000CC"/>
                </a:solidFill>
              </a:rPr>
              <a:t>R</a:t>
            </a:r>
            <a:r>
              <a:rPr lang="zh-CN" altLang="en-US" sz="2200" dirty="0">
                <a:solidFill>
                  <a:srgbClr val="0000CC"/>
                </a:solidFill>
              </a:rPr>
              <a:t>最高为</a:t>
            </a:r>
            <a:r>
              <a:rPr lang="en-US" altLang="zh-CN" sz="2200" dirty="0">
                <a:solidFill>
                  <a:srgbClr val="0000CC"/>
                </a:solidFill>
              </a:rPr>
              <a:t>3NF</a:t>
            </a:r>
            <a:r>
              <a:rPr lang="zh-CN" altLang="en-US" sz="2200" dirty="0">
                <a:solidFill>
                  <a:srgbClr val="0000CC"/>
                </a:solidFill>
              </a:rPr>
              <a:t>。</a:t>
            </a:r>
            <a:r>
              <a:rPr lang="zh-CN" altLang="en-US" sz="2200" dirty="0"/>
              <a:t>由于</a:t>
            </a:r>
            <a:r>
              <a:rPr lang="en-US" altLang="zh-CN" sz="2200" dirty="0"/>
              <a:t>AB</a:t>
            </a:r>
            <a:r>
              <a:rPr lang="en-US" altLang="zh-CN" sz="2200" dirty="0">
                <a:latin typeface="Cambria Math" panose="02040503050406030204" pitchFamily="18" charset="0"/>
                <a:ea typeface="Cambria Math" panose="02040503050406030204" pitchFamily="18" charset="0"/>
              </a:rPr>
              <a:t>→C</a:t>
            </a:r>
            <a:r>
              <a:rPr lang="zh-CN" altLang="en-US" sz="2200" dirty="0"/>
              <a:t>，</a:t>
            </a:r>
            <a:r>
              <a:rPr lang="en-US" altLang="zh-CN" sz="2200" dirty="0"/>
              <a:t>AB</a:t>
            </a:r>
            <a:r>
              <a:rPr lang="en-US" altLang="zh-CN" sz="2200" dirty="0">
                <a:latin typeface="Cambria Math" panose="02040503050406030204" pitchFamily="18" charset="0"/>
                <a:ea typeface="Cambria Math" panose="02040503050406030204" pitchFamily="18" charset="0"/>
              </a:rPr>
              <a:t>→</a:t>
            </a:r>
            <a:r>
              <a:rPr lang="en-US" altLang="zh-CN" sz="2200" dirty="0"/>
              <a:t>E</a:t>
            </a:r>
            <a:r>
              <a:rPr lang="zh-CN" altLang="en-US" sz="2200" dirty="0"/>
              <a:t>，</a:t>
            </a:r>
            <a:r>
              <a:rPr lang="en-US" altLang="zh-CN" sz="2200" dirty="0"/>
              <a:t>C</a:t>
            </a:r>
            <a:r>
              <a:rPr lang="en-US" altLang="zh-CN" sz="2200" dirty="0">
                <a:latin typeface="Cambria Math" panose="02040503050406030204" pitchFamily="18" charset="0"/>
                <a:ea typeface="Cambria Math" panose="02040503050406030204" pitchFamily="18" charset="0"/>
              </a:rPr>
              <a:t>→</a:t>
            </a:r>
            <a:r>
              <a:rPr lang="en-US" altLang="zh-CN" sz="2200" dirty="0"/>
              <a:t>D</a:t>
            </a:r>
            <a:r>
              <a:rPr lang="zh-CN" altLang="en-US" sz="2200" dirty="0"/>
              <a:t>，</a:t>
            </a:r>
            <a:r>
              <a:rPr lang="zh-CN" altLang="en-US" sz="2200" dirty="0">
                <a:latin typeface="Times New Roman" panose="02020603050405020304" pitchFamily="18" charset="0"/>
                <a:sym typeface="Symbol" panose="05050102010706020507"/>
              </a:rPr>
              <a:t>存在非主属性对码的传递依赖，所以</a:t>
            </a:r>
            <a:r>
              <a:rPr lang="en-US" altLang="zh-CN" sz="2200" dirty="0">
                <a:solidFill>
                  <a:srgbClr val="0000CC"/>
                </a:solidFill>
              </a:rPr>
              <a:t>R</a:t>
            </a:r>
            <a:r>
              <a:rPr lang="en-US" altLang="zh-CN" sz="2200" dirty="0">
                <a:solidFill>
                  <a:srgbClr val="0000CC"/>
                </a:solidFill>
                <a:latin typeface="Cambria Math" panose="02040503050406030204" pitchFamily="18" charset="0"/>
                <a:ea typeface="Cambria Math" panose="02040503050406030204" pitchFamily="18" charset="0"/>
              </a:rPr>
              <a:t>∉3</a:t>
            </a:r>
            <a:r>
              <a:rPr lang="en-US" altLang="zh-CN" sz="2200" dirty="0">
                <a:solidFill>
                  <a:srgbClr val="0000CC"/>
                </a:solidFill>
              </a:rPr>
              <a:t>NF</a:t>
            </a:r>
            <a:r>
              <a:rPr lang="zh-CN" altLang="en-US" sz="2200" dirty="0"/>
              <a:t>。又</a:t>
            </a:r>
            <a:r>
              <a:rPr lang="en-US" altLang="zh-CN" sz="2200" dirty="0"/>
              <a:t>F</a:t>
            </a:r>
            <a:r>
              <a:rPr lang="zh-CN" altLang="en-US" sz="2200" dirty="0"/>
              <a:t>中不存在部分依赖，所以</a:t>
            </a:r>
            <a:r>
              <a:rPr lang="en-US" altLang="zh-CN" sz="2200" dirty="0"/>
              <a:t>R</a:t>
            </a:r>
            <a:r>
              <a:rPr lang="zh-CN" altLang="en-US" sz="2200" dirty="0"/>
              <a:t>最高范式为</a:t>
            </a:r>
            <a:r>
              <a:rPr lang="en-US" altLang="zh-CN" sz="2200" dirty="0"/>
              <a:t>2NF</a:t>
            </a:r>
            <a:r>
              <a:rPr lang="zh-CN" altLang="en-US" sz="2200" dirty="0"/>
              <a:t>。</a:t>
            </a:r>
            <a:endParaRPr lang="en-US" altLang="zh-CN" sz="2200" dirty="0"/>
          </a:p>
          <a:p>
            <a:pPr marL="723900" lvl="1" indent="-723900">
              <a:buNone/>
            </a:pPr>
            <a:r>
              <a:rPr lang="en-US" altLang="zh-CN" sz="2200" dirty="0"/>
              <a:t>         3. </a:t>
            </a:r>
            <a:r>
              <a:rPr lang="zh-CN" altLang="en-US" sz="2200" dirty="0">
                <a:solidFill>
                  <a:srgbClr val="FF0000"/>
                </a:solidFill>
              </a:rPr>
              <a:t>作为课堂练习，请自行完成</a:t>
            </a:r>
            <a:endParaRPr lang="en-US" altLang="zh-CN" sz="2200"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6.14  </a:t>
            </a:r>
            <a:r>
              <a:rPr lang="zh-CN" altLang="en-US" dirty="0">
                <a:sym typeface="Calibri" panose="020F0502020204030204" pitchFamily="34" charset="0"/>
              </a:rPr>
              <a:t>如果</a:t>
            </a:r>
            <a:r>
              <a:rPr lang="en-US" altLang="zh-CN" i="1" dirty="0">
                <a:sym typeface="Calibri" panose="020F0502020204030204" pitchFamily="34" charset="0"/>
              </a:rPr>
              <a:t>G </a:t>
            </a:r>
            <a:r>
              <a:rPr lang="en-US" altLang="zh-CN" baseline="30000" dirty="0">
                <a:sym typeface="Calibri" panose="020F0502020204030204" pitchFamily="34" charset="0"/>
              </a:rPr>
              <a:t>+</a:t>
            </a:r>
            <a:r>
              <a:rPr lang="en-US" altLang="zh-CN" dirty="0">
                <a:sym typeface="Calibri" panose="020F0502020204030204" pitchFamily="34" charset="0"/>
              </a:rPr>
              <a:t>=</a:t>
            </a:r>
            <a:r>
              <a:rPr lang="en-US" altLang="zh-CN" i="1" dirty="0">
                <a:sym typeface="Calibri" panose="020F0502020204030204" pitchFamily="34" charset="0"/>
              </a:rPr>
              <a:t>F </a:t>
            </a:r>
            <a:r>
              <a:rPr lang="en-US" altLang="zh-CN" baseline="30000" dirty="0">
                <a:sym typeface="Calibri" panose="020F0502020204030204" pitchFamily="34" charset="0"/>
              </a:rPr>
              <a:t>+</a:t>
            </a:r>
            <a:r>
              <a:rPr lang="zh-CN" altLang="en-US" dirty="0">
                <a:sym typeface="Calibri" panose="020F0502020204030204" pitchFamily="34" charset="0"/>
              </a:rPr>
              <a:t>，就说</a:t>
            </a:r>
            <a:r>
              <a:rPr lang="zh-CN" altLang="en-US" dirty="0">
                <a:solidFill>
                  <a:srgbClr val="C00000"/>
                </a:solidFill>
                <a:sym typeface="Calibri" panose="020F0502020204030204" pitchFamily="34" charset="0"/>
              </a:rPr>
              <a:t>函数依赖集</a:t>
            </a:r>
            <a:r>
              <a:rPr lang="en-US" altLang="zh-CN" i="1" dirty="0">
                <a:solidFill>
                  <a:srgbClr val="C00000"/>
                </a:solidFill>
                <a:sym typeface="Calibri" panose="020F0502020204030204" pitchFamily="34" charset="0"/>
              </a:rPr>
              <a:t>F </a:t>
            </a:r>
            <a:r>
              <a:rPr lang="zh-CN" altLang="en-US" dirty="0">
                <a:solidFill>
                  <a:srgbClr val="C00000"/>
                </a:solidFill>
                <a:sym typeface="Calibri" panose="020F0502020204030204" pitchFamily="34" charset="0"/>
              </a:rPr>
              <a:t>覆盖</a:t>
            </a:r>
            <a:r>
              <a:rPr lang="en-US" altLang="zh-CN" i="1" dirty="0">
                <a:solidFill>
                  <a:srgbClr val="C00000"/>
                </a:solidFill>
                <a:sym typeface="Calibri" panose="020F0502020204030204" pitchFamily="34" charset="0"/>
              </a:rPr>
              <a:t>G </a:t>
            </a:r>
            <a:r>
              <a:rPr lang="en-US" altLang="zh-CN" dirty="0">
                <a:sym typeface="Calibri" panose="020F0502020204030204" pitchFamily="34" charset="0"/>
              </a:rPr>
              <a:t>(</a:t>
            </a:r>
            <a:r>
              <a:rPr lang="en-US" altLang="zh-CN" i="1" dirty="0">
                <a:sym typeface="Calibri" panose="020F0502020204030204" pitchFamily="34" charset="0"/>
              </a:rPr>
              <a:t>F </a:t>
            </a:r>
            <a:r>
              <a:rPr lang="zh-CN" altLang="en-US" dirty="0">
                <a:sym typeface="Calibri" panose="020F0502020204030204" pitchFamily="34" charset="0"/>
              </a:rPr>
              <a:t>是</a:t>
            </a:r>
            <a:r>
              <a:rPr lang="en-US" altLang="zh-CN" i="1" dirty="0">
                <a:sym typeface="Calibri" panose="020F0502020204030204" pitchFamily="34" charset="0"/>
              </a:rPr>
              <a:t>G</a:t>
            </a:r>
            <a:r>
              <a:rPr lang="zh-CN" altLang="en-US" dirty="0">
                <a:sym typeface="Calibri" panose="020F0502020204030204" pitchFamily="34" charset="0"/>
              </a:rPr>
              <a:t>的覆盖，或</a:t>
            </a:r>
            <a:r>
              <a:rPr lang="en-US" altLang="zh-CN" i="1" dirty="0">
                <a:sym typeface="Calibri" panose="020F0502020204030204" pitchFamily="34" charset="0"/>
              </a:rPr>
              <a:t>G</a:t>
            </a:r>
            <a:endParaRPr lang="en-US" altLang="zh-CN" i="1" dirty="0">
              <a:sym typeface="Calibri" panose="020F0502020204030204" pitchFamily="34" charset="0"/>
            </a:endParaRPr>
          </a:p>
          <a:p>
            <a:pPr marL="0" indent="0">
              <a:buNone/>
            </a:pPr>
            <a:r>
              <a:rPr lang="en-US" altLang="zh-CN" i="1" dirty="0">
                <a:sym typeface="Calibri" panose="020F0502020204030204" pitchFamily="34" charset="0"/>
              </a:rPr>
              <a:t>                  </a:t>
            </a:r>
            <a:r>
              <a:rPr lang="zh-CN" altLang="en-US" dirty="0">
                <a:sym typeface="Calibri" panose="020F0502020204030204" pitchFamily="34" charset="0"/>
              </a:rPr>
              <a:t>是</a:t>
            </a:r>
            <a:r>
              <a:rPr lang="en-US" altLang="zh-CN" i="1" dirty="0">
                <a:sym typeface="Calibri" panose="020F0502020204030204" pitchFamily="34" charset="0"/>
              </a:rPr>
              <a:t>F </a:t>
            </a:r>
            <a:r>
              <a:rPr lang="zh-CN" altLang="en-US" dirty="0">
                <a:sym typeface="Calibri" panose="020F0502020204030204" pitchFamily="34" charset="0"/>
              </a:rPr>
              <a:t>的覆盖</a:t>
            </a:r>
            <a:r>
              <a:rPr lang="en-US" altLang="zh-CN" dirty="0">
                <a:sym typeface="Calibri" panose="020F0502020204030204" pitchFamily="34" charset="0"/>
              </a:rPr>
              <a:t>)</a:t>
            </a:r>
            <a:r>
              <a:rPr lang="zh-CN" altLang="en-US" dirty="0">
                <a:sym typeface="Calibri" panose="020F0502020204030204" pitchFamily="34" charset="0"/>
              </a:rPr>
              <a:t>，或</a:t>
            </a:r>
            <a:r>
              <a:rPr lang="en-US" altLang="zh-CN" i="1" dirty="0">
                <a:solidFill>
                  <a:srgbClr val="C00000"/>
                </a:solidFill>
                <a:sym typeface="Calibri" panose="020F0502020204030204" pitchFamily="34" charset="0"/>
              </a:rPr>
              <a:t>F </a:t>
            </a:r>
            <a:r>
              <a:rPr lang="zh-CN" altLang="en-US" dirty="0">
                <a:solidFill>
                  <a:srgbClr val="C00000"/>
                </a:solidFill>
                <a:sym typeface="Calibri" panose="020F0502020204030204" pitchFamily="34" charset="0"/>
              </a:rPr>
              <a:t>与</a:t>
            </a:r>
            <a:r>
              <a:rPr lang="en-US" altLang="zh-CN" i="1" dirty="0">
                <a:solidFill>
                  <a:srgbClr val="C00000"/>
                </a:solidFill>
                <a:sym typeface="Calibri" panose="020F0502020204030204" pitchFamily="34" charset="0"/>
              </a:rPr>
              <a:t>G </a:t>
            </a:r>
            <a:r>
              <a:rPr lang="zh-CN" altLang="en-US" dirty="0">
                <a:solidFill>
                  <a:srgbClr val="C00000"/>
                </a:solidFill>
                <a:sym typeface="Calibri" panose="020F0502020204030204" pitchFamily="34" charset="0"/>
              </a:rPr>
              <a:t>等价</a:t>
            </a:r>
            <a:r>
              <a:rPr lang="zh-CN" altLang="en-US" dirty="0">
                <a:sym typeface="Calibri" panose="020F0502020204030204" pitchFamily="34" charset="0"/>
              </a:rPr>
              <a:t>。</a:t>
            </a:r>
            <a:endParaRPr lang="en-US" altLang="zh-CN" dirty="0">
              <a:sym typeface="Calibri" panose="020F0502020204030204" pitchFamily="34" charset="0"/>
            </a:endParaRPr>
          </a:p>
          <a:p>
            <a:pPr marL="0" indent="0">
              <a:buNone/>
            </a:pPr>
            <a:endParaRPr lang="en-US" altLang="zh-CN" sz="1100" dirty="0">
              <a:sym typeface="Calibri" panose="020F0502020204030204" pitchFamily="34" charset="0"/>
            </a:endParaRPr>
          </a:p>
          <a:p>
            <a:r>
              <a:rPr lang="zh-CN" altLang="en-US" dirty="0">
                <a:solidFill>
                  <a:srgbClr val="0000FF"/>
                </a:solidFill>
                <a:sym typeface="Calibri" panose="020F0502020204030204" pitchFamily="34" charset="0"/>
              </a:rPr>
              <a:t>引理</a:t>
            </a:r>
            <a:r>
              <a:rPr lang="en-US" altLang="zh-CN" dirty="0">
                <a:solidFill>
                  <a:srgbClr val="0000FF"/>
                </a:solidFill>
                <a:sym typeface="Calibri" panose="020F0502020204030204" pitchFamily="34" charset="0"/>
              </a:rPr>
              <a:t>6.3  </a:t>
            </a:r>
            <a:r>
              <a:rPr lang="en-US" altLang="zh-CN" i="1" dirty="0">
                <a:sym typeface="Calibri" panose="020F0502020204030204" pitchFamily="34" charset="0"/>
              </a:rPr>
              <a:t>F </a:t>
            </a:r>
            <a:r>
              <a:rPr lang="en-US" altLang="zh-CN" sz="3200" baseline="30000" dirty="0">
                <a:sym typeface="Calibri" panose="020F0502020204030204" pitchFamily="34" charset="0"/>
              </a:rPr>
              <a:t>+</a:t>
            </a:r>
            <a:r>
              <a:rPr lang="en-US" altLang="zh-CN" dirty="0">
                <a:sym typeface="Calibri" panose="020F0502020204030204" pitchFamily="34" charset="0"/>
              </a:rPr>
              <a:t> = </a:t>
            </a:r>
            <a:r>
              <a:rPr lang="en-US" altLang="zh-CN" i="1" dirty="0">
                <a:sym typeface="Calibri" panose="020F0502020204030204" pitchFamily="34" charset="0"/>
              </a:rPr>
              <a:t>G </a:t>
            </a:r>
            <a:r>
              <a:rPr lang="en-US" altLang="zh-CN" baseline="30000" dirty="0">
                <a:sym typeface="Calibri" panose="020F0502020204030204" pitchFamily="34" charset="0"/>
              </a:rPr>
              <a:t>+ </a:t>
            </a:r>
            <a:r>
              <a:rPr lang="zh-CN" altLang="en-US" dirty="0">
                <a:sym typeface="Calibri" panose="020F0502020204030204" pitchFamily="34" charset="0"/>
              </a:rPr>
              <a:t>的充分必要条件是</a:t>
            </a:r>
            <a:r>
              <a:rPr lang="en-US" altLang="zh-CN" i="1" dirty="0">
                <a:sym typeface="Calibri" panose="020F0502020204030204" pitchFamily="34" charset="0"/>
              </a:rPr>
              <a:t>F</a:t>
            </a:r>
            <a:r>
              <a:rPr lang="en-US" altLang="zh-CN" baseline="30000"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G </a:t>
            </a:r>
            <a:r>
              <a:rPr lang="en-US" altLang="zh-CN" baseline="30000" dirty="0">
                <a:sym typeface="Calibri" panose="020F0502020204030204" pitchFamily="34" charset="0"/>
              </a:rPr>
              <a:t>+</a:t>
            </a:r>
            <a:r>
              <a:rPr lang="zh-CN" altLang="en-US" dirty="0">
                <a:sym typeface="Calibri" panose="020F0502020204030204" pitchFamily="34" charset="0"/>
              </a:rPr>
              <a:t>和</a:t>
            </a:r>
            <a:r>
              <a:rPr lang="en-US" altLang="zh-CN" i="1" dirty="0">
                <a:sym typeface="Calibri" panose="020F0502020204030204" pitchFamily="34" charset="0"/>
              </a:rPr>
              <a:t>G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F </a:t>
            </a:r>
            <a:r>
              <a:rPr lang="en-US" altLang="zh-CN" baseline="30000" dirty="0">
                <a:sym typeface="Calibri" panose="020F0502020204030204" pitchFamily="34" charset="0"/>
              </a:rPr>
              <a:t>+</a:t>
            </a:r>
            <a:endParaRPr lang="en-US" altLang="zh-CN" baseline="30000" dirty="0">
              <a:sym typeface="Calibri" panose="020F0502020204030204" pitchFamily="34" charset="0"/>
            </a:endParaRPr>
          </a:p>
          <a:p>
            <a:endParaRPr lang="en-US" altLang="zh-CN" sz="2000" dirty="0">
              <a:sym typeface="Calibri" panose="020F0502020204030204" pitchFamily="34" charset="0"/>
            </a:endParaRPr>
          </a:p>
          <a:p>
            <a:r>
              <a:rPr lang="zh-CN" altLang="en-US" dirty="0">
                <a:solidFill>
                  <a:srgbClr val="FF0000"/>
                </a:solidFill>
                <a:sym typeface="Calibri" panose="020F0502020204030204" pitchFamily="34" charset="0"/>
              </a:rPr>
              <a:t>判定</a:t>
            </a:r>
            <a:r>
              <a:rPr lang="en-US" altLang="zh-CN" dirty="0">
                <a:solidFill>
                  <a:srgbClr val="FF0000"/>
                </a:solidFill>
                <a:sym typeface="Calibri" panose="020F0502020204030204" pitchFamily="34" charset="0"/>
              </a:rPr>
              <a:t>F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FF0000"/>
                </a:solidFill>
                <a:sym typeface="Calibri" panose="020F0502020204030204" pitchFamily="34" charset="0"/>
              </a:rPr>
              <a:t>G</a:t>
            </a:r>
            <a:r>
              <a:rPr lang="en-US" altLang="zh-CN" baseline="50000" dirty="0">
                <a:solidFill>
                  <a:srgbClr val="FF0000"/>
                </a:solidFill>
                <a:sym typeface="Calibri" panose="020F0502020204030204" pitchFamily="34" charset="0"/>
              </a:rPr>
              <a:t>+</a:t>
            </a:r>
            <a:r>
              <a:rPr lang="zh-CN" altLang="en-US" dirty="0">
                <a:solidFill>
                  <a:srgbClr val="FF0000"/>
                </a:solidFill>
                <a:sym typeface="Calibri" panose="020F0502020204030204" pitchFamily="34" charset="0"/>
              </a:rPr>
              <a:t>的方法</a:t>
            </a:r>
            <a:endParaRPr lang="en-US" altLang="zh-CN" dirty="0">
              <a:solidFill>
                <a:srgbClr val="FF0000"/>
              </a:solidFill>
              <a:sym typeface="Calibri" panose="020F0502020204030204" pitchFamily="34" charset="0"/>
            </a:endParaRPr>
          </a:p>
          <a:p>
            <a:pPr lvl="1"/>
            <a:r>
              <a:rPr lang="zh-CN" altLang="en-US" dirty="0">
                <a:sym typeface="Calibri" panose="020F0502020204030204" pitchFamily="34" charset="0"/>
              </a:rPr>
              <a:t>根据引理</a:t>
            </a:r>
            <a:r>
              <a:rPr lang="en-US" altLang="zh-CN" dirty="0">
                <a:sym typeface="Calibri" panose="020F0502020204030204" pitchFamily="34" charset="0"/>
              </a:rPr>
              <a:t>6.3</a:t>
            </a:r>
            <a:r>
              <a:rPr lang="zh-CN" altLang="en-US" dirty="0">
                <a:sym typeface="Calibri" panose="020F0502020204030204" pitchFamily="34" charset="0"/>
              </a:rPr>
              <a:t>，只需</a:t>
            </a:r>
            <a:r>
              <a:rPr lang="zh-CN" altLang="en-US" dirty="0">
                <a:solidFill>
                  <a:srgbClr val="0000FF"/>
                </a:solidFill>
                <a:sym typeface="Calibri" panose="020F0502020204030204" pitchFamily="34" charset="0"/>
              </a:rPr>
              <a:t>逐一对</a:t>
            </a:r>
            <a:r>
              <a:rPr lang="en-US" altLang="zh-CN" dirty="0">
                <a:solidFill>
                  <a:srgbClr val="0000FF"/>
                </a:solidFill>
                <a:sym typeface="Calibri" panose="020F0502020204030204" pitchFamily="34" charset="0"/>
              </a:rPr>
              <a:t>F</a:t>
            </a:r>
            <a:r>
              <a:rPr lang="zh-CN" altLang="en-US" dirty="0">
                <a:solidFill>
                  <a:srgbClr val="0000FF"/>
                </a:solidFill>
                <a:sym typeface="Calibri" panose="020F0502020204030204" pitchFamily="34" charset="0"/>
              </a:rPr>
              <a:t>中的函数依赖</a:t>
            </a:r>
            <a:r>
              <a:rPr lang="en-US" altLang="zh-CN" i="1" dirty="0">
                <a:solidFill>
                  <a:srgbClr val="0000FF"/>
                </a:solidFill>
                <a:sym typeface="Times New Roman" panose="02020603050405020304" pitchFamily="18" charset="0"/>
              </a:rPr>
              <a:t>X</a:t>
            </a:r>
            <a:r>
              <a:rPr lang="en-US" altLang="zh-CN" dirty="0">
                <a:solidFill>
                  <a:srgbClr val="0000FF"/>
                </a:solidFill>
                <a:sym typeface="Times New Roman" panose="02020603050405020304" pitchFamily="18" charset="0"/>
              </a:rPr>
              <a:t>→</a:t>
            </a:r>
            <a:r>
              <a:rPr lang="en-US" altLang="zh-CN" i="1" dirty="0">
                <a:solidFill>
                  <a:srgbClr val="0000FF"/>
                </a:solidFill>
                <a:sym typeface="Times New Roman" panose="02020603050405020304" pitchFamily="18" charset="0"/>
              </a:rPr>
              <a:t>Y </a:t>
            </a:r>
            <a:r>
              <a:rPr lang="zh-CN" altLang="en-US" dirty="0">
                <a:solidFill>
                  <a:srgbClr val="0000FF"/>
                </a:solidFill>
                <a:sym typeface="Times New Roman" panose="02020603050405020304" pitchFamily="18" charset="0"/>
              </a:rPr>
              <a:t>考察</a:t>
            </a:r>
            <a:r>
              <a:rPr lang="zh-CN" altLang="en-US" i="1" dirty="0">
                <a:solidFill>
                  <a:srgbClr val="0000FF"/>
                </a:solidFill>
                <a:sym typeface="Times New Roman" panose="02020603050405020304" pitchFamily="18" charset="0"/>
              </a:rPr>
              <a:t> </a:t>
            </a:r>
            <a:r>
              <a:rPr lang="en-US" altLang="zh-CN" i="1" dirty="0">
                <a:solidFill>
                  <a:srgbClr val="0000FF"/>
                </a:solidFill>
                <a:sym typeface="Times New Roman" panose="02020603050405020304" pitchFamily="18" charset="0"/>
              </a:rPr>
              <a:t>Y</a:t>
            </a:r>
            <a:r>
              <a:rPr lang="en-US" altLang="zh-CN" dirty="0">
                <a:solidFill>
                  <a:srgbClr val="0000FF"/>
                </a:solidFill>
                <a:sym typeface="Times New Roman" panose="02020603050405020304" pitchFamily="18" charset="0"/>
              </a:rPr>
              <a:t> </a:t>
            </a:r>
            <a:r>
              <a:rPr lang="zh-CN" altLang="en-US" dirty="0">
                <a:solidFill>
                  <a:srgbClr val="0000FF"/>
                </a:solidFill>
                <a:sym typeface="Times New Roman" panose="02020603050405020304" pitchFamily="18" charset="0"/>
              </a:rPr>
              <a:t>是否属于</a:t>
            </a:r>
            <a:r>
              <a:rPr lang="en-US" altLang="zh-CN" i="1" dirty="0">
                <a:solidFill>
                  <a:srgbClr val="0000FF"/>
                </a:solidFill>
                <a:sym typeface="Times New Roman" panose="02020603050405020304" pitchFamily="18" charset="0"/>
              </a:rPr>
              <a:t>X</a:t>
            </a:r>
            <a:r>
              <a:rPr lang="en-US" altLang="zh-CN" baseline="-12000" dirty="0">
                <a:solidFill>
                  <a:srgbClr val="0000FF"/>
                </a:solidFill>
                <a:sym typeface="Times New Roman" panose="02020603050405020304" pitchFamily="18" charset="0"/>
              </a:rPr>
              <a:t>G</a:t>
            </a:r>
            <a:r>
              <a:rPr lang="en-US" altLang="zh-CN" baseline="-4000" dirty="0">
                <a:solidFill>
                  <a:srgbClr val="0000FF"/>
                </a:solidFill>
                <a:sym typeface="Times New Roman" panose="02020603050405020304" pitchFamily="18" charset="0"/>
              </a:rPr>
              <a:t>+</a:t>
            </a:r>
            <a:r>
              <a:rPr lang="en-US" altLang="zh-CN" baseline="50000" dirty="0">
                <a:solidFill>
                  <a:srgbClr val="0000FF"/>
                </a:solidFill>
                <a:sym typeface="Times New Roman" panose="02020603050405020304" pitchFamily="18" charset="0"/>
              </a:rPr>
              <a:t>+</a:t>
            </a:r>
            <a:r>
              <a:rPr lang="en-US" altLang="zh-CN" dirty="0">
                <a:solidFill>
                  <a:srgbClr val="0000FF"/>
                </a:solidFill>
                <a:sym typeface="Times New Roman" panose="02020603050405020304" pitchFamily="18" charset="0"/>
              </a:rPr>
              <a:t> </a:t>
            </a:r>
            <a:endParaRPr lang="en-US" altLang="zh-CN" dirty="0">
              <a:solidFill>
                <a:srgbClr val="0000FF"/>
              </a:solidFill>
              <a:sym typeface="Times New Roman" panose="02020603050405020304" pitchFamily="18" charset="0"/>
            </a:endParaRPr>
          </a:p>
          <a:p>
            <a:endParaRPr lang="en-US" altLang="zh-CN" sz="2000" dirty="0">
              <a:solidFill>
                <a:srgbClr val="0000FF"/>
              </a:solidFill>
              <a:sym typeface="Times New Roman" panose="02020603050405020304" pitchFamily="18" charset="0"/>
            </a:endParaRPr>
          </a:p>
          <a:p>
            <a:r>
              <a:rPr lang="zh-CN" altLang="en-US" dirty="0">
                <a:solidFill>
                  <a:srgbClr val="0000FF"/>
                </a:solidFill>
                <a:sym typeface="Times New Roman" panose="02020603050405020304" pitchFamily="18" charset="0"/>
              </a:rPr>
              <a:t>例题：</a:t>
            </a:r>
            <a:r>
              <a:rPr lang="it-IT" altLang="zh-CN" dirty="0">
                <a:solidFill>
                  <a:srgbClr val="0000CC"/>
                </a:solidFill>
              </a:rPr>
              <a:t>F = {A → C, AC → D, E → AD, E → H}, </a:t>
            </a:r>
            <a:r>
              <a:rPr lang="en-MY" altLang="zh-CN" dirty="0">
                <a:solidFill>
                  <a:srgbClr val="0000CC"/>
                </a:solidFill>
              </a:rPr>
              <a:t> G = {A → CD, E → AH}</a:t>
            </a:r>
            <a:endParaRPr lang="en-MY" altLang="zh-CN" dirty="0">
              <a:solidFill>
                <a:srgbClr val="0000CC"/>
              </a:solidFill>
            </a:endParaRPr>
          </a:p>
          <a:p>
            <a:pPr marL="0" indent="0">
              <a:buNone/>
            </a:pPr>
            <a:r>
              <a:rPr lang="zh-CN" altLang="en-US" dirty="0">
                <a:solidFill>
                  <a:srgbClr val="0000CC"/>
                </a:solidFill>
                <a:sym typeface="Times New Roman" panose="02020603050405020304" pitchFamily="18" charset="0"/>
              </a:rPr>
              <a:t>             证明</a:t>
            </a:r>
            <a:r>
              <a:rPr lang="en-US" altLang="zh-CN" dirty="0">
                <a:solidFill>
                  <a:srgbClr val="0000CC"/>
                </a:solidFill>
                <a:sym typeface="Times New Roman" panose="02020603050405020304" pitchFamily="18" charset="0"/>
              </a:rPr>
              <a:t>F </a:t>
            </a:r>
            <a:r>
              <a:rPr lang="zh-CN" altLang="en-US" dirty="0">
                <a:solidFill>
                  <a:srgbClr val="0000CC"/>
                </a:solidFill>
                <a:sym typeface="Times New Roman" panose="02020603050405020304" pitchFamily="18" charset="0"/>
              </a:rPr>
              <a:t>与</a:t>
            </a:r>
            <a:r>
              <a:rPr lang="en-US" altLang="zh-CN" dirty="0">
                <a:solidFill>
                  <a:srgbClr val="0000CC"/>
                </a:solidFill>
                <a:sym typeface="Times New Roman" panose="02020603050405020304" pitchFamily="18" charset="0"/>
              </a:rPr>
              <a:t>G </a:t>
            </a:r>
            <a:r>
              <a:rPr lang="zh-CN" altLang="en-US" dirty="0">
                <a:solidFill>
                  <a:srgbClr val="0000CC"/>
                </a:solidFill>
                <a:sym typeface="Times New Roman" panose="02020603050405020304" pitchFamily="18" charset="0"/>
              </a:rPr>
              <a:t>等价。</a:t>
            </a:r>
            <a:endParaRPr lang="en-US" altLang="zh-CN" dirty="0">
              <a:solidFill>
                <a:srgbClr val="0000CC"/>
              </a:solidFill>
              <a:sym typeface="Times New Roman" panose="02020603050405020304" pitchFamily="18" charset="0"/>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olidFill>
                  <a:srgbClr val="0000FF"/>
                </a:solidFill>
              </a:rPr>
              <a:t>定义</a:t>
            </a:r>
            <a:r>
              <a:rPr lang="en-US" altLang="zh-CN" dirty="0">
                <a:solidFill>
                  <a:srgbClr val="0000FF"/>
                </a:solidFill>
              </a:rPr>
              <a:t>6.15  </a:t>
            </a:r>
            <a:r>
              <a:rPr lang="zh-CN" altLang="en-US" dirty="0"/>
              <a:t>如果函数依赖集</a:t>
            </a:r>
            <a:r>
              <a:rPr lang="en-US" altLang="zh-CN" dirty="0"/>
              <a:t>F</a:t>
            </a:r>
            <a:r>
              <a:rPr lang="zh-CN" altLang="en-US" dirty="0"/>
              <a:t>满足下列条件，则称</a:t>
            </a:r>
            <a:r>
              <a:rPr lang="en-US" altLang="zh-CN" dirty="0"/>
              <a:t>F</a:t>
            </a:r>
            <a:r>
              <a:rPr lang="zh-CN" altLang="en-US" dirty="0"/>
              <a:t>为一个极小函数依赖集，或称</a:t>
            </a:r>
            <a:r>
              <a:rPr lang="zh-CN" altLang="en-US" dirty="0">
                <a:solidFill>
                  <a:srgbClr val="FF0000"/>
                </a:solidFill>
              </a:rPr>
              <a:t>最小依赖集、最小覆盖</a:t>
            </a:r>
            <a:r>
              <a:rPr lang="en-US" altLang="zh-CN" dirty="0"/>
              <a:t>(minimal cover)</a:t>
            </a:r>
            <a:endParaRPr lang="en-US" altLang="zh-CN" dirty="0"/>
          </a:p>
          <a:p>
            <a:pPr marL="1079500" lvl="1" indent="-355600">
              <a:buFont typeface="+mj-lt"/>
              <a:buAutoNum type="arabicPeriod"/>
            </a:pPr>
            <a:r>
              <a:rPr lang="en-US" altLang="zh-CN" dirty="0">
                <a:solidFill>
                  <a:srgbClr val="0000FF"/>
                </a:solidFill>
              </a:rPr>
              <a:t>F</a:t>
            </a:r>
            <a:r>
              <a:rPr lang="zh-CN" altLang="en-US" dirty="0">
                <a:solidFill>
                  <a:srgbClr val="0000FF"/>
                </a:solidFill>
              </a:rPr>
              <a:t>中任一函数依赖的右部仅含有一个属性</a:t>
            </a:r>
            <a:r>
              <a:rPr lang="en-US" altLang="zh-CN" dirty="0">
                <a:solidFill>
                  <a:srgbClr val="0000FF"/>
                </a:solidFill>
              </a:rPr>
              <a:t>;</a:t>
            </a:r>
            <a:endParaRPr lang="en-US" altLang="zh-CN" dirty="0">
              <a:solidFill>
                <a:srgbClr val="0000FF"/>
              </a:solidFill>
            </a:endParaRPr>
          </a:p>
          <a:p>
            <a:pPr marL="1079500" lvl="1" indent="-355600">
              <a:buFont typeface="+mj-lt"/>
              <a:buAutoNum type="arabicPeriod"/>
            </a:pPr>
            <a:r>
              <a:rPr lang="en-US" altLang="zh-CN" dirty="0">
                <a:solidFill>
                  <a:srgbClr val="0000FF"/>
                </a:solidFill>
              </a:rPr>
              <a:t>F</a:t>
            </a:r>
            <a:r>
              <a:rPr lang="zh-CN" altLang="en-US" dirty="0">
                <a:solidFill>
                  <a:srgbClr val="0000FF"/>
                </a:solidFill>
              </a:rPr>
              <a:t>中不存在这样的函数依赖</a:t>
            </a:r>
            <a:r>
              <a:rPr lang="en-US" altLang="zh-CN" dirty="0">
                <a:solidFill>
                  <a:srgbClr val="0000FF"/>
                </a:solidFill>
              </a:rPr>
              <a:t>X→A</a:t>
            </a:r>
            <a:r>
              <a:rPr lang="zh-CN" altLang="en-US" dirty="0">
                <a:solidFill>
                  <a:srgbClr val="0000FF"/>
                </a:solidFill>
              </a:rPr>
              <a:t>， 使得</a:t>
            </a:r>
            <a:r>
              <a:rPr lang="en-US" altLang="zh-CN" dirty="0">
                <a:solidFill>
                  <a:srgbClr val="0000FF"/>
                </a:solidFill>
              </a:rPr>
              <a:t>F</a:t>
            </a:r>
            <a:r>
              <a:rPr lang="zh-CN" altLang="en-US" dirty="0">
                <a:solidFill>
                  <a:srgbClr val="0000FF"/>
                </a:solidFill>
              </a:rPr>
              <a:t>与</a:t>
            </a:r>
            <a:r>
              <a:rPr lang="en-US" altLang="zh-CN" dirty="0">
                <a:solidFill>
                  <a:srgbClr val="0000FF"/>
                </a:solidFill>
              </a:rPr>
              <a:t>F</a:t>
            </a:r>
            <a:r>
              <a:rPr lang="en-US" altLang="zh-CN" dirty="0">
                <a:solidFill>
                  <a:srgbClr val="0000FF"/>
                </a:solidFill>
                <a:latin typeface="Cambria Math" panose="02040503050406030204" pitchFamily="18" charset="0"/>
                <a:ea typeface="Cambria Math" panose="02040503050406030204" pitchFamily="18" charset="0"/>
              </a:rPr>
              <a:t>− </a:t>
            </a:r>
            <a:r>
              <a:rPr lang="en-US" altLang="zh-CN" dirty="0">
                <a:solidFill>
                  <a:srgbClr val="0000FF"/>
                </a:solidFill>
              </a:rPr>
              <a:t>{ X→ A } </a:t>
            </a:r>
            <a:r>
              <a:rPr lang="zh-CN" altLang="en-US" dirty="0">
                <a:solidFill>
                  <a:srgbClr val="0000FF"/>
                </a:solidFill>
              </a:rPr>
              <a:t>等价</a:t>
            </a:r>
            <a:r>
              <a:rPr lang="en-US" altLang="zh-CN" dirty="0">
                <a:solidFill>
                  <a:srgbClr val="0000FF"/>
                </a:solidFill>
              </a:rPr>
              <a:t>; </a:t>
            </a:r>
            <a:endParaRPr lang="en-US" altLang="zh-CN" dirty="0">
              <a:solidFill>
                <a:srgbClr val="0000FF"/>
              </a:solidFill>
            </a:endParaRPr>
          </a:p>
          <a:p>
            <a:pPr marL="1079500" lvl="1" indent="-355600">
              <a:buFont typeface="+mj-lt"/>
              <a:buAutoNum type="arabicPeriod"/>
            </a:pPr>
            <a:r>
              <a:rPr lang="en-US" altLang="zh-CN" dirty="0">
                <a:solidFill>
                  <a:srgbClr val="0000FF"/>
                </a:solidFill>
              </a:rPr>
              <a:t>F</a:t>
            </a:r>
            <a:r>
              <a:rPr lang="zh-CN" altLang="en-US" dirty="0">
                <a:solidFill>
                  <a:srgbClr val="0000FF"/>
                </a:solidFill>
              </a:rPr>
              <a:t>中不存在这样的函数依赖</a:t>
            </a:r>
            <a:r>
              <a:rPr lang="en-US" altLang="zh-CN" dirty="0">
                <a:solidFill>
                  <a:srgbClr val="0000FF"/>
                </a:solidFill>
              </a:rPr>
              <a:t>X→A</a:t>
            </a:r>
            <a:r>
              <a:rPr lang="zh-CN" altLang="en-US" dirty="0">
                <a:solidFill>
                  <a:srgbClr val="0000FF"/>
                </a:solidFill>
              </a:rPr>
              <a:t>， </a:t>
            </a:r>
            <a:r>
              <a:rPr lang="en-US" altLang="zh-CN" dirty="0">
                <a:solidFill>
                  <a:srgbClr val="0000FF"/>
                </a:solidFill>
              </a:rPr>
              <a:t>X</a:t>
            </a:r>
            <a:r>
              <a:rPr lang="zh-CN" altLang="en-US" dirty="0">
                <a:solidFill>
                  <a:srgbClr val="0000FF"/>
                </a:solidFill>
              </a:rPr>
              <a:t>有真子集</a:t>
            </a:r>
            <a:r>
              <a:rPr lang="en-US" altLang="zh-CN" dirty="0">
                <a:solidFill>
                  <a:srgbClr val="0000FF"/>
                </a:solidFill>
              </a:rPr>
              <a:t>Z</a:t>
            </a:r>
            <a:r>
              <a:rPr lang="zh-CN" altLang="en-US" dirty="0">
                <a:solidFill>
                  <a:srgbClr val="0000FF"/>
                </a:solidFill>
              </a:rPr>
              <a:t>使得</a:t>
            </a:r>
            <a:r>
              <a:rPr lang="en-US" altLang="zh-CN" dirty="0">
                <a:solidFill>
                  <a:srgbClr val="0000FF"/>
                </a:solidFill>
              </a:rPr>
              <a:t>F</a:t>
            </a:r>
            <a:r>
              <a:rPr lang="en-US" altLang="zh-CN" dirty="0">
                <a:solidFill>
                  <a:srgbClr val="0000FF"/>
                </a:solidFill>
                <a:latin typeface="Cambria Math" panose="02040503050406030204" pitchFamily="18" charset="0"/>
                <a:ea typeface="Cambria Math" panose="02040503050406030204" pitchFamily="18" charset="0"/>
              </a:rPr>
              <a:t>−</a:t>
            </a:r>
            <a:r>
              <a:rPr lang="en-US" altLang="zh-CN" dirty="0">
                <a:solidFill>
                  <a:srgbClr val="0000FF"/>
                </a:solidFill>
              </a:rPr>
              <a:t> { X→ A }∪{ Z → A }</a:t>
            </a:r>
            <a:r>
              <a:rPr lang="zh-CN" altLang="en-US" dirty="0">
                <a:solidFill>
                  <a:srgbClr val="0000FF"/>
                </a:solidFill>
              </a:rPr>
              <a:t>与</a:t>
            </a:r>
            <a:r>
              <a:rPr lang="en-US" altLang="zh-CN" dirty="0">
                <a:solidFill>
                  <a:srgbClr val="0000FF"/>
                </a:solidFill>
              </a:rPr>
              <a:t>F</a:t>
            </a:r>
            <a:r>
              <a:rPr lang="zh-CN" altLang="en-US" dirty="0">
                <a:solidFill>
                  <a:srgbClr val="0000FF"/>
                </a:solidFill>
              </a:rPr>
              <a:t>等价</a:t>
            </a:r>
            <a:r>
              <a:rPr lang="zh-CN" altLang="en-US" dirty="0"/>
              <a:t>。</a:t>
            </a:r>
            <a:endParaRPr lang="en-US" altLang="zh-CN" dirty="0"/>
          </a:p>
          <a:p>
            <a:endParaRPr lang="en-US" altLang="zh-CN" sz="1200" dirty="0"/>
          </a:p>
          <a:p>
            <a:r>
              <a:rPr lang="en-US" altLang="zh-CN" sz="2600" dirty="0">
                <a:solidFill>
                  <a:srgbClr val="0000FF"/>
                </a:solidFill>
              </a:rPr>
              <a:t>[</a:t>
            </a:r>
            <a:r>
              <a:rPr lang="zh-CN" altLang="en-US" sz="2600" dirty="0">
                <a:solidFill>
                  <a:srgbClr val="0000FF"/>
                </a:solidFill>
              </a:rPr>
              <a:t>例</a:t>
            </a:r>
            <a:r>
              <a:rPr lang="en-US" altLang="zh-CN" sz="2600" dirty="0">
                <a:solidFill>
                  <a:srgbClr val="0000FF"/>
                </a:solidFill>
              </a:rPr>
              <a:t>6.12] </a:t>
            </a:r>
            <a:r>
              <a:rPr lang="zh-CN" altLang="en-US" sz="2600" dirty="0"/>
              <a:t>考察</a:t>
            </a:r>
            <a:r>
              <a:rPr lang="en-US" altLang="zh-CN" sz="2600" dirty="0"/>
              <a:t>6.1</a:t>
            </a:r>
            <a:r>
              <a:rPr lang="zh-CN" altLang="en-US" sz="2600" dirty="0"/>
              <a:t>节中的关系模式</a:t>
            </a:r>
            <a:r>
              <a:rPr lang="en-US" altLang="zh-CN" sz="2600" dirty="0"/>
              <a:t>S&lt;U,F&gt;</a:t>
            </a:r>
            <a:r>
              <a:rPr lang="zh-CN" altLang="en-US" sz="2600" dirty="0"/>
              <a:t>，其中</a:t>
            </a:r>
            <a:endParaRPr lang="en-US" altLang="zh-CN" sz="2600" dirty="0"/>
          </a:p>
          <a:p>
            <a:pPr lvl="1"/>
            <a:r>
              <a:rPr lang="en-US" altLang="zh-CN" sz="2200" i="1" dirty="0">
                <a:sym typeface="Calibri" panose="020F0502020204030204" pitchFamily="34" charset="0"/>
              </a:rPr>
              <a:t>U </a:t>
            </a:r>
            <a:r>
              <a:rPr lang="en-US" altLang="zh-CN" sz="2200" dirty="0">
                <a:sym typeface="Calibri" panose="020F0502020204030204" pitchFamily="34" charset="0"/>
              </a:rPr>
              <a:t>= { S</a:t>
            </a:r>
            <a:r>
              <a:rPr lang="zh-CN" altLang="en-US" sz="2200" dirty="0">
                <a:sym typeface="Calibri" panose="020F0502020204030204" pitchFamily="34" charset="0"/>
              </a:rPr>
              <a:t>no, </a:t>
            </a:r>
            <a:r>
              <a:rPr lang="en-US" altLang="zh-CN" sz="2200" dirty="0">
                <a:sym typeface="Calibri" panose="020F0502020204030204" pitchFamily="34" charset="0"/>
              </a:rPr>
              <a:t>S</a:t>
            </a:r>
            <a:r>
              <a:rPr lang="zh-CN" altLang="en-US" sz="2200" dirty="0">
                <a:sym typeface="Calibri" panose="020F0502020204030204" pitchFamily="34" charset="0"/>
              </a:rPr>
              <a:t>dept, </a:t>
            </a:r>
            <a:r>
              <a:rPr lang="en-US" altLang="zh-CN" sz="2200" dirty="0">
                <a:sym typeface="Calibri" panose="020F0502020204030204" pitchFamily="34" charset="0"/>
              </a:rPr>
              <a:t>M</a:t>
            </a:r>
            <a:r>
              <a:rPr lang="zh-CN" altLang="en-US" sz="2200" dirty="0">
                <a:sym typeface="Calibri" panose="020F0502020204030204" pitchFamily="34" charset="0"/>
              </a:rPr>
              <a:t>name, </a:t>
            </a:r>
            <a:r>
              <a:rPr lang="en-US" altLang="zh-CN" sz="2200" dirty="0">
                <a:sym typeface="Calibri" panose="020F0502020204030204" pitchFamily="34" charset="0"/>
              </a:rPr>
              <a:t>C</a:t>
            </a:r>
            <a:r>
              <a:rPr lang="zh-CN" altLang="en-US" sz="2200" dirty="0">
                <a:sym typeface="Calibri" panose="020F0502020204030204" pitchFamily="34" charset="0"/>
              </a:rPr>
              <a:t>no, </a:t>
            </a:r>
            <a:r>
              <a:rPr lang="en-US" altLang="zh-CN" sz="2200" dirty="0">
                <a:sym typeface="Calibri" panose="020F0502020204030204" pitchFamily="34" charset="0"/>
              </a:rPr>
              <a:t>G</a:t>
            </a:r>
            <a:r>
              <a:rPr lang="zh-CN" altLang="en-US" sz="2200" dirty="0">
                <a:sym typeface="Calibri" panose="020F0502020204030204" pitchFamily="34" charset="0"/>
              </a:rPr>
              <a:t>rade </a:t>
            </a:r>
            <a:r>
              <a:rPr lang="en-US" altLang="zh-CN" sz="2200" dirty="0">
                <a:sym typeface="Calibri" panose="020F0502020204030204" pitchFamily="34" charset="0"/>
              </a:rPr>
              <a:t>}</a:t>
            </a:r>
            <a:r>
              <a:rPr lang="zh-CN" altLang="en-US" sz="2200" dirty="0">
                <a:sym typeface="Calibri" panose="020F0502020204030204" pitchFamily="34" charset="0"/>
              </a:rPr>
              <a:t>，</a:t>
            </a:r>
            <a:endParaRPr lang="zh-CN" altLang="en-US" sz="2200" dirty="0">
              <a:sym typeface="Calibri" panose="020F0502020204030204" pitchFamily="34" charset="0"/>
            </a:endParaRPr>
          </a:p>
          <a:p>
            <a:pPr lvl="1"/>
            <a:r>
              <a:rPr lang="en-US" altLang="zh-CN" sz="2200" i="1" dirty="0">
                <a:sym typeface="Calibri" panose="020F0502020204030204" pitchFamily="34" charset="0"/>
              </a:rPr>
              <a:t>F </a:t>
            </a:r>
            <a:r>
              <a:rPr lang="en-US" altLang="zh-CN" sz="2200" dirty="0">
                <a:sym typeface="Calibri" panose="020F0502020204030204" pitchFamily="34" charset="0"/>
              </a:rPr>
              <a:t>= { S</a:t>
            </a:r>
            <a:r>
              <a:rPr lang="zh-CN" altLang="en-US" sz="2200" dirty="0">
                <a:sym typeface="Calibri" panose="020F0502020204030204" pitchFamily="34" charset="0"/>
              </a:rPr>
              <a:t>no </a:t>
            </a:r>
            <a:r>
              <a:rPr lang="en-US" altLang="zh-CN" sz="2200" dirty="0">
                <a:sym typeface="Calibri" panose="020F0502020204030204" pitchFamily="34" charset="0"/>
              </a:rPr>
              <a:t>→ S</a:t>
            </a:r>
            <a:r>
              <a:rPr lang="zh-CN" altLang="en-US" sz="2200" dirty="0">
                <a:sym typeface="Calibri" panose="020F0502020204030204" pitchFamily="34" charset="0"/>
              </a:rPr>
              <a:t>dept, </a:t>
            </a:r>
            <a:r>
              <a:rPr lang="en-US" altLang="zh-CN" sz="2200" dirty="0">
                <a:sym typeface="Calibri" panose="020F0502020204030204" pitchFamily="34" charset="0"/>
              </a:rPr>
              <a:t>S</a:t>
            </a:r>
            <a:r>
              <a:rPr lang="zh-CN" altLang="en-US" sz="2200" dirty="0">
                <a:sym typeface="Calibri" panose="020F0502020204030204" pitchFamily="34" charset="0"/>
              </a:rPr>
              <a:t>dept </a:t>
            </a:r>
            <a:r>
              <a:rPr lang="en-US" altLang="zh-CN" sz="2200" dirty="0">
                <a:sym typeface="Calibri" panose="020F0502020204030204" pitchFamily="34" charset="0"/>
              </a:rPr>
              <a:t>→ M</a:t>
            </a:r>
            <a:r>
              <a:rPr lang="zh-CN" altLang="en-US" sz="2200" dirty="0">
                <a:sym typeface="Calibri" panose="020F0502020204030204" pitchFamily="34" charset="0"/>
              </a:rPr>
              <a:t>name, </a:t>
            </a:r>
            <a:r>
              <a:rPr lang="en-US" altLang="zh-CN" sz="2200" dirty="0">
                <a:sym typeface="Calibri" panose="020F0502020204030204" pitchFamily="34" charset="0"/>
              </a:rPr>
              <a:t>(S</a:t>
            </a:r>
            <a:r>
              <a:rPr lang="zh-CN" altLang="en-US" sz="2200" dirty="0">
                <a:sym typeface="Calibri" panose="020F0502020204030204" pitchFamily="34" charset="0"/>
              </a:rPr>
              <a:t>no,</a:t>
            </a:r>
            <a:r>
              <a:rPr lang="en-US" altLang="zh-CN" sz="2200" dirty="0">
                <a:sym typeface="Calibri" panose="020F0502020204030204" pitchFamily="34" charset="0"/>
              </a:rPr>
              <a:t>C</a:t>
            </a:r>
            <a:r>
              <a:rPr lang="zh-CN" altLang="en-US" sz="2200" dirty="0">
                <a:sym typeface="Calibri" panose="020F0502020204030204" pitchFamily="34" charset="0"/>
              </a:rPr>
              <a:t>no</a:t>
            </a:r>
            <a:r>
              <a:rPr lang="en-US" altLang="zh-CN" sz="2200" dirty="0">
                <a:sym typeface="Calibri" panose="020F0502020204030204" pitchFamily="34" charset="0"/>
              </a:rPr>
              <a:t>) </a:t>
            </a:r>
            <a:r>
              <a:rPr lang="zh-CN" altLang="en-US" sz="2200" dirty="0">
                <a:sym typeface="Calibri" panose="020F0502020204030204" pitchFamily="34" charset="0"/>
              </a:rPr>
              <a:t>→ </a:t>
            </a:r>
            <a:r>
              <a:rPr lang="en-US" altLang="zh-CN" sz="2200" dirty="0">
                <a:sym typeface="Calibri" panose="020F0502020204030204" pitchFamily="34" charset="0"/>
              </a:rPr>
              <a:t>Gr</a:t>
            </a:r>
            <a:r>
              <a:rPr lang="zh-CN" altLang="en-US" sz="2200" dirty="0">
                <a:sym typeface="Calibri" panose="020F0502020204030204" pitchFamily="34" charset="0"/>
              </a:rPr>
              <a:t>ade </a:t>
            </a:r>
            <a:r>
              <a:rPr lang="en-US" altLang="zh-CN" sz="2200" dirty="0">
                <a:sym typeface="Calibri" panose="020F0502020204030204" pitchFamily="34" charset="0"/>
              </a:rPr>
              <a:t>}</a:t>
            </a:r>
            <a:endParaRPr lang="en-US" altLang="zh-CN" sz="2200" dirty="0">
              <a:sym typeface="Calibri" panose="020F0502020204030204" pitchFamily="34" charset="0"/>
            </a:endParaRPr>
          </a:p>
          <a:p>
            <a:pPr marL="357505" lvl="1" indent="0">
              <a:buNone/>
            </a:pPr>
            <a:r>
              <a:rPr lang="zh-CN" altLang="en-US" sz="2200" dirty="0">
                <a:sym typeface="Calibri" panose="020F0502020204030204" pitchFamily="34" charset="0"/>
              </a:rPr>
              <a:t>设</a:t>
            </a:r>
            <a:r>
              <a:rPr lang="en-US" altLang="zh-CN" sz="2200" dirty="0">
                <a:solidFill>
                  <a:srgbClr val="0000FF"/>
                </a:solidFill>
                <a:sym typeface="Calibri" panose="020F0502020204030204" pitchFamily="34" charset="0"/>
              </a:rPr>
              <a:t>F</a:t>
            </a:r>
            <a:r>
              <a:rPr lang="en-US" altLang="zh-CN" sz="2200" dirty="0">
                <a:solidFill>
                  <a:srgbClr val="0000FF"/>
                </a:solidFill>
                <a:latin typeface="Verdana" panose="020B0604030504040204" pitchFamily="34" charset="0"/>
                <a:ea typeface="Verdana" panose="020B0604030504040204" pitchFamily="34" charset="0"/>
                <a:cs typeface="Verdana" panose="020B0604030504040204" pitchFamily="34" charset="0"/>
                <a:sym typeface="Calibri" panose="020F0502020204030204" pitchFamily="34" charset="0"/>
              </a:rPr>
              <a:t>' </a:t>
            </a:r>
            <a:r>
              <a:rPr lang="en-US" altLang="zh-CN" sz="2200" dirty="0">
                <a:sym typeface="Calibri" panose="020F0502020204030204" pitchFamily="34" charset="0"/>
              </a:rPr>
              <a:t>= </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Sno</a:t>
            </a:r>
            <a:r>
              <a:rPr lang="en-US" altLang="zh-CN" sz="2200" dirty="0">
                <a:solidFill>
                  <a:srgbClr val="0000FF"/>
                </a:solidFill>
                <a:sym typeface="Calibri" panose="020F0502020204030204" pitchFamily="34" charset="0"/>
              </a:rPr>
              <a:t> → </a:t>
            </a:r>
            <a:r>
              <a:rPr lang="en-US" altLang="zh-CN" sz="2200" dirty="0" err="1">
                <a:solidFill>
                  <a:srgbClr val="0000FF"/>
                </a:solidFill>
                <a:sym typeface="Calibri" panose="020F0502020204030204" pitchFamily="34" charset="0"/>
              </a:rPr>
              <a:t>Sdept</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Sno</a:t>
            </a:r>
            <a:r>
              <a:rPr lang="en-US" altLang="zh-CN" sz="2200" dirty="0">
                <a:solidFill>
                  <a:srgbClr val="0000FF"/>
                </a:solidFill>
                <a:sym typeface="Calibri" panose="020F0502020204030204" pitchFamily="34" charset="0"/>
              </a:rPr>
              <a:t> → </a:t>
            </a:r>
            <a:r>
              <a:rPr lang="en-US" altLang="zh-CN" sz="2200" dirty="0" err="1">
                <a:solidFill>
                  <a:srgbClr val="0000FF"/>
                </a:solidFill>
                <a:sym typeface="Calibri" panose="020F0502020204030204" pitchFamily="34" charset="0"/>
              </a:rPr>
              <a:t>Mname</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Sdept</a:t>
            </a:r>
            <a:r>
              <a:rPr lang="en-US" altLang="zh-CN" sz="2200" dirty="0">
                <a:solidFill>
                  <a:srgbClr val="0000FF"/>
                </a:solidFill>
                <a:sym typeface="Calibri" panose="020F0502020204030204" pitchFamily="34" charset="0"/>
              </a:rPr>
              <a:t> → </a:t>
            </a:r>
            <a:r>
              <a:rPr lang="en-US" altLang="zh-CN" sz="2200" dirty="0" err="1">
                <a:solidFill>
                  <a:srgbClr val="0000FF"/>
                </a:solidFill>
                <a:sym typeface="Calibri" panose="020F0502020204030204" pitchFamily="34" charset="0"/>
              </a:rPr>
              <a:t>Mname</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Sno</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Cno</a:t>
            </a:r>
            <a:r>
              <a:rPr lang="en-US" altLang="zh-CN" sz="2200" dirty="0">
                <a:solidFill>
                  <a:srgbClr val="0000FF"/>
                </a:solidFill>
                <a:sym typeface="Calibri" panose="020F0502020204030204" pitchFamily="34" charset="0"/>
              </a:rPr>
              <a:t>)→Grade, </a:t>
            </a:r>
            <a:endParaRPr lang="en-US" altLang="zh-CN" sz="2200" dirty="0">
              <a:solidFill>
                <a:srgbClr val="0000FF"/>
              </a:solidFill>
              <a:sym typeface="Calibri" panose="020F0502020204030204" pitchFamily="34" charset="0"/>
            </a:endParaRPr>
          </a:p>
          <a:p>
            <a:pPr marL="357505" lvl="1" indent="0">
              <a:buNone/>
            </a:pP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Sno</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Sdept</a:t>
            </a:r>
            <a:r>
              <a:rPr lang="en-US" altLang="zh-CN" sz="2200" dirty="0">
                <a:solidFill>
                  <a:srgbClr val="0000FF"/>
                </a:solidFill>
                <a:sym typeface="Calibri" panose="020F0502020204030204" pitchFamily="34" charset="0"/>
              </a:rPr>
              <a:t>) →</a:t>
            </a:r>
            <a:r>
              <a:rPr lang="en-US" altLang="zh-CN" sz="2200" dirty="0" err="1">
                <a:solidFill>
                  <a:srgbClr val="0000FF"/>
                </a:solidFill>
                <a:sym typeface="Calibri" panose="020F0502020204030204" pitchFamily="34" charset="0"/>
              </a:rPr>
              <a:t>Sdept</a:t>
            </a:r>
            <a:r>
              <a:rPr lang="en-US" altLang="zh-CN" sz="2200" dirty="0">
                <a:solidFill>
                  <a:srgbClr val="0000FF"/>
                </a:solidFill>
                <a:sym typeface="Calibri" panose="020F0502020204030204" pitchFamily="34" charset="0"/>
              </a:rPr>
              <a:t> }</a:t>
            </a:r>
            <a:endParaRPr lang="en-US" altLang="zh-CN" sz="2200" dirty="0">
              <a:solidFill>
                <a:srgbClr val="0000FF"/>
              </a:solidFill>
              <a:sym typeface="Calibri" panose="020F0502020204030204" pitchFamily="34" charset="0"/>
            </a:endParaRPr>
          </a:p>
          <a:p>
            <a:pPr lvl="1"/>
            <a:r>
              <a:rPr lang="zh-CN" altLang="en-US" sz="2200" dirty="0">
                <a:solidFill>
                  <a:srgbClr val="C00000"/>
                </a:solidFill>
                <a:sym typeface="Calibri" panose="020F0502020204030204" pitchFamily="34" charset="0"/>
              </a:rPr>
              <a:t>可以验证</a:t>
            </a:r>
            <a:r>
              <a:rPr lang="zh-CN" altLang="en-US" sz="2200" dirty="0">
                <a:sym typeface="Calibri" panose="020F0502020204030204" pitchFamily="34" charset="0"/>
              </a:rPr>
              <a:t>，</a:t>
            </a:r>
            <a:r>
              <a:rPr lang="en-US" altLang="zh-CN" sz="2200" dirty="0">
                <a:solidFill>
                  <a:srgbClr val="FF0000"/>
                </a:solidFill>
                <a:sym typeface="Calibri" panose="020F0502020204030204" pitchFamily="34" charset="0"/>
              </a:rPr>
              <a:t>F</a:t>
            </a:r>
            <a:r>
              <a:rPr lang="zh-CN" altLang="en-US" sz="2200" dirty="0">
                <a:solidFill>
                  <a:srgbClr val="FF0000"/>
                </a:solidFill>
                <a:sym typeface="Calibri" panose="020F0502020204030204" pitchFamily="34" charset="0"/>
              </a:rPr>
              <a:t>为最小覆盖；</a:t>
            </a:r>
            <a:r>
              <a:rPr lang="en-US" altLang="zh-CN" sz="2200" dirty="0">
                <a:solidFill>
                  <a:srgbClr val="FF0000"/>
                </a:solidFill>
                <a:sym typeface="Calibri" panose="020F0502020204030204" pitchFamily="34" charset="0"/>
              </a:rPr>
              <a:t> </a:t>
            </a:r>
            <a:r>
              <a:rPr lang="zh-CN" altLang="en-US" sz="2200" dirty="0">
                <a:solidFill>
                  <a:srgbClr val="FF0000"/>
                </a:solidFill>
                <a:sym typeface="Calibri" panose="020F0502020204030204" pitchFamily="34" charset="0"/>
              </a:rPr>
              <a:t>但</a:t>
            </a:r>
            <a:r>
              <a:rPr lang="en-US" altLang="zh-CN" sz="2200" dirty="0">
                <a:solidFill>
                  <a:srgbClr val="FF0000"/>
                </a:solidFill>
                <a:sym typeface="Calibri" panose="020F0502020204030204" pitchFamily="34" charset="0"/>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sym typeface="Calibri" panose="020F0502020204030204" pitchFamily="34" charset="0"/>
              </a:rPr>
              <a:t>’</a:t>
            </a:r>
            <a:r>
              <a:rPr lang="zh-CN" altLang="en-US" sz="2200" dirty="0">
                <a:solidFill>
                  <a:srgbClr val="FF0000"/>
                </a:solidFill>
                <a:sym typeface="Calibri" panose="020F0502020204030204" pitchFamily="34" charset="0"/>
              </a:rPr>
              <a:t>不是</a:t>
            </a:r>
            <a:r>
              <a:rPr lang="zh-CN" altLang="en-US" sz="2200" dirty="0">
                <a:sym typeface="Calibri" panose="020F0502020204030204" pitchFamily="34" charset="0"/>
              </a:rPr>
              <a:t>，因为</a:t>
            </a:r>
            <a:r>
              <a:rPr lang="en-US" altLang="zh-CN" sz="2200" dirty="0">
                <a:solidFill>
                  <a:srgbClr val="FF0000"/>
                </a:solidFill>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sz="2200" dirty="0">
                <a:solidFill>
                  <a:srgbClr val="0000FF"/>
                </a:solidFill>
                <a:latin typeface="Cambria Math" panose="02040503050406030204" pitchFamily="18" charset="0"/>
                <a:ea typeface="Cambria Math" panose="02040503050406030204" pitchFamily="18" charset="0"/>
              </a:rPr>
              <a:t>− </a:t>
            </a:r>
            <a:r>
              <a:rPr lang="en-US" altLang="zh-CN" sz="2200" dirty="0">
                <a:solidFill>
                  <a:srgbClr val="0000FF"/>
                </a:solidFill>
              </a:rPr>
              <a:t>{</a:t>
            </a:r>
            <a:r>
              <a:rPr lang="en-US" altLang="zh-CN" sz="2200" dirty="0" err="1">
                <a:solidFill>
                  <a:srgbClr val="0000FF"/>
                </a:solidFill>
                <a:sym typeface="Calibri" panose="020F0502020204030204" pitchFamily="34" charset="0"/>
              </a:rPr>
              <a:t>Sno</a:t>
            </a:r>
            <a:r>
              <a:rPr lang="en-US" altLang="zh-CN" sz="2200" dirty="0">
                <a:solidFill>
                  <a:srgbClr val="0000FF"/>
                </a:solidFill>
                <a:sym typeface="Calibri" panose="020F0502020204030204" pitchFamily="34" charset="0"/>
              </a:rPr>
              <a:t> → </a:t>
            </a:r>
            <a:r>
              <a:rPr lang="en-US" altLang="zh-CN" sz="2200" dirty="0" err="1">
                <a:solidFill>
                  <a:srgbClr val="0000FF"/>
                </a:solidFill>
                <a:sym typeface="Calibri" panose="020F0502020204030204" pitchFamily="34" charset="0"/>
              </a:rPr>
              <a:t>Mname</a:t>
            </a:r>
            <a:r>
              <a:rPr lang="en-US" altLang="zh-CN" sz="2200" dirty="0">
                <a:solidFill>
                  <a:srgbClr val="0000FF"/>
                </a:solidFill>
              </a:rPr>
              <a:t>} </a:t>
            </a:r>
            <a:r>
              <a:rPr lang="zh-CN" altLang="en-US" sz="2200" dirty="0">
                <a:solidFill>
                  <a:srgbClr val="0000FF"/>
                </a:solidFill>
              </a:rPr>
              <a:t>与</a:t>
            </a:r>
            <a:r>
              <a:rPr lang="en-US" altLang="zh-CN" sz="2200" dirty="0">
                <a:solidFill>
                  <a:srgbClr val="FF0000"/>
                </a:solidFill>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zh-CN" altLang="en-US" sz="2200" dirty="0">
                <a:solidFill>
                  <a:srgbClr val="0000FF"/>
                </a:solidFill>
              </a:rPr>
              <a:t>等价</a:t>
            </a:r>
            <a:endParaRPr lang="zh-CN" altLang="en-US" sz="2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left)">
                                      <p:cBhvr>
                                        <p:cTn id="34"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0000FF"/>
                </a:solidFill>
              </a:rPr>
              <a:t>定理</a:t>
            </a:r>
            <a:r>
              <a:rPr lang="en-US" altLang="zh-CN" dirty="0">
                <a:solidFill>
                  <a:srgbClr val="0000FF"/>
                </a:solidFill>
              </a:rPr>
              <a:t>6.3  </a:t>
            </a:r>
            <a:r>
              <a:rPr lang="zh-CN" altLang="en-US" dirty="0">
                <a:solidFill>
                  <a:srgbClr val="0000FF"/>
                </a:solidFill>
              </a:rPr>
              <a:t>每一个函数依赖集</a:t>
            </a:r>
            <a:r>
              <a:rPr lang="en-US" altLang="zh-CN" dirty="0">
                <a:solidFill>
                  <a:srgbClr val="0000FF"/>
                </a:solidFill>
              </a:rPr>
              <a:t>F</a:t>
            </a:r>
            <a:r>
              <a:rPr lang="zh-CN" altLang="en-US" dirty="0">
                <a:solidFill>
                  <a:srgbClr val="0000FF"/>
                </a:solidFill>
              </a:rPr>
              <a:t>均等价于一个极小函数依赖集</a:t>
            </a:r>
            <a:r>
              <a:rPr lang="en-US" altLang="zh-CN" dirty="0" err="1">
                <a:solidFill>
                  <a:srgbClr val="C00000"/>
                </a:solidFill>
              </a:rPr>
              <a:t>F</a:t>
            </a:r>
            <a:r>
              <a:rPr lang="en-US" altLang="zh-CN" baseline="-25000" dirty="0" err="1">
                <a:solidFill>
                  <a:srgbClr val="C00000"/>
                </a:solidFill>
              </a:rPr>
              <a:t>m</a:t>
            </a:r>
            <a:r>
              <a:rPr lang="zh-CN" altLang="en-US" dirty="0"/>
              <a:t>。此</a:t>
            </a:r>
            <a:r>
              <a:rPr lang="en-US" altLang="zh-CN" dirty="0" err="1">
                <a:solidFill>
                  <a:srgbClr val="C00000"/>
                </a:solidFill>
              </a:rPr>
              <a:t>F</a:t>
            </a:r>
            <a:r>
              <a:rPr lang="en-US" altLang="zh-CN" baseline="-25000" dirty="0" err="1">
                <a:solidFill>
                  <a:srgbClr val="C00000"/>
                </a:solidFill>
              </a:rPr>
              <a:t>m</a:t>
            </a:r>
            <a:r>
              <a:rPr lang="zh-CN" altLang="en-US" dirty="0"/>
              <a:t>称为</a:t>
            </a:r>
            <a:r>
              <a:rPr lang="en-US" altLang="zh-CN" dirty="0">
                <a:solidFill>
                  <a:srgbClr val="FF0000"/>
                </a:solidFill>
              </a:rPr>
              <a:t>F</a:t>
            </a:r>
            <a:r>
              <a:rPr lang="zh-CN" altLang="en-US" dirty="0">
                <a:solidFill>
                  <a:srgbClr val="FF0000"/>
                </a:solidFill>
              </a:rPr>
              <a:t>的最小依赖集</a:t>
            </a:r>
            <a:r>
              <a:rPr lang="zh-CN" altLang="en-US" dirty="0"/>
              <a:t>。</a:t>
            </a:r>
            <a:endParaRPr lang="en-US" altLang="zh-CN" dirty="0"/>
          </a:p>
          <a:p>
            <a:pPr lvl="1"/>
            <a:r>
              <a:rPr lang="zh-CN" altLang="en-US" dirty="0"/>
              <a:t>证：</a:t>
            </a:r>
            <a:r>
              <a:rPr lang="zh-CN" altLang="en-US" dirty="0">
                <a:sym typeface="Calibri" panose="020F0502020204030204" pitchFamily="34" charset="0"/>
              </a:rPr>
              <a:t>构造性证明，分三步对</a:t>
            </a:r>
            <a:r>
              <a:rPr lang="en-US" altLang="zh-CN" dirty="0">
                <a:sym typeface="Calibri" panose="020F0502020204030204" pitchFamily="34" charset="0"/>
              </a:rPr>
              <a:t>F</a:t>
            </a:r>
            <a:r>
              <a:rPr lang="zh-CN" altLang="en-US" dirty="0">
                <a:sym typeface="Calibri" panose="020F0502020204030204" pitchFamily="34" charset="0"/>
              </a:rPr>
              <a:t>进行“</a:t>
            </a:r>
            <a:r>
              <a:rPr lang="zh-CN" altLang="en-US" dirty="0">
                <a:solidFill>
                  <a:srgbClr val="C00000"/>
                </a:solidFill>
                <a:sym typeface="Calibri" panose="020F0502020204030204" pitchFamily="34" charset="0"/>
              </a:rPr>
              <a:t>极小化处理</a:t>
            </a:r>
            <a:r>
              <a:rPr lang="zh-CN" altLang="en-US" dirty="0">
                <a:sym typeface="Calibri" panose="020F0502020204030204" pitchFamily="34" charset="0"/>
              </a:rPr>
              <a:t>”，找出</a:t>
            </a:r>
            <a:r>
              <a:rPr lang="en-US" altLang="zh-CN" dirty="0">
                <a:sym typeface="Calibri" panose="020F0502020204030204" pitchFamily="34" charset="0"/>
              </a:rPr>
              <a:t>F</a:t>
            </a:r>
            <a:r>
              <a:rPr lang="zh-CN" altLang="en-US" dirty="0">
                <a:sym typeface="Calibri" panose="020F0502020204030204" pitchFamily="34" charset="0"/>
              </a:rPr>
              <a:t>的一个最小依赖集。</a:t>
            </a:r>
            <a:endParaRPr lang="en-US" altLang="zh-CN" dirty="0">
              <a:sym typeface="Calibri" panose="020F0502020204030204" pitchFamily="34" charset="0"/>
            </a:endParaRPr>
          </a:p>
          <a:p>
            <a:pPr marL="990600" lvl="1" indent="-266700">
              <a:buFont typeface="+mj-lt"/>
              <a:buAutoNum type="arabicPeriod"/>
            </a:pPr>
            <a:r>
              <a:rPr lang="zh-CN" altLang="en-US" dirty="0">
                <a:sym typeface="Calibri" panose="020F0502020204030204" pitchFamily="34" charset="0"/>
              </a:rPr>
              <a:t>逐一检查</a:t>
            </a:r>
            <a:r>
              <a:rPr lang="en-US" altLang="zh-CN" dirty="0">
                <a:sym typeface="Calibri" panose="020F0502020204030204" pitchFamily="34" charset="0"/>
              </a:rPr>
              <a:t>F</a:t>
            </a:r>
            <a:r>
              <a:rPr lang="zh-CN" altLang="en-US" dirty="0">
                <a:sym typeface="Calibri" panose="020F0502020204030204" pitchFamily="34" charset="0"/>
              </a:rPr>
              <a:t>中各函数依赖</a:t>
            </a:r>
            <a:r>
              <a:rPr lang="en-US" altLang="zh-CN" dirty="0" err="1">
                <a:sym typeface="Calibri" panose="020F0502020204030204" pitchFamily="34" charset="0"/>
              </a:rPr>
              <a:t>FD</a:t>
            </a:r>
            <a:r>
              <a:rPr lang="en-US" altLang="zh-CN" baseline="-25000" dirty="0" err="1">
                <a:sym typeface="Calibri" panose="020F0502020204030204" pitchFamily="34" charset="0"/>
              </a:rPr>
              <a:t>i</a:t>
            </a:r>
            <a:r>
              <a:rPr lang="zh-CN" altLang="en-US" dirty="0">
                <a:sym typeface="Calibri" panose="020F0502020204030204" pitchFamily="34" charset="0"/>
              </a:rPr>
              <a:t>：</a:t>
            </a:r>
            <a:r>
              <a:rPr lang="en-US" altLang="zh-CN" dirty="0">
                <a:sym typeface="Calibri" panose="020F0502020204030204" pitchFamily="34" charset="0"/>
              </a:rPr>
              <a:t>X</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Y</a:t>
            </a:r>
            <a:r>
              <a:rPr lang="zh-CN" altLang="en-US" dirty="0">
                <a:sym typeface="Calibri" panose="020F0502020204030204" pitchFamily="34" charset="0"/>
              </a:rPr>
              <a:t>，若</a:t>
            </a:r>
            <a:r>
              <a:rPr lang="en-US" altLang="zh-CN" dirty="0">
                <a:solidFill>
                  <a:srgbClr val="0000FF"/>
                </a:solidFill>
                <a:sym typeface="Calibri" panose="020F0502020204030204" pitchFamily="34" charset="0"/>
              </a:rPr>
              <a:t>Y = A</a:t>
            </a:r>
            <a:r>
              <a:rPr lang="en-US" altLang="zh-CN" baseline="-25000" dirty="0">
                <a:solidFill>
                  <a:srgbClr val="0000FF"/>
                </a:solidFill>
                <a:sym typeface="Calibri" panose="020F0502020204030204" pitchFamily="34" charset="0"/>
              </a:rPr>
              <a:t>1</a:t>
            </a:r>
            <a:r>
              <a:rPr lang="en-US" altLang="zh-CN" dirty="0">
                <a:solidFill>
                  <a:srgbClr val="0000FF"/>
                </a:solidFill>
                <a:sym typeface="Calibri" panose="020F0502020204030204" pitchFamily="34" charset="0"/>
              </a:rPr>
              <a:t>A</a:t>
            </a:r>
            <a:r>
              <a:rPr lang="en-US" altLang="zh-CN" baseline="-25000" dirty="0">
                <a:solidFill>
                  <a:srgbClr val="0000FF"/>
                </a:solidFill>
                <a:sym typeface="Calibri" panose="020F0502020204030204" pitchFamily="34" charset="0"/>
              </a:rPr>
              <a:t>2</a:t>
            </a:r>
            <a:r>
              <a:rPr lang="en-US" altLang="zh-CN" dirty="0">
                <a:solidFill>
                  <a:srgbClr val="0000FF"/>
                </a:solidFill>
                <a:sym typeface="Calibri" panose="020F0502020204030204" pitchFamily="34" charset="0"/>
              </a:rPr>
              <a:t>…</a:t>
            </a:r>
            <a:r>
              <a:rPr lang="en-US" altLang="zh-CN" dirty="0" err="1">
                <a:solidFill>
                  <a:srgbClr val="0000FF"/>
                </a:solidFill>
                <a:sym typeface="Calibri" panose="020F0502020204030204" pitchFamily="34" charset="0"/>
              </a:rPr>
              <a:t>A</a:t>
            </a:r>
            <a:r>
              <a:rPr lang="en-US" altLang="zh-CN" baseline="-25000" dirty="0" err="1">
                <a:solidFill>
                  <a:srgbClr val="0000FF"/>
                </a:solidFill>
                <a:sym typeface="Calibri" panose="020F0502020204030204" pitchFamily="34" charset="0"/>
              </a:rPr>
              <a:t>k</a:t>
            </a:r>
            <a:r>
              <a:rPr lang="zh-CN" altLang="en-US" dirty="0">
                <a:sym typeface="Calibri" panose="020F0502020204030204" pitchFamily="34" charset="0"/>
              </a:rPr>
              <a:t>，</a:t>
            </a:r>
            <a:r>
              <a:rPr lang="en-US" altLang="zh-CN" dirty="0">
                <a:sym typeface="Calibri" panose="020F0502020204030204" pitchFamily="34" charset="0"/>
              </a:rPr>
              <a:t>k</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2</a:t>
            </a:r>
            <a:r>
              <a:rPr lang="zh-CN" altLang="en-US" dirty="0">
                <a:sym typeface="Calibri" panose="020F0502020204030204" pitchFamily="34" charset="0"/>
              </a:rPr>
              <a:t>，则用</a:t>
            </a:r>
            <a:r>
              <a:rPr lang="en-US" altLang="zh-CN" dirty="0">
                <a:sym typeface="Calibri" panose="020F0502020204030204" pitchFamily="34" charset="0"/>
              </a:rPr>
              <a:t>{ </a:t>
            </a:r>
            <a:r>
              <a:rPr lang="en-US" altLang="zh-CN" dirty="0" err="1">
                <a:sym typeface="Calibri" panose="020F0502020204030204" pitchFamily="34" charset="0"/>
              </a:rPr>
              <a:t>X→A</a:t>
            </a:r>
            <a:r>
              <a:rPr lang="en-US" altLang="zh-CN" baseline="-25000" dirty="0" err="1">
                <a:sym typeface="Calibri" panose="020F0502020204030204" pitchFamily="34" charset="0"/>
              </a:rPr>
              <a:t>j</a:t>
            </a:r>
            <a:r>
              <a:rPr lang="en-US" altLang="zh-CN" dirty="0">
                <a:sym typeface="Calibri" panose="020F0502020204030204" pitchFamily="34" charset="0"/>
              </a:rPr>
              <a:t> | j= 1, 2, …, k} </a:t>
            </a:r>
            <a:r>
              <a:rPr lang="zh-CN" altLang="en-US" dirty="0">
                <a:sym typeface="Calibri" panose="020F0502020204030204" pitchFamily="34" charset="0"/>
              </a:rPr>
              <a:t>来取代</a:t>
            </a:r>
            <a:r>
              <a:rPr lang="en-US" altLang="zh-CN" dirty="0">
                <a:sym typeface="Calibri" panose="020F0502020204030204" pitchFamily="34" charset="0"/>
              </a:rPr>
              <a:t>X→Y</a:t>
            </a:r>
            <a:r>
              <a:rPr lang="zh-CN" altLang="en-US" dirty="0">
                <a:sym typeface="Calibri" panose="020F0502020204030204" pitchFamily="34" charset="0"/>
              </a:rPr>
              <a:t>。</a:t>
            </a:r>
            <a:r>
              <a:rPr lang="zh-CN" altLang="en-US" dirty="0">
                <a:solidFill>
                  <a:srgbClr val="C00000"/>
                </a:solidFill>
                <a:sym typeface="Calibri" panose="020F0502020204030204" pitchFamily="34" charset="0"/>
              </a:rPr>
              <a:t>（注：引理</a:t>
            </a:r>
            <a:r>
              <a:rPr lang="en-US" altLang="zh-CN" dirty="0">
                <a:solidFill>
                  <a:srgbClr val="C00000"/>
                </a:solidFill>
                <a:sym typeface="Calibri" panose="020F0502020204030204" pitchFamily="34" charset="0"/>
              </a:rPr>
              <a:t>6.1</a:t>
            </a:r>
            <a:r>
              <a:rPr lang="zh-CN" altLang="en-US" dirty="0">
                <a:solidFill>
                  <a:srgbClr val="C00000"/>
                </a:solidFill>
                <a:sym typeface="Calibri" panose="020F0502020204030204" pitchFamily="34" charset="0"/>
              </a:rPr>
              <a:t>保证了变换的等价性）</a:t>
            </a:r>
            <a:endParaRPr lang="en-US" altLang="zh-CN" dirty="0">
              <a:solidFill>
                <a:srgbClr val="C00000"/>
              </a:solidFill>
              <a:sym typeface="Calibri" panose="020F0502020204030204" pitchFamily="34" charset="0"/>
            </a:endParaRPr>
          </a:p>
          <a:p>
            <a:pPr marL="990600" lvl="1" indent="-266700">
              <a:buFont typeface="+mj-lt"/>
              <a:buAutoNum type="arabicPeriod"/>
            </a:pPr>
            <a:r>
              <a:rPr lang="zh-CN" altLang="en-US" dirty="0">
                <a:sym typeface="Calibri" panose="020F0502020204030204" pitchFamily="34" charset="0"/>
              </a:rPr>
              <a:t>逐一检查</a:t>
            </a:r>
            <a:r>
              <a:rPr lang="en-US" altLang="zh-CN" dirty="0">
                <a:sym typeface="Calibri" panose="020F0502020204030204" pitchFamily="34" charset="0"/>
              </a:rPr>
              <a:t>F</a:t>
            </a:r>
            <a:r>
              <a:rPr lang="zh-CN" altLang="en-US" dirty="0">
                <a:sym typeface="Calibri" panose="020F0502020204030204" pitchFamily="34" charset="0"/>
              </a:rPr>
              <a:t>中各函数依赖</a:t>
            </a:r>
            <a:r>
              <a:rPr lang="en-US" altLang="zh-CN" dirty="0" err="1">
                <a:sym typeface="Calibri" panose="020F0502020204030204" pitchFamily="34" charset="0"/>
              </a:rPr>
              <a:t>FD</a:t>
            </a:r>
            <a:r>
              <a:rPr lang="en-US" altLang="zh-CN" baseline="-25000" dirty="0" err="1">
                <a:sym typeface="Calibri" panose="020F0502020204030204" pitchFamily="34" charset="0"/>
              </a:rPr>
              <a:t>i</a:t>
            </a:r>
            <a:r>
              <a:rPr lang="zh-CN" altLang="en-US" dirty="0">
                <a:sym typeface="Calibri" panose="020F0502020204030204" pitchFamily="34" charset="0"/>
              </a:rPr>
              <a:t>：</a:t>
            </a:r>
            <a:r>
              <a:rPr lang="en-US" altLang="zh-CN" dirty="0">
                <a:sym typeface="Calibri" panose="020F0502020204030204" pitchFamily="34" charset="0"/>
              </a:rPr>
              <a:t>X</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A</a:t>
            </a:r>
            <a:r>
              <a:rPr lang="zh-CN" altLang="en-US" dirty="0">
                <a:sym typeface="Calibri" panose="020F0502020204030204" pitchFamily="34" charset="0"/>
              </a:rPr>
              <a:t>，令</a:t>
            </a:r>
            <a:r>
              <a:rPr lang="en-US" altLang="zh-CN" dirty="0">
                <a:solidFill>
                  <a:srgbClr val="0000FF"/>
                </a:solidFill>
                <a:sym typeface="Calibri" panose="020F0502020204030204" pitchFamily="34" charset="0"/>
              </a:rPr>
              <a:t>G = F </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 {X</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A}</a:t>
            </a:r>
            <a:r>
              <a:rPr lang="zh-CN" altLang="en-US" dirty="0">
                <a:sym typeface="Calibri" panose="020F0502020204030204" pitchFamily="34" charset="0"/>
              </a:rPr>
              <a:t>，若 </a:t>
            </a:r>
            <a:r>
              <a:rPr lang="en-US" altLang="zh-CN" dirty="0">
                <a:sym typeface="Calibri" panose="020F0502020204030204" pitchFamily="34" charset="0"/>
              </a:rPr>
              <a:t>A</a:t>
            </a:r>
            <a:r>
              <a:rPr lang="en-US" altLang="zh-CN" dirty="0">
                <a:latin typeface="Cambria Math" panose="02040503050406030204" pitchFamily="18" charset="0"/>
                <a:ea typeface="Cambria Math" panose="02040503050406030204" pitchFamily="18" charset="0"/>
                <a:sym typeface="Calibri" panose="020F0502020204030204" pitchFamily="34" charset="0"/>
              </a:rPr>
              <a:t>∈ </a:t>
            </a:r>
            <a:r>
              <a:rPr lang="en-US" altLang="zh-CN" dirty="0">
                <a:sym typeface="Calibri" panose="020F0502020204030204" pitchFamily="34" charset="0"/>
              </a:rPr>
              <a:t>X</a:t>
            </a:r>
            <a:r>
              <a:rPr lang="en-US" altLang="zh-CN" baseline="-25000" dirty="0">
                <a:sym typeface="Calibri" panose="020F0502020204030204" pitchFamily="34" charset="0"/>
              </a:rPr>
              <a:t>G</a:t>
            </a:r>
            <a:r>
              <a:rPr lang="en-US" altLang="zh-CN" baseline="50000" dirty="0">
                <a:sym typeface="Calibri" panose="020F0502020204030204" pitchFamily="34" charset="0"/>
              </a:rPr>
              <a:t>+</a:t>
            </a:r>
            <a:r>
              <a:rPr lang="zh-CN" altLang="en-US" dirty="0">
                <a:sym typeface="Calibri" panose="020F0502020204030204" pitchFamily="34" charset="0"/>
              </a:rPr>
              <a:t>，则从</a:t>
            </a:r>
            <a:r>
              <a:rPr lang="en-US" altLang="zh-CN" dirty="0">
                <a:sym typeface="Calibri" panose="020F0502020204030204" pitchFamily="34" charset="0"/>
              </a:rPr>
              <a:t>F</a:t>
            </a:r>
            <a:r>
              <a:rPr lang="zh-CN" altLang="en-US" dirty="0">
                <a:sym typeface="Calibri" panose="020F0502020204030204" pitchFamily="34" charset="0"/>
              </a:rPr>
              <a:t>中去掉此函数依赖</a:t>
            </a:r>
            <a:r>
              <a:rPr lang="zh-CN" altLang="en-US" dirty="0">
                <a:solidFill>
                  <a:srgbClr val="C00000"/>
                </a:solidFill>
                <a:sym typeface="Calibri" panose="020F0502020204030204" pitchFamily="34" charset="0"/>
              </a:rPr>
              <a:t>（因为</a:t>
            </a:r>
            <a:r>
              <a:rPr lang="en-US" altLang="zh-CN" dirty="0">
                <a:solidFill>
                  <a:srgbClr val="C00000"/>
                </a:solidFill>
                <a:sym typeface="Calibri" panose="020F0502020204030204" pitchFamily="34" charset="0"/>
              </a:rPr>
              <a:t>F</a:t>
            </a:r>
            <a:r>
              <a:rPr lang="zh-CN" altLang="en-US" dirty="0">
                <a:solidFill>
                  <a:srgbClr val="C00000"/>
                </a:solidFill>
                <a:sym typeface="Calibri" panose="020F0502020204030204" pitchFamily="34" charset="0"/>
              </a:rPr>
              <a:t>与</a:t>
            </a:r>
            <a:r>
              <a:rPr lang="en-US" altLang="zh-CN" dirty="0">
                <a:solidFill>
                  <a:srgbClr val="C00000"/>
                </a:solidFill>
                <a:sym typeface="Calibri" panose="020F0502020204030204" pitchFamily="34" charset="0"/>
              </a:rPr>
              <a:t>G </a:t>
            </a:r>
            <a:r>
              <a:rPr lang="zh-CN" altLang="en-US" dirty="0">
                <a:solidFill>
                  <a:srgbClr val="C00000"/>
                </a:solidFill>
                <a:sym typeface="Calibri" panose="020F0502020204030204" pitchFamily="34" charset="0"/>
              </a:rPr>
              <a:t>等价的充要条件是</a:t>
            </a:r>
            <a:r>
              <a:rPr lang="en-US" altLang="zh-CN" dirty="0">
                <a:solidFill>
                  <a:srgbClr val="C00000"/>
                </a:solidFill>
                <a:sym typeface="Calibri" panose="020F0502020204030204" pitchFamily="34" charset="0"/>
              </a:rPr>
              <a:t>A </a:t>
            </a:r>
            <a:r>
              <a:rPr lang="en-US" altLang="zh-CN" dirty="0">
                <a:solidFill>
                  <a:srgbClr val="C0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C00000"/>
                </a:solidFill>
                <a:sym typeface="Calibri" panose="020F0502020204030204" pitchFamily="34" charset="0"/>
              </a:rPr>
              <a:t>X</a:t>
            </a:r>
            <a:r>
              <a:rPr lang="en-US" altLang="zh-CN" baseline="-25000" dirty="0">
                <a:solidFill>
                  <a:srgbClr val="C00000"/>
                </a:solidFill>
                <a:sym typeface="Calibri" panose="020F0502020204030204" pitchFamily="34" charset="0"/>
              </a:rPr>
              <a:t>G</a:t>
            </a:r>
            <a:r>
              <a:rPr lang="en-US" altLang="zh-CN" baseline="50000" dirty="0">
                <a:solidFill>
                  <a:srgbClr val="C00000"/>
                </a:solidFill>
                <a:sym typeface="Calibri" panose="020F0502020204030204" pitchFamily="34" charset="0"/>
              </a:rPr>
              <a:t>+</a:t>
            </a:r>
            <a:r>
              <a:rPr lang="zh-CN" altLang="en-US" dirty="0">
                <a:solidFill>
                  <a:srgbClr val="C00000"/>
                </a:solidFill>
                <a:sym typeface="Calibri" panose="020F0502020204030204" pitchFamily="34" charset="0"/>
              </a:rPr>
              <a:t> ，保证了变换的等价性）</a:t>
            </a:r>
            <a:endParaRPr lang="en-US" altLang="zh-CN" dirty="0">
              <a:solidFill>
                <a:srgbClr val="C00000"/>
              </a:solidFill>
              <a:sym typeface="Calibri" panose="020F0502020204030204" pitchFamily="34" charset="0"/>
            </a:endParaRPr>
          </a:p>
          <a:p>
            <a:pPr marL="990600" lvl="1" indent="-266700">
              <a:buFont typeface="+mj-lt"/>
              <a:buAutoNum type="arabicPeriod"/>
            </a:pPr>
            <a:r>
              <a:rPr lang="zh-CN" altLang="en-US" dirty="0">
                <a:sym typeface="Calibri" panose="020F0502020204030204" pitchFamily="34" charset="0"/>
              </a:rPr>
              <a:t>逐一取出</a:t>
            </a:r>
            <a:r>
              <a:rPr lang="en-US" altLang="zh-CN" dirty="0">
                <a:sym typeface="Calibri" panose="020F0502020204030204" pitchFamily="34" charset="0"/>
              </a:rPr>
              <a:t>F</a:t>
            </a:r>
            <a:r>
              <a:rPr lang="zh-CN" altLang="en-US" dirty="0">
                <a:sym typeface="Calibri" panose="020F0502020204030204" pitchFamily="34" charset="0"/>
              </a:rPr>
              <a:t>中各函数依赖</a:t>
            </a:r>
            <a:r>
              <a:rPr lang="en-US" altLang="zh-CN" dirty="0" err="1">
                <a:sym typeface="Calibri" panose="020F0502020204030204" pitchFamily="34" charset="0"/>
              </a:rPr>
              <a:t>FD</a:t>
            </a:r>
            <a:r>
              <a:rPr lang="en-US" altLang="zh-CN" baseline="-25000" dirty="0" err="1">
                <a:sym typeface="Calibri" panose="020F0502020204030204" pitchFamily="34" charset="0"/>
              </a:rPr>
              <a:t>i</a:t>
            </a:r>
            <a:r>
              <a:rPr lang="zh-CN" altLang="en-US" dirty="0">
                <a:sym typeface="Calibri" panose="020F0502020204030204" pitchFamily="34" charset="0"/>
              </a:rPr>
              <a:t>：</a:t>
            </a:r>
            <a:r>
              <a:rPr lang="en-US" altLang="zh-CN" dirty="0">
                <a:sym typeface="Calibri" panose="020F0502020204030204" pitchFamily="34" charset="0"/>
              </a:rPr>
              <a:t>X</a:t>
            </a:r>
            <a:r>
              <a:rPr lang="en-US" altLang="zh-CN" dirty="0">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A</a:t>
            </a:r>
            <a:r>
              <a:rPr lang="zh-CN" altLang="en-US" dirty="0">
                <a:sym typeface="Calibri" panose="020F0502020204030204" pitchFamily="34" charset="0"/>
              </a:rPr>
              <a:t>，设</a:t>
            </a:r>
            <a:r>
              <a:rPr lang="en-US" altLang="zh-CN" dirty="0">
                <a:solidFill>
                  <a:srgbClr val="0000FF"/>
                </a:solidFill>
                <a:sym typeface="Calibri" panose="020F0502020204030204" pitchFamily="34" charset="0"/>
              </a:rPr>
              <a:t>X=B</a:t>
            </a:r>
            <a:r>
              <a:rPr lang="en-US" altLang="zh-CN" baseline="-25000" dirty="0">
                <a:solidFill>
                  <a:srgbClr val="0000FF"/>
                </a:solidFill>
                <a:sym typeface="Calibri" panose="020F0502020204030204" pitchFamily="34" charset="0"/>
              </a:rPr>
              <a:t>1</a:t>
            </a:r>
            <a:r>
              <a:rPr lang="en-US" altLang="zh-CN" dirty="0">
                <a:solidFill>
                  <a:srgbClr val="0000FF"/>
                </a:solidFill>
                <a:sym typeface="Calibri" panose="020F0502020204030204" pitchFamily="34" charset="0"/>
              </a:rPr>
              <a:t>B</a:t>
            </a:r>
            <a:r>
              <a:rPr lang="en-US" altLang="zh-CN" baseline="-25000" dirty="0">
                <a:solidFill>
                  <a:srgbClr val="0000FF"/>
                </a:solidFill>
                <a:sym typeface="Calibri" panose="020F0502020204030204" pitchFamily="34" charset="0"/>
              </a:rPr>
              <a:t>2</a:t>
            </a:r>
            <a:r>
              <a:rPr lang="en-US" altLang="zh-CN" dirty="0">
                <a:solidFill>
                  <a:srgbClr val="0000FF"/>
                </a:solidFill>
                <a:sym typeface="Calibri" panose="020F0502020204030204" pitchFamily="34" charset="0"/>
              </a:rPr>
              <a:t>…</a:t>
            </a:r>
            <a:r>
              <a:rPr lang="en-US" altLang="zh-CN" dirty="0" err="1">
                <a:solidFill>
                  <a:srgbClr val="0000FF"/>
                </a:solidFill>
                <a:sym typeface="Calibri" panose="020F0502020204030204" pitchFamily="34" charset="0"/>
              </a:rPr>
              <a:t>B</a:t>
            </a:r>
            <a:r>
              <a:rPr lang="en-US" altLang="zh-CN" baseline="-25000" dirty="0" err="1">
                <a:solidFill>
                  <a:srgbClr val="0000FF"/>
                </a:solidFill>
                <a:sym typeface="Calibri" panose="020F0502020204030204" pitchFamily="34" charset="0"/>
              </a:rPr>
              <a:t>m</a:t>
            </a:r>
            <a:r>
              <a:rPr lang="en-US" altLang="zh-CN" dirty="0">
                <a:sym typeface="Calibri" panose="020F0502020204030204" pitchFamily="34" charset="0"/>
              </a:rPr>
              <a:t>, m</a:t>
            </a:r>
            <a:r>
              <a:rPr lang="en-US" altLang="zh-CN" dirty="0">
                <a:latin typeface="Cambria Math" panose="02040503050406030204" pitchFamily="18" charset="0"/>
                <a:ea typeface="Cambria Math" panose="02040503050406030204" pitchFamily="18" charset="0"/>
                <a:sym typeface="Calibri" panose="020F0502020204030204" pitchFamily="34" charset="0"/>
              </a:rPr>
              <a:t> ≥ </a:t>
            </a:r>
            <a:r>
              <a:rPr lang="en-US" altLang="zh-CN" dirty="0">
                <a:sym typeface="Calibri" panose="020F0502020204030204" pitchFamily="34" charset="0"/>
              </a:rPr>
              <a:t>2, </a:t>
            </a:r>
            <a:r>
              <a:rPr lang="zh-CN" altLang="en-US" dirty="0">
                <a:sym typeface="Calibri" panose="020F0502020204030204" pitchFamily="34" charset="0"/>
              </a:rPr>
              <a:t>逐一考查</a:t>
            </a:r>
            <a:r>
              <a:rPr lang="en-US" altLang="zh-CN" dirty="0">
                <a:sym typeface="Calibri" panose="020F0502020204030204" pitchFamily="34" charset="0"/>
              </a:rPr>
              <a:t>B</a:t>
            </a:r>
            <a:r>
              <a:rPr lang="en-US" altLang="zh-CN" baseline="-25000" dirty="0">
                <a:sym typeface="Calibri" panose="020F0502020204030204" pitchFamily="34" charset="0"/>
              </a:rPr>
              <a:t>i</a:t>
            </a:r>
            <a:r>
              <a:rPr lang="en-US" altLang="zh-CN" dirty="0">
                <a:sym typeface="Calibri" panose="020F0502020204030204" pitchFamily="34" charset="0"/>
              </a:rPr>
              <a:t> (</a:t>
            </a:r>
            <a:r>
              <a:rPr lang="en-US" altLang="zh-CN" dirty="0" err="1">
                <a:sym typeface="Calibri" panose="020F0502020204030204" pitchFamily="34" charset="0"/>
              </a:rPr>
              <a:t>i</a:t>
            </a:r>
            <a:r>
              <a:rPr lang="en-US" altLang="zh-CN" dirty="0">
                <a:sym typeface="Calibri" panose="020F0502020204030204" pitchFamily="34" charset="0"/>
              </a:rPr>
              <a:t> = 1</a:t>
            </a:r>
            <a:r>
              <a:rPr lang="zh-CN" altLang="en-US" dirty="0">
                <a:sym typeface="Calibri" panose="020F0502020204030204" pitchFamily="34" charset="0"/>
              </a:rPr>
              <a:t>，</a:t>
            </a:r>
            <a:r>
              <a:rPr lang="en-US" altLang="zh-CN" dirty="0">
                <a:sym typeface="Calibri" panose="020F0502020204030204" pitchFamily="34" charset="0"/>
              </a:rPr>
              <a:t>2</a:t>
            </a:r>
            <a:r>
              <a:rPr lang="zh-CN" altLang="en-US" dirty="0">
                <a:sym typeface="Calibri" panose="020F0502020204030204" pitchFamily="34" charset="0"/>
              </a:rPr>
              <a:t>，</a:t>
            </a:r>
            <a:r>
              <a:rPr lang="en-US" altLang="zh-CN" dirty="0">
                <a:sym typeface="Calibri" panose="020F0502020204030204" pitchFamily="34" charset="0"/>
              </a:rPr>
              <a:t>…</a:t>
            </a:r>
            <a:r>
              <a:rPr lang="zh-CN" altLang="en-US" dirty="0">
                <a:sym typeface="Calibri" panose="020F0502020204030204" pitchFamily="34" charset="0"/>
              </a:rPr>
              <a:t>，</a:t>
            </a:r>
            <a:r>
              <a:rPr lang="en-US" altLang="zh-CN" dirty="0">
                <a:sym typeface="Calibri" panose="020F0502020204030204" pitchFamily="34" charset="0"/>
              </a:rPr>
              <a:t>m)</a:t>
            </a:r>
            <a:r>
              <a:rPr lang="zh-CN" altLang="en-US" dirty="0">
                <a:sym typeface="Calibri" panose="020F0502020204030204" pitchFamily="34" charset="0"/>
              </a:rPr>
              <a:t>，若</a:t>
            </a:r>
            <a:r>
              <a:rPr lang="en-US" altLang="zh-CN" i="1" dirty="0">
                <a:sym typeface="Calibri" panose="020F0502020204030204" pitchFamily="34" charset="0"/>
              </a:rPr>
              <a:t>A</a:t>
            </a:r>
            <a:r>
              <a:rPr lang="en-US" altLang="zh-CN" dirty="0">
                <a:sym typeface="Calibri" panose="020F0502020204030204" pitchFamily="34" charset="0"/>
              </a:rPr>
              <a:t> </a:t>
            </a:r>
            <a:r>
              <a:rPr lang="en-US" altLang="zh-CN" dirty="0">
                <a:sym typeface="Symbol" panose="05050102010706020507" pitchFamily="18" charset="2"/>
              </a:rPr>
              <a:t></a:t>
            </a:r>
            <a:r>
              <a:rPr lang="zh-CN" altLang="en-US" dirty="0">
                <a:sym typeface="Calibri" panose="020F0502020204030204" pitchFamily="34" charset="0"/>
              </a:rPr>
              <a:t>(</a:t>
            </a:r>
            <a:r>
              <a:rPr lang="en-US" altLang="zh-CN" dirty="0">
                <a:sym typeface="Calibri" panose="020F0502020204030204" pitchFamily="34" charset="0"/>
              </a:rPr>
              <a:t>X-B</a:t>
            </a:r>
            <a:r>
              <a:rPr lang="en-US" altLang="zh-CN" i="1" baseline="-25000" dirty="0">
                <a:sym typeface="Calibri" panose="020F0502020204030204" pitchFamily="34" charset="0"/>
              </a:rPr>
              <a:t>i</a:t>
            </a:r>
            <a:r>
              <a:rPr lang="en-US" altLang="zh-CN" baseline="-25000" dirty="0">
                <a:sym typeface="Calibri" panose="020F0502020204030204" pitchFamily="34" charset="0"/>
              </a:rPr>
              <a:t> </a:t>
            </a:r>
            <a:r>
              <a:rPr lang="zh-CN" altLang="en-US" dirty="0">
                <a:sym typeface="Calibri" panose="020F0502020204030204" pitchFamily="34" charset="0"/>
              </a:rPr>
              <a:t>)</a:t>
            </a:r>
            <a:r>
              <a:rPr lang="en-US" altLang="zh-CN" baseline="-25000" dirty="0">
                <a:sym typeface="Calibri" panose="020F0502020204030204" pitchFamily="34" charset="0"/>
              </a:rPr>
              <a:t>F</a:t>
            </a:r>
            <a:r>
              <a:rPr lang="en-US" altLang="zh-CN" baseline="50000" dirty="0">
                <a:sym typeface="Calibri" panose="020F0502020204030204" pitchFamily="34" charset="0"/>
              </a:rPr>
              <a:t>+</a:t>
            </a:r>
            <a:r>
              <a:rPr lang="zh-CN" altLang="en-US" dirty="0">
                <a:sym typeface="Calibri" panose="020F0502020204030204" pitchFamily="34" charset="0"/>
              </a:rPr>
              <a:t>，则以</a:t>
            </a:r>
            <a:r>
              <a:rPr lang="en-US" altLang="zh-CN" dirty="0">
                <a:solidFill>
                  <a:srgbClr val="0000FF"/>
                </a:solidFill>
                <a:sym typeface="Calibri" panose="020F0502020204030204" pitchFamily="34" charset="0"/>
              </a:rPr>
              <a:t>X-B</a:t>
            </a:r>
            <a:r>
              <a:rPr lang="en-US" altLang="zh-CN" baseline="-25000" dirty="0">
                <a:solidFill>
                  <a:srgbClr val="0000FF"/>
                </a:solidFill>
                <a:sym typeface="Calibri" panose="020F0502020204030204" pitchFamily="34" charset="0"/>
              </a:rPr>
              <a:t>i</a:t>
            </a:r>
            <a:r>
              <a:rPr lang="en-US" altLang="zh-CN" dirty="0">
                <a:solidFill>
                  <a:srgbClr val="0000FF"/>
                </a:solidFill>
                <a:sym typeface="Calibri" panose="020F0502020204030204" pitchFamily="34" charset="0"/>
              </a:rPr>
              <a:t> </a:t>
            </a:r>
            <a:r>
              <a:rPr lang="zh-CN" altLang="en-US" dirty="0">
                <a:sym typeface="Calibri" panose="020F0502020204030204" pitchFamily="34" charset="0"/>
              </a:rPr>
              <a:t>取代</a:t>
            </a:r>
            <a:r>
              <a:rPr lang="en-US" altLang="zh-CN" dirty="0">
                <a:sym typeface="Calibri" panose="020F0502020204030204" pitchFamily="34" charset="0"/>
              </a:rPr>
              <a:t>X</a:t>
            </a:r>
            <a:r>
              <a:rPr lang="zh-CN" altLang="en-US" dirty="0">
                <a:solidFill>
                  <a:srgbClr val="C00000"/>
                </a:solidFill>
                <a:sym typeface="Calibri" panose="020F0502020204030204" pitchFamily="34" charset="0"/>
              </a:rPr>
              <a:t>（因为</a:t>
            </a:r>
            <a:r>
              <a:rPr lang="en-US" altLang="zh-CN" dirty="0">
                <a:solidFill>
                  <a:srgbClr val="C00000"/>
                </a:solidFill>
                <a:sym typeface="Calibri" panose="020F0502020204030204" pitchFamily="34" charset="0"/>
              </a:rPr>
              <a:t>F</a:t>
            </a:r>
            <a:r>
              <a:rPr lang="zh-CN" altLang="en-US" dirty="0">
                <a:solidFill>
                  <a:srgbClr val="C00000"/>
                </a:solidFill>
                <a:sym typeface="Calibri" panose="020F0502020204030204" pitchFamily="34" charset="0"/>
              </a:rPr>
              <a:t>与</a:t>
            </a:r>
            <a:r>
              <a:rPr lang="en-US" altLang="zh-CN" dirty="0">
                <a:solidFill>
                  <a:srgbClr val="0000FF"/>
                </a:solidFill>
                <a:sym typeface="Calibri" panose="020F0502020204030204" pitchFamily="34" charset="0"/>
              </a:rPr>
              <a:t>F </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 {X</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A}</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 {Z</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FF"/>
                </a:solidFill>
                <a:sym typeface="Calibri" panose="020F0502020204030204" pitchFamily="34" charset="0"/>
              </a:rPr>
              <a:t>A}</a:t>
            </a:r>
            <a:r>
              <a:rPr lang="zh-CN" altLang="en-US" dirty="0">
                <a:solidFill>
                  <a:srgbClr val="C00000"/>
                </a:solidFill>
                <a:sym typeface="Calibri" panose="020F0502020204030204" pitchFamily="34" charset="0"/>
              </a:rPr>
              <a:t>等价的充要条件是</a:t>
            </a:r>
            <a:r>
              <a:rPr lang="en-US" altLang="zh-CN" dirty="0">
                <a:solidFill>
                  <a:srgbClr val="C00000"/>
                </a:solidFill>
                <a:sym typeface="Calibri" panose="020F0502020204030204" pitchFamily="34" charset="0"/>
              </a:rPr>
              <a:t>A </a:t>
            </a:r>
            <a:r>
              <a:rPr lang="en-US" altLang="zh-CN" dirty="0">
                <a:solidFill>
                  <a:srgbClr val="C0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C00000"/>
                </a:solidFill>
                <a:sym typeface="Calibri" panose="020F0502020204030204" pitchFamily="34" charset="0"/>
              </a:rPr>
              <a:t>Z</a:t>
            </a:r>
            <a:r>
              <a:rPr lang="en-US" altLang="zh-CN" baseline="-25000" dirty="0">
                <a:solidFill>
                  <a:srgbClr val="C00000"/>
                </a:solidFill>
                <a:sym typeface="Calibri" panose="020F0502020204030204" pitchFamily="34" charset="0"/>
              </a:rPr>
              <a:t>F</a:t>
            </a:r>
            <a:r>
              <a:rPr lang="en-US" altLang="zh-CN" baseline="50000" dirty="0">
                <a:solidFill>
                  <a:srgbClr val="C00000"/>
                </a:solidFill>
                <a:sym typeface="Calibri" panose="020F0502020204030204" pitchFamily="34" charset="0"/>
              </a:rPr>
              <a:t>+</a:t>
            </a:r>
            <a:r>
              <a:rPr lang="zh-CN" altLang="en-US" dirty="0">
                <a:solidFill>
                  <a:srgbClr val="C00000"/>
                </a:solidFill>
                <a:sym typeface="Calibri" panose="020F0502020204030204" pitchFamily="34" charset="0"/>
              </a:rPr>
              <a:t> ，其中</a:t>
            </a:r>
            <a:r>
              <a:rPr lang="en-US" altLang="zh-CN" dirty="0">
                <a:solidFill>
                  <a:srgbClr val="C00000"/>
                </a:solidFill>
                <a:sym typeface="Calibri" panose="020F0502020204030204" pitchFamily="34" charset="0"/>
              </a:rPr>
              <a:t>Z=X</a:t>
            </a:r>
            <a:r>
              <a:rPr lang="en-US" altLang="zh-CN" dirty="0">
                <a:solidFill>
                  <a:srgbClr val="0000FF"/>
                </a:solidFill>
                <a:latin typeface="Cambria Math" panose="02040503050406030204" pitchFamily="18" charset="0"/>
                <a:ea typeface="Cambria Math" panose="02040503050406030204" pitchFamily="18" charset="0"/>
                <a:sym typeface="Calibri" panose="020F0502020204030204" pitchFamily="34" charset="0"/>
              </a:rPr>
              <a:t> − </a:t>
            </a:r>
            <a:r>
              <a:rPr lang="en-US" altLang="zh-CN" dirty="0">
                <a:solidFill>
                  <a:srgbClr val="C00000"/>
                </a:solidFill>
                <a:sym typeface="Calibri" panose="020F0502020204030204" pitchFamily="34" charset="0"/>
              </a:rPr>
              <a:t>B</a:t>
            </a:r>
            <a:r>
              <a:rPr lang="zh-CN" altLang="en-US" dirty="0">
                <a:solidFill>
                  <a:srgbClr val="C00000"/>
                </a:solidFill>
                <a:sym typeface="Calibri" panose="020F0502020204030204" pitchFamily="34" charset="0"/>
              </a:rPr>
              <a:t>，这保证了变换的等价性）</a:t>
            </a:r>
            <a:endParaRPr lang="en-US" altLang="zh-CN" dirty="0">
              <a:sym typeface="Calibri" panose="020F0502020204030204" pitchFamily="34" charset="0"/>
            </a:endParaRPr>
          </a:p>
          <a:p>
            <a:pPr marL="990600" lvl="1" indent="-266700">
              <a:buFont typeface="+mj-lt"/>
              <a:buAutoNum type="arabicPeriod"/>
            </a:pP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ym typeface="Calibri" panose="020F0502020204030204" pitchFamily="34" charset="0"/>
              </a:rPr>
              <a:t>定理</a:t>
            </a:r>
            <a:r>
              <a:rPr lang="en-US" altLang="zh-CN" dirty="0">
                <a:sym typeface="Calibri" panose="020F0502020204030204" pitchFamily="34" charset="0"/>
              </a:rPr>
              <a:t>6.3</a:t>
            </a:r>
            <a:r>
              <a:rPr lang="zh-CN" altLang="en-US" dirty="0">
                <a:sym typeface="Calibri" panose="020F0502020204030204" pitchFamily="34" charset="0"/>
              </a:rPr>
              <a:t>的证明过程就是求</a:t>
            </a:r>
            <a:r>
              <a:rPr lang="en-US" altLang="zh-CN" dirty="0">
                <a:sym typeface="Calibri" panose="020F0502020204030204" pitchFamily="34" charset="0"/>
              </a:rPr>
              <a:t>F</a:t>
            </a:r>
            <a:r>
              <a:rPr lang="zh-CN" altLang="en-US" dirty="0">
                <a:sym typeface="Calibri" panose="020F0502020204030204" pitchFamily="34" charset="0"/>
              </a:rPr>
              <a:t>极小依赖集的过程，也是检验</a:t>
            </a:r>
            <a:r>
              <a:rPr lang="en-US" altLang="zh-CN" dirty="0">
                <a:sym typeface="Calibri" panose="020F0502020204030204" pitchFamily="34" charset="0"/>
              </a:rPr>
              <a:t>F</a:t>
            </a:r>
            <a:r>
              <a:rPr lang="zh-CN" altLang="en-US" dirty="0">
                <a:sym typeface="Calibri" panose="020F0502020204030204" pitchFamily="34" charset="0"/>
              </a:rPr>
              <a:t>是否为极小依赖集的一个算法。</a:t>
            </a:r>
            <a:endParaRPr lang="en-US" altLang="zh-CN" dirty="0">
              <a:sym typeface="Calibri" panose="020F0502020204030204" pitchFamily="34" charset="0"/>
            </a:endParaRPr>
          </a:p>
          <a:p>
            <a:endParaRPr lang="zh-CN" altLang="en-US" sz="1100" dirty="0">
              <a:sym typeface="Calibri" panose="020F0502020204030204" pitchFamily="34" charset="0"/>
            </a:endParaRPr>
          </a:p>
          <a:p>
            <a:r>
              <a:rPr lang="zh-CN" altLang="en-US" dirty="0">
                <a:sym typeface="Calibri" panose="020F0502020204030204" pitchFamily="34" charset="0"/>
              </a:rPr>
              <a:t>但</a:t>
            </a:r>
            <a:r>
              <a:rPr lang="en-US" altLang="zh-CN" dirty="0">
                <a:sym typeface="Calibri" panose="020F0502020204030204" pitchFamily="34" charset="0"/>
              </a:rPr>
              <a:t>F</a:t>
            </a:r>
            <a:r>
              <a:rPr lang="zh-CN" altLang="en-US" dirty="0">
                <a:sym typeface="Calibri" panose="020F0502020204030204" pitchFamily="34" charset="0"/>
              </a:rPr>
              <a:t>的</a:t>
            </a:r>
            <a:r>
              <a:rPr lang="zh-CN" altLang="en-US" dirty="0">
                <a:solidFill>
                  <a:srgbClr val="C00000"/>
                </a:solidFill>
                <a:sym typeface="Calibri" panose="020F0502020204030204" pitchFamily="34" charset="0"/>
              </a:rPr>
              <a:t>最小依赖集</a:t>
            </a:r>
            <a:r>
              <a:rPr lang="en-US" altLang="zh-CN" dirty="0" err="1">
                <a:solidFill>
                  <a:srgbClr val="C00000"/>
                </a:solidFill>
                <a:sym typeface="Calibri" panose="020F0502020204030204" pitchFamily="34" charset="0"/>
              </a:rPr>
              <a:t>F</a:t>
            </a:r>
            <a:r>
              <a:rPr lang="en-US" altLang="zh-CN" baseline="-25000" dirty="0" err="1">
                <a:solidFill>
                  <a:srgbClr val="C00000"/>
                </a:solidFill>
                <a:sym typeface="Calibri" panose="020F0502020204030204" pitchFamily="34" charset="0"/>
              </a:rPr>
              <a:t>m</a:t>
            </a:r>
            <a:r>
              <a:rPr lang="zh-CN" altLang="en-US" dirty="0">
                <a:solidFill>
                  <a:srgbClr val="C00000"/>
                </a:solidFill>
                <a:sym typeface="Calibri" panose="020F0502020204030204" pitchFamily="34" charset="0"/>
              </a:rPr>
              <a:t>不一定是唯一的</a:t>
            </a:r>
            <a:r>
              <a:rPr lang="zh-CN" altLang="en-US" dirty="0">
                <a:sym typeface="Calibri" panose="020F0502020204030204" pitchFamily="34" charset="0"/>
              </a:rPr>
              <a:t>，它与对各函数依赖</a:t>
            </a:r>
            <a:r>
              <a:rPr lang="en-US" altLang="zh-CN" dirty="0" err="1">
                <a:sym typeface="Calibri" panose="020F0502020204030204" pitchFamily="34" charset="0"/>
              </a:rPr>
              <a:t>FD</a:t>
            </a:r>
            <a:r>
              <a:rPr lang="en-US" altLang="zh-CN" baseline="-25000" dirty="0" err="1">
                <a:sym typeface="Calibri" panose="020F0502020204030204" pitchFamily="34" charset="0"/>
              </a:rPr>
              <a:t>i</a:t>
            </a:r>
            <a:r>
              <a:rPr lang="en-US" altLang="zh-CN" dirty="0">
                <a:sym typeface="Calibri" panose="020F0502020204030204" pitchFamily="34" charset="0"/>
              </a:rPr>
              <a:t> </a:t>
            </a:r>
            <a:r>
              <a:rPr lang="zh-CN" altLang="en-US" dirty="0">
                <a:sym typeface="Calibri" panose="020F0502020204030204" pitchFamily="34" charset="0"/>
              </a:rPr>
              <a:t>及</a:t>
            </a:r>
            <a:r>
              <a:rPr lang="en-US" altLang="zh-CN" dirty="0">
                <a:sym typeface="Calibri" panose="020F0502020204030204" pitchFamily="34" charset="0"/>
              </a:rPr>
              <a:t>X→A</a:t>
            </a:r>
            <a:r>
              <a:rPr lang="zh-CN" altLang="en-US" dirty="0">
                <a:sym typeface="Calibri" panose="020F0502020204030204" pitchFamily="34" charset="0"/>
              </a:rPr>
              <a:t>中</a:t>
            </a:r>
            <a:r>
              <a:rPr lang="en-US" altLang="zh-CN" dirty="0">
                <a:sym typeface="Calibri" panose="020F0502020204030204" pitchFamily="34" charset="0"/>
              </a:rPr>
              <a:t>X</a:t>
            </a:r>
            <a:r>
              <a:rPr lang="zh-CN" altLang="en-US" dirty="0">
                <a:sym typeface="Calibri" panose="020F0502020204030204" pitchFamily="34" charset="0"/>
              </a:rPr>
              <a:t>各属性的处置顺序有关。</a:t>
            </a:r>
            <a:endParaRPr lang="zh-CN" altLang="en-US" dirty="0">
              <a:sym typeface="Calibri" panose="020F0502020204030204" pitchFamily="34" charset="0"/>
            </a:endParaRPr>
          </a:p>
          <a:p>
            <a:endParaRPr lang="en-US" altLang="zh-CN" sz="1100" dirty="0">
              <a:sym typeface="Calibri" panose="020F0502020204030204" pitchFamily="34" charset="0"/>
            </a:endParaRPr>
          </a:p>
          <a:p>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6.13]  F= {A→B, B→A, B→C, A→C, C→A }</a:t>
            </a:r>
            <a:endParaRPr lang="en-US" altLang="zh-CN" dirty="0">
              <a:solidFill>
                <a:srgbClr val="0000FF"/>
              </a:solidFill>
              <a:sym typeface="Calibri" panose="020F0502020204030204" pitchFamily="34" charset="0"/>
            </a:endParaRPr>
          </a:p>
          <a:p>
            <a:pPr marL="0" indent="0">
              <a:buNone/>
            </a:pPr>
            <a:r>
              <a:rPr lang="en-US" altLang="zh-CN" dirty="0">
                <a:solidFill>
                  <a:srgbClr val="0000FF"/>
                </a:solidFill>
                <a:sym typeface="Calibri" panose="020F0502020204030204" pitchFamily="34" charset="0"/>
              </a:rPr>
              <a:t>                 F</a:t>
            </a:r>
            <a:r>
              <a:rPr lang="en-US" altLang="zh-CN" baseline="-25000" dirty="0">
                <a:solidFill>
                  <a:srgbClr val="0000FF"/>
                </a:solidFill>
                <a:sym typeface="Calibri" panose="020F0502020204030204" pitchFamily="34" charset="0"/>
              </a:rPr>
              <a:t>m1</a:t>
            </a:r>
            <a:r>
              <a:rPr lang="en-US" altLang="zh-CN" dirty="0">
                <a:solidFill>
                  <a:srgbClr val="0000FF"/>
                </a:solidFill>
                <a:sym typeface="Calibri" panose="020F0502020204030204" pitchFamily="34" charset="0"/>
              </a:rPr>
              <a:t>= {A→B, B→C, C→A}</a:t>
            </a:r>
            <a:endParaRPr lang="en-US" altLang="zh-CN" dirty="0">
              <a:solidFill>
                <a:srgbClr val="0000FF"/>
              </a:solidFill>
              <a:sym typeface="Calibri" panose="020F0502020204030204" pitchFamily="34" charset="0"/>
            </a:endParaRPr>
          </a:p>
          <a:p>
            <a:pPr marL="0" indent="0">
              <a:buNone/>
            </a:pPr>
            <a:r>
              <a:rPr lang="en-US" altLang="zh-CN" dirty="0">
                <a:solidFill>
                  <a:srgbClr val="0000FF"/>
                </a:solidFill>
                <a:sym typeface="Calibri" panose="020F0502020204030204" pitchFamily="34" charset="0"/>
              </a:rPr>
              <a:t>                 F</a:t>
            </a:r>
            <a:r>
              <a:rPr lang="en-US" altLang="zh-CN" baseline="-25000" dirty="0">
                <a:solidFill>
                  <a:srgbClr val="0000FF"/>
                </a:solidFill>
                <a:sym typeface="Calibri" panose="020F0502020204030204" pitchFamily="34" charset="0"/>
              </a:rPr>
              <a:t>m2</a:t>
            </a:r>
            <a:r>
              <a:rPr lang="en-US" altLang="zh-CN" dirty="0">
                <a:solidFill>
                  <a:srgbClr val="0000FF"/>
                </a:solidFill>
                <a:sym typeface="Calibri" panose="020F0502020204030204" pitchFamily="34" charset="0"/>
              </a:rPr>
              <a:t>= {A→B, B→A, A→C, C→A}</a:t>
            </a:r>
            <a:endParaRPr lang="en-US" altLang="zh-CN" dirty="0">
              <a:solidFill>
                <a:srgbClr val="0000FF"/>
              </a:solidFill>
              <a:sym typeface="Calibri" panose="020F0502020204030204" pitchFamily="34" charset="0"/>
            </a:endParaRPr>
          </a:p>
          <a:p>
            <a:pPr marL="0" indent="0">
              <a:buNone/>
            </a:pPr>
            <a:r>
              <a:rPr lang="en-US" altLang="zh-CN" dirty="0">
                <a:solidFill>
                  <a:srgbClr val="0000FF"/>
                </a:solidFill>
                <a:sym typeface="Calibri" panose="020F0502020204030204" pitchFamily="34" charset="0"/>
              </a:rPr>
              <a:t>                </a:t>
            </a:r>
            <a:r>
              <a:rPr lang="zh-CN" altLang="en-US" dirty="0">
                <a:solidFill>
                  <a:srgbClr val="0000FF"/>
                </a:solidFill>
                <a:sym typeface="Calibri" panose="020F0502020204030204" pitchFamily="34" charset="0"/>
              </a:rPr>
              <a:t>可以验证，</a:t>
            </a:r>
            <a:r>
              <a:rPr lang="en-US" altLang="zh-CN" dirty="0">
                <a:solidFill>
                  <a:srgbClr val="0000FF"/>
                </a:solidFill>
                <a:sym typeface="Calibri" panose="020F0502020204030204" pitchFamily="34" charset="0"/>
              </a:rPr>
              <a:t> F</a:t>
            </a:r>
            <a:r>
              <a:rPr lang="en-US" altLang="zh-CN" baseline="-25000" dirty="0">
                <a:solidFill>
                  <a:srgbClr val="0000FF"/>
                </a:solidFill>
                <a:sym typeface="Calibri" panose="020F0502020204030204" pitchFamily="34" charset="0"/>
              </a:rPr>
              <a:t>m1</a:t>
            </a:r>
            <a:r>
              <a:rPr lang="zh-CN" altLang="en-US" dirty="0">
                <a:solidFill>
                  <a:srgbClr val="0000FF"/>
                </a:solidFill>
                <a:sym typeface="Calibri" panose="020F0502020204030204" pitchFamily="34" charset="0"/>
              </a:rPr>
              <a:t>和</a:t>
            </a:r>
            <a:r>
              <a:rPr lang="en-US" altLang="zh-CN" dirty="0">
                <a:solidFill>
                  <a:srgbClr val="0000FF"/>
                </a:solidFill>
                <a:sym typeface="Calibri" panose="020F0502020204030204" pitchFamily="34" charset="0"/>
              </a:rPr>
              <a:t>F</a:t>
            </a:r>
            <a:r>
              <a:rPr lang="en-US" altLang="zh-CN" baseline="-25000" dirty="0">
                <a:solidFill>
                  <a:srgbClr val="0000FF"/>
                </a:solidFill>
                <a:sym typeface="Calibri" panose="020F0502020204030204" pitchFamily="34" charset="0"/>
              </a:rPr>
              <a:t>m2</a:t>
            </a:r>
            <a:r>
              <a:rPr lang="zh-CN" altLang="en-US" dirty="0">
                <a:solidFill>
                  <a:srgbClr val="0000FF"/>
                </a:solidFill>
                <a:sym typeface="Calibri" panose="020F0502020204030204" pitchFamily="34" charset="0"/>
              </a:rPr>
              <a:t>是</a:t>
            </a:r>
            <a:r>
              <a:rPr lang="en-US" altLang="zh-CN" dirty="0">
                <a:solidFill>
                  <a:srgbClr val="0000FF"/>
                </a:solidFill>
                <a:sym typeface="Calibri" panose="020F0502020204030204" pitchFamily="34" charset="0"/>
              </a:rPr>
              <a:t>F</a:t>
            </a:r>
            <a:r>
              <a:rPr lang="zh-CN" altLang="en-US" dirty="0">
                <a:solidFill>
                  <a:srgbClr val="0000FF"/>
                </a:solidFill>
                <a:sym typeface="Calibri" panose="020F0502020204030204" pitchFamily="34" charset="0"/>
              </a:rPr>
              <a:t>的两个不同的最小依赖集</a:t>
            </a:r>
            <a:endParaRPr lang="en-US" altLang="zh-CN" dirty="0">
              <a:solidFill>
                <a:srgbClr val="0000FF"/>
              </a:solidFill>
              <a:sym typeface="Calibri" panose="020F0502020204030204" pitchFamily="34" charset="0"/>
            </a:endParaRPr>
          </a:p>
          <a:p>
            <a:endParaRPr lang="zh-CN" altLang="en-US" dirty="0">
              <a:sym typeface="Calibri" panose="020F0502020204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pPr marL="0" indent="0" algn="ctr">
              <a:buNone/>
            </a:pPr>
            <a:r>
              <a:rPr lang="zh-CN" altLang="en-US" sz="3600" b="1" u="sng" dirty="0">
                <a:solidFill>
                  <a:srgbClr val="FF0000"/>
                </a:solidFill>
              </a:rPr>
              <a:t>最小依赖集的求法</a:t>
            </a:r>
            <a:endParaRPr lang="en-US" altLang="zh-CN" sz="3600" b="1" u="sng" dirty="0">
              <a:solidFill>
                <a:srgbClr val="FF0000"/>
              </a:solidFill>
            </a:endParaRPr>
          </a:p>
          <a:p>
            <a:r>
              <a:rPr lang="en-US" altLang="zh-CN" sz="2400" dirty="0">
                <a:solidFill>
                  <a:srgbClr val="0000FF"/>
                </a:solidFill>
              </a:rPr>
              <a:t>[</a:t>
            </a:r>
            <a:r>
              <a:rPr lang="zh-CN" altLang="en-US" sz="2400" dirty="0">
                <a:solidFill>
                  <a:srgbClr val="0000FF"/>
                </a:solidFill>
              </a:rPr>
              <a:t>例</a:t>
            </a:r>
            <a:r>
              <a:rPr lang="en-US" altLang="zh-CN" sz="2400" dirty="0">
                <a:solidFill>
                  <a:srgbClr val="0000FF"/>
                </a:solidFill>
              </a:rPr>
              <a:t>] </a:t>
            </a:r>
            <a:r>
              <a:rPr lang="zh-CN" altLang="en-US" sz="2400" dirty="0"/>
              <a:t>设有依赖集：</a:t>
            </a:r>
            <a:r>
              <a:rPr lang="en-US" altLang="zh-CN" sz="2400" dirty="0"/>
              <a:t>F={AB</a:t>
            </a:r>
            <a:r>
              <a:rPr lang="en-US" altLang="zh-CN" sz="2400" dirty="0">
                <a:latin typeface="Cambria Math" panose="02040503050406030204" pitchFamily="18" charset="0"/>
                <a:ea typeface="Cambria Math" panose="02040503050406030204" pitchFamily="18" charset="0"/>
              </a:rPr>
              <a:t>→</a:t>
            </a:r>
            <a:r>
              <a:rPr lang="en-US" altLang="zh-CN" sz="2400" dirty="0"/>
              <a:t>C,C</a:t>
            </a:r>
            <a:r>
              <a:rPr lang="en-US" altLang="zh-CN" sz="2400" dirty="0">
                <a:latin typeface="Cambria Math" panose="02040503050406030204" pitchFamily="18" charset="0"/>
                <a:ea typeface="Cambria Math" panose="02040503050406030204" pitchFamily="18" charset="0"/>
              </a:rPr>
              <a:t>→</a:t>
            </a:r>
            <a:r>
              <a:rPr lang="en-US" altLang="zh-CN" sz="2400" dirty="0"/>
              <a:t>A,BC</a:t>
            </a:r>
            <a:r>
              <a:rPr lang="en-US" altLang="zh-CN" sz="2400" dirty="0">
                <a:latin typeface="Cambria Math" panose="02040503050406030204" pitchFamily="18" charset="0"/>
                <a:ea typeface="Cambria Math" panose="02040503050406030204" pitchFamily="18" charset="0"/>
              </a:rPr>
              <a:t>→</a:t>
            </a:r>
            <a:r>
              <a:rPr lang="en-US" altLang="zh-CN" sz="2400" dirty="0"/>
              <a:t>D,ACD</a:t>
            </a:r>
            <a:r>
              <a:rPr lang="en-US" altLang="zh-CN" sz="2400" dirty="0">
                <a:latin typeface="Cambria Math" panose="02040503050406030204" pitchFamily="18" charset="0"/>
                <a:ea typeface="Cambria Math" panose="02040503050406030204" pitchFamily="18" charset="0"/>
              </a:rPr>
              <a:t>→</a:t>
            </a:r>
            <a:r>
              <a:rPr lang="en-US" altLang="zh-CN" sz="2400" dirty="0"/>
              <a:t>B,D</a:t>
            </a:r>
            <a:r>
              <a:rPr lang="en-US" altLang="zh-CN" sz="2400" dirty="0">
                <a:latin typeface="Cambria Math" panose="02040503050406030204" pitchFamily="18" charset="0"/>
                <a:ea typeface="Cambria Math" panose="02040503050406030204" pitchFamily="18" charset="0"/>
              </a:rPr>
              <a:t>→</a:t>
            </a:r>
            <a:r>
              <a:rPr lang="en-US" altLang="zh-CN" sz="2400" dirty="0"/>
              <a:t>EG,BE</a:t>
            </a:r>
            <a:r>
              <a:rPr lang="en-US" altLang="zh-CN" sz="2400" dirty="0">
                <a:latin typeface="Cambria Math" panose="02040503050406030204" pitchFamily="18" charset="0"/>
                <a:ea typeface="Cambria Math" panose="02040503050406030204" pitchFamily="18" charset="0"/>
              </a:rPr>
              <a:t>→</a:t>
            </a:r>
            <a:r>
              <a:rPr lang="en-US" altLang="zh-CN" sz="2400" dirty="0"/>
              <a:t>C,CG</a:t>
            </a:r>
            <a:r>
              <a:rPr lang="en-US" altLang="zh-CN" sz="2400" dirty="0">
                <a:latin typeface="Cambria Math" panose="02040503050406030204" pitchFamily="18" charset="0"/>
                <a:ea typeface="Cambria Math" panose="02040503050406030204" pitchFamily="18" charset="0"/>
              </a:rPr>
              <a:t>→</a:t>
            </a:r>
            <a:r>
              <a:rPr lang="en-US" altLang="zh-CN" sz="2400" dirty="0"/>
              <a:t>BD, CE</a:t>
            </a:r>
            <a:r>
              <a:rPr lang="en-US" altLang="zh-CN" sz="2400" dirty="0">
                <a:latin typeface="Cambria Math" panose="02040503050406030204" pitchFamily="18" charset="0"/>
                <a:ea typeface="Cambria Math" panose="02040503050406030204" pitchFamily="18" charset="0"/>
              </a:rPr>
              <a:t>→</a:t>
            </a:r>
            <a:r>
              <a:rPr lang="en-US" altLang="zh-CN" sz="2400" dirty="0"/>
              <a:t>AG} </a:t>
            </a:r>
            <a:r>
              <a:rPr lang="zh-CN" altLang="en-US" sz="2400" dirty="0"/>
              <a:t>，计算与其等价的最小依赖集。</a:t>
            </a:r>
            <a:endParaRPr lang="zh-CN" altLang="en-US" sz="2400" dirty="0"/>
          </a:p>
          <a:p>
            <a:pPr marL="814705" lvl="1" indent="-457200">
              <a:buFont typeface="+mj-lt"/>
              <a:buAutoNum type="arabicPeriod"/>
            </a:pPr>
            <a:r>
              <a:rPr lang="zh-CN" altLang="en-US" sz="2000" dirty="0"/>
              <a:t>将</a:t>
            </a:r>
            <a:r>
              <a:rPr lang="zh-CN" altLang="en-US" sz="2000" dirty="0">
                <a:latin typeface="Times New Roman" panose="02020603050405020304" pitchFamily="18" charset="0"/>
                <a:sym typeface="Symbol" panose="05050102010706020507"/>
              </a:rPr>
              <a:t>依赖右边属性</a:t>
            </a:r>
            <a:r>
              <a:rPr lang="zh-CN" altLang="en-US" sz="2000" b="1" dirty="0">
                <a:solidFill>
                  <a:srgbClr val="FF0000"/>
                </a:solidFill>
                <a:latin typeface="Times New Roman" panose="02020603050405020304" pitchFamily="18" charset="0"/>
                <a:sym typeface="Symbol" panose="05050102010706020507"/>
              </a:rPr>
              <a:t>单一化：</a:t>
            </a:r>
            <a:endParaRPr lang="en-US" altLang="zh-CN" sz="2000" b="1" dirty="0">
              <a:solidFill>
                <a:srgbClr val="FF0000"/>
              </a:solidFill>
              <a:latin typeface="Times New Roman" panose="02020603050405020304" pitchFamily="18" charset="0"/>
              <a:sym typeface="Symbol" panose="05050102010706020507"/>
            </a:endParaRPr>
          </a:p>
          <a:p>
            <a:pPr marL="357505" lvl="1" indent="0">
              <a:buNone/>
            </a:pPr>
            <a:r>
              <a:rPr lang="en-US" altLang="zh-CN" sz="2000" b="1" dirty="0">
                <a:solidFill>
                  <a:srgbClr val="FF0000"/>
                </a:solidFill>
                <a:latin typeface="Times New Roman" panose="02020603050405020304" pitchFamily="18" charset="0"/>
                <a:sym typeface="Symbol" panose="05050102010706020507"/>
              </a:rPr>
              <a:t>        </a:t>
            </a:r>
            <a:r>
              <a:rPr lang="en-US" altLang="zh-CN" sz="2000" dirty="0">
                <a:solidFill>
                  <a:srgbClr val="0000FF"/>
                </a:solidFill>
                <a:latin typeface="Times New Roman" panose="02020603050405020304" pitchFamily="18" charset="0"/>
                <a:sym typeface="Symbol" panose="05050102010706020507"/>
              </a:rPr>
              <a:t>F1={AB</a:t>
            </a:r>
            <a:r>
              <a:rPr lang="en-US" altLang="zh-CN" sz="2000" dirty="0">
                <a:solidFill>
                  <a:srgbClr val="0000FF"/>
                </a:solidFill>
                <a:sym typeface="Symbol" panose="05050102010706020507"/>
              </a:rPr>
              <a:t>C,CA, BCD, ACDB, </a:t>
            </a:r>
            <a:r>
              <a:rPr lang="en-US" altLang="zh-CN" sz="2000" dirty="0">
                <a:solidFill>
                  <a:srgbClr val="C00000"/>
                </a:solidFill>
                <a:sym typeface="Symbol" panose="05050102010706020507"/>
              </a:rPr>
              <a:t>DE,DG</a:t>
            </a:r>
            <a:r>
              <a:rPr lang="en-US" altLang="zh-CN" sz="2000" dirty="0">
                <a:solidFill>
                  <a:srgbClr val="0000FF"/>
                </a:solidFill>
                <a:sym typeface="Symbol" panose="05050102010706020507"/>
              </a:rPr>
              <a:t>,BE C,</a:t>
            </a:r>
            <a:r>
              <a:rPr lang="en-US" altLang="zh-CN" sz="2000" dirty="0">
                <a:solidFill>
                  <a:srgbClr val="C00000"/>
                </a:solidFill>
                <a:sym typeface="Symbol" panose="05050102010706020507"/>
              </a:rPr>
              <a:t>CGB, CGD</a:t>
            </a:r>
            <a:r>
              <a:rPr lang="en-US" altLang="zh-CN" sz="2000" dirty="0">
                <a:solidFill>
                  <a:srgbClr val="0000FF"/>
                </a:solidFill>
                <a:sym typeface="Symbol" panose="05050102010706020507"/>
              </a:rPr>
              <a:t>, </a:t>
            </a:r>
            <a:r>
              <a:rPr lang="en-US" altLang="zh-CN" sz="2000" dirty="0">
                <a:solidFill>
                  <a:srgbClr val="C00000"/>
                </a:solidFill>
                <a:sym typeface="Symbol" panose="05050102010706020507"/>
              </a:rPr>
              <a:t>CEA, CEG</a:t>
            </a:r>
            <a:r>
              <a:rPr lang="en-US" altLang="zh-CN" sz="2000" dirty="0">
                <a:latin typeface="Times New Roman" panose="02020603050405020304" pitchFamily="18" charset="0"/>
                <a:sym typeface="Symbol" panose="05050102010706020507"/>
              </a:rPr>
              <a:t>}</a:t>
            </a:r>
            <a:endParaRPr lang="en-US" altLang="zh-CN" sz="2000" dirty="0">
              <a:latin typeface="Times New Roman" panose="02020603050405020304" pitchFamily="18" charset="0"/>
              <a:sym typeface="Symbol" panose="05050102010706020507"/>
            </a:endParaRPr>
          </a:p>
          <a:p>
            <a:pPr marL="814705" lvl="1" indent="-457200">
              <a:buFont typeface="+mj-lt"/>
              <a:buAutoNum type="arabicPeriod" startAt="2"/>
            </a:pPr>
            <a:r>
              <a:rPr lang="zh-CN" altLang="en-US" sz="2000" dirty="0">
                <a:latin typeface="Times New Roman" panose="02020603050405020304" pitchFamily="18" charset="0"/>
                <a:sym typeface="Symbol" panose="05050102010706020507"/>
              </a:rPr>
              <a:t>在</a:t>
            </a:r>
            <a:r>
              <a:rPr lang="en-US" altLang="zh-CN" sz="2000" dirty="0">
                <a:latin typeface="Times New Roman" panose="02020603050405020304" pitchFamily="18" charset="0"/>
                <a:sym typeface="Symbol" panose="05050102010706020507"/>
              </a:rPr>
              <a:t>F1</a:t>
            </a:r>
            <a:r>
              <a:rPr lang="zh-CN" altLang="en-US" sz="2000" dirty="0">
                <a:latin typeface="Times New Roman" panose="02020603050405020304" pitchFamily="18" charset="0"/>
                <a:sym typeface="Symbol" panose="05050102010706020507"/>
              </a:rPr>
              <a:t>中去掉依赖</a:t>
            </a:r>
            <a:r>
              <a:rPr lang="zh-CN" altLang="en-US" sz="2000" b="1" dirty="0">
                <a:solidFill>
                  <a:srgbClr val="FF0000"/>
                </a:solidFill>
                <a:latin typeface="Times New Roman" panose="02020603050405020304" pitchFamily="18" charset="0"/>
                <a:sym typeface="Symbol" panose="05050102010706020507"/>
              </a:rPr>
              <a:t>左部多余</a:t>
            </a:r>
            <a:r>
              <a:rPr lang="zh-CN" altLang="en-US" sz="2000" dirty="0">
                <a:latin typeface="Times New Roman" panose="02020603050405020304" pitchFamily="18" charset="0"/>
                <a:sym typeface="Symbol" panose="05050102010706020507"/>
              </a:rPr>
              <a:t>的属性</a:t>
            </a:r>
            <a:endParaRPr lang="en-US" altLang="zh-CN" sz="2000" dirty="0">
              <a:latin typeface="Times New Roman" panose="02020603050405020304" pitchFamily="18" charset="0"/>
              <a:sym typeface="Symbol" panose="05050102010706020507"/>
            </a:endParaRPr>
          </a:p>
          <a:p>
            <a:pPr marL="357505" lvl="1" indent="0">
              <a:buNone/>
            </a:pPr>
            <a:r>
              <a:rPr lang="en-US" altLang="zh-CN" sz="2000" dirty="0">
                <a:latin typeface="Times New Roman" panose="02020603050405020304" pitchFamily="18" charset="0"/>
                <a:sym typeface="Symbol" panose="05050102010706020507"/>
              </a:rPr>
              <a:t>        </a:t>
            </a:r>
            <a:r>
              <a:rPr lang="zh-CN" altLang="en-US" sz="2000" dirty="0">
                <a:latin typeface="Times New Roman" panose="02020603050405020304" pitchFamily="18" charset="0"/>
                <a:sym typeface="Symbol" panose="05050102010706020507"/>
              </a:rPr>
              <a:t>对于</a:t>
            </a:r>
            <a:r>
              <a:rPr lang="en-US" altLang="zh-CN" sz="2000" dirty="0">
                <a:solidFill>
                  <a:srgbClr val="C00000"/>
                </a:solidFill>
                <a:sym typeface="Symbol" panose="05050102010706020507"/>
              </a:rPr>
              <a:t>CEA</a:t>
            </a:r>
            <a:r>
              <a:rPr lang="zh-CN" altLang="en-US" sz="2000" dirty="0">
                <a:latin typeface="Times New Roman" panose="02020603050405020304" pitchFamily="18" charset="0"/>
                <a:sym typeface="Symbol" panose="05050102010706020507"/>
              </a:rPr>
              <a:t>，由于</a:t>
            </a:r>
            <a:r>
              <a:rPr lang="en-US" altLang="zh-CN" sz="2000" dirty="0">
                <a:solidFill>
                  <a:srgbClr val="0000FF"/>
                </a:solidFill>
                <a:sym typeface="Symbol" panose="05050102010706020507"/>
              </a:rPr>
              <a:t>CA</a:t>
            </a:r>
            <a:r>
              <a:rPr lang="zh-CN" altLang="en-US" sz="2000" dirty="0">
                <a:latin typeface="Times New Roman" panose="02020603050405020304" pitchFamily="18" charset="0"/>
                <a:sym typeface="Symbol" panose="05050102010706020507"/>
              </a:rPr>
              <a:t>，故</a:t>
            </a:r>
            <a:r>
              <a:rPr lang="en-US" altLang="zh-CN" sz="2000" dirty="0">
                <a:latin typeface="Times New Roman" panose="02020603050405020304" pitchFamily="18" charset="0"/>
                <a:sym typeface="Symbol" panose="05050102010706020507"/>
              </a:rPr>
              <a:t>E</a:t>
            </a:r>
            <a:r>
              <a:rPr lang="zh-CN" altLang="en-US" sz="2000" dirty="0">
                <a:latin typeface="Times New Roman" panose="02020603050405020304" pitchFamily="18" charset="0"/>
                <a:sym typeface="Symbol" panose="05050102010706020507"/>
              </a:rPr>
              <a:t>是多余的；对于</a:t>
            </a:r>
            <a:r>
              <a:rPr lang="en-US" altLang="zh-CN" sz="2000" dirty="0">
                <a:solidFill>
                  <a:srgbClr val="0000FF"/>
                </a:solidFill>
                <a:sym typeface="Symbol" panose="05050102010706020507"/>
              </a:rPr>
              <a:t>ACDB</a:t>
            </a:r>
            <a:r>
              <a:rPr lang="zh-CN" altLang="en-US" sz="2000" dirty="0">
                <a:latin typeface="Times New Roman" panose="02020603050405020304" pitchFamily="18" charset="0"/>
                <a:sym typeface="Symbol" panose="05050102010706020507"/>
              </a:rPr>
              <a:t>，由于</a:t>
            </a:r>
            <a:r>
              <a:rPr lang="en-US" altLang="zh-CN" sz="2000" dirty="0">
                <a:latin typeface="Times New Roman" panose="02020603050405020304" pitchFamily="18" charset="0"/>
                <a:sym typeface="Symbol" panose="05050102010706020507"/>
              </a:rPr>
              <a:t>(CD)</a:t>
            </a:r>
            <a:r>
              <a:rPr lang="en-US" altLang="zh-CN" sz="2000" baseline="30000" dirty="0">
                <a:latin typeface="Times New Roman" panose="02020603050405020304" pitchFamily="18" charset="0"/>
                <a:sym typeface="Symbol" panose="05050102010706020507"/>
              </a:rPr>
              <a:t>+</a:t>
            </a:r>
            <a:r>
              <a:rPr lang="en-US" altLang="zh-CN" sz="2000" dirty="0">
                <a:latin typeface="Times New Roman" panose="02020603050405020304" pitchFamily="18" charset="0"/>
                <a:sym typeface="Symbol" panose="05050102010706020507"/>
              </a:rPr>
              <a:t>=ABCDEG</a:t>
            </a:r>
            <a:r>
              <a:rPr lang="zh-CN" altLang="en-US" sz="2000" dirty="0">
                <a:latin typeface="Times New Roman" panose="02020603050405020304" pitchFamily="18" charset="0"/>
                <a:sym typeface="Symbol" panose="05050102010706020507"/>
              </a:rPr>
              <a:t>，故</a:t>
            </a:r>
            <a:r>
              <a:rPr lang="en-US" altLang="zh-CN" sz="2000" dirty="0">
                <a:latin typeface="Times New Roman" panose="02020603050405020304" pitchFamily="18" charset="0"/>
                <a:sym typeface="Symbol" panose="05050102010706020507"/>
              </a:rPr>
              <a:t>A</a:t>
            </a:r>
            <a:r>
              <a:rPr lang="zh-CN" altLang="en-US" sz="2000" dirty="0">
                <a:latin typeface="Times New Roman" panose="02020603050405020304" pitchFamily="18" charset="0"/>
                <a:sym typeface="Symbol" panose="05050102010706020507"/>
              </a:rPr>
              <a:t>多余。</a:t>
            </a:r>
            <a:endParaRPr lang="en-US" altLang="zh-CN" sz="2000" dirty="0">
              <a:latin typeface="Times New Roman" panose="02020603050405020304" pitchFamily="18" charset="0"/>
              <a:sym typeface="Symbol" panose="05050102010706020507"/>
            </a:endParaRPr>
          </a:p>
          <a:p>
            <a:pPr marL="357505" lvl="1" indent="0">
              <a:buNone/>
            </a:pPr>
            <a:r>
              <a:rPr lang="en-US" altLang="zh-CN" sz="2000" dirty="0">
                <a:latin typeface="Times New Roman" panose="02020603050405020304" pitchFamily="18" charset="0"/>
                <a:sym typeface="Symbol" panose="05050102010706020507"/>
              </a:rPr>
              <a:t>        </a:t>
            </a:r>
            <a:r>
              <a:rPr lang="zh-CN" altLang="en-US" sz="2000" dirty="0">
                <a:latin typeface="Times New Roman" panose="02020603050405020304" pitchFamily="18" charset="0"/>
                <a:sym typeface="Symbol" panose="05050102010706020507"/>
              </a:rPr>
              <a:t>删除依赖左部多余的依赖后：</a:t>
            </a:r>
            <a:endParaRPr lang="en-US" altLang="zh-CN" sz="2000" dirty="0">
              <a:latin typeface="Times New Roman" panose="02020603050405020304" pitchFamily="18" charset="0"/>
              <a:sym typeface="Symbol" panose="05050102010706020507"/>
            </a:endParaRPr>
          </a:p>
          <a:p>
            <a:pPr marL="357505" lvl="1" indent="0">
              <a:buNone/>
            </a:pPr>
            <a:r>
              <a:rPr lang="en-US" altLang="zh-CN" sz="2000" dirty="0">
                <a:solidFill>
                  <a:srgbClr val="0000FF"/>
                </a:solidFill>
                <a:latin typeface="Times New Roman" panose="02020603050405020304" pitchFamily="18" charset="0"/>
                <a:sym typeface="Symbol" panose="05050102010706020507"/>
              </a:rPr>
              <a:t>        F2 = {AB</a:t>
            </a:r>
            <a:r>
              <a:rPr lang="en-US" altLang="zh-CN" sz="2000" dirty="0">
                <a:solidFill>
                  <a:srgbClr val="0000FF"/>
                </a:solidFill>
                <a:sym typeface="Symbol" panose="05050102010706020507"/>
              </a:rPr>
              <a:t>C,CA, BCD, </a:t>
            </a:r>
            <a:r>
              <a:rPr lang="en-US" altLang="zh-CN" sz="2000" dirty="0">
                <a:solidFill>
                  <a:srgbClr val="C00000"/>
                </a:solidFill>
                <a:sym typeface="Symbol" panose="05050102010706020507"/>
              </a:rPr>
              <a:t>CDB</a:t>
            </a:r>
            <a:r>
              <a:rPr lang="zh-CN" altLang="en-US" sz="2000" dirty="0">
                <a:solidFill>
                  <a:srgbClr val="0000FF"/>
                </a:solidFill>
                <a:sym typeface="Symbol" panose="05050102010706020507"/>
              </a:rPr>
              <a:t>，</a:t>
            </a:r>
            <a:r>
              <a:rPr lang="en-US" altLang="zh-CN" sz="2000" dirty="0">
                <a:solidFill>
                  <a:srgbClr val="0000FF"/>
                </a:solidFill>
                <a:sym typeface="Symbol" panose="05050102010706020507"/>
              </a:rPr>
              <a:t>DE,DG,BE C,</a:t>
            </a:r>
            <a:r>
              <a:rPr lang="en-US" altLang="zh-CN" sz="2000" dirty="0">
                <a:solidFill>
                  <a:srgbClr val="C00000"/>
                </a:solidFill>
                <a:sym typeface="Symbol" panose="05050102010706020507"/>
              </a:rPr>
              <a:t>CGB</a:t>
            </a:r>
            <a:r>
              <a:rPr lang="en-US" altLang="zh-CN" sz="2000" dirty="0">
                <a:solidFill>
                  <a:srgbClr val="0000FF"/>
                </a:solidFill>
                <a:sym typeface="Symbol" panose="05050102010706020507"/>
              </a:rPr>
              <a:t>, CGD, CEG</a:t>
            </a:r>
            <a:r>
              <a:rPr lang="en-US" altLang="zh-CN" sz="2000" dirty="0">
                <a:latin typeface="Times New Roman" panose="02020603050405020304" pitchFamily="18" charset="0"/>
                <a:sym typeface="Symbol" panose="05050102010706020507"/>
              </a:rPr>
              <a:t>}</a:t>
            </a:r>
            <a:endParaRPr lang="en-US" altLang="zh-CN" sz="2000" dirty="0">
              <a:latin typeface="Times New Roman" panose="02020603050405020304" pitchFamily="18" charset="0"/>
              <a:sym typeface="Symbol" panose="05050102010706020507"/>
            </a:endParaRPr>
          </a:p>
          <a:p>
            <a:pPr marL="814705" lvl="1" indent="-457200">
              <a:buFont typeface="+mj-lt"/>
              <a:buAutoNum type="arabicPeriod" startAt="3"/>
            </a:pPr>
            <a:r>
              <a:rPr lang="zh-CN" altLang="en-US" sz="2000" dirty="0">
                <a:latin typeface="Times New Roman" panose="02020603050405020304" pitchFamily="18" charset="0"/>
                <a:sym typeface="Symbol" panose="05050102010706020507"/>
              </a:rPr>
              <a:t>在</a:t>
            </a:r>
            <a:r>
              <a:rPr lang="en-US" altLang="zh-CN" sz="2000" dirty="0">
                <a:latin typeface="Times New Roman" panose="02020603050405020304" pitchFamily="18" charset="0"/>
                <a:sym typeface="Symbol" panose="05050102010706020507"/>
              </a:rPr>
              <a:t>F2</a:t>
            </a:r>
            <a:r>
              <a:rPr lang="zh-CN" altLang="en-US" sz="2000" dirty="0">
                <a:latin typeface="Times New Roman" panose="02020603050405020304" pitchFamily="18" charset="0"/>
                <a:sym typeface="Symbol" panose="05050102010706020507"/>
              </a:rPr>
              <a:t>中去掉</a:t>
            </a:r>
            <a:r>
              <a:rPr lang="zh-CN" altLang="en-US" sz="2000" b="1" dirty="0">
                <a:solidFill>
                  <a:srgbClr val="FF0000"/>
                </a:solidFill>
                <a:latin typeface="Times New Roman" panose="02020603050405020304" pitchFamily="18" charset="0"/>
                <a:sym typeface="Symbol" panose="05050102010706020507"/>
              </a:rPr>
              <a:t>多余的依赖</a:t>
            </a:r>
            <a:r>
              <a:rPr lang="zh-CN" altLang="en-US" sz="2000" dirty="0">
                <a:latin typeface="Times New Roman" panose="02020603050405020304" pitchFamily="18" charset="0"/>
                <a:sym typeface="Symbol" panose="05050102010706020507"/>
              </a:rPr>
              <a:t>。对</a:t>
            </a:r>
            <a:r>
              <a:rPr lang="en-US" altLang="zh-CN" sz="2000" dirty="0">
                <a:solidFill>
                  <a:srgbClr val="C00000"/>
                </a:solidFill>
                <a:sym typeface="Symbol" panose="05050102010706020507"/>
              </a:rPr>
              <a:t>CGB</a:t>
            </a:r>
            <a:r>
              <a:rPr lang="zh-CN" altLang="en-US" sz="2000" dirty="0">
                <a:latin typeface="Times New Roman" panose="02020603050405020304" pitchFamily="18" charset="0"/>
                <a:sym typeface="Symbol" panose="05050102010706020507"/>
              </a:rPr>
              <a:t>，由于</a:t>
            </a:r>
            <a:r>
              <a:rPr lang="en-US" altLang="zh-CN" sz="2000" dirty="0">
                <a:latin typeface="Times New Roman" panose="02020603050405020304" pitchFamily="18" charset="0"/>
                <a:sym typeface="Symbol" panose="05050102010706020507"/>
              </a:rPr>
              <a:t>(CG)</a:t>
            </a:r>
            <a:r>
              <a:rPr lang="en-US" altLang="zh-CN" sz="2000" baseline="30000" dirty="0">
                <a:latin typeface="Times New Roman" panose="02020603050405020304" pitchFamily="18" charset="0"/>
                <a:sym typeface="Symbol" panose="05050102010706020507"/>
              </a:rPr>
              <a:t>+</a:t>
            </a:r>
            <a:r>
              <a:rPr lang="en-US" altLang="zh-CN" sz="2000" dirty="0">
                <a:latin typeface="Times New Roman" panose="02020603050405020304" pitchFamily="18" charset="0"/>
                <a:sym typeface="Symbol" panose="05050102010706020507"/>
              </a:rPr>
              <a:t>=ABCDEG</a:t>
            </a:r>
            <a:r>
              <a:rPr lang="zh-CN" altLang="en-US" sz="2000" dirty="0">
                <a:latin typeface="Times New Roman" panose="02020603050405020304" pitchFamily="18" charset="0"/>
                <a:sym typeface="Symbol" panose="05050102010706020507"/>
              </a:rPr>
              <a:t>，故</a:t>
            </a:r>
            <a:r>
              <a:rPr lang="en-US" altLang="zh-CN" sz="2000" dirty="0">
                <a:solidFill>
                  <a:srgbClr val="C00000"/>
                </a:solidFill>
                <a:sym typeface="Symbol" panose="05050102010706020507"/>
              </a:rPr>
              <a:t>CGB</a:t>
            </a:r>
            <a:r>
              <a:rPr lang="zh-CN" altLang="en-US" sz="2000" dirty="0">
                <a:latin typeface="Times New Roman" panose="02020603050405020304" pitchFamily="18" charset="0"/>
                <a:sym typeface="Symbol" panose="05050102010706020507"/>
              </a:rPr>
              <a:t>是多余的。删除依赖左部多余的依赖后：</a:t>
            </a:r>
            <a:endParaRPr lang="en-US" altLang="zh-CN" sz="2000" dirty="0">
              <a:latin typeface="Times New Roman" panose="02020603050405020304" pitchFamily="18" charset="0"/>
              <a:sym typeface="Symbol" panose="05050102010706020507"/>
            </a:endParaRPr>
          </a:p>
          <a:p>
            <a:pPr marL="357505" lvl="1" indent="0">
              <a:buNone/>
            </a:pPr>
            <a:r>
              <a:rPr lang="en-US" altLang="zh-CN" sz="2000" dirty="0">
                <a:solidFill>
                  <a:srgbClr val="0000FF"/>
                </a:solidFill>
                <a:latin typeface="Times New Roman" panose="02020603050405020304" pitchFamily="18" charset="0"/>
                <a:sym typeface="Symbol" panose="05050102010706020507"/>
              </a:rPr>
              <a:t>        F3 = {AB</a:t>
            </a:r>
            <a:r>
              <a:rPr lang="en-US" altLang="zh-CN" sz="2000" dirty="0">
                <a:solidFill>
                  <a:srgbClr val="0000FF"/>
                </a:solidFill>
                <a:sym typeface="Symbol" panose="05050102010706020507"/>
              </a:rPr>
              <a:t>C,CA, BCD, CDB</a:t>
            </a:r>
            <a:r>
              <a:rPr lang="zh-CN" altLang="en-US" sz="2000" dirty="0">
                <a:solidFill>
                  <a:srgbClr val="0000FF"/>
                </a:solidFill>
                <a:sym typeface="Symbol" panose="05050102010706020507"/>
              </a:rPr>
              <a:t>，</a:t>
            </a:r>
            <a:r>
              <a:rPr lang="en-US" altLang="zh-CN" sz="2000" dirty="0">
                <a:solidFill>
                  <a:srgbClr val="0000FF"/>
                </a:solidFill>
                <a:sym typeface="Symbol" panose="05050102010706020507"/>
              </a:rPr>
              <a:t>DE,DG,BEC,CGD, CEG</a:t>
            </a:r>
            <a:r>
              <a:rPr lang="en-US" altLang="zh-CN" sz="2000" dirty="0">
                <a:latin typeface="Times New Roman" panose="02020603050405020304" pitchFamily="18" charset="0"/>
                <a:sym typeface="Symbol" panose="05050102010706020507"/>
              </a:rPr>
              <a:t>}.</a:t>
            </a:r>
            <a:endParaRPr lang="en-US" altLang="zh-CN" sz="2000" dirty="0">
              <a:latin typeface="Times New Roman" panose="02020603050405020304" pitchFamily="18" charset="0"/>
              <a:sym typeface="Symbol" panose="05050102010706020507"/>
            </a:endParaRPr>
          </a:p>
          <a:p>
            <a:pPr marL="357505" lvl="1" indent="0">
              <a:buNone/>
            </a:pPr>
            <a:r>
              <a:rPr lang="en-US" altLang="zh-CN" sz="2000" dirty="0">
                <a:solidFill>
                  <a:srgbClr val="C00000"/>
                </a:solidFill>
                <a:latin typeface="Times New Roman" panose="02020603050405020304" pitchFamily="18" charset="0"/>
                <a:sym typeface="Symbol" panose="05050102010706020507"/>
              </a:rPr>
              <a:t>       CG</a:t>
            </a:r>
            <a:r>
              <a:rPr lang="en-US" altLang="zh-CN" sz="2000" dirty="0">
                <a:solidFill>
                  <a:srgbClr val="C00000"/>
                </a:solidFill>
                <a:sym typeface="Symbol" panose="05050102010706020507"/>
              </a:rPr>
              <a:t></a:t>
            </a:r>
            <a:r>
              <a:rPr lang="en-US" altLang="zh-CN" sz="2000" dirty="0">
                <a:solidFill>
                  <a:srgbClr val="C00000"/>
                </a:solidFill>
                <a:latin typeface="Times New Roman" panose="02020603050405020304" pitchFamily="18" charset="0"/>
                <a:sym typeface="Symbol" panose="05050102010706020507"/>
              </a:rPr>
              <a:t>B</a:t>
            </a:r>
            <a:r>
              <a:rPr lang="zh-CN" altLang="en-US" sz="2000" dirty="0">
                <a:latin typeface="Times New Roman" panose="02020603050405020304" pitchFamily="18" charset="0"/>
                <a:sym typeface="Symbol" panose="05050102010706020507"/>
              </a:rPr>
              <a:t>与</a:t>
            </a:r>
            <a:r>
              <a:rPr lang="en-US" altLang="zh-CN" sz="2000" dirty="0">
                <a:solidFill>
                  <a:srgbClr val="C00000"/>
                </a:solidFill>
                <a:latin typeface="Times New Roman" panose="02020603050405020304" pitchFamily="18" charset="0"/>
                <a:sym typeface="Symbol" panose="05050102010706020507"/>
              </a:rPr>
              <a:t>CD</a:t>
            </a:r>
            <a:r>
              <a:rPr lang="en-US" altLang="zh-CN" sz="2000" dirty="0">
                <a:solidFill>
                  <a:srgbClr val="C00000"/>
                </a:solidFill>
                <a:sym typeface="Symbol" panose="05050102010706020507"/>
              </a:rPr>
              <a:t></a:t>
            </a:r>
            <a:r>
              <a:rPr lang="en-US" altLang="zh-CN" sz="2000" dirty="0">
                <a:solidFill>
                  <a:srgbClr val="C00000"/>
                </a:solidFill>
                <a:latin typeface="Times New Roman" panose="02020603050405020304" pitchFamily="18" charset="0"/>
                <a:sym typeface="Symbol" panose="05050102010706020507"/>
              </a:rPr>
              <a:t>B</a:t>
            </a:r>
            <a:r>
              <a:rPr lang="zh-CN" altLang="en-US" sz="2000" dirty="0">
                <a:latin typeface="Times New Roman" panose="02020603050405020304" pitchFamily="18" charset="0"/>
                <a:sym typeface="Symbol" panose="05050102010706020507"/>
              </a:rPr>
              <a:t>不能同时存在，但去掉任何一个都可以，说明最小依赖集不唯一。</a:t>
            </a:r>
            <a:endParaRPr lang="en-US" altLang="zh-CN" sz="2000" b="1" dirty="0">
              <a:solidFill>
                <a:srgbClr val="FF0000"/>
              </a:solidFill>
              <a:latin typeface="Times New Roman" panose="02020603050405020304" pitchFamily="18" charset="0"/>
              <a:sym typeface="Symbol" panose="05050102010706020507"/>
            </a:endParaRPr>
          </a:p>
          <a:p>
            <a:pPr marL="814705" lvl="1" indent="-457200">
              <a:buFont typeface="+mj-lt"/>
              <a:buAutoNum type="arabicPeriod" startAt="3"/>
            </a:pPr>
            <a:endParaRPr lang="en-US" altLang="zh-CN" sz="2000" b="1" dirty="0">
              <a:solidFill>
                <a:srgbClr val="FF0000"/>
              </a:solidFill>
              <a:latin typeface="Times New Roman" panose="02020603050405020304" pitchFamily="18" charset="0"/>
              <a:sym typeface="Symbol" panose="05050102010706020507"/>
            </a:endParaRPr>
          </a:p>
          <a:p>
            <a:pPr marL="814705" lvl="1" indent="-457200">
              <a:buFont typeface="+mj-lt"/>
              <a:buAutoNum type="arabicPeriod" startAt="3"/>
            </a:pP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六</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已知</a:t>
            </a:r>
            <a:r>
              <a:rPr lang="en-US" altLang="zh-CN" dirty="0"/>
              <a:t>R&lt;U, F&gt;</a:t>
            </a:r>
            <a:r>
              <a:rPr lang="zh-CN" altLang="en-US" dirty="0"/>
              <a:t>，</a:t>
            </a:r>
            <a:r>
              <a:rPr lang="en-US" altLang="zh-CN" dirty="0"/>
              <a:t>U={A, B, C, D, E, F, G, H, I, J}, F={ ABC</a:t>
            </a:r>
            <a:r>
              <a:rPr lang="en-US" altLang="zh-CN" dirty="0">
                <a:latin typeface="Cambria Math" panose="02040503050406030204" pitchFamily="18" charset="0"/>
                <a:ea typeface="Cambria Math" panose="02040503050406030204" pitchFamily="18" charset="0"/>
              </a:rPr>
              <a:t>→ </a:t>
            </a:r>
            <a:r>
              <a:rPr lang="en-US" altLang="zh-CN" dirty="0"/>
              <a:t>E, AB</a:t>
            </a:r>
            <a:r>
              <a:rPr lang="en-US" altLang="zh-CN" dirty="0">
                <a:latin typeface="Cambria Math" panose="02040503050406030204" pitchFamily="18" charset="0"/>
                <a:ea typeface="Cambria Math" panose="02040503050406030204" pitchFamily="18" charset="0"/>
              </a:rPr>
              <a:t>→</a:t>
            </a:r>
            <a:r>
              <a:rPr lang="en-US" altLang="zh-CN" dirty="0"/>
              <a:t>G, B</a:t>
            </a:r>
            <a:r>
              <a:rPr lang="en-US" altLang="zh-CN" dirty="0">
                <a:latin typeface="Cambria Math" panose="02040503050406030204" pitchFamily="18" charset="0"/>
                <a:ea typeface="Cambria Math" panose="02040503050406030204" pitchFamily="18" charset="0"/>
              </a:rPr>
              <a:t>→ </a:t>
            </a:r>
            <a:r>
              <a:rPr lang="en-US" altLang="zh-CN" dirty="0"/>
              <a:t>F, C</a:t>
            </a:r>
            <a:r>
              <a:rPr lang="en-US" altLang="zh-CN" dirty="0">
                <a:latin typeface="Cambria Math" panose="02040503050406030204" pitchFamily="18" charset="0"/>
                <a:ea typeface="Cambria Math" panose="02040503050406030204" pitchFamily="18" charset="0"/>
              </a:rPr>
              <a:t>→</a:t>
            </a:r>
            <a:r>
              <a:rPr lang="en-US" altLang="zh-CN" dirty="0"/>
              <a:t>J, CJ</a:t>
            </a:r>
            <a:r>
              <a:rPr lang="en-US" altLang="zh-CN" dirty="0">
                <a:latin typeface="Cambria Math" panose="02040503050406030204" pitchFamily="18" charset="0"/>
                <a:ea typeface="Cambria Math" panose="02040503050406030204" pitchFamily="18" charset="0"/>
              </a:rPr>
              <a:t>→</a:t>
            </a:r>
            <a:r>
              <a:rPr lang="en-US" altLang="zh-CN" dirty="0"/>
              <a:t>I, G</a:t>
            </a:r>
            <a:r>
              <a:rPr lang="en-US" altLang="zh-CN" dirty="0">
                <a:latin typeface="Cambria Math" panose="02040503050406030204" pitchFamily="18" charset="0"/>
                <a:ea typeface="Cambria Math" panose="02040503050406030204" pitchFamily="18" charset="0"/>
              </a:rPr>
              <a:t>→</a:t>
            </a:r>
            <a:r>
              <a:rPr lang="en-US" altLang="zh-CN" dirty="0"/>
              <a:t>H}</a:t>
            </a:r>
            <a:r>
              <a:rPr lang="zh-CN" altLang="en-US" dirty="0"/>
              <a:t>，求</a:t>
            </a:r>
            <a:r>
              <a:rPr lang="en-US" altLang="zh-CN" dirty="0"/>
              <a:t>R&lt;U, F&gt;</a:t>
            </a:r>
            <a:r>
              <a:rPr lang="zh-CN" altLang="en-US" dirty="0"/>
              <a:t>的最小函数依赖集。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6.1]</a:t>
            </a:r>
            <a:r>
              <a:rPr lang="zh-CN" altLang="en-US" dirty="0">
                <a:solidFill>
                  <a:srgbClr val="0000FF"/>
                </a:solidFill>
              </a:rPr>
              <a:t>建立一个描述学校教务的数据库</a:t>
            </a:r>
            <a:r>
              <a:rPr lang="zh-CN" altLang="en-US" dirty="0"/>
              <a:t>，该数据库涉及的对象包括：</a:t>
            </a:r>
            <a:endParaRPr lang="en-US" altLang="zh-CN" dirty="0"/>
          </a:p>
          <a:p>
            <a:pPr lvl="1"/>
            <a:r>
              <a:rPr lang="zh-CN" altLang="en-US" dirty="0"/>
              <a:t>学生学号</a:t>
            </a:r>
            <a:r>
              <a:rPr lang="en-US" altLang="zh-CN" dirty="0"/>
              <a:t>(</a:t>
            </a:r>
            <a:r>
              <a:rPr lang="en-US" altLang="zh-CN" dirty="0" err="1"/>
              <a:t>Sno</a:t>
            </a:r>
            <a:r>
              <a:rPr lang="en-US" altLang="zh-CN" dirty="0"/>
              <a:t>)</a:t>
            </a:r>
            <a:endParaRPr lang="en-US" altLang="zh-CN" dirty="0"/>
          </a:p>
          <a:p>
            <a:pPr lvl="1"/>
            <a:r>
              <a:rPr lang="zh-CN" altLang="en-US" dirty="0"/>
              <a:t>所在系</a:t>
            </a:r>
            <a:r>
              <a:rPr lang="en-US" altLang="zh-CN" dirty="0"/>
              <a:t>(</a:t>
            </a:r>
            <a:r>
              <a:rPr lang="en-US" altLang="zh-CN" dirty="0" err="1"/>
              <a:t>Dept</a:t>
            </a:r>
            <a:r>
              <a:rPr lang="en-US" altLang="zh-CN" dirty="0"/>
              <a:t>)</a:t>
            </a:r>
            <a:endParaRPr lang="en-US" altLang="zh-CN" dirty="0"/>
          </a:p>
          <a:p>
            <a:pPr lvl="1"/>
            <a:r>
              <a:rPr lang="zh-CN" altLang="en-US" dirty="0"/>
              <a:t>系主任姓名</a:t>
            </a:r>
            <a:r>
              <a:rPr lang="en-US" altLang="zh-CN" dirty="0"/>
              <a:t>(</a:t>
            </a:r>
            <a:r>
              <a:rPr lang="en-US" altLang="zh-CN" dirty="0" err="1"/>
              <a:t>Mname</a:t>
            </a:r>
            <a:r>
              <a:rPr lang="en-US" altLang="zh-CN" dirty="0"/>
              <a:t>)</a:t>
            </a:r>
            <a:endParaRPr lang="en-US" altLang="zh-CN" dirty="0"/>
          </a:p>
          <a:p>
            <a:pPr lvl="1"/>
            <a:r>
              <a:rPr lang="zh-CN" altLang="en-US" dirty="0"/>
              <a:t>课程号</a:t>
            </a:r>
            <a:r>
              <a:rPr lang="en-US" altLang="zh-CN" dirty="0"/>
              <a:t>(</a:t>
            </a:r>
            <a:r>
              <a:rPr lang="en-US" altLang="zh-CN" dirty="0" err="1"/>
              <a:t>Cno</a:t>
            </a:r>
            <a:r>
              <a:rPr lang="en-US" altLang="zh-CN" dirty="0"/>
              <a:t>)</a:t>
            </a:r>
            <a:endParaRPr lang="en-US" altLang="zh-CN" dirty="0"/>
          </a:p>
          <a:p>
            <a:pPr lvl="1"/>
            <a:r>
              <a:rPr lang="zh-CN" altLang="en-US" dirty="0"/>
              <a:t>成绩</a:t>
            </a:r>
            <a:r>
              <a:rPr lang="en-US" altLang="zh-CN" dirty="0"/>
              <a:t>(Grade)</a:t>
            </a:r>
            <a:endParaRPr lang="en-US" altLang="zh-CN" dirty="0"/>
          </a:p>
          <a:p>
            <a:r>
              <a:rPr lang="zh-CN" altLang="en-US" dirty="0">
                <a:sym typeface="Calibri" panose="020F0502020204030204" pitchFamily="34" charset="0"/>
              </a:rPr>
              <a:t>现实世界的已知事实</a:t>
            </a:r>
            <a:r>
              <a:rPr lang="en-US" altLang="zh-CN" dirty="0">
                <a:sym typeface="Calibri" panose="020F0502020204030204" pitchFamily="34" charset="0"/>
              </a:rPr>
              <a:t>(</a:t>
            </a:r>
            <a:r>
              <a:rPr lang="zh-CN" altLang="en-US" dirty="0">
                <a:sym typeface="Calibri" panose="020F0502020204030204" pitchFamily="34" charset="0"/>
              </a:rPr>
              <a:t>语义</a:t>
            </a:r>
            <a:r>
              <a:rPr lang="en-US" altLang="zh-CN" dirty="0">
                <a:sym typeface="Calibri" panose="020F0502020204030204" pitchFamily="34" charset="0"/>
              </a:rPr>
              <a:t>)</a:t>
            </a:r>
            <a:endParaRPr lang="en-US" altLang="zh-CN" dirty="0">
              <a:sym typeface="Calibri" panose="020F0502020204030204" pitchFamily="34" charset="0"/>
            </a:endParaRPr>
          </a:p>
          <a:p>
            <a:pPr lvl="1"/>
            <a:r>
              <a:rPr lang="zh-CN" altLang="en-US" dirty="0"/>
              <a:t>一个系有若干学生， 但一个学生只属于一个系；</a:t>
            </a:r>
            <a:endParaRPr lang="zh-CN" altLang="en-US" dirty="0"/>
          </a:p>
          <a:p>
            <a:pPr lvl="1"/>
            <a:r>
              <a:rPr lang="zh-CN" altLang="en-US" dirty="0"/>
              <a:t>一个系只有一名（正职）负责人；</a:t>
            </a:r>
            <a:endParaRPr lang="zh-CN" altLang="en-US" dirty="0"/>
          </a:p>
          <a:p>
            <a:pPr lvl="1"/>
            <a:r>
              <a:rPr lang="zh-CN" altLang="en-US" dirty="0"/>
              <a:t>一个学生可以选修多门课程，每门课程有若干学生选修；</a:t>
            </a:r>
            <a:endParaRPr lang="zh-CN" altLang="en-US" dirty="0"/>
          </a:p>
          <a:p>
            <a:pPr lvl="1"/>
            <a:r>
              <a:rPr lang="zh-CN" altLang="en-US" dirty="0"/>
              <a:t>每个学生学习每一门课程有一个成绩。</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右大括号 4"/>
          <p:cNvSpPr/>
          <p:nvPr/>
        </p:nvSpPr>
        <p:spPr>
          <a:xfrm>
            <a:off x="4495800" y="1295400"/>
            <a:ext cx="4572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箭头 5"/>
          <p:cNvSpPr/>
          <p:nvPr/>
        </p:nvSpPr>
        <p:spPr>
          <a:xfrm>
            <a:off x="5108038" y="2324099"/>
            <a:ext cx="626754" cy="19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89830" y="2209800"/>
            <a:ext cx="5387770" cy="461665"/>
          </a:xfrm>
          <a:prstGeom prst="rect">
            <a:avLst/>
          </a:prstGeom>
          <a:solidFill>
            <a:schemeClr val="bg1">
              <a:lumMod val="95000"/>
            </a:schemeClr>
          </a:solidFill>
        </p:spPr>
        <p:txBody>
          <a:bodyPr wrap="square" rtlCol="0">
            <a:spAutoFit/>
          </a:bodyPr>
          <a:lstStyle/>
          <a:p>
            <a:r>
              <a:rPr lang="en-US" altLang="zh-CN"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a:t>
            </a:r>
            <a:r>
              <a:rPr lang="en-US" altLang="zh-CN" sz="2400"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Sno,Dept,Mname,Cno,Grade</a:t>
            </a:r>
            <a:r>
              <a:rPr lang="en-US" altLang="zh-CN"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模式的分解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定义</a:t>
                </a:r>
                <a:r>
                  <a:rPr lang="en-US" altLang="zh-CN" dirty="0"/>
                  <a:t>6.16</a:t>
                </a:r>
                <a:r>
                  <a:rPr lang="zh-CN" altLang="en-US" dirty="0"/>
                  <a:t>（模式分解的定义）</a:t>
                </a:r>
                <a:endParaRPr lang="en-US" altLang="zh-CN" dirty="0"/>
              </a:p>
              <a:p>
                <a:pPr lvl="1"/>
                <a:r>
                  <a:rPr lang="zh-CN" altLang="en-US" b="1" dirty="0">
                    <a:solidFill>
                      <a:srgbClr val="FF0000"/>
                    </a:solidFill>
                    <a:latin typeface="MS Reference Sans Serif" panose="020B0604030504040204" pitchFamily="34" charset="0"/>
                  </a:rPr>
                  <a:t>关系模式</a:t>
                </a:r>
                <a:r>
                  <a:rPr lang="en-US" altLang="zh-CN" b="1" dirty="0">
                    <a:solidFill>
                      <a:srgbClr val="FF0000"/>
                    </a:solidFill>
                    <a:latin typeface="MS Reference Sans Serif" panose="020B0604030504040204" pitchFamily="34" charset="0"/>
                  </a:rPr>
                  <a:t>R&lt;U, F&gt;</a:t>
                </a:r>
                <a:r>
                  <a:rPr lang="zh-CN" altLang="en-US" dirty="0">
                    <a:latin typeface="MS Reference Sans Serif" panose="020B0604030504040204" pitchFamily="34" charset="0"/>
                  </a:rPr>
                  <a:t>的一个</a:t>
                </a:r>
                <a:r>
                  <a:rPr lang="zh-CN" altLang="en-US" b="1" dirty="0">
                    <a:solidFill>
                      <a:srgbClr val="FF0000"/>
                    </a:solidFill>
                    <a:latin typeface="MS Reference Sans Serif" panose="020B0604030504040204" pitchFamily="34" charset="0"/>
                  </a:rPr>
                  <a:t>分解</a:t>
                </a:r>
                <a:r>
                  <a:rPr lang="zh-CN" altLang="en-US" dirty="0">
                    <a:latin typeface="MS Reference Sans Serif" panose="020B0604030504040204" pitchFamily="34" charset="0"/>
                  </a:rPr>
                  <a:t>是指</a:t>
                </a:r>
                <a:endParaRPr lang="en-US" altLang="zh-CN" dirty="0">
                  <a:latin typeface="MS Reference Sans Serif" panose="020B0604030504040204" pitchFamily="34" charset="0"/>
                </a:endParaRPr>
              </a:p>
              <a:p>
                <a:pPr marL="357505" lvl="1" indent="0" algn="ctr">
                  <a:buNone/>
                </a:pPr>
                <a14:m>
                  <m:oMath xmlns:m="http://schemas.openxmlformats.org/officeDocument/2006/math">
                    <m:r>
                      <a:rPr lang="zh-CN" altLang="en-US" b="1" i="1" smtClean="0">
                        <a:solidFill>
                          <a:srgbClr val="0000CC"/>
                        </a:solidFill>
                        <a:latin typeface="Cambria Math" panose="02040503050406030204" pitchFamily="18" charset="0"/>
                      </a:rPr>
                      <m:t>𝝆</m:t>
                    </m:r>
                    <m:r>
                      <a:rPr lang="en-US" altLang="zh-CN" b="1" i="1">
                        <a:solidFill>
                          <a:srgbClr val="0000CC"/>
                        </a:solidFill>
                        <a:latin typeface="Cambria Math" panose="02040503050406030204" pitchFamily="18" charset="0"/>
                      </a:rPr>
                      <m:t>=</m:t>
                    </m:r>
                  </m:oMath>
                </a14:m>
                <a:r>
                  <a:rPr lang="en-US" altLang="zh-CN" b="1" dirty="0">
                    <a:solidFill>
                      <a:srgbClr val="0000CC"/>
                    </a:solidFill>
                    <a:latin typeface="MS Reference Sans Serif" panose="020B0604030504040204" pitchFamily="34" charset="0"/>
                  </a:rPr>
                  <a:t>{R</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,F</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&gt;, R</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,F</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&gt;, …, R</a:t>
                </a:r>
                <a:r>
                  <a:rPr lang="en-US" altLang="zh-CN" b="1" baseline="-25000" dirty="0">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 </a:t>
                </a:r>
                <a:r>
                  <a:rPr lang="en-US" altLang="zh-CN" b="1" dirty="0" err="1">
                    <a:solidFill>
                      <a:srgbClr val="0000CC"/>
                    </a:solidFill>
                    <a:latin typeface="MS Reference Sans Serif" panose="020B0604030504040204" pitchFamily="34" charset="0"/>
                  </a:rPr>
                  <a:t>F</a:t>
                </a:r>
                <a:r>
                  <a:rPr lang="en-US" altLang="zh-CN" b="1" baseline="-25000" dirty="0" err="1">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&gt;}</a:t>
                </a:r>
                <a:r>
                  <a:rPr lang="zh-CN" altLang="en-US" dirty="0">
                    <a:solidFill>
                      <a:srgbClr val="0000CC"/>
                    </a:solidFill>
                    <a:latin typeface="MS Reference Sans Serif" panose="020B0604030504040204" pitchFamily="34" charset="0"/>
                  </a:rPr>
                  <a:t>，</a:t>
                </a:r>
                <a:endParaRPr lang="en-US" altLang="zh-CN" dirty="0">
                  <a:solidFill>
                    <a:srgbClr val="0000CC"/>
                  </a:solidFill>
                  <a:latin typeface="MS Reference Sans Serif" panose="020B0604030504040204" pitchFamily="34" charset="0"/>
                </a:endParaRPr>
              </a:p>
              <a:p>
                <a:pPr marL="357505" lvl="1" indent="0">
                  <a:buNone/>
                </a:pPr>
                <a:r>
                  <a:rPr lang="zh-CN" altLang="en-US" dirty="0">
                    <a:latin typeface="MS Reference Sans Serif" panose="020B0604030504040204" pitchFamily="34" charset="0"/>
                  </a:rPr>
                  <a:t>其中</a:t>
                </a:r>
                <a:r>
                  <a:rPr lang="en-US" altLang="zh-CN" b="1" dirty="0">
                    <a:latin typeface="MS Reference Sans Serif" panose="020B0604030504040204" pitchFamily="34" charset="0"/>
                  </a:rPr>
                  <a:t>U</a:t>
                </a:r>
                <a:r>
                  <a:rPr lang="en-US" altLang="zh-CN" dirty="0">
                    <a:latin typeface="MS Reference Sans Serif" panose="020B0604030504040204" pitchFamily="34" charset="0"/>
                  </a:rPr>
                  <a:t>=</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sub>
                        </m:sSub>
                      </m:e>
                    </m:nary>
                    <m:r>
                      <a:rPr lang="zh-CN" altLang="en-US" i="1">
                        <a:latin typeface="Cambria Math" panose="02040503050406030204" pitchFamily="18" charset="0"/>
                      </a:rPr>
                      <m:t>，</m:t>
                    </m:r>
                  </m:oMath>
                </a14:m>
                <a:r>
                  <a:rPr lang="zh-CN" altLang="en-US" dirty="0">
                    <a:latin typeface="MS Reference Sans Serif" panose="020B0604030504040204" pitchFamily="34" charset="0"/>
                  </a:rPr>
                  <a:t>且没有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sub>
                    </m:sSub>
                    <m:r>
                      <a:rPr lang="zh-CN" altLang="en-US" dirty="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𝑈</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zh-CN" altLang="en-US" dirty="0">
                    <a:latin typeface="MS Reference Sans Serif" panose="020B0604030504040204" pitchFamily="34" charset="0"/>
                  </a:rPr>
                  <a:t>，</a:t>
                </a:r>
                <a:r>
                  <a:rPr lang="en-US" altLang="zh-CN" dirty="0">
                    <a:latin typeface="MS Reference Sans Serif" panose="020B0604030504040204" pitchFamily="34" charset="0"/>
                  </a:rPr>
                  <a:t>1</a:t>
                </a:r>
                <a:r>
                  <a:rPr lang="en-US" altLang="zh-CN" dirty="0">
                    <a:latin typeface="MS Reference Sans Serif" panose="020B0604030504040204" pitchFamily="34" charset="0"/>
                    <a:ea typeface="Cambria Math" panose="02040503050406030204" pitchFamily="18" charset="0"/>
                  </a:rPr>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𝑖</m:t>
                    </m:r>
                  </m:oMath>
                </a14:m>
                <a:r>
                  <a:rPr lang="zh-CN" altLang="en-US" dirty="0">
                    <a:latin typeface="MS Reference Sans Serif" panose="020B0604030504040204" pitchFamily="34" charset="0"/>
                    <a:ea typeface="Cambria Math" panose="02040503050406030204" pitchFamily="18" charset="0"/>
                  </a:rPr>
                  <a:t>，</a:t>
                </a:r>
                <a:r>
                  <a:rPr lang="en-US" altLang="zh-CN" i="1" dirty="0">
                    <a:latin typeface="MS Reference Sans Serif" panose="020B0604030504040204" pitchFamily="34" charset="0"/>
                    <a:ea typeface="Cambria Math" panose="02040503050406030204" pitchFamily="18" charset="0"/>
                  </a:rPr>
                  <a:t>j </a:t>
                </a:r>
                <a:r>
                  <a:rPr lang="en-US" altLang="zh-CN" dirty="0">
                    <a:latin typeface="MS Reference Sans Serif" panose="020B0604030504040204" pitchFamily="34" charset="0"/>
                    <a:ea typeface="Cambria Math" panose="02040503050406030204" pitchFamily="18" charset="0"/>
                  </a:rPr>
                  <a:t>≤</a:t>
                </a:r>
                <a:r>
                  <a:rPr lang="en-US" altLang="zh-CN" i="1" dirty="0">
                    <a:latin typeface="MS Reference Sans Serif" panose="020B0604030504040204" pitchFamily="34" charset="0"/>
                    <a:ea typeface="Cambria Math" panose="02040503050406030204" pitchFamily="18" charset="0"/>
                  </a:rPr>
                  <a:t>n</a:t>
                </a:r>
                <a:r>
                  <a:rPr lang="zh-CN" altLang="en-US" dirty="0">
                    <a:latin typeface="MS Reference Sans Serif" panose="020B0604030504040204" pitchFamily="34" charset="0"/>
                    <a:ea typeface="Cambria Math" panose="02040503050406030204" pitchFamily="18" charset="0"/>
                  </a:rPr>
                  <a:t>，</a:t>
                </a:r>
                <a14:m>
                  <m:oMath xmlns:m="http://schemas.openxmlformats.org/officeDocument/2006/math">
                    <m:sSub>
                      <m:sSubPr>
                        <m:ctrlPr>
                          <a:rPr lang="en-US" altLang="zh-CN" b="1" i="1" smtClean="0">
                            <a:solidFill>
                              <a:srgbClr val="FF0000"/>
                            </a:solidFill>
                            <a:latin typeface="Cambria Math" panose="02040503050406030204" pitchFamily="18" charset="0"/>
                            <a:ea typeface="Cambria Math" panose="02040503050406030204" pitchFamily="18" charset="0"/>
                          </a:rPr>
                        </m:ctrlPr>
                      </m:sSubPr>
                      <m:e>
                        <m:r>
                          <a:rPr lang="en-US" altLang="zh-CN" b="1" i="1" smtClean="0">
                            <a:solidFill>
                              <a:srgbClr val="FF0000"/>
                            </a:solidFill>
                            <a:latin typeface="Cambria Math" panose="02040503050406030204" pitchFamily="18" charset="0"/>
                            <a:ea typeface="Cambria Math" panose="02040503050406030204" pitchFamily="18" charset="0"/>
                          </a:rPr>
                          <m:t>𝑭</m:t>
                        </m:r>
                      </m:e>
                      <m:sub>
                        <m:r>
                          <a:rPr lang="en-US" altLang="zh-CN" b="1" i="1" smtClean="0">
                            <a:solidFill>
                              <a:srgbClr val="FF0000"/>
                            </a:solidFill>
                            <a:latin typeface="Cambria Math" panose="02040503050406030204" pitchFamily="18" charset="0"/>
                            <a:ea typeface="Cambria Math" panose="02040503050406030204" pitchFamily="18" charset="0"/>
                          </a:rPr>
                          <m:t>𝒊</m:t>
                        </m:r>
                      </m:sub>
                    </m:sSub>
                  </m:oMath>
                </a14:m>
                <a:r>
                  <a:rPr lang="zh-CN" altLang="en-US" dirty="0">
                    <a:solidFill>
                      <a:srgbClr val="FF0000"/>
                    </a:solidFill>
                    <a:latin typeface="MS Reference Sans Serif" panose="020B0604030504040204" pitchFamily="34" charset="0"/>
                    <a:ea typeface="Cambria Math" panose="02040503050406030204" pitchFamily="18" charset="0"/>
                  </a:rPr>
                  <a:t> 是</a:t>
                </a:r>
                <a:r>
                  <a:rPr lang="en-US" altLang="zh-CN" dirty="0">
                    <a:solidFill>
                      <a:srgbClr val="FF0000"/>
                    </a:solidFill>
                    <a:latin typeface="MS Reference Sans Serif" panose="020B0604030504040204" pitchFamily="34" charset="0"/>
                    <a:ea typeface="Cambria Math" panose="02040503050406030204" pitchFamily="18" charset="0"/>
                  </a:rPr>
                  <a:t>F</a:t>
                </a:r>
                <a:r>
                  <a:rPr lang="zh-CN" altLang="en-US" dirty="0">
                    <a:solidFill>
                      <a:srgbClr val="FF0000"/>
                    </a:solidFill>
                    <a:latin typeface="MS Reference Sans Serif" panose="020B0604030504040204" pitchFamily="34" charset="0"/>
                    <a:ea typeface="Cambria Math" panose="02040503050406030204" pitchFamily="18" charset="0"/>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𝑈</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latin typeface="MS Reference Sans Serif" panose="020B0604030504040204" pitchFamily="34" charset="0"/>
                    <a:ea typeface="Cambria Math" panose="02040503050406030204" pitchFamily="18" charset="0"/>
                  </a:rPr>
                  <a:t>上的投影</a:t>
                </a:r>
                <a:r>
                  <a:rPr lang="zh-CN" altLang="en-US" dirty="0">
                    <a:latin typeface="MS Reference Sans Serif" panose="020B0604030504040204" pitchFamily="34" charset="0"/>
                    <a:ea typeface="Cambria Math" panose="02040503050406030204" pitchFamily="18" charset="0"/>
                  </a:rPr>
                  <a:t>。</a:t>
                </a:r>
                <a:endParaRPr lang="en-US" altLang="zh-CN" dirty="0">
                  <a:latin typeface="MS Reference Sans Serif" panose="020B0604030504040204" pitchFamily="34" charset="0"/>
                </a:endParaRPr>
              </a:p>
              <a:p>
                <a:pPr lvl="1"/>
                <a:endParaRPr lang="en-US" altLang="zh-CN" dirty="0"/>
              </a:p>
              <a:p>
                <a:r>
                  <a:rPr lang="zh-CN" altLang="en-US" dirty="0"/>
                  <a:t>定义</a:t>
                </a:r>
                <a:r>
                  <a:rPr lang="en-US" altLang="zh-CN" dirty="0"/>
                  <a:t>6.17</a:t>
                </a:r>
                <a:endParaRPr lang="en-US" altLang="zh-CN" dirty="0"/>
              </a:p>
              <a:p>
                <a:pPr lvl="1"/>
                <a:r>
                  <a:rPr lang="zh-CN" altLang="en-US" dirty="0"/>
                  <a:t>函数依赖集合</a:t>
                </a:r>
                <a:r>
                  <a:rPr lang="en-US" altLang="zh-CN" dirty="0"/>
                  <a:t>{X</a:t>
                </a:r>
                <a:r>
                  <a:rPr lang="en-US" altLang="zh-CN" dirty="0">
                    <a:latin typeface="Cambria Math" panose="02040503050406030204" pitchFamily="18" charset="0"/>
                    <a:ea typeface="Cambria Math" panose="02040503050406030204" pitchFamily="18" charset="0"/>
                  </a:rPr>
                  <a:t>→</a:t>
                </a:r>
                <a:r>
                  <a:rPr lang="en-US" altLang="zh-CN" dirty="0"/>
                  <a:t>Y </a:t>
                </a:r>
                <a:r>
                  <a:rPr lang="en-US" altLang="zh-CN" dirty="0">
                    <a:latin typeface="Cambria Math" panose="02040503050406030204" pitchFamily="18" charset="0"/>
                    <a:ea typeface="Cambria Math" panose="02040503050406030204" pitchFamily="18" charset="0"/>
                  </a:rPr>
                  <a:t>∣</a:t>
                </a:r>
                <a:r>
                  <a:rPr lang="en-US" altLang="zh-CN" dirty="0"/>
                  <a:t> X</a:t>
                </a:r>
                <a:r>
                  <a:rPr lang="en-US" altLang="zh-CN" dirty="0">
                    <a:latin typeface="Cambria Math" panose="02040503050406030204" pitchFamily="18" charset="0"/>
                    <a:ea typeface="Cambria Math" panose="02040503050406030204" pitchFamily="18" charset="0"/>
                  </a:rPr>
                  <a:t>→</a:t>
                </a:r>
                <a:r>
                  <a:rPr lang="en-US" altLang="zh-CN" dirty="0"/>
                  <a:t>Y</a:t>
                </a:r>
                <a:r>
                  <a:rPr lang="en-US" altLang="zh-CN" dirty="0">
                    <a:latin typeface="Cambria Math" panose="02040503050406030204" pitchFamily="18" charset="0"/>
                    <a:ea typeface="Cambria Math" panose="02040503050406030204" pitchFamily="18" charset="0"/>
                  </a:rPr>
                  <a:t>∈F</a:t>
                </a:r>
                <a:r>
                  <a:rPr lang="en-US" altLang="zh-CN" baseline="50000"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b="0" i="0" dirty="0" smtClean="0">
                        <a:latin typeface="Cambria Math" panose="02040503050406030204" pitchFamily="18" charset="0"/>
                      </a:rPr>
                      <m:t>XY</m:t>
                    </m:r>
                    <m:r>
                      <a:rPr lang="zh-CN" altLang="en-US"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zh-CN" altLang="en-US" dirty="0"/>
                  <a:t>的一个覆盖</a:t>
                </a:r>
                <a14:m>
                  <m:oMath xmlns:m="http://schemas.openxmlformats.org/officeDocument/2006/math">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𝑭</m:t>
                        </m:r>
                      </m:e>
                      <m:sub>
                        <m:r>
                          <a:rPr lang="en-US" altLang="zh-CN" b="1" i="1">
                            <a:solidFill>
                              <a:srgbClr val="FF0000"/>
                            </a:solidFill>
                            <a:latin typeface="Cambria Math" panose="02040503050406030204" pitchFamily="18" charset="0"/>
                            <a:ea typeface="Cambria Math" panose="02040503050406030204" pitchFamily="18" charset="0"/>
                          </a:rPr>
                          <m:t>𝒊</m:t>
                        </m:r>
                      </m:sub>
                    </m:sSub>
                  </m:oMath>
                </a14:m>
                <a:r>
                  <a:rPr lang="zh-CN" altLang="en-US" dirty="0"/>
                  <a:t>叫做</a:t>
                </a:r>
                <a:r>
                  <a:rPr lang="en-US" altLang="zh-CN" dirty="0">
                    <a:solidFill>
                      <a:srgbClr val="FF0000"/>
                    </a:solidFill>
                    <a:latin typeface="MS Reference Sans Serif" panose="020B0604030504040204" pitchFamily="34" charset="0"/>
                    <a:ea typeface="Cambria Math" panose="02040503050406030204" pitchFamily="18" charset="0"/>
                  </a:rPr>
                  <a:t>F</a:t>
                </a:r>
                <a:r>
                  <a:rPr lang="zh-CN" altLang="en-US" dirty="0">
                    <a:solidFill>
                      <a:srgbClr val="FF0000"/>
                    </a:solidFill>
                    <a:latin typeface="MS Reference Sans Serif" panose="020B0604030504040204" pitchFamily="34" charset="0"/>
                    <a:ea typeface="Cambria Math" panose="02040503050406030204" pitchFamily="18" charset="0"/>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𝑈</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latin typeface="MS Reference Sans Serif" panose="020B0604030504040204" pitchFamily="34" charset="0"/>
                    <a:ea typeface="Cambria Math" panose="02040503050406030204" pitchFamily="18" charset="0"/>
                  </a:rPr>
                  <a:t>上的投影。</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r="1" b="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对于一个模式的分解是多种多样的，但分解后产生的模式应该与原模式</a:t>
            </a:r>
            <a:r>
              <a:rPr lang="zh-CN" altLang="en-US" b="1" u="sng" dirty="0">
                <a:solidFill>
                  <a:srgbClr val="FF0000"/>
                </a:solidFill>
              </a:rPr>
              <a:t>等价</a:t>
            </a:r>
            <a:r>
              <a:rPr lang="zh-CN" altLang="en-US" dirty="0"/>
              <a:t>。</a:t>
            </a:r>
            <a:endParaRPr lang="en-US" altLang="zh-CN" dirty="0"/>
          </a:p>
          <a:p>
            <a:endParaRPr lang="en-US" altLang="zh-CN" sz="1200" dirty="0"/>
          </a:p>
          <a:p>
            <a:r>
              <a:rPr lang="zh-CN" altLang="en-US" dirty="0"/>
              <a:t>实行分解的三条不同准则：</a:t>
            </a:r>
            <a:endParaRPr lang="en-US" altLang="zh-CN" dirty="0"/>
          </a:p>
          <a:p>
            <a:pPr lvl="1"/>
            <a:r>
              <a:rPr lang="zh-CN" altLang="en-US" dirty="0">
                <a:solidFill>
                  <a:srgbClr val="FF0000"/>
                </a:solidFill>
              </a:rPr>
              <a:t>无损连接性（</a:t>
            </a:r>
            <a:r>
              <a:rPr lang="en-US" altLang="zh-CN" dirty="0">
                <a:solidFill>
                  <a:srgbClr val="FF0000"/>
                </a:solidFill>
              </a:rPr>
              <a:t>lossless join</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保持函数依赖（</a:t>
            </a:r>
            <a:r>
              <a:rPr lang="en-US" altLang="zh-CN" dirty="0">
                <a:solidFill>
                  <a:srgbClr val="FF0000"/>
                </a:solidFill>
              </a:rPr>
              <a:t>preserve functional dependency</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既要保持函数依赖，又要具有无损连接性</a:t>
            </a:r>
            <a:endParaRPr lang="en-US" altLang="zh-CN" dirty="0">
              <a:solidFill>
                <a:srgbClr val="FF0000"/>
              </a:solidFill>
            </a:endParaRPr>
          </a:p>
          <a:p>
            <a:endParaRPr lang="en-US" altLang="zh-CN" sz="1200" dirty="0"/>
          </a:p>
          <a:p>
            <a:r>
              <a:rPr lang="zh-CN" altLang="en-US" dirty="0"/>
              <a:t>按照不同的分解准则，模式所能达到的分离程度各不相同，各种范式就是对分离程度的测度。</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normAutofit/>
          </a:bodyPr>
          <a:lstStyle/>
          <a:p>
            <a:pPr algn="just">
              <a:lnSpc>
                <a:spcPct val="120000"/>
              </a:lnSpc>
              <a:defRPr/>
            </a:pPr>
            <a:r>
              <a:rPr lang="zh-CN" altLang="en-US" dirty="0"/>
              <a:t>关系模式的规范化，其基本思想</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p:cNvPicPr>
            <a:picLocks noChangeAspect="1" noChangeArrowheads="1"/>
          </p:cNvPicPr>
          <p:nvPr/>
        </p:nvPicPr>
        <p:blipFill>
          <a:blip r:embed="rId1" cstate="print"/>
          <a:srcRect/>
          <a:stretch>
            <a:fillRect/>
          </a:stretch>
        </p:blipFill>
        <p:spPr bwMode="auto">
          <a:xfrm>
            <a:off x="2279576" y="1969380"/>
            <a:ext cx="7632848" cy="4422833"/>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若要求分解具有无损连接性，那么模式分解一定能够达到</a:t>
            </a:r>
            <a:r>
              <a:rPr lang="en-US" altLang="zh-CN" dirty="0"/>
              <a:t>4NF</a:t>
            </a:r>
            <a:r>
              <a:rPr lang="zh-CN" altLang="en-US" dirty="0"/>
              <a:t>。</a:t>
            </a:r>
            <a:endParaRPr lang="zh-CN" altLang="en-US" dirty="0"/>
          </a:p>
          <a:p>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endParaRPr lang="zh-CN" altLang="en-US" dirty="0"/>
          </a:p>
          <a:p>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endParaRPr lang="zh-CN" altLang="en-US" dirty="0"/>
          </a:p>
          <a:p>
            <a:pPr algn="just">
              <a:lnSpc>
                <a:spcPct val="150000"/>
              </a:lnSpc>
            </a:pPr>
            <a:r>
              <a:rPr lang="zh-CN" altLang="zh-CN" dirty="0"/>
              <a:t>规范化理论为数据库设计提供理论的指南和工具</a:t>
            </a:r>
            <a:endParaRPr lang="zh-CN" altLang="zh-CN" dirty="0"/>
          </a:p>
          <a:p>
            <a:pPr lvl="1" algn="just">
              <a:lnSpc>
                <a:spcPct val="150000"/>
              </a:lnSpc>
            </a:pPr>
            <a:r>
              <a:rPr lang="zh-CN" altLang="zh-CN" dirty="0">
                <a:solidFill>
                  <a:srgbClr val="FF0000"/>
                </a:solidFill>
              </a:rPr>
              <a:t>仅仅是指南和工具</a:t>
            </a:r>
            <a:endParaRPr lang="zh-CN" altLang="zh-CN" dirty="0">
              <a:solidFill>
                <a:srgbClr val="FF0000"/>
              </a:solidFill>
            </a:endParaRPr>
          </a:p>
          <a:p>
            <a:pPr algn="just">
              <a:lnSpc>
                <a:spcPct val="150000"/>
              </a:lnSpc>
            </a:pPr>
            <a:r>
              <a:rPr lang="zh-CN" altLang="zh-CN" dirty="0">
                <a:solidFill>
                  <a:srgbClr val="FF0000"/>
                </a:solidFill>
              </a:rPr>
              <a:t>并不是规范化程度越高，模式就越好</a:t>
            </a:r>
            <a:endParaRPr lang="zh-CN" altLang="zh-CN" dirty="0">
              <a:solidFill>
                <a:srgbClr val="FF0000"/>
              </a:solidFill>
            </a:endParaRPr>
          </a:p>
          <a:p>
            <a:pPr lvl="1" algn="just">
              <a:lnSpc>
                <a:spcPct val="150000"/>
              </a:lnSpc>
            </a:pPr>
            <a:r>
              <a:rPr lang="zh-CN" altLang="zh-CN" dirty="0"/>
              <a:t>必须结合应用环境和现实世界的具体情况合理地选择数据库模式</a:t>
            </a:r>
            <a:endParaRPr lang="zh-CN"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r>
              <a:rPr lang="zh-CN" altLang="en-US" dirty="0"/>
              <a:t>第</a:t>
            </a:r>
            <a:r>
              <a:rPr lang="en-US" altLang="zh-CN" dirty="0"/>
              <a:t>6</a:t>
            </a:r>
            <a:r>
              <a:rPr lang="zh-CN" altLang="en-US" dirty="0"/>
              <a:t>章习题：</a:t>
            </a:r>
            <a:r>
              <a:rPr lang="en-US" altLang="zh-CN" dirty="0"/>
              <a:t>1</a:t>
            </a:r>
            <a:r>
              <a:rPr lang="zh-CN" altLang="en-US" dirty="0"/>
              <a:t>，</a:t>
            </a:r>
            <a:r>
              <a:rPr lang="en-US" altLang="zh-CN" dirty="0"/>
              <a:t>2</a:t>
            </a:r>
            <a:r>
              <a:rPr lang="zh-CN" altLang="en-US" dirty="0"/>
              <a:t>，</a:t>
            </a:r>
            <a:r>
              <a:rPr lang="en-US" altLang="zh-CN" dirty="0"/>
              <a:t>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假设单一关系模式为：</a:t>
            </a:r>
            <a:r>
              <a:rPr lang="en-US" altLang="zh-CN" dirty="0"/>
              <a:t>Student&lt;U, F&gt;</a:t>
            </a:r>
            <a:r>
              <a:rPr lang="zh-CN" altLang="en-US" dirty="0"/>
              <a:t>，</a:t>
            </a:r>
            <a:endParaRPr lang="en-US" altLang="zh-CN" dirty="0"/>
          </a:p>
          <a:p>
            <a:pPr marL="0" indent="0">
              <a:buNone/>
            </a:pPr>
            <a:r>
              <a:rPr lang="en-US" altLang="zh-CN" dirty="0">
                <a:solidFill>
                  <a:srgbClr val="FF0000"/>
                </a:solidFill>
              </a:rPr>
              <a:t>   </a:t>
            </a:r>
            <a:r>
              <a:rPr lang="zh-CN" altLang="en-US" dirty="0">
                <a:solidFill>
                  <a:srgbClr val="FF0000"/>
                </a:solidFill>
              </a:rPr>
              <a:t>如何确定</a:t>
            </a:r>
            <a:r>
              <a:rPr lang="en-US" altLang="zh-CN" dirty="0">
                <a:solidFill>
                  <a:srgbClr val="FF0000"/>
                </a:solidFill>
              </a:rPr>
              <a:t>F</a:t>
            </a:r>
            <a:r>
              <a:rPr lang="zh-CN" altLang="en-US" dirty="0">
                <a:solidFill>
                  <a:srgbClr val="FF0000"/>
                </a:solidFill>
              </a:rPr>
              <a:t>？</a:t>
            </a:r>
            <a:endParaRPr lang="en-US" altLang="zh-CN" dirty="0">
              <a:solidFill>
                <a:srgbClr val="FF0000"/>
              </a:solidFill>
            </a:endParaRPr>
          </a:p>
          <a:p>
            <a:pPr lvl="1"/>
            <a:r>
              <a:rPr lang="zh-CN" altLang="en-US" dirty="0">
                <a:solidFill>
                  <a:srgbClr val="0000CC"/>
                </a:solidFill>
              </a:rPr>
              <a:t>根据上下文给定的语义，检查不同属性之间</a:t>
            </a:r>
            <a:r>
              <a:rPr lang="zh-CN" altLang="en-US" b="1" dirty="0">
                <a:solidFill>
                  <a:srgbClr val="FF0000"/>
                </a:solidFill>
              </a:rPr>
              <a:t>所有可能</a:t>
            </a:r>
            <a:r>
              <a:rPr lang="zh-CN" altLang="en-US" dirty="0">
                <a:solidFill>
                  <a:srgbClr val="0000CC"/>
                </a:solidFill>
              </a:rPr>
              <a:t>的函数依赖！</a:t>
            </a:r>
            <a:endParaRPr lang="en-US" altLang="zh-CN" dirty="0">
              <a:solidFill>
                <a:srgbClr val="0000CC"/>
              </a:solidFill>
            </a:endParaRPr>
          </a:p>
          <a:p>
            <a:pPr lvl="1"/>
            <a:r>
              <a:rPr lang="zh-CN" altLang="en-US" dirty="0">
                <a:solidFill>
                  <a:srgbClr val="0000CC"/>
                </a:solidFill>
                <a:sym typeface="Calibri" panose="020F0502020204030204" pitchFamily="34" charset="0"/>
              </a:rPr>
              <a:t> </a:t>
            </a:r>
            <a:r>
              <a:rPr lang="en-US" altLang="zh-CN" dirty="0">
                <a:solidFill>
                  <a:srgbClr val="0000CC"/>
                </a:solidFill>
                <a:sym typeface="Calibri" panose="020F0502020204030204" pitchFamily="34" charset="0"/>
              </a:rPr>
              <a:t>F={</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 </a:t>
            </a:r>
            <a:r>
              <a:rPr lang="en-US" altLang="zh-CN" dirty="0" err="1">
                <a:solidFill>
                  <a:srgbClr val="0000CC"/>
                </a:solidFill>
                <a:sym typeface="Calibri" panose="020F0502020204030204" pitchFamily="34" charset="0"/>
              </a:rPr>
              <a:t>Sdept</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Sdept</a:t>
            </a:r>
            <a:r>
              <a:rPr lang="en-US" altLang="zh-CN" dirty="0">
                <a:solidFill>
                  <a:srgbClr val="0000CC"/>
                </a:solidFill>
                <a:sym typeface="Calibri" panose="020F0502020204030204" pitchFamily="34" charset="0"/>
              </a:rPr>
              <a:t> → </a:t>
            </a:r>
            <a:r>
              <a:rPr lang="en-US" altLang="zh-CN" dirty="0" err="1">
                <a:solidFill>
                  <a:srgbClr val="0000CC"/>
                </a:solidFill>
                <a:sym typeface="Calibri" panose="020F0502020204030204" pitchFamily="34" charset="0"/>
              </a:rPr>
              <a:t>Mname</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 Grade}</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Group 6"/>
          <p:cNvGrpSpPr/>
          <p:nvPr/>
        </p:nvGrpSpPr>
        <p:grpSpPr bwMode="auto">
          <a:xfrm>
            <a:off x="3276600" y="3200400"/>
            <a:ext cx="5029200" cy="2286000"/>
            <a:chOff x="0" y="0"/>
            <a:chExt cx="5580" cy="2028"/>
          </a:xfrm>
        </p:grpSpPr>
        <p:sp>
          <p:nvSpPr>
            <p:cNvPr id="6" name="Rectangle 5"/>
            <p:cNvSpPr>
              <a:spLocks noChangeArrowheads="1"/>
            </p:cNvSpPr>
            <p:nvPr/>
          </p:nvSpPr>
          <p:spPr bwMode="auto">
            <a:xfrm>
              <a:off x="0" y="0"/>
              <a:ext cx="3600" cy="1092"/>
            </a:xfrm>
            <a:prstGeom prst="rect">
              <a:avLst/>
            </a:prstGeom>
            <a:noFill/>
            <a:ln w="28575">
              <a:solidFill>
                <a:srgbClr val="000000"/>
              </a:solidFill>
              <a:miter lim="800000"/>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7" name="Text Box 6"/>
            <p:cNvSpPr>
              <a:spLocks noChangeArrowheads="1"/>
            </p:cNvSpPr>
            <p:nvPr/>
          </p:nvSpPr>
          <p:spPr bwMode="auto">
            <a:xfrm>
              <a:off x="360" y="312"/>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 Sno</a:t>
              </a:r>
              <a:endParaRPr lang="zh-CN" altLang="en-US"/>
            </a:p>
          </p:txBody>
        </p:sp>
        <p:sp>
          <p:nvSpPr>
            <p:cNvPr id="8" name="Text Box 7"/>
            <p:cNvSpPr>
              <a:spLocks noChangeArrowheads="1"/>
            </p:cNvSpPr>
            <p:nvPr/>
          </p:nvSpPr>
          <p:spPr bwMode="auto">
            <a:xfrm>
              <a:off x="198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Cno</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9" name="Text Box 8"/>
            <p:cNvSpPr>
              <a:spLocks noChangeArrowheads="1"/>
            </p:cNvSpPr>
            <p:nvPr/>
          </p:nvSpPr>
          <p:spPr bwMode="auto">
            <a:xfrm>
              <a:off x="360" y="1560"/>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anose="02020603050405020304" pitchFamily="18" charset="0"/>
                  <a:sym typeface="Times New Roman" panose="02020603050405020304" pitchFamily="18" charset="0"/>
                </a:rPr>
                <a:t>Sdept</a:t>
              </a:r>
              <a:endParaRPr lang="en-US" altLang="zh-CN" sz="2000" b="1" dirty="0">
                <a:solidFill>
                  <a:srgbClr val="000000"/>
                </a:solidFill>
                <a:latin typeface="Times New Roman" panose="02020603050405020304" pitchFamily="18" charset="0"/>
                <a:sym typeface="Times New Roman" panose="02020603050405020304" pitchFamily="18" charset="0"/>
              </a:endParaRPr>
            </a:p>
          </p:txBody>
        </p:sp>
        <p:sp>
          <p:nvSpPr>
            <p:cNvPr id="10" name="Text Box 9"/>
            <p:cNvSpPr>
              <a:spLocks noChangeArrowheads="1"/>
            </p:cNvSpPr>
            <p:nvPr/>
          </p:nvSpPr>
          <p:spPr bwMode="auto">
            <a:xfrm>
              <a:off x="1980" y="1560"/>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anose="02020603050405020304" pitchFamily="18" charset="0"/>
                  <a:sym typeface="Times New Roman" panose="02020603050405020304" pitchFamily="18" charset="0"/>
                </a:rPr>
                <a:t>M</a:t>
              </a:r>
              <a:r>
                <a:rPr lang="en-US" altLang="zh-CN" sz="2400" b="1">
                  <a:solidFill>
                    <a:srgbClr val="000000"/>
                  </a:solidFill>
                  <a:latin typeface="Times New Roman" panose="02020603050405020304" pitchFamily="18" charset="0"/>
                  <a:sym typeface="Times New Roman" panose="02020603050405020304" pitchFamily="18" charset="0"/>
                </a:rPr>
                <a:t>nam</a:t>
              </a:r>
              <a:r>
                <a:rPr lang="en-US" altLang="zh-CN" sz="2000" b="1">
                  <a:solidFill>
                    <a:srgbClr val="000000"/>
                  </a:solidFill>
                  <a:latin typeface="Times New Roman" panose="02020603050405020304" pitchFamily="18" charset="0"/>
                  <a:sym typeface="Times New Roman" panose="02020603050405020304" pitchFamily="18" charset="0"/>
                </a:rPr>
                <a:t>e</a:t>
              </a:r>
              <a:endParaRPr lang="zh-CN" altLang="en-US"/>
            </a:p>
          </p:txBody>
        </p:sp>
        <p:sp>
          <p:nvSpPr>
            <p:cNvPr id="11" name="Line 10"/>
            <p:cNvSpPr>
              <a:spLocks noChangeShapeType="1"/>
            </p:cNvSpPr>
            <p:nvPr/>
          </p:nvSpPr>
          <p:spPr bwMode="auto">
            <a:xfrm>
              <a:off x="900" y="780"/>
              <a:ext cx="1" cy="780"/>
            </a:xfrm>
            <a:prstGeom prst="line">
              <a:avLst/>
            </a:prstGeom>
            <a:noFill/>
            <a:ln w="28575">
              <a:solidFill>
                <a:srgbClr val="000000"/>
              </a:solidFill>
              <a:round/>
              <a:tailEnd type="stealth" w="med" len="med"/>
            </a:ln>
          </p:spPr>
          <p:txBody>
            <a:bodyPr/>
            <a:lstStyle/>
            <a:p>
              <a:endParaRPr lang="zh-CN" altLang="en-US"/>
            </a:p>
          </p:txBody>
        </p:sp>
        <p:sp>
          <p:nvSpPr>
            <p:cNvPr id="12" name="Line 11"/>
            <p:cNvSpPr>
              <a:spLocks noChangeShapeType="1"/>
            </p:cNvSpPr>
            <p:nvPr/>
          </p:nvSpPr>
          <p:spPr bwMode="auto">
            <a:xfrm>
              <a:off x="1437" y="1716"/>
              <a:ext cx="540" cy="1"/>
            </a:xfrm>
            <a:prstGeom prst="line">
              <a:avLst/>
            </a:prstGeom>
            <a:noFill/>
            <a:ln w="28575">
              <a:solidFill>
                <a:srgbClr val="000000"/>
              </a:solidFill>
              <a:round/>
              <a:tailEnd type="stealth" w="med" len="med"/>
            </a:ln>
          </p:spPr>
          <p:txBody>
            <a:bodyPr/>
            <a:lstStyle/>
            <a:p>
              <a:endParaRPr lang="zh-CN" altLang="en-US"/>
            </a:p>
          </p:txBody>
        </p:sp>
        <p:sp>
          <p:nvSpPr>
            <p:cNvPr id="13" name="Text Box 12"/>
            <p:cNvSpPr>
              <a:spLocks noChangeArrowheads="1"/>
            </p:cNvSpPr>
            <p:nvPr/>
          </p:nvSpPr>
          <p:spPr bwMode="auto">
            <a:xfrm>
              <a:off x="432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Grade</a:t>
              </a:r>
              <a:endParaRPr lang="en-US" altLang="zh-CN" sz="2800" b="1">
                <a:solidFill>
                  <a:srgbClr val="000000"/>
                </a:solidFill>
                <a:latin typeface="Times New Roman" panose="02020603050405020304" pitchFamily="18" charset="0"/>
                <a:sym typeface="Times New Roman" panose="02020603050405020304" pitchFamily="18" charset="0"/>
              </a:endParaRPr>
            </a:p>
          </p:txBody>
        </p:sp>
        <p:sp>
          <p:nvSpPr>
            <p:cNvPr id="14" name="Line 13"/>
            <p:cNvSpPr>
              <a:spLocks noChangeShapeType="1"/>
            </p:cNvSpPr>
            <p:nvPr/>
          </p:nvSpPr>
          <p:spPr bwMode="auto">
            <a:xfrm>
              <a:off x="3600" y="468"/>
              <a:ext cx="720" cy="1"/>
            </a:xfrm>
            <a:prstGeom prst="line">
              <a:avLst/>
            </a:prstGeom>
            <a:noFill/>
            <a:ln w="28575">
              <a:solidFill>
                <a:srgbClr val="000000"/>
              </a:solidFill>
              <a:round/>
              <a:tailEnd type="stealth" w="med" len="med"/>
            </a:ln>
          </p:spPr>
          <p:txBody>
            <a:bodyPr/>
            <a:lstStyle/>
            <a:p>
              <a:endParaRPr lang="zh-CN" altLang="en-US"/>
            </a:p>
          </p:txBody>
        </p:sp>
      </p:grpSp>
      <p:sp>
        <p:nvSpPr>
          <p:cNvPr id="15" name="文本框 14"/>
          <p:cNvSpPr txBox="1"/>
          <p:nvPr/>
        </p:nvSpPr>
        <p:spPr>
          <a:xfrm>
            <a:off x="1701800" y="5865848"/>
            <a:ext cx="7772400" cy="523220"/>
          </a:xfrm>
          <a:prstGeom prst="rect">
            <a:avLst/>
          </a:prstGeom>
          <a:noFill/>
        </p:spPr>
        <p:txBody>
          <a:bodyPr wrap="square" rtlCol="0">
            <a:spAutoFit/>
          </a:bodyPr>
          <a:lstStyle/>
          <a:p>
            <a:pPr algn="ctr"/>
            <a:r>
              <a:rPr lang="zh-CN" altLang="en-US" sz="2800" dirty="0">
                <a:solidFill>
                  <a:srgbClr val="FF0000"/>
                </a:solidFill>
                <a:latin typeface="等线 Light" panose="02010600030101010101" pitchFamily="2" charset="-122"/>
                <a:ea typeface="等线 Light" panose="02010600030101010101" pitchFamily="2" charset="-122"/>
              </a:rPr>
              <a:t>思考：确定</a:t>
            </a:r>
            <a:r>
              <a:rPr lang="en-US" altLang="zh-CN" sz="2800" dirty="0">
                <a:solidFill>
                  <a:srgbClr val="FF0000"/>
                </a:solidFill>
                <a:latin typeface="等线 Light" panose="02010600030101010101" pitchFamily="2" charset="-122"/>
                <a:ea typeface="等线 Light" panose="02010600030101010101" pitchFamily="2" charset="-122"/>
              </a:rPr>
              <a:t>F</a:t>
            </a:r>
            <a:r>
              <a:rPr lang="zh-CN" altLang="en-US" sz="2800" dirty="0">
                <a:solidFill>
                  <a:srgbClr val="FF0000"/>
                </a:solidFill>
                <a:latin typeface="等线 Light" panose="02010600030101010101" pitchFamily="2" charset="-122"/>
                <a:ea typeface="等线 Light" panose="02010600030101010101" pitchFamily="2" charset="-122"/>
              </a:rPr>
              <a:t>的方法能用于甄别候选码吗？</a:t>
            </a:r>
            <a:endParaRPr lang="zh-CN" altLang="en-US" sz="28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outVertic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 name="COMMONDATA" val="eyJoZGlkIjoiNzM1NGMyYjc1MTZhYjAxY2RiYzMwMWMzNWFmMjBjMDkifQ=="/>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17499</Words>
  <Application>WPS 演示</Application>
  <PresentationFormat>宽屏</PresentationFormat>
  <Paragraphs>1403</Paragraphs>
  <Slides>84</Slides>
  <Notes>4</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84</vt:i4>
      </vt:variant>
    </vt:vector>
  </HeadingPairs>
  <TitlesOfParts>
    <vt:vector size="108" baseType="lpstr">
      <vt:lpstr>Arial</vt:lpstr>
      <vt:lpstr>宋体</vt:lpstr>
      <vt:lpstr>Wingdings</vt:lpstr>
      <vt:lpstr>等线</vt:lpstr>
      <vt:lpstr>等线 Light</vt:lpstr>
      <vt:lpstr>Times New Roman</vt:lpstr>
      <vt:lpstr>Calibri</vt:lpstr>
      <vt:lpstr>Symbol</vt:lpstr>
      <vt:lpstr>Courier New</vt:lpstr>
      <vt:lpstr>Monotype Sorts</vt:lpstr>
      <vt:lpstr>Wingdings</vt:lpstr>
      <vt:lpstr>微软雅黑</vt:lpstr>
      <vt:lpstr>Arial Unicode MS</vt:lpstr>
      <vt:lpstr>Menlo</vt:lpstr>
      <vt:lpstr>Segoe Print</vt:lpstr>
      <vt:lpstr>Cambria Math</vt:lpstr>
      <vt:lpstr>Wingdings 3</vt:lpstr>
      <vt:lpstr>Wingdings</vt:lpstr>
      <vt:lpstr>Calibri</vt:lpstr>
      <vt:lpstr>Arial Unicode MS</vt:lpstr>
      <vt:lpstr>Symbol</vt:lpstr>
      <vt:lpstr>Verdana</vt:lpstr>
      <vt:lpstr>MS Reference Sans Serif</vt:lpstr>
      <vt:lpstr>chtp8_07</vt:lpstr>
      <vt:lpstr>第二篇 数据库的应用与开发</vt:lpstr>
      <vt:lpstr>PowerPoint 演示文稿</vt:lpstr>
      <vt:lpstr>本章目标</vt:lpstr>
      <vt:lpstr>大纲</vt:lpstr>
      <vt:lpstr>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规范化</vt:lpstr>
      <vt:lpstr>函数依赖</vt:lpstr>
      <vt:lpstr>PowerPoint 演示文稿</vt:lpstr>
      <vt:lpstr>PowerPoint 演示文稿</vt:lpstr>
      <vt:lpstr>PowerPoint 演示文稿</vt:lpstr>
      <vt:lpstr>PowerPoint 演示文稿</vt:lpstr>
      <vt:lpstr>码</vt:lpstr>
      <vt:lpstr>PowerPoint 演示文稿</vt:lpstr>
      <vt:lpstr>PowerPoint 演示文稿</vt:lpstr>
      <vt:lpstr>范式</vt:lpstr>
      <vt:lpstr>2NF</vt:lpstr>
      <vt:lpstr>PowerPoint 演示文稿</vt:lpstr>
      <vt:lpstr>PowerPoint 演示文稿</vt:lpstr>
      <vt:lpstr>PowerPoint 演示文稿</vt:lpstr>
      <vt:lpstr>3NF</vt:lpstr>
      <vt:lpstr>保持无损连接性的一种分解算法-Heath定理</vt:lpstr>
      <vt:lpstr>示例</vt:lpstr>
      <vt:lpstr>BCNF</vt:lpstr>
      <vt:lpstr>PowerPoint 演示文稿</vt:lpstr>
      <vt:lpstr>PowerPoint 演示文稿</vt:lpstr>
      <vt:lpstr>PowerPoint 演示文稿</vt:lpstr>
      <vt:lpstr>PowerPoint 演示文稿</vt:lpstr>
      <vt:lpstr>分解成BCNF的一种算法</vt:lpstr>
      <vt:lpstr>PowerPoint 演示文稿</vt:lpstr>
      <vt:lpstr>PowerPoint 演示文稿</vt:lpstr>
      <vt:lpstr>函数依赖范畴内关系模式范式的确定</vt:lpstr>
      <vt:lpstr>PowerPoint 演示文稿</vt:lpstr>
      <vt:lpstr>多值依赖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课堂练习(二)</vt:lpstr>
      <vt:lpstr>4NF</vt:lpstr>
      <vt:lpstr>PowerPoint 演示文稿</vt:lpstr>
      <vt:lpstr>PowerPoint 演示文稿</vt:lpstr>
      <vt:lpstr>课堂练习</vt:lpstr>
      <vt:lpstr>PowerPoint 演示文稿</vt:lpstr>
      <vt:lpstr>课堂练习(三)</vt:lpstr>
      <vt:lpstr>规范化小结</vt:lpstr>
      <vt:lpstr>PowerPoint 演示文稿</vt:lpstr>
      <vt:lpstr>PowerPoint 演示文稿</vt:lpstr>
      <vt:lpstr>大纲</vt:lpstr>
      <vt:lpstr>数据依赖的公理系统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课堂练习(六)</vt:lpstr>
      <vt:lpstr>模式的分解</vt:lpstr>
      <vt:lpstr>PowerPoint 演示文稿</vt:lpstr>
      <vt:lpstr>本章小结</vt:lpstr>
      <vt:lpstr>PowerPoint 演示文稿</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1712</cp:revision>
  <dcterms:created xsi:type="dcterms:W3CDTF">2015-04-27T18:37:00Z</dcterms:created>
  <dcterms:modified xsi:type="dcterms:W3CDTF">2022-05-16T14:28:09Z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89A6C18A82BE456CB9997DE9397EC7ED</vt:lpwstr>
  </property>
  <property fmtid="{D5CDD505-2E9C-101B-9397-08002B2CF9AE}" pid="3" name="KSOProductBuildVer">
    <vt:lpwstr>2052-11.1.0.11636</vt:lpwstr>
  </property>
</Properties>
</file>