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83"/>
  </p:notesMasterIdLst>
  <p:sldIdLst>
    <p:sldId id="256" r:id="rId3"/>
    <p:sldId id="261" r:id="rId4"/>
    <p:sldId id="257"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2" r:id="rId24"/>
    <p:sldId id="340" r:id="rId25"/>
    <p:sldId id="343" r:id="rId26"/>
    <p:sldId id="344" r:id="rId27"/>
    <p:sldId id="345" r:id="rId28"/>
    <p:sldId id="346" r:id="rId29"/>
    <p:sldId id="347" r:id="rId30"/>
    <p:sldId id="348" r:id="rId31"/>
    <p:sldId id="413" r:id="rId32"/>
    <p:sldId id="414" r:id="rId33"/>
    <p:sldId id="415" r:id="rId34"/>
    <p:sldId id="416" r:id="rId35"/>
    <p:sldId id="412" r:id="rId36"/>
    <p:sldId id="349" r:id="rId37"/>
    <p:sldId id="350" r:id="rId38"/>
    <p:sldId id="351" r:id="rId39"/>
    <p:sldId id="352" r:id="rId40"/>
    <p:sldId id="353" r:id="rId41"/>
    <p:sldId id="355" r:id="rId42"/>
    <p:sldId id="356" r:id="rId43"/>
    <p:sldId id="358" r:id="rId44"/>
    <p:sldId id="359" r:id="rId45"/>
    <p:sldId id="357" r:id="rId46"/>
    <p:sldId id="360" r:id="rId47"/>
    <p:sldId id="361" r:id="rId48"/>
    <p:sldId id="362" r:id="rId49"/>
    <p:sldId id="364" r:id="rId50"/>
    <p:sldId id="365" r:id="rId51"/>
    <p:sldId id="366"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1" r:id="rId65"/>
    <p:sldId id="382" r:id="rId66"/>
    <p:sldId id="383" r:id="rId67"/>
    <p:sldId id="380" r:id="rId68"/>
    <p:sldId id="384" r:id="rId69"/>
    <p:sldId id="385" r:id="rId70"/>
    <p:sldId id="386" r:id="rId71"/>
    <p:sldId id="388" r:id="rId72"/>
    <p:sldId id="387" r:id="rId73"/>
    <p:sldId id="389" r:id="rId74"/>
    <p:sldId id="392" r:id="rId75"/>
    <p:sldId id="391" r:id="rId76"/>
    <p:sldId id="393" r:id="rId77"/>
    <p:sldId id="394" r:id="rId78"/>
    <p:sldId id="395" r:id="rId79"/>
    <p:sldId id="396" r:id="rId80"/>
    <p:sldId id="397" r:id="rId81"/>
    <p:sldId id="398" r:id="rId82"/>
    <p:sldId id="399" r:id="rId84"/>
    <p:sldId id="400" r:id="rId85"/>
    <p:sldId id="401" r:id="rId86"/>
    <p:sldId id="402" r:id="rId87"/>
    <p:sldId id="403" r:id="rId88"/>
    <p:sldId id="404" r:id="rId89"/>
    <p:sldId id="405" r:id="rId90"/>
    <p:sldId id="406" r:id="rId91"/>
    <p:sldId id="407" r:id="rId92"/>
    <p:sldId id="408" r:id="rId93"/>
    <p:sldId id="409" r:id="rId94"/>
    <p:sldId id="410" r:id="rId95"/>
    <p:sldId id="322" r:id="rId96"/>
    <p:sldId id="411" r:id="rId97"/>
    <p:sldId id="321" r:id="rId98"/>
  </p:sldIdLst>
  <p:sldSz cx="12192000" cy="6858000"/>
  <p:notesSz cx="6858000" cy="9144000"/>
  <p:custDataLst>
    <p:tags r:id="rId10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33CC"/>
    <a:srgbClr val="996833"/>
    <a:srgbClr val="000099"/>
    <a:srgbClr val="FF9900"/>
    <a:srgbClr val="990033"/>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000" autoAdjust="0"/>
  </p:normalViewPr>
  <p:slideViewPr>
    <p:cSldViewPr>
      <p:cViewPr varScale="1">
        <p:scale>
          <a:sx n="80" d="100"/>
          <a:sy n="80" d="100"/>
        </p:scale>
        <p:origin x="553" y="4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notesMaster" Target="notesMasters/notesMaster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gs" Target="tags/tag2.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BBCA</a:t>
            </a:r>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t>1.</a:t>
            </a:r>
            <a:r>
              <a:rPr lang="zh-CN" altLang="en-US" sz="1000" dirty="0"/>
              <a:t>新奥尔良方法、基于</a:t>
            </a:r>
            <a:r>
              <a:rPr lang="en-US" altLang="zh-CN" sz="1000" dirty="0"/>
              <a:t>E-R</a:t>
            </a:r>
            <a:r>
              <a:rPr lang="zh-CN" altLang="en-US" sz="1000" dirty="0"/>
              <a:t>模型的方法、</a:t>
            </a:r>
            <a:r>
              <a:rPr lang="en-US" altLang="zh-CN" sz="1000" dirty="0"/>
              <a:t>3NF</a:t>
            </a:r>
            <a:r>
              <a:rPr lang="zh-CN" altLang="en-US" sz="1000" dirty="0"/>
              <a:t>的设计方法、面向对象的设计方法</a:t>
            </a:r>
            <a:endParaRPr lang="en-US" altLang="zh-CN" sz="1000" dirty="0"/>
          </a:p>
          <a:p>
            <a:r>
              <a:rPr lang="en-US" altLang="zh-CN" sz="1000" dirty="0"/>
              <a:t>2.</a:t>
            </a:r>
            <a:r>
              <a:rPr lang="zh-CN" altLang="en-US" sz="1000" dirty="0"/>
              <a:t>合并，修改和重构</a:t>
            </a:r>
            <a:endParaRPr lang="en-US" altLang="zh-CN" sz="1000" dirty="0"/>
          </a:p>
          <a:p>
            <a:r>
              <a:rPr lang="en-US" altLang="zh-CN" sz="1000" dirty="0"/>
              <a:t>3.B</a:t>
            </a:r>
            <a:r>
              <a:rPr lang="en-US" altLang="zh-CN" sz="1000" baseline="30000" dirty="0"/>
              <a:t>+</a:t>
            </a:r>
            <a:r>
              <a:rPr lang="zh-CN" altLang="en-US" sz="1000" dirty="0"/>
              <a:t>树、聚簇</a:t>
            </a:r>
            <a:endParaRPr lang="zh-CN" altLang="en-US" sz="1000"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6280" indent="-358775">
              <a:lnSpc>
                <a:spcPct val="130000"/>
              </a:lnSpc>
              <a:defRPr sz="2200">
                <a:latin typeface="等线 Light" panose="02010600030101010101" pitchFamily="2" charset="-122"/>
                <a:ea typeface="等线 Light" panose="02010600030101010101" pitchFamily="2" charset="-122"/>
              </a:defRPr>
            </a:lvl2pPr>
            <a:lvl3pPr marL="901700" indent="-186055">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databasestar.com/data-modeling-tools/"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jxgzCHforever/p/8650056.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7</a:t>
            </a:r>
            <a:r>
              <a:rPr lang="zh-CN" altLang="en-US" sz="6000" dirty="0">
                <a:solidFill>
                  <a:srgbClr val="000099"/>
                </a:solidFill>
                <a:latin typeface="等线" panose="02010600030101010101" pitchFamily="2" charset="-122"/>
                <a:ea typeface="等线" panose="02010600030101010101" pitchFamily="2" charset="-122"/>
              </a:rPr>
              <a:t>章 数据库设计</a:t>
            </a:r>
            <a:endParaRPr lang="en-US" altLang="zh-CN" sz="6000" dirty="0">
              <a:solidFill>
                <a:srgbClr val="000099"/>
              </a:solidFill>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0000FF"/>
                </a:solidFill>
              </a:rPr>
              <a:t>常用数据库设计方法</a:t>
            </a:r>
            <a:endParaRPr lang="en-US" altLang="zh-CN" dirty="0">
              <a:solidFill>
                <a:srgbClr val="0000FF"/>
              </a:solidFill>
            </a:endParaRPr>
          </a:p>
          <a:p>
            <a:pPr lvl="1"/>
            <a:r>
              <a:rPr lang="zh-CN" altLang="en-US" dirty="0"/>
              <a:t>新奥尔良（</a:t>
            </a:r>
            <a:r>
              <a:rPr lang="en-US" altLang="zh-CN" dirty="0"/>
              <a:t>New Orleans</a:t>
            </a:r>
            <a:r>
              <a:rPr lang="zh-CN" altLang="en-US" dirty="0"/>
              <a:t>）方法</a:t>
            </a:r>
            <a:endParaRPr lang="zh-CN" altLang="en-US" dirty="0"/>
          </a:p>
          <a:p>
            <a:pPr lvl="1"/>
            <a:r>
              <a:rPr lang="zh-CN" altLang="en-US" dirty="0"/>
              <a:t>基于</a:t>
            </a:r>
            <a:r>
              <a:rPr lang="en-US" altLang="zh-CN" dirty="0"/>
              <a:t>E-R</a:t>
            </a:r>
            <a:r>
              <a:rPr lang="zh-CN" altLang="en-US" dirty="0"/>
              <a:t>模型的数据库设计方法</a:t>
            </a:r>
            <a:endParaRPr lang="zh-CN" altLang="en-US" dirty="0"/>
          </a:p>
          <a:p>
            <a:pPr lvl="1"/>
            <a:r>
              <a:rPr lang="en-US" altLang="zh-CN" dirty="0"/>
              <a:t>3NF</a:t>
            </a:r>
            <a:r>
              <a:rPr lang="zh-CN" altLang="en-US" dirty="0"/>
              <a:t>（第三范式）的设计方法</a:t>
            </a:r>
            <a:endParaRPr lang="zh-CN" altLang="en-US" dirty="0"/>
          </a:p>
          <a:p>
            <a:pPr lvl="1"/>
            <a:r>
              <a:rPr lang="zh-CN" altLang="en-US" dirty="0"/>
              <a:t>面向对象的数据库设计方法</a:t>
            </a:r>
            <a:endParaRPr lang="zh-CN" altLang="en-US" dirty="0"/>
          </a:p>
          <a:p>
            <a:pPr lvl="1"/>
            <a:r>
              <a:rPr lang="zh-CN" altLang="en-US" dirty="0"/>
              <a:t>统一建模语言（</a:t>
            </a:r>
            <a:r>
              <a:rPr lang="en-US" altLang="zh-CN" dirty="0"/>
              <a:t>UML</a:t>
            </a:r>
            <a:r>
              <a:rPr lang="zh-CN" altLang="en-US" dirty="0"/>
              <a:t>）方法</a:t>
            </a:r>
            <a:endParaRPr lang="en-US" altLang="zh-CN" dirty="0"/>
          </a:p>
          <a:p>
            <a:pPr lvl="1"/>
            <a:endParaRPr lang="zh-CN" altLang="en-US" sz="1100" dirty="0"/>
          </a:p>
          <a:p>
            <a:r>
              <a:rPr lang="zh-CN" altLang="en-US" dirty="0"/>
              <a:t>为保证数据库系统的开发质量，提高开发效率，市场上有很多的</a:t>
            </a:r>
            <a:r>
              <a:rPr lang="zh-CN" altLang="en-US" dirty="0">
                <a:solidFill>
                  <a:srgbClr val="FF0000"/>
                </a:solidFill>
              </a:rPr>
              <a:t>数据库设计工具</a:t>
            </a:r>
            <a:r>
              <a:rPr lang="zh-CN" altLang="en-US" dirty="0"/>
              <a:t>被普遍用于大型数据库的设计中。</a:t>
            </a:r>
            <a:endParaRPr lang="en-US" altLang="zh-CN" dirty="0"/>
          </a:p>
          <a:p>
            <a:pPr lvl="1"/>
            <a:r>
              <a:rPr lang="zh-CN" altLang="en-US" dirty="0"/>
              <a:t>工具列表参考：</a:t>
            </a:r>
            <a:r>
              <a:rPr lang="zh-CN" altLang="en-US" sz="2400" dirty="0">
                <a:solidFill>
                  <a:srgbClr val="0000FF"/>
                </a:solidFill>
                <a:hlinkClick r:id="rId1"/>
              </a:rPr>
              <a:t>https://www.databasestar.com/data-modeling-tools/</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数据库设计的基本步骤</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008373"/>
            <a:ext cx="5065209" cy="567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342518" y="1059828"/>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整个设计的</a:t>
            </a:r>
            <a:r>
              <a:rPr lang="zh-CN" altLang="en-US" sz="1400" dirty="0">
                <a:solidFill>
                  <a:srgbClr val="FF0000"/>
                </a:solidFill>
                <a:latin typeface="+mn-ea"/>
              </a:rPr>
              <a:t>基础</a:t>
            </a:r>
            <a:endParaRPr lang="en-US" altLang="zh-CN" sz="1400" dirty="0">
              <a:solidFill>
                <a:srgbClr val="FF0000"/>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是否做得充分与准确，决定了构建数据库的速度和质量，独立于具体</a:t>
            </a:r>
            <a:r>
              <a:rPr lang="en-US" altLang="zh-CN" sz="1400" dirty="0">
                <a:solidFill>
                  <a:srgbClr val="0000CC"/>
                </a:solidFill>
                <a:latin typeface="+mn-ea"/>
              </a:rPr>
              <a:t>DBMS</a:t>
            </a:r>
            <a:endParaRPr lang="en-US" altLang="zh-CN" sz="1400" dirty="0">
              <a:solidFill>
                <a:srgbClr val="0000CC"/>
              </a:solidFill>
              <a:latin typeface="+mn-ea"/>
            </a:endParaRPr>
          </a:p>
        </p:txBody>
      </p:sp>
      <p:sp>
        <p:nvSpPr>
          <p:cNvPr id="3" name="文本框 2"/>
          <p:cNvSpPr txBox="1"/>
          <p:nvPr/>
        </p:nvSpPr>
        <p:spPr>
          <a:xfrm>
            <a:off x="4127500" y="1059828"/>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8" name="文本框 7"/>
          <p:cNvSpPr txBox="1"/>
          <p:nvPr/>
        </p:nvSpPr>
        <p:spPr>
          <a:xfrm>
            <a:off x="4127500" y="167702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9" name="文本框 8"/>
          <p:cNvSpPr txBox="1"/>
          <p:nvPr/>
        </p:nvSpPr>
        <p:spPr>
          <a:xfrm>
            <a:off x="4127500" y="262482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0" name="文本框 9"/>
          <p:cNvSpPr txBox="1"/>
          <p:nvPr/>
        </p:nvSpPr>
        <p:spPr>
          <a:xfrm>
            <a:off x="4127500" y="3962122"/>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1" name="文本框 10"/>
          <p:cNvSpPr txBox="1"/>
          <p:nvPr/>
        </p:nvSpPr>
        <p:spPr>
          <a:xfrm>
            <a:off x="4127500" y="531588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2" name="文本框 11"/>
          <p:cNvSpPr txBox="1"/>
          <p:nvPr/>
        </p:nvSpPr>
        <p:spPr>
          <a:xfrm>
            <a:off x="4102100" y="620360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3" name="文本框 12"/>
          <p:cNvSpPr txBox="1"/>
          <p:nvPr/>
        </p:nvSpPr>
        <p:spPr>
          <a:xfrm>
            <a:off x="5342518" y="1583048"/>
            <a:ext cx="6544682" cy="52197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整个设计的</a:t>
            </a:r>
            <a:r>
              <a:rPr lang="zh-CN" altLang="en-US" sz="1400" dirty="0">
                <a:solidFill>
                  <a:srgbClr val="FF0000"/>
                </a:solidFill>
                <a:latin typeface="+mn-ea"/>
              </a:rPr>
              <a:t>关键（</a:t>
            </a:r>
            <a:r>
              <a:rPr lang="en-US" altLang="zh-CN" sz="1400" dirty="0">
                <a:solidFill>
                  <a:srgbClr val="FF0000"/>
                </a:solidFill>
                <a:latin typeface="+mn-ea"/>
              </a:rPr>
              <a:t>ER</a:t>
            </a:r>
            <a:r>
              <a:rPr lang="zh-CN" altLang="en-US" sz="1400" dirty="0">
                <a:solidFill>
                  <a:srgbClr val="FF0000"/>
                </a:solidFill>
                <a:latin typeface="+mn-ea"/>
              </a:rPr>
              <a:t>图片）</a:t>
            </a:r>
            <a:endParaRPr lang="zh-CN" altLang="en-US" sz="1400" dirty="0">
              <a:solidFill>
                <a:srgbClr val="FF0000"/>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通过对用户需求进行综合、归纳和抽象，</a:t>
            </a:r>
            <a:r>
              <a:rPr lang="zh-CN" altLang="en-US" sz="1400" dirty="0">
                <a:solidFill>
                  <a:srgbClr val="0000CC"/>
                </a:solidFill>
                <a:highlight>
                  <a:srgbClr val="FFFF00"/>
                </a:highlight>
                <a:latin typeface="+mn-ea"/>
              </a:rPr>
              <a:t>形成一个独立于具体</a:t>
            </a:r>
            <a:r>
              <a:rPr lang="en-US" altLang="zh-CN" sz="1400" dirty="0">
                <a:solidFill>
                  <a:srgbClr val="0000CC"/>
                </a:solidFill>
                <a:highlight>
                  <a:srgbClr val="FFFF00"/>
                </a:highlight>
                <a:latin typeface="+mn-ea"/>
              </a:rPr>
              <a:t>DBMS</a:t>
            </a:r>
            <a:r>
              <a:rPr lang="zh-CN" altLang="en-US" sz="1400" dirty="0">
                <a:solidFill>
                  <a:srgbClr val="0000CC"/>
                </a:solidFill>
                <a:highlight>
                  <a:srgbClr val="FFFF00"/>
                </a:highlight>
                <a:latin typeface="+mn-ea"/>
              </a:rPr>
              <a:t>的概念模型</a:t>
            </a:r>
            <a:endParaRPr lang="zh-CN" altLang="en-US" sz="1400" dirty="0">
              <a:solidFill>
                <a:srgbClr val="0000CC"/>
              </a:solidFill>
              <a:highlight>
                <a:srgbClr val="FFFF00"/>
              </a:highlight>
              <a:latin typeface="+mn-ea"/>
            </a:endParaRPr>
          </a:p>
        </p:txBody>
      </p:sp>
      <p:sp>
        <p:nvSpPr>
          <p:cNvPr id="14" name="文本框 13"/>
          <p:cNvSpPr txBox="1"/>
          <p:nvPr/>
        </p:nvSpPr>
        <p:spPr>
          <a:xfrm>
            <a:off x="5342518" y="2624825"/>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将概念结构转换为某个数据库管理系统所支持的</a:t>
            </a:r>
            <a:r>
              <a:rPr lang="zh-CN" altLang="en-US" sz="1400" dirty="0">
                <a:solidFill>
                  <a:srgbClr val="0000CC"/>
                </a:solidFill>
                <a:highlight>
                  <a:srgbClr val="FFFF00"/>
                </a:highlight>
                <a:latin typeface="+mn-ea"/>
              </a:rPr>
              <a:t>数据模型</a:t>
            </a:r>
            <a:r>
              <a:rPr lang="zh-CN" altLang="en-US" sz="1400" dirty="0">
                <a:solidFill>
                  <a:srgbClr val="0000CC"/>
                </a:solidFill>
                <a:latin typeface="+mn-ea"/>
              </a:rPr>
              <a:t>，并对其进行优化</a:t>
            </a:r>
            <a:endParaRPr lang="zh-CN" altLang="en-US"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与具体</a:t>
            </a:r>
            <a:r>
              <a:rPr lang="en-US" altLang="zh-CN" sz="1400" dirty="0">
                <a:solidFill>
                  <a:srgbClr val="0000CC"/>
                </a:solidFill>
                <a:latin typeface="+mn-ea"/>
              </a:rPr>
              <a:t>DBMS</a:t>
            </a:r>
            <a:r>
              <a:rPr lang="zh-CN" altLang="en-US" sz="1400" dirty="0">
                <a:solidFill>
                  <a:srgbClr val="0000CC"/>
                </a:solidFill>
                <a:latin typeface="+mn-ea"/>
              </a:rPr>
              <a:t>类型相关</a:t>
            </a:r>
            <a:endParaRPr lang="en-US" altLang="zh-CN" sz="1400" dirty="0">
              <a:solidFill>
                <a:srgbClr val="0000CC"/>
              </a:solidFill>
              <a:latin typeface="+mn-ea"/>
            </a:endParaRPr>
          </a:p>
        </p:txBody>
      </p:sp>
      <p:sp>
        <p:nvSpPr>
          <p:cNvPr id="15" name="文本框 14"/>
          <p:cNvSpPr txBox="1"/>
          <p:nvPr/>
        </p:nvSpPr>
        <p:spPr>
          <a:xfrm>
            <a:off x="5367918" y="3856527"/>
            <a:ext cx="6544682"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为逻辑数据结构选取一个最适合应用</a:t>
            </a:r>
            <a:r>
              <a:rPr lang="zh-CN" altLang="en-US" sz="1400" dirty="0">
                <a:solidFill>
                  <a:srgbClr val="0000CC"/>
                </a:solidFill>
                <a:highlight>
                  <a:srgbClr val="FFFF00"/>
                </a:highlight>
                <a:latin typeface="+mn-ea"/>
              </a:rPr>
              <a:t>环境的物理结构</a:t>
            </a:r>
            <a:r>
              <a:rPr lang="zh-CN" altLang="en-US" sz="1400" dirty="0">
                <a:solidFill>
                  <a:srgbClr val="0000CC"/>
                </a:solidFill>
                <a:latin typeface="+mn-ea"/>
              </a:rPr>
              <a:t>，与具体</a:t>
            </a:r>
            <a:r>
              <a:rPr lang="en-US" altLang="zh-CN" sz="1400" dirty="0">
                <a:solidFill>
                  <a:srgbClr val="0000CC"/>
                </a:solidFill>
                <a:latin typeface="+mn-ea"/>
              </a:rPr>
              <a:t>DBMS</a:t>
            </a:r>
            <a:r>
              <a:rPr lang="zh-CN" altLang="en-US" sz="1400" dirty="0">
                <a:solidFill>
                  <a:srgbClr val="0000CC"/>
                </a:solidFill>
                <a:latin typeface="+mn-ea"/>
              </a:rPr>
              <a:t>类型相关</a:t>
            </a:r>
            <a:endParaRPr lang="zh-CN" altLang="en-US"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包括存储结构和存取方法</a:t>
            </a:r>
            <a:endParaRPr lang="zh-CN" altLang="en-US"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由</a:t>
            </a:r>
            <a:r>
              <a:rPr lang="en-US" altLang="zh-CN" sz="1400" dirty="0">
                <a:solidFill>
                  <a:srgbClr val="0000CC"/>
                </a:solidFill>
                <a:latin typeface="+mn-ea"/>
              </a:rPr>
              <a:t>DBMS</a:t>
            </a:r>
            <a:r>
              <a:rPr lang="zh-CN" altLang="en-US" sz="1400" dirty="0">
                <a:solidFill>
                  <a:srgbClr val="0000CC"/>
                </a:solidFill>
                <a:latin typeface="+mn-ea"/>
              </a:rPr>
              <a:t>自动完成</a:t>
            </a:r>
            <a:endParaRPr lang="en-US" altLang="zh-CN" sz="1400" dirty="0">
              <a:solidFill>
                <a:srgbClr val="0000CC"/>
              </a:solidFill>
              <a:latin typeface="+mn-ea"/>
            </a:endParaRPr>
          </a:p>
        </p:txBody>
      </p:sp>
      <p:sp>
        <p:nvSpPr>
          <p:cNvPr id="16" name="文本框 15"/>
          <p:cNvSpPr txBox="1"/>
          <p:nvPr/>
        </p:nvSpPr>
        <p:spPr>
          <a:xfrm>
            <a:off x="5367918" y="5003948"/>
            <a:ext cx="6544682"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设计人员运</a:t>
            </a:r>
            <a:r>
              <a:rPr lang="en-US" altLang="zh-CN" sz="1400" dirty="0">
                <a:solidFill>
                  <a:srgbClr val="0000CC"/>
                </a:solidFill>
                <a:latin typeface="+mn-ea"/>
              </a:rPr>
              <a:t>DBMS</a:t>
            </a:r>
            <a:r>
              <a:rPr lang="zh-CN" altLang="en-US" sz="1400" dirty="0">
                <a:solidFill>
                  <a:srgbClr val="0000CC"/>
                </a:solidFill>
                <a:latin typeface="+mn-ea"/>
              </a:rPr>
              <a:t>提供的数据库语言及其宿主语言，根据逻辑设计和物理设计的结果建立数据库</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编写与调试应用程序，组织数据入库，试运行</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应用程序由程序员完成</a:t>
            </a:r>
            <a:endParaRPr lang="en-US" altLang="zh-CN" sz="1400" dirty="0">
              <a:solidFill>
                <a:srgbClr val="0000CC"/>
              </a:solidFill>
              <a:latin typeface="+mn-ea"/>
            </a:endParaRPr>
          </a:p>
        </p:txBody>
      </p:sp>
      <p:sp>
        <p:nvSpPr>
          <p:cNvPr id="17" name="文本框 16"/>
          <p:cNvSpPr txBox="1"/>
          <p:nvPr/>
        </p:nvSpPr>
        <p:spPr>
          <a:xfrm>
            <a:off x="5367918" y="6170754"/>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数据库运行过程中的评估、调整与修改</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由</a:t>
            </a:r>
            <a:r>
              <a:rPr lang="en-US" altLang="zh-CN" sz="1400" dirty="0">
                <a:solidFill>
                  <a:srgbClr val="0000CC"/>
                </a:solidFill>
                <a:latin typeface="+mn-ea"/>
              </a:rPr>
              <a:t>DBA</a:t>
            </a:r>
            <a:r>
              <a:rPr lang="zh-CN" altLang="en-US" sz="1400" dirty="0">
                <a:solidFill>
                  <a:srgbClr val="0000CC"/>
                </a:solidFill>
                <a:latin typeface="+mn-ea"/>
              </a:rPr>
              <a:t>负责</a:t>
            </a:r>
            <a:endParaRPr lang="zh-CN" altLang="en-US" sz="1400" dirty="0">
              <a:solidFill>
                <a:srgbClr val="0000CC"/>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up)">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up)">
                                      <p:cBhvr>
                                        <p:cTn id="31" dur="500"/>
                                        <p:tgtEl>
                                          <p:spTgt spid="1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Effect transition="in" filter="wipe(up)">
                                      <p:cBhvr>
                                        <p:cTn id="36" dur="500"/>
                                        <p:tgtEl>
                                          <p:spTgt spid="1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up)">
                                      <p:cBhvr>
                                        <p:cTn id="46" dur="1000"/>
                                        <p:tgtEl>
                                          <p:spTgt spid="14">
                                            <p:txEl>
                                              <p:pRg st="0" end="0"/>
                                            </p:txEl>
                                          </p:spTgt>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14">
                                            <p:txEl>
                                              <p:pRg st="1" end="1"/>
                                            </p:txEl>
                                          </p:spTgt>
                                        </p:tgtEl>
                                        <p:attrNameLst>
                                          <p:attrName>style.visibility</p:attrName>
                                        </p:attrNameLst>
                                      </p:cBhvr>
                                      <p:to>
                                        <p:strVal val="visible"/>
                                      </p:to>
                                    </p:set>
                                    <p:animEffect transition="in" filter="wipe(up)">
                                      <p:cBhvr>
                                        <p:cTn id="50" dur="1000"/>
                                        <p:tgtEl>
                                          <p:spTgt spid="14">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0-#ppt_h/2"/>
                                          </p:val>
                                        </p:tav>
                                        <p:tav tm="100000">
                                          <p:val>
                                            <p:strVal val="#ppt_y"/>
                                          </p:val>
                                        </p:tav>
                                      </p:tavLst>
                                    </p:anim>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5">
                                            <p:txEl>
                                              <p:pRg st="0" end="0"/>
                                            </p:txEl>
                                          </p:spTgt>
                                        </p:tgtEl>
                                        <p:attrNameLst>
                                          <p:attrName>style.visibility</p:attrName>
                                        </p:attrNameLst>
                                      </p:cBhvr>
                                      <p:to>
                                        <p:strVal val="visible"/>
                                      </p:to>
                                    </p:set>
                                    <p:animEffect transition="in" filter="wipe(up)">
                                      <p:cBhvr>
                                        <p:cTn id="60" dur="500"/>
                                        <p:tgtEl>
                                          <p:spTgt spid="15">
                                            <p:txEl>
                                              <p:pRg st="0" end="0"/>
                                            </p:txEl>
                                          </p:spTgt>
                                        </p:tgtEl>
                                      </p:cBhvr>
                                    </p:animEffect>
                                  </p:childTnLst>
                                </p:cTn>
                              </p:par>
                            </p:childTnLst>
                          </p:cTn>
                        </p:par>
                        <p:par>
                          <p:cTn id="61" fill="hold">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15">
                                            <p:txEl>
                                              <p:pRg st="1" end="1"/>
                                            </p:txEl>
                                          </p:spTgt>
                                        </p:tgtEl>
                                        <p:attrNameLst>
                                          <p:attrName>style.visibility</p:attrName>
                                        </p:attrNameLst>
                                      </p:cBhvr>
                                      <p:to>
                                        <p:strVal val="visible"/>
                                      </p:to>
                                    </p:set>
                                    <p:animEffect transition="in" filter="wipe(up)">
                                      <p:cBhvr>
                                        <p:cTn id="64" dur="500"/>
                                        <p:tgtEl>
                                          <p:spTgt spid="15">
                                            <p:txEl>
                                              <p:pRg st="1" end="1"/>
                                            </p:txEl>
                                          </p:spTgt>
                                        </p:tgtEl>
                                      </p:cBhvr>
                                    </p:animEffect>
                                  </p:childTnLst>
                                </p:cTn>
                              </p:par>
                            </p:childTnLst>
                          </p:cTn>
                        </p:par>
                        <p:par>
                          <p:cTn id="65" fill="hold">
                            <p:stCondLst>
                              <p:cond delay="1500"/>
                            </p:stCondLst>
                            <p:childTnLst>
                              <p:par>
                                <p:cTn id="66" presetID="22" presetClass="entr" presetSubtype="1" fill="hold" grpId="0" nodeType="afterEffect">
                                  <p:stCondLst>
                                    <p:cond delay="0"/>
                                  </p:stCondLst>
                                  <p:childTnLst>
                                    <p:set>
                                      <p:cBhvr>
                                        <p:cTn id="67" dur="1" fill="hold">
                                          <p:stCondLst>
                                            <p:cond delay="0"/>
                                          </p:stCondLst>
                                        </p:cTn>
                                        <p:tgtEl>
                                          <p:spTgt spid="15">
                                            <p:txEl>
                                              <p:pRg st="2" end="2"/>
                                            </p:txEl>
                                          </p:spTgt>
                                        </p:tgtEl>
                                        <p:attrNameLst>
                                          <p:attrName>style.visibility</p:attrName>
                                        </p:attrNameLst>
                                      </p:cBhvr>
                                      <p:to>
                                        <p:strVal val="visible"/>
                                      </p:to>
                                    </p:set>
                                    <p:animEffect transition="in" filter="wipe(up)">
                                      <p:cBhvr>
                                        <p:cTn id="68" dur="500"/>
                                        <p:tgtEl>
                                          <p:spTgt spid="1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0-#ppt_w/2"/>
                                          </p:val>
                                        </p:tav>
                                        <p:tav tm="100000">
                                          <p:val>
                                            <p:strVal val="#ppt_x"/>
                                          </p:val>
                                        </p:tav>
                                      </p:tavLst>
                                    </p:anim>
                                    <p:anim calcmode="lin" valueType="num">
                                      <p:cBhvr additive="base">
                                        <p:cTn id="74" dur="500" fill="hold"/>
                                        <p:tgtEl>
                                          <p:spTgt spid="11"/>
                                        </p:tgtEl>
                                        <p:attrNameLst>
                                          <p:attrName>ppt_y</p:attrName>
                                        </p:attrNameLst>
                                      </p:cBhvr>
                                      <p:tavLst>
                                        <p:tav tm="0">
                                          <p:val>
                                            <p:strVal val="0-#ppt_h/2"/>
                                          </p:val>
                                        </p:tav>
                                        <p:tav tm="100000">
                                          <p:val>
                                            <p:strVal val="#ppt_y"/>
                                          </p:val>
                                        </p:tav>
                                      </p:tavLst>
                                    </p:anim>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wipe(up)">
                                      <p:cBhvr>
                                        <p:cTn id="78" dur="500"/>
                                        <p:tgtEl>
                                          <p:spTgt spid="16">
                                            <p:txEl>
                                              <p:pRg st="0" end="0"/>
                                            </p:txEl>
                                          </p:spTgt>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16">
                                            <p:txEl>
                                              <p:pRg st="1" end="1"/>
                                            </p:txEl>
                                          </p:spTgt>
                                        </p:tgtEl>
                                        <p:attrNameLst>
                                          <p:attrName>style.visibility</p:attrName>
                                        </p:attrNameLst>
                                      </p:cBhvr>
                                      <p:to>
                                        <p:strVal val="visible"/>
                                      </p:to>
                                    </p:set>
                                    <p:animEffect transition="in" filter="wipe(up)">
                                      <p:cBhvr>
                                        <p:cTn id="82" dur="500"/>
                                        <p:tgtEl>
                                          <p:spTgt spid="16">
                                            <p:txEl>
                                              <p:pRg st="1" end="1"/>
                                            </p:txEl>
                                          </p:spTgt>
                                        </p:tgtEl>
                                      </p:cBhvr>
                                    </p:animEffect>
                                  </p:childTnLst>
                                </p:cTn>
                              </p:par>
                            </p:childTnLst>
                          </p:cTn>
                        </p:par>
                        <p:par>
                          <p:cTn id="83" fill="hold">
                            <p:stCondLst>
                              <p:cond delay="1500"/>
                            </p:stCondLst>
                            <p:childTnLst>
                              <p:par>
                                <p:cTn id="84" presetID="22" presetClass="entr" presetSubtype="1" fill="hold" grpId="0" nodeType="afterEffect">
                                  <p:stCondLst>
                                    <p:cond delay="0"/>
                                  </p:stCondLst>
                                  <p:childTnLst>
                                    <p:set>
                                      <p:cBhvr>
                                        <p:cTn id="85" dur="1" fill="hold">
                                          <p:stCondLst>
                                            <p:cond delay="0"/>
                                          </p:stCondLst>
                                        </p:cTn>
                                        <p:tgtEl>
                                          <p:spTgt spid="16">
                                            <p:txEl>
                                              <p:pRg st="2" end="2"/>
                                            </p:txEl>
                                          </p:spTgt>
                                        </p:tgtEl>
                                        <p:attrNameLst>
                                          <p:attrName>style.visibility</p:attrName>
                                        </p:attrNameLst>
                                      </p:cBhvr>
                                      <p:to>
                                        <p:strVal val="visible"/>
                                      </p:to>
                                    </p:set>
                                    <p:animEffect transition="in" filter="wipe(up)">
                                      <p:cBhvr>
                                        <p:cTn id="86" dur="500"/>
                                        <p:tgtEl>
                                          <p:spTgt spid="16">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9"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0-#ppt_w/2"/>
                                          </p:val>
                                        </p:tav>
                                        <p:tav tm="100000">
                                          <p:val>
                                            <p:strVal val="#ppt_x"/>
                                          </p:val>
                                        </p:tav>
                                      </p:tavLst>
                                    </p:anim>
                                    <p:anim calcmode="lin" valueType="num">
                                      <p:cBhvr additive="base">
                                        <p:cTn id="92" dur="500" fill="hold"/>
                                        <p:tgtEl>
                                          <p:spTgt spid="12"/>
                                        </p:tgtEl>
                                        <p:attrNameLst>
                                          <p:attrName>ppt_y</p:attrName>
                                        </p:attrNameLst>
                                      </p:cBhvr>
                                      <p:tavLst>
                                        <p:tav tm="0">
                                          <p:val>
                                            <p:strVal val="0-#ppt_h/2"/>
                                          </p:val>
                                        </p:tav>
                                        <p:tav tm="100000">
                                          <p:val>
                                            <p:strVal val="#ppt_y"/>
                                          </p:val>
                                        </p:tav>
                                      </p:tavLst>
                                    </p:anim>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7">
                                            <p:txEl>
                                              <p:pRg st="0" end="0"/>
                                            </p:txEl>
                                          </p:spTgt>
                                        </p:tgtEl>
                                        <p:attrNameLst>
                                          <p:attrName>style.visibility</p:attrName>
                                        </p:attrNameLst>
                                      </p:cBhvr>
                                      <p:to>
                                        <p:strVal val="visible"/>
                                      </p:to>
                                    </p:set>
                                    <p:animEffect transition="in" filter="wipe(up)">
                                      <p:cBhvr>
                                        <p:cTn id="96" dur="500"/>
                                        <p:tgtEl>
                                          <p:spTgt spid="17">
                                            <p:txEl>
                                              <p:pRg st="0" end="0"/>
                                            </p:txEl>
                                          </p:spTgt>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17">
                                            <p:txEl>
                                              <p:pRg st="1" end="1"/>
                                            </p:txEl>
                                          </p:spTgt>
                                        </p:tgtEl>
                                        <p:attrNameLst>
                                          <p:attrName>style.visibility</p:attrName>
                                        </p:attrNameLst>
                                      </p:cBhvr>
                                      <p:to>
                                        <p:strVal val="visible"/>
                                      </p:to>
                                    </p:set>
                                    <p:animEffect transition="in" filter="wipe(up)">
                                      <p:cBhvr>
                                        <p:cTn id="100"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8" grpId="0"/>
      <p:bldP spid="9" grpId="0"/>
      <p:bldP spid="10" grpId="0"/>
      <p:bldP spid="11" grpId="0"/>
      <p:bldP spid="12" grpId="0"/>
      <p:bldP spid="13" grpId="0" build="p"/>
      <p:bldP spid="14" grpId="0" build="p"/>
      <p:bldP spid="15" grpId="0" build="p"/>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设计</a:t>
            </a:r>
            <a:r>
              <a:rPr lang="zh-CN" altLang="zh-CN" dirty="0"/>
              <a:t>一个完善的数据库应用系统往往是上述</a:t>
            </a:r>
            <a:r>
              <a:rPr lang="en-US" altLang="zh-CN" dirty="0"/>
              <a:t>6</a:t>
            </a:r>
            <a:r>
              <a:rPr lang="zh-CN" altLang="zh-CN" dirty="0"/>
              <a:t>个阶段的</a:t>
            </a:r>
            <a:r>
              <a:rPr lang="zh-CN" altLang="zh-CN" dirty="0">
                <a:solidFill>
                  <a:srgbClr val="FF0000"/>
                </a:solidFill>
              </a:rPr>
              <a:t>不断反复</a:t>
            </a:r>
            <a:r>
              <a:rPr lang="zh-CN" altLang="en-US" dirty="0"/>
              <a:t>。</a:t>
            </a:r>
            <a:endParaRPr lang="en-US" altLang="zh-CN" dirty="0"/>
          </a:p>
          <a:p>
            <a:r>
              <a:rPr lang="zh-CN" altLang="en-US" dirty="0"/>
              <a:t>上述</a:t>
            </a:r>
            <a:r>
              <a:rPr lang="zh-CN" altLang="zh-CN" dirty="0"/>
              <a:t>设计步骤既是数据库设计的过程，也包括了数据库应用系统的设计过程</a:t>
            </a:r>
            <a:r>
              <a:rPr lang="zh-CN" altLang="en-US" dirty="0"/>
              <a:t>。</a:t>
            </a:r>
            <a:endParaRPr lang="en-US" altLang="zh-CN" dirty="0"/>
          </a:p>
          <a:p>
            <a:endParaRPr lang="en-US" altLang="zh-CN" sz="1100" dirty="0">
              <a:solidFill>
                <a:srgbClr val="0000FF"/>
              </a:solidFill>
            </a:endParaRPr>
          </a:p>
          <a:p>
            <a:r>
              <a:rPr lang="zh-CN" altLang="zh-CN" dirty="0">
                <a:solidFill>
                  <a:srgbClr val="0000FF"/>
                </a:solidFill>
              </a:rPr>
              <a:t>参加</a:t>
            </a:r>
            <a:r>
              <a:rPr lang="zh-CN" altLang="en-US" dirty="0">
                <a:solidFill>
                  <a:srgbClr val="0000FF"/>
                </a:solidFill>
              </a:rPr>
              <a:t>数据库</a:t>
            </a:r>
            <a:r>
              <a:rPr lang="zh-CN" altLang="zh-CN" dirty="0">
                <a:solidFill>
                  <a:srgbClr val="0000FF"/>
                </a:solidFill>
              </a:rPr>
              <a:t>设计的人员</a:t>
            </a:r>
            <a:endParaRPr lang="en-US" altLang="zh-CN" dirty="0">
              <a:solidFill>
                <a:srgbClr val="0000FF"/>
              </a:solidFill>
            </a:endParaRPr>
          </a:p>
          <a:p>
            <a:pPr lvl="1"/>
            <a:r>
              <a:rPr lang="zh-CN" altLang="en-US" dirty="0"/>
              <a:t>系统分析员</a:t>
            </a:r>
            <a:endParaRPr lang="en-US" altLang="zh-CN" dirty="0"/>
          </a:p>
          <a:p>
            <a:pPr lvl="1"/>
            <a:r>
              <a:rPr lang="zh-CN" altLang="en-US" dirty="0"/>
              <a:t>数据库设计人员</a:t>
            </a:r>
            <a:endParaRPr lang="en-US" altLang="zh-CN" dirty="0"/>
          </a:p>
          <a:p>
            <a:pPr lvl="1"/>
            <a:r>
              <a:rPr lang="zh-CN" altLang="en-US" dirty="0"/>
              <a:t>应用开发人员</a:t>
            </a:r>
            <a:r>
              <a:rPr lang="en-US" altLang="zh-CN" dirty="0"/>
              <a:t>(APP)</a:t>
            </a:r>
            <a:endParaRPr lang="en-US" altLang="zh-CN" dirty="0"/>
          </a:p>
          <a:p>
            <a:pPr lvl="1"/>
            <a:r>
              <a:rPr lang="en-US" altLang="zh-CN" dirty="0"/>
              <a:t>DBA</a:t>
            </a:r>
            <a:endParaRPr lang="en-US" altLang="zh-CN" dirty="0"/>
          </a:p>
          <a:p>
            <a:pPr lvl="1"/>
            <a:r>
              <a:rPr lang="zh-CN" altLang="en-US" dirty="0"/>
              <a:t>用户代表</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文本框 5"/>
          <p:cNvSpPr txBox="1"/>
          <p:nvPr/>
        </p:nvSpPr>
        <p:spPr>
          <a:xfrm>
            <a:off x="4570103" y="3150871"/>
            <a:ext cx="646710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数据库设计的核心人员</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自始至终参与数据库设计，水平高低决定数据库系统的质量</a:t>
            </a:r>
            <a:endParaRPr lang="zh-CN" altLang="en-US" dirty="0">
              <a:solidFill>
                <a:srgbClr val="C00000"/>
              </a:solidFill>
              <a:latin typeface="等线 Light" panose="02010600030101010101" pitchFamily="2" charset="-122"/>
              <a:ea typeface="等线 Light" panose="02010600030101010101" pitchFamily="2" charset="-122"/>
            </a:endParaRPr>
          </a:p>
        </p:txBody>
      </p:sp>
      <p:sp>
        <p:nvSpPr>
          <p:cNvPr id="7" name="文本框 6"/>
          <p:cNvSpPr txBox="1"/>
          <p:nvPr/>
        </p:nvSpPr>
        <p:spPr>
          <a:xfrm>
            <a:off x="4570103" y="3934613"/>
            <a:ext cx="411760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程序员：负责编写程序</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操作员：负责准备软硬件环境</a:t>
            </a:r>
            <a:endParaRPr lang="zh-CN" altLang="en-US" dirty="0">
              <a:solidFill>
                <a:srgbClr val="C00000"/>
              </a:solidFill>
              <a:latin typeface="等线 Light" panose="02010600030101010101" pitchFamily="2" charset="-122"/>
              <a:ea typeface="等线 Light" panose="02010600030101010101" pitchFamily="2" charset="-122"/>
            </a:endParaRPr>
          </a:p>
        </p:txBody>
      </p:sp>
      <p:grpSp>
        <p:nvGrpSpPr>
          <p:cNvPr id="11" name="组合 10"/>
          <p:cNvGrpSpPr/>
          <p:nvPr/>
        </p:nvGrpSpPr>
        <p:grpSpPr>
          <a:xfrm>
            <a:off x="3624118" y="3226936"/>
            <a:ext cx="792348" cy="711065"/>
            <a:chOff x="3639292" y="3365634"/>
            <a:chExt cx="792348" cy="711065"/>
          </a:xfrm>
        </p:grpSpPr>
        <p:sp>
          <p:nvSpPr>
            <p:cNvPr id="5" name="右大括号 4"/>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841832" y="3670500"/>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右箭头 9"/>
          <p:cNvSpPr/>
          <p:nvPr/>
        </p:nvSpPr>
        <p:spPr>
          <a:xfrm>
            <a:off x="3837791" y="4257592"/>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624118" y="4690677"/>
            <a:ext cx="792348" cy="711065"/>
            <a:chOff x="3639292" y="3365634"/>
            <a:chExt cx="792348" cy="711065"/>
          </a:xfrm>
        </p:grpSpPr>
        <p:sp>
          <p:nvSpPr>
            <p:cNvPr id="13" name="右大括号 12"/>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箭头 13"/>
            <p:cNvSpPr/>
            <p:nvPr/>
          </p:nvSpPr>
          <p:spPr>
            <a:xfrm>
              <a:off x="3841832" y="3670500"/>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4582803" y="4690677"/>
            <a:ext cx="262032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参与需求分析</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数据库的运行和维护</a:t>
            </a:r>
            <a:endParaRPr lang="en-US" altLang="zh-CN" dirty="0">
              <a:solidFill>
                <a:srgbClr val="C0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500"/>
                                        <p:tgtEl>
                                          <p:spTgt spid="3">
                                            <p:txEl>
                                              <p:pRg st="7" end="7"/>
                                            </p:txEl>
                                          </p:spTgt>
                                        </p:tgtEl>
                                      </p:cBhvr>
                                    </p:animEffec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up)">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228600"/>
            <a:ext cx="5827290" cy="573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8"/>
          <p:cNvSpPr txBox="1">
            <a:spLocks noChangeArrowheads="1"/>
          </p:cNvSpPr>
          <p:nvPr/>
        </p:nvSpPr>
        <p:spPr bwMode="auto">
          <a:xfrm>
            <a:off x="2954079" y="6092439"/>
            <a:ext cx="55579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solidFill>
                  <a:srgbClr val="0000FF"/>
                </a:solidFill>
                <a:latin typeface="等线" panose="02010600030101010101" pitchFamily="2" charset="-122"/>
                <a:ea typeface="等线" panose="02010600030101010101" pitchFamily="2" charset="-122"/>
              </a:rPr>
              <a:t>图</a:t>
            </a:r>
            <a:r>
              <a:rPr lang="en-US" altLang="zh-CN" sz="2200" dirty="0">
                <a:solidFill>
                  <a:srgbClr val="0000FF"/>
                </a:solidFill>
                <a:latin typeface="等线" panose="02010600030101010101" pitchFamily="2" charset="-122"/>
                <a:ea typeface="等线" panose="02010600030101010101" pitchFamily="2" charset="-122"/>
              </a:rPr>
              <a:t>7.3  </a:t>
            </a:r>
            <a:r>
              <a:rPr lang="zh-CN" altLang="en-US" sz="2200" dirty="0">
                <a:solidFill>
                  <a:srgbClr val="0000FF"/>
                </a:solidFill>
                <a:latin typeface="等线" panose="02010600030101010101" pitchFamily="2" charset="-122"/>
                <a:ea typeface="等线" panose="02010600030101010101" pitchFamily="2" charset="-122"/>
              </a:rPr>
              <a:t>数据库设计各个阶段的数据设计描述</a:t>
            </a:r>
            <a:endParaRPr lang="zh-CN" altLang="en-US" sz="2200" dirty="0">
              <a:solidFill>
                <a:srgbClr val="0000FF"/>
              </a:solidFill>
              <a:latin typeface="等线" panose="02010600030101010101" pitchFamily="2" charset="-122"/>
              <a:ea typeface="等线" panose="02010600030101010101" pitchFamily="2" charset="-122"/>
            </a:endParaRPr>
          </a:p>
        </p:txBody>
      </p:sp>
      <p:sp>
        <p:nvSpPr>
          <p:cNvPr id="3" name="矩形 2"/>
          <p:cNvSpPr/>
          <p:nvPr/>
        </p:nvSpPr>
        <p:spPr>
          <a:xfrm>
            <a:off x="4648200" y="533400"/>
            <a:ext cx="1007806" cy="2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数据字典</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数据库设计过程中的各级模式</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数据库设计不同阶段形成的数据库各级模式</a:t>
            </a:r>
            <a:endParaRPr lang="zh-CN"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046083"/>
            <a:ext cx="8839200" cy="351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600200" y="5677052"/>
            <a:ext cx="9319903" cy="369332"/>
            <a:chOff x="1656443" y="5677052"/>
            <a:chExt cx="9319903" cy="369332"/>
          </a:xfrm>
          <a:effectLst>
            <a:outerShdw blurRad="50800" dist="38100" dir="2700000" algn="tl" rotWithShape="0">
              <a:prstClr val="black">
                <a:alpha val="40000"/>
              </a:prstClr>
            </a:outerShdw>
          </a:effectLst>
        </p:grpSpPr>
        <p:sp>
          <p:nvSpPr>
            <p:cNvPr id="7" name="文本框 6"/>
            <p:cNvSpPr txBox="1"/>
            <p:nvPr/>
          </p:nvSpPr>
          <p:spPr>
            <a:xfrm>
              <a:off x="1656443" y="5677052"/>
              <a:ext cx="1676400" cy="369332"/>
            </a:xfrm>
            <a:prstGeom prst="rect">
              <a:avLst/>
            </a:prstGeom>
            <a:noFill/>
          </p:spPr>
          <p:txBody>
            <a:bodyPr wrap="square" rtlCol="0">
              <a:spAutoFit/>
            </a:bodyPr>
            <a:lstStyle/>
            <a:p>
              <a:pPr algn="ctr"/>
              <a:r>
                <a:rPr lang="zh-CN" altLang="en-US" dirty="0">
                  <a:solidFill>
                    <a:srgbClr val="0000FF"/>
                  </a:solidFill>
                </a:rPr>
                <a:t>需求分析阶段</a:t>
              </a:r>
              <a:endParaRPr lang="zh-CN" altLang="en-US" dirty="0">
                <a:solidFill>
                  <a:srgbClr val="0000FF"/>
                </a:solidFill>
              </a:endParaRPr>
            </a:p>
          </p:txBody>
        </p:sp>
        <p:sp>
          <p:nvSpPr>
            <p:cNvPr id="8" name="文本框 7"/>
            <p:cNvSpPr txBox="1"/>
            <p:nvPr/>
          </p:nvSpPr>
          <p:spPr>
            <a:xfrm>
              <a:off x="3657600" y="5677052"/>
              <a:ext cx="2057400" cy="369332"/>
            </a:xfrm>
            <a:prstGeom prst="rect">
              <a:avLst/>
            </a:prstGeom>
            <a:noFill/>
          </p:spPr>
          <p:txBody>
            <a:bodyPr wrap="square" rtlCol="0">
              <a:spAutoFit/>
            </a:bodyPr>
            <a:lstStyle/>
            <a:p>
              <a:pPr algn="ctr"/>
              <a:r>
                <a:rPr lang="zh-CN" altLang="en-US" dirty="0">
                  <a:solidFill>
                    <a:srgbClr val="0000FF"/>
                  </a:solidFill>
                </a:rPr>
                <a:t>概念结构设计阶段</a:t>
              </a:r>
              <a:endParaRPr lang="zh-CN" altLang="en-US" dirty="0">
                <a:solidFill>
                  <a:srgbClr val="0000FF"/>
                </a:solidFill>
              </a:endParaRPr>
            </a:p>
          </p:txBody>
        </p:sp>
        <p:sp>
          <p:nvSpPr>
            <p:cNvPr id="9" name="文本框 8"/>
            <p:cNvSpPr txBox="1"/>
            <p:nvPr/>
          </p:nvSpPr>
          <p:spPr>
            <a:xfrm>
              <a:off x="6235701" y="5677052"/>
              <a:ext cx="2057400" cy="369332"/>
            </a:xfrm>
            <a:prstGeom prst="rect">
              <a:avLst/>
            </a:prstGeom>
            <a:noFill/>
          </p:spPr>
          <p:txBody>
            <a:bodyPr wrap="square" rtlCol="0">
              <a:spAutoFit/>
            </a:bodyPr>
            <a:lstStyle/>
            <a:p>
              <a:pPr algn="ctr"/>
              <a:r>
                <a:rPr lang="zh-CN" altLang="en-US" dirty="0">
                  <a:solidFill>
                    <a:srgbClr val="0000FF"/>
                  </a:solidFill>
                </a:rPr>
                <a:t>逻辑结构设计阶段</a:t>
              </a:r>
              <a:endParaRPr lang="zh-CN" altLang="en-US" dirty="0">
                <a:solidFill>
                  <a:srgbClr val="0000FF"/>
                </a:solidFill>
              </a:endParaRPr>
            </a:p>
          </p:txBody>
        </p:sp>
        <p:sp>
          <p:nvSpPr>
            <p:cNvPr id="10" name="文本框 9"/>
            <p:cNvSpPr txBox="1"/>
            <p:nvPr/>
          </p:nvSpPr>
          <p:spPr>
            <a:xfrm>
              <a:off x="8918946" y="5677052"/>
              <a:ext cx="2057400" cy="369332"/>
            </a:xfrm>
            <a:prstGeom prst="rect">
              <a:avLst/>
            </a:prstGeom>
            <a:noFill/>
          </p:spPr>
          <p:txBody>
            <a:bodyPr wrap="square" rtlCol="0">
              <a:spAutoFit/>
            </a:bodyPr>
            <a:lstStyle/>
            <a:p>
              <a:pPr algn="ctr"/>
              <a:r>
                <a:rPr lang="zh-CN" altLang="en-US" dirty="0">
                  <a:solidFill>
                    <a:srgbClr val="0000FF"/>
                  </a:solidFill>
                </a:rPr>
                <a:t>物理结构设计阶段</a:t>
              </a:r>
              <a:endParaRPr lang="zh-CN" altLang="en-US" dirty="0">
                <a:solidFill>
                  <a:srgbClr val="0000FF"/>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3162300" y="5105400"/>
            <a:ext cx="2971800" cy="914400"/>
          </a:xfrm>
          <a:prstGeom prst="borderCallout2">
            <a:avLst>
              <a:gd name="adj1" fmla="val 568"/>
              <a:gd name="adj2" fmla="val 642"/>
              <a:gd name="adj3" fmla="val -60416"/>
              <a:gd name="adj4" fmla="val 24786"/>
              <a:gd name="adj5" fmla="val -56313"/>
              <a:gd name="adj6" fmla="val 24029"/>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u="sng" dirty="0">
                <a:solidFill>
                  <a:srgbClr val="0000FF"/>
                </a:solidFill>
                <a:effectLst>
                  <a:outerShdw blurRad="38100" dist="38100" dir="2700000" algn="tl">
                    <a:srgbClr val="000000">
                      <a:alpha val="43137"/>
                    </a:srgbClr>
                  </a:outerShdw>
                </a:effectLst>
              </a:rPr>
              <a:t>需求分析阶段</a:t>
            </a:r>
            <a:r>
              <a:rPr lang="zh-CN" altLang="en-US" dirty="0">
                <a:solidFill>
                  <a:srgbClr val="0000FF"/>
                </a:solidFill>
              </a:rPr>
              <a:t>：</a:t>
            </a:r>
            <a:endParaRPr lang="en-US" altLang="zh-CN" dirty="0">
              <a:solidFill>
                <a:srgbClr val="0000FF"/>
              </a:solidFill>
            </a:endParaRPr>
          </a:p>
          <a:p>
            <a:pPr>
              <a:lnSpc>
                <a:spcPct val="150000"/>
              </a:lnSpc>
            </a:pPr>
            <a:r>
              <a:rPr lang="zh-CN" altLang="en-US" dirty="0">
                <a:solidFill>
                  <a:srgbClr val="0000FF"/>
                </a:solidFill>
              </a:rPr>
              <a:t>综合各个用户的应用需求</a:t>
            </a:r>
            <a:endParaRPr lang="zh-CN" altLang="en-US"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419600" y="4895985"/>
            <a:ext cx="4038600" cy="1119521"/>
          </a:xfrm>
          <a:prstGeom prst="borderCallout2">
            <a:avLst>
              <a:gd name="adj1" fmla="val 568"/>
              <a:gd name="adj2" fmla="val -213"/>
              <a:gd name="adj3" fmla="val -59167"/>
              <a:gd name="adj4" fmla="val 31769"/>
              <a:gd name="adj5" fmla="val -142947"/>
              <a:gd name="adj6" fmla="val 12233"/>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概念设计阶段</a:t>
            </a:r>
            <a:r>
              <a:rPr lang="zh-CN" altLang="en-US" dirty="0">
                <a:solidFill>
                  <a:srgbClr val="0000FF"/>
                </a:solidFill>
              </a:rPr>
              <a:t>：</a:t>
            </a:r>
            <a:endParaRPr lang="en-US" altLang="zh-CN" dirty="0">
              <a:solidFill>
                <a:srgbClr val="0000FF"/>
              </a:solidFill>
            </a:endParaRPr>
          </a:p>
          <a:p>
            <a:pPr>
              <a:lnSpc>
                <a:spcPct val="120000"/>
              </a:lnSpc>
            </a:pPr>
            <a:r>
              <a:rPr lang="zh-CN" altLang="en-US" dirty="0">
                <a:solidFill>
                  <a:srgbClr val="0000FF"/>
                </a:solidFill>
              </a:rPr>
              <a:t>形成独立于机器特点，独立于各个数据库管理系统产品的概念模式</a:t>
            </a:r>
            <a:r>
              <a:rPr lang="en-US" altLang="zh-CN" dirty="0">
                <a:solidFill>
                  <a:srgbClr val="0000FF"/>
                </a:solidFill>
              </a:rPr>
              <a:t>(E-R</a:t>
            </a:r>
            <a:r>
              <a:rPr lang="zh-CN" altLang="en-US" dirty="0">
                <a:solidFill>
                  <a:srgbClr val="0000FF"/>
                </a:solidFill>
              </a:rPr>
              <a:t>图</a:t>
            </a:r>
            <a:r>
              <a:rPr lang="en-US" altLang="zh-CN" dirty="0">
                <a:solidFill>
                  <a:srgbClr val="0000FF"/>
                </a:solidFill>
              </a:rPr>
              <a:t>)</a:t>
            </a:r>
            <a:endParaRPr lang="zh-CN" altLang="en-US"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343400" y="4343400"/>
            <a:ext cx="5943600" cy="1887826"/>
          </a:xfrm>
          <a:prstGeom prst="borderCallout2">
            <a:avLst>
              <a:gd name="adj1" fmla="val 302"/>
              <a:gd name="adj2" fmla="val 50065"/>
              <a:gd name="adj3" fmla="val -57070"/>
              <a:gd name="adj4" fmla="val 46360"/>
              <a:gd name="adj5" fmla="val -56653"/>
              <a:gd name="adj6" fmla="val 45751"/>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逻辑设计阶段</a:t>
            </a:r>
            <a:r>
              <a:rPr lang="zh-CN" altLang="en-US" dirty="0">
                <a:solidFill>
                  <a:srgbClr val="0000FF"/>
                </a:solidFill>
              </a:rPr>
              <a:t>：</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首先将</a:t>
            </a:r>
            <a:r>
              <a:rPr lang="en-US" altLang="zh-CN" dirty="0">
                <a:solidFill>
                  <a:srgbClr val="0000FF"/>
                </a:solidFill>
              </a:rPr>
              <a:t>E-R</a:t>
            </a:r>
            <a:r>
              <a:rPr lang="zh-CN" altLang="en-US" dirty="0">
                <a:solidFill>
                  <a:srgbClr val="0000FF"/>
                </a:solidFill>
              </a:rPr>
              <a:t>图转换成具体的数据库产品支持的数据模型，如关系模型，形成数据库逻辑模式</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然后根据用户处理的要求、安全性的考虑，在基本表的基础上再建立必要的视图</a:t>
            </a:r>
            <a:r>
              <a:rPr lang="en-US" altLang="zh-CN" dirty="0">
                <a:solidFill>
                  <a:srgbClr val="0000FF"/>
                </a:solidFill>
              </a:rPr>
              <a:t>(View)</a:t>
            </a:r>
            <a:r>
              <a:rPr lang="zh-CN" altLang="en-US" dirty="0">
                <a:solidFill>
                  <a:srgbClr val="0000FF"/>
                </a:solidFill>
              </a:rPr>
              <a:t>，形成数据的外模式</a:t>
            </a:r>
            <a:endParaRPr lang="zh-CN" altLang="en-US"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6858000" y="4160346"/>
            <a:ext cx="4495800" cy="1295400"/>
          </a:xfrm>
          <a:prstGeom prst="borderCallout2">
            <a:avLst>
              <a:gd name="adj1" fmla="val 302"/>
              <a:gd name="adj2" fmla="val 50065"/>
              <a:gd name="adj3" fmla="val -57070"/>
              <a:gd name="adj4" fmla="val 48321"/>
              <a:gd name="adj5" fmla="val -70378"/>
              <a:gd name="adj6" fmla="val 47712"/>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物理设计阶段</a:t>
            </a:r>
            <a:r>
              <a:rPr lang="zh-CN" altLang="en-US" dirty="0">
                <a:solidFill>
                  <a:srgbClr val="0000FF"/>
                </a:solidFill>
              </a:rPr>
              <a:t>：</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根据数据库管理系统特点和处理的需要，进行物理</a:t>
            </a:r>
            <a:r>
              <a:rPr lang="zh-CN" altLang="en-US" dirty="0">
                <a:solidFill>
                  <a:srgbClr val="FF0000"/>
                </a:solidFill>
              </a:rPr>
              <a:t>存储</a:t>
            </a:r>
            <a:r>
              <a:rPr lang="zh-CN" altLang="en-US" dirty="0">
                <a:solidFill>
                  <a:srgbClr val="0000FF"/>
                </a:solidFill>
              </a:rPr>
              <a:t>安排，建立</a:t>
            </a:r>
            <a:r>
              <a:rPr lang="zh-CN" altLang="en-US" dirty="0">
                <a:solidFill>
                  <a:srgbClr val="FF0000"/>
                </a:solidFill>
              </a:rPr>
              <a:t>索引</a:t>
            </a:r>
            <a:r>
              <a:rPr lang="zh-CN" altLang="en-US" dirty="0">
                <a:solidFill>
                  <a:srgbClr val="0000FF"/>
                </a:solidFill>
              </a:rPr>
              <a:t>，形成数据库内模式</a:t>
            </a:r>
            <a:endParaRPr lang="zh-CN" altLang="en-US"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endParaRPr lang="zh-CN" altLang="en-US" dirty="0">
              <a:solidFill>
                <a:schemeClr val="bg1">
                  <a:lumMod val="75000"/>
                </a:schemeClr>
              </a:solidFill>
            </a:endParaRPr>
          </a:p>
          <a:p>
            <a:pPr>
              <a:lnSpc>
                <a:spcPct val="150000"/>
              </a:lnSpc>
            </a:pPr>
            <a:r>
              <a:rPr lang="zh-CN" altLang="en-US" dirty="0">
                <a:solidFill>
                  <a:srgbClr val="FF0000"/>
                </a:solidFill>
              </a:rPr>
              <a:t>需求分析</a:t>
            </a:r>
            <a:endParaRPr lang="zh-CN" altLang="en-US" dirty="0">
              <a:solidFill>
                <a:srgbClr val="FF0000"/>
              </a:solidFill>
            </a:endParaRPr>
          </a:p>
          <a:p>
            <a:pPr>
              <a:lnSpc>
                <a:spcPct val="150000"/>
              </a:lnSpc>
            </a:pPr>
            <a:r>
              <a:rPr lang="zh-CN" altLang="en-US" dirty="0">
                <a:solidFill>
                  <a:schemeClr val="bg1">
                    <a:lumMod val="75000"/>
                  </a:schemeClr>
                </a:solidFill>
              </a:rPr>
              <a:t>概念结构设计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逻辑结构设计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物理结构设计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数据库的实施和维护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dirty="0"/>
              <a:t>理解</a:t>
            </a:r>
            <a:r>
              <a:rPr lang="zh-CN" altLang="en-US" sz="2400" dirty="0"/>
              <a:t>数据库设计的生命周期</a:t>
            </a:r>
            <a:endParaRPr lang="en-US" altLang="zh-CN" sz="2400" dirty="0"/>
          </a:p>
          <a:p>
            <a:pPr lvl="1"/>
            <a:r>
              <a:rPr lang="zh-CN" altLang="en-US" sz="2400" dirty="0"/>
              <a:t>掌握需求分析的方法和步骤</a:t>
            </a:r>
            <a:endParaRPr lang="en-US" altLang="zh-CN" sz="2400" dirty="0"/>
          </a:p>
          <a:p>
            <a:pPr lvl="1"/>
            <a:r>
              <a:rPr lang="zh-CN" altLang="en-US" dirty="0"/>
              <a:t>熟练掌握概念设计的</a:t>
            </a:r>
            <a:r>
              <a:rPr lang="en-US" altLang="zh-CN" dirty="0"/>
              <a:t>E-R</a:t>
            </a:r>
            <a:r>
              <a:rPr lang="zh-CN" altLang="en-US" dirty="0"/>
              <a:t>图建模</a:t>
            </a:r>
            <a:endParaRPr lang="en-US" altLang="zh-CN" dirty="0"/>
          </a:p>
          <a:p>
            <a:pPr lvl="1"/>
            <a:r>
              <a:rPr lang="zh-CN" altLang="en-US" dirty="0"/>
              <a:t>熟练掌握</a:t>
            </a:r>
            <a:r>
              <a:rPr lang="en-US" altLang="zh-CN" dirty="0"/>
              <a:t>E-R</a:t>
            </a:r>
            <a:r>
              <a:rPr lang="zh-CN" altLang="en-US" dirty="0"/>
              <a:t>图的集成方法及过程</a:t>
            </a:r>
            <a:endParaRPr lang="en-US" altLang="zh-CN" dirty="0"/>
          </a:p>
          <a:p>
            <a:pPr lvl="1"/>
            <a:r>
              <a:rPr lang="zh-CN" altLang="en-US" dirty="0"/>
              <a:t>熟练掌握</a:t>
            </a:r>
            <a:r>
              <a:rPr lang="en-US" altLang="zh-CN" dirty="0"/>
              <a:t>E-R</a:t>
            </a:r>
            <a:r>
              <a:rPr lang="zh-CN" altLang="en-US" dirty="0"/>
              <a:t>图转化为关系模型的方法</a:t>
            </a:r>
            <a:endParaRPr lang="en-US" altLang="zh-CN" dirty="0"/>
          </a:p>
          <a:p>
            <a:pPr lvl="1"/>
            <a:r>
              <a:rPr lang="zh-CN" altLang="en-US" sz="2400" dirty="0"/>
              <a:t>熟练应用关系规范化理论优化关系模型</a:t>
            </a:r>
            <a:endParaRPr lang="en-US" altLang="zh-CN" sz="2400" dirty="0"/>
          </a:p>
          <a:p>
            <a:pPr lvl="1"/>
            <a:r>
              <a:rPr lang="zh-CN" altLang="en-US" dirty="0"/>
              <a:t>理解不同索引存取方法的异同，掌握索引选择的基本方法</a:t>
            </a:r>
            <a:endParaRPr lang="en-US" altLang="zh-CN" dirty="0"/>
          </a:p>
          <a:p>
            <a:pPr lvl="1"/>
            <a:r>
              <a:rPr lang="zh-CN" altLang="en-US" sz="2400" dirty="0"/>
              <a:t>了解数据库实施和维护的基本内容</a:t>
            </a:r>
            <a:endParaRPr lang="en-US" altLang="zh-CN" sz="2400" dirty="0"/>
          </a:p>
          <a:p>
            <a:pPr lvl="1"/>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需求分析就是分析用户的要求</a:t>
            </a:r>
            <a:endParaRPr lang="zh-CN" altLang="en-US" dirty="0">
              <a:solidFill>
                <a:srgbClr val="0000FF"/>
              </a:solidFill>
            </a:endParaRPr>
          </a:p>
          <a:p>
            <a:pPr lvl="1"/>
            <a:r>
              <a:rPr lang="zh-CN" altLang="en-US" dirty="0"/>
              <a:t>是设计数据库的起点</a:t>
            </a:r>
            <a:endParaRPr lang="zh-CN" altLang="en-US" dirty="0"/>
          </a:p>
          <a:p>
            <a:pPr lvl="1"/>
            <a:r>
              <a:rPr lang="zh-CN" altLang="en-US" dirty="0"/>
              <a:t>需求分析结果是否准确地反映了用户的实际要求，将直接影响到后面各个阶段的设计，并影响到设计结果是否合理和实用。</a:t>
            </a:r>
            <a:endParaRPr lang="en-US" altLang="zh-CN" dirty="0"/>
          </a:p>
          <a:p>
            <a:pPr lvl="1"/>
            <a:endParaRPr lang="zh-CN" altLang="en-US" sz="1100" dirty="0"/>
          </a:p>
          <a:p>
            <a:r>
              <a:rPr lang="zh-CN" altLang="en-US" dirty="0">
                <a:solidFill>
                  <a:srgbClr val="FF0000"/>
                </a:solidFill>
              </a:rPr>
              <a:t>需求分析的任务</a:t>
            </a:r>
            <a:endParaRPr lang="en-US" altLang="zh-CN" dirty="0">
              <a:solidFill>
                <a:srgbClr val="FF0000"/>
              </a:solidFill>
            </a:endParaRPr>
          </a:p>
          <a:p>
            <a:r>
              <a:rPr lang="zh-CN" altLang="en-US" dirty="0">
                <a:solidFill>
                  <a:srgbClr val="FF0000"/>
                </a:solidFill>
              </a:rPr>
              <a:t>需求分析的方法</a:t>
            </a:r>
            <a:endParaRPr lang="en-US" altLang="zh-CN" dirty="0">
              <a:solidFill>
                <a:srgbClr val="FF0000"/>
              </a:solidFill>
            </a:endParaRPr>
          </a:p>
          <a:p>
            <a:r>
              <a:rPr lang="zh-CN" altLang="en-US" dirty="0">
                <a:solidFill>
                  <a:srgbClr val="FF0000"/>
                </a:solidFill>
              </a:rPr>
              <a:t>数据字典</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需求分析的任务</a:t>
            </a:r>
            <a:endParaRPr lang="zh-CN" altLang="en-US" dirty="0"/>
          </a:p>
        </p:txBody>
      </p:sp>
      <p:sp>
        <p:nvSpPr>
          <p:cNvPr id="3" name="内容占位符 2"/>
          <p:cNvSpPr>
            <a:spLocks noGrp="1"/>
          </p:cNvSpPr>
          <p:nvPr>
            <p:ph idx="1"/>
          </p:nvPr>
        </p:nvSpPr>
        <p:spPr/>
        <p:txBody>
          <a:bodyPr>
            <a:normAutofit/>
          </a:bodyPr>
          <a:lstStyle/>
          <a:p>
            <a:r>
              <a:rPr lang="zh-CN" altLang="en-US" dirty="0"/>
              <a:t>详细调查现实世界要处理的对象（组织、部门、企业等）</a:t>
            </a:r>
            <a:endParaRPr lang="zh-CN" altLang="en-US" dirty="0"/>
          </a:p>
          <a:p>
            <a:r>
              <a:rPr lang="zh-CN" altLang="en-US" dirty="0"/>
              <a:t>充分了解原系统（手工系统或计算机系统）工作概况</a:t>
            </a:r>
            <a:endParaRPr lang="zh-CN" altLang="en-US" dirty="0"/>
          </a:p>
          <a:p>
            <a:r>
              <a:rPr lang="zh-CN" altLang="en-US" dirty="0"/>
              <a:t>明确用户的各种需求</a:t>
            </a:r>
            <a:endParaRPr lang="zh-CN" altLang="en-US" dirty="0"/>
          </a:p>
          <a:p>
            <a:r>
              <a:rPr lang="zh-CN" altLang="en-US" dirty="0"/>
              <a:t>在此基础上确定新系统的功能</a:t>
            </a:r>
            <a:endParaRPr lang="zh-CN" altLang="en-US" dirty="0"/>
          </a:p>
          <a:p>
            <a:r>
              <a:rPr lang="zh-CN" altLang="en-US" dirty="0"/>
              <a:t>新系统必须充分考虑今后可能的扩充和改变</a:t>
            </a:r>
            <a:endParaRPr lang="en-US" altLang="zh-CN" dirty="0"/>
          </a:p>
          <a:p>
            <a:r>
              <a:rPr lang="zh-CN" altLang="en-US" dirty="0"/>
              <a:t>调查的</a:t>
            </a:r>
            <a:r>
              <a:rPr lang="zh-CN" altLang="en-US" dirty="0">
                <a:solidFill>
                  <a:srgbClr val="0000FF"/>
                </a:solidFill>
              </a:rPr>
              <a:t>重点</a:t>
            </a:r>
            <a:r>
              <a:rPr lang="zh-CN" altLang="en-US" dirty="0"/>
              <a:t>是</a:t>
            </a:r>
            <a:r>
              <a:rPr lang="zh-CN" altLang="en-US" dirty="0">
                <a:solidFill>
                  <a:srgbClr val="FF0000"/>
                </a:solidFill>
              </a:rPr>
              <a:t>“数据”</a:t>
            </a:r>
            <a:r>
              <a:rPr lang="zh-CN" altLang="en-US" dirty="0"/>
              <a:t>和</a:t>
            </a:r>
            <a:r>
              <a:rPr lang="zh-CN" altLang="en-US" dirty="0">
                <a:solidFill>
                  <a:srgbClr val="FF0000"/>
                </a:solidFill>
              </a:rPr>
              <a:t>“处理”</a:t>
            </a:r>
            <a:r>
              <a:rPr lang="zh-CN" altLang="en-US" dirty="0"/>
              <a:t>，获得用户对数据库的要求</a:t>
            </a:r>
            <a:endParaRPr lang="zh-CN" altLang="en-US" dirty="0"/>
          </a:p>
          <a:p>
            <a:pPr lvl="1"/>
            <a:r>
              <a:rPr lang="zh-CN" altLang="en-US" dirty="0">
                <a:solidFill>
                  <a:srgbClr val="FF0000"/>
                </a:solidFill>
              </a:rPr>
              <a:t>信息要求</a:t>
            </a:r>
            <a:r>
              <a:rPr lang="zh-CN" altLang="en-US" dirty="0"/>
              <a:t>：</a:t>
            </a:r>
            <a:r>
              <a:rPr lang="zh-CN" altLang="en-US" dirty="0">
                <a:solidFill>
                  <a:srgbClr val="0000FF"/>
                </a:solidFill>
              </a:rPr>
              <a:t>需要存储的数据</a:t>
            </a:r>
            <a:endParaRPr lang="zh-CN" altLang="en-US" dirty="0">
              <a:solidFill>
                <a:srgbClr val="0000FF"/>
              </a:solidFill>
            </a:endParaRPr>
          </a:p>
          <a:p>
            <a:pPr lvl="1"/>
            <a:r>
              <a:rPr lang="zh-CN" altLang="en-US" dirty="0">
                <a:solidFill>
                  <a:srgbClr val="FF0000"/>
                </a:solidFill>
              </a:rPr>
              <a:t>处理要求</a:t>
            </a:r>
            <a:r>
              <a:rPr lang="zh-CN" altLang="en-US" dirty="0"/>
              <a:t>：</a:t>
            </a:r>
            <a:r>
              <a:rPr lang="zh-CN" altLang="en-US" dirty="0">
                <a:solidFill>
                  <a:srgbClr val="0000FF"/>
                </a:solidFill>
              </a:rPr>
              <a:t>功能和性能</a:t>
            </a:r>
            <a:endParaRPr lang="zh-CN" altLang="en-US" dirty="0">
              <a:solidFill>
                <a:srgbClr val="0000FF"/>
              </a:solidFill>
            </a:endParaRPr>
          </a:p>
          <a:p>
            <a:pPr lvl="1"/>
            <a:r>
              <a:rPr lang="zh-CN" altLang="en-US" dirty="0">
                <a:solidFill>
                  <a:srgbClr val="FF0000"/>
                </a:solidFill>
              </a:rPr>
              <a:t>安全性与完整性要求</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需求分析的方法</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矩形 4"/>
          <p:cNvSpPr/>
          <p:nvPr/>
        </p:nvSpPr>
        <p:spPr>
          <a:xfrm>
            <a:off x="304800" y="1219200"/>
            <a:ext cx="4216219"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调查清楚用户的实际要求 </a:t>
            </a:r>
            <a:endParaRPr lang="zh-CN" altLang="en-US" sz="2800" dirty="0">
              <a:latin typeface="等线" panose="02010600030101010101" pitchFamily="2" charset="-122"/>
              <a:ea typeface="等线" panose="02010600030101010101" pitchFamily="2" charset="-122"/>
            </a:endParaRPr>
          </a:p>
        </p:txBody>
      </p:sp>
      <p:sp>
        <p:nvSpPr>
          <p:cNvPr id="6" name="矩形 5"/>
          <p:cNvSpPr/>
          <p:nvPr/>
        </p:nvSpPr>
        <p:spPr>
          <a:xfrm>
            <a:off x="5252045" y="1219200"/>
            <a:ext cx="2779928"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与用户达成共识 </a:t>
            </a:r>
            <a:endParaRPr lang="zh-CN" altLang="en-US" sz="2800" dirty="0">
              <a:latin typeface="等线" panose="02010600030101010101" pitchFamily="2" charset="-122"/>
              <a:ea typeface="等线" panose="02010600030101010101" pitchFamily="2" charset="-122"/>
            </a:endParaRPr>
          </a:p>
        </p:txBody>
      </p:sp>
      <p:sp>
        <p:nvSpPr>
          <p:cNvPr id="7" name="矩形 6"/>
          <p:cNvSpPr/>
          <p:nvPr/>
        </p:nvSpPr>
        <p:spPr>
          <a:xfrm>
            <a:off x="8763000" y="1219200"/>
            <a:ext cx="2698175"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分析与表达需求</a:t>
            </a:r>
            <a:endParaRPr lang="zh-CN" altLang="en-US" sz="2800" dirty="0">
              <a:latin typeface="等线" panose="02010600030101010101" pitchFamily="2" charset="-122"/>
              <a:ea typeface="等线" panose="02010600030101010101" pitchFamily="2" charset="-122"/>
            </a:endParaRPr>
          </a:p>
        </p:txBody>
      </p:sp>
      <p:sp>
        <p:nvSpPr>
          <p:cNvPr id="8" name="右箭头 7"/>
          <p:cNvSpPr/>
          <p:nvPr/>
        </p:nvSpPr>
        <p:spPr>
          <a:xfrm>
            <a:off x="4521019" y="1371600"/>
            <a:ext cx="731026" cy="228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8006212" y="1371600"/>
            <a:ext cx="731026" cy="228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7200" y="1905000"/>
            <a:ext cx="3733800" cy="4585871"/>
          </a:xfrm>
          <a:prstGeom prst="rect">
            <a:avLst/>
          </a:prstGeom>
          <a:solidFill>
            <a:schemeClr val="bg1">
              <a:lumMod val="95000"/>
            </a:schemeClr>
          </a:solidFill>
        </p:spPr>
        <p:txBody>
          <a:bodyPr wrap="square" rtlCol="0">
            <a:spAutoFit/>
          </a:bodyPr>
          <a:lstStyle/>
          <a:p>
            <a:pPr marL="177800" indent="-177800">
              <a:buFont typeface="Arial" panose="020B0604020202020204" pitchFamily="34" charset="0"/>
              <a:buChar char="•"/>
            </a:pPr>
            <a:r>
              <a:rPr lang="zh-CN" altLang="en-US" sz="2000" dirty="0">
                <a:solidFill>
                  <a:srgbClr val="FF0000"/>
                </a:solidFill>
              </a:rPr>
              <a:t>调查步骤：</a:t>
            </a:r>
            <a:endParaRPr lang="en-US" altLang="zh-CN" sz="2000" dirty="0">
              <a:solidFill>
                <a:srgbClr val="FF0000"/>
              </a:solidFill>
            </a:endParaRPr>
          </a:p>
          <a:p>
            <a:pPr marL="444500" indent="-266700">
              <a:buFont typeface="+mj-ea"/>
              <a:buAutoNum type="circleNumDbPlain"/>
            </a:pPr>
            <a:r>
              <a:rPr lang="zh-CN" altLang="en-US" dirty="0">
                <a:solidFill>
                  <a:srgbClr val="0000FF"/>
                </a:solidFill>
              </a:rPr>
              <a:t>调查组织机构情况</a:t>
            </a:r>
            <a:endParaRPr lang="en-US" altLang="zh-CN" dirty="0">
              <a:solidFill>
                <a:srgbClr val="0000FF"/>
              </a:solidFill>
            </a:endParaRPr>
          </a:p>
          <a:p>
            <a:pPr marL="444500" indent="-266700">
              <a:buFont typeface="+mj-ea"/>
              <a:buAutoNum type="circleNumDbPlain"/>
            </a:pPr>
            <a:r>
              <a:rPr lang="zh-CN" altLang="en-US" dirty="0">
                <a:solidFill>
                  <a:srgbClr val="0000FF"/>
                </a:solidFill>
              </a:rPr>
              <a:t>调查各部门的业务活动情况</a:t>
            </a:r>
            <a:endParaRPr lang="en-US" altLang="zh-CN" dirty="0">
              <a:solidFill>
                <a:srgbClr val="0000FF"/>
              </a:solidFill>
            </a:endParaRPr>
          </a:p>
          <a:p>
            <a:pPr marL="444500" indent="-266700">
              <a:buFont typeface="+mj-ea"/>
              <a:buAutoNum type="circleNumDbPlain"/>
            </a:pPr>
            <a:r>
              <a:rPr lang="zh-CN" altLang="en-US" dirty="0">
                <a:solidFill>
                  <a:srgbClr val="0000FF"/>
                </a:solidFill>
              </a:rPr>
              <a:t>明确新系统的各项要求：信息要求、处理要求、安全性与完整性要求</a:t>
            </a:r>
            <a:r>
              <a:rPr lang="en-US" altLang="zh-CN" dirty="0">
                <a:solidFill>
                  <a:srgbClr val="0000FF"/>
                </a:solidFill>
              </a:rPr>
              <a:t>(</a:t>
            </a:r>
            <a:r>
              <a:rPr lang="zh-CN" altLang="en-US" dirty="0">
                <a:solidFill>
                  <a:srgbClr val="0000FF"/>
                </a:solidFill>
              </a:rPr>
              <a:t>调查重点</a:t>
            </a:r>
            <a:r>
              <a:rPr lang="en-US" altLang="zh-CN" dirty="0">
                <a:solidFill>
                  <a:srgbClr val="0000FF"/>
                </a:solidFill>
              </a:rPr>
              <a:t>)</a:t>
            </a:r>
            <a:endParaRPr lang="en-US" altLang="zh-CN" dirty="0">
              <a:solidFill>
                <a:srgbClr val="0000FF"/>
              </a:solidFill>
            </a:endParaRPr>
          </a:p>
          <a:p>
            <a:pPr marL="444500" indent="-266700">
              <a:buFont typeface="+mj-ea"/>
              <a:buAutoNum type="circleNumDbPlain"/>
            </a:pPr>
            <a:r>
              <a:rPr lang="zh-CN" altLang="en-US" dirty="0">
                <a:solidFill>
                  <a:srgbClr val="0000FF"/>
                </a:solidFill>
              </a:rPr>
              <a:t>确定新系统边界：哪些由计算机完成，哪些由人工完成</a:t>
            </a:r>
            <a:endParaRPr lang="en-US" altLang="zh-CN" dirty="0">
              <a:solidFill>
                <a:srgbClr val="0000FF"/>
              </a:solidFill>
            </a:endParaRPr>
          </a:p>
          <a:p>
            <a:pPr marL="285750" indent="-285750">
              <a:buFont typeface="Arial" panose="020B0604020202020204" pitchFamily="34" charset="0"/>
              <a:buChar char="•"/>
            </a:pPr>
            <a:endParaRPr lang="en-US" altLang="zh-CN" sz="1100" dirty="0">
              <a:solidFill>
                <a:srgbClr val="0000FF"/>
              </a:solidFill>
            </a:endParaRPr>
          </a:p>
          <a:p>
            <a:pPr marL="177800" indent="-177800">
              <a:buFont typeface="Arial" panose="020B0604020202020204" pitchFamily="34" charset="0"/>
              <a:buChar char="•"/>
            </a:pPr>
            <a:r>
              <a:rPr lang="zh-CN" altLang="en-US" sz="2000" dirty="0">
                <a:solidFill>
                  <a:srgbClr val="FF0000"/>
                </a:solidFill>
              </a:rPr>
              <a:t>调查方法：</a:t>
            </a:r>
            <a:endParaRPr lang="en-US" altLang="zh-CN" sz="2000" dirty="0">
              <a:solidFill>
                <a:srgbClr val="FF0000"/>
              </a:solidFill>
            </a:endParaRPr>
          </a:p>
          <a:p>
            <a:pPr marL="444500" indent="-266700">
              <a:buFont typeface="+mj-ea"/>
              <a:buAutoNum type="circleNumDbPlain"/>
            </a:pPr>
            <a:r>
              <a:rPr lang="zh-CN" altLang="en-US" dirty="0">
                <a:solidFill>
                  <a:srgbClr val="0000FF"/>
                </a:solidFill>
              </a:rPr>
              <a:t>跟班作业</a:t>
            </a:r>
            <a:endParaRPr lang="en-US" altLang="zh-CN" dirty="0">
              <a:solidFill>
                <a:srgbClr val="0000FF"/>
              </a:solidFill>
            </a:endParaRPr>
          </a:p>
          <a:p>
            <a:pPr marL="444500" indent="-266700">
              <a:buFont typeface="+mj-ea"/>
              <a:buAutoNum type="circleNumDbPlain"/>
            </a:pPr>
            <a:r>
              <a:rPr lang="zh-CN" altLang="en-US" dirty="0">
                <a:solidFill>
                  <a:srgbClr val="0000FF"/>
                </a:solidFill>
              </a:rPr>
              <a:t>开调查会</a:t>
            </a:r>
            <a:endParaRPr lang="en-US" altLang="zh-CN" dirty="0">
              <a:solidFill>
                <a:srgbClr val="0000FF"/>
              </a:solidFill>
            </a:endParaRPr>
          </a:p>
          <a:p>
            <a:pPr marL="444500" indent="-266700">
              <a:buFont typeface="+mj-ea"/>
              <a:buAutoNum type="circleNumDbPlain"/>
            </a:pPr>
            <a:r>
              <a:rPr lang="zh-CN" altLang="en-US" dirty="0">
                <a:solidFill>
                  <a:srgbClr val="0000FF"/>
                </a:solidFill>
              </a:rPr>
              <a:t>请专人介绍</a:t>
            </a:r>
            <a:endParaRPr lang="en-US" altLang="zh-CN" dirty="0">
              <a:solidFill>
                <a:srgbClr val="0000FF"/>
              </a:solidFill>
            </a:endParaRPr>
          </a:p>
          <a:p>
            <a:pPr marL="444500" indent="-266700">
              <a:buFont typeface="+mj-ea"/>
              <a:buAutoNum type="circleNumDbPlain"/>
            </a:pPr>
            <a:r>
              <a:rPr lang="zh-CN" altLang="en-US" dirty="0">
                <a:solidFill>
                  <a:srgbClr val="0000FF"/>
                </a:solidFill>
              </a:rPr>
              <a:t>询问</a:t>
            </a:r>
            <a:endParaRPr lang="en-US" altLang="zh-CN" dirty="0">
              <a:solidFill>
                <a:srgbClr val="0000FF"/>
              </a:solidFill>
            </a:endParaRPr>
          </a:p>
          <a:p>
            <a:pPr marL="444500" indent="-266700">
              <a:buFont typeface="+mj-ea"/>
              <a:buAutoNum type="circleNumDbPlain"/>
            </a:pPr>
            <a:r>
              <a:rPr lang="zh-CN" altLang="en-US" dirty="0">
                <a:solidFill>
                  <a:srgbClr val="0000FF"/>
                </a:solidFill>
              </a:rPr>
              <a:t>设计调查表请用户填写</a:t>
            </a:r>
            <a:endParaRPr lang="en-US" altLang="zh-CN" dirty="0">
              <a:solidFill>
                <a:srgbClr val="0000FF"/>
              </a:solidFill>
            </a:endParaRPr>
          </a:p>
          <a:p>
            <a:pPr marL="444500" indent="-266700">
              <a:buFont typeface="+mj-ea"/>
              <a:buAutoNum type="circleNumDbPlain"/>
            </a:pPr>
            <a:r>
              <a:rPr lang="zh-CN" altLang="en-US" dirty="0">
                <a:solidFill>
                  <a:srgbClr val="0000FF"/>
                </a:solidFill>
              </a:rPr>
              <a:t>查阅记录</a:t>
            </a:r>
            <a:endParaRPr lang="zh-CN" altLang="en-US" dirty="0">
              <a:solidFill>
                <a:srgbClr val="0000FF"/>
              </a:solidFill>
            </a:endParaRPr>
          </a:p>
        </p:txBody>
      </p:sp>
      <p:sp>
        <p:nvSpPr>
          <p:cNvPr id="10" name="文本框 9"/>
          <p:cNvSpPr txBox="1"/>
          <p:nvPr/>
        </p:nvSpPr>
        <p:spPr>
          <a:xfrm>
            <a:off x="5379200" y="1905000"/>
            <a:ext cx="5985050" cy="4121128"/>
          </a:xfrm>
          <a:prstGeom prst="rect">
            <a:avLst/>
          </a:prstGeom>
          <a:solidFill>
            <a:schemeClr val="bg1">
              <a:lumMod val="95000"/>
            </a:schemeClr>
          </a:solidFill>
        </p:spPr>
        <p:txBody>
          <a:bodyPr wrap="square" rtlCol="0">
            <a:spAutoFit/>
          </a:bodyPr>
          <a:lstStyle/>
          <a:p>
            <a:pPr marL="285750" indent="-196850">
              <a:lnSpc>
                <a:spcPct val="130000"/>
              </a:lnSpc>
              <a:buFont typeface="Arial" panose="020B0604020202020204" pitchFamily="34" charset="0"/>
              <a:buChar char="•"/>
            </a:pPr>
            <a:r>
              <a:rPr lang="zh-CN" altLang="en-US" sz="2000" dirty="0">
                <a:solidFill>
                  <a:srgbClr val="FF0000"/>
                </a:solidFill>
              </a:rPr>
              <a:t>调查完用户需要后，还需进一步分析和表达用户的需求</a:t>
            </a:r>
            <a:endParaRPr lang="en-US" altLang="zh-CN" sz="2000" dirty="0">
              <a:solidFill>
                <a:srgbClr val="FF0000"/>
              </a:solidFill>
            </a:endParaRPr>
          </a:p>
          <a:p>
            <a:pPr marL="285750" indent="-285750">
              <a:lnSpc>
                <a:spcPct val="130000"/>
              </a:lnSpc>
              <a:buFont typeface="Arial" panose="020B0604020202020204" pitchFamily="34" charset="0"/>
              <a:buChar char="•"/>
            </a:pPr>
            <a:endParaRPr lang="en-US" altLang="zh-CN" sz="1100" dirty="0">
              <a:solidFill>
                <a:srgbClr val="FF0000"/>
              </a:solidFill>
            </a:endParaRPr>
          </a:p>
          <a:p>
            <a:pPr marL="285750" indent="-196850">
              <a:lnSpc>
                <a:spcPct val="130000"/>
              </a:lnSpc>
              <a:buFont typeface="Arial" panose="020B0604020202020204" pitchFamily="34" charset="0"/>
              <a:buChar char="•"/>
            </a:pPr>
            <a:r>
              <a:rPr lang="zh-CN" altLang="en-US" sz="2000" dirty="0">
                <a:solidFill>
                  <a:srgbClr val="FF0000"/>
                </a:solidFill>
              </a:rPr>
              <a:t>结构化分析</a:t>
            </a:r>
            <a:r>
              <a:rPr lang="en-US" altLang="zh-CN" sz="2000" dirty="0">
                <a:solidFill>
                  <a:srgbClr val="FF0000"/>
                </a:solidFill>
              </a:rPr>
              <a:t>(Structured Analysis, SA)</a:t>
            </a:r>
            <a:r>
              <a:rPr lang="zh-CN" altLang="en-US" sz="2000" dirty="0">
                <a:solidFill>
                  <a:srgbClr val="FF0000"/>
                </a:solidFill>
              </a:rPr>
              <a:t>方法</a:t>
            </a:r>
            <a:endParaRPr lang="en-US" altLang="zh-CN" sz="2000" dirty="0">
              <a:solidFill>
                <a:srgbClr val="FF0000"/>
              </a:solidFill>
            </a:endParaRPr>
          </a:p>
          <a:p>
            <a:pPr marL="552450" indent="-285750">
              <a:lnSpc>
                <a:spcPct val="130000"/>
              </a:lnSpc>
              <a:buFont typeface="Calibri" panose="020F0502020204030204" charset="0"/>
              <a:buChar char="—"/>
            </a:pPr>
            <a:r>
              <a:rPr lang="zh-CN" altLang="en-US" dirty="0">
                <a:solidFill>
                  <a:srgbClr val="0000FF"/>
                </a:solidFill>
              </a:rPr>
              <a:t>简单实用</a:t>
            </a:r>
            <a:endParaRPr lang="en-US" altLang="zh-CN" dirty="0">
              <a:solidFill>
                <a:srgbClr val="0000FF"/>
              </a:solidFill>
            </a:endParaRPr>
          </a:p>
          <a:p>
            <a:pPr marL="552450" indent="-285750">
              <a:lnSpc>
                <a:spcPct val="130000"/>
              </a:lnSpc>
              <a:buFont typeface="Calibri" panose="020F0502020204030204" charset="0"/>
              <a:buChar char="—"/>
            </a:pPr>
            <a:r>
              <a:rPr lang="zh-CN" altLang="en-US" dirty="0">
                <a:solidFill>
                  <a:srgbClr val="0000FF"/>
                </a:solidFill>
              </a:rPr>
              <a:t>从最上层的系统组织机构入手</a:t>
            </a:r>
            <a:endParaRPr lang="en-US" altLang="zh-CN" dirty="0">
              <a:solidFill>
                <a:srgbClr val="0000FF"/>
              </a:solidFill>
            </a:endParaRPr>
          </a:p>
          <a:p>
            <a:pPr marL="552450" indent="-285750">
              <a:lnSpc>
                <a:spcPct val="130000"/>
              </a:lnSpc>
              <a:buFont typeface="Calibri" panose="020F0502020204030204" charset="0"/>
              <a:buChar char="—"/>
            </a:pPr>
            <a:r>
              <a:rPr lang="zh-CN" altLang="en-US" dirty="0">
                <a:solidFill>
                  <a:srgbClr val="0000FF"/>
                </a:solidFill>
              </a:rPr>
              <a:t>自顶向下、逐层分解方式</a:t>
            </a:r>
            <a:endParaRPr lang="en-US" altLang="zh-CN" dirty="0">
              <a:solidFill>
                <a:srgbClr val="0000FF"/>
              </a:solidFill>
            </a:endParaRPr>
          </a:p>
          <a:p>
            <a:pPr marL="285750" indent="-285750">
              <a:lnSpc>
                <a:spcPct val="130000"/>
              </a:lnSpc>
              <a:buFont typeface="Arial" panose="020B0604020202020204" pitchFamily="34" charset="0"/>
              <a:buChar char="•"/>
            </a:pPr>
            <a:endParaRPr lang="en-US" altLang="zh-CN" sz="1100" dirty="0">
              <a:solidFill>
                <a:srgbClr val="FF0000"/>
              </a:solidFill>
            </a:endParaRPr>
          </a:p>
          <a:p>
            <a:pPr marL="285750" indent="-196850">
              <a:lnSpc>
                <a:spcPct val="130000"/>
              </a:lnSpc>
              <a:buFont typeface="Arial" panose="020B0604020202020204" pitchFamily="34" charset="0"/>
              <a:buChar char="•"/>
            </a:pPr>
            <a:r>
              <a:rPr lang="zh-CN" altLang="en-US" sz="2000" dirty="0">
                <a:solidFill>
                  <a:srgbClr val="FF0000"/>
                </a:solidFill>
              </a:rPr>
              <a:t>需求分析报告必须提交给用户，征得用户的认可</a:t>
            </a:r>
            <a:endParaRPr lang="en-US" altLang="zh-CN" sz="2000" dirty="0">
              <a:solidFill>
                <a:srgbClr val="FF0000"/>
              </a:solidFill>
            </a:endParaRPr>
          </a:p>
          <a:p>
            <a:pPr marL="285750" indent="-196850">
              <a:lnSpc>
                <a:spcPct val="130000"/>
              </a:lnSpc>
              <a:buFont typeface="Arial" panose="020B0604020202020204" pitchFamily="34" charset="0"/>
              <a:buChar char="•"/>
            </a:pPr>
            <a:endParaRPr lang="en-US" altLang="zh-CN" sz="1600" dirty="0">
              <a:solidFill>
                <a:srgbClr val="FF0000"/>
              </a:solidFill>
            </a:endParaRPr>
          </a:p>
          <a:p>
            <a:pPr marL="88900">
              <a:lnSpc>
                <a:spcPct val="130000"/>
              </a:lnSpc>
            </a:pPr>
            <a:endParaRPr lang="en-US" altLang="zh-CN" sz="1100" dirty="0">
              <a:solidFill>
                <a:srgbClr val="FF0000"/>
              </a:solidFill>
            </a:endParaRPr>
          </a:p>
          <a:p>
            <a:pPr marL="285750" indent="-196850">
              <a:lnSpc>
                <a:spcPct val="130000"/>
              </a:lnSpc>
              <a:buFont typeface="Arial" panose="020B0604020202020204" pitchFamily="34" charset="0"/>
              <a:buChar char="•"/>
            </a:pPr>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1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up)">
                                      <p:cBhvr>
                                        <p:cTn id="30" dur="1000"/>
                                        <p:tgtEl>
                                          <p:spTgt spid="11">
                                            <p:txEl>
                                              <p:pRg st="0" end="0"/>
                                            </p:txEl>
                                          </p:spTgt>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up)">
                                      <p:cBhvr>
                                        <p:cTn id="34" dur="1000"/>
                                        <p:tgtEl>
                                          <p:spTgt spid="11">
                                            <p:txEl>
                                              <p:pRg st="1" end="1"/>
                                            </p:txEl>
                                          </p:spTgt>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Effect transition="in" filter="wipe(up)">
                                      <p:cBhvr>
                                        <p:cTn id="38" dur="1000"/>
                                        <p:tgtEl>
                                          <p:spTgt spid="11">
                                            <p:txEl>
                                              <p:pRg st="2" end="2"/>
                                            </p:txEl>
                                          </p:spTgt>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wipe(up)">
                                      <p:cBhvr>
                                        <p:cTn id="42" dur="1000"/>
                                        <p:tgtEl>
                                          <p:spTgt spid="11">
                                            <p:txEl>
                                              <p:pRg st="3" end="3"/>
                                            </p:txEl>
                                          </p:spTgt>
                                        </p:tgtEl>
                                      </p:cBhvr>
                                    </p:animEffect>
                                  </p:childTnLst>
                                </p:cTn>
                              </p:par>
                            </p:childTnLst>
                          </p:cTn>
                        </p:par>
                        <p:par>
                          <p:cTn id="43" fill="hold">
                            <p:stCondLst>
                              <p:cond delay="4000"/>
                            </p:stCondLst>
                            <p:childTnLst>
                              <p:par>
                                <p:cTn id="44" presetID="22" presetClass="entr" presetSubtype="1" fill="hold" nodeType="afterEffect">
                                  <p:stCondLst>
                                    <p:cond delay="0"/>
                                  </p:stCondLst>
                                  <p:childTnLst>
                                    <p:set>
                                      <p:cBhvr>
                                        <p:cTn id="45" dur="1" fill="hold">
                                          <p:stCondLst>
                                            <p:cond delay="0"/>
                                          </p:stCondLst>
                                        </p:cTn>
                                        <p:tgtEl>
                                          <p:spTgt spid="11">
                                            <p:txEl>
                                              <p:pRg st="4" end="4"/>
                                            </p:txEl>
                                          </p:spTgt>
                                        </p:tgtEl>
                                        <p:attrNameLst>
                                          <p:attrName>style.visibility</p:attrName>
                                        </p:attrNameLst>
                                      </p:cBhvr>
                                      <p:to>
                                        <p:strVal val="visible"/>
                                      </p:to>
                                    </p:set>
                                    <p:animEffect transition="in" filter="wipe(up)">
                                      <p:cBhvr>
                                        <p:cTn id="46" dur="1000"/>
                                        <p:tgtEl>
                                          <p:spTgt spid="1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animEffect transition="in" filter="wipe(up)">
                                      <p:cBhvr>
                                        <p:cTn id="51" dur="500"/>
                                        <p:tgtEl>
                                          <p:spTgt spid="11">
                                            <p:txEl>
                                              <p:pRg st="6" end="6"/>
                                            </p:txEl>
                                          </p:spTgt>
                                        </p:tgtEl>
                                      </p:cBhvr>
                                    </p:animEffect>
                                  </p:childTnLst>
                                </p:cTn>
                              </p:par>
                              <p:par>
                                <p:cTn id="52" presetID="22" presetClass="entr" presetSubtype="1" fill="hold" nodeType="withEffect">
                                  <p:stCondLst>
                                    <p:cond delay="0"/>
                                  </p:stCondLst>
                                  <p:childTnLst>
                                    <p:set>
                                      <p:cBhvr>
                                        <p:cTn id="53" dur="1" fill="hold">
                                          <p:stCondLst>
                                            <p:cond delay="0"/>
                                          </p:stCondLst>
                                        </p:cTn>
                                        <p:tgtEl>
                                          <p:spTgt spid="11">
                                            <p:txEl>
                                              <p:pRg st="7" end="7"/>
                                            </p:txEl>
                                          </p:spTgt>
                                        </p:tgtEl>
                                        <p:attrNameLst>
                                          <p:attrName>style.visibility</p:attrName>
                                        </p:attrNameLst>
                                      </p:cBhvr>
                                      <p:to>
                                        <p:strVal val="visible"/>
                                      </p:to>
                                    </p:set>
                                    <p:animEffect transition="in" filter="wipe(up)">
                                      <p:cBhvr>
                                        <p:cTn id="54" dur="1000"/>
                                        <p:tgtEl>
                                          <p:spTgt spid="11">
                                            <p:txEl>
                                              <p:pRg st="7" end="7"/>
                                            </p:txEl>
                                          </p:spTgt>
                                        </p:tgtEl>
                                      </p:cBhvr>
                                    </p:animEffect>
                                  </p:childTnLst>
                                </p:cTn>
                              </p:par>
                              <p:par>
                                <p:cTn id="55" presetID="22" presetClass="entr" presetSubtype="1"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animEffect transition="in" filter="wipe(up)">
                                      <p:cBhvr>
                                        <p:cTn id="57" dur="1000"/>
                                        <p:tgtEl>
                                          <p:spTgt spid="11">
                                            <p:txEl>
                                              <p:pRg st="8" end="8"/>
                                            </p:txEl>
                                          </p:spTgt>
                                        </p:tgtEl>
                                      </p:cBhvr>
                                    </p:animEffect>
                                  </p:childTnLst>
                                </p:cTn>
                              </p:par>
                              <p:par>
                                <p:cTn id="58" presetID="22" presetClass="entr" presetSubtype="1" fill="hold" nodeType="withEffect">
                                  <p:stCondLst>
                                    <p:cond delay="0"/>
                                  </p:stCondLst>
                                  <p:childTnLst>
                                    <p:set>
                                      <p:cBhvr>
                                        <p:cTn id="59" dur="1" fill="hold">
                                          <p:stCondLst>
                                            <p:cond delay="0"/>
                                          </p:stCondLst>
                                        </p:cTn>
                                        <p:tgtEl>
                                          <p:spTgt spid="11">
                                            <p:txEl>
                                              <p:pRg st="9" end="9"/>
                                            </p:txEl>
                                          </p:spTgt>
                                        </p:tgtEl>
                                        <p:attrNameLst>
                                          <p:attrName>style.visibility</p:attrName>
                                        </p:attrNameLst>
                                      </p:cBhvr>
                                      <p:to>
                                        <p:strVal val="visible"/>
                                      </p:to>
                                    </p:set>
                                    <p:animEffect transition="in" filter="wipe(up)">
                                      <p:cBhvr>
                                        <p:cTn id="60" dur="1000"/>
                                        <p:tgtEl>
                                          <p:spTgt spid="11">
                                            <p:txEl>
                                              <p:pRg st="9" end="9"/>
                                            </p:txEl>
                                          </p:spTgt>
                                        </p:tgtEl>
                                      </p:cBhvr>
                                    </p:animEffect>
                                  </p:childTnLst>
                                </p:cTn>
                              </p:par>
                              <p:par>
                                <p:cTn id="61" presetID="22" presetClass="entr" presetSubtype="1" fill="hold" nodeType="with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Effect transition="in" filter="wipe(up)">
                                      <p:cBhvr>
                                        <p:cTn id="63" dur="1000"/>
                                        <p:tgtEl>
                                          <p:spTgt spid="11">
                                            <p:txEl>
                                              <p:pRg st="10" end="10"/>
                                            </p:txEl>
                                          </p:spTgt>
                                        </p:tgtEl>
                                      </p:cBhvr>
                                    </p:animEffect>
                                  </p:childTnLst>
                                </p:cTn>
                              </p:par>
                              <p:par>
                                <p:cTn id="64" presetID="22" presetClass="entr" presetSubtype="1" fill="hold" nodeType="withEffect">
                                  <p:stCondLst>
                                    <p:cond delay="0"/>
                                  </p:stCondLst>
                                  <p:childTnLst>
                                    <p:set>
                                      <p:cBhvr>
                                        <p:cTn id="65" dur="1" fill="hold">
                                          <p:stCondLst>
                                            <p:cond delay="0"/>
                                          </p:stCondLst>
                                        </p:cTn>
                                        <p:tgtEl>
                                          <p:spTgt spid="11">
                                            <p:txEl>
                                              <p:pRg st="11" end="11"/>
                                            </p:txEl>
                                          </p:spTgt>
                                        </p:tgtEl>
                                        <p:attrNameLst>
                                          <p:attrName>style.visibility</p:attrName>
                                        </p:attrNameLst>
                                      </p:cBhvr>
                                      <p:to>
                                        <p:strVal val="visible"/>
                                      </p:to>
                                    </p:set>
                                    <p:animEffect transition="in" filter="wipe(up)">
                                      <p:cBhvr>
                                        <p:cTn id="66" dur="1000"/>
                                        <p:tgtEl>
                                          <p:spTgt spid="11">
                                            <p:txEl>
                                              <p:pRg st="11" end="11"/>
                                            </p:txEl>
                                          </p:spTgt>
                                        </p:tgtEl>
                                      </p:cBhvr>
                                    </p:animEffect>
                                  </p:childTnLst>
                                </p:cTn>
                              </p:par>
                              <p:par>
                                <p:cTn id="67" presetID="22" presetClass="entr" presetSubtype="1" fill="hold" nodeType="withEffect">
                                  <p:stCondLst>
                                    <p:cond delay="0"/>
                                  </p:stCondLst>
                                  <p:childTnLst>
                                    <p:set>
                                      <p:cBhvr>
                                        <p:cTn id="68" dur="1" fill="hold">
                                          <p:stCondLst>
                                            <p:cond delay="0"/>
                                          </p:stCondLst>
                                        </p:cTn>
                                        <p:tgtEl>
                                          <p:spTgt spid="11">
                                            <p:txEl>
                                              <p:pRg st="12" end="12"/>
                                            </p:txEl>
                                          </p:spTgt>
                                        </p:tgtEl>
                                        <p:attrNameLst>
                                          <p:attrName>style.visibility</p:attrName>
                                        </p:attrNameLst>
                                      </p:cBhvr>
                                      <p:to>
                                        <p:strVal val="visible"/>
                                      </p:to>
                                    </p:set>
                                    <p:animEffect transition="in" filter="wipe(up)">
                                      <p:cBhvr>
                                        <p:cTn id="69" dur="1000"/>
                                        <p:tgtEl>
                                          <p:spTgt spid="11">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0">
                                            <p:bg/>
                                          </p:spTgt>
                                        </p:tgtEl>
                                        <p:attrNameLst>
                                          <p:attrName>style.visibility</p:attrName>
                                        </p:attrNameLst>
                                      </p:cBhvr>
                                      <p:to>
                                        <p:strVal val="visible"/>
                                      </p:to>
                                    </p:set>
                                    <p:animEffect transition="in" filter="wipe(up)">
                                      <p:cBhvr>
                                        <p:cTn id="74" dur="1000"/>
                                        <p:tgtEl>
                                          <p:spTgt spid="10">
                                            <p:bg/>
                                          </p:spTgt>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10">
                                            <p:txEl>
                                              <p:pRg st="0" end="0"/>
                                            </p:txEl>
                                          </p:spTgt>
                                        </p:tgtEl>
                                        <p:attrNameLst>
                                          <p:attrName>style.visibility</p:attrName>
                                        </p:attrNameLst>
                                      </p:cBhvr>
                                      <p:to>
                                        <p:strVal val="visible"/>
                                      </p:to>
                                    </p:set>
                                    <p:animEffect transition="in" filter="wipe(up)">
                                      <p:cBhvr>
                                        <p:cTn id="78" dur="1000"/>
                                        <p:tgtEl>
                                          <p:spTgt spid="10">
                                            <p:txEl>
                                              <p:pRg st="0" end="0"/>
                                            </p:txEl>
                                          </p:spTgt>
                                        </p:tgtEl>
                                      </p:cBhvr>
                                    </p:animEffect>
                                  </p:childTnLst>
                                </p:cTn>
                              </p:par>
                            </p:childTnLst>
                          </p:cTn>
                        </p:par>
                        <p:par>
                          <p:cTn id="79" fill="hold">
                            <p:stCondLst>
                              <p:cond delay="2000"/>
                            </p:stCondLst>
                            <p:childTnLst>
                              <p:par>
                                <p:cTn id="80" presetID="22" presetClass="entr" presetSubtype="1" fill="hold" grpId="0" nodeType="afterEffect">
                                  <p:stCondLst>
                                    <p:cond delay="0"/>
                                  </p:stCondLst>
                                  <p:childTnLst>
                                    <p:set>
                                      <p:cBhvr>
                                        <p:cTn id="81" dur="1" fill="hold">
                                          <p:stCondLst>
                                            <p:cond delay="0"/>
                                          </p:stCondLst>
                                        </p:cTn>
                                        <p:tgtEl>
                                          <p:spTgt spid="10">
                                            <p:txEl>
                                              <p:pRg st="2" end="2"/>
                                            </p:txEl>
                                          </p:spTgt>
                                        </p:tgtEl>
                                        <p:attrNameLst>
                                          <p:attrName>style.visibility</p:attrName>
                                        </p:attrNameLst>
                                      </p:cBhvr>
                                      <p:to>
                                        <p:strVal val="visible"/>
                                      </p:to>
                                    </p:set>
                                    <p:animEffect transition="in" filter="wipe(up)">
                                      <p:cBhvr>
                                        <p:cTn id="82" dur="1000"/>
                                        <p:tgtEl>
                                          <p:spTgt spid="10">
                                            <p:txEl>
                                              <p:pRg st="2" end="2"/>
                                            </p:txEl>
                                          </p:spTgt>
                                        </p:tgtEl>
                                      </p:cBhvr>
                                    </p:animEffect>
                                  </p:childTnLst>
                                </p:cTn>
                              </p:par>
                            </p:childTnLst>
                          </p:cTn>
                        </p:par>
                        <p:par>
                          <p:cTn id="83" fill="hold">
                            <p:stCondLst>
                              <p:cond delay="3000"/>
                            </p:stCondLst>
                            <p:childTnLst>
                              <p:par>
                                <p:cTn id="84" presetID="22" presetClass="entr" presetSubtype="1" fill="hold" grpId="0" nodeType="afterEffect">
                                  <p:stCondLst>
                                    <p:cond delay="0"/>
                                  </p:stCondLst>
                                  <p:childTnLst>
                                    <p:set>
                                      <p:cBhvr>
                                        <p:cTn id="85" dur="1" fill="hold">
                                          <p:stCondLst>
                                            <p:cond delay="0"/>
                                          </p:stCondLst>
                                        </p:cTn>
                                        <p:tgtEl>
                                          <p:spTgt spid="10">
                                            <p:txEl>
                                              <p:pRg st="3" end="3"/>
                                            </p:txEl>
                                          </p:spTgt>
                                        </p:tgtEl>
                                        <p:attrNameLst>
                                          <p:attrName>style.visibility</p:attrName>
                                        </p:attrNameLst>
                                      </p:cBhvr>
                                      <p:to>
                                        <p:strVal val="visible"/>
                                      </p:to>
                                    </p:set>
                                    <p:animEffect transition="in" filter="wipe(up)">
                                      <p:cBhvr>
                                        <p:cTn id="86" dur="1000"/>
                                        <p:tgtEl>
                                          <p:spTgt spid="10">
                                            <p:txEl>
                                              <p:pRg st="3" end="3"/>
                                            </p:txEl>
                                          </p:spTgt>
                                        </p:tgtEl>
                                      </p:cBhvr>
                                    </p:animEffect>
                                  </p:childTnLst>
                                </p:cTn>
                              </p:par>
                            </p:childTnLst>
                          </p:cTn>
                        </p:par>
                        <p:par>
                          <p:cTn id="87" fill="hold">
                            <p:stCondLst>
                              <p:cond delay="4000"/>
                            </p:stCondLst>
                            <p:childTnLst>
                              <p:par>
                                <p:cTn id="88" presetID="22" presetClass="entr" presetSubtype="1" fill="hold" grpId="0" nodeType="afterEffect">
                                  <p:stCondLst>
                                    <p:cond delay="0"/>
                                  </p:stCondLst>
                                  <p:childTnLst>
                                    <p:set>
                                      <p:cBhvr>
                                        <p:cTn id="89" dur="1" fill="hold">
                                          <p:stCondLst>
                                            <p:cond delay="0"/>
                                          </p:stCondLst>
                                        </p:cTn>
                                        <p:tgtEl>
                                          <p:spTgt spid="10">
                                            <p:txEl>
                                              <p:pRg st="4" end="4"/>
                                            </p:txEl>
                                          </p:spTgt>
                                        </p:tgtEl>
                                        <p:attrNameLst>
                                          <p:attrName>style.visibility</p:attrName>
                                        </p:attrNameLst>
                                      </p:cBhvr>
                                      <p:to>
                                        <p:strVal val="visible"/>
                                      </p:to>
                                    </p:set>
                                    <p:animEffect transition="in" filter="wipe(up)">
                                      <p:cBhvr>
                                        <p:cTn id="90" dur="1000"/>
                                        <p:tgtEl>
                                          <p:spTgt spid="10">
                                            <p:txEl>
                                              <p:pRg st="4" end="4"/>
                                            </p:txEl>
                                          </p:spTgt>
                                        </p:tgtEl>
                                      </p:cBhvr>
                                    </p:animEffect>
                                  </p:childTnLst>
                                </p:cTn>
                              </p:par>
                            </p:childTnLst>
                          </p:cTn>
                        </p:par>
                        <p:par>
                          <p:cTn id="91" fill="hold">
                            <p:stCondLst>
                              <p:cond delay="5000"/>
                            </p:stCondLst>
                            <p:childTnLst>
                              <p:par>
                                <p:cTn id="92" presetID="22" presetClass="entr" presetSubtype="1" fill="hold" grpId="0" nodeType="afterEffect">
                                  <p:stCondLst>
                                    <p:cond delay="0"/>
                                  </p:stCondLst>
                                  <p:childTnLst>
                                    <p:set>
                                      <p:cBhvr>
                                        <p:cTn id="93" dur="1" fill="hold">
                                          <p:stCondLst>
                                            <p:cond delay="0"/>
                                          </p:stCondLst>
                                        </p:cTn>
                                        <p:tgtEl>
                                          <p:spTgt spid="10">
                                            <p:txEl>
                                              <p:pRg st="5" end="5"/>
                                            </p:txEl>
                                          </p:spTgt>
                                        </p:tgtEl>
                                        <p:attrNameLst>
                                          <p:attrName>style.visibility</p:attrName>
                                        </p:attrNameLst>
                                      </p:cBhvr>
                                      <p:to>
                                        <p:strVal val="visible"/>
                                      </p:to>
                                    </p:set>
                                    <p:animEffect transition="in" filter="wipe(up)">
                                      <p:cBhvr>
                                        <p:cTn id="94" dur="1000"/>
                                        <p:tgtEl>
                                          <p:spTgt spid="10">
                                            <p:txEl>
                                              <p:pRg st="5" end="5"/>
                                            </p:txEl>
                                          </p:spTgt>
                                        </p:tgtEl>
                                      </p:cBhvr>
                                    </p:animEffect>
                                  </p:childTnLst>
                                </p:cTn>
                              </p:par>
                            </p:childTnLst>
                          </p:cTn>
                        </p:par>
                        <p:par>
                          <p:cTn id="95" fill="hold">
                            <p:stCondLst>
                              <p:cond delay="6000"/>
                            </p:stCondLst>
                            <p:childTnLst>
                              <p:par>
                                <p:cTn id="96" presetID="22" presetClass="entr" presetSubtype="1" fill="hold" grpId="0" nodeType="afterEffect">
                                  <p:stCondLst>
                                    <p:cond delay="0"/>
                                  </p:stCondLst>
                                  <p:childTnLst>
                                    <p:set>
                                      <p:cBhvr>
                                        <p:cTn id="97" dur="1" fill="hold">
                                          <p:stCondLst>
                                            <p:cond delay="0"/>
                                          </p:stCondLst>
                                        </p:cTn>
                                        <p:tgtEl>
                                          <p:spTgt spid="10">
                                            <p:txEl>
                                              <p:pRg st="7" end="7"/>
                                            </p:txEl>
                                          </p:spTgt>
                                        </p:tgtEl>
                                        <p:attrNameLst>
                                          <p:attrName>style.visibility</p:attrName>
                                        </p:attrNameLst>
                                      </p:cBhvr>
                                      <p:to>
                                        <p:strVal val="visible"/>
                                      </p:to>
                                    </p:set>
                                    <p:animEffect transition="in" filter="wipe(up)">
                                      <p:cBhvr>
                                        <p:cTn id="98"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9"/>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28800" y="762000"/>
            <a:ext cx="8153400" cy="437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79093" y="5486400"/>
            <a:ext cx="3252814" cy="523220"/>
          </a:xfrm>
          <a:prstGeom prst="rect">
            <a:avLst/>
          </a:prstGeom>
        </p:spPr>
        <p:txBody>
          <a:bodyPr wrap="none">
            <a:spAutoFit/>
          </a:bodyPr>
          <a:lstStyle/>
          <a:p>
            <a:r>
              <a:rPr lang="zh-CN" altLang="en-US" sz="2800" dirty="0">
                <a:solidFill>
                  <a:srgbClr val="FF0000"/>
                </a:solidFill>
                <a:latin typeface="等线" panose="02010600030101010101" pitchFamily="2" charset="-122"/>
                <a:ea typeface="等线" panose="02010600030101010101" pitchFamily="2" charset="-122"/>
              </a:rPr>
              <a:t>图</a:t>
            </a:r>
            <a:r>
              <a:rPr lang="en-US" altLang="zh-CN" sz="2800" dirty="0">
                <a:solidFill>
                  <a:srgbClr val="FF0000"/>
                </a:solidFill>
                <a:latin typeface="等线" panose="02010600030101010101" pitchFamily="2" charset="-122"/>
                <a:ea typeface="等线" panose="02010600030101010101" pitchFamily="2" charset="-122"/>
              </a:rPr>
              <a:t>7.5 </a:t>
            </a:r>
            <a:r>
              <a:rPr lang="zh-CN" altLang="zh-CN" sz="2800" dirty="0">
                <a:solidFill>
                  <a:srgbClr val="FF0000"/>
                </a:solidFill>
                <a:latin typeface="等线" panose="02010600030101010101" pitchFamily="2" charset="-122"/>
                <a:ea typeface="等线" panose="02010600030101010101" pitchFamily="2" charset="-122"/>
              </a:rPr>
              <a:t>需求分析过程</a:t>
            </a:r>
            <a:endParaRPr lang="zh-CN" altLang="en-US" sz="2800" dirty="0">
              <a:solidFill>
                <a:srgbClr val="FF0000"/>
              </a:solidFill>
              <a:latin typeface="等线" panose="02010600030101010101" pitchFamily="2" charset="-122"/>
              <a:ea typeface="等线"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highlight>
                  <a:srgbClr val="FFFF00"/>
                </a:highlight>
              </a:rPr>
              <a:t>数据字典是</a:t>
            </a:r>
            <a:r>
              <a:rPr lang="zh-CN" altLang="en-US" dirty="0">
                <a:solidFill>
                  <a:srgbClr val="0000FF"/>
                </a:solidFill>
                <a:highlight>
                  <a:srgbClr val="FFFF00"/>
                </a:highlight>
              </a:rPr>
              <a:t>关于数据库中数据的描述</a:t>
            </a:r>
            <a:r>
              <a:rPr lang="zh-CN" altLang="en-US" dirty="0">
                <a:highlight>
                  <a:srgbClr val="FFFF00"/>
                </a:highlight>
              </a:rPr>
              <a:t>，即</a:t>
            </a:r>
            <a:r>
              <a:rPr lang="zh-CN" altLang="en-US" dirty="0">
                <a:solidFill>
                  <a:srgbClr val="FF0000"/>
                </a:solidFill>
                <a:highlight>
                  <a:srgbClr val="FFFF00"/>
                </a:highlight>
              </a:rPr>
              <a:t>元数据</a:t>
            </a:r>
            <a:r>
              <a:rPr lang="zh-CN" altLang="en-US" dirty="0">
                <a:highlight>
                  <a:srgbClr val="FFFF00"/>
                </a:highlight>
              </a:rPr>
              <a:t>，不是数据本身</a:t>
            </a:r>
            <a:endParaRPr lang="en-US" altLang="zh-CN" dirty="0">
              <a:highlight>
                <a:srgbClr val="FFFF00"/>
              </a:highlight>
            </a:endParaRPr>
          </a:p>
          <a:p>
            <a:r>
              <a:rPr lang="zh-CN" altLang="en-US" dirty="0"/>
              <a:t>数据字典是进行详细的数据收集和数据分析所获得的主要结果</a:t>
            </a:r>
            <a:endParaRPr lang="en-US" altLang="zh-CN" sz="2000" dirty="0"/>
          </a:p>
          <a:p>
            <a:r>
              <a:rPr lang="zh-CN" altLang="en-US" dirty="0"/>
              <a:t>在需求分析阶段建立，在数据库设计过程中不断修改、充实、完善</a:t>
            </a:r>
            <a:endParaRPr lang="zh-CN" altLang="en-US" dirty="0"/>
          </a:p>
          <a:p>
            <a:r>
              <a:rPr lang="zh-CN" altLang="en-US" dirty="0"/>
              <a:t>在数据库设计占有很重要的地位</a:t>
            </a:r>
            <a:endParaRPr lang="en-US" altLang="zh-CN" dirty="0"/>
          </a:p>
          <a:p>
            <a:r>
              <a:rPr lang="zh-CN" altLang="en-US" dirty="0">
                <a:solidFill>
                  <a:srgbClr val="0000FF"/>
                </a:solidFill>
              </a:rPr>
              <a:t>数据字典的内容</a:t>
            </a:r>
            <a:endParaRPr lang="zh-CN" altLang="en-US" dirty="0">
              <a:solidFill>
                <a:srgbClr val="0000FF"/>
              </a:solidFill>
            </a:endParaRPr>
          </a:p>
          <a:p>
            <a:pPr marL="814705" lvl="1" indent="-457200">
              <a:buFont typeface="+mj-lt"/>
              <a:buAutoNum type="arabicPeriod"/>
            </a:pPr>
            <a:r>
              <a:rPr lang="zh-CN" altLang="en-US" dirty="0">
                <a:solidFill>
                  <a:srgbClr val="FF0000"/>
                </a:solidFill>
              </a:rPr>
              <a:t>数据项</a:t>
            </a:r>
            <a:r>
              <a:rPr lang="en-US" altLang="zh-CN" dirty="0">
                <a:solidFill>
                  <a:srgbClr val="FF0000"/>
                </a:solidFill>
              </a:rPr>
              <a:t>(data item)</a:t>
            </a:r>
            <a:endParaRPr lang="en-US" altLang="zh-CN" dirty="0">
              <a:solidFill>
                <a:srgbClr val="FF0000"/>
              </a:solidFill>
            </a:endParaRPr>
          </a:p>
          <a:p>
            <a:pPr marL="814705" lvl="1" indent="-457200">
              <a:buFont typeface="+mj-lt"/>
              <a:buAutoNum type="arabicPeriod"/>
            </a:pPr>
            <a:r>
              <a:rPr lang="zh-CN" altLang="en-US" dirty="0">
                <a:solidFill>
                  <a:srgbClr val="FF0000"/>
                </a:solidFill>
              </a:rPr>
              <a:t>数据结构</a:t>
            </a:r>
            <a:endParaRPr lang="en-US" altLang="zh-CN" dirty="0">
              <a:solidFill>
                <a:srgbClr val="FF0000"/>
              </a:solidFill>
            </a:endParaRPr>
          </a:p>
          <a:p>
            <a:pPr marL="814705" lvl="1" indent="-457200">
              <a:buFont typeface="+mj-lt"/>
              <a:buAutoNum type="arabicPeriod"/>
            </a:pPr>
            <a:r>
              <a:rPr lang="zh-CN" altLang="en-US" dirty="0">
                <a:solidFill>
                  <a:srgbClr val="FF0000"/>
                </a:solidFill>
              </a:rPr>
              <a:t>数据流</a:t>
            </a:r>
            <a:endParaRPr lang="en-US" altLang="zh-CN" dirty="0">
              <a:solidFill>
                <a:srgbClr val="FF0000"/>
              </a:solidFill>
            </a:endParaRPr>
          </a:p>
          <a:p>
            <a:pPr marL="814705" lvl="1" indent="-457200">
              <a:buFont typeface="+mj-lt"/>
              <a:buAutoNum type="arabicPeriod"/>
            </a:pPr>
            <a:r>
              <a:rPr lang="zh-CN" altLang="en-US" dirty="0">
                <a:solidFill>
                  <a:srgbClr val="FF0000"/>
                </a:solidFill>
              </a:rPr>
              <a:t>数据存储</a:t>
            </a:r>
            <a:endParaRPr lang="en-US" altLang="zh-CN" dirty="0">
              <a:solidFill>
                <a:srgbClr val="FF0000"/>
              </a:solidFill>
            </a:endParaRPr>
          </a:p>
          <a:p>
            <a:pPr marL="814705" lvl="1" indent="-457200">
              <a:buFont typeface="+mj-lt"/>
              <a:buAutoNum type="arabicPeriod"/>
            </a:pPr>
            <a:r>
              <a:rPr lang="zh-CN" altLang="en-US" dirty="0">
                <a:solidFill>
                  <a:srgbClr val="FF0000"/>
                </a:solidFill>
              </a:rPr>
              <a:t>处理过程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数据项</a:t>
            </a:r>
            <a:endParaRPr lang="zh-CN" altLang="en-US" dirty="0"/>
          </a:p>
        </p:txBody>
      </p:sp>
      <p:sp>
        <p:nvSpPr>
          <p:cNvPr id="3" name="内容占位符 2"/>
          <p:cNvSpPr>
            <a:spLocks noGrp="1"/>
          </p:cNvSpPr>
          <p:nvPr>
            <p:ph idx="1"/>
          </p:nvPr>
        </p:nvSpPr>
        <p:spPr>
          <a:xfrm>
            <a:off x="595085" y="1066800"/>
            <a:ext cx="10530115" cy="5469226"/>
          </a:xfrm>
        </p:spPr>
        <p:txBody>
          <a:bodyPr/>
          <a:lstStyle/>
          <a:p>
            <a:r>
              <a:rPr lang="zh-CN" altLang="en-US" dirty="0"/>
              <a:t>数据项是不可再分的数据单位，是数据的最小组成单位</a:t>
            </a:r>
            <a:endParaRPr lang="en-US" altLang="zh-CN" dirty="0"/>
          </a:p>
          <a:p>
            <a:endParaRPr lang="en-US" altLang="zh-CN" dirty="0"/>
          </a:p>
          <a:p>
            <a:endParaRPr lang="en-US" altLang="zh-CN" dirty="0"/>
          </a:p>
          <a:p>
            <a:endParaRPr lang="en-US" altLang="zh-CN" dirty="0"/>
          </a:p>
          <a:p>
            <a:endParaRPr lang="en-US" altLang="zh-CN" sz="1100" dirty="0"/>
          </a:p>
          <a:p>
            <a:pPr lvl="1"/>
            <a:r>
              <a:rPr lang="zh-CN" altLang="en-US" dirty="0"/>
              <a:t>“取值范围、与其他数据项的逻辑关系” 定义了数据的完整性约束条件，是设计数据检验功能的依据</a:t>
            </a:r>
            <a:endParaRPr lang="en-US" altLang="zh-CN" dirty="0"/>
          </a:p>
          <a:p>
            <a:pPr lvl="1"/>
            <a:r>
              <a:rPr lang="zh-CN" altLang="en-US" dirty="0"/>
              <a:t>数据项之间的关系可以用数据依赖的概念进行分析和表示</a:t>
            </a:r>
            <a:endParaRPr lang="en-US" altLang="zh-CN" dirty="0"/>
          </a:p>
          <a:p>
            <a:pPr lvl="2"/>
            <a:r>
              <a:rPr lang="zh-CN" altLang="en-US" dirty="0"/>
              <a:t>按实际语义写出每个数据项之间的数据依赖，这些数据依赖是数据库逻辑设计阶段数据模型优化的依据</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1516742" y="1975181"/>
            <a:ext cx="8686800" cy="1754326"/>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数据项描述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数据项名，数据项含义说明，别名，</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数据类型</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长度，取值范围</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取值含义</a:t>
            </a:r>
            <a:r>
              <a:rPr lang="en-US" altLang="zh-CN" sz="2400" dirty="0">
                <a:solidFill>
                  <a:srgbClr val="0000FF"/>
                </a:solidFill>
                <a:latin typeface="等线 Light" panose="02010600030101010101" pitchFamily="2" charset="-122"/>
                <a:ea typeface="等线 Light" panose="02010600030101010101" pitchFamily="2" charset="-122"/>
              </a:rPr>
              <a:t>, </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与其他数据项的逻辑关系，数据项之间的联系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数据结构</a:t>
            </a:r>
            <a:endParaRPr lang="zh-CN" altLang="en-US" dirty="0"/>
          </a:p>
        </p:txBody>
      </p:sp>
      <p:sp>
        <p:nvSpPr>
          <p:cNvPr id="3" name="内容占位符 2"/>
          <p:cNvSpPr>
            <a:spLocks noGrp="1"/>
          </p:cNvSpPr>
          <p:nvPr>
            <p:ph idx="1"/>
          </p:nvPr>
        </p:nvSpPr>
        <p:spPr/>
        <p:txBody>
          <a:bodyPr/>
          <a:lstStyle/>
          <a:p>
            <a:r>
              <a:rPr lang="zh-CN" altLang="en-US" dirty="0">
                <a:highlight>
                  <a:srgbClr val="FFFF00"/>
                </a:highlight>
              </a:rPr>
              <a:t>数据结构反映了数据之间的组合关系</a:t>
            </a:r>
            <a:endParaRPr lang="zh-CN" altLang="en-US" dirty="0">
              <a:highlight>
                <a:srgbClr val="FFFF00"/>
              </a:highlight>
            </a:endParaRPr>
          </a:p>
          <a:p>
            <a:r>
              <a:rPr lang="zh-CN" altLang="en-US" dirty="0"/>
              <a:t> 一个数据结构可以由若干个数据项组成，也可以由若干个数据结构组成，或由若干个数据项和数据结构混合组成</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1003300" y="3167782"/>
            <a:ext cx="9753600" cy="646331"/>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数据结构描述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数据结构名，含义说明，</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数据项或数据结构</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数据流</a:t>
            </a:r>
            <a:endParaRPr lang="zh-CN" altLang="en-US" dirty="0"/>
          </a:p>
        </p:txBody>
      </p:sp>
      <p:sp>
        <p:nvSpPr>
          <p:cNvPr id="3" name="内容占位符 2"/>
          <p:cNvSpPr>
            <a:spLocks noGrp="1"/>
          </p:cNvSpPr>
          <p:nvPr>
            <p:ph idx="1"/>
          </p:nvPr>
        </p:nvSpPr>
        <p:spPr/>
        <p:txBody>
          <a:bodyPr/>
          <a:lstStyle/>
          <a:p>
            <a:r>
              <a:rPr lang="zh-CN" altLang="en-US" dirty="0"/>
              <a:t>数据流是</a:t>
            </a:r>
            <a:r>
              <a:rPr lang="zh-CN" altLang="en-US" dirty="0">
                <a:highlight>
                  <a:srgbClr val="FFFF00"/>
                </a:highlight>
              </a:rPr>
              <a:t>数据结构在</a:t>
            </a:r>
            <a:r>
              <a:rPr lang="zh-CN" altLang="en-US" dirty="0">
                <a:solidFill>
                  <a:srgbClr val="0000FF"/>
                </a:solidFill>
                <a:highlight>
                  <a:srgbClr val="FFFF00"/>
                </a:highlight>
              </a:rPr>
              <a:t>系统内传输的路径</a:t>
            </a:r>
            <a:endParaRPr lang="en-US" altLang="zh-CN" dirty="0">
              <a:solidFill>
                <a:srgbClr val="0000FF"/>
              </a:solidFill>
            </a:endParaRPr>
          </a:p>
          <a:p>
            <a:endParaRPr lang="en-US" altLang="zh-CN" dirty="0"/>
          </a:p>
          <a:p>
            <a:endParaRPr lang="en-US" altLang="zh-CN" sz="1600" dirty="0"/>
          </a:p>
          <a:p>
            <a:endParaRPr lang="en-US" altLang="zh-CN" dirty="0"/>
          </a:p>
          <a:p>
            <a:pPr lvl="1"/>
            <a:r>
              <a:rPr lang="zh-CN" altLang="en-US" dirty="0">
                <a:solidFill>
                  <a:srgbClr val="FF0000"/>
                </a:solidFill>
              </a:rPr>
              <a:t>数据流来源</a:t>
            </a:r>
            <a:r>
              <a:rPr lang="zh-CN" altLang="en-US" dirty="0"/>
              <a:t>：说明该数据流来自哪个过程</a:t>
            </a:r>
            <a:endParaRPr lang="zh-CN" altLang="en-US" dirty="0"/>
          </a:p>
          <a:p>
            <a:pPr lvl="1"/>
            <a:r>
              <a:rPr lang="zh-CN" altLang="en-US" dirty="0">
                <a:solidFill>
                  <a:srgbClr val="FF0000"/>
                </a:solidFill>
              </a:rPr>
              <a:t>数据流去向</a:t>
            </a:r>
            <a:r>
              <a:rPr lang="zh-CN" altLang="en-US" dirty="0"/>
              <a:t>：说明该数据流将到哪个过程去</a:t>
            </a:r>
            <a:endParaRPr lang="en-US" altLang="zh-CN" dirty="0"/>
          </a:p>
          <a:p>
            <a:pPr lvl="1"/>
            <a:r>
              <a:rPr lang="zh-CN" altLang="en-US" dirty="0">
                <a:solidFill>
                  <a:srgbClr val="FF0000"/>
                </a:solidFill>
              </a:rPr>
              <a:t>平均流量</a:t>
            </a:r>
            <a:r>
              <a:rPr lang="zh-CN" altLang="en-US" dirty="0"/>
              <a:t>：在单位时间（每天、每周、每月等）里的传输次数</a:t>
            </a:r>
            <a:endParaRPr lang="zh-CN" altLang="en-US" dirty="0"/>
          </a:p>
          <a:p>
            <a:pPr lvl="1"/>
            <a:r>
              <a:rPr lang="zh-CN" altLang="en-US" dirty="0">
                <a:solidFill>
                  <a:srgbClr val="FF0000"/>
                </a:solidFill>
              </a:rPr>
              <a:t>高峰期流量</a:t>
            </a:r>
            <a:r>
              <a:rPr lang="zh-CN" altLang="en-US" dirty="0"/>
              <a:t>：在高峰时期的数据流量</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1516742" y="1975181"/>
            <a:ext cx="9075058" cy="1200329"/>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数据流描述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数据流名，说明，数据流来源，数据流去向，</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a:t>
            </a:r>
            <a:r>
              <a:rPr lang="zh-CN" altLang="en-US" sz="2400" dirty="0">
                <a:solidFill>
                  <a:srgbClr val="0000FF"/>
                </a:solidFill>
                <a:latin typeface="等线 Light" panose="02010600030101010101" pitchFamily="2" charset="-122"/>
                <a:ea typeface="等线 Light" panose="02010600030101010101" pitchFamily="2" charset="-122"/>
              </a:rPr>
              <a:t>数据结构</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平均流量，最高峰期流量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数据存储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数据存储是数据结构停留或保存的地方，也是数据流的来源和去向之一。</a:t>
            </a:r>
            <a:endParaRPr lang="en-US" altLang="zh-CN" dirty="0"/>
          </a:p>
          <a:p>
            <a:pPr lvl="1"/>
            <a:r>
              <a:rPr lang="zh-CN" altLang="en-US" dirty="0"/>
              <a:t>手工文档或手工凭单，计算机文档</a:t>
            </a:r>
            <a:endParaRPr lang="en-US" altLang="zh-CN" dirty="0"/>
          </a:p>
          <a:p>
            <a:pPr lvl="1"/>
            <a:endParaRPr lang="en-US" altLang="zh-CN" dirty="0"/>
          </a:p>
          <a:p>
            <a:pPr lvl="1"/>
            <a:endParaRPr lang="en-US" altLang="zh-CN" sz="1400" dirty="0"/>
          </a:p>
          <a:p>
            <a:pPr lvl="1"/>
            <a:endParaRPr lang="en-US" altLang="zh-CN" dirty="0"/>
          </a:p>
          <a:p>
            <a:pPr lvl="1"/>
            <a:endParaRPr lang="en-US" altLang="zh-CN" dirty="0">
              <a:solidFill>
                <a:srgbClr val="FF0000"/>
              </a:solidFill>
            </a:endParaRPr>
          </a:p>
          <a:p>
            <a:pPr lvl="1"/>
            <a:r>
              <a:rPr lang="zh-CN" altLang="en-US" dirty="0">
                <a:solidFill>
                  <a:srgbClr val="FF0000"/>
                </a:solidFill>
              </a:rPr>
              <a:t>存取频度</a:t>
            </a:r>
            <a:r>
              <a:rPr lang="zh-CN" altLang="en-US" dirty="0"/>
              <a:t>：每小时、每天或每周存取次数及每次存取的数据量</a:t>
            </a:r>
            <a:endParaRPr lang="en-US" altLang="zh-CN" dirty="0"/>
          </a:p>
          <a:p>
            <a:pPr lvl="1"/>
            <a:r>
              <a:rPr lang="zh-CN" altLang="en-US" dirty="0">
                <a:solidFill>
                  <a:srgbClr val="FF0000"/>
                </a:solidFill>
              </a:rPr>
              <a:t>存取方式</a:t>
            </a:r>
            <a:r>
              <a:rPr lang="zh-CN" altLang="en-US" dirty="0"/>
              <a:t>：批处理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endParaRPr lang="en-US" altLang="zh-CN" dirty="0"/>
          </a:p>
          <a:p>
            <a:pPr lvl="1"/>
            <a:r>
              <a:rPr lang="zh-CN" altLang="en-US" dirty="0">
                <a:solidFill>
                  <a:srgbClr val="FF0000"/>
                </a:solidFill>
              </a:rPr>
              <a:t>输入的数据</a:t>
            </a:r>
            <a:r>
              <a:rPr lang="zh-CN" altLang="en-US" dirty="0"/>
              <a:t>：数据来源</a:t>
            </a:r>
            <a:endParaRPr lang="en-US" altLang="zh-CN" dirty="0"/>
          </a:p>
          <a:p>
            <a:pPr lvl="1"/>
            <a:r>
              <a:rPr lang="zh-CN" altLang="en-US" dirty="0">
                <a:solidFill>
                  <a:srgbClr val="FF0000"/>
                </a:solidFill>
              </a:rPr>
              <a:t>输出的数据</a:t>
            </a:r>
            <a:r>
              <a:rPr lang="zh-CN" altLang="en-US" dirty="0"/>
              <a:t>：数据去向</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876300" y="2452977"/>
            <a:ext cx="10439400" cy="1200329"/>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数据存储描述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数据存储名，说明，编号，输入的数据流，输出的数据流，</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a:t>
            </a:r>
            <a:r>
              <a:rPr lang="zh-CN" altLang="en-US" sz="2400" dirty="0">
                <a:solidFill>
                  <a:srgbClr val="0000FF"/>
                </a:solidFill>
                <a:latin typeface="等线 Light" panose="02010600030101010101" pitchFamily="2" charset="-122"/>
                <a:ea typeface="等线 Light" panose="02010600030101010101" pitchFamily="2" charset="-122"/>
              </a:rPr>
              <a:t>数据结构</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数据量，存取频度，存取方式</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处理过程</a:t>
            </a:r>
            <a:endParaRPr lang="zh-CN" altLang="en-US" dirty="0"/>
          </a:p>
        </p:txBody>
      </p:sp>
      <p:sp>
        <p:nvSpPr>
          <p:cNvPr id="3" name="内容占位符 2"/>
          <p:cNvSpPr>
            <a:spLocks noGrp="1"/>
          </p:cNvSpPr>
          <p:nvPr>
            <p:ph idx="1"/>
          </p:nvPr>
        </p:nvSpPr>
        <p:spPr/>
        <p:txBody>
          <a:bodyPr>
            <a:normAutofit/>
          </a:bodyPr>
          <a:lstStyle/>
          <a:p>
            <a:r>
              <a:rPr lang="zh-CN" altLang="en-US" dirty="0"/>
              <a:t>处理过程的具体处理逻辑一般用</a:t>
            </a:r>
            <a:r>
              <a:rPr lang="zh-CN" altLang="en-US" dirty="0">
                <a:solidFill>
                  <a:srgbClr val="FF0000"/>
                </a:solidFill>
                <a:highlight>
                  <a:srgbClr val="FFFF00"/>
                </a:highlight>
              </a:rPr>
              <a:t>判定表</a:t>
            </a:r>
            <a:r>
              <a:rPr lang="zh-CN" altLang="en-US" dirty="0">
                <a:highlight>
                  <a:srgbClr val="FFFF00"/>
                </a:highlight>
              </a:rPr>
              <a:t>或</a:t>
            </a:r>
            <a:r>
              <a:rPr lang="zh-CN" altLang="en-US" dirty="0">
                <a:solidFill>
                  <a:srgbClr val="FF0000"/>
                </a:solidFill>
                <a:highlight>
                  <a:srgbClr val="FFFF00"/>
                </a:highlight>
              </a:rPr>
              <a:t>判定树</a:t>
            </a:r>
            <a:r>
              <a:rPr lang="zh-CN" altLang="en-US" dirty="0"/>
              <a:t>来描述</a:t>
            </a:r>
            <a:endParaRPr lang="en-US" altLang="zh-CN" dirty="0"/>
          </a:p>
          <a:p>
            <a:r>
              <a:rPr lang="zh-CN" altLang="en-US" dirty="0"/>
              <a:t>数据字典中只需要描述处理过程的说明性信息</a:t>
            </a:r>
            <a:endParaRPr lang="en-US" altLang="zh-CN" dirty="0"/>
          </a:p>
          <a:p>
            <a:pPr lvl="1"/>
            <a:endParaRPr lang="en-US" altLang="zh-CN" dirty="0"/>
          </a:p>
          <a:p>
            <a:pPr lvl="1"/>
            <a:endParaRPr lang="en-US" altLang="zh-CN" dirty="0"/>
          </a:p>
          <a:p>
            <a:pPr marL="357505" lvl="1" indent="0">
              <a:buNone/>
            </a:pPr>
            <a:endParaRPr lang="en-US" altLang="zh-CN" dirty="0"/>
          </a:p>
          <a:p>
            <a:pPr lvl="1"/>
            <a:r>
              <a:rPr lang="zh-CN" altLang="en-US" dirty="0">
                <a:solidFill>
                  <a:srgbClr val="FF0000"/>
                </a:solidFill>
              </a:rPr>
              <a:t>简要说明</a:t>
            </a:r>
            <a:r>
              <a:rPr lang="zh-CN" altLang="en-US" dirty="0"/>
              <a:t>：说明该处理过程的功能及处理要求</a:t>
            </a:r>
            <a:endParaRPr lang="en-US" altLang="zh-CN" dirty="0"/>
          </a:p>
          <a:p>
            <a:pPr lvl="2"/>
            <a:r>
              <a:rPr lang="zh-CN" altLang="en-US" dirty="0">
                <a:solidFill>
                  <a:srgbClr val="FF0000"/>
                </a:solidFill>
              </a:rPr>
              <a:t>功能</a:t>
            </a:r>
            <a:r>
              <a:rPr lang="zh-CN" altLang="en-US" dirty="0"/>
              <a:t>：该处理过程用来做什么（不是怎么做）</a:t>
            </a:r>
            <a:endParaRPr lang="en-US" altLang="zh-CN" dirty="0"/>
          </a:p>
          <a:p>
            <a:pPr lvl="2"/>
            <a:r>
              <a:rPr lang="zh-CN" altLang="en-US" dirty="0">
                <a:solidFill>
                  <a:srgbClr val="FF0000"/>
                </a:solidFill>
              </a:rPr>
              <a:t>处理要求</a:t>
            </a:r>
            <a:r>
              <a:rPr lang="zh-CN" altLang="en-US" dirty="0"/>
              <a:t>：处理频度要求，如单位时间里处理多少事务，多少数据量、响应时间要求等</a:t>
            </a:r>
            <a:endParaRPr lang="zh-CN" altLang="en-US" dirty="0"/>
          </a:p>
          <a:p>
            <a:pPr lvl="2"/>
            <a:r>
              <a:rPr lang="zh-CN" altLang="en-US" dirty="0"/>
              <a:t>处理要求是后面</a:t>
            </a:r>
            <a:r>
              <a:rPr lang="zh-CN" altLang="en-US" dirty="0">
                <a:solidFill>
                  <a:srgbClr val="FF0000"/>
                </a:solidFill>
              </a:rPr>
              <a:t>物理设计的输入及性能评价的标准</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990600" y="2588384"/>
            <a:ext cx="9906000" cy="1140633"/>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处理过程描述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处理过程</a:t>
            </a:r>
            <a:r>
              <a:rPr lang="zh-CN" altLang="en-US" sz="2400" dirty="0">
                <a:solidFill>
                  <a:srgbClr val="0000FF"/>
                </a:solidFill>
                <a:latin typeface="等线 Light" panose="02010600030101010101" pitchFamily="2" charset="-122"/>
                <a:ea typeface="等线 Light" panose="02010600030101010101" pitchFamily="2" charset="-122"/>
              </a:rPr>
              <a:t>名，说明，输入：</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数据流</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，输出：</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数据流</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处理</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简要说明</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数据库设计概述</a:t>
            </a:r>
            <a:endParaRPr lang="zh-CN" altLang="en-US" dirty="0">
              <a:solidFill>
                <a:srgbClr val="FF0000"/>
              </a:solidFill>
            </a:endParaRPr>
          </a:p>
          <a:p>
            <a:pPr>
              <a:lnSpc>
                <a:spcPct val="150000"/>
              </a:lnSpc>
            </a:pPr>
            <a:r>
              <a:rPr lang="zh-CN" altLang="en-US" dirty="0">
                <a:solidFill>
                  <a:schemeClr val="bg1">
                    <a:lumMod val="75000"/>
                  </a:schemeClr>
                </a:solidFill>
              </a:rPr>
              <a:t>需求分析</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概念结构设计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逻辑结构设计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物理结构设计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数据库的实施和维护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举例：学生学籍管理子系统的数据字典</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descr="Img0000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7800" y="1333500"/>
            <a:ext cx="922623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Img00006"/>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52600" y="650055"/>
            <a:ext cx="8276303" cy="555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Picture 4" descr="Img00007"/>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42931" y="952500"/>
            <a:ext cx="91061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Img0000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59902" y="952500"/>
            <a:ext cx="949413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13" name="Picture 2" descr="Img0000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562100"/>
            <a:ext cx="9612049"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需求分析小结</a:t>
            </a:r>
            <a:endParaRPr lang="zh-CN" altLang="en-US" dirty="0"/>
          </a:p>
        </p:txBody>
      </p:sp>
      <p:sp>
        <p:nvSpPr>
          <p:cNvPr id="3" name="内容占位符 2"/>
          <p:cNvSpPr>
            <a:spLocks noGrp="1"/>
          </p:cNvSpPr>
          <p:nvPr>
            <p:ph idx="1"/>
          </p:nvPr>
        </p:nvSpPr>
        <p:spPr/>
        <p:txBody>
          <a:bodyPr/>
          <a:lstStyle/>
          <a:p>
            <a:r>
              <a:rPr lang="zh-CN" altLang="en-US" dirty="0"/>
              <a:t>把需求收集和分析作为数据库设计的第一阶段是十分重要的。</a:t>
            </a:r>
            <a:endParaRPr lang="en-US" altLang="zh-CN" dirty="0"/>
          </a:p>
          <a:p>
            <a:r>
              <a:rPr lang="zh-CN" altLang="en-US" b="1" dirty="0">
                <a:highlight>
                  <a:srgbClr val="FFFF00"/>
                </a:highlight>
              </a:rPr>
              <a:t>第一阶段收集的</a:t>
            </a:r>
            <a:r>
              <a:rPr lang="zh-CN" altLang="en-US" b="1" u="sng" dirty="0">
                <a:solidFill>
                  <a:srgbClr val="FF0000"/>
                </a:solidFill>
                <a:highlight>
                  <a:srgbClr val="FFFF00"/>
                </a:highlight>
              </a:rPr>
              <a:t>基础数据</a:t>
            </a:r>
            <a:r>
              <a:rPr lang="en-US" altLang="zh-CN" b="1" u="sng" dirty="0">
                <a:solidFill>
                  <a:srgbClr val="FF0000"/>
                </a:solidFill>
                <a:highlight>
                  <a:srgbClr val="FFFF00"/>
                </a:highlight>
              </a:rPr>
              <a:t>(</a:t>
            </a:r>
            <a:r>
              <a:rPr lang="zh-CN" altLang="en-US" b="1" u="sng" dirty="0">
                <a:solidFill>
                  <a:srgbClr val="FF0000"/>
                </a:solidFill>
                <a:highlight>
                  <a:srgbClr val="FFFF00"/>
                </a:highlight>
              </a:rPr>
              <a:t>用数据字典来表达</a:t>
            </a:r>
            <a:r>
              <a:rPr lang="en-US" altLang="zh-CN" b="1" u="sng" dirty="0">
                <a:solidFill>
                  <a:srgbClr val="FF0000"/>
                </a:solidFill>
                <a:highlight>
                  <a:srgbClr val="FFFF00"/>
                </a:highlight>
              </a:rPr>
              <a:t>)</a:t>
            </a:r>
            <a:r>
              <a:rPr lang="zh-CN" altLang="en-US" dirty="0"/>
              <a:t>是下一步进行概念设计的基础。</a:t>
            </a:r>
            <a:endParaRPr lang="zh-CN" altLang="en-US" dirty="0"/>
          </a:p>
          <a:p>
            <a:r>
              <a:rPr lang="zh-CN" altLang="en-US" dirty="0">
                <a:solidFill>
                  <a:srgbClr val="FF0000"/>
                </a:solidFill>
                <a:latin typeface="等线" panose="02010600030101010101" pitchFamily="2" charset="-122"/>
                <a:ea typeface="等线" panose="02010600030101010101" pitchFamily="2" charset="-122"/>
              </a:rPr>
              <a:t>强调两点</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en-US" dirty="0"/>
              <a:t>设计人员应充分考虑到可能的</a:t>
            </a:r>
            <a:r>
              <a:rPr lang="zh-CN" altLang="en-US" dirty="0">
                <a:solidFill>
                  <a:srgbClr val="FF0000"/>
                </a:solidFill>
              </a:rPr>
              <a:t>扩充</a:t>
            </a:r>
            <a:r>
              <a:rPr lang="zh-CN" altLang="en-US" dirty="0"/>
              <a:t>和</a:t>
            </a:r>
            <a:r>
              <a:rPr lang="zh-CN" altLang="en-US" dirty="0">
                <a:solidFill>
                  <a:srgbClr val="FF0000"/>
                </a:solidFill>
              </a:rPr>
              <a:t>改变</a:t>
            </a:r>
            <a:r>
              <a:rPr lang="zh-CN" altLang="en-US" dirty="0"/>
              <a:t>，使设计易于更改，系统易于扩充 </a:t>
            </a:r>
            <a:endParaRPr lang="zh-CN" altLang="en-US" dirty="0"/>
          </a:p>
          <a:p>
            <a:pPr lvl="1"/>
            <a:r>
              <a:rPr lang="zh-CN" altLang="en-US" dirty="0"/>
              <a:t>必须强调</a:t>
            </a:r>
            <a:r>
              <a:rPr lang="zh-CN" altLang="en-US" dirty="0">
                <a:solidFill>
                  <a:srgbClr val="FF0000"/>
                </a:solidFill>
              </a:rPr>
              <a:t>用户的参与</a:t>
            </a:r>
            <a:endParaRPr lang="en-US" altLang="zh-CN" dirty="0">
              <a:solidFill>
                <a:srgbClr val="FF0000"/>
              </a:solidFill>
            </a:endParaRPr>
          </a:p>
          <a:p>
            <a:pPr lvl="2"/>
            <a:r>
              <a:rPr lang="zh-CN" altLang="en-US" dirty="0"/>
              <a:t>用户的参与是数据库设计不可分割的一部分</a:t>
            </a:r>
            <a:endParaRPr lang="en-US" altLang="zh-CN" dirty="0"/>
          </a:p>
          <a:p>
            <a:pPr lvl="2"/>
            <a:r>
              <a:rPr lang="zh-CN" altLang="en-US" dirty="0"/>
              <a:t>任何调查研究没有用户的积极参与都是寸步难行的</a:t>
            </a:r>
            <a:endParaRPr lang="en-US" altLang="zh-CN" dirty="0"/>
          </a:p>
          <a:p>
            <a:pPr lvl="2"/>
            <a:r>
              <a:rPr lang="zh-CN" altLang="en-US" dirty="0"/>
              <a:t>设计人员帮助用户建立数据库环境下的共同概念，对设计的最终结果承担共同责任</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需求分析</a:t>
            </a:r>
            <a:endParaRPr lang="zh-CN" altLang="en-US" dirty="0">
              <a:solidFill>
                <a:schemeClr val="bg1">
                  <a:lumMod val="75000"/>
                </a:schemeClr>
              </a:solidFill>
            </a:endParaRPr>
          </a:p>
          <a:p>
            <a:pPr>
              <a:lnSpc>
                <a:spcPct val="150000"/>
              </a:lnSpc>
            </a:pPr>
            <a:r>
              <a:rPr lang="zh-CN" altLang="en-US" dirty="0">
                <a:solidFill>
                  <a:srgbClr val="FF0000"/>
                </a:solidFill>
              </a:rPr>
              <a:t>概念结构设计</a:t>
            </a:r>
            <a:endParaRPr lang="zh-CN" altLang="en-US" dirty="0">
              <a:solidFill>
                <a:srgbClr val="FF0000"/>
              </a:solidFill>
            </a:endParaRPr>
          </a:p>
          <a:p>
            <a:pPr>
              <a:lnSpc>
                <a:spcPct val="150000"/>
              </a:lnSpc>
            </a:pPr>
            <a:r>
              <a:rPr lang="zh-CN" altLang="en-US" dirty="0">
                <a:solidFill>
                  <a:schemeClr val="bg1">
                    <a:lumMod val="75000"/>
                  </a:schemeClr>
                </a:solidFill>
              </a:rPr>
              <a:t>逻辑结构设计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物理结构设计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数据库的实施和维护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endParaRPr lang="zh-CN" altLang="en-US" dirty="0"/>
          </a:p>
        </p:txBody>
      </p:sp>
      <p:sp>
        <p:nvSpPr>
          <p:cNvPr id="3" name="内容占位符 2"/>
          <p:cNvSpPr>
            <a:spLocks noGrp="1"/>
          </p:cNvSpPr>
          <p:nvPr>
            <p:ph idx="1"/>
          </p:nvPr>
        </p:nvSpPr>
        <p:spPr/>
        <p:txBody>
          <a:bodyPr>
            <a:normAutofit/>
          </a:bodyPr>
          <a:lstStyle/>
          <a:p>
            <a:r>
              <a:rPr lang="zh-CN" altLang="en-US" dirty="0"/>
              <a:t>将需求分析得到的用户需求抽象为信息结构（即</a:t>
            </a:r>
            <a:r>
              <a:rPr lang="zh-CN" altLang="en-US" dirty="0">
                <a:solidFill>
                  <a:srgbClr val="FF0000"/>
                </a:solidFill>
              </a:rPr>
              <a:t>概念模型</a:t>
            </a:r>
            <a:r>
              <a:rPr lang="zh-CN" altLang="en-US" dirty="0"/>
              <a:t>）的过程就是</a:t>
            </a:r>
            <a:r>
              <a:rPr lang="zh-CN" altLang="en-US" dirty="0">
                <a:solidFill>
                  <a:srgbClr val="FF0000"/>
                </a:solidFill>
              </a:rPr>
              <a:t>概念结构设计</a:t>
            </a:r>
            <a:endParaRPr lang="en-US" altLang="zh-CN" dirty="0">
              <a:solidFill>
                <a:srgbClr val="FF0000"/>
              </a:solidFill>
            </a:endParaRPr>
          </a:p>
          <a:p>
            <a:r>
              <a:rPr lang="zh-CN" altLang="en-US" dirty="0"/>
              <a:t>整个数据库设计的关键</a:t>
            </a:r>
            <a:endParaRPr lang="en-US" altLang="zh-CN" dirty="0"/>
          </a:p>
          <a:p>
            <a:r>
              <a:rPr lang="zh-CN" altLang="en-US" dirty="0">
                <a:solidFill>
                  <a:srgbClr val="0033CC"/>
                </a:solidFill>
              </a:rPr>
              <a:t>本节主要内容：</a:t>
            </a:r>
            <a:endParaRPr lang="en-US" altLang="zh-CN" sz="1100" dirty="0">
              <a:solidFill>
                <a:srgbClr val="0033CC"/>
              </a:solidFill>
            </a:endParaRPr>
          </a:p>
          <a:p>
            <a:pPr marL="723900" lvl="1" indent="-367030">
              <a:buFont typeface="+mj-lt"/>
              <a:buAutoNum type="arabicPeriod"/>
            </a:pPr>
            <a:r>
              <a:rPr lang="zh-CN" altLang="en-US" dirty="0">
                <a:solidFill>
                  <a:srgbClr val="FF0000"/>
                </a:solidFill>
              </a:rPr>
              <a:t>概念模型</a:t>
            </a:r>
            <a:endParaRPr lang="zh-CN" altLang="en-US" dirty="0">
              <a:solidFill>
                <a:srgbClr val="FF0000"/>
              </a:solidFill>
            </a:endParaRPr>
          </a:p>
          <a:p>
            <a:pPr marL="723900" lvl="1" indent="-367030">
              <a:buFont typeface="+mj-lt"/>
              <a:buAutoNum type="arabicPeriod"/>
            </a:pPr>
            <a:r>
              <a:rPr lang="en-US" altLang="zh-CN" dirty="0">
                <a:solidFill>
                  <a:srgbClr val="FF0000"/>
                </a:solidFill>
              </a:rPr>
              <a:t>E-R</a:t>
            </a:r>
            <a:r>
              <a:rPr lang="zh-CN" altLang="en-US" dirty="0">
                <a:solidFill>
                  <a:srgbClr val="FF0000"/>
                </a:solidFill>
              </a:rPr>
              <a:t>模型</a:t>
            </a:r>
            <a:endParaRPr lang="zh-CN" altLang="en-US" dirty="0">
              <a:solidFill>
                <a:srgbClr val="FF0000"/>
              </a:solidFill>
            </a:endParaRPr>
          </a:p>
          <a:p>
            <a:pPr marL="723900" lvl="1" indent="-367030">
              <a:buFont typeface="+mj-lt"/>
              <a:buAutoNum type="arabicPeriod"/>
            </a:pPr>
            <a:r>
              <a:rPr lang="zh-CN" altLang="en-US" dirty="0">
                <a:solidFill>
                  <a:srgbClr val="FF0000"/>
                </a:solidFill>
              </a:rPr>
              <a:t>扩展的</a:t>
            </a:r>
            <a:r>
              <a:rPr lang="en-US" altLang="zh-CN" dirty="0">
                <a:solidFill>
                  <a:srgbClr val="FF0000"/>
                </a:solidFill>
              </a:rPr>
              <a:t>E-R</a:t>
            </a:r>
            <a:r>
              <a:rPr lang="zh-CN" altLang="en-US" dirty="0">
                <a:solidFill>
                  <a:srgbClr val="FF0000"/>
                </a:solidFill>
              </a:rPr>
              <a:t>模型</a:t>
            </a:r>
            <a:r>
              <a:rPr lang="en-US" altLang="zh-CN" dirty="0">
                <a:solidFill>
                  <a:srgbClr val="FF0000"/>
                </a:solidFill>
              </a:rPr>
              <a:t>(</a:t>
            </a:r>
            <a:r>
              <a:rPr lang="zh-CN" altLang="en-US" dirty="0">
                <a:solidFill>
                  <a:srgbClr val="FF0000"/>
                </a:solidFill>
              </a:rPr>
              <a:t>自学，课堂不讲</a:t>
            </a:r>
            <a:r>
              <a:rPr lang="en-US" altLang="zh-CN" dirty="0">
                <a:solidFill>
                  <a:srgbClr val="FF0000"/>
                </a:solidFill>
              </a:rPr>
              <a:t>)</a:t>
            </a:r>
            <a:endParaRPr lang="zh-CN" altLang="en-US" dirty="0">
              <a:solidFill>
                <a:srgbClr val="FF0000"/>
              </a:solidFill>
            </a:endParaRPr>
          </a:p>
          <a:p>
            <a:pPr marL="723900" lvl="1" indent="-367030">
              <a:buFont typeface="+mj-lt"/>
              <a:buAutoNum type="arabicPeriod"/>
            </a:pPr>
            <a:r>
              <a:rPr lang="en-US" altLang="zh-CN" dirty="0">
                <a:solidFill>
                  <a:srgbClr val="FF0000"/>
                </a:solidFill>
              </a:rPr>
              <a:t>UML(</a:t>
            </a:r>
            <a:r>
              <a:rPr lang="zh-CN" altLang="en-US" dirty="0">
                <a:solidFill>
                  <a:srgbClr val="FF0000"/>
                </a:solidFill>
              </a:rPr>
              <a:t>自学，课堂不讲</a:t>
            </a:r>
            <a:r>
              <a:rPr lang="en-US" altLang="zh-CN" dirty="0">
                <a:solidFill>
                  <a:srgbClr val="FF0000"/>
                </a:solidFill>
              </a:rPr>
              <a:t>)</a:t>
            </a:r>
            <a:endParaRPr lang="en-US" altLang="zh-CN" dirty="0">
              <a:solidFill>
                <a:srgbClr val="FF0000"/>
              </a:solidFill>
            </a:endParaRPr>
          </a:p>
          <a:p>
            <a:pPr marL="723900" lvl="1" indent="-367030">
              <a:buFont typeface="+mj-lt"/>
              <a:buAutoNum type="arabicPeriod"/>
            </a:pPr>
            <a:r>
              <a:rPr lang="zh-CN" altLang="en-US" dirty="0">
                <a:solidFill>
                  <a:srgbClr val="FF0000"/>
                </a:solidFill>
              </a:rPr>
              <a:t>概念结构设计过程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概念模型</a:t>
            </a:r>
            <a:endParaRPr lang="zh-CN" altLang="en-US" dirty="0"/>
          </a:p>
        </p:txBody>
      </p:sp>
      <p:sp>
        <p:nvSpPr>
          <p:cNvPr id="3" name="内容占位符 2"/>
          <p:cNvSpPr>
            <a:spLocks noGrp="1"/>
          </p:cNvSpPr>
          <p:nvPr>
            <p:ph idx="1"/>
          </p:nvPr>
        </p:nvSpPr>
        <p:spPr/>
        <p:txBody>
          <a:bodyPr/>
          <a:lstStyle/>
          <a:p>
            <a:r>
              <a:rPr lang="zh-CN" altLang="en-US" dirty="0">
                <a:solidFill>
                  <a:srgbClr val="0033CC"/>
                </a:solidFill>
              </a:rPr>
              <a:t>概念模型的特点</a:t>
            </a:r>
            <a:endParaRPr lang="en-US" altLang="zh-CN" dirty="0">
              <a:solidFill>
                <a:srgbClr val="0033CC"/>
              </a:solidFill>
            </a:endParaRPr>
          </a:p>
          <a:p>
            <a:pPr lvl="1"/>
            <a:r>
              <a:rPr lang="zh-CN" altLang="en-US" dirty="0"/>
              <a:t>能真实、充分地反映现实世界，是现实世界的一个真实模型</a:t>
            </a:r>
            <a:endParaRPr lang="en-US" altLang="zh-CN" dirty="0"/>
          </a:p>
          <a:p>
            <a:pPr lvl="1"/>
            <a:r>
              <a:rPr lang="zh-CN" altLang="en-US" dirty="0"/>
              <a:t>易于理解，从而可以用它和不熟悉计算机的用户交换意见</a:t>
            </a:r>
            <a:endParaRPr lang="en-US" altLang="zh-CN" dirty="0"/>
          </a:p>
          <a:p>
            <a:pPr lvl="1"/>
            <a:r>
              <a:rPr lang="zh-CN" altLang="en-US" dirty="0"/>
              <a:t>易于更改，当应用环境和应用要求改变时，容易对概念模型修改和扩充</a:t>
            </a:r>
            <a:endParaRPr lang="en-US" altLang="zh-CN" dirty="0"/>
          </a:p>
          <a:p>
            <a:pPr lvl="1"/>
            <a:r>
              <a:rPr lang="zh-CN" altLang="en-US" dirty="0"/>
              <a:t>易于向关系、网状、层次等各种数据模型转换</a:t>
            </a:r>
            <a:endParaRPr lang="en-US" altLang="zh-CN" dirty="0"/>
          </a:p>
          <a:p>
            <a:pPr lvl="1"/>
            <a:endParaRPr lang="en-US" altLang="zh-CN" sz="1100" dirty="0"/>
          </a:p>
          <a:p>
            <a:r>
              <a:rPr lang="zh-CN" altLang="en-US" dirty="0">
                <a:solidFill>
                  <a:srgbClr val="0033CC"/>
                </a:solidFill>
              </a:rPr>
              <a:t>描述工具</a:t>
            </a:r>
            <a:endParaRPr lang="en-US" altLang="zh-CN" dirty="0">
              <a:solidFill>
                <a:srgbClr val="0033CC"/>
              </a:solidFill>
            </a:endParaRPr>
          </a:p>
          <a:p>
            <a:pPr lvl="1"/>
            <a:r>
              <a:rPr lang="en-US" altLang="zh-CN" dirty="0">
                <a:solidFill>
                  <a:srgbClr val="FF0000"/>
                </a:solidFill>
              </a:rPr>
              <a:t>E-R</a:t>
            </a:r>
            <a:r>
              <a:rPr lang="zh-CN" altLang="en-US" dirty="0">
                <a:solidFill>
                  <a:srgbClr val="FF0000"/>
                </a:solidFill>
              </a:rPr>
              <a:t>模型</a:t>
            </a:r>
            <a:r>
              <a:rPr lang="en-US" altLang="zh-CN" dirty="0">
                <a:solidFill>
                  <a:srgbClr val="FF0000"/>
                </a:solidFill>
              </a:rPr>
              <a:t>(Model)/</a:t>
            </a:r>
            <a:r>
              <a:rPr lang="zh-CN" altLang="en-US" dirty="0">
                <a:solidFill>
                  <a:srgbClr val="FF0000"/>
                </a:solidFill>
              </a:rPr>
              <a:t>图</a:t>
            </a:r>
            <a:r>
              <a:rPr lang="en-US" altLang="zh-CN" dirty="0">
                <a:solidFill>
                  <a:srgbClr val="FF0000"/>
                </a:solidFill>
              </a:rPr>
              <a:t>(Diagram)/</a:t>
            </a:r>
            <a:r>
              <a:rPr lang="zh-CN" altLang="en-US" dirty="0">
                <a:solidFill>
                  <a:srgbClr val="FF0000"/>
                </a:solidFill>
              </a:rPr>
              <a:t>方法</a:t>
            </a:r>
            <a:r>
              <a:rPr lang="en-US" altLang="zh-CN" dirty="0">
                <a:solidFill>
                  <a:srgbClr val="FF0000"/>
                </a:solidFill>
              </a:rPr>
              <a:t>(Approach)</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2.E-R</a:t>
            </a:r>
            <a:r>
              <a:rPr lang="zh-CN" altLang="en-US" dirty="0"/>
              <a:t>模型</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两个实体型之间的联系</a:t>
            </a:r>
            <a:endParaRPr lang="en-US" altLang="zh-CN" dirty="0">
              <a:solidFill>
                <a:srgbClr val="FF0000"/>
              </a:solidFill>
            </a:endParaRPr>
          </a:p>
          <a:p>
            <a:pPr lvl="1"/>
            <a:r>
              <a:rPr lang="en-US" altLang="zh-CN" dirty="0">
                <a:solidFill>
                  <a:srgbClr val="0000FF"/>
                </a:solidFill>
              </a:rPr>
              <a:t>1:1</a:t>
            </a:r>
            <a:r>
              <a:rPr lang="zh-CN" altLang="en-US" dirty="0">
                <a:solidFill>
                  <a:srgbClr val="0000FF"/>
                </a:solidFill>
              </a:rPr>
              <a:t>联系；</a:t>
            </a:r>
            <a:r>
              <a:rPr lang="en-US" altLang="zh-CN" dirty="0">
                <a:solidFill>
                  <a:srgbClr val="0000FF"/>
                </a:solidFill>
              </a:rPr>
              <a:t>1:n</a:t>
            </a:r>
            <a:r>
              <a:rPr lang="zh-CN" altLang="en-US" dirty="0">
                <a:solidFill>
                  <a:srgbClr val="0000FF"/>
                </a:solidFill>
              </a:rPr>
              <a:t>联系；</a:t>
            </a:r>
            <a:r>
              <a:rPr lang="en-US" altLang="zh-CN" dirty="0">
                <a:solidFill>
                  <a:srgbClr val="0000FF"/>
                </a:solidFill>
              </a:rPr>
              <a:t>m:n</a:t>
            </a:r>
            <a:r>
              <a:rPr lang="zh-CN" altLang="en-US" dirty="0">
                <a:solidFill>
                  <a:srgbClr val="0000FF"/>
                </a:solidFill>
              </a:rPr>
              <a:t>联系</a:t>
            </a:r>
            <a:endParaRPr lang="en-US" altLang="zh-CN" dirty="0">
              <a:solidFill>
                <a:srgbClr val="0000FF"/>
              </a:solidFill>
            </a:endParaRPr>
          </a:p>
          <a:p>
            <a:pPr lvl="1"/>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64756" y="2514600"/>
            <a:ext cx="6696744" cy="2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p:nvPr/>
        </p:nvSpPr>
        <p:spPr>
          <a:xfrm>
            <a:off x="2379328" y="5900846"/>
            <a:ext cx="2133600" cy="457200"/>
          </a:xfrm>
          <a:prstGeom prst="wedgeRectCallout">
            <a:avLst>
              <a:gd name="adj1" fmla="val 5357"/>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例：班级与班长</a:t>
            </a:r>
            <a:endParaRPr lang="zh-CN" altLang="en-US" sz="2000" dirty="0">
              <a:solidFill>
                <a:srgbClr val="FF0000"/>
              </a:solidFill>
            </a:endParaRPr>
          </a:p>
        </p:txBody>
      </p:sp>
      <p:sp>
        <p:nvSpPr>
          <p:cNvPr id="11" name="矩形标注 10"/>
          <p:cNvSpPr/>
          <p:nvPr/>
        </p:nvSpPr>
        <p:spPr>
          <a:xfrm>
            <a:off x="5046328" y="5900846"/>
            <a:ext cx="2133600" cy="457200"/>
          </a:xfrm>
          <a:prstGeom prst="wedgeRectCallout">
            <a:avLst>
              <a:gd name="adj1" fmla="val 2381"/>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a:t>
            </a:r>
            <a:r>
              <a:rPr lang="zh-CN" altLang="en-US" sz="2000" dirty="0">
                <a:solidFill>
                  <a:srgbClr val="FF0000"/>
                </a:solidFill>
                <a:highlight>
                  <a:srgbClr val="FFFF00"/>
                </a:highlight>
              </a:rPr>
              <a:t>班级与学生</a:t>
            </a:r>
            <a:endParaRPr lang="zh-CN" altLang="en-US" sz="2000" dirty="0">
              <a:solidFill>
                <a:srgbClr val="FF0000"/>
              </a:solidFill>
              <a:highlight>
                <a:srgbClr val="FFFF00"/>
              </a:highlight>
            </a:endParaRPr>
          </a:p>
        </p:txBody>
      </p:sp>
      <p:sp>
        <p:nvSpPr>
          <p:cNvPr id="12" name="矩形标注 11"/>
          <p:cNvSpPr/>
          <p:nvPr/>
        </p:nvSpPr>
        <p:spPr>
          <a:xfrm>
            <a:off x="7560928" y="5900846"/>
            <a:ext cx="2133600" cy="457200"/>
          </a:xfrm>
          <a:prstGeom prst="wedgeRectCallout">
            <a:avLst>
              <a:gd name="adj1" fmla="val 3572"/>
              <a:gd name="adj2" fmla="val -14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a:t>
            </a:r>
            <a:r>
              <a:rPr lang="zh-CN" altLang="en-US" sz="2000" dirty="0">
                <a:solidFill>
                  <a:srgbClr val="FF0000"/>
                </a:solidFill>
                <a:highlight>
                  <a:srgbClr val="FFFF00"/>
                </a:highlight>
              </a:rPr>
              <a:t>课程与学生</a:t>
            </a:r>
            <a:endParaRPr lang="zh-CN" altLang="en-US" sz="2000" dirty="0">
              <a:solidFill>
                <a:srgbClr val="FF0000"/>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数据库设计</a:t>
            </a:r>
            <a:endParaRPr lang="zh-CN" altLang="en-US" dirty="0">
              <a:solidFill>
                <a:srgbClr val="FF0000"/>
              </a:solidFill>
            </a:endParaRPr>
          </a:p>
          <a:p>
            <a:pPr lvl="1">
              <a:lnSpc>
                <a:spcPct val="150000"/>
              </a:lnSpc>
            </a:pPr>
            <a:r>
              <a:rPr lang="zh-CN" altLang="en-US" dirty="0"/>
              <a:t>数据库设计是指对于一个给定的应用环境，构造（设计）优化的数据库逻辑模式和物理结构，并据此建立数据库及其应用系统，使之能够有效地存储和管理数据，满足各种用户的应用需求，</a:t>
            </a:r>
            <a:r>
              <a:rPr lang="zh-CN" altLang="en-US" dirty="0">
                <a:highlight>
                  <a:srgbClr val="FFFF00"/>
                </a:highlight>
              </a:rPr>
              <a:t>包括</a:t>
            </a:r>
            <a:r>
              <a:rPr lang="zh-CN" altLang="en-US" dirty="0">
                <a:solidFill>
                  <a:srgbClr val="0000FF"/>
                </a:solidFill>
                <a:highlight>
                  <a:srgbClr val="FFFF00"/>
                </a:highlight>
              </a:rPr>
              <a:t>信息管理要求</a:t>
            </a:r>
            <a:r>
              <a:rPr lang="zh-CN" altLang="en-US" dirty="0">
                <a:highlight>
                  <a:srgbClr val="FFFF00"/>
                </a:highlight>
              </a:rPr>
              <a:t>和</a:t>
            </a:r>
            <a:r>
              <a:rPr lang="zh-CN" altLang="en-US" dirty="0">
                <a:solidFill>
                  <a:srgbClr val="0000FF"/>
                </a:solidFill>
                <a:highlight>
                  <a:srgbClr val="FFFF00"/>
                </a:highlight>
              </a:rPr>
              <a:t>数据操作要求</a:t>
            </a:r>
            <a:r>
              <a:rPr lang="zh-CN" altLang="en-US" dirty="0"/>
              <a:t>。</a:t>
            </a:r>
            <a:endParaRPr lang="zh-CN" altLang="en-US" dirty="0"/>
          </a:p>
          <a:p>
            <a:pPr lvl="1">
              <a:lnSpc>
                <a:spcPct val="150000"/>
              </a:lnSpc>
            </a:pPr>
            <a:endParaRPr lang="en-US" altLang="zh-CN" sz="1000" dirty="0"/>
          </a:p>
          <a:p>
            <a:pPr lvl="1">
              <a:lnSpc>
                <a:spcPct val="150000"/>
              </a:lnSpc>
            </a:pPr>
            <a:r>
              <a:rPr lang="zh-CN" altLang="en-US" dirty="0">
                <a:solidFill>
                  <a:srgbClr val="000099"/>
                </a:solidFill>
              </a:rPr>
              <a:t>信息管理要求</a:t>
            </a:r>
            <a:r>
              <a:rPr lang="zh-CN" altLang="en-US" dirty="0"/>
              <a:t>：在数据库中应该存储和管理哪些数据对象 。</a:t>
            </a:r>
            <a:endParaRPr lang="en-US" altLang="zh-CN" dirty="0"/>
          </a:p>
          <a:p>
            <a:pPr lvl="1">
              <a:lnSpc>
                <a:spcPct val="150000"/>
              </a:lnSpc>
            </a:pPr>
            <a:endParaRPr lang="zh-CN" altLang="en-US" sz="900" dirty="0"/>
          </a:p>
          <a:p>
            <a:pPr lvl="1">
              <a:lnSpc>
                <a:spcPct val="150000"/>
              </a:lnSpc>
            </a:pPr>
            <a:r>
              <a:rPr lang="zh-CN" altLang="en-US" dirty="0">
                <a:solidFill>
                  <a:srgbClr val="000099"/>
                </a:solidFill>
              </a:rPr>
              <a:t>数据操作要求</a:t>
            </a:r>
            <a:r>
              <a:rPr lang="zh-CN" altLang="en-US" dirty="0"/>
              <a:t>：对数据对象需要进行哪些操作，如查询、增、删、改、统计等操作。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3" descr="1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9884" y="1524000"/>
            <a:ext cx="54006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228600"/>
            <a:ext cx="11007107" cy="6307426"/>
          </a:xfrm>
        </p:spPr>
        <p:txBody>
          <a:bodyPr/>
          <a:lstStyle/>
          <a:p>
            <a:r>
              <a:rPr lang="zh-CN" altLang="en-US" dirty="0">
                <a:solidFill>
                  <a:srgbClr val="FF0000"/>
                </a:solidFill>
              </a:rPr>
              <a:t>两个以上的实体型之间的联系</a:t>
            </a:r>
            <a:endParaRPr lang="en-US" altLang="zh-CN" dirty="0">
              <a:solidFill>
                <a:srgbClr val="FF0000"/>
              </a:solidFill>
            </a:endParaRPr>
          </a:p>
          <a:p>
            <a:pPr lvl="1"/>
            <a:r>
              <a:rPr lang="zh-CN" altLang="en-US" dirty="0"/>
              <a:t>两个以上的实体型之间也存在着一对一、一对多、多对多联系</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solidFill>
                  <a:srgbClr val="FF0000"/>
                </a:solidFill>
              </a:rPr>
              <a:t>单个实体型内的联系</a:t>
            </a:r>
            <a:endParaRPr lang="en-US" altLang="zh-CN" dirty="0">
              <a:solidFill>
                <a:srgbClr val="FF0000"/>
              </a:solidFill>
            </a:endParaRPr>
          </a:p>
          <a:p>
            <a:pPr lvl="1"/>
            <a:r>
              <a:rPr lang="zh-CN" altLang="en-US" sz="2000" dirty="0"/>
              <a:t>同一个实体集内的各实体之间也可以存在一对一、一对多、多对多的联系</a:t>
            </a:r>
            <a:endParaRPr lang="en-US" altLang="zh-CN" sz="2000" dirty="0"/>
          </a:p>
          <a:p>
            <a:r>
              <a:rPr lang="zh-CN" altLang="en-US" dirty="0">
                <a:solidFill>
                  <a:srgbClr val="FF0000"/>
                </a:solidFill>
              </a:rPr>
              <a:t>联系的度</a:t>
            </a:r>
            <a:endParaRPr lang="en-US" altLang="zh-CN" dirty="0">
              <a:solidFill>
                <a:srgbClr val="FF0000"/>
              </a:solidFill>
            </a:endParaRPr>
          </a:p>
          <a:p>
            <a:pPr lvl="1"/>
            <a:r>
              <a:rPr lang="zh-CN" altLang="en-US" dirty="0"/>
              <a:t>参与联系的实体型的数目称为</a:t>
            </a:r>
            <a:r>
              <a:rPr lang="zh-CN" altLang="en-US" dirty="0">
                <a:solidFill>
                  <a:srgbClr val="FF0000"/>
                </a:solidFill>
              </a:rPr>
              <a:t>联系的度</a:t>
            </a:r>
            <a:endParaRPr lang="en-US" altLang="zh-CN" dirty="0">
              <a:solidFill>
                <a:srgbClr val="FF0000"/>
              </a:solidFill>
            </a:endParaRPr>
          </a:p>
          <a:p>
            <a:pPr lvl="1"/>
            <a:r>
              <a:rPr lang="zh-CN" altLang="en-US" dirty="0">
                <a:solidFill>
                  <a:srgbClr val="0000FF"/>
                </a:solidFill>
              </a:rPr>
              <a:t>单元联系；二元联系；三元联系；</a:t>
            </a:r>
            <a:r>
              <a:rPr lang="en-US" altLang="zh-CN" dirty="0">
                <a:solidFill>
                  <a:srgbClr val="0000FF"/>
                </a:solidFill>
              </a:rPr>
              <a:t>N</a:t>
            </a:r>
            <a:r>
              <a:rPr lang="zh-CN" altLang="en-US" dirty="0">
                <a:solidFill>
                  <a:srgbClr val="0000FF"/>
                </a:solidFill>
              </a:rPr>
              <a:t>元联系</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7" name="图片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400" y="3448665"/>
            <a:ext cx="1524000" cy="149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FF0000"/>
                </a:solidFill>
              </a:rPr>
              <a:t>E-R</a:t>
            </a:r>
            <a:r>
              <a:rPr lang="zh-CN" altLang="en-US" dirty="0">
                <a:solidFill>
                  <a:srgbClr val="FF0000"/>
                </a:solidFill>
              </a:rPr>
              <a:t>图</a:t>
            </a:r>
            <a:endParaRPr lang="en-US" altLang="zh-CN" dirty="0">
              <a:solidFill>
                <a:srgbClr val="FF0000"/>
              </a:solidFill>
            </a:endParaRPr>
          </a:p>
          <a:p>
            <a:pPr lvl="1"/>
            <a:r>
              <a:rPr lang="en-US" altLang="zh-CN" dirty="0"/>
              <a:t>E-R</a:t>
            </a:r>
            <a:r>
              <a:rPr lang="zh-CN" altLang="en-US" dirty="0"/>
              <a:t>图提供了表示实体型、属性和联系的方法</a:t>
            </a:r>
            <a:endParaRPr lang="en-US" altLang="zh-CN" dirty="0"/>
          </a:p>
          <a:p>
            <a:pPr lvl="2"/>
            <a:r>
              <a:rPr lang="zh-CN" altLang="en-US" dirty="0">
                <a:solidFill>
                  <a:srgbClr val="0033CC"/>
                </a:solidFill>
              </a:rPr>
              <a:t>实体型用矩形表示</a:t>
            </a:r>
            <a:endParaRPr lang="en-US" altLang="zh-CN" dirty="0">
              <a:solidFill>
                <a:srgbClr val="0033CC"/>
              </a:solidFill>
            </a:endParaRPr>
          </a:p>
          <a:p>
            <a:pPr lvl="2"/>
            <a:r>
              <a:rPr lang="zh-CN" altLang="en-US" dirty="0">
                <a:solidFill>
                  <a:srgbClr val="0033CC"/>
                </a:solidFill>
              </a:rPr>
              <a:t>属性用椭圆表示</a:t>
            </a:r>
            <a:endParaRPr lang="en-US" altLang="zh-CN" dirty="0">
              <a:solidFill>
                <a:srgbClr val="0033CC"/>
              </a:solidFill>
            </a:endParaRPr>
          </a:p>
          <a:p>
            <a:pPr lvl="2"/>
            <a:r>
              <a:rPr lang="zh-CN" altLang="en-US" dirty="0">
                <a:solidFill>
                  <a:srgbClr val="0033CC"/>
                </a:solidFill>
              </a:rPr>
              <a:t>联系用菱形表示</a:t>
            </a:r>
            <a:endParaRPr lang="zh-CN" altLang="en-US" dirty="0">
              <a:solidFill>
                <a:srgbClr val="0033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1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52600" y="3352800"/>
            <a:ext cx="4346038" cy="192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584" y="3237453"/>
            <a:ext cx="3327661" cy="204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35604" y="5509041"/>
            <a:ext cx="1980029"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学生实体及属性</a:t>
            </a:r>
            <a:endParaRPr lang="zh-CN" altLang="en-US" sz="2000" dirty="0">
              <a:solidFill>
                <a:srgbClr val="0000FF"/>
              </a:solidFill>
              <a:latin typeface="等线" panose="02010600030101010101" pitchFamily="2" charset="-122"/>
              <a:ea typeface="等线" panose="02010600030101010101" pitchFamily="2" charset="-122"/>
            </a:endParaRPr>
          </a:p>
        </p:txBody>
      </p:sp>
      <p:sp>
        <p:nvSpPr>
          <p:cNvPr id="8" name="矩形 7"/>
          <p:cNvSpPr/>
          <p:nvPr/>
        </p:nvSpPr>
        <p:spPr>
          <a:xfrm>
            <a:off x="8116880" y="5509041"/>
            <a:ext cx="1467068"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联系的属性</a:t>
            </a:r>
            <a:endParaRPr lang="zh-CN" altLang="en-US" sz="2000" dirty="0">
              <a:solidFill>
                <a:srgbClr val="0000FF"/>
              </a:solidFill>
              <a:latin typeface="等线" panose="02010600030101010101" pitchFamily="2" charset="-122"/>
              <a:ea typeface="等线"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某个工厂物资管理的概念模型。物资管理涉及的</a:t>
            </a:r>
            <a:r>
              <a:rPr lang="zh-CN" altLang="en-US" dirty="0">
                <a:solidFill>
                  <a:srgbClr val="FF0000"/>
                </a:solidFill>
              </a:rPr>
              <a:t>实体</a:t>
            </a:r>
            <a:r>
              <a:rPr lang="zh-CN" altLang="en-US" dirty="0"/>
              <a:t>有：</a:t>
            </a:r>
            <a:endParaRPr lang="en-US" altLang="zh-CN" dirty="0"/>
          </a:p>
          <a:p>
            <a:pPr lvl="1">
              <a:lnSpc>
                <a:spcPct val="120000"/>
              </a:lnSpc>
            </a:pPr>
            <a:r>
              <a:rPr lang="zh-CN" altLang="en-US" dirty="0">
                <a:solidFill>
                  <a:srgbClr val="FF0000"/>
                </a:solidFill>
              </a:rPr>
              <a:t>仓库</a:t>
            </a:r>
            <a:r>
              <a:rPr lang="zh-CN" altLang="en-US" dirty="0"/>
              <a:t>：属性有仓库号、面积、电话号码</a:t>
            </a:r>
            <a:endParaRPr lang="zh-CN" altLang="en-US" dirty="0"/>
          </a:p>
          <a:p>
            <a:pPr lvl="1">
              <a:lnSpc>
                <a:spcPct val="120000"/>
              </a:lnSpc>
            </a:pPr>
            <a:r>
              <a:rPr lang="zh-CN" altLang="en-US" dirty="0">
                <a:solidFill>
                  <a:srgbClr val="FF0000"/>
                </a:solidFill>
              </a:rPr>
              <a:t>零件</a:t>
            </a:r>
            <a:r>
              <a:rPr lang="zh-CN" altLang="en-US" dirty="0"/>
              <a:t>：属性有零件号、名称、规格、单价、描述</a:t>
            </a:r>
            <a:endParaRPr lang="zh-CN" altLang="en-US" dirty="0"/>
          </a:p>
          <a:p>
            <a:pPr lvl="1">
              <a:lnSpc>
                <a:spcPct val="120000"/>
              </a:lnSpc>
            </a:pPr>
            <a:r>
              <a:rPr lang="zh-CN" altLang="en-US" dirty="0">
                <a:solidFill>
                  <a:srgbClr val="FF0000"/>
                </a:solidFill>
              </a:rPr>
              <a:t>供应商</a:t>
            </a:r>
            <a:r>
              <a:rPr lang="zh-CN" altLang="en-US" dirty="0"/>
              <a:t>：属性有供应商号、姓名、地址、电话号码、账号</a:t>
            </a:r>
            <a:endParaRPr lang="zh-CN" altLang="en-US" dirty="0"/>
          </a:p>
          <a:p>
            <a:pPr lvl="1">
              <a:lnSpc>
                <a:spcPct val="120000"/>
              </a:lnSpc>
            </a:pPr>
            <a:r>
              <a:rPr lang="zh-CN" altLang="en-US" dirty="0">
                <a:solidFill>
                  <a:srgbClr val="FF0000"/>
                </a:solidFill>
              </a:rPr>
              <a:t>项目</a:t>
            </a:r>
            <a:r>
              <a:rPr lang="zh-CN" altLang="en-US" dirty="0"/>
              <a:t>：属性有项目号、预算、开工日期</a:t>
            </a:r>
            <a:endParaRPr lang="zh-CN" altLang="en-US" dirty="0"/>
          </a:p>
          <a:p>
            <a:pPr lvl="1">
              <a:lnSpc>
                <a:spcPct val="120000"/>
              </a:lnSpc>
            </a:pPr>
            <a:r>
              <a:rPr lang="zh-CN" altLang="en-US" dirty="0">
                <a:solidFill>
                  <a:srgbClr val="FF0000"/>
                </a:solidFill>
              </a:rPr>
              <a:t>职工</a:t>
            </a:r>
            <a:r>
              <a:rPr lang="zh-CN" altLang="en-US" dirty="0"/>
              <a:t>：属性有职工号、姓名、年龄、职称</a:t>
            </a:r>
            <a:endParaRPr lang="zh-CN" altLang="en-US" dirty="0"/>
          </a:p>
          <a:p>
            <a:pPr>
              <a:lnSpc>
                <a:spcPct val="120000"/>
              </a:lnSpc>
            </a:pPr>
            <a:r>
              <a:rPr lang="zh-CN" altLang="en-US" dirty="0"/>
              <a:t>实体之间的</a:t>
            </a:r>
            <a:r>
              <a:rPr lang="zh-CN" altLang="en-US" dirty="0">
                <a:solidFill>
                  <a:srgbClr val="FF0000"/>
                </a:solidFill>
              </a:rPr>
              <a:t>联系</a:t>
            </a:r>
            <a:r>
              <a:rPr lang="zh-CN" altLang="en-US" dirty="0"/>
              <a:t>如下：</a:t>
            </a:r>
            <a:endParaRPr lang="en-US" altLang="zh-CN" dirty="0"/>
          </a:p>
          <a:p>
            <a:pPr lvl="1">
              <a:lnSpc>
                <a:spcPct val="120000"/>
              </a:lnSpc>
            </a:pPr>
            <a:r>
              <a:rPr lang="zh-CN" altLang="en-US" dirty="0"/>
              <a:t>一个仓库可以存放多种零件，一种零件可以存放在多个仓库中，因此仓库和零件具有多对多的联系。用库存量来表示某种零件在某个仓库中的数量</a:t>
            </a:r>
            <a:endParaRPr lang="en-US" altLang="zh-CN" dirty="0"/>
          </a:p>
          <a:p>
            <a:pPr lvl="1">
              <a:lnSpc>
                <a:spcPct val="120000"/>
              </a:lnSpc>
            </a:pPr>
            <a:r>
              <a:rPr lang="zh-CN" altLang="en-US" dirty="0"/>
              <a:t>一个仓库有多个职工当仓库保管员，一个职工只能在一个仓库工作，因此仓库和职工之间是一对多的联系</a:t>
            </a:r>
            <a:endParaRPr lang="en-US" altLang="zh-CN" dirty="0"/>
          </a:p>
          <a:p>
            <a:pPr lvl="1">
              <a:lnSpc>
                <a:spcPct val="120000"/>
              </a:lnSpc>
            </a:pPr>
            <a:r>
              <a:rPr lang="zh-CN" altLang="en-US" dirty="0"/>
              <a:t>职工之间具有领导与被领导关系。即仓库主任领导若干保管员，因此职工实体型中具有一对多的联系</a:t>
            </a:r>
            <a:endParaRPr lang="en-US" altLang="zh-CN" dirty="0"/>
          </a:p>
          <a:p>
            <a:pPr lvl="1">
              <a:lnSpc>
                <a:spcPct val="120000"/>
              </a:lnSpc>
            </a:pPr>
            <a:r>
              <a:rPr lang="zh-CN" altLang="en-US" dirty="0"/>
              <a:t>供应商、项目和零件三者之间具有多对多的联系。即一 个供应商可以供给若干项目多种零件，每个项目可以使用不同供应商供应的零件，每种零件可由不同供应商供给</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228600"/>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686820"/>
            <a:ext cx="6967995" cy="299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9"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533400"/>
            <a:ext cx="843214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p:txBody>
          <a:bodyPr/>
          <a:lstStyle/>
          <a:p>
            <a:r>
              <a:rPr lang="zh-CN" altLang="en-US" dirty="0"/>
              <a:t>某商场可以为顾客办理会员卡，每个顾客只能办理一张会员卡，顾客信息包括顾客姓名、地址、固定电话、身份证号，会员卡信息包括号码、等级、积分，给出该系统的</a:t>
            </a:r>
            <a:r>
              <a:rPr lang="en-US" altLang="zh-CN" dirty="0"/>
              <a:t>E-R</a:t>
            </a:r>
            <a:r>
              <a:rPr lang="zh-CN" altLang="en-US" dirty="0"/>
              <a:t>图。</a:t>
            </a:r>
            <a:endParaRPr lang="en-US" altLang="zh-CN" dirty="0"/>
          </a:p>
          <a:p>
            <a:pPr lvl="1"/>
            <a:r>
              <a:rPr lang="zh-CN" altLang="en-US" dirty="0">
                <a:solidFill>
                  <a:srgbClr val="FF0000"/>
                </a:solidFill>
              </a:rPr>
              <a:t>说明</a:t>
            </a:r>
            <a:r>
              <a:rPr lang="zh-CN" altLang="en-US" dirty="0"/>
              <a:t>，设计</a:t>
            </a:r>
            <a:r>
              <a:rPr lang="en-US" altLang="zh-CN" dirty="0"/>
              <a:t>E-R</a:t>
            </a:r>
            <a:r>
              <a:rPr lang="zh-CN" altLang="en-US" dirty="0"/>
              <a:t>图时应尽可能贴近实际应用，完善相应的实体、属性或联系</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概念结构设计过程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本节目标：</a:t>
            </a:r>
            <a:endParaRPr lang="en-US" altLang="zh-CN" dirty="0">
              <a:solidFill>
                <a:srgbClr val="FF0000"/>
              </a:solidFill>
            </a:endParaRPr>
          </a:p>
          <a:p>
            <a:pPr lvl="1"/>
            <a:r>
              <a:rPr lang="zh-CN" altLang="en-US" dirty="0"/>
              <a:t>掌握在设计</a:t>
            </a:r>
            <a:r>
              <a:rPr lang="en-US" altLang="zh-CN" dirty="0"/>
              <a:t>E-R</a:t>
            </a:r>
            <a:r>
              <a:rPr lang="zh-CN" altLang="en-US" dirty="0"/>
              <a:t>图过程中如何</a:t>
            </a:r>
            <a:r>
              <a:rPr lang="zh-CN" altLang="en-US" dirty="0">
                <a:solidFill>
                  <a:srgbClr val="FF0000"/>
                </a:solidFill>
              </a:rPr>
              <a:t>确定实体与属性</a:t>
            </a:r>
            <a:endParaRPr lang="en-US" altLang="zh-CN" dirty="0">
              <a:solidFill>
                <a:srgbClr val="FF0000"/>
              </a:solidFill>
            </a:endParaRPr>
          </a:p>
          <a:p>
            <a:pPr lvl="1"/>
            <a:r>
              <a:rPr lang="zh-CN" altLang="en-US" dirty="0"/>
              <a:t>掌握在集成</a:t>
            </a:r>
            <a:r>
              <a:rPr lang="en-US" altLang="zh-CN" dirty="0"/>
              <a:t>E-R</a:t>
            </a:r>
            <a:r>
              <a:rPr lang="zh-CN" altLang="en-US" dirty="0"/>
              <a:t>图时如何</a:t>
            </a:r>
            <a:r>
              <a:rPr lang="zh-CN" altLang="en-US" dirty="0">
                <a:solidFill>
                  <a:srgbClr val="FF0000"/>
                </a:solidFill>
              </a:rPr>
              <a:t>解决冲突</a:t>
            </a:r>
            <a:r>
              <a:rPr lang="zh-CN" altLang="en-US" dirty="0"/>
              <a:t>等关键技术</a:t>
            </a:r>
            <a:endParaRPr lang="en-US" altLang="zh-CN" dirty="0"/>
          </a:p>
          <a:p>
            <a:r>
              <a:rPr lang="zh-CN" altLang="en-US" dirty="0"/>
              <a:t>概念结构设计的第一步就是对需求分析阶段收集到的数据进行分类、组织，确定实体、实体属性、实体之间的联系类型，形成</a:t>
            </a:r>
            <a:r>
              <a:rPr lang="en-US" altLang="zh-CN" dirty="0"/>
              <a:t>E-R</a:t>
            </a:r>
            <a:r>
              <a:rPr lang="zh-CN" altLang="en-US" dirty="0"/>
              <a:t>图。</a:t>
            </a:r>
            <a:endParaRPr lang="en-US" altLang="zh-CN" dirty="0"/>
          </a:p>
          <a:p>
            <a:r>
              <a:rPr lang="zh-CN" altLang="en-US" dirty="0"/>
              <a:t>事实上，在现实世界中具体的应用环境已对实体和属性作了自然的大体划分</a:t>
            </a:r>
            <a:endParaRPr lang="en-US" altLang="zh-CN" dirty="0"/>
          </a:p>
          <a:p>
            <a:pPr lvl="1"/>
            <a:r>
              <a:rPr lang="zh-CN" altLang="en-US" dirty="0">
                <a:solidFill>
                  <a:srgbClr val="FF0000"/>
                </a:solidFill>
              </a:rPr>
              <a:t>数据字典、数据结构、数据流和数据存储</a:t>
            </a:r>
            <a:endParaRPr lang="en-US" altLang="zh-CN" dirty="0">
              <a:solidFill>
                <a:srgbClr val="FF0000"/>
              </a:solidFill>
            </a:endParaRPr>
          </a:p>
          <a:p>
            <a:r>
              <a:rPr lang="zh-CN" altLang="zh-CN" dirty="0"/>
              <a:t>为了简化</a:t>
            </a:r>
            <a:r>
              <a:rPr lang="en-US" altLang="zh-CN" dirty="0"/>
              <a:t>E-R</a:t>
            </a:r>
            <a:r>
              <a:rPr lang="zh-CN" altLang="zh-CN" dirty="0"/>
              <a:t>图的处置，现实世界的事物</a:t>
            </a:r>
            <a:r>
              <a:rPr lang="zh-CN" altLang="zh-CN" dirty="0">
                <a:solidFill>
                  <a:srgbClr val="FF0000"/>
                </a:solidFill>
              </a:rPr>
              <a:t>能作为属性对待的</a:t>
            </a:r>
            <a:r>
              <a:rPr lang="zh-CN" altLang="zh-CN" dirty="0"/>
              <a:t>，</a:t>
            </a:r>
            <a:r>
              <a:rPr lang="zh-CN" altLang="zh-CN" dirty="0">
                <a:solidFill>
                  <a:srgbClr val="FF0000"/>
                </a:solidFill>
              </a:rPr>
              <a:t>尽量作为属性对待</a:t>
            </a:r>
            <a:r>
              <a:rPr lang="zh-CN" altLang="en-US" dirty="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FF0000"/>
                </a:solidFill>
              </a:rPr>
              <a:t>实体与属性的划分原则</a:t>
            </a:r>
            <a:r>
              <a:rPr lang="en-US" altLang="zh-CN" dirty="0">
                <a:solidFill>
                  <a:srgbClr val="FF0000"/>
                </a:solidFill>
              </a:rPr>
              <a:t>(</a:t>
            </a:r>
            <a:r>
              <a:rPr lang="zh-CN" altLang="en-US" dirty="0">
                <a:solidFill>
                  <a:srgbClr val="FF0000"/>
                </a:solidFill>
              </a:rPr>
              <a:t>两条准则</a:t>
            </a:r>
            <a:r>
              <a:rPr lang="en-US" altLang="zh-CN" dirty="0">
                <a:solidFill>
                  <a:srgbClr val="FF0000"/>
                </a:solidFill>
              </a:rPr>
              <a:t>)</a:t>
            </a:r>
            <a:endParaRPr lang="en-US" altLang="zh-CN" dirty="0">
              <a:solidFill>
                <a:srgbClr val="FF0000"/>
              </a:solidFill>
            </a:endParaRPr>
          </a:p>
          <a:p>
            <a:pPr marL="814705" lvl="1" indent="-457200">
              <a:buFont typeface="+mj-ea"/>
              <a:buAutoNum type="circleNumDbPlain"/>
            </a:pPr>
            <a:r>
              <a:rPr lang="zh-CN" altLang="en-US" dirty="0">
                <a:solidFill>
                  <a:srgbClr val="0000FF"/>
                </a:solidFill>
              </a:rPr>
              <a:t>作为属性，不能再具有需要描述的性质</a:t>
            </a:r>
            <a:endParaRPr lang="en-US" altLang="zh-CN" dirty="0">
              <a:solidFill>
                <a:srgbClr val="0000FF"/>
              </a:solidFill>
            </a:endParaRPr>
          </a:p>
          <a:p>
            <a:pPr lvl="2"/>
            <a:r>
              <a:rPr lang="zh-CN" altLang="en-US" dirty="0"/>
              <a:t>即属性必须是</a:t>
            </a:r>
            <a:r>
              <a:rPr lang="zh-CN" altLang="en-US" dirty="0">
                <a:solidFill>
                  <a:srgbClr val="FF0000"/>
                </a:solidFill>
              </a:rPr>
              <a:t>不可分的数据项</a:t>
            </a:r>
            <a:r>
              <a:rPr lang="zh-CN" altLang="en-US" dirty="0"/>
              <a:t>，不能包含其他属性</a:t>
            </a:r>
            <a:endParaRPr lang="en-US" altLang="zh-CN" dirty="0"/>
          </a:p>
          <a:p>
            <a:pPr marL="814705" lvl="1" indent="-457200">
              <a:buFont typeface="+mj-lt"/>
              <a:buAutoNum type="circleNumDbPlain"/>
            </a:pPr>
            <a:r>
              <a:rPr lang="zh-CN" altLang="en-US" b="1" dirty="0">
                <a:solidFill>
                  <a:srgbClr val="0000FF"/>
                </a:solidFill>
              </a:rPr>
              <a:t>属性不能与其他实体具有联系</a:t>
            </a:r>
            <a:endParaRPr lang="en-US" altLang="zh-CN" b="1" dirty="0">
              <a:solidFill>
                <a:srgbClr val="0000FF"/>
              </a:solidFill>
            </a:endParaRPr>
          </a:p>
          <a:p>
            <a:pPr lvl="2"/>
            <a:r>
              <a:rPr lang="zh-CN" altLang="en-US" dirty="0"/>
              <a:t>即</a:t>
            </a:r>
            <a:r>
              <a:rPr lang="en-US" altLang="zh-CN" dirty="0"/>
              <a:t>E-R</a:t>
            </a:r>
            <a:r>
              <a:rPr lang="zh-CN" altLang="en-US" dirty="0"/>
              <a:t>图中所表示的联系是</a:t>
            </a:r>
            <a:r>
              <a:rPr lang="zh-CN" altLang="en-US" dirty="0">
                <a:highlight>
                  <a:srgbClr val="FFFF00"/>
                </a:highlight>
              </a:rPr>
              <a:t>实体之间的联系</a:t>
            </a:r>
            <a:endParaRPr lang="zh-CN" altLang="en-US" dirty="0">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10" name="组合 9"/>
          <p:cNvGrpSpPr/>
          <p:nvPr/>
        </p:nvGrpSpPr>
        <p:grpSpPr>
          <a:xfrm>
            <a:off x="1295400" y="3200400"/>
            <a:ext cx="9877607" cy="2862043"/>
            <a:chOff x="1524000" y="3673983"/>
            <a:chExt cx="9877607" cy="2862043"/>
          </a:xfrm>
        </p:grpSpPr>
        <p:pic>
          <p:nvPicPr>
            <p:cNvPr id="5" name="Picture 5" descr="C:\Users\wamdm\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673983"/>
              <a:ext cx="4246263" cy="286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000807" y="3713964"/>
              <a:ext cx="6400800" cy="400110"/>
            </a:xfrm>
            <a:prstGeom prst="rect">
              <a:avLst/>
            </a:prstGeom>
          </p:spPr>
          <p:txBody>
            <a:bodyPr wrap="square">
              <a:spAutoFit/>
            </a:bodyPr>
            <a:lstStyle/>
            <a:p>
              <a:pPr lvl="1" indent="-368300"/>
              <a:r>
                <a:rPr lang="zh-CN" altLang="en-US" sz="2000" dirty="0">
                  <a:solidFill>
                    <a:srgbClr val="0000FF"/>
                  </a:solidFill>
                </a:rPr>
                <a:t>职称如果没有与工资、福利挂钩，作为职工</a:t>
              </a:r>
              <a:r>
                <a:rPr lang="zh-CN" altLang="en-US" sz="2000" dirty="0">
                  <a:solidFill>
                    <a:srgbClr val="FF0000"/>
                  </a:solidFill>
                </a:rPr>
                <a:t>实体的属性</a:t>
              </a:r>
              <a:endParaRPr lang="en-US" altLang="zh-CN" sz="2000" dirty="0">
                <a:solidFill>
                  <a:srgbClr val="FF0000"/>
                </a:solidFill>
              </a:endParaRPr>
            </a:p>
          </p:txBody>
        </p:sp>
        <p:sp>
          <p:nvSpPr>
            <p:cNvPr id="7" name="左箭头 6"/>
            <p:cNvSpPr/>
            <p:nvPr/>
          </p:nvSpPr>
          <p:spPr>
            <a:xfrm rot="19346845">
              <a:off x="4657907" y="4246100"/>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19346845">
              <a:off x="5094547" y="5004977"/>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76900" y="4652978"/>
              <a:ext cx="4991100" cy="400110"/>
            </a:xfrm>
            <a:prstGeom prst="rect">
              <a:avLst/>
            </a:prstGeom>
          </p:spPr>
          <p:txBody>
            <a:bodyPr wrap="square">
              <a:spAutoFit/>
            </a:bodyPr>
            <a:lstStyle/>
            <a:p>
              <a:pPr lvl="1" indent="-368300"/>
              <a:r>
                <a:rPr lang="zh-CN" altLang="en-US" sz="2000" dirty="0">
                  <a:solidFill>
                    <a:srgbClr val="0000FF"/>
                  </a:solidFill>
                </a:rPr>
                <a:t>职称与工资、福利挂钩，作为</a:t>
              </a:r>
              <a:r>
                <a:rPr lang="zh-CN" altLang="en-US" sz="2000" dirty="0">
                  <a:solidFill>
                    <a:srgbClr val="FF0000"/>
                  </a:solidFill>
                </a:rPr>
                <a:t>实体</a:t>
              </a:r>
              <a:r>
                <a:rPr lang="zh-CN" altLang="en-US" sz="2000" dirty="0">
                  <a:solidFill>
                    <a:srgbClr val="0000FF"/>
                  </a:solidFill>
                </a:rPr>
                <a:t>更恰当</a:t>
              </a:r>
              <a:endParaRPr lang="en-US" altLang="zh-CN" sz="2000"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7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2500" y="228600"/>
            <a:ext cx="6858000" cy="28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3276448"/>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174172" y="2362200"/>
            <a:ext cx="2954655" cy="461665"/>
          </a:xfrm>
          <a:prstGeom prst="rect">
            <a:avLst/>
          </a:prstGeom>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rPr>
              <a:t>医院里的病人与病房</a:t>
            </a:r>
            <a:endParaRPr lang="zh-CN" altLang="en-US" sz="2400" dirty="0">
              <a:latin typeface="等线" panose="02010600030101010101" pitchFamily="2" charset="-122"/>
              <a:ea typeface="等线" panose="02010600030101010101" pitchFamily="2" charset="-122"/>
            </a:endParaRPr>
          </a:p>
        </p:txBody>
      </p:sp>
      <p:sp>
        <p:nvSpPr>
          <p:cNvPr id="8" name="矩形 7"/>
          <p:cNvSpPr/>
          <p:nvPr/>
        </p:nvSpPr>
        <p:spPr>
          <a:xfrm>
            <a:off x="4789724" y="6161380"/>
            <a:ext cx="1723549" cy="461665"/>
          </a:xfrm>
          <a:prstGeom prst="rect">
            <a:avLst/>
          </a:prstGeom>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rPr>
              <a:t>货物与仓库</a:t>
            </a:r>
            <a:endParaRPr lang="en-US" altLang="zh-CN" sz="2400" dirty="0">
              <a:solidFill>
                <a:srgbClr val="0000FF"/>
              </a:solidFill>
              <a:latin typeface="等线" panose="02010600030101010101" pitchFamily="2" charset="-122"/>
              <a:ea typeface="等线"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buNone/>
            </a:pPr>
            <a:r>
              <a:rPr lang="en-US" altLang="zh-CN" dirty="0">
                <a:solidFill>
                  <a:srgbClr val="0000FF"/>
                </a:solidFill>
              </a:rPr>
              <a:t>[</a:t>
            </a:r>
            <a:r>
              <a:rPr lang="zh-CN" altLang="zh-CN" dirty="0">
                <a:solidFill>
                  <a:srgbClr val="0000FF"/>
                </a:solidFill>
              </a:rPr>
              <a:t>例</a:t>
            </a:r>
            <a:r>
              <a:rPr lang="en-US" altLang="zh-CN" dirty="0">
                <a:solidFill>
                  <a:srgbClr val="0000FF"/>
                </a:solidFill>
              </a:rPr>
              <a:t>7.1]  </a:t>
            </a:r>
            <a:r>
              <a:rPr lang="zh-CN" altLang="zh-CN" dirty="0">
                <a:solidFill>
                  <a:srgbClr val="0000FF"/>
                </a:solidFill>
              </a:rPr>
              <a:t>销售管理子系统</a:t>
            </a:r>
            <a:r>
              <a:rPr lang="en-US" altLang="zh-CN" dirty="0">
                <a:solidFill>
                  <a:srgbClr val="0000FF"/>
                </a:solidFill>
              </a:rPr>
              <a:t>E-R</a:t>
            </a:r>
            <a:r>
              <a:rPr lang="zh-CN" altLang="zh-CN" dirty="0">
                <a:solidFill>
                  <a:srgbClr val="0000FF"/>
                </a:solidFill>
              </a:rPr>
              <a:t>图的设计</a:t>
            </a:r>
            <a:endParaRPr lang="en-US" altLang="zh-CN" dirty="0">
              <a:solidFill>
                <a:srgbClr val="0000FF"/>
              </a:solidFill>
            </a:endParaRPr>
          </a:p>
          <a:p>
            <a:endParaRPr lang="en-US" altLang="zh-CN" dirty="0"/>
          </a:p>
          <a:p>
            <a:endParaRPr lang="en-US" altLang="zh-CN" dirty="0"/>
          </a:p>
          <a:p>
            <a:endParaRPr lang="en-US" altLang="zh-CN" dirty="0"/>
          </a:p>
          <a:p>
            <a:endParaRPr lang="en-US" altLang="zh-CN" sz="1800" dirty="0"/>
          </a:p>
          <a:p>
            <a:endParaRPr lang="en-US" altLang="zh-CN" sz="1200" dirty="0"/>
          </a:p>
          <a:p>
            <a:r>
              <a:rPr lang="zh-CN" altLang="en-US" sz="2400" dirty="0"/>
              <a:t>经分析，该子系统的主要功能是：</a:t>
            </a:r>
            <a:endParaRPr lang="zh-CN" altLang="en-US" sz="2400" dirty="0"/>
          </a:p>
          <a:p>
            <a:pPr lvl="1"/>
            <a:r>
              <a:rPr lang="zh-CN" altLang="en-US" sz="2000" dirty="0"/>
              <a:t>处理顾客和销售员送来的订单</a:t>
            </a:r>
            <a:endParaRPr lang="zh-CN" altLang="en-US" sz="2000" dirty="0"/>
          </a:p>
          <a:p>
            <a:pPr lvl="1"/>
            <a:r>
              <a:rPr lang="zh-CN" altLang="en-US" sz="2000" dirty="0"/>
              <a:t>工厂是根据订货安排生产的</a:t>
            </a:r>
            <a:endParaRPr lang="zh-CN" altLang="en-US" sz="2000" dirty="0"/>
          </a:p>
          <a:p>
            <a:pPr lvl="1"/>
            <a:r>
              <a:rPr lang="zh-CN" altLang="en-US" sz="2000" dirty="0"/>
              <a:t>交出货物同时开出发票</a:t>
            </a:r>
            <a:endParaRPr lang="zh-CN" altLang="en-US" sz="2000" dirty="0"/>
          </a:p>
          <a:p>
            <a:pPr lvl="1"/>
            <a:r>
              <a:rPr lang="zh-CN" altLang="en-US" sz="2000" dirty="0"/>
              <a:t>收到顾客付款后，根据发票存根</a:t>
            </a:r>
            <a:endParaRPr lang="en-US" altLang="zh-CN" sz="2000" dirty="0"/>
          </a:p>
          <a:p>
            <a:pPr marL="357505" lvl="1" indent="0">
              <a:buNone/>
            </a:pPr>
            <a:r>
              <a:rPr lang="en-US" altLang="zh-CN" sz="2000" dirty="0"/>
              <a:t>     </a:t>
            </a:r>
            <a:r>
              <a:rPr lang="zh-CN" altLang="en-US" sz="2000" dirty="0"/>
              <a:t>和信贷情况进行应收款处理</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6" name="组合 5"/>
          <p:cNvGrpSpPr/>
          <p:nvPr/>
        </p:nvGrpSpPr>
        <p:grpSpPr>
          <a:xfrm>
            <a:off x="2514600" y="1106760"/>
            <a:ext cx="6248399" cy="2159000"/>
            <a:chOff x="2095501" y="762000"/>
            <a:chExt cx="6248399" cy="2159000"/>
          </a:xfrm>
        </p:grpSpPr>
        <p:sp>
          <p:nvSpPr>
            <p:cNvPr id="7" name="矩形 6"/>
            <p:cNvSpPr/>
            <p:nvPr/>
          </p:nvSpPr>
          <p:spPr>
            <a:xfrm>
              <a:off x="3886200" y="762000"/>
              <a:ext cx="2667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等线" panose="02010600030101010101" pitchFamily="2" charset="-122"/>
                  <a:ea typeface="等线" panose="02010600030101010101" pitchFamily="2" charset="-122"/>
                </a:rPr>
                <a:t>工厂管理信息系统</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8" name="矩形 7"/>
            <p:cNvSpPr/>
            <p:nvPr/>
          </p:nvSpPr>
          <p:spPr>
            <a:xfrm>
              <a:off x="42291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销售管理子系统</a:t>
              </a:r>
              <a:endParaRPr lang="zh-CN" altLang="en-US" sz="2000" dirty="0">
                <a:solidFill>
                  <a:srgbClr val="FF0000"/>
                </a:solidFill>
                <a:latin typeface="等线" panose="02010600030101010101" pitchFamily="2" charset="-122"/>
                <a:ea typeface="等线" panose="02010600030101010101" pitchFamily="2" charset="-122"/>
              </a:endParaRPr>
            </a:p>
          </p:txBody>
        </p:sp>
        <p:cxnSp>
          <p:nvCxnSpPr>
            <p:cNvPr id="9" name="直接连接符 8"/>
            <p:cNvCxnSpPr>
              <a:stCxn id="7" idx="2"/>
            </p:cNvCxnSpPr>
            <p:nvPr/>
          </p:nvCxnSpPr>
          <p:spPr>
            <a:xfrm>
              <a:off x="5219700" y="1447800"/>
              <a:ext cx="1" cy="8001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95501"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物资管理子系统</a:t>
              </a:r>
              <a:endParaRPr lang="zh-CN" altLang="en-US" sz="2000" dirty="0">
                <a:solidFill>
                  <a:srgbClr val="FF0000"/>
                </a:solidFill>
                <a:latin typeface="等线" panose="02010600030101010101" pitchFamily="2" charset="-122"/>
                <a:ea typeface="等线" panose="02010600030101010101" pitchFamily="2" charset="-122"/>
              </a:endParaRPr>
            </a:p>
          </p:txBody>
        </p:sp>
        <p:sp>
          <p:nvSpPr>
            <p:cNvPr id="11" name="矩形 10"/>
            <p:cNvSpPr/>
            <p:nvPr/>
          </p:nvSpPr>
          <p:spPr>
            <a:xfrm>
              <a:off x="63627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人事管理子系统</a:t>
              </a:r>
              <a:endParaRPr lang="zh-CN" altLang="en-US" sz="2000" dirty="0">
                <a:solidFill>
                  <a:srgbClr val="FF0000"/>
                </a:solidFill>
                <a:latin typeface="等线" panose="02010600030101010101" pitchFamily="2" charset="-122"/>
                <a:ea typeface="等线" panose="02010600030101010101" pitchFamily="2" charset="-122"/>
              </a:endParaRPr>
            </a:p>
          </p:txBody>
        </p:sp>
        <p:cxnSp>
          <p:nvCxnSpPr>
            <p:cNvPr id="12" name="直接连接符 11"/>
            <p:cNvCxnSpPr/>
            <p:nvPr/>
          </p:nvCxnSpPr>
          <p:spPr>
            <a:xfrm>
              <a:off x="3086101" y="1828800"/>
              <a:ext cx="42671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p:cNvCxnSpPr>
            <p:nvPr/>
          </p:nvCxnSpPr>
          <p:spPr>
            <a:xfrm flipV="1">
              <a:off x="3086101" y="1828800"/>
              <a:ext cx="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353300" y="1828800"/>
              <a:ext cx="0" cy="4064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图片 3" descr="7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88497" y="3932526"/>
            <a:ext cx="3379057" cy="241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5572497" y="5139706"/>
            <a:ext cx="802903" cy="182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1007107" cy="5697826"/>
          </a:xfrm>
        </p:spPr>
        <p:txBody>
          <a:bodyPr/>
          <a:lstStyle/>
          <a:p>
            <a:r>
              <a:rPr lang="zh-CN" altLang="en-US" dirty="0">
                <a:solidFill>
                  <a:srgbClr val="FF0000"/>
                </a:solidFill>
              </a:rPr>
              <a:t>数据库设计的目标</a:t>
            </a:r>
            <a:r>
              <a:rPr lang="zh-CN" altLang="en-US" dirty="0"/>
              <a:t>是为用户和各种应用系统提供一个信息基础设施和</a:t>
            </a:r>
            <a:r>
              <a:rPr lang="zh-CN" altLang="en-US" dirty="0">
                <a:solidFill>
                  <a:srgbClr val="0000CC"/>
                </a:solidFill>
              </a:rPr>
              <a:t>高效率的运行环境 </a:t>
            </a:r>
            <a:r>
              <a:rPr lang="zh-CN" altLang="en-US" dirty="0"/>
              <a:t>。</a:t>
            </a:r>
            <a:endParaRPr lang="en-US" altLang="zh-CN" dirty="0"/>
          </a:p>
          <a:p>
            <a:endParaRPr lang="zh-CN" altLang="en-US" sz="900" dirty="0"/>
          </a:p>
          <a:p>
            <a:r>
              <a:rPr lang="zh-CN" altLang="en-US" dirty="0">
                <a:solidFill>
                  <a:srgbClr val="0000CC"/>
                </a:solidFill>
              </a:rPr>
              <a:t>高效率的运行环境</a:t>
            </a:r>
            <a:endParaRPr lang="zh-CN" altLang="en-US" dirty="0">
              <a:solidFill>
                <a:srgbClr val="0000CC"/>
              </a:solidFill>
            </a:endParaRPr>
          </a:p>
          <a:p>
            <a:pPr lvl="1"/>
            <a:r>
              <a:rPr lang="zh-CN" altLang="en-US" dirty="0"/>
              <a:t>数据库数据的</a:t>
            </a:r>
            <a:r>
              <a:rPr lang="zh-CN" altLang="en-US" dirty="0">
                <a:solidFill>
                  <a:srgbClr val="FF0000"/>
                </a:solidFill>
              </a:rPr>
              <a:t>存取效率高</a:t>
            </a:r>
            <a:endParaRPr lang="zh-CN" altLang="en-US" dirty="0">
              <a:solidFill>
                <a:srgbClr val="FF0000"/>
              </a:solidFill>
            </a:endParaRPr>
          </a:p>
          <a:p>
            <a:pPr lvl="1"/>
            <a:r>
              <a:rPr lang="zh-CN" altLang="en-US" dirty="0"/>
              <a:t>数据库</a:t>
            </a:r>
            <a:r>
              <a:rPr lang="zh-CN" altLang="en-US" dirty="0">
                <a:solidFill>
                  <a:srgbClr val="FF0000"/>
                </a:solidFill>
              </a:rPr>
              <a:t>存储空间的利用率高</a:t>
            </a:r>
            <a:endParaRPr lang="zh-CN" altLang="en-US" dirty="0">
              <a:solidFill>
                <a:srgbClr val="FF0000"/>
              </a:solidFill>
            </a:endParaRPr>
          </a:p>
          <a:p>
            <a:pPr lvl="1"/>
            <a:r>
              <a:rPr lang="zh-CN" altLang="en-US" dirty="0"/>
              <a:t>数据库系统运行</a:t>
            </a:r>
            <a:r>
              <a:rPr lang="zh-CN" altLang="en-US" dirty="0">
                <a:solidFill>
                  <a:srgbClr val="FF0000"/>
                </a:solidFill>
              </a:rPr>
              <a:t>管理的效率高</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zh-CN" dirty="0"/>
              <a:t>参照需求分析和数据字典中的详尽描述，遵循两个准则，进行如下调整</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7800" y="1600200"/>
            <a:ext cx="594815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38199" y="1473593"/>
            <a:ext cx="5257801" cy="3416320"/>
          </a:xfrm>
          <a:prstGeom prst="rect">
            <a:avLst/>
          </a:prstGeom>
        </p:spPr>
        <p:txBody>
          <a:bodyPr wrap="square">
            <a:spAutoFit/>
          </a:bodyPr>
          <a:lstStyle/>
          <a:p>
            <a:pPr marL="177800" lvl="1" indent="-177800">
              <a:lnSpc>
                <a:spcPct val="150000"/>
              </a:lnSpc>
              <a:buFont typeface="Arial" panose="020B0604020202020204" pitchFamily="34" charset="0"/>
              <a:buChar char="•"/>
            </a:pPr>
            <a:r>
              <a:rPr lang="zh-CN" altLang="zh-CN" dirty="0">
                <a:solidFill>
                  <a:srgbClr val="0000FF"/>
                </a:solidFill>
              </a:rPr>
              <a:t>每张订单由订单号、若干头信息和订单细节组成。订单细节又有订货的零件号、数量等来描述</a:t>
            </a:r>
            <a:endParaRPr lang="en-US" altLang="zh-CN" dirty="0">
              <a:solidFill>
                <a:srgbClr val="0000FF"/>
              </a:solidFill>
            </a:endParaRPr>
          </a:p>
          <a:p>
            <a:pPr marL="177800" lvl="1" indent="-177800">
              <a:lnSpc>
                <a:spcPct val="150000"/>
              </a:lnSpc>
              <a:buFont typeface="Arial" panose="020B0604020202020204" pitchFamily="34" charset="0"/>
              <a:buChar char="•"/>
            </a:pPr>
            <a:r>
              <a:rPr lang="zh-CN" altLang="zh-CN" dirty="0">
                <a:solidFill>
                  <a:srgbClr val="0000FF"/>
                </a:solidFill>
              </a:rPr>
              <a:t>原订单和产品的联系实际上是订单细节和产品的联系。每条订货细节对应一个产品描述，订单处理时从中获得当前单价、产品重量等信息</a:t>
            </a:r>
            <a:endParaRPr lang="en-US" altLang="zh-CN" dirty="0">
              <a:solidFill>
                <a:srgbClr val="0000FF"/>
              </a:solidFill>
            </a:endParaRPr>
          </a:p>
          <a:p>
            <a:pPr marL="177800" lvl="1" indent="-177800">
              <a:lnSpc>
                <a:spcPct val="150000"/>
              </a:lnSpc>
              <a:buFont typeface="Arial" panose="020B0604020202020204" pitchFamily="34" charset="0"/>
              <a:buChar char="•"/>
            </a:pPr>
            <a:r>
              <a:rPr lang="zh-CN" altLang="zh-CN" dirty="0">
                <a:solidFill>
                  <a:srgbClr val="0000FF"/>
                </a:solidFill>
              </a:rPr>
              <a:t>工厂对大宗订货给予优惠。每种产品都规定了不同订货数量的折扣，应增加一个“折扣规则”实体存放这些信息，而不应把它们放在产品实体中</a:t>
            </a:r>
            <a:endParaRPr lang="zh-CN" altLang="en-US" b="1" dirty="0">
              <a:solidFill>
                <a:srgbClr val="0000FF"/>
              </a:solidFill>
            </a:endParaRPr>
          </a:p>
        </p:txBody>
      </p:sp>
      <p:sp>
        <p:nvSpPr>
          <p:cNvPr id="10" name="右箭头 9"/>
          <p:cNvSpPr/>
          <p:nvPr/>
        </p:nvSpPr>
        <p:spPr>
          <a:xfrm>
            <a:off x="6324600" y="2971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399" cy="6002626"/>
          </a:xfrm>
        </p:spPr>
        <p:txBody>
          <a:bodyPr/>
          <a:lstStyle/>
          <a:p>
            <a:pPr>
              <a:lnSpc>
                <a:spcPct val="150000"/>
              </a:lnSpc>
            </a:pPr>
            <a:r>
              <a:rPr lang="zh-CN" altLang="zh-CN" dirty="0">
                <a:solidFill>
                  <a:srgbClr val="0000FF"/>
                </a:solidFill>
              </a:rPr>
              <a:t>对每个实体定义的属性如下</a:t>
            </a:r>
            <a:r>
              <a:rPr lang="zh-CN" altLang="en-US" dirty="0"/>
              <a:t>：</a:t>
            </a:r>
            <a:endParaRPr lang="en-US" altLang="zh-CN" dirty="0"/>
          </a:p>
          <a:p>
            <a:pPr lvl="1">
              <a:lnSpc>
                <a:spcPct val="150000"/>
              </a:lnSpc>
            </a:pPr>
            <a:r>
              <a:rPr lang="zh-CN" altLang="en-US" dirty="0">
                <a:solidFill>
                  <a:srgbClr val="FF0000"/>
                </a:solidFill>
              </a:rPr>
              <a:t>顾客</a:t>
            </a:r>
            <a:r>
              <a:rPr lang="zh-CN" altLang="en-US" dirty="0"/>
              <a:t>：</a:t>
            </a:r>
            <a:r>
              <a:rPr lang="en-US" altLang="zh-CN" dirty="0"/>
              <a:t>{</a:t>
            </a:r>
            <a:r>
              <a:rPr lang="zh-CN" altLang="en-US" dirty="0"/>
              <a:t>顾客号，顾客名，地址，电话，信贷状况，账目余额</a:t>
            </a:r>
            <a:r>
              <a:rPr lang="en-US" altLang="zh-CN" dirty="0"/>
              <a:t>}</a:t>
            </a:r>
            <a:endParaRPr lang="en-US" altLang="zh-CN" dirty="0"/>
          </a:p>
          <a:p>
            <a:pPr lvl="1">
              <a:lnSpc>
                <a:spcPct val="150000"/>
              </a:lnSpc>
            </a:pPr>
            <a:r>
              <a:rPr lang="zh-CN" altLang="en-US" dirty="0">
                <a:solidFill>
                  <a:srgbClr val="FF0000"/>
                </a:solidFill>
              </a:rPr>
              <a:t>订单</a:t>
            </a:r>
            <a:r>
              <a:rPr lang="zh-CN" altLang="en-US" dirty="0"/>
              <a:t>：</a:t>
            </a:r>
            <a:r>
              <a:rPr lang="en-US" altLang="zh-CN" dirty="0"/>
              <a:t>{</a:t>
            </a:r>
            <a:r>
              <a:rPr lang="zh-CN" altLang="en-US" dirty="0"/>
              <a:t>订单号，顾客号，订货项数，订货日期，交货日期，工种号，生产地点</a:t>
            </a:r>
            <a:r>
              <a:rPr lang="en-US" altLang="zh-CN" dirty="0"/>
              <a:t>}</a:t>
            </a:r>
            <a:endParaRPr lang="en-US" altLang="zh-CN" dirty="0"/>
          </a:p>
          <a:p>
            <a:pPr lvl="1">
              <a:lnSpc>
                <a:spcPct val="150000"/>
              </a:lnSpc>
            </a:pPr>
            <a:r>
              <a:rPr lang="zh-CN" altLang="en-US" dirty="0">
                <a:solidFill>
                  <a:srgbClr val="FF0000"/>
                </a:solidFill>
              </a:rPr>
              <a:t>订单细则</a:t>
            </a:r>
            <a:r>
              <a:rPr lang="zh-CN" altLang="en-US" dirty="0"/>
              <a:t>：</a:t>
            </a:r>
            <a:r>
              <a:rPr lang="en-US" altLang="zh-CN" dirty="0"/>
              <a:t>{</a:t>
            </a:r>
            <a:r>
              <a:rPr lang="zh-CN" altLang="en-US" dirty="0"/>
              <a:t>订单号，细则号，零件号，订货数，金额</a:t>
            </a:r>
            <a:r>
              <a:rPr lang="en-US" altLang="zh-CN" dirty="0"/>
              <a:t>}</a:t>
            </a:r>
            <a:endParaRPr lang="en-US" altLang="zh-CN" dirty="0"/>
          </a:p>
          <a:p>
            <a:pPr lvl="1">
              <a:lnSpc>
                <a:spcPct val="150000"/>
              </a:lnSpc>
            </a:pPr>
            <a:r>
              <a:rPr lang="zh-CN" altLang="en-US" dirty="0">
                <a:solidFill>
                  <a:srgbClr val="FF0000"/>
                </a:solidFill>
              </a:rPr>
              <a:t>应收账款</a:t>
            </a:r>
            <a:r>
              <a:rPr lang="zh-CN" altLang="en-US" dirty="0"/>
              <a:t>：</a:t>
            </a:r>
            <a:r>
              <a:rPr lang="en-US" altLang="zh-CN" dirty="0"/>
              <a:t>{</a:t>
            </a:r>
            <a:r>
              <a:rPr lang="zh-CN" altLang="en-US" dirty="0"/>
              <a:t>顾客号，订单号，发票号，应收金额，支付日期，支付金额，当前余额，货款限额</a:t>
            </a:r>
            <a:r>
              <a:rPr lang="en-US" altLang="zh-CN" dirty="0"/>
              <a:t>}</a:t>
            </a:r>
            <a:endParaRPr lang="en-US" altLang="zh-CN" dirty="0"/>
          </a:p>
          <a:p>
            <a:pPr lvl="1">
              <a:lnSpc>
                <a:spcPct val="150000"/>
              </a:lnSpc>
            </a:pPr>
            <a:r>
              <a:rPr lang="zh-CN" altLang="en-US" dirty="0">
                <a:solidFill>
                  <a:srgbClr val="FF0000"/>
                </a:solidFill>
              </a:rPr>
              <a:t>产品</a:t>
            </a:r>
            <a:r>
              <a:rPr lang="zh-CN" altLang="en-US" dirty="0"/>
              <a:t>：</a:t>
            </a:r>
            <a:r>
              <a:rPr lang="en-US" altLang="zh-CN" dirty="0"/>
              <a:t>{</a:t>
            </a:r>
            <a:r>
              <a:rPr lang="zh-CN" altLang="en-US" dirty="0"/>
              <a:t>产品号，产品名，单价，重量</a:t>
            </a:r>
            <a:r>
              <a:rPr lang="en-US" altLang="zh-CN" dirty="0"/>
              <a:t>}</a:t>
            </a:r>
            <a:endParaRPr lang="en-US" altLang="zh-CN" dirty="0"/>
          </a:p>
          <a:p>
            <a:pPr lvl="1">
              <a:lnSpc>
                <a:spcPct val="150000"/>
              </a:lnSpc>
            </a:pPr>
            <a:r>
              <a:rPr lang="zh-CN" altLang="en-US" dirty="0">
                <a:solidFill>
                  <a:srgbClr val="FF0000"/>
                </a:solidFill>
              </a:rPr>
              <a:t>折扣规则</a:t>
            </a:r>
            <a:r>
              <a:rPr lang="zh-CN" altLang="en-US" dirty="0"/>
              <a:t>：</a:t>
            </a:r>
            <a:r>
              <a:rPr lang="en-US" altLang="zh-CN" dirty="0"/>
              <a:t>{</a:t>
            </a:r>
            <a:r>
              <a:rPr lang="zh-CN" altLang="en-US" dirty="0"/>
              <a:t>产品号，订货量，折扣</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r>
              <a:rPr lang="en-US" altLang="zh-CN" dirty="0">
                <a:solidFill>
                  <a:srgbClr val="FF0000"/>
                </a:solidFill>
              </a:rPr>
              <a:t>E-R</a:t>
            </a:r>
            <a:r>
              <a:rPr lang="zh-CN" altLang="en-US" dirty="0">
                <a:solidFill>
                  <a:srgbClr val="FF0000"/>
                </a:solidFill>
              </a:rPr>
              <a:t>图的集成</a:t>
            </a:r>
            <a:endParaRPr lang="zh-CN" altLang="en-US" dirty="0">
              <a:solidFill>
                <a:srgbClr val="FF0000"/>
              </a:solidFill>
            </a:endParaRPr>
          </a:p>
          <a:p>
            <a:pPr lvl="1"/>
            <a:r>
              <a:rPr lang="zh-CN" altLang="en-US" dirty="0"/>
              <a:t>在开发一个大型信息系统时，最经常采用的策略</a:t>
            </a:r>
            <a:endParaRPr lang="en-US" altLang="zh-CN" dirty="0"/>
          </a:p>
          <a:p>
            <a:pPr lvl="2"/>
            <a:r>
              <a:rPr lang="zh-CN" altLang="en-US" dirty="0">
                <a:highlight>
                  <a:srgbClr val="FFFF00"/>
                </a:highlight>
              </a:rPr>
              <a:t>自顶向下进行需求分析；</a:t>
            </a:r>
            <a:endParaRPr lang="en-US" altLang="zh-CN" dirty="0"/>
          </a:p>
          <a:p>
            <a:pPr lvl="2"/>
            <a:r>
              <a:rPr lang="zh-CN" altLang="en-US" dirty="0"/>
              <a:t>再自</a:t>
            </a:r>
            <a:r>
              <a:rPr lang="zh-CN" altLang="en-US" dirty="0">
                <a:highlight>
                  <a:srgbClr val="FFFF00"/>
                </a:highlight>
              </a:rPr>
              <a:t>底向上设计概念结构</a:t>
            </a:r>
            <a:endParaRPr lang="en-US" altLang="zh-CN" dirty="0">
              <a:highlight>
                <a:srgbClr val="FFFF00"/>
              </a:highlight>
            </a:endParaRPr>
          </a:p>
          <a:p>
            <a:pPr lvl="1"/>
            <a:r>
              <a:rPr lang="zh-CN" altLang="en-US" dirty="0"/>
              <a:t>即：</a:t>
            </a:r>
            <a:r>
              <a:rPr lang="zh-CN" altLang="en-US" dirty="0">
                <a:solidFill>
                  <a:srgbClr val="0000FF"/>
                </a:solidFill>
              </a:rPr>
              <a:t>设计各</a:t>
            </a:r>
            <a:r>
              <a:rPr lang="zh-CN" altLang="en-US" dirty="0">
                <a:solidFill>
                  <a:srgbClr val="0000FF"/>
                </a:solidFill>
                <a:highlight>
                  <a:srgbClr val="FFFF00"/>
                </a:highlight>
              </a:rPr>
              <a:t>子系统</a:t>
            </a:r>
            <a:r>
              <a:rPr lang="zh-CN" altLang="en-US" dirty="0">
                <a:solidFill>
                  <a:srgbClr val="0000FF"/>
                </a:solidFill>
              </a:rPr>
              <a:t>的分</a:t>
            </a:r>
            <a:r>
              <a:rPr lang="en-US" altLang="zh-CN" dirty="0">
                <a:solidFill>
                  <a:srgbClr val="0000FF"/>
                </a:solidFill>
              </a:rPr>
              <a:t>E-R</a:t>
            </a:r>
            <a:r>
              <a:rPr lang="zh-CN" altLang="en-US" dirty="0">
                <a:solidFill>
                  <a:srgbClr val="0000FF"/>
                </a:solidFill>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a:t>
            </a:r>
            <a:r>
              <a:rPr lang="zh-CN" altLang="en-US" dirty="0">
                <a:solidFill>
                  <a:srgbClr val="0000FF"/>
                </a:solidFill>
                <a:highlight>
                  <a:srgbClr val="FFFF00"/>
                </a:highlight>
                <a:latin typeface="Cambria Math" panose="02040503050406030204" pitchFamily="18" charset="0"/>
              </a:rPr>
              <a:t>集成分</a:t>
            </a:r>
            <a:r>
              <a:rPr lang="en-US" altLang="zh-CN" dirty="0">
                <a:solidFill>
                  <a:srgbClr val="0000FF"/>
                </a:solidFill>
                <a:highlight>
                  <a:srgbClr val="FFFF00"/>
                </a:highlight>
                <a:latin typeface="Cambria Math" panose="02040503050406030204" pitchFamily="18" charset="0"/>
              </a:rPr>
              <a:t>E-R</a:t>
            </a:r>
            <a:r>
              <a:rPr lang="zh-CN" altLang="en-US" dirty="0">
                <a:solidFill>
                  <a:srgbClr val="0000FF"/>
                </a:solidFill>
                <a:highlight>
                  <a:srgbClr val="FFFF00"/>
                </a:highlight>
                <a:latin typeface="Cambria Math" panose="02040503050406030204" pitchFamily="18" charset="0"/>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a:t>
            </a:r>
            <a:r>
              <a:rPr lang="zh-CN" altLang="en-US" dirty="0">
                <a:solidFill>
                  <a:srgbClr val="0000FF"/>
                </a:solidFill>
                <a:highlight>
                  <a:srgbClr val="FFFF00"/>
                </a:highlight>
                <a:latin typeface="Cambria Math" panose="02040503050406030204" pitchFamily="18" charset="0"/>
              </a:rPr>
              <a:t>得到全局</a:t>
            </a:r>
            <a:r>
              <a:rPr lang="en-US" altLang="zh-CN" dirty="0">
                <a:solidFill>
                  <a:srgbClr val="0000FF"/>
                </a:solidFill>
                <a:highlight>
                  <a:srgbClr val="FFFF00"/>
                </a:highlight>
                <a:latin typeface="Cambria Math" panose="02040503050406030204" pitchFamily="18" charset="0"/>
              </a:rPr>
              <a:t>E-R</a:t>
            </a:r>
            <a:r>
              <a:rPr lang="zh-CN" altLang="en-US" dirty="0">
                <a:solidFill>
                  <a:srgbClr val="0000FF"/>
                </a:solidFill>
                <a:highlight>
                  <a:srgbClr val="FFFF00"/>
                </a:highlight>
                <a:latin typeface="Cambria Math" panose="02040503050406030204" pitchFamily="18" charset="0"/>
              </a:rPr>
              <a:t>图</a:t>
            </a:r>
            <a:endParaRPr lang="en-US" altLang="zh-CN" dirty="0">
              <a:solidFill>
                <a:srgbClr val="0000FF"/>
              </a:solidFill>
              <a:latin typeface="Cambria Math" panose="02040503050406030204" pitchFamily="18" charset="0"/>
            </a:endParaRPr>
          </a:p>
          <a:p>
            <a:pPr lvl="1"/>
            <a:endParaRPr lang="en-US" altLang="zh-CN" sz="1100" dirty="0">
              <a:solidFill>
                <a:srgbClr val="0000FF"/>
              </a:solidFill>
              <a:latin typeface="Cambria Math" panose="02040503050406030204" pitchFamily="18" charset="0"/>
            </a:endParaRPr>
          </a:p>
          <a:p>
            <a:r>
              <a:rPr lang="en-US" altLang="zh-CN" dirty="0">
                <a:solidFill>
                  <a:srgbClr val="FF0000"/>
                </a:solidFill>
              </a:rPr>
              <a:t>E-R</a:t>
            </a:r>
            <a:r>
              <a:rPr lang="zh-CN" altLang="en-US" dirty="0">
                <a:solidFill>
                  <a:srgbClr val="FF0000"/>
                </a:solidFill>
              </a:rPr>
              <a:t>图的集成步骤</a:t>
            </a:r>
            <a:endParaRPr lang="zh-CN" altLang="en-US" dirty="0">
              <a:solidFill>
                <a:srgbClr val="FF0000"/>
              </a:solidFill>
            </a:endParaRPr>
          </a:p>
          <a:p>
            <a:pPr marL="814705" lvl="1" indent="-457200">
              <a:buFont typeface="+mj-ea"/>
              <a:buAutoNum type="circleNumDbPlain"/>
            </a:pPr>
            <a:r>
              <a:rPr lang="zh-CN" altLang="en-US" dirty="0">
                <a:solidFill>
                  <a:srgbClr val="0000FF"/>
                </a:solidFill>
              </a:rPr>
              <a:t>合并</a:t>
            </a:r>
            <a:endParaRPr lang="en-US" altLang="zh-CN" dirty="0">
              <a:solidFill>
                <a:srgbClr val="0000FF"/>
              </a:solidFill>
            </a:endParaRPr>
          </a:p>
          <a:p>
            <a:pPr marL="814705" lvl="1" indent="-457200">
              <a:buFont typeface="+mj-ea"/>
              <a:buAutoNum type="circleNumDbPlain"/>
            </a:pPr>
            <a:r>
              <a:rPr lang="zh-CN" altLang="en-US" dirty="0">
                <a:solidFill>
                  <a:srgbClr val="0000FF"/>
                </a:solidFill>
              </a:rPr>
              <a:t>修改和重构</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0" y="3090393"/>
            <a:ext cx="4838238" cy="311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肘形连接符 6"/>
          <p:cNvCxnSpPr/>
          <p:nvPr/>
        </p:nvCxnSpPr>
        <p:spPr>
          <a:xfrm>
            <a:off x="2057400" y="4038600"/>
            <a:ext cx="4191000" cy="381000"/>
          </a:xfrm>
          <a:prstGeom prst="bentConnector3">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flipV="1">
            <a:off x="3048000" y="4496738"/>
            <a:ext cx="4561642" cy="151463"/>
          </a:xfrm>
          <a:prstGeom prst="bentConnector3">
            <a:avLst>
              <a:gd name="adj1" fmla="val 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250"/>
                                        <p:tgtEl>
                                          <p:spTgt spid="7"/>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355600" indent="-355600">
              <a:lnSpc>
                <a:spcPct val="100000"/>
              </a:lnSpc>
              <a:buFont typeface="+mj-ea"/>
              <a:buAutoNum type="circleNumDbPlain"/>
            </a:pPr>
            <a:r>
              <a:rPr lang="zh-CN" altLang="en-US" dirty="0">
                <a:solidFill>
                  <a:srgbClr val="0000FF"/>
                </a:solidFill>
              </a:rPr>
              <a:t>合并</a:t>
            </a:r>
            <a:r>
              <a:rPr lang="en-US" altLang="zh-CN" dirty="0">
                <a:solidFill>
                  <a:srgbClr val="0000FF"/>
                </a:solidFill>
              </a:rPr>
              <a:t>E-R</a:t>
            </a:r>
            <a:r>
              <a:rPr lang="zh-CN" altLang="en-US" dirty="0">
                <a:solidFill>
                  <a:srgbClr val="0000FF"/>
                </a:solidFill>
              </a:rPr>
              <a:t>图，生成初步</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00000"/>
              </a:lnSpc>
            </a:pPr>
            <a:r>
              <a:rPr lang="zh-CN" altLang="en-US" dirty="0">
                <a:solidFill>
                  <a:srgbClr val="FF0000"/>
                </a:solidFill>
              </a:rPr>
              <a:t>冲突</a:t>
            </a:r>
            <a:r>
              <a:rPr lang="zh-CN" altLang="en-US" dirty="0"/>
              <a:t>：各分</a:t>
            </a:r>
            <a:r>
              <a:rPr lang="en-US" altLang="zh-CN" dirty="0"/>
              <a:t>E-R</a:t>
            </a:r>
            <a:r>
              <a:rPr lang="zh-CN" altLang="en-US" dirty="0"/>
              <a:t>图之间存在的不一致的地方</a:t>
            </a:r>
            <a:endParaRPr lang="zh-CN" altLang="en-US" dirty="0"/>
          </a:p>
          <a:p>
            <a:pPr>
              <a:lnSpc>
                <a:spcPct val="100000"/>
              </a:lnSpc>
            </a:pPr>
            <a:r>
              <a:rPr lang="zh-CN" altLang="en-US" dirty="0">
                <a:solidFill>
                  <a:srgbClr val="0000FF"/>
                </a:solidFill>
              </a:rPr>
              <a:t>三类冲突</a:t>
            </a:r>
            <a:r>
              <a:rPr lang="zh-CN" altLang="en-US" dirty="0"/>
              <a:t>：</a:t>
            </a:r>
            <a:endParaRPr lang="en-US" altLang="zh-CN" dirty="0"/>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文本框 5"/>
          <p:cNvSpPr txBox="1"/>
          <p:nvPr/>
        </p:nvSpPr>
        <p:spPr>
          <a:xfrm>
            <a:off x="831108" y="1676400"/>
            <a:ext cx="10687792" cy="1471172"/>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highlight>
                  <a:srgbClr val="FFFF00"/>
                </a:highlight>
                <a:latin typeface="等线 Light" panose="02010600030101010101" pitchFamily="2" charset="-122"/>
                <a:ea typeface="等线 Light" panose="02010600030101010101" pitchFamily="2" charset="-122"/>
              </a:rPr>
              <a:t>属性冲突</a:t>
            </a:r>
            <a:r>
              <a:rPr lang="zh-CN" altLang="en-US" sz="2000" dirty="0">
                <a:highlight>
                  <a:srgbClr val="FFFF00"/>
                </a:highlight>
                <a:latin typeface="等线 Light" panose="02010600030101010101" pitchFamily="2" charset="-122"/>
                <a:ea typeface="等线 Light" panose="02010600030101010101" pitchFamily="2" charset="-122"/>
              </a:rPr>
              <a:t>：</a:t>
            </a:r>
            <a:endParaRPr lang="en-US" altLang="zh-CN" sz="2000" dirty="0">
              <a:highlight>
                <a:srgbClr val="FFFF00"/>
              </a:highlight>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属性域冲突</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即属性值的类型、取值范围或取值集合不同。 </a:t>
            </a:r>
            <a:r>
              <a:rPr lang="zh-CN" altLang="en-US" dirty="0">
                <a:solidFill>
                  <a:srgbClr val="0000FF"/>
                </a:solidFill>
                <a:latin typeface="等线 Light" panose="02010600030101010101" pitchFamily="2" charset="-122"/>
                <a:ea typeface="等线 Light" panose="02010600030101010101" pitchFamily="2" charset="-122"/>
              </a:rPr>
              <a:t>如，</a:t>
            </a:r>
            <a:r>
              <a:rPr lang="zh-CN" altLang="en-US" u="sng" dirty="0">
                <a:solidFill>
                  <a:srgbClr val="0000FF"/>
                </a:solidFill>
                <a:latin typeface="等线 Light" panose="02010600030101010101" pitchFamily="2" charset="-122"/>
                <a:ea typeface="等线 Light" panose="02010600030101010101" pitchFamily="2" charset="-122"/>
              </a:rPr>
              <a:t>零件号</a:t>
            </a:r>
            <a:r>
              <a:rPr lang="zh-CN" altLang="en-US" dirty="0">
                <a:solidFill>
                  <a:srgbClr val="0000FF"/>
                </a:solidFill>
                <a:latin typeface="等线 Light" panose="02010600030101010101" pitchFamily="2" charset="-122"/>
                <a:ea typeface="等线 Light" panose="02010600030101010101" pitchFamily="2" charset="-122"/>
              </a:rPr>
              <a:t>：字符型或整数</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属性取值单位冲突</a:t>
            </a:r>
            <a:r>
              <a:rPr lang="zh-CN" altLang="en-US" sz="2000" dirty="0">
                <a:solidFill>
                  <a:srgbClr val="FF0000"/>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如，</a:t>
            </a:r>
            <a:r>
              <a:rPr lang="zh-CN" altLang="en-US" u="sng" dirty="0">
                <a:solidFill>
                  <a:srgbClr val="0000FF"/>
                </a:solidFill>
                <a:latin typeface="等线 Light" panose="02010600030101010101" pitchFamily="2" charset="-122"/>
                <a:ea typeface="等线 Light" panose="02010600030101010101" pitchFamily="2" charset="-122"/>
              </a:rPr>
              <a:t>重量</a:t>
            </a:r>
            <a:r>
              <a:rPr lang="zh-CN" altLang="en-US" dirty="0">
                <a:solidFill>
                  <a:srgbClr val="0000FF"/>
                </a:solidFill>
                <a:latin typeface="等线 Light" panose="02010600030101010101" pitchFamily="2" charset="-122"/>
                <a:ea typeface="等线 Light" panose="02010600030101010101" pitchFamily="2" charset="-122"/>
              </a:rPr>
              <a:t>：公斤或磅或斤或吨或克</a:t>
            </a:r>
            <a:endParaRPr lang="en-US" altLang="zh-CN" dirty="0">
              <a:solidFill>
                <a:srgbClr val="FF0000"/>
              </a:solidFill>
              <a:latin typeface="等线 Light" panose="02010600030101010101" pitchFamily="2" charset="-122"/>
              <a:ea typeface="等线 Light" panose="02010600030101010101" pitchFamily="2" charset="-122"/>
            </a:endParaRPr>
          </a:p>
        </p:txBody>
      </p:sp>
      <p:sp>
        <p:nvSpPr>
          <p:cNvPr id="7" name="文本框 6"/>
          <p:cNvSpPr txBox="1"/>
          <p:nvPr/>
        </p:nvSpPr>
        <p:spPr>
          <a:xfrm>
            <a:off x="831108" y="3124200"/>
            <a:ext cx="10909300" cy="1858970"/>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highlight>
                  <a:srgbClr val="FFFF00"/>
                </a:highlight>
                <a:latin typeface="等线 Light" panose="02010600030101010101" pitchFamily="2" charset="-122"/>
                <a:ea typeface="等线 Light" panose="02010600030101010101" pitchFamily="2" charset="-122"/>
              </a:rPr>
              <a:t>命名冲突</a:t>
            </a:r>
            <a:r>
              <a:rPr lang="zh-CN" altLang="en-US" sz="2000" dirty="0">
                <a:highlight>
                  <a:srgbClr val="FFFF00"/>
                </a:highlight>
                <a:latin typeface="等线 Light" panose="02010600030101010101" pitchFamily="2" charset="-122"/>
                <a:ea typeface="等线 Light" panose="02010600030101010101" pitchFamily="2" charset="-122"/>
              </a:rPr>
              <a:t>：</a:t>
            </a:r>
            <a:endParaRPr lang="en-US" altLang="zh-CN" sz="2000" dirty="0">
              <a:highlight>
                <a:srgbClr val="FFFF00"/>
              </a:highlight>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同名异义</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即不同意义的对象在不同的局部应用中具有相同的名字</a:t>
            </a:r>
            <a:endParaRPr lang="en-US" altLang="zh-CN"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异名同义</a:t>
            </a:r>
            <a:r>
              <a:rPr lang="en-US" altLang="zh-CN" sz="2000" dirty="0">
                <a:solidFill>
                  <a:srgbClr val="0000FF"/>
                </a:solidFill>
                <a:latin typeface="等线 Light" panose="02010600030101010101" pitchFamily="2" charset="-122"/>
                <a:ea typeface="等线 Light" panose="02010600030101010101" pitchFamily="2" charset="-122"/>
              </a:rPr>
              <a:t>(</a:t>
            </a:r>
            <a:r>
              <a:rPr lang="zh-CN" altLang="en-US" sz="2000" dirty="0">
                <a:solidFill>
                  <a:srgbClr val="0000FF"/>
                </a:solidFill>
                <a:latin typeface="等线 Light" panose="02010600030101010101" pitchFamily="2" charset="-122"/>
                <a:ea typeface="等线 Light" panose="02010600030101010101" pitchFamily="2" charset="-122"/>
              </a:rPr>
              <a:t>一义多名</a:t>
            </a:r>
            <a:r>
              <a:rPr lang="en-US" altLang="zh-CN" sz="2000" dirty="0">
                <a:solidFill>
                  <a:srgbClr val="0000FF"/>
                </a:solidFill>
                <a:latin typeface="等线 Light" panose="02010600030101010101" pitchFamily="2" charset="-122"/>
                <a:ea typeface="等线 Light" panose="02010600030101010101" pitchFamily="2" charset="-122"/>
              </a:rPr>
              <a:t>)</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即同一意义的对象在不同的局部应用中具有不同的名字，</a:t>
            </a:r>
            <a:r>
              <a:rPr lang="zh-CN" altLang="en-US" dirty="0">
                <a:solidFill>
                  <a:srgbClr val="0000FF"/>
                </a:solidFill>
                <a:latin typeface="等线 Light" panose="02010600030101010101" pitchFamily="2" charset="-122"/>
                <a:ea typeface="等线 Light" panose="02010600030101010101" pitchFamily="2" charset="-122"/>
              </a:rPr>
              <a:t>如，科研项目</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课题</a:t>
            </a:r>
            <a:r>
              <a:rPr lang="en-US" altLang="zh-CN" dirty="0">
                <a:latin typeface="等线 Light" panose="02010600030101010101" pitchFamily="2" charset="-122"/>
                <a:ea typeface="等线 Light" panose="02010600030101010101" pitchFamily="2" charset="-122"/>
              </a:rPr>
              <a:t>,</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可发生在实体、属性或联系上，通过</a:t>
            </a:r>
            <a:r>
              <a:rPr lang="zh-CN" altLang="en-US" dirty="0">
                <a:solidFill>
                  <a:srgbClr val="FF0000"/>
                </a:solidFill>
                <a:latin typeface="等线 Light" panose="02010600030101010101" pitchFamily="2" charset="-122"/>
                <a:ea typeface="等线 Light" panose="02010600030101010101" pitchFamily="2" charset="-122"/>
              </a:rPr>
              <a:t>讨论、协商等行政手段</a:t>
            </a:r>
            <a:r>
              <a:rPr lang="zh-CN" altLang="en-US" dirty="0">
                <a:solidFill>
                  <a:srgbClr val="0000FF"/>
                </a:solidFill>
                <a:latin typeface="等线 Light" panose="02010600030101010101" pitchFamily="2" charset="-122"/>
                <a:ea typeface="等线 Light" panose="02010600030101010101" pitchFamily="2" charset="-122"/>
              </a:rPr>
              <a:t>加以解决</a:t>
            </a:r>
            <a:endParaRPr lang="en-US" altLang="zh-CN" dirty="0">
              <a:latin typeface="等线 Light" panose="02010600030101010101" pitchFamily="2" charset="-122"/>
              <a:ea typeface="等线 Light" panose="02010600030101010101" pitchFamily="2" charset="-122"/>
            </a:endParaRPr>
          </a:p>
        </p:txBody>
      </p:sp>
      <p:sp>
        <p:nvSpPr>
          <p:cNvPr id="8" name="文本框 7"/>
          <p:cNvSpPr txBox="1"/>
          <p:nvPr/>
        </p:nvSpPr>
        <p:spPr>
          <a:xfrm>
            <a:off x="818408" y="4895641"/>
            <a:ext cx="11144992" cy="1772793"/>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highlight>
                  <a:srgbClr val="FFFF00"/>
                </a:highlight>
                <a:latin typeface="等线 Light" panose="02010600030101010101" pitchFamily="2" charset="-122"/>
                <a:ea typeface="等线 Light" panose="02010600030101010101" pitchFamily="2" charset="-122"/>
              </a:rPr>
              <a:t>结构冲突</a:t>
            </a:r>
            <a:r>
              <a:rPr lang="zh-CN" altLang="en-US" sz="2000" dirty="0">
                <a:latin typeface="等线 Light" panose="02010600030101010101" pitchFamily="2" charset="-122"/>
                <a:ea typeface="等线 Light" panose="02010600030101010101" pitchFamily="2" charset="-122"/>
              </a:rPr>
              <a:t>：</a:t>
            </a:r>
            <a:endParaRPr lang="en-US" altLang="zh-CN" sz="2000"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同一对象在不同应用中具有不同的抽象</a:t>
            </a:r>
            <a:r>
              <a:rPr lang="zh-CN" altLang="en-US" dirty="0">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如，职工在一个局部应用中是实体，在另外一个应用中是属性</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同一实体在不同子系统的</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图中所包含的属性个数和属性排列次序不完全相同。</a:t>
            </a:r>
            <a:r>
              <a:rPr lang="zh-CN" altLang="en-US" dirty="0">
                <a:solidFill>
                  <a:srgbClr val="FF0000"/>
                </a:solidFill>
                <a:latin typeface="Cambria Math" panose="02040503050406030204" pitchFamily="18" charset="0"/>
                <a:ea typeface="等线 Light" panose="02010600030101010101" pitchFamily="2" charset="-122"/>
              </a:rPr>
              <a:t>⇒合并属性，调整次序</a:t>
            </a:r>
            <a:endParaRPr lang="en-US" altLang="zh-CN" dirty="0">
              <a:solidFill>
                <a:srgbClr val="FF0000"/>
              </a:solidFill>
              <a:latin typeface="Cambria Math" panose="02040503050406030204" pitchFamily="18" charset="0"/>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实体间的联系在不同的</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图中为不同的类型。</a:t>
            </a:r>
            <a:r>
              <a:rPr lang="zh-CN" altLang="en-US" dirty="0">
                <a:solidFill>
                  <a:srgbClr val="FF0000"/>
                </a:solidFill>
                <a:latin typeface="Cambria Math" panose="02040503050406030204" pitchFamily="18" charset="0"/>
                <a:ea typeface="等线 Light" panose="02010600030101010101" pitchFamily="2" charset="-122"/>
              </a:rPr>
              <a:t>⇒根据语义对联系的类型进行综合或调整</a:t>
            </a:r>
            <a:endParaRPr lang="en-US" altLang="zh-CN"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up)">
                                      <p:cBhvr>
                                        <p:cTn id="20" dur="500"/>
                                        <p:tgtEl>
                                          <p:spTgt spid="7">
                                            <p:txEl>
                                              <p:pRg st="0" end="0"/>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up)">
                                      <p:cBhvr>
                                        <p:cTn id="24" dur="500"/>
                                        <p:tgtEl>
                                          <p:spTgt spid="7">
                                            <p:txEl>
                                              <p:pRg st="1" end="1"/>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up)">
                                      <p:cBhvr>
                                        <p:cTn id="28" dur="500"/>
                                        <p:tgtEl>
                                          <p:spTgt spid="7">
                                            <p:txEl>
                                              <p:pRg st="2" end="2"/>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up)">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up)">
                                      <p:cBhvr>
                                        <p:cTn id="37" dur="500"/>
                                        <p:tgtEl>
                                          <p:spTgt spid="8">
                                            <p:txEl>
                                              <p:pRg st="0" end="0"/>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wipe(up)">
                                      <p:cBhvr>
                                        <p:cTn id="41" dur="500"/>
                                        <p:tgtEl>
                                          <p:spTgt spid="8">
                                            <p:txEl>
                                              <p:pRg st="1" end="1"/>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up)">
                                      <p:cBhvr>
                                        <p:cTn id="45" dur="500"/>
                                        <p:tgtEl>
                                          <p:spTgt spid="8">
                                            <p:txEl>
                                              <p:pRg st="2" end="2"/>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wipe(up)">
                                      <p:cBhvr>
                                        <p:cTn id="4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469900"/>
            <a:ext cx="2590800" cy="282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4112"/>
            <a:ext cx="3843699" cy="259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52600"/>
            <a:ext cx="6234245" cy="268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大括号 7"/>
          <p:cNvSpPr/>
          <p:nvPr/>
        </p:nvSpPr>
        <p:spPr>
          <a:xfrm>
            <a:off x="4868249" y="1524000"/>
            <a:ext cx="609600" cy="3200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514350" indent="-514350">
              <a:lnSpc>
                <a:spcPct val="120000"/>
              </a:lnSpc>
              <a:buFont typeface="+mj-ea"/>
              <a:buAutoNum type="circleNumDbPlain" startAt="2"/>
            </a:pPr>
            <a:r>
              <a:rPr lang="zh-CN" altLang="en-US" dirty="0">
                <a:solidFill>
                  <a:srgbClr val="0000FF"/>
                </a:solidFill>
              </a:rPr>
              <a:t>消除不必要的</a:t>
            </a:r>
            <a:r>
              <a:rPr lang="zh-CN" altLang="en-US" dirty="0">
                <a:solidFill>
                  <a:srgbClr val="FF0000"/>
                </a:solidFill>
              </a:rPr>
              <a:t>冗余</a:t>
            </a:r>
            <a:r>
              <a:rPr lang="zh-CN" altLang="en-US" dirty="0">
                <a:solidFill>
                  <a:srgbClr val="0000FF"/>
                </a:solidFill>
              </a:rPr>
              <a:t>，设计基本</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20000"/>
              </a:lnSpc>
            </a:pPr>
            <a:r>
              <a:rPr lang="zh-CN" altLang="en-US" dirty="0">
                <a:solidFill>
                  <a:srgbClr val="FF0000"/>
                </a:solidFill>
              </a:rPr>
              <a:t>冗余的数据</a:t>
            </a:r>
            <a:endParaRPr lang="en-US" altLang="zh-CN" dirty="0">
              <a:solidFill>
                <a:srgbClr val="FF0000"/>
              </a:solidFill>
            </a:endParaRPr>
          </a:p>
          <a:p>
            <a:pPr lvl="2">
              <a:lnSpc>
                <a:spcPct val="120000"/>
              </a:lnSpc>
            </a:pPr>
            <a:r>
              <a:rPr lang="zh-CN" altLang="en-US" dirty="0"/>
              <a:t>是指可由基本数据导出的数据</a:t>
            </a:r>
            <a:endParaRPr lang="en-US" altLang="zh-CN" dirty="0"/>
          </a:p>
          <a:p>
            <a:pPr lvl="1">
              <a:lnSpc>
                <a:spcPct val="120000"/>
              </a:lnSpc>
            </a:pPr>
            <a:r>
              <a:rPr lang="zh-CN" altLang="en-US" dirty="0">
                <a:solidFill>
                  <a:srgbClr val="FF0000"/>
                </a:solidFill>
              </a:rPr>
              <a:t>冗余的联系</a:t>
            </a:r>
            <a:endParaRPr lang="en-US" altLang="zh-CN" dirty="0">
              <a:solidFill>
                <a:srgbClr val="FF0000"/>
              </a:solidFill>
            </a:endParaRPr>
          </a:p>
          <a:p>
            <a:pPr lvl="2">
              <a:lnSpc>
                <a:spcPct val="120000"/>
              </a:lnSpc>
            </a:pPr>
            <a:r>
              <a:rPr lang="zh-CN" altLang="en-US" dirty="0"/>
              <a:t>是指可由其他联系导出的联系</a:t>
            </a:r>
            <a:endParaRPr lang="en-US" altLang="zh-CN"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9" name="图片 3" descr="7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9643" y="1299320"/>
            <a:ext cx="5296488" cy="299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45689" y="2914613"/>
            <a:ext cx="5257800" cy="2613023"/>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冗余数据和冗余联系</a:t>
            </a:r>
            <a:r>
              <a:rPr lang="zh-CN" altLang="en-US" dirty="0">
                <a:solidFill>
                  <a:srgbClr val="FF0000"/>
                </a:solidFill>
                <a:latin typeface="等线 Light" panose="02010600030101010101" pitchFamily="2" charset="-122"/>
                <a:ea typeface="等线 Light" panose="02010600030101010101" pitchFamily="2" charset="-122"/>
              </a:rPr>
              <a:t>容易破坏数据库的完整性</a:t>
            </a:r>
            <a:r>
              <a:rPr lang="zh-CN" altLang="en-US" dirty="0">
                <a:solidFill>
                  <a:srgbClr val="0000FF"/>
                </a:solidFill>
                <a:latin typeface="等线 Light" panose="02010600030101010101" pitchFamily="2" charset="-122"/>
                <a:ea typeface="等线 Light" panose="02010600030101010101" pitchFamily="2" charset="-122"/>
              </a:rPr>
              <a:t>，给数据库维护增加困难，应当予以消除。消除了冗余后的初步</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图称为</a:t>
            </a:r>
            <a:r>
              <a:rPr lang="zh-CN" altLang="en-US" dirty="0">
                <a:solidFill>
                  <a:srgbClr val="FF0000"/>
                </a:solidFill>
                <a:latin typeface="等线 Light" panose="02010600030101010101" pitchFamily="2" charset="-122"/>
                <a:ea typeface="等线 Light" panose="02010600030101010101" pitchFamily="2" charset="-122"/>
              </a:rPr>
              <a:t>基本</a:t>
            </a:r>
            <a:r>
              <a:rPr lang="en-US" altLang="zh-CN" dirty="0">
                <a:solidFill>
                  <a:srgbClr val="FF0000"/>
                </a:solidFill>
                <a:latin typeface="等线 Light" panose="02010600030101010101" pitchFamily="2" charset="-122"/>
                <a:ea typeface="等线 Light" panose="02010600030101010101" pitchFamily="2" charset="-122"/>
              </a:rPr>
              <a:t>E-R</a:t>
            </a:r>
            <a:r>
              <a:rPr lang="zh-CN" altLang="en-US" dirty="0">
                <a:solidFill>
                  <a:srgbClr val="FF0000"/>
                </a:solidFill>
                <a:latin typeface="等线 Light" panose="02010600030101010101" pitchFamily="2" charset="-122"/>
                <a:ea typeface="等线 Light" panose="02010600030101010101" pitchFamily="2" charset="-122"/>
              </a:rPr>
              <a:t>图</a:t>
            </a:r>
            <a:r>
              <a:rPr lang="zh-CN" altLang="en-US" dirty="0">
                <a:solidFill>
                  <a:srgbClr val="0000FF"/>
                </a:solidFill>
                <a:latin typeface="等线 Light" panose="02010600030101010101" pitchFamily="2" charset="-122"/>
                <a:ea typeface="等线 Light" panose="02010600030101010101" pitchFamily="2" charset="-122"/>
              </a:rPr>
              <a:t>。</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40000"/>
              </a:lnSpc>
              <a:buFont typeface="Arial" panose="020B0604020202020204" pitchFamily="34" charset="0"/>
              <a:buChar char="•"/>
            </a:pPr>
            <a:endParaRPr lang="en-US" altLang="zh-CN" sz="900" dirty="0">
              <a:solidFill>
                <a:srgbClr val="0000FF"/>
              </a:solidFill>
              <a:latin typeface="等线 Light" panose="02010600030101010101" pitchFamily="2" charset="-122"/>
              <a:ea typeface="等线 Light" panose="02010600030101010101" pitchFamily="2" charset="-122"/>
            </a:endParaRPr>
          </a:p>
          <a:p>
            <a:pPr marL="285750" indent="-285750">
              <a:lnSpc>
                <a:spcPct val="14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消除冗余的主要方法：</a:t>
            </a:r>
            <a:r>
              <a:rPr lang="zh-CN" altLang="en-US" dirty="0">
                <a:solidFill>
                  <a:srgbClr val="FF0000"/>
                </a:solidFill>
                <a:latin typeface="等线 Light" panose="02010600030101010101" pitchFamily="2" charset="-122"/>
                <a:ea typeface="等线 Light" panose="02010600030101010101" pitchFamily="2" charset="-122"/>
              </a:rPr>
              <a:t>分析法</a:t>
            </a:r>
            <a:endParaRPr lang="en-US" altLang="zh-CN" dirty="0">
              <a:solidFill>
                <a:srgbClr val="FF0000"/>
              </a:solidFill>
              <a:latin typeface="等线 Light" panose="02010600030101010101" pitchFamily="2" charset="-122"/>
              <a:ea typeface="等线 Light" panose="02010600030101010101" pitchFamily="2" charset="-122"/>
            </a:endParaRPr>
          </a:p>
          <a:p>
            <a:pPr marL="342900" indent="-762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 以</a:t>
            </a:r>
            <a:r>
              <a:rPr lang="zh-CN" altLang="en-US" dirty="0">
                <a:solidFill>
                  <a:srgbClr val="FF0000"/>
                </a:solidFill>
                <a:latin typeface="等线 Light" panose="02010600030101010101" pitchFamily="2" charset="-122"/>
                <a:ea typeface="等线 Light" panose="02010600030101010101" pitchFamily="2" charset="-122"/>
              </a:rPr>
              <a:t>数据字典</a:t>
            </a:r>
            <a:r>
              <a:rPr lang="zh-CN" altLang="en-US" dirty="0">
                <a:solidFill>
                  <a:srgbClr val="0000FF"/>
                </a:solidFill>
                <a:latin typeface="等线 Light" panose="02010600030101010101" pitchFamily="2" charset="-122"/>
                <a:ea typeface="等线 Light" panose="02010600030101010101" pitchFamily="2" charset="-122"/>
              </a:rPr>
              <a:t>和</a:t>
            </a:r>
            <a:r>
              <a:rPr lang="zh-CN" altLang="en-US" dirty="0">
                <a:solidFill>
                  <a:srgbClr val="FF0000"/>
                </a:solidFill>
                <a:latin typeface="等线 Light" panose="02010600030101010101" pitchFamily="2" charset="-122"/>
                <a:ea typeface="等线 Light" panose="02010600030101010101" pitchFamily="2" charset="-122"/>
              </a:rPr>
              <a:t>数据流图</a:t>
            </a:r>
            <a:r>
              <a:rPr lang="zh-CN" altLang="en-US" dirty="0">
                <a:solidFill>
                  <a:srgbClr val="0000FF"/>
                </a:solidFill>
                <a:latin typeface="等线 Light" panose="02010600030101010101" pitchFamily="2" charset="-122"/>
                <a:ea typeface="等线 Light" panose="02010600030101010101" pitchFamily="2" charset="-122"/>
              </a:rPr>
              <a:t>为依据，根据数据字典 中关于数据项之间逻辑关系的说明来消除冗余</a:t>
            </a:r>
            <a:endParaRPr lang="en-US" altLang="zh-CN" dirty="0">
              <a:solidFill>
                <a:srgbClr val="0000FF"/>
              </a:solidFill>
              <a:latin typeface="等线 Light" panose="02010600030101010101" pitchFamily="2" charset="-122"/>
              <a:ea typeface="等线 Light" panose="02010600030101010101" pitchFamily="2" charset="-122"/>
            </a:endParaRPr>
          </a:p>
        </p:txBody>
      </p:sp>
      <p:sp>
        <p:nvSpPr>
          <p:cNvPr id="10" name="矩形 9"/>
          <p:cNvSpPr/>
          <p:nvPr/>
        </p:nvSpPr>
        <p:spPr>
          <a:xfrm>
            <a:off x="6405371" y="4711583"/>
            <a:ext cx="5352747" cy="778931"/>
          </a:xfrm>
          <a:prstGeom prst="rect">
            <a:avLst/>
          </a:prstGeom>
        </p:spPr>
        <p:txBody>
          <a:bodyPr wrap="none">
            <a:spAutoFit/>
          </a:bodyPr>
          <a:lstStyle/>
          <a:p>
            <a:pPr>
              <a:lnSpc>
                <a:spcPct val="130000"/>
              </a:lnSpc>
            </a:pPr>
            <a:r>
              <a:rPr lang="en-US" altLang="zh-CN" dirty="0">
                <a:solidFill>
                  <a:srgbClr val="0000FF"/>
                </a:solidFill>
              </a:rPr>
              <a:t>Q</a:t>
            </a:r>
            <a:r>
              <a:rPr lang="en-US" altLang="zh-CN" baseline="-25000" dirty="0">
                <a:solidFill>
                  <a:srgbClr val="0000FF"/>
                </a:solidFill>
              </a:rPr>
              <a:t>3</a:t>
            </a:r>
            <a:r>
              <a:rPr lang="en-US" altLang="zh-CN" dirty="0">
                <a:solidFill>
                  <a:srgbClr val="0000FF"/>
                </a:solidFill>
              </a:rPr>
              <a:t>=Q</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4</a:t>
            </a:r>
            <a:r>
              <a:rPr lang="en-US" altLang="zh-CN" dirty="0">
                <a:solidFill>
                  <a:srgbClr val="0000FF"/>
                </a:solidFill>
              </a:rPr>
              <a:t>=</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5 </a:t>
            </a:r>
            <a:r>
              <a:rPr lang="zh-CN" altLang="en-US" dirty="0">
                <a:solidFill>
                  <a:srgbClr val="FF0000"/>
                </a:solidFill>
                <a:latin typeface="Cambria Math" panose="02040503050406030204" pitchFamily="18" charset="0"/>
              </a:rPr>
              <a:t>⇒ </a:t>
            </a:r>
            <a:r>
              <a:rPr lang="en-US" altLang="zh-CN" dirty="0">
                <a:solidFill>
                  <a:srgbClr val="0000FF"/>
                </a:solidFill>
              </a:rPr>
              <a:t>Q</a:t>
            </a:r>
            <a:r>
              <a:rPr lang="en-US" altLang="zh-CN" baseline="-25000" dirty="0">
                <a:solidFill>
                  <a:srgbClr val="0000FF"/>
                </a:solidFill>
              </a:rPr>
              <a:t>3</a:t>
            </a:r>
            <a:r>
              <a:rPr lang="en-US" altLang="zh-CN" dirty="0">
                <a:solidFill>
                  <a:srgbClr val="0000FF"/>
                </a:solidFill>
              </a:rPr>
              <a:t>, Q</a:t>
            </a:r>
            <a:r>
              <a:rPr lang="en-US" altLang="zh-CN" baseline="-25000" dirty="0">
                <a:solidFill>
                  <a:srgbClr val="0000FF"/>
                </a:solidFill>
              </a:rPr>
              <a:t>4</a:t>
            </a:r>
            <a:r>
              <a:rPr lang="zh-CN" altLang="en-US" dirty="0">
                <a:solidFill>
                  <a:srgbClr val="0000FF"/>
                </a:solidFill>
              </a:rPr>
              <a:t>是冗余数据，可以消去</a:t>
            </a:r>
            <a:endParaRPr lang="en-US" altLang="zh-CN" dirty="0">
              <a:solidFill>
                <a:srgbClr val="0000FF"/>
              </a:solidFill>
            </a:endParaRPr>
          </a:p>
          <a:p>
            <a:pPr>
              <a:lnSpc>
                <a:spcPct val="130000"/>
              </a:lnSpc>
            </a:pPr>
            <a:r>
              <a:rPr lang="en-US" altLang="zh-CN" dirty="0">
                <a:solidFill>
                  <a:srgbClr val="0000FF"/>
                </a:solidFill>
              </a:rPr>
              <a:t>                                  </a:t>
            </a:r>
            <a:r>
              <a:rPr lang="zh-CN" altLang="en-US" dirty="0">
                <a:solidFill>
                  <a:srgbClr val="0000FF"/>
                </a:solidFill>
              </a:rPr>
              <a:t>产品与材料间的</a:t>
            </a:r>
            <a:r>
              <a:rPr lang="en-US" altLang="zh-CN" dirty="0">
                <a:solidFill>
                  <a:srgbClr val="0000FF"/>
                </a:solidFill>
              </a:rPr>
              <a:t>m:n</a:t>
            </a:r>
            <a:r>
              <a:rPr lang="zh-CN" altLang="en-US" dirty="0">
                <a:solidFill>
                  <a:srgbClr val="0000FF"/>
                </a:solidFill>
              </a:rPr>
              <a:t>联系也应消去</a:t>
            </a:r>
            <a:endParaRPr lang="zh-CN" altLang="en-US" dirty="0">
              <a:solidFill>
                <a:srgbClr val="0000FF"/>
              </a:solidFill>
            </a:endParaRPr>
          </a:p>
        </p:txBody>
      </p:sp>
      <p:cxnSp>
        <p:nvCxnSpPr>
          <p:cNvPr id="13" name="直接箭头连接符 12"/>
          <p:cNvCxnSpPr/>
          <p:nvPr/>
        </p:nvCxnSpPr>
        <p:spPr>
          <a:xfrm flipV="1">
            <a:off x="6628472" y="3432922"/>
            <a:ext cx="198656" cy="13715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7893928" y="4206116"/>
            <a:ext cx="1184611" cy="59840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45689" y="5644417"/>
            <a:ext cx="10667909" cy="452432"/>
          </a:xfrm>
          <a:prstGeom prst="rect">
            <a:avLst/>
          </a:prstGeom>
          <a:solidFill>
            <a:schemeClr val="bg1">
              <a:lumMod val="85000"/>
            </a:schemeClr>
          </a:solidFill>
        </p:spPr>
        <p:txBody>
          <a:bodyPr wrap="square">
            <a:spAutoFit/>
          </a:bodyPr>
          <a:lstStyle/>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并不是所有的冗余数据与冗余联系都必须加以消除，有时为了提高效率，不得不以冗余信息作为代价</a:t>
            </a:r>
            <a:endParaRPr lang="en-US" altLang="zh-CN"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up)">
                                      <p:cBhvr>
                                        <p:cTn id="13" dur="500"/>
                                        <p:tgtEl>
                                          <p:spTgt spid="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up)">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up)">
                                      <p:cBhvr>
                                        <p:cTn id="26" dur="500"/>
                                        <p:tgtEl>
                                          <p:spTgt spid="5">
                                            <p:txEl>
                                              <p:pRg st="2" end="2"/>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1000"/>
                                        <p:tgtEl>
                                          <p:spTgt spid="13"/>
                                        </p:tgtEl>
                                      </p:cBhvr>
                                    </p:animEffect>
                                  </p:childTnLst>
                                </p:cTn>
                              </p:par>
                            </p:childTnLst>
                          </p:cTn>
                        </p:par>
                        <p:par>
                          <p:cTn id="46" fill="hold">
                            <p:stCondLst>
                              <p:cond delay="1500"/>
                            </p:stCondLst>
                            <p:childTnLst>
                              <p:par>
                                <p:cTn id="47" presetID="22" presetClass="entr" presetSubtype="4"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95085" y="228600"/>
            <a:ext cx="11007107" cy="5410200"/>
          </a:xfrm>
        </p:spPr>
        <p:txBody>
          <a:bodyPr/>
          <a:lstStyle/>
          <a:p>
            <a:r>
              <a:rPr lang="zh-CN" altLang="en-US" dirty="0">
                <a:solidFill>
                  <a:srgbClr val="0000FF"/>
                </a:solidFill>
              </a:rPr>
              <a:t>消除冗余方法之二：规范化理论</a:t>
            </a:r>
            <a:endParaRPr lang="en-US" altLang="zh-CN" dirty="0">
              <a:solidFill>
                <a:srgbClr val="0000FF"/>
              </a:solidFill>
            </a:endParaRPr>
          </a:p>
          <a:p>
            <a:pPr lvl="1"/>
            <a:r>
              <a:rPr lang="zh-CN" altLang="en-US" dirty="0"/>
              <a:t>函数依赖的概念提供了消除冗余联系的形式化工具</a:t>
            </a:r>
            <a:endParaRPr lang="en-US" altLang="zh-CN" dirty="0"/>
          </a:p>
          <a:p>
            <a:pPr lvl="1"/>
            <a:r>
              <a:rPr lang="zh-CN" altLang="en-US" dirty="0">
                <a:solidFill>
                  <a:srgbClr val="FF0000"/>
                </a:solidFill>
              </a:rPr>
              <a:t>具体步骤</a:t>
            </a:r>
            <a:r>
              <a:rPr lang="zh-CN" altLang="en-US" dirty="0"/>
              <a:t>：</a:t>
            </a:r>
            <a:endParaRPr lang="en-US" altLang="zh-CN" dirty="0"/>
          </a:p>
          <a:p>
            <a:pPr marL="1172845" lvl="2" indent="-457200">
              <a:buFont typeface="+mj-ea"/>
              <a:buAutoNum type="circleNumDbPlain"/>
            </a:pPr>
            <a:r>
              <a:rPr lang="zh-CN" altLang="en-US" dirty="0">
                <a:solidFill>
                  <a:srgbClr val="0000FF"/>
                </a:solidFill>
              </a:rPr>
              <a:t>确定分</a:t>
            </a:r>
            <a:r>
              <a:rPr lang="en-US" altLang="zh-CN" dirty="0">
                <a:solidFill>
                  <a:srgbClr val="0000FF"/>
                </a:solidFill>
              </a:rPr>
              <a:t>E-R</a:t>
            </a:r>
            <a:r>
              <a:rPr lang="zh-CN" altLang="en-US" dirty="0">
                <a:solidFill>
                  <a:srgbClr val="0000FF"/>
                </a:solidFill>
              </a:rPr>
              <a:t>图实体间的数据依赖，</a:t>
            </a:r>
            <a:r>
              <a:rPr lang="zh-CN" altLang="en-US" dirty="0"/>
              <a:t>实体之间一对一、一对多、多对多的联系用</a:t>
            </a:r>
            <a:r>
              <a:rPr lang="zh-CN" altLang="en-US" dirty="0">
                <a:solidFill>
                  <a:srgbClr val="FF0000"/>
                </a:solidFill>
              </a:rPr>
              <a:t>实体码之间的函数依赖来表示</a:t>
            </a:r>
            <a:r>
              <a:rPr lang="zh-CN" altLang="en-US" dirty="0"/>
              <a:t>，得到</a:t>
            </a:r>
            <a:r>
              <a:rPr lang="zh-CN" altLang="en-US" dirty="0">
                <a:solidFill>
                  <a:srgbClr val="FF0000"/>
                </a:solidFill>
              </a:rPr>
              <a:t>函数依赖集</a:t>
            </a:r>
            <a:r>
              <a:rPr lang="en-US" altLang="zh-CN" dirty="0">
                <a:solidFill>
                  <a:srgbClr val="FF0000"/>
                </a:solidFill>
              </a:rPr>
              <a:t>F</a:t>
            </a:r>
            <a:r>
              <a:rPr lang="en-US" altLang="zh-CN" baseline="-25000" dirty="0">
                <a:solidFill>
                  <a:srgbClr val="FF0000"/>
                </a:solidFill>
              </a:rPr>
              <a:t>L</a:t>
            </a:r>
            <a:r>
              <a:rPr lang="zh-CN" altLang="en-US" dirty="0"/>
              <a:t>。</a:t>
            </a:r>
            <a:endParaRPr lang="en-US" altLang="zh-CN" dirty="0"/>
          </a:p>
          <a:p>
            <a:pPr marL="1172845" lvl="2" indent="-457200">
              <a:buFont typeface="+mj-ea"/>
              <a:buAutoNum type="circleNumDbPlain"/>
            </a:pPr>
            <a:endParaRPr lang="en-US" altLang="zh-CN" dirty="0"/>
          </a:p>
          <a:p>
            <a:pPr marL="1172845" lvl="2" indent="-457200">
              <a:buFont typeface="+mj-ea"/>
              <a:buAutoNum type="circleNumDbPlain"/>
            </a:pPr>
            <a:endParaRPr lang="en-US" altLang="zh-CN" dirty="0"/>
          </a:p>
          <a:p>
            <a:pPr marL="1172845" lvl="2" indent="-457200">
              <a:buFont typeface="+mj-ea"/>
              <a:buAutoNum type="circleNumDbPlain"/>
            </a:pPr>
            <a:endParaRPr lang="en-US" altLang="zh-CN" dirty="0"/>
          </a:p>
          <a:p>
            <a:pPr marL="1172845" lvl="2" indent="-457200">
              <a:buFont typeface="+mj-ea"/>
              <a:buAutoNum type="circleNumDbPlain"/>
            </a:pPr>
            <a:endParaRPr lang="en-US" altLang="zh-CN" sz="1600" dirty="0"/>
          </a:p>
          <a:p>
            <a:pPr marL="1172845" lvl="2" indent="-457200">
              <a:buFont typeface="+mj-ea"/>
              <a:buAutoNum type="circleNumDbPlain"/>
            </a:pPr>
            <a:r>
              <a:rPr lang="zh-CN" altLang="en-US" dirty="0">
                <a:solidFill>
                  <a:srgbClr val="0000FF"/>
                </a:solidFill>
              </a:rPr>
              <a:t>求</a:t>
            </a:r>
            <a:r>
              <a:rPr lang="en-US" altLang="zh-CN" dirty="0">
                <a:solidFill>
                  <a:srgbClr val="0000FF"/>
                </a:solidFill>
              </a:rPr>
              <a:t>F</a:t>
            </a:r>
            <a:r>
              <a:rPr lang="en-US" altLang="zh-CN" baseline="-25000" dirty="0">
                <a:solidFill>
                  <a:srgbClr val="0000FF"/>
                </a:solidFill>
              </a:rPr>
              <a:t>L</a:t>
            </a:r>
            <a:r>
              <a:rPr lang="zh-CN" altLang="en-US" dirty="0">
                <a:solidFill>
                  <a:srgbClr val="0000FF"/>
                </a:solidFill>
              </a:rPr>
              <a:t>的最小覆盖</a:t>
            </a:r>
            <a:r>
              <a:rPr lang="en-US" altLang="zh-CN" dirty="0">
                <a:solidFill>
                  <a:srgbClr val="0000FF"/>
                </a:solidFill>
              </a:rPr>
              <a:t>G</a:t>
            </a:r>
            <a:r>
              <a:rPr lang="en-US" altLang="zh-CN" baseline="-25000" dirty="0">
                <a:solidFill>
                  <a:srgbClr val="0000FF"/>
                </a:solidFill>
              </a:rPr>
              <a:t>L</a:t>
            </a:r>
            <a:r>
              <a:rPr lang="zh-CN" altLang="en-US" dirty="0">
                <a:solidFill>
                  <a:srgbClr val="0000FF"/>
                </a:solidFill>
              </a:rPr>
              <a:t>，差集为 </a:t>
            </a:r>
            <a:r>
              <a:rPr lang="en-US" altLang="zh-CN" dirty="0">
                <a:solidFill>
                  <a:srgbClr val="0000FF"/>
                </a:solidFill>
              </a:rPr>
              <a:t>D=F</a:t>
            </a:r>
            <a:r>
              <a:rPr lang="en-US" altLang="zh-CN" baseline="-25000" dirty="0">
                <a:solidFill>
                  <a:srgbClr val="0000FF"/>
                </a:solidFill>
              </a:rPr>
              <a:t>L</a:t>
            </a:r>
            <a:r>
              <a:rPr lang="en-US" altLang="zh-CN" dirty="0">
                <a:solidFill>
                  <a:srgbClr val="0000FF"/>
                </a:solidFill>
              </a:rPr>
              <a:t>-G</a:t>
            </a:r>
            <a:r>
              <a:rPr lang="en-US" altLang="zh-CN" baseline="-25000" dirty="0">
                <a:solidFill>
                  <a:srgbClr val="0000FF"/>
                </a:solidFill>
              </a:rPr>
              <a:t>L</a:t>
            </a:r>
            <a:endParaRPr lang="en-US" altLang="zh-CN" baseline="-25000" dirty="0">
              <a:solidFill>
                <a:srgbClr val="0000FF"/>
              </a:solidFill>
            </a:endParaRPr>
          </a:p>
          <a:p>
            <a:pPr marL="1172845" lvl="2" indent="-457200">
              <a:buFont typeface="+mj-ea"/>
              <a:buAutoNum type="circleNumDbPlain"/>
            </a:pPr>
            <a:r>
              <a:rPr lang="zh-CN" altLang="en-US" dirty="0"/>
              <a:t>逐一考察</a:t>
            </a:r>
            <a:r>
              <a:rPr lang="en-US" altLang="zh-CN" dirty="0"/>
              <a:t>D</a:t>
            </a:r>
            <a:r>
              <a:rPr lang="zh-CN" altLang="en-US" dirty="0"/>
              <a:t>中的函数依赖，确定是否是冗余的联系，若是，就把它去掉。</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86600" y="2667000"/>
            <a:ext cx="3276600" cy="207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2903818" y="3091436"/>
            <a:ext cx="2739654" cy="461665"/>
          </a:xfrm>
          <a:prstGeom prst="rect">
            <a:avLst/>
          </a:prstGeom>
          <a:noFill/>
        </p:spPr>
        <p:txBody>
          <a:bodyPr wrap="square" rtlCol="0">
            <a:spAutoFit/>
          </a:bodyPr>
          <a:lstStyle/>
          <a:p>
            <a:pPr algn="ctr"/>
            <a:r>
              <a:rPr lang="zh-CN" altLang="en-US" sz="2400" dirty="0">
                <a:solidFill>
                  <a:srgbClr val="FF0000"/>
                </a:solidFill>
                <a:latin typeface="等线 Light" panose="02010600030101010101" pitchFamily="2" charset="-122"/>
                <a:ea typeface="等线 Light" panose="02010600030101010101" pitchFamily="2" charset="-122"/>
              </a:rPr>
              <a:t>职工号 → 部门号</a:t>
            </a:r>
            <a:endParaRPr lang="zh-CN" altLang="en-US" sz="2400" dirty="0">
              <a:solidFill>
                <a:srgbClr val="FF0000"/>
              </a:solidFill>
              <a:latin typeface="等线 Light" panose="02010600030101010101" pitchFamily="2" charset="-122"/>
              <a:ea typeface="等线 Light" panose="02010600030101010101" pitchFamily="2" charset="-122"/>
            </a:endParaRPr>
          </a:p>
        </p:txBody>
      </p:sp>
      <p:cxnSp>
        <p:nvCxnSpPr>
          <p:cNvPr id="14" name="直接箭头连接符 13"/>
          <p:cNvCxnSpPr/>
          <p:nvPr/>
        </p:nvCxnSpPr>
        <p:spPr>
          <a:xfrm flipH="1">
            <a:off x="5522814" y="2948258"/>
            <a:ext cx="1468241" cy="286355"/>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895511" y="2895600"/>
            <a:ext cx="3759789" cy="1562100"/>
          </a:xfrm>
          <a:custGeom>
            <a:avLst/>
            <a:gdLst>
              <a:gd name="connsiteX0" fmla="*/ 13289 w 3759789"/>
              <a:gd name="connsiteY0" fmla="*/ 800100 h 1562100"/>
              <a:gd name="connsiteX1" fmla="*/ 13289 w 3759789"/>
              <a:gd name="connsiteY1" fmla="*/ 800100 h 1562100"/>
              <a:gd name="connsiteX2" fmla="*/ 965789 w 3759789"/>
              <a:gd name="connsiteY2" fmla="*/ 787400 h 1562100"/>
              <a:gd name="connsiteX3" fmla="*/ 991189 w 3759789"/>
              <a:gd name="connsiteY3" fmla="*/ 749300 h 1562100"/>
              <a:gd name="connsiteX4" fmla="*/ 1029289 w 3759789"/>
              <a:gd name="connsiteY4" fmla="*/ 673100 h 1562100"/>
              <a:gd name="connsiteX5" fmla="*/ 1105489 w 3759789"/>
              <a:gd name="connsiteY5" fmla="*/ 622300 h 1562100"/>
              <a:gd name="connsiteX6" fmla="*/ 1143589 w 3759789"/>
              <a:gd name="connsiteY6" fmla="*/ 596900 h 1562100"/>
              <a:gd name="connsiteX7" fmla="*/ 1181689 w 3759789"/>
              <a:gd name="connsiteY7" fmla="*/ 584200 h 1562100"/>
              <a:gd name="connsiteX8" fmla="*/ 1257889 w 3759789"/>
              <a:gd name="connsiteY8" fmla="*/ 520700 h 1562100"/>
              <a:gd name="connsiteX9" fmla="*/ 1295989 w 3759789"/>
              <a:gd name="connsiteY9" fmla="*/ 495300 h 1562100"/>
              <a:gd name="connsiteX10" fmla="*/ 1321389 w 3759789"/>
              <a:gd name="connsiteY10" fmla="*/ 457200 h 1562100"/>
              <a:gd name="connsiteX11" fmla="*/ 1359489 w 3759789"/>
              <a:gd name="connsiteY11" fmla="*/ 419100 h 1562100"/>
              <a:gd name="connsiteX12" fmla="*/ 1384889 w 3759789"/>
              <a:gd name="connsiteY12" fmla="*/ 342900 h 1562100"/>
              <a:gd name="connsiteX13" fmla="*/ 1410289 w 3759789"/>
              <a:gd name="connsiteY13" fmla="*/ 304800 h 1562100"/>
              <a:gd name="connsiteX14" fmla="*/ 1435689 w 3759789"/>
              <a:gd name="connsiteY14" fmla="*/ 228600 h 1562100"/>
              <a:gd name="connsiteX15" fmla="*/ 1461089 w 3759789"/>
              <a:gd name="connsiteY15" fmla="*/ 190500 h 1562100"/>
              <a:gd name="connsiteX16" fmla="*/ 1473789 w 3759789"/>
              <a:gd name="connsiteY16" fmla="*/ 152400 h 1562100"/>
              <a:gd name="connsiteX17" fmla="*/ 1537289 w 3759789"/>
              <a:gd name="connsiteY17" fmla="*/ 76200 h 1562100"/>
              <a:gd name="connsiteX18" fmla="*/ 1575389 w 3759789"/>
              <a:gd name="connsiteY18" fmla="*/ 63500 h 1562100"/>
              <a:gd name="connsiteX19" fmla="*/ 1613489 w 3759789"/>
              <a:gd name="connsiteY19" fmla="*/ 38100 h 1562100"/>
              <a:gd name="connsiteX20" fmla="*/ 1676989 w 3759789"/>
              <a:gd name="connsiteY20" fmla="*/ 25400 h 1562100"/>
              <a:gd name="connsiteX21" fmla="*/ 1715089 w 3759789"/>
              <a:gd name="connsiteY21" fmla="*/ 12700 h 1562100"/>
              <a:gd name="connsiteX22" fmla="*/ 1765889 w 3759789"/>
              <a:gd name="connsiteY22" fmla="*/ 0 h 1562100"/>
              <a:gd name="connsiteX23" fmla="*/ 3061289 w 3759789"/>
              <a:gd name="connsiteY23" fmla="*/ 12700 h 1562100"/>
              <a:gd name="connsiteX24" fmla="*/ 3112089 w 3759789"/>
              <a:gd name="connsiteY24" fmla="*/ 25400 h 1562100"/>
              <a:gd name="connsiteX25" fmla="*/ 3213689 w 3759789"/>
              <a:gd name="connsiteY25" fmla="*/ 63500 h 1562100"/>
              <a:gd name="connsiteX26" fmla="*/ 3277189 w 3759789"/>
              <a:gd name="connsiteY26" fmla="*/ 76200 h 1562100"/>
              <a:gd name="connsiteX27" fmla="*/ 3327989 w 3759789"/>
              <a:gd name="connsiteY27" fmla="*/ 88900 h 1562100"/>
              <a:gd name="connsiteX28" fmla="*/ 3404189 w 3759789"/>
              <a:gd name="connsiteY28" fmla="*/ 139700 h 1562100"/>
              <a:gd name="connsiteX29" fmla="*/ 3442289 w 3759789"/>
              <a:gd name="connsiteY29" fmla="*/ 165100 h 1562100"/>
              <a:gd name="connsiteX30" fmla="*/ 3556589 w 3759789"/>
              <a:gd name="connsiteY30" fmla="*/ 241300 h 1562100"/>
              <a:gd name="connsiteX31" fmla="*/ 3581989 w 3759789"/>
              <a:gd name="connsiteY31" fmla="*/ 279400 h 1562100"/>
              <a:gd name="connsiteX32" fmla="*/ 3620089 w 3759789"/>
              <a:gd name="connsiteY32" fmla="*/ 317500 h 1562100"/>
              <a:gd name="connsiteX33" fmla="*/ 3632789 w 3759789"/>
              <a:gd name="connsiteY33" fmla="*/ 355600 h 1562100"/>
              <a:gd name="connsiteX34" fmla="*/ 3683589 w 3759789"/>
              <a:gd name="connsiteY34" fmla="*/ 431800 h 1562100"/>
              <a:gd name="connsiteX35" fmla="*/ 3708989 w 3759789"/>
              <a:gd name="connsiteY35" fmla="*/ 469900 h 1562100"/>
              <a:gd name="connsiteX36" fmla="*/ 3734389 w 3759789"/>
              <a:gd name="connsiteY36" fmla="*/ 558800 h 1562100"/>
              <a:gd name="connsiteX37" fmla="*/ 3759789 w 3759789"/>
              <a:gd name="connsiteY37" fmla="*/ 635000 h 1562100"/>
              <a:gd name="connsiteX38" fmla="*/ 3747089 w 3759789"/>
              <a:gd name="connsiteY38" fmla="*/ 1016000 h 1562100"/>
              <a:gd name="connsiteX39" fmla="*/ 3734389 w 3759789"/>
              <a:gd name="connsiteY39" fmla="*/ 1079500 h 1562100"/>
              <a:gd name="connsiteX40" fmla="*/ 3645489 w 3759789"/>
              <a:gd name="connsiteY40" fmla="*/ 1181100 h 1562100"/>
              <a:gd name="connsiteX41" fmla="*/ 3493089 w 3759789"/>
              <a:gd name="connsiteY41" fmla="*/ 1270000 h 1562100"/>
              <a:gd name="connsiteX42" fmla="*/ 3416889 w 3759789"/>
              <a:gd name="connsiteY42" fmla="*/ 1295400 h 1562100"/>
              <a:gd name="connsiteX43" fmla="*/ 3366089 w 3759789"/>
              <a:gd name="connsiteY43" fmla="*/ 1320800 h 1562100"/>
              <a:gd name="connsiteX44" fmla="*/ 3289889 w 3759789"/>
              <a:gd name="connsiteY44" fmla="*/ 1371600 h 1562100"/>
              <a:gd name="connsiteX45" fmla="*/ 3200989 w 3759789"/>
              <a:gd name="connsiteY45" fmla="*/ 1397000 h 1562100"/>
              <a:gd name="connsiteX46" fmla="*/ 3061289 w 3759789"/>
              <a:gd name="connsiteY46" fmla="*/ 1384300 h 1562100"/>
              <a:gd name="connsiteX47" fmla="*/ 3023189 w 3759789"/>
              <a:gd name="connsiteY47" fmla="*/ 1371600 h 1562100"/>
              <a:gd name="connsiteX48" fmla="*/ 2946989 w 3759789"/>
              <a:gd name="connsiteY48" fmla="*/ 1333500 h 1562100"/>
              <a:gd name="connsiteX49" fmla="*/ 2159589 w 3759789"/>
              <a:gd name="connsiteY49" fmla="*/ 1320800 h 1562100"/>
              <a:gd name="connsiteX50" fmla="*/ 2045289 w 3759789"/>
              <a:gd name="connsiteY50" fmla="*/ 1308100 h 1562100"/>
              <a:gd name="connsiteX51" fmla="*/ 1918289 w 3759789"/>
              <a:gd name="connsiteY51" fmla="*/ 1257300 h 1562100"/>
              <a:gd name="connsiteX52" fmla="*/ 1842089 w 3759789"/>
              <a:gd name="connsiteY52" fmla="*/ 1193800 h 1562100"/>
              <a:gd name="connsiteX53" fmla="*/ 1803989 w 3759789"/>
              <a:gd name="connsiteY53" fmla="*/ 1181100 h 1562100"/>
              <a:gd name="connsiteX54" fmla="*/ 1765889 w 3759789"/>
              <a:gd name="connsiteY54" fmla="*/ 1155700 h 1562100"/>
              <a:gd name="connsiteX55" fmla="*/ 1461089 w 3759789"/>
              <a:gd name="connsiteY55" fmla="*/ 1168400 h 1562100"/>
              <a:gd name="connsiteX56" fmla="*/ 1410289 w 3759789"/>
              <a:gd name="connsiteY56" fmla="*/ 1181100 h 1562100"/>
              <a:gd name="connsiteX57" fmla="*/ 1359489 w 3759789"/>
              <a:gd name="connsiteY57" fmla="*/ 1219200 h 1562100"/>
              <a:gd name="connsiteX58" fmla="*/ 1232489 w 3759789"/>
              <a:gd name="connsiteY58" fmla="*/ 1257300 h 1562100"/>
              <a:gd name="connsiteX59" fmla="*/ 1105489 w 3759789"/>
              <a:gd name="connsiteY59" fmla="*/ 1308100 h 1562100"/>
              <a:gd name="connsiteX60" fmla="*/ 940389 w 3759789"/>
              <a:gd name="connsiteY60" fmla="*/ 1333500 h 1562100"/>
              <a:gd name="connsiteX61" fmla="*/ 864189 w 3759789"/>
              <a:gd name="connsiteY61" fmla="*/ 1384300 h 1562100"/>
              <a:gd name="connsiteX62" fmla="*/ 800689 w 3759789"/>
              <a:gd name="connsiteY62" fmla="*/ 1460500 h 1562100"/>
              <a:gd name="connsiteX63" fmla="*/ 762589 w 3759789"/>
              <a:gd name="connsiteY63" fmla="*/ 1473200 h 1562100"/>
              <a:gd name="connsiteX64" fmla="*/ 673689 w 3759789"/>
              <a:gd name="connsiteY64" fmla="*/ 1524000 h 1562100"/>
              <a:gd name="connsiteX65" fmla="*/ 584789 w 3759789"/>
              <a:gd name="connsiteY65" fmla="*/ 1549400 h 1562100"/>
              <a:gd name="connsiteX66" fmla="*/ 546689 w 3759789"/>
              <a:gd name="connsiteY66" fmla="*/ 1562100 h 1562100"/>
              <a:gd name="connsiteX67" fmla="*/ 368889 w 3759789"/>
              <a:gd name="connsiteY67" fmla="*/ 1549400 h 1562100"/>
              <a:gd name="connsiteX68" fmla="*/ 305389 w 3759789"/>
              <a:gd name="connsiteY68" fmla="*/ 1524000 h 1562100"/>
              <a:gd name="connsiteX69" fmla="*/ 254589 w 3759789"/>
              <a:gd name="connsiteY69" fmla="*/ 1511300 h 1562100"/>
              <a:gd name="connsiteX70" fmla="*/ 216489 w 3759789"/>
              <a:gd name="connsiteY70" fmla="*/ 1498600 h 1562100"/>
              <a:gd name="connsiteX71" fmla="*/ 114889 w 3759789"/>
              <a:gd name="connsiteY71" fmla="*/ 1447800 h 1562100"/>
              <a:gd name="connsiteX72" fmla="*/ 64089 w 3759789"/>
              <a:gd name="connsiteY72" fmla="*/ 1371600 h 1562100"/>
              <a:gd name="connsiteX73" fmla="*/ 38689 w 3759789"/>
              <a:gd name="connsiteY73" fmla="*/ 1333500 h 1562100"/>
              <a:gd name="connsiteX74" fmla="*/ 25989 w 3759789"/>
              <a:gd name="connsiteY74" fmla="*/ 1270000 h 1562100"/>
              <a:gd name="connsiteX75" fmla="*/ 13289 w 3759789"/>
              <a:gd name="connsiteY75" fmla="*/ 1231900 h 1562100"/>
              <a:gd name="connsiteX76" fmla="*/ 589 w 3759789"/>
              <a:gd name="connsiteY76" fmla="*/ 1155700 h 1562100"/>
              <a:gd name="connsiteX77" fmla="*/ 25989 w 3759789"/>
              <a:gd name="connsiteY77" fmla="*/ 838200 h 1562100"/>
              <a:gd name="connsiteX78" fmla="*/ 13289 w 3759789"/>
              <a:gd name="connsiteY78" fmla="*/ 800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759789" h="1562100">
                <a:moveTo>
                  <a:pt x="13289" y="800100"/>
                </a:moveTo>
                <a:lnTo>
                  <a:pt x="13289" y="800100"/>
                </a:lnTo>
                <a:lnTo>
                  <a:pt x="965789" y="787400"/>
                </a:lnTo>
                <a:cubicBezTo>
                  <a:pt x="981032" y="786608"/>
                  <a:pt x="984363" y="762952"/>
                  <a:pt x="991189" y="749300"/>
                </a:cubicBezTo>
                <a:cubicBezTo>
                  <a:pt x="1008301" y="715077"/>
                  <a:pt x="996937" y="701408"/>
                  <a:pt x="1029289" y="673100"/>
                </a:cubicBezTo>
                <a:cubicBezTo>
                  <a:pt x="1052263" y="652998"/>
                  <a:pt x="1080089" y="639233"/>
                  <a:pt x="1105489" y="622300"/>
                </a:cubicBezTo>
                <a:cubicBezTo>
                  <a:pt x="1118189" y="613833"/>
                  <a:pt x="1129109" y="601727"/>
                  <a:pt x="1143589" y="596900"/>
                </a:cubicBezTo>
                <a:cubicBezTo>
                  <a:pt x="1156289" y="592667"/>
                  <a:pt x="1169715" y="590187"/>
                  <a:pt x="1181689" y="584200"/>
                </a:cubicBezTo>
                <a:cubicBezTo>
                  <a:pt x="1228987" y="560551"/>
                  <a:pt x="1215758" y="555809"/>
                  <a:pt x="1257889" y="520700"/>
                </a:cubicBezTo>
                <a:cubicBezTo>
                  <a:pt x="1269615" y="510929"/>
                  <a:pt x="1283289" y="503767"/>
                  <a:pt x="1295989" y="495300"/>
                </a:cubicBezTo>
                <a:cubicBezTo>
                  <a:pt x="1304456" y="482600"/>
                  <a:pt x="1311618" y="468926"/>
                  <a:pt x="1321389" y="457200"/>
                </a:cubicBezTo>
                <a:cubicBezTo>
                  <a:pt x="1332887" y="443402"/>
                  <a:pt x="1350767" y="434800"/>
                  <a:pt x="1359489" y="419100"/>
                </a:cubicBezTo>
                <a:cubicBezTo>
                  <a:pt x="1372492" y="395695"/>
                  <a:pt x="1370037" y="365177"/>
                  <a:pt x="1384889" y="342900"/>
                </a:cubicBezTo>
                <a:cubicBezTo>
                  <a:pt x="1393356" y="330200"/>
                  <a:pt x="1404090" y="318748"/>
                  <a:pt x="1410289" y="304800"/>
                </a:cubicBezTo>
                <a:cubicBezTo>
                  <a:pt x="1421163" y="280334"/>
                  <a:pt x="1420837" y="250877"/>
                  <a:pt x="1435689" y="228600"/>
                </a:cubicBezTo>
                <a:cubicBezTo>
                  <a:pt x="1444156" y="215900"/>
                  <a:pt x="1454263" y="204152"/>
                  <a:pt x="1461089" y="190500"/>
                </a:cubicBezTo>
                <a:cubicBezTo>
                  <a:pt x="1467076" y="178526"/>
                  <a:pt x="1467802" y="164374"/>
                  <a:pt x="1473789" y="152400"/>
                </a:cubicBezTo>
                <a:cubicBezTo>
                  <a:pt x="1485503" y="128972"/>
                  <a:pt x="1516223" y="90244"/>
                  <a:pt x="1537289" y="76200"/>
                </a:cubicBezTo>
                <a:cubicBezTo>
                  <a:pt x="1548428" y="68774"/>
                  <a:pt x="1563415" y="69487"/>
                  <a:pt x="1575389" y="63500"/>
                </a:cubicBezTo>
                <a:cubicBezTo>
                  <a:pt x="1589041" y="56674"/>
                  <a:pt x="1599197" y="43459"/>
                  <a:pt x="1613489" y="38100"/>
                </a:cubicBezTo>
                <a:cubicBezTo>
                  <a:pt x="1633700" y="30521"/>
                  <a:pt x="1656048" y="30635"/>
                  <a:pt x="1676989" y="25400"/>
                </a:cubicBezTo>
                <a:cubicBezTo>
                  <a:pt x="1689976" y="22153"/>
                  <a:pt x="1702217" y="16378"/>
                  <a:pt x="1715089" y="12700"/>
                </a:cubicBezTo>
                <a:cubicBezTo>
                  <a:pt x="1731872" y="7905"/>
                  <a:pt x="1748956" y="4233"/>
                  <a:pt x="1765889" y="0"/>
                </a:cubicBezTo>
                <a:lnTo>
                  <a:pt x="3061289" y="12700"/>
                </a:lnTo>
                <a:cubicBezTo>
                  <a:pt x="3078740" y="13029"/>
                  <a:pt x="3095306" y="20605"/>
                  <a:pt x="3112089" y="25400"/>
                </a:cubicBezTo>
                <a:cubicBezTo>
                  <a:pt x="3284837" y="74756"/>
                  <a:pt x="2945293" y="-17019"/>
                  <a:pt x="3213689" y="63500"/>
                </a:cubicBezTo>
                <a:cubicBezTo>
                  <a:pt x="3234364" y="69703"/>
                  <a:pt x="3256117" y="71517"/>
                  <a:pt x="3277189" y="76200"/>
                </a:cubicBezTo>
                <a:cubicBezTo>
                  <a:pt x="3294228" y="79986"/>
                  <a:pt x="3311056" y="84667"/>
                  <a:pt x="3327989" y="88900"/>
                </a:cubicBezTo>
                <a:lnTo>
                  <a:pt x="3404189" y="139700"/>
                </a:lnTo>
                <a:cubicBezTo>
                  <a:pt x="3416889" y="148167"/>
                  <a:pt x="3430563" y="155329"/>
                  <a:pt x="3442289" y="165100"/>
                </a:cubicBezTo>
                <a:cubicBezTo>
                  <a:pt x="3528773" y="237170"/>
                  <a:pt x="3487122" y="218144"/>
                  <a:pt x="3556589" y="241300"/>
                </a:cubicBezTo>
                <a:cubicBezTo>
                  <a:pt x="3565056" y="254000"/>
                  <a:pt x="3572218" y="267674"/>
                  <a:pt x="3581989" y="279400"/>
                </a:cubicBezTo>
                <a:cubicBezTo>
                  <a:pt x="3593487" y="293198"/>
                  <a:pt x="3610126" y="302556"/>
                  <a:pt x="3620089" y="317500"/>
                </a:cubicBezTo>
                <a:cubicBezTo>
                  <a:pt x="3627515" y="328639"/>
                  <a:pt x="3626288" y="343898"/>
                  <a:pt x="3632789" y="355600"/>
                </a:cubicBezTo>
                <a:cubicBezTo>
                  <a:pt x="3647614" y="382285"/>
                  <a:pt x="3666656" y="406400"/>
                  <a:pt x="3683589" y="431800"/>
                </a:cubicBezTo>
                <a:cubicBezTo>
                  <a:pt x="3692056" y="444500"/>
                  <a:pt x="3704162" y="455420"/>
                  <a:pt x="3708989" y="469900"/>
                </a:cubicBezTo>
                <a:cubicBezTo>
                  <a:pt x="3751670" y="597943"/>
                  <a:pt x="3686549" y="399332"/>
                  <a:pt x="3734389" y="558800"/>
                </a:cubicBezTo>
                <a:cubicBezTo>
                  <a:pt x="3742082" y="584445"/>
                  <a:pt x="3759789" y="635000"/>
                  <a:pt x="3759789" y="635000"/>
                </a:cubicBezTo>
                <a:cubicBezTo>
                  <a:pt x="3755556" y="762000"/>
                  <a:pt x="3754338" y="889136"/>
                  <a:pt x="3747089" y="1016000"/>
                </a:cubicBezTo>
                <a:cubicBezTo>
                  <a:pt x="3745858" y="1037551"/>
                  <a:pt x="3743321" y="1059849"/>
                  <a:pt x="3734389" y="1079500"/>
                </a:cubicBezTo>
                <a:cubicBezTo>
                  <a:pt x="3698976" y="1157410"/>
                  <a:pt x="3697062" y="1144262"/>
                  <a:pt x="3645489" y="1181100"/>
                </a:cubicBezTo>
                <a:cubicBezTo>
                  <a:pt x="3586274" y="1223396"/>
                  <a:pt x="3574488" y="1242867"/>
                  <a:pt x="3493089" y="1270000"/>
                </a:cubicBezTo>
                <a:cubicBezTo>
                  <a:pt x="3467689" y="1278467"/>
                  <a:pt x="3440836" y="1283426"/>
                  <a:pt x="3416889" y="1295400"/>
                </a:cubicBezTo>
                <a:cubicBezTo>
                  <a:pt x="3399956" y="1303867"/>
                  <a:pt x="3382323" y="1311060"/>
                  <a:pt x="3366089" y="1320800"/>
                </a:cubicBezTo>
                <a:cubicBezTo>
                  <a:pt x="3339912" y="1336506"/>
                  <a:pt x="3319505" y="1364196"/>
                  <a:pt x="3289889" y="1371600"/>
                </a:cubicBezTo>
                <a:cubicBezTo>
                  <a:pt x="3226102" y="1387547"/>
                  <a:pt x="3255648" y="1378780"/>
                  <a:pt x="3200989" y="1397000"/>
                </a:cubicBezTo>
                <a:cubicBezTo>
                  <a:pt x="3154422" y="1392767"/>
                  <a:pt x="3107578" y="1390913"/>
                  <a:pt x="3061289" y="1384300"/>
                </a:cubicBezTo>
                <a:cubicBezTo>
                  <a:pt x="3048037" y="1382407"/>
                  <a:pt x="3035163" y="1377587"/>
                  <a:pt x="3023189" y="1371600"/>
                </a:cubicBezTo>
                <a:cubicBezTo>
                  <a:pt x="2995118" y="1357564"/>
                  <a:pt x="2981004" y="1334547"/>
                  <a:pt x="2946989" y="1333500"/>
                </a:cubicBezTo>
                <a:cubicBezTo>
                  <a:pt x="2684612" y="1325427"/>
                  <a:pt x="2422056" y="1325033"/>
                  <a:pt x="2159589" y="1320800"/>
                </a:cubicBezTo>
                <a:cubicBezTo>
                  <a:pt x="2121489" y="1316567"/>
                  <a:pt x="2082879" y="1315618"/>
                  <a:pt x="2045289" y="1308100"/>
                </a:cubicBezTo>
                <a:cubicBezTo>
                  <a:pt x="2005258" y="1300094"/>
                  <a:pt x="1954761" y="1278141"/>
                  <a:pt x="1918289" y="1257300"/>
                </a:cubicBezTo>
                <a:cubicBezTo>
                  <a:pt x="1772861" y="1174198"/>
                  <a:pt x="1999690" y="1298868"/>
                  <a:pt x="1842089" y="1193800"/>
                </a:cubicBezTo>
                <a:cubicBezTo>
                  <a:pt x="1830950" y="1186374"/>
                  <a:pt x="1815963" y="1187087"/>
                  <a:pt x="1803989" y="1181100"/>
                </a:cubicBezTo>
                <a:cubicBezTo>
                  <a:pt x="1790337" y="1174274"/>
                  <a:pt x="1778589" y="1164167"/>
                  <a:pt x="1765889" y="1155700"/>
                </a:cubicBezTo>
                <a:cubicBezTo>
                  <a:pt x="1664289" y="1159933"/>
                  <a:pt x="1562519" y="1161155"/>
                  <a:pt x="1461089" y="1168400"/>
                </a:cubicBezTo>
                <a:cubicBezTo>
                  <a:pt x="1443679" y="1169644"/>
                  <a:pt x="1425901" y="1173294"/>
                  <a:pt x="1410289" y="1181100"/>
                </a:cubicBezTo>
                <a:cubicBezTo>
                  <a:pt x="1391357" y="1190566"/>
                  <a:pt x="1378421" y="1209734"/>
                  <a:pt x="1359489" y="1219200"/>
                </a:cubicBezTo>
                <a:cubicBezTo>
                  <a:pt x="1272642" y="1262624"/>
                  <a:pt x="1305410" y="1229955"/>
                  <a:pt x="1232489" y="1257300"/>
                </a:cubicBezTo>
                <a:cubicBezTo>
                  <a:pt x="1155079" y="1286329"/>
                  <a:pt x="1203414" y="1288515"/>
                  <a:pt x="1105489" y="1308100"/>
                </a:cubicBezTo>
                <a:cubicBezTo>
                  <a:pt x="1008522" y="1327493"/>
                  <a:pt x="1063408" y="1318123"/>
                  <a:pt x="940389" y="1333500"/>
                </a:cubicBezTo>
                <a:cubicBezTo>
                  <a:pt x="914989" y="1350433"/>
                  <a:pt x="881122" y="1358900"/>
                  <a:pt x="864189" y="1384300"/>
                </a:cubicBezTo>
                <a:cubicBezTo>
                  <a:pt x="845447" y="1412413"/>
                  <a:pt x="830025" y="1440943"/>
                  <a:pt x="800689" y="1460500"/>
                </a:cubicBezTo>
                <a:cubicBezTo>
                  <a:pt x="789550" y="1467926"/>
                  <a:pt x="774894" y="1467927"/>
                  <a:pt x="762589" y="1473200"/>
                </a:cubicBezTo>
                <a:cubicBezTo>
                  <a:pt x="606732" y="1539996"/>
                  <a:pt x="801234" y="1460227"/>
                  <a:pt x="673689" y="1524000"/>
                </a:cubicBezTo>
                <a:cubicBezTo>
                  <a:pt x="653389" y="1534150"/>
                  <a:pt x="603778" y="1543975"/>
                  <a:pt x="584789" y="1549400"/>
                </a:cubicBezTo>
                <a:cubicBezTo>
                  <a:pt x="571917" y="1553078"/>
                  <a:pt x="559389" y="1557867"/>
                  <a:pt x="546689" y="1562100"/>
                </a:cubicBezTo>
                <a:cubicBezTo>
                  <a:pt x="487422" y="1557867"/>
                  <a:pt x="427580" y="1558667"/>
                  <a:pt x="368889" y="1549400"/>
                </a:cubicBezTo>
                <a:cubicBezTo>
                  <a:pt x="346371" y="1545844"/>
                  <a:pt x="327016" y="1531209"/>
                  <a:pt x="305389" y="1524000"/>
                </a:cubicBezTo>
                <a:cubicBezTo>
                  <a:pt x="288830" y="1518480"/>
                  <a:pt x="271372" y="1516095"/>
                  <a:pt x="254589" y="1511300"/>
                </a:cubicBezTo>
                <a:cubicBezTo>
                  <a:pt x="241717" y="1507622"/>
                  <a:pt x="228676" y="1504140"/>
                  <a:pt x="216489" y="1498600"/>
                </a:cubicBezTo>
                <a:cubicBezTo>
                  <a:pt x="182019" y="1482932"/>
                  <a:pt x="114889" y="1447800"/>
                  <a:pt x="114889" y="1447800"/>
                </a:cubicBezTo>
                <a:lnTo>
                  <a:pt x="64089" y="1371600"/>
                </a:lnTo>
                <a:lnTo>
                  <a:pt x="38689" y="1333500"/>
                </a:lnTo>
                <a:cubicBezTo>
                  <a:pt x="34456" y="1312333"/>
                  <a:pt x="31224" y="1290941"/>
                  <a:pt x="25989" y="1270000"/>
                </a:cubicBezTo>
                <a:cubicBezTo>
                  <a:pt x="22742" y="1257013"/>
                  <a:pt x="16193" y="1244968"/>
                  <a:pt x="13289" y="1231900"/>
                </a:cubicBezTo>
                <a:cubicBezTo>
                  <a:pt x="7703" y="1206763"/>
                  <a:pt x="4822" y="1181100"/>
                  <a:pt x="589" y="1155700"/>
                </a:cubicBezTo>
                <a:cubicBezTo>
                  <a:pt x="6365" y="1028639"/>
                  <a:pt x="-15111" y="940950"/>
                  <a:pt x="25989" y="838200"/>
                </a:cubicBezTo>
                <a:cubicBezTo>
                  <a:pt x="29505" y="829411"/>
                  <a:pt x="34456" y="821267"/>
                  <a:pt x="13289" y="800100"/>
                </a:cubicBezTo>
                <a:close/>
              </a:path>
            </a:pathLst>
          </a:custGeom>
          <a:noFill/>
          <a:ln w="28575">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913548" y="2526892"/>
            <a:ext cx="1100152" cy="1689508"/>
          </a:xfrm>
          <a:custGeom>
            <a:avLst/>
            <a:gdLst>
              <a:gd name="connsiteX0" fmla="*/ 58752 w 1100152"/>
              <a:gd name="connsiteY0" fmla="*/ 25808 h 1689508"/>
              <a:gd name="connsiteX1" fmla="*/ 58752 w 1100152"/>
              <a:gd name="connsiteY1" fmla="*/ 25808 h 1689508"/>
              <a:gd name="connsiteX2" fmla="*/ 846152 w 1100152"/>
              <a:gd name="connsiteY2" fmla="*/ 25808 h 1689508"/>
              <a:gd name="connsiteX3" fmla="*/ 922352 w 1100152"/>
              <a:gd name="connsiteY3" fmla="*/ 76608 h 1689508"/>
              <a:gd name="connsiteX4" fmla="*/ 998552 w 1100152"/>
              <a:gd name="connsiteY4" fmla="*/ 152808 h 1689508"/>
              <a:gd name="connsiteX5" fmla="*/ 1011252 w 1100152"/>
              <a:gd name="connsiteY5" fmla="*/ 190908 h 1689508"/>
              <a:gd name="connsiteX6" fmla="*/ 1062052 w 1100152"/>
              <a:gd name="connsiteY6" fmla="*/ 279808 h 1689508"/>
              <a:gd name="connsiteX7" fmla="*/ 1074752 w 1100152"/>
              <a:gd name="connsiteY7" fmla="*/ 330608 h 1689508"/>
              <a:gd name="connsiteX8" fmla="*/ 1100152 w 1100152"/>
              <a:gd name="connsiteY8" fmla="*/ 432208 h 1689508"/>
              <a:gd name="connsiteX9" fmla="*/ 1087452 w 1100152"/>
              <a:gd name="connsiteY9" fmla="*/ 762408 h 1689508"/>
              <a:gd name="connsiteX10" fmla="*/ 1062052 w 1100152"/>
              <a:gd name="connsiteY10" fmla="*/ 1245008 h 1689508"/>
              <a:gd name="connsiteX11" fmla="*/ 1049352 w 1100152"/>
              <a:gd name="connsiteY11" fmla="*/ 1283108 h 1689508"/>
              <a:gd name="connsiteX12" fmla="*/ 1023952 w 1100152"/>
              <a:gd name="connsiteY12" fmla="*/ 1321208 h 1689508"/>
              <a:gd name="connsiteX13" fmla="*/ 998552 w 1100152"/>
              <a:gd name="connsiteY13" fmla="*/ 1422808 h 1689508"/>
              <a:gd name="connsiteX14" fmla="*/ 985852 w 1100152"/>
              <a:gd name="connsiteY14" fmla="*/ 1460908 h 1689508"/>
              <a:gd name="connsiteX15" fmla="*/ 947752 w 1100152"/>
              <a:gd name="connsiteY15" fmla="*/ 1486308 h 1689508"/>
              <a:gd name="connsiteX16" fmla="*/ 922352 w 1100152"/>
              <a:gd name="connsiteY16" fmla="*/ 1524408 h 1689508"/>
              <a:gd name="connsiteX17" fmla="*/ 884252 w 1100152"/>
              <a:gd name="connsiteY17" fmla="*/ 1549808 h 1689508"/>
              <a:gd name="connsiteX18" fmla="*/ 846152 w 1100152"/>
              <a:gd name="connsiteY18" fmla="*/ 1626008 h 1689508"/>
              <a:gd name="connsiteX19" fmla="*/ 769952 w 1100152"/>
              <a:gd name="connsiteY19" fmla="*/ 1664108 h 1689508"/>
              <a:gd name="connsiteX20" fmla="*/ 566752 w 1100152"/>
              <a:gd name="connsiteY20" fmla="*/ 1689508 h 1689508"/>
              <a:gd name="connsiteX21" fmla="*/ 376252 w 1100152"/>
              <a:gd name="connsiteY21" fmla="*/ 1676808 h 1689508"/>
              <a:gd name="connsiteX22" fmla="*/ 338152 w 1100152"/>
              <a:gd name="connsiteY22" fmla="*/ 1651408 h 1689508"/>
              <a:gd name="connsiteX23" fmla="*/ 287352 w 1100152"/>
              <a:gd name="connsiteY23" fmla="*/ 1638708 h 1689508"/>
              <a:gd name="connsiteX24" fmla="*/ 249252 w 1100152"/>
              <a:gd name="connsiteY24" fmla="*/ 1626008 h 1689508"/>
              <a:gd name="connsiteX25" fmla="*/ 198452 w 1100152"/>
              <a:gd name="connsiteY25" fmla="*/ 1600608 h 1689508"/>
              <a:gd name="connsiteX26" fmla="*/ 122252 w 1100152"/>
              <a:gd name="connsiteY26" fmla="*/ 1562508 h 1689508"/>
              <a:gd name="connsiteX27" fmla="*/ 71452 w 1100152"/>
              <a:gd name="connsiteY27" fmla="*/ 1486308 h 1689508"/>
              <a:gd name="connsiteX28" fmla="*/ 46052 w 1100152"/>
              <a:gd name="connsiteY28" fmla="*/ 1397408 h 1689508"/>
              <a:gd name="connsiteX29" fmla="*/ 20652 w 1100152"/>
              <a:gd name="connsiteY29" fmla="*/ 1270408 h 1689508"/>
              <a:gd name="connsiteX30" fmla="*/ 20652 w 1100152"/>
              <a:gd name="connsiteY30" fmla="*/ 724308 h 1689508"/>
              <a:gd name="connsiteX31" fmla="*/ 33352 w 1100152"/>
              <a:gd name="connsiteY31" fmla="*/ 686208 h 1689508"/>
              <a:gd name="connsiteX32" fmla="*/ 58752 w 1100152"/>
              <a:gd name="connsiteY32" fmla="*/ 597308 h 1689508"/>
              <a:gd name="connsiteX33" fmla="*/ 71452 w 1100152"/>
              <a:gd name="connsiteY33" fmla="*/ 508408 h 1689508"/>
              <a:gd name="connsiteX34" fmla="*/ 84152 w 1100152"/>
              <a:gd name="connsiteY34" fmla="*/ 470308 h 1689508"/>
              <a:gd name="connsiteX35" fmla="*/ 122252 w 1100152"/>
              <a:gd name="connsiteY35" fmla="*/ 229008 h 1689508"/>
              <a:gd name="connsiteX36" fmla="*/ 58752 w 1100152"/>
              <a:gd name="connsiteY36" fmla="*/ 25808 h 168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0152" h="1689508">
                <a:moveTo>
                  <a:pt x="58752" y="25808"/>
                </a:moveTo>
                <a:lnTo>
                  <a:pt x="58752" y="25808"/>
                </a:lnTo>
                <a:cubicBezTo>
                  <a:pt x="355977" y="-3915"/>
                  <a:pt x="396052" y="-12994"/>
                  <a:pt x="846152" y="25808"/>
                </a:cubicBezTo>
                <a:cubicBezTo>
                  <a:pt x="876566" y="28430"/>
                  <a:pt x="900766" y="55022"/>
                  <a:pt x="922352" y="76608"/>
                </a:cubicBezTo>
                <a:lnTo>
                  <a:pt x="998552" y="152808"/>
                </a:lnTo>
                <a:cubicBezTo>
                  <a:pt x="1002785" y="165508"/>
                  <a:pt x="1005265" y="178934"/>
                  <a:pt x="1011252" y="190908"/>
                </a:cubicBezTo>
                <a:cubicBezTo>
                  <a:pt x="1048098" y="264601"/>
                  <a:pt x="1028654" y="190747"/>
                  <a:pt x="1062052" y="279808"/>
                </a:cubicBezTo>
                <a:cubicBezTo>
                  <a:pt x="1068181" y="296151"/>
                  <a:pt x="1069957" y="313825"/>
                  <a:pt x="1074752" y="330608"/>
                </a:cubicBezTo>
                <a:cubicBezTo>
                  <a:pt x="1100787" y="421730"/>
                  <a:pt x="1074332" y="303106"/>
                  <a:pt x="1100152" y="432208"/>
                </a:cubicBezTo>
                <a:cubicBezTo>
                  <a:pt x="1095919" y="542275"/>
                  <a:pt x="1091184" y="652323"/>
                  <a:pt x="1087452" y="762408"/>
                </a:cubicBezTo>
                <a:cubicBezTo>
                  <a:pt x="1082450" y="909973"/>
                  <a:pt x="1100872" y="1089727"/>
                  <a:pt x="1062052" y="1245008"/>
                </a:cubicBezTo>
                <a:cubicBezTo>
                  <a:pt x="1058805" y="1257995"/>
                  <a:pt x="1055339" y="1271134"/>
                  <a:pt x="1049352" y="1283108"/>
                </a:cubicBezTo>
                <a:cubicBezTo>
                  <a:pt x="1042526" y="1296760"/>
                  <a:pt x="1032419" y="1308508"/>
                  <a:pt x="1023952" y="1321208"/>
                </a:cubicBezTo>
                <a:cubicBezTo>
                  <a:pt x="1015485" y="1355075"/>
                  <a:pt x="1009591" y="1389690"/>
                  <a:pt x="998552" y="1422808"/>
                </a:cubicBezTo>
                <a:cubicBezTo>
                  <a:pt x="994319" y="1435508"/>
                  <a:pt x="994215" y="1450455"/>
                  <a:pt x="985852" y="1460908"/>
                </a:cubicBezTo>
                <a:cubicBezTo>
                  <a:pt x="976317" y="1472827"/>
                  <a:pt x="960452" y="1477841"/>
                  <a:pt x="947752" y="1486308"/>
                </a:cubicBezTo>
                <a:cubicBezTo>
                  <a:pt x="939285" y="1499008"/>
                  <a:pt x="933145" y="1513615"/>
                  <a:pt x="922352" y="1524408"/>
                </a:cubicBezTo>
                <a:cubicBezTo>
                  <a:pt x="911559" y="1535201"/>
                  <a:pt x="893787" y="1537889"/>
                  <a:pt x="884252" y="1549808"/>
                </a:cubicBezTo>
                <a:cubicBezTo>
                  <a:pt x="801618" y="1653100"/>
                  <a:pt x="953211" y="1518949"/>
                  <a:pt x="846152" y="1626008"/>
                </a:cubicBezTo>
                <a:cubicBezTo>
                  <a:pt x="825458" y="1646702"/>
                  <a:pt x="797497" y="1657222"/>
                  <a:pt x="769952" y="1664108"/>
                </a:cubicBezTo>
                <a:cubicBezTo>
                  <a:pt x="694969" y="1682854"/>
                  <a:pt x="653504" y="1681621"/>
                  <a:pt x="566752" y="1689508"/>
                </a:cubicBezTo>
                <a:cubicBezTo>
                  <a:pt x="503252" y="1685275"/>
                  <a:pt x="439027" y="1687271"/>
                  <a:pt x="376252" y="1676808"/>
                </a:cubicBezTo>
                <a:cubicBezTo>
                  <a:pt x="361196" y="1674299"/>
                  <a:pt x="352181" y="1657421"/>
                  <a:pt x="338152" y="1651408"/>
                </a:cubicBezTo>
                <a:cubicBezTo>
                  <a:pt x="322109" y="1644532"/>
                  <a:pt x="304135" y="1643503"/>
                  <a:pt x="287352" y="1638708"/>
                </a:cubicBezTo>
                <a:cubicBezTo>
                  <a:pt x="274480" y="1635030"/>
                  <a:pt x="261557" y="1631281"/>
                  <a:pt x="249252" y="1626008"/>
                </a:cubicBezTo>
                <a:cubicBezTo>
                  <a:pt x="231851" y="1618550"/>
                  <a:pt x="215853" y="1608066"/>
                  <a:pt x="198452" y="1600608"/>
                </a:cubicBezTo>
                <a:cubicBezTo>
                  <a:pt x="124840" y="1569060"/>
                  <a:pt x="195471" y="1611321"/>
                  <a:pt x="122252" y="1562508"/>
                </a:cubicBezTo>
                <a:cubicBezTo>
                  <a:pt x="105319" y="1537108"/>
                  <a:pt x="81105" y="1515268"/>
                  <a:pt x="71452" y="1486308"/>
                </a:cubicBezTo>
                <a:cubicBezTo>
                  <a:pt x="60571" y="1453664"/>
                  <a:pt x="52431" y="1432491"/>
                  <a:pt x="46052" y="1397408"/>
                </a:cubicBezTo>
                <a:cubicBezTo>
                  <a:pt x="22703" y="1268988"/>
                  <a:pt x="46734" y="1348653"/>
                  <a:pt x="20652" y="1270408"/>
                </a:cubicBezTo>
                <a:cubicBezTo>
                  <a:pt x="-11955" y="1042161"/>
                  <a:pt x="-1304" y="1152455"/>
                  <a:pt x="20652" y="724308"/>
                </a:cubicBezTo>
                <a:cubicBezTo>
                  <a:pt x="21338" y="710939"/>
                  <a:pt x="29674" y="699080"/>
                  <a:pt x="33352" y="686208"/>
                </a:cubicBezTo>
                <a:cubicBezTo>
                  <a:pt x="65246" y="574580"/>
                  <a:pt x="28302" y="688659"/>
                  <a:pt x="58752" y="597308"/>
                </a:cubicBezTo>
                <a:cubicBezTo>
                  <a:pt x="62985" y="567675"/>
                  <a:pt x="65581" y="537761"/>
                  <a:pt x="71452" y="508408"/>
                </a:cubicBezTo>
                <a:cubicBezTo>
                  <a:pt x="74077" y="495281"/>
                  <a:pt x="81527" y="483435"/>
                  <a:pt x="84152" y="470308"/>
                </a:cubicBezTo>
                <a:cubicBezTo>
                  <a:pt x="99313" y="394505"/>
                  <a:pt x="111081" y="307208"/>
                  <a:pt x="122252" y="229008"/>
                </a:cubicBezTo>
                <a:cubicBezTo>
                  <a:pt x="108849" y="1155"/>
                  <a:pt x="69335" y="59675"/>
                  <a:pt x="58752" y="25808"/>
                </a:cubicBezTo>
                <a:close/>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43419" y="3784346"/>
            <a:ext cx="3505200" cy="461665"/>
          </a:xfrm>
          <a:prstGeom prst="rect">
            <a:avLst/>
          </a:prstGeom>
          <a:noFill/>
        </p:spPr>
        <p:txBody>
          <a:bodyPr wrap="square" rtlCol="0">
            <a:spAutoFit/>
          </a:bodyPr>
          <a:lstStyle/>
          <a:p>
            <a:pPr algn="ct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职工号</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产品号</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 → 天数</a:t>
            </a:r>
            <a:endParaRPr lang="zh-CN" altLang="en-US" sz="2400" dirty="0">
              <a:solidFill>
                <a:srgbClr val="0000FF"/>
              </a:solidFill>
              <a:latin typeface="等线 Light" panose="02010600030101010101" pitchFamily="2" charset="-122"/>
              <a:ea typeface="等线 Light" panose="02010600030101010101" pitchFamily="2" charset="-122"/>
            </a:endParaRPr>
          </a:p>
        </p:txBody>
      </p:sp>
      <p:cxnSp>
        <p:nvCxnSpPr>
          <p:cNvPr id="27" name="直接箭头连接符 26"/>
          <p:cNvCxnSpPr/>
          <p:nvPr/>
        </p:nvCxnSpPr>
        <p:spPr>
          <a:xfrm flipH="1" flipV="1">
            <a:off x="5819959" y="4034861"/>
            <a:ext cx="1061192" cy="10468"/>
          </a:xfrm>
          <a:prstGeom prst="straightConnector1">
            <a:avLst/>
          </a:prstGeom>
          <a:ln w="19050">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94878" y="5576004"/>
            <a:ext cx="10407520" cy="892552"/>
          </a:xfrm>
          <a:prstGeom prst="rect">
            <a:avLst/>
          </a:prstGeom>
          <a:solidFill>
            <a:schemeClr val="bg1">
              <a:lumMod val="95000"/>
            </a:schemeClr>
          </a:solidFill>
        </p:spPr>
        <p:txBody>
          <a:bodyPr wrap="square">
            <a:spAutoFit/>
          </a:bodyPr>
          <a:lstStyle/>
          <a:p>
            <a:pPr marL="342900" indent="-342900">
              <a:lnSpc>
                <a:spcPct val="13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使用规范化理论消除冗余时应注意两个问题：</a:t>
            </a:r>
            <a:r>
              <a:rPr lang="zh-CN" altLang="en-US" sz="2000" dirty="0">
                <a:solidFill>
                  <a:srgbClr val="0000FF"/>
                </a:solidFill>
                <a:latin typeface="等线 Light" panose="02010600030101010101" pitchFamily="2" charset="-122"/>
                <a:ea typeface="等线 Light" panose="02010600030101010101" pitchFamily="2" charset="-122"/>
                <a:sym typeface="Wingdings 2" panose="05020102010507070707" pitchFamily="18" charset="2"/>
              </a:rPr>
              <a:t></a:t>
            </a:r>
            <a:r>
              <a:rPr lang="zh-CN" altLang="en-US" sz="2000" dirty="0">
                <a:solidFill>
                  <a:srgbClr val="0000FF"/>
                </a:solidFill>
                <a:latin typeface="等线 Light" panose="02010600030101010101" pitchFamily="2" charset="-122"/>
                <a:ea typeface="等线 Light" panose="02010600030101010101" pitchFamily="2" charset="-122"/>
              </a:rPr>
              <a:t>冗余的联系一定在</a:t>
            </a:r>
            <a:r>
              <a:rPr lang="en-US" altLang="zh-CN" sz="2000" dirty="0">
                <a:solidFill>
                  <a:srgbClr val="0000FF"/>
                </a:solidFill>
                <a:latin typeface="等线 Light" panose="02010600030101010101" pitchFamily="2" charset="-122"/>
                <a:ea typeface="等线 Light" panose="02010600030101010101" pitchFamily="2" charset="-122"/>
              </a:rPr>
              <a:t>D</a:t>
            </a:r>
            <a:r>
              <a:rPr lang="zh-CN" altLang="en-US" sz="2000" dirty="0">
                <a:solidFill>
                  <a:srgbClr val="0000FF"/>
                </a:solidFill>
                <a:latin typeface="等线 Light" panose="02010600030101010101" pitchFamily="2" charset="-122"/>
                <a:ea typeface="等线 Light" panose="02010600030101010101" pitchFamily="2" charset="-122"/>
              </a:rPr>
              <a:t>中，而</a:t>
            </a:r>
            <a:r>
              <a:rPr lang="en-US" altLang="zh-CN" sz="2000" dirty="0">
                <a:solidFill>
                  <a:srgbClr val="0000FF"/>
                </a:solidFill>
                <a:latin typeface="等线 Light" panose="02010600030101010101" pitchFamily="2" charset="-122"/>
                <a:ea typeface="等线 Light" panose="02010600030101010101" pitchFamily="2" charset="-122"/>
              </a:rPr>
              <a:t>D</a:t>
            </a:r>
            <a:r>
              <a:rPr lang="zh-CN" altLang="en-US" sz="2000" dirty="0">
                <a:solidFill>
                  <a:srgbClr val="0000FF"/>
                </a:solidFill>
                <a:latin typeface="等线 Light" panose="02010600030101010101" pitchFamily="2" charset="-122"/>
                <a:ea typeface="等线 Light" panose="02010600030101010101" pitchFamily="2" charset="-122"/>
              </a:rPr>
              <a:t>中的联系不一定是冗余的；</a:t>
            </a:r>
            <a:r>
              <a:rPr lang="zh-CN" altLang="en-US" sz="2000" dirty="0">
                <a:solidFill>
                  <a:srgbClr val="0000FF"/>
                </a:solidFill>
                <a:latin typeface="等线 Light" panose="02010600030101010101" pitchFamily="2" charset="-122"/>
                <a:ea typeface="等线 Light" panose="02010600030101010101" pitchFamily="2" charset="-122"/>
                <a:sym typeface="Wingdings 2" panose="05020102010507070707" pitchFamily="18" charset="2"/>
              </a:rPr>
              <a:t></a:t>
            </a:r>
            <a:r>
              <a:rPr lang="zh-CN" altLang="en-US" sz="2000" dirty="0">
                <a:solidFill>
                  <a:srgbClr val="0000FF"/>
                </a:solidFill>
                <a:latin typeface="等线 Light" panose="02010600030101010101" pitchFamily="2" charset="-122"/>
                <a:ea typeface="等线 Light" panose="02010600030101010101" pitchFamily="2" charset="-122"/>
              </a:rPr>
              <a:t>当实体之间存在多种联系时，要将实体之间的联系在形式上加以区分</a:t>
            </a:r>
            <a:r>
              <a:rPr lang="zh-CN" altLang="en-US" sz="2000" dirty="0">
                <a:solidFill>
                  <a:srgbClr val="FF0000"/>
                </a:solidFill>
                <a:latin typeface="等线 Light" panose="02010600030101010101" pitchFamily="2" charset="-122"/>
                <a:ea typeface="等线 Light" panose="02010600030101010101" pitchFamily="2" charset="-122"/>
              </a:rPr>
              <a:t>。</a:t>
            </a:r>
            <a:endParaRPr lang="en-US" altLang="zh-CN" sz="20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10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1000"/>
                                        <p:tgtEl>
                                          <p:spTgt spid="2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 calcmode="lin" valueType="num">
                                      <p:cBhvr additive="base">
                                        <p:cTn id="40"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 calcmode="lin" valueType="num">
                                      <p:cBhvr additive="base">
                                        <p:cTn id="46"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P spid="21" grpId="0"/>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C:\Users\wamdm\Desktop\7.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185" y="1312213"/>
            <a:ext cx="6039637" cy="40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37513"/>
            <a:ext cx="4909930" cy="314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7.2]  </a:t>
            </a:r>
            <a:r>
              <a:rPr lang="zh-CN" altLang="en-US" dirty="0">
                <a:solidFill>
                  <a:srgbClr val="0000FF"/>
                </a:solidFill>
              </a:rPr>
              <a:t>某工厂管理信息系统的视图集成</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7" name="图片 3" descr="7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987" y="4262512"/>
            <a:ext cx="3307291" cy="209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7525036" y="3752989"/>
            <a:ext cx="3847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7.23  </a:t>
            </a:r>
            <a:r>
              <a:rPr lang="zh-CN" altLang="zh-CN" sz="2000" dirty="0">
                <a:solidFill>
                  <a:srgbClr val="0000FF"/>
                </a:solidFill>
                <a:latin typeface="等线" panose="02010600030101010101" pitchFamily="2" charset="-122"/>
                <a:ea typeface="等线" panose="02010600030101010101" pitchFamily="2" charset="-122"/>
              </a:rPr>
              <a:t>销售管理子系统的</a:t>
            </a:r>
            <a:r>
              <a:rPr lang="en-US" altLang="zh-CN" sz="2000" dirty="0">
                <a:solidFill>
                  <a:srgbClr val="0000FF"/>
                </a:solidFill>
                <a:latin typeface="等线" panose="02010600030101010101" pitchFamily="2" charset="-122"/>
                <a:ea typeface="等线" panose="02010600030101010101" pitchFamily="2" charset="-122"/>
              </a:rPr>
              <a:t>E-R</a:t>
            </a:r>
            <a:r>
              <a:rPr lang="zh-CN" altLang="zh-CN" sz="2000" dirty="0">
                <a:solidFill>
                  <a:srgbClr val="0000FF"/>
                </a:solidFill>
                <a:latin typeface="等线" panose="02010600030101010101" pitchFamily="2" charset="-122"/>
                <a:ea typeface="等线" panose="02010600030101010101" pitchFamily="2" charset="-122"/>
              </a:rPr>
              <a:t>图</a:t>
            </a:r>
            <a:endParaRPr lang="zh-CN" altLang="en-US" sz="2000" dirty="0">
              <a:solidFill>
                <a:srgbClr val="0000FF"/>
              </a:solidFill>
              <a:latin typeface="等线" panose="02010600030101010101" pitchFamily="2" charset="-122"/>
              <a:ea typeface="等线" panose="02010600030101010101" pitchFamily="2" charset="-122"/>
            </a:endParaRPr>
          </a:p>
        </p:txBody>
      </p:sp>
      <p:sp>
        <p:nvSpPr>
          <p:cNvPr id="9" name="文本框 4"/>
          <p:cNvSpPr txBox="1">
            <a:spLocks noChangeArrowheads="1"/>
          </p:cNvSpPr>
          <p:nvPr/>
        </p:nvSpPr>
        <p:spPr bwMode="auto">
          <a:xfrm>
            <a:off x="1828800" y="5110576"/>
            <a:ext cx="3240360" cy="400110"/>
          </a:xfrm>
          <a:prstGeom prst="rect">
            <a:avLst/>
          </a:prstGeom>
          <a:noFill/>
          <a:ln w="9525">
            <a:noFill/>
            <a:miter lim="800000"/>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7.11  </a:t>
            </a:r>
            <a:r>
              <a:rPr lang="zh-CN" altLang="en-US" sz="2000" dirty="0">
                <a:solidFill>
                  <a:srgbClr val="0000FF"/>
                </a:solidFill>
                <a:latin typeface="等线" panose="02010600030101010101" pitchFamily="2" charset="-122"/>
                <a:ea typeface="等线" panose="02010600030101010101" pitchFamily="2" charset="-122"/>
              </a:rPr>
              <a:t>工厂物资管理</a:t>
            </a:r>
            <a:r>
              <a:rPr lang="en-US" altLang="zh-CN" sz="2000" dirty="0">
                <a:solidFill>
                  <a:srgbClr val="0000FF"/>
                </a:solidFill>
                <a:latin typeface="等线" panose="02010600030101010101" pitchFamily="2" charset="-122"/>
                <a:ea typeface="等线" panose="02010600030101010101" pitchFamily="2" charset="-122"/>
              </a:rPr>
              <a:t>E-R</a:t>
            </a:r>
            <a:r>
              <a:rPr lang="zh-CN" altLang="en-US" sz="2000" dirty="0">
                <a:solidFill>
                  <a:srgbClr val="0000FF"/>
                </a:solidFill>
                <a:latin typeface="等线" panose="02010600030101010101" pitchFamily="2" charset="-122"/>
                <a:ea typeface="等线" panose="02010600030101010101" pitchFamily="2" charset="-122"/>
              </a:rPr>
              <a:t>图</a:t>
            </a:r>
            <a:endParaRPr lang="zh-CN" altLang="en-US" sz="2000" dirty="0">
              <a:solidFill>
                <a:srgbClr val="0000FF"/>
              </a:solidFill>
              <a:latin typeface="等线" panose="02010600030101010101" pitchFamily="2" charset="-122"/>
              <a:ea typeface="等线" panose="02010600030101010101" pitchFamily="2" charset="-122"/>
            </a:endParaRPr>
          </a:p>
        </p:txBody>
      </p:sp>
      <p:sp>
        <p:nvSpPr>
          <p:cNvPr id="10" name="TextBox 7"/>
          <p:cNvSpPr txBox="1">
            <a:spLocks noChangeArrowheads="1"/>
          </p:cNvSpPr>
          <p:nvPr/>
        </p:nvSpPr>
        <p:spPr bwMode="auto">
          <a:xfrm>
            <a:off x="7539402" y="6268108"/>
            <a:ext cx="3847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7.27  </a:t>
            </a:r>
            <a:r>
              <a:rPr lang="zh-CN" altLang="zh-CN" sz="2000" dirty="0">
                <a:solidFill>
                  <a:srgbClr val="0000FF"/>
                </a:solidFill>
                <a:latin typeface="等线" panose="02010600030101010101" pitchFamily="2" charset="-122"/>
                <a:ea typeface="等线" panose="02010600030101010101" pitchFamily="2" charset="-122"/>
              </a:rPr>
              <a:t>劳动人事管理的分</a:t>
            </a:r>
            <a:r>
              <a:rPr lang="en-US" altLang="zh-CN" sz="2000" dirty="0">
                <a:solidFill>
                  <a:srgbClr val="0000FF"/>
                </a:solidFill>
                <a:latin typeface="等线" panose="02010600030101010101" pitchFamily="2" charset="-122"/>
                <a:ea typeface="等线" panose="02010600030101010101" pitchFamily="2" charset="-122"/>
              </a:rPr>
              <a:t>E-R</a:t>
            </a:r>
            <a:r>
              <a:rPr lang="zh-CN" altLang="zh-CN" sz="2000" dirty="0">
                <a:solidFill>
                  <a:srgbClr val="0000FF"/>
                </a:solidFill>
                <a:latin typeface="等线" panose="02010600030101010101" pitchFamily="2" charset="-122"/>
                <a:ea typeface="等线" panose="02010600030101010101" pitchFamily="2" charset="-122"/>
              </a:rPr>
              <a:t>图</a:t>
            </a:r>
            <a:endParaRPr lang="zh-CN" altLang="zh-CN" sz="2000" dirty="0">
              <a:solidFill>
                <a:srgbClr val="0000FF"/>
              </a:solidFill>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730"/>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380999" y="533400"/>
            <a:ext cx="8001001"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382000" y="533400"/>
            <a:ext cx="3048000" cy="5713872"/>
          </a:xfrm>
          <a:prstGeom prst="rect">
            <a:avLst/>
          </a:prstGeom>
          <a:noFill/>
        </p:spPr>
        <p:txBody>
          <a:bodyPr wrap="square" rtlCol="0">
            <a:spAutoFit/>
          </a:bodyPr>
          <a:lstStyle/>
          <a:p>
            <a:pPr>
              <a:lnSpc>
                <a:spcPct val="130000"/>
              </a:lnSpc>
            </a:pPr>
            <a:r>
              <a:rPr lang="zh-CN" altLang="en-US" dirty="0">
                <a:solidFill>
                  <a:srgbClr val="0000FF"/>
                </a:solidFill>
                <a:latin typeface="等线 Light" panose="02010600030101010101" pitchFamily="2" charset="-122"/>
                <a:ea typeface="等线 Light" panose="02010600030101010101" pitchFamily="2" charset="-122"/>
              </a:rPr>
              <a:t>集成过程中解决了如下问题：</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异名同义：</a:t>
            </a:r>
            <a:endParaRPr lang="en-US" altLang="zh-CN" dirty="0">
              <a:solidFill>
                <a:srgbClr val="FF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项目和产品含义相同，某个项目实质上是指某个产品的生产</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endParaRPr lang="en-US" altLang="zh-CN" sz="1100"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冗余的联系：</a:t>
            </a:r>
            <a:endParaRPr lang="en-US" altLang="zh-CN" dirty="0">
              <a:solidFill>
                <a:srgbClr val="FF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库存管理中职工与仓库的工作关系已包含在劳动人事管理的部门与职工之间的联系之中，可以取消。职工之间领导与被领导关系可由部门与职工</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经理</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之间的领导关系、部门与职工之间的从属关系两者导出，也可以取消。</a:t>
            </a:r>
            <a:endParaRPr lang="en-US" altLang="zh-CN"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需求分析</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概念结构设计</a:t>
            </a:r>
            <a:endParaRPr lang="zh-CN" altLang="en-US" dirty="0">
              <a:solidFill>
                <a:schemeClr val="bg1">
                  <a:lumMod val="75000"/>
                </a:schemeClr>
              </a:solidFill>
            </a:endParaRPr>
          </a:p>
          <a:p>
            <a:pPr>
              <a:lnSpc>
                <a:spcPct val="150000"/>
              </a:lnSpc>
            </a:pPr>
            <a:r>
              <a:rPr lang="zh-CN" altLang="en-US" dirty="0">
                <a:solidFill>
                  <a:srgbClr val="FF0000"/>
                </a:solidFill>
              </a:rPr>
              <a:t>逻辑结构设计</a:t>
            </a:r>
            <a:endParaRPr lang="zh-CN" altLang="en-US" dirty="0">
              <a:solidFill>
                <a:srgbClr val="FF0000"/>
              </a:solidFill>
            </a:endParaRPr>
          </a:p>
          <a:p>
            <a:pPr>
              <a:lnSpc>
                <a:spcPct val="150000"/>
              </a:lnSpc>
            </a:pPr>
            <a:r>
              <a:rPr lang="zh-CN" altLang="en-US" dirty="0">
                <a:solidFill>
                  <a:schemeClr val="bg1">
                    <a:lumMod val="75000"/>
                  </a:schemeClr>
                </a:solidFill>
              </a:rPr>
              <a:t>物理结构设计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数据库的实施和维护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r>
              <a:rPr lang="en-US" altLang="zh-CN" dirty="0"/>
              <a:t>(cont’d)</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数据库设计的特点</a:t>
            </a:r>
            <a:endParaRPr lang="zh-CN" altLang="en-US" dirty="0">
              <a:solidFill>
                <a:srgbClr val="0000FF"/>
              </a:solidFill>
            </a:endParaRPr>
          </a:p>
          <a:p>
            <a:pPr>
              <a:lnSpc>
                <a:spcPct val="150000"/>
              </a:lnSpc>
            </a:pPr>
            <a:r>
              <a:rPr lang="zh-CN" altLang="en-US" dirty="0">
                <a:solidFill>
                  <a:srgbClr val="0000FF"/>
                </a:solidFill>
              </a:rPr>
              <a:t>数据库设计方法</a:t>
            </a:r>
            <a:endParaRPr lang="zh-CN" altLang="en-US" dirty="0">
              <a:solidFill>
                <a:srgbClr val="0000FF"/>
              </a:solidFill>
            </a:endParaRPr>
          </a:p>
          <a:p>
            <a:pPr>
              <a:lnSpc>
                <a:spcPct val="150000"/>
              </a:lnSpc>
            </a:pPr>
            <a:r>
              <a:rPr lang="zh-CN" altLang="en-US" dirty="0">
                <a:solidFill>
                  <a:srgbClr val="0000FF"/>
                </a:solidFill>
              </a:rPr>
              <a:t>数据库设计的基本步骤</a:t>
            </a:r>
            <a:endParaRPr lang="zh-CN" altLang="en-US" dirty="0">
              <a:solidFill>
                <a:srgbClr val="0000FF"/>
              </a:solidFill>
            </a:endParaRPr>
          </a:p>
          <a:p>
            <a:pPr>
              <a:lnSpc>
                <a:spcPct val="150000"/>
              </a:lnSpc>
            </a:pPr>
            <a:r>
              <a:rPr lang="zh-CN" altLang="en-US" dirty="0">
                <a:solidFill>
                  <a:srgbClr val="0000FF"/>
                </a:solidFill>
              </a:rPr>
              <a:t>数据库设计过程中的各级模式</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逻辑结构设计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逻辑结构设计的任务</a:t>
            </a:r>
            <a:endParaRPr lang="zh-CN" altLang="en-US" dirty="0">
              <a:solidFill>
                <a:srgbClr val="0000FF"/>
              </a:solidFill>
            </a:endParaRPr>
          </a:p>
          <a:p>
            <a:pPr lvl="1">
              <a:lnSpc>
                <a:spcPct val="150000"/>
              </a:lnSpc>
            </a:pPr>
            <a:r>
              <a:rPr lang="zh-CN" altLang="en-US" dirty="0"/>
              <a:t>把概念结构设计阶段设计好的基本</a:t>
            </a:r>
            <a:r>
              <a:rPr lang="en-US" altLang="zh-CN" dirty="0"/>
              <a:t>E-R</a:t>
            </a:r>
            <a:r>
              <a:rPr lang="zh-CN" altLang="en-US" dirty="0"/>
              <a:t>图</a:t>
            </a:r>
            <a:r>
              <a:rPr lang="zh-CN" altLang="en-US" dirty="0">
                <a:highlight>
                  <a:srgbClr val="FFFF00"/>
                </a:highlight>
              </a:rPr>
              <a:t>转换为与选用的</a:t>
            </a:r>
            <a:r>
              <a:rPr lang="en-US" altLang="zh-CN" dirty="0">
                <a:highlight>
                  <a:srgbClr val="FFFF00"/>
                </a:highlight>
              </a:rPr>
              <a:t>DBMS</a:t>
            </a:r>
            <a:r>
              <a:rPr lang="zh-CN" altLang="en-US" dirty="0">
                <a:highlight>
                  <a:srgbClr val="FFFF00"/>
                </a:highlight>
              </a:rPr>
              <a:t>产品所支持的数据模型相符合的逻辑结构</a:t>
            </a:r>
            <a:endParaRPr lang="zh-CN" altLang="en-US" dirty="0">
              <a:highlight>
                <a:srgbClr val="FFFF00"/>
              </a:highlight>
            </a:endParaRPr>
          </a:p>
          <a:p>
            <a:pPr lvl="1">
              <a:lnSpc>
                <a:spcPct val="150000"/>
              </a:lnSpc>
            </a:pPr>
            <a:r>
              <a:rPr lang="zh-CN" altLang="en-US" dirty="0"/>
              <a:t>主要介绍</a:t>
            </a:r>
            <a:r>
              <a:rPr lang="en-US" altLang="zh-CN" dirty="0">
                <a:solidFill>
                  <a:srgbClr val="FF0000"/>
                </a:solidFill>
                <a:highlight>
                  <a:srgbClr val="FFFF00"/>
                </a:highlight>
              </a:rPr>
              <a:t>E-R</a:t>
            </a:r>
            <a:r>
              <a:rPr lang="zh-CN" altLang="en-US" dirty="0">
                <a:solidFill>
                  <a:srgbClr val="FF0000"/>
                </a:solidFill>
                <a:highlight>
                  <a:srgbClr val="FFFF00"/>
                </a:highlight>
              </a:rPr>
              <a:t>图向关系数据模型的转换</a:t>
            </a:r>
            <a:endParaRPr lang="en-US" altLang="zh-CN" dirty="0">
              <a:solidFill>
                <a:srgbClr val="FF0000"/>
              </a:solidFill>
              <a:highlight>
                <a:srgbClr val="FFFF00"/>
              </a:highlight>
            </a:endParaRPr>
          </a:p>
          <a:p>
            <a:pPr>
              <a:lnSpc>
                <a:spcPct val="150000"/>
              </a:lnSpc>
            </a:pPr>
            <a:r>
              <a:rPr lang="zh-CN" altLang="en-US" dirty="0">
                <a:solidFill>
                  <a:srgbClr val="0000FF"/>
                </a:solidFill>
              </a:rPr>
              <a:t>本节主要内容</a:t>
            </a:r>
            <a:endParaRPr lang="en-US" altLang="zh-CN" dirty="0">
              <a:solidFill>
                <a:srgbClr val="0000FF"/>
              </a:solidFill>
            </a:endParaRPr>
          </a:p>
          <a:p>
            <a:pPr marL="814705" lvl="1" indent="-457200">
              <a:lnSpc>
                <a:spcPct val="150000"/>
              </a:lnSpc>
              <a:buFont typeface="+mj-lt"/>
              <a:buAutoNum type="arabicPeriod"/>
            </a:pPr>
            <a:r>
              <a:rPr lang="en-US" altLang="zh-CN" dirty="0">
                <a:solidFill>
                  <a:srgbClr val="FF0000"/>
                </a:solidFill>
              </a:rPr>
              <a:t>E-R</a:t>
            </a:r>
            <a:r>
              <a:rPr lang="zh-CN" altLang="en-US" dirty="0">
                <a:solidFill>
                  <a:srgbClr val="FF0000"/>
                </a:solidFill>
              </a:rPr>
              <a:t>图向关系模型的转换</a:t>
            </a:r>
            <a:endParaRPr lang="en-US" altLang="zh-CN" dirty="0">
              <a:solidFill>
                <a:srgbClr val="FF0000"/>
              </a:solidFill>
            </a:endParaRPr>
          </a:p>
          <a:p>
            <a:pPr marL="814705" lvl="1" indent="-457200">
              <a:lnSpc>
                <a:spcPct val="150000"/>
              </a:lnSpc>
              <a:buFont typeface="+mj-lt"/>
              <a:buAutoNum type="arabicPeriod"/>
            </a:pPr>
            <a:r>
              <a:rPr lang="zh-CN" altLang="en-US" dirty="0">
                <a:solidFill>
                  <a:srgbClr val="FF0000"/>
                </a:solidFill>
              </a:rPr>
              <a:t>数据模型的优化</a:t>
            </a:r>
            <a:endParaRPr lang="en-US" altLang="zh-CN" dirty="0">
              <a:solidFill>
                <a:srgbClr val="FF0000"/>
              </a:solidFill>
            </a:endParaRPr>
          </a:p>
          <a:p>
            <a:pPr marL="814705" lvl="1" indent="-457200">
              <a:lnSpc>
                <a:spcPct val="150000"/>
              </a:lnSpc>
              <a:buFont typeface="+mj-lt"/>
              <a:buAutoNum type="arabicPeriod"/>
            </a:pPr>
            <a:r>
              <a:rPr lang="zh-CN" altLang="en-US" dirty="0">
                <a:solidFill>
                  <a:srgbClr val="FF0000"/>
                </a:solidFill>
              </a:rPr>
              <a:t>设计用户子模式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E-R</a:t>
            </a:r>
            <a:r>
              <a:rPr lang="zh-CN" altLang="en-US" dirty="0"/>
              <a:t>图向关系模型的转换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任务</a:t>
            </a:r>
            <a:r>
              <a:rPr lang="zh-CN" altLang="en-US" dirty="0"/>
              <a:t>：</a:t>
            </a:r>
            <a:endParaRPr lang="en-US" altLang="zh-CN" dirty="0"/>
          </a:p>
          <a:p>
            <a:pPr lvl="1">
              <a:lnSpc>
                <a:spcPct val="150000"/>
              </a:lnSpc>
            </a:pPr>
            <a:r>
              <a:rPr lang="zh-CN" altLang="en-US" dirty="0"/>
              <a:t>如何将实体型和实体间的联系转换为关系模式</a:t>
            </a:r>
            <a:endParaRPr lang="en-US" altLang="zh-CN" dirty="0"/>
          </a:p>
          <a:p>
            <a:pPr lvl="1">
              <a:lnSpc>
                <a:spcPct val="150000"/>
              </a:lnSpc>
            </a:pPr>
            <a:r>
              <a:rPr lang="zh-CN" altLang="en-US" dirty="0"/>
              <a:t>如何确定这些关系模式的属性和码</a:t>
            </a:r>
            <a:endParaRPr lang="en-US" altLang="zh-CN" dirty="0"/>
          </a:p>
          <a:p>
            <a:pPr lvl="1">
              <a:lnSpc>
                <a:spcPct val="150000"/>
              </a:lnSpc>
            </a:pPr>
            <a:endParaRPr lang="en-US" altLang="zh-CN" sz="800" dirty="0"/>
          </a:p>
          <a:p>
            <a:pPr>
              <a:lnSpc>
                <a:spcPct val="150000"/>
              </a:lnSpc>
            </a:pPr>
            <a:r>
              <a:rPr lang="zh-CN" altLang="en-US" dirty="0">
                <a:solidFill>
                  <a:srgbClr val="0000FF"/>
                </a:solidFill>
              </a:rPr>
              <a:t>转换原则</a:t>
            </a:r>
            <a:r>
              <a:rPr lang="zh-CN" altLang="en-US" dirty="0"/>
              <a:t>：</a:t>
            </a:r>
            <a:endParaRPr lang="en-US" altLang="zh-CN" dirty="0"/>
          </a:p>
          <a:p>
            <a:pPr lvl="1">
              <a:lnSpc>
                <a:spcPct val="150000"/>
              </a:lnSpc>
            </a:pPr>
            <a:r>
              <a:rPr lang="zh-CN" altLang="en-US" dirty="0">
                <a:solidFill>
                  <a:srgbClr val="FF0000"/>
                </a:solidFill>
              </a:rPr>
              <a:t>一个实体型转换为一个关系模式</a:t>
            </a:r>
            <a:endParaRPr lang="en-US" altLang="zh-CN" dirty="0">
              <a:solidFill>
                <a:srgbClr val="FF0000"/>
              </a:solidFill>
            </a:endParaRPr>
          </a:p>
          <a:p>
            <a:pPr lvl="2">
              <a:lnSpc>
                <a:spcPct val="150000"/>
              </a:lnSpc>
            </a:pPr>
            <a:r>
              <a:rPr lang="zh-CN" altLang="en-US" dirty="0">
                <a:solidFill>
                  <a:srgbClr val="FF0000"/>
                </a:solidFill>
              </a:rPr>
              <a:t>关系的属性：实体的属性</a:t>
            </a:r>
            <a:endParaRPr lang="zh-CN" altLang="en-US" dirty="0">
              <a:solidFill>
                <a:srgbClr val="FF0000"/>
              </a:solidFill>
            </a:endParaRPr>
          </a:p>
          <a:p>
            <a:pPr lvl="2">
              <a:lnSpc>
                <a:spcPct val="150000"/>
              </a:lnSpc>
            </a:pPr>
            <a:r>
              <a:rPr lang="zh-CN" altLang="en-US" dirty="0">
                <a:solidFill>
                  <a:srgbClr val="FF0000"/>
                </a:solidFill>
              </a:rPr>
              <a:t>关系的码：实体的码</a:t>
            </a:r>
            <a:endParaRPr lang="en-US" altLang="zh-CN" dirty="0"/>
          </a:p>
          <a:p>
            <a:pPr lvl="1">
              <a:lnSpc>
                <a:spcPct val="150000"/>
              </a:lnSpc>
            </a:pPr>
            <a:r>
              <a:rPr lang="zh-CN" altLang="en-US" dirty="0"/>
              <a:t>实体间联系的转换根据基数约束不同而采用不同的策略</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1</a:t>
            </a:r>
            <a:r>
              <a:rPr lang="zh-CN" altLang="en-US" dirty="0">
                <a:solidFill>
                  <a:srgbClr val="0000FF"/>
                </a:solidFill>
              </a:rPr>
              <a:t>：</a:t>
            </a:r>
            <a:r>
              <a:rPr lang="en-US" altLang="zh-CN" dirty="0">
                <a:solidFill>
                  <a:srgbClr val="0000FF"/>
                </a:solidFill>
              </a:rPr>
              <a:t>1</a:t>
            </a:r>
            <a:r>
              <a:rPr lang="zh-CN" altLang="en-US" dirty="0">
                <a:solidFill>
                  <a:srgbClr val="0000FF"/>
                </a:solidFill>
              </a:rPr>
              <a:t>联系</a:t>
            </a:r>
            <a:endParaRPr lang="en-US" altLang="zh-CN" dirty="0">
              <a:solidFill>
                <a:srgbClr val="0000FF"/>
              </a:solidFill>
            </a:endParaRPr>
          </a:p>
          <a:p>
            <a:pPr lvl="1"/>
            <a:r>
              <a:rPr lang="zh-CN" altLang="en-US" dirty="0"/>
              <a:t>可将联系转换为一个</a:t>
            </a:r>
            <a:r>
              <a:rPr lang="zh-CN" altLang="en-US" dirty="0">
                <a:solidFill>
                  <a:srgbClr val="FF0000"/>
                </a:solidFill>
              </a:rPr>
              <a:t>独立的关系模式</a:t>
            </a:r>
            <a:r>
              <a:rPr lang="zh-CN" altLang="en-US" dirty="0"/>
              <a:t>，或与任意一端对应的</a:t>
            </a:r>
            <a:r>
              <a:rPr lang="zh-CN" altLang="en-US" dirty="0">
                <a:solidFill>
                  <a:srgbClr val="FF0000"/>
                </a:solidFill>
              </a:rPr>
              <a:t>关系模式合并</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关系的候选码：每个实体的码</a:t>
            </a:r>
            <a:endParaRPr lang="en-US" altLang="zh-CN" dirty="0"/>
          </a:p>
          <a:p>
            <a:pPr lvl="1"/>
            <a:r>
              <a:rPr lang="zh-CN" altLang="en-US" dirty="0">
                <a:solidFill>
                  <a:srgbClr val="FF0000"/>
                </a:solidFill>
              </a:rPr>
              <a:t>合并的关系模式</a:t>
            </a:r>
            <a:endParaRPr lang="en-US" altLang="zh-CN" dirty="0">
              <a:solidFill>
                <a:srgbClr val="FF0000"/>
              </a:solidFill>
            </a:endParaRPr>
          </a:p>
          <a:p>
            <a:pPr lvl="2"/>
            <a:r>
              <a:rPr lang="zh-CN" altLang="en-US" dirty="0"/>
              <a:t>合并后关系的属性：加入对应关系的码和联系本身的属性</a:t>
            </a:r>
            <a:endParaRPr lang="zh-CN" altLang="en-US" dirty="0"/>
          </a:p>
          <a:p>
            <a:pPr lvl="2"/>
            <a:r>
              <a:rPr lang="zh-CN" altLang="en-US" dirty="0"/>
              <a:t>合并后关系的码：不变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组合 4"/>
          <p:cNvGrpSpPr/>
          <p:nvPr/>
        </p:nvGrpSpPr>
        <p:grpSpPr>
          <a:xfrm>
            <a:off x="1676400" y="4953000"/>
            <a:ext cx="4724400" cy="762000"/>
            <a:chOff x="2286000" y="2658412"/>
            <a:chExt cx="4724400" cy="762000"/>
          </a:xfrm>
        </p:grpSpPr>
        <p:sp>
          <p:nvSpPr>
            <p:cNvPr id="6" name="矩形 5"/>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校长</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7" name="矩形 6"/>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学校</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8" name="菱形 7"/>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负责</a:t>
              </a:r>
              <a:endParaRPr lang="zh-CN" altLang="en-US" dirty="0">
                <a:solidFill>
                  <a:srgbClr val="FF0000"/>
                </a:solidFill>
                <a:latin typeface="等线" panose="02010600030101010101" pitchFamily="2" charset="-122"/>
                <a:ea typeface="等线" panose="02010600030101010101" pitchFamily="2" charset="-122"/>
              </a:endParaRPr>
            </a:p>
          </p:txBody>
        </p:sp>
        <p:cxnSp>
          <p:nvCxnSpPr>
            <p:cNvPr id="9" name="直接连接符 8"/>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12" name="文本框 11"/>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grpSp>
      <p:sp>
        <p:nvSpPr>
          <p:cNvPr id="13" name="右箭头 12"/>
          <p:cNvSpPr/>
          <p:nvPr/>
        </p:nvSpPr>
        <p:spPr>
          <a:xfrm>
            <a:off x="6643915" y="5153055"/>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883400" y="4780895"/>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15" name="文本框 14"/>
          <p:cNvSpPr txBox="1"/>
          <p:nvPr/>
        </p:nvSpPr>
        <p:spPr>
          <a:xfrm rot="606407">
            <a:off x="8143372" y="4457729"/>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endParaRPr lang="zh-CN" altLang="en-US" sz="96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1</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r>
              <a:rPr lang="zh-CN" altLang="en-US" dirty="0"/>
              <a:t>可将联系转换为一个</a:t>
            </a:r>
            <a:r>
              <a:rPr lang="zh-CN" altLang="en-US" dirty="0">
                <a:solidFill>
                  <a:srgbClr val="FF0000"/>
                </a:solidFill>
              </a:rPr>
              <a:t>独立的关系模式</a:t>
            </a:r>
            <a:r>
              <a:rPr lang="zh-CN" altLang="en-US" dirty="0"/>
              <a:t>，或与</a:t>
            </a:r>
            <a:r>
              <a:rPr lang="en-US" altLang="zh-CN" dirty="0"/>
              <a:t>n</a:t>
            </a:r>
            <a:r>
              <a:rPr lang="zh-CN" altLang="en-US" dirty="0"/>
              <a:t>端对应的</a:t>
            </a:r>
            <a:r>
              <a:rPr lang="zh-CN" altLang="en-US" dirty="0">
                <a:solidFill>
                  <a:srgbClr val="FF0000"/>
                </a:solidFill>
              </a:rPr>
              <a:t>关系模式合并</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关系的码：</a:t>
            </a:r>
            <a:r>
              <a:rPr lang="en-US" altLang="zh-CN" dirty="0">
                <a:solidFill>
                  <a:srgbClr val="FF0000"/>
                </a:solidFill>
              </a:rPr>
              <a:t>n</a:t>
            </a:r>
            <a:r>
              <a:rPr lang="zh-CN" altLang="en-US" dirty="0">
                <a:solidFill>
                  <a:srgbClr val="FF0000"/>
                </a:solidFill>
              </a:rPr>
              <a:t>端实体的码</a:t>
            </a:r>
            <a:endParaRPr lang="en-US" altLang="zh-CN" dirty="0">
              <a:solidFill>
                <a:srgbClr val="FF0000"/>
              </a:solidFill>
            </a:endParaRPr>
          </a:p>
          <a:p>
            <a:pPr lvl="1"/>
            <a:r>
              <a:rPr lang="zh-CN" altLang="en-US" dirty="0">
                <a:solidFill>
                  <a:srgbClr val="FF0000"/>
                </a:solidFill>
              </a:rPr>
              <a:t>与</a:t>
            </a:r>
            <a:r>
              <a:rPr lang="en-US" altLang="zh-CN" dirty="0">
                <a:solidFill>
                  <a:srgbClr val="FF0000"/>
                </a:solidFill>
              </a:rPr>
              <a:t>n</a:t>
            </a:r>
            <a:r>
              <a:rPr lang="zh-CN" altLang="en-US" dirty="0">
                <a:solidFill>
                  <a:srgbClr val="FF0000"/>
                </a:solidFill>
              </a:rPr>
              <a:t>端对应的关系模式合并</a:t>
            </a:r>
            <a:endParaRPr lang="en-US" altLang="zh-CN" dirty="0">
              <a:solidFill>
                <a:srgbClr val="FF0000"/>
              </a:solidFill>
            </a:endParaRPr>
          </a:p>
          <a:p>
            <a:pPr lvl="2"/>
            <a:r>
              <a:rPr lang="zh-CN" altLang="en-US" dirty="0"/>
              <a:t>合并后关系的属性：在</a:t>
            </a:r>
            <a:r>
              <a:rPr lang="en-US" altLang="zh-CN" dirty="0"/>
              <a:t>n</a:t>
            </a:r>
            <a:r>
              <a:rPr lang="zh-CN" altLang="en-US" dirty="0"/>
              <a:t>端关系中加入</a:t>
            </a:r>
            <a:r>
              <a:rPr lang="en-US" altLang="zh-CN" dirty="0"/>
              <a:t>1</a:t>
            </a:r>
            <a:r>
              <a:rPr lang="zh-CN" altLang="en-US" dirty="0"/>
              <a:t>端关系的码和联系本身的属性</a:t>
            </a:r>
            <a:endParaRPr lang="en-US" altLang="zh-CN" dirty="0"/>
          </a:p>
          <a:p>
            <a:pPr lvl="2"/>
            <a:r>
              <a:rPr lang="zh-CN" altLang="en-US" dirty="0"/>
              <a:t>合并后关系的码：</a:t>
            </a:r>
            <a:r>
              <a:rPr lang="zh-CN" altLang="en-US" dirty="0">
                <a:solidFill>
                  <a:srgbClr val="FF0000"/>
                </a:solidFill>
              </a:rPr>
              <a:t>不变</a:t>
            </a:r>
            <a:endParaRPr lang="en-US" altLang="zh-CN" dirty="0">
              <a:solidFill>
                <a:srgbClr val="FF0000"/>
              </a:solidFill>
            </a:endParaRPr>
          </a:p>
          <a:p>
            <a:pPr lvl="2"/>
            <a:r>
              <a:rPr lang="zh-CN" altLang="en-US" dirty="0">
                <a:solidFill>
                  <a:srgbClr val="FF0000"/>
                </a:solidFill>
              </a:rPr>
              <a:t>注：</a:t>
            </a:r>
            <a:r>
              <a:rPr lang="zh-CN" altLang="en-US" dirty="0">
                <a:solidFill>
                  <a:srgbClr val="0000CC"/>
                </a:solidFill>
              </a:rPr>
              <a:t>可以减少系统中的关系个数，一般情况下更倾向于采用这种方法</a:t>
            </a:r>
            <a:endParaRPr lang="zh-CN" altLang="en-US" dirty="0">
              <a:solidFill>
                <a:srgbClr val="0000CC"/>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16" name="组合 15"/>
          <p:cNvGrpSpPr/>
          <p:nvPr/>
        </p:nvGrpSpPr>
        <p:grpSpPr>
          <a:xfrm>
            <a:off x="1600200" y="5334000"/>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教师</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教授</a:t>
              </a:r>
              <a:endParaRPr lang="zh-CN" altLang="en-US" dirty="0">
                <a:solidFill>
                  <a:srgbClr val="FF0000"/>
                </a:solidFill>
                <a:latin typeface="等线" panose="02010600030101010101" pitchFamily="2" charset="-122"/>
                <a:ea typeface="等线" panose="02010600030101010101" pitchFamily="2" charset="-122"/>
              </a:endParaRP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6562371" y="5524180"/>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01856" y="5152020"/>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26" name="文本框 25"/>
          <p:cNvSpPr txBox="1"/>
          <p:nvPr/>
        </p:nvSpPr>
        <p:spPr>
          <a:xfrm rot="606407">
            <a:off x="8061828" y="4828854"/>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endParaRPr lang="zh-CN" altLang="en-US" sz="9600"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m</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16" name="组合 15"/>
          <p:cNvGrpSpPr/>
          <p:nvPr/>
        </p:nvGrpSpPr>
        <p:grpSpPr>
          <a:xfrm>
            <a:off x="1625600" y="3733800"/>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学生</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endParaRPr lang="zh-CN" altLang="en-US" sz="2400" dirty="0">
                <a:solidFill>
                  <a:srgbClr val="0000FF"/>
                </a:solidFill>
                <a:latin typeface="等线" panose="02010600030101010101" pitchFamily="2" charset="-122"/>
                <a:ea typeface="等线" panose="02010600030101010101" pitchFamily="2" charset="-122"/>
              </a:endParaRP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选课</a:t>
              </a:r>
              <a:endParaRPr lang="zh-CN" altLang="en-US" dirty="0">
                <a:solidFill>
                  <a:srgbClr val="FF0000"/>
                </a:solidFill>
                <a:latin typeface="等线" panose="02010600030101010101" pitchFamily="2" charset="-122"/>
                <a:ea typeface="等线" panose="02010600030101010101" pitchFamily="2" charset="-122"/>
              </a:endParaRP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m</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6587771" y="3923980"/>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27256" y="3551820"/>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26" name="文本框 25"/>
          <p:cNvSpPr txBox="1"/>
          <p:nvPr/>
        </p:nvSpPr>
        <p:spPr>
          <a:xfrm rot="606407">
            <a:off x="8087228" y="3228654"/>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endParaRPr lang="zh-CN" altLang="en-US" sz="9600" dirty="0">
              <a:solidFill>
                <a:srgbClr val="FF0000"/>
              </a:solidFill>
              <a:latin typeface="等线 Light" panose="02010600030101010101" pitchFamily="2" charset="-122"/>
              <a:ea typeface="等线 Light" panose="02010600030101010101" pitchFamily="2" charset="-122"/>
            </a:endParaRPr>
          </a:p>
        </p:txBody>
      </p:sp>
      <p:cxnSp>
        <p:nvCxnSpPr>
          <p:cNvPr id="5" name="直接连接符 4"/>
          <p:cNvCxnSpPr>
            <a:stCxn id="19" idx="2"/>
          </p:cNvCxnSpPr>
          <p:nvPr/>
        </p:nvCxnSpPr>
        <p:spPr>
          <a:xfrm flipH="1">
            <a:off x="3962400" y="4495800"/>
            <a:ext cx="25400" cy="401927"/>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282950" y="4885388"/>
            <a:ext cx="1333500" cy="5124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FF"/>
                </a:solidFill>
                <a:latin typeface="等线 Light" panose="02010600030101010101" pitchFamily="2" charset="-122"/>
                <a:ea typeface="等线 Light" panose="02010600030101010101" pitchFamily="2" charset="-122"/>
              </a:rPr>
              <a:t>成绩</a:t>
            </a:r>
            <a:endParaRPr lang="zh-CN" altLang="en-US"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FF"/>
                </a:solidFill>
              </a:rPr>
              <a:t>三个或三个以上实体间的一个多元联系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关系的属性：与该多元联系相连的各实体的码以及联系本身的属性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r>
              <a:rPr lang="zh-CN" altLang="en-US" dirty="0">
                <a:solidFill>
                  <a:srgbClr val="0000FF"/>
                </a:solidFill>
              </a:rPr>
              <a:t>具有相同码的关系模式可合并</a:t>
            </a:r>
            <a:endParaRPr lang="en-US" altLang="zh-CN" dirty="0">
              <a:solidFill>
                <a:srgbClr val="0000FF"/>
              </a:solidFill>
            </a:endParaRPr>
          </a:p>
          <a:p>
            <a:pPr lvl="1"/>
            <a:r>
              <a:rPr lang="zh-CN" altLang="en-US" dirty="0">
                <a:solidFill>
                  <a:srgbClr val="FF0000"/>
                </a:solidFill>
              </a:rPr>
              <a:t>目的</a:t>
            </a:r>
            <a:r>
              <a:rPr lang="zh-CN" altLang="en-US" dirty="0"/>
              <a:t>：减少系统中的关系个数</a:t>
            </a:r>
            <a:endParaRPr lang="zh-CN" altLang="en-US" dirty="0"/>
          </a:p>
          <a:p>
            <a:pPr lvl="1"/>
            <a:r>
              <a:rPr lang="zh-CN" altLang="en-US" dirty="0">
                <a:solidFill>
                  <a:srgbClr val="FF0000"/>
                </a:solidFill>
              </a:rPr>
              <a:t>合并方法</a:t>
            </a:r>
            <a:r>
              <a:rPr lang="zh-CN" altLang="en-US" dirty="0"/>
              <a:t>：</a:t>
            </a:r>
            <a:endParaRPr lang="en-US" altLang="zh-CN" dirty="0"/>
          </a:p>
          <a:p>
            <a:pPr lvl="2"/>
            <a:r>
              <a:rPr lang="zh-CN" altLang="en-US" dirty="0"/>
              <a:t>将其中一个关系模式的全部属性加入到另一个关系模式中</a:t>
            </a:r>
            <a:endParaRPr lang="en-US" altLang="zh-CN" dirty="0"/>
          </a:p>
          <a:p>
            <a:pPr lvl="2"/>
            <a:r>
              <a:rPr lang="zh-CN" altLang="en-US" dirty="0"/>
              <a:t>去掉其中的同义属性（可能同名也可能不同名）</a:t>
            </a:r>
            <a:endParaRPr lang="en-US" altLang="zh-CN" dirty="0"/>
          </a:p>
          <a:p>
            <a:pPr lvl="2"/>
            <a:r>
              <a:rPr lang="zh-CN" altLang="en-US" dirty="0"/>
              <a:t>适当调整属性的次序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28600"/>
            <a:ext cx="6913066" cy="24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下箭头 15"/>
          <p:cNvSpPr/>
          <p:nvPr/>
        </p:nvSpPr>
        <p:spPr>
          <a:xfrm>
            <a:off x="5628232" y="2690269"/>
            <a:ext cx="239167" cy="7387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3"/>
          <p:cNvSpPr txBox="1">
            <a:spLocks noChangeArrowheads="1"/>
          </p:cNvSpPr>
          <p:nvPr/>
        </p:nvSpPr>
        <p:spPr>
          <a:xfrm>
            <a:off x="3124200" y="3418271"/>
            <a:ext cx="6548402" cy="3312368"/>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anose="05000000000000000000" pitchFamily="2" charset="2"/>
              <a:buChar char="v"/>
              <a:defRPr sz="2800" b="1" kern="1200" baseline="0">
                <a:solidFill>
                  <a:srgbClr val="0000FF"/>
                </a:solidFill>
                <a:latin typeface="Calibri" panose="020F0502020204030204" charset="0"/>
                <a:ea typeface="+mn-ea"/>
                <a:cs typeface="+mn-cs"/>
              </a:defRPr>
            </a:lvl1pPr>
            <a:lvl2pPr marL="532130" indent="-259080" algn="l" defTabSz="914400" rtl="0" eaLnBrk="1" latinLnBrk="0" hangingPunct="1">
              <a:lnSpc>
                <a:spcPct val="150000"/>
              </a:lnSpc>
              <a:spcBef>
                <a:spcPct val="20000"/>
              </a:spcBef>
              <a:buClr>
                <a:srgbClr val="990099"/>
              </a:buClr>
              <a:buSzPct val="90000"/>
              <a:buFont typeface="Wingdings" panose="05000000000000000000" pitchFamily="2" charset="2"/>
              <a:buChar char="n"/>
              <a:defRPr sz="2400" kern="1200" baseline="0">
                <a:solidFill>
                  <a:schemeClr val="tx1"/>
                </a:solidFill>
                <a:latin typeface="Calibri" panose="020F0502020204030204" charset="0"/>
                <a:ea typeface="+mj-ea"/>
                <a:cs typeface="+mn-cs"/>
              </a:defRPr>
            </a:lvl2pPr>
            <a:lvl3pPr marL="805180" indent="-273050" algn="l" defTabSz="914400" rtl="0" eaLnBrk="1" latinLnBrk="0" hangingPunct="1">
              <a:lnSpc>
                <a:spcPct val="150000"/>
              </a:lnSpc>
              <a:spcBef>
                <a:spcPct val="20000"/>
              </a:spcBef>
              <a:buFont typeface="Times New Roman" panose="02020603050405020304" pitchFamily="18" charset="0"/>
              <a:buChar char="─"/>
              <a:defRPr sz="2000" kern="1200" baseline="0">
                <a:solidFill>
                  <a:schemeClr val="tx1"/>
                </a:solidFill>
                <a:latin typeface="Calibri" panose="020F0502020204030204" charset="0"/>
                <a:ea typeface="楷体_GB2312" pitchFamily="49" charset="-122"/>
                <a:cs typeface="+mn-cs"/>
              </a:defRPr>
            </a:lvl3pPr>
            <a:lvl4pPr marL="1600200" indent="-228600" algn="l" defTabSz="914400" rtl="0" eaLnBrk="1" latinLnBrk="0" hangingPunct="1">
              <a:spcBef>
                <a:spcPct val="20000"/>
              </a:spcBef>
              <a:buFont typeface="Wingdings" panose="05000000000000000000"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anose="020B0604020202020204"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部门（</a:t>
            </a:r>
            <a:r>
              <a:rPr lang="zh-CN" altLang="zh-CN" sz="1800" b="0" u="sng" dirty="0">
                <a:latin typeface="等线" panose="02010600030101010101" pitchFamily="2" charset="-122"/>
                <a:ea typeface="等线" panose="02010600030101010101" pitchFamily="2" charset="-122"/>
              </a:rPr>
              <a:t>部门号</a:t>
            </a:r>
            <a:r>
              <a:rPr lang="zh-CN" altLang="zh-CN" sz="1800" b="0" dirty="0">
                <a:latin typeface="等线" panose="02010600030101010101" pitchFamily="2" charset="-122"/>
                <a:ea typeface="等线" panose="02010600030101010101" pitchFamily="2" charset="-122"/>
              </a:rPr>
              <a:t>，部门名，</a:t>
            </a:r>
            <a:r>
              <a:rPr lang="zh-CN" altLang="zh-CN" sz="1800" b="0" u="wavyHeavy" normalizeH="1" dirty="0">
                <a:uFill>
                  <a:solidFill>
                    <a:srgbClr val="FF0000"/>
                  </a:solidFill>
                </a:uFill>
                <a:latin typeface="等线" panose="02010600030101010101" pitchFamily="2" charset="-122"/>
                <a:ea typeface="等线" panose="02010600030101010101" pitchFamily="2" charset="-122"/>
              </a:rPr>
              <a:t>经理的职工号</a:t>
            </a:r>
            <a:r>
              <a:rPr lang="zh-CN" altLang="zh-CN" sz="1800" b="0" dirty="0">
                <a:latin typeface="等线" panose="02010600030101010101" pitchFamily="2" charset="-122"/>
                <a:ea typeface="等线" panose="02010600030101010101" pitchFamily="2" charset="-122"/>
              </a:rPr>
              <a:t>，…）</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职工（</a:t>
            </a:r>
            <a:r>
              <a:rPr lang="zh-CN" altLang="zh-CN" sz="1800" b="0" u="sng" dirty="0">
                <a:latin typeface="等线" panose="02010600030101010101" pitchFamily="2" charset="-122"/>
                <a:ea typeface="等线" panose="02010600030101010101" pitchFamily="2" charset="-122"/>
              </a:rPr>
              <a:t>职工号</a:t>
            </a:r>
            <a:r>
              <a:rPr lang="zh-CN" altLang="zh-CN" sz="1800" b="0" dirty="0">
                <a:latin typeface="等线" panose="02010600030101010101" pitchFamily="2" charset="-122"/>
                <a:ea typeface="等线" panose="02010600030101010101" pitchFamily="2" charset="-122"/>
              </a:rPr>
              <a:t>、部门号，职工名，职务，…）</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产品（</a:t>
            </a:r>
            <a:r>
              <a:rPr lang="zh-CN" altLang="zh-CN" sz="1800" b="0" u="sng" dirty="0">
                <a:latin typeface="等线" panose="02010600030101010101" pitchFamily="2" charset="-122"/>
                <a:ea typeface="等线" panose="02010600030101010101" pitchFamily="2" charset="-122"/>
              </a:rPr>
              <a:t>产品号</a:t>
            </a:r>
            <a:r>
              <a:rPr lang="zh-CN" altLang="zh-CN" sz="1800" b="0" dirty="0">
                <a:latin typeface="等线" panose="02010600030101010101" pitchFamily="2" charset="-122"/>
                <a:ea typeface="等线" panose="02010600030101010101" pitchFamily="2" charset="-122"/>
              </a:rPr>
              <a:t>，产品名，</a:t>
            </a:r>
            <a:r>
              <a:rPr lang="zh-CN" altLang="zh-CN" sz="1800" b="0" u="wavyHeavy" normalizeH="1" dirty="0">
                <a:uFill>
                  <a:solidFill>
                    <a:srgbClr val="FF0000"/>
                  </a:solidFill>
                </a:uFill>
                <a:latin typeface="等线" panose="02010600030101010101" pitchFamily="2" charset="-122"/>
                <a:ea typeface="等线" panose="02010600030101010101" pitchFamily="2" charset="-122"/>
              </a:rPr>
              <a:t>产品组长的职工号</a:t>
            </a:r>
            <a:r>
              <a:rPr lang="zh-CN" altLang="zh-CN" sz="1800" b="0" dirty="0">
                <a:latin typeface="等线" panose="02010600030101010101" pitchFamily="2" charset="-122"/>
                <a:ea typeface="等线" panose="02010600030101010101" pitchFamily="2" charset="-122"/>
              </a:rPr>
              <a:t>，…）</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供应商（</a:t>
            </a:r>
            <a:r>
              <a:rPr lang="zh-CN" altLang="zh-CN" sz="1800" b="0" u="sng" dirty="0">
                <a:latin typeface="等线" panose="02010600030101010101" pitchFamily="2" charset="-122"/>
                <a:ea typeface="等线" panose="02010600030101010101" pitchFamily="2" charset="-122"/>
              </a:rPr>
              <a:t>供应商号</a:t>
            </a:r>
            <a:r>
              <a:rPr lang="zh-CN" altLang="zh-CN" sz="1800" b="0" dirty="0">
                <a:latin typeface="等线" panose="02010600030101010101" pitchFamily="2" charset="-122"/>
                <a:ea typeface="等线" panose="02010600030101010101" pitchFamily="2" charset="-122"/>
              </a:rPr>
              <a:t>，姓名，…）</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零件（</a:t>
            </a:r>
            <a:r>
              <a:rPr lang="zh-CN" altLang="zh-CN" sz="1800" b="0" u="sng" dirty="0">
                <a:latin typeface="等线" panose="02010600030101010101" pitchFamily="2" charset="-122"/>
                <a:ea typeface="等线" panose="02010600030101010101" pitchFamily="2" charset="-122"/>
              </a:rPr>
              <a:t>零件号</a:t>
            </a:r>
            <a:r>
              <a:rPr lang="zh-CN" altLang="zh-CN" sz="1800" b="0" dirty="0">
                <a:latin typeface="等线" panose="02010600030101010101" pitchFamily="2" charset="-122"/>
                <a:ea typeface="等线" panose="02010600030101010101" pitchFamily="2" charset="-122"/>
              </a:rPr>
              <a:t>，零件名，…）</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职工工作（</a:t>
            </a:r>
            <a:r>
              <a:rPr lang="zh-CN" altLang="zh-CN" sz="1800" b="0" u="sng" dirty="0">
                <a:latin typeface="等线" panose="02010600030101010101" pitchFamily="2" charset="-122"/>
                <a:ea typeface="等线" panose="02010600030101010101" pitchFamily="2" charset="-122"/>
              </a:rPr>
              <a:t>职工号，产品号</a:t>
            </a:r>
            <a:r>
              <a:rPr lang="zh-CN" altLang="zh-CN" sz="1800" b="0" dirty="0">
                <a:latin typeface="等线" panose="02010600030101010101" pitchFamily="2" charset="-122"/>
                <a:ea typeface="等线" panose="02010600030101010101" pitchFamily="2" charset="-122"/>
              </a:rPr>
              <a:t>，工作天数，…）</a:t>
            </a:r>
            <a:endParaRPr lang="zh-CN" altLang="zh-CN" sz="1800" b="0" dirty="0">
              <a:latin typeface="等线" panose="02010600030101010101" pitchFamily="2" charset="-122"/>
              <a:ea typeface="等线" panose="02010600030101010101" pitchFamily="2" charset="-122"/>
            </a:endParaRP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供应（</a:t>
            </a:r>
            <a:r>
              <a:rPr lang="zh-CN" altLang="zh-CN" sz="1800" b="0" u="sng" dirty="0">
                <a:latin typeface="等线" panose="02010600030101010101" pitchFamily="2" charset="-122"/>
                <a:ea typeface="等线" panose="02010600030101010101" pitchFamily="2" charset="-122"/>
              </a:rPr>
              <a:t>产品号，供应商号，零件号</a:t>
            </a:r>
            <a:r>
              <a:rPr lang="zh-CN" altLang="zh-CN" sz="1800" b="0" dirty="0">
                <a:latin typeface="等线" panose="02010600030101010101" pitchFamily="2" charset="-122"/>
                <a:ea typeface="等线" panose="02010600030101010101" pitchFamily="2" charset="-122"/>
              </a:rPr>
              <a:t>，供应量）</a:t>
            </a:r>
            <a:endParaRPr lang="zh-CN" altLang="zh-CN" sz="1800" b="0" dirty="0">
              <a:latin typeface="等线" panose="02010600030101010101" pitchFamily="2" charset="-122"/>
              <a:ea typeface="等线" panose="02010600030101010101" pitchFamily="2" charset="-122"/>
            </a:endParaRPr>
          </a:p>
          <a:p>
            <a:pPr lvl="1">
              <a:buFont typeface="Arial" panose="020B0604020202020204" pitchFamily="34" charset="0"/>
              <a:buChar char="•"/>
              <a:defRPr/>
            </a:pPr>
            <a:endParaRPr lang="en-US" sz="1800" dirty="0">
              <a:latin typeface="等线" panose="02010600030101010101" pitchFamily="2" charset="-122"/>
              <a:ea typeface="等线" panose="02010600030101010101" pitchFamily="2" charset="-122"/>
            </a:endParaRPr>
          </a:p>
          <a:p>
            <a:pPr lvl="1">
              <a:buFont typeface="Arial" panose="020B0604020202020204" pitchFamily="34" charset="0"/>
              <a:buChar char="•"/>
              <a:defRPr/>
            </a:pPr>
            <a:endParaRPr lang="en-US" sz="1800" dirty="0">
              <a:latin typeface="等线" panose="02010600030101010101" pitchFamily="2" charset="-122"/>
              <a:ea typeface="等线" panose="02010600030101010101" pitchFamily="2" charset="-122"/>
            </a:endParaRPr>
          </a:p>
          <a:p>
            <a:pPr>
              <a:buFont typeface="Arial" panose="020B0604020202020204" pitchFamily="34" charset="0"/>
              <a:buChar char="•"/>
              <a:defRPr/>
            </a:pPr>
            <a:endParaRPr lang="zh-CN" altLang="en-US" sz="1800" b="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barn(outVertical)">
                                      <p:cBhvr>
                                        <p:cTn id="18" dur="500"/>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barn(outVertical)">
                                      <p:cBhvr>
                                        <p:cTn id="23" dur="500"/>
                                        <p:tgtEl>
                                          <p:spTgt spid="1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barn(outVertical)">
                                      <p:cBhvr>
                                        <p:cTn id="28" dur="500"/>
                                        <p:tgtEl>
                                          <p:spTgt spid="1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xEl>
                                              <p:pRg st="3" end="3"/>
                                            </p:txEl>
                                          </p:spTgt>
                                        </p:tgtEl>
                                        <p:attrNameLst>
                                          <p:attrName>style.visibility</p:attrName>
                                        </p:attrNameLst>
                                      </p:cBhvr>
                                      <p:to>
                                        <p:strVal val="visible"/>
                                      </p:to>
                                    </p:set>
                                    <p:animEffect transition="in" filter="barn(outVertical)">
                                      <p:cBhvr>
                                        <p:cTn id="33" dur="500"/>
                                        <p:tgtEl>
                                          <p:spTgt spid="1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18">
                                            <p:txEl>
                                              <p:pRg st="4" end="4"/>
                                            </p:txEl>
                                          </p:spTgt>
                                        </p:tgtEl>
                                        <p:attrNameLst>
                                          <p:attrName>style.visibility</p:attrName>
                                        </p:attrNameLst>
                                      </p:cBhvr>
                                      <p:to>
                                        <p:strVal val="visible"/>
                                      </p:to>
                                    </p:set>
                                    <p:animEffect transition="in" filter="barn(outVertical)">
                                      <p:cBhvr>
                                        <p:cTn id="38" dur="500"/>
                                        <p:tgtEl>
                                          <p:spTgt spid="1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8">
                                            <p:txEl>
                                              <p:pRg st="5" end="5"/>
                                            </p:txEl>
                                          </p:spTgt>
                                        </p:tgtEl>
                                        <p:attrNameLst>
                                          <p:attrName>style.visibility</p:attrName>
                                        </p:attrNameLst>
                                      </p:cBhvr>
                                      <p:to>
                                        <p:strVal val="visible"/>
                                      </p:to>
                                    </p:set>
                                    <p:animEffect transition="in" filter="barn(outVertical)">
                                      <p:cBhvr>
                                        <p:cTn id="43" dur="500"/>
                                        <p:tgtEl>
                                          <p:spTgt spid="1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8">
                                            <p:txEl>
                                              <p:pRg st="6" end="6"/>
                                            </p:txEl>
                                          </p:spTgt>
                                        </p:tgtEl>
                                        <p:attrNameLst>
                                          <p:attrName>style.visibility</p:attrName>
                                        </p:attrNameLst>
                                      </p:cBhvr>
                                      <p:to>
                                        <p:strVal val="visible"/>
                                      </p:to>
                                    </p:set>
                                    <p:animEffect transition="in" filter="barn(outVertical)">
                                      <p:cBhvr>
                                        <p:cTn id="48"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数据模型的优化</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数据库逻辑设计的结果不是唯一的</a:t>
            </a:r>
            <a:endParaRPr lang="en-US" altLang="zh-CN" dirty="0"/>
          </a:p>
          <a:p>
            <a:pPr lvl="1"/>
            <a:r>
              <a:rPr lang="zh-CN" altLang="en-US" dirty="0"/>
              <a:t>问题：如何确保得到的数据模型满足数据库应用系统性能要求？</a:t>
            </a:r>
            <a:endParaRPr lang="en-US" altLang="zh-CN" dirty="0"/>
          </a:p>
          <a:p>
            <a:r>
              <a:rPr lang="zh-CN" altLang="en-US" dirty="0"/>
              <a:t> </a:t>
            </a:r>
            <a:r>
              <a:rPr lang="zh-CN" altLang="en-US" dirty="0">
                <a:solidFill>
                  <a:srgbClr val="FF0000"/>
                </a:solidFill>
              </a:rPr>
              <a:t>数据模型的优化</a:t>
            </a:r>
            <a:endParaRPr lang="en-US" altLang="zh-CN" dirty="0">
              <a:solidFill>
                <a:srgbClr val="FF0000"/>
              </a:solidFill>
            </a:endParaRPr>
          </a:p>
          <a:p>
            <a:pPr lvl="1"/>
            <a:r>
              <a:rPr lang="zh-CN" altLang="zh-CN" dirty="0"/>
              <a:t>得到初步数据模型后，还应该适当地修改、调整数据模型的结构，以进一步提高数据库应用系统的性能，这就是数据模型的优化</a:t>
            </a:r>
            <a:endParaRPr lang="en-US" altLang="zh-CN" dirty="0"/>
          </a:p>
          <a:p>
            <a:r>
              <a:rPr lang="zh-CN" altLang="zh-CN" dirty="0"/>
              <a:t>关系数据模型的优化通常以规范化理论为指导</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a:lnSpc>
                <a:spcPct val="150000"/>
              </a:lnSpc>
            </a:pPr>
            <a:r>
              <a:rPr lang="zh-CN" altLang="en-US" dirty="0">
                <a:solidFill>
                  <a:srgbClr val="FF0000"/>
                </a:solidFill>
              </a:rPr>
              <a:t>数据模型的优化过程</a:t>
            </a:r>
            <a:r>
              <a:rPr lang="zh-CN" altLang="en-US" dirty="0"/>
              <a:t>：</a:t>
            </a:r>
            <a:endParaRPr lang="en-US" altLang="zh-CN" dirty="0"/>
          </a:p>
          <a:p>
            <a:pPr marL="814705" lvl="1" indent="-457200">
              <a:lnSpc>
                <a:spcPct val="150000"/>
              </a:lnSpc>
              <a:buFont typeface="+mj-ea"/>
              <a:buAutoNum type="circleNumDbPlain"/>
            </a:pPr>
            <a:r>
              <a:rPr lang="zh-CN" altLang="en-US" dirty="0">
                <a:solidFill>
                  <a:srgbClr val="0000CC"/>
                </a:solidFill>
              </a:rPr>
              <a:t>确定数据依赖</a:t>
            </a:r>
            <a:endParaRPr lang="en-US" altLang="zh-CN" dirty="0">
              <a:solidFill>
                <a:srgbClr val="0000CC"/>
              </a:solidFill>
            </a:endParaRPr>
          </a:p>
          <a:p>
            <a:pPr marL="814705" lvl="1" indent="-457200">
              <a:lnSpc>
                <a:spcPct val="150000"/>
              </a:lnSpc>
              <a:buFont typeface="+mj-ea"/>
              <a:buAutoNum type="circleNumDbPlain"/>
            </a:pPr>
            <a:r>
              <a:rPr lang="zh-CN" altLang="en-US" dirty="0">
                <a:solidFill>
                  <a:srgbClr val="0000CC"/>
                </a:solidFill>
              </a:rPr>
              <a:t>对各个关系模式之间的数据依赖进行极小化处理，消除冗余的联系</a:t>
            </a:r>
            <a:endParaRPr lang="en-US" altLang="zh-CN" dirty="0">
              <a:solidFill>
                <a:srgbClr val="0000CC"/>
              </a:solidFill>
            </a:endParaRPr>
          </a:p>
          <a:p>
            <a:pPr marL="814705" lvl="1" indent="-457200">
              <a:lnSpc>
                <a:spcPct val="150000"/>
              </a:lnSpc>
              <a:buFont typeface="+mj-ea"/>
              <a:buAutoNum type="circleNumDbPlain"/>
            </a:pPr>
            <a:r>
              <a:rPr lang="zh-CN" altLang="en-US" dirty="0">
                <a:solidFill>
                  <a:srgbClr val="0000CC"/>
                </a:solidFill>
              </a:rPr>
              <a:t>按照数据依赖的理论对关系模式进行分析，考察是否存在部分函数依赖、传递函数依赖、多值依赖等，确定各关系模式分别属于第几范式</a:t>
            </a:r>
            <a:endParaRPr lang="en-US" altLang="zh-CN" dirty="0">
              <a:solidFill>
                <a:srgbClr val="0000CC"/>
              </a:solidFill>
            </a:endParaRPr>
          </a:p>
          <a:p>
            <a:pPr marL="814705" lvl="1" indent="-457200">
              <a:lnSpc>
                <a:spcPct val="150000"/>
              </a:lnSpc>
              <a:buFont typeface="+mj-ea"/>
              <a:buAutoNum type="circleNumDbPlain"/>
            </a:pPr>
            <a:r>
              <a:rPr lang="zh-CN" altLang="en-US" dirty="0">
                <a:solidFill>
                  <a:srgbClr val="0000CC"/>
                </a:solidFill>
              </a:rPr>
              <a:t>根据需要分析阶段得到的处理要求分析对于这样的应用环境这些模式是否合适，确定是否要对某些模式进行那个合并或分解</a:t>
            </a:r>
            <a:endParaRPr lang="en-US" altLang="zh-CN" dirty="0">
              <a:solidFill>
                <a:srgbClr val="0000CC"/>
              </a:solidFill>
            </a:endParaRPr>
          </a:p>
          <a:p>
            <a:pPr marL="814705" lvl="1" indent="-457200">
              <a:lnSpc>
                <a:spcPct val="150000"/>
              </a:lnSpc>
              <a:buFont typeface="+mj-ea"/>
              <a:buAutoNum type="circleNumDbPlain"/>
            </a:pPr>
            <a:r>
              <a:rPr lang="zh-CN" altLang="en-US" dirty="0">
                <a:solidFill>
                  <a:srgbClr val="0000CC"/>
                </a:solidFill>
              </a:rPr>
              <a:t>对关系模式进行必要分解，提高</a:t>
            </a:r>
            <a:r>
              <a:rPr lang="zh-CN" altLang="en-US" dirty="0">
                <a:solidFill>
                  <a:srgbClr val="FF0000"/>
                </a:solidFill>
              </a:rPr>
              <a:t>数据操作效率</a:t>
            </a:r>
            <a:r>
              <a:rPr lang="zh-CN" altLang="en-US" dirty="0">
                <a:solidFill>
                  <a:srgbClr val="0000CC"/>
                </a:solidFill>
              </a:rPr>
              <a:t>和</a:t>
            </a:r>
            <a:r>
              <a:rPr lang="zh-CN" altLang="en-US" dirty="0">
                <a:solidFill>
                  <a:srgbClr val="FF0000"/>
                </a:solidFill>
              </a:rPr>
              <a:t>存储空间的利用率</a:t>
            </a:r>
            <a:endParaRPr lang="en-US" altLang="zh-CN" dirty="0">
              <a:solidFill>
                <a:srgbClr val="FF0000"/>
              </a:solidFill>
            </a:endParaRPr>
          </a:p>
          <a:p>
            <a:pPr lvl="2">
              <a:lnSpc>
                <a:spcPct val="150000"/>
              </a:lnSpc>
            </a:pPr>
            <a:r>
              <a:rPr lang="zh-CN" altLang="en-US" dirty="0">
                <a:solidFill>
                  <a:srgbClr val="FF0000"/>
                </a:solidFill>
                <a:highlight>
                  <a:srgbClr val="FFFF00"/>
                </a:highlight>
              </a:rPr>
              <a:t>水平分解   </a:t>
            </a:r>
            <a:r>
              <a:rPr lang="zh-CN" altLang="en-US" dirty="0">
                <a:solidFill>
                  <a:srgbClr val="FF0000"/>
                </a:solidFill>
              </a:rPr>
              <a:t>  </a:t>
            </a:r>
            <a:r>
              <a:rPr lang="zh-CN" altLang="en-US" dirty="0">
                <a:solidFill>
                  <a:srgbClr val="0000FF"/>
                </a:solidFill>
              </a:rPr>
              <a:t>遵循</a:t>
            </a:r>
            <a:r>
              <a:rPr lang="zh-CN" altLang="en-US" dirty="0">
                <a:solidFill>
                  <a:srgbClr val="FF0000"/>
                </a:solidFill>
              </a:rPr>
              <a:t> </a:t>
            </a:r>
            <a:r>
              <a:rPr lang="zh-CN" altLang="en-US" dirty="0">
                <a:solidFill>
                  <a:srgbClr val="0000FF"/>
                </a:solidFill>
              </a:rPr>
              <a:t>“</a:t>
            </a:r>
            <a:r>
              <a:rPr lang="en-US" altLang="zh-CN" dirty="0">
                <a:solidFill>
                  <a:srgbClr val="0000FF"/>
                </a:solidFill>
              </a:rPr>
              <a:t>80/20</a:t>
            </a:r>
            <a:r>
              <a:rPr lang="zh-CN" altLang="en-US" dirty="0">
                <a:solidFill>
                  <a:srgbClr val="0000FF"/>
                </a:solidFill>
              </a:rPr>
              <a:t>原则”</a:t>
            </a:r>
            <a:endParaRPr lang="en-US" altLang="zh-CN" dirty="0">
              <a:solidFill>
                <a:srgbClr val="0000FF"/>
              </a:solidFill>
            </a:endParaRPr>
          </a:p>
          <a:p>
            <a:pPr lvl="2">
              <a:lnSpc>
                <a:spcPct val="150000"/>
              </a:lnSpc>
            </a:pPr>
            <a:r>
              <a:rPr lang="zh-CN" altLang="en-US" dirty="0">
                <a:solidFill>
                  <a:srgbClr val="FF0000"/>
                </a:solidFill>
                <a:highlight>
                  <a:srgbClr val="FFFF00"/>
                </a:highlight>
              </a:rPr>
              <a:t>垂直分解   </a:t>
            </a:r>
            <a:r>
              <a:rPr lang="zh-CN" altLang="en-US" dirty="0">
                <a:solidFill>
                  <a:srgbClr val="FF0000"/>
                </a:solidFill>
              </a:rPr>
              <a:t>  </a:t>
            </a:r>
            <a:r>
              <a:rPr lang="zh-CN" altLang="en-US" dirty="0">
                <a:solidFill>
                  <a:srgbClr val="0000FF"/>
                </a:solidFill>
              </a:rPr>
              <a:t>确保“无损连接性和保持函数依赖”</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设计用户子模式</a:t>
            </a:r>
            <a:endParaRPr lang="zh-CN" altLang="en-US" dirty="0"/>
          </a:p>
        </p:txBody>
      </p:sp>
      <p:sp>
        <p:nvSpPr>
          <p:cNvPr id="3" name="内容占位符 2"/>
          <p:cNvSpPr>
            <a:spLocks noGrp="1"/>
          </p:cNvSpPr>
          <p:nvPr>
            <p:ph idx="1"/>
          </p:nvPr>
        </p:nvSpPr>
        <p:spPr/>
        <p:txBody>
          <a:bodyPr>
            <a:normAutofit fontScale="72500"/>
          </a:bodyPr>
          <a:lstStyle/>
          <a:p>
            <a:r>
              <a:rPr lang="zh-CN" altLang="en-US" dirty="0"/>
              <a:t>将概念模式转换为全局逻辑模型之后，还应该根据局部应用需求，结合具体</a:t>
            </a:r>
            <a:r>
              <a:rPr lang="en-US" altLang="zh-CN" dirty="0"/>
              <a:t>RDBMS</a:t>
            </a:r>
            <a:r>
              <a:rPr lang="zh-CN" altLang="en-US" dirty="0"/>
              <a:t>的特点设计用户的</a:t>
            </a:r>
            <a:r>
              <a:rPr lang="zh-CN" altLang="en-US" dirty="0">
                <a:solidFill>
                  <a:srgbClr val="FF0000"/>
                </a:solidFill>
              </a:rPr>
              <a:t>外模式（也称子模式或用户模式，是数据库用户（包括应用程序员和最终用户）能够看见和使用的局部数据的逻辑结构和特征的描述，是数据库用户的数据视图，是与某一应用有关的数据的逻辑表示。）</a:t>
            </a:r>
            <a:endParaRPr lang="en-US" altLang="zh-CN" dirty="0">
              <a:solidFill>
                <a:srgbClr val="FF0000"/>
              </a:solidFill>
            </a:endParaRPr>
          </a:p>
          <a:p>
            <a:r>
              <a:rPr lang="zh-CN" altLang="en-US" dirty="0">
                <a:solidFill>
                  <a:srgbClr val="FF0000"/>
                </a:solidFill>
              </a:rPr>
              <a:t>视图</a:t>
            </a:r>
            <a:r>
              <a:rPr lang="zh-CN" altLang="en-US" dirty="0"/>
              <a:t>被用于实现设计用户子模式</a:t>
            </a:r>
            <a:endParaRPr lang="en-US" altLang="zh-CN" dirty="0"/>
          </a:p>
          <a:p>
            <a:r>
              <a:rPr lang="zh-CN" altLang="en-US" dirty="0"/>
              <a:t>定义</a:t>
            </a:r>
            <a:r>
              <a:rPr lang="zh-CN" altLang="zh-CN" dirty="0"/>
              <a:t>数据库模式主要是从系统的时间效率、空间效率、易维护等角度出发</a:t>
            </a:r>
            <a:r>
              <a:rPr lang="zh-CN" altLang="en-US" dirty="0"/>
              <a:t>，而定义</a:t>
            </a:r>
            <a:r>
              <a:rPr lang="zh-CN" altLang="zh-CN" dirty="0"/>
              <a:t>用户外模式时应该更</a:t>
            </a:r>
            <a:r>
              <a:rPr lang="zh-CN" altLang="zh-CN" dirty="0">
                <a:solidFill>
                  <a:srgbClr val="FF0000"/>
                </a:solidFill>
              </a:rPr>
              <a:t>注重考虑用户的习惯与方便</a:t>
            </a:r>
            <a:endParaRPr lang="en-US" altLang="zh-CN" dirty="0">
              <a:solidFill>
                <a:srgbClr val="FF0000"/>
              </a:solidFill>
            </a:endParaRPr>
          </a:p>
          <a:p>
            <a:pPr lvl="1"/>
            <a:r>
              <a:rPr lang="zh-CN" altLang="en-US" dirty="0">
                <a:solidFill>
                  <a:srgbClr val="0000FF"/>
                </a:solidFill>
              </a:rPr>
              <a:t>使用更符合用户习惯的别名</a:t>
            </a:r>
            <a:endParaRPr lang="en-US" altLang="zh-CN" dirty="0">
              <a:solidFill>
                <a:srgbClr val="0000FF"/>
              </a:solidFill>
            </a:endParaRPr>
          </a:p>
          <a:p>
            <a:pPr lvl="2"/>
            <a:r>
              <a:rPr lang="zh-CN" altLang="en-US" dirty="0"/>
              <a:t>定义视图时重新定义某些属性名，使其与用户习惯一致，以方便使用</a:t>
            </a:r>
            <a:endParaRPr lang="zh-CN" altLang="en-US" dirty="0"/>
          </a:p>
          <a:p>
            <a:pPr lvl="1"/>
            <a:r>
              <a:rPr lang="zh-CN" altLang="en-US" dirty="0">
                <a:solidFill>
                  <a:srgbClr val="0000FF"/>
                </a:solidFill>
              </a:rPr>
              <a:t>针对不同级别的用户定义不同的视图，以保证系统的安全性</a:t>
            </a:r>
            <a:endParaRPr lang="en-US" altLang="zh-CN" dirty="0">
              <a:solidFill>
                <a:srgbClr val="0000FF"/>
              </a:solidFill>
            </a:endParaRPr>
          </a:p>
          <a:p>
            <a:pPr lvl="2"/>
            <a:r>
              <a:rPr lang="zh-CN" altLang="en-US" dirty="0"/>
              <a:t>如，顾客视图只包含允许顾客查询的属性；销售视图只包含允许销售部门查询的属性</a:t>
            </a:r>
            <a:endParaRPr lang="en-US" altLang="zh-CN" dirty="0"/>
          </a:p>
          <a:p>
            <a:pPr lvl="1"/>
            <a:r>
              <a:rPr lang="zh-CN" altLang="en-US" dirty="0">
                <a:solidFill>
                  <a:srgbClr val="0000FF"/>
                </a:solidFill>
              </a:rPr>
              <a:t>简化用户对系统的使用</a:t>
            </a:r>
            <a:endParaRPr lang="en-US" altLang="zh-CN" dirty="0">
              <a:solidFill>
                <a:srgbClr val="0000FF"/>
              </a:solidFill>
            </a:endParaRPr>
          </a:p>
          <a:p>
            <a:pPr lvl="2"/>
            <a:r>
              <a:rPr lang="zh-CN" altLang="en-US" dirty="0"/>
              <a:t>可以将某些局部应用中要经常使用的复杂查询定义为视图</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数据库设计的特点</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solidFill>
                  <a:srgbClr val="0000CC"/>
                </a:solidFill>
              </a:rPr>
              <a:t>数据库建设的基本规律</a:t>
            </a:r>
            <a:endParaRPr lang="zh-CN" altLang="en-US" dirty="0">
              <a:solidFill>
                <a:srgbClr val="0000CC"/>
              </a:solidFill>
            </a:endParaRPr>
          </a:p>
          <a:p>
            <a:pPr lvl="1">
              <a:lnSpc>
                <a:spcPct val="120000"/>
              </a:lnSpc>
            </a:pPr>
            <a:r>
              <a:rPr lang="zh-CN" altLang="en-US" dirty="0">
                <a:solidFill>
                  <a:srgbClr val="FF0000"/>
                </a:solidFill>
              </a:rPr>
              <a:t>三分</a:t>
            </a:r>
            <a:r>
              <a:rPr lang="zh-CN" altLang="en-US" dirty="0">
                <a:solidFill>
                  <a:srgbClr val="0000CC"/>
                </a:solidFill>
              </a:rPr>
              <a:t>技术，</a:t>
            </a:r>
            <a:r>
              <a:rPr lang="zh-CN" altLang="en-US" dirty="0">
                <a:solidFill>
                  <a:srgbClr val="FF0000"/>
                </a:solidFill>
              </a:rPr>
              <a:t>七分</a:t>
            </a:r>
            <a:r>
              <a:rPr lang="zh-CN" altLang="en-US" dirty="0">
                <a:solidFill>
                  <a:srgbClr val="0000CC"/>
                </a:solidFill>
              </a:rPr>
              <a:t>管理，</a:t>
            </a:r>
            <a:r>
              <a:rPr lang="zh-CN" altLang="en-US" dirty="0">
                <a:solidFill>
                  <a:srgbClr val="FF0000"/>
                </a:solidFill>
              </a:rPr>
              <a:t>十二分</a:t>
            </a:r>
            <a:r>
              <a:rPr lang="zh-CN" altLang="en-US" dirty="0">
                <a:solidFill>
                  <a:srgbClr val="0000CC"/>
                </a:solidFill>
              </a:rPr>
              <a:t>基础数据 </a:t>
            </a:r>
            <a:endParaRPr lang="zh-CN" altLang="en-US" dirty="0">
              <a:solidFill>
                <a:srgbClr val="0000CC"/>
              </a:solidFill>
            </a:endParaRPr>
          </a:p>
          <a:p>
            <a:pPr lvl="1">
              <a:lnSpc>
                <a:spcPct val="120000"/>
              </a:lnSpc>
            </a:pPr>
            <a:r>
              <a:rPr lang="zh-CN" altLang="en-US" dirty="0">
                <a:solidFill>
                  <a:srgbClr val="0000CC"/>
                </a:solidFill>
              </a:rPr>
              <a:t>管理</a:t>
            </a:r>
            <a:r>
              <a:rPr lang="zh-CN" altLang="en-US" dirty="0"/>
              <a:t> </a:t>
            </a:r>
            <a:endParaRPr lang="zh-CN" altLang="en-US" dirty="0"/>
          </a:p>
          <a:p>
            <a:pPr lvl="2">
              <a:lnSpc>
                <a:spcPct val="120000"/>
              </a:lnSpc>
            </a:pPr>
            <a:r>
              <a:rPr lang="zh-CN" altLang="en-US" dirty="0"/>
              <a:t>数据库建设项目管理 </a:t>
            </a:r>
            <a:endParaRPr lang="zh-CN" altLang="en-US" dirty="0"/>
          </a:p>
          <a:p>
            <a:pPr lvl="2">
              <a:lnSpc>
                <a:spcPct val="120000"/>
              </a:lnSpc>
            </a:pPr>
            <a:r>
              <a:rPr lang="zh-CN" altLang="en-US" dirty="0"/>
              <a:t>企业（即应用部门）的业务管理 </a:t>
            </a:r>
            <a:endParaRPr lang="zh-CN" altLang="en-US" dirty="0"/>
          </a:p>
          <a:p>
            <a:pPr lvl="1">
              <a:lnSpc>
                <a:spcPct val="120000"/>
              </a:lnSpc>
            </a:pPr>
            <a:r>
              <a:rPr lang="zh-CN" altLang="en-US" dirty="0">
                <a:solidFill>
                  <a:srgbClr val="0000CC"/>
                </a:solidFill>
              </a:rPr>
              <a:t>基础数据  </a:t>
            </a:r>
            <a:endParaRPr lang="zh-CN" altLang="en-US" dirty="0">
              <a:solidFill>
                <a:srgbClr val="0000CC"/>
              </a:solidFill>
            </a:endParaRPr>
          </a:p>
          <a:p>
            <a:pPr lvl="2">
              <a:lnSpc>
                <a:spcPct val="120000"/>
              </a:lnSpc>
            </a:pPr>
            <a:r>
              <a:rPr lang="zh-CN" altLang="en-US" dirty="0"/>
              <a:t>数据的收集、整理、组织和不断更新是数据库建设中的重要环节</a:t>
            </a:r>
            <a:endParaRPr lang="en-US" altLang="zh-CN" dirty="0"/>
          </a:p>
          <a:p>
            <a:pPr>
              <a:lnSpc>
                <a:spcPct val="120000"/>
              </a:lnSpc>
            </a:pPr>
            <a:endParaRPr lang="en-US" altLang="zh-CN" sz="1600" dirty="0"/>
          </a:p>
          <a:p>
            <a:pPr>
              <a:lnSpc>
                <a:spcPct val="120000"/>
              </a:lnSpc>
            </a:pPr>
            <a:r>
              <a:rPr lang="zh-CN" altLang="en-US" dirty="0">
                <a:solidFill>
                  <a:srgbClr val="0000CC"/>
                </a:solidFill>
              </a:rPr>
              <a:t>结构</a:t>
            </a:r>
            <a:r>
              <a:rPr lang="en-US" altLang="zh-CN" dirty="0">
                <a:solidFill>
                  <a:srgbClr val="0000CC"/>
                </a:solidFill>
              </a:rPr>
              <a:t>(</a:t>
            </a:r>
            <a:r>
              <a:rPr lang="zh-CN" altLang="en-US" dirty="0">
                <a:solidFill>
                  <a:srgbClr val="0000CC"/>
                </a:solidFill>
              </a:rPr>
              <a:t>数据</a:t>
            </a:r>
            <a:r>
              <a:rPr lang="en-US" altLang="zh-CN" dirty="0">
                <a:solidFill>
                  <a:srgbClr val="0000CC"/>
                </a:solidFill>
              </a:rPr>
              <a:t>)</a:t>
            </a:r>
            <a:r>
              <a:rPr lang="zh-CN" altLang="en-US" dirty="0">
                <a:solidFill>
                  <a:srgbClr val="0000CC"/>
                </a:solidFill>
              </a:rPr>
              <a:t>设计和行为</a:t>
            </a:r>
            <a:r>
              <a:rPr lang="en-US" altLang="zh-CN" dirty="0">
                <a:solidFill>
                  <a:srgbClr val="0000CC"/>
                </a:solidFill>
              </a:rPr>
              <a:t>(</a:t>
            </a:r>
            <a:r>
              <a:rPr lang="zh-CN" altLang="en-US" dirty="0">
                <a:solidFill>
                  <a:srgbClr val="0000CC"/>
                </a:solidFill>
              </a:rPr>
              <a:t>处理</a:t>
            </a:r>
            <a:r>
              <a:rPr lang="en-US" altLang="zh-CN" dirty="0">
                <a:solidFill>
                  <a:srgbClr val="0000CC"/>
                </a:solidFill>
              </a:rPr>
              <a:t>)</a:t>
            </a:r>
            <a:r>
              <a:rPr lang="zh-CN" altLang="en-US" dirty="0">
                <a:solidFill>
                  <a:srgbClr val="0000CC"/>
                </a:solidFill>
              </a:rPr>
              <a:t>设计相结合 </a:t>
            </a:r>
            <a:endParaRPr lang="zh-CN" altLang="en-US" dirty="0">
              <a:solidFill>
                <a:srgbClr val="0000CC"/>
              </a:solidFill>
            </a:endParaRPr>
          </a:p>
          <a:p>
            <a:pPr lvl="1">
              <a:lnSpc>
                <a:spcPct val="120000"/>
              </a:lnSpc>
            </a:pPr>
            <a:r>
              <a:rPr lang="zh-CN" altLang="en-US" dirty="0"/>
              <a:t>将数据库结构设计和数据处理设计密切结合</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需求分析</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概念结构设计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逻辑结构设计</a:t>
            </a:r>
            <a:endParaRPr lang="zh-CN" altLang="en-US" dirty="0">
              <a:solidFill>
                <a:schemeClr val="bg1">
                  <a:lumMod val="75000"/>
                </a:schemeClr>
              </a:solidFill>
            </a:endParaRPr>
          </a:p>
          <a:p>
            <a:pPr>
              <a:lnSpc>
                <a:spcPct val="150000"/>
              </a:lnSpc>
            </a:pPr>
            <a:r>
              <a:rPr lang="zh-CN" altLang="en-US" dirty="0">
                <a:solidFill>
                  <a:srgbClr val="FF0000"/>
                </a:solidFill>
              </a:rPr>
              <a:t>物理结构设计</a:t>
            </a:r>
            <a:endParaRPr lang="zh-CN" altLang="en-US" dirty="0">
              <a:solidFill>
                <a:srgbClr val="FF0000"/>
              </a:solidFill>
            </a:endParaRPr>
          </a:p>
          <a:p>
            <a:pPr>
              <a:lnSpc>
                <a:spcPct val="150000"/>
              </a:lnSpc>
            </a:pPr>
            <a:r>
              <a:rPr lang="zh-CN" altLang="en-US" dirty="0">
                <a:solidFill>
                  <a:schemeClr val="bg1">
                    <a:lumMod val="75000"/>
                  </a:schemeClr>
                </a:solidFill>
              </a:rPr>
              <a:t>数据库的实施和维护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物理结构设计</a:t>
            </a:r>
            <a:endParaRPr lang="zh-CN" altLang="en-US" dirty="0"/>
          </a:p>
        </p:txBody>
      </p:sp>
      <p:sp>
        <p:nvSpPr>
          <p:cNvPr id="9" name="内容占位符 8"/>
          <p:cNvSpPr>
            <a:spLocks noGrp="1"/>
          </p:cNvSpPr>
          <p:nvPr>
            <p:ph idx="1"/>
          </p:nvPr>
        </p:nvSpPr>
        <p:spPr/>
        <p:txBody>
          <a:bodyPr>
            <a:normAutofit lnSpcReduction="10000"/>
          </a:bodyPr>
          <a:lstStyle/>
          <a:p>
            <a:r>
              <a:rPr lang="zh-CN" altLang="en-US" dirty="0"/>
              <a:t>数据库在</a:t>
            </a:r>
            <a:r>
              <a:rPr lang="zh-CN" altLang="en-US" dirty="0">
                <a:highlight>
                  <a:srgbClr val="FFFF00"/>
                </a:highlight>
              </a:rPr>
              <a:t>物理设备上的</a:t>
            </a:r>
            <a:r>
              <a:rPr lang="zh-CN" altLang="en-US" u="sng" dirty="0">
                <a:solidFill>
                  <a:srgbClr val="0000FF"/>
                </a:solidFill>
                <a:highlight>
                  <a:srgbClr val="FFFF00"/>
                </a:highlight>
              </a:rPr>
              <a:t>存储结构</a:t>
            </a:r>
            <a:r>
              <a:rPr lang="zh-CN" altLang="en-US" dirty="0">
                <a:highlight>
                  <a:srgbClr val="FFFF00"/>
                </a:highlight>
              </a:rPr>
              <a:t>与</a:t>
            </a:r>
            <a:r>
              <a:rPr lang="zh-CN" altLang="en-US" u="sng" dirty="0">
                <a:solidFill>
                  <a:srgbClr val="0000FF"/>
                </a:solidFill>
                <a:highlight>
                  <a:srgbClr val="FFFF00"/>
                </a:highlight>
              </a:rPr>
              <a:t>存取方法</a:t>
            </a:r>
            <a:r>
              <a:rPr lang="zh-CN" altLang="en-US" dirty="0"/>
              <a:t>称为</a:t>
            </a:r>
            <a:r>
              <a:rPr lang="zh-CN" altLang="en-US" dirty="0">
                <a:solidFill>
                  <a:srgbClr val="FF0000"/>
                </a:solidFill>
              </a:rPr>
              <a:t>数据库的物理结构</a:t>
            </a:r>
            <a:r>
              <a:rPr lang="zh-CN" altLang="en-US" dirty="0"/>
              <a:t>，它</a:t>
            </a:r>
            <a:r>
              <a:rPr lang="zh-CN" altLang="en-US" dirty="0">
                <a:solidFill>
                  <a:srgbClr val="FF0000"/>
                </a:solidFill>
              </a:rPr>
              <a:t>依赖于选定的数据库管理系统</a:t>
            </a:r>
            <a:endParaRPr lang="en-US" altLang="zh-CN" dirty="0">
              <a:solidFill>
                <a:srgbClr val="FF0000"/>
              </a:solidFill>
            </a:endParaRPr>
          </a:p>
          <a:p>
            <a:r>
              <a:rPr lang="zh-CN" altLang="en-US" dirty="0"/>
              <a:t>为一个给定的逻辑数据模型选取一个最适合应用要求的物理结构的过程，就是</a:t>
            </a:r>
            <a:r>
              <a:rPr lang="zh-CN" altLang="en-US" dirty="0">
                <a:solidFill>
                  <a:srgbClr val="FF0000"/>
                </a:solidFill>
              </a:rPr>
              <a:t>数据库的物理设计</a:t>
            </a:r>
            <a:endParaRPr lang="en-US" altLang="zh-CN" dirty="0">
              <a:solidFill>
                <a:srgbClr val="FF0000"/>
              </a:solidFill>
            </a:endParaRPr>
          </a:p>
          <a:p>
            <a:r>
              <a:rPr lang="zh-CN" altLang="en-US" dirty="0"/>
              <a:t>数据库的</a:t>
            </a:r>
            <a:r>
              <a:rPr lang="zh-CN" altLang="en-US" dirty="0">
                <a:solidFill>
                  <a:srgbClr val="FF0000"/>
                </a:solidFill>
              </a:rPr>
              <a:t>物理设计步骤</a:t>
            </a:r>
            <a:r>
              <a:rPr lang="zh-CN" altLang="en-US" dirty="0"/>
              <a:t>：</a:t>
            </a:r>
            <a:endParaRPr lang="en-US" altLang="zh-CN" dirty="0"/>
          </a:p>
          <a:p>
            <a:pPr marL="814705" lvl="1" indent="-457200">
              <a:buFont typeface="+mj-lt"/>
              <a:buAutoNum type="arabicPeriod"/>
            </a:pPr>
            <a:r>
              <a:rPr lang="zh-CN" altLang="en-US" dirty="0">
                <a:solidFill>
                  <a:srgbClr val="0000FF"/>
                </a:solidFill>
              </a:rPr>
              <a:t>确定数据库的物理结构</a:t>
            </a:r>
            <a:endParaRPr lang="en-US" altLang="zh-CN" dirty="0">
              <a:solidFill>
                <a:srgbClr val="0000FF"/>
              </a:solidFill>
            </a:endParaRPr>
          </a:p>
          <a:p>
            <a:pPr lvl="2"/>
            <a:r>
              <a:rPr lang="zh-CN" altLang="en-US" dirty="0"/>
              <a:t>在关系数据库中主要指存取方法和存储结构</a:t>
            </a:r>
            <a:endParaRPr lang="en-US" altLang="zh-CN" dirty="0"/>
          </a:p>
          <a:p>
            <a:pPr marL="814705" lvl="1" indent="-457200">
              <a:buFont typeface="+mj-lt"/>
              <a:buAutoNum type="arabicPeriod"/>
            </a:pPr>
            <a:r>
              <a:rPr lang="zh-CN" altLang="en-US" dirty="0">
                <a:solidFill>
                  <a:srgbClr val="0000FF"/>
                </a:solidFill>
              </a:rPr>
              <a:t>对物理结构进行评价</a:t>
            </a:r>
            <a:endParaRPr lang="en-US" altLang="zh-CN" dirty="0">
              <a:solidFill>
                <a:srgbClr val="0000FF"/>
              </a:solidFill>
            </a:endParaRPr>
          </a:p>
          <a:p>
            <a:pPr lvl="2"/>
            <a:r>
              <a:rPr lang="zh-CN" altLang="en-US" dirty="0"/>
              <a:t>评价的重点是时间和空间效率</a:t>
            </a:r>
            <a:endParaRPr lang="en-US" altLang="zh-CN" dirty="0"/>
          </a:p>
          <a:p>
            <a:pPr marL="814705" lvl="1" indent="-457200">
              <a:buFont typeface="+mj-lt"/>
              <a:buAutoNum type="arabicPeriod"/>
            </a:pPr>
            <a:r>
              <a:rPr lang="zh-CN" altLang="en-US" dirty="0">
                <a:solidFill>
                  <a:srgbClr val="0000FF"/>
                </a:solidFill>
              </a:rPr>
              <a:t>若评价结果满足原设计要求，则可进入到物理实施阶段。否则，就需要重新设计或修改物理结构，有时甚至要返回逻辑设计阶段修改数据模型</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物理结构设计</a:t>
            </a:r>
            <a:r>
              <a:rPr lang="en-US" altLang="zh-CN" dirty="0"/>
              <a:t>(cont’d)</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solidFill>
                  <a:srgbClr val="0000FF"/>
                </a:solidFill>
                <a:latin typeface="等线" panose="02010600030101010101" pitchFamily="2" charset="-122"/>
                <a:ea typeface="等线" panose="02010600030101010101" pitchFamily="2" charset="-122"/>
              </a:rPr>
              <a:t>本节主要内容：</a:t>
            </a:r>
            <a:endParaRPr lang="en-US" altLang="zh-CN" sz="2800" dirty="0">
              <a:solidFill>
                <a:srgbClr val="0000FF"/>
              </a:solidFill>
              <a:latin typeface="等线" panose="02010600030101010101" pitchFamily="2" charset="-122"/>
              <a:ea typeface="等线" panose="02010600030101010101" pitchFamily="2" charset="-122"/>
            </a:endParaRPr>
          </a:p>
          <a:p>
            <a:pPr marL="814705"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数据库物理设计的内容和方法</a:t>
            </a:r>
            <a:endParaRPr lang="en-US" altLang="zh-CN" sz="2400" dirty="0">
              <a:solidFill>
                <a:srgbClr val="FF0000"/>
              </a:solidFill>
              <a:latin typeface="等线" panose="02010600030101010101" pitchFamily="2" charset="-122"/>
              <a:ea typeface="等线" panose="02010600030101010101" pitchFamily="2" charset="-122"/>
            </a:endParaRPr>
          </a:p>
          <a:p>
            <a:pPr marL="814705"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关系模式</a:t>
            </a:r>
            <a:r>
              <a:rPr lang="zh-CN" altLang="en-US" sz="2400" dirty="0">
                <a:solidFill>
                  <a:srgbClr val="FF0000"/>
                </a:solidFill>
                <a:highlight>
                  <a:srgbClr val="FFFF00"/>
                </a:highlight>
                <a:latin typeface="等线" panose="02010600030101010101" pitchFamily="2" charset="-122"/>
                <a:ea typeface="等线" panose="02010600030101010101" pitchFamily="2" charset="-122"/>
              </a:rPr>
              <a:t>存取方法</a:t>
            </a:r>
            <a:r>
              <a:rPr lang="zh-CN" altLang="en-US" sz="2400" dirty="0">
                <a:solidFill>
                  <a:srgbClr val="FF0000"/>
                </a:solidFill>
                <a:latin typeface="等线" panose="02010600030101010101" pitchFamily="2" charset="-122"/>
                <a:ea typeface="等线" panose="02010600030101010101" pitchFamily="2" charset="-122"/>
              </a:rPr>
              <a:t>选择</a:t>
            </a:r>
            <a:endParaRPr lang="zh-CN" altLang="en-US" sz="2400" dirty="0">
              <a:solidFill>
                <a:srgbClr val="FF0000"/>
              </a:solidFill>
              <a:latin typeface="等线" panose="02010600030101010101" pitchFamily="2" charset="-122"/>
              <a:ea typeface="等线" panose="02010600030101010101" pitchFamily="2" charset="-122"/>
            </a:endParaRPr>
          </a:p>
          <a:p>
            <a:pPr marL="814705"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确定数据库的</a:t>
            </a:r>
            <a:r>
              <a:rPr lang="zh-CN" altLang="en-US" sz="2400" dirty="0">
                <a:solidFill>
                  <a:srgbClr val="FF0000"/>
                </a:solidFill>
                <a:highlight>
                  <a:srgbClr val="FFFF00"/>
                </a:highlight>
                <a:latin typeface="等线" panose="02010600030101010101" pitchFamily="2" charset="-122"/>
                <a:ea typeface="等线" panose="02010600030101010101" pitchFamily="2" charset="-122"/>
              </a:rPr>
              <a:t>存储结构</a:t>
            </a:r>
            <a:endParaRPr lang="en-US" altLang="zh-CN" sz="2400" dirty="0">
              <a:solidFill>
                <a:srgbClr val="FF0000"/>
              </a:solidFill>
              <a:latin typeface="等线" panose="02010600030101010101" pitchFamily="2" charset="-122"/>
              <a:ea typeface="等线" panose="02010600030101010101" pitchFamily="2" charset="-122"/>
            </a:endParaRPr>
          </a:p>
          <a:p>
            <a:pPr marL="814705"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评价物理结构</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数据库物理设计的内容和方法</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没有通用</a:t>
            </a:r>
            <a:r>
              <a:rPr lang="zh-CN" altLang="en-US" dirty="0"/>
              <a:t>的物理设计方法，只有一般的设计内容和原则</a:t>
            </a:r>
            <a:endParaRPr lang="en-US" altLang="zh-CN" dirty="0"/>
          </a:p>
          <a:p>
            <a:pPr marL="622300" lvl="1" indent="-265430"/>
            <a:r>
              <a:rPr lang="zh-CN" altLang="en-US" sz="2000" dirty="0"/>
              <a:t>不同的数据库产品所提供的</a:t>
            </a:r>
            <a:r>
              <a:rPr lang="zh-CN" altLang="en-US" sz="2000" dirty="0">
                <a:solidFill>
                  <a:srgbClr val="FF0000"/>
                </a:solidFill>
              </a:rPr>
              <a:t>物理环境、存取方法和存取结构</a:t>
            </a:r>
            <a:r>
              <a:rPr lang="zh-CN" altLang="en-US" sz="2000" dirty="0"/>
              <a:t>有很大的差别</a:t>
            </a:r>
            <a:endParaRPr lang="en-US" altLang="zh-CN" sz="2000" dirty="0"/>
          </a:p>
          <a:p>
            <a:pPr marL="622300" lvl="1" indent="-265430"/>
            <a:r>
              <a:rPr lang="zh-CN" altLang="en-US" sz="2000" dirty="0"/>
              <a:t>能供设计人员使用的</a:t>
            </a:r>
            <a:r>
              <a:rPr lang="zh-CN" altLang="en-US" sz="2000" dirty="0">
                <a:solidFill>
                  <a:srgbClr val="FF0000"/>
                </a:solidFill>
              </a:rPr>
              <a:t>设计变量、参数范围</a:t>
            </a:r>
            <a:r>
              <a:rPr lang="zh-CN" altLang="en-US" sz="2000" dirty="0"/>
              <a:t>也很不相同</a:t>
            </a:r>
            <a:endParaRPr lang="en-US" altLang="zh-CN" sz="2000" dirty="0"/>
          </a:p>
          <a:p>
            <a:r>
              <a:rPr lang="zh-CN" altLang="en-US" dirty="0">
                <a:solidFill>
                  <a:srgbClr val="0000FF"/>
                </a:solidFill>
              </a:rPr>
              <a:t>物理设计的总目标</a:t>
            </a:r>
            <a:r>
              <a:rPr lang="zh-CN" altLang="en-US" dirty="0"/>
              <a:t>：</a:t>
            </a:r>
            <a:endParaRPr lang="en-US" altLang="zh-CN" dirty="0"/>
          </a:p>
          <a:p>
            <a:pPr marL="622300" lvl="1" indent="-265430"/>
            <a:r>
              <a:rPr lang="zh-CN" altLang="en-US" sz="2000" dirty="0"/>
              <a:t>在数据库上运行的各种事务</a:t>
            </a:r>
            <a:r>
              <a:rPr lang="zh-CN" altLang="en-US" sz="2000" dirty="0">
                <a:solidFill>
                  <a:srgbClr val="FF0000"/>
                </a:solidFill>
              </a:rPr>
              <a:t>响应时间小、存储空间利用率高、事务吞吐量率</a:t>
            </a:r>
            <a:r>
              <a:rPr lang="zh-CN" altLang="en-US" sz="2000" dirty="0"/>
              <a:t>大</a:t>
            </a:r>
            <a:endParaRPr lang="en-US" altLang="zh-CN" sz="2000" dirty="0"/>
          </a:p>
          <a:p>
            <a:r>
              <a:rPr lang="zh-CN" altLang="en-US" dirty="0">
                <a:solidFill>
                  <a:srgbClr val="0000FF"/>
                </a:solidFill>
              </a:rPr>
              <a:t>物理设计的准备工作</a:t>
            </a:r>
            <a:endParaRPr lang="zh-CN" altLang="en-US" dirty="0">
              <a:solidFill>
                <a:srgbClr val="0000FF"/>
              </a:solidFill>
            </a:endParaRPr>
          </a:p>
          <a:p>
            <a:pPr marL="622300" lvl="1" indent="-265430"/>
            <a:r>
              <a:rPr lang="zh-CN" altLang="en-US" sz="2000" dirty="0"/>
              <a:t>充分了解</a:t>
            </a:r>
            <a:r>
              <a:rPr lang="zh-CN" altLang="en-US" sz="2000" dirty="0">
                <a:solidFill>
                  <a:srgbClr val="FF0000"/>
                </a:solidFill>
              </a:rPr>
              <a:t>应用环境</a:t>
            </a:r>
            <a:r>
              <a:rPr lang="zh-CN" altLang="en-US" sz="2000" dirty="0"/>
              <a:t>，详细分析要</a:t>
            </a:r>
            <a:r>
              <a:rPr lang="zh-CN" altLang="en-US" sz="2000" dirty="0">
                <a:solidFill>
                  <a:srgbClr val="FF0000"/>
                </a:solidFill>
              </a:rPr>
              <a:t>运行的事务</a:t>
            </a:r>
            <a:r>
              <a:rPr lang="zh-CN" altLang="en-US" sz="2000" dirty="0"/>
              <a:t>，以获得选择物理数据库设计所需参数</a:t>
            </a:r>
            <a:endParaRPr lang="en-US" altLang="zh-CN" sz="2000" dirty="0"/>
          </a:p>
          <a:p>
            <a:pPr marL="622300" lvl="1" indent="-265430"/>
            <a:r>
              <a:rPr lang="zh-CN" altLang="en-US" sz="2000" dirty="0"/>
              <a:t>充分了解所用</a:t>
            </a:r>
            <a:r>
              <a:rPr lang="en-US" altLang="zh-CN" sz="2000" dirty="0"/>
              <a:t>RDBMS</a:t>
            </a:r>
            <a:r>
              <a:rPr lang="zh-CN" altLang="en-US" sz="2000" dirty="0"/>
              <a:t>的内部特征，特别是系统提供的存取方法和存储结构</a:t>
            </a:r>
            <a:endParaRPr lang="en-US" altLang="zh-CN" sz="2000" dirty="0"/>
          </a:p>
          <a:p>
            <a:r>
              <a:rPr lang="zh-CN" altLang="en-US" dirty="0">
                <a:solidFill>
                  <a:srgbClr val="0000FF"/>
                </a:solidFill>
              </a:rPr>
              <a:t>关系数据库物理设计的内容</a:t>
            </a:r>
            <a:endParaRPr lang="en-US" altLang="zh-CN" dirty="0">
              <a:solidFill>
                <a:srgbClr val="0000FF"/>
              </a:solidFill>
            </a:endParaRPr>
          </a:p>
          <a:p>
            <a:pPr marL="533400" lvl="1" indent="-176530"/>
            <a:r>
              <a:rPr lang="zh-CN" altLang="en-US" sz="2000" dirty="0"/>
              <a:t>为关系模式选择</a:t>
            </a:r>
            <a:r>
              <a:rPr lang="zh-CN" altLang="en-US" sz="2000" dirty="0">
                <a:highlight>
                  <a:srgbClr val="FFFF00"/>
                </a:highlight>
              </a:rPr>
              <a:t>存取方法</a:t>
            </a:r>
            <a:r>
              <a:rPr lang="en-US" altLang="zh-CN" sz="2000" dirty="0">
                <a:highlight>
                  <a:srgbClr val="FFFF00"/>
                </a:highlight>
              </a:rPr>
              <a:t>(</a:t>
            </a:r>
            <a:r>
              <a:rPr lang="zh-CN" altLang="en-US" sz="2000" dirty="0">
                <a:highlight>
                  <a:srgbClr val="FFFF00"/>
                </a:highlight>
              </a:rPr>
              <a:t>建立存取路径</a:t>
            </a:r>
            <a:r>
              <a:rPr lang="en-US" altLang="zh-CN" sz="2000" dirty="0">
                <a:highlight>
                  <a:srgbClr val="FFFF00"/>
                </a:highlight>
              </a:rPr>
              <a:t>)</a:t>
            </a:r>
            <a:r>
              <a:rPr lang="zh-CN" altLang="en-US" sz="2000" dirty="0"/>
              <a:t>；设计</a:t>
            </a:r>
            <a:r>
              <a:rPr lang="zh-CN" altLang="en-US" sz="2000" dirty="0">
                <a:highlight>
                  <a:srgbClr val="FFFF00"/>
                </a:highlight>
              </a:rPr>
              <a:t>关系</a:t>
            </a:r>
            <a:r>
              <a:rPr lang="zh-CN" altLang="en-US" sz="2000" dirty="0"/>
              <a:t>、</a:t>
            </a:r>
            <a:r>
              <a:rPr lang="zh-CN" altLang="en-US" sz="2000" dirty="0">
                <a:highlight>
                  <a:srgbClr val="FFFF00"/>
                </a:highlight>
              </a:rPr>
              <a:t>索引</a:t>
            </a:r>
            <a:r>
              <a:rPr lang="zh-CN" altLang="en-US" sz="2000" dirty="0"/>
              <a:t>等数据库文件的物理存储结构</a:t>
            </a: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6593115" cy="6155026"/>
          </a:xfrm>
        </p:spPr>
        <p:txBody>
          <a:bodyPr>
            <a:normAutofit/>
          </a:bodyPr>
          <a:lstStyle/>
          <a:p>
            <a:r>
              <a:rPr lang="zh-CN" altLang="en-US" dirty="0">
                <a:solidFill>
                  <a:srgbClr val="0000CC"/>
                </a:solidFill>
              </a:rPr>
              <a:t>对于数据库</a:t>
            </a:r>
            <a:r>
              <a:rPr lang="zh-CN" altLang="en-US" dirty="0">
                <a:solidFill>
                  <a:srgbClr val="FF0000"/>
                </a:solidFill>
              </a:rPr>
              <a:t>查询事务</a:t>
            </a:r>
            <a:r>
              <a:rPr lang="zh-CN" altLang="en-US" dirty="0">
                <a:solidFill>
                  <a:srgbClr val="0000CC"/>
                </a:solidFill>
              </a:rPr>
              <a:t>需要知道</a:t>
            </a:r>
            <a:endParaRPr lang="en-US" altLang="zh-CN" dirty="0">
              <a:solidFill>
                <a:srgbClr val="0000CC"/>
              </a:solidFill>
            </a:endParaRPr>
          </a:p>
          <a:p>
            <a:pPr lvl="1"/>
            <a:r>
              <a:rPr lang="zh-CN" altLang="en-US" dirty="0"/>
              <a:t>查询的</a:t>
            </a:r>
            <a:r>
              <a:rPr lang="zh-CN" altLang="en-US" dirty="0">
                <a:solidFill>
                  <a:srgbClr val="FF0000"/>
                </a:solidFill>
              </a:rPr>
              <a:t>关系</a:t>
            </a:r>
            <a:endParaRPr lang="zh-CN" altLang="en-US" dirty="0">
              <a:solidFill>
                <a:srgbClr val="FF0000"/>
              </a:solidFill>
            </a:endParaRPr>
          </a:p>
          <a:p>
            <a:pPr lvl="1"/>
            <a:r>
              <a:rPr lang="zh-CN" altLang="en-US" dirty="0"/>
              <a:t>查询条件所涉及的属性</a:t>
            </a:r>
            <a:endParaRPr lang="zh-CN" altLang="en-US" dirty="0"/>
          </a:p>
          <a:p>
            <a:pPr lvl="1"/>
            <a:r>
              <a:rPr lang="zh-CN" altLang="en-US" dirty="0"/>
              <a:t>连接条件所涉及的属性</a:t>
            </a:r>
            <a:endParaRPr lang="zh-CN" altLang="en-US" dirty="0"/>
          </a:p>
          <a:p>
            <a:pPr lvl="1"/>
            <a:r>
              <a:rPr lang="zh-CN" altLang="en-US" dirty="0">
                <a:highlight>
                  <a:srgbClr val="FFFF00"/>
                </a:highlight>
              </a:rPr>
              <a:t>查询的投影属性</a:t>
            </a:r>
            <a:endParaRPr lang="en-US" altLang="zh-CN" dirty="0">
              <a:highlight>
                <a:srgbClr val="FFFF00"/>
              </a:highlight>
            </a:endParaRPr>
          </a:p>
          <a:p>
            <a:r>
              <a:rPr lang="zh-CN" altLang="en-US" dirty="0">
                <a:solidFill>
                  <a:srgbClr val="0000CC"/>
                </a:solidFill>
              </a:rPr>
              <a:t>对于数据库</a:t>
            </a:r>
            <a:r>
              <a:rPr lang="zh-CN" altLang="en-US" dirty="0">
                <a:solidFill>
                  <a:srgbClr val="FF0000"/>
                </a:solidFill>
              </a:rPr>
              <a:t>更新事务</a:t>
            </a:r>
            <a:r>
              <a:rPr lang="zh-CN" altLang="en-US" dirty="0">
                <a:solidFill>
                  <a:srgbClr val="0000CC"/>
                </a:solidFill>
              </a:rPr>
              <a:t>需要知道</a:t>
            </a:r>
            <a:endParaRPr lang="en-US" altLang="zh-CN" dirty="0">
              <a:solidFill>
                <a:srgbClr val="0000CC"/>
              </a:solidFill>
            </a:endParaRPr>
          </a:p>
          <a:p>
            <a:pPr lvl="1"/>
            <a:r>
              <a:rPr lang="zh-CN" altLang="en-US" dirty="0"/>
              <a:t>被更新的关系</a:t>
            </a:r>
            <a:endParaRPr lang="zh-CN" altLang="en-US" dirty="0"/>
          </a:p>
          <a:p>
            <a:pPr lvl="1"/>
            <a:r>
              <a:rPr lang="zh-CN" altLang="en-US" dirty="0"/>
              <a:t>每个关系上的更新操作条件所涉及的属性</a:t>
            </a:r>
            <a:endParaRPr lang="zh-CN" altLang="en-US" dirty="0"/>
          </a:p>
          <a:p>
            <a:pPr lvl="1"/>
            <a:r>
              <a:rPr lang="zh-CN" altLang="en-US" dirty="0"/>
              <a:t>修改操作要改变的属性值</a:t>
            </a:r>
            <a:endParaRPr lang="zh-CN" altLang="en-US" dirty="0"/>
          </a:p>
          <a:p>
            <a:r>
              <a:rPr lang="zh-CN" altLang="en-US" dirty="0"/>
              <a:t>每个事务在各关系上</a:t>
            </a:r>
            <a:r>
              <a:rPr lang="zh-CN" altLang="en-US" dirty="0">
                <a:solidFill>
                  <a:srgbClr val="FF0000"/>
                </a:solidFill>
              </a:rPr>
              <a:t>运行的频率和性能要求</a:t>
            </a:r>
            <a:r>
              <a:rPr lang="zh-CN" altLang="en-US" dirty="0"/>
              <a:t>，如，事务</a:t>
            </a:r>
            <a:r>
              <a:rPr lang="en-US" altLang="zh-CN" dirty="0"/>
              <a:t>T</a:t>
            </a:r>
            <a:r>
              <a:rPr lang="zh-CN" altLang="en-US" dirty="0"/>
              <a:t>必须在</a:t>
            </a:r>
            <a:r>
              <a:rPr lang="en-US" altLang="zh-CN" dirty="0"/>
              <a:t>10s</a:t>
            </a:r>
            <a:r>
              <a:rPr lang="zh-CN" altLang="en-US" dirty="0"/>
              <a:t>内结束</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右大括号 4"/>
          <p:cNvSpPr/>
          <p:nvPr/>
        </p:nvSpPr>
        <p:spPr>
          <a:xfrm>
            <a:off x="7188200" y="691841"/>
            <a:ext cx="927100" cy="4988014"/>
          </a:xfrm>
          <a:prstGeom prst="rightBrace">
            <a:avLst>
              <a:gd name="adj1" fmla="val 8333"/>
              <a:gd name="adj2" fmla="val 49735"/>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p:cNvSpPr txBox="1"/>
          <p:nvPr/>
        </p:nvSpPr>
        <p:spPr>
          <a:xfrm>
            <a:off x="8115300" y="2659550"/>
            <a:ext cx="2959100" cy="1052596"/>
          </a:xfrm>
          <a:prstGeom prst="rect">
            <a:avLst/>
          </a:prstGeom>
          <a:noFill/>
        </p:spPr>
        <p:txBody>
          <a:bodyPr wrap="square" rtlCol="0">
            <a:spAutoFit/>
          </a:bodyPr>
          <a:lstStyle/>
          <a:p>
            <a:pPr>
              <a:lnSpc>
                <a:spcPct val="130000"/>
              </a:lnSpc>
            </a:pPr>
            <a:r>
              <a:rPr lang="zh-CN" altLang="en-US" sz="2400" dirty="0">
                <a:solidFill>
                  <a:srgbClr val="0000FF"/>
                </a:solidFill>
                <a:latin typeface="等线 Light" panose="02010600030101010101" pitchFamily="2" charset="-122"/>
                <a:ea typeface="等线 Light" panose="02010600030101010101" pitchFamily="2" charset="-122"/>
              </a:rPr>
              <a:t>这些信息是确定关系的存取方法的依据</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up)">
                                      <p:cBhvr>
                                        <p:cTn id="45" dur="500"/>
                                        <p:tgtEl>
                                          <p:spTgt spid="3">
                                            <p:txEl>
                                              <p:pRg st="9" end="9"/>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2000"/>
                                        <p:tgtEl>
                                          <p:spTgt spid="5"/>
                                        </p:tgtEl>
                                      </p:cBhvr>
                                    </p:animEffec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关系模式存取方法选择</a:t>
            </a:r>
            <a:endParaRPr lang="zh-CN" altLang="en-US" dirty="0"/>
          </a:p>
        </p:txBody>
      </p:sp>
      <p:sp>
        <p:nvSpPr>
          <p:cNvPr id="3" name="内容占位符 2"/>
          <p:cNvSpPr>
            <a:spLocks noGrp="1"/>
          </p:cNvSpPr>
          <p:nvPr>
            <p:ph idx="1"/>
          </p:nvPr>
        </p:nvSpPr>
        <p:spPr/>
        <p:txBody>
          <a:bodyPr/>
          <a:lstStyle/>
          <a:p>
            <a:r>
              <a:rPr lang="zh-CN" altLang="zh-CN" dirty="0"/>
              <a:t>数据库系统是多用户共享的系统，对同一个关系要建立多条存取路径才能满足多用户的多种应用要求。</a:t>
            </a:r>
            <a:endParaRPr lang="zh-CN" altLang="zh-CN" dirty="0"/>
          </a:p>
          <a:p>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a:t>
            </a:r>
            <a:r>
              <a:rPr lang="en-US" altLang="zh-CN" dirty="0"/>
              <a:t>RDBMS</a:t>
            </a:r>
            <a:r>
              <a:rPr lang="zh-CN" altLang="zh-CN" dirty="0"/>
              <a:t>支持的</a:t>
            </a:r>
            <a:r>
              <a:rPr lang="zh-CN" altLang="zh-CN" dirty="0">
                <a:solidFill>
                  <a:srgbClr val="0000FF"/>
                </a:solidFill>
              </a:rPr>
              <a:t>存取方法确定选择哪些存取方法</a:t>
            </a:r>
            <a:r>
              <a:rPr lang="zh-CN" altLang="zh-CN" dirty="0"/>
              <a:t>。</a:t>
            </a:r>
            <a:endParaRPr lang="en-US" altLang="zh-CN" dirty="0"/>
          </a:p>
          <a:p>
            <a:r>
              <a:rPr lang="zh-CN" altLang="en-US" dirty="0"/>
              <a:t>数据库管理系统常用存取方法</a:t>
            </a:r>
            <a:endParaRPr lang="en-US" altLang="zh-CN" dirty="0"/>
          </a:p>
          <a:p>
            <a:pPr lvl="1"/>
            <a:r>
              <a:rPr lang="en-US" altLang="zh-CN" dirty="0">
                <a:solidFill>
                  <a:srgbClr val="0000FF"/>
                </a:solidFill>
                <a:highlight>
                  <a:srgbClr val="FFFF00"/>
                </a:highlight>
              </a:rPr>
              <a:t>B+</a:t>
            </a:r>
            <a:r>
              <a:rPr lang="zh-CN" altLang="en-US" dirty="0">
                <a:solidFill>
                  <a:srgbClr val="0000FF"/>
                </a:solidFill>
                <a:highlight>
                  <a:srgbClr val="FFFF00"/>
                </a:highlight>
              </a:rPr>
              <a:t>树索引存取方法</a:t>
            </a:r>
            <a:endParaRPr lang="en-US" altLang="zh-CN" dirty="0">
              <a:solidFill>
                <a:srgbClr val="0000FF"/>
              </a:solidFill>
              <a:highlight>
                <a:srgbClr val="FFFF00"/>
              </a:highlight>
            </a:endParaRPr>
          </a:p>
          <a:p>
            <a:pPr lvl="1"/>
            <a:r>
              <a:rPr lang="en-US" altLang="zh-CN" dirty="0">
                <a:solidFill>
                  <a:srgbClr val="0000FF"/>
                </a:solidFill>
                <a:highlight>
                  <a:srgbClr val="FFFF00"/>
                </a:highlight>
              </a:rPr>
              <a:t>Hash</a:t>
            </a:r>
            <a:r>
              <a:rPr lang="zh-CN" altLang="en-US" dirty="0">
                <a:solidFill>
                  <a:srgbClr val="0000FF"/>
                </a:solidFill>
                <a:highlight>
                  <a:srgbClr val="FFFF00"/>
                </a:highlight>
              </a:rPr>
              <a:t>索引存取方法</a:t>
            </a:r>
            <a:endParaRPr lang="en-US" altLang="zh-CN" dirty="0">
              <a:solidFill>
                <a:srgbClr val="0000FF"/>
              </a:solidFill>
              <a:highlight>
                <a:srgbClr val="FFFF00"/>
              </a:highlight>
            </a:endParaRPr>
          </a:p>
          <a:p>
            <a:pPr lvl="1"/>
            <a:r>
              <a:rPr lang="zh-CN" altLang="en-US" dirty="0">
                <a:solidFill>
                  <a:srgbClr val="0000FF"/>
                </a:solidFill>
                <a:highlight>
                  <a:srgbClr val="FFFF00"/>
                </a:highlight>
              </a:rPr>
              <a:t>聚簇存取方法</a:t>
            </a:r>
            <a:endParaRPr lang="en-US" altLang="zh-CN" dirty="0">
              <a:solidFill>
                <a:srgbClr val="0000FF"/>
              </a:solidFill>
              <a:highlight>
                <a:srgbClr val="FFFF00"/>
              </a:highlight>
            </a:endParaRPr>
          </a:p>
          <a:p>
            <a:endParaRPr lang="en-US" altLang="zh-CN" dirty="0">
              <a:solidFill>
                <a:srgbClr val="0000FF"/>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lnSpcReduction="10000"/>
          </a:bodyPr>
          <a:lstStyle/>
          <a:p>
            <a:r>
              <a:rPr lang="en-US" altLang="zh-CN" u="sng" dirty="0">
                <a:solidFill>
                  <a:srgbClr val="FF0000"/>
                </a:solidFill>
              </a:rPr>
              <a:t>B+</a:t>
            </a:r>
            <a:r>
              <a:rPr lang="zh-CN" altLang="en-US" u="sng" dirty="0">
                <a:solidFill>
                  <a:srgbClr val="FF0000"/>
                </a:solidFill>
              </a:rPr>
              <a:t>树索引存取方法的选择</a:t>
            </a:r>
            <a:endParaRPr lang="en-US" altLang="zh-CN" u="sng" dirty="0">
              <a:solidFill>
                <a:srgbClr val="FF0000"/>
              </a:solidFill>
            </a:endParaRPr>
          </a:p>
          <a:p>
            <a:r>
              <a:rPr lang="zh-CN" altLang="en-US" dirty="0">
                <a:solidFill>
                  <a:srgbClr val="0000FF"/>
                </a:solidFill>
              </a:rPr>
              <a:t>索引存取方法的选择</a:t>
            </a:r>
            <a:endParaRPr lang="en-US" altLang="zh-CN" dirty="0">
              <a:solidFill>
                <a:srgbClr val="0000FF"/>
              </a:solidFill>
            </a:endParaRPr>
          </a:p>
          <a:p>
            <a:pPr lvl="1"/>
            <a:r>
              <a:rPr lang="zh-CN" altLang="en-US" dirty="0"/>
              <a:t>根据应用要求确定对关系的哪些属性列建立索引、哪些属性列建立组合索引、哪些索引要设计为唯一索引</a:t>
            </a:r>
            <a:endParaRPr lang="en-US" altLang="zh-CN" dirty="0"/>
          </a:p>
          <a:p>
            <a:pPr lvl="1"/>
            <a:r>
              <a:rPr lang="zh-CN" altLang="en-US" dirty="0">
                <a:solidFill>
                  <a:srgbClr val="FF0000"/>
                </a:solidFill>
              </a:rPr>
              <a:t>选择的一般规则</a:t>
            </a:r>
            <a:endParaRPr lang="en-US" altLang="zh-CN" dirty="0">
              <a:solidFill>
                <a:srgbClr val="FF0000"/>
              </a:solidFill>
            </a:endParaRPr>
          </a:p>
          <a:p>
            <a:pPr lvl="2"/>
            <a:r>
              <a:rPr lang="zh-CN" altLang="en-US" dirty="0"/>
              <a:t>如果一个</a:t>
            </a:r>
            <a:r>
              <a:rPr lang="en-US" altLang="zh-CN" dirty="0"/>
              <a:t>(</a:t>
            </a:r>
            <a:r>
              <a:rPr lang="zh-CN" altLang="en-US" dirty="0"/>
              <a:t>或一组</a:t>
            </a:r>
            <a:r>
              <a:rPr lang="en-US" altLang="zh-CN" dirty="0"/>
              <a:t>)</a:t>
            </a:r>
            <a:r>
              <a:rPr lang="zh-CN" altLang="en-US" dirty="0"/>
              <a:t>属性</a:t>
            </a:r>
            <a:r>
              <a:rPr lang="zh-CN" altLang="en-US" dirty="0">
                <a:solidFill>
                  <a:srgbClr val="FF0000"/>
                </a:solidFill>
                <a:highlight>
                  <a:srgbClr val="FFFF00"/>
                </a:highlight>
              </a:rPr>
              <a:t>经常在查询条件中出现</a:t>
            </a:r>
            <a:r>
              <a:rPr lang="zh-CN" altLang="en-US" dirty="0"/>
              <a:t>，则考虑在这个</a:t>
            </a:r>
            <a:r>
              <a:rPr lang="en-US" altLang="zh-CN" dirty="0"/>
              <a:t>(</a:t>
            </a:r>
            <a:r>
              <a:rPr lang="zh-CN" altLang="en-US" dirty="0"/>
              <a:t>或这组</a:t>
            </a:r>
            <a:r>
              <a:rPr lang="en-US" altLang="zh-CN" dirty="0"/>
              <a:t>)</a:t>
            </a:r>
            <a:r>
              <a:rPr lang="zh-CN" altLang="en-US" dirty="0"/>
              <a:t>属性上建立索引</a:t>
            </a:r>
            <a:r>
              <a:rPr lang="en-US" altLang="zh-CN" dirty="0"/>
              <a:t>(</a:t>
            </a:r>
            <a:r>
              <a:rPr lang="zh-CN" altLang="en-US" dirty="0"/>
              <a:t>或组合索引</a:t>
            </a:r>
            <a:r>
              <a:rPr lang="en-US" altLang="zh-CN" dirty="0"/>
              <a:t>)</a:t>
            </a:r>
            <a:endParaRPr lang="en-US" altLang="zh-CN" dirty="0"/>
          </a:p>
          <a:p>
            <a:pPr lvl="2"/>
            <a:r>
              <a:rPr lang="zh-CN" altLang="en-US" dirty="0"/>
              <a:t>如果一个属性经常作为</a:t>
            </a:r>
            <a:r>
              <a:rPr lang="zh-CN" altLang="en-US" dirty="0">
                <a:solidFill>
                  <a:srgbClr val="FF0000"/>
                </a:solidFill>
                <a:highlight>
                  <a:srgbClr val="FFFF00"/>
                </a:highlight>
              </a:rPr>
              <a:t>最大值和最小值等聚集函数</a:t>
            </a:r>
            <a:r>
              <a:rPr lang="zh-CN" altLang="en-US" dirty="0">
                <a:highlight>
                  <a:srgbClr val="FFFF00"/>
                </a:highlight>
              </a:rPr>
              <a:t>的参数</a:t>
            </a:r>
            <a:r>
              <a:rPr lang="zh-CN" altLang="en-US" dirty="0"/>
              <a:t>，则考虑在这个属性上建立索引</a:t>
            </a:r>
            <a:endParaRPr lang="zh-CN" altLang="en-US" dirty="0"/>
          </a:p>
          <a:p>
            <a:pPr lvl="2"/>
            <a:r>
              <a:rPr lang="zh-CN" altLang="en-US" dirty="0"/>
              <a:t>如果一个</a:t>
            </a:r>
            <a:r>
              <a:rPr lang="en-US" altLang="zh-CN" dirty="0"/>
              <a:t>(</a:t>
            </a:r>
            <a:r>
              <a:rPr lang="zh-CN" altLang="en-US" dirty="0"/>
              <a:t>或一组</a:t>
            </a:r>
            <a:r>
              <a:rPr lang="en-US" altLang="zh-CN" dirty="0"/>
              <a:t>)</a:t>
            </a:r>
            <a:r>
              <a:rPr lang="zh-CN" altLang="en-US" dirty="0"/>
              <a:t>属性经常在</a:t>
            </a:r>
            <a:r>
              <a:rPr lang="zh-CN" altLang="en-US" dirty="0">
                <a:solidFill>
                  <a:srgbClr val="FF0000"/>
                </a:solidFill>
                <a:highlight>
                  <a:srgbClr val="FFFF00"/>
                </a:highlight>
              </a:rPr>
              <a:t>连接操作的连接条件</a:t>
            </a:r>
            <a:r>
              <a:rPr lang="zh-CN" altLang="en-US" dirty="0"/>
              <a:t>中出现，则考虑在这个</a:t>
            </a:r>
            <a:r>
              <a:rPr lang="en-US" altLang="zh-CN" dirty="0"/>
              <a:t>(</a:t>
            </a:r>
            <a:r>
              <a:rPr lang="zh-CN" altLang="en-US" dirty="0"/>
              <a:t>或这组</a:t>
            </a:r>
            <a:r>
              <a:rPr lang="en-US" altLang="zh-CN" dirty="0"/>
              <a:t>)</a:t>
            </a:r>
            <a:r>
              <a:rPr lang="zh-CN" altLang="en-US" dirty="0"/>
              <a:t>属性上建立索引</a:t>
            </a:r>
            <a:endParaRPr lang="en-US" altLang="zh-CN" dirty="0"/>
          </a:p>
          <a:p>
            <a:r>
              <a:rPr lang="zh-CN" altLang="en-US" dirty="0"/>
              <a:t>关系上定义的索引数过多会带来较多的额外开销</a:t>
            </a:r>
            <a:endParaRPr lang="zh-CN" altLang="en-US" dirty="0"/>
          </a:p>
          <a:p>
            <a:pPr lvl="1"/>
            <a:r>
              <a:rPr lang="zh-CN" altLang="en-US" dirty="0">
                <a:solidFill>
                  <a:srgbClr val="0000FF"/>
                </a:solidFill>
              </a:rPr>
              <a:t>维护索引的开销</a:t>
            </a:r>
            <a:endParaRPr lang="en-US" altLang="zh-CN" dirty="0">
              <a:solidFill>
                <a:srgbClr val="0000FF"/>
              </a:solidFill>
            </a:endParaRPr>
          </a:p>
          <a:p>
            <a:pPr lvl="1"/>
            <a:r>
              <a:rPr lang="zh-CN" altLang="en-US" dirty="0">
                <a:solidFill>
                  <a:srgbClr val="0000FF"/>
                </a:solidFill>
              </a:rPr>
              <a:t>查找索引的开销</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a:bodyPr>
          <a:lstStyle/>
          <a:p>
            <a:r>
              <a:rPr lang="en-US" altLang="zh-CN" u="sng" dirty="0">
                <a:solidFill>
                  <a:srgbClr val="FF0000"/>
                </a:solidFill>
              </a:rPr>
              <a:t>Hash</a:t>
            </a:r>
            <a:r>
              <a:rPr lang="zh-CN" altLang="en-US" u="sng" dirty="0">
                <a:solidFill>
                  <a:srgbClr val="FF0000"/>
                </a:solidFill>
              </a:rPr>
              <a:t>索引存取方法的选择</a:t>
            </a:r>
            <a:endParaRPr lang="en-US" altLang="zh-CN" u="sng" dirty="0">
              <a:solidFill>
                <a:srgbClr val="FF0000"/>
              </a:solidFill>
            </a:endParaRPr>
          </a:p>
          <a:p>
            <a:r>
              <a:rPr lang="zh-CN" altLang="en-US" dirty="0">
                <a:solidFill>
                  <a:srgbClr val="0000FF"/>
                </a:solidFill>
              </a:rPr>
              <a:t>选择</a:t>
            </a:r>
            <a:r>
              <a:rPr lang="en-US" altLang="zh-CN" dirty="0">
                <a:solidFill>
                  <a:srgbClr val="0000FF"/>
                </a:solidFill>
              </a:rPr>
              <a:t>Hash</a:t>
            </a:r>
            <a:r>
              <a:rPr lang="zh-CN" altLang="en-US" dirty="0">
                <a:solidFill>
                  <a:srgbClr val="0000FF"/>
                </a:solidFill>
              </a:rPr>
              <a:t>存取方法的规则</a:t>
            </a:r>
            <a:endParaRPr lang="zh-CN" altLang="en-US" dirty="0">
              <a:solidFill>
                <a:srgbClr val="0000FF"/>
              </a:solidFill>
            </a:endParaRPr>
          </a:p>
          <a:p>
            <a:pPr lvl="1"/>
            <a:r>
              <a:rPr lang="zh-CN" altLang="en-US" dirty="0"/>
              <a:t>如果一个关系的属性主要出现在</a:t>
            </a:r>
            <a:r>
              <a:rPr lang="zh-CN" altLang="en-US" dirty="0">
                <a:solidFill>
                  <a:srgbClr val="FF0000"/>
                </a:solidFill>
              </a:rPr>
              <a:t>等值连接条件</a:t>
            </a:r>
            <a:r>
              <a:rPr lang="zh-CN" altLang="en-US" dirty="0"/>
              <a:t>中或主要出现在</a:t>
            </a:r>
            <a:r>
              <a:rPr lang="zh-CN" altLang="en-US" dirty="0">
                <a:solidFill>
                  <a:srgbClr val="FF0000"/>
                </a:solidFill>
              </a:rPr>
              <a:t>等值比较选择</a:t>
            </a:r>
            <a:r>
              <a:rPr lang="zh-CN" altLang="en-US" dirty="0"/>
              <a:t>条件中，而</a:t>
            </a:r>
            <a:r>
              <a:rPr lang="zh-CN" altLang="en-US" dirty="0">
                <a:solidFill>
                  <a:srgbClr val="FF0000"/>
                </a:solidFill>
              </a:rPr>
              <a:t>且满足</a:t>
            </a:r>
            <a:r>
              <a:rPr lang="zh-CN" altLang="en-US" dirty="0"/>
              <a:t>下列两个条件之一</a:t>
            </a:r>
            <a:endParaRPr lang="zh-CN" altLang="en-US" dirty="0"/>
          </a:p>
          <a:p>
            <a:pPr marL="1172845" lvl="2" indent="-457200">
              <a:buFont typeface="+mj-ea"/>
              <a:buAutoNum type="circleNumDbPlain"/>
            </a:pPr>
            <a:r>
              <a:rPr lang="zh-CN" altLang="en-US" dirty="0">
                <a:solidFill>
                  <a:srgbClr val="0000FF"/>
                </a:solidFill>
              </a:rPr>
              <a:t>该关系的</a:t>
            </a:r>
            <a:r>
              <a:rPr lang="zh-CN" altLang="en-US" dirty="0">
                <a:solidFill>
                  <a:srgbClr val="0000FF"/>
                </a:solidFill>
                <a:highlight>
                  <a:srgbClr val="FFFF00"/>
                </a:highlight>
              </a:rPr>
              <a:t>大小可预知，而且不变</a:t>
            </a:r>
            <a:r>
              <a:rPr lang="zh-CN" altLang="en-US" dirty="0">
                <a:solidFill>
                  <a:srgbClr val="0000FF"/>
                </a:solidFill>
              </a:rPr>
              <a:t>；</a:t>
            </a:r>
            <a:endParaRPr lang="zh-CN" altLang="en-US" dirty="0">
              <a:solidFill>
                <a:srgbClr val="0000FF"/>
              </a:solidFill>
            </a:endParaRPr>
          </a:p>
          <a:p>
            <a:pPr marL="1172845" lvl="2" indent="-457200">
              <a:buFont typeface="+mj-ea"/>
              <a:buAutoNum type="circleNumDbPlain"/>
            </a:pPr>
            <a:r>
              <a:rPr lang="zh-CN" altLang="en-US" dirty="0">
                <a:solidFill>
                  <a:srgbClr val="0000FF"/>
                </a:solidFill>
              </a:rPr>
              <a:t>该关系的大小动态改变，但所选用的数据库管理系统提供了</a:t>
            </a:r>
            <a:r>
              <a:rPr lang="zh-CN" altLang="en-US" dirty="0">
                <a:solidFill>
                  <a:srgbClr val="0000FF"/>
                </a:solidFill>
                <a:highlight>
                  <a:srgbClr val="FFFF00"/>
                </a:highlight>
              </a:rPr>
              <a:t>动态</a:t>
            </a:r>
            <a:r>
              <a:rPr lang="en-US" altLang="zh-CN" dirty="0">
                <a:solidFill>
                  <a:srgbClr val="0000FF"/>
                </a:solidFill>
                <a:highlight>
                  <a:srgbClr val="FFFF00"/>
                </a:highlight>
              </a:rPr>
              <a:t>Hash</a:t>
            </a:r>
            <a:r>
              <a:rPr lang="zh-CN" altLang="en-US" dirty="0">
                <a:solidFill>
                  <a:srgbClr val="0000FF"/>
                </a:solidFill>
                <a:highlight>
                  <a:srgbClr val="FFFF00"/>
                </a:highlight>
              </a:rPr>
              <a:t>存取</a:t>
            </a:r>
            <a:r>
              <a:rPr lang="zh-CN" altLang="en-US" dirty="0">
                <a:solidFill>
                  <a:srgbClr val="0000FF"/>
                </a:solidFill>
              </a:rPr>
              <a:t>方法</a:t>
            </a:r>
            <a:endParaRPr lang="en-US" altLang="zh-CN" dirty="0">
              <a:solidFill>
                <a:srgbClr val="0000FF"/>
              </a:solidFill>
            </a:endParaRPr>
          </a:p>
          <a:p>
            <a:pPr marL="342900" lvl="2" indent="-342900"/>
            <a:endParaRPr lang="en-US" altLang="zh-CN" sz="1100" dirty="0">
              <a:solidFill>
                <a:srgbClr val="0000FF"/>
              </a:solidFill>
            </a:endParaRPr>
          </a:p>
          <a:p>
            <a:pPr lvl="0"/>
            <a:r>
              <a:rPr lang="zh-CN" altLang="en-US" u="sng" dirty="0">
                <a:solidFill>
                  <a:srgbClr val="FF0000"/>
                </a:solidFill>
              </a:rPr>
              <a:t>聚簇存取方法的选择</a:t>
            </a:r>
            <a:endParaRPr lang="en-US" altLang="zh-CN" u="sng" dirty="0">
              <a:solidFill>
                <a:srgbClr val="FF0000"/>
              </a:solidFill>
            </a:endParaRPr>
          </a:p>
          <a:p>
            <a:pPr lvl="1"/>
            <a:r>
              <a:rPr lang="zh-CN" altLang="en-US" dirty="0">
                <a:solidFill>
                  <a:srgbClr val="0000FF"/>
                </a:solidFill>
              </a:rPr>
              <a:t>聚簇与聚簇码</a:t>
            </a:r>
            <a:endParaRPr lang="en-US" altLang="zh-CN" dirty="0">
              <a:solidFill>
                <a:srgbClr val="0000FF"/>
              </a:solidFill>
            </a:endParaRPr>
          </a:p>
          <a:p>
            <a:pPr lvl="2"/>
            <a:r>
              <a:rPr lang="zh-CN" altLang="en-US" dirty="0"/>
              <a:t>为了提高某个属性</a:t>
            </a:r>
            <a:r>
              <a:rPr lang="en-US" altLang="zh-CN" dirty="0"/>
              <a:t>(</a:t>
            </a:r>
            <a:r>
              <a:rPr lang="zh-CN" altLang="en-US" dirty="0"/>
              <a:t>或属性组</a:t>
            </a:r>
            <a:r>
              <a:rPr lang="en-US" altLang="zh-CN" dirty="0"/>
              <a:t>)</a:t>
            </a:r>
            <a:r>
              <a:rPr lang="zh-CN" altLang="en-US" dirty="0"/>
              <a:t>的查询速度，把这个或这些属性上具有相同值的元组集中存放在</a:t>
            </a:r>
            <a:r>
              <a:rPr lang="zh-CN" altLang="en-US" dirty="0">
                <a:solidFill>
                  <a:srgbClr val="FF0000"/>
                </a:solidFill>
              </a:rPr>
              <a:t>连续的物理块</a:t>
            </a:r>
            <a:r>
              <a:rPr lang="zh-CN" altLang="en-US" dirty="0"/>
              <a:t>中称为</a:t>
            </a:r>
            <a:r>
              <a:rPr lang="zh-CN" altLang="en-US" dirty="0">
                <a:solidFill>
                  <a:srgbClr val="FF0000"/>
                </a:solidFill>
                <a:highlight>
                  <a:srgbClr val="FFFF00"/>
                </a:highlight>
              </a:rPr>
              <a:t>聚簇</a:t>
            </a:r>
            <a:endParaRPr lang="en-US" altLang="zh-CN" dirty="0">
              <a:solidFill>
                <a:srgbClr val="FF0000"/>
              </a:solidFill>
            </a:endParaRPr>
          </a:p>
          <a:p>
            <a:pPr lvl="2"/>
            <a:r>
              <a:rPr lang="zh-CN" altLang="en-US" dirty="0"/>
              <a:t>该属性</a:t>
            </a:r>
            <a:r>
              <a:rPr lang="en-US" altLang="zh-CN" dirty="0"/>
              <a:t>(</a:t>
            </a:r>
            <a:r>
              <a:rPr lang="zh-CN" altLang="en-US" dirty="0"/>
              <a:t>或属性组</a:t>
            </a:r>
            <a:r>
              <a:rPr lang="en-US" altLang="zh-CN" dirty="0"/>
              <a:t>)</a:t>
            </a:r>
            <a:r>
              <a:rPr lang="zh-CN" altLang="en-US" dirty="0"/>
              <a:t>称为</a:t>
            </a:r>
            <a:r>
              <a:rPr lang="zh-CN" altLang="en-US" dirty="0">
                <a:solidFill>
                  <a:srgbClr val="FF0000"/>
                </a:solidFill>
              </a:rPr>
              <a:t>聚簇码</a:t>
            </a:r>
            <a:r>
              <a:rPr lang="en-US" altLang="zh-CN" dirty="0"/>
              <a:t>(cluster key)</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olidFill>
                  <a:srgbClr val="0000FF"/>
                </a:solidFill>
              </a:rPr>
              <a:t>聚簇功能可以大大提高按聚簇码进行查询的效率</a:t>
            </a:r>
            <a:r>
              <a:rPr lang="zh-CN" altLang="en-US" dirty="0"/>
              <a:t>。</a:t>
            </a:r>
            <a:endParaRPr lang="en-US" altLang="zh-CN" dirty="0"/>
          </a:p>
          <a:p>
            <a:pPr lvl="1"/>
            <a:r>
              <a:rPr lang="en-US" altLang="zh-CN" dirty="0"/>
              <a:t>[</a:t>
            </a:r>
            <a:r>
              <a:rPr lang="zh-CN" altLang="en-US" dirty="0"/>
              <a:t>例</a:t>
            </a:r>
            <a:r>
              <a:rPr lang="en-US" altLang="zh-CN" dirty="0"/>
              <a:t>] </a:t>
            </a:r>
            <a:r>
              <a:rPr lang="zh-CN" altLang="en-US" dirty="0"/>
              <a:t>假设学生关系按所在系建有索引，现在要查询信息系的所有学生名单。</a:t>
            </a:r>
            <a:endParaRPr lang="zh-CN" altLang="en-US" dirty="0"/>
          </a:p>
          <a:p>
            <a:pPr lvl="2"/>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en-US" altLang="zh-CN" dirty="0"/>
          </a:p>
          <a:p>
            <a:pPr lvl="2"/>
            <a:r>
              <a:rPr lang="zh-CN" altLang="en-US" dirty="0"/>
              <a:t>如果将同一系的学生元组集中存放，则每读一个物理块可得到多个满足查询条件的元组，从而显著地减少了访问磁盘的次数</a:t>
            </a:r>
            <a:endParaRPr lang="en-US" altLang="zh-CN" dirty="0"/>
          </a:p>
          <a:p>
            <a:pPr lvl="2"/>
            <a:endParaRPr lang="en-US" altLang="zh-CN" sz="1200" dirty="0"/>
          </a:p>
          <a:p>
            <a:r>
              <a:rPr lang="zh-CN" altLang="en-US" dirty="0">
                <a:solidFill>
                  <a:srgbClr val="0000FF"/>
                </a:solidFill>
              </a:rPr>
              <a:t>聚簇功能不但适用于单个关系，也适用于</a:t>
            </a:r>
            <a:r>
              <a:rPr lang="zh-CN" altLang="en-US" dirty="0">
                <a:solidFill>
                  <a:srgbClr val="FF0000"/>
                </a:solidFill>
              </a:rPr>
              <a:t>经常进行连接操作</a:t>
            </a:r>
            <a:r>
              <a:rPr lang="zh-CN" altLang="en-US" dirty="0">
                <a:solidFill>
                  <a:srgbClr val="0000FF"/>
                </a:solidFill>
              </a:rPr>
              <a:t>的多个关系。</a:t>
            </a:r>
            <a:endParaRPr lang="en-US" altLang="zh-CN" dirty="0">
              <a:solidFill>
                <a:srgbClr val="0000FF"/>
              </a:solidFill>
            </a:endParaRPr>
          </a:p>
          <a:p>
            <a:pPr lvl="1"/>
            <a:r>
              <a:rPr lang="zh-CN" altLang="en-US" dirty="0"/>
              <a:t>即把多个连接关系的元组按连接属性值聚集存放，相等于把多个关系按“预连接”的形式存放</a:t>
            </a:r>
            <a:endParaRPr lang="en-US" altLang="zh-CN" dirty="0"/>
          </a:p>
          <a:p>
            <a:pPr lvl="1"/>
            <a:r>
              <a:rPr lang="zh-CN" altLang="en-US" dirty="0"/>
              <a:t>大大提高连接操作的效率</a:t>
            </a:r>
            <a:endParaRPr lang="en-US" altLang="zh-CN" dirty="0"/>
          </a:p>
          <a:p>
            <a:pPr marL="357505" lvl="1" indent="0">
              <a:buNone/>
            </a:pPr>
            <a:endParaRPr lang="en-US" altLang="zh-CN" sz="1200" dirty="0"/>
          </a:p>
          <a:p>
            <a:r>
              <a:rPr lang="zh-CN" altLang="en-US" dirty="0">
                <a:solidFill>
                  <a:srgbClr val="0000FF"/>
                </a:solidFill>
              </a:rPr>
              <a:t>一个数据库可以建立多个聚簇，一个关系只能加入一个聚簇。</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sz="2600" u="sng" dirty="0">
                <a:solidFill>
                  <a:srgbClr val="FF0000"/>
                </a:solidFill>
              </a:rPr>
              <a:t>选择聚簇存取方法</a:t>
            </a:r>
            <a:r>
              <a:rPr lang="zh-CN" altLang="en-US" sz="2600" dirty="0">
                <a:solidFill>
                  <a:srgbClr val="0000FF"/>
                </a:solidFill>
              </a:rPr>
              <a:t>就是要确定需要建立多少个聚簇，每个聚簇包括哪些关系</a:t>
            </a:r>
            <a:r>
              <a:rPr lang="zh-CN" altLang="en-US" sz="2600" dirty="0"/>
              <a:t>。</a:t>
            </a:r>
            <a:endParaRPr lang="en-US" altLang="zh-CN" sz="2600" dirty="0"/>
          </a:p>
          <a:p>
            <a:r>
              <a:rPr lang="zh-CN" altLang="en-US" sz="2600" dirty="0">
                <a:solidFill>
                  <a:srgbClr val="FF0000"/>
                </a:solidFill>
              </a:rPr>
              <a:t>具体选择步骤</a:t>
            </a:r>
            <a:r>
              <a:rPr lang="zh-CN" altLang="en-US" sz="2600" dirty="0"/>
              <a:t>：</a:t>
            </a:r>
            <a:endParaRPr lang="en-US" altLang="zh-CN" sz="2600" dirty="0"/>
          </a:p>
          <a:p>
            <a:pPr marL="814705" lvl="1" indent="-457200">
              <a:buFont typeface="+mj-lt"/>
              <a:buAutoNum type="arabicPeriod"/>
            </a:pPr>
            <a:r>
              <a:rPr lang="zh-CN" altLang="en-US" dirty="0">
                <a:solidFill>
                  <a:srgbClr val="0000FF"/>
                </a:solidFill>
                <a:highlight>
                  <a:srgbClr val="FFFF00"/>
                </a:highlight>
              </a:rPr>
              <a:t>设计候选聚簇</a:t>
            </a:r>
            <a:endParaRPr lang="en-US" altLang="zh-CN" dirty="0">
              <a:solidFill>
                <a:srgbClr val="0000FF"/>
              </a:solidFill>
              <a:highlight>
                <a:srgbClr val="FFFF00"/>
              </a:highlight>
            </a:endParaRPr>
          </a:p>
          <a:p>
            <a:pPr lvl="2"/>
            <a:r>
              <a:rPr lang="zh-CN" altLang="en-US" dirty="0"/>
              <a:t>对</a:t>
            </a:r>
            <a:r>
              <a:rPr lang="zh-CN" altLang="en-US" dirty="0">
                <a:solidFill>
                  <a:srgbClr val="FF0000"/>
                </a:solidFill>
                <a:uFill>
                  <a:solidFill>
                    <a:srgbClr val="FF0000"/>
                  </a:solidFill>
                </a:uFill>
              </a:rPr>
              <a:t>经常</a:t>
            </a:r>
            <a:r>
              <a:rPr lang="zh-CN" altLang="en-US" dirty="0"/>
              <a:t>在一起进行</a:t>
            </a:r>
            <a:r>
              <a:rPr lang="zh-CN" altLang="en-US" dirty="0">
                <a:solidFill>
                  <a:srgbClr val="FF0000"/>
                </a:solidFill>
              </a:rPr>
              <a:t>连接操作</a:t>
            </a:r>
            <a:r>
              <a:rPr lang="zh-CN" altLang="en-US" dirty="0"/>
              <a:t>的关系可以建立聚簇</a:t>
            </a:r>
            <a:endParaRPr lang="en-US" altLang="zh-CN" dirty="0"/>
          </a:p>
          <a:p>
            <a:pPr lvl="2"/>
            <a:r>
              <a:rPr lang="zh-CN" altLang="en-US" dirty="0"/>
              <a:t>如果一个关系的一组属性</a:t>
            </a:r>
            <a:r>
              <a:rPr lang="zh-CN" altLang="en-US" dirty="0">
                <a:solidFill>
                  <a:srgbClr val="FF0000"/>
                </a:solidFill>
              </a:rPr>
              <a:t>经常出现</a:t>
            </a:r>
            <a:r>
              <a:rPr lang="zh-CN" altLang="en-US" dirty="0"/>
              <a:t>在</a:t>
            </a:r>
            <a:r>
              <a:rPr lang="zh-CN" altLang="en-US" dirty="0">
                <a:solidFill>
                  <a:srgbClr val="FF0000"/>
                </a:solidFill>
              </a:rPr>
              <a:t>相等比较条件</a:t>
            </a:r>
            <a:r>
              <a:rPr lang="zh-CN" altLang="en-US" dirty="0"/>
              <a:t>中，则该单个关系可建立聚簇</a:t>
            </a:r>
            <a:endParaRPr lang="en-US" altLang="zh-CN" dirty="0"/>
          </a:p>
          <a:p>
            <a:pPr lvl="2"/>
            <a:r>
              <a:rPr lang="zh-CN" altLang="en-US" dirty="0"/>
              <a:t>如果一个关系的一个</a:t>
            </a:r>
            <a:r>
              <a:rPr lang="en-US" altLang="zh-CN" dirty="0"/>
              <a:t>(</a:t>
            </a:r>
            <a:r>
              <a:rPr lang="zh-CN" altLang="en-US" dirty="0"/>
              <a:t>或一组</a:t>
            </a:r>
            <a:r>
              <a:rPr lang="en-US" altLang="zh-CN" dirty="0"/>
              <a:t>)</a:t>
            </a:r>
            <a:r>
              <a:rPr lang="zh-CN" altLang="en-US" dirty="0"/>
              <a:t>属性上的</a:t>
            </a:r>
            <a:r>
              <a:rPr lang="zh-CN" altLang="en-US" dirty="0">
                <a:solidFill>
                  <a:srgbClr val="FF0000"/>
                </a:solidFill>
              </a:rPr>
              <a:t>值重复率</a:t>
            </a:r>
            <a:r>
              <a:rPr lang="zh-CN" altLang="en-US" dirty="0"/>
              <a:t>很高，则此单个关系可建立聚簇</a:t>
            </a:r>
            <a:endParaRPr lang="en-US" altLang="zh-CN" dirty="0"/>
          </a:p>
          <a:p>
            <a:pPr marL="814705" lvl="1" indent="-457200">
              <a:buFont typeface="+mj-lt"/>
              <a:buAutoNum type="arabicPeriod"/>
            </a:pPr>
            <a:r>
              <a:rPr lang="zh-CN" altLang="en-US" dirty="0">
                <a:solidFill>
                  <a:srgbClr val="0000FF"/>
                </a:solidFill>
                <a:highlight>
                  <a:srgbClr val="FFFF00"/>
                </a:highlight>
              </a:rPr>
              <a:t>检查候选聚簇中的关系，取消其中不必要的关系</a:t>
            </a:r>
            <a:endParaRPr lang="en-US" altLang="zh-CN" dirty="0">
              <a:solidFill>
                <a:srgbClr val="0000FF"/>
              </a:solidFill>
              <a:highlight>
                <a:srgbClr val="FFFF00"/>
              </a:highlight>
            </a:endParaRPr>
          </a:p>
          <a:p>
            <a:pPr lvl="2"/>
            <a:r>
              <a:rPr lang="zh-CN" altLang="en-US" dirty="0"/>
              <a:t>从聚簇中删除经常进行</a:t>
            </a:r>
            <a:r>
              <a:rPr lang="zh-CN" altLang="en-US" dirty="0">
                <a:solidFill>
                  <a:srgbClr val="FF0000"/>
                </a:solidFill>
              </a:rPr>
              <a:t>全表扫描</a:t>
            </a:r>
            <a:r>
              <a:rPr lang="zh-CN" altLang="en-US" dirty="0"/>
              <a:t>的关系</a:t>
            </a:r>
            <a:endParaRPr lang="zh-CN" altLang="en-US" dirty="0"/>
          </a:p>
          <a:p>
            <a:pPr lvl="2"/>
            <a:r>
              <a:rPr lang="zh-CN" altLang="en-US" dirty="0"/>
              <a:t>从聚簇中删除</a:t>
            </a:r>
            <a:r>
              <a:rPr lang="zh-CN" altLang="en-US" dirty="0">
                <a:solidFill>
                  <a:srgbClr val="FF0000"/>
                </a:solidFill>
              </a:rPr>
              <a:t>更新操作远多于连接操作</a:t>
            </a:r>
            <a:r>
              <a:rPr lang="zh-CN" altLang="en-US" dirty="0"/>
              <a:t>的关系</a:t>
            </a:r>
            <a:endParaRPr lang="en-US" altLang="zh-CN" dirty="0"/>
          </a:p>
          <a:p>
            <a:pPr lvl="2"/>
            <a:r>
              <a:rPr lang="zh-CN" altLang="en-US" dirty="0"/>
              <a:t>从聚簇中删除重复出现的关系：不同的聚簇中可能包含相同的关系，一个关系可以在某一个聚簇中，但不能同时加入多个聚簇</a:t>
            </a:r>
            <a:endParaRPr lang="en-US" altLang="zh-CN" dirty="0"/>
          </a:p>
          <a:p>
            <a:pPr lvl="1"/>
            <a:r>
              <a:rPr lang="zh-CN" altLang="en-US" sz="2200" dirty="0">
                <a:solidFill>
                  <a:srgbClr val="FF0000"/>
                </a:solidFill>
              </a:rPr>
              <a:t>要从这多个聚簇方案</a:t>
            </a:r>
            <a:r>
              <a:rPr lang="en-US" altLang="zh-CN" sz="2200" dirty="0">
                <a:solidFill>
                  <a:srgbClr val="FF0000"/>
                </a:solidFill>
              </a:rPr>
              <a:t>(</a:t>
            </a:r>
            <a:r>
              <a:rPr lang="zh-CN" altLang="en-US" sz="2200" dirty="0">
                <a:solidFill>
                  <a:srgbClr val="FF0000"/>
                </a:solidFill>
              </a:rPr>
              <a:t>包括不建立聚簇</a:t>
            </a:r>
            <a:r>
              <a:rPr lang="en-US" altLang="zh-CN" sz="2200" dirty="0">
                <a:solidFill>
                  <a:srgbClr val="FF0000"/>
                </a:solidFill>
              </a:rPr>
              <a:t>)</a:t>
            </a:r>
            <a:r>
              <a:rPr lang="zh-CN" altLang="en-US" sz="2200" dirty="0">
                <a:solidFill>
                  <a:srgbClr val="FF0000"/>
                </a:solidFill>
              </a:rPr>
              <a:t>中</a:t>
            </a:r>
            <a:r>
              <a:rPr lang="zh-CN" altLang="en-US" sz="2200" dirty="0">
                <a:solidFill>
                  <a:srgbClr val="FF0000"/>
                </a:solidFill>
                <a:highlight>
                  <a:srgbClr val="FFFF00"/>
                </a:highlight>
              </a:rPr>
              <a:t>选择一个运行各种事务的总代价最小的</a:t>
            </a:r>
            <a:endParaRPr lang="en-US" altLang="zh-CN" sz="2200" dirty="0">
              <a:solidFill>
                <a:srgbClr val="FF0000"/>
              </a:solidFill>
              <a:highlight>
                <a:srgbClr val="FFFF00"/>
              </a:highlight>
            </a:endParaRPr>
          </a:p>
          <a:p>
            <a:pPr lvl="2"/>
            <a:endParaRPr lang="en-US" altLang="zh-CN" sz="2200" dirty="0">
              <a:solidFill>
                <a:srgbClr val="FF0000"/>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34" name="Group 4"/>
          <p:cNvGrpSpPr/>
          <p:nvPr/>
        </p:nvGrpSpPr>
        <p:grpSpPr bwMode="auto">
          <a:xfrm>
            <a:off x="3009901" y="304800"/>
            <a:ext cx="6019800" cy="4728908"/>
            <a:chOff x="0" y="0"/>
            <a:chExt cx="9480" cy="7172"/>
          </a:xfrm>
        </p:grpSpPr>
        <p:sp>
          <p:nvSpPr>
            <p:cNvPr id="35" name="Oval 33"/>
            <p:cNvSpPr>
              <a:spLocks noChangeArrowheads="1"/>
            </p:cNvSpPr>
            <p:nvPr/>
          </p:nvSpPr>
          <p:spPr bwMode="auto">
            <a:xfrm>
              <a:off x="3107" y="0"/>
              <a:ext cx="2673" cy="82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defRPr/>
              </a:pPr>
              <a:r>
                <a:rPr lang="zh-CN" altLang="en-US" b="1" dirty="0">
                  <a:latin typeface="等线 Light" panose="02010600030101010101" pitchFamily="2" charset="-122"/>
                  <a:ea typeface="等线 Light" panose="02010600030101010101" pitchFamily="2" charset="-122"/>
                </a:rPr>
                <a:t>现实世界</a:t>
              </a:r>
              <a:endParaRPr lang="zh-CN" altLang="en-US" b="1" dirty="0">
                <a:latin typeface="等线 Light" panose="02010600030101010101" pitchFamily="2" charset="-122"/>
                <a:ea typeface="等线 Light" panose="02010600030101010101" pitchFamily="2" charset="-122"/>
              </a:endParaRPr>
            </a:p>
          </p:txBody>
        </p:sp>
        <p:sp>
          <p:nvSpPr>
            <p:cNvPr id="36" name="Text Box 6"/>
            <p:cNvSpPr txBox="1">
              <a:spLocks noChangeArrowheads="1"/>
            </p:cNvSpPr>
            <p:nvPr/>
          </p:nvSpPr>
          <p:spPr bwMode="auto">
            <a:xfrm>
              <a:off x="305" y="2417"/>
              <a:ext cx="3080"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概念模型设计</a:t>
              </a:r>
              <a:endParaRPr lang="zh-CN" sz="2000" b="1" dirty="0">
                <a:latin typeface="等线 Light" panose="02010600030101010101" pitchFamily="2" charset="-122"/>
                <a:ea typeface="等线 Light" panose="02010600030101010101" pitchFamily="2" charset="-122"/>
              </a:endParaRPr>
            </a:p>
          </p:txBody>
        </p:sp>
        <p:sp>
          <p:nvSpPr>
            <p:cNvPr id="37" name="Text Box 7"/>
            <p:cNvSpPr txBox="1">
              <a:spLocks noChangeArrowheads="1"/>
            </p:cNvSpPr>
            <p:nvPr/>
          </p:nvSpPr>
          <p:spPr bwMode="auto">
            <a:xfrm>
              <a:off x="422" y="5507"/>
              <a:ext cx="2723"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子模式设计</a:t>
              </a:r>
              <a:endParaRPr lang="zh-CN" sz="2000" b="1">
                <a:latin typeface="等线 Light" panose="02010600030101010101" pitchFamily="2" charset="-122"/>
                <a:ea typeface="等线 Light" panose="02010600030101010101" pitchFamily="2" charset="-122"/>
              </a:endParaRPr>
            </a:p>
          </p:txBody>
        </p:sp>
        <p:sp>
          <p:nvSpPr>
            <p:cNvPr id="38" name="Text Box 8"/>
            <p:cNvSpPr txBox="1">
              <a:spLocks noChangeArrowheads="1"/>
            </p:cNvSpPr>
            <p:nvPr/>
          </p:nvSpPr>
          <p:spPr bwMode="auto">
            <a:xfrm>
              <a:off x="0" y="4477"/>
              <a:ext cx="3497"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物理数据库设计</a:t>
              </a:r>
              <a:endParaRPr lang="zh-CN" sz="2000" b="1" dirty="0">
                <a:latin typeface="等线 Light" panose="02010600030101010101" pitchFamily="2" charset="-122"/>
                <a:ea typeface="等线 Light" panose="02010600030101010101" pitchFamily="2" charset="-122"/>
              </a:endParaRPr>
            </a:p>
          </p:txBody>
        </p:sp>
        <p:sp>
          <p:nvSpPr>
            <p:cNvPr id="39" name="Text Box 9"/>
            <p:cNvSpPr txBox="1">
              <a:spLocks noChangeArrowheads="1"/>
            </p:cNvSpPr>
            <p:nvPr/>
          </p:nvSpPr>
          <p:spPr bwMode="auto">
            <a:xfrm>
              <a:off x="37" y="3447"/>
              <a:ext cx="3498"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逻辑数据库设计</a:t>
              </a:r>
              <a:endParaRPr lang="zh-CN" sz="2000" b="1">
                <a:latin typeface="等线 Light" panose="02010600030101010101" pitchFamily="2" charset="-122"/>
                <a:ea typeface="等线 Light" panose="02010600030101010101" pitchFamily="2" charset="-122"/>
              </a:endParaRPr>
            </a:p>
          </p:txBody>
        </p:sp>
        <p:sp>
          <p:nvSpPr>
            <p:cNvPr id="40" name="Text Box 10"/>
            <p:cNvSpPr txBox="1">
              <a:spLocks noChangeArrowheads="1"/>
            </p:cNvSpPr>
            <p:nvPr/>
          </p:nvSpPr>
          <p:spPr bwMode="auto">
            <a:xfrm>
              <a:off x="650" y="6535"/>
              <a:ext cx="2345"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建立数据库</a:t>
              </a:r>
              <a:endParaRPr lang="zh-CN" sz="2000" b="1">
                <a:latin typeface="等线 Light" panose="02010600030101010101" pitchFamily="2" charset="-122"/>
                <a:ea typeface="等线 Light" panose="02010600030101010101" pitchFamily="2" charset="-122"/>
              </a:endParaRPr>
            </a:p>
          </p:txBody>
        </p:sp>
        <p:sp>
          <p:nvSpPr>
            <p:cNvPr id="41" name="Text Box 11"/>
            <p:cNvSpPr txBox="1">
              <a:spLocks noChangeArrowheads="1"/>
            </p:cNvSpPr>
            <p:nvPr/>
          </p:nvSpPr>
          <p:spPr bwMode="auto">
            <a:xfrm>
              <a:off x="650" y="1390"/>
              <a:ext cx="2345" cy="680"/>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数据分析</a:t>
              </a:r>
              <a:endParaRPr lang="zh-CN" sz="2000" b="1" dirty="0">
                <a:latin typeface="等线 Light" panose="02010600030101010101" pitchFamily="2" charset="-122"/>
                <a:ea typeface="等线 Light" panose="02010600030101010101" pitchFamily="2" charset="-122"/>
              </a:endParaRPr>
            </a:p>
          </p:txBody>
        </p:sp>
        <p:sp>
          <p:nvSpPr>
            <p:cNvPr id="42" name="Text Box 12"/>
            <p:cNvSpPr txBox="1">
              <a:spLocks noChangeArrowheads="1"/>
            </p:cNvSpPr>
            <p:nvPr/>
          </p:nvSpPr>
          <p:spPr bwMode="auto">
            <a:xfrm>
              <a:off x="5780" y="1390"/>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功能分析</a:t>
              </a:r>
              <a:endParaRPr lang="zh-CN" sz="2000" b="1" dirty="0">
                <a:latin typeface="等线 Light" panose="02010600030101010101" pitchFamily="2" charset="-122"/>
                <a:ea typeface="等线 Light" panose="02010600030101010101" pitchFamily="2" charset="-122"/>
              </a:endParaRPr>
            </a:p>
          </p:txBody>
        </p:sp>
        <p:sp>
          <p:nvSpPr>
            <p:cNvPr id="43" name="Text Box 13"/>
            <p:cNvSpPr txBox="1">
              <a:spLocks noChangeArrowheads="1"/>
            </p:cNvSpPr>
            <p:nvPr/>
          </p:nvSpPr>
          <p:spPr bwMode="auto">
            <a:xfrm>
              <a:off x="4410" y="2417"/>
              <a:ext cx="2340"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功能模型</a:t>
              </a:r>
              <a:endParaRPr lang="zh-CN" sz="2000" b="1">
                <a:latin typeface="等线 Light" panose="02010600030101010101" pitchFamily="2" charset="-122"/>
                <a:ea typeface="等线 Light" panose="02010600030101010101" pitchFamily="2" charset="-122"/>
              </a:endParaRPr>
            </a:p>
          </p:txBody>
        </p:sp>
        <p:sp>
          <p:nvSpPr>
            <p:cNvPr id="44" name="Text Box 14"/>
            <p:cNvSpPr txBox="1">
              <a:spLocks noChangeArrowheads="1"/>
            </p:cNvSpPr>
            <p:nvPr/>
          </p:nvSpPr>
          <p:spPr bwMode="auto">
            <a:xfrm>
              <a:off x="7137" y="2417"/>
              <a:ext cx="2343"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功能说明</a:t>
              </a:r>
              <a:endParaRPr lang="zh-CN" sz="2000" b="1" dirty="0">
                <a:latin typeface="等线 Light" panose="02010600030101010101" pitchFamily="2" charset="-122"/>
                <a:ea typeface="等线 Light" panose="02010600030101010101" pitchFamily="2" charset="-122"/>
              </a:endParaRPr>
            </a:p>
          </p:txBody>
        </p:sp>
        <p:sp>
          <p:nvSpPr>
            <p:cNvPr id="45" name="Text Box 15"/>
            <p:cNvSpPr txBox="1">
              <a:spLocks noChangeArrowheads="1"/>
            </p:cNvSpPr>
            <p:nvPr/>
          </p:nvSpPr>
          <p:spPr bwMode="auto">
            <a:xfrm>
              <a:off x="5780" y="3447"/>
              <a:ext cx="2342" cy="61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事务设计</a:t>
              </a:r>
              <a:endParaRPr lang="zh-CN" sz="2000" b="1" dirty="0">
                <a:latin typeface="等线 Light" panose="02010600030101010101" pitchFamily="2" charset="-122"/>
                <a:ea typeface="等线 Light" panose="02010600030101010101" pitchFamily="2" charset="-122"/>
              </a:endParaRPr>
            </a:p>
          </p:txBody>
        </p:sp>
        <p:sp>
          <p:nvSpPr>
            <p:cNvPr id="46" name="Text Box 16"/>
            <p:cNvSpPr txBox="1">
              <a:spLocks noChangeArrowheads="1"/>
            </p:cNvSpPr>
            <p:nvPr/>
          </p:nvSpPr>
          <p:spPr bwMode="auto">
            <a:xfrm>
              <a:off x="5780" y="4477"/>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应用设计</a:t>
              </a:r>
              <a:endParaRPr lang="zh-CN" sz="2000" b="1">
                <a:latin typeface="等线 Light" panose="02010600030101010101" pitchFamily="2" charset="-122"/>
                <a:ea typeface="等线 Light" panose="02010600030101010101" pitchFamily="2" charset="-122"/>
              </a:endParaRPr>
            </a:p>
          </p:txBody>
        </p:sp>
        <p:sp>
          <p:nvSpPr>
            <p:cNvPr id="47" name="Text Box 17"/>
            <p:cNvSpPr txBox="1">
              <a:spLocks noChangeArrowheads="1"/>
            </p:cNvSpPr>
            <p:nvPr/>
          </p:nvSpPr>
          <p:spPr bwMode="auto">
            <a:xfrm>
              <a:off x="5780" y="5507"/>
              <a:ext cx="2342" cy="615"/>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应用开发</a:t>
              </a:r>
              <a:endParaRPr lang="zh-CN" sz="2000" b="1">
                <a:latin typeface="等线 Light" panose="02010600030101010101" pitchFamily="2" charset="-122"/>
                <a:ea typeface="等线 Light" panose="02010600030101010101" pitchFamily="2" charset="-122"/>
              </a:endParaRPr>
            </a:p>
          </p:txBody>
        </p:sp>
        <p:sp>
          <p:nvSpPr>
            <p:cNvPr id="48" name="Text Box 18"/>
            <p:cNvSpPr txBox="1">
              <a:spLocks noChangeArrowheads="1"/>
            </p:cNvSpPr>
            <p:nvPr/>
          </p:nvSpPr>
          <p:spPr bwMode="auto">
            <a:xfrm>
              <a:off x="5767" y="6535"/>
              <a:ext cx="2355" cy="637"/>
            </a:xfrm>
            <a:prstGeom prst="rect">
              <a:avLst/>
            </a:prstGeom>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系统调试</a:t>
              </a:r>
              <a:endParaRPr lang="zh-CN" sz="2000" b="1">
                <a:latin typeface="等线 Light" panose="02010600030101010101" pitchFamily="2" charset="-122"/>
                <a:ea typeface="等线 Light" panose="02010600030101010101" pitchFamily="2" charset="-122"/>
              </a:endParaRPr>
            </a:p>
          </p:txBody>
        </p:sp>
        <p:sp>
          <p:nvSpPr>
            <p:cNvPr id="49" name="Line 19"/>
            <p:cNvSpPr>
              <a:spLocks noChangeShapeType="1"/>
            </p:cNvSpPr>
            <p:nvPr/>
          </p:nvSpPr>
          <p:spPr bwMode="auto">
            <a:xfrm flipH="1">
              <a:off x="1675" y="817"/>
              <a:ext cx="2185" cy="57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0" name="Line 20"/>
            <p:cNvSpPr>
              <a:spLocks noChangeShapeType="1"/>
            </p:cNvSpPr>
            <p:nvPr/>
          </p:nvSpPr>
          <p:spPr bwMode="auto">
            <a:xfrm>
              <a:off x="1815" y="2090"/>
              <a:ext cx="0" cy="34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1" name="Line 21"/>
            <p:cNvSpPr>
              <a:spLocks noChangeShapeType="1"/>
            </p:cNvSpPr>
            <p:nvPr/>
          </p:nvSpPr>
          <p:spPr bwMode="auto">
            <a:xfrm flipH="1">
              <a:off x="1795" y="3040"/>
              <a:ext cx="0"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2" name="Line 22"/>
            <p:cNvSpPr>
              <a:spLocks noChangeShapeType="1"/>
            </p:cNvSpPr>
            <p:nvPr/>
          </p:nvSpPr>
          <p:spPr bwMode="auto">
            <a:xfrm>
              <a:off x="1775" y="4080"/>
              <a:ext cx="0"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3" name="Line 23"/>
            <p:cNvSpPr>
              <a:spLocks noChangeShapeType="1"/>
            </p:cNvSpPr>
            <p:nvPr/>
          </p:nvSpPr>
          <p:spPr bwMode="auto">
            <a:xfrm>
              <a:off x="1775" y="5110"/>
              <a:ext cx="0" cy="39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4" name="Line 24"/>
            <p:cNvSpPr>
              <a:spLocks noChangeShapeType="1"/>
            </p:cNvSpPr>
            <p:nvPr/>
          </p:nvSpPr>
          <p:spPr bwMode="auto">
            <a:xfrm>
              <a:off x="1795" y="6137"/>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5" name="Line 25"/>
            <p:cNvSpPr>
              <a:spLocks noChangeShapeType="1"/>
            </p:cNvSpPr>
            <p:nvPr/>
          </p:nvSpPr>
          <p:spPr bwMode="auto">
            <a:xfrm>
              <a:off x="5107" y="817"/>
              <a:ext cx="1828" cy="5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6" name="Line 26"/>
            <p:cNvSpPr>
              <a:spLocks noChangeShapeType="1"/>
            </p:cNvSpPr>
            <p:nvPr/>
          </p:nvSpPr>
          <p:spPr bwMode="auto">
            <a:xfrm flipH="1">
              <a:off x="5665" y="2022"/>
              <a:ext cx="955" cy="39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7" name="Line 27"/>
            <p:cNvSpPr>
              <a:spLocks noChangeShapeType="1"/>
            </p:cNvSpPr>
            <p:nvPr/>
          </p:nvSpPr>
          <p:spPr bwMode="auto">
            <a:xfrm>
              <a:off x="7265" y="2040"/>
              <a:ext cx="1165" cy="37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8" name="Line 28"/>
            <p:cNvSpPr>
              <a:spLocks noChangeShapeType="1"/>
            </p:cNvSpPr>
            <p:nvPr/>
          </p:nvSpPr>
          <p:spPr bwMode="auto">
            <a:xfrm>
              <a:off x="5665" y="3022"/>
              <a:ext cx="1102"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9" name="Line 29"/>
            <p:cNvSpPr>
              <a:spLocks noChangeShapeType="1"/>
            </p:cNvSpPr>
            <p:nvPr/>
          </p:nvSpPr>
          <p:spPr bwMode="auto">
            <a:xfrm flipH="1">
              <a:off x="7265" y="3022"/>
              <a:ext cx="1145" cy="402"/>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0" name="Line 30"/>
            <p:cNvSpPr>
              <a:spLocks noChangeShapeType="1"/>
            </p:cNvSpPr>
            <p:nvPr/>
          </p:nvSpPr>
          <p:spPr bwMode="auto">
            <a:xfrm>
              <a:off x="6967" y="4052"/>
              <a:ext cx="0" cy="417"/>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1" name="Line 31"/>
            <p:cNvSpPr>
              <a:spLocks noChangeShapeType="1"/>
            </p:cNvSpPr>
            <p:nvPr/>
          </p:nvSpPr>
          <p:spPr bwMode="auto">
            <a:xfrm>
              <a:off x="6972" y="5082"/>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2" name="Line 32"/>
            <p:cNvSpPr>
              <a:spLocks noChangeShapeType="1"/>
            </p:cNvSpPr>
            <p:nvPr/>
          </p:nvSpPr>
          <p:spPr bwMode="auto">
            <a:xfrm>
              <a:off x="6995" y="6137"/>
              <a:ext cx="0" cy="420"/>
            </a:xfrm>
            <a:prstGeom prst="line">
              <a:avLst/>
            </a:prstGeom>
            <a:ln>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grpSp>
      <p:sp>
        <p:nvSpPr>
          <p:cNvPr id="63" name="TextBox 32"/>
          <p:cNvSpPr txBox="1">
            <a:spLocks noChangeArrowheads="1"/>
          </p:cNvSpPr>
          <p:nvPr/>
        </p:nvSpPr>
        <p:spPr bwMode="auto">
          <a:xfrm>
            <a:off x="3297874" y="5203696"/>
            <a:ext cx="172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latin typeface="等线 Light" panose="02010600030101010101" pitchFamily="2" charset="-122"/>
                <a:ea typeface="等线 Light" panose="02010600030101010101" pitchFamily="2" charset="-122"/>
              </a:rPr>
              <a:t>数据库设计</a:t>
            </a:r>
            <a:endParaRPr lang="zh-CN" altLang="en-US" sz="2400" dirty="0">
              <a:solidFill>
                <a:srgbClr val="FF0000"/>
              </a:solidFill>
              <a:latin typeface="等线 Light" panose="02010600030101010101" pitchFamily="2" charset="-122"/>
              <a:ea typeface="等线 Light" panose="02010600030101010101" pitchFamily="2" charset="-122"/>
            </a:endParaRPr>
          </a:p>
        </p:txBody>
      </p:sp>
      <p:sp>
        <p:nvSpPr>
          <p:cNvPr id="64" name="TextBox 32"/>
          <p:cNvSpPr txBox="1">
            <a:spLocks noChangeArrowheads="1"/>
          </p:cNvSpPr>
          <p:nvPr/>
        </p:nvSpPr>
        <p:spPr bwMode="auto">
          <a:xfrm>
            <a:off x="6430963" y="5163257"/>
            <a:ext cx="2041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F0000"/>
                </a:solidFill>
                <a:latin typeface="等线 Light" panose="02010600030101010101" pitchFamily="2" charset="-122"/>
                <a:ea typeface="等线 Light" panose="02010600030101010101" pitchFamily="2" charset="-122"/>
              </a:rPr>
              <a:t>应用系统设计</a:t>
            </a:r>
            <a:endParaRPr lang="zh-CN" altLang="en-US" sz="2400" dirty="0">
              <a:solidFill>
                <a:srgbClr val="FF0000"/>
              </a:solidFill>
              <a:latin typeface="等线 Light" panose="02010600030101010101" pitchFamily="2" charset="-122"/>
              <a:ea typeface="等线 Light" panose="02010600030101010101" pitchFamily="2" charset="-122"/>
            </a:endParaRPr>
          </a:p>
        </p:txBody>
      </p:sp>
      <p:sp>
        <p:nvSpPr>
          <p:cNvPr id="65" name="Rectangle 33"/>
          <p:cNvSpPr>
            <a:spLocks noChangeArrowheads="1"/>
          </p:cNvSpPr>
          <p:nvPr/>
        </p:nvSpPr>
        <p:spPr bwMode="auto">
          <a:xfrm>
            <a:off x="3871913" y="5795811"/>
            <a:ext cx="411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FF"/>
                </a:solidFill>
                <a:latin typeface="等线 Light" panose="02010600030101010101" pitchFamily="2" charset="-122"/>
                <a:ea typeface="等线 Light" panose="02010600030101010101" pitchFamily="2" charset="-122"/>
              </a:rPr>
              <a:t>图</a:t>
            </a:r>
            <a:r>
              <a:rPr lang="en-US" altLang="zh-CN" sz="2400" dirty="0">
                <a:solidFill>
                  <a:srgbClr val="0000FF"/>
                </a:solidFill>
                <a:latin typeface="等线 Light" panose="02010600030101010101" pitchFamily="2" charset="-122"/>
                <a:ea typeface="等线 Light" panose="02010600030101010101" pitchFamily="2" charset="-122"/>
              </a:rPr>
              <a:t>7.1 </a:t>
            </a:r>
            <a:r>
              <a:rPr lang="zh-CN" altLang="zh-CN" sz="2400" dirty="0">
                <a:solidFill>
                  <a:srgbClr val="0000FF"/>
                </a:solidFill>
                <a:latin typeface="等线 Light" panose="02010600030101010101" pitchFamily="2" charset="-122"/>
                <a:ea typeface="等线 Light" panose="02010600030101010101" pitchFamily="2" charset="-122"/>
              </a:rPr>
              <a:t>结构和行为分离的设计 </a:t>
            </a:r>
            <a:endParaRPr lang="zh-CN" altLang="zh-CN" sz="24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solidFill>
                  <a:srgbClr val="0000FF"/>
                </a:solidFill>
              </a:rPr>
              <a:t>聚簇使用的特点</a:t>
            </a:r>
            <a:endParaRPr lang="en-US" altLang="zh-CN" dirty="0">
              <a:solidFill>
                <a:srgbClr val="0000FF"/>
              </a:solidFill>
            </a:endParaRPr>
          </a:p>
          <a:p>
            <a:pPr lvl="1">
              <a:lnSpc>
                <a:spcPct val="150000"/>
              </a:lnSpc>
            </a:pPr>
            <a:r>
              <a:rPr lang="zh-CN" altLang="en-US" dirty="0"/>
              <a:t>聚簇只能提高某些特定应用的性能</a:t>
            </a:r>
            <a:endParaRPr lang="en-US" altLang="zh-CN" dirty="0"/>
          </a:p>
          <a:p>
            <a:pPr lvl="1">
              <a:lnSpc>
                <a:spcPct val="150000"/>
              </a:lnSpc>
            </a:pPr>
            <a:r>
              <a:rPr lang="zh-CN" altLang="en-US" dirty="0"/>
              <a:t>建立与维护聚簇的开销相当大</a:t>
            </a:r>
            <a:endParaRPr lang="zh-CN" altLang="en-US" dirty="0"/>
          </a:p>
          <a:p>
            <a:pPr lvl="2">
              <a:lnSpc>
                <a:spcPct val="150000"/>
              </a:lnSpc>
            </a:pPr>
            <a:r>
              <a:rPr lang="zh-CN" altLang="en-US" dirty="0"/>
              <a:t>对已有关系建立聚簇，</a:t>
            </a:r>
            <a:r>
              <a:rPr lang="zh-CN" altLang="en-US" dirty="0">
                <a:highlight>
                  <a:srgbClr val="FFFF00"/>
                </a:highlight>
              </a:rPr>
              <a:t>将导致关系中元组的物理存储位置移动</a:t>
            </a:r>
            <a:r>
              <a:rPr lang="zh-CN" altLang="en-US" dirty="0"/>
              <a:t>，并使此关系上原有的索引无效，必须重建</a:t>
            </a:r>
            <a:endParaRPr lang="en-US" altLang="zh-CN" dirty="0"/>
          </a:p>
          <a:p>
            <a:pPr lvl="2">
              <a:lnSpc>
                <a:spcPct val="150000"/>
              </a:lnSpc>
            </a:pPr>
            <a:r>
              <a:rPr lang="zh-CN" altLang="en-US" dirty="0"/>
              <a:t>当一个元组的聚簇码改变时，该元组的存储位置也要做相应改变</a:t>
            </a:r>
            <a:endParaRPr lang="en-US" altLang="zh-CN" dirty="0"/>
          </a:p>
          <a:p>
            <a:pPr lvl="2">
              <a:lnSpc>
                <a:spcPct val="150000"/>
              </a:lnSpc>
            </a:pPr>
            <a:r>
              <a:rPr lang="zh-CN" altLang="en-US" dirty="0"/>
              <a:t>所以，</a:t>
            </a:r>
            <a:r>
              <a:rPr lang="zh-CN" altLang="en-US" dirty="0">
                <a:highlight>
                  <a:srgbClr val="FFFF00"/>
                </a:highlight>
              </a:rPr>
              <a:t>聚簇码值要相对稳定</a:t>
            </a:r>
            <a:r>
              <a:rPr lang="zh-CN" altLang="en-US" dirty="0"/>
              <a:t>，以减少修改聚簇码值引起的维护开销</a:t>
            </a:r>
            <a:endParaRPr lang="en-US" altLang="zh-CN" dirty="0"/>
          </a:p>
          <a:p>
            <a:pPr lvl="1">
              <a:lnSpc>
                <a:spcPct val="150000"/>
              </a:lnSpc>
            </a:pPr>
            <a:r>
              <a:rPr lang="zh-CN" altLang="en-US" dirty="0"/>
              <a:t>当</a:t>
            </a:r>
            <a:r>
              <a:rPr lang="zh-CN" altLang="en-US" dirty="0">
                <a:solidFill>
                  <a:srgbClr val="FF0000"/>
                </a:solidFill>
              </a:rPr>
              <a:t>通过聚簇码进行访问或连接</a:t>
            </a:r>
            <a:r>
              <a:rPr lang="zh-CN" altLang="en-US" dirty="0"/>
              <a:t>是该关系的主要应用，与聚簇码无关的其他访问</a:t>
            </a:r>
            <a:r>
              <a:rPr lang="zh-CN" altLang="en-US" dirty="0">
                <a:solidFill>
                  <a:srgbClr val="FF0000"/>
                </a:solidFill>
              </a:rPr>
              <a:t>很少或是次要</a:t>
            </a:r>
            <a:r>
              <a:rPr lang="zh-CN" altLang="en-US" dirty="0"/>
              <a:t>的，这是可以使用聚簇</a:t>
            </a:r>
            <a:endParaRPr lang="en-US" altLang="zh-CN" dirty="0"/>
          </a:p>
          <a:p>
            <a:pPr lvl="2">
              <a:lnSpc>
                <a:spcPct val="150000"/>
              </a:lnSpc>
            </a:pPr>
            <a:r>
              <a:rPr lang="zh-CN" altLang="en-US" dirty="0"/>
              <a:t>尤其当</a:t>
            </a:r>
            <a:r>
              <a:rPr lang="en-US" altLang="zh-CN" dirty="0"/>
              <a:t>SQL</a:t>
            </a:r>
            <a:r>
              <a:rPr lang="zh-CN" altLang="en-US" dirty="0"/>
              <a:t>语句中包含有与聚簇码有关的子句或短语时：</a:t>
            </a:r>
            <a:r>
              <a:rPr lang="en-US" altLang="zh-CN" dirty="0">
                <a:solidFill>
                  <a:srgbClr val="FF0000"/>
                </a:solidFill>
              </a:rPr>
              <a:t>ORDER BY</a:t>
            </a:r>
            <a:r>
              <a:rPr lang="zh-CN" altLang="en-US" dirty="0">
                <a:solidFill>
                  <a:srgbClr val="FF0000"/>
                </a:solidFill>
              </a:rPr>
              <a:t>、</a:t>
            </a:r>
            <a:r>
              <a:rPr lang="en-US" altLang="zh-CN" dirty="0">
                <a:solidFill>
                  <a:srgbClr val="FF0000"/>
                </a:solidFill>
              </a:rPr>
              <a:t>GROUP BY</a:t>
            </a:r>
            <a:r>
              <a:rPr lang="zh-CN" altLang="en-US" dirty="0">
                <a:solidFill>
                  <a:srgbClr val="FF0000"/>
                </a:solidFill>
              </a:rPr>
              <a:t>、</a:t>
            </a:r>
            <a:r>
              <a:rPr lang="en-US" altLang="zh-CN" dirty="0">
                <a:solidFill>
                  <a:srgbClr val="FF0000"/>
                </a:solidFill>
              </a:rPr>
              <a:t>UNION</a:t>
            </a:r>
            <a:r>
              <a:rPr lang="zh-CN" altLang="en-US" dirty="0">
                <a:solidFill>
                  <a:srgbClr val="FF0000"/>
                </a:solidFill>
              </a:rPr>
              <a:t>、</a:t>
            </a:r>
            <a:r>
              <a:rPr lang="en-US" altLang="zh-CN" dirty="0">
                <a:solidFill>
                  <a:srgbClr val="FF0000"/>
                </a:solidFill>
              </a:rPr>
              <a:t>DISTINCT</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确定数据库的存储结构</a:t>
            </a:r>
            <a:endParaRPr lang="zh-CN" altLang="en-US" dirty="0"/>
          </a:p>
        </p:txBody>
      </p:sp>
      <p:sp>
        <p:nvSpPr>
          <p:cNvPr id="3" name="内容占位符 2"/>
          <p:cNvSpPr>
            <a:spLocks noGrp="1"/>
          </p:cNvSpPr>
          <p:nvPr>
            <p:ph idx="1"/>
          </p:nvPr>
        </p:nvSpPr>
        <p:spPr>
          <a:xfrm>
            <a:off x="457201" y="1066800"/>
            <a:ext cx="11430000" cy="5469226"/>
          </a:xfrm>
        </p:spPr>
        <p:txBody>
          <a:bodyPr>
            <a:normAutofit/>
          </a:bodyPr>
          <a:lstStyle/>
          <a:p>
            <a:pPr>
              <a:lnSpc>
                <a:spcPct val="120000"/>
              </a:lnSpc>
            </a:pPr>
            <a:r>
              <a:rPr lang="zh-CN" altLang="en-US" dirty="0"/>
              <a:t>确定数据库物理结构主要指确定数据的</a:t>
            </a:r>
            <a:r>
              <a:rPr lang="zh-CN" altLang="en-US" dirty="0">
                <a:solidFill>
                  <a:srgbClr val="FF00FF"/>
                </a:solidFill>
                <a:highlight>
                  <a:srgbClr val="FFFF00"/>
                </a:highlight>
              </a:rPr>
              <a:t>存放位置</a:t>
            </a:r>
            <a:r>
              <a:rPr lang="zh-CN" altLang="en-US" dirty="0"/>
              <a:t>和</a:t>
            </a:r>
            <a:r>
              <a:rPr lang="zh-CN" altLang="en-US" dirty="0">
                <a:solidFill>
                  <a:srgbClr val="FF00FF"/>
                </a:solidFill>
                <a:highlight>
                  <a:srgbClr val="FFFF00"/>
                </a:highlight>
              </a:rPr>
              <a:t>存储结构</a:t>
            </a:r>
            <a:endParaRPr lang="en-US" altLang="zh-CN" dirty="0"/>
          </a:p>
          <a:p>
            <a:pPr lvl="1">
              <a:lnSpc>
                <a:spcPct val="120000"/>
              </a:lnSpc>
            </a:pPr>
            <a:r>
              <a:rPr lang="zh-CN" altLang="zh-CN" dirty="0"/>
              <a:t>包括确定</a:t>
            </a:r>
            <a:r>
              <a:rPr lang="zh-CN" altLang="zh-CN" dirty="0">
                <a:solidFill>
                  <a:srgbClr val="FF0000"/>
                </a:solidFill>
              </a:rPr>
              <a:t>关系、索引、聚簇、日志、备份</a:t>
            </a:r>
            <a:r>
              <a:rPr lang="zh-CN" altLang="zh-CN" dirty="0"/>
              <a:t>等的存储安排和存储结构，确定系统配置等</a:t>
            </a:r>
            <a:endParaRPr lang="en-US" altLang="zh-CN" dirty="0"/>
          </a:p>
          <a:p>
            <a:pPr>
              <a:lnSpc>
                <a:spcPct val="120000"/>
              </a:lnSpc>
            </a:pPr>
            <a:r>
              <a:rPr lang="zh-CN" altLang="en-US" dirty="0"/>
              <a:t>确定数据的存放位置和存储结构要综合考虑</a:t>
            </a:r>
            <a:r>
              <a:rPr lang="zh-CN" altLang="en-US" dirty="0">
                <a:solidFill>
                  <a:srgbClr val="FF0000"/>
                </a:solidFill>
              </a:rPr>
              <a:t>存取时间</a:t>
            </a:r>
            <a:r>
              <a:rPr lang="zh-CN" altLang="en-US" dirty="0"/>
              <a:t>、</a:t>
            </a:r>
            <a:r>
              <a:rPr lang="zh-CN" altLang="en-US" dirty="0">
                <a:solidFill>
                  <a:srgbClr val="FF0000"/>
                </a:solidFill>
              </a:rPr>
              <a:t>存储空间利用率</a:t>
            </a:r>
            <a:r>
              <a:rPr lang="zh-CN" altLang="en-US" dirty="0"/>
              <a:t>和</a:t>
            </a:r>
            <a:r>
              <a:rPr lang="zh-CN" altLang="en-US" dirty="0">
                <a:solidFill>
                  <a:srgbClr val="FF0000"/>
                </a:solidFill>
              </a:rPr>
              <a:t>维护代价</a:t>
            </a:r>
            <a:r>
              <a:rPr lang="en-US" altLang="zh-CN" dirty="0"/>
              <a:t>3</a:t>
            </a:r>
            <a:r>
              <a:rPr lang="zh-CN" altLang="en-US" dirty="0"/>
              <a:t>个方面的因素，权衡择优</a:t>
            </a:r>
            <a:endParaRPr lang="en-US" altLang="zh-CN" dirty="0"/>
          </a:p>
          <a:p>
            <a:pPr marL="514350" indent="-514350">
              <a:lnSpc>
                <a:spcPct val="120000"/>
              </a:lnSpc>
              <a:buSzPct val="100000"/>
              <a:buFont typeface="+mj-lt"/>
              <a:buAutoNum type="arabicPeriod"/>
            </a:pPr>
            <a:r>
              <a:rPr lang="zh-CN" altLang="en-US" dirty="0">
                <a:solidFill>
                  <a:srgbClr val="FF0000"/>
                </a:solidFill>
              </a:rPr>
              <a:t>确定数据的存放位置</a:t>
            </a:r>
            <a:endParaRPr lang="en-US" altLang="zh-CN" dirty="0">
              <a:solidFill>
                <a:srgbClr val="FF0000"/>
              </a:solidFill>
            </a:endParaRPr>
          </a:p>
          <a:p>
            <a:pPr lvl="1">
              <a:lnSpc>
                <a:spcPct val="120000"/>
              </a:lnSpc>
            </a:pPr>
            <a:r>
              <a:rPr lang="zh-CN" altLang="en-US" dirty="0"/>
              <a:t>根据应用情况将数据的</a:t>
            </a:r>
            <a:r>
              <a:rPr lang="zh-CN" altLang="en-US" dirty="0">
                <a:solidFill>
                  <a:srgbClr val="FF0000"/>
                </a:solidFill>
              </a:rPr>
              <a:t>易变部分与稳定部分</a:t>
            </a:r>
            <a:r>
              <a:rPr lang="zh-CN" altLang="en-US" dirty="0"/>
              <a:t>、</a:t>
            </a:r>
            <a:r>
              <a:rPr lang="zh-CN" altLang="en-US" dirty="0">
                <a:solidFill>
                  <a:srgbClr val="FF0000"/>
                </a:solidFill>
              </a:rPr>
              <a:t>经常存取部分和存取频率较低部分</a:t>
            </a:r>
            <a:r>
              <a:rPr lang="zh-CN" altLang="en-US" dirty="0"/>
              <a:t>分开存放</a:t>
            </a:r>
            <a:endParaRPr lang="en-US" altLang="zh-CN" dirty="0"/>
          </a:p>
          <a:p>
            <a:pPr lvl="2">
              <a:lnSpc>
                <a:spcPct val="120000"/>
              </a:lnSpc>
            </a:pPr>
            <a:r>
              <a:rPr lang="zh-CN" altLang="en-US" dirty="0"/>
              <a:t>可以将</a:t>
            </a:r>
            <a:r>
              <a:rPr lang="zh-CN" altLang="en-US" dirty="0">
                <a:solidFill>
                  <a:srgbClr val="FF0000"/>
                </a:solidFill>
              </a:rPr>
              <a:t>比较大的表</a:t>
            </a:r>
            <a:r>
              <a:rPr lang="zh-CN" altLang="en-US" dirty="0"/>
              <a:t>分别放在两个磁盘上，以加快存取速度，这在多用户环境下特别有效</a:t>
            </a:r>
            <a:endParaRPr lang="en-US" altLang="zh-CN" dirty="0"/>
          </a:p>
          <a:p>
            <a:pPr lvl="2">
              <a:lnSpc>
                <a:spcPct val="120000"/>
              </a:lnSpc>
            </a:pPr>
            <a:r>
              <a:rPr lang="zh-CN" altLang="en-US" dirty="0"/>
              <a:t>可以将</a:t>
            </a:r>
            <a:r>
              <a:rPr lang="zh-CN" altLang="en-US" dirty="0">
                <a:solidFill>
                  <a:srgbClr val="FF0000"/>
                </a:solidFill>
              </a:rPr>
              <a:t>日志文件与数据库对象</a:t>
            </a:r>
            <a:r>
              <a:rPr lang="en-US" altLang="zh-CN" dirty="0"/>
              <a:t>(</a:t>
            </a:r>
            <a:r>
              <a:rPr lang="zh-CN" altLang="en-US" dirty="0"/>
              <a:t>表、索引等</a:t>
            </a:r>
            <a:r>
              <a:rPr lang="en-US" altLang="zh-CN" dirty="0"/>
              <a:t>)</a:t>
            </a:r>
            <a:r>
              <a:rPr lang="zh-CN" altLang="en-US" dirty="0"/>
              <a:t>放在</a:t>
            </a:r>
            <a:r>
              <a:rPr lang="zh-CN" altLang="en-US" dirty="0">
                <a:highlight>
                  <a:srgbClr val="FFFF00"/>
                </a:highlight>
              </a:rPr>
              <a:t>不同的磁盘</a:t>
            </a:r>
            <a:r>
              <a:rPr lang="zh-CN" altLang="en-US" dirty="0"/>
              <a:t>以改进系统的性能</a:t>
            </a:r>
            <a:endParaRPr lang="zh-CN" altLang="en-US" dirty="0"/>
          </a:p>
          <a:p>
            <a:pPr lvl="1">
              <a:lnSpc>
                <a:spcPct val="120000"/>
              </a:lnSpc>
            </a:pPr>
            <a:r>
              <a:rPr lang="zh-CN" altLang="en-US" dirty="0">
                <a:solidFill>
                  <a:srgbClr val="0000FF"/>
                </a:solidFill>
              </a:rPr>
              <a:t>应仔细了解给定的</a:t>
            </a:r>
            <a:r>
              <a:rPr lang="en-US" altLang="zh-CN" dirty="0">
                <a:solidFill>
                  <a:srgbClr val="0000FF"/>
                </a:solidFill>
              </a:rPr>
              <a:t>RDBMS</a:t>
            </a:r>
            <a:r>
              <a:rPr lang="zh-CN" altLang="en-US" dirty="0">
                <a:solidFill>
                  <a:srgbClr val="0000FF"/>
                </a:solidFill>
              </a:rPr>
              <a:t>提供的方法和参数，针对应用环境的要求对数据进行适当的物理安排</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lnSpcReduction="10000"/>
          </a:bodyPr>
          <a:lstStyle/>
          <a:p>
            <a:pPr marL="514350" indent="-514350">
              <a:buSzPct val="100000"/>
              <a:buFont typeface="+mj-lt"/>
              <a:buAutoNum type="arabicPeriod" startAt="2"/>
            </a:pPr>
            <a:r>
              <a:rPr lang="zh-CN" altLang="en-US" dirty="0">
                <a:solidFill>
                  <a:srgbClr val="FF0000"/>
                </a:solidFill>
              </a:rPr>
              <a:t>确定系统配置</a:t>
            </a:r>
            <a:endParaRPr lang="en-US" altLang="zh-CN" dirty="0">
              <a:solidFill>
                <a:srgbClr val="FF0000"/>
              </a:solidFill>
            </a:endParaRPr>
          </a:p>
          <a:p>
            <a:pPr lvl="1"/>
            <a:r>
              <a:rPr lang="en-US" altLang="zh-CN" dirty="0"/>
              <a:t>RDBMS</a:t>
            </a:r>
            <a:r>
              <a:rPr lang="zh-CN" altLang="en-US" dirty="0"/>
              <a:t>一般都提供了一些</a:t>
            </a:r>
            <a:r>
              <a:rPr lang="zh-CN" altLang="en-US" dirty="0">
                <a:highlight>
                  <a:srgbClr val="FFFF00"/>
                </a:highlight>
              </a:rPr>
              <a:t>系统配置变量和存储分配参数</a:t>
            </a:r>
            <a:r>
              <a:rPr lang="zh-CN" altLang="en-US" dirty="0"/>
              <a:t>，供设计人员和</a:t>
            </a:r>
            <a:r>
              <a:rPr lang="en-US" altLang="zh-CN" dirty="0"/>
              <a:t>DBA</a:t>
            </a:r>
            <a:r>
              <a:rPr lang="zh-CN" altLang="en-US" dirty="0"/>
              <a:t>对数据库进行物理优化。</a:t>
            </a:r>
            <a:endParaRPr lang="en-US" altLang="zh-CN" dirty="0"/>
          </a:p>
          <a:p>
            <a:pPr lvl="2"/>
            <a:r>
              <a:rPr lang="zh-CN" altLang="en-US" dirty="0"/>
              <a:t>给出了默认值，但这些值不一定适合每一种应用环境</a:t>
            </a:r>
            <a:endParaRPr lang="en-US" altLang="zh-CN" dirty="0"/>
          </a:p>
          <a:p>
            <a:pPr lvl="2"/>
            <a:r>
              <a:rPr lang="zh-CN" altLang="en-US" dirty="0">
                <a:solidFill>
                  <a:srgbClr val="FF0000"/>
                </a:solidFill>
              </a:rPr>
              <a:t>需要根据应用环境重新调整默认值，以改善系统的性能</a:t>
            </a:r>
            <a:endParaRPr lang="en-US" altLang="zh-CN" dirty="0">
              <a:solidFill>
                <a:srgbClr val="FF0000"/>
              </a:solidFill>
            </a:endParaRPr>
          </a:p>
          <a:p>
            <a:pPr lvl="1"/>
            <a:r>
              <a:rPr lang="zh-CN" altLang="en-US" dirty="0">
                <a:solidFill>
                  <a:srgbClr val="0000CC"/>
                </a:solidFill>
              </a:rPr>
              <a:t>常见的系统配置变量</a:t>
            </a:r>
            <a:endParaRPr lang="en-US" altLang="zh-CN" dirty="0">
              <a:solidFill>
                <a:srgbClr val="0000CC"/>
              </a:solidFill>
            </a:endParaRPr>
          </a:p>
          <a:p>
            <a:pPr lvl="2"/>
            <a:r>
              <a:rPr lang="zh-CN" altLang="en-US" dirty="0"/>
              <a:t>同时使用数据库的用户数、同时打开的数据库对象数、内存分配参数</a:t>
            </a:r>
            <a:endParaRPr lang="en-US" altLang="zh-CN" dirty="0"/>
          </a:p>
          <a:p>
            <a:pPr lvl="2"/>
            <a:r>
              <a:rPr lang="zh-CN" altLang="en-US" dirty="0"/>
              <a:t>缓冲区分配参数（使用的缓冲区长度、个数）、存储分配参数、物理块的大小</a:t>
            </a:r>
            <a:endParaRPr lang="zh-CN" altLang="en-US" dirty="0"/>
          </a:p>
          <a:p>
            <a:pPr lvl="2"/>
            <a:r>
              <a:rPr lang="zh-CN" altLang="en-US" dirty="0"/>
              <a:t>物理块装填因子</a:t>
            </a:r>
            <a:endParaRPr lang="en-US" altLang="zh-CN" dirty="0"/>
          </a:p>
          <a:p>
            <a:pPr lvl="2"/>
            <a:r>
              <a:rPr lang="zh-CN" altLang="en-US" dirty="0"/>
              <a:t>时间片大小</a:t>
            </a:r>
            <a:endParaRPr lang="en-US" altLang="zh-CN" dirty="0"/>
          </a:p>
          <a:p>
            <a:pPr lvl="2"/>
            <a:r>
              <a:rPr lang="zh-CN" altLang="en-US" dirty="0"/>
              <a:t>数据库的大小</a:t>
            </a:r>
            <a:endParaRPr lang="zh-CN" altLang="en-US" dirty="0"/>
          </a:p>
          <a:p>
            <a:pPr lvl="2"/>
            <a:r>
              <a:rPr lang="zh-CN" altLang="en-US" dirty="0"/>
              <a:t>锁的数目等</a:t>
            </a:r>
            <a:endParaRPr lang="en-US" altLang="zh-CN" dirty="0"/>
          </a:p>
          <a:p>
            <a:pPr lvl="1"/>
            <a:r>
              <a:rPr lang="zh-CN" altLang="en-US" dirty="0">
                <a:solidFill>
                  <a:srgbClr val="FF0000"/>
                </a:solidFill>
              </a:rPr>
              <a:t>配置应根据系统后续实际运行情况做进一步的调整，以切实改进系统性能</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marL="514350" indent="-514350">
              <a:lnSpc>
                <a:spcPct val="150000"/>
              </a:lnSpc>
              <a:buSzPct val="100000"/>
              <a:buFont typeface="+mj-lt"/>
              <a:buAutoNum type="arabicPeriod" startAt="3"/>
            </a:pPr>
            <a:r>
              <a:rPr lang="zh-CN" altLang="en-US" dirty="0">
                <a:solidFill>
                  <a:srgbClr val="FF0000"/>
                </a:solidFill>
              </a:rPr>
              <a:t>评价物理结构</a:t>
            </a:r>
            <a:endParaRPr lang="en-US" altLang="zh-CN" dirty="0">
              <a:solidFill>
                <a:srgbClr val="FF0000"/>
              </a:solidFill>
            </a:endParaRPr>
          </a:p>
          <a:p>
            <a:pPr lvl="1">
              <a:lnSpc>
                <a:spcPct val="150000"/>
              </a:lnSpc>
            </a:pPr>
            <a:r>
              <a:rPr lang="zh-CN" altLang="en-US" dirty="0"/>
              <a:t>设计过程中需要对时空效率、维护代价和各种用户要求进行权衡，结果可以产生多种方案。</a:t>
            </a:r>
            <a:endParaRPr lang="en-US" altLang="zh-CN" dirty="0"/>
          </a:p>
          <a:p>
            <a:pPr lvl="1">
              <a:lnSpc>
                <a:spcPct val="150000"/>
              </a:lnSpc>
            </a:pPr>
            <a:r>
              <a:rPr lang="zh-CN" altLang="en-US" dirty="0"/>
              <a:t>数据库设计人员必须定量估算各种方案的存储空间、存取时间和维护代价，从中选择一个较优的、合理的物理结构</a:t>
            </a:r>
            <a:endParaRPr lang="en-US" altLang="zh-CN" dirty="0"/>
          </a:p>
          <a:p>
            <a:pPr lvl="1">
              <a:lnSpc>
                <a:spcPct val="150000"/>
              </a:lnSpc>
            </a:pPr>
            <a:r>
              <a:rPr lang="zh-CN" altLang="en-US" dirty="0"/>
              <a:t>如果物理结构不符合用户需求，则需要修改设计</a:t>
            </a:r>
            <a:endParaRPr lang="en-US" altLang="zh-CN" dirty="0"/>
          </a:p>
          <a:p>
            <a:pPr lvl="1">
              <a:lnSpc>
                <a:spcPct val="150000"/>
              </a:lnSpc>
            </a:pPr>
            <a:r>
              <a:rPr lang="zh-CN" altLang="en-US" dirty="0">
                <a:solidFill>
                  <a:srgbClr val="FF0000"/>
                </a:solidFill>
              </a:rPr>
              <a:t>特别注意：</a:t>
            </a:r>
            <a:r>
              <a:rPr lang="zh-CN" altLang="en-US" dirty="0">
                <a:solidFill>
                  <a:srgbClr val="0000CC"/>
                </a:solidFill>
                <a:highlight>
                  <a:srgbClr val="FFFF00"/>
                </a:highlight>
              </a:rPr>
              <a:t>物理结构的评价方法</a:t>
            </a:r>
            <a:r>
              <a:rPr lang="zh-CN" altLang="en-US" dirty="0">
                <a:solidFill>
                  <a:srgbClr val="FF0000"/>
                </a:solidFill>
                <a:highlight>
                  <a:srgbClr val="FFFF00"/>
                </a:highlight>
              </a:rPr>
              <a:t>完全依赖于</a:t>
            </a:r>
            <a:r>
              <a:rPr lang="zh-CN" altLang="en-US" dirty="0">
                <a:solidFill>
                  <a:srgbClr val="0000CC"/>
                </a:solidFill>
                <a:highlight>
                  <a:srgbClr val="FFFF00"/>
                </a:highlight>
              </a:rPr>
              <a:t>所选用的</a:t>
            </a:r>
            <a:r>
              <a:rPr lang="en-US" altLang="zh-CN" dirty="0">
                <a:solidFill>
                  <a:srgbClr val="0000CC"/>
                </a:solidFill>
                <a:highlight>
                  <a:srgbClr val="FFFF00"/>
                </a:highlight>
              </a:rPr>
              <a:t>RDBMS</a:t>
            </a:r>
            <a:endParaRPr lang="en-US" altLang="zh-CN" dirty="0">
              <a:solidFill>
                <a:srgbClr val="0000CC"/>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需求分析</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概念结构设计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逻辑结构设计</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物理结构设计</a:t>
            </a:r>
            <a:endParaRPr lang="zh-CN" altLang="en-US" dirty="0">
              <a:solidFill>
                <a:schemeClr val="bg1">
                  <a:lumMod val="75000"/>
                </a:schemeClr>
              </a:solidFill>
            </a:endParaRPr>
          </a:p>
          <a:p>
            <a:pPr>
              <a:lnSpc>
                <a:spcPct val="150000"/>
              </a:lnSpc>
            </a:pPr>
            <a:r>
              <a:rPr lang="zh-CN" altLang="en-US" dirty="0">
                <a:solidFill>
                  <a:srgbClr val="FF0000"/>
                </a:solidFill>
              </a:rPr>
              <a:t>数据库的实施和维护</a:t>
            </a:r>
            <a:endParaRPr lang="zh-CN" altLang="en-US" dirty="0">
              <a:solidFill>
                <a:srgbClr val="FF0000"/>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数据库的实施和维护</a:t>
            </a:r>
            <a:endParaRPr lang="zh-CN" altLang="en-US" dirty="0"/>
          </a:p>
        </p:txBody>
      </p:sp>
      <p:sp>
        <p:nvSpPr>
          <p:cNvPr id="3" name="内容占位符 2"/>
          <p:cNvSpPr>
            <a:spLocks noGrp="1"/>
          </p:cNvSpPr>
          <p:nvPr>
            <p:ph idx="1"/>
          </p:nvPr>
        </p:nvSpPr>
        <p:spPr/>
        <p:txBody>
          <a:bodyPr/>
          <a:lstStyle/>
          <a:p>
            <a:r>
              <a:rPr lang="zh-CN" altLang="en-US" dirty="0"/>
              <a:t>完成数据库的物理设计之后，设计人员就要用</a:t>
            </a:r>
            <a:r>
              <a:rPr lang="en-US" altLang="zh-CN" dirty="0"/>
              <a:t>RDBMS</a:t>
            </a:r>
            <a:r>
              <a:rPr lang="zh-CN" altLang="en-US" dirty="0"/>
              <a:t>提供的数据定义语言和其他实用程序将数据库逻辑设计和物理设计结果严格描述出来，成为</a:t>
            </a:r>
            <a:r>
              <a:rPr lang="en-US" altLang="zh-CN" dirty="0"/>
              <a:t>RDBMS</a:t>
            </a:r>
            <a:r>
              <a:rPr lang="zh-CN" altLang="en-US" dirty="0"/>
              <a:t>可以接受的源代码，再经过调试产生目标模式，然后就可以组织数据入库，这就是</a:t>
            </a:r>
            <a:r>
              <a:rPr lang="zh-CN" altLang="en-US" dirty="0">
                <a:solidFill>
                  <a:srgbClr val="FF0000"/>
                </a:solidFill>
                <a:highlight>
                  <a:srgbClr val="FFFF00"/>
                </a:highlight>
              </a:rPr>
              <a:t>数据库实施阶段</a:t>
            </a:r>
            <a:r>
              <a:rPr lang="zh-CN" altLang="en-US" dirty="0">
                <a:highlight>
                  <a:srgbClr val="FFFF00"/>
                </a:highlight>
              </a:rPr>
              <a:t>。</a:t>
            </a:r>
            <a:endParaRPr lang="en-US" altLang="zh-CN" dirty="0">
              <a:highlight>
                <a:srgbClr val="FFFF00"/>
              </a:highlight>
            </a:endParaRPr>
          </a:p>
          <a:p>
            <a:endParaRPr lang="en-US" altLang="zh-CN" sz="1100" dirty="0"/>
          </a:p>
          <a:p>
            <a:r>
              <a:rPr lang="zh-CN" altLang="en-US" dirty="0">
                <a:solidFill>
                  <a:srgbClr val="0000FF"/>
                </a:solidFill>
              </a:rPr>
              <a:t>本节主要内容</a:t>
            </a:r>
            <a:endParaRPr lang="en-US" altLang="zh-CN" dirty="0">
              <a:solidFill>
                <a:srgbClr val="0000FF"/>
              </a:solidFill>
            </a:endParaRPr>
          </a:p>
          <a:p>
            <a:pPr marL="814705" lvl="1" indent="-457200">
              <a:buFont typeface="+mj-lt"/>
              <a:buAutoNum type="arabicPeriod"/>
            </a:pPr>
            <a:r>
              <a:rPr lang="zh-CN" altLang="en-US" dirty="0">
                <a:solidFill>
                  <a:srgbClr val="FF0000"/>
                </a:solidFill>
              </a:rPr>
              <a:t>数据的载入和应用程序的调试</a:t>
            </a:r>
            <a:endParaRPr lang="en-US" altLang="zh-CN" dirty="0">
              <a:solidFill>
                <a:srgbClr val="FF0000"/>
              </a:solidFill>
            </a:endParaRPr>
          </a:p>
          <a:p>
            <a:pPr marL="814705" lvl="1" indent="-457200">
              <a:buFont typeface="+mj-lt"/>
              <a:buAutoNum type="arabicPeriod"/>
            </a:pPr>
            <a:r>
              <a:rPr lang="zh-CN" altLang="en-US" dirty="0">
                <a:solidFill>
                  <a:srgbClr val="FF0000"/>
                </a:solidFill>
              </a:rPr>
              <a:t>数据库的试运行</a:t>
            </a:r>
            <a:endParaRPr lang="en-US" altLang="zh-CN" dirty="0">
              <a:solidFill>
                <a:srgbClr val="FF0000"/>
              </a:solidFill>
            </a:endParaRPr>
          </a:p>
          <a:p>
            <a:pPr marL="814705" lvl="1" indent="-457200">
              <a:buFont typeface="+mj-lt"/>
              <a:buAutoNum type="arabicPeriod"/>
            </a:pPr>
            <a:r>
              <a:rPr lang="zh-CN" altLang="en-US" dirty="0">
                <a:solidFill>
                  <a:srgbClr val="FF0000"/>
                </a:solidFill>
              </a:rPr>
              <a:t>数据库的运行和维护</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数据的载入和应用程序的调试</a:t>
            </a:r>
            <a:endParaRPr lang="zh-CN" altLang="en-US" dirty="0"/>
          </a:p>
        </p:txBody>
      </p:sp>
      <p:sp>
        <p:nvSpPr>
          <p:cNvPr id="3" name="内容占位符 2"/>
          <p:cNvSpPr>
            <a:spLocks noGrp="1"/>
          </p:cNvSpPr>
          <p:nvPr>
            <p:ph idx="1"/>
          </p:nvPr>
        </p:nvSpPr>
        <p:spPr/>
        <p:txBody>
          <a:bodyPr/>
          <a:lstStyle/>
          <a:p>
            <a:r>
              <a:rPr lang="zh-CN" altLang="en-US" dirty="0"/>
              <a:t>数据库实施阶段包括</a:t>
            </a:r>
            <a:r>
              <a:rPr lang="zh-CN" altLang="en-US" dirty="0">
                <a:solidFill>
                  <a:srgbClr val="0000CC"/>
                </a:solidFill>
              </a:rPr>
              <a:t>两项重要的工作</a:t>
            </a:r>
            <a:r>
              <a:rPr lang="zh-CN" altLang="en-US" dirty="0"/>
              <a:t>：</a:t>
            </a:r>
            <a:endParaRPr lang="en-US" altLang="zh-CN" dirty="0"/>
          </a:p>
          <a:p>
            <a:pPr lvl="1"/>
            <a:r>
              <a:rPr lang="zh-CN" altLang="en-US" dirty="0">
                <a:solidFill>
                  <a:srgbClr val="FF0000"/>
                </a:solidFill>
              </a:rPr>
              <a:t>数据的载入</a:t>
            </a:r>
            <a:endParaRPr lang="en-US" altLang="zh-CN" dirty="0">
              <a:solidFill>
                <a:srgbClr val="FF0000"/>
              </a:solidFill>
            </a:endParaRPr>
          </a:p>
          <a:p>
            <a:pPr lvl="1"/>
            <a:r>
              <a:rPr lang="zh-CN" altLang="en-US" dirty="0">
                <a:solidFill>
                  <a:srgbClr val="FF0000"/>
                </a:solidFill>
              </a:rPr>
              <a:t>应用程序的编码和调试</a:t>
            </a:r>
            <a:endParaRPr lang="en-US" altLang="zh-CN" dirty="0">
              <a:solidFill>
                <a:srgbClr val="FF0000"/>
              </a:solidFill>
            </a:endParaRPr>
          </a:p>
          <a:p>
            <a:r>
              <a:rPr lang="zh-CN" altLang="en-US" u="sng" dirty="0">
                <a:solidFill>
                  <a:srgbClr val="FF0000"/>
                </a:solidFill>
              </a:rPr>
              <a:t>组织数据载入</a:t>
            </a:r>
            <a:r>
              <a:rPr lang="zh-CN" altLang="en-US" dirty="0"/>
              <a:t>就是要将各类源数据从各个局部应用中抽取出来，输入计算机，再分类转换，最后综合成符合新设计的数据库结构的形式，输入数据库。</a:t>
            </a:r>
            <a:endParaRPr lang="en-US" altLang="zh-CN" dirty="0"/>
          </a:p>
          <a:p>
            <a:pPr lvl="1"/>
            <a:r>
              <a:rPr lang="zh-CN" altLang="en-US" dirty="0"/>
              <a:t>这样的数据转换、组织入库的工作是相当费力、费时的</a:t>
            </a:r>
            <a:endParaRPr lang="en-US" altLang="zh-CN" dirty="0"/>
          </a:p>
          <a:p>
            <a:pPr lvl="2"/>
            <a:r>
              <a:rPr lang="zh-CN" altLang="en-US" dirty="0"/>
              <a:t>因为数据的组织方式、结构和格式都与新设计的数据库系统有相当的差距</a:t>
            </a:r>
            <a:endParaRPr lang="en-US" altLang="zh-CN" dirty="0"/>
          </a:p>
          <a:p>
            <a:pPr lvl="2"/>
            <a:r>
              <a:rPr lang="zh-CN" altLang="en-US" dirty="0"/>
              <a:t>特别是原系统是手工数据处理系统时，各类数据分散在各种不同的原始表格、凭证和单据之中</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t>为提高数据录入的工作的效率和质量，</a:t>
            </a:r>
            <a:r>
              <a:rPr lang="zh-CN" altLang="en-US" dirty="0">
                <a:highlight>
                  <a:srgbClr val="FFFF00"/>
                </a:highlight>
              </a:rPr>
              <a:t>应该针对具体的应用环境设计一个数据录入子系统，由计算机来完成数据入库的任务。</a:t>
            </a:r>
            <a:endParaRPr lang="en-US" altLang="zh-CN" dirty="0"/>
          </a:p>
          <a:p>
            <a:r>
              <a:rPr lang="zh-CN" altLang="en-US" dirty="0"/>
              <a:t>现代</a:t>
            </a:r>
            <a:r>
              <a:rPr lang="en-US" altLang="zh-CN" dirty="0"/>
              <a:t>RDBMS</a:t>
            </a:r>
            <a:r>
              <a:rPr lang="zh-CN" altLang="en-US" dirty="0"/>
              <a:t>一般都提供不同</a:t>
            </a:r>
            <a:r>
              <a:rPr lang="en-US" altLang="zh-CN" dirty="0"/>
              <a:t>RDBMS</a:t>
            </a:r>
            <a:r>
              <a:rPr lang="zh-CN" altLang="en-US" dirty="0"/>
              <a:t>之间数据转换的工具，应充分利用新系统的</a:t>
            </a:r>
            <a:r>
              <a:rPr lang="zh-CN" altLang="en-US" dirty="0">
                <a:highlight>
                  <a:srgbClr val="FFFF00"/>
                </a:highlight>
              </a:rPr>
              <a:t>数据转换工具</a:t>
            </a:r>
            <a:endParaRPr lang="en-US" altLang="zh-CN" dirty="0"/>
          </a:p>
          <a:p>
            <a:pPr lvl="1"/>
            <a:r>
              <a:rPr lang="en-US" altLang="zh-CN" dirty="0">
                <a:solidFill>
                  <a:srgbClr val="0000FF"/>
                </a:solidFill>
              </a:rPr>
              <a:t>ORACLE</a:t>
            </a:r>
            <a:r>
              <a:rPr lang="zh-CN" altLang="en-US" dirty="0">
                <a:solidFill>
                  <a:srgbClr val="0000FF"/>
                </a:solidFill>
              </a:rPr>
              <a:t>与</a:t>
            </a:r>
            <a:r>
              <a:rPr lang="en-US" altLang="zh-CN">
                <a:solidFill>
                  <a:srgbClr val="0000FF"/>
                </a:solidFill>
              </a:rPr>
              <a:t>SQL SERVER</a:t>
            </a:r>
            <a:r>
              <a:rPr lang="zh-CN" altLang="en-US" dirty="0">
                <a:solidFill>
                  <a:srgbClr val="0000FF"/>
                </a:solidFill>
              </a:rPr>
              <a:t>数据转换示例</a:t>
            </a:r>
            <a:r>
              <a:rPr lang="en-US" altLang="zh-CN" dirty="0">
                <a:solidFill>
                  <a:srgbClr val="0000FF"/>
                </a:solidFill>
              </a:rPr>
              <a:t>:  </a:t>
            </a:r>
            <a:endParaRPr lang="en-US" altLang="zh-CN" dirty="0">
              <a:solidFill>
                <a:srgbClr val="0000FF"/>
              </a:solidFill>
            </a:endParaRPr>
          </a:p>
          <a:p>
            <a:pPr lvl="2"/>
            <a:r>
              <a:rPr lang="en-US" altLang="zh-CN" dirty="0">
                <a:hlinkClick r:id="rId1"/>
              </a:rPr>
              <a:t>http://www.cnblogs.com/jxgzCHforever/p/8650056.html</a:t>
            </a:r>
            <a:endParaRPr lang="en-US" altLang="zh-CN" dirty="0"/>
          </a:p>
          <a:p>
            <a:endParaRPr lang="en-US" altLang="zh-CN" sz="1600" dirty="0"/>
          </a:p>
          <a:p>
            <a:r>
              <a:rPr lang="zh-CN" altLang="en-US" dirty="0">
                <a:solidFill>
                  <a:srgbClr val="FF0000"/>
                </a:solidFill>
              </a:rPr>
              <a:t>数据库应用程序的设计应该与数据库设计同时进行</a:t>
            </a:r>
            <a:r>
              <a:rPr lang="zh-CN" altLang="en-US" dirty="0"/>
              <a:t>，因此在</a:t>
            </a:r>
            <a:r>
              <a:rPr lang="zh-CN" altLang="en-US" dirty="0">
                <a:highlight>
                  <a:srgbClr val="FFFF00"/>
                </a:highlight>
              </a:rPr>
              <a:t>组织数据入库的同时还要调试应用程序。</a:t>
            </a:r>
            <a:endParaRPr lang="en-US" altLang="zh-CN" dirty="0">
              <a:highlight>
                <a:srgbClr val="FFFF00"/>
              </a:highlight>
            </a:endParaRPr>
          </a:p>
          <a:p>
            <a:pPr lvl="1"/>
            <a:r>
              <a:rPr lang="zh-CN" altLang="en-US" dirty="0"/>
              <a:t>应用程序的设计、编码和调试的方法、步骤参见软件工程相关课程</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数据库的试运行</a:t>
            </a:r>
            <a:endParaRPr lang="zh-CN" altLang="en-US" dirty="0"/>
          </a:p>
        </p:txBody>
      </p:sp>
      <p:sp>
        <p:nvSpPr>
          <p:cNvPr id="3" name="内容占位符 2"/>
          <p:cNvSpPr>
            <a:spLocks noGrp="1"/>
          </p:cNvSpPr>
          <p:nvPr>
            <p:ph idx="1"/>
          </p:nvPr>
        </p:nvSpPr>
        <p:spPr/>
        <p:txBody>
          <a:bodyPr/>
          <a:lstStyle/>
          <a:p>
            <a:r>
              <a:rPr lang="zh-CN" altLang="en-US" dirty="0"/>
              <a:t>在系统的数据有一小部分已输入数据库后，就可以开始对数据库系统进行联合调试，这也称为</a:t>
            </a:r>
            <a:r>
              <a:rPr lang="zh-CN" altLang="en-US" dirty="0">
                <a:solidFill>
                  <a:srgbClr val="FF0000"/>
                </a:solidFill>
              </a:rPr>
              <a:t>数据库的试运行</a:t>
            </a:r>
            <a:r>
              <a:rPr lang="zh-CN" altLang="en-US" dirty="0"/>
              <a:t>。</a:t>
            </a:r>
            <a:endParaRPr lang="en-US" altLang="zh-CN" dirty="0"/>
          </a:p>
          <a:p>
            <a:r>
              <a:rPr lang="zh-CN" altLang="en-US" dirty="0">
                <a:solidFill>
                  <a:srgbClr val="0000FF"/>
                </a:solidFill>
              </a:rPr>
              <a:t>数据库的试运行包括</a:t>
            </a:r>
            <a:r>
              <a:rPr lang="zh-CN" altLang="en-US" dirty="0"/>
              <a:t>：</a:t>
            </a:r>
            <a:endParaRPr lang="en-US" altLang="zh-CN" dirty="0"/>
          </a:p>
          <a:p>
            <a:pPr lvl="1"/>
            <a:r>
              <a:rPr lang="zh-CN" altLang="en-US" dirty="0">
                <a:solidFill>
                  <a:srgbClr val="0000FF"/>
                </a:solidFill>
              </a:rPr>
              <a:t>实际运行数据库应用程序</a:t>
            </a:r>
            <a:r>
              <a:rPr lang="zh-CN" altLang="en-US" dirty="0"/>
              <a:t>，</a:t>
            </a:r>
            <a:r>
              <a:rPr lang="zh-CN" altLang="en-US" dirty="0">
                <a:solidFill>
                  <a:srgbClr val="0000FF"/>
                </a:solidFill>
              </a:rPr>
              <a:t>执行对数据库的各种操作</a:t>
            </a:r>
            <a:r>
              <a:rPr lang="zh-CN" altLang="en-US" dirty="0"/>
              <a:t>，</a:t>
            </a:r>
            <a:r>
              <a:rPr lang="zh-CN" altLang="en-US" dirty="0">
                <a:solidFill>
                  <a:srgbClr val="0000FF"/>
                </a:solidFill>
              </a:rPr>
              <a:t>测试应用程序的功能是否满足设计要求</a:t>
            </a:r>
            <a:r>
              <a:rPr lang="zh-CN" altLang="en-US" dirty="0"/>
              <a:t>。如果不满足，对应用程序部分则要修改、调整，直至达到设计要求为止。</a:t>
            </a:r>
            <a:endParaRPr lang="en-US" altLang="zh-CN" dirty="0"/>
          </a:p>
          <a:p>
            <a:pPr lvl="1"/>
            <a:r>
              <a:rPr lang="zh-CN" altLang="en-US" dirty="0">
                <a:solidFill>
                  <a:srgbClr val="0000FF"/>
                </a:solidFill>
              </a:rPr>
              <a:t>测试系统的性能指标，分析其是否达到设计目标</a:t>
            </a:r>
            <a:r>
              <a:rPr lang="zh-CN" altLang="en-US" dirty="0"/>
              <a:t>。</a:t>
            </a:r>
            <a:endParaRPr lang="en-US" altLang="zh-CN" dirty="0"/>
          </a:p>
          <a:p>
            <a:pPr lvl="2"/>
            <a:r>
              <a:rPr lang="zh-CN" altLang="en-US" dirty="0"/>
              <a:t>原因：设计时得到的只是近似估计，与实际系统运行有一定差距</a:t>
            </a:r>
            <a:endParaRPr lang="en-US" altLang="zh-CN" dirty="0"/>
          </a:p>
          <a:p>
            <a:pPr lvl="2"/>
            <a:r>
              <a:rPr lang="zh-CN" altLang="en-US" dirty="0"/>
              <a:t>如果测试的结果与设计目标不符，则要</a:t>
            </a:r>
            <a:r>
              <a:rPr lang="zh-CN" altLang="en-US" dirty="0">
                <a:highlight>
                  <a:srgbClr val="FFFF00"/>
                </a:highlight>
              </a:rPr>
              <a:t>返回物理设计阶段重新调整物理结构</a:t>
            </a:r>
            <a:r>
              <a:rPr lang="zh-CN" altLang="en-US" dirty="0"/>
              <a:t>，</a:t>
            </a:r>
            <a:r>
              <a:rPr lang="zh-CN" altLang="en-US" dirty="0">
                <a:highlight>
                  <a:srgbClr val="FFFF00"/>
                </a:highlight>
              </a:rPr>
              <a:t>修改系统参数</a:t>
            </a:r>
            <a:r>
              <a:rPr lang="zh-CN" altLang="en-US" dirty="0"/>
              <a:t>，某些情况下甚至要</a:t>
            </a:r>
            <a:r>
              <a:rPr lang="zh-CN" altLang="en-US" dirty="0">
                <a:highlight>
                  <a:srgbClr val="FFFF00"/>
                </a:highlight>
              </a:rPr>
              <a:t>返回逻辑设计阶段修改逻辑结构</a:t>
            </a:r>
            <a:endParaRPr lang="zh-CN" altLang="en-US" dirty="0">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注意事项</a:t>
            </a:r>
            <a:r>
              <a:rPr lang="zh-CN" altLang="en-US" dirty="0"/>
              <a:t>：</a:t>
            </a:r>
            <a:endParaRPr lang="en-US" altLang="zh-CN" dirty="0"/>
          </a:p>
          <a:p>
            <a:pPr lvl="1">
              <a:lnSpc>
                <a:spcPct val="150000"/>
              </a:lnSpc>
            </a:pPr>
            <a:r>
              <a:rPr lang="zh-CN" altLang="en-US" dirty="0"/>
              <a:t>如果试运行后还要修改数据库的设计，则需要重新组织数据入库。因此，应</a:t>
            </a:r>
            <a:r>
              <a:rPr lang="zh-CN" altLang="en-US" dirty="0">
                <a:solidFill>
                  <a:srgbClr val="FF0000"/>
                </a:solidFill>
                <a:highlight>
                  <a:srgbClr val="FFFF00"/>
                </a:highlight>
              </a:rPr>
              <a:t>分期分批组织数据入库</a:t>
            </a:r>
            <a:r>
              <a:rPr lang="zh-CN" altLang="en-US" dirty="0">
                <a:highlight>
                  <a:srgbClr val="FFFF00"/>
                </a:highlight>
              </a:rPr>
              <a:t>。</a:t>
            </a:r>
            <a:endParaRPr lang="en-US" altLang="zh-CN" dirty="0">
              <a:highlight>
                <a:srgbClr val="FFFF00"/>
              </a:highlight>
            </a:endParaRPr>
          </a:p>
          <a:p>
            <a:pPr lvl="2">
              <a:lnSpc>
                <a:spcPct val="150000"/>
              </a:lnSpc>
            </a:pPr>
            <a:r>
              <a:rPr lang="zh-CN" altLang="en-US" dirty="0"/>
              <a:t>先输入小批量数据做调试用，待试运行基本合格后再大批量输入数据，逐步增加数据量，逐步完成运行评价</a:t>
            </a:r>
            <a:endParaRPr lang="en-US" altLang="zh-CN" dirty="0"/>
          </a:p>
          <a:p>
            <a:pPr lvl="1">
              <a:lnSpc>
                <a:spcPct val="150000"/>
              </a:lnSpc>
            </a:pPr>
            <a:r>
              <a:rPr lang="zh-CN" altLang="en-US" dirty="0"/>
              <a:t>要做好</a:t>
            </a:r>
            <a:r>
              <a:rPr lang="zh-CN" altLang="en-US" dirty="0">
                <a:solidFill>
                  <a:srgbClr val="FF0000"/>
                </a:solidFill>
              </a:rPr>
              <a:t>数据库的</a:t>
            </a:r>
            <a:r>
              <a:rPr lang="zh-CN" altLang="en-US" dirty="0">
                <a:solidFill>
                  <a:srgbClr val="FF0000"/>
                </a:solidFill>
                <a:highlight>
                  <a:srgbClr val="FFFF00"/>
                </a:highlight>
              </a:rPr>
              <a:t>转储和恢复</a:t>
            </a:r>
            <a:r>
              <a:rPr lang="zh-CN" altLang="en-US" dirty="0">
                <a:solidFill>
                  <a:srgbClr val="FF0000"/>
                </a:solidFill>
              </a:rPr>
              <a:t>工作</a:t>
            </a:r>
            <a:r>
              <a:rPr lang="zh-CN" altLang="en-US" dirty="0"/>
              <a:t>，一旦故障发生，能使数据库尽快恢复，尽量减少对数据库的破坏</a:t>
            </a:r>
            <a:endParaRPr lang="en-US" altLang="zh-CN" dirty="0"/>
          </a:p>
          <a:p>
            <a:pPr lvl="2">
              <a:lnSpc>
                <a:spcPct val="150000"/>
              </a:lnSpc>
            </a:pPr>
            <a:r>
              <a:rPr lang="zh-CN" altLang="en-US" dirty="0"/>
              <a:t>这是因为，试运行阶段的数据库系统还不稳定，软硬件故障随时都可能发生</a:t>
            </a:r>
            <a:endParaRPr lang="en-US" altLang="zh-CN" dirty="0"/>
          </a:p>
          <a:p>
            <a:pPr lvl="2">
              <a:lnSpc>
                <a:spcPct val="150000"/>
              </a:lnSpc>
            </a:pPr>
            <a:r>
              <a:rPr lang="zh-CN" altLang="en-US" dirty="0"/>
              <a:t>系统的操作人员对新系统还不熟悉，误操作不可避免</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数据库设计方法</a:t>
            </a:r>
            <a:endParaRPr lang="zh-CN" altLang="en-US" dirty="0"/>
          </a:p>
        </p:txBody>
      </p:sp>
      <p:sp>
        <p:nvSpPr>
          <p:cNvPr id="3" name="内容占位符 2"/>
          <p:cNvSpPr>
            <a:spLocks noGrp="1"/>
          </p:cNvSpPr>
          <p:nvPr>
            <p:ph idx="1"/>
          </p:nvPr>
        </p:nvSpPr>
        <p:spPr/>
        <p:txBody>
          <a:bodyPr>
            <a:normAutofit/>
          </a:bodyPr>
          <a:lstStyle/>
          <a:p>
            <a:r>
              <a:rPr lang="zh-CN" altLang="en-US" dirty="0"/>
              <a:t>大型数据库设计是涉及多学科的综合性技术，又是一项庞大的工程项目。</a:t>
            </a:r>
            <a:endParaRPr lang="zh-CN" altLang="en-US" dirty="0"/>
          </a:p>
          <a:p>
            <a:r>
              <a:rPr lang="zh-CN" altLang="en-US" dirty="0"/>
              <a:t>它要求多方面的知识和技术。主要包括：</a:t>
            </a:r>
            <a:endParaRPr lang="zh-CN" altLang="en-US" dirty="0"/>
          </a:p>
          <a:p>
            <a:pPr lvl="1"/>
            <a:r>
              <a:rPr lang="zh-CN" altLang="en-US" dirty="0"/>
              <a:t>计算机的基础知识</a:t>
            </a:r>
            <a:endParaRPr lang="zh-CN" altLang="en-US" dirty="0"/>
          </a:p>
          <a:p>
            <a:pPr lvl="1"/>
            <a:r>
              <a:rPr lang="zh-CN" altLang="en-US" dirty="0"/>
              <a:t>软件工程的原理和方法</a:t>
            </a:r>
            <a:endParaRPr lang="zh-CN" altLang="en-US" dirty="0"/>
          </a:p>
          <a:p>
            <a:pPr lvl="1"/>
            <a:r>
              <a:rPr lang="zh-CN" altLang="en-US" dirty="0"/>
              <a:t>程序设计的方法和技巧</a:t>
            </a:r>
            <a:endParaRPr lang="zh-CN" altLang="en-US" dirty="0"/>
          </a:p>
          <a:p>
            <a:pPr lvl="1"/>
            <a:r>
              <a:rPr lang="zh-CN" altLang="en-US" dirty="0"/>
              <a:t>数据库的基本知识</a:t>
            </a:r>
            <a:endParaRPr lang="zh-CN" altLang="en-US" dirty="0"/>
          </a:p>
          <a:p>
            <a:pPr lvl="1"/>
            <a:r>
              <a:rPr lang="zh-CN" altLang="en-US" dirty="0"/>
              <a:t>数据库设计技术</a:t>
            </a:r>
            <a:endParaRPr lang="zh-CN" altLang="en-US" dirty="0"/>
          </a:p>
          <a:p>
            <a:pPr lvl="1"/>
            <a:r>
              <a:rPr lang="zh-CN" altLang="en-US" dirty="0"/>
              <a:t>应用领域的知识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数据库的运行和维护</a:t>
            </a:r>
            <a:endParaRPr lang="zh-CN" altLang="en-US" dirty="0"/>
          </a:p>
        </p:txBody>
      </p:sp>
      <p:sp>
        <p:nvSpPr>
          <p:cNvPr id="3" name="内容占位符 2"/>
          <p:cNvSpPr>
            <a:spLocks noGrp="1"/>
          </p:cNvSpPr>
          <p:nvPr>
            <p:ph idx="1"/>
          </p:nvPr>
        </p:nvSpPr>
        <p:spPr/>
        <p:txBody>
          <a:bodyPr/>
          <a:lstStyle/>
          <a:p>
            <a:r>
              <a:rPr lang="zh-CN" altLang="en-US" dirty="0"/>
              <a:t>数据库试运行合格后，数据库开发工作就基本完成，可以投入正式运行。但由于应用环境不断变化，数据库运行过程中物理存储也会不断变化，对数据库设计进行评价、调整、修改等维护工作是一个长期的任务，也是设计工作的继续和提高。</a:t>
            </a:r>
            <a:endParaRPr lang="en-US" altLang="zh-CN" dirty="0"/>
          </a:p>
          <a:p>
            <a:r>
              <a:rPr lang="zh-CN" altLang="en-US" dirty="0"/>
              <a:t>在数据库运行阶段，</a:t>
            </a:r>
            <a:r>
              <a:rPr lang="zh-CN" altLang="en-US" dirty="0">
                <a:highlight>
                  <a:srgbClr val="FFFF00"/>
                </a:highlight>
              </a:rPr>
              <a:t>对数据库经常性的维护工作主要是由</a:t>
            </a:r>
            <a:r>
              <a:rPr lang="en-US" altLang="zh-CN" dirty="0">
                <a:highlight>
                  <a:srgbClr val="FFFF00"/>
                </a:highlight>
              </a:rPr>
              <a:t>DBA</a:t>
            </a:r>
            <a:r>
              <a:rPr lang="zh-CN" altLang="en-US" dirty="0">
                <a:highlight>
                  <a:srgbClr val="FFFF00"/>
                </a:highlight>
              </a:rPr>
              <a:t>（数据库</a:t>
            </a:r>
            <a:r>
              <a:rPr lang="zh-CN" altLang="en-US" dirty="0">
                <a:highlight>
                  <a:srgbClr val="FFFF00"/>
                </a:highlight>
              </a:rPr>
              <a:t>管理员）完成的。</a:t>
            </a:r>
            <a:endParaRPr lang="en-US" altLang="zh-CN" dirty="0">
              <a:highlight>
                <a:srgbClr val="FFFF00"/>
              </a:highlight>
            </a:endParaRPr>
          </a:p>
          <a:p>
            <a:r>
              <a:rPr lang="zh-CN" altLang="en-US" dirty="0">
                <a:solidFill>
                  <a:srgbClr val="0000FF"/>
                </a:solidFill>
              </a:rPr>
              <a:t>数据库的维护工作主要包括</a:t>
            </a:r>
            <a:r>
              <a:rPr lang="zh-CN" altLang="en-US" dirty="0"/>
              <a:t>：</a:t>
            </a:r>
            <a:endParaRPr lang="en-US" altLang="zh-CN" dirty="0"/>
          </a:p>
          <a:p>
            <a:pPr marL="814705" lvl="1" indent="-457200">
              <a:buFont typeface="+mj-lt"/>
              <a:buAutoNum type="arabicPeriod"/>
            </a:pPr>
            <a:r>
              <a:rPr lang="zh-CN" altLang="en-US" dirty="0">
                <a:solidFill>
                  <a:srgbClr val="FF0000"/>
                </a:solidFill>
              </a:rPr>
              <a:t>数据库的转储和恢复</a:t>
            </a:r>
            <a:endParaRPr lang="en-US" altLang="zh-CN" dirty="0">
              <a:solidFill>
                <a:srgbClr val="FF0000"/>
              </a:solidFill>
            </a:endParaRPr>
          </a:p>
          <a:p>
            <a:pPr lvl="2"/>
            <a:r>
              <a:rPr lang="zh-CN" altLang="en-US" dirty="0"/>
              <a:t>数据库的转储和恢复是系统正式运行后最重要的维护工作之一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pPr lvl="2"/>
            <a:r>
              <a:rPr lang="en-US" altLang="zh-CN" dirty="0"/>
              <a:t> DBA</a:t>
            </a:r>
            <a:r>
              <a:rPr lang="zh-CN" altLang="en-US" dirty="0"/>
              <a:t>要针对不同的应用要求制定不同的转储计划，以保证发生故障后能尽快将数据库恢复到某种一致性的状态，尽可能减少对数据库的破坏</a:t>
            </a:r>
            <a:endParaRPr lang="en-US" altLang="zh-CN" dirty="0"/>
          </a:p>
          <a:p>
            <a:pPr marL="814705" lvl="1" indent="-457200">
              <a:buFont typeface="+mj-lt"/>
              <a:buAutoNum type="arabicPeriod" startAt="2"/>
            </a:pPr>
            <a:r>
              <a:rPr lang="zh-CN" altLang="en-US" dirty="0">
                <a:solidFill>
                  <a:srgbClr val="FF0000"/>
                </a:solidFill>
              </a:rPr>
              <a:t>数据库的安全性、完整性控制</a:t>
            </a:r>
            <a:endParaRPr lang="en-US" altLang="zh-CN" dirty="0">
              <a:solidFill>
                <a:srgbClr val="FF0000"/>
              </a:solidFill>
            </a:endParaRPr>
          </a:p>
          <a:p>
            <a:pPr lvl="2"/>
            <a:r>
              <a:rPr lang="zh-CN" altLang="en-US" dirty="0"/>
              <a:t>在数据库运行过程中，由于应用环境的变化，对安全性的要求也会发生变化</a:t>
            </a:r>
            <a:endParaRPr lang="en-US" altLang="zh-CN" dirty="0"/>
          </a:p>
          <a:p>
            <a:pPr lvl="2"/>
            <a:r>
              <a:rPr lang="en-US" altLang="zh-CN" dirty="0"/>
              <a:t>DBA</a:t>
            </a:r>
            <a:r>
              <a:rPr lang="zh-CN" altLang="en-US" dirty="0"/>
              <a:t>应根据实际情况修改原有的安全性控制</a:t>
            </a:r>
            <a:endParaRPr lang="en-US" altLang="zh-CN" dirty="0"/>
          </a:p>
          <a:p>
            <a:pPr lvl="2"/>
            <a:r>
              <a:rPr lang="zh-CN" altLang="en-US" dirty="0"/>
              <a:t>完整性亦然</a:t>
            </a:r>
            <a:endParaRPr lang="en-US" altLang="zh-CN" dirty="0"/>
          </a:p>
          <a:p>
            <a:pPr marL="814705" lvl="1" indent="-457200">
              <a:buFont typeface="+mj-lt"/>
              <a:buAutoNum type="arabicPeriod" startAt="2"/>
            </a:pPr>
            <a:r>
              <a:rPr lang="zh-CN" altLang="en-US" dirty="0">
                <a:solidFill>
                  <a:srgbClr val="FF0000"/>
                </a:solidFill>
              </a:rPr>
              <a:t>数据库性能的监督、分析和改造</a:t>
            </a:r>
            <a:endParaRPr lang="en-US" altLang="zh-CN" dirty="0">
              <a:solidFill>
                <a:srgbClr val="FF0000"/>
              </a:solidFill>
            </a:endParaRPr>
          </a:p>
          <a:p>
            <a:pPr lvl="2"/>
            <a:r>
              <a:rPr lang="zh-CN" altLang="en-US" dirty="0"/>
              <a:t>在数据库运行过程中，监督系统运行，对监测数据进行分析，找出改进系统性能的方法是</a:t>
            </a:r>
            <a:r>
              <a:rPr lang="en-US" altLang="zh-CN" dirty="0"/>
              <a:t>DBA</a:t>
            </a:r>
            <a:r>
              <a:rPr lang="zh-CN" altLang="en-US" dirty="0"/>
              <a:t>的又一重要任务</a:t>
            </a:r>
            <a:endParaRPr lang="en-US" altLang="zh-CN" dirty="0"/>
          </a:p>
          <a:p>
            <a:pPr lvl="2"/>
            <a:r>
              <a:rPr lang="zh-CN" altLang="en-US" dirty="0">
                <a:solidFill>
                  <a:srgbClr val="FF0000"/>
                </a:solidFill>
                <a:highlight>
                  <a:srgbClr val="FFFF00"/>
                </a:highlight>
              </a:rPr>
              <a:t>主流</a:t>
            </a:r>
            <a:r>
              <a:rPr lang="en-US" altLang="zh-CN" dirty="0">
                <a:solidFill>
                  <a:srgbClr val="FF0000"/>
                </a:solidFill>
                <a:highlight>
                  <a:srgbClr val="FFFF00"/>
                </a:highlight>
              </a:rPr>
              <a:t>RDBMS</a:t>
            </a:r>
            <a:r>
              <a:rPr lang="zh-CN" altLang="en-US" dirty="0">
                <a:solidFill>
                  <a:srgbClr val="FF0000"/>
                </a:solidFill>
                <a:highlight>
                  <a:srgbClr val="FFFF00"/>
                </a:highlight>
              </a:rPr>
              <a:t>一般会提供监测系统性能参数的工具</a:t>
            </a:r>
            <a:endParaRPr lang="en-US" altLang="zh-CN" dirty="0">
              <a:solidFill>
                <a:srgbClr val="FF0000"/>
              </a:solidFill>
              <a:highlight>
                <a:srgbClr val="FFFF00"/>
              </a:highlight>
            </a:endParaRPr>
          </a:p>
          <a:p>
            <a:pPr marL="814705" lvl="1" indent="-457200">
              <a:buFont typeface="+mj-lt"/>
              <a:buAutoNum type="arabicPeriod" startAt="2"/>
            </a:pPr>
            <a:r>
              <a:rPr lang="zh-CN" altLang="en-US" dirty="0">
                <a:solidFill>
                  <a:srgbClr val="FF0000"/>
                </a:solidFill>
              </a:rPr>
              <a:t>数据库的重组织与重构造</a:t>
            </a:r>
            <a:endParaRPr lang="en-US" altLang="zh-CN" dirty="0">
              <a:solidFill>
                <a:srgbClr val="FF0000"/>
              </a:solidFill>
            </a:endParaRPr>
          </a:p>
          <a:p>
            <a:pPr lvl="2"/>
            <a:r>
              <a:rPr lang="zh-CN" altLang="en-US" dirty="0"/>
              <a:t>数据库运行一段时间后，由于记录不断增删改，将会使数据库的物理存储情况变坏，降低数据的存储效率，使得数据库系统性能下降</a:t>
            </a:r>
            <a:endParaRPr lang="en-US" altLang="zh-CN" dirty="0"/>
          </a:p>
          <a:p>
            <a:pPr lvl="2"/>
            <a:r>
              <a:rPr lang="en-US" altLang="zh-CN" dirty="0"/>
              <a:t>DBA</a:t>
            </a:r>
            <a:r>
              <a:rPr lang="zh-CN" altLang="en-US" dirty="0"/>
              <a:t>要对数据库进行重组织或部分重组织</a:t>
            </a:r>
            <a:r>
              <a:rPr lang="en-US" altLang="zh-CN" dirty="0"/>
              <a:t>(</a:t>
            </a:r>
            <a:r>
              <a:rPr lang="zh-CN" altLang="en-US" dirty="0"/>
              <a:t>仅针对频繁增删的表</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lstStyle/>
          <a:p>
            <a:r>
              <a:rPr lang="zh-CN" altLang="en-US" dirty="0"/>
              <a:t>详细介绍了数据库设计各个阶段的目标、方法和步骤，重点是概念结构的设计和逻辑结构的设计</a:t>
            </a:r>
            <a:endParaRPr lang="en-US" altLang="zh-CN" dirty="0"/>
          </a:p>
          <a:p>
            <a:r>
              <a:rPr lang="zh-CN" altLang="en-US" dirty="0"/>
              <a:t>数据库各级模式的形成</a:t>
            </a:r>
            <a:endParaRPr lang="zh-CN" altLang="en-US" dirty="0"/>
          </a:p>
          <a:p>
            <a:pPr lvl="1"/>
            <a:r>
              <a:rPr lang="zh-CN" altLang="en-US" dirty="0">
                <a:highlight>
                  <a:srgbClr val="FFFF00"/>
                </a:highlight>
              </a:rPr>
              <a:t>需求分析</a:t>
            </a:r>
            <a:r>
              <a:rPr lang="zh-CN" altLang="en-US" dirty="0"/>
              <a:t>阶段：综合各个用户的应用需求（现实世界的需求）</a:t>
            </a:r>
            <a:endParaRPr lang="en-US" altLang="zh-CN" dirty="0"/>
          </a:p>
          <a:p>
            <a:pPr lvl="1"/>
            <a:r>
              <a:rPr lang="zh-CN" altLang="en-US" dirty="0">
                <a:highlight>
                  <a:srgbClr val="FFFF00"/>
                </a:highlight>
              </a:rPr>
              <a:t>概念设计</a:t>
            </a:r>
            <a:r>
              <a:rPr lang="zh-CN" altLang="en-US" dirty="0"/>
              <a:t>阶段：</a:t>
            </a:r>
            <a:r>
              <a:rPr lang="zh-CN" altLang="en-US" dirty="0">
                <a:solidFill>
                  <a:srgbClr val="FF0000"/>
                </a:solidFill>
              </a:rPr>
              <a:t>概念模式</a:t>
            </a:r>
            <a:r>
              <a:rPr lang="zh-CN" altLang="en-US" dirty="0"/>
              <a:t>（信息世界模型），用</a:t>
            </a:r>
            <a:r>
              <a:rPr lang="en-US" altLang="zh-CN" dirty="0"/>
              <a:t>E-R</a:t>
            </a:r>
            <a:r>
              <a:rPr lang="zh-CN" altLang="en-US" dirty="0"/>
              <a:t>图来描述</a:t>
            </a:r>
            <a:endParaRPr lang="en-US" altLang="zh-CN" dirty="0"/>
          </a:p>
          <a:p>
            <a:pPr lvl="1"/>
            <a:r>
              <a:rPr lang="zh-CN" altLang="en-US" dirty="0">
                <a:highlight>
                  <a:srgbClr val="FFFF00"/>
                </a:highlight>
              </a:rPr>
              <a:t>逻辑设计</a:t>
            </a:r>
            <a:r>
              <a:rPr lang="zh-CN" altLang="en-US" dirty="0"/>
              <a:t>阶段：</a:t>
            </a:r>
            <a:r>
              <a:rPr lang="zh-CN" altLang="en-US" dirty="0">
                <a:solidFill>
                  <a:srgbClr val="FF0000"/>
                </a:solidFill>
              </a:rPr>
              <a:t>逻辑模式</a:t>
            </a:r>
            <a:r>
              <a:rPr lang="zh-CN" altLang="en-US" dirty="0"/>
              <a:t>、</a:t>
            </a:r>
            <a:r>
              <a:rPr lang="zh-CN" altLang="en-US" dirty="0">
                <a:solidFill>
                  <a:srgbClr val="FF0000"/>
                </a:solidFill>
                <a:highlight>
                  <a:srgbClr val="FFFF00"/>
                </a:highlight>
              </a:rPr>
              <a:t>外模式</a:t>
            </a:r>
            <a:endParaRPr lang="en-US" altLang="zh-CN" dirty="0">
              <a:solidFill>
                <a:srgbClr val="FF0000"/>
              </a:solidFill>
              <a:highlight>
                <a:srgbClr val="FFFF00"/>
              </a:highlight>
            </a:endParaRPr>
          </a:p>
          <a:p>
            <a:pPr lvl="1"/>
            <a:r>
              <a:rPr lang="zh-CN" altLang="en-US" dirty="0">
                <a:highlight>
                  <a:srgbClr val="FFFF00"/>
                </a:highlight>
              </a:rPr>
              <a:t>物理设计</a:t>
            </a:r>
            <a:r>
              <a:rPr lang="zh-CN" altLang="en-US" dirty="0"/>
              <a:t>阶段：</a:t>
            </a:r>
            <a:r>
              <a:rPr lang="zh-CN" altLang="en-US" dirty="0">
                <a:solidFill>
                  <a:srgbClr val="FF0000"/>
                </a:solidFill>
                <a:highlight>
                  <a:srgbClr val="FFFF00"/>
                </a:highlight>
              </a:rPr>
              <a:t>内模式</a:t>
            </a:r>
            <a:endParaRPr lang="zh-CN" altLang="en-US" dirty="0">
              <a:solidFill>
                <a:srgbClr val="FF0000"/>
              </a:solidFill>
            </a:endParaRPr>
          </a:p>
          <a:p>
            <a:r>
              <a:rPr lang="zh-CN" altLang="en-US" dirty="0"/>
              <a:t>数据库应用程序的设计应与数据库设计同时进行</a:t>
            </a:r>
            <a:endParaRPr lang="en-US" altLang="zh-CN" dirty="0"/>
          </a:p>
          <a:p>
            <a:r>
              <a:rPr lang="zh-CN" altLang="en-US" dirty="0"/>
              <a:t>数据库运维过程中</a:t>
            </a:r>
            <a:r>
              <a:rPr lang="en-US" altLang="zh-CN" dirty="0"/>
              <a:t>DBA</a:t>
            </a:r>
            <a:r>
              <a:rPr lang="zh-CN" altLang="en-US" dirty="0"/>
              <a:t>的主要职责和工作内容</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381000" y="1066800"/>
            <a:ext cx="11429999" cy="5469226"/>
          </a:xfrm>
        </p:spPr>
        <p:txBody>
          <a:bodyPr/>
          <a:lstStyle/>
          <a:p>
            <a:pPr>
              <a:lnSpc>
                <a:spcPct val="150000"/>
              </a:lnSpc>
            </a:pPr>
            <a:r>
              <a:rPr lang="zh-CN" altLang="en-US" dirty="0"/>
              <a:t>数据库外模式是在下列哪个阶段设计（ ）</a:t>
            </a:r>
            <a:endParaRPr lang="en-US" altLang="zh-CN" dirty="0"/>
          </a:p>
          <a:p>
            <a:pPr marL="0" indent="0">
              <a:lnSpc>
                <a:spcPct val="150000"/>
              </a:lnSpc>
              <a:buNone/>
            </a:pPr>
            <a:r>
              <a:rPr lang="en-US" altLang="zh-CN" sz="2000" dirty="0">
                <a:solidFill>
                  <a:srgbClr val="0000CC"/>
                </a:solidFill>
              </a:rPr>
              <a:t>    A.</a:t>
            </a:r>
            <a:r>
              <a:rPr lang="zh-CN" altLang="en-US" sz="2000" dirty="0">
                <a:solidFill>
                  <a:srgbClr val="0000CC"/>
                </a:solidFill>
              </a:rPr>
              <a:t>数据库概念结构设计    </a:t>
            </a:r>
            <a:r>
              <a:rPr lang="zh-CN" altLang="en-US" sz="2000" dirty="0">
                <a:solidFill>
                  <a:srgbClr val="0000CC"/>
                </a:solidFill>
                <a:highlight>
                  <a:srgbClr val="FFFF00"/>
                </a:highlight>
              </a:rPr>
              <a:t> </a:t>
            </a:r>
            <a:r>
              <a:rPr lang="en-US" altLang="zh-CN" sz="2000" dirty="0">
                <a:solidFill>
                  <a:srgbClr val="0000CC"/>
                </a:solidFill>
                <a:highlight>
                  <a:srgbClr val="FFFF00"/>
                </a:highlight>
              </a:rPr>
              <a:t>B.</a:t>
            </a:r>
            <a:r>
              <a:rPr lang="zh-CN" altLang="en-US" sz="2000" dirty="0">
                <a:solidFill>
                  <a:srgbClr val="0000CC"/>
                </a:solidFill>
                <a:highlight>
                  <a:srgbClr val="FFFF00"/>
                </a:highlight>
              </a:rPr>
              <a:t>数据库逻辑结构设计 </a:t>
            </a:r>
            <a:r>
              <a:rPr lang="zh-CN" altLang="en-US" sz="2000" dirty="0">
                <a:solidFill>
                  <a:srgbClr val="0000CC"/>
                </a:solidFill>
              </a:rPr>
              <a:t>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生成</a:t>
            </a:r>
            <a:r>
              <a:rPr lang="en-US" altLang="zh-CN" dirty="0"/>
              <a:t>DBMS</a:t>
            </a:r>
            <a:r>
              <a:rPr lang="zh-CN" altLang="en-US" dirty="0"/>
              <a:t>系统支持的数据模型是在下列哪个阶段完成（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zh-CN" altLang="en-US" sz="2000" dirty="0">
                <a:solidFill>
                  <a:srgbClr val="0000CC"/>
                </a:solidFill>
                <a:highlight>
                  <a:srgbClr val="FFFF00"/>
                </a:highlight>
              </a:rPr>
              <a:t> </a:t>
            </a:r>
            <a:r>
              <a:rPr lang="en-US" altLang="zh-CN" sz="2000" dirty="0">
                <a:solidFill>
                  <a:srgbClr val="0000CC"/>
                </a:solidFill>
                <a:highlight>
                  <a:srgbClr val="FFFF00"/>
                </a:highlight>
              </a:rPr>
              <a:t>B.</a:t>
            </a:r>
            <a:r>
              <a:rPr lang="zh-CN" altLang="en-US" sz="2000" dirty="0">
                <a:solidFill>
                  <a:srgbClr val="0000CC"/>
                </a:solidFill>
                <a:highlight>
                  <a:srgbClr val="FFFF00"/>
                </a:highlight>
              </a:rPr>
              <a:t>数据库逻辑结构设计</a:t>
            </a:r>
            <a:r>
              <a:rPr lang="zh-CN" altLang="en-US" sz="2000" dirty="0">
                <a:solidFill>
                  <a:srgbClr val="0000CC"/>
                </a:solidFill>
              </a:rPr>
              <a:t>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根据应用需求建立索引是在下列哪个阶段完成（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zh-CN" altLang="en-US" sz="2000" dirty="0">
                <a:solidFill>
                  <a:srgbClr val="0000CC"/>
                </a:solidFill>
                <a:highlight>
                  <a:srgbClr val="FFFF00"/>
                </a:highlight>
              </a:rPr>
              <a:t> </a:t>
            </a:r>
            <a:r>
              <a:rPr lang="en-US" altLang="zh-CN" sz="2000" dirty="0">
                <a:solidFill>
                  <a:srgbClr val="0000CC"/>
                </a:solidFill>
                <a:highlight>
                  <a:srgbClr val="FFFF00"/>
                </a:highlight>
              </a:rPr>
              <a:t>C.</a:t>
            </a:r>
            <a:r>
              <a:rPr lang="zh-CN" altLang="en-US" sz="2000" dirty="0">
                <a:solidFill>
                  <a:srgbClr val="0000CC"/>
                </a:solidFill>
                <a:highlight>
                  <a:srgbClr val="FFFF00"/>
                </a:highlight>
              </a:rPr>
              <a:t>数据库物理结构设计</a:t>
            </a:r>
            <a:r>
              <a:rPr lang="zh-CN" altLang="en-US" sz="2000" dirty="0">
                <a:solidFill>
                  <a:srgbClr val="0000CC"/>
                </a:solidFill>
              </a:rPr>
              <a:t>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sz="2600" dirty="0"/>
              <a:t>员工性别的取值，有的为“男”、“女”，有的为“</a:t>
            </a:r>
            <a:r>
              <a:rPr lang="en-US" altLang="zh-CN" sz="2600" dirty="0"/>
              <a:t>1</a:t>
            </a:r>
            <a:r>
              <a:rPr lang="zh-CN" altLang="en-US" sz="2600" dirty="0"/>
              <a:t>”、“</a:t>
            </a:r>
            <a:r>
              <a:rPr lang="en-US" altLang="zh-CN" sz="2600" dirty="0"/>
              <a:t>0</a:t>
            </a:r>
            <a:r>
              <a:rPr lang="zh-CN" altLang="en-US" sz="2600" dirty="0"/>
              <a:t>”，这种情况属于（ ）</a:t>
            </a:r>
            <a:endParaRPr lang="en-US" altLang="zh-CN" sz="2600" dirty="0"/>
          </a:p>
          <a:p>
            <a:pPr marL="0" lvl="0" indent="0">
              <a:lnSpc>
                <a:spcPct val="150000"/>
              </a:lnSpc>
              <a:buNone/>
            </a:pPr>
            <a:r>
              <a:rPr lang="en-US" altLang="zh-CN" sz="2000" dirty="0">
                <a:solidFill>
                  <a:srgbClr val="0000CC"/>
                </a:solidFill>
                <a:highlight>
                  <a:srgbClr val="FFFF00"/>
                </a:highlight>
              </a:rPr>
              <a:t>    A.</a:t>
            </a:r>
            <a:r>
              <a:rPr lang="zh-CN" altLang="en-US" sz="2000" dirty="0">
                <a:solidFill>
                  <a:srgbClr val="0000CC"/>
                </a:solidFill>
                <a:highlight>
                  <a:srgbClr val="FFFF00"/>
                </a:highlight>
              </a:rPr>
              <a:t>属性冲突 </a:t>
            </a:r>
            <a:r>
              <a:rPr lang="zh-CN" altLang="en-US" sz="2000" dirty="0">
                <a:solidFill>
                  <a:srgbClr val="0000CC"/>
                </a:solidFill>
              </a:rPr>
              <a:t>         </a:t>
            </a:r>
            <a:r>
              <a:rPr lang="en-US" altLang="zh-CN" sz="2000" dirty="0">
                <a:solidFill>
                  <a:srgbClr val="0000CC"/>
                </a:solidFill>
              </a:rPr>
              <a:t>B.</a:t>
            </a:r>
            <a:r>
              <a:rPr lang="zh-CN" altLang="en-US" sz="2000" dirty="0">
                <a:solidFill>
                  <a:srgbClr val="0000CC"/>
                </a:solidFill>
              </a:rPr>
              <a:t>命名冲突          </a:t>
            </a:r>
            <a:r>
              <a:rPr lang="en-US" altLang="zh-CN" sz="2000" dirty="0">
                <a:solidFill>
                  <a:srgbClr val="0000CC"/>
                </a:solidFill>
              </a:rPr>
              <a:t>C.</a:t>
            </a:r>
            <a:r>
              <a:rPr lang="zh-CN" altLang="en-US" sz="2000" dirty="0">
                <a:solidFill>
                  <a:srgbClr val="0000CC"/>
                </a:solidFill>
              </a:rPr>
              <a:t>结构冲突           </a:t>
            </a:r>
            <a:r>
              <a:rPr lang="en-US" altLang="zh-CN" sz="2000" dirty="0">
                <a:solidFill>
                  <a:srgbClr val="0000CC"/>
                </a:solidFill>
              </a:rPr>
              <a:t>D.</a:t>
            </a:r>
            <a:r>
              <a:rPr lang="zh-CN" altLang="en-US" sz="2000" dirty="0">
                <a:solidFill>
                  <a:srgbClr val="0000CC"/>
                </a:solidFill>
              </a:rPr>
              <a:t>数据冗余</a:t>
            </a:r>
            <a:endParaRPr lang="en-US" altLang="zh-CN" sz="2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normAutofit fontScale="90000"/>
          </a:bodyPr>
          <a:lstStyle/>
          <a:p>
            <a:pPr>
              <a:lnSpc>
                <a:spcPct val="150000"/>
              </a:lnSpc>
            </a:pPr>
            <a:r>
              <a:rPr lang="zh-CN" altLang="en-US" dirty="0"/>
              <a:t>数据库设计方法包括</a:t>
            </a:r>
            <a:r>
              <a:rPr lang="zh-CN" altLang="en-US" u="sng" dirty="0"/>
              <a:t>   新奥尔良方法    </a:t>
            </a:r>
            <a:r>
              <a:rPr lang="zh-CN" altLang="en-US" dirty="0"/>
              <a:t>、</a:t>
            </a:r>
            <a:r>
              <a:rPr lang="zh-CN" altLang="en-US" u="sng" dirty="0"/>
              <a:t>   </a:t>
            </a:r>
            <a:r>
              <a:rPr lang="en-US" altLang="zh-CN" u="sng" dirty="0"/>
              <a:t>E-R</a:t>
            </a:r>
            <a:r>
              <a:rPr lang="zh-CN" altLang="en-US" u="sng" dirty="0"/>
              <a:t>模型方法  </a:t>
            </a:r>
            <a:r>
              <a:rPr lang="zh-CN" altLang="en-US" dirty="0"/>
              <a:t>、</a:t>
            </a:r>
            <a:r>
              <a:rPr lang="zh-CN" altLang="en-US" u="sng" dirty="0"/>
              <a:t>    </a:t>
            </a:r>
            <a:r>
              <a:rPr lang="en-US" altLang="zh-CN" u="sng" dirty="0"/>
              <a:t>3NF</a:t>
            </a:r>
            <a:r>
              <a:rPr lang="zh-CN" altLang="en-US" u="sng" dirty="0"/>
              <a:t>设计方法      </a:t>
            </a:r>
            <a:r>
              <a:rPr lang="zh-CN" altLang="en-US" dirty="0"/>
              <a:t>、</a:t>
            </a:r>
            <a:r>
              <a:rPr lang="zh-CN" altLang="en-US" u="sng" dirty="0"/>
              <a:t>    面向对象</a:t>
            </a:r>
            <a:r>
              <a:rPr lang="zh-CN" altLang="en-US" u="sng" dirty="0"/>
              <a:t>设计方法  </a:t>
            </a:r>
            <a:r>
              <a:rPr lang="zh-CN" altLang="en-US" dirty="0"/>
              <a:t>和统一建模语言（</a:t>
            </a:r>
            <a:r>
              <a:rPr lang="en-US" altLang="zh-CN" dirty="0"/>
              <a:t>UML</a:t>
            </a:r>
            <a:r>
              <a:rPr lang="zh-CN" altLang="en-US" dirty="0"/>
              <a:t>）方法等。</a:t>
            </a:r>
            <a:endParaRPr lang="en-US" altLang="zh-CN" dirty="0"/>
          </a:p>
          <a:p>
            <a:pPr>
              <a:lnSpc>
                <a:spcPct val="150000"/>
              </a:lnSpc>
            </a:pPr>
            <a:r>
              <a:rPr lang="zh-CN" altLang="en-US" dirty="0"/>
              <a:t>集成局部</a:t>
            </a:r>
            <a:r>
              <a:rPr lang="en-US" altLang="zh-CN" dirty="0"/>
              <a:t>E-R</a:t>
            </a:r>
            <a:r>
              <a:rPr lang="zh-CN" altLang="en-US" dirty="0"/>
              <a:t>图要分为两个步骤，分别是</a:t>
            </a:r>
            <a:r>
              <a:rPr lang="zh-CN" altLang="en-US" u="sng" dirty="0"/>
              <a:t>   合并    </a:t>
            </a:r>
            <a:r>
              <a:rPr lang="zh-CN" altLang="en-US" dirty="0"/>
              <a:t>和</a:t>
            </a:r>
            <a:r>
              <a:rPr lang="zh-CN" altLang="en-US" u="sng" dirty="0"/>
              <a:t>     修改和</a:t>
            </a:r>
            <a:r>
              <a:rPr lang="zh-CN" altLang="en-US" u="sng" dirty="0"/>
              <a:t>重构      </a:t>
            </a:r>
            <a:r>
              <a:rPr lang="zh-CN" altLang="en-US" dirty="0"/>
              <a:t>。</a:t>
            </a:r>
            <a:endParaRPr lang="en-US" altLang="zh-CN" dirty="0"/>
          </a:p>
          <a:p>
            <a:pPr>
              <a:lnSpc>
                <a:spcPct val="150000"/>
              </a:lnSpc>
            </a:pPr>
            <a:r>
              <a:rPr lang="zh-CN" altLang="en-US" dirty="0"/>
              <a:t>数据库常见的存取方法主要有</a:t>
            </a:r>
            <a:r>
              <a:rPr lang="zh-CN" altLang="en-US" u="sng" dirty="0"/>
              <a:t>    索引   </a:t>
            </a:r>
            <a:r>
              <a:rPr lang="zh-CN" altLang="en-US" dirty="0"/>
              <a:t>、</a:t>
            </a:r>
            <a:r>
              <a:rPr lang="zh-CN" altLang="en-US" u="sng" dirty="0"/>
              <a:t>     </a:t>
            </a:r>
            <a:r>
              <a:rPr lang="zh-CN" altLang="en-US" u="sng" dirty="0"/>
              <a:t>聚簇       </a:t>
            </a:r>
            <a:r>
              <a:rPr lang="zh-CN" altLang="en-US" dirty="0"/>
              <a:t>和</a:t>
            </a:r>
            <a:r>
              <a:rPr lang="en-US" altLang="zh-CN" dirty="0"/>
              <a:t>hash</a:t>
            </a:r>
            <a:r>
              <a:rPr lang="zh-CN" altLang="en-US" dirty="0"/>
              <a:t>方法。</a:t>
            </a:r>
            <a:endParaRPr lang="en-US" altLang="zh-CN" dirty="0"/>
          </a:p>
          <a:p>
            <a:pPr>
              <a:lnSpc>
                <a:spcPct val="150000"/>
              </a:lnSpc>
            </a:pPr>
            <a:r>
              <a:rPr lang="zh-CN" altLang="en-US" dirty="0"/>
              <a:t>在进行概念结构设计时，将事物作为属性的基本准则是什么？</a:t>
            </a:r>
            <a:endParaRPr lang="zh-CN" altLang="en-US" dirty="0"/>
          </a:p>
          <a:p>
            <a:pPr>
              <a:lnSpc>
                <a:spcPct val="150000"/>
              </a:lnSpc>
            </a:pPr>
            <a:r>
              <a:rPr lang="zh-CN" altLang="en-US" dirty="0"/>
              <a:t>答：（</a:t>
            </a:r>
            <a:r>
              <a:rPr lang="en-US" altLang="zh-CN" dirty="0"/>
              <a:t>1</a:t>
            </a:r>
            <a:r>
              <a:rPr lang="zh-CN" altLang="en-US" dirty="0"/>
              <a:t>）属性不能再具有需要描述的性质，必须是不可分的数据项，不能包括其他属性。（</a:t>
            </a:r>
            <a:r>
              <a:rPr lang="en-US" altLang="zh-CN" dirty="0"/>
              <a:t>2</a:t>
            </a:r>
            <a:r>
              <a:rPr lang="zh-CN" altLang="en-US" dirty="0"/>
              <a:t>）不能和其他实体具有联系。</a:t>
            </a:r>
            <a:endParaRPr lang="en-US" altLang="zh-CN" dirty="0"/>
          </a:p>
          <a:p>
            <a:pPr>
              <a:lnSpc>
                <a:spcPct val="150000"/>
              </a:lnSpc>
            </a:pPr>
            <a:r>
              <a:rPr lang="zh-CN" altLang="en-US" dirty="0"/>
              <a:t>将</a:t>
            </a:r>
            <a:r>
              <a:rPr lang="en-US" altLang="zh-CN" dirty="0"/>
              <a:t>E-R</a:t>
            </a:r>
            <a:r>
              <a:rPr lang="zh-CN" altLang="en-US" dirty="0"/>
              <a:t>图转换为关系模式时，可以如何处理实体型之间的联系？</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2" name="图片 1"/>
          <p:cNvPicPr>
            <a:picLocks noChangeAspect="1"/>
          </p:cNvPicPr>
          <p:nvPr>
            <p:custDataLst>
              <p:tags r:id="rId1"/>
            </p:custDataLst>
          </p:nvPr>
        </p:nvPicPr>
        <p:blipFill>
          <a:blip r:embed="rId2"/>
          <a:stretch>
            <a:fillRect/>
          </a:stretch>
        </p:blipFill>
        <p:spPr>
          <a:xfrm>
            <a:off x="6858000" y="5638800"/>
            <a:ext cx="3910330" cy="10953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r>
              <a:rPr lang="zh-CN" altLang="en-US" dirty="0"/>
              <a:t>第</a:t>
            </a:r>
            <a:r>
              <a:rPr lang="en-US" altLang="zh-CN" dirty="0"/>
              <a:t>7</a:t>
            </a:r>
            <a:r>
              <a:rPr lang="zh-CN" altLang="en-US" dirty="0"/>
              <a:t>章习题：</a:t>
            </a:r>
            <a:r>
              <a:rPr lang="en-US" altLang="zh-CN" dirty="0"/>
              <a:t>1-15</a:t>
            </a:r>
            <a:r>
              <a:rPr lang="zh-CN" altLang="en-US" dirty="0"/>
              <a:t>（全部）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tags/tag1.xml><?xml version="1.0" encoding="utf-8"?>
<p:tagLst xmlns:p="http://schemas.openxmlformats.org/presentationml/2006/main">
  <p:tag name="KSO_WM_UNIT_PLACING_PICTURE_USER_VIEWPORT" val="{&quot;height&quot;:2424,&quot;width&quot;:8652}"/>
</p:tagLst>
</file>

<file path=ppt/tags/tag2.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 name="COMMONDATA" val="eyJoZGlkIjoiNzM1NGMyYjc1MTZhYjAxY2RiYzMwMWMzNWFmMjBjMDkifQ=="/>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13886</Words>
  <Application>WPS 演示</Application>
  <PresentationFormat>宽屏</PresentationFormat>
  <Paragraphs>1189</Paragraphs>
  <Slides>95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95</vt:i4>
      </vt:variant>
    </vt:vector>
  </HeadingPairs>
  <TitlesOfParts>
    <vt:vector size="110" baseType="lpstr">
      <vt:lpstr>Arial</vt:lpstr>
      <vt:lpstr>宋体</vt:lpstr>
      <vt:lpstr>Wingdings</vt:lpstr>
      <vt:lpstr>等线</vt:lpstr>
      <vt:lpstr>等线 Light</vt:lpstr>
      <vt:lpstr>Times New Roman</vt:lpstr>
      <vt:lpstr>微软雅黑</vt:lpstr>
      <vt:lpstr>Arial Unicode MS</vt:lpstr>
      <vt:lpstr>Calibri</vt:lpstr>
      <vt:lpstr>Wingdings 2</vt:lpstr>
      <vt:lpstr>Symbol</vt:lpstr>
      <vt:lpstr>Cambria Math</vt:lpstr>
      <vt:lpstr>楷体_GB2312</vt:lpstr>
      <vt:lpstr>新宋体</vt:lpstr>
      <vt:lpstr>chtp8_07</vt:lpstr>
      <vt:lpstr>PowerPoint 演示文稿</vt:lpstr>
      <vt:lpstr>本章目标</vt:lpstr>
      <vt:lpstr>大纲</vt:lpstr>
      <vt:lpstr>数据库设计概述</vt:lpstr>
      <vt:lpstr>PowerPoint 演示文稿</vt:lpstr>
      <vt:lpstr>数据库设计概述(cont’d)</vt:lpstr>
      <vt:lpstr>数据库设计的特点</vt:lpstr>
      <vt:lpstr>PowerPoint 演示文稿</vt:lpstr>
      <vt:lpstr>数据库设计方法</vt:lpstr>
      <vt:lpstr>PowerPoint 演示文稿</vt:lpstr>
      <vt:lpstr>数据库设计的基本步骤</vt:lpstr>
      <vt:lpstr>PowerPoint 演示文稿</vt:lpstr>
      <vt:lpstr>PowerPoint 演示文稿</vt:lpstr>
      <vt:lpstr>数据库设计过程中的各级模式</vt:lpstr>
      <vt:lpstr>PowerPoint 演示文稿</vt:lpstr>
      <vt:lpstr>PowerPoint 演示文稿</vt:lpstr>
      <vt:lpstr>PowerPoint 演示文稿</vt:lpstr>
      <vt:lpstr>PowerPoint 演示文稿</vt:lpstr>
      <vt:lpstr>大纲</vt:lpstr>
      <vt:lpstr>需求分析</vt:lpstr>
      <vt:lpstr>需求分析的任务</vt:lpstr>
      <vt:lpstr>需求分析的方法</vt:lpstr>
      <vt:lpstr>PowerPoint 演示文稿</vt:lpstr>
      <vt:lpstr>数据字典</vt:lpstr>
      <vt:lpstr>1.数据项</vt:lpstr>
      <vt:lpstr>2.数据结构</vt:lpstr>
      <vt:lpstr>3.数据流</vt:lpstr>
      <vt:lpstr>4.数据存储</vt:lpstr>
      <vt:lpstr>5.处理过程</vt:lpstr>
      <vt:lpstr>举例：学生学籍管理子系统的数据字典</vt:lpstr>
      <vt:lpstr>PowerPoint 演示文稿</vt:lpstr>
      <vt:lpstr>PowerPoint 演示文稿</vt:lpstr>
      <vt:lpstr>PowerPoint 演示文稿</vt:lpstr>
      <vt:lpstr>PowerPoint 演示文稿</vt:lpstr>
      <vt:lpstr>需求分析小结</vt:lpstr>
      <vt:lpstr>大纲</vt:lpstr>
      <vt:lpstr>概念结构设计</vt:lpstr>
      <vt:lpstr>1.概念模型</vt:lpstr>
      <vt:lpstr>2.E-R模型</vt:lpstr>
      <vt:lpstr>PowerPoint 演示文稿</vt:lpstr>
      <vt:lpstr>PowerPoint 演示文稿</vt:lpstr>
      <vt:lpstr>一个实例</vt:lpstr>
      <vt:lpstr>PowerPoint 演示文稿</vt:lpstr>
      <vt:lpstr>PowerPoint 演示文稿</vt:lpstr>
      <vt:lpstr>课堂练习</vt:lpstr>
      <vt:lpstr>5.概念结构设计过程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逻辑结构设计</vt:lpstr>
      <vt:lpstr>1. E-R图向关系模型的转换</vt:lpstr>
      <vt:lpstr>PowerPoint 演示文稿</vt:lpstr>
      <vt:lpstr>PowerPoint 演示文稿</vt:lpstr>
      <vt:lpstr>PowerPoint 演示文稿</vt:lpstr>
      <vt:lpstr>PowerPoint 演示文稿</vt:lpstr>
      <vt:lpstr>PowerPoint 演示文稿</vt:lpstr>
      <vt:lpstr>2.数据模型的优化</vt:lpstr>
      <vt:lpstr>PowerPoint 演示文稿</vt:lpstr>
      <vt:lpstr>3.设计用户子模式</vt:lpstr>
      <vt:lpstr>大纲</vt:lpstr>
      <vt:lpstr>物理结构设计</vt:lpstr>
      <vt:lpstr>物理结构设计(cont’d)</vt:lpstr>
      <vt:lpstr>1.数据库物理设计的内容和方法</vt:lpstr>
      <vt:lpstr>PowerPoint 演示文稿</vt:lpstr>
      <vt:lpstr>2.关系模式存取方法选择</vt:lpstr>
      <vt:lpstr>PowerPoint 演示文稿</vt:lpstr>
      <vt:lpstr>PowerPoint 演示文稿</vt:lpstr>
      <vt:lpstr>PowerPoint 演示文稿</vt:lpstr>
      <vt:lpstr>PowerPoint 演示文稿</vt:lpstr>
      <vt:lpstr>PowerPoint 演示文稿</vt:lpstr>
      <vt:lpstr>3.确定数据库的存储结构</vt:lpstr>
      <vt:lpstr>PowerPoint 演示文稿</vt:lpstr>
      <vt:lpstr>PowerPoint 演示文稿</vt:lpstr>
      <vt:lpstr>大纲</vt:lpstr>
      <vt:lpstr>数据库的实施和维护</vt:lpstr>
      <vt:lpstr>1.数据的载入和应用程序的调试</vt:lpstr>
      <vt:lpstr>PowerPoint 演示文稿</vt:lpstr>
      <vt:lpstr>2.数据库的试运行</vt:lpstr>
      <vt:lpstr>PowerPoint 演示文稿</vt:lpstr>
      <vt:lpstr>3.数据库的运行和维护</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1498</cp:revision>
  <dcterms:created xsi:type="dcterms:W3CDTF">2015-04-27T18:37:00Z</dcterms:created>
  <dcterms:modified xsi:type="dcterms:W3CDTF">2022-05-24T10:21:56Z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B452DE0ABEB24B719711F9A056F62994</vt:lpwstr>
  </property>
  <property fmtid="{D5CDD505-2E9C-101B-9397-08002B2CF9AE}" pid="3" name="KSOProductBuildVer">
    <vt:lpwstr>2052-11.1.0.11744</vt:lpwstr>
  </property>
</Properties>
</file>