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9" r:id="rId4"/>
    <p:sldId id="300" r:id="rId5"/>
    <p:sldId id="259" r:id="rId6"/>
    <p:sldId id="288" r:id="rId7"/>
    <p:sldId id="292" r:id="rId8"/>
    <p:sldId id="296" r:id="rId9"/>
    <p:sldId id="298" r:id="rId10"/>
    <p:sldId id="289" r:id="rId11"/>
    <p:sldId id="290" r:id="rId12"/>
    <p:sldId id="294" r:id="rId13"/>
    <p:sldId id="297" r:id="rId14"/>
    <p:sldId id="291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02" r:id="rId30"/>
    <p:sldId id="303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D6"/>
    <a:srgbClr val="003D87"/>
    <a:srgbClr val="001732"/>
    <a:srgbClr val="2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222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5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80EA9-A18E-4F9F-ADE3-39F89BF5538F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5AC98-8D78-4E62-AD8C-634A8477B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6FE7-2306-4E9E-BDED-3BCA4AA75E0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151E-580B-4ECE-B608-0F18C3FEF9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log.csdn.net/qq_41033011/article/details/1077622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g.csdn.net/cherrydreamsover/article/details/81835976?utm_medium=distribute.pc_relevant.none-task-blog-2~default~baidujs_title~default-1.pc_relevant_paycolumn_v3&amp;spm=1001.2101.3001.4242.2&amp;utm_relevant_index=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7561" y="60775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2286635" y="3190240"/>
            <a:ext cx="7633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实验演示：函数的新知</a:t>
            </a:r>
          </a:p>
          <a:p>
            <a:pPr algn="l"/>
            <a:r>
              <a:rPr lang="en-US" altLang="zh-CN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		——</a:t>
            </a:r>
            <a:r>
              <a:rPr lang="zh-CN" altLang="en-US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烫烫烫小组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60966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77875" y="691515"/>
            <a:ext cx="7726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重载函数应避免设置默认参数（代码</a:t>
            </a:r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36310" y="1858010"/>
            <a:ext cx="5033010" cy="181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、程序是否能运行？分析下原因</a:t>
            </a:r>
          </a:p>
          <a:p>
            <a:pPr algn="l"/>
            <a:endParaRPr lang="en-US" altLang="zh-CN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、改正代码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1401445"/>
            <a:ext cx="4067175" cy="4845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810" y="691515"/>
            <a:ext cx="7806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重载函数应避免设置默认参数（代码</a:t>
            </a:r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86120" y="1858010"/>
            <a:ext cx="5212080" cy="3538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、代码设计</a:t>
            </a:r>
          </a:p>
          <a:p>
            <a:pPr algn="l"/>
            <a:endParaRPr lang="en-US" altLang="zh-CN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、一个函数不能既作为重载函数，又作为有默认参数的函数。当调用函数时，如果少写一个参数，编译器可能无法判断是调用重载函数还是调用带默认参数的函数。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1485900"/>
            <a:ext cx="4429760" cy="672465"/>
          </a:xfrm>
          <a:prstGeom prst="rect">
            <a:avLst/>
          </a:prstGeom>
        </p:spPr>
      </p:pic>
      <p:pic>
        <p:nvPicPr>
          <p:cNvPr id="16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65" y="2202815"/>
            <a:ext cx="415099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865" y="835025"/>
            <a:ext cx="2998470" cy="165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810" y="691515"/>
            <a:ext cx="7806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、内联函数（关键字位置）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86120" y="1858010"/>
            <a:ext cx="5212080" cy="2676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、在函数定义和函数声明的函数头前面加关键字inline</a:t>
            </a:r>
          </a:p>
          <a:p>
            <a:pPr algn="l"/>
            <a:endParaRPr lang="zh-CN" altLang="en-US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、程序中出现的内联函数的调用将用该函数的函数体代替，而不是转去调用该函数。</a:t>
            </a:r>
          </a:p>
        </p:txBody>
      </p:sp>
      <p:pic>
        <p:nvPicPr>
          <p:cNvPr id="18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496695"/>
            <a:ext cx="4215130" cy="2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4112895"/>
            <a:ext cx="2316480" cy="198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810" y="691515"/>
            <a:ext cx="7806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、内联函数（使用场合）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86120" y="1858010"/>
            <a:ext cx="5212080" cy="39693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内联函数使用的场合：</a:t>
            </a:r>
          </a:p>
          <a:p>
            <a:pPr algn="l"/>
            <a:endParaRPr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优化程序，提高效率。把函数短小而又频繁调用的函数声明为内联函数。函数体适当小，这样就使嵌入工作容易进行，不会破坏原调用主体。程序中特别是在循环中反复执行该函数，这样就使嵌入的效率相对较高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" y="1492885"/>
            <a:ext cx="4518660" cy="541020"/>
          </a:xfrm>
          <a:prstGeom prst="rect">
            <a:avLst/>
          </a:prstGeom>
        </p:spPr>
      </p:pic>
      <p:pic>
        <p:nvPicPr>
          <p:cNvPr id="29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95" y="2557780"/>
            <a:ext cx="3351530" cy="261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810" y="691515"/>
            <a:ext cx="7806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、内联函数（与带参数宏的转换）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51195" y="1403985"/>
            <a:ext cx="5212080" cy="4831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宏定义语句的书写格式有过分的讲究</a:t>
            </a:r>
            <a:r>
              <a:rPr 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，如：</a:t>
            </a:r>
            <a:endParaRPr lang="en-US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</a:t>
            </a:r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Max与括号之间不能有空格</a:t>
            </a:r>
            <a:endParaRPr lang="en-US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</a:t>
            </a:r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所有的参数都要放在括号里。</a:t>
            </a:r>
            <a:endParaRPr lang="en-US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</a:t>
            </a:r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Max( )函数的求值会由于两个参数值的大小不同而产生不同的副作用</a:t>
            </a:r>
            <a:r>
              <a:rPr 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。</a:t>
            </a:r>
          </a:p>
          <a:p>
            <a:pPr algn="l"/>
            <a:endParaRPr lang="zh-CN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内联函数优点：（</a:t>
            </a:r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）所有宏的替换效能（</a:t>
            </a:r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）所有可预见的状态（</a:t>
            </a:r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3</a:t>
            </a:r>
            <a:r>
              <a:rPr 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）常规函数的类型检查。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440180"/>
            <a:ext cx="4488180" cy="1295400"/>
          </a:xfrm>
          <a:prstGeom prst="rect">
            <a:avLst/>
          </a:prstGeom>
        </p:spPr>
      </p:pic>
      <p:pic>
        <p:nvPicPr>
          <p:cNvPr id="34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70" y="2799715"/>
            <a:ext cx="3977005" cy="31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4768375" y="3227568"/>
            <a:ext cx="2667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实验总结</a:t>
            </a:r>
          </a:p>
        </p:txBody>
      </p:sp>
      <p:sp>
        <p:nvSpPr>
          <p:cNvPr id="2" name="椭圆 1"/>
          <p:cNvSpPr/>
          <p:nvPr/>
        </p:nvSpPr>
        <p:spPr>
          <a:xfrm>
            <a:off x="5706373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940740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6175107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6409474" y="5006340"/>
            <a:ext cx="106680" cy="106680"/>
          </a:xfrm>
          <a:prstGeom prst="ellipse">
            <a:avLst/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706373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940740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6175107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6409474" y="5006340"/>
            <a:ext cx="106680" cy="106680"/>
          </a:xfrm>
          <a:prstGeom prst="ellipse">
            <a:avLst/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31" y="1287939"/>
            <a:ext cx="8431097" cy="27889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内联函数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76" y="2624230"/>
            <a:ext cx="2800800" cy="14776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16891" y="13002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典型的函数调用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952068" y="1884564"/>
            <a:ext cx="1484743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Heavy" panose="020B0A00000000000000"/>
              </a:rPr>
              <a:t>执行到函数调用指令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6111263" y="1884564"/>
            <a:ext cx="1484743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Heavy" panose="020B0A00000000000000"/>
              </a:rPr>
              <a:t>存储调用指令的内存地址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8270458" y="1884564"/>
            <a:ext cx="1484743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Heavy" panose="020B0A00000000000000"/>
              </a:rPr>
              <a:t>跳到函数起点的内存单元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7215294" y="2788920"/>
            <a:ext cx="1484743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Heavy" panose="020B0A00000000000000"/>
              </a:rPr>
              <a:t>执行函数代码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4896119" y="2788920"/>
            <a:ext cx="1484743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Heavy" panose="020B0A00000000000000"/>
              </a:rPr>
              <a:t>跳回调用函数的指令</a:t>
            </a:r>
          </a:p>
        </p:txBody>
      </p:sp>
      <p:cxnSp>
        <p:nvCxnSpPr>
          <p:cNvPr id="10" name="直接箭头连接符 9"/>
          <p:cNvCxnSpPr>
            <a:stCxn id="7" idx="3"/>
            <a:endCxn id="16" idx="1"/>
          </p:cNvCxnSpPr>
          <p:nvPr/>
        </p:nvCxnSpPr>
        <p:spPr>
          <a:xfrm>
            <a:off x="5436811" y="2204604"/>
            <a:ext cx="67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622771" y="2204604"/>
            <a:ext cx="64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17" idx="3"/>
          </p:cNvCxnSpPr>
          <p:nvPr/>
        </p:nvCxnSpPr>
        <p:spPr>
          <a:xfrm flipH="1">
            <a:off x="8700037" y="2204604"/>
            <a:ext cx="1055164" cy="904356"/>
          </a:xfrm>
          <a:prstGeom prst="bentConnector3">
            <a:avLst>
              <a:gd name="adj1" fmla="val -21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1"/>
            <a:endCxn id="19" idx="3"/>
          </p:cNvCxnSpPr>
          <p:nvPr/>
        </p:nvCxnSpPr>
        <p:spPr>
          <a:xfrm flipH="1">
            <a:off x="6380862" y="3108960"/>
            <a:ext cx="834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16890" y="379544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内联函数</a:t>
            </a:r>
          </a:p>
        </p:txBody>
      </p:sp>
      <p:sp>
        <p:nvSpPr>
          <p:cNvPr id="35" name="矩形 34"/>
          <p:cNvSpPr/>
          <p:nvPr/>
        </p:nvSpPr>
        <p:spPr>
          <a:xfrm>
            <a:off x="3952068" y="4299693"/>
            <a:ext cx="471620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编译器使用内联函数的函数体替换函数的调用，程序无需跳到另一个位置执行代码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7986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内联函数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76" y="2603910"/>
            <a:ext cx="2800800" cy="147764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521468" y="1961665"/>
            <a:ext cx="1370886" cy="2016297"/>
            <a:chOff x="4927603" y="1213166"/>
            <a:chExt cx="2873019" cy="4736077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2934" y="1213166"/>
              <a:ext cx="1687688" cy="3099189"/>
              <a:chOff x="6112934" y="942233"/>
              <a:chExt cx="1687688" cy="3099189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6558844" y="3291621"/>
                <a:ext cx="1241778" cy="749801"/>
              </a:xfrm>
              <a:prstGeom prst="parallelogram">
                <a:avLst>
                  <a:gd name="adj" fmla="val 67122"/>
                </a:avLst>
              </a:prstGeom>
              <a:solidFill>
                <a:srgbClr val="003D8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上箭头 14"/>
              <p:cNvSpPr/>
              <p:nvPr/>
            </p:nvSpPr>
            <p:spPr>
              <a:xfrm>
                <a:off x="6112934" y="942233"/>
                <a:ext cx="1569155" cy="3099189"/>
              </a:xfrm>
              <a:prstGeom prst="upArrow">
                <a:avLst/>
              </a:prstGeom>
              <a:solidFill>
                <a:srgbClr val="003D8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22" name="组合 21"/>
            <p:cNvGrpSpPr/>
            <p:nvPr/>
          </p:nvGrpSpPr>
          <p:grpSpPr>
            <a:xfrm>
              <a:off x="4927603" y="2850053"/>
              <a:ext cx="1687688" cy="3099190"/>
              <a:chOff x="4927603" y="2579120"/>
              <a:chExt cx="1687688" cy="3099190"/>
            </a:xfrm>
          </p:grpSpPr>
          <p:sp>
            <p:nvSpPr>
              <p:cNvPr id="24" name="平行四边形 23"/>
              <p:cNvSpPr/>
              <p:nvPr/>
            </p:nvSpPr>
            <p:spPr>
              <a:xfrm flipH="1" flipV="1">
                <a:off x="4927603" y="2579120"/>
                <a:ext cx="1236132" cy="749801"/>
              </a:xfrm>
              <a:prstGeom prst="parallelogram">
                <a:avLst>
                  <a:gd name="adj" fmla="val 67122"/>
                </a:avLst>
              </a:prstGeom>
              <a:solidFill>
                <a:srgbClr val="0061D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上箭头 12"/>
              <p:cNvSpPr/>
              <p:nvPr/>
            </p:nvSpPr>
            <p:spPr>
              <a:xfrm flipH="1" flipV="1">
                <a:off x="5046136" y="2579121"/>
                <a:ext cx="1569155" cy="3099189"/>
              </a:xfrm>
              <a:prstGeom prst="upArrow">
                <a:avLst/>
              </a:prstGeom>
              <a:solidFill>
                <a:srgbClr val="0061D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8" name="矩形 27"/>
          <p:cNvSpPr/>
          <p:nvPr/>
        </p:nvSpPr>
        <p:spPr>
          <a:xfrm>
            <a:off x="3687944" y="18069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</a:p>
        </p:txBody>
      </p:sp>
      <p:sp>
        <p:nvSpPr>
          <p:cNvPr id="31" name="矩形 30"/>
          <p:cNvSpPr/>
          <p:nvPr/>
        </p:nvSpPr>
        <p:spPr>
          <a:xfrm>
            <a:off x="3709695" y="2853272"/>
            <a:ext cx="2734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调用函数时不需要跳转，运行速度较常规函数快</a:t>
            </a:r>
          </a:p>
        </p:txBody>
      </p:sp>
      <p:sp>
        <p:nvSpPr>
          <p:cNvPr id="32" name="矩形 31"/>
          <p:cNvSpPr/>
          <p:nvPr/>
        </p:nvSpPr>
        <p:spPr>
          <a:xfrm>
            <a:off x="8163236" y="18069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代价</a:t>
            </a:r>
          </a:p>
        </p:txBody>
      </p:sp>
      <p:sp>
        <p:nvSpPr>
          <p:cNvPr id="33" name="矩形 32"/>
          <p:cNvSpPr/>
          <p:nvPr/>
        </p:nvSpPr>
        <p:spPr>
          <a:xfrm>
            <a:off x="8163236" y="2576333"/>
            <a:ext cx="30296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需要占用更多的内存空间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在多个地方调用内联函数需要包含多个函数代码的副本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16561" y="4474165"/>
            <a:ext cx="5693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应用场景：函数短小，但是频繁调用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内联函数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816713" y="1754420"/>
            <a:ext cx="5472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：在函数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前加上关键字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inline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49" y="2485335"/>
            <a:ext cx="2493917" cy="168736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816712" y="2572476"/>
            <a:ext cx="5472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：在函数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前加上关键字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inline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4339" y="3508565"/>
            <a:ext cx="48306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inline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double square(double x){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return x * x;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87"/>
          <p:cNvGrpSpPr>
            <a:grpSpLocks noChangeAspect="1"/>
          </p:cNvGrpSpPr>
          <p:nvPr/>
        </p:nvGrpSpPr>
        <p:grpSpPr bwMode="auto">
          <a:xfrm>
            <a:off x="2699338" y="2361564"/>
            <a:ext cx="1111250" cy="1140460"/>
            <a:chOff x="3610" y="2051"/>
            <a:chExt cx="230" cy="236"/>
          </a:xfrm>
          <a:solidFill>
            <a:srgbClr val="003D87"/>
          </a:solidFill>
        </p:grpSpPr>
        <p:sp>
          <p:nvSpPr>
            <p:cNvPr id="22" name="Freeform 88"/>
            <p:cNvSpPr>
              <a:spLocks noEditPoints="1"/>
            </p:cNvSpPr>
            <p:nvPr/>
          </p:nvSpPr>
          <p:spPr bwMode="auto">
            <a:xfrm>
              <a:off x="3610" y="2051"/>
              <a:ext cx="194" cy="236"/>
            </a:xfrm>
            <a:custGeom>
              <a:avLst/>
              <a:gdLst>
                <a:gd name="T0" fmla="*/ 399 w 575"/>
                <a:gd name="T1" fmla="*/ 650 h 700"/>
                <a:gd name="T2" fmla="*/ 424 w 575"/>
                <a:gd name="T3" fmla="*/ 675 h 700"/>
                <a:gd name="T4" fmla="*/ 399 w 575"/>
                <a:gd name="T5" fmla="*/ 700 h 700"/>
                <a:gd name="T6" fmla="*/ 75 w 575"/>
                <a:gd name="T7" fmla="*/ 700 h 700"/>
                <a:gd name="T8" fmla="*/ 0 w 575"/>
                <a:gd name="T9" fmla="*/ 625 h 700"/>
                <a:gd name="T10" fmla="*/ 0 w 575"/>
                <a:gd name="T11" fmla="*/ 75 h 700"/>
                <a:gd name="T12" fmla="*/ 75 w 575"/>
                <a:gd name="T13" fmla="*/ 0 h 700"/>
                <a:gd name="T14" fmla="*/ 500 w 575"/>
                <a:gd name="T15" fmla="*/ 0 h 700"/>
                <a:gd name="T16" fmla="*/ 575 w 575"/>
                <a:gd name="T17" fmla="*/ 75 h 700"/>
                <a:gd name="T18" fmla="*/ 550 w 575"/>
                <a:gd name="T19" fmla="*/ 100 h 700"/>
                <a:gd name="T20" fmla="*/ 525 w 575"/>
                <a:gd name="T21" fmla="*/ 75 h 700"/>
                <a:gd name="T22" fmla="*/ 500 w 575"/>
                <a:gd name="T23" fmla="*/ 50 h 700"/>
                <a:gd name="T24" fmla="*/ 75 w 575"/>
                <a:gd name="T25" fmla="*/ 50 h 700"/>
                <a:gd name="T26" fmla="*/ 50 w 575"/>
                <a:gd name="T27" fmla="*/ 75 h 700"/>
                <a:gd name="T28" fmla="*/ 50 w 575"/>
                <a:gd name="T29" fmla="*/ 625 h 700"/>
                <a:gd name="T30" fmla="*/ 75 w 575"/>
                <a:gd name="T31" fmla="*/ 650 h 700"/>
                <a:gd name="T32" fmla="*/ 399 w 575"/>
                <a:gd name="T33" fmla="*/ 650 h 700"/>
                <a:gd name="T34" fmla="*/ 575 w 575"/>
                <a:gd name="T35" fmla="*/ 408 h 700"/>
                <a:gd name="T36" fmla="*/ 575 w 575"/>
                <a:gd name="T37" fmla="*/ 522 h 700"/>
                <a:gd name="T38" fmla="*/ 525 w 575"/>
                <a:gd name="T39" fmla="*/ 522 h 700"/>
                <a:gd name="T40" fmla="*/ 525 w 575"/>
                <a:gd name="T41" fmla="*/ 408 h 700"/>
                <a:gd name="T42" fmla="*/ 575 w 575"/>
                <a:gd name="T43" fmla="*/ 408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5" h="700">
                  <a:moveTo>
                    <a:pt x="399" y="650"/>
                  </a:moveTo>
                  <a:cubicBezTo>
                    <a:pt x="413" y="650"/>
                    <a:pt x="424" y="661"/>
                    <a:pt x="424" y="675"/>
                  </a:cubicBezTo>
                  <a:cubicBezTo>
                    <a:pt x="424" y="689"/>
                    <a:pt x="413" y="700"/>
                    <a:pt x="399" y="700"/>
                  </a:cubicBezTo>
                  <a:cubicBezTo>
                    <a:pt x="75" y="700"/>
                    <a:pt x="75" y="700"/>
                    <a:pt x="75" y="700"/>
                  </a:cubicBezTo>
                  <a:cubicBezTo>
                    <a:pt x="34" y="700"/>
                    <a:pt x="0" y="666"/>
                    <a:pt x="0" y="62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41" y="0"/>
                    <a:pt x="575" y="34"/>
                    <a:pt x="575" y="75"/>
                  </a:cubicBezTo>
                  <a:cubicBezTo>
                    <a:pt x="575" y="89"/>
                    <a:pt x="564" y="100"/>
                    <a:pt x="550" y="100"/>
                  </a:cubicBezTo>
                  <a:cubicBezTo>
                    <a:pt x="536" y="100"/>
                    <a:pt x="525" y="89"/>
                    <a:pt x="525" y="75"/>
                  </a:cubicBezTo>
                  <a:cubicBezTo>
                    <a:pt x="525" y="61"/>
                    <a:pt x="514" y="50"/>
                    <a:pt x="500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61" y="50"/>
                    <a:pt x="50" y="61"/>
                    <a:pt x="50" y="75"/>
                  </a:cubicBezTo>
                  <a:cubicBezTo>
                    <a:pt x="50" y="625"/>
                    <a:pt x="50" y="625"/>
                    <a:pt x="50" y="625"/>
                  </a:cubicBezTo>
                  <a:cubicBezTo>
                    <a:pt x="50" y="639"/>
                    <a:pt x="61" y="650"/>
                    <a:pt x="75" y="650"/>
                  </a:cubicBezTo>
                  <a:lnTo>
                    <a:pt x="399" y="650"/>
                  </a:lnTo>
                  <a:close/>
                  <a:moveTo>
                    <a:pt x="575" y="408"/>
                  </a:moveTo>
                  <a:cubicBezTo>
                    <a:pt x="575" y="522"/>
                    <a:pt x="575" y="522"/>
                    <a:pt x="575" y="522"/>
                  </a:cubicBezTo>
                  <a:cubicBezTo>
                    <a:pt x="575" y="556"/>
                    <a:pt x="525" y="556"/>
                    <a:pt x="525" y="522"/>
                  </a:cubicBezTo>
                  <a:cubicBezTo>
                    <a:pt x="525" y="408"/>
                    <a:pt x="525" y="408"/>
                    <a:pt x="525" y="408"/>
                  </a:cubicBezTo>
                  <a:cubicBezTo>
                    <a:pt x="525" y="374"/>
                    <a:pt x="575" y="374"/>
                    <a:pt x="575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89"/>
            <p:cNvSpPr>
              <a:spLocks noEditPoints="1"/>
            </p:cNvSpPr>
            <p:nvPr/>
          </p:nvSpPr>
          <p:spPr bwMode="auto">
            <a:xfrm>
              <a:off x="3652" y="2102"/>
              <a:ext cx="152" cy="185"/>
            </a:xfrm>
            <a:custGeom>
              <a:avLst/>
              <a:gdLst>
                <a:gd name="T0" fmla="*/ 25 w 450"/>
                <a:gd name="T1" fmla="*/ 50 h 549"/>
                <a:gd name="T2" fmla="*/ 0 w 450"/>
                <a:gd name="T3" fmla="*/ 25 h 549"/>
                <a:gd name="T4" fmla="*/ 25 w 450"/>
                <a:gd name="T5" fmla="*/ 0 h 549"/>
                <a:gd name="T6" fmla="*/ 200 w 450"/>
                <a:gd name="T7" fmla="*/ 0 h 549"/>
                <a:gd name="T8" fmla="*/ 225 w 450"/>
                <a:gd name="T9" fmla="*/ 25 h 549"/>
                <a:gd name="T10" fmla="*/ 200 w 450"/>
                <a:gd name="T11" fmla="*/ 50 h 549"/>
                <a:gd name="T12" fmla="*/ 25 w 450"/>
                <a:gd name="T13" fmla="*/ 50 h 549"/>
                <a:gd name="T14" fmla="*/ 25 w 450"/>
                <a:gd name="T15" fmla="*/ 175 h 549"/>
                <a:gd name="T16" fmla="*/ 0 w 450"/>
                <a:gd name="T17" fmla="*/ 150 h 549"/>
                <a:gd name="T18" fmla="*/ 25 w 450"/>
                <a:gd name="T19" fmla="*/ 125 h 549"/>
                <a:gd name="T20" fmla="*/ 125 w 450"/>
                <a:gd name="T21" fmla="*/ 125 h 549"/>
                <a:gd name="T22" fmla="*/ 150 w 450"/>
                <a:gd name="T23" fmla="*/ 150 h 549"/>
                <a:gd name="T24" fmla="*/ 125 w 450"/>
                <a:gd name="T25" fmla="*/ 175 h 549"/>
                <a:gd name="T26" fmla="*/ 25 w 450"/>
                <a:gd name="T27" fmla="*/ 175 h 549"/>
                <a:gd name="T28" fmla="*/ 300 w 450"/>
                <a:gd name="T29" fmla="*/ 524 h 549"/>
                <a:gd name="T30" fmla="*/ 275 w 450"/>
                <a:gd name="T31" fmla="*/ 549 h 549"/>
                <a:gd name="T32" fmla="*/ 250 w 450"/>
                <a:gd name="T33" fmla="*/ 524 h 549"/>
                <a:gd name="T34" fmla="*/ 250 w 450"/>
                <a:gd name="T35" fmla="*/ 425 h 549"/>
                <a:gd name="T36" fmla="*/ 325 w 450"/>
                <a:gd name="T37" fmla="*/ 350 h 549"/>
                <a:gd name="T38" fmla="*/ 425 w 450"/>
                <a:gd name="T39" fmla="*/ 351 h 549"/>
                <a:gd name="T40" fmla="*/ 450 w 450"/>
                <a:gd name="T41" fmla="*/ 376 h 549"/>
                <a:gd name="T42" fmla="*/ 425 w 450"/>
                <a:gd name="T43" fmla="*/ 401 h 549"/>
                <a:gd name="T44" fmla="*/ 325 w 450"/>
                <a:gd name="T45" fmla="*/ 400 h 549"/>
                <a:gd name="T46" fmla="*/ 300 w 450"/>
                <a:gd name="T47" fmla="*/ 425 h 549"/>
                <a:gd name="T48" fmla="*/ 300 w 450"/>
                <a:gd name="T49" fmla="*/ 524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0" h="549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4" y="0"/>
                    <a:pt x="225" y="11"/>
                    <a:pt x="225" y="25"/>
                  </a:cubicBezTo>
                  <a:cubicBezTo>
                    <a:pt x="225" y="39"/>
                    <a:pt x="214" y="50"/>
                    <a:pt x="200" y="50"/>
                  </a:cubicBezTo>
                  <a:lnTo>
                    <a:pt x="25" y="50"/>
                  </a:lnTo>
                  <a:close/>
                  <a:moveTo>
                    <a:pt x="25" y="175"/>
                  </a:moveTo>
                  <a:cubicBezTo>
                    <a:pt x="11" y="175"/>
                    <a:pt x="0" y="164"/>
                    <a:pt x="0" y="150"/>
                  </a:cubicBezTo>
                  <a:cubicBezTo>
                    <a:pt x="0" y="136"/>
                    <a:pt x="11" y="125"/>
                    <a:pt x="25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39" y="125"/>
                    <a:pt x="150" y="136"/>
                    <a:pt x="150" y="150"/>
                  </a:cubicBezTo>
                  <a:cubicBezTo>
                    <a:pt x="150" y="164"/>
                    <a:pt x="139" y="175"/>
                    <a:pt x="125" y="175"/>
                  </a:cubicBezTo>
                  <a:lnTo>
                    <a:pt x="25" y="175"/>
                  </a:lnTo>
                  <a:close/>
                  <a:moveTo>
                    <a:pt x="300" y="524"/>
                  </a:moveTo>
                  <a:cubicBezTo>
                    <a:pt x="300" y="538"/>
                    <a:pt x="288" y="549"/>
                    <a:pt x="275" y="549"/>
                  </a:cubicBezTo>
                  <a:cubicBezTo>
                    <a:pt x="261" y="549"/>
                    <a:pt x="250" y="538"/>
                    <a:pt x="250" y="5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384"/>
                    <a:pt x="284" y="350"/>
                    <a:pt x="325" y="350"/>
                  </a:cubicBezTo>
                  <a:cubicBezTo>
                    <a:pt x="425" y="351"/>
                    <a:pt x="425" y="351"/>
                    <a:pt x="425" y="351"/>
                  </a:cubicBezTo>
                  <a:cubicBezTo>
                    <a:pt x="439" y="351"/>
                    <a:pt x="450" y="362"/>
                    <a:pt x="450" y="376"/>
                  </a:cubicBezTo>
                  <a:cubicBezTo>
                    <a:pt x="450" y="390"/>
                    <a:pt x="439" y="401"/>
                    <a:pt x="425" y="401"/>
                  </a:cubicBezTo>
                  <a:cubicBezTo>
                    <a:pt x="325" y="400"/>
                    <a:pt x="325" y="400"/>
                    <a:pt x="325" y="400"/>
                  </a:cubicBezTo>
                  <a:cubicBezTo>
                    <a:pt x="311" y="400"/>
                    <a:pt x="300" y="411"/>
                    <a:pt x="300" y="425"/>
                  </a:cubicBezTo>
                  <a:lnTo>
                    <a:pt x="300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90"/>
            <p:cNvSpPr>
              <a:spLocks noEditPoints="1"/>
            </p:cNvSpPr>
            <p:nvPr/>
          </p:nvSpPr>
          <p:spPr bwMode="auto">
            <a:xfrm>
              <a:off x="3668" y="2088"/>
              <a:ext cx="172" cy="199"/>
            </a:xfrm>
            <a:custGeom>
              <a:avLst/>
              <a:gdLst>
                <a:gd name="T0" fmla="*/ 250 w 508"/>
                <a:gd name="T1" fmla="*/ 581 h 591"/>
                <a:gd name="T2" fmla="*/ 215 w 508"/>
                <a:gd name="T3" fmla="*/ 581 h 591"/>
                <a:gd name="T4" fmla="*/ 216 w 508"/>
                <a:gd name="T5" fmla="*/ 545 h 591"/>
                <a:gd name="T6" fmla="*/ 357 w 508"/>
                <a:gd name="T7" fmla="*/ 410 h 591"/>
                <a:gd name="T8" fmla="*/ 392 w 508"/>
                <a:gd name="T9" fmla="*/ 410 h 591"/>
                <a:gd name="T10" fmla="*/ 392 w 508"/>
                <a:gd name="T11" fmla="*/ 445 h 591"/>
                <a:gd name="T12" fmla="*/ 391 w 508"/>
                <a:gd name="T13" fmla="*/ 446 h 591"/>
                <a:gd name="T14" fmla="*/ 250 w 508"/>
                <a:gd name="T15" fmla="*/ 581 h 591"/>
                <a:gd name="T16" fmla="*/ 440 w 508"/>
                <a:gd name="T17" fmla="*/ 102 h 591"/>
                <a:gd name="T18" fmla="*/ 443 w 508"/>
                <a:gd name="T19" fmla="*/ 68 h 591"/>
                <a:gd name="T20" fmla="*/ 443 w 508"/>
                <a:gd name="T21" fmla="*/ 68 h 591"/>
                <a:gd name="T22" fmla="*/ 442 w 508"/>
                <a:gd name="T23" fmla="*/ 67 h 591"/>
                <a:gd name="T24" fmla="*/ 407 w 508"/>
                <a:gd name="T25" fmla="*/ 65 h 591"/>
                <a:gd name="T26" fmla="*/ 71 w 508"/>
                <a:gd name="T27" fmla="*/ 351 h 591"/>
                <a:gd name="T28" fmla="*/ 59 w 508"/>
                <a:gd name="T29" fmla="*/ 391 h 591"/>
                <a:gd name="T30" fmla="*/ 105 w 508"/>
                <a:gd name="T31" fmla="*/ 388 h 591"/>
                <a:gd name="T32" fmla="*/ 440 w 508"/>
                <a:gd name="T33" fmla="*/ 102 h 591"/>
                <a:gd name="T34" fmla="*/ 481 w 508"/>
                <a:gd name="T35" fmla="*/ 35 h 591"/>
                <a:gd name="T36" fmla="*/ 473 w 508"/>
                <a:gd name="T37" fmla="*/ 140 h 591"/>
                <a:gd name="T38" fmla="*/ 131 w 508"/>
                <a:gd name="T39" fmla="*/ 431 h 591"/>
                <a:gd name="T40" fmla="*/ 117 w 508"/>
                <a:gd name="T41" fmla="*/ 437 h 591"/>
                <a:gd name="T42" fmla="*/ 27 w 508"/>
                <a:gd name="T43" fmla="*/ 444 h 591"/>
                <a:gd name="T44" fmla="*/ 0 w 508"/>
                <a:gd name="T45" fmla="*/ 421 h 591"/>
                <a:gd name="T46" fmla="*/ 1 w 508"/>
                <a:gd name="T47" fmla="*/ 412 h 591"/>
                <a:gd name="T48" fmla="*/ 25 w 508"/>
                <a:gd name="T49" fmla="*/ 329 h 591"/>
                <a:gd name="T50" fmla="*/ 33 w 508"/>
                <a:gd name="T51" fmla="*/ 317 h 591"/>
                <a:gd name="T52" fmla="*/ 375 w 508"/>
                <a:gd name="T53" fmla="*/ 27 h 591"/>
                <a:gd name="T54" fmla="*/ 480 w 508"/>
                <a:gd name="T55" fmla="*/ 34 h 591"/>
                <a:gd name="T56" fmla="*/ 481 w 508"/>
                <a:gd name="T57" fmla="*/ 35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8" h="591">
                  <a:moveTo>
                    <a:pt x="250" y="581"/>
                  </a:moveTo>
                  <a:cubicBezTo>
                    <a:pt x="240" y="591"/>
                    <a:pt x="225" y="591"/>
                    <a:pt x="215" y="581"/>
                  </a:cubicBezTo>
                  <a:cubicBezTo>
                    <a:pt x="205" y="571"/>
                    <a:pt x="206" y="555"/>
                    <a:pt x="216" y="545"/>
                  </a:cubicBezTo>
                  <a:cubicBezTo>
                    <a:pt x="357" y="410"/>
                    <a:pt x="357" y="410"/>
                    <a:pt x="357" y="410"/>
                  </a:cubicBezTo>
                  <a:cubicBezTo>
                    <a:pt x="366" y="400"/>
                    <a:pt x="382" y="400"/>
                    <a:pt x="392" y="410"/>
                  </a:cubicBezTo>
                  <a:cubicBezTo>
                    <a:pt x="402" y="420"/>
                    <a:pt x="402" y="436"/>
                    <a:pt x="392" y="445"/>
                  </a:cubicBezTo>
                  <a:cubicBezTo>
                    <a:pt x="392" y="446"/>
                    <a:pt x="392" y="446"/>
                    <a:pt x="391" y="446"/>
                  </a:cubicBezTo>
                  <a:cubicBezTo>
                    <a:pt x="250" y="581"/>
                    <a:pt x="250" y="581"/>
                    <a:pt x="250" y="581"/>
                  </a:cubicBezTo>
                  <a:close/>
                  <a:moveTo>
                    <a:pt x="440" y="102"/>
                  </a:moveTo>
                  <a:cubicBezTo>
                    <a:pt x="450" y="94"/>
                    <a:pt x="452" y="78"/>
                    <a:pt x="443" y="68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2" y="67"/>
                    <a:pt x="442" y="67"/>
                    <a:pt x="442" y="67"/>
                  </a:cubicBezTo>
                  <a:cubicBezTo>
                    <a:pt x="433" y="57"/>
                    <a:pt x="418" y="56"/>
                    <a:pt x="407" y="65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105" y="388"/>
                    <a:pt x="105" y="388"/>
                    <a:pt x="105" y="388"/>
                  </a:cubicBezTo>
                  <a:lnTo>
                    <a:pt x="440" y="102"/>
                  </a:lnTo>
                  <a:close/>
                  <a:moveTo>
                    <a:pt x="481" y="35"/>
                  </a:moveTo>
                  <a:cubicBezTo>
                    <a:pt x="508" y="66"/>
                    <a:pt x="504" y="113"/>
                    <a:pt x="473" y="140"/>
                  </a:cubicBezTo>
                  <a:cubicBezTo>
                    <a:pt x="131" y="431"/>
                    <a:pt x="131" y="431"/>
                    <a:pt x="131" y="431"/>
                  </a:cubicBezTo>
                  <a:cubicBezTo>
                    <a:pt x="127" y="434"/>
                    <a:pt x="122" y="436"/>
                    <a:pt x="117" y="437"/>
                  </a:cubicBezTo>
                  <a:cubicBezTo>
                    <a:pt x="27" y="444"/>
                    <a:pt x="27" y="444"/>
                    <a:pt x="27" y="444"/>
                  </a:cubicBezTo>
                  <a:cubicBezTo>
                    <a:pt x="13" y="445"/>
                    <a:pt x="1" y="435"/>
                    <a:pt x="0" y="421"/>
                  </a:cubicBezTo>
                  <a:cubicBezTo>
                    <a:pt x="0" y="418"/>
                    <a:pt x="0" y="415"/>
                    <a:pt x="1" y="412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7" y="325"/>
                    <a:pt x="29" y="321"/>
                    <a:pt x="33" y="317"/>
                  </a:cubicBezTo>
                  <a:cubicBezTo>
                    <a:pt x="375" y="27"/>
                    <a:pt x="375" y="27"/>
                    <a:pt x="375" y="27"/>
                  </a:cubicBezTo>
                  <a:cubicBezTo>
                    <a:pt x="406" y="0"/>
                    <a:pt x="453" y="3"/>
                    <a:pt x="480" y="34"/>
                  </a:cubicBezTo>
                  <a:lnTo>
                    <a:pt x="48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2064973" y="3856989"/>
            <a:ext cx="2143125" cy="523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003D87"/>
                </a:solidFill>
                <a:latin typeface="Lovelo Black" panose="020000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800" dirty="0">
              <a:solidFill>
                <a:srgbClr val="003D87"/>
              </a:solidFill>
              <a:latin typeface="Lovelo Black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07650" y="1858327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</a:rPr>
              <a:t>参考资料解读</a:t>
            </a:r>
          </a:p>
        </p:txBody>
      </p:sp>
      <p:sp>
        <p:nvSpPr>
          <p:cNvPr id="15" name="文本框 15"/>
          <p:cNvSpPr txBox="1"/>
          <p:nvPr/>
        </p:nvSpPr>
        <p:spPr>
          <a:xfrm>
            <a:off x="6678035" y="185832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1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07650" y="2710497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  <a:sym typeface="+mn-ea"/>
              </a:rPr>
              <a:t>代码设计与调试运行</a:t>
            </a:r>
            <a:endParaRPr lang="zh-CN" altLang="en-US" sz="2800" dirty="0">
              <a:solidFill>
                <a:srgbClr val="10356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M" panose="00020600040101010101" pitchFamily="18" charset="-122"/>
            </a:endParaRPr>
          </a:p>
        </p:txBody>
      </p:sp>
      <p:sp>
        <p:nvSpPr>
          <p:cNvPr id="17" name="文本框 17"/>
          <p:cNvSpPr txBox="1"/>
          <p:nvPr/>
        </p:nvSpPr>
        <p:spPr>
          <a:xfrm>
            <a:off x="6678035" y="271049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2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07650" y="356266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</a:rPr>
              <a:t>实验总结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6678035" y="356266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3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07650" y="441483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</a:rPr>
              <a:t>拓展阅读</a:t>
            </a:r>
          </a:p>
        </p:txBody>
      </p:sp>
      <p:sp>
        <p:nvSpPr>
          <p:cNvPr id="21" name="文本框 21"/>
          <p:cNvSpPr txBox="1"/>
          <p:nvPr/>
        </p:nvSpPr>
        <p:spPr>
          <a:xfrm>
            <a:off x="6678035" y="441483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4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内联函数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49" y="2485335"/>
            <a:ext cx="2493917" cy="16873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95763" y="13306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注意事项</a:t>
            </a:r>
          </a:p>
        </p:txBody>
      </p:sp>
      <p:sp>
        <p:nvSpPr>
          <p:cNvPr id="10" name="矩形 9"/>
          <p:cNvSpPr/>
          <p:nvPr/>
        </p:nvSpPr>
        <p:spPr>
          <a:xfrm>
            <a:off x="4249041" y="2113864"/>
            <a:ext cx="6008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内联函数中不能出现较大语句（如循环、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switch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），否则编译系统也会将其当作普通函数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4249040" y="3429000"/>
            <a:ext cx="5435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内联函数的函数体不能过大，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行较为合适</a:t>
            </a:r>
          </a:p>
        </p:txBody>
      </p:sp>
      <p:sp>
        <p:nvSpPr>
          <p:cNvPr id="14" name="矩形 13"/>
          <p:cNvSpPr/>
          <p:nvPr/>
        </p:nvSpPr>
        <p:spPr>
          <a:xfrm>
            <a:off x="4249041" y="4460819"/>
            <a:ext cx="5165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类体内定义的成员函数都是内联函数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96313" y="1852254"/>
            <a:ext cx="55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1D6"/>
                </a:solidFill>
                <a:latin typeface="Stencil" panose="040409050D0802020404" pitchFamily="82" charset="0"/>
              </a:rPr>
              <a:t>1.</a:t>
            </a:r>
            <a:endParaRPr lang="zh-CN" altLang="en-US" sz="2800" dirty="0">
              <a:solidFill>
                <a:srgbClr val="0061D6"/>
              </a:solidFill>
              <a:latin typeface="Stencil" panose="040409050D0802020404" pitchFamily="8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96313" y="4123451"/>
            <a:ext cx="55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Stencil" panose="040409050D0802020404" pitchFamily="82" charset="0"/>
              </a:rPr>
              <a:t>3.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96313" y="3018627"/>
            <a:ext cx="55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D87"/>
                </a:solidFill>
                <a:latin typeface="Stencil" panose="040409050D0802020404" pitchFamily="82" charset="0"/>
              </a:rPr>
              <a:t>2.</a:t>
            </a:r>
            <a:endParaRPr lang="zh-CN" altLang="en-US" sz="2800" dirty="0">
              <a:solidFill>
                <a:srgbClr val="003D87"/>
              </a:solidFill>
              <a:latin typeface="Stencil" panose="040409050D0802020404" pitchFamily="8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内联函数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95763" y="133061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内联和宏的区别</a:t>
            </a:r>
          </a:p>
        </p:txBody>
      </p:sp>
      <p:sp>
        <p:nvSpPr>
          <p:cNvPr id="10" name="矩形 9"/>
          <p:cNvSpPr/>
          <p:nvPr/>
        </p:nvSpPr>
        <p:spPr>
          <a:xfrm>
            <a:off x="4249041" y="2113864"/>
            <a:ext cx="6008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内联函数：用函数代码替换函数调用（本质是一个函数）</a:t>
            </a:r>
          </a:p>
        </p:txBody>
      </p:sp>
      <p:sp>
        <p:nvSpPr>
          <p:cNvPr id="12" name="矩形 11"/>
          <p:cNvSpPr/>
          <p:nvPr/>
        </p:nvSpPr>
        <p:spPr>
          <a:xfrm>
            <a:off x="4249041" y="2928478"/>
            <a:ext cx="5435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宏：宏中的参数是文本替换，并没有参数传递</a:t>
            </a:r>
          </a:p>
        </p:txBody>
      </p:sp>
      <p:sp>
        <p:nvSpPr>
          <p:cNvPr id="14" name="矩形 13"/>
          <p:cNvSpPr/>
          <p:nvPr/>
        </p:nvSpPr>
        <p:spPr>
          <a:xfrm>
            <a:off x="4249041" y="3374531"/>
            <a:ext cx="6848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SQUARE(X) X*X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= SQUARE(5.0);      a = 5.0*5.0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= SQUARE(4.5 + 4.5);    b = 4.5 + 7.5 * 4.5 +7.5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SQUARE(X) ((X) * (X))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3" y="2502131"/>
            <a:ext cx="2446644" cy="16220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默认参数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95763" y="133061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默认参数的作用</a:t>
            </a:r>
          </a:p>
        </p:txBody>
      </p:sp>
      <p:sp>
        <p:nvSpPr>
          <p:cNvPr id="14" name="矩形 13"/>
          <p:cNvSpPr/>
          <p:nvPr/>
        </p:nvSpPr>
        <p:spPr>
          <a:xfrm>
            <a:off x="4028797" y="2401113"/>
            <a:ext cx="6848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定义或声明函数时，为函数参数设定默认值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2" y="2690144"/>
            <a:ext cx="2458144" cy="147771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28797" y="3323451"/>
            <a:ext cx="6848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函数调用时，如果有给出实参，使用实参初始化形参；如果省略实参，就会自动调用默认参数来初始化形参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默认参数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95763" y="1330616"/>
            <a:ext cx="6343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在函数原型中设置默认值：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将值赋给原型中的参数</a:t>
            </a:r>
          </a:p>
        </p:txBody>
      </p:sp>
      <p:sp>
        <p:nvSpPr>
          <p:cNvPr id="11" name="矩形 10"/>
          <p:cNvSpPr/>
          <p:nvPr/>
        </p:nvSpPr>
        <p:spPr>
          <a:xfrm>
            <a:off x="4003503" y="2334777"/>
            <a:ext cx="6848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(float a, int c, int b = 0);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3503" y="2878166"/>
            <a:ext cx="6848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不能同时在函数声明和函数定义中设置参数的默认值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（一般放在函数声明中，而不是函数定义中）</a:t>
            </a:r>
          </a:p>
        </p:txBody>
      </p:sp>
      <p:sp>
        <p:nvSpPr>
          <p:cNvPr id="16" name="矩形 15"/>
          <p:cNvSpPr/>
          <p:nvPr/>
        </p:nvSpPr>
        <p:spPr>
          <a:xfrm>
            <a:off x="4003503" y="3682273"/>
            <a:ext cx="6848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设置参数的默认值时，应该从参数表的右端开始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在设置了默认值的参数右端不允许出现没有默认值的参数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0" y="2620365"/>
            <a:ext cx="2596702" cy="161513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028797" y="4484186"/>
            <a:ext cx="6848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(float a, int c, int b = 0);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sz="2000" b="1" dirty="0" err="1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(float a, int c=1, int b);</a:t>
            </a:r>
            <a:endParaRPr lang="zh-CN" altLang="en-US" sz="20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函数重载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95763" y="1330616"/>
            <a:ext cx="6343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函数重载：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1" y="2791386"/>
            <a:ext cx="2598187" cy="158933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95763" y="1853836"/>
            <a:ext cx="6848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允许同一个函数名对应不同的实现，拥有的函数体不同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如：功能目标相同，函数名相同，函数参数和函数体不同</a:t>
            </a:r>
          </a:p>
        </p:txBody>
      </p:sp>
      <p:sp>
        <p:nvSpPr>
          <p:cNvPr id="18" name="任意多边形 4"/>
          <p:cNvSpPr/>
          <p:nvPr/>
        </p:nvSpPr>
        <p:spPr>
          <a:xfrm>
            <a:off x="6096000" y="2822657"/>
            <a:ext cx="2347385" cy="802462"/>
          </a:xfrm>
          <a:custGeom>
            <a:avLst/>
            <a:gdLst>
              <a:gd name="connsiteX0" fmla="*/ 3153519 w 3863812"/>
              <a:gd name="connsiteY0" fmla="*/ 0 h 1420586"/>
              <a:gd name="connsiteX1" fmla="*/ 3863812 w 3863812"/>
              <a:gd name="connsiteY1" fmla="*/ 710293 h 1420586"/>
              <a:gd name="connsiteX2" fmla="*/ 3153519 w 3863812"/>
              <a:gd name="connsiteY2" fmla="*/ 1420586 h 1420586"/>
              <a:gd name="connsiteX3" fmla="*/ 3153519 w 3863812"/>
              <a:gd name="connsiteY3" fmla="*/ 1065440 h 1420586"/>
              <a:gd name="connsiteX4" fmla="*/ 710293 w 3863812"/>
              <a:gd name="connsiteY4" fmla="*/ 1065440 h 1420586"/>
              <a:gd name="connsiteX5" fmla="*/ 0 w 3863812"/>
              <a:gd name="connsiteY5" fmla="*/ 355147 h 1420586"/>
              <a:gd name="connsiteX6" fmla="*/ 3153519 w 3863812"/>
              <a:gd name="connsiteY6" fmla="*/ 355147 h 14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812" h="1420586">
                <a:moveTo>
                  <a:pt x="3153519" y="0"/>
                </a:moveTo>
                <a:lnTo>
                  <a:pt x="3863812" y="710293"/>
                </a:lnTo>
                <a:lnTo>
                  <a:pt x="3153519" y="1420586"/>
                </a:lnTo>
                <a:lnTo>
                  <a:pt x="3153519" y="1065440"/>
                </a:lnTo>
                <a:lnTo>
                  <a:pt x="710293" y="1065440"/>
                </a:lnTo>
                <a:lnTo>
                  <a:pt x="0" y="355147"/>
                </a:lnTo>
                <a:lnTo>
                  <a:pt x="3153519" y="355147"/>
                </a:lnTo>
                <a:close/>
              </a:path>
            </a:pathLst>
          </a:cu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Normal" panose="020B0400000000000000"/>
              </a:rPr>
              <a:t>参数类型不同</a:t>
            </a:r>
          </a:p>
        </p:txBody>
      </p:sp>
      <p:sp>
        <p:nvSpPr>
          <p:cNvPr id="19" name="任意多边形 6"/>
          <p:cNvSpPr/>
          <p:nvPr/>
        </p:nvSpPr>
        <p:spPr>
          <a:xfrm flipH="1">
            <a:off x="5751374" y="3560048"/>
            <a:ext cx="2502497" cy="802462"/>
          </a:xfrm>
          <a:custGeom>
            <a:avLst/>
            <a:gdLst>
              <a:gd name="connsiteX0" fmla="*/ 3153519 w 3863812"/>
              <a:gd name="connsiteY0" fmla="*/ 0 h 1420586"/>
              <a:gd name="connsiteX1" fmla="*/ 3863812 w 3863812"/>
              <a:gd name="connsiteY1" fmla="*/ 710293 h 1420586"/>
              <a:gd name="connsiteX2" fmla="*/ 3153519 w 3863812"/>
              <a:gd name="connsiteY2" fmla="*/ 1420586 h 1420586"/>
              <a:gd name="connsiteX3" fmla="*/ 3153519 w 3863812"/>
              <a:gd name="connsiteY3" fmla="*/ 1065440 h 1420586"/>
              <a:gd name="connsiteX4" fmla="*/ 710293 w 3863812"/>
              <a:gd name="connsiteY4" fmla="*/ 1065440 h 1420586"/>
              <a:gd name="connsiteX5" fmla="*/ 0 w 3863812"/>
              <a:gd name="connsiteY5" fmla="*/ 355147 h 1420586"/>
              <a:gd name="connsiteX6" fmla="*/ 3153519 w 3863812"/>
              <a:gd name="connsiteY6" fmla="*/ 355147 h 14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812" h="1420586">
                <a:moveTo>
                  <a:pt x="3153519" y="0"/>
                </a:moveTo>
                <a:lnTo>
                  <a:pt x="3863812" y="710293"/>
                </a:lnTo>
                <a:lnTo>
                  <a:pt x="3153519" y="1420586"/>
                </a:lnTo>
                <a:lnTo>
                  <a:pt x="3153519" y="1065440"/>
                </a:lnTo>
                <a:lnTo>
                  <a:pt x="710293" y="1065440"/>
                </a:lnTo>
                <a:lnTo>
                  <a:pt x="0" y="355147"/>
                </a:lnTo>
                <a:lnTo>
                  <a:pt x="3153519" y="355147"/>
                </a:lnTo>
                <a:close/>
              </a:path>
            </a:pathLst>
          </a:custGeom>
          <a:solidFill>
            <a:srgbClr val="006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Normal" panose="020B0400000000000000"/>
              </a:rPr>
              <a:t>参数个数不同</a:t>
            </a:r>
          </a:p>
        </p:txBody>
      </p:sp>
      <p:sp>
        <p:nvSpPr>
          <p:cNvPr id="20" name="任意多边形 4"/>
          <p:cNvSpPr/>
          <p:nvPr/>
        </p:nvSpPr>
        <p:spPr>
          <a:xfrm>
            <a:off x="6111263" y="4249251"/>
            <a:ext cx="2369820" cy="802462"/>
          </a:xfrm>
          <a:custGeom>
            <a:avLst/>
            <a:gdLst>
              <a:gd name="connsiteX0" fmla="*/ 3153519 w 3863812"/>
              <a:gd name="connsiteY0" fmla="*/ 0 h 1420586"/>
              <a:gd name="connsiteX1" fmla="*/ 3863812 w 3863812"/>
              <a:gd name="connsiteY1" fmla="*/ 710293 h 1420586"/>
              <a:gd name="connsiteX2" fmla="*/ 3153519 w 3863812"/>
              <a:gd name="connsiteY2" fmla="*/ 1420586 h 1420586"/>
              <a:gd name="connsiteX3" fmla="*/ 3153519 w 3863812"/>
              <a:gd name="connsiteY3" fmla="*/ 1065440 h 1420586"/>
              <a:gd name="connsiteX4" fmla="*/ 710293 w 3863812"/>
              <a:gd name="connsiteY4" fmla="*/ 1065440 h 1420586"/>
              <a:gd name="connsiteX5" fmla="*/ 0 w 3863812"/>
              <a:gd name="connsiteY5" fmla="*/ 355147 h 1420586"/>
              <a:gd name="connsiteX6" fmla="*/ 3153519 w 3863812"/>
              <a:gd name="connsiteY6" fmla="*/ 355147 h 14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812" h="1420586">
                <a:moveTo>
                  <a:pt x="3153519" y="0"/>
                </a:moveTo>
                <a:lnTo>
                  <a:pt x="3863812" y="710293"/>
                </a:lnTo>
                <a:lnTo>
                  <a:pt x="3153519" y="1420586"/>
                </a:lnTo>
                <a:lnTo>
                  <a:pt x="3153519" y="1065440"/>
                </a:lnTo>
                <a:lnTo>
                  <a:pt x="710293" y="1065440"/>
                </a:lnTo>
                <a:lnTo>
                  <a:pt x="0" y="355147"/>
                </a:lnTo>
                <a:lnTo>
                  <a:pt x="3153519" y="355147"/>
                </a:lnTo>
                <a:close/>
              </a:path>
            </a:pathLst>
          </a:cu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思源黑体 CN Normal" panose="020B0400000000000000"/>
              </a:rPr>
              <a:t>参数顺序不同</a:t>
            </a:r>
          </a:p>
        </p:txBody>
      </p:sp>
      <p:sp>
        <p:nvSpPr>
          <p:cNvPr id="21" name="矩形 20"/>
          <p:cNvSpPr/>
          <p:nvPr/>
        </p:nvSpPr>
        <p:spPr>
          <a:xfrm>
            <a:off x="8661662" y="2926438"/>
            <a:ext cx="2732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(double a);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80511" y="4327316"/>
            <a:ext cx="2732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a, float a);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(float a, int b);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36672" y="3560048"/>
            <a:ext cx="2732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a, int b);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函数重载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1" y="2791386"/>
            <a:ext cx="2598187" cy="158933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59543" y="1556656"/>
            <a:ext cx="6848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重载函数匹配的顺序：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817620" y="2301240"/>
            <a:ext cx="1478279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Normal" panose="020B0400000000000000"/>
              </a:rPr>
              <a:t>严格匹配的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5684527" y="2301240"/>
            <a:ext cx="1478279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思源黑体 CN Normal" panose="020B0400000000000000"/>
              </a:rPr>
              <a:t>通过类型转换可以匹配的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7551434" y="2301240"/>
            <a:ext cx="1478279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Normal" panose="020B0400000000000000"/>
              </a:rPr>
              <a:t>通过用户的强制类型转换可以匹配的</a:t>
            </a:r>
          </a:p>
        </p:txBody>
      </p:sp>
      <p:cxnSp>
        <p:nvCxnSpPr>
          <p:cNvPr id="4" name="直接箭头连接符 3"/>
          <p:cNvCxnSpPr>
            <a:stCxn id="2" idx="3"/>
            <a:endCxn id="16" idx="1"/>
          </p:cNvCxnSpPr>
          <p:nvPr/>
        </p:nvCxnSpPr>
        <p:spPr>
          <a:xfrm>
            <a:off x="5295899" y="2602230"/>
            <a:ext cx="388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3"/>
            <a:endCxn id="17" idx="1"/>
          </p:cNvCxnSpPr>
          <p:nvPr/>
        </p:nvCxnSpPr>
        <p:spPr>
          <a:xfrm>
            <a:off x="7162806" y="2602230"/>
            <a:ext cx="388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59543" y="3157818"/>
            <a:ext cx="6848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关于返回值：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59543" y="3896482"/>
            <a:ext cx="6848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重载函数的返回值类型可以相同，也可以不同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返回值类型不能作为区分重载函数的依据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</a:t>
            </a:r>
            <a:r>
              <a:rPr lang="en-US" altLang="zh-CN" sz="2000" dirty="0" err="1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sz="20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</a:t>
            </a:r>
            <a:r>
              <a:rPr lang="en-US" altLang="zh-CN" sz="2000" dirty="0" err="1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sz="20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b);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函数重载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59543" y="1556656"/>
            <a:ext cx="6848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使用重载函数时应该避免设置参数的默认值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2" y="2738495"/>
            <a:ext cx="2412486" cy="148237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717732" y="2276830"/>
            <a:ext cx="6848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重载函数：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a, int b = 3);</a:t>
            </a:r>
          </a:p>
        </p:txBody>
      </p:sp>
      <p:sp>
        <p:nvSpPr>
          <p:cNvPr id="19" name="矩形 18"/>
          <p:cNvSpPr/>
          <p:nvPr/>
        </p:nvSpPr>
        <p:spPr>
          <a:xfrm>
            <a:off x="3717732" y="3531428"/>
            <a:ext cx="6848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函数调用：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(3, 4);        //void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a, int b = 3);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(3);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0576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3456" y="734311"/>
            <a:ext cx="200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函数重载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294092" y="1884564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59545" y="1165958"/>
            <a:ext cx="6848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函数重载和引用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2" y="2738495"/>
            <a:ext cx="2412486" cy="148237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48237" y="1723832"/>
            <a:ext cx="6848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不能使用引用来区分函数重载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 x);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(int&amp; x); 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a = 10;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(a);    //int x = a    int&amp; x=a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3948236" y="3641273"/>
            <a:ext cx="7663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加指针或者引用作为参数可以用来区分重载函数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(const int&amp; x);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(int&amp; x); 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a = 10;     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(a);         //void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(int&amp; x); </a:t>
            </a:r>
          </a:p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(10);       //void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(const int&amp; x);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和引用的结合称为常引用。会有一定的优化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5913" y="1622692"/>
            <a:ext cx="55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1D6"/>
                </a:solidFill>
                <a:latin typeface="Stencil" panose="040409050D0802020404" pitchFamily="82" charset="0"/>
              </a:rPr>
              <a:t>1.</a:t>
            </a:r>
            <a:endParaRPr lang="zh-CN" altLang="en-US" sz="2800" dirty="0">
              <a:solidFill>
                <a:srgbClr val="0061D6"/>
              </a:solidFill>
              <a:latin typeface="Stencil" panose="040409050D0802020404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49798" y="3568558"/>
            <a:ext cx="55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1D6"/>
                </a:solidFill>
                <a:latin typeface="Stencil" panose="040409050D0802020404" pitchFamily="82" charset="0"/>
              </a:rPr>
              <a:t>2.</a:t>
            </a:r>
            <a:endParaRPr lang="zh-CN" altLang="en-US" sz="2800" dirty="0">
              <a:solidFill>
                <a:srgbClr val="0061D6"/>
              </a:solidFill>
              <a:latin typeface="Stencil" panose="040409050D0802020404" pitchFamily="8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3878626" y="3190217"/>
            <a:ext cx="446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扩展阅读</a:t>
            </a:r>
            <a:endParaRPr lang="en-US" altLang="zh-CN" sz="4800">
              <a:solidFill>
                <a:srgbClr val="003D8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06373" y="5006340"/>
            <a:ext cx="809781" cy="106680"/>
            <a:chOff x="5537927" y="5006340"/>
            <a:chExt cx="809781" cy="106680"/>
          </a:xfrm>
        </p:grpSpPr>
        <p:sp>
          <p:nvSpPr>
            <p:cNvPr id="2" name="椭圆 1"/>
            <p:cNvSpPr/>
            <p:nvPr/>
          </p:nvSpPr>
          <p:spPr>
            <a:xfrm>
              <a:off x="5537927" y="5006340"/>
              <a:ext cx="106680" cy="106680"/>
            </a:xfrm>
            <a:prstGeom prst="ellipse">
              <a:avLst/>
            </a:prstGeom>
            <a:solidFill>
              <a:srgbClr val="003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772294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006661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241028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826" y="440628"/>
            <a:ext cx="9894904" cy="513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扩展阅读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1——C++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函数重载机制详细解读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826" y="1260629"/>
            <a:ext cx="10696852" cy="5085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(44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条消息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)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史上最详细的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函数重载机制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_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蓝子娃娃的博客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-CSDN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博客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_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函数重载规则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编译器如何解决命名冲突的？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根据返回值类型（不起决定性作用）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函数名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形参类型和顺序（起决定性作用）的规则重命名。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重载函数的调用匹配机制：找出同名的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一些候选函数，然后从候选函数中找出最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符合的，如果找不到就报错。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3339688"/>
            <a:ext cx="4547747" cy="6996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103" y="3003807"/>
            <a:ext cx="4547747" cy="3422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3878626" y="3190217"/>
            <a:ext cx="446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参考资料解读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06373" y="5006340"/>
            <a:ext cx="809781" cy="106680"/>
            <a:chOff x="5537927" y="5006340"/>
            <a:chExt cx="809781" cy="106680"/>
          </a:xfrm>
        </p:grpSpPr>
        <p:sp>
          <p:nvSpPr>
            <p:cNvPr id="2" name="椭圆 1"/>
            <p:cNvSpPr/>
            <p:nvPr/>
          </p:nvSpPr>
          <p:spPr>
            <a:xfrm>
              <a:off x="5537927" y="5006340"/>
              <a:ext cx="106680" cy="106680"/>
            </a:xfrm>
            <a:prstGeom prst="ellipse">
              <a:avLst/>
            </a:prstGeom>
            <a:solidFill>
              <a:srgbClr val="003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772294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006661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241028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970" y="539565"/>
            <a:ext cx="11272400" cy="513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扩展阅读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2——C++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与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语言在函数方面部分区别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970" y="1381741"/>
            <a:ext cx="11013490" cy="4936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(44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条消息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) C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语言和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的区别与联系（详细）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_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cherrydreamsover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的博客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-CSDN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博客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_c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语言和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的区别和联系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与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语言函数返回值的区别：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函数中需要指定函数返回值，否则无法通过编译；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语言没有指定返回值会默认给出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int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类型的返回值。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与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语言未指定参数列表的区别：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中，若函数参数列表为空，则函数不接受任何参数；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语言中函数参数列表为空，默认可以接收任意多个参数。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40" y="3737499"/>
            <a:ext cx="2604148" cy="1839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40" y="5577204"/>
            <a:ext cx="8588484" cy="3962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688" y="4772862"/>
            <a:ext cx="4275190" cy="6401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2752725" y="3190217"/>
            <a:ext cx="67170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谢谢观看，欢迎指正！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38" y="196451"/>
            <a:ext cx="6272814" cy="584784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参考资料解读</a:t>
            </a:r>
            <a:r>
              <a:rPr lang="en-US" altLang="zh-CN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知识点小结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14" y="878889"/>
            <a:ext cx="11452772" cy="56550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3089910" y="3210560"/>
            <a:ext cx="5996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代码设计与调试运行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06373" y="5006340"/>
            <a:ext cx="809781" cy="106680"/>
            <a:chOff x="5537927" y="5006340"/>
            <a:chExt cx="809781" cy="106680"/>
          </a:xfrm>
        </p:grpSpPr>
        <p:sp>
          <p:nvSpPr>
            <p:cNvPr id="2" name="椭圆 1"/>
            <p:cNvSpPr/>
            <p:nvPr/>
          </p:nvSpPr>
          <p:spPr>
            <a:xfrm>
              <a:off x="5537927" y="5006340"/>
              <a:ext cx="106680" cy="106680"/>
            </a:xfrm>
            <a:prstGeom prst="ellipse">
              <a:avLst/>
            </a:prstGeom>
            <a:solidFill>
              <a:srgbClr val="003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772294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006661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241028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175" y="691515"/>
            <a:ext cx="542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默认参数的函数（代码</a:t>
            </a:r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endParaRPr lang="zh-CN" altLang="en-US" sz="32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571" r="8074"/>
          <a:stretch>
            <a:fillRect/>
          </a:stretch>
        </p:blipFill>
        <p:spPr>
          <a:xfrm>
            <a:off x="777875" y="1391920"/>
            <a:ext cx="4999990" cy="463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80" y="5007610"/>
            <a:ext cx="231648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852920" y="1696720"/>
            <a:ext cx="3985895" cy="31076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、分析程序运行过程</a:t>
            </a:r>
          </a:p>
          <a:p>
            <a:pPr algn="l"/>
            <a:endParaRPr lang="zh-CN" altLang="en-US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、若把函数定义的首部int add(int x,int y,int z) 修改成 </a:t>
            </a:r>
          </a:p>
          <a:p>
            <a:pPr algn="l"/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int add(int x=1,int y=2,int z=3)，会如何？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175" y="691515"/>
            <a:ext cx="8166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默认参数的函数（代码</a:t>
            </a:r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51195" y="1696720"/>
            <a:ext cx="5513705" cy="3538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、如果一个函数有声明，默认的参数值应设置在函数的声明语句中，而不是函数的定义中。</a:t>
            </a:r>
          </a:p>
          <a:p>
            <a:pPr algn="l"/>
            <a:endParaRPr lang="zh-CN" altLang="en-US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、给函数的部分参数设置默认值时，从参数表的右端开始，设置了默认值的参数的右端不允许出现没有默认值的参数。</a:t>
            </a:r>
          </a:p>
        </p:txBody>
      </p:sp>
      <p:pic>
        <p:nvPicPr>
          <p:cNvPr id="20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369820"/>
            <a:ext cx="4488180" cy="255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624965"/>
            <a:ext cx="4422140" cy="546735"/>
          </a:xfrm>
          <a:prstGeom prst="rect">
            <a:avLst/>
          </a:prstGeom>
        </p:spPr>
      </p:pic>
      <p:pic>
        <p:nvPicPr>
          <p:cNvPr id="21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5131435"/>
            <a:ext cx="2610485" cy="99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533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810" y="691515"/>
            <a:ext cx="7806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重载函数设计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31205" y="1153160"/>
            <a:ext cx="5212080" cy="39693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、设计思路</a:t>
            </a:r>
          </a:p>
          <a:p>
            <a:pPr algn="l"/>
            <a:endParaRPr lang="en-US" altLang="zh-CN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程序使用重载函数area()，相同函数名重载函数area()的四个函数具有不同个数的参数，四次调用area函数的参数个数不同，系统会根据参数的个数找到与之匹配的函数并调用它。</a:t>
            </a:r>
          </a:p>
          <a:p>
            <a:pPr algn="l"/>
            <a:endParaRPr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553845"/>
            <a:ext cx="4465320" cy="480060"/>
          </a:xfrm>
          <a:prstGeom prst="rect">
            <a:avLst/>
          </a:prstGeom>
        </p:spPr>
      </p:pic>
      <p:pic>
        <p:nvPicPr>
          <p:cNvPr id="22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45" y="2183765"/>
            <a:ext cx="3468370" cy="330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5336" y="582993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8072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15"/>
          <p:cNvSpPr txBox="1"/>
          <p:nvPr/>
        </p:nvSpPr>
        <p:spPr>
          <a:xfrm>
            <a:off x="765810" y="691515"/>
            <a:ext cx="7806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zh-CN" altLang="en-US" sz="32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重载函数的思考：更高编程机制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954395" y="1419225"/>
            <a:ext cx="5212080" cy="4831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、设计思路</a:t>
            </a:r>
          </a:p>
          <a:p>
            <a:pPr algn="l"/>
            <a:endParaRPr lang="zh-CN" altLang="en-US"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这些功能相同的函数名字相同，各自函数体不同，对应不同类型的数据操作。可以使用C++模板。</a:t>
            </a:r>
          </a:p>
          <a:p>
            <a:pPr algn="l"/>
            <a:endParaRPr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algn="l"/>
            <a:r>
              <a:rPr sz="2800" dirty="0">
                <a:solidFill>
                  <a:srgbClr val="103568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模板是泛型编程的基础，泛型编程即以一种独立于任何特定类型的方式编写代码。模板是创建泛型类或函数的蓝图或公式。</a:t>
            </a:r>
          </a:p>
          <a:p>
            <a:pPr algn="l"/>
            <a:endParaRPr sz="2800" dirty="0">
              <a:solidFill>
                <a:srgbClr val="103568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" y="1564005"/>
            <a:ext cx="4450080" cy="594360"/>
          </a:xfrm>
          <a:prstGeom prst="rect">
            <a:avLst/>
          </a:prstGeom>
        </p:spPr>
      </p:pic>
      <p:pic>
        <p:nvPicPr>
          <p:cNvPr id="39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15" y="2444750"/>
            <a:ext cx="4319905" cy="327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1544</Words>
  <Application>Microsoft Office PowerPoint</Application>
  <PresentationFormat>宽屏</PresentationFormat>
  <Paragraphs>202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Lovelo Black</vt:lpstr>
      <vt:lpstr>华文中宋</vt:lpstr>
      <vt:lpstr>思源黑体 CN Heavy</vt:lpstr>
      <vt:lpstr>思源黑体 CN Medium</vt:lpstr>
      <vt:lpstr>思源黑体 CN Normal</vt:lpstr>
      <vt:lpstr>Arial</vt:lpstr>
      <vt:lpstr>Calibri</vt:lpstr>
      <vt:lpstr>Calibri Light</vt:lpstr>
      <vt:lpstr>Stencil</vt:lpstr>
      <vt:lpstr>Times New Roman</vt:lpstr>
      <vt:lpstr>Office 主题</vt:lpstr>
      <vt:lpstr>PowerPoint 演示文稿</vt:lpstr>
      <vt:lpstr>PowerPoint 演示文稿</vt:lpstr>
      <vt:lpstr>PowerPoint 演示文稿</vt:lpstr>
      <vt:lpstr>参考资料解读——知识点小结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扩展阅读1——C++函数重载机制详细解读</vt:lpstr>
      <vt:lpstr>扩展阅读2——C++与C语言在函数方面部分区别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qianxueyepiao@outlook.com</cp:lastModifiedBy>
  <cp:revision>24</cp:revision>
  <dcterms:created xsi:type="dcterms:W3CDTF">2019-05-14T07:18:00Z</dcterms:created>
  <dcterms:modified xsi:type="dcterms:W3CDTF">2022-04-10T07:42:21Z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C4B050D5A4A342088882D7B7979BC703</vt:lpwstr>
  </property>
  <property fmtid="{D5CDD505-2E9C-101B-9397-08002B2CF9AE}" pid="3" name="KSOProductBuildVer">
    <vt:lpwstr>2052-11.1.0.11636</vt:lpwstr>
  </property>
</Properties>
</file>