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620" r:id="rId4"/>
    <p:sldId id="509" r:id="rId6"/>
    <p:sldId id="1126" r:id="rId7"/>
    <p:sldId id="1136" r:id="rId8"/>
    <p:sldId id="1237" r:id="rId9"/>
    <p:sldId id="1341" r:id="rId10"/>
    <p:sldId id="1466" r:id="rId11"/>
    <p:sldId id="1349" r:id="rId12"/>
    <p:sldId id="1467" r:id="rId13"/>
    <p:sldId id="1355" r:id="rId14"/>
    <p:sldId id="1468" r:id="rId15"/>
    <p:sldId id="1363" r:id="rId16"/>
    <p:sldId id="1469" r:id="rId17"/>
    <p:sldId id="1364" r:id="rId18"/>
    <p:sldId id="1470" r:id="rId19"/>
    <p:sldId id="1471" r:id="rId20"/>
    <p:sldId id="1472" r:id="rId21"/>
    <p:sldId id="1473" r:id="rId22"/>
    <p:sldId id="1474" r:id="rId23"/>
    <p:sldId id="1452" r:id="rId24"/>
    <p:sldId id="1463" r:id="rId25"/>
    <p:sldId id="519" r:id="rId2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5380" autoAdjust="0"/>
  </p:normalViewPr>
  <p:slideViewPr>
    <p:cSldViewPr>
      <p:cViewPr varScale="1">
        <p:scale>
          <a:sx n="115" d="100"/>
          <a:sy n="115" d="100"/>
        </p:scale>
        <p:origin x="130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7116216-E016-4B76-AEEC-3FFB15D14D27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C47AE3C-1DE6-4E0A-AD26-BD7437C7171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C6519C1-9376-46A5-8946-CFE1D43B7833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不细讲！</a:t>
            </a: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8122B-93DA-46DE-9610-EFF7EE7DD5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7E44C-73CA-48B5-AE6A-DDCB330A82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FBFFA-C194-4431-88C9-D5FCBBE240B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C924C-B605-44AB-89D0-F7DF7B995E9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BFE46-1C2F-4F1F-BBDA-C7B419CCDEC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80542-B643-46BD-B6CE-8DDCC0FDCCE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6A4B3-12BB-490F-8891-B94234E77CF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0F85F-C65F-4FAE-BA2E-C3210F53E03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9D99B-A1C0-474F-96E4-4C1120D30DC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CC8E1-49DA-4C51-B9D4-F7C3DC4A3D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8EC72-6A9C-4741-8D08-1245CB3638E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A0695-1EB0-4F43-913E-96909EAC1A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9C12D-BE55-4B5C-9A38-D818C97C70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C04A9-3724-45A9-A06E-398ADA06653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D5D32-0D73-4DCA-91CC-9B64AEB79E4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45FA4-6130-4543-B237-595F1B0C86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A4DCA-AA70-4692-BB81-2D97E8E107F3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B14EA-4D3E-4D21-8452-AAE2EC8D9C1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140A8-829B-494E-A7D4-A1F6B09A255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DA5B8-61B4-4F08-A79D-25537C49118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40377-E043-48D2-8B8F-C00CC388053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A315E-8F34-42D5-9C91-3D8A7D5B4DF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583D615-11C0-439E-BFAB-ACEFAD82FDB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8788B66-C6FA-417C-9679-4985C0C12B3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 noChangeArrowheads="1"/>
          </p:cNvSpPr>
          <p:nvPr>
            <p:ph type="ctrTitle"/>
          </p:nvPr>
        </p:nvSpPr>
        <p:spPr>
          <a:xfrm>
            <a:off x="0" y="1268760"/>
            <a:ext cx="9144000" cy="1470025"/>
          </a:xfrm>
        </p:spPr>
        <p:txBody>
          <a:bodyPr/>
          <a:lstStyle/>
          <a:p>
            <a:pPr eaLnBrk="1" hangingPunct="1"/>
            <a:r>
              <a:rPr lang="en-US" altLang="zh-CN" sz="7200" b="1" dirty="0">
                <a:solidFill>
                  <a:srgbClr val="0070C0"/>
                </a:solidFill>
              </a:rPr>
              <a:t>《</a:t>
            </a:r>
            <a:r>
              <a:rPr lang="zh-CN" altLang="en-US" sz="7200" b="1" dirty="0">
                <a:solidFill>
                  <a:srgbClr val="0070C0"/>
                </a:solidFill>
              </a:rPr>
              <a:t>计算机组成原理</a:t>
            </a:r>
            <a:r>
              <a:rPr lang="en-US" altLang="zh-CN" sz="7200" b="1" dirty="0">
                <a:solidFill>
                  <a:srgbClr val="0070C0"/>
                </a:solidFill>
              </a:rPr>
              <a:t>》</a:t>
            </a:r>
            <a:br>
              <a:rPr lang="en-US" altLang="zh-CN" sz="6000" b="1" dirty="0"/>
            </a:br>
            <a:r>
              <a:rPr lang="zh-CN" altLang="en-US" sz="4000" b="1" dirty="0">
                <a:solidFill>
                  <a:srgbClr val="0070C0"/>
                </a:solidFill>
              </a:rPr>
              <a:t>（第九讲）</a:t>
            </a:r>
            <a:endParaRPr lang="zh-CN" altLang="en-US" sz="6000" b="1" dirty="0">
              <a:solidFill>
                <a:srgbClr val="0070C0"/>
              </a:solidFill>
            </a:endParaRPr>
          </a:p>
        </p:txBody>
      </p:sp>
      <p:sp>
        <p:nvSpPr>
          <p:cNvPr id="4099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0" y="4748213"/>
            <a:ext cx="9144000" cy="17526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002060"/>
                </a:solidFill>
              </a:rPr>
              <a:t>厦门大学信息学院软件工程系  曾文华</a:t>
            </a:r>
            <a:endParaRPr lang="en-US" altLang="zh-CN" sz="2800" b="1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zh-CN" sz="2800" b="1" dirty="0">
                <a:solidFill>
                  <a:srgbClr val="002060"/>
                </a:solidFill>
              </a:rPr>
              <a:t>2022</a:t>
            </a:r>
            <a:r>
              <a:rPr lang="zh-CN" altLang="en-US" sz="2800" b="1" dirty="0">
                <a:solidFill>
                  <a:srgbClr val="002060"/>
                </a:solidFill>
              </a:rPr>
              <a:t>年</a:t>
            </a:r>
            <a:r>
              <a:rPr lang="en-US" altLang="zh-CN" sz="2800" b="1" dirty="0">
                <a:solidFill>
                  <a:srgbClr val="002060"/>
                </a:solidFill>
              </a:rPr>
              <a:t>5</a:t>
            </a:r>
            <a:r>
              <a:rPr lang="zh-CN" altLang="en-US" sz="2800" b="1" dirty="0">
                <a:solidFill>
                  <a:srgbClr val="002060"/>
                </a:solidFill>
              </a:rPr>
              <a:t>月</a:t>
            </a:r>
            <a:r>
              <a:rPr lang="en-US" altLang="zh-CN" sz="2800" b="1" dirty="0">
                <a:solidFill>
                  <a:srgbClr val="002060"/>
                </a:solidFill>
              </a:rPr>
              <a:t>19</a:t>
            </a:r>
            <a:r>
              <a:rPr lang="zh-CN" altLang="en-US" sz="2800" b="1" dirty="0">
                <a:solidFill>
                  <a:srgbClr val="002060"/>
                </a:solidFill>
              </a:rPr>
              <a:t>日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415205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b="1" dirty="0">
                <a:ea typeface="黑体" panose="02010609060101010101" pitchFamily="49" charset="-122"/>
              </a:rPr>
              <a:t>9.2.5  I/O</a:t>
            </a:r>
            <a:r>
              <a:rPr lang="zh-CN" altLang="en-US" b="1" dirty="0">
                <a:ea typeface="黑体" panose="02010609060101010101" pitchFamily="49" charset="-122"/>
              </a:rPr>
              <a:t>接口的分类</a:t>
            </a:r>
            <a:endParaRPr lang="en-US" altLang="zh-CN" b="1" dirty="0"/>
          </a:p>
          <a:p>
            <a:pPr lvl="1" eaLnBrk="1" hangingPunct="1"/>
            <a:endParaRPr lang="en-US" altLang="zh-CN" sz="1600" b="1" dirty="0"/>
          </a:p>
          <a:p>
            <a:pPr marL="800100" lvl="1" indent="-342900" eaLnBrk="1" hangingPunct="1">
              <a:buFont typeface="+mj-ea"/>
              <a:buAutoNum type="circleNumDbPlain"/>
            </a:pPr>
            <a:r>
              <a:rPr lang="zh-CN" altLang="en-US" sz="1600" b="1" dirty="0"/>
              <a:t>按数据传送方式分为：</a:t>
            </a:r>
            <a:r>
              <a:rPr lang="zh-CN" altLang="en-US" sz="2000" b="1" dirty="0">
                <a:solidFill>
                  <a:srgbClr val="FF0000"/>
                </a:solidFill>
              </a:rPr>
              <a:t>并行接口、串行接口</a:t>
            </a:r>
            <a:r>
              <a:rPr lang="zh-CN" altLang="en-US" sz="1600" b="1" dirty="0"/>
              <a:t>；</a:t>
            </a:r>
            <a:r>
              <a:rPr lang="en-US" altLang="zh-CN" sz="1600" b="1" dirty="0"/>
              <a:t>SCSI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IDE</a:t>
            </a:r>
            <a:r>
              <a:rPr lang="zh-CN" altLang="en-US" sz="1600" b="1" dirty="0"/>
              <a:t>属于并行接口，</a:t>
            </a:r>
            <a:r>
              <a:rPr lang="en-US" altLang="zh-CN" sz="1600" b="1" dirty="0"/>
              <a:t>SAS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SATA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USB</a:t>
            </a:r>
            <a:r>
              <a:rPr lang="zh-CN" altLang="en-US" sz="1600" b="1" dirty="0"/>
              <a:t>属于串行接口。</a:t>
            </a:r>
            <a:endParaRPr lang="en-US" altLang="zh-CN" sz="1600" b="1" dirty="0"/>
          </a:p>
          <a:p>
            <a:pPr marL="800100" lvl="1" indent="-342900" eaLnBrk="1" hangingPunct="1">
              <a:buFont typeface="+mj-ea"/>
              <a:buAutoNum type="circleNumDbPlain"/>
            </a:pPr>
            <a:endParaRPr lang="en-US" altLang="zh-CN" sz="1600" b="1" dirty="0"/>
          </a:p>
          <a:p>
            <a:pPr marL="800100" lvl="1" indent="-342900" eaLnBrk="1" hangingPunct="1">
              <a:buFont typeface="+mj-ea"/>
              <a:buAutoNum type="circleNumDbPlain"/>
            </a:pPr>
            <a:r>
              <a:rPr lang="zh-CN" altLang="en-US" sz="1600" b="1" dirty="0"/>
              <a:t>按接口的灵活性分为：</a:t>
            </a:r>
            <a:r>
              <a:rPr lang="zh-CN" altLang="en-US" sz="2000" b="1" dirty="0">
                <a:solidFill>
                  <a:srgbClr val="FF0000"/>
                </a:solidFill>
              </a:rPr>
              <a:t>可编程接口、不可编程接口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marL="800100" lvl="1" indent="-342900" eaLnBrk="1" hangingPunct="1">
              <a:buFont typeface="+mj-ea"/>
              <a:buAutoNum type="circleNumDbPlain"/>
            </a:pPr>
            <a:endParaRPr lang="en-US" altLang="zh-CN" sz="1600" b="1" dirty="0"/>
          </a:p>
          <a:p>
            <a:pPr marL="800100" lvl="1" indent="-342900" eaLnBrk="1" hangingPunct="1">
              <a:buFont typeface="+mj-ea"/>
              <a:buAutoNum type="circleNumDbPlain"/>
            </a:pPr>
            <a:r>
              <a:rPr lang="zh-CN" altLang="en-US" sz="1600" b="1" dirty="0"/>
              <a:t>按通用性分为：</a:t>
            </a:r>
            <a:r>
              <a:rPr lang="zh-CN" altLang="en-US" sz="2000" b="1" dirty="0">
                <a:solidFill>
                  <a:srgbClr val="FF0000"/>
                </a:solidFill>
              </a:rPr>
              <a:t>通用接口、专用接口</a:t>
            </a:r>
            <a:r>
              <a:rPr lang="zh-CN" altLang="en-US" sz="1600" b="1" dirty="0"/>
              <a:t>；</a:t>
            </a:r>
            <a:r>
              <a:rPr lang="en-US" altLang="zh-CN" sz="1600" b="1" dirty="0"/>
              <a:t>USB</a:t>
            </a:r>
            <a:r>
              <a:rPr lang="zh-CN" altLang="en-US" sz="1600" b="1" dirty="0"/>
              <a:t>属于通用接口，</a:t>
            </a:r>
            <a:r>
              <a:rPr lang="en-US" altLang="zh-CN" sz="1600" b="1" dirty="0"/>
              <a:t>SATA</a:t>
            </a:r>
            <a:r>
              <a:rPr lang="zh-CN" altLang="en-US" sz="1600" b="1" dirty="0"/>
              <a:t>属于专用接口。</a:t>
            </a:r>
            <a:endParaRPr lang="en-US" altLang="zh-CN" sz="1600" b="1" dirty="0"/>
          </a:p>
          <a:p>
            <a:pPr marL="800100" lvl="1" indent="-342900" eaLnBrk="1" hangingPunct="1">
              <a:buFont typeface="+mj-ea"/>
              <a:buAutoNum type="circleNumDbPlain"/>
            </a:pPr>
            <a:endParaRPr lang="en-US" altLang="zh-CN" sz="1600" b="1" dirty="0"/>
          </a:p>
          <a:p>
            <a:pPr marL="800100" lvl="1" indent="-342900" eaLnBrk="1" hangingPunct="1">
              <a:buFont typeface="+mj-ea"/>
              <a:buAutoNum type="circleNumDbPlain"/>
            </a:pPr>
            <a:r>
              <a:rPr lang="zh-CN" altLang="en-US" sz="1600" b="1" dirty="0"/>
              <a:t>按总线传输的通信方式分为：</a:t>
            </a:r>
            <a:r>
              <a:rPr lang="zh-CN" altLang="en-US" sz="2000" b="1" dirty="0">
                <a:solidFill>
                  <a:srgbClr val="FF0000"/>
                </a:solidFill>
              </a:rPr>
              <a:t>同步接口、异步接口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marL="800100" lvl="1" indent="-342900" eaLnBrk="1" hangingPunct="1">
              <a:buFont typeface="+mj-ea"/>
              <a:buAutoNum type="circleNumDbPlain"/>
            </a:pPr>
            <a:endParaRPr lang="en-US" altLang="zh-CN" sz="1600" b="1" dirty="0"/>
          </a:p>
          <a:p>
            <a:pPr marL="800100" lvl="1" indent="-342900" eaLnBrk="1" hangingPunct="1">
              <a:buFont typeface="+mj-ea"/>
              <a:buAutoNum type="circleNumDbPlain"/>
            </a:pPr>
            <a:r>
              <a:rPr lang="zh-CN" altLang="en-US" sz="1600" b="1" dirty="0"/>
              <a:t>按访问外部设备的方式分为：</a:t>
            </a:r>
            <a:r>
              <a:rPr lang="zh-CN" altLang="en-US" sz="2000" b="1" dirty="0">
                <a:solidFill>
                  <a:srgbClr val="FF0000"/>
                </a:solidFill>
              </a:rPr>
              <a:t>直接传送方式接口、程序控制方式接口、程序中断方式接口、</a:t>
            </a:r>
            <a:r>
              <a:rPr lang="en-US" altLang="zh-CN" sz="2000" b="1" dirty="0">
                <a:solidFill>
                  <a:srgbClr val="FF0000"/>
                </a:solidFill>
              </a:rPr>
              <a:t>DMA</a:t>
            </a:r>
            <a:r>
              <a:rPr lang="zh-CN" altLang="en-US" sz="2000" b="1" dirty="0">
                <a:solidFill>
                  <a:srgbClr val="FF0000"/>
                </a:solidFill>
              </a:rPr>
              <a:t>接口、通道处理机接口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9.3  </a:t>
            </a:r>
            <a:r>
              <a:rPr lang="zh-CN" altLang="en-US" b="1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数据传输控制方式</a:t>
            </a:r>
            <a:endParaRPr lang="zh-CN" altLang="en-US" dirty="0">
              <a:solidFill>
                <a:srgbClr val="00206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4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000" b="1" dirty="0"/>
              <a:t>1</a:t>
            </a:r>
            <a:r>
              <a:rPr lang="zh-CN" altLang="en-US" sz="2000" b="1" dirty="0"/>
              <a:t>、程序控制方式</a:t>
            </a:r>
            <a:endParaRPr lang="en-US" altLang="zh-CN" sz="1800" b="1" dirty="0"/>
          </a:p>
          <a:p>
            <a:pPr eaLnBrk="1" hangingPunct="1"/>
            <a:endParaRPr lang="en-US" altLang="zh-CN" sz="800" b="1" dirty="0"/>
          </a:p>
          <a:p>
            <a:pPr lvl="1" eaLnBrk="1" hangingPunct="1"/>
            <a:r>
              <a:rPr lang="zh-CN" altLang="en-US" sz="1400" b="1" dirty="0">
                <a:solidFill>
                  <a:srgbClr val="FF0000"/>
                </a:solidFill>
              </a:rPr>
              <a:t>程序控制方式</a:t>
            </a:r>
            <a:r>
              <a:rPr lang="zh-CN" altLang="en-US" sz="1400" b="1" dirty="0"/>
              <a:t>：首先，通过设置</a:t>
            </a:r>
            <a:r>
              <a:rPr lang="en-US" altLang="zh-CN" sz="1400" b="1" dirty="0"/>
              <a:t>I/O</a:t>
            </a:r>
            <a:r>
              <a:rPr lang="zh-CN" altLang="en-US" sz="1400" b="1" dirty="0"/>
              <a:t>接口的命令寄存器启动设备；设备准备的过程中，</a:t>
            </a:r>
            <a:r>
              <a:rPr lang="en-US" altLang="zh-CN" sz="1400" b="1" dirty="0"/>
              <a:t>CPU</a:t>
            </a:r>
            <a:r>
              <a:rPr lang="zh-CN" altLang="en-US" sz="1400" b="1" dirty="0"/>
              <a:t>通过读取</a:t>
            </a:r>
            <a:r>
              <a:rPr lang="en-US" altLang="zh-CN" sz="1400" b="1" dirty="0"/>
              <a:t>I/O</a:t>
            </a:r>
            <a:r>
              <a:rPr lang="zh-CN" altLang="en-US" sz="1400" b="1" dirty="0"/>
              <a:t>接口中的状态寄存器，查询设备是否已就绪，根据查询结果决定下一步操作究竟是进行数据传送，还是等待。</a:t>
            </a:r>
            <a:endParaRPr lang="en-US" altLang="zh-CN" sz="1400" b="1" dirty="0"/>
          </a:p>
          <a:p>
            <a:pPr lvl="1" eaLnBrk="1" hangingPunct="1"/>
            <a:endParaRPr lang="en-US" altLang="zh-CN" sz="1400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1400" b="1" dirty="0"/>
              <a:t>程序控制方式也称为</a:t>
            </a:r>
            <a:r>
              <a:rPr lang="zh-CN" altLang="en-US" sz="1400" b="1" dirty="0">
                <a:solidFill>
                  <a:srgbClr val="FF0000"/>
                </a:solidFill>
              </a:rPr>
              <a:t>程序查询方式</a:t>
            </a:r>
            <a:r>
              <a:rPr lang="zh-CN" altLang="en-US" sz="1400" b="1" dirty="0"/>
              <a:t>。</a:t>
            </a:r>
            <a:endParaRPr lang="en-US" altLang="zh-CN" sz="1400" b="1" dirty="0"/>
          </a:p>
          <a:p>
            <a:pPr lvl="1" eaLnBrk="1" hangingPunct="1"/>
            <a:endParaRPr lang="en-US" altLang="zh-CN" sz="1400" b="1" dirty="0"/>
          </a:p>
          <a:p>
            <a:pPr lvl="1" eaLnBrk="1" hangingPunct="1"/>
            <a:r>
              <a:rPr lang="zh-CN" altLang="en-US" sz="1400" b="1" dirty="0"/>
              <a:t>程序控制方式的</a:t>
            </a:r>
            <a:r>
              <a:rPr lang="en-US" altLang="zh-CN" sz="1400" b="1" dirty="0"/>
              <a:t>I/O</a:t>
            </a:r>
            <a:r>
              <a:rPr lang="zh-CN" altLang="en-US" sz="1400" b="1" dirty="0"/>
              <a:t>接口设计简单，但是</a:t>
            </a:r>
            <a:r>
              <a:rPr lang="en-US" altLang="zh-CN" sz="1400" b="1" dirty="0"/>
              <a:t>CPU</a:t>
            </a:r>
            <a:r>
              <a:rPr lang="zh-CN" altLang="en-US" sz="1400" b="1" dirty="0"/>
              <a:t>与外部设备只能</a:t>
            </a:r>
            <a:r>
              <a:rPr lang="zh-CN" altLang="en-US" sz="1400" b="1" dirty="0">
                <a:solidFill>
                  <a:srgbClr val="FF0000"/>
                </a:solidFill>
              </a:rPr>
              <a:t>串行工作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CPU</a:t>
            </a:r>
            <a:r>
              <a:rPr lang="zh-CN" altLang="en-US" sz="1400" b="1" dirty="0"/>
              <a:t>浪费大量时间进行查询和等待，系统效率较低。</a:t>
            </a:r>
            <a:endParaRPr lang="en-US" altLang="zh-CN" sz="1400" b="1" dirty="0"/>
          </a:p>
          <a:p>
            <a:pPr lvl="1" eaLnBrk="1" hangingPunct="1"/>
            <a:endParaRPr lang="en-US" altLang="zh-CN" sz="1600" b="1" dirty="0"/>
          </a:p>
          <a:p>
            <a:pPr eaLnBrk="1" hangingPunct="1"/>
            <a:r>
              <a:rPr lang="en-US" altLang="zh-CN" sz="1800" b="1" dirty="0"/>
              <a:t>2</a:t>
            </a:r>
            <a:r>
              <a:rPr lang="zh-CN" altLang="en-US" sz="1800" b="1" dirty="0"/>
              <a:t>、程序中断控制方式</a:t>
            </a:r>
            <a:endParaRPr lang="en-US" altLang="zh-CN" sz="1800" b="1" dirty="0"/>
          </a:p>
          <a:p>
            <a:pPr eaLnBrk="1" hangingPunct="1"/>
            <a:endParaRPr lang="en-US" altLang="zh-CN" sz="800" b="1" dirty="0"/>
          </a:p>
          <a:p>
            <a:pPr lvl="1" eaLnBrk="1" hangingPunct="1"/>
            <a:r>
              <a:rPr lang="zh-CN" altLang="en-US" sz="1400" b="1" dirty="0">
                <a:solidFill>
                  <a:srgbClr val="FF0000"/>
                </a:solidFill>
              </a:rPr>
              <a:t>程序中断控制方式</a:t>
            </a:r>
            <a:r>
              <a:rPr lang="zh-CN" altLang="en-US" sz="1400" b="1" dirty="0"/>
              <a:t>：</a:t>
            </a:r>
            <a:r>
              <a:rPr lang="en-US" altLang="zh-CN" sz="1400" b="1" dirty="0"/>
              <a:t>CPU</a:t>
            </a:r>
            <a:r>
              <a:rPr lang="zh-CN" altLang="en-US" sz="1400" b="1" dirty="0"/>
              <a:t>启动外部设备后，不再查询外部设备的状态，当外部设备准备好后，主动向</a:t>
            </a:r>
            <a:r>
              <a:rPr lang="en-US" altLang="zh-CN" sz="1400" b="1" dirty="0"/>
              <a:t>CPU</a:t>
            </a:r>
            <a:r>
              <a:rPr lang="zh-CN" altLang="en-US" sz="1400" b="1" dirty="0"/>
              <a:t>发出中断请求；</a:t>
            </a:r>
            <a:r>
              <a:rPr lang="en-US" altLang="zh-CN" sz="1400" b="1" dirty="0"/>
              <a:t>CPU</a:t>
            </a:r>
            <a:r>
              <a:rPr lang="zh-CN" altLang="en-US" sz="1400" b="1" dirty="0"/>
              <a:t>响应中断请求，暂停正在执行的程序，并调用相应的中断服务程序，完成</a:t>
            </a:r>
            <a:r>
              <a:rPr lang="en-US" altLang="zh-CN" sz="1400" b="1" dirty="0"/>
              <a:t>CPU</a:t>
            </a:r>
            <a:r>
              <a:rPr lang="zh-CN" altLang="en-US" sz="1400" b="1" dirty="0"/>
              <a:t>与外部设备的一次信息传输。</a:t>
            </a:r>
            <a:endParaRPr lang="en-US" altLang="zh-CN" sz="1400" b="1" dirty="0"/>
          </a:p>
          <a:p>
            <a:pPr lvl="1" eaLnBrk="1" hangingPunct="1"/>
            <a:endParaRPr lang="en-US" altLang="zh-CN" sz="1400" b="1" dirty="0"/>
          </a:p>
          <a:p>
            <a:pPr lvl="1" eaLnBrk="1" hangingPunct="1"/>
            <a:r>
              <a:rPr lang="zh-CN" altLang="en-US" sz="1400" b="1" dirty="0"/>
              <a:t>程序中断控制方式中，</a:t>
            </a:r>
            <a:r>
              <a:rPr lang="en-US" altLang="zh-CN" sz="1400" b="1" dirty="0"/>
              <a:t>CPU</a:t>
            </a:r>
            <a:r>
              <a:rPr lang="zh-CN" altLang="en-US" sz="1400" b="1" dirty="0"/>
              <a:t>与外部设备是</a:t>
            </a:r>
            <a:r>
              <a:rPr lang="zh-CN" altLang="en-US" sz="1400" b="1" dirty="0">
                <a:solidFill>
                  <a:srgbClr val="FF0000"/>
                </a:solidFill>
              </a:rPr>
              <a:t>并行工作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CPU</a:t>
            </a:r>
            <a:r>
              <a:rPr lang="zh-CN" altLang="en-US" sz="1400" b="1" dirty="0"/>
              <a:t>利用率高。</a:t>
            </a:r>
            <a:endParaRPr lang="en-US" altLang="zh-CN" sz="1400" b="1" dirty="0"/>
          </a:p>
          <a:p>
            <a:pPr lvl="1" eaLnBrk="1" hangingPunct="1"/>
            <a:endParaRPr lang="en-US" altLang="zh-CN" sz="1400" b="1" dirty="0"/>
          </a:p>
          <a:p>
            <a:pPr lvl="1" eaLnBrk="1" hangingPunct="1"/>
            <a:endParaRPr lang="en-US" altLang="zh-CN" sz="1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8864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000" b="1" dirty="0"/>
              <a:t>3</a:t>
            </a:r>
            <a:r>
              <a:rPr lang="zh-CN" altLang="en-US" sz="2000" b="1" dirty="0"/>
              <a:t>、直接存储器访问方式</a:t>
            </a:r>
            <a:endParaRPr lang="en-US" altLang="zh-CN" sz="1800" b="1" dirty="0"/>
          </a:p>
          <a:p>
            <a:pPr eaLnBrk="1" hangingPunct="1"/>
            <a:endParaRPr lang="en-US" altLang="zh-CN" sz="800" b="1" dirty="0"/>
          </a:p>
          <a:p>
            <a:pPr lvl="1" eaLnBrk="1" hangingPunct="1"/>
            <a:r>
              <a:rPr lang="zh-CN" altLang="en-US" sz="1400" b="1" dirty="0">
                <a:solidFill>
                  <a:srgbClr val="FF0000"/>
                </a:solidFill>
              </a:rPr>
              <a:t>直接存储器访问方式</a:t>
            </a:r>
            <a:r>
              <a:rPr lang="zh-CN" altLang="en-US" sz="1400" b="1" dirty="0"/>
              <a:t>：</a:t>
            </a:r>
            <a:r>
              <a:rPr lang="en-US" altLang="zh-CN" sz="1400" b="1" dirty="0"/>
              <a:t>DMA</a:t>
            </a:r>
            <a:r>
              <a:rPr lang="zh-CN" altLang="en-US" sz="1400" b="1" dirty="0"/>
              <a:t>方式，</a:t>
            </a:r>
            <a:r>
              <a:rPr lang="en-US" altLang="zh-CN" sz="1400" b="1" dirty="0"/>
              <a:t>Direct Memory Access</a:t>
            </a:r>
            <a:r>
              <a:rPr lang="zh-CN" altLang="en-US" sz="1400" b="1" dirty="0"/>
              <a:t>。</a:t>
            </a:r>
            <a:endParaRPr lang="en-US" altLang="zh-CN" sz="1400" b="1" dirty="0"/>
          </a:p>
          <a:p>
            <a:pPr lvl="1" eaLnBrk="1" hangingPunct="1"/>
            <a:endParaRPr lang="en-US" altLang="zh-CN" sz="1400" b="1" dirty="0"/>
          </a:p>
          <a:p>
            <a:pPr lvl="1" eaLnBrk="1" hangingPunct="1"/>
            <a:r>
              <a:rPr lang="en-US" altLang="zh-CN" sz="1400" b="1" dirty="0"/>
              <a:t>DMA</a:t>
            </a:r>
            <a:r>
              <a:rPr lang="zh-CN" altLang="en-US" sz="1400" b="1" dirty="0"/>
              <a:t>方式中，由</a:t>
            </a:r>
            <a:r>
              <a:rPr lang="en-US" altLang="zh-CN" sz="1400" b="1" dirty="0">
                <a:solidFill>
                  <a:srgbClr val="FF0000"/>
                </a:solidFill>
              </a:rPr>
              <a:t>DMA</a:t>
            </a:r>
            <a:r>
              <a:rPr lang="zh-CN" altLang="en-US" sz="1400" b="1" dirty="0">
                <a:solidFill>
                  <a:srgbClr val="FF0000"/>
                </a:solidFill>
              </a:rPr>
              <a:t>控制器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DMAC</a:t>
            </a:r>
            <a:r>
              <a:rPr lang="zh-CN" altLang="en-US" sz="1400" b="1" dirty="0"/>
              <a:t>）临时代替</a:t>
            </a:r>
            <a:r>
              <a:rPr lang="en-US" altLang="zh-CN" sz="1400" b="1" dirty="0"/>
              <a:t>CPU</a:t>
            </a:r>
            <a:r>
              <a:rPr lang="zh-CN" altLang="en-US" sz="1400" b="1" dirty="0"/>
              <a:t>控制总线，控制外部设备与内存之间进行直接的数据交换，信息传送不再经过</a:t>
            </a:r>
            <a:r>
              <a:rPr lang="en-US" altLang="zh-CN" sz="1400" b="1" dirty="0"/>
              <a:t>CPU</a:t>
            </a:r>
            <a:r>
              <a:rPr lang="zh-CN" altLang="en-US" sz="1400" b="1" dirty="0"/>
              <a:t>寄存器中转；</a:t>
            </a:r>
            <a:r>
              <a:rPr lang="en-US" altLang="zh-CN" sz="1400" b="1" dirty="0"/>
              <a:t>DMA</a:t>
            </a:r>
            <a:r>
              <a:rPr lang="zh-CN" altLang="en-US" sz="1400" b="1" dirty="0"/>
              <a:t>方式主要用于存储器与外部设备（如磁盘）之间的大量数据传送。</a:t>
            </a:r>
            <a:endParaRPr lang="en-US" altLang="zh-CN" sz="1400" b="1" dirty="0"/>
          </a:p>
          <a:p>
            <a:pPr lvl="1" eaLnBrk="1" hangingPunct="1"/>
            <a:endParaRPr lang="en-US" altLang="zh-CN" sz="1400" b="1" dirty="0"/>
          </a:p>
          <a:p>
            <a:pPr eaLnBrk="1" hangingPunct="1"/>
            <a:r>
              <a:rPr lang="en-US" altLang="zh-CN" sz="2000" b="1" dirty="0"/>
              <a:t>4</a:t>
            </a:r>
            <a:r>
              <a:rPr lang="zh-CN" altLang="en-US" sz="2000" b="1" dirty="0"/>
              <a:t>、通道方式</a:t>
            </a:r>
            <a:endParaRPr lang="en-US" altLang="zh-CN" sz="1800" b="1" dirty="0"/>
          </a:p>
          <a:p>
            <a:pPr eaLnBrk="1" hangingPunct="1"/>
            <a:endParaRPr lang="en-US" altLang="zh-CN" sz="800" b="1" dirty="0"/>
          </a:p>
          <a:p>
            <a:pPr lvl="1" eaLnBrk="1" hangingPunct="1"/>
            <a:r>
              <a:rPr lang="zh-CN" altLang="en-US" sz="1400" b="1" dirty="0"/>
              <a:t>为进一步减少</a:t>
            </a:r>
            <a:r>
              <a:rPr lang="en-US" altLang="zh-CN" sz="1400" b="1" dirty="0"/>
              <a:t>CPU</a:t>
            </a:r>
            <a:r>
              <a:rPr lang="zh-CN" altLang="en-US" sz="1400" b="1" dirty="0"/>
              <a:t>被</a:t>
            </a:r>
            <a:r>
              <a:rPr lang="en-US" altLang="zh-CN" sz="1400" b="1" dirty="0"/>
              <a:t>I/O</a:t>
            </a:r>
            <a:r>
              <a:rPr lang="zh-CN" altLang="en-US" sz="1400" b="1" dirty="0"/>
              <a:t>操作中断的次数，提高</a:t>
            </a:r>
            <a:r>
              <a:rPr lang="en-US" altLang="zh-CN" sz="1400" b="1" dirty="0"/>
              <a:t>CPU</a:t>
            </a:r>
            <a:r>
              <a:rPr lang="zh-CN" altLang="en-US" sz="1400" b="1" dirty="0"/>
              <a:t>效率，出现了通道技术（</a:t>
            </a:r>
            <a:r>
              <a:rPr lang="zh-CN" altLang="en-US" sz="1400" b="1" dirty="0">
                <a:solidFill>
                  <a:srgbClr val="FF0000"/>
                </a:solidFill>
              </a:rPr>
              <a:t>通道方法</a:t>
            </a:r>
            <a:r>
              <a:rPr lang="zh-CN" altLang="en-US" sz="1400" b="1" dirty="0"/>
              <a:t>），由通道分担</a:t>
            </a:r>
            <a:r>
              <a:rPr lang="en-US" altLang="zh-CN" sz="1400" b="1" dirty="0"/>
              <a:t>CPU</a:t>
            </a:r>
            <a:r>
              <a:rPr lang="zh-CN" altLang="en-US" sz="1400" b="1" dirty="0"/>
              <a:t>的</a:t>
            </a:r>
            <a:r>
              <a:rPr lang="en-US" altLang="zh-CN" sz="1400" b="1" dirty="0"/>
              <a:t>I/O</a:t>
            </a:r>
            <a:r>
              <a:rPr lang="zh-CN" altLang="en-US" sz="1400" b="1" dirty="0"/>
              <a:t>管理，能有效提高系统效率。</a:t>
            </a:r>
            <a:endParaRPr lang="en-US" altLang="zh-CN" sz="1400" b="1" dirty="0"/>
          </a:p>
          <a:p>
            <a:pPr lvl="1" eaLnBrk="1" hangingPunct="1"/>
            <a:endParaRPr lang="en-US" altLang="zh-CN" sz="1400" b="1" dirty="0"/>
          </a:p>
          <a:p>
            <a:pPr lvl="1" eaLnBrk="1" hangingPunct="1"/>
            <a:r>
              <a:rPr lang="zh-CN" altLang="en-US" sz="1400" b="1" dirty="0"/>
              <a:t>通道拥有独立的</a:t>
            </a:r>
            <a:r>
              <a:rPr lang="zh-CN" altLang="en-US" sz="1400" b="1" dirty="0">
                <a:solidFill>
                  <a:srgbClr val="FF0000"/>
                </a:solidFill>
              </a:rPr>
              <a:t>通道指令系统</a:t>
            </a:r>
            <a:r>
              <a:rPr lang="zh-CN" altLang="en-US" sz="1400" b="1" dirty="0"/>
              <a:t>，可以通过执行通道程序来完成</a:t>
            </a:r>
            <a:r>
              <a:rPr lang="en-US" altLang="zh-CN" sz="1400" b="1" dirty="0"/>
              <a:t>CPU</a:t>
            </a:r>
            <a:r>
              <a:rPr lang="zh-CN" altLang="en-US" sz="1400" b="1" dirty="0"/>
              <a:t>指定的</a:t>
            </a:r>
            <a:r>
              <a:rPr lang="en-US" altLang="zh-CN" sz="1400" b="1" dirty="0"/>
              <a:t>I/O</a:t>
            </a:r>
            <a:r>
              <a:rPr lang="zh-CN" altLang="en-US" sz="1400" b="1" dirty="0"/>
              <a:t>任务。</a:t>
            </a:r>
            <a:endParaRPr lang="en-US" altLang="zh-CN" sz="1400" b="1" dirty="0"/>
          </a:p>
          <a:p>
            <a:pPr lvl="1" eaLnBrk="1" hangingPunct="1"/>
            <a:endParaRPr lang="en-US" altLang="zh-CN" sz="1400" b="1" dirty="0"/>
          </a:p>
          <a:p>
            <a:pPr eaLnBrk="1" hangingPunct="1"/>
            <a:r>
              <a:rPr lang="en-US" altLang="zh-CN" sz="2000" b="1" dirty="0"/>
              <a:t>5</a:t>
            </a:r>
            <a:r>
              <a:rPr lang="zh-CN" altLang="en-US" sz="2000" b="1" dirty="0"/>
              <a:t>、外围处理器方式</a:t>
            </a:r>
            <a:endParaRPr lang="en-US" altLang="zh-CN" sz="1800" b="1" dirty="0"/>
          </a:p>
          <a:p>
            <a:pPr eaLnBrk="1" hangingPunct="1"/>
            <a:endParaRPr lang="en-US" altLang="zh-CN" sz="800" b="1" dirty="0"/>
          </a:p>
          <a:p>
            <a:pPr lvl="1" eaLnBrk="1" hangingPunct="1"/>
            <a:r>
              <a:rPr lang="zh-CN" altLang="en-US" sz="1400" b="1" dirty="0">
                <a:solidFill>
                  <a:srgbClr val="FF0000"/>
                </a:solidFill>
              </a:rPr>
              <a:t>外围处理机方式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PPU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Peripheral Processor Unit</a:t>
            </a:r>
            <a:r>
              <a:rPr lang="zh-CN" altLang="en-US" sz="1400" b="1" dirty="0"/>
              <a:t>）是通道方式的进一步发展，通常用于大中型计算机系统中。</a:t>
            </a:r>
            <a:endParaRPr lang="en-US" altLang="zh-CN" sz="1400" b="1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2050" y="4898635"/>
            <a:ext cx="1568531" cy="762039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8598" y="5642881"/>
            <a:ext cx="1568531" cy="762039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360" y="5451679"/>
            <a:ext cx="1073205" cy="1200212"/>
          </a:xfrm>
          <a:prstGeom prst="rect">
            <a:avLst/>
          </a:prstGeom>
        </p:spPr>
      </p:pic>
      <p:grpSp>
        <p:nvGrpSpPr>
          <p:cNvPr id="79" name="组合 78"/>
          <p:cNvGrpSpPr/>
          <p:nvPr/>
        </p:nvGrpSpPr>
        <p:grpSpPr>
          <a:xfrm>
            <a:off x="2699792" y="5013176"/>
            <a:ext cx="4281055" cy="1800200"/>
            <a:chOff x="2699792" y="5013176"/>
            <a:chExt cx="4281055" cy="1800200"/>
          </a:xfrm>
        </p:grpSpPr>
        <p:grpSp>
          <p:nvGrpSpPr>
            <p:cNvPr id="77" name="组合 76"/>
            <p:cNvGrpSpPr/>
            <p:nvPr/>
          </p:nvGrpSpPr>
          <p:grpSpPr>
            <a:xfrm>
              <a:off x="2699792" y="5013176"/>
              <a:ext cx="4281055" cy="1510817"/>
              <a:chOff x="1835696" y="5128575"/>
              <a:chExt cx="4281055" cy="1510817"/>
            </a:xfrm>
          </p:grpSpPr>
          <p:grpSp>
            <p:nvGrpSpPr>
              <p:cNvPr id="70" name="组合 69"/>
              <p:cNvGrpSpPr/>
              <p:nvPr/>
            </p:nvGrpSpPr>
            <p:grpSpPr>
              <a:xfrm>
                <a:off x="1835696" y="5157192"/>
                <a:ext cx="3865644" cy="1482200"/>
                <a:chOff x="1835696" y="5157192"/>
                <a:chExt cx="3865644" cy="1482200"/>
              </a:xfrm>
            </p:grpSpPr>
            <p:grpSp>
              <p:nvGrpSpPr>
                <p:cNvPr id="65" name="组合 64"/>
                <p:cNvGrpSpPr/>
                <p:nvPr/>
              </p:nvGrpSpPr>
              <p:grpSpPr>
                <a:xfrm>
                  <a:off x="2838745" y="5157192"/>
                  <a:ext cx="2862595" cy="1482200"/>
                  <a:chOff x="2838745" y="5043144"/>
                  <a:chExt cx="2862595" cy="1482200"/>
                </a:xfrm>
              </p:grpSpPr>
              <p:sp>
                <p:nvSpPr>
                  <p:cNvPr id="30" name="双大括号 29"/>
                  <p:cNvSpPr/>
                  <p:nvPr/>
                </p:nvSpPr>
                <p:spPr>
                  <a:xfrm>
                    <a:off x="4206173" y="5794250"/>
                    <a:ext cx="1224136" cy="515070"/>
                  </a:xfrm>
                  <a:prstGeom prst="bracePair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sp>
                <p:nvSpPr>
                  <p:cNvPr id="43" name="双大括号 42"/>
                  <p:cNvSpPr/>
                  <p:nvPr/>
                </p:nvSpPr>
                <p:spPr>
                  <a:xfrm>
                    <a:off x="4199982" y="5083336"/>
                    <a:ext cx="1224136" cy="375020"/>
                  </a:xfrm>
                  <a:prstGeom prst="bracePair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grpSp>
                <p:nvGrpSpPr>
                  <p:cNvPr id="64" name="组合 63"/>
                  <p:cNvGrpSpPr/>
                  <p:nvPr/>
                </p:nvGrpSpPr>
                <p:grpSpPr>
                  <a:xfrm>
                    <a:off x="2838745" y="5043144"/>
                    <a:ext cx="2862595" cy="1482200"/>
                    <a:chOff x="2838745" y="5043144"/>
                    <a:chExt cx="2862595" cy="1482200"/>
                  </a:xfrm>
                </p:grpSpPr>
                <p:sp>
                  <p:nvSpPr>
                    <p:cNvPr id="8" name="双大括号 7"/>
                    <p:cNvSpPr/>
                    <p:nvPr/>
                  </p:nvSpPr>
                  <p:spPr>
                    <a:xfrm>
                      <a:off x="2838745" y="5279655"/>
                      <a:ext cx="1224136" cy="795274"/>
                    </a:xfrm>
                    <a:prstGeom prst="bracePair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pic>
                  <p:nvPicPr>
                    <p:cNvPr id="61" name="图片 60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748791" y="5043144"/>
                      <a:ext cx="952549" cy="1482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3" name="图片 62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3663677" y="5119655"/>
                      <a:ext cx="476275" cy="1117657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66" name="组合 65"/>
                <p:cNvGrpSpPr/>
                <p:nvPr/>
              </p:nvGrpSpPr>
              <p:grpSpPr>
                <a:xfrm>
                  <a:off x="1835696" y="5240663"/>
                  <a:ext cx="2376264" cy="1048732"/>
                  <a:chOff x="1763688" y="5134474"/>
                  <a:chExt cx="2376264" cy="1048732"/>
                </a:xfrm>
              </p:grpSpPr>
              <p:sp>
                <p:nvSpPr>
                  <p:cNvPr id="67" name="文本框 66"/>
                  <p:cNvSpPr txBox="1"/>
                  <p:nvPr/>
                </p:nvSpPr>
                <p:spPr>
                  <a:xfrm>
                    <a:off x="1763688" y="5570873"/>
                    <a:ext cx="101181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200" b="1" dirty="0"/>
                      <a:t>I/O</a:t>
                    </a:r>
                    <a:r>
                      <a:rPr lang="zh-CN" altLang="en-US" sz="1200" b="1" dirty="0"/>
                      <a:t>控制方式</a:t>
                    </a:r>
                    <a:endParaRPr lang="zh-CN" altLang="en-US" sz="1200" b="1" dirty="0"/>
                  </a:p>
                </p:txBody>
              </p:sp>
              <p:sp>
                <p:nvSpPr>
                  <p:cNvPr id="68" name="文本框 67"/>
                  <p:cNvSpPr txBox="1"/>
                  <p:nvPr/>
                </p:nvSpPr>
                <p:spPr>
                  <a:xfrm>
                    <a:off x="2878068" y="5134474"/>
                    <a:ext cx="12618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1200" b="1" dirty="0"/>
                      <a:t>主要由软件实现</a:t>
                    </a:r>
                    <a:endParaRPr lang="zh-CN" altLang="en-US" sz="1200" b="1" dirty="0"/>
                  </a:p>
                </p:txBody>
              </p:sp>
              <p:sp>
                <p:nvSpPr>
                  <p:cNvPr id="69" name="文本框 68"/>
                  <p:cNvSpPr txBox="1"/>
                  <p:nvPr/>
                </p:nvSpPr>
                <p:spPr>
                  <a:xfrm>
                    <a:off x="2878068" y="5906207"/>
                    <a:ext cx="12618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1200" b="1" dirty="0"/>
                      <a:t>主要由硬件实现</a:t>
                    </a:r>
                    <a:endParaRPr lang="zh-CN" altLang="en-US" sz="1200" b="1" dirty="0"/>
                  </a:p>
                </p:txBody>
              </p:sp>
            </p:grpSp>
          </p:grpSp>
          <p:grpSp>
            <p:nvGrpSpPr>
              <p:cNvPr id="71" name="组合 70"/>
              <p:cNvGrpSpPr/>
              <p:nvPr/>
            </p:nvGrpSpPr>
            <p:grpSpPr>
              <a:xfrm>
                <a:off x="4282595" y="5128575"/>
                <a:ext cx="1834156" cy="1457203"/>
                <a:chOff x="4292467" y="5015593"/>
                <a:chExt cx="1834156" cy="1457203"/>
              </a:xfrm>
            </p:grpSpPr>
            <p:sp>
              <p:nvSpPr>
                <p:cNvPr id="72" name="文本框 71"/>
                <p:cNvSpPr txBox="1"/>
                <p:nvPr/>
              </p:nvSpPr>
              <p:spPr>
                <a:xfrm>
                  <a:off x="4312690" y="5015593"/>
                  <a:ext cx="110799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b="1" dirty="0"/>
                    <a:t>程序控制方式</a:t>
                  </a:r>
                  <a:endParaRPr lang="zh-CN" altLang="en-US" sz="1200" b="1" dirty="0"/>
                </a:p>
              </p:txBody>
            </p:sp>
            <p:sp>
              <p:nvSpPr>
                <p:cNvPr id="73" name="文本框 72"/>
                <p:cNvSpPr txBox="1"/>
                <p:nvPr/>
              </p:nvSpPr>
              <p:spPr>
                <a:xfrm>
                  <a:off x="4309828" y="5262375"/>
                  <a:ext cx="14157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b="1" dirty="0"/>
                    <a:t>程序中断控制方式</a:t>
                  </a:r>
                  <a:endParaRPr lang="zh-CN" altLang="en-US" sz="1200" b="1" dirty="0"/>
                </a:p>
              </p:txBody>
            </p:sp>
            <p:sp>
              <p:nvSpPr>
                <p:cNvPr id="74" name="文本框 73"/>
                <p:cNvSpPr txBox="1"/>
                <p:nvPr/>
              </p:nvSpPr>
              <p:spPr>
                <a:xfrm>
                  <a:off x="4318477" y="5642881"/>
                  <a:ext cx="81785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dirty="0"/>
                    <a:t>DMA</a:t>
                  </a:r>
                  <a:r>
                    <a:rPr lang="zh-CN" altLang="en-US" sz="1200" b="1" dirty="0"/>
                    <a:t>方式</a:t>
                  </a:r>
                  <a:endParaRPr lang="zh-CN" altLang="en-US" sz="1200" b="1" dirty="0"/>
                </a:p>
              </p:txBody>
            </p:sp>
            <p:sp>
              <p:nvSpPr>
                <p:cNvPr id="75" name="文本框 74"/>
                <p:cNvSpPr txBox="1"/>
                <p:nvPr/>
              </p:nvSpPr>
              <p:spPr>
                <a:xfrm>
                  <a:off x="4292467" y="6195797"/>
                  <a:ext cx="183415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b="1" dirty="0"/>
                    <a:t>外围处理机（</a:t>
                  </a:r>
                  <a:r>
                    <a:rPr lang="en-US" altLang="zh-CN" sz="1200" b="1" dirty="0"/>
                    <a:t>PPU</a:t>
                  </a:r>
                  <a:r>
                    <a:rPr lang="zh-CN" altLang="en-US" sz="1200" b="1" dirty="0"/>
                    <a:t>）方式</a:t>
                  </a:r>
                  <a:endParaRPr lang="zh-CN" altLang="en-US" sz="1200" b="1" dirty="0"/>
                </a:p>
              </p:txBody>
            </p:sp>
            <p:sp>
              <p:nvSpPr>
                <p:cNvPr id="76" name="文本框 75"/>
                <p:cNvSpPr txBox="1"/>
                <p:nvPr/>
              </p:nvSpPr>
              <p:spPr>
                <a:xfrm>
                  <a:off x="4293840" y="5906207"/>
                  <a:ext cx="8002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b="1" dirty="0"/>
                    <a:t>通道方式</a:t>
                  </a:r>
                  <a:endParaRPr lang="zh-CN" altLang="en-US" sz="1200" b="1" dirty="0"/>
                </a:p>
              </p:txBody>
            </p:sp>
          </p:grpSp>
        </p:grpSp>
        <p:sp>
          <p:nvSpPr>
            <p:cNvPr id="78" name="文本框 77"/>
            <p:cNvSpPr txBox="1"/>
            <p:nvPr/>
          </p:nvSpPr>
          <p:spPr>
            <a:xfrm>
              <a:off x="3930556" y="6536377"/>
              <a:ext cx="1505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图</a:t>
              </a:r>
              <a:r>
                <a:rPr lang="en-US" altLang="zh-CN" sz="1200" b="1" dirty="0"/>
                <a:t>9.5    I/O</a:t>
              </a:r>
              <a:r>
                <a:rPr lang="zh-CN" altLang="en-US" sz="1200" b="1" dirty="0"/>
                <a:t>控制方式</a:t>
              </a:r>
              <a:endParaRPr lang="zh-CN" altLang="en-US" sz="1200" b="1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9.4  </a:t>
            </a:r>
            <a:r>
              <a:rPr lang="zh-CN" altLang="en-US" b="1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程序控制方式</a:t>
            </a:r>
            <a:endParaRPr lang="zh-CN" altLang="en-US" dirty="0">
              <a:solidFill>
                <a:srgbClr val="00206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62118" y="522989"/>
            <a:ext cx="2232248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111111"/>
                </a:solidFill>
                <a:latin typeface="Avenir"/>
              </a:rPr>
              <a:t>9</a:t>
            </a:r>
            <a:r>
              <a:rPr lang="en-US" altLang="zh-CN" sz="1200" b="1" i="0" dirty="0">
                <a:solidFill>
                  <a:srgbClr val="111111"/>
                </a:solidFill>
                <a:effectLst/>
                <a:latin typeface="Avenir"/>
              </a:rPr>
              <a:t>.4.1</a:t>
            </a:r>
            <a:r>
              <a:rPr lang="zh-CN" altLang="en-US" sz="1200" b="1" i="0" dirty="0">
                <a:solidFill>
                  <a:srgbClr val="111111"/>
                </a:solidFill>
                <a:effectLst/>
                <a:latin typeface="Avenir"/>
              </a:rPr>
              <a:t>　简单设备程序查询流程</a:t>
            </a:r>
            <a:endParaRPr lang="en-US" altLang="zh-CN" sz="1200" b="1" i="0" dirty="0">
              <a:solidFill>
                <a:srgbClr val="111111"/>
              </a:solidFill>
              <a:effectLst/>
              <a:latin typeface="Avenir"/>
            </a:endParaRPr>
          </a:p>
          <a:p>
            <a:r>
              <a:rPr lang="en-US" altLang="zh-CN" sz="1200" b="1" dirty="0">
                <a:solidFill>
                  <a:srgbClr val="111111"/>
                </a:solidFill>
                <a:latin typeface="Avenir"/>
              </a:rPr>
              <a:t>9</a:t>
            </a:r>
            <a:r>
              <a:rPr lang="en-US" altLang="zh-CN" sz="1200" b="1" i="0" dirty="0">
                <a:solidFill>
                  <a:srgbClr val="111111"/>
                </a:solidFill>
                <a:effectLst/>
                <a:latin typeface="Avenir"/>
              </a:rPr>
              <a:t>.4.2</a:t>
            </a:r>
            <a:r>
              <a:rPr lang="zh-CN" altLang="en-US" sz="1200" b="1" i="0" dirty="0">
                <a:solidFill>
                  <a:srgbClr val="111111"/>
                </a:solidFill>
                <a:effectLst/>
                <a:latin typeface="Avenir"/>
              </a:rPr>
              <a:t>　复杂设备程序查询流程</a:t>
            </a:r>
            <a:endParaRPr lang="en-US" altLang="zh-CN" sz="1200" b="1" i="0" dirty="0">
              <a:solidFill>
                <a:srgbClr val="111111"/>
              </a:solidFill>
              <a:effectLst/>
              <a:latin typeface="Avenir"/>
            </a:endParaRPr>
          </a:p>
          <a:p>
            <a:r>
              <a:rPr lang="en-US" altLang="zh-CN" sz="1200" b="1" dirty="0">
                <a:solidFill>
                  <a:srgbClr val="111111"/>
                </a:solidFill>
                <a:latin typeface="Avenir"/>
              </a:rPr>
              <a:t>9</a:t>
            </a:r>
            <a:r>
              <a:rPr lang="en-US" altLang="zh-CN" sz="1200" b="1" i="0" dirty="0">
                <a:solidFill>
                  <a:srgbClr val="111111"/>
                </a:solidFill>
                <a:effectLst/>
                <a:latin typeface="Avenir"/>
              </a:rPr>
              <a:t>.4.3</a:t>
            </a:r>
            <a:r>
              <a:rPr lang="zh-CN" altLang="en-US" sz="1200" b="1" i="0" dirty="0">
                <a:solidFill>
                  <a:srgbClr val="111111"/>
                </a:solidFill>
                <a:effectLst/>
                <a:latin typeface="Avenir"/>
              </a:rPr>
              <a:t>　程序查询特点</a:t>
            </a:r>
            <a:endParaRPr lang="zh-CN" altLang="en-US" sz="1200" b="1" dirty="0"/>
          </a:p>
        </p:txBody>
      </p:sp>
      <p:sp>
        <p:nvSpPr>
          <p:cNvPr id="14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b="1" dirty="0">
                <a:ea typeface="黑体" panose="02010609060101010101" pitchFamily="49" charset="-122"/>
              </a:rPr>
              <a:t>9.4.1  </a:t>
            </a:r>
            <a:r>
              <a:rPr lang="zh-CN" altLang="en-US" b="1" dirty="0">
                <a:ea typeface="黑体" panose="02010609060101010101" pitchFamily="49" charset="-122"/>
              </a:rPr>
              <a:t>简单设备查询流程</a:t>
            </a:r>
            <a:endParaRPr lang="en-US" altLang="zh-CN" b="1" dirty="0"/>
          </a:p>
          <a:p>
            <a:pPr lvl="1" eaLnBrk="1" hangingPunct="1"/>
            <a:endParaRPr lang="en-US" altLang="zh-CN" sz="800" b="1" dirty="0"/>
          </a:p>
          <a:p>
            <a:pPr lvl="1" eaLnBrk="1" hangingPunct="1"/>
            <a:r>
              <a:rPr lang="zh-CN" altLang="en-US" sz="1600" b="1" dirty="0"/>
              <a:t>程序控制方式（</a:t>
            </a:r>
            <a:r>
              <a:rPr lang="en-US" altLang="zh-CN" sz="1600" b="1" dirty="0"/>
              <a:t>Programed I/O</a:t>
            </a:r>
            <a:r>
              <a:rPr lang="zh-CN" altLang="en-US" sz="1600" b="1" dirty="0"/>
              <a:t>）是最原始的、最简单的方式。</a:t>
            </a:r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r>
              <a:rPr lang="zh-CN" altLang="en-US" sz="1600" b="1" dirty="0"/>
              <a:t>程序控制方式又分为</a:t>
            </a:r>
            <a:r>
              <a:rPr lang="zh-CN" altLang="en-US" sz="1600" b="1" dirty="0">
                <a:solidFill>
                  <a:srgbClr val="FF0000"/>
                </a:solidFill>
              </a:rPr>
              <a:t>程序查询方式</a:t>
            </a:r>
            <a:r>
              <a:rPr lang="zh-CN" altLang="en-US" sz="1600" b="1" dirty="0"/>
              <a:t>（也称为轮询方式，</a:t>
            </a:r>
            <a:r>
              <a:rPr lang="en-US" altLang="zh-CN" sz="1600" b="1" dirty="0"/>
              <a:t>Polling</a:t>
            </a:r>
            <a:r>
              <a:rPr lang="zh-CN" altLang="en-US" sz="1600" b="1" dirty="0"/>
              <a:t>）和</a:t>
            </a:r>
            <a:r>
              <a:rPr lang="zh-CN" altLang="en-US" sz="1600" b="1" dirty="0">
                <a:solidFill>
                  <a:srgbClr val="FF0000"/>
                </a:solidFill>
              </a:rPr>
              <a:t>直接传送方式</a:t>
            </a:r>
            <a:r>
              <a:rPr lang="zh-CN" altLang="en-US" sz="1600" b="1" dirty="0"/>
              <a:t>两种；程序查询方式属于有条件传送方式，直接传送方式属于无条件传送方式。</a:t>
            </a:r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r>
              <a:rPr lang="zh-CN" altLang="en-US" sz="1600" b="1" dirty="0"/>
              <a:t>表</a:t>
            </a:r>
            <a:r>
              <a:rPr lang="en-US" altLang="zh-CN" sz="1600" b="1" dirty="0"/>
              <a:t>9.2</a:t>
            </a:r>
            <a:r>
              <a:rPr lang="zh-CN" altLang="en-US" sz="1600" b="1" dirty="0"/>
              <a:t>为键盘和字符显示等简单设备的</a:t>
            </a:r>
            <a:r>
              <a:rPr lang="en-US" altLang="zh-CN" sz="1600" b="1" dirty="0"/>
              <a:t>I/O</a:t>
            </a:r>
            <a:r>
              <a:rPr lang="zh-CN" altLang="en-US" sz="1600" b="1" dirty="0"/>
              <a:t>地址。</a:t>
            </a:r>
            <a:endParaRPr lang="en-US" altLang="zh-CN" sz="1600" b="1" dirty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683568" y="4690824"/>
          <a:ext cx="763284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410"/>
                <a:gridCol w="1645009"/>
                <a:gridCol w="1381810"/>
                <a:gridCol w="1381810"/>
                <a:gridCol w="138181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设备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寄存器（</a:t>
                      </a:r>
                      <a:r>
                        <a:rPr lang="en-US" altLang="zh-CN" sz="1200" b="1" dirty="0"/>
                        <a:t>8</a:t>
                      </a:r>
                      <a:r>
                        <a:rPr lang="zh-CN" altLang="en-US" sz="1200" b="1" dirty="0"/>
                        <a:t>位）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内存映射地址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端口映射地址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备注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  <a:tr h="2118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键盘设备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数据缓冲寄存器</a:t>
                      </a:r>
                      <a:r>
                        <a:rPr lang="en-US" altLang="zh-CN" sz="1200" b="1" dirty="0"/>
                        <a:t>DBR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0xFFFF0004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0x0004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anchor="ctr"/>
                </a:tc>
              </a:tr>
              <a:tr h="2118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键盘设备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设备状态寄存器</a:t>
                      </a:r>
                      <a:r>
                        <a:rPr lang="en-US" altLang="zh-CN" sz="1200" b="1" dirty="0"/>
                        <a:t>DSR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0xFFFF0000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0x0000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最低位为</a:t>
                      </a:r>
                      <a:r>
                        <a:rPr lang="en-US" altLang="zh-CN" sz="1200" b="1" dirty="0"/>
                        <a:t>Ready</a:t>
                      </a:r>
                      <a:r>
                        <a:rPr lang="zh-CN" altLang="en-US" sz="1200" b="1" dirty="0"/>
                        <a:t>位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  <a:tr h="2118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字符显示设备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数据缓冲寄存器</a:t>
                      </a:r>
                      <a:r>
                        <a:rPr lang="en-US" altLang="zh-CN" sz="1200" b="1" dirty="0"/>
                        <a:t>DBR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0xFFFF000C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0x000C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anchor="ctr"/>
                </a:tc>
              </a:tr>
              <a:tr h="2118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字符显示设备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设备状态寄存器</a:t>
                      </a:r>
                      <a:r>
                        <a:rPr lang="en-US" altLang="zh-CN" sz="1200" b="1" dirty="0"/>
                        <a:t>DSR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0xFFFF0008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0x0008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最低位为</a:t>
                      </a:r>
                      <a:r>
                        <a:rPr lang="en-US" altLang="zh-CN" sz="1200" b="1" dirty="0"/>
                        <a:t>Ready</a:t>
                      </a:r>
                      <a:r>
                        <a:rPr lang="zh-CN" altLang="en-US" sz="1200" b="1" dirty="0"/>
                        <a:t>位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419872" y="4248884"/>
            <a:ext cx="1505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表</a:t>
            </a:r>
            <a:r>
              <a:rPr lang="en-US" altLang="zh-CN" sz="1200" b="1" dirty="0"/>
              <a:t>9.2    </a:t>
            </a:r>
            <a:r>
              <a:rPr lang="zh-CN" altLang="en-US" sz="1200" b="1" dirty="0"/>
              <a:t>设备</a:t>
            </a:r>
            <a:r>
              <a:rPr lang="en-US" altLang="zh-CN" sz="1200" b="1" dirty="0"/>
              <a:t>I/O</a:t>
            </a:r>
            <a:r>
              <a:rPr lang="zh-CN" altLang="en-US" sz="1200" b="1" dirty="0"/>
              <a:t>地址</a:t>
            </a:r>
            <a:endParaRPr lang="zh-CN" altLang="en-US" sz="12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88640"/>
            <a:ext cx="8229600" cy="4525963"/>
          </a:xfrm>
        </p:spPr>
        <p:txBody>
          <a:bodyPr/>
          <a:lstStyle/>
          <a:p>
            <a:pPr lvl="1" eaLnBrk="1" hangingPunct="1"/>
            <a:r>
              <a:rPr lang="zh-CN" altLang="en-US" sz="1600" b="1" dirty="0">
                <a:solidFill>
                  <a:srgbClr val="FF0000"/>
                </a:solidFill>
              </a:rPr>
              <a:t>键盘</a:t>
            </a:r>
            <a:r>
              <a:rPr lang="zh-CN" altLang="en-US" sz="1600" b="1" dirty="0"/>
              <a:t>设备的程序查询流程如图</a:t>
            </a:r>
            <a:r>
              <a:rPr lang="en-US" altLang="zh-CN" sz="1600" b="1" dirty="0"/>
              <a:t>9.6a</a:t>
            </a:r>
            <a:r>
              <a:rPr lang="zh-CN" altLang="en-US" sz="1600" b="1" dirty="0"/>
              <a:t>所示，其</a:t>
            </a:r>
            <a:r>
              <a:rPr lang="en-US" altLang="zh-CN" sz="1600" b="1" dirty="0"/>
              <a:t>MIPS</a:t>
            </a:r>
            <a:r>
              <a:rPr lang="zh-CN" altLang="en-US" sz="1600" b="1" dirty="0"/>
              <a:t>和</a:t>
            </a:r>
            <a:r>
              <a:rPr lang="en-US" altLang="zh-CN" sz="1600" b="1" dirty="0"/>
              <a:t>x86</a:t>
            </a:r>
            <a:r>
              <a:rPr lang="zh-CN" altLang="en-US" sz="1600" b="1" dirty="0"/>
              <a:t>查询程序代码如下：</a:t>
            </a:r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8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r>
              <a:rPr lang="zh-CN" altLang="en-US" sz="1600" b="1" dirty="0">
                <a:solidFill>
                  <a:srgbClr val="FF0000"/>
                </a:solidFill>
              </a:rPr>
              <a:t>字符终端</a:t>
            </a:r>
            <a:r>
              <a:rPr lang="zh-CN" altLang="en-US" sz="1600" b="1" dirty="0"/>
              <a:t>设备的程序查询流程如图</a:t>
            </a:r>
            <a:r>
              <a:rPr lang="en-US" altLang="zh-CN" sz="1600" b="1" dirty="0"/>
              <a:t>9.6b</a:t>
            </a:r>
            <a:r>
              <a:rPr lang="zh-CN" altLang="en-US" sz="1600" b="1" dirty="0"/>
              <a:t>所示，其</a:t>
            </a:r>
            <a:r>
              <a:rPr lang="en-US" altLang="zh-CN" sz="1600" b="1" dirty="0"/>
              <a:t>MIPS</a:t>
            </a:r>
            <a:r>
              <a:rPr lang="zh-CN" altLang="en-US" sz="1600" b="1" dirty="0"/>
              <a:t>和</a:t>
            </a:r>
            <a:r>
              <a:rPr lang="en-US" altLang="zh-CN" sz="1600" b="1" dirty="0"/>
              <a:t>x86</a:t>
            </a:r>
            <a:r>
              <a:rPr lang="zh-CN" altLang="en-US" sz="1600" b="1" dirty="0"/>
              <a:t>查询程序代码如下：</a:t>
            </a:r>
            <a:endParaRPr lang="en-US" altLang="zh-CN" sz="1600" b="1" dirty="0"/>
          </a:p>
          <a:p>
            <a:pPr lvl="1" eaLnBrk="1" hangingPunct="1"/>
            <a:endParaRPr lang="en-US" altLang="zh-CN" sz="12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3491880" y="757153"/>
            <a:ext cx="5112568" cy="101566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/>
              <a:t>	</a:t>
            </a:r>
            <a:r>
              <a:rPr lang="zh-CN" altLang="en-US" sz="1000" b="1" dirty="0"/>
              <a:t>lui  $t0,0xffff0000	#载入键盘DSR内存映射地址至$t0</a:t>
            </a:r>
            <a:endParaRPr lang="zh-CN" altLang="en-US" sz="1000" b="1" dirty="0"/>
          </a:p>
          <a:p>
            <a:r>
              <a:rPr lang="zh-CN" altLang="en-US" sz="1000" b="1" dirty="0"/>
              <a:t>keyPoll:   </a:t>
            </a:r>
            <a:r>
              <a:rPr lang="en-US" altLang="zh-CN" sz="1000" b="1" dirty="0"/>
              <a:t>	</a:t>
            </a:r>
            <a:r>
              <a:rPr lang="zh-CN" altLang="en-US" sz="1000" b="1" dirty="0"/>
              <a:t>lbu  $t2,($t0)		#载入键盘DSR的值至$t2</a:t>
            </a:r>
            <a:endParaRPr lang="zh-CN" altLang="en-US" sz="1000" b="1" dirty="0"/>
          </a:p>
          <a:p>
            <a:r>
              <a:rPr lang="zh-CN" altLang="en-US" sz="1000" b="1" dirty="0"/>
              <a:t>	andi $t2,$t2,1		#获取最低位Ready位</a:t>
            </a:r>
            <a:endParaRPr lang="zh-CN" altLang="en-US" sz="1000" b="1" dirty="0"/>
          </a:p>
          <a:p>
            <a:r>
              <a:rPr lang="zh-CN" altLang="en-US" sz="1000" b="1" dirty="0"/>
              <a:t>	beq $t2,$0,keyPoll	#如果Ready==0，则继续查询</a:t>
            </a:r>
            <a:endParaRPr lang="zh-CN" altLang="en-US" sz="1000" b="1" dirty="0"/>
          </a:p>
          <a:p>
            <a:r>
              <a:rPr lang="zh-CN" altLang="en-US" sz="1000" b="1" dirty="0"/>
              <a:t>	lui $t0, 0xffff0004	#载入键盘DBR内存映射地址至$t0</a:t>
            </a:r>
            <a:endParaRPr lang="zh-CN" altLang="en-US" sz="1000" b="1" dirty="0"/>
          </a:p>
          <a:p>
            <a:r>
              <a:rPr lang="zh-CN" altLang="en-US" sz="1000" b="1" dirty="0"/>
              <a:t>	lbu $s0,($t0)		#载入键盘DBR中的字符数据至$s0</a:t>
            </a:r>
            <a:endParaRPr lang="zh-CN" altLang="en-US" sz="10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3475406" y="1988840"/>
            <a:ext cx="5129042" cy="1015663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zh-CN" altLang="en-US" sz="1000" b="1" dirty="0"/>
              <a:t>	MOV DX,0x0000	</a:t>
            </a:r>
            <a:r>
              <a:rPr lang="en-US" altLang="zh-CN" sz="1000" b="1" dirty="0"/>
              <a:t>	</a:t>
            </a:r>
            <a:r>
              <a:rPr lang="zh-CN" altLang="en-US" sz="1000" b="1" dirty="0"/>
              <a:t>#载入键盘DSR端口地址至DX</a:t>
            </a:r>
            <a:endParaRPr lang="zh-CN" altLang="en-US" sz="1000" b="1" dirty="0"/>
          </a:p>
          <a:p>
            <a:r>
              <a:rPr lang="zh-CN" altLang="en-US" sz="1000" b="1" dirty="0"/>
              <a:t>keyPoll:   </a:t>
            </a:r>
            <a:r>
              <a:rPr lang="en-US" altLang="zh-CN" sz="1000" b="1" dirty="0"/>
              <a:t>	</a:t>
            </a:r>
            <a:r>
              <a:rPr lang="zh-CN" altLang="en-US" sz="1000" b="1" dirty="0"/>
              <a:t>IN AL,DX		#载入键盘DSR的值至AL</a:t>
            </a:r>
            <a:endParaRPr lang="zh-CN" altLang="en-US" sz="1000" b="1" dirty="0"/>
          </a:p>
          <a:p>
            <a:r>
              <a:rPr lang="zh-CN" altLang="en-US" sz="1000" b="1" dirty="0"/>
              <a:t>	TEST AL,1		#测试就绪位Ready</a:t>
            </a:r>
            <a:endParaRPr lang="zh-CN" altLang="en-US" sz="1000" b="1" dirty="0"/>
          </a:p>
          <a:p>
            <a:r>
              <a:rPr lang="zh-CN" altLang="en-US" sz="1000" b="1" dirty="0"/>
              <a:t>	JZ keyPoll		#如果Ready==0，则继续查询</a:t>
            </a:r>
            <a:endParaRPr lang="zh-CN" altLang="en-US" sz="1000" b="1" dirty="0"/>
          </a:p>
          <a:p>
            <a:r>
              <a:rPr lang="zh-CN" altLang="en-US" sz="1000" b="1" dirty="0"/>
              <a:t>	MOV DX,0x0004	</a:t>
            </a:r>
            <a:r>
              <a:rPr lang="en-US" altLang="zh-CN" sz="1000" b="1" dirty="0"/>
              <a:t>	</a:t>
            </a:r>
            <a:r>
              <a:rPr lang="zh-CN" altLang="en-US" sz="1000" b="1" dirty="0"/>
              <a:t>#载入键盘DBR端口地址至DX</a:t>
            </a:r>
            <a:endParaRPr lang="zh-CN" altLang="en-US" sz="1000" b="1" dirty="0"/>
          </a:p>
          <a:p>
            <a:r>
              <a:rPr lang="zh-CN" altLang="en-US" sz="1000" b="1" dirty="0"/>
              <a:t>	IN AL,X		#载入键盘DBR中的字符数据至AL</a:t>
            </a:r>
            <a:endParaRPr lang="zh-CN" altLang="en-US" sz="10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3461208" y="4285545"/>
            <a:ext cx="5225591" cy="101566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/>
              <a:t>	</a:t>
            </a:r>
            <a:r>
              <a:rPr lang="zh-CN" altLang="en-US" sz="1000" b="1" dirty="0"/>
              <a:t>lui  $t0,0xffff0000	#载入字符终端DSR内存映射地址至$t0</a:t>
            </a:r>
            <a:endParaRPr lang="zh-CN" altLang="en-US" sz="1000" b="1" dirty="0"/>
          </a:p>
          <a:p>
            <a:r>
              <a:rPr lang="zh-CN" altLang="en-US" sz="1000" b="1" dirty="0"/>
              <a:t>keyPoll:   </a:t>
            </a:r>
            <a:r>
              <a:rPr lang="en-US" altLang="zh-CN" sz="1000" b="1" dirty="0"/>
              <a:t>	</a:t>
            </a:r>
            <a:r>
              <a:rPr lang="zh-CN" altLang="en-US" sz="1000" b="1" dirty="0"/>
              <a:t>lbu  $t2,($t0)	</a:t>
            </a:r>
            <a:r>
              <a:rPr lang="en-US" altLang="zh-CN" sz="1000" b="1" dirty="0"/>
              <a:t>	</a:t>
            </a:r>
            <a:r>
              <a:rPr lang="zh-CN" altLang="en-US" sz="1000" b="1" dirty="0"/>
              <a:t>#载入字符终端DSR的值至$t2</a:t>
            </a:r>
            <a:endParaRPr lang="zh-CN" altLang="en-US" sz="1000" b="1" dirty="0"/>
          </a:p>
          <a:p>
            <a:r>
              <a:rPr lang="en-US" altLang="zh-CN" sz="1000" b="1" dirty="0"/>
              <a:t>	</a:t>
            </a:r>
            <a:r>
              <a:rPr lang="zh-CN" altLang="en-US" sz="1000" b="1" dirty="0"/>
              <a:t>andi $t2,$t2,1	</a:t>
            </a:r>
            <a:r>
              <a:rPr lang="en-US" altLang="zh-CN" sz="1000" b="1" dirty="0"/>
              <a:t>	</a:t>
            </a:r>
            <a:r>
              <a:rPr lang="zh-CN" altLang="en-US" sz="1000" b="1" dirty="0"/>
              <a:t>#获取最低位Ready位</a:t>
            </a:r>
            <a:endParaRPr lang="zh-CN" altLang="en-US" sz="1000" b="1" dirty="0"/>
          </a:p>
          <a:p>
            <a:r>
              <a:rPr lang="en-US" altLang="zh-CN" sz="1000" b="1" dirty="0"/>
              <a:t>	</a:t>
            </a:r>
            <a:r>
              <a:rPr lang="zh-CN" altLang="en-US" sz="1000" b="1" dirty="0"/>
              <a:t>beq $t2,$0,keyPoll	#如果Ready==0，则继续查询</a:t>
            </a:r>
            <a:endParaRPr lang="zh-CN" altLang="en-US" sz="1000" b="1" dirty="0"/>
          </a:p>
          <a:p>
            <a:r>
              <a:rPr lang="en-US" altLang="zh-CN" sz="1000" b="1" dirty="0"/>
              <a:t>	</a:t>
            </a:r>
            <a:r>
              <a:rPr lang="zh-CN" altLang="en-US" sz="1000" b="1" dirty="0"/>
              <a:t>lui $t0, 0xffff0004	#载入字符终端DBR内存映射地址至$t0</a:t>
            </a:r>
            <a:endParaRPr lang="zh-CN" altLang="en-US" sz="1000" b="1" dirty="0"/>
          </a:p>
          <a:p>
            <a:r>
              <a:rPr lang="en-US" altLang="zh-CN" sz="1000" b="1" dirty="0"/>
              <a:t>	</a:t>
            </a:r>
            <a:r>
              <a:rPr lang="zh-CN" altLang="en-US" sz="1000" b="1" dirty="0"/>
              <a:t>sb $s0,($t0)		#将$s0中的字符数据输出至DBR</a:t>
            </a:r>
            <a:endParaRPr lang="zh-CN" altLang="en-US" sz="10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3461207" y="5517232"/>
            <a:ext cx="5225591" cy="1015663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/>
              <a:t>	</a:t>
            </a:r>
            <a:r>
              <a:rPr lang="zh-CN" altLang="en-US" sz="1000" b="1" dirty="0"/>
              <a:t>MOV DX,0x0000		#载入字符终端DSR端口地址至DX</a:t>
            </a:r>
            <a:endParaRPr lang="zh-CN" altLang="en-US" sz="1000" b="1" dirty="0"/>
          </a:p>
          <a:p>
            <a:r>
              <a:rPr lang="zh-CN" altLang="en-US" sz="1000" b="1" dirty="0"/>
              <a:t>keyPoll:   </a:t>
            </a:r>
            <a:r>
              <a:rPr lang="en-US" altLang="zh-CN" sz="1000" b="1" dirty="0"/>
              <a:t>	</a:t>
            </a:r>
            <a:r>
              <a:rPr lang="zh-CN" altLang="en-US" sz="1000" b="1" dirty="0"/>
              <a:t>IN AL,DX	</a:t>
            </a:r>
            <a:r>
              <a:rPr lang="en-US" altLang="zh-CN" sz="1000" b="1" dirty="0"/>
              <a:t>	</a:t>
            </a:r>
            <a:r>
              <a:rPr lang="zh-CN" altLang="en-US" sz="1000" b="1" dirty="0"/>
              <a:t>#载入字符终端DSR的值至AL</a:t>
            </a:r>
            <a:endParaRPr lang="zh-CN" altLang="en-US" sz="1000" b="1" dirty="0"/>
          </a:p>
          <a:p>
            <a:r>
              <a:rPr lang="en-US" altLang="zh-CN" sz="1000" b="1" dirty="0"/>
              <a:t>	</a:t>
            </a:r>
            <a:r>
              <a:rPr lang="zh-CN" altLang="en-US" sz="1000" b="1" dirty="0"/>
              <a:t>TEST AL,1		#测试就绪位Ready</a:t>
            </a:r>
            <a:endParaRPr lang="zh-CN" altLang="en-US" sz="1000" b="1" dirty="0"/>
          </a:p>
          <a:p>
            <a:r>
              <a:rPr lang="en-US" altLang="zh-CN" sz="1000" b="1" dirty="0"/>
              <a:t>	</a:t>
            </a:r>
            <a:r>
              <a:rPr lang="zh-CN" altLang="en-US" sz="1000" b="1" dirty="0"/>
              <a:t>JZ keyPoll		#如果Ready==0，则继续查询</a:t>
            </a:r>
            <a:endParaRPr lang="zh-CN" altLang="en-US" sz="1000" b="1" dirty="0"/>
          </a:p>
          <a:p>
            <a:r>
              <a:rPr lang="en-US" altLang="zh-CN" sz="1000" b="1" dirty="0"/>
              <a:t>	</a:t>
            </a:r>
            <a:r>
              <a:rPr lang="zh-CN" altLang="en-US" sz="1000" b="1" dirty="0"/>
              <a:t>MOV DX,0x0004		#载入字符终端DBR端口地址至DX</a:t>
            </a:r>
            <a:endParaRPr lang="zh-CN" altLang="en-US" sz="1000" b="1" dirty="0"/>
          </a:p>
          <a:p>
            <a:r>
              <a:rPr lang="en-US" altLang="zh-CN" sz="1000" b="1" dirty="0"/>
              <a:t>	</a:t>
            </a:r>
            <a:r>
              <a:rPr lang="zh-CN" altLang="en-US" sz="1000" b="1" dirty="0"/>
              <a:t>OUT DX,AL		#将AL中的字符数据输出至DBR</a:t>
            </a:r>
            <a:endParaRPr lang="zh-CN" altLang="en-US" sz="1000" b="1" dirty="0"/>
          </a:p>
        </p:txBody>
      </p:sp>
      <p:grpSp>
        <p:nvGrpSpPr>
          <p:cNvPr id="19" name="组合 18"/>
          <p:cNvGrpSpPr/>
          <p:nvPr/>
        </p:nvGrpSpPr>
        <p:grpSpPr>
          <a:xfrm>
            <a:off x="399162" y="4075100"/>
            <a:ext cx="2300630" cy="2666863"/>
            <a:chOff x="399162" y="4075100"/>
            <a:chExt cx="2300630" cy="266686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11560" y="4075100"/>
              <a:ext cx="2016224" cy="2201595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399162" y="6464964"/>
              <a:ext cx="23006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图</a:t>
              </a:r>
              <a:r>
                <a:rPr lang="en-US" altLang="zh-CN" sz="1200" b="1" dirty="0"/>
                <a:t>9.6b    </a:t>
              </a:r>
              <a:r>
                <a:rPr lang="zh-CN" altLang="en-US" sz="1200" b="1" dirty="0"/>
                <a:t>字符终端程序查询流程</a:t>
              </a:r>
              <a:endParaRPr lang="zh-CN" altLang="en-US" sz="1200" b="1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27762" y="733699"/>
            <a:ext cx="2039882" cy="2428802"/>
            <a:chOff x="427762" y="733699"/>
            <a:chExt cx="2039882" cy="242880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9754" y="733699"/>
              <a:ext cx="1937890" cy="2093979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427762" y="2885502"/>
              <a:ext cx="19848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图</a:t>
              </a:r>
              <a:r>
                <a:rPr lang="en-US" altLang="zh-CN" sz="1200" b="1" dirty="0"/>
                <a:t>9.6a    </a:t>
              </a:r>
              <a:r>
                <a:rPr lang="zh-CN" altLang="en-US" sz="1200" b="1" dirty="0"/>
                <a:t>键盘程序查询流程</a:t>
              </a:r>
              <a:endParaRPr lang="zh-CN" altLang="en-US" sz="1200" b="1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27173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b="1" dirty="0">
                <a:ea typeface="黑体" panose="02010609060101010101" pitchFamily="49" charset="-122"/>
              </a:rPr>
              <a:t>9.4.2  </a:t>
            </a:r>
            <a:r>
              <a:rPr lang="zh-CN" altLang="en-US" b="1" dirty="0">
                <a:ea typeface="黑体" panose="02010609060101010101" pitchFamily="49" charset="-122"/>
              </a:rPr>
              <a:t>复杂设备程序查询流程</a:t>
            </a:r>
            <a:endParaRPr lang="en-US" altLang="zh-CN" sz="800" b="1" dirty="0"/>
          </a:p>
          <a:p>
            <a:pPr lvl="1" eaLnBrk="1" hangingPunct="1"/>
            <a:endParaRPr lang="en-US" altLang="zh-CN" sz="800" b="1" dirty="0"/>
          </a:p>
          <a:p>
            <a:pPr lvl="1" eaLnBrk="1" hangingPunct="1"/>
            <a:r>
              <a:rPr lang="zh-CN" altLang="en-US" sz="1600" b="1" dirty="0"/>
              <a:t>图</a:t>
            </a:r>
            <a:r>
              <a:rPr lang="en-US" altLang="zh-CN" sz="1600" b="1" dirty="0"/>
              <a:t>9.7</a:t>
            </a:r>
            <a:r>
              <a:rPr lang="zh-CN" altLang="en-US" sz="1600" b="1" dirty="0"/>
              <a:t>为复杂设备的程序查询流程。</a:t>
            </a:r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r>
              <a:rPr lang="en-US" altLang="zh-CN" sz="1600" b="1" dirty="0"/>
              <a:t>CPU</a:t>
            </a:r>
            <a:r>
              <a:rPr lang="zh-CN" altLang="en-US" sz="1600" b="1" dirty="0"/>
              <a:t>首先查询设备的状态（</a:t>
            </a:r>
            <a:r>
              <a:rPr lang="zh-CN" altLang="en-US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600" b="1" dirty="0"/>
              <a:t>），如果设备就绪（</a:t>
            </a:r>
            <a:r>
              <a:rPr lang="zh-CN" altLang="en-US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600" b="1" dirty="0"/>
              <a:t>），就通过总线向</a:t>
            </a:r>
            <a:r>
              <a:rPr lang="en-US" altLang="zh-CN" sz="1600" b="1" dirty="0"/>
              <a:t>I/O</a:t>
            </a:r>
            <a:r>
              <a:rPr lang="zh-CN" altLang="en-US" sz="1600" b="1" dirty="0"/>
              <a:t>接口发送命令与参数，启动设备（</a:t>
            </a:r>
            <a:r>
              <a:rPr lang="zh-CN" altLang="en-US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zh-CN" altLang="en-US" sz="1600" b="1" dirty="0"/>
              <a:t>）。</a:t>
            </a:r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r>
              <a:rPr lang="zh-CN" altLang="en-US" sz="1600" b="1" dirty="0"/>
              <a:t>设备收到命令后，即刻去准备或处理；设备准备好后，会将状态寄存器中相关位置位，表示命令执行完毕或准备就绪。</a:t>
            </a:r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r>
              <a:rPr lang="zh-CN" altLang="en-US" sz="1600" b="1" dirty="0"/>
              <a:t>而</a:t>
            </a:r>
            <a:r>
              <a:rPr lang="en-US" altLang="zh-CN" sz="1600" b="1" dirty="0"/>
              <a:t>CPU</a:t>
            </a:r>
            <a:r>
              <a:rPr lang="zh-CN" altLang="en-US" sz="1600" b="1" dirty="0"/>
              <a:t>在启动设备后，就开始不断查询设备状态（</a:t>
            </a:r>
            <a:r>
              <a:rPr lang="zh-CN" altLang="en-US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lang="zh-CN" altLang="en-US" sz="1600" b="1" dirty="0"/>
              <a:t>），当设备就绪（</a:t>
            </a:r>
            <a:r>
              <a:rPr lang="zh-CN" altLang="en-US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  <a:r>
              <a:rPr lang="zh-CN" altLang="en-US" sz="1600" b="1" dirty="0"/>
              <a:t>），即可进行实际的数据传输（</a:t>
            </a:r>
            <a:r>
              <a:rPr lang="zh-CN" altLang="en-US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⑥</a:t>
            </a:r>
            <a:r>
              <a:rPr lang="zh-CN" altLang="en-US" sz="1600" b="1" dirty="0"/>
              <a:t>）。</a:t>
            </a:r>
            <a:endParaRPr lang="en-US" altLang="zh-CN" sz="2000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2270352" y="4005064"/>
            <a:ext cx="4735986" cy="2736899"/>
            <a:chOff x="2270352" y="4005064"/>
            <a:chExt cx="4735986" cy="273689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55776" y="4005064"/>
              <a:ext cx="4450562" cy="2316056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2270352" y="435847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①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270352" y="49689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②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76139" y="58840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③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508104" y="402265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④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747447" y="497842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⑤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280563" y="58840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⑥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279482" y="6464964"/>
              <a:ext cx="2371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图</a:t>
              </a:r>
              <a:r>
                <a:rPr lang="en-US" altLang="zh-CN" sz="1200" b="1" dirty="0"/>
                <a:t>9.7    </a:t>
              </a:r>
              <a:r>
                <a:rPr lang="zh-CN" altLang="en-US" sz="1200" b="1" dirty="0"/>
                <a:t>复杂设备的程序查询流程</a:t>
              </a:r>
              <a:endParaRPr lang="zh-CN" altLang="en-US" sz="1200" b="1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16632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b="1" dirty="0">
                <a:ea typeface="黑体" panose="02010609060101010101" pitchFamily="49" charset="-122"/>
              </a:rPr>
              <a:t>9.4.3  </a:t>
            </a:r>
            <a:r>
              <a:rPr lang="zh-CN" altLang="en-US" b="1" dirty="0">
                <a:ea typeface="黑体" panose="02010609060101010101" pitchFamily="49" charset="-122"/>
              </a:rPr>
              <a:t>程序查询特点</a:t>
            </a:r>
            <a:endParaRPr lang="en-US" altLang="zh-CN" b="1" dirty="0"/>
          </a:p>
          <a:p>
            <a:pPr lvl="1" eaLnBrk="1" hangingPunct="1"/>
            <a:endParaRPr lang="en-US" altLang="zh-CN" sz="800" b="1" dirty="0"/>
          </a:p>
          <a:p>
            <a:pPr lvl="1" eaLnBrk="1" hangingPunct="1"/>
            <a:r>
              <a:rPr lang="zh-CN" altLang="en-US" sz="1800" b="1" dirty="0"/>
              <a:t>程序查询方式中，</a:t>
            </a:r>
            <a:r>
              <a:rPr lang="en-US" altLang="zh-CN" sz="1800" b="1" dirty="0"/>
              <a:t>CPU</a:t>
            </a:r>
            <a:r>
              <a:rPr lang="zh-CN" altLang="en-US" sz="1800" b="1" dirty="0"/>
              <a:t>要不断查询</a:t>
            </a:r>
            <a:r>
              <a:rPr lang="en-US" altLang="zh-CN" sz="1800" b="1" dirty="0"/>
              <a:t>I/O</a:t>
            </a:r>
            <a:r>
              <a:rPr lang="zh-CN" altLang="en-US" sz="1800" b="1" dirty="0"/>
              <a:t>接口中的状态寄存器</a:t>
            </a:r>
            <a:r>
              <a:rPr lang="en-US" altLang="zh-CN" sz="1800" b="1" dirty="0"/>
              <a:t>DSR</a:t>
            </a:r>
            <a:r>
              <a:rPr lang="zh-CN" altLang="en-US" sz="1800" b="1" dirty="0"/>
              <a:t>，当设备就绪时才能进入下一操作，否则继续查询。</a:t>
            </a:r>
            <a:endParaRPr lang="en-US" altLang="zh-CN" sz="1800" b="1" dirty="0"/>
          </a:p>
          <a:p>
            <a:pPr lvl="1" eaLnBrk="1" hangingPunct="1"/>
            <a:endParaRPr lang="en-US" altLang="zh-CN" sz="1800" b="1" dirty="0"/>
          </a:p>
          <a:p>
            <a:pPr lvl="1" eaLnBrk="1" hangingPunct="1"/>
            <a:r>
              <a:rPr lang="zh-CN" altLang="en-US" sz="1800" b="1" dirty="0"/>
              <a:t>程序查询（也称为轮询）有两种策略：忙等待和定时轮询。</a:t>
            </a:r>
            <a:endParaRPr lang="en-US" altLang="zh-CN" sz="18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r>
              <a:rPr lang="en-US" altLang="zh-CN" sz="2000" b="1" dirty="0"/>
              <a:t>1</a:t>
            </a:r>
            <a:r>
              <a:rPr lang="zh-CN" altLang="en-US" sz="2000" b="1" dirty="0"/>
              <a:t>、忙等待（</a:t>
            </a:r>
            <a:r>
              <a:rPr lang="en-US" altLang="zh-CN" sz="2000" b="1" dirty="0"/>
              <a:t>Busy-waiting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 lvl="1" eaLnBrk="1" hangingPunct="1"/>
            <a:endParaRPr lang="en-US" altLang="zh-CN" sz="800" b="1" dirty="0"/>
          </a:p>
          <a:p>
            <a:pPr lvl="2" eaLnBrk="1" hangingPunct="1"/>
            <a:r>
              <a:rPr lang="zh-CN" altLang="en-US" sz="1600" b="1" dirty="0"/>
              <a:t>忙等待方式也称为</a:t>
            </a:r>
            <a:r>
              <a:rPr lang="zh-CN" altLang="en-US" sz="1600" b="1" dirty="0">
                <a:solidFill>
                  <a:srgbClr val="FF0000"/>
                </a:solidFill>
              </a:rPr>
              <a:t>独占式查询</a:t>
            </a:r>
            <a:r>
              <a:rPr lang="zh-CN" altLang="en-US" sz="1600" b="1" dirty="0"/>
              <a:t>，</a:t>
            </a:r>
            <a:r>
              <a:rPr lang="zh-CN" altLang="en-US" sz="1600" b="1" dirty="0">
                <a:solidFill>
                  <a:srgbClr val="FF0000"/>
                </a:solidFill>
              </a:rPr>
              <a:t>程序运行轨迹</a:t>
            </a:r>
            <a:r>
              <a:rPr lang="zh-CN" altLang="en-US" sz="1600" b="1" dirty="0"/>
              <a:t>如图</a:t>
            </a:r>
            <a:r>
              <a:rPr lang="en-US" altLang="zh-CN" sz="1600" b="1" dirty="0"/>
              <a:t>9.8a</a:t>
            </a:r>
            <a:r>
              <a:rPr lang="zh-CN" altLang="en-US" sz="1600" b="1" dirty="0"/>
              <a:t>所示；在设备准备数据阶段，</a:t>
            </a:r>
            <a:r>
              <a:rPr lang="en-US" altLang="zh-CN" sz="1600" b="1" dirty="0"/>
              <a:t>CPU</a:t>
            </a:r>
            <a:r>
              <a:rPr lang="zh-CN" altLang="en-US" sz="1600" b="1" dirty="0"/>
              <a:t>不能执行其他任务，称为忙等待状态（</a:t>
            </a:r>
            <a:r>
              <a:rPr lang="zh-CN" altLang="en-US" sz="1600" b="1" dirty="0">
                <a:solidFill>
                  <a:srgbClr val="FF0000"/>
                </a:solidFill>
              </a:rPr>
              <a:t>轮询等待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busy-waiting</a:t>
            </a:r>
            <a:r>
              <a:rPr lang="zh-CN" altLang="en-US" sz="1600" b="1" dirty="0"/>
              <a:t>）。</a:t>
            </a:r>
            <a:endParaRPr lang="en-US" altLang="zh-CN" sz="1600" b="1" dirty="0"/>
          </a:p>
          <a:p>
            <a:pPr lvl="2" eaLnBrk="1" hangingPunct="1"/>
            <a:endParaRPr lang="en-US" altLang="zh-CN" sz="1600" b="1" dirty="0"/>
          </a:p>
          <a:p>
            <a:pPr lvl="2" eaLnBrk="1" hangingPunct="1"/>
            <a:r>
              <a:rPr lang="zh-CN" altLang="en-US" sz="1600" b="1" dirty="0"/>
              <a:t>忙等待方式的</a:t>
            </a:r>
            <a:r>
              <a:rPr lang="zh-CN" altLang="en-US" sz="1600" b="1" dirty="0">
                <a:solidFill>
                  <a:srgbClr val="FF0000"/>
                </a:solidFill>
              </a:rPr>
              <a:t>缺点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CPU</a:t>
            </a:r>
            <a:r>
              <a:rPr lang="zh-CN" altLang="en-US" sz="1600" b="1" dirty="0"/>
              <a:t>浪费了大量的时间进行轮询操作。</a:t>
            </a:r>
            <a:endParaRPr lang="en-US" altLang="zh-CN" sz="1200" b="1" dirty="0"/>
          </a:p>
        </p:txBody>
      </p:sp>
      <p:grpSp>
        <p:nvGrpSpPr>
          <p:cNvPr id="8" name="组合 7"/>
          <p:cNvGrpSpPr/>
          <p:nvPr/>
        </p:nvGrpSpPr>
        <p:grpSpPr>
          <a:xfrm>
            <a:off x="1115616" y="4613661"/>
            <a:ext cx="6606002" cy="1900650"/>
            <a:chOff x="1115616" y="4613661"/>
            <a:chExt cx="6606002" cy="190065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15616" y="4613661"/>
              <a:ext cx="6606002" cy="151216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2987824" y="6237312"/>
              <a:ext cx="29081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图</a:t>
              </a:r>
              <a:r>
                <a:rPr lang="en-US" altLang="zh-CN" sz="1200" b="1" dirty="0"/>
                <a:t>9.8a    </a:t>
              </a:r>
              <a:r>
                <a:rPr lang="zh-CN" altLang="en-US" sz="1200" b="1" dirty="0"/>
                <a:t>独占式查询方式的程序运行轨迹</a:t>
              </a:r>
              <a:endParaRPr lang="zh-CN" altLang="en-US" sz="1200" b="1" dirty="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88640"/>
            <a:ext cx="8229600" cy="4525963"/>
          </a:xfrm>
        </p:spPr>
        <p:txBody>
          <a:bodyPr/>
          <a:lstStyle/>
          <a:p>
            <a:pPr marL="857250" lvl="1" indent="-342900" eaLnBrk="1" hangingPunct="1"/>
            <a:r>
              <a:rPr lang="en-US" altLang="zh-CN" sz="2000" b="1" dirty="0"/>
              <a:t>2</a:t>
            </a:r>
            <a:r>
              <a:rPr lang="zh-CN" altLang="en-US" sz="2000" b="1" dirty="0"/>
              <a:t>、定时轮询（</a:t>
            </a:r>
            <a:r>
              <a:rPr lang="en-US" altLang="zh-CN" sz="2000" b="1" dirty="0"/>
              <a:t>Polling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 lvl="2" eaLnBrk="1" hangingPunct="1"/>
            <a:endParaRPr lang="en-US" altLang="zh-CN" sz="1600" b="1" dirty="0"/>
          </a:p>
          <a:p>
            <a:pPr lvl="2" eaLnBrk="1" hangingPunct="1"/>
            <a:r>
              <a:rPr lang="zh-CN" altLang="en-US" sz="1600" b="1" dirty="0">
                <a:solidFill>
                  <a:srgbClr val="FF0000"/>
                </a:solidFill>
              </a:rPr>
              <a:t>定时轮询</a:t>
            </a:r>
            <a:r>
              <a:rPr lang="zh-CN" altLang="en-US" sz="1600" b="1" dirty="0"/>
              <a:t>不需要反复查询，</a:t>
            </a:r>
            <a:r>
              <a:rPr lang="zh-CN" altLang="en-US" sz="1600" b="1" dirty="0">
                <a:solidFill>
                  <a:srgbClr val="FF0000"/>
                </a:solidFill>
              </a:rPr>
              <a:t>程序运行轨迹</a:t>
            </a:r>
            <a:r>
              <a:rPr lang="zh-CN" altLang="en-US" sz="1600" b="1" dirty="0"/>
              <a:t>如图</a:t>
            </a:r>
            <a:r>
              <a:rPr lang="en-US" altLang="zh-CN" sz="1600" b="1" dirty="0"/>
              <a:t>9.8b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2" eaLnBrk="1" hangingPunct="1"/>
            <a:endParaRPr lang="en-US" altLang="zh-CN" sz="1600" b="1" dirty="0"/>
          </a:p>
          <a:p>
            <a:pPr lvl="2" eaLnBrk="1" hangingPunct="1"/>
            <a:r>
              <a:rPr lang="en-US" altLang="zh-CN" sz="1600" b="1" dirty="0"/>
              <a:t>CPU</a:t>
            </a:r>
            <a:r>
              <a:rPr lang="zh-CN" altLang="en-US" sz="1600" b="1" dirty="0"/>
              <a:t>启动设备后，会启动一个定时中断（</a:t>
            </a:r>
            <a:r>
              <a:rPr lang="zh-CN" altLang="en-US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1600" b="1" dirty="0"/>
              <a:t>）；然后挂起当前用户进程</a:t>
            </a:r>
            <a:r>
              <a:rPr lang="en-US" altLang="zh-CN" sz="1600" b="1" dirty="0"/>
              <a:t>P1</a:t>
            </a:r>
            <a:r>
              <a:rPr lang="zh-CN" altLang="en-US" sz="1600" b="1" dirty="0"/>
              <a:t>，并放入</a:t>
            </a:r>
            <a:r>
              <a:rPr lang="en-US" altLang="zh-CN" sz="1600" b="1" dirty="0"/>
              <a:t>I/O</a:t>
            </a:r>
            <a:r>
              <a:rPr lang="zh-CN" altLang="en-US" sz="1600" b="1" dirty="0"/>
              <a:t>等待队列，调度用户进程</a:t>
            </a:r>
            <a:r>
              <a:rPr lang="en-US" altLang="zh-CN" sz="1600" b="1" dirty="0"/>
              <a:t>P2</a:t>
            </a:r>
            <a:r>
              <a:rPr lang="zh-CN" altLang="en-US" sz="1600" b="1" dirty="0"/>
              <a:t>运行（</a:t>
            </a:r>
            <a:r>
              <a:rPr lang="zh-CN" altLang="en-US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1600" b="1" dirty="0"/>
              <a:t>）；定时时间到后（</a:t>
            </a:r>
            <a:r>
              <a:rPr lang="zh-CN" altLang="en-US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zh-CN" altLang="en-US" sz="1600" b="1" dirty="0"/>
              <a:t>），</a:t>
            </a:r>
            <a:r>
              <a:rPr lang="en-US" altLang="zh-CN" sz="1600" b="1" dirty="0"/>
              <a:t>CPU</a:t>
            </a:r>
            <a:r>
              <a:rPr lang="zh-CN" altLang="en-US" sz="1600" b="1" dirty="0"/>
              <a:t>会执行定时中断服务程序，查询设备状态，如果设备准备好，则唤醒等待进程</a:t>
            </a:r>
            <a:r>
              <a:rPr lang="en-US" altLang="zh-CN" sz="1600" b="1" dirty="0"/>
              <a:t>P1</a:t>
            </a:r>
            <a:r>
              <a:rPr lang="zh-CN" altLang="en-US" sz="1600" b="1" dirty="0"/>
              <a:t>（</a:t>
            </a:r>
            <a:r>
              <a:rPr lang="zh-CN" altLang="en-US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lang="zh-CN" altLang="en-US" sz="1600" b="1" dirty="0"/>
              <a:t>），否则将继续定时查询。</a:t>
            </a:r>
            <a:endParaRPr lang="en-US" altLang="zh-CN" sz="1600" b="1" dirty="0"/>
          </a:p>
          <a:p>
            <a:pPr lvl="2" eaLnBrk="1" hangingPunct="1"/>
            <a:endParaRPr lang="en-US" altLang="zh-CN" sz="1600" b="1" dirty="0"/>
          </a:p>
          <a:p>
            <a:pPr lvl="2" eaLnBrk="1" hangingPunct="1"/>
            <a:r>
              <a:rPr lang="zh-CN" altLang="en-US" sz="1600" b="1" dirty="0"/>
              <a:t>定时轮询方式的</a:t>
            </a:r>
            <a:r>
              <a:rPr lang="zh-CN" altLang="en-US" sz="1600" b="1" dirty="0">
                <a:solidFill>
                  <a:srgbClr val="FF0000"/>
                </a:solidFill>
              </a:rPr>
              <a:t>优点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CPU</a:t>
            </a:r>
            <a:r>
              <a:rPr lang="zh-CN" altLang="en-US" sz="1600" b="1" dirty="0"/>
              <a:t>可以执行其他任务，避免轮询等待</a:t>
            </a:r>
            <a:r>
              <a:rPr lang="en-US" altLang="zh-CN" sz="1600" b="1" dirty="0"/>
              <a:t>CPU</a:t>
            </a:r>
            <a:r>
              <a:rPr lang="zh-CN" altLang="en-US" sz="1600" b="1" dirty="0"/>
              <a:t>时间的浪费，有效节约了</a:t>
            </a:r>
            <a:r>
              <a:rPr lang="en-US" altLang="zh-CN" sz="1600" b="1" dirty="0"/>
              <a:t>CPU</a:t>
            </a:r>
            <a:r>
              <a:rPr lang="zh-CN" altLang="en-US" sz="1600" b="1" dirty="0"/>
              <a:t>时间。</a:t>
            </a:r>
            <a:endParaRPr lang="en-US" altLang="zh-CN" sz="1600" b="1" dirty="0"/>
          </a:p>
          <a:p>
            <a:pPr lvl="2" eaLnBrk="1" hangingPunct="1"/>
            <a:endParaRPr lang="en-US" altLang="zh-CN" sz="1600" b="1" dirty="0"/>
          </a:p>
          <a:p>
            <a:pPr lvl="2" eaLnBrk="1" hangingPunct="1"/>
            <a:r>
              <a:rPr lang="zh-CN" altLang="en-US" sz="1600" b="1" dirty="0"/>
              <a:t>定时轮询中的定时时间间隔比较关键；</a:t>
            </a:r>
            <a:r>
              <a:rPr lang="zh-CN" altLang="en-US" sz="1600" b="1" dirty="0">
                <a:solidFill>
                  <a:srgbClr val="FF0000"/>
                </a:solidFill>
              </a:rPr>
              <a:t>时间间隔过短</a:t>
            </a:r>
            <a:r>
              <a:rPr lang="zh-CN" altLang="en-US" sz="1600" b="1" dirty="0"/>
              <a:t>，则用于定时查询的中断服务开销浪费较多；</a:t>
            </a:r>
            <a:r>
              <a:rPr lang="zh-CN" altLang="en-US" sz="1600" b="1" dirty="0">
                <a:solidFill>
                  <a:srgbClr val="FF0000"/>
                </a:solidFill>
              </a:rPr>
              <a:t>时间间隔过长</a:t>
            </a:r>
            <a:r>
              <a:rPr lang="zh-CN" altLang="en-US" sz="1600" b="1" dirty="0"/>
              <a:t>，外部设备数据可能得不到及时处理。</a:t>
            </a:r>
            <a:endParaRPr lang="en-US" altLang="zh-CN" sz="1600" b="1" dirty="0"/>
          </a:p>
          <a:p>
            <a:pPr lvl="2" eaLnBrk="1" hangingPunct="1"/>
            <a:endParaRPr lang="en-US" altLang="zh-CN" sz="1600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683568" y="4653136"/>
            <a:ext cx="7236296" cy="2016224"/>
            <a:chOff x="683568" y="4498087"/>
            <a:chExt cx="7236296" cy="201622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83568" y="4498087"/>
              <a:ext cx="7236296" cy="1770775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2987824" y="6237312"/>
              <a:ext cx="27622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图</a:t>
              </a:r>
              <a:r>
                <a:rPr lang="en-US" altLang="zh-CN" sz="1200" b="1" dirty="0"/>
                <a:t>9.8b    </a:t>
              </a:r>
              <a:r>
                <a:rPr lang="zh-CN" altLang="en-US" sz="1200" b="1" dirty="0"/>
                <a:t>定时轮询方式的程序运行轨迹</a:t>
              </a:r>
              <a:endParaRPr lang="zh-CN" altLang="en-US" sz="1200" b="1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627785" y="44684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51920" y="48102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06119" y="44403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42370" y="44481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4525963"/>
          </a:xfrm>
        </p:spPr>
        <p:txBody>
          <a:bodyPr/>
          <a:lstStyle/>
          <a:p>
            <a:r>
              <a:rPr lang="zh-CN" altLang="en-US" sz="1400" b="1" dirty="0"/>
              <a:t>例</a:t>
            </a:r>
            <a:r>
              <a:rPr lang="en-US" altLang="zh-CN" sz="1400" b="1" dirty="0"/>
              <a:t>9.1  </a:t>
            </a:r>
            <a:r>
              <a:rPr lang="zh-CN" altLang="en-US" sz="1400" b="1" dirty="0"/>
              <a:t>假设某程序查询方式的输入输出系统采用</a:t>
            </a:r>
            <a:r>
              <a:rPr lang="zh-CN" altLang="en-US" sz="1400" b="1" dirty="0">
                <a:solidFill>
                  <a:srgbClr val="FF0000"/>
                </a:solidFill>
              </a:rPr>
              <a:t>定时轮询方式</a:t>
            </a:r>
            <a:r>
              <a:rPr lang="zh-CN" altLang="en-US" sz="1400" b="1" dirty="0"/>
              <a:t>，每次定时中断服务开销需要</a:t>
            </a:r>
            <a:r>
              <a:rPr lang="en-US" altLang="zh-CN" sz="1400" b="1" dirty="0"/>
              <a:t>400</a:t>
            </a:r>
            <a:r>
              <a:rPr lang="zh-CN" altLang="en-US" sz="1400" b="1" dirty="0"/>
              <a:t>个时钟周期，</a:t>
            </a:r>
            <a:r>
              <a:rPr lang="en-US" altLang="zh-CN" sz="1400" b="1" dirty="0"/>
              <a:t>CPU</a:t>
            </a:r>
            <a:r>
              <a:rPr lang="zh-CN" altLang="en-US" sz="1400" b="1" dirty="0"/>
              <a:t>的时钟频率为</a:t>
            </a:r>
            <a:r>
              <a:rPr lang="en-US" altLang="zh-CN" sz="1400" b="1" dirty="0"/>
              <a:t>200MHz</a:t>
            </a:r>
            <a:r>
              <a:rPr lang="zh-CN" altLang="en-US" sz="1400" b="1" dirty="0"/>
              <a:t>，包括</a:t>
            </a:r>
            <a:r>
              <a:rPr lang="zh-CN" altLang="en-US" sz="1400" b="1" dirty="0">
                <a:solidFill>
                  <a:srgbClr val="FF0000"/>
                </a:solidFill>
              </a:rPr>
              <a:t>鼠标</a:t>
            </a:r>
            <a:r>
              <a:rPr lang="zh-CN" altLang="en-US" sz="1400" b="1" dirty="0"/>
              <a:t>和</a:t>
            </a:r>
            <a:r>
              <a:rPr lang="zh-CN" altLang="en-US" sz="1400" b="1" dirty="0">
                <a:solidFill>
                  <a:srgbClr val="FF0000"/>
                </a:solidFill>
              </a:rPr>
              <a:t>硬盘</a:t>
            </a:r>
            <a:r>
              <a:rPr lang="zh-CN" altLang="en-US" sz="1400" b="1" dirty="0"/>
              <a:t>两个外部设备，求两种不同外部设备进行</a:t>
            </a:r>
            <a:r>
              <a:rPr lang="en-US" altLang="zh-CN" sz="1400" b="1" dirty="0"/>
              <a:t>I/O</a:t>
            </a:r>
            <a:r>
              <a:rPr lang="zh-CN" altLang="en-US" sz="1400" b="1" dirty="0"/>
              <a:t>操作时的</a:t>
            </a:r>
            <a:r>
              <a:rPr lang="en-US" altLang="zh-CN" sz="1400" b="1" dirty="0">
                <a:solidFill>
                  <a:srgbClr val="FF0000"/>
                </a:solidFill>
              </a:rPr>
              <a:t>CPU</a:t>
            </a:r>
            <a:r>
              <a:rPr lang="zh-CN" altLang="en-US" sz="1400" b="1" dirty="0">
                <a:solidFill>
                  <a:srgbClr val="FF0000"/>
                </a:solidFill>
              </a:rPr>
              <a:t>时间占有率</a:t>
            </a:r>
            <a:r>
              <a:rPr lang="zh-CN" altLang="en-US" sz="1400" b="1" dirty="0"/>
              <a:t>。</a:t>
            </a:r>
            <a:endParaRPr lang="en-US" altLang="zh-CN" sz="1400" b="1" dirty="0"/>
          </a:p>
          <a:p>
            <a:r>
              <a:rPr lang="zh-CN" altLang="en-US" sz="1400" b="1" dirty="0"/>
              <a:t>（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）鼠标以字节为单位进行数据传输，假设每秒必须进行</a:t>
            </a:r>
            <a:r>
              <a:rPr lang="en-US" altLang="zh-CN" sz="1400" b="1" dirty="0"/>
              <a:t>50</a:t>
            </a:r>
            <a:r>
              <a:rPr lang="zh-CN" altLang="en-US" sz="1400" b="1" dirty="0"/>
              <a:t>次轮询才能保证不会错过如何鼠标操作，每次轮询成功后的实际数据传输需要</a:t>
            </a:r>
            <a:r>
              <a:rPr lang="en-US" altLang="zh-CN" sz="1400" b="1" dirty="0"/>
              <a:t>13</a:t>
            </a:r>
            <a:r>
              <a:rPr lang="zh-CN" altLang="en-US" sz="1400" b="1" dirty="0"/>
              <a:t>个时钟周期。</a:t>
            </a:r>
            <a:endParaRPr lang="en-US" altLang="zh-CN" sz="1400" b="1" dirty="0"/>
          </a:p>
          <a:p>
            <a:r>
              <a:rPr lang="zh-CN" altLang="en-US" sz="1400" b="1" dirty="0"/>
              <a:t>（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）硬盘以</a:t>
            </a:r>
            <a:r>
              <a:rPr lang="en-US" altLang="zh-CN" sz="1400" b="1" dirty="0"/>
              <a:t>512</a:t>
            </a:r>
            <a:r>
              <a:rPr lang="zh-CN" altLang="en-US" sz="1400" b="1" dirty="0"/>
              <a:t>字节的扇区为单位传输数据，启动阶段发送命令和参数需要</a:t>
            </a:r>
            <a:r>
              <a:rPr lang="en-US" altLang="zh-CN" sz="1400" b="1" dirty="0"/>
              <a:t>90</a:t>
            </a:r>
            <a:r>
              <a:rPr lang="zh-CN" altLang="en-US" sz="1400" b="1" dirty="0"/>
              <a:t>个时钟周期，实际传输阶段需要</a:t>
            </a:r>
            <a:r>
              <a:rPr lang="en-US" altLang="zh-CN" sz="1400" b="1" dirty="0"/>
              <a:t>1555</a:t>
            </a:r>
            <a:r>
              <a:rPr lang="zh-CN" altLang="en-US" sz="1400" b="1" dirty="0"/>
              <a:t>个时钟周期，</a:t>
            </a:r>
            <a:r>
              <a:rPr lang="en-US" altLang="zh-CN" sz="1400" b="1" dirty="0"/>
              <a:t>CPU</a:t>
            </a:r>
            <a:r>
              <a:rPr lang="zh-CN" altLang="en-US" sz="1400" b="1" dirty="0"/>
              <a:t>访问硬盘的速率为</a:t>
            </a:r>
            <a:r>
              <a:rPr lang="en-US" altLang="zh-CN" sz="1400" b="1" dirty="0"/>
              <a:t>20MB/s</a:t>
            </a:r>
            <a:r>
              <a:rPr lang="zh-CN" altLang="en-US" sz="1400" b="1" dirty="0"/>
              <a:t>。</a:t>
            </a:r>
            <a:endParaRPr lang="en-US" altLang="zh-CN" sz="1400" b="1" dirty="0"/>
          </a:p>
          <a:p>
            <a:r>
              <a:rPr lang="zh-CN" altLang="en-US" sz="1400" b="1" dirty="0"/>
              <a:t>（</a:t>
            </a:r>
            <a:r>
              <a:rPr lang="en-US" altLang="zh-CN" sz="1400" b="1" dirty="0"/>
              <a:t>3</a:t>
            </a:r>
            <a:r>
              <a:rPr lang="zh-CN" altLang="en-US" sz="1400" b="1" dirty="0"/>
              <a:t>）如果硬盘以字节为单位进行数据传输，其他参数不变，会发生什么情况？</a:t>
            </a:r>
            <a:endParaRPr lang="en-US" altLang="zh-CN" sz="1400" b="1" dirty="0"/>
          </a:p>
          <a:p>
            <a:endParaRPr lang="en-US" altLang="zh-CN" sz="1400" b="1" dirty="0"/>
          </a:p>
          <a:p>
            <a:r>
              <a:rPr lang="zh-CN" altLang="en-US" sz="1400" b="1" dirty="0"/>
              <a:t>解：</a:t>
            </a:r>
            <a:endParaRPr lang="en-US" altLang="zh-CN" sz="1200" b="1" dirty="0"/>
          </a:p>
          <a:p>
            <a:r>
              <a:rPr lang="zh-CN" altLang="en-US" sz="1400" b="1" dirty="0"/>
              <a:t>（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）</a:t>
            </a:r>
            <a:endParaRPr lang="en-US" altLang="zh-CN" sz="1400" b="1" dirty="0"/>
          </a:p>
          <a:p>
            <a:pPr lvl="1"/>
            <a:r>
              <a:rPr lang="zh-CN" altLang="en-US" sz="1400" b="1" dirty="0"/>
              <a:t>时钟周期</a:t>
            </a:r>
            <a:r>
              <a:rPr lang="en-US" altLang="zh-CN" sz="1400" b="1" dirty="0"/>
              <a:t>T = 1/200MHz</a:t>
            </a:r>
            <a:endParaRPr lang="en-US" altLang="zh-CN" sz="1400" b="1" dirty="0"/>
          </a:p>
          <a:p>
            <a:pPr lvl="1"/>
            <a:endParaRPr lang="en-US" altLang="zh-CN" sz="1400" b="1" dirty="0"/>
          </a:p>
          <a:p>
            <a:pPr lvl="1"/>
            <a:r>
              <a:rPr lang="en-US" altLang="zh-CN" sz="1400" b="1" dirty="0"/>
              <a:t>CPU</a:t>
            </a:r>
            <a:r>
              <a:rPr lang="zh-CN" altLang="en-US" sz="1400" b="1" dirty="0"/>
              <a:t>每秒用于鼠标</a:t>
            </a:r>
            <a:r>
              <a:rPr lang="en-US" altLang="zh-CN" sz="1400" b="1" dirty="0"/>
              <a:t>I/O</a:t>
            </a:r>
            <a:r>
              <a:rPr lang="zh-CN" altLang="en-US" sz="1400" b="1" dirty="0"/>
              <a:t>操作的时间 </a:t>
            </a:r>
            <a:r>
              <a:rPr lang="en-US" altLang="zh-CN" sz="1400" b="1" dirty="0"/>
              <a:t>= (400+13) x 50 x T = 20650T = 0.00010325s</a:t>
            </a:r>
            <a:endParaRPr lang="en-US" altLang="zh-CN" sz="1400" b="1" dirty="0"/>
          </a:p>
          <a:p>
            <a:pPr lvl="1"/>
            <a:endParaRPr lang="en-US" altLang="zh-CN" sz="1400" b="1" dirty="0"/>
          </a:p>
          <a:p>
            <a:pPr lvl="1"/>
            <a:r>
              <a:rPr lang="en-US" altLang="zh-CN" sz="1400" b="1" dirty="0"/>
              <a:t>CPU</a:t>
            </a:r>
            <a:r>
              <a:rPr lang="zh-CN" altLang="en-US" sz="1400" b="1" dirty="0"/>
              <a:t>时间占有率</a:t>
            </a:r>
            <a:r>
              <a:rPr lang="en-US" altLang="zh-CN" sz="1400" b="1" dirty="0"/>
              <a:t>= 0.00010325s / 1s = </a:t>
            </a:r>
            <a:r>
              <a:rPr lang="en-US" altLang="zh-CN" sz="1400" b="1" dirty="0">
                <a:solidFill>
                  <a:srgbClr val="FF0000"/>
                </a:solidFill>
              </a:rPr>
              <a:t>0.010325 %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endParaRPr lang="en-US" altLang="zh-CN" sz="10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4525963"/>
          </a:xfrm>
        </p:spPr>
        <p:txBody>
          <a:bodyPr/>
          <a:lstStyle/>
          <a:p>
            <a:r>
              <a:rPr lang="zh-CN" altLang="en-US" sz="1400" b="1" dirty="0"/>
              <a:t>例</a:t>
            </a:r>
            <a:r>
              <a:rPr lang="en-US" altLang="zh-CN" sz="1400" b="1" dirty="0"/>
              <a:t>9.1  </a:t>
            </a:r>
            <a:r>
              <a:rPr lang="zh-CN" altLang="en-US" sz="1400" b="1" dirty="0"/>
              <a:t>假设某程序查询方式的输入输出系统采用</a:t>
            </a:r>
            <a:r>
              <a:rPr lang="zh-CN" altLang="en-US" sz="1400" b="1" dirty="0">
                <a:solidFill>
                  <a:srgbClr val="FF0000"/>
                </a:solidFill>
              </a:rPr>
              <a:t>定时轮询方式</a:t>
            </a:r>
            <a:r>
              <a:rPr lang="zh-CN" altLang="en-US" sz="1400" b="1" dirty="0"/>
              <a:t>，每次定时中断服务开销需要</a:t>
            </a:r>
            <a:r>
              <a:rPr lang="en-US" altLang="zh-CN" sz="1400" b="1" dirty="0"/>
              <a:t>400</a:t>
            </a:r>
            <a:r>
              <a:rPr lang="zh-CN" altLang="en-US" sz="1400" b="1" dirty="0"/>
              <a:t>个时钟周期，</a:t>
            </a:r>
            <a:r>
              <a:rPr lang="en-US" altLang="zh-CN" sz="1400" b="1" dirty="0"/>
              <a:t>CPU</a:t>
            </a:r>
            <a:r>
              <a:rPr lang="zh-CN" altLang="en-US" sz="1400" b="1" dirty="0"/>
              <a:t>的时钟频率为</a:t>
            </a:r>
            <a:r>
              <a:rPr lang="en-US" altLang="zh-CN" sz="1400" b="1" dirty="0"/>
              <a:t>200MHz</a:t>
            </a:r>
            <a:r>
              <a:rPr lang="zh-CN" altLang="en-US" sz="1400" b="1" dirty="0"/>
              <a:t>，包括</a:t>
            </a:r>
            <a:r>
              <a:rPr lang="zh-CN" altLang="en-US" sz="1400" b="1" dirty="0">
                <a:solidFill>
                  <a:srgbClr val="FF0000"/>
                </a:solidFill>
              </a:rPr>
              <a:t>鼠标</a:t>
            </a:r>
            <a:r>
              <a:rPr lang="zh-CN" altLang="en-US" sz="1400" b="1" dirty="0"/>
              <a:t>和</a:t>
            </a:r>
            <a:r>
              <a:rPr lang="zh-CN" altLang="en-US" sz="1400" b="1" dirty="0">
                <a:solidFill>
                  <a:srgbClr val="FF0000"/>
                </a:solidFill>
              </a:rPr>
              <a:t>硬盘</a:t>
            </a:r>
            <a:r>
              <a:rPr lang="zh-CN" altLang="en-US" sz="1400" b="1" dirty="0"/>
              <a:t>两个外部设备，求两种不同外部设备进行</a:t>
            </a:r>
            <a:r>
              <a:rPr lang="en-US" altLang="zh-CN" sz="1400" b="1" dirty="0"/>
              <a:t>I/O</a:t>
            </a:r>
            <a:r>
              <a:rPr lang="zh-CN" altLang="en-US" sz="1400" b="1" dirty="0"/>
              <a:t>操作时的</a:t>
            </a:r>
            <a:r>
              <a:rPr lang="en-US" altLang="zh-CN" sz="1400" b="1" dirty="0">
                <a:solidFill>
                  <a:srgbClr val="FF0000"/>
                </a:solidFill>
              </a:rPr>
              <a:t>CPU</a:t>
            </a:r>
            <a:r>
              <a:rPr lang="zh-CN" altLang="en-US" sz="1400" b="1" dirty="0">
                <a:solidFill>
                  <a:srgbClr val="FF0000"/>
                </a:solidFill>
              </a:rPr>
              <a:t>时间占有率</a:t>
            </a:r>
            <a:r>
              <a:rPr lang="zh-CN" altLang="en-US" sz="1400" b="1" dirty="0"/>
              <a:t>。</a:t>
            </a:r>
            <a:endParaRPr lang="en-US" altLang="zh-CN" sz="1400" b="1" dirty="0"/>
          </a:p>
          <a:p>
            <a:r>
              <a:rPr lang="zh-CN" altLang="en-US" sz="1400" b="1" dirty="0"/>
              <a:t>（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）鼠标以字节为单位进行数据传输，假设每秒必须进行</a:t>
            </a:r>
            <a:r>
              <a:rPr lang="en-US" altLang="zh-CN" sz="1400" b="1" dirty="0"/>
              <a:t>50</a:t>
            </a:r>
            <a:r>
              <a:rPr lang="zh-CN" altLang="en-US" sz="1400" b="1" dirty="0"/>
              <a:t>次轮询才能保证不会错过如何鼠标操作，每次轮询成功后的实际数据传输需要</a:t>
            </a:r>
            <a:r>
              <a:rPr lang="en-US" altLang="zh-CN" sz="1400" b="1" dirty="0"/>
              <a:t>13</a:t>
            </a:r>
            <a:r>
              <a:rPr lang="zh-CN" altLang="en-US" sz="1400" b="1" dirty="0"/>
              <a:t>个时钟周期。</a:t>
            </a:r>
            <a:endParaRPr lang="en-US" altLang="zh-CN" sz="1400" b="1" dirty="0"/>
          </a:p>
          <a:p>
            <a:r>
              <a:rPr lang="zh-CN" altLang="en-US" sz="1400" b="1" dirty="0"/>
              <a:t>（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）硬盘以</a:t>
            </a:r>
            <a:r>
              <a:rPr lang="en-US" altLang="zh-CN" sz="1400" b="1" dirty="0"/>
              <a:t>512</a:t>
            </a:r>
            <a:r>
              <a:rPr lang="zh-CN" altLang="en-US" sz="1400" b="1" dirty="0"/>
              <a:t>字节的扇区为单位传输数据，启动阶段发送命令和参数需要</a:t>
            </a:r>
            <a:r>
              <a:rPr lang="en-US" altLang="zh-CN" sz="1400" b="1" dirty="0"/>
              <a:t>90</a:t>
            </a:r>
            <a:r>
              <a:rPr lang="zh-CN" altLang="en-US" sz="1400" b="1" dirty="0"/>
              <a:t>个时钟周期，实际传输阶段需要</a:t>
            </a:r>
            <a:r>
              <a:rPr lang="en-US" altLang="zh-CN" sz="1400" b="1" dirty="0"/>
              <a:t>1555</a:t>
            </a:r>
            <a:r>
              <a:rPr lang="zh-CN" altLang="en-US" sz="1400" b="1" dirty="0"/>
              <a:t>个时钟周期，</a:t>
            </a:r>
            <a:r>
              <a:rPr lang="en-US" altLang="zh-CN" sz="1400" b="1" dirty="0"/>
              <a:t>CPU</a:t>
            </a:r>
            <a:r>
              <a:rPr lang="zh-CN" altLang="en-US" sz="1400" b="1" dirty="0"/>
              <a:t>访问硬盘的速率为</a:t>
            </a:r>
            <a:r>
              <a:rPr lang="en-US" altLang="zh-CN" sz="1400" b="1" dirty="0"/>
              <a:t>20MB/s</a:t>
            </a:r>
            <a:r>
              <a:rPr lang="zh-CN" altLang="en-US" sz="1400" b="1" dirty="0"/>
              <a:t>。</a:t>
            </a:r>
            <a:endParaRPr lang="en-US" altLang="zh-CN" sz="1400" b="1" dirty="0"/>
          </a:p>
          <a:p>
            <a:r>
              <a:rPr lang="zh-CN" altLang="en-US" sz="1400" b="1" dirty="0"/>
              <a:t>（</a:t>
            </a:r>
            <a:r>
              <a:rPr lang="en-US" altLang="zh-CN" sz="1400" b="1" dirty="0"/>
              <a:t>3</a:t>
            </a:r>
            <a:r>
              <a:rPr lang="zh-CN" altLang="en-US" sz="1400" b="1" dirty="0"/>
              <a:t>）如果硬盘以字节为单位进行数据传输，其他参数不变，会发生什么情况？</a:t>
            </a:r>
            <a:endParaRPr lang="en-US" altLang="zh-CN" sz="1400" b="1" dirty="0"/>
          </a:p>
          <a:p>
            <a:endParaRPr lang="en-US" altLang="zh-CN" sz="1400" b="1" dirty="0"/>
          </a:p>
          <a:p>
            <a:r>
              <a:rPr lang="zh-CN" altLang="en-US" sz="1400" b="1" dirty="0"/>
              <a:t>解：</a:t>
            </a:r>
            <a:endParaRPr lang="en-US" altLang="zh-CN" sz="1200" b="1" dirty="0"/>
          </a:p>
          <a:p>
            <a:r>
              <a:rPr lang="zh-CN" altLang="en-US" sz="1400" b="1" dirty="0"/>
              <a:t>（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）</a:t>
            </a:r>
            <a:endParaRPr lang="en-US" altLang="zh-CN" sz="1400" b="1" dirty="0"/>
          </a:p>
          <a:p>
            <a:pPr lvl="1"/>
            <a:r>
              <a:rPr lang="zh-CN" altLang="en-US" sz="1400" b="1" dirty="0"/>
              <a:t>硬盘每次传输</a:t>
            </a:r>
            <a:r>
              <a:rPr lang="en-US" altLang="zh-CN" sz="1400" b="1" dirty="0"/>
              <a:t>512</a:t>
            </a:r>
            <a:r>
              <a:rPr lang="zh-CN" altLang="en-US" sz="1400" b="1" dirty="0"/>
              <a:t>个字节，要达到</a:t>
            </a:r>
            <a:r>
              <a:rPr lang="en-US" altLang="zh-CN" sz="1400" b="1" dirty="0"/>
              <a:t>CPU</a:t>
            </a:r>
            <a:r>
              <a:rPr lang="zh-CN" altLang="en-US" sz="1400" b="1" dirty="0"/>
              <a:t>访问硬盘的速率</a:t>
            </a:r>
            <a:r>
              <a:rPr lang="en-US" altLang="zh-CN" sz="1400" b="1" dirty="0"/>
              <a:t>20MB/s</a:t>
            </a:r>
            <a:r>
              <a:rPr lang="zh-CN" altLang="en-US" sz="1400" b="1" dirty="0"/>
              <a:t>，则每秒传输的次数 </a:t>
            </a:r>
            <a:r>
              <a:rPr lang="en-US" altLang="zh-CN" sz="1400" b="1" dirty="0"/>
              <a:t>= 20MB/512B = 20x10</a:t>
            </a:r>
            <a:r>
              <a:rPr lang="en-US" altLang="zh-CN" sz="1400" b="1" baseline="30000" dirty="0"/>
              <a:t>6</a:t>
            </a:r>
            <a:r>
              <a:rPr lang="en-US" altLang="zh-CN" sz="1400" b="1" dirty="0"/>
              <a:t>/512 = 39062.5</a:t>
            </a:r>
            <a:r>
              <a:rPr lang="zh-CN" altLang="en-US" sz="1400" b="1" dirty="0"/>
              <a:t>次</a:t>
            </a:r>
            <a:r>
              <a:rPr lang="en-US" altLang="zh-CN" sz="1400" b="1" dirty="0"/>
              <a:t>/s</a:t>
            </a:r>
            <a:endParaRPr lang="en-US" altLang="zh-CN" sz="1400" b="1" dirty="0"/>
          </a:p>
          <a:p>
            <a:pPr lvl="1"/>
            <a:endParaRPr lang="en-US" altLang="zh-CN" sz="1400" b="1" dirty="0"/>
          </a:p>
          <a:p>
            <a:pPr lvl="1"/>
            <a:r>
              <a:rPr lang="zh-CN" altLang="en-US" sz="1400" b="1" dirty="0"/>
              <a:t>每次传输的开销（每次传输</a:t>
            </a:r>
            <a:r>
              <a:rPr lang="en-US" altLang="zh-CN" sz="1400" b="1" dirty="0"/>
              <a:t>512</a:t>
            </a:r>
            <a:r>
              <a:rPr lang="zh-CN" altLang="en-US" sz="1400" b="1" dirty="0"/>
              <a:t>个字节）</a:t>
            </a:r>
            <a:r>
              <a:rPr lang="en-US" altLang="zh-CN" sz="1400" b="1" dirty="0"/>
              <a:t>= (90+400+1555) x T = 2045 x (1/200MHz) = 0.000010225s</a:t>
            </a:r>
            <a:endParaRPr lang="en-US" altLang="zh-CN" sz="1400" b="1" dirty="0"/>
          </a:p>
          <a:p>
            <a:pPr lvl="1"/>
            <a:endParaRPr lang="en-US" altLang="zh-CN" sz="1400" b="1" dirty="0"/>
          </a:p>
          <a:p>
            <a:pPr lvl="1"/>
            <a:r>
              <a:rPr lang="en-US" altLang="zh-CN" sz="1400" b="1" dirty="0"/>
              <a:t>CPU</a:t>
            </a:r>
            <a:r>
              <a:rPr lang="zh-CN" altLang="en-US" sz="1400" b="1" dirty="0"/>
              <a:t>时间占有率</a:t>
            </a:r>
            <a:r>
              <a:rPr lang="en-US" altLang="zh-CN" sz="1400" b="1" dirty="0"/>
              <a:t>= 0.000010225s x 39062.5 / 1s = </a:t>
            </a:r>
            <a:r>
              <a:rPr lang="en-US" altLang="zh-CN" sz="1400" b="1" dirty="0">
                <a:solidFill>
                  <a:srgbClr val="FF0000"/>
                </a:solidFill>
              </a:rPr>
              <a:t>39.94%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lvl="1"/>
            <a:endParaRPr lang="en-US" altLang="zh-CN" sz="1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029575" cy="5545138"/>
          </a:xfrm>
        </p:spPr>
        <p:txBody>
          <a:bodyPr rtlCol="0">
            <a:normAutofit fontScale="92500" lnSpcReduction="10000"/>
          </a:bodyPr>
          <a:lstStyle/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第</a:t>
            </a:r>
            <a:r>
              <a:rPr lang="en-US" altLang="zh-CN" b="1" dirty="0"/>
              <a:t>1</a:t>
            </a:r>
            <a:r>
              <a:rPr lang="zh-CN" altLang="en-US" b="1" dirty="0"/>
              <a:t>章　计算机系统概论</a:t>
            </a: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第</a:t>
            </a:r>
            <a:r>
              <a:rPr lang="en-US" altLang="zh-CN" b="1" dirty="0"/>
              <a:t>2</a:t>
            </a:r>
            <a:r>
              <a:rPr lang="zh-CN" altLang="en-US" b="1" dirty="0"/>
              <a:t>章　数据信息的表示 </a:t>
            </a: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第</a:t>
            </a:r>
            <a:r>
              <a:rPr lang="en-US" altLang="zh-CN" b="1" dirty="0"/>
              <a:t>3</a:t>
            </a:r>
            <a:r>
              <a:rPr lang="zh-CN" altLang="en-US" b="1" dirty="0"/>
              <a:t>章　运算方法与运算器</a:t>
            </a:r>
            <a:r>
              <a:rPr lang="zh-CN" altLang="en-US" b="1" dirty="0">
                <a:solidFill>
                  <a:srgbClr val="FF0000"/>
                </a:solidFill>
              </a:rPr>
              <a:t>　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第</a:t>
            </a:r>
            <a:r>
              <a:rPr lang="en-US" altLang="zh-CN" b="1" dirty="0"/>
              <a:t>4</a:t>
            </a:r>
            <a:r>
              <a:rPr lang="zh-CN" altLang="en-US" b="1" dirty="0"/>
              <a:t>章　存储系统　</a:t>
            </a: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第</a:t>
            </a:r>
            <a:r>
              <a:rPr lang="en-US" altLang="zh-CN" b="1" dirty="0"/>
              <a:t>5</a:t>
            </a:r>
            <a:r>
              <a:rPr lang="zh-CN" altLang="en-US" b="1" dirty="0"/>
              <a:t>章　指令系统　</a:t>
            </a: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第</a:t>
            </a:r>
            <a:r>
              <a:rPr lang="en-US" altLang="zh-CN" b="1" dirty="0"/>
              <a:t>6</a:t>
            </a:r>
            <a:r>
              <a:rPr lang="zh-CN" altLang="en-US" b="1" dirty="0"/>
              <a:t>章　中央处理器　</a:t>
            </a: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第</a:t>
            </a:r>
            <a:r>
              <a:rPr lang="en-US" altLang="zh-CN" b="1" dirty="0"/>
              <a:t>7</a:t>
            </a:r>
            <a:r>
              <a:rPr lang="zh-CN" altLang="en-US" b="1" dirty="0"/>
              <a:t>章　指令流水线　</a:t>
            </a: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第</a:t>
            </a:r>
            <a:r>
              <a:rPr lang="en-US" altLang="zh-CN" b="1" dirty="0"/>
              <a:t>8</a:t>
            </a:r>
            <a:r>
              <a:rPr lang="zh-CN" altLang="en-US" b="1" dirty="0"/>
              <a:t>章　总线系统　</a:t>
            </a: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第</a:t>
            </a:r>
            <a:r>
              <a:rPr lang="en-US" altLang="zh-CN" b="1" dirty="0">
                <a:solidFill>
                  <a:srgbClr val="FF0000"/>
                </a:solidFill>
              </a:rPr>
              <a:t>9</a:t>
            </a:r>
            <a:r>
              <a:rPr lang="zh-CN" altLang="en-US" b="1" dirty="0">
                <a:solidFill>
                  <a:srgbClr val="FF0000"/>
                </a:solidFill>
              </a:rPr>
              <a:t>章　输入输出系统</a:t>
            </a:r>
            <a:r>
              <a:rPr lang="zh-CN" altLang="en-US" b="1" dirty="0"/>
              <a:t>　</a:t>
            </a: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b="1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72816"/>
            <a:ext cx="2919785" cy="403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目录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4525963"/>
          </a:xfrm>
        </p:spPr>
        <p:txBody>
          <a:bodyPr/>
          <a:lstStyle/>
          <a:p>
            <a:r>
              <a:rPr lang="zh-CN" altLang="en-US" sz="1400" b="1" dirty="0"/>
              <a:t>例</a:t>
            </a:r>
            <a:r>
              <a:rPr lang="en-US" altLang="zh-CN" sz="1400" b="1" dirty="0"/>
              <a:t>9.1  </a:t>
            </a:r>
            <a:r>
              <a:rPr lang="zh-CN" altLang="en-US" sz="1400" b="1" dirty="0"/>
              <a:t>假设某程序查询方式的输入输出系统采用</a:t>
            </a:r>
            <a:r>
              <a:rPr lang="zh-CN" altLang="en-US" sz="1400" b="1" dirty="0">
                <a:solidFill>
                  <a:srgbClr val="FF0000"/>
                </a:solidFill>
              </a:rPr>
              <a:t>定时轮询方式</a:t>
            </a:r>
            <a:r>
              <a:rPr lang="zh-CN" altLang="en-US" sz="1400" b="1" dirty="0"/>
              <a:t>，每次定时中断服务开销需要</a:t>
            </a:r>
            <a:r>
              <a:rPr lang="en-US" altLang="zh-CN" sz="1400" b="1" dirty="0"/>
              <a:t>400</a:t>
            </a:r>
            <a:r>
              <a:rPr lang="zh-CN" altLang="en-US" sz="1400" b="1" dirty="0"/>
              <a:t>个时钟周期，</a:t>
            </a:r>
            <a:r>
              <a:rPr lang="en-US" altLang="zh-CN" sz="1400" b="1" dirty="0"/>
              <a:t>CPU</a:t>
            </a:r>
            <a:r>
              <a:rPr lang="zh-CN" altLang="en-US" sz="1400" b="1" dirty="0"/>
              <a:t>的时钟频率为</a:t>
            </a:r>
            <a:r>
              <a:rPr lang="en-US" altLang="zh-CN" sz="1400" b="1" dirty="0"/>
              <a:t>200MHz</a:t>
            </a:r>
            <a:r>
              <a:rPr lang="zh-CN" altLang="en-US" sz="1400" b="1" dirty="0"/>
              <a:t>，包括</a:t>
            </a:r>
            <a:r>
              <a:rPr lang="zh-CN" altLang="en-US" sz="1400" b="1" dirty="0">
                <a:solidFill>
                  <a:srgbClr val="FF0000"/>
                </a:solidFill>
              </a:rPr>
              <a:t>鼠标</a:t>
            </a:r>
            <a:r>
              <a:rPr lang="zh-CN" altLang="en-US" sz="1400" b="1" dirty="0"/>
              <a:t>和</a:t>
            </a:r>
            <a:r>
              <a:rPr lang="zh-CN" altLang="en-US" sz="1400" b="1" dirty="0">
                <a:solidFill>
                  <a:srgbClr val="FF0000"/>
                </a:solidFill>
              </a:rPr>
              <a:t>硬盘</a:t>
            </a:r>
            <a:r>
              <a:rPr lang="zh-CN" altLang="en-US" sz="1400" b="1" dirty="0"/>
              <a:t>两个外部设备，求两种不同外部设备进行</a:t>
            </a:r>
            <a:r>
              <a:rPr lang="en-US" altLang="zh-CN" sz="1400" b="1" dirty="0"/>
              <a:t>I/O</a:t>
            </a:r>
            <a:r>
              <a:rPr lang="zh-CN" altLang="en-US" sz="1400" b="1" dirty="0"/>
              <a:t>操作时的</a:t>
            </a:r>
            <a:r>
              <a:rPr lang="en-US" altLang="zh-CN" sz="1400" b="1" dirty="0">
                <a:solidFill>
                  <a:srgbClr val="FF0000"/>
                </a:solidFill>
              </a:rPr>
              <a:t>CPU</a:t>
            </a:r>
            <a:r>
              <a:rPr lang="zh-CN" altLang="en-US" sz="1400" b="1" dirty="0">
                <a:solidFill>
                  <a:srgbClr val="FF0000"/>
                </a:solidFill>
              </a:rPr>
              <a:t>时间占有率</a:t>
            </a:r>
            <a:r>
              <a:rPr lang="zh-CN" altLang="en-US" sz="1400" b="1" dirty="0"/>
              <a:t>。</a:t>
            </a:r>
            <a:endParaRPr lang="en-US" altLang="zh-CN" sz="1400" b="1" dirty="0"/>
          </a:p>
          <a:p>
            <a:r>
              <a:rPr lang="zh-CN" altLang="en-US" sz="1400" b="1" dirty="0"/>
              <a:t>（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）鼠标以字节为单位进行数据传输，假设每秒必须进行</a:t>
            </a:r>
            <a:r>
              <a:rPr lang="en-US" altLang="zh-CN" sz="1400" b="1" dirty="0"/>
              <a:t>50</a:t>
            </a:r>
            <a:r>
              <a:rPr lang="zh-CN" altLang="en-US" sz="1400" b="1" dirty="0"/>
              <a:t>次轮询才能保证不会错过如何鼠标操作，每次轮询成功后的实际数据传输需要</a:t>
            </a:r>
            <a:r>
              <a:rPr lang="en-US" altLang="zh-CN" sz="1400" b="1" dirty="0"/>
              <a:t>13</a:t>
            </a:r>
            <a:r>
              <a:rPr lang="zh-CN" altLang="en-US" sz="1400" b="1" dirty="0"/>
              <a:t>个时钟周期。</a:t>
            </a:r>
            <a:endParaRPr lang="en-US" altLang="zh-CN" sz="1400" b="1" dirty="0"/>
          </a:p>
          <a:p>
            <a:r>
              <a:rPr lang="zh-CN" altLang="en-US" sz="1400" b="1" dirty="0"/>
              <a:t>（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）硬盘以</a:t>
            </a:r>
            <a:r>
              <a:rPr lang="en-US" altLang="zh-CN" sz="1400" b="1" dirty="0"/>
              <a:t>512</a:t>
            </a:r>
            <a:r>
              <a:rPr lang="zh-CN" altLang="en-US" sz="1400" b="1" dirty="0"/>
              <a:t>字节的扇区为单位传输数据，启动阶段发送命令和参数需要</a:t>
            </a:r>
            <a:r>
              <a:rPr lang="en-US" altLang="zh-CN" sz="1400" b="1" dirty="0"/>
              <a:t>90</a:t>
            </a:r>
            <a:r>
              <a:rPr lang="zh-CN" altLang="en-US" sz="1400" b="1" dirty="0"/>
              <a:t>个时钟周期，实际传输阶段需要</a:t>
            </a:r>
            <a:r>
              <a:rPr lang="en-US" altLang="zh-CN" sz="1400" b="1" dirty="0"/>
              <a:t>1555</a:t>
            </a:r>
            <a:r>
              <a:rPr lang="zh-CN" altLang="en-US" sz="1400" b="1" dirty="0"/>
              <a:t>个时钟周期，</a:t>
            </a:r>
            <a:r>
              <a:rPr lang="en-US" altLang="zh-CN" sz="1400" b="1" dirty="0"/>
              <a:t>CPU</a:t>
            </a:r>
            <a:r>
              <a:rPr lang="zh-CN" altLang="en-US" sz="1400" b="1" dirty="0"/>
              <a:t>访问硬盘的速率为</a:t>
            </a:r>
            <a:r>
              <a:rPr lang="en-US" altLang="zh-CN" sz="1400" b="1" dirty="0"/>
              <a:t>20MB/s</a:t>
            </a:r>
            <a:r>
              <a:rPr lang="zh-CN" altLang="en-US" sz="1400" b="1" dirty="0"/>
              <a:t>。</a:t>
            </a:r>
            <a:endParaRPr lang="en-US" altLang="zh-CN" sz="1400" b="1" dirty="0"/>
          </a:p>
          <a:p>
            <a:r>
              <a:rPr lang="zh-CN" altLang="en-US" sz="1400" b="1" dirty="0"/>
              <a:t>（</a:t>
            </a:r>
            <a:r>
              <a:rPr lang="en-US" altLang="zh-CN" sz="1400" b="1" dirty="0"/>
              <a:t>3</a:t>
            </a:r>
            <a:r>
              <a:rPr lang="zh-CN" altLang="en-US" sz="1400" b="1" dirty="0"/>
              <a:t>）如果硬盘以字节为单位进行数据传输，其他参数不变，会发生什么情况？</a:t>
            </a:r>
            <a:endParaRPr lang="en-US" altLang="zh-CN" sz="1400" b="1" dirty="0"/>
          </a:p>
          <a:p>
            <a:endParaRPr lang="en-US" altLang="zh-CN" sz="1400" b="1" dirty="0"/>
          </a:p>
          <a:p>
            <a:r>
              <a:rPr lang="zh-CN" altLang="en-US" sz="1400" b="1" dirty="0"/>
              <a:t>解：</a:t>
            </a:r>
            <a:endParaRPr lang="en-US" altLang="zh-CN" sz="1200" b="1" dirty="0"/>
          </a:p>
          <a:p>
            <a:r>
              <a:rPr lang="zh-CN" altLang="en-US" sz="1400" b="1" dirty="0"/>
              <a:t>（</a:t>
            </a:r>
            <a:r>
              <a:rPr lang="en-US" altLang="zh-CN" sz="1400" b="1" dirty="0"/>
              <a:t>3</a:t>
            </a:r>
            <a:r>
              <a:rPr lang="zh-CN" altLang="en-US" sz="1400" b="1" dirty="0"/>
              <a:t>）</a:t>
            </a:r>
            <a:endParaRPr lang="en-US" altLang="zh-CN" sz="1400" b="1" dirty="0"/>
          </a:p>
          <a:p>
            <a:pPr lvl="1"/>
            <a:r>
              <a:rPr lang="zh-CN" altLang="en-US" sz="1400" b="1" dirty="0"/>
              <a:t>如果硬盘以字节为单位进行数据传输，假设从接口读出一个字节转存至内存的开销是</a:t>
            </a:r>
            <a:r>
              <a:rPr lang="en-US" altLang="zh-CN" sz="1400" b="1" dirty="0">
                <a:solidFill>
                  <a:srgbClr val="FF0000"/>
                </a:solidFill>
              </a:rPr>
              <a:t>15</a:t>
            </a:r>
            <a:r>
              <a:rPr lang="zh-CN" altLang="en-US" sz="1400" b="1" dirty="0">
                <a:solidFill>
                  <a:srgbClr val="FF0000"/>
                </a:solidFill>
              </a:rPr>
              <a:t>个时钟周期</a:t>
            </a:r>
            <a:r>
              <a:rPr lang="zh-CN" altLang="en-US" sz="1400" b="1" dirty="0"/>
              <a:t>，则</a:t>
            </a:r>
            <a:r>
              <a:rPr lang="en-US" altLang="zh-CN" sz="1400" b="1" dirty="0"/>
              <a:t>512</a:t>
            </a:r>
            <a:r>
              <a:rPr lang="zh-CN" altLang="en-US" sz="1400" b="1" dirty="0"/>
              <a:t>个字节的传输开销 </a:t>
            </a:r>
            <a:r>
              <a:rPr lang="en-US" altLang="zh-CN" sz="1400" b="1" dirty="0"/>
              <a:t>= (90+400+15) x 512 x T = 258560T = 0.0012928s</a:t>
            </a:r>
            <a:endParaRPr lang="en-US" altLang="zh-CN" sz="1400" b="1" dirty="0"/>
          </a:p>
          <a:p>
            <a:pPr lvl="1"/>
            <a:endParaRPr lang="en-US" altLang="zh-CN" sz="1400" b="1" dirty="0"/>
          </a:p>
          <a:p>
            <a:pPr lvl="1"/>
            <a:r>
              <a:rPr lang="zh-CN" altLang="en-US" sz="1400" b="1" dirty="0"/>
              <a:t>硬盘每次传输</a:t>
            </a:r>
            <a:r>
              <a:rPr lang="en-US" altLang="zh-CN" sz="1400" b="1" dirty="0"/>
              <a:t>512</a:t>
            </a:r>
            <a:r>
              <a:rPr lang="zh-CN" altLang="en-US" sz="1400" b="1" dirty="0"/>
              <a:t>个字节，要达到</a:t>
            </a:r>
            <a:r>
              <a:rPr lang="en-US" altLang="zh-CN" sz="1400" b="1" dirty="0"/>
              <a:t>CPU</a:t>
            </a:r>
            <a:r>
              <a:rPr lang="zh-CN" altLang="en-US" sz="1400" b="1" dirty="0"/>
              <a:t>访问硬盘的速率</a:t>
            </a:r>
            <a:r>
              <a:rPr lang="en-US" altLang="zh-CN" sz="1400" b="1" dirty="0"/>
              <a:t>20MB/s</a:t>
            </a:r>
            <a:r>
              <a:rPr lang="zh-CN" altLang="en-US" sz="1400" b="1" dirty="0"/>
              <a:t>，则每秒传输的次数</a:t>
            </a:r>
            <a:r>
              <a:rPr lang="en-US" altLang="zh-CN" sz="1400" b="1" dirty="0"/>
              <a:t>=20MB/512B=20x10</a:t>
            </a:r>
            <a:r>
              <a:rPr lang="en-US" altLang="zh-CN" sz="1400" b="1" baseline="30000" dirty="0"/>
              <a:t>6</a:t>
            </a:r>
            <a:r>
              <a:rPr lang="en-US" altLang="zh-CN" sz="1400" b="1" dirty="0"/>
              <a:t>/512= 39062.5</a:t>
            </a:r>
            <a:r>
              <a:rPr lang="zh-CN" altLang="en-US" sz="1400" b="1" dirty="0"/>
              <a:t>次</a:t>
            </a:r>
            <a:r>
              <a:rPr lang="en-US" altLang="zh-CN" sz="1400" b="1" dirty="0"/>
              <a:t>/s</a:t>
            </a:r>
            <a:endParaRPr lang="en-US" altLang="zh-CN" sz="1400" b="1" dirty="0"/>
          </a:p>
          <a:p>
            <a:pPr lvl="1"/>
            <a:endParaRPr lang="en-US" altLang="zh-CN" sz="1400" b="1" dirty="0"/>
          </a:p>
          <a:p>
            <a:pPr lvl="1"/>
            <a:r>
              <a:rPr lang="en-US" altLang="zh-CN" sz="1400" b="1" dirty="0"/>
              <a:t>CPU</a:t>
            </a:r>
            <a:r>
              <a:rPr lang="zh-CN" altLang="en-US" sz="1400" b="1" dirty="0"/>
              <a:t>时间占有率 </a:t>
            </a:r>
            <a:r>
              <a:rPr lang="en-US" altLang="zh-CN" sz="1400" b="1" dirty="0"/>
              <a:t>= 0.0012928s x 39062.5 / 1s = </a:t>
            </a:r>
            <a:r>
              <a:rPr lang="en-US" altLang="zh-CN" sz="1400" b="1" dirty="0">
                <a:solidFill>
                  <a:srgbClr val="FF0000"/>
                </a:solidFill>
              </a:rPr>
              <a:t>5005%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lvl="1"/>
            <a:endParaRPr lang="en-US" altLang="zh-CN" sz="1400" b="1" dirty="0"/>
          </a:p>
          <a:p>
            <a:pPr lvl="1"/>
            <a:r>
              <a:rPr lang="zh-CN" altLang="en-US" sz="1400" b="1" dirty="0"/>
              <a:t>即如果硬盘以字节为单位进行数据传输，即使</a:t>
            </a:r>
            <a:r>
              <a:rPr lang="en-US" altLang="zh-CN" sz="1400" b="1" dirty="0"/>
              <a:t>CPU</a:t>
            </a:r>
            <a:r>
              <a:rPr lang="zh-CN" altLang="en-US" sz="1400" b="1" dirty="0"/>
              <a:t>所有的时间都花在硬盘上，也达不到</a:t>
            </a:r>
            <a:r>
              <a:rPr lang="en-US" altLang="zh-CN" sz="1400" b="1" dirty="0"/>
              <a:t>20MB/s</a:t>
            </a:r>
            <a:r>
              <a:rPr lang="zh-CN" altLang="en-US" sz="1400" b="1" dirty="0"/>
              <a:t>的速率</a:t>
            </a:r>
            <a:endParaRPr lang="en-US" altLang="zh-CN" sz="1400" b="1" dirty="0"/>
          </a:p>
          <a:p>
            <a:pPr lvl="1"/>
            <a:endParaRPr lang="en-US" altLang="zh-CN" sz="1400" b="1" dirty="0"/>
          </a:p>
          <a:p>
            <a:pPr lvl="1"/>
            <a:r>
              <a:rPr lang="zh-CN" altLang="en-US" sz="1400" b="1" dirty="0"/>
              <a:t>最高速率 </a:t>
            </a:r>
            <a:r>
              <a:rPr lang="en-US" altLang="zh-CN" sz="1400" b="1" dirty="0"/>
              <a:t>= 512B/0.0012928s = 396039.6B/s = </a:t>
            </a:r>
            <a:r>
              <a:rPr lang="en-US" altLang="zh-CN" sz="1400" b="1" dirty="0">
                <a:solidFill>
                  <a:srgbClr val="FF0000"/>
                </a:solidFill>
              </a:rPr>
              <a:t>0.396MB/s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lvl="1"/>
            <a:endParaRPr lang="en-US" altLang="zh-CN" sz="1400" b="1" dirty="0"/>
          </a:p>
          <a:p>
            <a:pPr lvl="1"/>
            <a:r>
              <a:rPr lang="zh-CN" altLang="en-US" sz="1400" b="1" dirty="0"/>
              <a:t>因此，硬盘不适合轮询方式！</a:t>
            </a:r>
            <a:endParaRPr lang="en-US" altLang="zh-CN" sz="1000" b="1" dirty="0"/>
          </a:p>
          <a:p>
            <a:endParaRPr lang="zh-CN" altLang="en-US" sz="12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本章小结</a:t>
            </a:r>
            <a:endParaRPr lang="zh-CN" altLang="en-US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习题（</a:t>
            </a:r>
            <a:r>
              <a:rPr lang="en-US" altLang="zh-CN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P368-371</a:t>
            </a:r>
            <a:r>
              <a:rPr lang="zh-CN" altLang="en-US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2903538"/>
            <a:ext cx="8229600" cy="1454150"/>
          </a:xfrm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7200" b="1">
                <a:solidFill>
                  <a:srgbClr val="7030A0"/>
                </a:solidFill>
              </a:rPr>
              <a:t>Thanks</a:t>
            </a:r>
            <a:endParaRPr lang="zh-CN" altLang="en-US" sz="7200" b="1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2"/>
                </a:solidFill>
                <a:latin typeface="+mn-lt"/>
                <a:ea typeface="黑体" panose="02010609060101010101" pitchFamily="49" charset="-122"/>
              </a:rPr>
              <a:t>第</a:t>
            </a:r>
            <a:r>
              <a:rPr lang="en-US" altLang="zh-CN" b="1" dirty="0">
                <a:solidFill>
                  <a:schemeClr val="tx2"/>
                </a:solidFill>
                <a:latin typeface="+mn-lt"/>
                <a:ea typeface="黑体" panose="02010609060101010101" pitchFamily="49" charset="-122"/>
              </a:rPr>
              <a:t>9</a:t>
            </a:r>
            <a:r>
              <a:rPr lang="zh-CN" altLang="en-US" b="1" dirty="0">
                <a:solidFill>
                  <a:schemeClr val="tx2"/>
                </a:solidFill>
                <a:latin typeface="+mn-lt"/>
                <a:ea typeface="黑体" panose="02010609060101010101" pitchFamily="49" charset="-122"/>
              </a:rPr>
              <a:t>章    输入输出系统</a:t>
            </a:r>
            <a:endParaRPr lang="zh-CN" altLang="en-US" dirty="0">
              <a:solidFill>
                <a:schemeClr val="tx2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3795" name="内容占位符 2"/>
          <p:cNvSpPr>
            <a:spLocks noGrp="1" noChangeArrowheads="1"/>
          </p:cNvSpPr>
          <p:nvPr>
            <p:ph idx="1"/>
          </p:nvPr>
        </p:nvSpPr>
        <p:spPr>
          <a:xfrm>
            <a:off x="465375" y="1772816"/>
            <a:ext cx="8229600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ea typeface="黑体" panose="02010609060101010101" pitchFamily="49" charset="-122"/>
              </a:rPr>
              <a:t>9.1</a:t>
            </a:r>
            <a:r>
              <a:rPr lang="zh-CN" altLang="en-US" sz="2000" b="1" dirty="0">
                <a:solidFill>
                  <a:srgbClr val="002060"/>
                </a:solidFill>
                <a:ea typeface="黑体" panose="02010609060101010101" pitchFamily="49" charset="-122"/>
              </a:rPr>
              <a:t>　输入输出设备与特性　</a:t>
            </a:r>
            <a:endParaRPr lang="en-US" altLang="zh-CN" sz="2000" b="1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ea typeface="黑体" panose="02010609060101010101" pitchFamily="49" charset="-122"/>
              </a:rPr>
              <a:t>9.2</a:t>
            </a:r>
            <a:r>
              <a:rPr lang="zh-CN" altLang="en-US" sz="2000" b="1" dirty="0">
                <a:solidFill>
                  <a:srgbClr val="002060"/>
                </a:solidFill>
                <a:ea typeface="黑体" panose="02010609060101010101" pitchFamily="49" charset="-122"/>
              </a:rPr>
              <a:t>　</a:t>
            </a:r>
            <a:r>
              <a:rPr lang="en-US" altLang="zh-CN" sz="2000" b="1" dirty="0">
                <a:solidFill>
                  <a:srgbClr val="002060"/>
                </a:solidFill>
                <a:ea typeface="黑体" panose="02010609060101010101" pitchFamily="49" charset="-122"/>
              </a:rPr>
              <a:t>I/O</a:t>
            </a:r>
            <a:r>
              <a:rPr lang="zh-CN" altLang="en-US" sz="2000" b="1" dirty="0">
                <a:solidFill>
                  <a:srgbClr val="002060"/>
                </a:solidFill>
                <a:ea typeface="黑体" panose="02010609060101010101" pitchFamily="49" charset="-122"/>
              </a:rPr>
              <a:t>接口　</a:t>
            </a:r>
            <a:endParaRPr lang="en-US" altLang="zh-CN" sz="2000" b="1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ea typeface="黑体" panose="02010609060101010101" pitchFamily="49" charset="-122"/>
              </a:rPr>
              <a:t>9.3</a:t>
            </a:r>
            <a:r>
              <a:rPr lang="zh-CN" altLang="en-US" sz="2000" b="1" dirty="0">
                <a:solidFill>
                  <a:srgbClr val="002060"/>
                </a:solidFill>
                <a:ea typeface="黑体" panose="02010609060101010101" pitchFamily="49" charset="-122"/>
              </a:rPr>
              <a:t>　数据传输控制方式</a:t>
            </a:r>
            <a:endParaRPr lang="en-US" altLang="zh-CN" sz="2000" b="1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ea typeface="黑体" panose="02010609060101010101" pitchFamily="49" charset="-122"/>
              </a:rPr>
              <a:t>9.4</a:t>
            </a:r>
            <a:r>
              <a:rPr lang="zh-CN" altLang="en-US" sz="2000" b="1" dirty="0">
                <a:solidFill>
                  <a:srgbClr val="002060"/>
                </a:solidFill>
                <a:ea typeface="黑体" panose="02010609060101010101" pitchFamily="49" charset="-122"/>
              </a:rPr>
              <a:t>　程序控制方式</a:t>
            </a:r>
            <a:endParaRPr lang="en-US" altLang="zh-CN" sz="2000" b="1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ea typeface="黑体" panose="02010609060101010101" pitchFamily="49" charset="-122"/>
              </a:rPr>
              <a:t>9.5    </a:t>
            </a:r>
            <a:r>
              <a:rPr lang="zh-CN" altLang="en-US" sz="2000" b="1" dirty="0">
                <a:solidFill>
                  <a:srgbClr val="002060"/>
                </a:solidFill>
                <a:ea typeface="黑体" panose="02010609060101010101" pitchFamily="49" charset="-122"/>
              </a:rPr>
              <a:t>程序中断控制方式</a:t>
            </a:r>
            <a:endParaRPr lang="en-US" altLang="zh-CN" sz="2000" b="1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ea typeface="黑体" panose="02010609060101010101" pitchFamily="49" charset="-122"/>
              </a:rPr>
              <a:t>9.6    DMA</a:t>
            </a:r>
            <a:r>
              <a:rPr lang="zh-CN" altLang="en-US" sz="2000" b="1" dirty="0">
                <a:solidFill>
                  <a:srgbClr val="002060"/>
                </a:solidFill>
                <a:ea typeface="黑体" panose="02010609060101010101" pitchFamily="49" charset="-122"/>
              </a:rPr>
              <a:t>方式</a:t>
            </a:r>
            <a:endParaRPr lang="en-US" altLang="zh-CN" sz="2000" b="1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ea typeface="黑体" panose="02010609060101010101" pitchFamily="49" charset="-122"/>
              </a:rPr>
              <a:t>9.7    </a:t>
            </a:r>
            <a:r>
              <a:rPr lang="zh-CN" altLang="en-US" sz="2000" b="1" dirty="0">
                <a:solidFill>
                  <a:srgbClr val="002060"/>
                </a:solidFill>
                <a:ea typeface="黑体" panose="02010609060101010101" pitchFamily="49" charset="-122"/>
              </a:rPr>
              <a:t>通道方式</a:t>
            </a:r>
            <a:endParaRPr lang="en-US" altLang="zh-CN" sz="2000" b="1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ea typeface="黑体" panose="02010609060101010101" pitchFamily="49" charset="-122"/>
              </a:rPr>
              <a:t>9.8    </a:t>
            </a:r>
            <a:r>
              <a:rPr lang="zh-CN" altLang="en-US" sz="2000" b="1" dirty="0">
                <a:solidFill>
                  <a:srgbClr val="002060"/>
                </a:solidFill>
                <a:ea typeface="黑体" panose="02010609060101010101" pitchFamily="49" charset="-122"/>
              </a:rPr>
              <a:t>常见</a:t>
            </a:r>
            <a:r>
              <a:rPr lang="en-US" altLang="zh-CN" sz="2000" b="1" dirty="0">
                <a:solidFill>
                  <a:srgbClr val="002060"/>
                </a:solidFill>
                <a:ea typeface="黑体" panose="02010609060101010101" pitchFamily="49" charset="-122"/>
              </a:rPr>
              <a:t>I/O</a:t>
            </a:r>
            <a:r>
              <a:rPr lang="zh-CN" altLang="en-US" sz="2000" b="1" dirty="0">
                <a:solidFill>
                  <a:srgbClr val="002060"/>
                </a:solidFill>
                <a:ea typeface="黑体" panose="02010609060101010101" pitchFamily="49" charset="-122"/>
              </a:rPr>
              <a:t>设备</a:t>
            </a:r>
            <a:endParaRPr lang="en-US" altLang="zh-CN" sz="1600" b="1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9.1  </a:t>
            </a:r>
            <a:r>
              <a:rPr lang="zh-CN" altLang="en-US" b="1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输入输出设备与特性</a:t>
            </a:r>
            <a:endParaRPr lang="zh-CN" altLang="en-US" dirty="0">
              <a:solidFill>
                <a:srgbClr val="00206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9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</a:rPr>
              <a:t>输入输出系统</a:t>
            </a:r>
            <a:r>
              <a:rPr lang="zh-CN" altLang="en-US" sz="1600" b="1" dirty="0"/>
              <a:t>主要用于实现</a:t>
            </a:r>
            <a:r>
              <a:rPr lang="en-US" altLang="zh-CN" sz="1600" b="1" dirty="0"/>
              <a:t>CPU</a:t>
            </a:r>
            <a:r>
              <a:rPr lang="zh-CN" altLang="en-US" sz="1600" b="1" dirty="0"/>
              <a:t>与外部设备、外部设备与主存之间的信息交换。</a:t>
            </a:r>
            <a:endParaRPr lang="en-US" altLang="zh-CN" sz="1600" b="1" dirty="0"/>
          </a:p>
          <a:p>
            <a:pPr eaLnBrk="1" hangingPunct="1"/>
            <a:endParaRPr lang="en-US" altLang="zh-CN" sz="1600" b="1" dirty="0"/>
          </a:p>
          <a:p>
            <a:pPr eaLnBrk="1" hangingPunct="1"/>
            <a:r>
              <a:rPr lang="zh-CN" altLang="en-US" sz="1600" b="1" dirty="0"/>
              <a:t>输入输出系统是典型的</a:t>
            </a:r>
            <a:r>
              <a:rPr lang="zh-CN" altLang="en-US" sz="1600" b="1" dirty="0">
                <a:solidFill>
                  <a:srgbClr val="FF0000"/>
                </a:solidFill>
              </a:rPr>
              <a:t>软硬件协同系统</a:t>
            </a:r>
            <a:r>
              <a:rPr lang="zh-CN" altLang="en-US" sz="1600" b="1" dirty="0"/>
              <a:t>，既包括</a:t>
            </a:r>
            <a:r>
              <a:rPr lang="en-US" altLang="zh-CN" sz="1600" b="1" dirty="0"/>
              <a:t>I/O</a:t>
            </a:r>
            <a:r>
              <a:rPr lang="zh-CN" altLang="en-US" sz="1600" b="1" dirty="0"/>
              <a:t>设备、</a:t>
            </a:r>
            <a:r>
              <a:rPr lang="en-US" altLang="zh-CN" sz="1600" b="1" dirty="0"/>
              <a:t>I/O</a:t>
            </a:r>
            <a:r>
              <a:rPr lang="zh-CN" altLang="en-US" sz="1600" b="1" dirty="0"/>
              <a:t>接口、总线、</a:t>
            </a:r>
            <a:r>
              <a:rPr lang="en-US" altLang="zh-CN" sz="1600" b="1" dirty="0"/>
              <a:t>I/O</a:t>
            </a:r>
            <a:r>
              <a:rPr lang="zh-CN" altLang="en-US" sz="1600" b="1" dirty="0"/>
              <a:t>管理部件等</a:t>
            </a:r>
            <a:r>
              <a:rPr lang="en-US" altLang="zh-CN" sz="1600" b="1" dirty="0"/>
              <a:t>I/O</a:t>
            </a:r>
            <a:r>
              <a:rPr lang="zh-CN" altLang="en-US" sz="1600" b="1" dirty="0"/>
              <a:t>硬件系统，也包括驱动程序、软件访问接口、用户程序等</a:t>
            </a:r>
            <a:r>
              <a:rPr lang="en-US" altLang="zh-CN" sz="1600" b="1" dirty="0"/>
              <a:t>I/O</a:t>
            </a:r>
            <a:r>
              <a:rPr lang="zh-CN" altLang="en-US" sz="1600" b="1" dirty="0"/>
              <a:t>软件系统。</a:t>
            </a:r>
            <a:endParaRPr lang="en-US" altLang="zh-CN" sz="1600" b="1" dirty="0"/>
          </a:p>
          <a:p>
            <a:pPr eaLnBrk="1" hangingPunct="1"/>
            <a:endParaRPr lang="en-US" altLang="zh-CN" sz="1600" b="1" dirty="0"/>
          </a:p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</a:rPr>
              <a:t>输入输出设备</a:t>
            </a:r>
            <a:r>
              <a:rPr lang="zh-CN" altLang="en-US" sz="1600" b="1" dirty="0"/>
              <a:t>（外部设备）：</a:t>
            </a:r>
            <a:endParaRPr lang="en-US" altLang="zh-CN" sz="1600" b="1" dirty="0"/>
          </a:p>
          <a:p>
            <a:pPr lvl="1" eaLnBrk="1" hangingPunct="1"/>
            <a:r>
              <a:rPr lang="zh-CN" altLang="en-US" sz="1200" b="1" dirty="0"/>
              <a:t>输入设备：键盘、鼠标、扫描仪、摄像头等。</a:t>
            </a:r>
            <a:endParaRPr lang="en-US" altLang="zh-CN" sz="1200" b="1" dirty="0"/>
          </a:p>
          <a:p>
            <a:pPr lvl="1" eaLnBrk="1" hangingPunct="1"/>
            <a:endParaRPr lang="en-US" altLang="zh-CN" sz="800" b="1" dirty="0"/>
          </a:p>
          <a:p>
            <a:pPr lvl="1" eaLnBrk="1" hangingPunct="1"/>
            <a:r>
              <a:rPr lang="zh-CN" altLang="en-US" sz="1200" b="1" dirty="0"/>
              <a:t>输出设备：显示器、打印机等。</a:t>
            </a:r>
            <a:endParaRPr lang="en-US" altLang="zh-CN" sz="1200" b="1" dirty="0"/>
          </a:p>
          <a:p>
            <a:pPr lvl="1" eaLnBrk="1" hangingPunct="1"/>
            <a:endParaRPr lang="en-US" altLang="zh-CN" sz="800" b="1" dirty="0"/>
          </a:p>
          <a:p>
            <a:pPr lvl="1" eaLnBrk="1" hangingPunct="1"/>
            <a:r>
              <a:rPr lang="zh-CN" altLang="en-US" sz="1200" b="1" dirty="0"/>
              <a:t>输入输出设备：磁盘、网卡等。</a:t>
            </a:r>
            <a:endParaRPr lang="en-US" altLang="zh-CN" sz="1200" b="1" dirty="0"/>
          </a:p>
          <a:p>
            <a:pPr lvl="1" eaLnBrk="1" hangingPunct="1"/>
            <a:endParaRPr lang="en-US" altLang="zh-CN" sz="1200" b="1" dirty="0"/>
          </a:p>
          <a:p>
            <a:pPr eaLnBrk="1" hangingPunct="1"/>
            <a:r>
              <a:rPr lang="zh-CN" altLang="en-US" sz="1600" b="1" dirty="0"/>
              <a:t>输入输出设备的特性：</a:t>
            </a:r>
            <a:endParaRPr lang="en-US" altLang="zh-CN" sz="1600" b="1" dirty="0"/>
          </a:p>
          <a:p>
            <a:pPr lvl="1" eaLnBrk="1" hangingPunct="1"/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异步性</a:t>
            </a:r>
            <a:r>
              <a:rPr lang="zh-CN" altLang="en-US" sz="1200" b="1" dirty="0">
                <a:highlight>
                  <a:srgbClr val="FFFF00"/>
                </a:highlight>
              </a:rPr>
              <a:t>：</a:t>
            </a:r>
            <a:r>
              <a:rPr lang="en-US" altLang="zh-CN" sz="1200" b="1" dirty="0"/>
              <a:t>CPU</a:t>
            </a:r>
            <a:r>
              <a:rPr lang="zh-CN" altLang="en-US" sz="1200" b="1" dirty="0"/>
              <a:t>与外部设备速度相差巨大，两者之间必须采用异步的方式进行数据交换。</a:t>
            </a:r>
            <a:endParaRPr lang="en-US" altLang="zh-CN" sz="1200" b="1" dirty="0"/>
          </a:p>
          <a:p>
            <a:pPr lvl="1" eaLnBrk="1" hangingPunct="1"/>
            <a:endParaRPr lang="en-US" altLang="zh-CN" sz="800" b="1" dirty="0"/>
          </a:p>
          <a:p>
            <a:pPr lvl="1" eaLnBrk="1" hangingPunct="1"/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实时性</a:t>
            </a:r>
            <a:r>
              <a:rPr lang="zh-CN" altLang="en-US" sz="1200" b="1" dirty="0">
                <a:highlight>
                  <a:srgbClr val="FFFF00"/>
                </a:highlight>
              </a:rPr>
              <a:t>：</a:t>
            </a:r>
            <a:r>
              <a:rPr lang="zh-CN" altLang="en-US" sz="1200" b="1" dirty="0"/>
              <a:t>不论是慢速的设备，还是高速的设备，设备准备好数据后，</a:t>
            </a:r>
            <a:r>
              <a:rPr lang="en-US" altLang="zh-CN" sz="1200" b="1" dirty="0"/>
              <a:t>CPU</a:t>
            </a:r>
            <a:r>
              <a:rPr lang="zh-CN" altLang="en-US" sz="1200" b="1" dirty="0"/>
              <a:t>都应及时处理；如键盘、鼠标按下后，</a:t>
            </a:r>
            <a:r>
              <a:rPr lang="en-US" altLang="zh-CN" sz="1200" b="1" dirty="0"/>
              <a:t>CPU</a:t>
            </a:r>
            <a:r>
              <a:rPr lang="zh-CN" altLang="en-US" sz="1200" b="1" dirty="0"/>
              <a:t>应及时响应；高速设备的数据如果得不到及时处理就会丢失；现场测试和实时控制设备的信息如果不能及时处理，可能导致严重的灾难。</a:t>
            </a:r>
            <a:endParaRPr lang="en-US" altLang="zh-CN" sz="1200" b="1" dirty="0"/>
          </a:p>
          <a:p>
            <a:pPr lvl="1" eaLnBrk="1" hangingPunct="1"/>
            <a:endParaRPr lang="en-US" altLang="zh-CN" sz="800" b="1" dirty="0"/>
          </a:p>
          <a:p>
            <a:pPr lvl="1" eaLnBrk="1" hangingPunct="1"/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独立性</a:t>
            </a:r>
            <a:r>
              <a:rPr lang="zh-CN" altLang="en-US" sz="1200" b="1" dirty="0">
                <a:highlight>
                  <a:srgbClr val="FFFF00"/>
                </a:highlight>
              </a:rPr>
              <a:t>：</a:t>
            </a:r>
            <a:r>
              <a:rPr lang="zh-CN" altLang="en-US" sz="1200" b="1" dirty="0"/>
              <a:t>外部设备应采用标准的总线接口与</a:t>
            </a:r>
            <a:r>
              <a:rPr lang="en-US" altLang="zh-CN" sz="1200" b="1" dirty="0"/>
              <a:t>CPU</a:t>
            </a:r>
            <a:r>
              <a:rPr lang="zh-CN" altLang="en-US" sz="1200" b="1" dirty="0"/>
              <a:t>进行连接，使输入输出与具体的设备类型无关，这便是输入输出的独立性。</a:t>
            </a:r>
            <a:endParaRPr lang="en-US" altLang="zh-CN" sz="1200" b="1" dirty="0"/>
          </a:p>
          <a:p>
            <a:pPr eaLnBrk="1" hangingPunct="1"/>
            <a:endParaRPr lang="en-US" altLang="zh-CN" sz="1600" b="1" dirty="0"/>
          </a:p>
          <a:p>
            <a:pPr eaLnBrk="1" hangingPunct="1"/>
            <a:endParaRPr lang="en-US" altLang="zh-CN" sz="1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9.2  I/O</a:t>
            </a:r>
            <a:r>
              <a:rPr lang="zh-CN" altLang="en-US" b="1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接口</a:t>
            </a:r>
            <a:endParaRPr lang="zh-CN" altLang="en-US" dirty="0">
              <a:solidFill>
                <a:srgbClr val="00206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20272" y="476672"/>
            <a:ext cx="1728192" cy="101566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111111"/>
                </a:solidFill>
                <a:latin typeface="Avenir"/>
              </a:rPr>
              <a:t>9</a:t>
            </a:r>
            <a:r>
              <a:rPr lang="en-US" altLang="zh-CN" sz="1200" b="1" i="0" dirty="0">
                <a:solidFill>
                  <a:srgbClr val="111111"/>
                </a:solidFill>
                <a:effectLst/>
                <a:latin typeface="Avenir"/>
              </a:rPr>
              <a:t>.2.1</a:t>
            </a:r>
            <a:r>
              <a:rPr lang="zh-CN" altLang="en-US" sz="1200" b="1" i="0" dirty="0">
                <a:solidFill>
                  <a:srgbClr val="111111"/>
                </a:solidFill>
                <a:effectLst/>
                <a:latin typeface="Avenir"/>
              </a:rPr>
              <a:t>　</a:t>
            </a:r>
            <a:r>
              <a:rPr lang="en-US" altLang="zh-CN" sz="1200" b="1" i="0" dirty="0">
                <a:solidFill>
                  <a:srgbClr val="111111"/>
                </a:solidFill>
                <a:effectLst/>
                <a:latin typeface="Avenir"/>
              </a:rPr>
              <a:t>I/O</a:t>
            </a:r>
            <a:r>
              <a:rPr lang="zh-CN" altLang="en-US" sz="1200" b="1" i="0" dirty="0">
                <a:solidFill>
                  <a:srgbClr val="111111"/>
                </a:solidFill>
                <a:effectLst/>
                <a:latin typeface="Avenir"/>
              </a:rPr>
              <a:t>接口的功能</a:t>
            </a:r>
            <a:endParaRPr lang="en-US" altLang="zh-CN" sz="1200" b="1" i="0" dirty="0">
              <a:solidFill>
                <a:srgbClr val="111111"/>
              </a:solidFill>
              <a:effectLst/>
              <a:latin typeface="Avenir"/>
            </a:endParaRPr>
          </a:p>
          <a:p>
            <a:r>
              <a:rPr lang="en-US" altLang="zh-CN" sz="1200" b="1" dirty="0">
                <a:solidFill>
                  <a:srgbClr val="111111"/>
                </a:solidFill>
                <a:latin typeface="Avenir"/>
              </a:rPr>
              <a:t>9</a:t>
            </a:r>
            <a:r>
              <a:rPr lang="en-US" altLang="zh-CN" sz="1200" b="1" i="0" dirty="0">
                <a:solidFill>
                  <a:srgbClr val="111111"/>
                </a:solidFill>
                <a:effectLst/>
                <a:latin typeface="Avenir"/>
              </a:rPr>
              <a:t>.2.2</a:t>
            </a:r>
            <a:r>
              <a:rPr lang="zh-CN" altLang="en-US" sz="1200" b="1" i="0" dirty="0">
                <a:solidFill>
                  <a:srgbClr val="111111"/>
                </a:solidFill>
                <a:effectLst/>
                <a:latin typeface="Avenir"/>
              </a:rPr>
              <a:t>　</a:t>
            </a:r>
            <a:r>
              <a:rPr lang="en-US" altLang="zh-CN" sz="1200" b="1" i="0" dirty="0">
                <a:solidFill>
                  <a:srgbClr val="111111"/>
                </a:solidFill>
                <a:effectLst/>
                <a:latin typeface="Avenir"/>
              </a:rPr>
              <a:t>I/O</a:t>
            </a:r>
            <a:r>
              <a:rPr lang="zh-CN" altLang="en-US" sz="1200" b="1" i="0" dirty="0">
                <a:solidFill>
                  <a:srgbClr val="111111"/>
                </a:solidFill>
                <a:effectLst/>
                <a:latin typeface="Avenir"/>
              </a:rPr>
              <a:t>接口的结构</a:t>
            </a:r>
            <a:r>
              <a:rPr lang="en-US" altLang="zh-CN" sz="1200" b="1" dirty="0">
                <a:solidFill>
                  <a:srgbClr val="111111"/>
                </a:solidFill>
                <a:latin typeface="Avenir"/>
              </a:rPr>
              <a:t>9</a:t>
            </a:r>
            <a:r>
              <a:rPr lang="en-US" altLang="zh-CN" sz="1200" b="1" i="0" dirty="0">
                <a:solidFill>
                  <a:srgbClr val="111111"/>
                </a:solidFill>
                <a:effectLst/>
                <a:latin typeface="Avenir"/>
              </a:rPr>
              <a:t>.2.3</a:t>
            </a:r>
            <a:r>
              <a:rPr lang="zh-CN" altLang="en-US" sz="1200" b="1" i="0" dirty="0">
                <a:solidFill>
                  <a:srgbClr val="111111"/>
                </a:solidFill>
                <a:effectLst/>
                <a:latin typeface="Avenir"/>
              </a:rPr>
              <a:t>　</a:t>
            </a:r>
            <a:r>
              <a:rPr lang="en-US" altLang="zh-CN" sz="1200" b="1" i="0" dirty="0">
                <a:solidFill>
                  <a:srgbClr val="111111"/>
                </a:solidFill>
                <a:effectLst/>
                <a:latin typeface="Avenir"/>
              </a:rPr>
              <a:t>I/O</a:t>
            </a:r>
            <a:r>
              <a:rPr lang="zh-CN" altLang="en-US" sz="1200" b="1" i="0" dirty="0">
                <a:solidFill>
                  <a:srgbClr val="111111"/>
                </a:solidFill>
                <a:effectLst/>
                <a:latin typeface="Avenir"/>
              </a:rPr>
              <a:t>接口的编址</a:t>
            </a:r>
            <a:r>
              <a:rPr lang="en-US" altLang="zh-CN" sz="1200" b="1" i="0" dirty="0">
                <a:solidFill>
                  <a:srgbClr val="111111"/>
                </a:solidFill>
                <a:effectLst/>
                <a:latin typeface="Avenir"/>
              </a:rPr>
              <a:t>9</a:t>
            </a:r>
            <a:r>
              <a:rPr lang="en-US" altLang="zh-CN" sz="1200" b="1" dirty="0">
                <a:solidFill>
                  <a:srgbClr val="111111"/>
                </a:solidFill>
                <a:latin typeface="Avenir"/>
              </a:rPr>
              <a:t>.2.4    I/O</a:t>
            </a:r>
            <a:r>
              <a:rPr lang="zh-CN" altLang="en-US" sz="1200" b="1" dirty="0">
                <a:solidFill>
                  <a:srgbClr val="111111"/>
                </a:solidFill>
                <a:latin typeface="Avenir"/>
              </a:rPr>
              <a:t>接口的软件</a:t>
            </a:r>
            <a:r>
              <a:rPr lang="en-US" altLang="zh-CN" sz="1200" b="1" dirty="0">
                <a:solidFill>
                  <a:srgbClr val="111111"/>
                </a:solidFill>
                <a:latin typeface="Avenir"/>
              </a:rPr>
              <a:t>9.2.5    I/O</a:t>
            </a:r>
            <a:r>
              <a:rPr lang="zh-CN" altLang="en-US" sz="1200" b="1" dirty="0">
                <a:solidFill>
                  <a:srgbClr val="111111"/>
                </a:solidFill>
                <a:latin typeface="Avenir"/>
              </a:rPr>
              <a:t>接口的分类    </a:t>
            </a:r>
            <a:endParaRPr lang="zh-CN" altLang="en-US" sz="1200" b="1" dirty="0"/>
          </a:p>
        </p:txBody>
      </p:sp>
      <p:sp>
        <p:nvSpPr>
          <p:cNvPr id="14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b="1" dirty="0">
                <a:ea typeface="黑体" panose="02010609060101010101" pitchFamily="49" charset="-122"/>
              </a:rPr>
              <a:t>9.2.1  I/O</a:t>
            </a:r>
            <a:r>
              <a:rPr lang="zh-CN" altLang="en-US" b="1" dirty="0">
                <a:ea typeface="黑体" panose="02010609060101010101" pitchFamily="49" charset="-122"/>
              </a:rPr>
              <a:t>接口的功能</a:t>
            </a:r>
            <a:endParaRPr lang="en-US" altLang="zh-CN" b="1" dirty="0"/>
          </a:p>
          <a:p>
            <a:pPr lvl="1" eaLnBrk="1" hangingPunct="1"/>
            <a:endParaRPr lang="en-US" altLang="zh-CN" sz="800" b="1" dirty="0"/>
          </a:p>
          <a:p>
            <a:pPr lvl="1" eaLnBrk="1" hangingPunct="1"/>
            <a:r>
              <a:rPr lang="zh-CN" altLang="en-US" sz="1600" b="1" dirty="0"/>
              <a:t>计算机中的所有</a:t>
            </a:r>
            <a:r>
              <a:rPr lang="en-US" altLang="zh-CN" sz="1600" b="1" dirty="0"/>
              <a:t>I/O</a:t>
            </a:r>
            <a:r>
              <a:rPr lang="zh-CN" altLang="en-US" sz="1600" b="1" dirty="0"/>
              <a:t>设备均使用</a:t>
            </a:r>
            <a:r>
              <a:rPr lang="en-US" altLang="zh-CN" sz="1600" b="1" dirty="0">
                <a:solidFill>
                  <a:srgbClr val="FF0000"/>
                </a:solidFill>
              </a:rPr>
              <a:t>I/O</a:t>
            </a:r>
            <a:r>
              <a:rPr lang="zh-CN" altLang="en-US" sz="1600" b="1" dirty="0">
                <a:solidFill>
                  <a:srgbClr val="FF0000"/>
                </a:solidFill>
              </a:rPr>
              <a:t>接口</a:t>
            </a:r>
            <a:r>
              <a:rPr lang="zh-CN" altLang="en-US" sz="1600" b="1" dirty="0"/>
              <a:t>（总线接口）与总线相连，</a:t>
            </a:r>
            <a:r>
              <a:rPr lang="en-US" altLang="zh-CN" sz="1600" b="1" dirty="0"/>
              <a:t>CPU</a:t>
            </a:r>
            <a:r>
              <a:rPr lang="zh-CN" altLang="en-US" sz="1600" b="1" dirty="0"/>
              <a:t>使用设备地址经总线与</a:t>
            </a:r>
            <a:r>
              <a:rPr lang="en-US" altLang="zh-CN" sz="1600" b="1" dirty="0"/>
              <a:t>I/O</a:t>
            </a:r>
            <a:r>
              <a:rPr lang="zh-CN" altLang="en-US" sz="1600" b="1" dirty="0"/>
              <a:t>接口通信来访问</a:t>
            </a:r>
            <a:r>
              <a:rPr lang="en-US" altLang="zh-CN" sz="1600" b="1" dirty="0"/>
              <a:t>I/O</a:t>
            </a:r>
            <a:r>
              <a:rPr lang="zh-CN" altLang="en-US" sz="1600" b="1" dirty="0"/>
              <a:t>设备。</a:t>
            </a:r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r>
              <a:rPr lang="en-US" altLang="zh-CN" sz="1600" b="1" dirty="0"/>
              <a:t>I/O</a:t>
            </a:r>
            <a:r>
              <a:rPr lang="zh-CN" altLang="en-US" sz="1600" b="1" dirty="0"/>
              <a:t>接口应具有以下的功能：</a:t>
            </a:r>
            <a:endParaRPr lang="en-US" altLang="zh-CN" sz="1600" b="1" dirty="0"/>
          </a:p>
          <a:p>
            <a:pPr marL="1257300" lvl="2" indent="-3429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rgbClr val="FF0000"/>
                </a:solidFill>
              </a:rPr>
              <a:t>设备寻址</a:t>
            </a:r>
            <a:r>
              <a:rPr lang="zh-CN" altLang="en-US" sz="1600" b="1" dirty="0"/>
              <a:t>：</a:t>
            </a:r>
            <a:r>
              <a:rPr lang="zh-CN" altLang="en-US" sz="1200" b="1" dirty="0"/>
              <a:t>接收来自总线的地址信息，经译码电路，选择对应外部设备中的寄存器或存储器。</a:t>
            </a:r>
            <a:endParaRPr lang="en-US" altLang="zh-CN" sz="1600" b="1" dirty="0"/>
          </a:p>
          <a:p>
            <a:pPr marL="1257300" lvl="2" indent="-3429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rgbClr val="FF0000"/>
                </a:solidFill>
              </a:rPr>
              <a:t>数据交互</a:t>
            </a:r>
            <a:r>
              <a:rPr lang="zh-CN" altLang="en-US" sz="1600" b="1" dirty="0"/>
              <a:t>：</a:t>
            </a:r>
            <a:r>
              <a:rPr lang="zh-CN" altLang="en-US" sz="1200" b="1" dirty="0"/>
              <a:t>实现外部设备、主存与</a:t>
            </a:r>
            <a:r>
              <a:rPr lang="en-US" altLang="zh-CN" sz="1200" b="1" dirty="0"/>
              <a:t>CPU</a:t>
            </a:r>
            <a:r>
              <a:rPr lang="zh-CN" altLang="en-US" sz="1200" b="1" dirty="0"/>
              <a:t>之间的数据交换，这也是接口最基本的功能。</a:t>
            </a:r>
            <a:endParaRPr lang="en-US" altLang="zh-CN" sz="1600" b="1" dirty="0"/>
          </a:p>
          <a:p>
            <a:pPr marL="1257300" lvl="2" indent="-3429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rgbClr val="FF0000"/>
                </a:solidFill>
              </a:rPr>
              <a:t>设备控制</a:t>
            </a:r>
            <a:r>
              <a:rPr lang="zh-CN" altLang="en-US" sz="1600" b="1" dirty="0"/>
              <a:t>：</a:t>
            </a:r>
            <a:r>
              <a:rPr lang="zh-CN" altLang="en-US" sz="1200" b="1" dirty="0"/>
              <a:t>传送</a:t>
            </a:r>
            <a:r>
              <a:rPr lang="en-US" altLang="zh-CN" sz="1200" b="1" dirty="0"/>
              <a:t>CPU</a:t>
            </a:r>
            <a:r>
              <a:rPr lang="zh-CN" altLang="en-US" sz="1200" b="1" dirty="0"/>
              <a:t>命令。</a:t>
            </a:r>
            <a:endParaRPr lang="en-US" altLang="zh-CN" sz="1600" b="1" dirty="0"/>
          </a:p>
          <a:p>
            <a:pPr marL="1257300" lvl="2" indent="-3429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rgbClr val="FF0000"/>
                </a:solidFill>
              </a:rPr>
              <a:t>状态检测</a:t>
            </a:r>
            <a:r>
              <a:rPr lang="zh-CN" altLang="en-US" sz="1600" b="1" dirty="0"/>
              <a:t>：</a:t>
            </a:r>
            <a:r>
              <a:rPr lang="zh-CN" altLang="en-US" sz="1200" b="1" dirty="0"/>
              <a:t>反映外部设备的工作状态。</a:t>
            </a:r>
            <a:endParaRPr lang="en-US" altLang="zh-CN" sz="1600" b="1" dirty="0"/>
          </a:p>
          <a:p>
            <a:pPr marL="1257300" lvl="2" indent="-3429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rgbClr val="FF0000"/>
                </a:solidFill>
              </a:rPr>
              <a:t>数据缓冲</a:t>
            </a:r>
            <a:r>
              <a:rPr lang="zh-CN" altLang="en-US" sz="1600" b="1" dirty="0"/>
              <a:t>：</a:t>
            </a:r>
            <a:r>
              <a:rPr lang="zh-CN" altLang="en-US" sz="1200" b="1" dirty="0"/>
              <a:t>匹配</a:t>
            </a:r>
            <a:r>
              <a:rPr lang="en-US" altLang="zh-CN" sz="1200" b="1" dirty="0"/>
              <a:t>CPU</a:t>
            </a:r>
            <a:r>
              <a:rPr lang="zh-CN" altLang="en-US" sz="1200" b="1" dirty="0"/>
              <a:t>与外部设备的速度差距。</a:t>
            </a:r>
            <a:endParaRPr lang="en-US" altLang="zh-CN" sz="1600" b="1" dirty="0"/>
          </a:p>
          <a:p>
            <a:pPr marL="1257300" lvl="2" indent="-3429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rgbClr val="FF0000"/>
                </a:solidFill>
              </a:rPr>
              <a:t>格式转换</a:t>
            </a:r>
            <a:r>
              <a:rPr lang="zh-CN" altLang="en-US" sz="1600" b="1" dirty="0"/>
              <a:t>：</a:t>
            </a:r>
            <a:r>
              <a:rPr lang="zh-CN" altLang="en-US" sz="1200" b="1" dirty="0"/>
              <a:t>实现数据格式转换或逻辑电平信号转换。</a:t>
            </a:r>
            <a:endParaRPr lang="en-US" altLang="zh-CN" sz="1800" b="1" dirty="0"/>
          </a:p>
          <a:p>
            <a:pPr marL="857250" lvl="1" indent="-342900" eaLnBrk="1" hangingPunct="1"/>
            <a:endParaRPr lang="en-US" altLang="zh-CN" sz="2000" b="1" dirty="0">
              <a:solidFill>
                <a:srgbClr val="FF0000"/>
              </a:solidFill>
            </a:endParaRPr>
          </a:p>
          <a:p>
            <a:pPr marL="857250" lvl="1" indent="-342900" eaLnBrk="1" hangingPunct="1"/>
            <a:r>
              <a:rPr lang="zh-CN" altLang="en-US" sz="1600" b="1" dirty="0"/>
              <a:t>此外，接口还应具有</a:t>
            </a:r>
            <a:r>
              <a:rPr lang="zh-CN" altLang="en-US" sz="1600" b="1" dirty="0">
                <a:solidFill>
                  <a:srgbClr val="FF0000"/>
                </a:solidFill>
              </a:rPr>
              <a:t>中断</a:t>
            </a:r>
            <a:r>
              <a:rPr lang="zh-CN" altLang="en-US" sz="1600" b="1" dirty="0"/>
              <a:t>、</a:t>
            </a:r>
            <a:r>
              <a:rPr lang="zh-CN" altLang="en-US" sz="1600" b="1" dirty="0">
                <a:solidFill>
                  <a:srgbClr val="FF0000"/>
                </a:solidFill>
              </a:rPr>
              <a:t>时序控制</a:t>
            </a:r>
            <a:r>
              <a:rPr lang="zh-CN" altLang="en-US" sz="1600" b="1" dirty="0"/>
              <a:t>和</a:t>
            </a:r>
            <a:r>
              <a:rPr lang="zh-CN" altLang="en-US" sz="1600" b="1" dirty="0">
                <a:solidFill>
                  <a:srgbClr val="FF0000"/>
                </a:solidFill>
              </a:rPr>
              <a:t>数据检错、纠错</a:t>
            </a:r>
            <a:r>
              <a:rPr lang="zh-CN" altLang="en-US" sz="1600" b="1" dirty="0"/>
              <a:t>等功能。</a:t>
            </a:r>
            <a:endParaRPr lang="en-US" altLang="zh-CN" sz="1600" b="1" dirty="0"/>
          </a:p>
          <a:p>
            <a:pPr marL="1257300" lvl="2" indent="-342900" eaLnBrk="1" hangingPunct="1">
              <a:buFont typeface="+mj-ea"/>
              <a:buAutoNum type="circleNumDbPlain"/>
            </a:pPr>
            <a:endParaRPr lang="en-US" altLang="zh-CN" sz="1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987944" y="4221083"/>
            <a:ext cx="3741756" cy="2592293"/>
            <a:chOff x="2990484" y="4293097"/>
            <a:chExt cx="3741756" cy="2592293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990484" y="4293097"/>
              <a:ext cx="3741756" cy="2273501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3839167" y="6545843"/>
              <a:ext cx="2145091" cy="339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图</a:t>
              </a:r>
              <a:r>
                <a:rPr lang="en-US" altLang="zh-CN" sz="1200" b="1" dirty="0"/>
                <a:t>9.1    I/O</a:t>
              </a:r>
              <a:r>
                <a:rPr lang="zh-CN" altLang="en-US" sz="1200" b="1" dirty="0"/>
                <a:t>接口通用结构</a:t>
              </a:r>
              <a:endParaRPr lang="zh-CN" altLang="en-US" sz="1200" b="1" dirty="0"/>
            </a:p>
          </p:txBody>
        </p:sp>
      </p:grpSp>
      <p:sp>
        <p:nvSpPr>
          <p:cNvPr id="12" name="内容占位符 2"/>
          <p:cNvSpPr txBox="1">
            <a:spLocks noChangeArrowheads="1"/>
          </p:cNvSpPr>
          <p:nvPr/>
        </p:nvSpPr>
        <p:spPr bwMode="auto">
          <a:xfrm>
            <a:off x="457200" y="18864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b="1" dirty="0">
                <a:ea typeface="黑体" panose="02010609060101010101" pitchFamily="49" charset="-122"/>
              </a:rPr>
              <a:t>9.2.2  I/O</a:t>
            </a:r>
            <a:r>
              <a:rPr lang="zh-CN" altLang="en-US" b="1" dirty="0">
                <a:ea typeface="黑体" panose="02010609060101010101" pitchFamily="49" charset="-122"/>
              </a:rPr>
              <a:t>接口的结构</a:t>
            </a:r>
            <a:endParaRPr lang="en-US" altLang="zh-CN" b="1" dirty="0"/>
          </a:p>
          <a:p>
            <a:pPr lvl="1" eaLnBrk="1" hangingPunct="1"/>
            <a:endParaRPr lang="en-US" altLang="zh-CN" sz="800" b="1" dirty="0"/>
          </a:p>
          <a:p>
            <a:pPr lvl="1" eaLnBrk="1" hangingPunct="1"/>
            <a:r>
              <a:rPr lang="en-US" altLang="zh-CN" sz="1600" b="1" dirty="0"/>
              <a:t>I/O</a:t>
            </a:r>
            <a:r>
              <a:rPr lang="zh-CN" altLang="en-US" sz="1600" b="1" dirty="0"/>
              <a:t>接口内部主要包括总线接口和内部接口两部分（图</a:t>
            </a:r>
            <a:r>
              <a:rPr lang="en-US" altLang="zh-CN" sz="1600" b="1" dirty="0"/>
              <a:t>9.1</a:t>
            </a:r>
            <a:r>
              <a:rPr lang="zh-CN" altLang="en-US" sz="1600" b="1" dirty="0"/>
              <a:t>）：</a:t>
            </a:r>
            <a:endParaRPr lang="en-US" altLang="zh-CN" sz="1600" b="1" dirty="0"/>
          </a:p>
          <a:p>
            <a:pPr lvl="2" eaLnBrk="1" hangingPunct="1">
              <a:lnSpc>
                <a:spcPct val="150000"/>
              </a:lnSpc>
            </a:pPr>
            <a:r>
              <a:rPr lang="zh-CN" altLang="en-US" sz="1200" b="1" dirty="0">
                <a:solidFill>
                  <a:srgbClr val="FF0000"/>
                </a:solidFill>
              </a:rPr>
              <a:t>总线接口</a:t>
            </a:r>
            <a:r>
              <a:rPr lang="zh-CN" altLang="en-US" sz="1200" b="1" dirty="0"/>
              <a:t>：连接总线的总线接口必须按总线标准进行设计，这部分逻辑为接口的标准部分。</a:t>
            </a:r>
            <a:endParaRPr lang="en-US" altLang="zh-CN" sz="1200" b="1" dirty="0"/>
          </a:p>
          <a:p>
            <a:pPr lvl="2" eaLnBrk="1" hangingPunct="1">
              <a:lnSpc>
                <a:spcPct val="150000"/>
              </a:lnSpc>
            </a:pPr>
            <a:r>
              <a:rPr lang="zh-CN" altLang="en-US" sz="1200" b="1" dirty="0">
                <a:solidFill>
                  <a:srgbClr val="FF0000"/>
                </a:solidFill>
              </a:rPr>
              <a:t>内部接口</a:t>
            </a:r>
            <a:r>
              <a:rPr lang="zh-CN" altLang="en-US" sz="1200" b="1" dirty="0"/>
              <a:t>：连接设备的内部接口逻辑因设备而异，是非标准的。</a:t>
            </a:r>
            <a:endParaRPr lang="en-US" altLang="zh-CN" sz="1200" b="1" dirty="0"/>
          </a:p>
          <a:p>
            <a:pPr lvl="2" eaLnBrk="1" hangingPunct="1"/>
            <a:endParaRPr lang="en-US" altLang="zh-CN" sz="1200" b="1" dirty="0"/>
          </a:p>
          <a:p>
            <a:pPr lvl="1" eaLnBrk="1" hangingPunct="1"/>
            <a:r>
              <a:rPr lang="en-US" altLang="zh-CN" sz="1600" b="1" dirty="0"/>
              <a:t>I/O</a:t>
            </a:r>
            <a:r>
              <a:rPr lang="zh-CN" altLang="en-US" sz="1600" b="1" dirty="0"/>
              <a:t>接口应包括以下基本的功能部件：</a:t>
            </a:r>
            <a:endParaRPr lang="en-US" altLang="zh-CN" sz="1600" b="1" dirty="0"/>
          </a:p>
          <a:p>
            <a:pPr lvl="2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b="1" dirty="0">
                <a:solidFill>
                  <a:srgbClr val="FF0000"/>
                </a:solidFill>
              </a:rPr>
              <a:t>数据缓冲寄存器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DBR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lvl="2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b="1" dirty="0">
                <a:solidFill>
                  <a:srgbClr val="FF0000"/>
                </a:solidFill>
              </a:rPr>
              <a:t>设备状态寄存器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DSR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lvl="2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b="1" dirty="0">
                <a:solidFill>
                  <a:srgbClr val="FF0000"/>
                </a:solidFill>
              </a:rPr>
              <a:t>设备命令寄存器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DCR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lvl="2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b="1" dirty="0">
                <a:solidFill>
                  <a:srgbClr val="FF0000"/>
                </a:solidFill>
              </a:rPr>
              <a:t>设备存储器</a:t>
            </a:r>
            <a:r>
              <a:rPr lang="zh-CN" altLang="en-US" sz="1200" b="1" dirty="0"/>
              <a:t>：例如显卡中的显存。</a:t>
            </a:r>
            <a:endParaRPr lang="en-US" altLang="zh-CN" sz="1200" b="1" dirty="0"/>
          </a:p>
          <a:p>
            <a:pPr lvl="2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b="1" dirty="0">
                <a:solidFill>
                  <a:srgbClr val="FF0000"/>
                </a:solidFill>
              </a:rPr>
              <a:t>地址译码器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b="1" dirty="0">
                <a:solidFill>
                  <a:srgbClr val="FF0000"/>
                </a:solidFill>
              </a:rPr>
              <a:t>数据格式转换逻辑</a:t>
            </a:r>
            <a:r>
              <a:rPr lang="zh-CN" altLang="en-US" sz="1200" b="1" dirty="0"/>
              <a:t>：进行串并或并串传送的转换。</a:t>
            </a:r>
            <a:endParaRPr lang="en-US" altLang="zh-CN" sz="1200" b="1" dirty="0"/>
          </a:p>
          <a:p>
            <a:pPr lvl="2" eaLnBrk="1" hangingPunct="1"/>
            <a:endParaRPr lang="en-US" altLang="zh-CN" sz="1200" b="1" dirty="0"/>
          </a:p>
          <a:p>
            <a:pPr lvl="1" eaLnBrk="1" hangingPunct="1"/>
            <a:endParaRPr lang="en-US" altLang="zh-CN" sz="1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8864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b="1" dirty="0">
                <a:ea typeface="黑体" panose="02010609060101010101" pitchFamily="49" charset="-122"/>
              </a:rPr>
              <a:t>9.2.3  I/O</a:t>
            </a:r>
            <a:r>
              <a:rPr lang="zh-CN" altLang="en-US" b="1" dirty="0">
                <a:ea typeface="黑体" panose="02010609060101010101" pitchFamily="49" charset="-122"/>
              </a:rPr>
              <a:t>接口的编址</a:t>
            </a:r>
            <a:endParaRPr lang="en-US" altLang="zh-CN" b="1" dirty="0"/>
          </a:p>
          <a:p>
            <a:pPr lvl="1" eaLnBrk="1" hangingPunct="1"/>
            <a:endParaRPr lang="en-US" altLang="zh-CN" sz="800" b="1" dirty="0"/>
          </a:p>
          <a:p>
            <a:pPr lvl="1" eaLnBrk="1" hangingPunct="1"/>
            <a:r>
              <a:rPr lang="en-US" altLang="zh-CN" sz="1400" b="1" dirty="0"/>
              <a:t>I/O</a:t>
            </a:r>
            <a:r>
              <a:rPr lang="zh-CN" altLang="en-US" sz="1400" b="1" dirty="0"/>
              <a:t>接口中的命令寄存器、状态寄存器、数据缓冲寄存器、设备存储器，都由</a:t>
            </a:r>
            <a:r>
              <a:rPr lang="en-US" altLang="zh-CN" sz="1400" b="1" dirty="0"/>
              <a:t>CPU</a:t>
            </a:r>
            <a:r>
              <a:rPr lang="zh-CN" altLang="en-US" sz="1400" b="1" dirty="0"/>
              <a:t>进行统一的设备地址分配，并通过对应的设备地址访问。</a:t>
            </a:r>
            <a:endParaRPr lang="en-US" altLang="zh-CN" sz="1400" b="1" dirty="0"/>
          </a:p>
          <a:p>
            <a:pPr lvl="1" eaLnBrk="1" hangingPunct="1"/>
            <a:endParaRPr lang="en-US" altLang="zh-CN" sz="1400" b="1" dirty="0"/>
          </a:p>
          <a:p>
            <a:pPr lvl="1" eaLnBrk="1" hangingPunct="1"/>
            <a:r>
              <a:rPr lang="zh-CN" altLang="en-US" sz="1400" b="1" dirty="0"/>
              <a:t>通常有两种编址方法：</a:t>
            </a:r>
            <a:r>
              <a:rPr lang="zh-CN" altLang="en-US" sz="1400" b="1" dirty="0">
                <a:solidFill>
                  <a:srgbClr val="FF0000"/>
                </a:solidFill>
              </a:rPr>
              <a:t>统一编址</a:t>
            </a:r>
            <a:r>
              <a:rPr lang="zh-CN" altLang="en-US" sz="1400" b="1" dirty="0"/>
              <a:t>、</a:t>
            </a:r>
            <a:r>
              <a:rPr lang="zh-CN" altLang="en-US" sz="1400" b="1" dirty="0">
                <a:solidFill>
                  <a:srgbClr val="FF0000"/>
                </a:solidFill>
              </a:rPr>
              <a:t>独立编址</a:t>
            </a:r>
            <a:r>
              <a:rPr lang="zh-CN" altLang="en-US" sz="1400" b="1" dirty="0"/>
              <a:t>。</a:t>
            </a:r>
            <a:endParaRPr lang="en-US" altLang="zh-CN" sz="1400" b="1" dirty="0"/>
          </a:p>
          <a:p>
            <a:pPr lvl="1" eaLnBrk="1" hangingPunct="1"/>
            <a:endParaRPr lang="en-US" altLang="zh-CN" sz="800" b="1" dirty="0"/>
          </a:p>
          <a:p>
            <a:pPr lvl="1" eaLnBrk="1" hangingPunct="1"/>
            <a:r>
              <a:rPr lang="en-US" altLang="zh-CN" sz="2000" b="1" dirty="0"/>
              <a:t>1</a:t>
            </a:r>
            <a:r>
              <a:rPr lang="zh-CN" altLang="en-US" sz="2000" b="1" dirty="0"/>
              <a:t>、统一编址</a:t>
            </a:r>
            <a:endParaRPr lang="en-US" altLang="zh-CN" sz="1400" b="1" dirty="0"/>
          </a:p>
          <a:p>
            <a:pPr lvl="1" eaLnBrk="1" hangingPunct="1"/>
            <a:endParaRPr lang="en-US" altLang="zh-CN" sz="700" b="1" dirty="0"/>
          </a:p>
          <a:p>
            <a:pPr lvl="2" eaLnBrk="1" hangingPunct="1"/>
            <a:r>
              <a:rPr lang="zh-CN" altLang="en-US" sz="1400" b="1" dirty="0"/>
              <a:t>也称</a:t>
            </a:r>
            <a:r>
              <a:rPr lang="zh-CN" altLang="en-US" sz="1400" b="1" dirty="0">
                <a:solidFill>
                  <a:srgbClr val="FF0000"/>
                </a:solidFill>
              </a:rPr>
              <a:t>内存映射编址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Memory-mapped</a:t>
            </a:r>
            <a:r>
              <a:rPr lang="zh-CN" altLang="en-US" sz="1400" b="1" dirty="0"/>
              <a:t>，外部设备与内存地址统一编址，两者在逻辑上处于同一个地址空间，通过不同的地址区域来区分是访问内存，还是访问外部设备；图</a:t>
            </a:r>
            <a:r>
              <a:rPr lang="en-US" altLang="zh-CN" sz="1400" b="1" dirty="0"/>
              <a:t>9.2</a:t>
            </a:r>
            <a:r>
              <a:rPr lang="zh-CN" altLang="en-US" sz="1400" b="1" dirty="0"/>
              <a:t>。</a:t>
            </a:r>
            <a:endParaRPr lang="en-US" altLang="zh-CN" sz="1400" b="1" dirty="0"/>
          </a:p>
          <a:p>
            <a:pPr lvl="2" eaLnBrk="1" hangingPunct="1"/>
            <a:endParaRPr lang="en-US" altLang="zh-CN" sz="1400" b="1" dirty="0"/>
          </a:p>
          <a:p>
            <a:pPr lvl="2" eaLnBrk="1" hangingPunct="1"/>
            <a:r>
              <a:rPr lang="zh-CN" altLang="en-US" sz="1400" b="1" dirty="0"/>
              <a:t>统一编址不需要设置专用的</a:t>
            </a:r>
            <a:r>
              <a:rPr lang="en-US" altLang="zh-CN" sz="1400" b="1" dirty="0"/>
              <a:t>I/O</a:t>
            </a:r>
            <a:r>
              <a:rPr lang="zh-CN" altLang="en-US" sz="1400" b="1" dirty="0"/>
              <a:t>指令，</a:t>
            </a:r>
            <a:r>
              <a:rPr lang="zh-CN" altLang="en-US" sz="1400" b="1" dirty="0">
                <a:solidFill>
                  <a:srgbClr val="FF0000"/>
                </a:solidFill>
              </a:rPr>
              <a:t>访存指令</a:t>
            </a:r>
            <a:r>
              <a:rPr lang="zh-CN" altLang="en-US" sz="1400" b="1" dirty="0"/>
              <a:t>就可以访问外部设备。</a:t>
            </a:r>
            <a:endParaRPr lang="en-US" altLang="zh-CN" sz="1400" b="1" dirty="0"/>
          </a:p>
          <a:p>
            <a:pPr lvl="2" eaLnBrk="1" hangingPunct="1"/>
            <a:endParaRPr lang="en-US" altLang="zh-CN" sz="1400" b="1" dirty="0"/>
          </a:p>
          <a:p>
            <a:pPr lvl="2" eaLnBrk="1" hangingPunct="1"/>
            <a:r>
              <a:rPr lang="zh-CN" altLang="en-US" sz="1400" b="1" dirty="0"/>
              <a:t>由于</a:t>
            </a:r>
            <a:r>
              <a:rPr lang="en-US" altLang="zh-CN" sz="1400" b="1" dirty="0"/>
              <a:t>I/O</a:t>
            </a:r>
            <a:r>
              <a:rPr lang="zh-CN" altLang="en-US" sz="1400" b="1" dirty="0"/>
              <a:t>接口中的数据是动态变化的，因此统一编址中的</a:t>
            </a:r>
            <a:r>
              <a:rPr lang="en-US" altLang="zh-CN" sz="1400" b="1" dirty="0"/>
              <a:t>I/O</a:t>
            </a:r>
            <a:r>
              <a:rPr lang="zh-CN" altLang="en-US" sz="1400" b="1" dirty="0"/>
              <a:t>地址空间</a:t>
            </a:r>
            <a:r>
              <a:rPr lang="zh-CN" altLang="en-US" sz="1400" b="1" dirty="0">
                <a:solidFill>
                  <a:srgbClr val="FF0000"/>
                </a:solidFill>
              </a:rPr>
              <a:t>不能使用</a:t>
            </a:r>
            <a:r>
              <a:rPr lang="en-US" altLang="zh-CN" sz="1400" b="1" dirty="0">
                <a:solidFill>
                  <a:srgbClr val="FF0000"/>
                </a:solidFill>
              </a:rPr>
              <a:t>cache</a:t>
            </a:r>
            <a:r>
              <a:rPr lang="zh-CN" altLang="en-US" sz="1400" b="1" dirty="0">
                <a:solidFill>
                  <a:srgbClr val="FF0000"/>
                </a:solidFill>
              </a:rPr>
              <a:t>进行缓存</a:t>
            </a:r>
            <a:r>
              <a:rPr lang="zh-CN" altLang="en-US" sz="1400" b="1" dirty="0"/>
              <a:t>，否则</a:t>
            </a:r>
            <a:r>
              <a:rPr lang="en-US" altLang="zh-CN" sz="1400" b="1" dirty="0"/>
              <a:t>CPU</a:t>
            </a:r>
            <a:r>
              <a:rPr lang="zh-CN" altLang="en-US" sz="1400" b="1" dirty="0"/>
              <a:t>无法了解设备状态的实时变化；在</a:t>
            </a:r>
            <a:r>
              <a:rPr lang="en-US" altLang="zh-CN" sz="1400" b="1" dirty="0"/>
              <a:t>C</a:t>
            </a:r>
            <a:r>
              <a:rPr lang="zh-CN" altLang="en-US" sz="1400" b="1" dirty="0"/>
              <a:t>语言中接口变量应该声明为</a:t>
            </a:r>
            <a:r>
              <a:rPr lang="en-US" altLang="zh-CN" sz="1400" b="1" dirty="0">
                <a:solidFill>
                  <a:srgbClr val="FF0000"/>
                </a:solidFill>
              </a:rPr>
              <a:t>volatile</a:t>
            </a:r>
            <a:r>
              <a:rPr lang="zh-CN" altLang="en-US" sz="1400" b="1" dirty="0">
                <a:solidFill>
                  <a:srgbClr val="FF0000"/>
                </a:solidFill>
              </a:rPr>
              <a:t>型</a:t>
            </a:r>
            <a:r>
              <a:rPr lang="zh-CN" altLang="en-US" sz="1400" b="1" dirty="0"/>
              <a:t>，表明该变量是会经常自动变化的。</a:t>
            </a:r>
            <a:endParaRPr lang="en-US" altLang="zh-CN" sz="1400" b="1" dirty="0"/>
          </a:p>
          <a:p>
            <a:pPr lvl="2" eaLnBrk="1" hangingPunct="1"/>
            <a:endParaRPr lang="en-US" altLang="zh-CN" sz="1400" b="1" dirty="0"/>
          </a:p>
          <a:p>
            <a:pPr lvl="2" eaLnBrk="1" hangingPunct="1"/>
            <a:endParaRPr lang="en-US" altLang="zh-CN" sz="1050" b="1" dirty="0"/>
          </a:p>
          <a:p>
            <a:pPr lvl="2" eaLnBrk="1" hangingPunct="1"/>
            <a:endParaRPr lang="en-US" altLang="zh-CN" sz="800" b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4792883" y="4509120"/>
            <a:ext cx="3307509" cy="2215803"/>
            <a:chOff x="3491880" y="5213451"/>
            <a:chExt cx="2455535" cy="162057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491880" y="5213451"/>
              <a:ext cx="2455535" cy="1409908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3790699" y="6631432"/>
              <a:ext cx="1803223" cy="202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图</a:t>
              </a:r>
              <a:r>
                <a:rPr lang="en-US" altLang="zh-CN" sz="1200" b="1" dirty="0"/>
                <a:t>9.2    I/O</a:t>
              </a:r>
              <a:r>
                <a:rPr lang="zh-CN" altLang="en-US" sz="1200" b="1" dirty="0"/>
                <a:t>设备统一编址地址空间</a:t>
              </a:r>
              <a:endParaRPr lang="zh-CN" altLang="en-US" sz="1200" b="1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92576" y="4826606"/>
            <a:ext cx="3713899" cy="1835745"/>
            <a:chOff x="492576" y="4826606"/>
            <a:chExt cx="3713899" cy="1835745"/>
          </a:xfrm>
        </p:grpSpPr>
        <p:sp>
          <p:nvSpPr>
            <p:cNvPr id="7" name="文本框 6"/>
            <p:cNvSpPr txBox="1"/>
            <p:nvPr/>
          </p:nvSpPr>
          <p:spPr>
            <a:xfrm>
              <a:off x="492576" y="5211376"/>
              <a:ext cx="3713899" cy="145097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b="1" dirty="0"/>
                <a:t>l</a:t>
              </a:r>
              <a:r>
                <a:rPr lang="en-US" altLang="zh-CN" sz="1000" b="1" dirty="0"/>
                <a:t>w</a:t>
              </a:r>
              <a:r>
                <a:rPr lang="zh-CN" altLang="en-US" sz="1000" b="1" dirty="0"/>
                <a:t>  $t0,0x</a:t>
              </a:r>
              <a:r>
                <a:rPr lang="en-US" altLang="zh-CN" sz="1000" b="1" dirty="0"/>
                <a:t>0000</a:t>
              </a:r>
              <a:r>
                <a:rPr lang="zh-CN" altLang="en-US" sz="1000" b="1" dirty="0"/>
                <a:t>000</a:t>
              </a:r>
              <a:r>
                <a:rPr lang="en-US" altLang="zh-CN" sz="1000" b="1" dirty="0"/>
                <a:t>4</a:t>
              </a:r>
              <a:r>
                <a:rPr lang="zh-CN" altLang="en-US" sz="1000" b="1" dirty="0"/>
                <a:t>	#从</a:t>
              </a:r>
              <a:r>
                <a:rPr lang="en-US" altLang="zh-CN" sz="1000" b="1" dirty="0"/>
                <a:t>ROM</a:t>
              </a:r>
              <a:r>
                <a:rPr lang="zh-CN" altLang="en-US" sz="1000" b="1" dirty="0"/>
                <a:t>读取一个字</a:t>
              </a:r>
              <a:endParaRPr lang="zh-CN" altLang="en-US" sz="1000" b="1" dirty="0"/>
            </a:p>
            <a:p>
              <a:pPr>
                <a:lnSpc>
                  <a:spcPct val="150000"/>
                </a:lnSpc>
              </a:pPr>
              <a:r>
                <a:rPr lang="en-US" altLang="zh-CN" sz="1000" b="1" dirty="0" err="1"/>
                <a:t>sw</a:t>
              </a:r>
              <a:r>
                <a:rPr lang="zh-CN" altLang="en-US" sz="1000" b="1" dirty="0"/>
                <a:t>  $t</a:t>
              </a:r>
              <a:r>
                <a:rPr lang="en-US" altLang="zh-CN" sz="1000" b="1" dirty="0"/>
                <a:t>0</a:t>
              </a:r>
              <a:r>
                <a:rPr lang="zh-CN" altLang="en-US" sz="1000" b="1" dirty="0"/>
                <a:t>,</a:t>
              </a:r>
              <a:r>
                <a:rPr lang="en-US" altLang="zh-CN" sz="1000" b="1" dirty="0"/>
                <a:t>0x00000004</a:t>
              </a:r>
              <a:r>
                <a:rPr lang="zh-CN" altLang="en-US" sz="1000" b="1" dirty="0"/>
                <a:t>	#写</a:t>
              </a:r>
              <a:r>
                <a:rPr lang="en-US" altLang="zh-CN" sz="1000" b="1" dirty="0"/>
                <a:t>ROM</a:t>
              </a:r>
              <a:r>
                <a:rPr lang="zh-CN" altLang="en-US" sz="1000" b="1" dirty="0"/>
                <a:t>（会产生总线错误）</a:t>
              </a:r>
              <a:endParaRPr lang="en-US" altLang="zh-CN" sz="1000" b="1" dirty="0"/>
            </a:p>
            <a:p>
              <a:pPr>
                <a:lnSpc>
                  <a:spcPct val="150000"/>
                </a:lnSpc>
              </a:pPr>
              <a:r>
                <a:rPr lang="en-US" altLang="zh-CN" sz="1000" b="1" dirty="0" err="1"/>
                <a:t>lbu</a:t>
              </a:r>
              <a:r>
                <a:rPr lang="en-US" altLang="zh-CN" sz="1000" b="1" dirty="0"/>
                <a:t> </a:t>
              </a:r>
              <a:r>
                <a:rPr lang="zh-CN" altLang="en-US" sz="1000" b="1" dirty="0"/>
                <a:t>$t0,0x</a:t>
              </a:r>
              <a:r>
                <a:rPr lang="en-US" altLang="zh-CN" sz="1000" b="1" dirty="0"/>
                <a:t>0001</a:t>
              </a:r>
              <a:r>
                <a:rPr lang="zh-CN" altLang="en-US" sz="1000" b="1" dirty="0"/>
                <a:t>000</a:t>
              </a:r>
              <a:r>
                <a:rPr lang="en-US" altLang="zh-CN" sz="1000" b="1" dirty="0"/>
                <a:t>1</a:t>
              </a:r>
              <a:r>
                <a:rPr lang="zh-CN" altLang="en-US" sz="1000" b="1" dirty="0"/>
                <a:t>	#从内存读取一个字</a:t>
              </a:r>
              <a:endParaRPr lang="zh-CN" altLang="en-US" sz="1000" b="1" dirty="0"/>
            </a:p>
            <a:p>
              <a:pPr>
                <a:lnSpc>
                  <a:spcPct val="150000"/>
                </a:lnSpc>
              </a:pPr>
              <a:r>
                <a:rPr lang="en-US" altLang="zh-CN" sz="1000" b="1" dirty="0"/>
                <a:t>sb</a:t>
              </a:r>
              <a:r>
                <a:rPr lang="zh-CN" altLang="en-US" sz="1000" b="1" dirty="0"/>
                <a:t>  $t</a:t>
              </a:r>
              <a:r>
                <a:rPr lang="en-US" altLang="zh-CN" sz="1000" b="1" dirty="0"/>
                <a:t>0</a:t>
              </a:r>
              <a:r>
                <a:rPr lang="zh-CN" altLang="en-US" sz="1000" b="1" dirty="0"/>
                <a:t>,</a:t>
              </a:r>
              <a:r>
                <a:rPr lang="en-US" altLang="zh-CN" sz="1000" b="1" dirty="0"/>
                <a:t>0xff000002</a:t>
              </a:r>
              <a:r>
                <a:rPr lang="zh-CN" altLang="en-US" sz="1000" b="1" dirty="0"/>
                <a:t>	#写一个字到内容</a:t>
              </a:r>
              <a:endParaRPr lang="en-US" altLang="zh-CN" sz="1000" b="1" dirty="0"/>
            </a:p>
            <a:p>
              <a:pPr>
                <a:lnSpc>
                  <a:spcPct val="150000"/>
                </a:lnSpc>
              </a:pPr>
              <a:r>
                <a:rPr lang="zh-CN" altLang="en-US" sz="1000" b="1" dirty="0"/>
                <a:t>l</a:t>
              </a:r>
              <a:r>
                <a:rPr lang="en-US" altLang="zh-CN" sz="1000" b="1" dirty="0" err="1"/>
                <a:t>bu</a:t>
              </a:r>
              <a:r>
                <a:rPr lang="zh-CN" altLang="en-US" sz="1000" b="1" dirty="0"/>
                <a:t>  $t0,0x</a:t>
              </a:r>
              <a:r>
                <a:rPr lang="en-US" altLang="zh-CN" sz="1000" b="1" dirty="0" err="1"/>
                <a:t>ffff</a:t>
              </a:r>
              <a:r>
                <a:rPr lang="zh-CN" altLang="en-US" sz="1000" b="1" dirty="0"/>
                <a:t>000</a:t>
              </a:r>
              <a:r>
                <a:rPr lang="en-US" altLang="zh-CN" sz="1000" b="1" dirty="0"/>
                <a:t>0</a:t>
              </a:r>
              <a:r>
                <a:rPr lang="zh-CN" altLang="en-US" sz="1000" b="1" dirty="0"/>
                <a:t>	#从</a:t>
              </a:r>
              <a:r>
                <a:rPr lang="en-US" altLang="zh-CN" sz="1000" b="1" dirty="0"/>
                <a:t>I/O</a:t>
              </a:r>
              <a:r>
                <a:rPr lang="zh-CN" altLang="en-US" sz="1000" b="1" dirty="0"/>
                <a:t>设备读一个字</a:t>
              </a:r>
              <a:endParaRPr lang="zh-CN" altLang="en-US" sz="1000" b="1" dirty="0"/>
            </a:p>
            <a:p>
              <a:pPr>
                <a:lnSpc>
                  <a:spcPct val="150000"/>
                </a:lnSpc>
              </a:pPr>
              <a:r>
                <a:rPr lang="en-US" altLang="zh-CN" sz="1000" b="1" dirty="0"/>
                <a:t>sb</a:t>
              </a:r>
              <a:r>
                <a:rPr lang="zh-CN" altLang="en-US" sz="1000" b="1" dirty="0"/>
                <a:t>  $t</a:t>
              </a:r>
              <a:r>
                <a:rPr lang="en-US" altLang="zh-CN" sz="1000" b="1" dirty="0"/>
                <a:t>0</a:t>
              </a:r>
              <a:r>
                <a:rPr lang="zh-CN" altLang="en-US" sz="1000" b="1" dirty="0"/>
                <a:t>,</a:t>
              </a:r>
              <a:r>
                <a:rPr lang="en-US" altLang="zh-CN" sz="1000" b="1" dirty="0"/>
                <a:t>0xffff0004</a:t>
              </a:r>
              <a:r>
                <a:rPr lang="zh-CN" altLang="en-US" sz="1000" b="1" dirty="0"/>
                <a:t>	#写一个字到</a:t>
              </a:r>
              <a:r>
                <a:rPr lang="en-US" altLang="zh-CN" sz="1000" b="1" dirty="0"/>
                <a:t>I/O</a:t>
              </a:r>
              <a:r>
                <a:rPr lang="zh-CN" altLang="en-US" sz="1000" b="1" dirty="0"/>
                <a:t>设备</a:t>
              </a:r>
              <a:endParaRPr lang="zh-CN" altLang="en-US" sz="1000" b="1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763688" y="4826606"/>
              <a:ext cx="1130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/>
                <a:t>MIPS</a:t>
              </a:r>
              <a:r>
                <a:rPr lang="zh-CN" altLang="en-US" sz="1200" b="1" dirty="0"/>
                <a:t>汇编代码</a:t>
              </a:r>
              <a:endParaRPr lang="zh-CN" altLang="en-US" sz="1200" b="1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271189"/>
            <a:ext cx="8229600" cy="4525963"/>
          </a:xfrm>
        </p:spPr>
        <p:txBody>
          <a:bodyPr/>
          <a:lstStyle/>
          <a:p>
            <a:pPr lvl="1" eaLnBrk="1" hangingPunct="1"/>
            <a:r>
              <a:rPr lang="en-US" altLang="zh-CN" sz="2000" b="1" dirty="0"/>
              <a:t>2</a:t>
            </a:r>
            <a:r>
              <a:rPr lang="zh-CN" altLang="en-US" sz="2000" b="1" dirty="0"/>
              <a:t>、独立编址</a:t>
            </a:r>
            <a:endParaRPr lang="en-US" altLang="zh-CN" sz="1400" b="1" dirty="0"/>
          </a:p>
          <a:p>
            <a:pPr lvl="1" eaLnBrk="1" hangingPunct="1"/>
            <a:endParaRPr lang="en-US" altLang="zh-CN" sz="700" b="1" dirty="0"/>
          </a:p>
          <a:p>
            <a:pPr lvl="2" eaLnBrk="1" hangingPunct="1"/>
            <a:r>
              <a:rPr lang="zh-CN" altLang="en-US" sz="1400" b="1" dirty="0"/>
              <a:t>也称</a:t>
            </a:r>
            <a:r>
              <a:rPr lang="zh-CN" altLang="en-US" sz="1400" b="1" dirty="0">
                <a:solidFill>
                  <a:srgbClr val="FF0000"/>
                </a:solidFill>
              </a:rPr>
              <a:t>端口映射编址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Port-mapped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I/O</a:t>
            </a:r>
            <a:r>
              <a:rPr lang="zh-CN" altLang="en-US" sz="1400" b="1" dirty="0"/>
              <a:t>地址空间与主存地址空间相互独立。</a:t>
            </a:r>
            <a:endParaRPr lang="en-US" altLang="zh-CN" sz="1400" b="1" dirty="0"/>
          </a:p>
          <a:p>
            <a:pPr lvl="2" eaLnBrk="1" hangingPunct="1"/>
            <a:endParaRPr lang="en-US" altLang="zh-CN" sz="1400" b="1" dirty="0"/>
          </a:p>
          <a:p>
            <a:pPr lvl="2" eaLnBrk="1" hangingPunct="1"/>
            <a:r>
              <a:rPr lang="zh-CN" altLang="en-US" sz="1400" b="1" dirty="0"/>
              <a:t>独立编址需要使用特殊的</a:t>
            </a:r>
            <a:r>
              <a:rPr lang="en-US" altLang="zh-CN" sz="1400" b="1" dirty="0">
                <a:solidFill>
                  <a:srgbClr val="FF0000"/>
                </a:solidFill>
              </a:rPr>
              <a:t>I/O</a:t>
            </a:r>
            <a:r>
              <a:rPr lang="zh-CN" altLang="en-US" sz="1400" b="1" dirty="0">
                <a:solidFill>
                  <a:srgbClr val="FF0000"/>
                </a:solidFill>
              </a:rPr>
              <a:t>指令</a:t>
            </a:r>
            <a:r>
              <a:rPr lang="zh-CN" altLang="en-US" sz="1400" b="1" dirty="0"/>
              <a:t>访问外部设备。</a:t>
            </a:r>
            <a:endParaRPr lang="en-US" altLang="zh-CN" sz="1400" b="1" dirty="0"/>
          </a:p>
          <a:p>
            <a:pPr lvl="2" eaLnBrk="1" hangingPunct="1"/>
            <a:endParaRPr lang="en-US" altLang="zh-CN" sz="1400" b="1" dirty="0"/>
          </a:p>
          <a:p>
            <a:pPr lvl="2" eaLnBrk="1" hangingPunct="1"/>
            <a:r>
              <a:rPr lang="zh-CN" altLang="en-US" sz="1400" b="1" dirty="0"/>
              <a:t>例如：</a:t>
            </a:r>
            <a:r>
              <a:rPr lang="en-US" altLang="zh-CN" sz="1400" b="1" dirty="0"/>
              <a:t>80386</a:t>
            </a:r>
            <a:r>
              <a:rPr lang="zh-CN" altLang="en-US" sz="1400" b="1" dirty="0"/>
              <a:t>处理器的主存空间为</a:t>
            </a:r>
            <a:r>
              <a:rPr lang="en-US" altLang="zh-CN" sz="1400" b="1" dirty="0"/>
              <a:t>00000000H</a:t>
            </a:r>
            <a:r>
              <a:rPr lang="zh-CN" altLang="en-US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1400" b="1" dirty="0"/>
              <a:t>FFFFFFFFH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4GB</a:t>
            </a:r>
            <a:r>
              <a:rPr lang="zh-CN" altLang="en-US" sz="1400" b="1" dirty="0"/>
              <a:t>；而</a:t>
            </a:r>
            <a:r>
              <a:rPr lang="en-US" altLang="zh-CN" sz="1400" b="1" dirty="0"/>
              <a:t>I/O</a:t>
            </a:r>
            <a:r>
              <a:rPr lang="zh-CN" altLang="en-US" sz="1400" b="1" dirty="0"/>
              <a:t>地址空间是</a:t>
            </a:r>
            <a:r>
              <a:rPr lang="en-US" altLang="zh-CN" sz="1400" b="1" dirty="0"/>
              <a:t>0000H</a:t>
            </a:r>
            <a:r>
              <a:rPr lang="zh-CN" altLang="en-US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1400" b="1" dirty="0"/>
              <a:t>FFFFH</a:t>
            </a:r>
            <a:r>
              <a:rPr lang="zh-CN" altLang="en-US" sz="1400" b="1" dirty="0"/>
              <a:t>，共</a:t>
            </a:r>
            <a:r>
              <a:rPr lang="en-US" altLang="zh-CN" sz="1400" b="1" dirty="0"/>
              <a:t>64KB</a:t>
            </a:r>
            <a:r>
              <a:rPr lang="zh-CN" altLang="en-US" sz="1400" b="1" dirty="0"/>
              <a:t>；用</a:t>
            </a:r>
            <a:r>
              <a:rPr lang="en-US" altLang="zh-CN" sz="1400" b="1" dirty="0"/>
              <a:t>MOV</a:t>
            </a:r>
            <a:r>
              <a:rPr lang="zh-CN" altLang="en-US" sz="1400" b="1" dirty="0"/>
              <a:t>指令访问内存，用</a:t>
            </a:r>
            <a:r>
              <a:rPr lang="en-US" altLang="zh-CN" sz="1400" b="1" dirty="0">
                <a:solidFill>
                  <a:srgbClr val="FF0000"/>
                </a:solidFill>
              </a:rPr>
              <a:t>IN/OUT</a:t>
            </a:r>
            <a:r>
              <a:rPr lang="zh-CN" altLang="en-US" sz="1400" b="1" dirty="0"/>
              <a:t>指令访问外部设备。</a:t>
            </a:r>
            <a:endParaRPr lang="en-US" altLang="zh-CN" sz="1400" b="1" dirty="0"/>
          </a:p>
          <a:p>
            <a:pPr lvl="2" eaLnBrk="1" hangingPunct="1"/>
            <a:endParaRPr lang="en-US" altLang="zh-CN" sz="1400" b="1" dirty="0"/>
          </a:p>
          <a:p>
            <a:pPr lvl="2" eaLnBrk="1" hangingPunct="1"/>
            <a:r>
              <a:rPr lang="zh-CN" altLang="en-US" sz="1400" b="1" dirty="0"/>
              <a:t>表</a:t>
            </a:r>
            <a:r>
              <a:rPr lang="en-US" altLang="zh-CN" sz="1400" b="1" dirty="0"/>
              <a:t>9.1</a:t>
            </a:r>
            <a:r>
              <a:rPr lang="zh-CN" altLang="en-US" sz="1400" b="1" dirty="0"/>
              <a:t>为个人计算机中常见的</a:t>
            </a:r>
            <a:r>
              <a:rPr lang="en-US" altLang="zh-CN" sz="1400" b="1" dirty="0"/>
              <a:t>I/O</a:t>
            </a:r>
            <a:r>
              <a:rPr lang="zh-CN" altLang="en-US" sz="1400" b="1" dirty="0"/>
              <a:t>端口；图</a:t>
            </a:r>
            <a:r>
              <a:rPr lang="en-US" altLang="zh-CN" sz="1400" b="1" dirty="0"/>
              <a:t>9.3</a:t>
            </a:r>
            <a:r>
              <a:rPr lang="zh-CN" altLang="en-US" sz="1400" b="1" dirty="0"/>
              <a:t>为</a:t>
            </a:r>
            <a:r>
              <a:rPr lang="en-US" altLang="zh-CN" sz="1400" b="1" dirty="0"/>
              <a:t>Windows</a:t>
            </a:r>
            <a:r>
              <a:rPr lang="zh-CN" altLang="en-US" sz="1400" b="1" dirty="0"/>
              <a:t>系统（设备管理器）中的</a:t>
            </a:r>
            <a:r>
              <a:rPr lang="en-US" altLang="zh-CN" sz="1400" b="1" dirty="0"/>
              <a:t>I/O</a:t>
            </a:r>
            <a:r>
              <a:rPr lang="zh-CN" altLang="en-US" sz="1400" b="1" dirty="0"/>
              <a:t>编址。</a:t>
            </a:r>
            <a:endParaRPr lang="en-US" altLang="zh-CN" sz="1400" b="1" dirty="0"/>
          </a:p>
          <a:p>
            <a:pPr lvl="2" eaLnBrk="1" hangingPunct="1"/>
            <a:endParaRPr lang="en-US" altLang="zh-CN" sz="800" b="1" dirty="0"/>
          </a:p>
        </p:txBody>
      </p:sp>
      <p:graphicFrame>
        <p:nvGraphicFramePr>
          <p:cNvPr id="2" name="表格 6"/>
          <p:cNvGraphicFramePr>
            <a:graphicFrameLocks noGrp="1"/>
          </p:cNvGraphicFramePr>
          <p:nvPr/>
        </p:nvGraphicFramePr>
        <p:xfrm>
          <a:off x="251520" y="4005064"/>
          <a:ext cx="410445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037"/>
                <a:gridCol w="1386641"/>
                <a:gridCol w="116477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I/O</a:t>
                      </a:r>
                      <a:r>
                        <a:rPr lang="zh-CN" altLang="en-US" sz="1000" b="1" dirty="0"/>
                        <a:t>地址范围（十六进制）</a:t>
                      </a:r>
                      <a:endParaRPr lang="zh-CN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IRQ</a:t>
                      </a:r>
                      <a:r>
                        <a:rPr lang="zh-CN" altLang="en-US" sz="1000" b="1" dirty="0"/>
                        <a:t>中断号</a:t>
                      </a:r>
                      <a:endParaRPr lang="zh-CN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/>
                        <a:t>设备</a:t>
                      </a:r>
                      <a:endParaRPr lang="zh-CN" altLang="en-US" sz="1000" b="1" dirty="0"/>
                    </a:p>
                  </a:txBody>
                  <a:tcPr anchor="ctr"/>
                </a:tc>
              </a:tr>
              <a:tr h="21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0000</a:t>
                      </a:r>
                      <a:r>
                        <a:rPr lang="zh-CN" altLang="en-US" sz="1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～</a:t>
                      </a:r>
                      <a:r>
                        <a:rPr lang="en-US" altLang="zh-CN" sz="1000" b="1" dirty="0"/>
                        <a:t>000F</a:t>
                      </a:r>
                      <a:endParaRPr lang="zh-CN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00000004</a:t>
                      </a:r>
                      <a:endParaRPr lang="zh-CN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DMA</a:t>
                      </a:r>
                      <a:r>
                        <a:rPr lang="zh-CN" altLang="en-US" sz="1000" b="1" dirty="0"/>
                        <a:t>控制器</a:t>
                      </a:r>
                      <a:endParaRPr lang="zh-CN" altLang="en-US" sz="1000" b="1" dirty="0"/>
                    </a:p>
                  </a:txBody>
                  <a:tcPr anchor="ctr"/>
                </a:tc>
              </a:tr>
              <a:tr h="21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0020</a:t>
                      </a:r>
                      <a:r>
                        <a:rPr lang="zh-CN" altLang="en-US" sz="1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～</a:t>
                      </a:r>
                      <a:r>
                        <a:rPr lang="en-US" altLang="zh-CN" sz="1000" b="1" dirty="0"/>
                        <a:t>0021</a:t>
                      </a:r>
                      <a:endParaRPr lang="zh-CN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/>
                        <a:t>无</a:t>
                      </a:r>
                      <a:endParaRPr lang="zh-CN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/>
                        <a:t>中断控制器</a:t>
                      </a:r>
                      <a:endParaRPr lang="zh-CN" altLang="en-US" sz="1000" b="1" dirty="0"/>
                    </a:p>
                  </a:txBody>
                  <a:tcPr anchor="ctr"/>
                </a:tc>
              </a:tr>
              <a:tr h="21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0040</a:t>
                      </a:r>
                      <a:r>
                        <a:rPr lang="zh-CN" altLang="en-US" sz="1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～</a:t>
                      </a:r>
                      <a:r>
                        <a:rPr lang="en-US" altLang="zh-CN" sz="1000" b="1" dirty="0"/>
                        <a:t>0043</a:t>
                      </a:r>
                      <a:endParaRPr lang="zh-CN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00000004</a:t>
                      </a:r>
                      <a:endParaRPr lang="zh-CN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/>
                        <a:t>计时器</a:t>
                      </a:r>
                      <a:endParaRPr lang="zh-CN" altLang="en-US" sz="1000" b="1" dirty="0"/>
                    </a:p>
                  </a:txBody>
                  <a:tcPr anchor="ctr"/>
                </a:tc>
              </a:tr>
              <a:tr h="21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0060</a:t>
                      </a:r>
                      <a:r>
                        <a:rPr lang="zh-CN" altLang="en-US" sz="1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～</a:t>
                      </a:r>
                      <a:r>
                        <a:rPr lang="en-US" altLang="zh-CN" sz="1000" b="1" dirty="0"/>
                        <a:t>0064</a:t>
                      </a:r>
                      <a:endParaRPr lang="zh-CN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PS/2</a:t>
                      </a:r>
                      <a:r>
                        <a:rPr lang="zh-CN" altLang="en-US" sz="1000" b="1" dirty="0"/>
                        <a:t>鼠标、键盘</a:t>
                      </a:r>
                      <a:endParaRPr lang="zh-CN" altLang="en-US" sz="1000" b="1" dirty="0"/>
                    </a:p>
                  </a:txBody>
                  <a:tcPr anchor="ctr"/>
                </a:tc>
              </a:tr>
              <a:tr h="21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0070</a:t>
                      </a:r>
                      <a:r>
                        <a:rPr lang="zh-CN" altLang="en-US" sz="1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～</a:t>
                      </a:r>
                      <a:r>
                        <a:rPr lang="en-US" altLang="zh-CN" sz="1000" b="1" dirty="0"/>
                        <a:t>0071</a:t>
                      </a:r>
                      <a:endParaRPr lang="zh-CN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00000008</a:t>
                      </a:r>
                      <a:endParaRPr lang="zh-CN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CMOS</a:t>
                      </a:r>
                      <a:r>
                        <a:rPr lang="zh-CN" altLang="en-US" sz="1000" b="1" dirty="0"/>
                        <a:t>实时时钟</a:t>
                      </a:r>
                      <a:endParaRPr lang="zh-CN" altLang="en-US" sz="1000" b="1" dirty="0"/>
                    </a:p>
                  </a:txBody>
                  <a:tcPr anchor="ctr"/>
                </a:tc>
              </a:tr>
              <a:tr h="21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02FB</a:t>
                      </a:r>
                      <a:r>
                        <a:rPr lang="zh-CN" altLang="en-US" sz="1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～</a:t>
                      </a:r>
                      <a:r>
                        <a:rPr lang="en-US" altLang="zh-CN" sz="1000" b="1" dirty="0"/>
                        <a:t>02FF</a:t>
                      </a:r>
                      <a:endParaRPr lang="zh-CN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00000004</a:t>
                      </a:r>
                      <a:endParaRPr lang="zh-CN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/>
                        <a:t>串口</a:t>
                      </a:r>
                      <a:endParaRPr lang="zh-CN" altLang="en-US" sz="1000" b="1" dirty="0"/>
                    </a:p>
                  </a:txBody>
                  <a:tcPr anchor="ctr"/>
                </a:tc>
              </a:tr>
              <a:tr h="21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F060</a:t>
                      </a:r>
                      <a:r>
                        <a:rPr lang="zh-CN" altLang="en-US" sz="1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～</a:t>
                      </a:r>
                      <a:r>
                        <a:rPr lang="en-US" altLang="zh-CN" sz="1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F07F</a:t>
                      </a:r>
                      <a:endParaRPr lang="zh-CN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FFFFFFFE</a:t>
                      </a:r>
                      <a:endParaRPr lang="zh-CN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SATA</a:t>
                      </a:r>
                      <a:r>
                        <a:rPr lang="zh-CN" altLang="en-US" sz="1000" b="1" dirty="0"/>
                        <a:t>控制器</a:t>
                      </a:r>
                      <a:endParaRPr lang="zh-CN" altLang="en-US" sz="1000" b="1" dirty="0"/>
                    </a:p>
                  </a:txBody>
                  <a:tcPr anchor="ctr"/>
                </a:tc>
              </a:tr>
              <a:tr h="21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03D0</a:t>
                      </a:r>
                      <a:r>
                        <a:rPr lang="zh-CN" altLang="en-US" sz="1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～</a:t>
                      </a:r>
                      <a:r>
                        <a:rPr lang="en-US" altLang="zh-CN" sz="1000" b="1" dirty="0"/>
                        <a:t>03DF</a:t>
                      </a:r>
                      <a:endParaRPr lang="zh-CN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FFFFFFFB</a:t>
                      </a:r>
                      <a:endParaRPr lang="zh-CN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/>
                        <a:t>显卡控制器</a:t>
                      </a:r>
                      <a:endParaRPr lang="zh-CN" altLang="en-US" sz="10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115616" y="3517452"/>
            <a:ext cx="242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表</a:t>
            </a:r>
            <a:r>
              <a:rPr lang="en-US" altLang="zh-CN" sz="1200" b="1" dirty="0"/>
              <a:t>9.1    </a:t>
            </a:r>
            <a:r>
              <a:rPr lang="zh-CN" altLang="en-US" sz="1200" b="1" dirty="0"/>
              <a:t>个人计算机中常见</a:t>
            </a:r>
            <a:r>
              <a:rPr lang="en-US" altLang="zh-CN" sz="1200" b="1" dirty="0"/>
              <a:t>I/O</a:t>
            </a:r>
            <a:r>
              <a:rPr lang="zh-CN" altLang="en-US" sz="1200" b="1" dirty="0"/>
              <a:t>端口</a:t>
            </a:r>
            <a:endParaRPr lang="zh-CN" altLang="en-US" sz="1200" b="1" dirty="0"/>
          </a:p>
        </p:txBody>
      </p:sp>
      <p:grpSp>
        <p:nvGrpSpPr>
          <p:cNvPr id="21" name="组合 20"/>
          <p:cNvGrpSpPr/>
          <p:nvPr/>
        </p:nvGrpSpPr>
        <p:grpSpPr>
          <a:xfrm>
            <a:off x="4931656" y="3465004"/>
            <a:ext cx="4088288" cy="3165740"/>
            <a:chOff x="4931656" y="3465004"/>
            <a:chExt cx="4088288" cy="3165740"/>
          </a:xfrm>
        </p:grpSpPr>
        <p:grpSp>
          <p:nvGrpSpPr>
            <p:cNvPr id="16" name="组合 15"/>
            <p:cNvGrpSpPr/>
            <p:nvPr/>
          </p:nvGrpSpPr>
          <p:grpSpPr>
            <a:xfrm>
              <a:off x="4931656" y="3465004"/>
              <a:ext cx="4088288" cy="3165740"/>
              <a:chOff x="4931656" y="3465004"/>
              <a:chExt cx="4088288" cy="3165740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5599514" y="6353745"/>
                <a:ext cx="24163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/>
                  <a:t>图</a:t>
                </a:r>
                <a:r>
                  <a:rPr lang="en-US" altLang="zh-CN" sz="1200" b="1" dirty="0"/>
                  <a:t>9.3    Windows</a:t>
                </a:r>
                <a:r>
                  <a:rPr lang="zh-CN" altLang="en-US" sz="1200" b="1" dirty="0"/>
                  <a:t>系统中的</a:t>
                </a:r>
                <a:r>
                  <a:rPr lang="en-US" altLang="zh-CN" sz="1200" b="1" dirty="0"/>
                  <a:t>I/O</a:t>
                </a:r>
                <a:r>
                  <a:rPr lang="zh-CN" altLang="en-US" sz="1200" b="1" dirty="0"/>
                  <a:t>编址</a:t>
                </a:r>
                <a:endParaRPr lang="zh-CN" altLang="en-US" sz="1200" b="1" dirty="0"/>
              </a:p>
            </p:txBody>
          </p:sp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931656" y="3495486"/>
                <a:ext cx="1855656" cy="1019156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161170" y="3465004"/>
                <a:ext cx="1850758" cy="1003487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53466" y="4967500"/>
                <a:ext cx="1949932" cy="1068417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64288" y="5032430"/>
                <a:ext cx="1855656" cy="1003487"/>
              </a:xfrm>
              <a:prstGeom prst="rect">
                <a:avLst/>
              </a:prstGeom>
            </p:spPr>
          </p:pic>
        </p:grpSp>
        <p:sp>
          <p:nvSpPr>
            <p:cNvPr id="17" name="文本框 16"/>
            <p:cNvSpPr txBox="1"/>
            <p:nvPr/>
          </p:nvSpPr>
          <p:spPr>
            <a:xfrm>
              <a:off x="5805489" y="3843636"/>
              <a:ext cx="9818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/>
                <a:t>中断控制器</a:t>
              </a:r>
              <a:endParaRPr lang="zh-CN" altLang="en-US" sz="1000" b="1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910657" y="3839625"/>
              <a:ext cx="9818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/>
                <a:t>实时时钟</a:t>
              </a:r>
              <a:endParaRPr lang="zh-CN" altLang="en-US" sz="1000" b="1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805488" y="5378597"/>
              <a:ext cx="9818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/>
                <a:t>DMA</a:t>
              </a:r>
              <a:r>
                <a:rPr lang="zh-CN" altLang="en-US" sz="1000" b="1" dirty="0"/>
                <a:t>控制器</a:t>
              </a:r>
              <a:endParaRPr lang="zh-CN" altLang="en-US" sz="1000" b="1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911897" y="5390231"/>
              <a:ext cx="9818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/>
                <a:t>计时器</a:t>
              </a:r>
              <a:endParaRPr lang="zh-CN" altLang="en-US" sz="1000" b="1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16632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b="1" dirty="0">
                <a:ea typeface="黑体" panose="02010609060101010101" pitchFamily="49" charset="-122"/>
              </a:rPr>
              <a:t>9.2.4  I/O</a:t>
            </a:r>
            <a:r>
              <a:rPr lang="zh-CN" altLang="en-US" b="1" dirty="0">
                <a:ea typeface="黑体" panose="02010609060101010101" pitchFamily="49" charset="-122"/>
              </a:rPr>
              <a:t>接口的软件</a:t>
            </a:r>
            <a:endParaRPr lang="en-US" altLang="zh-CN" b="1" dirty="0"/>
          </a:p>
          <a:p>
            <a:pPr lvl="1" eaLnBrk="1" hangingPunct="1"/>
            <a:endParaRPr lang="en-US" altLang="zh-CN" sz="800" b="1" dirty="0"/>
          </a:p>
          <a:p>
            <a:pPr lvl="1" eaLnBrk="1" hangingPunct="1"/>
            <a:r>
              <a:rPr lang="zh-CN" altLang="en-US" sz="1600" b="1" dirty="0"/>
              <a:t>现代计算机中，用户并不能直接访问设备，必须通过操作系统</a:t>
            </a:r>
            <a:r>
              <a:rPr lang="zh-CN" altLang="en-US" sz="1600" b="1" dirty="0">
                <a:solidFill>
                  <a:srgbClr val="FF0000"/>
                </a:solidFill>
              </a:rPr>
              <a:t>间接访问设备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r>
              <a:rPr lang="zh-CN" altLang="en-US" sz="1600" b="1" dirty="0"/>
              <a:t>操作系统中的</a:t>
            </a:r>
            <a:r>
              <a:rPr lang="en-US" altLang="zh-CN" sz="1600" b="1" dirty="0"/>
              <a:t>I/O</a:t>
            </a:r>
            <a:r>
              <a:rPr lang="zh-CN" altLang="en-US" sz="1600" b="1" dirty="0"/>
              <a:t>软件主要包括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个层次（图</a:t>
            </a:r>
            <a:r>
              <a:rPr lang="en-US" altLang="zh-CN" sz="1600" b="1" dirty="0"/>
              <a:t>9.4</a:t>
            </a:r>
            <a:r>
              <a:rPr lang="zh-CN" altLang="en-US" sz="1600" b="1" dirty="0"/>
              <a:t>）：</a:t>
            </a:r>
            <a:endParaRPr lang="en-US" altLang="zh-CN" sz="1600" b="1" dirty="0"/>
          </a:p>
          <a:p>
            <a:pPr marL="1257300" lvl="2" indent="-3429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rgbClr val="FF0000"/>
                </a:solidFill>
              </a:rPr>
              <a:t>与操作系统无关的</a:t>
            </a:r>
            <a:r>
              <a:rPr lang="en-US" altLang="zh-CN" sz="1600" b="1" dirty="0">
                <a:solidFill>
                  <a:srgbClr val="FF0000"/>
                </a:solidFill>
              </a:rPr>
              <a:t>I/O</a:t>
            </a:r>
            <a:r>
              <a:rPr lang="zh-CN" altLang="en-US" sz="1600" b="1" dirty="0">
                <a:solidFill>
                  <a:srgbClr val="FF0000"/>
                </a:solidFill>
              </a:rPr>
              <a:t>库</a:t>
            </a:r>
            <a:r>
              <a:rPr lang="zh-CN" altLang="en-US" sz="1200" b="1" dirty="0"/>
              <a:t>：如</a:t>
            </a:r>
            <a:r>
              <a:rPr lang="en-US" altLang="zh-CN" sz="1200" b="1" dirty="0"/>
              <a:t>C</a:t>
            </a:r>
            <a:r>
              <a:rPr lang="zh-CN" altLang="en-US" sz="1200" b="1" dirty="0"/>
              <a:t>语言中的标准</a:t>
            </a:r>
            <a:r>
              <a:rPr lang="en-US" altLang="zh-CN" sz="1200" b="1" dirty="0"/>
              <a:t>I/O</a:t>
            </a:r>
            <a:r>
              <a:rPr lang="zh-CN" altLang="en-US" sz="1200" b="1" dirty="0"/>
              <a:t>库</a:t>
            </a:r>
            <a:r>
              <a:rPr lang="en-US" altLang="zh-CN" sz="1200" b="1" dirty="0" err="1"/>
              <a:t>stdio.h</a:t>
            </a:r>
            <a:r>
              <a:rPr lang="zh-CN" altLang="en-US" sz="1200" b="1" dirty="0"/>
              <a:t>，包括</a:t>
            </a:r>
            <a:r>
              <a:rPr lang="en-US" altLang="zh-CN" sz="1200" b="1" dirty="0" err="1"/>
              <a:t>printf</a:t>
            </a:r>
            <a:r>
              <a:rPr lang="en-US" altLang="zh-CN" sz="1200" b="1" dirty="0"/>
              <a:t>()</a:t>
            </a:r>
            <a:r>
              <a:rPr lang="zh-CN" altLang="en-US" sz="1200" b="1" dirty="0"/>
              <a:t>、</a:t>
            </a:r>
            <a:r>
              <a:rPr lang="en-US" altLang="zh-CN" sz="1200" b="1" dirty="0" err="1"/>
              <a:t>scanf</a:t>
            </a:r>
            <a:r>
              <a:rPr lang="en-US" altLang="zh-CN" sz="1200" b="1" dirty="0"/>
              <a:t>()</a:t>
            </a:r>
            <a:r>
              <a:rPr lang="zh-CN" altLang="en-US" sz="1200" b="1" dirty="0"/>
              <a:t>、</a:t>
            </a:r>
            <a:r>
              <a:rPr lang="en-US" altLang="zh-CN" sz="1200" b="1" dirty="0" err="1"/>
              <a:t>getchar</a:t>
            </a:r>
            <a:r>
              <a:rPr lang="en-US" altLang="zh-CN" sz="1200" b="1" dirty="0"/>
              <a:t>()</a:t>
            </a:r>
            <a:r>
              <a:rPr lang="zh-CN" altLang="en-US" sz="1200" b="1" dirty="0"/>
              <a:t>、</a:t>
            </a:r>
            <a:r>
              <a:rPr lang="en-US" altLang="zh-CN" sz="1200" b="1" dirty="0" err="1"/>
              <a:t>putchar</a:t>
            </a:r>
            <a:r>
              <a:rPr lang="en-US" altLang="zh-CN" sz="1200" b="1" dirty="0"/>
              <a:t>()</a:t>
            </a:r>
            <a:r>
              <a:rPr lang="zh-CN" altLang="en-US" sz="1200" b="1" dirty="0"/>
              <a:t>、</a:t>
            </a:r>
            <a:r>
              <a:rPr lang="en-US" altLang="zh-CN" sz="1200" b="1" dirty="0" err="1"/>
              <a:t>fopen</a:t>
            </a:r>
            <a:r>
              <a:rPr lang="en-US" altLang="zh-CN" sz="1200" b="1" dirty="0"/>
              <a:t>()</a:t>
            </a:r>
            <a:r>
              <a:rPr lang="zh-CN" altLang="en-US" sz="1200" b="1" dirty="0"/>
              <a:t>、</a:t>
            </a:r>
            <a:r>
              <a:rPr lang="en-US" altLang="zh-CN" sz="1200" b="1" dirty="0" err="1"/>
              <a:t>fseek</a:t>
            </a:r>
            <a:r>
              <a:rPr lang="en-US" altLang="zh-CN" sz="1200" b="1" dirty="0"/>
              <a:t>()</a:t>
            </a:r>
            <a:r>
              <a:rPr lang="zh-CN" altLang="en-US" sz="1200" b="1" dirty="0"/>
              <a:t>、</a:t>
            </a:r>
            <a:r>
              <a:rPr lang="en-US" altLang="zh-CN" sz="1200" b="1" dirty="0" err="1"/>
              <a:t>fread</a:t>
            </a:r>
            <a:r>
              <a:rPr lang="en-US" altLang="zh-CN" sz="1200" b="1" dirty="0"/>
              <a:t>()</a:t>
            </a:r>
            <a:r>
              <a:rPr lang="zh-CN" altLang="en-US" sz="1200" b="1" dirty="0"/>
              <a:t>、</a:t>
            </a:r>
            <a:r>
              <a:rPr lang="en-US" altLang="zh-CN" sz="1200" b="1" dirty="0" err="1"/>
              <a:t>fwrite</a:t>
            </a:r>
            <a:r>
              <a:rPr lang="en-US" altLang="zh-CN" sz="1200" b="1" dirty="0"/>
              <a:t>()</a:t>
            </a:r>
            <a:r>
              <a:rPr lang="zh-CN" altLang="en-US" sz="1200" b="1" dirty="0"/>
              <a:t>、</a:t>
            </a:r>
            <a:r>
              <a:rPr lang="en-US" altLang="zh-CN" sz="1200" b="1" dirty="0" err="1"/>
              <a:t>fclose</a:t>
            </a:r>
            <a:r>
              <a:rPr lang="en-US" altLang="zh-CN" sz="1200" b="1" dirty="0"/>
              <a:t>()</a:t>
            </a:r>
            <a:r>
              <a:rPr lang="zh-CN" altLang="en-US" sz="1200" b="1" dirty="0"/>
              <a:t>等函数；用户程序通过调用</a:t>
            </a:r>
            <a:r>
              <a:rPr lang="en-US" altLang="zh-CN" sz="1200" b="1" dirty="0"/>
              <a:t>I/O</a:t>
            </a:r>
            <a:r>
              <a:rPr lang="zh-CN" altLang="en-US" sz="1200" b="1" dirty="0"/>
              <a:t>库中的函数来访问设备，这些函数与操作系统无关，</a:t>
            </a:r>
            <a:r>
              <a:rPr lang="en-US" altLang="zh-CN" sz="1200" b="1" dirty="0"/>
              <a:t>I/O</a:t>
            </a:r>
            <a:r>
              <a:rPr lang="zh-CN" altLang="en-US" sz="1200" b="1" dirty="0"/>
              <a:t>库通常工作在用户态下。</a:t>
            </a:r>
            <a:endParaRPr lang="en-US" altLang="zh-CN" sz="1200" b="1" dirty="0"/>
          </a:p>
          <a:p>
            <a:pPr lvl="2" eaLnBrk="1" hangingPunct="1">
              <a:lnSpc>
                <a:spcPct val="150000"/>
              </a:lnSpc>
              <a:buFont typeface="+mj-ea"/>
              <a:buAutoNum type="circleNumDbPlain"/>
            </a:pPr>
            <a:endParaRPr lang="en-US" altLang="zh-CN" sz="200" b="1" dirty="0"/>
          </a:p>
          <a:p>
            <a:pPr marL="1257300" lvl="2" indent="-3429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rgbClr val="FF0000"/>
                </a:solidFill>
              </a:rPr>
              <a:t>与设备无关的操作系统调用库</a:t>
            </a:r>
            <a:r>
              <a:rPr lang="zh-CN" altLang="en-US" sz="1200" b="1" dirty="0"/>
              <a:t>：如</a:t>
            </a:r>
            <a:r>
              <a:rPr lang="en-US" altLang="zh-CN" sz="1200" b="1" dirty="0"/>
              <a:t>UNIX</a:t>
            </a:r>
            <a:r>
              <a:rPr lang="zh-CN" altLang="en-US" sz="1200" b="1" dirty="0"/>
              <a:t>操作系统中的</a:t>
            </a:r>
            <a:r>
              <a:rPr lang="en-US" altLang="zh-CN" sz="1200" b="1" dirty="0"/>
              <a:t>open()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read()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write()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seek()</a:t>
            </a:r>
            <a:r>
              <a:rPr lang="zh-CN" altLang="en-US" sz="1200" b="1" dirty="0"/>
              <a:t>、</a:t>
            </a:r>
            <a:r>
              <a:rPr lang="en-US" altLang="zh-CN" sz="1200" b="1" dirty="0" err="1"/>
              <a:t>ioctl</a:t>
            </a:r>
            <a:r>
              <a:rPr lang="en-US" altLang="zh-CN" sz="1200" b="1" dirty="0"/>
              <a:t>()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close()</a:t>
            </a:r>
            <a:r>
              <a:rPr lang="zh-CN" altLang="en-US" sz="1200" b="1" dirty="0"/>
              <a:t>等函数；这些函数与设备无关，屏蔽了设备的具体访问细节，向用户提供了统一的</a:t>
            </a:r>
            <a:r>
              <a:rPr lang="en-US" altLang="zh-CN" sz="1200" b="1" dirty="0"/>
              <a:t>I/O</a:t>
            </a:r>
            <a:r>
              <a:rPr lang="zh-CN" altLang="en-US" sz="1200" b="1" dirty="0"/>
              <a:t>调用接口。</a:t>
            </a:r>
            <a:endParaRPr lang="en-US" altLang="zh-CN" sz="1200" b="1" dirty="0"/>
          </a:p>
          <a:p>
            <a:pPr lvl="2" eaLnBrk="1" hangingPunct="1">
              <a:lnSpc>
                <a:spcPct val="150000"/>
              </a:lnSpc>
              <a:buFont typeface="+mj-ea"/>
              <a:buAutoNum type="circleNumDbPlain"/>
            </a:pPr>
            <a:endParaRPr lang="en-US" altLang="zh-CN" sz="200" b="1" dirty="0"/>
          </a:p>
          <a:p>
            <a:pPr marL="1257300" lvl="2" indent="-3429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rgbClr val="FF0000"/>
                </a:solidFill>
              </a:rPr>
              <a:t>独立的设备驱动程序</a:t>
            </a:r>
            <a:r>
              <a:rPr lang="zh-CN" altLang="en-US" sz="1200" b="1" dirty="0"/>
              <a:t>：设备驱动程序通过具体的</a:t>
            </a:r>
            <a:r>
              <a:rPr lang="en-US" altLang="zh-CN" sz="1200" b="1" dirty="0"/>
              <a:t>I/O</a:t>
            </a:r>
            <a:r>
              <a:rPr lang="zh-CN" altLang="en-US" sz="1200" b="1" dirty="0"/>
              <a:t>指令或访存指令，访问</a:t>
            </a:r>
            <a:r>
              <a:rPr lang="en-US" altLang="zh-CN" sz="1200" b="1" dirty="0"/>
              <a:t>I/O</a:t>
            </a:r>
            <a:r>
              <a:rPr lang="zh-CN" altLang="en-US" sz="1200" b="1" dirty="0"/>
              <a:t>接口中的数据缓冲寄存器</a:t>
            </a:r>
            <a:r>
              <a:rPr lang="en-US" altLang="zh-CN" sz="1200" b="1" dirty="0"/>
              <a:t>DBR</a:t>
            </a:r>
            <a:r>
              <a:rPr lang="zh-CN" altLang="en-US" sz="1200" b="1" dirty="0"/>
              <a:t>、命令寄存器</a:t>
            </a:r>
            <a:r>
              <a:rPr lang="en-US" altLang="zh-CN" sz="1200" b="1" dirty="0"/>
              <a:t>DCR</a:t>
            </a:r>
            <a:r>
              <a:rPr lang="zh-CN" altLang="en-US" sz="1200" b="1" dirty="0"/>
              <a:t>、状态寄存器</a:t>
            </a:r>
            <a:r>
              <a:rPr lang="en-US" altLang="zh-CN" sz="1200" b="1" dirty="0"/>
              <a:t>DSR</a:t>
            </a:r>
            <a:r>
              <a:rPr lang="zh-CN" altLang="en-US" sz="1200" b="1" dirty="0"/>
              <a:t>，与具体设备进行数据和命令交互。</a:t>
            </a:r>
            <a:endParaRPr lang="en-US" altLang="zh-CN" sz="14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800" b="1" dirty="0"/>
          </a:p>
        </p:txBody>
      </p:sp>
      <p:grpSp>
        <p:nvGrpSpPr>
          <p:cNvPr id="11" name="组合 10"/>
          <p:cNvGrpSpPr/>
          <p:nvPr/>
        </p:nvGrpSpPr>
        <p:grpSpPr>
          <a:xfrm>
            <a:off x="3059832" y="4620116"/>
            <a:ext cx="2428870" cy="2121252"/>
            <a:chOff x="3059832" y="4620116"/>
            <a:chExt cx="2428870" cy="2121252"/>
          </a:xfrm>
        </p:grpSpPr>
        <p:sp>
          <p:nvSpPr>
            <p:cNvPr id="7" name="文本框 6"/>
            <p:cNvSpPr txBox="1"/>
            <p:nvPr/>
          </p:nvSpPr>
          <p:spPr>
            <a:xfrm>
              <a:off x="3059832" y="6464369"/>
              <a:ext cx="24288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图</a:t>
              </a:r>
              <a:r>
                <a:rPr lang="en-US" altLang="zh-CN" sz="1200" b="1" dirty="0"/>
                <a:t>9.4    </a:t>
              </a:r>
              <a:r>
                <a:rPr lang="zh-CN" altLang="en-US" sz="1200" b="1" dirty="0"/>
                <a:t>操作系统中的</a:t>
              </a:r>
              <a:r>
                <a:rPr lang="en-US" altLang="zh-CN" sz="1200" b="1" dirty="0"/>
                <a:t>I/O</a:t>
              </a:r>
              <a:r>
                <a:rPr lang="zh-CN" altLang="en-US" sz="1200" b="1" dirty="0"/>
                <a:t>软件层次</a:t>
              </a:r>
              <a:endParaRPr lang="zh-CN" altLang="en-US" sz="1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44536" y="4620116"/>
              <a:ext cx="2219552" cy="17271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7275</Words>
  <Application>WPS 演示</Application>
  <PresentationFormat>全屏显示(4:3)</PresentationFormat>
  <Paragraphs>503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黑体</vt:lpstr>
      <vt:lpstr>Avenir</vt:lpstr>
      <vt:lpstr>Segoe Print</vt:lpstr>
      <vt:lpstr>等线</vt:lpstr>
      <vt:lpstr>微软雅黑</vt:lpstr>
      <vt:lpstr>Arial Unicode MS</vt:lpstr>
      <vt:lpstr>Office 主题</vt:lpstr>
      <vt:lpstr>《计算机组成原理》 （第九讲）</vt:lpstr>
      <vt:lpstr>目录</vt:lpstr>
      <vt:lpstr>第9章    输入输出系统</vt:lpstr>
      <vt:lpstr>9.1  输入输出设备与特性</vt:lpstr>
      <vt:lpstr>9.2  I/O接口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9.3  数据传输控制方式</vt:lpstr>
      <vt:lpstr>PowerPoint 演示文稿</vt:lpstr>
      <vt:lpstr>9.4  程序控制方式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本章小结</vt:lpstr>
      <vt:lpstr>习题（P368-371）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《嵌入式系统》 （第一讲）</dc:title>
  <dc:creator>apple</dc:creator>
  <cp:lastModifiedBy>且学之</cp:lastModifiedBy>
  <cp:revision>547</cp:revision>
  <dcterms:created xsi:type="dcterms:W3CDTF">2018-06-12T02:23:00Z</dcterms:created>
  <dcterms:modified xsi:type="dcterms:W3CDTF">2022-05-19T12:42:52Z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83B6F964A7AA44C293A502E3B11160B2</vt:lpwstr>
  </property>
  <property fmtid="{D5CDD505-2E9C-101B-9397-08002B2CF9AE}" pid="3" name="KSOProductBuildVer">
    <vt:lpwstr>2052-11.1.0.11744</vt:lpwstr>
  </property>
</Properties>
</file>