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FF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80000" y="1406652"/>
            <a:ext cx="3531234" cy="3553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868862" y="304800"/>
            <a:ext cx="1105535" cy="1104900"/>
          </a:xfrm>
          <a:custGeom>
            <a:avLst/>
            <a:gdLst/>
            <a:ahLst/>
            <a:cxnLst/>
            <a:rect l="l" t="t" r="r" b="b"/>
            <a:pathLst>
              <a:path w="1105535" h="1104900">
                <a:moveTo>
                  <a:pt x="552450" y="1104900"/>
                </a:moveTo>
                <a:lnTo>
                  <a:pt x="504783" y="1102872"/>
                </a:lnTo>
                <a:lnTo>
                  <a:pt x="458242" y="1096899"/>
                </a:lnTo>
                <a:lnTo>
                  <a:pt x="412992" y="1087146"/>
                </a:lnTo>
                <a:lnTo>
                  <a:pt x="369201" y="1073780"/>
                </a:lnTo>
                <a:lnTo>
                  <a:pt x="327032" y="1056967"/>
                </a:lnTo>
                <a:lnTo>
                  <a:pt x="286653" y="1036872"/>
                </a:lnTo>
                <a:lnTo>
                  <a:pt x="248229" y="1013661"/>
                </a:lnTo>
                <a:lnTo>
                  <a:pt x="211926" y="987499"/>
                </a:lnTo>
                <a:lnTo>
                  <a:pt x="177909" y="958554"/>
                </a:lnTo>
                <a:lnTo>
                  <a:pt x="146345" y="926990"/>
                </a:lnTo>
                <a:lnTo>
                  <a:pt x="117400" y="892973"/>
                </a:lnTo>
                <a:lnTo>
                  <a:pt x="91238" y="856670"/>
                </a:lnTo>
                <a:lnTo>
                  <a:pt x="68027" y="818246"/>
                </a:lnTo>
                <a:lnTo>
                  <a:pt x="47932" y="777867"/>
                </a:lnTo>
                <a:lnTo>
                  <a:pt x="31119" y="735698"/>
                </a:lnTo>
                <a:lnTo>
                  <a:pt x="17753" y="691907"/>
                </a:lnTo>
                <a:lnTo>
                  <a:pt x="8000" y="646657"/>
                </a:lnTo>
                <a:lnTo>
                  <a:pt x="2027" y="600116"/>
                </a:lnTo>
                <a:lnTo>
                  <a:pt x="0" y="552450"/>
                </a:lnTo>
                <a:lnTo>
                  <a:pt x="2027" y="504783"/>
                </a:lnTo>
                <a:lnTo>
                  <a:pt x="8000" y="458242"/>
                </a:lnTo>
                <a:lnTo>
                  <a:pt x="17753" y="412992"/>
                </a:lnTo>
                <a:lnTo>
                  <a:pt x="31119" y="369201"/>
                </a:lnTo>
                <a:lnTo>
                  <a:pt x="47932" y="327032"/>
                </a:lnTo>
                <a:lnTo>
                  <a:pt x="68027" y="286653"/>
                </a:lnTo>
                <a:lnTo>
                  <a:pt x="91238" y="248229"/>
                </a:lnTo>
                <a:lnTo>
                  <a:pt x="117400" y="211926"/>
                </a:lnTo>
                <a:lnTo>
                  <a:pt x="146345" y="177909"/>
                </a:lnTo>
                <a:lnTo>
                  <a:pt x="177909" y="146345"/>
                </a:lnTo>
                <a:lnTo>
                  <a:pt x="211926" y="117400"/>
                </a:lnTo>
                <a:lnTo>
                  <a:pt x="248229" y="91238"/>
                </a:lnTo>
                <a:lnTo>
                  <a:pt x="286653" y="68027"/>
                </a:lnTo>
                <a:lnTo>
                  <a:pt x="327032" y="47932"/>
                </a:lnTo>
                <a:lnTo>
                  <a:pt x="369201" y="31119"/>
                </a:lnTo>
                <a:lnTo>
                  <a:pt x="412992" y="17753"/>
                </a:lnTo>
                <a:lnTo>
                  <a:pt x="458242" y="8000"/>
                </a:lnTo>
                <a:lnTo>
                  <a:pt x="504783" y="2027"/>
                </a:lnTo>
                <a:lnTo>
                  <a:pt x="552450" y="0"/>
                </a:lnTo>
                <a:lnTo>
                  <a:pt x="600116" y="2027"/>
                </a:lnTo>
                <a:lnTo>
                  <a:pt x="646658" y="8001"/>
                </a:lnTo>
                <a:lnTo>
                  <a:pt x="691908" y="17756"/>
                </a:lnTo>
                <a:lnTo>
                  <a:pt x="735701" y="31126"/>
                </a:lnTo>
                <a:lnTo>
                  <a:pt x="777873" y="47946"/>
                </a:lnTo>
                <a:lnTo>
                  <a:pt x="818256" y="68051"/>
                </a:lnTo>
                <a:lnTo>
                  <a:pt x="856686" y="91276"/>
                </a:lnTo>
                <a:lnTo>
                  <a:pt x="892997" y="117457"/>
                </a:lnTo>
                <a:lnTo>
                  <a:pt x="927024" y="146426"/>
                </a:lnTo>
                <a:lnTo>
                  <a:pt x="958600" y="178020"/>
                </a:lnTo>
                <a:lnTo>
                  <a:pt x="987561" y="212074"/>
                </a:lnTo>
                <a:lnTo>
                  <a:pt x="1013741" y="248421"/>
                </a:lnTo>
                <a:lnTo>
                  <a:pt x="1036974" y="286897"/>
                </a:lnTo>
                <a:lnTo>
                  <a:pt x="1057094" y="327337"/>
                </a:lnTo>
                <a:lnTo>
                  <a:pt x="1073937" y="369576"/>
                </a:lnTo>
                <a:lnTo>
                  <a:pt x="1087336" y="413447"/>
                </a:lnTo>
                <a:lnTo>
                  <a:pt x="1097126" y="458788"/>
                </a:lnTo>
                <a:lnTo>
                  <a:pt x="1103142" y="505431"/>
                </a:lnTo>
                <a:lnTo>
                  <a:pt x="1105217" y="553212"/>
                </a:lnTo>
                <a:lnTo>
                  <a:pt x="1103142" y="600764"/>
                </a:lnTo>
                <a:lnTo>
                  <a:pt x="1097126" y="647203"/>
                </a:lnTo>
                <a:lnTo>
                  <a:pt x="1087336" y="692362"/>
                </a:lnTo>
                <a:lnTo>
                  <a:pt x="1073937" y="736073"/>
                </a:lnTo>
                <a:lnTo>
                  <a:pt x="1057094" y="778172"/>
                </a:lnTo>
                <a:lnTo>
                  <a:pt x="1036974" y="818490"/>
                </a:lnTo>
                <a:lnTo>
                  <a:pt x="1013741" y="856862"/>
                </a:lnTo>
                <a:lnTo>
                  <a:pt x="987561" y="893121"/>
                </a:lnTo>
                <a:lnTo>
                  <a:pt x="958600" y="927101"/>
                </a:lnTo>
                <a:lnTo>
                  <a:pt x="927024" y="958635"/>
                </a:lnTo>
                <a:lnTo>
                  <a:pt x="892997" y="987556"/>
                </a:lnTo>
                <a:lnTo>
                  <a:pt x="856686" y="1013699"/>
                </a:lnTo>
                <a:lnTo>
                  <a:pt x="818256" y="1036896"/>
                </a:lnTo>
                <a:lnTo>
                  <a:pt x="777873" y="1056981"/>
                </a:lnTo>
                <a:lnTo>
                  <a:pt x="735701" y="1073788"/>
                </a:lnTo>
                <a:lnTo>
                  <a:pt x="691908" y="1087149"/>
                </a:lnTo>
                <a:lnTo>
                  <a:pt x="646658" y="1096900"/>
                </a:lnTo>
                <a:lnTo>
                  <a:pt x="600116" y="1102872"/>
                </a:lnTo>
                <a:lnTo>
                  <a:pt x="552450" y="1104900"/>
                </a:lnTo>
                <a:close/>
              </a:path>
            </a:pathLst>
          </a:custGeom>
          <a:solidFill>
            <a:srgbClr val="D9D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583487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551662" y="1104900"/>
                </a:moveTo>
                <a:lnTo>
                  <a:pt x="504063" y="1102872"/>
                </a:lnTo>
                <a:lnTo>
                  <a:pt x="457588" y="1096899"/>
                </a:lnTo>
                <a:lnTo>
                  <a:pt x="412403" y="1087146"/>
                </a:lnTo>
                <a:lnTo>
                  <a:pt x="368673" y="1073780"/>
                </a:lnTo>
                <a:lnTo>
                  <a:pt x="326565" y="1056967"/>
                </a:lnTo>
                <a:lnTo>
                  <a:pt x="286243" y="1036872"/>
                </a:lnTo>
                <a:lnTo>
                  <a:pt x="247874" y="1013661"/>
                </a:lnTo>
                <a:lnTo>
                  <a:pt x="211622" y="987499"/>
                </a:lnTo>
                <a:lnTo>
                  <a:pt x="177654" y="958554"/>
                </a:lnTo>
                <a:lnTo>
                  <a:pt x="146135" y="926990"/>
                </a:lnTo>
                <a:lnTo>
                  <a:pt x="117231" y="892973"/>
                </a:lnTo>
                <a:lnTo>
                  <a:pt x="91108" y="856670"/>
                </a:lnTo>
                <a:lnTo>
                  <a:pt x="67930" y="818246"/>
                </a:lnTo>
                <a:lnTo>
                  <a:pt x="47863" y="777867"/>
                </a:lnTo>
                <a:lnTo>
                  <a:pt x="31074" y="735698"/>
                </a:lnTo>
                <a:lnTo>
                  <a:pt x="17727" y="691907"/>
                </a:lnTo>
                <a:lnTo>
                  <a:pt x="7989" y="646657"/>
                </a:lnTo>
                <a:lnTo>
                  <a:pt x="2024" y="600116"/>
                </a:lnTo>
                <a:lnTo>
                  <a:pt x="0" y="552450"/>
                </a:lnTo>
                <a:lnTo>
                  <a:pt x="2024" y="504783"/>
                </a:lnTo>
                <a:lnTo>
                  <a:pt x="7989" y="458242"/>
                </a:lnTo>
                <a:lnTo>
                  <a:pt x="17727" y="412992"/>
                </a:lnTo>
                <a:lnTo>
                  <a:pt x="31074" y="369201"/>
                </a:lnTo>
                <a:lnTo>
                  <a:pt x="47863" y="327032"/>
                </a:lnTo>
                <a:lnTo>
                  <a:pt x="67930" y="286653"/>
                </a:lnTo>
                <a:lnTo>
                  <a:pt x="91108" y="248229"/>
                </a:lnTo>
                <a:lnTo>
                  <a:pt x="117231" y="211926"/>
                </a:lnTo>
                <a:lnTo>
                  <a:pt x="146135" y="177909"/>
                </a:lnTo>
                <a:lnTo>
                  <a:pt x="177654" y="146345"/>
                </a:lnTo>
                <a:lnTo>
                  <a:pt x="211622" y="117400"/>
                </a:lnTo>
                <a:lnTo>
                  <a:pt x="247874" y="91238"/>
                </a:lnTo>
                <a:lnTo>
                  <a:pt x="286243" y="68027"/>
                </a:lnTo>
                <a:lnTo>
                  <a:pt x="326565" y="47932"/>
                </a:lnTo>
                <a:lnTo>
                  <a:pt x="368673" y="31119"/>
                </a:lnTo>
                <a:lnTo>
                  <a:pt x="412403" y="17753"/>
                </a:lnTo>
                <a:lnTo>
                  <a:pt x="457588" y="8000"/>
                </a:lnTo>
                <a:lnTo>
                  <a:pt x="504063" y="2027"/>
                </a:lnTo>
                <a:lnTo>
                  <a:pt x="551662" y="0"/>
                </a:lnTo>
                <a:lnTo>
                  <a:pt x="599259" y="2027"/>
                </a:lnTo>
                <a:lnTo>
                  <a:pt x="645733" y="8001"/>
                </a:lnTo>
                <a:lnTo>
                  <a:pt x="690916" y="17756"/>
                </a:lnTo>
                <a:lnTo>
                  <a:pt x="734645" y="31126"/>
                </a:lnTo>
                <a:lnTo>
                  <a:pt x="776752" y="47946"/>
                </a:lnTo>
                <a:lnTo>
                  <a:pt x="817072" y="68051"/>
                </a:lnTo>
                <a:lnTo>
                  <a:pt x="855441" y="91276"/>
                </a:lnTo>
                <a:lnTo>
                  <a:pt x="891692" y="117457"/>
                </a:lnTo>
                <a:lnTo>
                  <a:pt x="925659" y="146426"/>
                </a:lnTo>
                <a:lnTo>
                  <a:pt x="957177" y="178020"/>
                </a:lnTo>
                <a:lnTo>
                  <a:pt x="986081" y="212074"/>
                </a:lnTo>
                <a:lnTo>
                  <a:pt x="1012205" y="248421"/>
                </a:lnTo>
                <a:lnTo>
                  <a:pt x="1035382" y="286897"/>
                </a:lnTo>
                <a:lnTo>
                  <a:pt x="1055449" y="327337"/>
                </a:lnTo>
                <a:lnTo>
                  <a:pt x="1072238" y="369576"/>
                </a:lnTo>
                <a:lnTo>
                  <a:pt x="1085584" y="413447"/>
                </a:lnTo>
                <a:lnTo>
                  <a:pt x="1095323" y="458788"/>
                </a:lnTo>
                <a:lnTo>
                  <a:pt x="1101287" y="505431"/>
                </a:lnTo>
                <a:lnTo>
                  <a:pt x="1103312" y="553212"/>
                </a:lnTo>
                <a:lnTo>
                  <a:pt x="1101287" y="600764"/>
                </a:lnTo>
                <a:lnTo>
                  <a:pt x="1095323" y="647203"/>
                </a:lnTo>
                <a:lnTo>
                  <a:pt x="1085584" y="692362"/>
                </a:lnTo>
                <a:lnTo>
                  <a:pt x="1072238" y="736073"/>
                </a:lnTo>
                <a:lnTo>
                  <a:pt x="1055449" y="778172"/>
                </a:lnTo>
                <a:lnTo>
                  <a:pt x="1035382" y="818490"/>
                </a:lnTo>
                <a:lnTo>
                  <a:pt x="1012205" y="856862"/>
                </a:lnTo>
                <a:lnTo>
                  <a:pt x="986081" y="893121"/>
                </a:lnTo>
                <a:lnTo>
                  <a:pt x="957177" y="927101"/>
                </a:lnTo>
                <a:lnTo>
                  <a:pt x="925659" y="958635"/>
                </a:lnTo>
                <a:lnTo>
                  <a:pt x="891692" y="987556"/>
                </a:lnTo>
                <a:lnTo>
                  <a:pt x="855441" y="1013699"/>
                </a:lnTo>
                <a:lnTo>
                  <a:pt x="817072" y="1036896"/>
                </a:lnTo>
                <a:lnTo>
                  <a:pt x="776752" y="1056981"/>
                </a:lnTo>
                <a:lnTo>
                  <a:pt x="734645" y="1073788"/>
                </a:lnTo>
                <a:lnTo>
                  <a:pt x="690916" y="1087149"/>
                </a:lnTo>
                <a:lnTo>
                  <a:pt x="645733" y="1096900"/>
                </a:lnTo>
                <a:lnTo>
                  <a:pt x="599259" y="1102872"/>
                </a:lnTo>
                <a:lnTo>
                  <a:pt x="551662" y="1104900"/>
                </a:lnTo>
                <a:close/>
              </a:path>
            </a:pathLst>
          </a:custGeom>
          <a:solidFill>
            <a:srgbClr val="D9D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071562" y="306387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30" h="1104900">
                <a:moveTo>
                  <a:pt x="551662" y="1104900"/>
                </a:moveTo>
                <a:lnTo>
                  <a:pt x="504063" y="1102872"/>
                </a:lnTo>
                <a:lnTo>
                  <a:pt x="457588" y="1096899"/>
                </a:lnTo>
                <a:lnTo>
                  <a:pt x="412403" y="1087146"/>
                </a:lnTo>
                <a:lnTo>
                  <a:pt x="368673" y="1073780"/>
                </a:lnTo>
                <a:lnTo>
                  <a:pt x="326565" y="1056967"/>
                </a:lnTo>
                <a:lnTo>
                  <a:pt x="286243" y="1036872"/>
                </a:lnTo>
                <a:lnTo>
                  <a:pt x="247874" y="1013661"/>
                </a:lnTo>
                <a:lnTo>
                  <a:pt x="211622" y="987499"/>
                </a:lnTo>
                <a:lnTo>
                  <a:pt x="177654" y="958554"/>
                </a:lnTo>
                <a:lnTo>
                  <a:pt x="146135" y="926990"/>
                </a:lnTo>
                <a:lnTo>
                  <a:pt x="117231" y="892973"/>
                </a:lnTo>
                <a:lnTo>
                  <a:pt x="91108" y="856670"/>
                </a:lnTo>
                <a:lnTo>
                  <a:pt x="67930" y="818246"/>
                </a:lnTo>
                <a:lnTo>
                  <a:pt x="47863" y="777867"/>
                </a:lnTo>
                <a:lnTo>
                  <a:pt x="31074" y="735698"/>
                </a:lnTo>
                <a:lnTo>
                  <a:pt x="17727" y="691907"/>
                </a:lnTo>
                <a:lnTo>
                  <a:pt x="7989" y="646657"/>
                </a:lnTo>
                <a:lnTo>
                  <a:pt x="2024" y="600116"/>
                </a:lnTo>
                <a:lnTo>
                  <a:pt x="0" y="552450"/>
                </a:lnTo>
                <a:lnTo>
                  <a:pt x="2024" y="504783"/>
                </a:lnTo>
                <a:lnTo>
                  <a:pt x="7989" y="458242"/>
                </a:lnTo>
                <a:lnTo>
                  <a:pt x="17727" y="412992"/>
                </a:lnTo>
                <a:lnTo>
                  <a:pt x="31074" y="369201"/>
                </a:lnTo>
                <a:lnTo>
                  <a:pt x="47863" y="327032"/>
                </a:lnTo>
                <a:lnTo>
                  <a:pt x="67930" y="286653"/>
                </a:lnTo>
                <a:lnTo>
                  <a:pt x="91108" y="248229"/>
                </a:lnTo>
                <a:lnTo>
                  <a:pt x="117231" y="211926"/>
                </a:lnTo>
                <a:lnTo>
                  <a:pt x="146135" y="177909"/>
                </a:lnTo>
                <a:lnTo>
                  <a:pt x="177654" y="146345"/>
                </a:lnTo>
                <a:lnTo>
                  <a:pt x="211622" y="117400"/>
                </a:lnTo>
                <a:lnTo>
                  <a:pt x="247874" y="91238"/>
                </a:lnTo>
                <a:lnTo>
                  <a:pt x="286243" y="68027"/>
                </a:lnTo>
                <a:lnTo>
                  <a:pt x="326565" y="47932"/>
                </a:lnTo>
                <a:lnTo>
                  <a:pt x="368673" y="31119"/>
                </a:lnTo>
                <a:lnTo>
                  <a:pt x="412403" y="17753"/>
                </a:lnTo>
                <a:lnTo>
                  <a:pt x="457588" y="8000"/>
                </a:lnTo>
                <a:lnTo>
                  <a:pt x="504063" y="2027"/>
                </a:lnTo>
                <a:lnTo>
                  <a:pt x="551662" y="0"/>
                </a:lnTo>
                <a:lnTo>
                  <a:pt x="599259" y="2027"/>
                </a:lnTo>
                <a:lnTo>
                  <a:pt x="645733" y="8001"/>
                </a:lnTo>
                <a:lnTo>
                  <a:pt x="690916" y="17755"/>
                </a:lnTo>
                <a:lnTo>
                  <a:pt x="734643" y="31125"/>
                </a:lnTo>
                <a:lnTo>
                  <a:pt x="776749" y="47945"/>
                </a:lnTo>
                <a:lnTo>
                  <a:pt x="817068" y="68049"/>
                </a:lnTo>
                <a:lnTo>
                  <a:pt x="855435" y="91273"/>
                </a:lnTo>
                <a:lnTo>
                  <a:pt x="891682" y="117452"/>
                </a:lnTo>
                <a:lnTo>
                  <a:pt x="925646" y="146419"/>
                </a:lnTo>
                <a:lnTo>
                  <a:pt x="957159" y="178011"/>
                </a:lnTo>
                <a:lnTo>
                  <a:pt x="986056" y="212061"/>
                </a:lnTo>
                <a:lnTo>
                  <a:pt x="1012173" y="248405"/>
                </a:lnTo>
                <a:lnTo>
                  <a:pt x="1035342" y="286877"/>
                </a:lnTo>
                <a:lnTo>
                  <a:pt x="1055398" y="327312"/>
                </a:lnTo>
                <a:lnTo>
                  <a:pt x="1072175" y="369544"/>
                </a:lnTo>
                <a:lnTo>
                  <a:pt x="1085508" y="413410"/>
                </a:lnTo>
                <a:lnTo>
                  <a:pt x="1095232" y="458742"/>
                </a:lnTo>
                <a:lnTo>
                  <a:pt x="1101179" y="505377"/>
                </a:lnTo>
                <a:lnTo>
                  <a:pt x="1103185" y="553148"/>
                </a:lnTo>
                <a:lnTo>
                  <a:pt x="1101179" y="600710"/>
                </a:lnTo>
                <a:lnTo>
                  <a:pt x="1095232" y="647158"/>
                </a:lnTo>
                <a:lnTo>
                  <a:pt x="1085508" y="692324"/>
                </a:lnTo>
                <a:lnTo>
                  <a:pt x="1072175" y="736042"/>
                </a:lnTo>
                <a:lnTo>
                  <a:pt x="1055398" y="778146"/>
                </a:lnTo>
                <a:lnTo>
                  <a:pt x="1035342" y="818470"/>
                </a:lnTo>
                <a:lnTo>
                  <a:pt x="1012173" y="856846"/>
                </a:lnTo>
                <a:lnTo>
                  <a:pt x="986056" y="893109"/>
                </a:lnTo>
                <a:lnTo>
                  <a:pt x="957159" y="927092"/>
                </a:lnTo>
                <a:lnTo>
                  <a:pt x="925646" y="958628"/>
                </a:lnTo>
                <a:lnTo>
                  <a:pt x="891682" y="987552"/>
                </a:lnTo>
                <a:lnTo>
                  <a:pt x="855435" y="1013696"/>
                </a:lnTo>
                <a:lnTo>
                  <a:pt x="817068" y="1036894"/>
                </a:lnTo>
                <a:lnTo>
                  <a:pt x="776749" y="1056980"/>
                </a:lnTo>
                <a:lnTo>
                  <a:pt x="734643" y="1073787"/>
                </a:lnTo>
                <a:lnTo>
                  <a:pt x="690916" y="1087149"/>
                </a:lnTo>
                <a:lnTo>
                  <a:pt x="645733" y="1096899"/>
                </a:lnTo>
                <a:lnTo>
                  <a:pt x="599259" y="1102872"/>
                </a:lnTo>
                <a:lnTo>
                  <a:pt x="551662" y="1104900"/>
                </a:lnTo>
                <a:close/>
              </a:path>
            </a:pathLst>
          </a:custGeom>
          <a:solidFill>
            <a:srgbClr val="D9D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310312" y="290512"/>
            <a:ext cx="1131887" cy="1132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344737" y="290512"/>
            <a:ext cx="1131887" cy="11328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52" y="135890"/>
            <a:ext cx="866521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0339" y="1256029"/>
            <a:ext cx="7310120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FFF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7570" y="2312035"/>
            <a:ext cx="3542665" cy="7258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/>
              <a:t>多态与抽象</a:t>
            </a:r>
            <a:r>
              <a:rPr dirty="0" sz="4600" spc="-25"/>
              <a:t>类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51294" y="3772027"/>
            <a:ext cx="1743075" cy="119888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509905">
              <a:lnSpc>
                <a:spcPct val="100000"/>
              </a:lnSpc>
              <a:spcBef>
                <a:spcPts val="875"/>
              </a:spcBef>
            </a:pPr>
            <a:r>
              <a:rPr dirty="0" sz="3200">
                <a:latin typeface="宋体"/>
                <a:cs typeface="宋体"/>
              </a:rPr>
              <a:t>吴清</a:t>
            </a:r>
            <a:r>
              <a:rPr dirty="0" sz="3200" spc="5">
                <a:latin typeface="宋体"/>
                <a:cs typeface="宋体"/>
              </a:rPr>
              <a:t>锋</a:t>
            </a:r>
            <a:endParaRPr sz="3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3200" spc="-5">
                <a:latin typeface="Arial"/>
                <a:cs typeface="Arial"/>
              </a:rPr>
              <a:t>2021</a:t>
            </a:r>
            <a:r>
              <a:rPr dirty="0" sz="3200">
                <a:latin typeface="宋体"/>
                <a:cs typeface="宋体"/>
              </a:rPr>
              <a:t>年</a:t>
            </a:r>
            <a:r>
              <a:rPr dirty="0" sz="3200" spc="5">
                <a:latin typeface="宋体"/>
                <a:cs typeface="宋体"/>
              </a:rPr>
              <a:t>春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615" y="30162"/>
            <a:ext cx="377444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虚函数与多态</a:t>
            </a:r>
            <a:r>
              <a:rPr dirty="0" sz="4200" spc="-20"/>
              <a:t>类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249936" y="786383"/>
            <a:ext cx="8714740" cy="5459095"/>
          </a:xfrm>
          <a:custGeom>
            <a:avLst/>
            <a:gdLst/>
            <a:ahLst/>
            <a:cxnLst/>
            <a:rect l="l" t="t" r="r" b="b"/>
            <a:pathLst>
              <a:path w="8714740" h="5459095">
                <a:moveTo>
                  <a:pt x="0" y="0"/>
                </a:moveTo>
                <a:lnTo>
                  <a:pt x="8714232" y="0"/>
                </a:lnTo>
                <a:lnTo>
                  <a:pt x="8714232" y="5458968"/>
                </a:lnTo>
                <a:lnTo>
                  <a:pt x="0" y="54589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6537" y="773112"/>
            <a:ext cx="8740775" cy="5485130"/>
          </a:xfrm>
          <a:custGeom>
            <a:avLst/>
            <a:gdLst/>
            <a:ahLst/>
            <a:cxnLst/>
            <a:rect l="l" t="t" r="r" b="b"/>
            <a:pathLst>
              <a:path w="8740775" h="5485130">
                <a:moveTo>
                  <a:pt x="8728075" y="5484812"/>
                </a:moveTo>
                <a:lnTo>
                  <a:pt x="12700" y="5484812"/>
                </a:lnTo>
                <a:lnTo>
                  <a:pt x="10223" y="5484571"/>
                </a:lnTo>
                <a:lnTo>
                  <a:pt x="0" y="5472112"/>
                </a:lnTo>
                <a:lnTo>
                  <a:pt x="0" y="12700"/>
                </a:lnTo>
                <a:lnTo>
                  <a:pt x="12700" y="0"/>
                </a:lnTo>
                <a:lnTo>
                  <a:pt x="8728075" y="0"/>
                </a:lnTo>
                <a:lnTo>
                  <a:pt x="8740775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5459412"/>
                </a:lnTo>
                <a:lnTo>
                  <a:pt x="12700" y="5459412"/>
                </a:lnTo>
                <a:lnTo>
                  <a:pt x="25400" y="5472112"/>
                </a:lnTo>
                <a:lnTo>
                  <a:pt x="8740775" y="5472112"/>
                </a:lnTo>
                <a:lnTo>
                  <a:pt x="8740533" y="5474589"/>
                </a:lnTo>
                <a:lnTo>
                  <a:pt x="8730551" y="5484571"/>
                </a:lnTo>
                <a:lnTo>
                  <a:pt x="8728075" y="5484812"/>
                </a:lnTo>
                <a:close/>
              </a:path>
              <a:path w="8740775" h="548513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8740775" h="5485130">
                <a:moveTo>
                  <a:pt x="8715375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8715375" y="12700"/>
                </a:lnTo>
                <a:lnTo>
                  <a:pt x="8715375" y="25400"/>
                </a:lnTo>
                <a:close/>
              </a:path>
              <a:path w="8740775" h="5485130">
                <a:moveTo>
                  <a:pt x="8715375" y="5472112"/>
                </a:moveTo>
                <a:lnTo>
                  <a:pt x="8715375" y="12700"/>
                </a:lnTo>
                <a:lnTo>
                  <a:pt x="8728075" y="25400"/>
                </a:lnTo>
                <a:lnTo>
                  <a:pt x="8740775" y="25400"/>
                </a:lnTo>
                <a:lnTo>
                  <a:pt x="8740775" y="5459412"/>
                </a:lnTo>
                <a:lnTo>
                  <a:pt x="8728075" y="5459412"/>
                </a:lnTo>
                <a:lnTo>
                  <a:pt x="8715375" y="5472112"/>
                </a:lnTo>
                <a:close/>
              </a:path>
              <a:path w="8740775" h="5485130">
                <a:moveTo>
                  <a:pt x="8740775" y="25400"/>
                </a:moveTo>
                <a:lnTo>
                  <a:pt x="8728075" y="25400"/>
                </a:lnTo>
                <a:lnTo>
                  <a:pt x="8715375" y="12700"/>
                </a:lnTo>
                <a:lnTo>
                  <a:pt x="8740775" y="12700"/>
                </a:lnTo>
                <a:lnTo>
                  <a:pt x="8740775" y="25400"/>
                </a:lnTo>
                <a:close/>
              </a:path>
              <a:path w="8740775" h="5485130">
                <a:moveTo>
                  <a:pt x="25400" y="5472112"/>
                </a:moveTo>
                <a:lnTo>
                  <a:pt x="12700" y="5459412"/>
                </a:lnTo>
                <a:lnTo>
                  <a:pt x="25400" y="5459412"/>
                </a:lnTo>
                <a:lnTo>
                  <a:pt x="25400" y="5472112"/>
                </a:lnTo>
                <a:close/>
              </a:path>
              <a:path w="8740775" h="5485130">
                <a:moveTo>
                  <a:pt x="8715375" y="5472112"/>
                </a:moveTo>
                <a:lnTo>
                  <a:pt x="25400" y="5472112"/>
                </a:lnTo>
                <a:lnTo>
                  <a:pt x="25400" y="5459412"/>
                </a:lnTo>
                <a:lnTo>
                  <a:pt x="8715375" y="5459412"/>
                </a:lnTo>
                <a:lnTo>
                  <a:pt x="8715375" y="5472112"/>
                </a:lnTo>
                <a:close/>
              </a:path>
              <a:path w="8740775" h="5485130">
                <a:moveTo>
                  <a:pt x="8740775" y="5472112"/>
                </a:moveTo>
                <a:lnTo>
                  <a:pt x="8715375" y="5472112"/>
                </a:lnTo>
                <a:lnTo>
                  <a:pt x="8728075" y="5459412"/>
                </a:lnTo>
                <a:lnTo>
                  <a:pt x="8740775" y="5459412"/>
                </a:lnTo>
                <a:lnTo>
                  <a:pt x="8740775" y="5472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7977" y="931862"/>
            <a:ext cx="8556625" cy="50704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 marR="6350" indent="266700">
              <a:lnSpc>
                <a:spcPct val="99200"/>
              </a:lnSpc>
              <a:spcBef>
                <a:spcPts val="114"/>
              </a:spcBef>
            </a:pPr>
            <a:r>
              <a:rPr dirty="0" sz="2500" spc="65" b="1">
                <a:latin typeface="宋体"/>
                <a:cs typeface="宋体"/>
              </a:rPr>
              <a:t>在一个</a:t>
            </a:r>
            <a:r>
              <a:rPr dirty="0" sz="2500" spc="70" b="1">
                <a:latin typeface="宋体"/>
                <a:cs typeface="宋体"/>
              </a:rPr>
              <a:t>类中用关键字</a:t>
            </a:r>
            <a:r>
              <a:rPr dirty="0" sz="2500" spc="55" b="1">
                <a:latin typeface="Times New Roman"/>
                <a:cs typeface="Times New Roman"/>
              </a:rPr>
              <a:t>virtual</a:t>
            </a:r>
            <a:r>
              <a:rPr dirty="0" sz="2500" spc="65" b="1">
                <a:latin typeface="Times New Roman"/>
                <a:cs typeface="Times New Roman"/>
              </a:rPr>
              <a:t> </a:t>
            </a:r>
            <a:r>
              <a:rPr dirty="0" sz="2500" spc="70" b="1">
                <a:latin typeface="宋体"/>
                <a:cs typeface="宋体"/>
              </a:rPr>
              <a:t>说明的成员函数称为虚函数</a:t>
            </a:r>
            <a:r>
              <a:rPr dirty="0" sz="2500" spc="-15" b="1">
                <a:latin typeface="宋体"/>
                <a:cs typeface="宋体"/>
              </a:rPr>
              <a:t>。 </a:t>
            </a:r>
            <a:r>
              <a:rPr dirty="0" sz="2500" b="1">
                <a:latin typeface="宋体"/>
                <a:cs typeface="宋体"/>
              </a:rPr>
              <a:t>定义了虚函数的类称为</a:t>
            </a:r>
            <a:r>
              <a:rPr dirty="0" sz="3200" b="1">
                <a:solidFill>
                  <a:srgbClr val="FF0000"/>
                </a:solidFill>
                <a:latin typeface="宋体"/>
                <a:cs typeface="宋体"/>
              </a:rPr>
              <a:t>多态类</a:t>
            </a:r>
            <a:r>
              <a:rPr dirty="0" sz="2500" b="1">
                <a:latin typeface="宋体"/>
                <a:cs typeface="宋体"/>
              </a:rPr>
              <a:t>。虚函数原型语句格式</a:t>
            </a:r>
            <a:r>
              <a:rPr dirty="0" sz="2500" spc="-15" b="1">
                <a:latin typeface="宋体"/>
                <a:cs typeface="宋体"/>
              </a:rPr>
              <a:t>：</a:t>
            </a:r>
            <a:endParaRPr sz="2500">
              <a:latin typeface="宋体"/>
              <a:cs typeface="宋体"/>
            </a:endParaRPr>
          </a:p>
          <a:p>
            <a:pPr algn="just" marL="1628775">
              <a:lnSpc>
                <a:spcPct val="100000"/>
              </a:lnSpc>
              <a:spcBef>
                <a:spcPts val="35"/>
              </a:spcBef>
            </a:pPr>
            <a:r>
              <a:rPr dirty="0" sz="2500" spc="-5" b="1">
                <a:solidFill>
                  <a:srgbClr val="C00000"/>
                </a:solidFill>
                <a:latin typeface="Times New Roman"/>
                <a:cs typeface="Times New Roman"/>
              </a:rPr>
              <a:t>virtual </a:t>
            </a:r>
            <a:r>
              <a:rPr dirty="0" sz="2500" b="1">
                <a:solidFill>
                  <a:srgbClr val="C00000"/>
                </a:solidFill>
                <a:latin typeface="宋体"/>
                <a:cs typeface="宋体"/>
              </a:rPr>
              <a:t>类</a:t>
            </a:r>
            <a:r>
              <a:rPr dirty="0" sz="2500" spc="-15" b="1">
                <a:solidFill>
                  <a:srgbClr val="C00000"/>
                </a:solidFill>
                <a:latin typeface="宋体"/>
                <a:cs typeface="宋体"/>
              </a:rPr>
              <a:t>型</a:t>
            </a:r>
            <a:r>
              <a:rPr dirty="0" sz="2500" spc="-620" b="1">
                <a:solidFill>
                  <a:srgbClr val="C00000"/>
                </a:solidFill>
                <a:latin typeface="宋体"/>
                <a:cs typeface="宋体"/>
              </a:rPr>
              <a:t> </a:t>
            </a:r>
            <a:r>
              <a:rPr dirty="0" sz="2500" b="1">
                <a:solidFill>
                  <a:srgbClr val="C00000"/>
                </a:solidFill>
                <a:latin typeface="宋体"/>
                <a:cs typeface="宋体"/>
              </a:rPr>
              <a:t>函数名（参数表</a:t>
            </a:r>
            <a:r>
              <a:rPr dirty="0" sz="2500" spc="-10" b="1">
                <a:solidFill>
                  <a:srgbClr val="C00000"/>
                </a:solidFill>
                <a:latin typeface="宋体"/>
                <a:cs typeface="宋体"/>
              </a:rPr>
              <a:t>）；</a:t>
            </a:r>
            <a:endParaRPr sz="2500">
              <a:latin typeface="宋体"/>
              <a:cs typeface="宋体"/>
            </a:endParaRPr>
          </a:p>
          <a:p>
            <a:pPr algn="just" marL="12700" marR="5080">
              <a:lnSpc>
                <a:spcPct val="100000"/>
              </a:lnSpc>
              <a:spcBef>
                <a:spcPts val="15"/>
              </a:spcBef>
              <a:buFont typeface="Wingdings"/>
              <a:buChar char=""/>
              <a:tabLst>
                <a:tab pos="279400" algn="l"/>
              </a:tabLst>
            </a:pPr>
            <a:r>
              <a:rPr dirty="0" sz="2400" b="1">
                <a:solidFill>
                  <a:srgbClr val="FF0000"/>
                </a:solidFill>
                <a:latin typeface="宋体"/>
                <a:cs typeface="宋体"/>
              </a:rPr>
              <a:t>在基类中某个成员函数被声明为虚函数后，这个成员</a:t>
            </a:r>
            <a:r>
              <a:rPr dirty="0" sz="2400" spc="5" b="1">
                <a:solidFill>
                  <a:srgbClr val="FF0000"/>
                </a:solidFill>
                <a:latin typeface="宋体"/>
                <a:cs typeface="宋体"/>
              </a:rPr>
              <a:t>函数通</a:t>
            </a:r>
            <a:r>
              <a:rPr dirty="0" sz="2400" spc="-10" b="1">
                <a:solidFill>
                  <a:srgbClr val="FF0000"/>
                </a:solidFill>
                <a:latin typeface="宋体"/>
                <a:cs typeface="宋体"/>
              </a:rPr>
              <a:t>常 </a:t>
            </a:r>
            <a:r>
              <a:rPr dirty="0" sz="2400" spc="15" b="1">
                <a:solidFill>
                  <a:srgbClr val="FF0000"/>
                </a:solidFill>
                <a:latin typeface="宋体"/>
                <a:cs typeface="宋体"/>
              </a:rPr>
              <a:t>要</a:t>
            </a:r>
            <a:r>
              <a:rPr dirty="0" sz="2400" spc="20" b="1">
                <a:solidFill>
                  <a:srgbClr val="FF0000"/>
                </a:solidFill>
                <a:latin typeface="宋体"/>
                <a:cs typeface="宋体"/>
              </a:rPr>
              <a:t>在派生类中被重新定义</a:t>
            </a:r>
            <a:r>
              <a:rPr dirty="0" sz="2500" spc="20" b="1">
                <a:latin typeface="宋体"/>
                <a:cs typeface="宋体"/>
              </a:rPr>
              <a:t>。定义一个虚函数的目的是为了在</a:t>
            </a:r>
            <a:r>
              <a:rPr dirty="0" sz="2500" spc="-15" b="1">
                <a:latin typeface="宋体"/>
                <a:cs typeface="宋体"/>
              </a:rPr>
              <a:t>程 </a:t>
            </a:r>
            <a:r>
              <a:rPr dirty="0" sz="2500" spc="75" b="1">
                <a:latin typeface="宋体"/>
                <a:cs typeface="宋体"/>
              </a:rPr>
              <a:t>序运行时自动选择各派生类中的重</a:t>
            </a:r>
            <a:r>
              <a:rPr dirty="0" sz="2500" spc="80" b="1">
                <a:latin typeface="宋体"/>
                <a:cs typeface="宋体"/>
              </a:rPr>
              <a:t>定义版本，所以一个多</a:t>
            </a:r>
            <a:r>
              <a:rPr dirty="0" sz="2500" spc="-15" b="1">
                <a:latin typeface="宋体"/>
                <a:cs typeface="宋体"/>
              </a:rPr>
              <a:t>态 </a:t>
            </a:r>
            <a:r>
              <a:rPr dirty="0" sz="2500" b="1">
                <a:latin typeface="宋体"/>
                <a:cs typeface="宋体"/>
              </a:rPr>
              <a:t>的基类一定要定义一个以上的派生类才有意义</a:t>
            </a:r>
            <a:r>
              <a:rPr dirty="0" sz="2500" spc="-15" b="1">
                <a:latin typeface="宋体"/>
                <a:cs typeface="宋体"/>
              </a:rPr>
              <a:t>。</a:t>
            </a:r>
            <a:endParaRPr sz="2500">
              <a:latin typeface="宋体"/>
              <a:cs typeface="宋体"/>
            </a:endParaRPr>
          </a:p>
          <a:p>
            <a:pPr algn="just" marL="12700" marR="6350">
              <a:lnSpc>
                <a:spcPts val="3000"/>
              </a:lnSpc>
              <a:spcBef>
                <a:spcPts val="95"/>
              </a:spcBef>
              <a:buFont typeface="Wingdings"/>
              <a:buChar char=""/>
              <a:tabLst>
                <a:tab pos="279400" algn="l"/>
              </a:tabLst>
            </a:pPr>
            <a:r>
              <a:rPr dirty="0" sz="2500" spc="95" b="1">
                <a:solidFill>
                  <a:srgbClr val="C00000"/>
                </a:solidFill>
                <a:latin typeface="宋体"/>
                <a:cs typeface="宋体"/>
              </a:rPr>
              <a:t>在派生类中重新定义虚函数时</a:t>
            </a:r>
            <a:r>
              <a:rPr dirty="0" sz="2500" spc="100" b="1">
                <a:solidFill>
                  <a:srgbClr val="C00000"/>
                </a:solidFill>
                <a:latin typeface="宋体"/>
                <a:cs typeface="宋体"/>
              </a:rPr>
              <a:t>，其函数原型</a:t>
            </a:r>
            <a:r>
              <a:rPr dirty="0" sz="2500" spc="100" b="1">
                <a:latin typeface="宋体"/>
                <a:cs typeface="宋体"/>
              </a:rPr>
              <a:t>（包括返回</a:t>
            </a:r>
            <a:r>
              <a:rPr dirty="0" sz="2500" spc="-15" b="1">
                <a:latin typeface="宋体"/>
                <a:cs typeface="宋体"/>
              </a:rPr>
              <a:t>值 </a:t>
            </a:r>
            <a:r>
              <a:rPr dirty="0" sz="2500" spc="75" b="1">
                <a:latin typeface="宋体"/>
                <a:cs typeface="宋体"/>
              </a:rPr>
              <a:t>类型、函数名、参数个数、参数类</a:t>
            </a:r>
            <a:r>
              <a:rPr dirty="0" sz="2500" spc="80" b="1">
                <a:latin typeface="宋体"/>
                <a:cs typeface="宋体"/>
              </a:rPr>
              <a:t>型及顺序）必须与基类</a:t>
            </a:r>
            <a:r>
              <a:rPr dirty="0" sz="2500" spc="-15" b="1">
                <a:latin typeface="宋体"/>
                <a:cs typeface="宋体"/>
              </a:rPr>
              <a:t>中 </a:t>
            </a:r>
            <a:r>
              <a:rPr dirty="0" sz="2500" b="1">
                <a:latin typeface="宋体"/>
                <a:cs typeface="宋体"/>
              </a:rPr>
              <a:t>的原型完全相同。否则编译时会出错或被当作函数重载</a:t>
            </a:r>
            <a:r>
              <a:rPr dirty="0" sz="2500" spc="-15" b="1">
                <a:latin typeface="宋体"/>
                <a:cs typeface="宋体"/>
              </a:rPr>
              <a:t>。</a:t>
            </a:r>
            <a:endParaRPr sz="2500">
              <a:latin typeface="宋体"/>
              <a:cs typeface="宋体"/>
            </a:endParaRPr>
          </a:p>
          <a:p>
            <a:pPr algn="just" marL="12700" marR="6350">
              <a:lnSpc>
                <a:spcPts val="3000"/>
              </a:lnSpc>
              <a:buFont typeface="Wingdings"/>
              <a:buChar char=""/>
              <a:tabLst>
                <a:tab pos="279400" algn="l"/>
              </a:tabLst>
            </a:pPr>
            <a:r>
              <a:rPr dirty="0" sz="2500" spc="95" b="1">
                <a:latin typeface="宋体"/>
                <a:cs typeface="宋体"/>
              </a:rPr>
              <a:t>一个指向基类的指针可以指向</a:t>
            </a:r>
            <a:r>
              <a:rPr dirty="0" sz="2500" spc="100" b="1">
                <a:latin typeface="宋体"/>
                <a:cs typeface="宋体"/>
              </a:rPr>
              <a:t>它的公有继承的派生类。</a:t>
            </a:r>
            <a:r>
              <a:rPr dirty="0" sz="2500" spc="-15" b="1">
                <a:latin typeface="宋体"/>
                <a:cs typeface="宋体"/>
              </a:rPr>
              <a:t>定 </a:t>
            </a:r>
            <a:r>
              <a:rPr dirty="0" sz="2500" spc="75" b="1">
                <a:latin typeface="宋体"/>
                <a:cs typeface="宋体"/>
              </a:rPr>
              <a:t>义虚函数的目的就是想统一用一个</a:t>
            </a:r>
            <a:r>
              <a:rPr dirty="0" sz="2500" spc="80" b="1">
                <a:latin typeface="宋体"/>
                <a:cs typeface="宋体"/>
              </a:rPr>
              <a:t>基类对象指针去访问不</a:t>
            </a:r>
            <a:r>
              <a:rPr dirty="0" sz="2500" spc="-15" b="1">
                <a:latin typeface="宋体"/>
                <a:cs typeface="宋体"/>
              </a:rPr>
              <a:t>同 </a:t>
            </a:r>
            <a:r>
              <a:rPr dirty="0" sz="2500" b="1">
                <a:latin typeface="宋体"/>
                <a:cs typeface="宋体"/>
              </a:rPr>
              <a:t>派生类中虚函数的重定义代码</a:t>
            </a:r>
            <a:r>
              <a:rPr dirty="0" sz="2500" spc="-15" b="1">
                <a:latin typeface="宋体"/>
                <a:cs typeface="宋体"/>
              </a:rPr>
              <a:t>。</a:t>
            </a:r>
            <a:endParaRPr sz="25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4627"/>
            <a:ext cx="5715000" cy="448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739" y="1234122"/>
            <a:ext cx="3757929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2052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#</a:t>
            </a:r>
            <a:r>
              <a:rPr dirty="0" sz="1800" spc="-5" b="1">
                <a:latin typeface="Times New Roman"/>
                <a:cs typeface="Times New Roman"/>
              </a:rPr>
              <a:t>in</a:t>
            </a:r>
            <a:r>
              <a:rPr dirty="0" sz="1800" b="1">
                <a:latin typeface="Times New Roman"/>
                <a:cs typeface="Times New Roman"/>
              </a:rPr>
              <a:t>c</a:t>
            </a:r>
            <a:r>
              <a:rPr dirty="0" sz="1800" spc="-5" b="1">
                <a:latin typeface="Times New Roman"/>
                <a:cs typeface="Times New Roman"/>
              </a:rPr>
              <a:t>lud</a:t>
            </a:r>
            <a:r>
              <a:rPr dirty="0" sz="1800" b="1">
                <a:latin typeface="Times New Roman"/>
                <a:cs typeface="Times New Roman"/>
              </a:rPr>
              <a:t>e</a:t>
            </a:r>
            <a:r>
              <a:rPr dirty="0" sz="1800" spc="-5" b="1">
                <a:latin typeface="Times New Roman"/>
                <a:cs typeface="Times New Roman"/>
              </a:rPr>
              <a:t>&lt;i</a:t>
            </a:r>
            <a:r>
              <a:rPr dirty="0" sz="1800" b="1">
                <a:latin typeface="Times New Roman"/>
                <a:cs typeface="Times New Roman"/>
              </a:rPr>
              <a:t>o</a:t>
            </a:r>
            <a:r>
              <a:rPr dirty="0" sz="1800" spc="-5" b="1">
                <a:latin typeface="Times New Roman"/>
                <a:cs typeface="Times New Roman"/>
              </a:rPr>
              <a:t>s</a:t>
            </a:r>
            <a:r>
              <a:rPr dirty="0" sz="1800" b="1">
                <a:latin typeface="Times New Roman"/>
                <a:cs typeface="Times New Roman"/>
              </a:rPr>
              <a:t>t</a:t>
            </a:r>
            <a:r>
              <a:rPr dirty="0" sz="1800" spc="-3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eam.</a:t>
            </a:r>
            <a:r>
              <a:rPr dirty="0" sz="1800" spc="-5" b="1">
                <a:latin typeface="Times New Roman"/>
                <a:cs typeface="Times New Roman"/>
              </a:rPr>
              <a:t>h</a:t>
            </a:r>
            <a:r>
              <a:rPr dirty="0" sz="1800" b="1">
                <a:latin typeface="Times New Roman"/>
                <a:cs typeface="Times New Roman"/>
              </a:rPr>
              <a:t>&gt;  </a:t>
            </a:r>
            <a:r>
              <a:rPr dirty="0" sz="1800" spc="-5" b="1">
                <a:solidFill>
                  <a:srgbClr val="0000EF"/>
                </a:solidFill>
                <a:latin typeface="Times New Roman"/>
                <a:cs typeface="Times New Roman"/>
              </a:rPr>
              <a:t>class Poultry </a:t>
            </a:r>
            <a:r>
              <a:rPr dirty="0" sz="1800" b="1">
                <a:solidFill>
                  <a:srgbClr val="0000EF"/>
                </a:solidFill>
                <a:latin typeface="Times New Roman"/>
                <a:cs typeface="Times New Roman"/>
              </a:rPr>
              <a:t>{  </a:t>
            </a:r>
            <a:r>
              <a:rPr dirty="0" sz="1800" spc="-5" b="1">
                <a:solidFill>
                  <a:srgbClr val="0000EF"/>
                </a:solidFill>
                <a:latin typeface="Times New Roman"/>
                <a:cs typeface="Times New Roman"/>
              </a:rPr>
              <a:t>public: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virtual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00EF"/>
                </a:solidFill>
                <a:latin typeface="Times New Roman"/>
                <a:cs typeface="Times New Roman"/>
              </a:rPr>
              <a:t>void</a:t>
            </a:r>
            <a:r>
              <a:rPr dirty="0" sz="1800" spc="-10" b="1">
                <a:solidFill>
                  <a:srgbClr val="0000E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00EF"/>
                </a:solidFill>
                <a:latin typeface="Times New Roman"/>
                <a:cs typeface="Times New Roman"/>
              </a:rPr>
              <a:t>can_fly </a:t>
            </a:r>
            <a:r>
              <a:rPr dirty="0" sz="1800" b="1">
                <a:solidFill>
                  <a:srgbClr val="0000EF"/>
                </a:solidFill>
                <a:latin typeface="Times New Roman"/>
                <a:cs typeface="Times New Roman"/>
              </a:rPr>
              <a:t>()</a:t>
            </a:r>
            <a:r>
              <a:rPr dirty="0" sz="1800" spc="445" b="1">
                <a:solidFill>
                  <a:srgbClr val="0000E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00EF"/>
                </a:solidFill>
                <a:latin typeface="Times New Roman"/>
                <a:cs typeface="Times New Roman"/>
              </a:rPr>
              <a:t>//</a:t>
            </a:r>
            <a:r>
              <a:rPr dirty="0" sz="1800" b="1">
                <a:solidFill>
                  <a:srgbClr val="0000EF"/>
                </a:solidFill>
                <a:latin typeface="宋体"/>
                <a:cs typeface="宋体"/>
              </a:rPr>
              <a:t>虚函数定</a:t>
            </a:r>
            <a:r>
              <a:rPr dirty="0" sz="1800" spc="-10" b="1">
                <a:solidFill>
                  <a:srgbClr val="0000EF"/>
                </a:solidFill>
                <a:latin typeface="宋体"/>
                <a:cs typeface="宋体"/>
              </a:rPr>
              <a:t>义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0000EF"/>
                </a:solidFill>
                <a:latin typeface="Times New Roman"/>
                <a:cs typeface="Times New Roman"/>
              </a:rPr>
              <a:t>{ </a:t>
            </a:r>
            <a:r>
              <a:rPr dirty="0" sz="1800" spc="-20" b="1">
                <a:solidFill>
                  <a:srgbClr val="0000EF"/>
                </a:solidFill>
                <a:latin typeface="Times New Roman"/>
                <a:cs typeface="Times New Roman"/>
              </a:rPr>
              <a:t>cout&lt;&lt;"Yes! </a:t>
            </a:r>
            <a:r>
              <a:rPr dirty="0" sz="1800" b="1">
                <a:solidFill>
                  <a:srgbClr val="0000EF"/>
                </a:solidFill>
                <a:latin typeface="Times New Roman"/>
                <a:cs typeface="Times New Roman"/>
              </a:rPr>
              <a:t>I </a:t>
            </a:r>
            <a:r>
              <a:rPr dirty="0" sz="1800" spc="-5" b="1">
                <a:solidFill>
                  <a:srgbClr val="0000EF"/>
                </a:solidFill>
                <a:latin typeface="Times New Roman"/>
                <a:cs typeface="Times New Roman"/>
              </a:rPr>
              <a:t>can."&lt;&lt;endl;</a:t>
            </a:r>
            <a:r>
              <a:rPr dirty="0" sz="1800" spc="-10" b="1">
                <a:solidFill>
                  <a:srgbClr val="0000E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EF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0000EF"/>
                </a:solidFill>
                <a:latin typeface="Times New Roman"/>
                <a:cs typeface="Times New Roman"/>
              </a:rPr>
              <a:t>};</a:t>
            </a:r>
            <a:endParaRPr sz="1800">
              <a:latin typeface="Times New Roman"/>
              <a:cs typeface="Times New Roman"/>
            </a:endParaRPr>
          </a:p>
          <a:p>
            <a:pPr marL="12700" marR="1031240">
              <a:lnSpc>
                <a:spcPct val="100000"/>
              </a:lnSpc>
            </a:pP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class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Cock :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public Poultry{  public: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428682"/>
            <a:ext cx="30416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void</a:t>
            </a:r>
            <a:r>
              <a:rPr dirty="0" sz="18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can_fly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()</a:t>
            </a:r>
            <a:r>
              <a:rPr dirty="0" sz="1800" spc="4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1800" b="1">
                <a:solidFill>
                  <a:srgbClr val="FF0000"/>
                </a:solidFill>
                <a:latin typeface="宋体"/>
                <a:cs typeface="宋体"/>
              </a:rPr>
              <a:t>虚函数重定</a:t>
            </a:r>
            <a:r>
              <a:rPr dirty="0" sz="1800" spc="-10" b="1">
                <a:solidFill>
                  <a:srgbClr val="FF0000"/>
                </a:solidFill>
                <a:latin typeface="宋体"/>
                <a:cs typeface="宋体"/>
              </a:rPr>
              <a:t>义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759" y="3740594"/>
            <a:ext cx="34417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l;</a:t>
            </a:r>
            <a:r>
              <a:rPr dirty="0" sz="1800" spc="3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977322"/>
            <a:ext cx="27444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};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class Duck </a:t>
            </a:r>
            <a:r>
              <a:rPr dirty="0" sz="1800" b="1">
                <a:latin typeface="Times New Roman"/>
                <a:cs typeface="Times New Roman"/>
              </a:rPr>
              <a:t>: </a:t>
            </a:r>
            <a:r>
              <a:rPr dirty="0" sz="1800" spc="-5" b="1">
                <a:latin typeface="Times New Roman"/>
                <a:cs typeface="Times New Roman"/>
              </a:rPr>
              <a:t>public Poultry{  public: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800282"/>
            <a:ext cx="30416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void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can_fly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()</a:t>
            </a:r>
            <a:r>
              <a:rPr dirty="0" sz="1800" spc="4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//</a:t>
            </a:r>
            <a:r>
              <a:rPr dirty="0" sz="1800" b="1">
                <a:latin typeface="宋体"/>
                <a:cs typeface="宋体"/>
              </a:rPr>
              <a:t>虚函数重定</a:t>
            </a:r>
            <a:r>
              <a:rPr dirty="0" sz="1800" spc="-10" b="1">
                <a:latin typeface="宋体"/>
                <a:cs typeface="宋体"/>
              </a:rPr>
              <a:t>义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5348922"/>
            <a:ext cx="191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};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38115" y="53339"/>
            <a:ext cx="4191000" cy="3947160"/>
          </a:xfrm>
          <a:custGeom>
            <a:avLst/>
            <a:gdLst/>
            <a:ahLst/>
            <a:cxnLst/>
            <a:rect l="l" t="t" r="r" b="b"/>
            <a:pathLst>
              <a:path w="4191000" h="3947160">
                <a:moveTo>
                  <a:pt x="0" y="0"/>
                </a:moveTo>
                <a:lnTo>
                  <a:pt x="4190999" y="0"/>
                </a:lnTo>
                <a:lnTo>
                  <a:pt x="4190999" y="3947159"/>
                </a:lnTo>
                <a:lnTo>
                  <a:pt x="0" y="3947159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33925" y="49212"/>
            <a:ext cx="4200525" cy="3956050"/>
          </a:xfrm>
          <a:custGeom>
            <a:avLst/>
            <a:gdLst/>
            <a:ahLst/>
            <a:cxnLst/>
            <a:rect l="l" t="t" r="r" b="b"/>
            <a:pathLst>
              <a:path w="4200525" h="3956050">
                <a:moveTo>
                  <a:pt x="4200525" y="3956050"/>
                </a:moveTo>
                <a:lnTo>
                  <a:pt x="0" y="3956050"/>
                </a:lnTo>
                <a:lnTo>
                  <a:pt x="0" y="0"/>
                </a:lnTo>
                <a:lnTo>
                  <a:pt x="4200525" y="0"/>
                </a:lnTo>
                <a:lnTo>
                  <a:pt x="42005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946525"/>
                </a:lnTo>
                <a:lnTo>
                  <a:pt x="4762" y="3946525"/>
                </a:lnTo>
                <a:lnTo>
                  <a:pt x="9525" y="3951287"/>
                </a:lnTo>
                <a:lnTo>
                  <a:pt x="4200525" y="3951287"/>
                </a:lnTo>
                <a:lnTo>
                  <a:pt x="4200525" y="3956050"/>
                </a:lnTo>
                <a:close/>
              </a:path>
              <a:path w="4200525" h="395605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4200525" h="3956050">
                <a:moveTo>
                  <a:pt x="41910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4191000" y="4762"/>
                </a:lnTo>
                <a:lnTo>
                  <a:pt x="4191000" y="9525"/>
                </a:lnTo>
                <a:close/>
              </a:path>
              <a:path w="4200525" h="3956050">
                <a:moveTo>
                  <a:pt x="4191000" y="3951287"/>
                </a:moveTo>
                <a:lnTo>
                  <a:pt x="4191000" y="4762"/>
                </a:lnTo>
                <a:lnTo>
                  <a:pt x="4195762" y="9525"/>
                </a:lnTo>
                <a:lnTo>
                  <a:pt x="4200525" y="9525"/>
                </a:lnTo>
                <a:lnTo>
                  <a:pt x="4200525" y="3946525"/>
                </a:lnTo>
                <a:lnTo>
                  <a:pt x="4195762" y="3946525"/>
                </a:lnTo>
                <a:lnTo>
                  <a:pt x="4191000" y="3951287"/>
                </a:lnTo>
                <a:close/>
              </a:path>
              <a:path w="4200525" h="3956050">
                <a:moveTo>
                  <a:pt x="4200525" y="9525"/>
                </a:moveTo>
                <a:lnTo>
                  <a:pt x="4195762" y="9525"/>
                </a:lnTo>
                <a:lnTo>
                  <a:pt x="4191000" y="4762"/>
                </a:lnTo>
                <a:lnTo>
                  <a:pt x="4200525" y="4762"/>
                </a:lnTo>
                <a:lnTo>
                  <a:pt x="4200525" y="9525"/>
                </a:lnTo>
                <a:close/>
              </a:path>
              <a:path w="4200525" h="3956050">
                <a:moveTo>
                  <a:pt x="9525" y="3951287"/>
                </a:moveTo>
                <a:lnTo>
                  <a:pt x="4762" y="3946525"/>
                </a:lnTo>
                <a:lnTo>
                  <a:pt x="9525" y="3946525"/>
                </a:lnTo>
                <a:lnTo>
                  <a:pt x="9525" y="3951287"/>
                </a:lnTo>
                <a:close/>
              </a:path>
              <a:path w="4200525" h="3956050">
                <a:moveTo>
                  <a:pt x="4191000" y="3951287"/>
                </a:moveTo>
                <a:lnTo>
                  <a:pt x="9525" y="3951287"/>
                </a:lnTo>
                <a:lnTo>
                  <a:pt x="9525" y="3946525"/>
                </a:lnTo>
                <a:lnTo>
                  <a:pt x="4191000" y="3946525"/>
                </a:lnTo>
                <a:lnTo>
                  <a:pt x="4191000" y="3951287"/>
                </a:lnTo>
                <a:close/>
              </a:path>
              <a:path w="4200525" h="3956050">
                <a:moveTo>
                  <a:pt x="4200525" y="3951287"/>
                </a:moveTo>
                <a:lnTo>
                  <a:pt x="4191000" y="3951287"/>
                </a:lnTo>
                <a:lnTo>
                  <a:pt x="4195762" y="3946525"/>
                </a:lnTo>
                <a:lnTo>
                  <a:pt x="4200525" y="3946525"/>
                </a:lnTo>
                <a:lnTo>
                  <a:pt x="4200525" y="3951287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17427" y="73659"/>
            <a:ext cx="167640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void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main()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Po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ul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try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39877" y="623570"/>
            <a:ext cx="1714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FF0000"/>
                </a:solidFill>
                <a:latin typeface="Times New Roman"/>
                <a:cs typeface="Times New Roman"/>
              </a:rPr>
              <a:t>anyPoultry,</a:t>
            </a:r>
            <a:r>
              <a:rPr dirty="0" sz="18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*ptr;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31827" y="897890"/>
            <a:ext cx="1871980" cy="2767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6324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Cock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aCock;  Duck</a:t>
            </a:r>
            <a:r>
              <a:rPr dirty="0" sz="1800" spc="-7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aDuck;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ptr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=&amp;anyPoultry;  </a:t>
            </a:r>
            <a:r>
              <a:rPr dirty="0" sz="1800" spc="-10" b="1">
                <a:latin typeface="Times New Roman"/>
                <a:cs typeface="Times New Roman"/>
              </a:rPr>
              <a:t>ptr-&gt;can_fly();</a:t>
            </a:r>
            <a:endParaRPr sz="1800">
              <a:latin typeface="Times New Roman"/>
              <a:cs typeface="Times New Roman"/>
            </a:endParaRPr>
          </a:p>
          <a:p>
            <a:pPr marL="12700" marR="220345">
              <a:lnSpc>
                <a:spcPct val="99900"/>
              </a:lnSpc>
            </a:pPr>
            <a:r>
              <a:rPr dirty="0" sz="1800" spc="-5" b="1">
                <a:latin typeface="Times New Roman"/>
                <a:cs typeface="Times New Roman"/>
              </a:rPr>
              <a:t>ptr =&amp;aCock;  </a:t>
            </a:r>
            <a:r>
              <a:rPr dirty="0" sz="1800" spc="-10" b="1">
                <a:latin typeface="Times New Roman"/>
                <a:cs typeface="Times New Roman"/>
              </a:rPr>
              <a:t>ptr-&gt;can_fly();  </a:t>
            </a:r>
            <a:r>
              <a:rPr dirty="0" sz="1800" spc="-5" b="1">
                <a:latin typeface="Times New Roman"/>
                <a:cs typeface="Times New Roman"/>
              </a:rPr>
              <a:t>ptr =&amp;aDuck;  </a:t>
            </a:r>
            <a:r>
              <a:rPr dirty="0" sz="1800" spc="-10" b="1">
                <a:latin typeface="Times New Roman"/>
                <a:cs typeface="Times New Roman"/>
              </a:rPr>
              <a:t>ptr-&gt;can_fly();  </a:t>
            </a:r>
            <a:r>
              <a:rPr dirty="0" sz="1800" spc="-5" b="1">
                <a:latin typeface="Times New Roman"/>
                <a:cs typeface="Times New Roman"/>
              </a:rPr>
              <a:t>aCock.can_fly();  </a:t>
            </a:r>
            <a:r>
              <a:rPr dirty="0" sz="1800" b="1">
                <a:latin typeface="Times New Roman"/>
                <a:cs typeface="Times New Roman"/>
              </a:rPr>
              <a:t>aD</a:t>
            </a:r>
            <a:r>
              <a:rPr dirty="0" sz="1800" spc="-5" b="1">
                <a:latin typeface="Times New Roman"/>
                <a:cs typeface="Times New Roman"/>
              </a:rPr>
              <a:t>u</a:t>
            </a:r>
            <a:r>
              <a:rPr dirty="0" sz="1800" b="1">
                <a:latin typeface="Times New Roman"/>
                <a:cs typeface="Times New Roman"/>
              </a:rPr>
              <a:t>c</a:t>
            </a:r>
            <a:r>
              <a:rPr dirty="0" sz="1800" spc="-5" b="1">
                <a:latin typeface="Times New Roman"/>
                <a:cs typeface="Times New Roman"/>
              </a:rPr>
              <a:t>k</a:t>
            </a:r>
            <a:r>
              <a:rPr dirty="0" sz="1800" b="1">
                <a:latin typeface="Times New Roman"/>
                <a:cs typeface="Times New Roman"/>
              </a:rPr>
              <a:t>.ca</a:t>
            </a:r>
            <a:r>
              <a:rPr dirty="0" sz="1800" spc="-5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_f</a:t>
            </a:r>
            <a:r>
              <a:rPr dirty="0" sz="1800" spc="-5" b="1">
                <a:latin typeface="Times New Roman"/>
                <a:cs typeface="Times New Roman"/>
              </a:rPr>
              <a:t>l</a:t>
            </a:r>
            <a:r>
              <a:rPr dirty="0" sz="1800" b="1">
                <a:latin typeface="Times New Roman"/>
                <a:cs typeface="Times New Roman"/>
              </a:rPr>
              <a:t>y();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39" y="3703002"/>
            <a:ext cx="4905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{ </a:t>
            </a:r>
            <a:r>
              <a:rPr dirty="0" sz="1800" spc="-20" b="1">
                <a:solidFill>
                  <a:srgbClr val="FF0000"/>
                </a:solidFill>
                <a:latin typeface="Times New Roman"/>
                <a:cs typeface="Times New Roman"/>
              </a:rPr>
              <a:t>cout&lt;&lt;"Yes!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can. But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can't fly</a:t>
            </a:r>
            <a:r>
              <a:rPr dirty="0" sz="18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10" b="1">
                <a:solidFill>
                  <a:srgbClr val="FF0000"/>
                </a:solidFill>
                <a:latin typeface="Times New Roman"/>
                <a:cs typeface="Times New Roman"/>
              </a:rPr>
              <a:t>high."&lt;&lt;end</a:t>
            </a:r>
            <a:r>
              <a:rPr dirty="0" baseline="15432" sz="2700" spc="15" b="1">
                <a:latin typeface="Times New Roman"/>
                <a:cs typeface="Times New Roman"/>
              </a:rPr>
              <a:t>}</a:t>
            </a:r>
            <a:endParaRPr baseline="15432" sz="2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99360" y="5318759"/>
            <a:ext cx="6644640" cy="686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8739" y="415290"/>
            <a:ext cx="34696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多态类与虚函数访</a:t>
            </a:r>
            <a:r>
              <a:rPr dirty="0" sz="3000" spc="-15"/>
              <a:t>问</a:t>
            </a:r>
            <a:endParaRPr sz="3000"/>
          </a:p>
        </p:txBody>
      </p:sp>
      <p:sp>
        <p:nvSpPr>
          <p:cNvPr id="17" name="object 17"/>
          <p:cNvSpPr/>
          <p:nvPr/>
        </p:nvSpPr>
        <p:spPr>
          <a:xfrm>
            <a:off x="4694872" y="3874134"/>
            <a:ext cx="4288155" cy="18608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865052" y="3909695"/>
            <a:ext cx="3200400" cy="1122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宋体"/>
                <a:cs typeface="宋体"/>
              </a:rPr>
              <a:t>程序输出</a:t>
            </a:r>
            <a:r>
              <a:rPr dirty="0" sz="1800" spc="-10" b="1">
                <a:solidFill>
                  <a:srgbClr val="0000FF"/>
                </a:solidFill>
                <a:latin typeface="宋体"/>
                <a:cs typeface="宋体"/>
              </a:rPr>
              <a:t>：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ts val="2155"/>
              </a:lnSpc>
            </a:pPr>
            <a:r>
              <a:rPr dirty="0" sz="1800" spc="-55" b="1">
                <a:solidFill>
                  <a:srgbClr val="0000FF"/>
                </a:solidFill>
                <a:latin typeface="Times New Roman"/>
                <a:cs typeface="Times New Roman"/>
              </a:rPr>
              <a:t>Yes! 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1800" spc="4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can.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5" b="1">
                <a:solidFill>
                  <a:srgbClr val="0000FF"/>
                </a:solidFill>
                <a:latin typeface="Times New Roman"/>
                <a:cs typeface="Times New Roman"/>
              </a:rPr>
              <a:t>Yes! 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can. But 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can't fly high.  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No! I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can't. But 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I can</a:t>
            </a:r>
            <a:r>
              <a:rPr dirty="0" sz="1800" spc="-5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swimming.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339" y="5074602"/>
            <a:ext cx="7828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{ </a:t>
            </a:r>
            <a:r>
              <a:rPr dirty="0" sz="1800" spc="-5" b="1">
                <a:latin typeface="Times New Roman"/>
                <a:cs typeface="Times New Roman"/>
              </a:rPr>
              <a:t>cout&lt;&lt;"No! </a:t>
            </a:r>
            <a:r>
              <a:rPr dirty="0" sz="1800" b="1">
                <a:latin typeface="Times New Roman"/>
                <a:cs typeface="Times New Roman"/>
              </a:rPr>
              <a:t>I </a:t>
            </a:r>
            <a:r>
              <a:rPr dirty="0" sz="1800" spc="-5" b="1">
                <a:latin typeface="Times New Roman"/>
                <a:cs typeface="Times New Roman"/>
              </a:rPr>
              <a:t>can't. But </a:t>
            </a:r>
            <a:r>
              <a:rPr dirty="0" sz="1800" b="1">
                <a:latin typeface="Times New Roman"/>
                <a:cs typeface="Times New Roman"/>
              </a:rPr>
              <a:t>I can </a:t>
            </a:r>
            <a:r>
              <a:rPr dirty="0" sz="1800" spc="-120" b="1">
                <a:latin typeface="Times New Roman"/>
                <a:cs typeface="Times New Roman"/>
              </a:rPr>
              <a:t>swimming."&lt;&lt;en</a:t>
            </a:r>
            <a:r>
              <a:rPr dirty="0" baseline="16975" sz="2700" spc="-179" b="1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dirty="0" sz="1800" spc="-120" b="1">
                <a:latin typeface="Times New Roman"/>
                <a:cs typeface="Times New Roman"/>
              </a:rPr>
              <a:t>d</a:t>
            </a:r>
            <a:r>
              <a:rPr dirty="0" baseline="16975" sz="2700" spc="-179" b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1800" spc="-120" b="1">
                <a:latin typeface="Times New Roman"/>
                <a:cs typeface="Times New Roman"/>
              </a:rPr>
              <a:t>l;</a:t>
            </a:r>
            <a:r>
              <a:rPr dirty="0" baseline="16975" sz="2700" spc="-179" b="1">
                <a:solidFill>
                  <a:srgbClr val="0000FF"/>
                </a:solidFill>
                <a:latin typeface="Times New Roman"/>
                <a:cs typeface="Times New Roman"/>
              </a:rPr>
              <a:t>s!</a:t>
            </a:r>
            <a:r>
              <a:rPr dirty="0" sz="1800" spc="-120" b="1">
                <a:latin typeface="Times New Roman"/>
                <a:cs typeface="Times New Roman"/>
              </a:rPr>
              <a:t>}</a:t>
            </a:r>
            <a:r>
              <a:rPr dirty="0" baseline="16975" sz="2700" spc="-179" b="1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dirty="0" baseline="16975" sz="2700" spc="-7" b="1">
                <a:solidFill>
                  <a:srgbClr val="0000FF"/>
                </a:solidFill>
                <a:latin typeface="Times New Roman"/>
                <a:cs typeface="Times New Roman"/>
              </a:rPr>
              <a:t>can. But </a:t>
            </a:r>
            <a:r>
              <a:rPr dirty="0" baseline="16975" sz="2700" b="1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dirty="0" baseline="16975" sz="2700" spc="-7" b="1">
                <a:solidFill>
                  <a:srgbClr val="0000FF"/>
                </a:solidFill>
                <a:latin typeface="Times New Roman"/>
                <a:cs typeface="Times New Roman"/>
              </a:rPr>
              <a:t>can't fly</a:t>
            </a:r>
            <a:r>
              <a:rPr dirty="0" baseline="16975" sz="2700" spc="-262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16975" sz="2700" spc="-7" b="1">
                <a:solidFill>
                  <a:srgbClr val="0000FF"/>
                </a:solidFill>
                <a:latin typeface="Times New Roman"/>
                <a:cs typeface="Times New Roman"/>
              </a:rPr>
              <a:t>high.</a:t>
            </a:r>
            <a:endParaRPr baseline="16975" sz="2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65052" y="5280659"/>
            <a:ext cx="3200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No! I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can't. But </a:t>
            </a:r>
            <a:r>
              <a:rPr dirty="0" sz="1800" b="1">
                <a:solidFill>
                  <a:srgbClr val="0000FF"/>
                </a:solidFill>
                <a:latin typeface="Times New Roman"/>
                <a:cs typeface="Times New Roman"/>
              </a:rPr>
              <a:t>I can</a:t>
            </a:r>
            <a:r>
              <a:rPr dirty="0" sz="1800" spc="-5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Times New Roman"/>
                <a:cs typeface="Times New Roman"/>
              </a:rPr>
              <a:t>swimming.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490" y="5663882"/>
            <a:ext cx="8484870" cy="1122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40" b="1">
                <a:solidFill>
                  <a:srgbClr val="336600"/>
                </a:solidFill>
                <a:latin typeface="宋体"/>
                <a:cs typeface="宋体"/>
              </a:rPr>
              <a:t>以上运行结果表明，只要把派生类对象的地址传递给</a:t>
            </a:r>
            <a:r>
              <a:rPr dirty="0" sz="1800" spc="45" b="1">
                <a:solidFill>
                  <a:srgbClr val="336600"/>
                </a:solidFill>
                <a:latin typeface="宋体"/>
                <a:cs typeface="宋体"/>
              </a:rPr>
              <a:t>基类指针，就可以直接使用</a:t>
            </a:r>
            <a:r>
              <a:rPr dirty="0" sz="1800" spc="-10" b="1">
                <a:solidFill>
                  <a:srgbClr val="336600"/>
                </a:solidFill>
                <a:latin typeface="宋体"/>
                <a:cs typeface="宋体"/>
              </a:rPr>
              <a:t>基 </a:t>
            </a:r>
            <a:r>
              <a:rPr dirty="0" sz="1800" spc="40" b="1">
                <a:solidFill>
                  <a:srgbClr val="336600"/>
                </a:solidFill>
                <a:latin typeface="宋体"/>
                <a:cs typeface="宋体"/>
              </a:rPr>
              <a:t>类指针调用派生类中虚函数的重定义版本，与通过派</a:t>
            </a:r>
            <a:r>
              <a:rPr dirty="0" sz="1800" spc="45" b="1">
                <a:solidFill>
                  <a:srgbClr val="336600"/>
                </a:solidFill>
                <a:latin typeface="宋体"/>
                <a:cs typeface="宋体"/>
              </a:rPr>
              <a:t>生类对象名调用该函数有相</a:t>
            </a:r>
            <a:r>
              <a:rPr dirty="0" sz="1800" spc="-10" b="1">
                <a:solidFill>
                  <a:srgbClr val="336600"/>
                </a:solidFill>
                <a:latin typeface="宋体"/>
                <a:cs typeface="宋体"/>
              </a:rPr>
              <a:t>同 </a:t>
            </a:r>
            <a:r>
              <a:rPr dirty="0" sz="1800" spc="10" b="1">
                <a:solidFill>
                  <a:srgbClr val="336600"/>
                </a:solidFill>
                <a:latin typeface="宋体"/>
                <a:cs typeface="宋体"/>
              </a:rPr>
              <a:t>的执行结果。虚函数的引入，使类似</a:t>
            </a:r>
            <a:r>
              <a:rPr dirty="0" sz="1800" b="1">
                <a:solidFill>
                  <a:srgbClr val="336600"/>
                </a:solidFill>
                <a:latin typeface="Times New Roman"/>
                <a:cs typeface="Times New Roman"/>
              </a:rPr>
              <a:t>ptr-&gt;can_fly();</a:t>
            </a:r>
            <a:r>
              <a:rPr dirty="0" sz="1800" spc="55" b="1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dirty="0" sz="1800" spc="15" b="1">
                <a:solidFill>
                  <a:srgbClr val="336600"/>
                </a:solidFill>
                <a:latin typeface="宋体"/>
                <a:cs typeface="宋体"/>
              </a:rPr>
              <a:t>这样的函数调用语句有了动态</a:t>
            </a:r>
            <a:r>
              <a:rPr dirty="0" sz="1800" spc="-10" b="1">
                <a:solidFill>
                  <a:srgbClr val="336600"/>
                </a:solidFill>
                <a:latin typeface="宋体"/>
                <a:cs typeface="宋体"/>
              </a:rPr>
              <a:t>选 </a:t>
            </a:r>
            <a:r>
              <a:rPr dirty="0" sz="1800" b="1">
                <a:solidFill>
                  <a:srgbClr val="336600"/>
                </a:solidFill>
                <a:latin typeface="宋体"/>
                <a:cs typeface="宋体"/>
              </a:rPr>
              <a:t>择执行代码的智能。这一点是通过动态绑定技术实现的</a:t>
            </a:r>
            <a:r>
              <a:rPr dirty="0" sz="1800" spc="-10" b="1">
                <a:solidFill>
                  <a:srgbClr val="336600"/>
                </a:solidFill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12064"/>
            <a:ext cx="3775710" cy="1186180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546100" marR="5080" indent="-533400">
              <a:lnSpc>
                <a:spcPct val="100400"/>
              </a:lnSpc>
              <a:spcBef>
                <a:spcPts val="80"/>
              </a:spcBef>
            </a:pPr>
            <a:r>
              <a:rPr dirty="0" sz="2800"/>
              <a:t>例子</a:t>
            </a:r>
            <a:r>
              <a:rPr dirty="0" sz="2800" spc="-5">
                <a:latin typeface="Times New Roman"/>
                <a:cs typeface="Times New Roman"/>
              </a:rPr>
              <a:t>2</a:t>
            </a:r>
            <a:r>
              <a:rPr dirty="0" sz="2800"/>
              <a:t>：虚函数的作用</a:t>
            </a:r>
            <a:r>
              <a:rPr dirty="0" sz="2800" spc="-15"/>
              <a:t>。  </a:t>
            </a:r>
            <a:r>
              <a:rPr dirty="0" sz="2400" spc="-5">
                <a:latin typeface="Times New Roman"/>
                <a:cs typeface="Times New Roman"/>
              </a:rPr>
              <a:t>#include&lt;iostream.h&gt;  class Base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7439" y="1175384"/>
            <a:ext cx="1147445" cy="1120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marR="5080" indent="-1524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private:  int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a,b;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0"/>
              </a:lnSpc>
            </a:pPr>
            <a:r>
              <a:rPr dirty="0" sz="2400" spc="-5" b="1">
                <a:latin typeface="Times New Roman"/>
                <a:cs typeface="Times New Roman"/>
              </a:rPr>
              <a:t>public: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2272665"/>
            <a:ext cx="24809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Base(int x,int </a:t>
            </a:r>
            <a:r>
              <a:rPr dirty="0" sz="2400" b="1">
                <a:latin typeface="Times New Roman"/>
                <a:cs typeface="Times New Roman"/>
              </a:rPr>
              <a:t>y) 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virtual </a:t>
            </a:r>
            <a:r>
              <a:rPr dirty="0" sz="2400" spc="-5" b="1">
                <a:latin typeface="Times New Roman"/>
                <a:cs typeface="Times New Roman"/>
              </a:rPr>
              <a:t>void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show()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1140" y="2272665"/>
            <a:ext cx="28346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480" algn="l"/>
              </a:tabLst>
            </a:pPr>
            <a:r>
              <a:rPr dirty="0" sz="2400" b="1">
                <a:latin typeface="Times New Roman"/>
                <a:cs typeface="Times New Roman"/>
              </a:rPr>
              <a:t>{	a=x; b=y;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258445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//</a:t>
            </a:r>
            <a:r>
              <a:rPr dirty="0" sz="2400" b="1">
                <a:latin typeface="宋体"/>
                <a:cs typeface="宋体"/>
              </a:rPr>
              <a:t>定义虚函数</a:t>
            </a:r>
            <a:r>
              <a:rPr dirty="0" sz="2400" b="1">
                <a:latin typeface="Times New Roman"/>
                <a:cs typeface="Times New Roman"/>
              </a:rPr>
              <a:t>show()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004184"/>
            <a:ext cx="7410450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0">
              <a:lnSpc>
                <a:spcPts val="287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{ </a:t>
            </a:r>
            <a:r>
              <a:rPr dirty="0" sz="2400" spc="-5" b="1">
                <a:latin typeface="Times New Roman"/>
                <a:cs typeface="Times New Roman"/>
              </a:rPr>
              <a:t>cout&lt;&lt;"Base----------\n"; cout&lt;&lt;a&lt;&lt;"</a:t>
            </a:r>
            <a:r>
              <a:rPr dirty="0" sz="2400" spc="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"&lt;&lt;b&lt;&lt;endl;}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70"/>
              </a:lnSpc>
            </a:pPr>
            <a:r>
              <a:rPr dirty="0" sz="2400" spc="-5" b="1">
                <a:latin typeface="Times New Roman"/>
                <a:cs typeface="Times New Roman"/>
              </a:rPr>
              <a:t>};</a:t>
            </a:r>
            <a:endParaRPr sz="2400">
              <a:latin typeface="Times New Roman"/>
              <a:cs typeface="Times New Roman"/>
            </a:endParaRPr>
          </a:p>
          <a:p>
            <a:pPr marL="317500" marR="3497579" indent="-304800">
              <a:lnSpc>
                <a:spcPts val="2860"/>
              </a:lnSpc>
              <a:spcBef>
                <a:spcPts val="130"/>
              </a:spcBef>
              <a:tabLst>
                <a:tab pos="378396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cl</a:t>
            </a:r>
            <a:r>
              <a:rPr dirty="0" sz="2400" b="1">
                <a:latin typeface="Times New Roman"/>
                <a:cs typeface="Times New Roman"/>
              </a:rPr>
              <a:t>ass D</a:t>
            </a:r>
            <a:r>
              <a:rPr dirty="0" sz="2400" spc="-5" b="1">
                <a:latin typeface="Times New Roman"/>
                <a:cs typeface="Times New Roman"/>
              </a:rPr>
              <a:t>eri</a:t>
            </a:r>
            <a:r>
              <a:rPr dirty="0" sz="2400" b="1">
                <a:latin typeface="Times New Roman"/>
                <a:cs typeface="Times New Roman"/>
              </a:rPr>
              <a:t>v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d : pub</a:t>
            </a:r>
            <a:r>
              <a:rPr dirty="0" sz="2400" spc="-5" b="1">
                <a:latin typeface="Times New Roman"/>
                <a:cs typeface="Times New Roman"/>
              </a:rPr>
              <a:t>li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spc="-5" b="1">
                <a:latin typeface="Times New Roman"/>
                <a:cs typeface="Times New Roman"/>
              </a:rPr>
              <a:t> B</a:t>
            </a:r>
            <a:r>
              <a:rPr dirty="0" sz="2400" b="1">
                <a:latin typeface="Times New Roman"/>
                <a:cs typeface="Times New Roman"/>
              </a:rPr>
              <a:t>ase	{  </a:t>
            </a:r>
            <a:r>
              <a:rPr dirty="0" sz="2400" spc="-5" b="1">
                <a:latin typeface="Times New Roman"/>
                <a:cs typeface="Times New Roman"/>
              </a:rPr>
              <a:t>private:</a:t>
            </a:r>
            <a:endParaRPr sz="2400">
              <a:latin typeface="Times New Roman"/>
              <a:cs typeface="Times New Roman"/>
            </a:endParaRPr>
          </a:p>
          <a:p>
            <a:pPr marL="317500" marR="6170295" indent="114300">
              <a:lnSpc>
                <a:spcPts val="2860"/>
              </a:lnSpc>
              <a:spcBef>
                <a:spcPts val="40"/>
              </a:spcBef>
            </a:pPr>
            <a:r>
              <a:rPr dirty="0" sz="2400" spc="-5" b="1">
                <a:latin typeface="Times New Roman"/>
                <a:cs typeface="Times New Roman"/>
              </a:rPr>
              <a:t>int c;  </a:t>
            </a:r>
            <a:r>
              <a:rPr dirty="0" sz="2400" b="1">
                <a:latin typeface="Times New Roman"/>
                <a:cs typeface="Times New Roman"/>
              </a:rPr>
              <a:t>pub</a:t>
            </a:r>
            <a:r>
              <a:rPr dirty="0" sz="2400" spc="-5" b="1">
                <a:latin typeface="Times New Roman"/>
                <a:cs typeface="Times New Roman"/>
              </a:rPr>
              <a:t>lic</a:t>
            </a:r>
            <a:r>
              <a:rPr dirty="0" sz="2400" b="1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31800" marR="1304925">
              <a:lnSpc>
                <a:spcPts val="2880"/>
              </a:lnSpc>
              <a:spcBef>
                <a:spcPts val="25"/>
              </a:spcBef>
              <a:tabLst>
                <a:tab pos="29210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Derived(int x,int </a:t>
            </a:r>
            <a:r>
              <a:rPr dirty="0" sz="2400" spc="-30" b="1">
                <a:latin typeface="Times New Roman"/>
                <a:cs typeface="Times New Roman"/>
              </a:rPr>
              <a:t>y,int </a:t>
            </a:r>
            <a:r>
              <a:rPr dirty="0" sz="2400" spc="-5" b="1">
                <a:latin typeface="Times New Roman"/>
                <a:cs typeface="Times New Roman"/>
              </a:rPr>
              <a:t>z):Base(x,y){c=z; </a:t>
            </a:r>
            <a:r>
              <a:rPr dirty="0" sz="2400" b="1">
                <a:latin typeface="Times New Roman"/>
                <a:cs typeface="Times New Roman"/>
              </a:rPr>
              <a:t>}  vo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d show()	</a:t>
            </a:r>
            <a:r>
              <a:rPr dirty="0" sz="2400" spc="-5" b="1">
                <a:latin typeface="Times New Roman"/>
                <a:cs typeface="Times New Roman"/>
              </a:rPr>
              <a:t>//</a:t>
            </a:r>
            <a:r>
              <a:rPr dirty="0" sz="2400" b="1">
                <a:latin typeface="宋体"/>
                <a:cs typeface="宋体"/>
              </a:rPr>
              <a:t>重新定义虚函数</a:t>
            </a:r>
            <a:r>
              <a:rPr dirty="0" sz="2400" b="1">
                <a:latin typeface="Times New Roman"/>
                <a:cs typeface="Times New Roman"/>
              </a:rPr>
              <a:t>show()</a:t>
            </a:r>
            <a:endParaRPr sz="2400">
              <a:latin typeface="Times New Roman"/>
              <a:cs typeface="Times New Roman"/>
            </a:endParaRPr>
          </a:p>
          <a:p>
            <a:pPr marL="431800">
              <a:lnSpc>
                <a:spcPts val="2785"/>
              </a:lnSpc>
            </a:pPr>
            <a:r>
              <a:rPr dirty="0" sz="2400" b="1">
                <a:latin typeface="Times New Roman"/>
                <a:cs typeface="Times New Roman"/>
              </a:rPr>
              <a:t>{ </a:t>
            </a:r>
            <a:r>
              <a:rPr dirty="0" sz="2400" spc="-5" b="1">
                <a:latin typeface="Times New Roman"/>
                <a:cs typeface="Times New Roman"/>
              </a:rPr>
              <a:t>cout&lt;&lt; "Derived---------\n";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cout&lt;&lt;c&lt;&lt;endl;}</a:t>
            </a:r>
            <a:endParaRPr sz="24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};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81404"/>
            <a:ext cx="3580765" cy="1856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void main()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698500" marR="5080">
              <a:lnSpc>
                <a:spcPct val="100000"/>
              </a:lnSpc>
              <a:spcBef>
                <a:spcPts val="20"/>
              </a:spcBef>
            </a:pPr>
            <a:r>
              <a:rPr dirty="0" sz="2400" spc="-5" b="1">
                <a:latin typeface="Times New Roman"/>
                <a:cs typeface="Times New Roman"/>
              </a:rPr>
              <a:t>Base mb(60,60),*pc;  Derived mc(10,20,30);  pc=&amp;mb;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6564" y="2912745"/>
            <a:ext cx="3809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//</a:t>
            </a:r>
            <a:r>
              <a:rPr dirty="0" sz="2400" b="1">
                <a:latin typeface="宋体"/>
                <a:cs typeface="宋体"/>
              </a:rPr>
              <a:t>调用基类</a:t>
            </a:r>
            <a:r>
              <a:rPr dirty="0" sz="2400" spc="-5" b="1">
                <a:latin typeface="Times New Roman"/>
                <a:cs typeface="Times New Roman"/>
              </a:rPr>
              <a:t>B</a:t>
            </a:r>
            <a:r>
              <a:rPr dirty="0" sz="2400" b="1">
                <a:latin typeface="Times New Roman"/>
                <a:cs typeface="Times New Roman"/>
              </a:rPr>
              <a:t>as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宋体"/>
                <a:cs typeface="宋体"/>
              </a:rPr>
              <a:t>的</a:t>
            </a:r>
            <a:r>
              <a:rPr dirty="0" sz="2400" b="1">
                <a:latin typeface="Times New Roman"/>
                <a:cs typeface="Times New Roman"/>
              </a:rPr>
              <a:t>show()</a:t>
            </a:r>
            <a:r>
              <a:rPr dirty="0" sz="2400" b="1">
                <a:latin typeface="宋体"/>
                <a:cs typeface="宋体"/>
              </a:rPr>
              <a:t>版</a:t>
            </a:r>
            <a:r>
              <a:rPr dirty="0" sz="2400" spc="-10" b="1">
                <a:latin typeface="宋体"/>
                <a:cs typeface="宋体"/>
              </a:rPr>
              <a:t>本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339" y="2912745"/>
            <a:ext cx="157162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sz="2400" spc="-5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-&gt;show();  </a:t>
            </a:r>
            <a:r>
              <a:rPr dirty="0" sz="2400" spc="-5" b="1">
                <a:latin typeface="Times New Roman"/>
                <a:cs typeface="Times New Roman"/>
              </a:rPr>
              <a:t>pc=&amp;mc;  </a:t>
            </a: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sz="2400" spc="-5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-&gt;show();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6564" y="3644265"/>
            <a:ext cx="4538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//</a:t>
            </a:r>
            <a:r>
              <a:rPr dirty="0" sz="2400" b="1">
                <a:latin typeface="宋体"/>
                <a:cs typeface="宋体"/>
              </a:rPr>
              <a:t>调用派生类</a:t>
            </a:r>
            <a:r>
              <a:rPr dirty="0" sz="2400" spc="-5" b="1">
                <a:latin typeface="Times New Roman"/>
                <a:cs typeface="Times New Roman"/>
              </a:rPr>
              <a:t>Derived</a:t>
            </a:r>
            <a:r>
              <a:rPr dirty="0" sz="2400" b="1">
                <a:latin typeface="宋体"/>
                <a:cs typeface="宋体"/>
              </a:rPr>
              <a:t>的</a:t>
            </a:r>
            <a:r>
              <a:rPr dirty="0" sz="2400" b="1">
                <a:latin typeface="Times New Roman"/>
                <a:cs typeface="Times New Roman"/>
              </a:rPr>
              <a:t>show()</a:t>
            </a:r>
            <a:r>
              <a:rPr dirty="0" sz="2400" b="1">
                <a:latin typeface="宋体"/>
                <a:cs typeface="宋体"/>
              </a:rPr>
              <a:t>版</a:t>
            </a:r>
            <a:r>
              <a:rPr dirty="0" sz="2400" spc="-10" b="1">
                <a:latin typeface="宋体"/>
                <a:cs typeface="宋体"/>
              </a:rPr>
              <a:t>本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007484"/>
            <a:ext cx="257556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b="1">
                <a:latin typeface="宋体"/>
                <a:cs typeface="宋体"/>
              </a:rPr>
              <a:t>程序运行结果如下</a:t>
            </a:r>
            <a:r>
              <a:rPr dirty="0" sz="2400" b="1">
                <a:latin typeface="Times New Roman"/>
                <a:cs typeface="Times New Roman"/>
              </a:rPr>
              <a:t>:  </a:t>
            </a:r>
            <a:r>
              <a:rPr dirty="0" sz="2400" spc="-5" b="1">
                <a:latin typeface="Times New Roman"/>
                <a:cs typeface="Times New Roman"/>
              </a:rPr>
              <a:t>Base---------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dirty="0" sz="2400" b="1">
                <a:latin typeface="Times New Roman"/>
                <a:cs typeface="Times New Roman"/>
              </a:rPr>
              <a:t>60	60</a:t>
            </a:r>
            <a:endParaRPr sz="2400">
              <a:latin typeface="Times New Roman"/>
              <a:cs typeface="Times New Roman"/>
            </a:endParaRPr>
          </a:p>
          <a:p>
            <a:pPr marL="12700" marR="70993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D</a:t>
            </a:r>
            <a:r>
              <a:rPr dirty="0" sz="2400" spc="-5" b="1">
                <a:latin typeface="Times New Roman"/>
                <a:cs typeface="Times New Roman"/>
              </a:rPr>
              <a:t>eri</a:t>
            </a:r>
            <a:r>
              <a:rPr dirty="0" sz="2400" b="1">
                <a:latin typeface="Times New Roman"/>
                <a:cs typeface="Times New Roman"/>
              </a:rPr>
              <a:t>v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d--------  30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52" y="454977"/>
            <a:ext cx="244665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/>
              <a:t>代码的思</a:t>
            </a:r>
            <a:r>
              <a:rPr dirty="0" sz="3800" spc="-10"/>
              <a:t>考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402590" y="1409065"/>
            <a:ext cx="8641715" cy="411797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355600" marR="5080" indent="-342900">
              <a:lnSpc>
                <a:spcPts val="3080"/>
              </a:lnSpc>
              <a:spcBef>
                <a:spcPts val="335"/>
              </a:spcBef>
              <a:buClr>
                <a:srgbClr val="CCCCFF"/>
              </a:buClr>
              <a:buFont typeface="Wingdings"/>
              <a:buChar char=""/>
              <a:tabLst>
                <a:tab pos="355600" algn="l"/>
              </a:tabLst>
            </a:pPr>
            <a:r>
              <a:rPr dirty="0" sz="2700" b="1">
                <a:latin typeface="宋体"/>
                <a:cs typeface="宋体"/>
              </a:rPr>
              <a:t>多态性仅用于类层次结构（即多态需要使用派生类</a:t>
            </a:r>
            <a:r>
              <a:rPr dirty="0" sz="2700" spc="-5" b="1">
                <a:latin typeface="宋体"/>
                <a:cs typeface="宋体"/>
              </a:rPr>
              <a:t>），  </a:t>
            </a:r>
            <a:r>
              <a:rPr dirty="0" sz="2700" b="1">
                <a:latin typeface="宋体"/>
                <a:cs typeface="宋体"/>
              </a:rPr>
              <a:t>从一个类中派生另一个类是多态性的基本条件</a:t>
            </a:r>
            <a:r>
              <a:rPr dirty="0" sz="2700" spc="-15" b="1">
                <a:latin typeface="宋体"/>
                <a:cs typeface="宋体"/>
              </a:rPr>
              <a:t>。</a:t>
            </a:r>
            <a:endParaRPr sz="2700">
              <a:latin typeface="宋体"/>
              <a:cs typeface="宋体"/>
            </a:endParaRPr>
          </a:p>
          <a:p>
            <a:pPr>
              <a:lnSpc>
                <a:spcPct val="100000"/>
              </a:lnSpc>
              <a:buChar char=""/>
            </a:pPr>
            <a:endParaRPr sz="3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5600" algn="l"/>
              </a:tabLst>
            </a:pPr>
            <a:r>
              <a:rPr dirty="0" sz="2900" b="1">
                <a:latin typeface="宋体"/>
                <a:cs typeface="宋体"/>
              </a:rPr>
              <a:t>虚函数的本质：不是重载声明而是覆盖</a:t>
            </a:r>
            <a:r>
              <a:rPr dirty="0" sz="2900" spc="-10" b="1">
                <a:latin typeface="宋体"/>
                <a:cs typeface="宋体"/>
              </a:rPr>
              <a:t>。</a:t>
            </a:r>
            <a:endParaRPr sz="2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"/>
            </a:pPr>
            <a:endParaRPr sz="4050">
              <a:latin typeface="Times New Roman"/>
              <a:cs typeface="Times New Roman"/>
            </a:endParaRPr>
          </a:p>
          <a:p>
            <a:pPr algn="just" marL="355600" marR="403860" indent="-342900">
              <a:lnSpc>
                <a:spcPct val="95000"/>
              </a:lnSpc>
              <a:spcBef>
                <a:spcPts val="5"/>
              </a:spcBef>
              <a:buClr>
                <a:srgbClr val="CCCCFF"/>
              </a:buClr>
              <a:buFont typeface="Wingdings"/>
              <a:buChar char=""/>
              <a:tabLst>
                <a:tab pos="355600" algn="l"/>
              </a:tabLst>
            </a:pPr>
            <a:r>
              <a:rPr dirty="0" sz="2900" b="1">
                <a:solidFill>
                  <a:srgbClr val="FF3300"/>
                </a:solidFill>
                <a:latin typeface="宋体"/>
                <a:cs typeface="宋体"/>
              </a:rPr>
              <a:t>多态调用方式：</a:t>
            </a:r>
            <a:r>
              <a:rPr dirty="0" sz="2900" b="1">
                <a:solidFill>
                  <a:srgbClr val="0000E4"/>
                </a:solidFill>
                <a:latin typeface="宋体"/>
                <a:cs typeface="宋体"/>
              </a:rPr>
              <a:t>通过基类指针或引用</a:t>
            </a:r>
            <a:r>
              <a:rPr dirty="0" sz="2900" b="1">
                <a:solidFill>
                  <a:srgbClr val="FF3300"/>
                </a:solidFill>
                <a:latin typeface="宋体"/>
                <a:cs typeface="宋体"/>
              </a:rPr>
              <a:t>，执行时</a:t>
            </a:r>
            <a:r>
              <a:rPr dirty="0" sz="2900" spc="-10" b="1">
                <a:solidFill>
                  <a:srgbClr val="FF3300"/>
                </a:solidFill>
                <a:latin typeface="宋体"/>
                <a:cs typeface="宋体"/>
              </a:rPr>
              <a:t>会 </a:t>
            </a:r>
            <a:r>
              <a:rPr dirty="0" sz="2900" b="1">
                <a:solidFill>
                  <a:srgbClr val="FF3300"/>
                </a:solidFill>
                <a:latin typeface="宋体"/>
                <a:cs typeface="宋体"/>
              </a:rPr>
              <a:t>根据指针指向的对象的类，决定调用哪个函数</a:t>
            </a:r>
            <a:r>
              <a:rPr dirty="0" sz="2900" spc="-10" b="1">
                <a:solidFill>
                  <a:srgbClr val="FF3300"/>
                </a:solidFill>
                <a:latin typeface="宋体"/>
                <a:cs typeface="宋体"/>
              </a:rPr>
              <a:t>。 </a:t>
            </a:r>
            <a:r>
              <a:rPr dirty="0" sz="2900" b="1">
                <a:solidFill>
                  <a:srgbClr val="0000E4"/>
                </a:solidFill>
                <a:latin typeface="宋体"/>
                <a:cs typeface="宋体"/>
              </a:rPr>
              <a:t>若使用：成员访问运算符</a:t>
            </a:r>
            <a:r>
              <a:rPr dirty="0" sz="2900" spc="-5" b="1">
                <a:solidFill>
                  <a:srgbClr val="0000E4"/>
                </a:solidFill>
                <a:latin typeface="Arial"/>
                <a:cs typeface="Arial"/>
              </a:rPr>
              <a:t>.</a:t>
            </a:r>
            <a:r>
              <a:rPr dirty="0" sz="2900" b="1">
                <a:solidFill>
                  <a:srgbClr val="0000E4"/>
                </a:solidFill>
                <a:latin typeface="宋体"/>
                <a:cs typeface="宋体"/>
              </a:rPr>
              <a:t>来实现，那是非多态</a:t>
            </a:r>
            <a:r>
              <a:rPr dirty="0" sz="2900" spc="-5" b="1">
                <a:solidFill>
                  <a:srgbClr val="0000E4"/>
                </a:solidFill>
                <a:latin typeface="宋体"/>
                <a:cs typeface="宋体"/>
              </a:rPr>
              <a:t>调 </a:t>
            </a:r>
            <a:r>
              <a:rPr dirty="0" sz="2900" spc="-10" b="1">
                <a:solidFill>
                  <a:srgbClr val="0000E4"/>
                </a:solidFill>
                <a:latin typeface="宋体"/>
                <a:cs typeface="宋体"/>
              </a:rPr>
              <a:t>用</a:t>
            </a:r>
            <a:endParaRPr sz="29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52" y="454977"/>
            <a:ext cx="293116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/>
              <a:t>虚函数的特</a:t>
            </a:r>
            <a:r>
              <a:rPr dirty="0" sz="3800" spc="-10"/>
              <a:t>性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323850" y="1214437"/>
            <a:ext cx="8569325" cy="5286375"/>
          </a:xfrm>
          <a:custGeom>
            <a:avLst/>
            <a:gdLst/>
            <a:ahLst/>
            <a:cxnLst/>
            <a:rect l="l" t="t" r="r" b="b"/>
            <a:pathLst>
              <a:path w="8569325" h="5286375">
                <a:moveTo>
                  <a:pt x="0" y="0"/>
                </a:moveTo>
                <a:lnTo>
                  <a:pt x="8569325" y="0"/>
                </a:lnTo>
                <a:lnTo>
                  <a:pt x="8569325" y="5286375"/>
                </a:lnTo>
                <a:lnTo>
                  <a:pt x="0" y="52863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2590" y="1136840"/>
            <a:ext cx="8324215" cy="303466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25"/>
              </a:spcBef>
              <a:buClr>
                <a:srgbClr val="CCCCFF"/>
              </a:buClr>
              <a:buFont typeface="Wingdings"/>
              <a:buChar char=""/>
              <a:tabLst>
                <a:tab pos="355600" algn="l"/>
              </a:tabLst>
            </a:pPr>
            <a:r>
              <a:rPr dirty="0" sz="2800" b="1">
                <a:latin typeface="宋体"/>
                <a:cs typeface="宋体"/>
              </a:rPr>
              <a:t>虚函数是动态绑定的基础，是非静态的成员函数</a:t>
            </a:r>
            <a:r>
              <a:rPr dirty="0" sz="2800" spc="-20" b="1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825"/>
              </a:spcBef>
              <a:buClr>
                <a:srgbClr val="CCCCFF"/>
              </a:buClr>
              <a:buFont typeface="Wingdings"/>
              <a:buChar char=""/>
              <a:tabLst>
                <a:tab pos="355600" algn="l"/>
              </a:tabLst>
            </a:pPr>
            <a:r>
              <a:rPr dirty="0" sz="2800" b="1">
                <a:latin typeface="宋体"/>
                <a:cs typeface="宋体"/>
              </a:rPr>
              <a:t>在类的声明中，在函数原型之前写</a:t>
            </a:r>
            <a:r>
              <a:rPr dirty="0" sz="2800" spc="-5" b="1">
                <a:latin typeface="Arial"/>
                <a:cs typeface="Arial"/>
              </a:rPr>
              <a:t>virtual</a:t>
            </a:r>
            <a:r>
              <a:rPr dirty="0" sz="2800" spc="-20" b="1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55600" marR="5080" indent="-342900">
              <a:lnSpc>
                <a:spcPct val="103699"/>
              </a:lnSpc>
              <a:spcBef>
                <a:spcPts val="685"/>
              </a:spcBef>
              <a:buClr>
                <a:srgbClr val="CCCCFF"/>
              </a:buClr>
              <a:buFont typeface="Wingdings"/>
              <a:buChar char=""/>
              <a:tabLst>
                <a:tab pos="355600" algn="l"/>
              </a:tabLst>
            </a:pPr>
            <a:r>
              <a:rPr dirty="0" sz="2800" spc="-5" b="1">
                <a:latin typeface="Arial"/>
                <a:cs typeface="Arial"/>
              </a:rPr>
              <a:t>virtual </a:t>
            </a:r>
            <a:r>
              <a:rPr dirty="0" sz="2800" b="1">
                <a:latin typeface="宋体"/>
                <a:cs typeface="宋体"/>
              </a:rPr>
              <a:t>只用来说明类声明中的原型，不能用在函</a:t>
            </a:r>
            <a:r>
              <a:rPr dirty="0" sz="2800" spc="-20" b="1">
                <a:latin typeface="宋体"/>
                <a:cs typeface="宋体"/>
              </a:rPr>
              <a:t>数 </a:t>
            </a:r>
            <a:r>
              <a:rPr dirty="0" sz="2800" b="1">
                <a:latin typeface="宋体"/>
                <a:cs typeface="宋体"/>
              </a:rPr>
              <a:t>实现时</a:t>
            </a:r>
            <a:r>
              <a:rPr dirty="0" sz="2800" spc="-20" b="1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55600" marR="98425" indent="-342900">
              <a:lnSpc>
                <a:spcPct val="104200"/>
              </a:lnSpc>
              <a:spcBef>
                <a:spcPts val="670"/>
              </a:spcBef>
              <a:buClr>
                <a:srgbClr val="CCCCFF"/>
              </a:buClr>
              <a:buFont typeface="Wingdings"/>
              <a:buChar char=""/>
              <a:tabLst>
                <a:tab pos="355600" algn="l"/>
              </a:tabLst>
            </a:pPr>
            <a:r>
              <a:rPr dirty="0" sz="2800" b="1">
                <a:latin typeface="宋体"/>
                <a:cs typeface="宋体"/>
              </a:rPr>
              <a:t>具有继承性，基类中声明了虚函数，派生类中无</a:t>
            </a:r>
            <a:r>
              <a:rPr dirty="0" sz="2800" spc="-15" b="1">
                <a:latin typeface="宋体"/>
                <a:cs typeface="宋体"/>
              </a:rPr>
              <a:t>论 </a:t>
            </a:r>
            <a:r>
              <a:rPr dirty="0" sz="2800" b="1">
                <a:latin typeface="宋体"/>
                <a:cs typeface="宋体"/>
              </a:rPr>
              <a:t>是否说明，同原型函数都自动为虚函数</a:t>
            </a:r>
            <a:r>
              <a:rPr dirty="0" sz="2800" spc="-20" b="1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508634"/>
            <a:ext cx="50736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虚函数与重载函数的关</a:t>
            </a:r>
            <a:r>
              <a:rPr dirty="0" sz="3600" spc="-15"/>
              <a:t>系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50240" y="1387474"/>
            <a:ext cx="8032750" cy="509460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135890" indent="571500">
              <a:lnSpc>
                <a:spcPts val="3110"/>
              </a:lnSpc>
              <a:spcBef>
                <a:spcPts val="215"/>
              </a:spcBef>
            </a:pPr>
            <a:r>
              <a:rPr dirty="0" sz="2600" b="1">
                <a:latin typeface="宋体"/>
                <a:cs typeface="宋体"/>
              </a:rPr>
              <a:t>在一个派生类中重新定义基类的虚函数，但它不</a:t>
            </a:r>
            <a:r>
              <a:rPr dirty="0" sz="2600" spc="-10" b="1">
                <a:latin typeface="宋体"/>
                <a:cs typeface="宋体"/>
              </a:rPr>
              <a:t>同 </a:t>
            </a:r>
            <a:r>
              <a:rPr dirty="0" sz="2600" b="1">
                <a:latin typeface="宋体"/>
                <a:cs typeface="宋体"/>
              </a:rPr>
              <a:t>于一般的函数重载</a:t>
            </a:r>
            <a:r>
              <a:rPr dirty="0" sz="2600" spc="-10" b="1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algn="just" marL="12700" marR="5080" indent="297180">
              <a:lnSpc>
                <a:spcPct val="100000"/>
              </a:lnSpc>
              <a:spcBef>
                <a:spcPts val="530"/>
              </a:spcBef>
              <a:buChar char="◆"/>
              <a:tabLst>
                <a:tab pos="761365" algn="l"/>
              </a:tabLst>
            </a:pPr>
            <a:r>
              <a:rPr dirty="0" sz="2600" spc="110" b="1">
                <a:latin typeface="宋体"/>
                <a:cs typeface="宋体"/>
              </a:rPr>
              <a:t>普通的函数重载时，其</a:t>
            </a:r>
            <a:r>
              <a:rPr dirty="0" sz="2600" spc="114" b="1">
                <a:latin typeface="宋体"/>
                <a:cs typeface="宋体"/>
              </a:rPr>
              <a:t>函数的参数或参数类型</a:t>
            </a:r>
            <a:r>
              <a:rPr dirty="0" sz="2600" spc="-10" b="1">
                <a:latin typeface="宋体"/>
                <a:cs typeface="宋体"/>
              </a:rPr>
              <a:t>必 </a:t>
            </a:r>
            <a:r>
              <a:rPr dirty="0" sz="2600" b="1">
                <a:latin typeface="宋体"/>
                <a:cs typeface="宋体"/>
              </a:rPr>
              <a:t>须有所不同，函数的返回类型也可以不同</a:t>
            </a:r>
            <a:r>
              <a:rPr dirty="0" sz="2600" spc="-10" b="1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algn="just" marL="12700" marR="5080" indent="297180">
              <a:lnSpc>
                <a:spcPct val="99800"/>
              </a:lnSpc>
              <a:spcBef>
                <a:spcPts val="625"/>
              </a:spcBef>
              <a:buChar char="◆"/>
              <a:tabLst>
                <a:tab pos="761365" algn="l"/>
              </a:tabLst>
            </a:pPr>
            <a:r>
              <a:rPr dirty="0" sz="2600" spc="110" b="1">
                <a:latin typeface="宋体"/>
                <a:cs typeface="宋体"/>
              </a:rPr>
              <a:t>当覆盖一个虚函数时，</a:t>
            </a:r>
            <a:r>
              <a:rPr dirty="0" sz="2600" spc="114" b="1">
                <a:latin typeface="宋体"/>
                <a:cs typeface="宋体"/>
              </a:rPr>
              <a:t>也就是说在派生类中重</a:t>
            </a:r>
            <a:r>
              <a:rPr dirty="0" sz="2600" spc="-10" b="1">
                <a:latin typeface="宋体"/>
                <a:cs typeface="宋体"/>
              </a:rPr>
              <a:t>新 </a:t>
            </a:r>
            <a:r>
              <a:rPr dirty="0" sz="2600" spc="10" b="1">
                <a:latin typeface="宋体"/>
                <a:cs typeface="宋体"/>
              </a:rPr>
              <a:t>定义虚函数时，要求</a:t>
            </a:r>
            <a:r>
              <a:rPr dirty="0" sz="2600" spc="15" b="1">
                <a:latin typeface="宋体"/>
                <a:cs typeface="宋体"/>
              </a:rPr>
              <a:t>函数名、返回类型、参数个数、</a:t>
            </a:r>
            <a:r>
              <a:rPr dirty="0" sz="2600" spc="-10" b="1">
                <a:latin typeface="宋体"/>
                <a:cs typeface="宋体"/>
              </a:rPr>
              <a:t>参 </a:t>
            </a:r>
            <a:r>
              <a:rPr dirty="0" sz="2600" b="1">
                <a:latin typeface="宋体"/>
                <a:cs typeface="宋体"/>
              </a:rPr>
              <a:t>数的类型和顺序与基类中的虚函数原型完全相同</a:t>
            </a:r>
            <a:r>
              <a:rPr dirty="0" sz="2600" spc="-10" b="1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algn="just" lvl="1" marL="12700" marR="5080" indent="571500">
              <a:lnSpc>
                <a:spcPct val="100000"/>
              </a:lnSpc>
              <a:spcBef>
                <a:spcPts val="635"/>
              </a:spcBef>
              <a:buChar char="◆"/>
              <a:tabLst>
                <a:tab pos="1010285" algn="l"/>
              </a:tabLst>
            </a:pPr>
            <a:r>
              <a:rPr dirty="0" sz="2600" spc="10" b="1">
                <a:latin typeface="宋体"/>
                <a:cs typeface="宋体"/>
              </a:rPr>
              <a:t>如果</a:t>
            </a:r>
            <a:r>
              <a:rPr dirty="0" sz="2600" spc="15" b="1">
                <a:latin typeface="宋体"/>
                <a:cs typeface="宋体"/>
              </a:rPr>
              <a:t>仅仅返回类型不同，其余均相同，系统会</a:t>
            </a:r>
            <a:r>
              <a:rPr dirty="0" sz="2600" spc="-10" b="1">
                <a:latin typeface="宋体"/>
                <a:cs typeface="宋体"/>
              </a:rPr>
              <a:t>给 </a:t>
            </a:r>
            <a:r>
              <a:rPr dirty="0" sz="2600" b="1">
                <a:latin typeface="宋体"/>
                <a:cs typeface="宋体"/>
              </a:rPr>
              <a:t>出错误信息</a:t>
            </a:r>
            <a:r>
              <a:rPr dirty="0" sz="2600" b="1">
                <a:latin typeface="Arial"/>
                <a:cs typeface="Arial"/>
              </a:rPr>
              <a:t>;</a:t>
            </a:r>
            <a:endParaRPr sz="2600">
              <a:latin typeface="Arial"/>
              <a:cs typeface="Arial"/>
            </a:endParaRPr>
          </a:p>
          <a:p>
            <a:pPr algn="just" lvl="1" marL="12700" marR="5080" indent="571500">
              <a:lnSpc>
                <a:spcPct val="99800"/>
              </a:lnSpc>
              <a:spcBef>
                <a:spcPts val="625"/>
              </a:spcBef>
              <a:buChar char="◆"/>
              <a:tabLst>
                <a:tab pos="922019" algn="l"/>
              </a:tabLst>
            </a:pPr>
            <a:r>
              <a:rPr dirty="0" sz="2600" spc="45" b="1">
                <a:latin typeface="宋体"/>
                <a:cs typeface="宋体"/>
              </a:rPr>
              <a:t>若仅仅</a:t>
            </a:r>
            <a:r>
              <a:rPr dirty="0" sz="2600" spc="50" b="1">
                <a:latin typeface="宋体"/>
                <a:cs typeface="宋体"/>
              </a:rPr>
              <a:t>函数名相同，而参数的个数、类型或顺</a:t>
            </a:r>
            <a:r>
              <a:rPr dirty="0" sz="2600" spc="-10" b="1">
                <a:latin typeface="宋体"/>
                <a:cs typeface="宋体"/>
              </a:rPr>
              <a:t>序 </a:t>
            </a:r>
            <a:r>
              <a:rPr dirty="0" sz="2600" spc="10" b="1">
                <a:latin typeface="宋体"/>
                <a:cs typeface="宋体"/>
              </a:rPr>
              <a:t>不同，系统将它作为</a:t>
            </a:r>
            <a:r>
              <a:rPr dirty="0" sz="2600" spc="15" b="1">
                <a:latin typeface="宋体"/>
                <a:cs typeface="宋体"/>
              </a:rPr>
              <a:t>普通的函数重载，这时将丢失虚</a:t>
            </a:r>
            <a:r>
              <a:rPr dirty="0" sz="2600" spc="-10" b="1">
                <a:latin typeface="宋体"/>
                <a:cs typeface="宋体"/>
              </a:rPr>
              <a:t>函 </a:t>
            </a:r>
            <a:r>
              <a:rPr dirty="0" sz="2600" b="1">
                <a:latin typeface="宋体"/>
                <a:cs typeface="宋体"/>
              </a:rPr>
              <a:t>数的特性</a:t>
            </a:r>
            <a:r>
              <a:rPr dirty="0" sz="2600" spc="-10" b="1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65" y="469582"/>
            <a:ext cx="79552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支撑技术</a:t>
            </a:r>
            <a:r>
              <a:rPr dirty="0" sz="3600" spc="-15"/>
              <a:t>：</a:t>
            </a:r>
            <a:r>
              <a:rPr dirty="0" sz="3600" spc="-880"/>
              <a:t> </a:t>
            </a:r>
            <a:r>
              <a:rPr dirty="0" sz="3600"/>
              <a:t>绑定及动态绑定其实现技</a:t>
            </a:r>
            <a:r>
              <a:rPr dirty="0" sz="3600" spc="-15"/>
              <a:t>术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82393" y="4006652"/>
            <a:ext cx="8383371" cy="2473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1425574"/>
            <a:ext cx="8148320" cy="4906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3495" marR="70485">
              <a:lnSpc>
                <a:spcPct val="100200"/>
              </a:lnSpc>
              <a:spcBef>
                <a:spcPts val="95"/>
              </a:spcBef>
            </a:pPr>
            <a:r>
              <a:rPr dirty="0" sz="2600" spc="95" b="1">
                <a:latin typeface="宋体"/>
                <a:cs typeface="宋体"/>
              </a:rPr>
              <a:t>所谓绑定</a:t>
            </a:r>
            <a:r>
              <a:rPr dirty="0" sz="2600" spc="90" b="1">
                <a:latin typeface="宋体"/>
                <a:cs typeface="宋体"/>
              </a:rPr>
              <a:t>（</a:t>
            </a:r>
            <a:r>
              <a:rPr dirty="0" sz="2600" spc="90" b="1">
                <a:latin typeface="Times New Roman"/>
                <a:cs typeface="Times New Roman"/>
              </a:rPr>
              <a:t>binding</a:t>
            </a:r>
            <a:r>
              <a:rPr dirty="0" sz="2600" spc="90" b="1">
                <a:latin typeface="宋体"/>
                <a:cs typeface="宋体"/>
              </a:rPr>
              <a:t>）</a:t>
            </a:r>
            <a:r>
              <a:rPr dirty="0" sz="2600" spc="100" b="1">
                <a:latin typeface="宋体"/>
                <a:cs typeface="宋体"/>
              </a:rPr>
              <a:t>是指编译程序将源程序中的函</a:t>
            </a:r>
            <a:r>
              <a:rPr dirty="0" sz="2600" spc="-10" b="1">
                <a:latin typeface="宋体"/>
                <a:cs typeface="宋体"/>
              </a:rPr>
              <a:t>数 </a:t>
            </a:r>
            <a:r>
              <a:rPr dirty="0" sz="2600" spc="25" b="1">
                <a:latin typeface="宋体"/>
                <a:cs typeface="宋体"/>
              </a:rPr>
              <a:t>调用语句与该函数的执行代码联系在一起</a:t>
            </a:r>
            <a:r>
              <a:rPr dirty="0" sz="2600" spc="30" b="1">
                <a:latin typeface="宋体"/>
                <a:cs typeface="宋体"/>
              </a:rPr>
              <a:t>的过程。即</a:t>
            </a:r>
            <a:r>
              <a:rPr dirty="0" sz="2600" spc="-10" b="1">
                <a:latin typeface="宋体"/>
                <a:cs typeface="宋体"/>
              </a:rPr>
              <a:t>，  </a:t>
            </a:r>
            <a:r>
              <a:rPr dirty="0" sz="2600" b="1">
                <a:latin typeface="宋体"/>
                <a:cs typeface="宋体"/>
              </a:rPr>
              <a:t>绑定就是让函数调用语句找到它要执行的代码</a:t>
            </a:r>
            <a:r>
              <a:rPr dirty="0" sz="2600" spc="-10" b="1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algn="just" marL="23495" marR="70485">
              <a:lnSpc>
                <a:spcPct val="100000"/>
              </a:lnSpc>
            </a:pPr>
            <a:r>
              <a:rPr dirty="0" sz="2600" spc="25" b="1">
                <a:latin typeface="宋体"/>
                <a:cs typeface="宋体"/>
              </a:rPr>
              <a:t>在非面向对象程序设计语言中，绑定过程</a:t>
            </a:r>
            <a:r>
              <a:rPr dirty="0" sz="2600" spc="30" b="1">
                <a:latin typeface="宋体"/>
                <a:cs typeface="宋体"/>
              </a:rPr>
              <a:t>都是静态的</a:t>
            </a:r>
            <a:r>
              <a:rPr dirty="0" sz="2600" spc="-10" b="1">
                <a:latin typeface="宋体"/>
                <a:cs typeface="宋体"/>
              </a:rPr>
              <a:t>，  </a:t>
            </a:r>
            <a:r>
              <a:rPr dirty="0" sz="2600" spc="25" b="1">
                <a:latin typeface="宋体"/>
                <a:cs typeface="宋体"/>
              </a:rPr>
              <a:t>也即，所有的绑定都是在编译期完成的。</a:t>
            </a:r>
            <a:r>
              <a:rPr dirty="0" sz="2600" spc="30" b="1">
                <a:latin typeface="宋体"/>
                <a:cs typeface="宋体"/>
              </a:rPr>
              <a:t>静态绑定的</a:t>
            </a:r>
            <a:r>
              <a:rPr dirty="0" sz="2600" spc="-10" b="1">
                <a:latin typeface="宋体"/>
                <a:cs typeface="宋体"/>
              </a:rPr>
              <a:t>函 </a:t>
            </a:r>
            <a:r>
              <a:rPr dirty="0" sz="2600" b="1">
                <a:latin typeface="宋体"/>
                <a:cs typeface="宋体"/>
              </a:rPr>
              <a:t>数调用语句有唯一确定的语义，不可能具有多态性</a:t>
            </a:r>
            <a:r>
              <a:rPr dirty="0" sz="2600" spc="-10" b="1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marL="279400">
              <a:lnSpc>
                <a:spcPct val="100000"/>
              </a:lnSpc>
              <a:spcBef>
                <a:spcPts val="1700"/>
              </a:spcBef>
            </a:pPr>
            <a:r>
              <a:rPr dirty="0" sz="2500" b="1">
                <a:latin typeface="宋体"/>
                <a:cs typeface="宋体"/>
              </a:rPr>
              <a:t>动态绑定是通过虚函数表实现的</a:t>
            </a:r>
            <a:r>
              <a:rPr dirty="0" sz="2500" spc="-15" b="1">
                <a:latin typeface="宋体"/>
                <a:cs typeface="宋体"/>
              </a:rPr>
              <a:t>。</a:t>
            </a:r>
            <a:endParaRPr sz="2500">
              <a:latin typeface="宋体"/>
              <a:cs typeface="宋体"/>
            </a:endParaRPr>
          </a:p>
          <a:p>
            <a:pPr algn="just" marL="12700" marR="5080" indent="266700">
              <a:lnSpc>
                <a:spcPct val="100000"/>
              </a:lnSpc>
            </a:pPr>
            <a:r>
              <a:rPr dirty="0" sz="2500" spc="70" b="1">
                <a:latin typeface="宋体"/>
                <a:cs typeface="宋体"/>
              </a:rPr>
              <a:t>对于含有虚函数的多态类，编译器为每个对象生</a:t>
            </a:r>
            <a:r>
              <a:rPr dirty="0" sz="2500" spc="75" b="1">
                <a:latin typeface="宋体"/>
                <a:cs typeface="宋体"/>
              </a:rPr>
              <a:t>成一</a:t>
            </a:r>
            <a:r>
              <a:rPr dirty="0" sz="2500" spc="-15" b="1">
                <a:latin typeface="宋体"/>
                <a:cs typeface="宋体"/>
              </a:rPr>
              <a:t>个 </a:t>
            </a:r>
            <a:r>
              <a:rPr dirty="0" sz="2500" spc="75" b="1">
                <a:latin typeface="宋体"/>
                <a:cs typeface="宋体"/>
              </a:rPr>
              <a:t>虚表指针。即在每个对象的内存映像中增</a:t>
            </a:r>
            <a:r>
              <a:rPr dirty="0" sz="2500" spc="80" b="1">
                <a:latin typeface="宋体"/>
                <a:cs typeface="宋体"/>
              </a:rPr>
              <a:t>加了一个</a:t>
            </a:r>
            <a:r>
              <a:rPr dirty="0" sz="2500" spc="75" b="1">
                <a:latin typeface="Times New Roman"/>
                <a:cs typeface="Times New Roman"/>
              </a:rPr>
              <a:t>_vfpt</a:t>
            </a:r>
            <a:r>
              <a:rPr dirty="0" sz="2500" spc="-5" b="1">
                <a:latin typeface="Times New Roman"/>
                <a:cs typeface="Times New Roman"/>
              </a:rPr>
              <a:t>r </a:t>
            </a:r>
            <a:r>
              <a:rPr dirty="0" sz="2500" spc="80" b="1">
                <a:latin typeface="宋体"/>
                <a:cs typeface="宋体"/>
              </a:rPr>
              <a:t>指针，它指向一个虚函数表</a:t>
            </a:r>
            <a:r>
              <a:rPr dirty="0" sz="2500" spc="75" b="1">
                <a:latin typeface="Times New Roman"/>
                <a:cs typeface="Times New Roman"/>
              </a:rPr>
              <a:t>vtabl</a:t>
            </a:r>
            <a:r>
              <a:rPr dirty="0" sz="2500" spc="80" b="1">
                <a:latin typeface="Times New Roman"/>
                <a:cs typeface="Times New Roman"/>
              </a:rPr>
              <a:t>e</a:t>
            </a:r>
            <a:r>
              <a:rPr dirty="0" sz="2500" spc="85" b="1">
                <a:latin typeface="宋体"/>
                <a:cs typeface="宋体"/>
              </a:rPr>
              <a:t>。在基类的虚函数表</a:t>
            </a:r>
            <a:r>
              <a:rPr dirty="0" sz="2500" spc="-15" b="1">
                <a:latin typeface="宋体"/>
                <a:cs typeface="宋体"/>
              </a:rPr>
              <a:t>中 </a:t>
            </a:r>
            <a:r>
              <a:rPr dirty="0" sz="2500" spc="50" b="1">
                <a:latin typeface="宋体"/>
                <a:cs typeface="宋体"/>
              </a:rPr>
              <a:t>列出基类所有虚函数的入口地址，在派生类的虚函</a:t>
            </a:r>
            <a:r>
              <a:rPr dirty="0" sz="2500" spc="55" b="1">
                <a:latin typeface="宋体"/>
                <a:cs typeface="宋体"/>
              </a:rPr>
              <a:t>数表</a:t>
            </a:r>
            <a:r>
              <a:rPr dirty="0" sz="2500" spc="-15" b="1">
                <a:latin typeface="宋体"/>
                <a:cs typeface="宋体"/>
              </a:rPr>
              <a:t>中 </a:t>
            </a:r>
            <a:r>
              <a:rPr dirty="0" sz="2500" b="1">
                <a:latin typeface="宋体"/>
                <a:cs typeface="宋体"/>
              </a:rPr>
              <a:t>列出派生类的所有虚函数的入口地址</a:t>
            </a:r>
            <a:r>
              <a:rPr dirty="0" sz="2500" spc="-15" b="1">
                <a:latin typeface="宋体"/>
                <a:cs typeface="宋体"/>
              </a:rPr>
              <a:t>。</a:t>
            </a:r>
            <a:endParaRPr sz="25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6730"/>
            <a:ext cx="3355975" cy="468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/>
              <a:t>多态点类定义及测</a:t>
            </a:r>
            <a:r>
              <a:rPr dirty="0" sz="2900" spc="-10"/>
              <a:t>试</a:t>
            </a:r>
            <a:endParaRPr sz="2900"/>
          </a:p>
        </p:txBody>
      </p:sp>
      <p:sp>
        <p:nvSpPr>
          <p:cNvPr id="3" name="object 3"/>
          <p:cNvSpPr/>
          <p:nvPr/>
        </p:nvSpPr>
        <p:spPr>
          <a:xfrm>
            <a:off x="68580" y="1053083"/>
            <a:ext cx="5943600" cy="5355590"/>
          </a:xfrm>
          <a:custGeom>
            <a:avLst/>
            <a:gdLst/>
            <a:ahLst/>
            <a:cxnLst/>
            <a:rect l="l" t="t" r="r" b="b"/>
            <a:pathLst>
              <a:path w="5943600" h="5355590">
                <a:moveTo>
                  <a:pt x="0" y="0"/>
                </a:moveTo>
                <a:lnTo>
                  <a:pt x="5943600" y="0"/>
                </a:lnTo>
                <a:lnTo>
                  <a:pt x="5943600" y="5355336"/>
                </a:lnTo>
                <a:lnTo>
                  <a:pt x="0" y="5355336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7002" y="1056957"/>
            <a:ext cx="3385185" cy="206883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1012190">
              <a:lnSpc>
                <a:spcPts val="2280"/>
              </a:lnSpc>
              <a:spcBef>
                <a:spcPts val="280"/>
              </a:spcBef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#i</a:t>
            </a:r>
            <a:r>
              <a:rPr dirty="0" sz="2000" spc="-10" b="1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dirty="0" sz="2000" spc="-10" b="1">
                <a:solidFill>
                  <a:srgbClr val="0000CC"/>
                </a:solidFill>
                <a:latin typeface="Times New Roman"/>
                <a:cs typeface="Times New Roman"/>
              </a:rPr>
              <a:t>ud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&lt;iost</a:t>
            </a:r>
            <a:r>
              <a:rPr dirty="0" sz="2000" spc="-40" b="1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sz="2000" spc="-10" b="1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r>
              <a:rPr dirty="0" sz="2000" spc="-10" b="1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&gt;  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class Point{  </a:t>
            </a:r>
            <a:r>
              <a:rPr dirty="0" sz="2000" spc="-10" b="1">
                <a:solidFill>
                  <a:srgbClr val="0000CC"/>
                </a:solidFill>
                <a:latin typeface="Times New Roman"/>
                <a:cs typeface="Times New Roman"/>
              </a:rPr>
              <a:t>protected:</a:t>
            </a:r>
            <a:endParaRPr sz="2000">
              <a:latin typeface="Times New Roman"/>
              <a:cs typeface="Times New Roman"/>
            </a:endParaRPr>
          </a:p>
          <a:p>
            <a:pPr marL="139700" marR="2284730" indent="127000">
              <a:lnSpc>
                <a:spcPts val="2280"/>
              </a:lnSpc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int x,</a:t>
            </a:r>
            <a:r>
              <a:rPr dirty="0" sz="2000" spc="-8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y;  public:</a:t>
            </a:r>
            <a:endParaRPr sz="2000">
              <a:latin typeface="Times New Roman"/>
              <a:cs typeface="Times New Roman"/>
            </a:endParaRPr>
          </a:p>
          <a:p>
            <a:pPr marL="266700" marR="5080">
              <a:lnSpc>
                <a:spcPts val="2280"/>
              </a:lnSpc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Point(int a, int b){x=a; y=b;}  virtual void</a:t>
            </a:r>
            <a:r>
              <a:rPr dirty="0" sz="2000" spc="-2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print()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002" y="3083877"/>
            <a:ext cx="43688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{ 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cout&lt;&lt;"(“&lt;&lt;x&lt;&lt;”,”&lt;&lt;y&lt;&lt;”)”&lt;&lt;endl;</a:t>
            </a:r>
            <a:r>
              <a:rPr dirty="0" sz="2000" spc="-2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002" y="3373437"/>
            <a:ext cx="29946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virtual void forward(int</a:t>
            </a:r>
            <a:r>
              <a:rPr dirty="0" sz="2000" spc="-4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d);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002" y="3662997"/>
            <a:ext cx="2108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}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002" y="3952557"/>
            <a:ext cx="5441950" cy="235839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266700" marR="2310130" indent="-254000">
              <a:lnSpc>
                <a:spcPts val="2280"/>
              </a:lnSpc>
              <a:spcBef>
                <a:spcPts val="280"/>
              </a:spcBef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class Point_3d: public Point{  int</a:t>
            </a:r>
            <a:r>
              <a:rPr dirty="0" sz="2000" spc="-1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z;</a:t>
            </a:r>
            <a:endParaRPr sz="2000">
              <a:latin typeface="Times New Roman"/>
              <a:cs typeface="Times New Roman"/>
            </a:endParaRPr>
          </a:p>
          <a:p>
            <a:pPr marL="139700">
              <a:lnSpc>
                <a:spcPts val="2165"/>
              </a:lnSpc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public:</a:t>
            </a:r>
            <a:endParaRPr sz="2000">
              <a:latin typeface="Times New Roman"/>
              <a:cs typeface="Times New Roman"/>
            </a:endParaRPr>
          </a:p>
          <a:p>
            <a:pPr marL="266700" marR="494030">
              <a:lnSpc>
                <a:spcPts val="2280"/>
              </a:lnSpc>
              <a:spcBef>
                <a:spcPts val="114"/>
              </a:spcBef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Point_3d(int a, int b, int c):Point(a,b){z=c;}  virtual void</a:t>
            </a:r>
            <a:r>
              <a:rPr dirty="0" sz="2000" spc="-1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print()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65"/>
              </a:lnSpc>
            </a:pP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{ 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cout&lt;&lt;"[“&lt;&lt;x&lt;&lt;”,”&lt;&lt;y&lt;&lt;”,” &lt;&lt;z&lt;&lt;”]”&lt;&lt;endl;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 }</a:t>
            </a:r>
            <a:endParaRPr sz="2000">
              <a:latin typeface="Times New Roman"/>
              <a:cs typeface="Times New Roman"/>
            </a:endParaRPr>
          </a:p>
          <a:p>
            <a:pPr marL="266700">
              <a:lnSpc>
                <a:spcPts val="2280"/>
              </a:lnSpc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virtual void forward(int</a:t>
            </a:r>
            <a:r>
              <a:rPr dirty="0" sz="2000" spc="-1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d);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40"/>
              </a:lnSpc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99176" y="548640"/>
            <a:ext cx="3544824" cy="6246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94350" y="544512"/>
            <a:ext cx="3549650" cy="6256655"/>
          </a:xfrm>
          <a:custGeom>
            <a:avLst/>
            <a:gdLst/>
            <a:ahLst/>
            <a:cxnLst/>
            <a:rect l="l" t="t" r="r" b="b"/>
            <a:pathLst>
              <a:path w="3549650" h="6256655">
                <a:moveTo>
                  <a:pt x="3549650" y="6256337"/>
                </a:moveTo>
                <a:lnTo>
                  <a:pt x="0" y="6256337"/>
                </a:lnTo>
                <a:lnTo>
                  <a:pt x="0" y="0"/>
                </a:lnTo>
                <a:lnTo>
                  <a:pt x="3549650" y="0"/>
                </a:lnTo>
                <a:lnTo>
                  <a:pt x="354965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246812"/>
                </a:lnTo>
                <a:lnTo>
                  <a:pt x="4762" y="6246812"/>
                </a:lnTo>
                <a:lnTo>
                  <a:pt x="9525" y="6251575"/>
                </a:lnTo>
                <a:lnTo>
                  <a:pt x="3549650" y="6251575"/>
                </a:lnTo>
                <a:lnTo>
                  <a:pt x="3549650" y="6256337"/>
                </a:lnTo>
                <a:close/>
              </a:path>
              <a:path w="3549650" h="625665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549650" h="6256655">
                <a:moveTo>
                  <a:pt x="354965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549650" y="4762"/>
                </a:lnTo>
                <a:lnTo>
                  <a:pt x="3549650" y="9525"/>
                </a:lnTo>
                <a:close/>
              </a:path>
              <a:path w="3549650" h="6256655">
                <a:moveTo>
                  <a:pt x="9525" y="6251575"/>
                </a:moveTo>
                <a:lnTo>
                  <a:pt x="4762" y="6246812"/>
                </a:lnTo>
                <a:lnTo>
                  <a:pt x="9525" y="6246812"/>
                </a:lnTo>
                <a:lnTo>
                  <a:pt x="9525" y="6251575"/>
                </a:lnTo>
                <a:close/>
              </a:path>
              <a:path w="3549650" h="6256655">
                <a:moveTo>
                  <a:pt x="3549650" y="6251575"/>
                </a:moveTo>
                <a:lnTo>
                  <a:pt x="9525" y="6251575"/>
                </a:lnTo>
                <a:lnTo>
                  <a:pt x="9525" y="6246812"/>
                </a:lnTo>
                <a:lnTo>
                  <a:pt x="3549650" y="6246812"/>
                </a:lnTo>
                <a:lnTo>
                  <a:pt x="3549650" y="6251575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677852" y="566419"/>
            <a:ext cx="28600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void Point::forward(int</a:t>
            </a:r>
            <a:r>
              <a:rPr dirty="0" sz="2000" spc="-50" b="1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d)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7852" y="871219"/>
            <a:ext cx="189166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993300"/>
                </a:solidFill>
                <a:latin typeface="Times New Roman"/>
                <a:cs typeface="Times New Roman"/>
              </a:rPr>
              <a:t>{ 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x=x+d;</a:t>
            </a:r>
            <a:r>
              <a:rPr dirty="0" sz="2000" spc="-70" b="1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y=y+d;}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77852" y="1176019"/>
            <a:ext cx="32550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void Point_3d::forward(int</a:t>
            </a:r>
            <a:r>
              <a:rPr dirty="0" sz="2000" spc="-45" b="1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d)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77852" y="1480819"/>
            <a:ext cx="26962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993300"/>
                </a:solidFill>
                <a:latin typeface="Times New Roman"/>
                <a:cs typeface="Times New Roman"/>
              </a:rPr>
              <a:t>{ 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x=x+d; y=y+d;</a:t>
            </a:r>
            <a:r>
              <a:rPr dirty="0" sz="2000" spc="-50" b="1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z=z+d;}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77852" y="2090419"/>
            <a:ext cx="12738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void</a:t>
            </a:r>
            <a:r>
              <a:rPr dirty="0" sz="2000" spc="-75" b="1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main()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7852" y="2395219"/>
            <a:ext cx="12636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993300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92252" y="2701924"/>
            <a:ext cx="2091689" cy="3684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Point d1(2,4);  Point_3d</a:t>
            </a:r>
            <a:r>
              <a:rPr dirty="0" sz="2000" spc="-65" b="1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d2(1,3,5);  Point *ptr;  ptr=&amp;d1;</a:t>
            </a:r>
            <a:endParaRPr sz="2000">
              <a:latin typeface="Times New Roman"/>
              <a:cs typeface="Times New Roman"/>
            </a:endParaRPr>
          </a:p>
          <a:p>
            <a:pPr marL="12700" marR="709295">
              <a:lnSpc>
                <a:spcPct val="100000"/>
              </a:lnSpc>
            </a:pPr>
            <a:r>
              <a:rPr dirty="0" sz="2000" spc="-10" b="1">
                <a:solidFill>
                  <a:srgbClr val="993300"/>
                </a:solidFill>
                <a:latin typeface="Times New Roman"/>
                <a:cs typeface="Times New Roman"/>
              </a:rPr>
              <a:t>p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t</a:t>
            </a:r>
            <a:r>
              <a:rPr dirty="0" sz="2000" spc="-75" b="1">
                <a:solidFill>
                  <a:srgbClr val="993300"/>
                </a:solidFill>
                <a:latin typeface="Times New Roman"/>
                <a:cs typeface="Times New Roman"/>
              </a:rPr>
              <a:t>r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-&gt;</a:t>
            </a:r>
            <a:r>
              <a:rPr dirty="0" sz="2000" spc="-10" b="1">
                <a:solidFill>
                  <a:srgbClr val="993300"/>
                </a:solidFill>
                <a:latin typeface="Times New Roman"/>
                <a:cs typeface="Times New Roman"/>
              </a:rPr>
              <a:t>p</a:t>
            </a:r>
            <a:r>
              <a:rPr dirty="0" sz="2000" b="1">
                <a:solidFill>
                  <a:srgbClr val="993300"/>
                </a:solidFill>
                <a:latin typeface="Times New Roman"/>
                <a:cs typeface="Times New Roman"/>
              </a:rPr>
              <a:t>r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i</a:t>
            </a:r>
            <a:r>
              <a:rPr dirty="0" sz="2000" spc="-10" b="1">
                <a:solidFill>
                  <a:srgbClr val="993300"/>
                </a:solidFill>
                <a:latin typeface="Times New Roman"/>
                <a:cs typeface="Times New Roman"/>
              </a:rPr>
              <a:t>n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t()</a:t>
            </a:r>
            <a:r>
              <a:rPr dirty="0" sz="2000" b="1">
                <a:solidFill>
                  <a:srgbClr val="993300"/>
                </a:solidFill>
                <a:latin typeface="Times New Roman"/>
                <a:cs typeface="Times New Roman"/>
              </a:rPr>
              <a:t>;  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ptr=&amp;d2;  </a:t>
            </a:r>
            <a:r>
              <a:rPr dirty="0" sz="2000" spc="-10" b="1">
                <a:solidFill>
                  <a:srgbClr val="993300"/>
                </a:solidFill>
                <a:latin typeface="Times New Roman"/>
                <a:cs typeface="Times New Roman"/>
              </a:rPr>
              <a:t>p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t</a:t>
            </a:r>
            <a:r>
              <a:rPr dirty="0" sz="2000" spc="-75" b="1">
                <a:solidFill>
                  <a:srgbClr val="993300"/>
                </a:solidFill>
                <a:latin typeface="Times New Roman"/>
                <a:cs typeface="Times New Roman"/>
              </a:rPr>
              <a:t>r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-&gt;</a:t>
            </a:r>
            <a:r>
              <a:rPr dirty="0" sz="2000" spc="-10" b="1">
                <a:solidFill>
                  <a:srgbClr val="993300"/>
                </a:solidFill>
                <a:latin typeface="Times New Roman"/>
                <a:cs typeface="Times New Roman"/>
              </a:rPr>
              <a:t>p</a:t>
            </a:r>
            <a:r>
              <a:rPr dirty="0" sz="2000" b="1">
                <a:solidFill>
                  <a:srgbClr val="993300"/>
                </a:solidFill>
                <a:latin typeface="Times New Roman"/>
                <a:cs typeface="Times New Roman"/>
              </a:rPr>
              <a:t>r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i</a:t>
            </a:r>
            <a:r>
              <a:rPr dirty="0" sz="2000" spc="-10" b="1">
                <a:solidFill>
                  <a:srgbClr val="993300"/>
                </a:solidFill>
                <a:latin typeface="Times New Roman"/>
                <a:cs typeface="Times New Roman"/>
              </a:rPr>
              <a:t>n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t()</a:t>
            </a:r>
            <a:r>
              <a:rPr dirty="0" sz="2000" b="1">
                <a:solidFill>
                  <a:srgbClr val="993300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 marR="243204">
              <a:lnSpc>
                <a:spcPct val="100000"/>
              </a:lnSpc>
            </a:pPr>
            <a:r>
              <a:rPr dirty="0" sz="2000" spc="-10" b="1">
                <a:solidFill>
                  <a:srgbClr val="993300"/>
                </a:solidFill>
                <a:latin typeface="Times New Roman"/>
                <a:cs typeface="Times New Roman"/>
              </a:rPr>
              <a:t>p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t</a:t>
            </a:r>
            <a:r>
              <a:rPr dirty="0" sz="2000" spc="-75" b="1">
                <a:solidFill>
                  <a:srgbClr val="993300"/>
                </a:solidFill>
                <a:latin typeface="Times New Roman"/>
                <a:cs typeface="Times New Roman"/>
              </a:rPr>
              <a:t>r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-&gt;fo</a:t>
            </a:r>
            <a:r>
              <a:rPr dirty="0" sz="2000" b="1">
                <a:solidFill>
                  <a:srgbClr val="993300"/>
                </a:solidFill>
                <a:latin typeface="Times New Roman"/>
                <a:cs typeface="Times New Roman"/>
              </a:rPr>
              <a:t>r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wa</a:t>
            </a:r>
            <a:r>
              <a:rPr dirty="0" sz="2000" b="1">
                <a:solidFill>
                  <a:srgbClr val="993300"/>
                </a:solidFill>
                <a:latin typeface="Times New Roman"/>
                <a:cs typeface="Times New Roman"/>
              </a:rPr>
              <a:t>r</a:t>
            </a:r>
            <a:r>
              <a:rPr dirty="0" sz="2000" spc="-10" b="1">
                <a:solidFill>
                  <a:srgbClr val="993300"/>
                </a:solidFill>
                <a:latin typeface="Times New Roman"/>
                <a:cs typeface="Times New Roman"/>
              </a:rPr>
              <a:t>d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(5)</a:t>
            </a:r>
            <a:r>
              <a:rPr dirty="0" sz="2000" b="1">
                <a:solidFill>
                  <a:srgbClr val="993300"/>
                </a:solidFill>
                <a:latin typeface="Times New Roman"/>
                <a:cs typeface="Times New Roman"/>
              </a:rPr>
              <a:t>;  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ptr=&amp;d1;</a:t>
            </a:r>
            <a:endParaRPr sz="2000">
              <a:latin typeface="Times New Roman"/>
              <a:cs typeface="Times New Roman"/>
            </a:endParaRPr>
          </a:p>
          <a:p>
            <a:pPr marL="12700" marR="709295">
              <a:lnSpc>
                <a:spcPct val="100000"/>
              </a:lnSpc>
            </a:pPr>
            <a:r>
              <a:rPr dirty="0" sz="2000" spc="-10" b="1">
                <a:solidFill>
                  <a:srgbClr val="993300"/>
                </a:solidFill>
                <a:latin typeface="Times New Roman"/>
                <a:cs typeface="Times New Roman"/>
              </a:rPr>
              <a:t>p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t</a:t>
            </a:r>
            <a:r>
              <a:rPr dirty="0" sz="2000" spc="-75" b="1">
                <a:solidFill>
                  <a:srgbClr val="993300"/>
                </a:solidFill>
                <a:latin typeface="Times New Roman"/>
                <a:cs typeface="Times New Roman"/>
              </a:rPr>
              <a:t>r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-&gt;</a:t>
            </a:r>
            <a:r>
              <a:rPr dirty="0" sz="2000" spc="-10" b="1">
                <a:solidFill>
                  <a:srgbClr val="993300"/>
                </a:solidFill>
                <a:latin typeface="Times New Roman"/>
                <a:cs typeface="Times New Roman"/>
              </a:rPr>
              <a:t>p</a:t>
            </a:r>
            <a:r>
              <a:rPr dirty="0" sz="2000" b="1">
                <a:solidFill>
                  <a:srgbClr val="993300"/>
                </a:solidFill>
                <a:latin typeface="Times New Roman"/>
                <a:cs typeface="Times New Roman"/>
              </a:rPr>
              <a:t>r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i</a:t>
            </a:r>
            <a:r>
              <a:rPr dirty="0" sz="2000" spc="-10" b="1">
                <a:solidFill>
                  <a:srgbClr val="993300"/>
                </a:solidFill>
                <a:latin typeface="Times New Roman"/>
                <a:cs typeface="Times New Roman"/>
              </a:rPr>
              <a:t>n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t()</a:t>
            </a:r>
            <a:r>
              <a:rPr dirty="0" sz="2000" b="1">
                <a:solidFill>
                  <a:srgbClr val="993300"/>
                </a:solidFill>
                <a:latin typeface="Times New Roman"/>
                <a:cs typeface="Times New Roman"/>
              </a:rPr>
              <a:t>;  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ptr=&amp;d2;  </a:t>
            </a:r>
            <a:r>
              <a:rPr dirty="0" sz="2000" spc="-10" b="1">
                <a:solidFill>
                  <a:srgbClr val="993300"/>
                </a:solidFill>
                <a:latin typeface="Times New Roman"/>
                <a:cs typeface="Times New Roman"/>
              </a:rPr>
              <a:t>p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t</a:t>
            </a:r>
            <a:r>
              <a:rPr dirty="0" sz="2000" spc="-75" b="1">
                <a:solidFill>
                  <a:srgbClr val="993300"/>
                </a:solidFill>
                <a:latin typeface="Times New Roman"/>
                <a:cs typeface="Times New Roman"/>
              </a:rPr>
              <a:t>r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-&gt;</a:t>
            </a:r>
            <a:r>
              <a:rPr dirty="0" sz="2000" spc="-10" b="1">
                <a:solidFill>
                  <a:srgbClr val="993300"/>
                </a:solidFill>
                <a:latin typeface="Times New Roman"/>
                <a:cs typeface="Times New Roman"/>
              </a:rPr>
              <a:t>p</a:t>
            </a:r>
            <a:r>
              <a:rPr dirty="0" sz="2000" b="1">
                <a:solidFill>
                  <a:srgbClr val="993300"/>
                </a:solidFill>
                <a:latin typeface="Times New Roman"/>
                <a:cs typeface="Times New Roman"/>
              </a:rPr>
              <a:t>r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i</a:t>
            </a:r>
            <a:r>
              <a:rPr dirty="0" sz="2000" spc="-10" b="1">
                <a:solidFill>
                  <a:srgbClr val="993300"/>
                </a:solidFill>
                <a:latin typeface="Times New Roman"/>
                <a:cs typeface="Times New Roman"/>
              </a:rPr>
              <a:t>n</a:t>
            </a:r>
            <a:r>
              <a:rPr dirty="0" sz="2000" spc="-5" b="1">
                <a:solidFill>
                  <a:srgbClr val="993300"/>
                </a:solidFill>
                <a:latin typeface="Times New Roman"/>
                <a:cs typeface="Times New Roman"/>
              </a:rPr>
              <a:t>t()</a:t>
            </a:r>
            <a:r>
              <a:rPr dirty="0" sz="2000" b="1">
                <a:solidFill>
                  <a:srgbClr val="993300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77852" y="6357620"/>
            <a:ext cx="12636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993300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16325" y="1322387"/>
            <a:ext cx="1866900" cy="1654175"/>
          </a:xfrm>
          <a:custGeom>
            <a:avLst/>
            <a:gdLst/>
            <a:ahLst/>
            <a:cxnLst/>
            <a:rect l="l" t="t" r="r" b="b"/>
            <a:pathLst>
              <a:path w="1866900" h="1654175">
                <a:moveTo>
                  <a:pt x="1866900" y="1654175"/>
                </a:moveTo>
                <a:lnTo>
                  <a:pt x="0" y="1654175"/>
                </a:lnTo>
                <a:lnTo>
                  <a:pt x="0" y="0"/>
                </a:lnTo>
                <a:lnTo>
                  <a:pt x="1866900" y="0"/>
                </a:lnTo>
                <a:lnTo>
                  <a:pt x="1866900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616075"/>
                </a:lnTo>
                <a:lnTo>
                  <a:pt x="19050" y="1616075"/>
                </a:lnTo>
                <a:lnTo>
                  <a:pt x="38100" y="1635125"/>
                </a:lnTo>
                <a:lnTo>
                  <a:pt x="1866900" y="1635125"/>
                </a:lnTo>
                <a:lnTo>
                  <a:pt x="1866900" y="1654175"/>
                </a:lnTo>
                <a:close/>
              </a:path>
              <a:path w="1866900" h="1654175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1866900" h="1654175">
                <a:moveTo>
                  <a:pt x="1828800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1828800" y="19050"/>
                </a:lnTo>
                <a:lnTo>
                  <a:pt x="1828800" y="38100"/>
                </a:lnTo>
                <a:close/>
              </a:path>
              <a:path w="1866900" h="1654175">
                <a:moveTo>
                  <a:pt x="1828800" y="1635125"/>
                </a:moveTo>
                <a:lnTo>
                  <a:pt x="1828800" y="19050"/>
                </a:lnTo>
                <a:lnTo>
                  <a:pt x="1847850" y="38100"/>
                </a:lnTo>
                <a:lnTo>
                  <a:pt x="1866900" y="38100"/>
                </a:lnTo>
                <a:lnTo>
                  <a:pt x="1866900" y="1616075"/>
                </a:lnTo>
                <a:lnTo>
                  <a:pt x="1847850" y="1616075"/>
                </a:lnTo>
                <a:lnTo>
                  <a:pt x="1828800" y="1635125"/>
                </a:lnTo>
                <a:close/>
              </a:path>
              <a:path w="1866900" h="1654175">
                <a:moveTo>
                  <a:pt x="1866900" y="38100"/>
                </a:moveTo>
                <a:lnTo>
                  <a:pt x="1847850" y="38100"/>
                </a:lnTo>
                <a:lnTo>
                  <a:pt x="1828800" y="19050"/>
                </a:lnTo>
                <a:lnTo>
                  <a:pt x="1866900" y="19050"/>
                </a:lnTo>
                <a:lnTo>
                  <a:pt x="1866900" y="38100"/>
                </a:lnTo>
                <a:close/>
              </a:path>
              <a:path w="1866900" h="1654175">
                <a:moveTo>
                  <a:pt x="38100" y="1635125"/>
                </a:moveTo>
                <a:lnTo>
                  <a:pt x="19050" y="1616075"/>
                </a:lnTo>
                <a:lnTo>
                  <a:pt x="38100" y="1616075"/>
                </a:lnTo>
                <a:lnTo>
                  <a:pt x="38100" y="1635125"/>
                </a:lnTo>
                <a:close/>
              </a:path>
              <a:path w="1866900" h="1654175">
                <a:moveTo>
                  <a:pt x="1828800" y="1635125"/>
                </a:moveTo>
                <a:lnTo>
                  <a:pt x="38100" y="1635125"/>
                </a:lnTo>
                <a:lnTo>
                  <a:pt x="38100" y="1616075"/>
                </a:lnTo>
                <a:lnTo>
                  <a:pt x="1828800" y="1616075"/>
                </a:lnTo>
                <a:lnTo>
                  <a:pt x="1828800" y="1635125"/>
                </a:lnTo>
                <a:close/>
              </a:path>
              <a:path w="1866900" h="1654175">
                <a:moveTo>
                  <a:pt x="1866900" y="1635125"/>
                </a:moveTo>
                <a:lnTo>
                  <a:pt x="1828800" y="1635125"/>
                </a:lnTo>
                <a:lnTo>
                  <a:pt x="1847850" y="1616075"/>
                </a:lnTo>
                <a:lnTo>
                  <a:pt x="1866900" y="1616075"/>
                </a:lnTo>
                <a:lnTo>
                  <a:pt x="1866900" y="1635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714115" y="1359852"/>
            <a:ext cx="1556385" cy="15494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95"/>
              </a:lnSpc>
              <a:spcBef>
                <a:spcPts val="105"/>
              </a:spcBef>
            </a:pPr>
            <a:r>
              <a:rPr dirty="0" sz="2000" b="1">
                <a:latin typeface="宋体"/>
                <a:cs typeface="宋体"/>
              </a:rPr>
              <a:t>程序运行结</a:t>
            </a:r>
            <a:r>
              <a:rPr dirty="0" sz="2000" spc="-5" b="1">
                <a:latin typeface="宋体"/>
                <a:cs typeface="宋体"/>
              </a:rPr>
              <a:t>果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395"/>
              </a:lnSpc>
            </a:pPr>
            <a:r>
              <a:rPr dirty="0" sz="2000" spc="-5" b="1">
                <a:solidFill>
                  <a:srgbClr val="808080"/>
                </a:solidFill>
                <a:latin typeface="Times New Roman"/>
                <a:cs typeface="Times New Roman"/>
              </a:rPr>
              <a:t>(2,4)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808080"/>
                </a:solidFill>
                <a:latin typeface="Times New Roman"/>
                <a:cs typeface="Times New Roman"/>
              </a:rPr>
              <a:t>[1,3,5]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808080"/>
                </a:solidFill>
                <a:latin typeface="Times New Roman"/>
                <a:cs typeface="Times New Roman"/>
              </a:rPr>
              <a:t>(2,4)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808080"/>
                </a:solidFill>
                <a:latin typeface="Times New Roman"/>
                <a:cs typeface="Times New Roman"/>
              </a:rPr>
              <a:t>[6,8,10]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04189"/>
            <a:ext cx="6094730" cy="542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/>
              <a:t>有无虚函数时对象内存映象对</a:t>
            </a:r>
            <a:r>
              <a:rPr dirty="0" sz="3400" spc="-20"/>
              <a:t>比</a:t>
            </a:r>
            <a:endParaRPr sz="3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6712" y="1509712"/>
          <a:ext cx="507238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3125"/>
                <a:gridCol w="1814829"/>
                <a:gridCol w="1071245"/>
              </a:tblGrid>
              <a:tr h="396875">
                <a:tc gridSpan="2"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Point</a:t>
                      </a:r>
                      <a:r>
                        <a:rPr dirty="0" sz="2000" b="1">
                          <a:latin typeface="宋体"/>
                          <a:cs typeface="宋体"/>
                        </a:rPr>
                        <a:t>对象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d1</a:t>
                      </a:r>
                      <a:r>
                        <a:rPr dirty="0" sz="20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宋体"/>
                          <a:cs typeface="宋体"/>
                        </a:rPr>
                        <a:t>（无虚函数</a:t>
                      </a:r>
                      <a:r>
                        <a:rPr dirty="0" sz="2000" spc="-5" b="1">
                          <a:latin typeface="宋体"/>
                          <a:cs typeface="宋体"/>
                        </a:rPr>
                        <a:t>）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330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00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30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C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00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 row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Point_3d</a:t>
                      </a:r>
                      <a:r>
                        <a:rPr dirty="0" sz="2000" b="1">
                          <a:latin typeface="宋体"/>
                          <a:cs typeface="宋体"/>
                        </a:rPr>
                        <a:t>对象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d2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301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b="1">
                          <a:latin typeface="宋体"/>
                          <a:cs typeface="宋体"/>
                        </a:rPr>
                        <a:t>基类子对</a:t>
                      </a:r>
                      <a:r>
                        <a:rPr dirty="0" sz="2000" spc="-5" b="1">
                          <a:latin typeface="宋体"/>
                          <a:cs typeface="宋体"/>
                        </a:rPr>
                        <a:t>象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200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301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200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301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00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484120" y="6038088"/>
            <a:ext cx="1554480" cy="396240"/>
          </a:xfrm>
          <a:custGeom>
            <a:avLst/>
            <a:gdLst/>
            <a:ahLst/>
            <a:cxnLst/>
            <a:rect l="l" t="t" r="r" b="b"/>
            <a:pathLst>
              <a:path w="1554479" h="396239">
                <a:moveTo>
                  <a:pt x="0" y="0"/>
                </a:moveTo>
                <a:lnTo>
                  <a:pt x="1554480" y="0"/>
                </a:lnTo>
                <a:lnTo>
                  <a:pt x="1554480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1000" y="3657600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1000" y="4847590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1000" y="3657600"/>
            <a:ext cx="0" cy="2776220"/>
          </a:xfrm>
          <a:custGeom>
            <a:avLst/>
            <a:gdLst/>
            <a:ahLst/>
            <a:cxnLst/>
            <a:rect l="l" t="t" r="r" b="b"/>
            <a:pathLst>
              <a:path w="0" h="2776220">
                <a:moveTo>
                  <a:pt x="0" y="0"/>
                </a:moveTo>
                <a:lnTo>
                  <a:pt x="0" y="277622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38600" y="3657600"/>
            <a:ext cx="0" cy="2776220"/>
          </a:xfrm>
          <a:custGeom>
            <a:avLst/>
            <a:gdLst/>
            <a:ahLst/>
            <a:cxnLst/>
            <a:rect l="l" t="t" r="r" b="b"/>
            <a:pathLst>
              <a:path w="0" h="2776220">
                <a:moveTo>
                  <a:pt x="0" y="0"/>
                </a:moveTo>
                <a:lnTo>
                  <a:pt x="0" y="27762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38600" y="4054475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10200" y="3657600"/>
            <a:ext cx="0" cy="2776220"/>
          </a:xfrm>
          <a:custGeom>
            <a:avLst/>
            <a:gdLst/>
            <a:ahLst/>
            <a:cxnLst/>
            <a:rect l="l" t="t" r="r" b="b"/>
            <a:pathLst>
              <a:path w="0" h="2776220">
                <a:moveTo>
                  <a:pt x="0" y="0"/>
                </a:moveTo>
                <a:lnTo>
                  <a:pt x="0" y="277622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38600" y="4450715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1000" y="6433820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84754" y="4847590"/>
            <a:ext cx="0" cy="1586230"/>
          </a:xfrm>
          <a:custGeom>
            <a:avLst/>
            <a:gdLst/>
            <a:ahLst/>
            <a:cxnLst/>
            <a:rect l="l" t="t" r="r" b="b"/>
            <a:pathLst>
              <a:path w="0" h="1586229">
                <a:moveTo>
                  <a:pt x="0" y="0"/>
                </a:moveTo>
                <a:lnTo>
                  <a:pt x="0" y="15862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84754" y="6037579"/>
            <a:ext cx="2925445" cy="0"/>
          </a:xfrm>
          <a:custGeom>
            <a:avLst/>
            <a:gdLst/>
            <a:ahLst/>
            <a:cxnLst/>
            <a:rect l="l" t="t" r="r" b="b"/>
            <a:pathLst>
              <a:path w="2925445" h="0">
                <a:moveTo>
                  <a:pt x="0" y="0"/>
                </a:moveTo>
                <a:lnTo>
                  <a:pt x="292544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38600" y="5243829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38600" y="5640704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95287" y="3671887"/>
            <a:ext cx="3637279" cy="1169670"/>
          </a:xfrm>
          <a:prstGeom prst="rect">
            <a:avLst/>
          </a:prstGeom>
          <a:solidFill>
            <a:srgbClr val="00FFCC"/>
          </a:solidFill>
        </p:spPr>
        <p:txBody>
          <a:bodyPr wrap="square" lIns="0" tIns="18415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145"/>
              </a:spcBef>
            </a:pPr>
            <a:r>
              <a:rPr dirty="0" sz="2000" spc="-5" b="1">
                <a:latin typeface="Arial"/>
                <a:cs typeface="Arial"/>
              </a:rPr>
              <a:t>Point</a:t>
            </a:r>
            <a:r>
              <a:rPr dirty="0" sz="2000" b="1">
                <a:latin typeface="宋体"/>
                <a:cs typeface="宋体"/>
              </a:rPr>
              <a:t>对象</a:t>
            </a:r>
            <a:r>
              <a:rPr dirty="0" sz="2000" spc="-5" b="1">
                <a:latin typeface="Arial"/>
                <a:cs typeface="Arial"/>
              </a:rPr>
              <a:t>d1</a:t>
            </a:r>
            <a:r>
              <a:rPr dirty="0" sz="2000" spc="-5" b="1">
                <a:latin typeface="宋体"/>
                <a:cs typeface="宋体"/>
              </a:rPr>
              <a:t>（</a:t>
            </a:r>
            <a:r>
              <a:rPr dirty="0" sz="2000" b="1">
                <a:latin typeface="宋体"/>
                <a:cs typeface="宋体"/>
              </a:rPr>
              <a:t>有虚函数</a:t>
            </a:r>
            <a:r>
              <a:rPr dirty="0" sz="2000" spc="-5" b="1"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44950" y="3677285"/>
            <a:ext cx="13512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95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808080"/>
                </a:solidFill>
                <a:latin typeface="Arial"/>
                <a:cs typeface="Arial"/>
              </a:rPr>
              <a:t>_vfptr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44950" y="4074160"/>
            <a:ext cx="13512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825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08080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44950" y="4470400"/>
            <a:ext cx="13512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825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08080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5287" y="4853940"/>
            <a:ext cx="2083435" cy="1565910"/>
          </a:xfrm>
          <a:prstGeom prst="rect">
            <a:avLst/>
          </a:prstGeom>
          <a:solidFill>
            <a:srgbClr val="00FF00"/>
          </a:solidFill>
        </p:spPr>
        <p:txBody>
          <a:bodyPr wrap="square" lIns="0" tIns="2667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210"/>
              </a:spcBef>
            </a:pPr>
            <a:r>
              <a:rPr dirty="0" sz="2000" spc="-5" b="1">
                <a:latin typeface="Arial"/>
                <a:cs typeface="Arial"/>
              </a:rPr>
              <a:t>Point_3d</a:t>
            </a:r>
            <a:r>
              <a:rPr dirty="0" sz="2000" b="1">
                <a:latin typeface="宋体"/>
                <a:cs typeface="宋体"/>
              </a:rPr>
              <a:t>对象</a:t>
            </a:r>
            <a:r>
              <a:rPr dirty="0" sz="2000" b="1">
                <a:latin typeface="Arial"/>
                <a:cs typeface="Arial"/>
              </a:rPr>
              <a:t>d2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84754" y="4847590"/>
            <a:ext cx="1553845" cy="11899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dirty="0" sz="2000" b="1">
                <a:latin typeface="宋体"/>
                <a:cs typeface="宋体"/>
              </a:rPr>
              <a:t>基类子对</a:t>
            </a:r>
            <a:r>
              <a:rPr dirty="0" sz="2000" spc="-5" b="1">
                <a:latin typeface="宋体"/>
                <a:cs typeface="宋体"/>
              </a:rPr>
              <a:t>象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44950" y="4867275"/>
            <a:ext cx="13512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95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808080"/>
                </a:solidFill>
                <a:latin typeface="Arial"/>
                <a:cs typeface="Arial"/>
              </a:rPr>
              <a:t>_vfptr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44950" y="5263515"/>
            <a:ext cx="13512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825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08080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44950" y="5660390"/>
            <a:ext cx="13512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825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08080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44950" y="6057265"/>
            <a:ext cx="13512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825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08080"/>
                </a:solidFill>
                <a:latin typeface="Arial"/>
                <a:cs typeface="Arial"/>
              </a:rPr>
              <a:t>z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48400" y="3643312"/>
            <a:ext cx="2438400" cy="28575"/>
          </a:xfrm>
          <a:custGeom>
            <a:avLst/>
            <a:gdLst/>
            <a:ahLst/>
            <a:cxnLst/>
            <a:rect l="l" t="t" r="r" b="b"/>
            <a:pathLst>
              <a:path w="2438400" h="28575">
                <a:moveTo>
                  <a:pt x="0" y="28575"/>
                </a:moveTo>
                <a:lnTo>
                  <a:pt x="2438400" y="28575"/>
                </a:lnTo>
                <a:lnTo>
                  <a:pt x="2438400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248400" y="4047490"/>
            <a:ext cx="2438400" cy="12700"/>
          </a:xfrm>
          <a:custGeom>
            <a:avLst/>
            <a:gdLst/>
            <a:ahLst/>
            <a:cxnLst/>
            <a:rect l="l" t="t" r="r" b="b"/>
            <a:pathLst>
              <a:path w="2438400" h="12700">
                <a:moveTo>
                  <a:pt x="0" y="12700"/>
                </a:moveTo>
                <a:lnTo>
                  <a:pt x="2438400" y="12700"/>
                </a:lnTo>
                <a:lnTo>
                  <a:pt x="24384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48400" y="4489450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 h="0">
                <a:moveTo>
                  <a:pt x="0" y="0"/>
                </a:moveTo>
                <a:lnTo>
                  <a:pt x="2438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262687" y="3671887"/>
            <a:ext cx="2409825" cy="37592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18415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145"/>
              </a:spcBef>
            </a:pPr>
            <a:r>
              <a:rPr dirty="0" sz="2000" spc="-5">
                <a:solidFill>
                  <a:srgbClr val="808080"/>
                </a:solidFill>
                <a:latin typeface="Arial"/>
                <a:cs typeface="Arial"/>
              </a:rPr>
              <a:t>Point::print()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62687" y="4060190"/>
            <a:ext cx="2409825" cy="41529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2667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210"/>
              </a:spcBef>
            </a:pPr>
            <a:r>
              <a:rPr dirty="0" sz="2000" spc="-5">
                <a:solidFill>
                  <a:srgbClr val="808080"/>
                </a:solidFill>
                <a:latin typeface="Arial"/>
                <a:cs typeface="Arial"/>
              </a:rPr>
              <a:t>Point::forward()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248400" y="4786312"/>
            <a:ext cx="2438400" cy="28575"/>
          </a:xfrm>
          <a:custGeom>
            <a:avLst/>
            <a:gdLst/>
            <a:ahLst/>
            <a:cxnLst/>
            <a:rect l="l" t="t" r="r" b="b"/>
            <a:pathLst>
              <a:path w="2438400" h="28575">
                <a:moveTo>
                  <a:pt x="0" y="28575"/>
                </a:moveTo>
                <a:lnTo>
                  <a:pt x="2438400" y="28575"/>
                </a:lnTo>
                <a:lnTo>
                  <a:pt x="2438400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48400" y="5190490"/>
            <a:ext cx="2438400" cy="12700"/>
          </a:xfrm>
          <a:custGeom>
            <a:avLst/>
            <a:gdLst/>
            <a:ahLst/>
            <a:cxnLst/>
            <a:rect l="l" t="t" r="r" b="b"/>
            <a:pathLst>
              <a:path w="2438400" h="12700">
                <a:moveTo>
                  <a:pt x="0" y="12700"/>
                </a:moveTo>
                <a:lnTo>
                  <a:pt x="2438400" y="12700"/>
                </a:lnTo>
                <a:lnTo>
                  <a:pt x="24384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248400" y="5632450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 h="0">
                <a:moveTo>
                  <a:pt x="0" y="0"/>
                </a:moveTo>
                <a:lnTo>
                  <a:pt x="2438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262687" y="4814887"/>
            <a:ext cx="2409825" cy="37592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18415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145"/>
              </a:spcBef>
            </a:pPr>
            <a:r>
              <a:rPr dirty="0" sz="2000" spc="-5">
                <a:solidFill>
                  <a:srgbClr val="808080"/>
                </a:solidFill>
                <a:latin typeface="Arial"/>
                <a:cs typeface="Arial"/>
              </a:rPr>
              <a:t>Point_3d</a:t>
            </a:r>
            <a:r>
              <a:rPr dirty="0" sz="2000" spc="-2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808080"/>
                </a:solidFill>
                <a:latin typeface="Arial"/>
                <a:cs typeface="Arial"/>
              </a:rPr>
              <a:t>::print()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62687" y="5203190"/>
            <a:ext cx="2409825" cy="41529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2667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210"/>
              </a:spcBef>
            </a:pPr>
            <a:r>
              <a:rPr dirty="0" sz="2000" spc="-5">
                <a:solidFill>
                  <a:srgbClr val="808080"/>
                </a:solidFill>
                <a:latin typeface="Arial"/>
                <a:cs typeface="Arial"/>
              </a:rPr>
              <a:t>Point_3d</a:t>
            </a:r>
            <a:r>
              <a:rPr dirty="0" sz="2000" spc="-4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808080"/>
                </a:solidFill>
                <a:latin typeface="Arial"/>
                <a:cs typeface="Arial"/>
              </a:rPr>
              <a:t>::forward()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562600" y="38481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76200"/>
                </a:moveTo>
                <a:lnTo>
                  <a:pt x="228600" y="0"/>
                </a:lnTo>
                <a:lnTo>
                  <a:pt x="266700" y="19050"/>
                </a:lnTo>
                <a:lnTo>
                  <a:pt x="266700" y="57150"/>
                </a:lnTo>
                <a:lnTo>
                  <a:pt x="228600" y="76200"/>
                </a:lnTo>
                <a:close/>
              </a:path>
              <a:path w="304800" h="76200">
                <a:moveTo>
                  <a:pt x="228600" y="57150"/>
                </a:moveTo>
                <a:lnTo>
                  <a:pt x="0" y="57150"/>
                </a:lnTo>
                <a:lnTo>
                  <a:pt x="0" y="19050"/>
                </a:lnTo>
                <a:lnTo>
                  <a:pt x="228600" y="19050"/>
                </a:lnTo>
                <a:lnTo>
                  <a:pt x="228600" y="57150"/>
                </a:lnTo>
                <a:close/>
              </a:path>
              <a:path w="304800" h="76200">
                <a:moveTo>
                  <a:pt x="266700" y="57150"/>
                </a:moveTo>
                <a:lnTo>
                  <a:pt x="266700" y="19050"/>
                </a:lnTo>
                <a:lnTo>
                  <a:pt x="304800" y="38100"/>
                </a:lnTo>
                <a:lnTo>
                  <a:pt x="2667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62600" y="49911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76200"/>
                </a:moveTo>
                <a:lnTo>
                  <a:pt x="228600" y="0"/>
                </a:lnTo>
                <a:lnTo>
                  <a:pt x="266700" y="19050"/>
                </a:lnTo>
                <a:lnTo>
                  <a:pt x="266700" y="57150"/>
                </a:lnTo>
                <a:lnTo>
                  <a:pt x="228600" y="76200"/>
                </a:lnTo>
                <a:close/>
              </a:path>
              <a:path w="304800" h="76200">
                <a:moveTo>
                  <a:pt x="228600" y="57150"/>
                </a:moveTo>
                <a:lnTo>
                  <a:pt x="0" y="57150"/>
                </a:lnTo>
                <a:lnTo>
                  <a:pt x="0" y="19050"/>
                </a:lnTo>
                <a:lnTo>
                  <a:pt x="228600" y="19050"/>
                </a:lnTo>
                <a:lnTo>
                  <a:pt x="228600" y="57150"/>
                </a:lnTo>
                <a:close/>
              </a:path>
              <a:path w="304800" h="76200">
                <a:moveTo>
                  <a:pt x="266700" y="57150"/>
                </a:moveTo>
                <a:lnTo>
                  <a:pt x="266700" y="19050"/>
                </a:lnTo>
                <a:lnTo>
                  <a:pt x="304800" y="38100"/>
                </a:lnTo>
                <a:lnTo>
                  <a:pt x="2667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927725" y="3499484"/>
            <a:ext cx="139700" cy="79248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800" b="1">
                <a:solidFill>
                  <a:srgbClr val="6767FF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800" b="1">
                <a:solidFill>
                  <a:srgbClr val="6767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27725" y="4642484"/>
            <a:ext cx="139700" cy="79248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800" b="1">
                <a:solidFill>
                  <a:srgbClr val="6767FF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800" b="1">
                <a:solidFill>
                  <a:srgbClr val="6767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64032" y="2940050"/>
            <a:ext cx="12484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宋体"/>
                <a:cs typeface="宋体"/>
              </a:rPr>
              <a:t>虚函数</a:t>
            </a:r>
            <a:r>
              <a:rPr dirty="0" sz="2400" spc="-10" b="1">
                <a:latin typeface="宋体"/>
                <a:cs typeface="宋体"/>
              </a:rPr>
              <a:t>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194022" y="3562819"/>
            <a:ext cx="982344" cy="693420"/>
          </a:xfrm>
          <a:custGeom>
            <a:avLst/>
            <a:gdLst/>
            <a:ahLst/>
            <a:cxnLst/>
            <a:rect l="l" t="t" r="r" b="b"/>
            <a:pathLst>
              <a:path w="982345" h="693420">
                <a:moveTo>
                  <a:pt x="27939" y="277291"/>
                </a:moveTo>
                <a:lnTo>
                  <a:pt x="34226" y="267487"/>
                </a:lnTo>
                <a:lnTo>
                  <a:pt x="40514" y="256239"/>
                </a:lnTo>
                <a:lnTo>
                  <a:pt x="46804" y="244703"/>
                </a:lnTo>
                <a:lnTo>
                  <a:pt x="53098" y="234035"/>
                </a:lnTo>
                <a:lnTo>
                  <a:pt x="57123" y="226648"/>
                </a:lnTo>
                <a:lnTo>
                  <a:pt x="61290" y="217812"/>
                </a:lnTo>
                <a:lnTo>
                  <a:pt x="65743" y="208398"/>
                </a:lnTo>
                <a:lnTo>
                  <a:pt x="70624" y="199275"/>
                </a:lnTo>
                <a:lnTo>
                  <a:pt x="80623" y="183441"/>
                </a:lnTo>
                <a:lnTo>
                  <a:pt x="91692" y="168187"/>
                </a:lnTo>
                <a:lnTo>
                  <a:pt x="102901" y="153221"/>
                </a:lnTo>
                <a:lnTo>
                  <a:pt x="113322" y="138252"/>
                </a:lnTo>
                <a:lnTo>
                  <a:pt x="123211" y="124956"/>
                </a:lnTo>
                <a:lnTo>
                  <a:pt x="134099" y="112382"/>
                </a:lnTo>
                <a:lnTo>
                  <a:pt x="145272" y="99808"/>
                </a:lnTo>
                <a:lnTo>
                  <a:pt x="156019" y="86512"/>
                </a:lnTo>
                <a:lnTo>
                  <a:pt x="166761" y="73885"/>
                </a:lnTo>
                <a:lnTo>
                  <a:pt x="177363" y="63141"/>
                </a:lnTo>
                <a:lnTo>
                  <a:pt x="187968" y="53268"/>
                </a:lnTo>
                <a:lnTo>
                  <a:pt x="198716" y="43256"/>
                </a:lnTo>
                <a:lnTo>
                  <a:pt x="233130" y="20987"/>
                </a:lnTo>
                <a:lnTo>
                  <a:pt x="273463" y="13491"/>
                </a:lnTo>
                <a:lnTo>
                  <a:pt x="320231" y="9389"/>
                </a:lnTo>
                <a:lnTo>
                  <a:pt x="344335" y="8496"/>
                </a:lnTo>
                <a:lnTo>
                  <a:pt x="369276" y="7275"/>
                </a:lnTo>
                <a:lnTo>
                  <a:pt x="392361" y="5114"/>
                </a:lnTo>
                <a:lnTo>
                  <a:pt x="414877" y="2520"/>
                </a:lnTo>
                <a:lnTo>
                  <a:pt x="438111" y="0"/>
                </a:lnTo>
                <a:lnTo>
                  <a:pt x="460409" y="592"/>
                </a:lnTo>
                <a:lnTo>
                  <a:pt x="478134" y="5891"/>
                </a:lnTo>
                <a:lnTo>
                  <a:pt x="492999" y="12492"/>
                </a:lnTo>
                <a:lnTo>
                  <a:pt x="506717" y="16992"/>
                </a:lnTo>
                <a:lnTo>
                  <a:pt x="540776" y="21397"/>
                </a:lnTo>
                <a:lnTo>
                  <a:pt x="572763" y="23847"/>
                </a:lnTo>
                <a:lnTo>
                  <a:pt x="603750" y="27311"/>
                </a:lnTo>
                <a:lnTo>
                  <a:pt x="634809" y="34759"/>
                </a:lnTo>
                <a:lnTo>
                  <a:pt x="656405" y="40126"/>
                </a:lnTo>
                <a:lnTo>
                  <a:pt x="677786" y="43541"/>
                </a:lnTo>
                <a:lnTo>
                  <a:pt x="720191" y="51752"/>
                </a:lnTo>
                <a:lnTo>
                  <a:pt x="749355" y="67393"/>
                </a:lnTo>
                <a:lnTo>
                  <a:pt x="762888" y="78016"/>
                </a:lnTo>
                <a:lnTo>
                  <a:pt x="775707" y="87354"/>
                </a:lnTo>
                <a:lnTo>
                  <a:pt x="788238" y="96546"/>
                </a:lnTo>
                <a:lnTo>
                  <a:pt x="801054" y="105160"/>
                </a:lnTo>
                <a:lnTo>
                  <a:pt x="814730" y="112763"/>
                </a:lnTo>
                <a:lnTo>
                  <a:pt x="825239" y="119031"/>
                </a:lnTo>
                <a:lnTo>
                  <a:pt x="834174" y="125803"/>
                </a:lnTo>
                <a:lnTo>
                  <a:pt x="841965" y="132426"/>
                </a:lnTo>
                <a:lnTo>
                  <a:pt x="849045" y="138252"/>
                </a:lnTo>
                <a:lnTo>
                  <a:pt x="880486" y="163068"/>
                </a:lnTo>
                <a:lnTo>
                  <a:pt x="908507" y="190779"/>
                </a:lnTo>
                <a:lnTo>
                  <a:pt x="934664" y="222711"/>
                </a:lnTo>
                <a:lnTo>
                  <a:pt x="957050" y="254079"/>
                </a:lnTo>
                <a:lnTo>
                  <a:pt x="962352" y="261164"/>
                </a:lnTo>
                <a:lnTo>
                  <a:pt x="972190" y="302048"/>
                </a:lnTo>
                <a:lnTo>
                  <a:pt x="977125" y="346798"/>
                </a:lnTo>
                <a:lnTo>
                  <a:pt x="979565" y="395102"/>
                </a:lnTo>
                <a:lnTo>
                  <a:pt x="981790" y="448181"/>
                </a:lnTo>
                <a:lnTo>
                  <a:pt x="979584" y="500391"/>
                </a:lnTo>
                <a:lnTo>
                  <a:pt x="968730" y="546087"/>
                </a:lnTo>
                <a:lnTo>
                  <a:pt x="945672" y="587694"/>
                </a:lnTo>
                <a:lnTo>
                  <a:pt x="916889" y="624090"/>
                </a:lnTo>
                <a:lnTo>
                  <a:pt x="903742" y="640988"/>
                </a:lnTo>
                <a:lnTo>
                  <a:pt x="874867" y="669278"/>
                </a:lnTo>
                <a:lnTo>
                  <a:pt x="817014" y="683030"/>
                </a:lnTo>
                <a:lnTo>
                  <a:pt x="771258" y="687887"/>
                </a:lnTo>
                <a:lnTo>
                  <a:pt x="721541" y="691159"/>
                </a:lnTo>
                <a:lnTo>
                  <a:pt x="669243" y="692818"/>
                </a:lnTo>
                <a:lnTo>
                  <a:pt x="615746" y="692837"/>
                </a:lnTo>
                <a:lnTo>
                  <a:pt x="562433" y="691187"/>
                </a:lnTo>
                <a:lnTo>
                  <a:pt x="510684" y="687842"/>
                </a:lnTo>
                <a:lnTo>
                  <a:pt x="461880" y="682772"/>
                </a:lnTo>
                <a:lnTo>
                  <a:pt x="417404" y="675949"/>
                </a:lnTo>
                <a:lnTo>
                  <a:pt x="378637" y="667346"/>
                </a:lnTo>
                <a:lnTo>
                  <a:pt x="345471" y="657112"/>
                </a:lnTo>
                <a:lnTo>
                  <a:pt x="329531" y="653007"/>
                </a:lnTo>
                <a:lnTo>
                  <a:pt x="310019" y="650354"/>
                </a:lnTo>
                <a:lnTo>
                  <a:pt x="292758" y="649133"/>
                </a:lnTo>
                <a:lnTo>
                  <a:pt x="275424" y="647553"/>
                </a:lnTo>
                <a:lnTo>
                  <a:pt x="230017" y="638865"/>
                </a:lnTo>
                <a:lnTo>
                  <a:pt x="188503" y="616057"/>
                </a:lnTo>
                <a:lnTo>
                  <a:pt x="177077" y="607296"/>
                </a:lnTo>
                <a:lnTo>
                  <a:pt x="147760" y="580513"/>
                </a:lnTo>
                <a:lnTo>
                  <a:pt x="121704" y="546087"/>
                </a:lnTo>
                <a:lnTo>
                  <a:pt x="113690" y="535308"/>
                </a:lnTo>
                <a:lnTo>
                  <a:pt x="108462" y="527064"/>
                </a:lnTo>
                <a:lnTo>
                  <a:pt x="103375" y="517517"/>
                </a:lnTo>
                <a:lnTo>
                  <a:pt x="95783" y="502831"/>
                </a:lnTo>
                <a:lnTo>
                  <a:pt x="88292" y="491184"/>
                </a:lnTo>
                <a:lnTo>
                  <a:pt x="79298" y="480912"/>
                </a:lnTo>
                <a:lnTo>
                  <a:pt x="70162" y="470786"/>
                </a:lnTo>
                <a:lnTo>
                  <a:pt x="62242" y="459574"/>
                </a:lnTo>
                <a:lnTo>
                  <a:pt x="43086" y="422595"/>
                </a:lnTo>
                <a:lnTo>
                  <a:pt x="27939" y="381558"/>
                </a:lnTo>
                <a:lnTo>
                  <a:pt x="12974" y="334059"/>
                </a:lnTo>
                <a:lnTo>
                  <a:pt x="2019" y="286550"/>
                </a:lnTo>
                <a:lnTo>
                  <a:pt x="0" y="264226"/>
                </a:lnTo>
                <a:lnTo>
                  <a:pt x="200" y="240598"/>
                </a:lnTo>
                <a:lnTo>
                  <a:pt x="10401" y="199275"/>
                </a:lnTo>
                <a:lnTo>
                  <a:pt x="29807" y="173206"/>
                </a:lnTo>
                <a:lnTo>
                  <a:pt x="36322" y="164515"/>
                </a:lnTo>
                <a:lnTo>
                  <a:pt x="68059" y="129370"/>
                </a:lnTo>
                <a:lnTo>
                  <a:pt x="104940" y="103492"/>
                </a:lnTo>
                <a:lnTo>
                  <a:pt x="131490" y="100674"/>
                </a:lnTo>
                <a:lnTo>
                  <a:pt x="156114" y="108713"/>
                </a:lnTo>
                <a:lnTo>
                  <a:pt x="178595" y="122832"/>
                </a:lnTo>
                <a:lnTo>
                  <a:pt x="198716" y="138252"/>
                </a:lnTo>
              </a:path>
            </a:pathLst>
          </a:custGeom>
          <a:ln w="18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119306" y="4169917"/>
            <a:ext cx="462280" cy="1755775"/>
          </a:xfrm>
          <a:custGeom>
            <a:avLst/>
            <a:gdLst/>
            <a:ahLst/>
            <a:cxnLst/>
            <a:rect l="l" t="t" r="r" b="b"/>
            <a:pathLst>
              <a:path w="462279" h="1755775">
                <a:moveTo>
                  <a:pt x="0" y="0"/>
                </a:moveTo>
                <a:lnTo>
                  <a:pt x="6084" y="24080"/>
                </a:lnTo>
                <a:lnTo>
                  <a:pt x="12669" y="47794"/>
                </a:lnTo>
                <a:lnTo>
                  <a:pt x="19400" y="71364"/>
                </a:lnTo>
                <a:lnTo>
                  <a:pt x="25920" y="95008"/>
                </a:lnTo>
                <a:lnTo>
                  <a:pt x="30659" y="117441"/>
                </a:lnTo>
                <a:lnTo>
                  <a:pt x="32969" y="138355"/>
                </a:lnTo>
                <a:lnTo>
                  <a:pt x="33850" y="159414"/>
                </a:lnTo>
                <a:lnTo>
                  <a:pt x="34302" y="182283"/>
                </a:lnTo>
                <a:lnTo>
                  <a:pt x="34278" y="228998"/>
                </a:lnTo>
                <a:lnTo>
                  <a:pt x="33597" y="275628"/>
                </a:lnTo>
                <a:lnTo>
                  <a:pt x="33637" y="322086"/>
                </a:lnTo>
                <a:lnTo>
                  <a:pt x="35774" y="368287"/>
                </a:lnTo>
                <a:lnTo>
                  <a:pt x="41383" y="414145"/>
                </a:lnTo>
                <a:lnTo>
                  <a:pt x="51841" y="459574"/>
                </a:lnTo>
                <a:lnTo>
                  <a:pt x="62987" y="499740"/>
                </a:lnTo>
                <a:lnTo>
                  <a:pt x="77000" y="537591"/>
                </a:lnTo>
                <a:lnTo>
                  <a:pt x="88770" y="558013"/>
                </a:lnTo>
                <a:lnTo>
                  <a:pt x="96251" y="571193"/>
                </a:lnTo>
                <a:lnTo>
                  <a:pt x="100586" y="584952"/>
                </a:lnTo>
                <a:lnTo>
                  <a:pt x="102920" y="607110"/>
                </a:lnTo>
                <a:lnTo>
                  <a:pt x="105230" y="640211"/>
                </a:lnTo>
                <a:lnTo>
                  <a:pt x="108256" y="673242"/>
                </a:lnTo>
                <a:lnTo>
                  <a:pt x="112998" y="705840"/>
                </a:lnTo>
                <a:lnTo>
                  <a:pt x="120459" y="737641"/>
                </a:lnTo>
                <a:lnTo>
                  <a:pt x="128593" y="763806"/>
                </a:lnTo>
                <a:lnTo>
                  <a:pt x="138087" y="790551"/>
                </a:lnTo>
                <a:lnTo>
                  <a:pt x="147152" y="816717"/>
                </a:lnTo>
                <a:lnTo>
                  <a:pt x="154000" y="841146"/>
                </a:lnTo>
                <a:lnTo>
                  <a:pt x="156714" y="856108"/>
                </a:lnTo>
                <a:lnTo>
                  <a:pt x="158572" y="871651"/>
                </a:lnTo>
                <a:lnTo>
                  <a:pt x="160429" y="887195"/>
                </a:lnTo>
                <a:lnTo>
                  <a:pt x="163144" y="902157"/>
                </a:lnTo>
                <a:lnTo>
                  <a:pt x="164889" y="914592"/>
                </a:lnTo>
                <a:lnTo>
                  <a:pt x="166203" y="928038"/>
                </a:lnTo>
                <a:lnTo>
                  <a:pt x="168085" y="941481"/>
                </a:lnTo>
                <a:lnTo>
                  <a:pt x="171538" y="953909"/>
                </a:lnTo>
                <a:lnTo>
                  <a:pt x="177051" y="972376"/>
                </a:lnTo>
                <a:lnTo>
                  <a:pt x="180778" y="989250"/>
                </a:lnTo>
                <a:lnTo>
                  <a:pt x="184076" y="1005834"/>
                </a:lnTo>
                <a:lnTo>
                  <a:pt x="188302" y="1023429"/>
                </a:lnTo>
                <a:lnTo>
                  <a:pt x="197337" y="1043330"/>
                </a:lnTo>
                <a:lnTo>
                  <a:pt x="210227" y="1063302"/>
                </a:lnTo>
                <a:lnTo>
                  <a:pt x="222830" y="1082838"/>
                </a:lnTo>
                <a:lnTo>
                  <a:pt x="231000" y="1101432"/>
                </a:lnTo>
                <a:lnTo>
                  <a:pt x="234577" y="1120700"/>
                </a:lnTo>
                <a:lnTo>
                  <a:pt x="236150" y="1140833"/>
                </a:lnTo>
                <a:lnTo>
                  <a:pt x="237436" y="1160963"/>
                </a:lnTo>
                <a:lnTo>
                  <a:pt x="240156" y="1180223"/>
                </a:lnTo>
                <a:lnTo>
                  <a:pt x="243931" y="1206390"/>
                </a:lnTo>
                <a:lnTo>
                  <a:pt x="245205" y="1231976"/>
                </a:lnTo>
                <a:lnTo>
                  <a:pt x="246050" y="1257561"/>
                </a:lnTo>
                <a:lnTo>
                  <a:pt x="248538" y="1283728"/>
                </a:lnTo>
                <a:lnTo>
                  <a:pt x="251481" y="1292742"/>
                </a:lnTo>
                <a:lnTo>
                  <a:pt x="257213" y="1304288"/>
                </a:lnTo>
                <a:lnTo>
                  <a:pt x="262801" y="1314241"/>
                </a:lnTo>
                <a:lnTo>
                  <a:pt x="265315" y="1318475"/>
                </a:lnTo>
                <a:lnTo>
                  <a:pt x="268697" y="1335098"/>
                </a:lnTo>
                <a:lnTo>
                  <a:pt x="272364" y="1354107"/>
                </a:lnTo>
                <a:lnTo>
                  <a:pt x="276888" y="1372680"/>
                </a:lnTo>
                <a:lnTo>
                  <a:pt x="282841" y="1387995"/>
                </a:lnTo>
                <a:lnTo>
                  <a:pt x="288504" y="1401548"/>
                </a:lnTo>
                <a:lnTo>
                  <a:pt x="295521" y="1419374"/>
                </a:lnTo>
                <a:lnTo>
                  <a:pt x="316070" y="1459170"/>
                </a:lnTo>
                <a:lnTo>
                  <a:pt x="340396" y="1488449"/>
                </a:lnTo>
                <a:lnTo>
                  <a:pt x="350697" y="1500771"/>
                </a:lnTo>
                <a:lnTo>
                  <a:pt x="361444" y="1511982"/>
                </a:lnTo>
                <a:lnTo>
                  <a:pt x="372617" y="1521526"/>
                </a:lnTo>
                <a:lnTo>
                  <a:pt x="383505" y="1531504"/>
                </a:lnTo>
                <a:lnTo>
                  <a:pt x="393395" y="1544015"/>
                </a:lnTo>
                <a:lnTo>
                  <a:pt x="396538" y="1550403"/>
                </a:lnTo>
                <a:lnTo>
                  <a:pt x="399110" y="1558599"/>
                </a:lnTo>
                <a:lnTo>
                  <a:pt x="401110" y="1566069"/>
                </a:lnTo>
                <a:lnTo>
                  <a:pt x="402539" y="1570278"/>
                </a:lnTo>
                <a:lnTo>
                  <a:pt x="408059" y="1578172"/>
                </a:lnTo>
                <a:lnTo>
                  <a:pt x="412932" y="1583604"/>
                </a:lnTo>
                <a:lnTo>
                  <a:pt x="416803" y="1588745"/>
                </a:lnTo>
                <a:lnTo>
                  <a:pt x="426388" y="1630747"/>
                </a:lnTo>
                <a:lnTo>
                  <a:pt x="429985" y="1665573"/>
                </a:lnTo>
                <a:lnTo>
                  <a:pt x="431989" y="1676932"/>
                </a:lnTo>
                <a:lnTo>
                  <a:pt x="436854" y="1691551"/>
                </a:lnTo>
                <a:lnTo>
                  <a:pt x="440867" y="1704424"/>
                </a:lnTo>
                <a:lnTo>
                  <a:pt x="444950" y="1718675"/>
                </a:lnTo>
                <a:lnTo>
                  <a:pt x="449177" y="1732491"/>
                </a:lnTo>
                <a:lnTo>
                  <a:pt x="453618" y="1744065"/>
                </a:lnTo>
                <a:lnTo>
                  <a:pt x="453618" y="1752561"/>
                </a:lnTo>
                <a:lnTo>
                  <a:pt x="453618" y="1755660"/>
                </a:lnTo>
                <a:lnTo>
                  <a:pt x="462013" y="1752561"/>
                </a:lnTo>
              </a:path>
            </a:pathLst>
          </a:custGeom>
          <a:ln w="184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04432" y="4925950"/>
            <a:ext cx="1004569" cy="467995"/>
          </a:xfrm>
          <a:custGeom>
            <a:avLst/>
            <a:gdLst/>
            <a:ahLst/>
            <a:cxnLst/>
            <a:rect l="l" t="t" r="r" b="b"/>
            <a:pathLst>
              <a:path w="1004570" h="467995">
                <a:moveTo>
                  <a:pt x="52987" y="255294"/>
                </a:moveTo>
                <a:lnTo>
                  <a:pt x="50774" y="244763"/>
                </a:lnTo>
                <a:lnTo>
                  <a:pt x="48195" y="235164"/>
                </a:lnTo>
                <a:lnTo>
                  <a:pt x="46056" y="225136"/>
                </a:lnTo>
                <a:lnTo>
                  <a:pt x="45164" y="213320"/>
                </a:lnTo>
                <a:lnTo>
                  <a:pt x="47060" y="181128"/>
                </a:lnTo>
                <a:lnTo>
                  <a:pt x="55635" y="158953"/>
                </a:lnTo>
                <a:lnTo>
                  <a:pt x="69935" y="138209"/>
                </a:lnTo>
                <a:lnTo>
                  <a:pt x="89005" y="110310"/>
                </a:lnTo>
                <a:lnTo>
                  <a:pt x="102488" y="91033"/>
                </a:lnTo>
                <a:lnTo>
                  <a:pt x="115237" y="76833"/>
                </a:lnTo>
                <a:lnTo>
                  <a:pt x="127985" y="64490"/>
                </a:lnTo>
                <a:lnTo>
                  <a:pt x="141468" y="50786"/>
                </a:lnTo>
                <a:lnTo>
                  <a:pt x="150495" y="39771"/>
                </a:lnTo>
                <a:lnTo>
                  <a:pt x="155559" y="34195"/>
                </a:lnTo>
                <a:lnTo>
                  <a:pt x="162385" y="30621"/>
                </a:lnTo>
                <a:lnTo>
                  <a:pt x="176698" y="25614"/>
                </a:lnTo>
                <a:lnTo>
                  <a:pt x="181653" y="22438"/>
                </a:lnTo>
                <a:lnTo>
                  <a:pt x="258899" y="3026"/>
                </a:lnTo>
                <a:lnTo>
                  <a:pt x="308594" y="395"/>
                </a:lnTo>
                <a:lnTo>
                  <a:pt x="359848" y="0"/>
                </a:lnTo>
                <a:lnTo>
                  <a:pt x="411497" y="1670"/>
                </a:lnTo>
                <a:lnTo>
                  <a:pt x="462375" y="5236"/>
                </a:lnTo>
                <a:lnTo>
                  <a:pt x="511317" y="10529"/>
                </a:lnTo>
                <a:lnTo>
                  <a:pt x="557158" y="17378"/>
                </a:lnTo>
                <a:lnTo>
                  <a:pt x="598732" y="25614"/>
                </a:lnTo>
                <a:lnTo>
                  <a:pt x="623551" y="27886"/>
                </a:lnTo>
                <a:lnTo>
                  <a:pt x="647565" y="27229"/>
                </a:lnTo>
                <a:lnTo>
                  <a:pt x="669085" y="27859"/>
                </a:lnTo>
                <a:lnTo>
                  <a:pt x="686425" y="33996"/>
                </a:lnTo>
                <a:lnTo>
                  <a:pt x="701287" y="42499"/>
                </a:lnTo>
                <a:lnTo>
                  <a:pt x="720774" y="53364"/>
                </a:lnTo>
                <a:lnTo>
                  <a:pt x="740702" y="65229"/>
                </a:lnTo>
                <a:lnTo>
                  <a:pt x="756885" y="76732"/>
                </a:lnTo>
                <a:lnTo>
                  <a:pt x="765476" y="82601"/>
                </a:lnTo>
                <a:lnTo>
                  <a:pt x="797446" y="113422"/>
                </a:lnTo>
                <a:lnTo>
                  <a:pt x="797703" y="123569"/>
                </a:lnTo>
                <a:lnTo>
                  <a:pt x="797521" y="133573"/>
                </a:lnTo>
                <a:lnTo>
                  <a:pt x="801525" y="144651"/>
                </a:lnTo>
                <a:lnTo>
                  <a:pt x="824220" y="172512"/>
                </a:lnTo>
                <a:lnTo>
                  <a:pt x="854473" y="197012"/>
                </a:lnTo>
                <a:lnTo>
                  <a:pt x="886634" y="218794"/>
                </a:lnTo>
                <a:lnTo>
                  <a:pt x="915051" y="238504"/>
                </a:lnTo>
                <a:lnTo>
                  <a:pt x="929756" y="249154"/>
                </a:lnTo>
                <a:lnTo>
                  <a:pt x="943434" y="259586"/>
                </a:lnTo>
                <a:lnTo>
                  <a:pt x="956233" y="270162"/>
                </a:lnTo>
                <a:lnTo>
                  <a:pt x="968302" y="281240"/>
                </a:lnTo>
                <a:lnTo>
                  <a:pt x="975211" y="287429"/>
                </a:lnTo>
                <a:lnTo>
                  <a:pt x="1000447" y="318925"/>
                </a:lnTo>
                <a:lnTo>
                  <a:pt x="1003532" y="358303"/>
                </a:lnTo>
                <a:lnTo>
                  <a:pt x="1003949" y="368595"/>
                </a:lnTo>
                <a:lnTo>
                  <a:pt x="983188" y="403710"/>
                </a:lnTo>
                <a:lnTo>
                  <a:pt x="941670" y="434618"/>
                </a:lnTo>
                <a:lnTo>
                  <a:pt x="922735" y="448325"/>
                </a:lnTo>
                <a:lnTo>
                  <a:pt x="871210" y="460564"/>
                </a:lnTo>
                <a:lnTo>
                  <a:pt x="819183" y="463768"/>
                </a:lnTo>
                <a:lnTo>
                  <a:pt x="766569" y="466062"/>
                </a:lnTo>
                <a:lnTo>
                  <a:pt x="713533" y="467450"/>
                </a:lnTo>
                <a:lnTo>
                  <a:pt x="660238" y="467936"/>
                </a:lnTo>
                <a:lnTo>
                  <a:pt x="606850" y="467525"/>
                </a:lnTo>
                <a:lnTo>
                  <a:pt x="553533" y="466221"/>
                </a:lnTo>
                <a:lnTo>
                  <a:pt x="500451" y="464029"/>
                </a:lnTo>
                <a:lnTo>
                  <a:pt x="447769" y="460954"/>
                </a:lnTo>
                <a:lnTo>
                  <a:pt x="395651" y="456999"/>
                </a:lnTo>
                <a:lnTo>
                  <a:pt x="344262" y="452169"/>
                </a:lnTo>
                <a:lnTo>
                  <a:pt x="310897" y="445084"/>
                </a:lnTo>
                <a:lnTo>
                  <a:pt x="299634" y="443012"/>
                </a:lnTo>
                <a:lnTo>
                  <a:pt x="276347" y="442554"/>
                </a:lnTo>
                <a:lnTo>
                  <a:pt x="253724" y="443387"/>
                </a:lnTo>
                <a:lnTo>
                  <a:pt x="232129" y="441934"/>
                </a:lnTo>
                <a:lnTo>
                  <a:pt x="195881" y="425254"/>
                </a:lnTo>
                <a:lnTo>
                  <a:pt x="164368" y="403389"/>
                </a:lnTo>
                <a:lnTo>
                  <a:pt x="137040" y="381030"/>
                </a:lnTo>
                <a:lnTo>
                  <a:pt x="123852" y="370895"/>
                </a:lnTo>
                <a:lnTo>
                  <a:pt x="84026" y="337274"/>
                </a:lnTo>
                <a:lnTo>
                  <a:pt x="53910" y="304848"/>
                </a:lnTo>
                <a:lnTo>
                  <a:pt x="36741" y="255675"/>
                </a:lnTo>
                <a:lnTo>
                  <a:pt x="32827" y="238339"/>
                </a:lnTo>
                <a:lnTo>
                  <a:pt x="27156" y="221715"/>
                </a:lnTo>
                <a:lnTo>
                  <a:pt x="20573" y="209004"/>
                </a:lnTo>
                <a:lnTo>
                  <a:pt x="12668" y="195580"/>
                </a:lnTo>
                <a:lnTo>
                  <a:pt x="5349" y="182444"/>
                </a:lnTo>
                <a:lnTo>
                  <a:pt x="524" y="170597"/>
                </a:lnTo>
                <a:lnTo>
                  <a:pt x="0" y="159865"/>
                </a:lnTo>
                <a:lnTo>
                  <a:pt x="2778" y="151708"/>
                </a:lnTo>
                <a:lnTo>
                  <a:pt x="6585" y="144410"/>
                </a:lnTo>
                <a:lnTo>
                  <a:pt x="9147" y="136257"/>
                </a:lnTo>
              </a:path>
            </a:pathLst>
          </a:custGeom>
          <a:ln w="18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093652" y="5360568"/>
            <a:ext cx="1126490" cy="808990"/>
          </a:xfrm>
          <a:custGeom>
            <a:avLst/>
            <a:gdLst/>
            <a:ahLst/>
            <a:cxnLst/>
            <a:rect l="l" t="t" r="r" b="b"/>
            <a:pathLst>
              <a:path w="1126489" h="808989">
                <a:moveTo>
                  <a:pt x="0" y="0"/>
                </a:moveTo>
                <a:lnTo>
                  <a:pt x="14273" y="19227"/>
                </a:lnTo>
                <a:lnTo>
                  <a:pt x="29065" y="39960"/>
                </a:lnTo>
                <a:lnTo>
                  <a:pt x="44593" y="59978"/>
                </a:lnTo>
                <a:lnTo>
                  <a:pt x="61074" y="77063"/>
                </a:lnTo>
                <a:lnTo>
                  <a:pt x="69412" y="84443"/>
                </a:lnTo>
                <a:lnTo>
                  <a:pt x="76727" y="91465"/>
                </a:lnTo>
                <a:lnTo>
                  <a:pt x="82869" y="97773"/>
                </a:lnTo>
                <a:lnTo>
                  <a:pt x="87693" y="103009"/>
                </a:lnTo>
                <a:lnTo>
                  <a:pt x="98849" y="114859"/>
                </a:lnTo>
                <a:lnTo>
                  <a:pt x="111178" y="129717"/>
                </a:lnTo>
                <a:lnTo>
                  <a:pt x="122922" y="144004"/>
                </a:lnTo>
                <a:lnTo>
                  <a:pt x="132321" y="154139"/>
                </a:lnTo>
                <a:lnTo>
                  <a:pt x="146766" y="168025"/>
                </a:lnTo>
                <a:lnTo>
                  <a:pt x="155122" y="178265"/>
                </a:lnTo>
                <a:lnTo>
                  <a:pt x="163037" y="189221"/>
                </a:lnTo>
                <a:lnTo>
                  <a:pt x="176161" y="205257"/>
                </a:lnTo>
                <a:lnTo>
                  <a:pt x="184669" y="214176"/>
                </a:lnTo>
                <a:lnTo>
                  <a:pt x="196035" y="225101"/>
                </a:lnTo>
                <a:lnTo>
                  <a:pt x="208428" y="236597"/>
                </a:lnTo>
                <a:lnTo>
                  <a:pt x="220014" y="247230"/>
                </a:lnTo>
                <a:lnTo>
                  <a:pt x="238732" y="268311"/>
                </a:lnTo>
                <a:lnTo>
                  <a:pt x="255836" y="290536"/>
                </a:lnTo>
                <a:lnTo>
                  <a:pt x="272648" y="312472"/>
                </a:lnTo>
                <a:lnTo>
                  <a:pt x="290487" y="332689"/>
                </a:lnTo>
                <a:lnTo>
                  <a:pt x="302865" y="343457"/>
                </a:lnTo>
                <a:lnTo>
                  <a:pt x="316712" y="353580"/>
                </a:lnTo>
                <a:lnTo>
                  <a:pt x="330559" y="364132"/>
                </a:lnTo>
                <a:lnTo>
                  <a:pt x="342938" y="376186"/>
                </a:lnTo>
                <a:lnTo>
                  <a:pt x="358218" y="393132"/>
                </a:lnTo>
                <a:lnTo>
                  <a:pt x="373573" y="409289"/>
                </a:lnTo>
                <a:lnTo>
                  <a:pt x="389076" y="425875"/>
                </a:lnTo>
                <a:lnTo>
                  <a:pt x="404799" y="444106"/>
                </a:lnTo>
                <a:lnTo>
                  <a:pt x="418744" y="460296"/>
                </a:lnTo>
                <a:lnTo>
                  <a:pt x="434160" y="476916"/>
                </a:lnTo>
                <a:lnTo>
                  <a:pt x="465874" y="512013"/>
                </a:lnTo>
                <a:lnTo>
                  <a:pt x="492788" y="550837"/>
                </a:lnTo>
                <a:lnTo>
                  <a:pt x="505400" y="570499"/>
                </a:lnTo>
                <a:lnTo>
                  <a:pt x="519112" y="589089"/>
                </a:lnTo>
                <a:lnTo>
                  <a:pt x="538403" y="609713"/>
                </a:lnTo>
                <a:lnTo>
                  <a:pt x="558944" y="627621"/>
                </a:lnTo>
                <a:lnTo>
                  <a:pt x="579339" y="645528"/>
                </a:lnTo>
                <a:lnTo>
                  <a:pt x="598195" y="666153"/>
                </a:lnTo>
                <a:lnTo>
                  <a:pt x="605902" y="676358"/>
                </a:lnTo>
                <a:lnTo>
                  <a:pt x="615224" y="688282"/>
                </a:lnTo>
                <a:lnTo>
                  <a:pt x="624839" y="699635"/>
                </a:lnTo>
                <a:lnTo>
                  <a:pt x="633425" y="708126"/>
                </a:lnTo>
                <a:lnTo>
                  <a:pt x="640324" y="714756"/>
                </a:lnTo>
                <a:lnTo>
                  <a:pt x="647519" y="722242"/>
                </a:lnTo>
                <a:lnTo>
                  <a:pt x="684031" y="751046"/>
                </a:lnTo>
                <a:lnTo>
                  <a:pt x="721118" y="760018"/>
                </a:lnTo>
                <a:lnTo>
                  <a:pt x="731717" y="762507"/>
                </a:lnTo>
                <a:lnTo>
                  <a:pt x="741873" y="765067"/>
                </a:lnTo>
                <a:lnTo>
                  <a:pt x="752615" y="767198"/>
                </a:lnTo>
                <a:lnTo>
                  <a:pt x="764971" y="768400"/>
                </a:lnTo>
                <a:lnTo>
                  <a:pt x="787492" y="769289"/>
                </a:lnTo>
                <a:lnTo>
                  <a:pt x="809502" y="770888"/>
                </a:lnTo>
                <a:lnTo>
                  <a:pt x="853452" y="776795"/>
                </a:lnTo>
                <a:lnTo>
                  <a:pt x="901671" y="797939"/>
                </a:lnTo>
                <a:lnTo>
                  <a:pt x="914514" y="802741"/>
                </a:lnTo>
                <a:lnTo>
                  <a:pt x="960838" y="807534"/>
                </a:lnTo>
                <a:lnTo>
                  <a:pt x="1017876" y="808464"/>
                </a:lnTo>
                <a:lnTo>
                  <a:pt x="1073737" y="804243"/>
                </a:lnTo>
                <a:lnTo>
                  <a:pt x="1116533" y="793584"/>
                </a:lnTo>
                <a:lnTo>
                  <a:pt x="1119657" y="791298"/>
                </a:lnTo>
                <a:lnTo>
                  <a:pt x="1122794" y="788250"/>
                </a:lnTo>
                <a:lnTo>
                  <a:pt x="1125918" y="785190"/>
                </a:lnTo>
              </a:path>
            </a:pathLst>
          </a:custGeom>
          <a:ln w="18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98653" y="5923343"/>
            <a:ext cx="309880" cy="180975"/>
          </a:xfrm>
          <a:custGeom>
            <a:avLst/>
            <a:gdLst/>
            <a:ahLst/>
            <a:cxnLst/>
            <a:rect l="l" t="t" r="r" b="b"/>
            <a:pathLst>
              <a:path w="309879" h="180975">
                <a:moveTo>
                  <a:pt x="0" y="94221"/>
                </a:moveTo>
                <a:lnTo>
                  <a:pt x="49625" y="92123"/>
                </a:lnTo>
                <a:lnTo>
                  <a:pt x="96316" y="77432"/>
                </a:lnTo>
                <a:lnTo>
                  <a:pt x="120111" y="53720"/>
                </a:lnTo>
                <a:lnTo>
                  <a:pt x="143392" y="32510"/>
                </a:lnTo>
                <a:lnTo>
                  <a:pt x="169754" y="16594"/>
                </a:lnTo>
                <a:lnTo>
                  <a:pt x="202793" y="8763"/>
                </a:lnTo>
                <a:lnTo>
                  <a:pt x="214049" y="7463"/>
                </a:lnTo>
                <a:lnTo>
                  <a:pt x="224720" y="5232"/>
                </a:lnTo>
                <a:lnTo>
                  <a:pt x="235390" y="2859"/>
                </a:lnTo>
                <a:lnTo>
                  <a:pt x="246646" y="1130"/>
                </a:lnTo>
                <a:lnTo>
                  <a:pt x="262988" y="0"/>
                </a:lnTo>
                <a:lnTo>
                  <a:pt x="275221" y="1800"/>
                </a:lnTo>
                <a:lnTo>
                  <a:pt x="286283" y="7463"/>
                </a:lnTo>
                <a:lnTo>
                  <a:pt x="299110" y="17920"/>
                </a:lnTo>
                <a:lnTo>
                  <a:pt x="307061" y="30328"/>
                </a:lnTo>
                <a:lnTo>
                  <a:pt x="309287" y="45671"/>
                </a:lnTo>
                <a:lnTo>
                  <a:pt x="308577" y="62016"/>
                </a:lnTo>
                <a:lnTo>
                  <a:pt x="307721" y="77432"/>
                </a:lnTo>
                <a:lnTo>
                  <a:pt x="304196" y="95271"/>
                </a:lnTo>
                <a:lnTo>
                  <a:pt x="295386" y="103953"/>
                </a:lnTo>
                <a:lnTo>
                  <a:pt x="283932" y="110057"/>
                </a:lnTo>
                <a:lnTo>
                  <a:pt x="272478" y="120167"/>
                </a:lnTo>
                <a:lnTo>
                  <a:pt x="237248" y="154508"/>
                </a:lnTo>
                <a:lnTo>
                  <a:pt x="191551" y="176611"/>
                </a:lnTo>
                <a:lnTo>
                  <a:pt x="160784" y="180657"/>
                </a:lnTo>
                <a:lnTo>
                  <a:pt x="145249" y="180549"/>
                </a:lnTo>
                <a:lnTo>
                  <a:pt x="129715" y="180014"/>
                </a:lnTo>
                <a:lnTo>
                  <a:pt x="114325" y="179692"/>
                </a:lnTo>
              </a:path>
            </a:pathLst>
          </a:custGeom>
          <a:ln w="18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325285" y="6060300"/>
            <a:ext cx="26034" cy="230504"/>
          </a:xfrm>
          <a:custGeom>
            <a:avLst/>
            <a:gdLst/>
            <a:ahLst/>
            <a:cxnLst/>
            <a:rect l="l" t="t" r="r" b="b"/>
            <a:pathLst>
              <a:path w="26035" h="230504">
                <a:moveTo>
                  <a:pt x="0" y="0"/>
                </a:moveTo>
                <a:lnTo>
                  <a:pt x="0" y="0"/>
                </a:lnTo>
                <a:lnTo>
                  <a:pt x="0" y="230441"/>
                </a:lnTo>
                <a:lnTo>
                  <a:pt x="6897" y="217006"/>
                </a:lnTo>
                <a:lnTo>
                  <a:pt x="12915" y="206503"/>
                </a:lnTo>
                <a:lnTo>
                  <a:pt x="18934" y="197289"/>
                </a:lnTo>
                <a:lnTo>
                  <a:pt x="25831" y="187718"/>
                </a:lnTo>
              </a:path>
            </a:pathLst>
          </a:custGeom>
          <a:ln w="18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377070" y="5795397"/>
            <a:ext cx="132213" cy="112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342507" y="6009170"/>
            <a:ext cx="53975" cy="111760"/>
          </a:xfrm>
          <a:custGeom>
            <a:avLst/>
            <a:gdLst/>
            <a:ahLst/>
            <a:cxnLst/>
            <a:rect l="l" t="t" r="r" b="b"/>
            <a:pathLst>
              <a:path w="53975" h="111760">
                <a:moveTo>
                  <a:pt x="52463" y="0"/>
                </a:moveTo>
                <a:lnTo>
                  <a:pt x="53514" y="23336"/>
                </a:lnTo>
                <a:lnTo>
                  <a:pt x="53828" y="46455"/>
                </a:lnTo>
                <a:lnTo>
                  <a:pt x="49152" y="67713"/>
                </a:lnTo>
                <a:lnTo>
                  <a:pt x="35229" y="85470"/>
                </a:lnTo>
                <a:lnTo>
                  <a:pt x="28759" y="91775"/>
                </a:lnTo>
                <a:lnTo>
                  <a:pt x="20453" y="100444"/>
                </a:lnTo>
                <a:lnTo>
                  <a:pt x="12880" y="108113"/>
                </a:lnTo>
                <a:lnTo>
                  <a:pt x="8610" y="111417"/>
                </a:lnTo>
                <a:lnTo>
                  <a:pt x="6261" y="108356"/>
                </a:lnTo>
                <a:lnTo>
                  <a:pt x="3136" y="105308"/>
                </a:lnTo>
                <a:lnTo>
                  <a:pt x="0" y="103022"/>
                </a:lnTo>
              </a:path>
            </a:pathLst>
          </a:custGeom>
          <a:ln w="18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430200" y="6060300"/>
            <a:ext cx="115570" cy="62865"/>
          </a:xfrm>
          <a:custGeom>
            <a:avLst/>
            <a:gdLst/>
            <a:ahLst/>
            <a:cxnLst/>
            <a:rect l="l" t="t" r="r" b="b"/>
            <a:pathLst>
              <a:path w="115570" h="62864">
                <a:moveTo>
                  <a:pt x="0" y="0"/>
                </a:moveTo>
                <a:lnTo>
                  <a:pt x="15282" y="11074"/>
                </a:lnTo>
                <a:lnTo>
                  <a:pt x="30048" y="23367"/>
                </a:lnTo>
                <a:lnTo>
                  <a:pt x="45252" y="34661"/>
                </a:lnTo>
                <a:lnTo>
                  <a:pt x="61849" y="42735"/>
                </a:lnTo>
                <a:lnTo>
                  <a:pt x="70993" y="47190"/>
                </a:lnTo>
                <a:lnTo>
                  <a:pt x="79179" y="52649"/>
                </a:lnTo>
                <a:lnTo>
                  <a:pt x="87511" y="57539"/>
                </a:lnTo>
                <a:lnTo>
                  <a:pt x="97091" y="60286"/>
                </a:lnTo>
                <a:lnTo>
                  <a:pt x="111188" y="61048"/>
                </a:lnTo>
                <a:lnTo>
                  <a:pt x="111188" y="62572"/>
                </a:lnTo>
                <a:lnTo>
                  <a:pt x="115100" y="51892"/>
                </a:lnTo>
              </a:path>
            </a:pathLst>
          </a:custGeom>
          <a:ln w="18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474828" y="6137363"/>
            <a:ext cx="10795" cy="153670"/>
          </a:xfrm>
          <a:custGeom>
            <a:avLst/>
            <a:gdLst/>
            <a:ahLst/>
            <a:cxnLst/>
            <a:rect l="l" t="t" r="r" b="b"/>
            <a:pathLst>
              <a:path w="10795" h="153670">
                <a:moveTo>
                  <a:pt x="0" y="0"/>
                </a:moveTo>
                <a:lnTo>
                  <a:pt x="684" y="18016"/>
                </a:lnTo>
                <a:lnTo>
                  <a:pt x="2543" y="34245"/>
                </a:lnTo>
                <a:lnTo>
                  <a:pt x="5282" y="50331"/>
                </a:lnTo>
                <a:lnTo>
                  <a:pt x="8610" y="67919"/>
                </a:lnTo>
                <a:lnTo>
                  <a:pt x="10592" y="88784"/>
                </a:lnTo>
                <a:lnTo>
                  <a:pt x="10372" y="110648"/>
                </a:lnTo>
                <a:lnTo>
                  <a:pt x="9271" y="132513"/>
                </a:lnTo>
                <a:lnTo>
                  <a:pt x="8610" y="153377"/>
                </a:lnTo>
              </a:path>
            </a:pathLst>
          </a:custGeom>
          <a:ln w="18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535902" y="6145758"/>
            <a:ext cx="26670" cy="85725"/>
          </a:xfrm>
          <a:custGeom>
            <a:avLst/>
            <a:gdLst/>
            <a:ahLst/>
            <a:cxnLst/>
            <a:rect l="l" t="t" r="r" b="b"/>
            <a:pathLst>
              <a:path w="26670" h="85725">
                <a:moveTo>
                  <a:pt x="9398" y="0"/>
                </a:moveTo>
                <a:lnTo>
                  <a:pt x="18008" y="0"/>
                </a:lnTo>
                <a:lnTo>
                  <a:pt x="20358" y="0"/>
                </a:lnTo>
                <a:lnTo>
                  <a:pt x="26619" y="0"/>
                </a:lnTo>
                <a:lnTo>
                  <a:pt x="26619" y="17171"/>
                </a:lnTo>
                <a:lnTo>
                  <a:pt x="26619" y="34340"/>
                </a:lnTo>
                <a:lnTo>
                  <a:pt x="26619" y="51510"/>
                </a:lnTo>
                <a:lnTo>
                  <a:pt x="26619" y="68681"/>
                </a:lnTo>
                <a:lnTo>
                  <a:pt x="18386" y="71196"/>
                </a:lnTo>
                <a:lnTo>
                  <a:pt x="12428" y="74499"/>
                </a:lnTo>
                <a:lnTo>
                  <a:pt x="6911" y="79091"/>
                </a:lnTo>
                <a:lnTo>
                  <a:pt x="0" y="85471"/>
                </a:lnTo>
              </a:path>
            </a:pathLst>
          </a:custGeom>
          <a:ln w="18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394970" y="6205282"/>
            <a:ext cx="167640" cy="18415"/>
          </a:xfrm>
          <a:custGeom>
            <a:avLst/>
            <a:gdLst/>
            <a:ahLst/>
            <a:cxnLst/>
            <a:rect l="l" t="t" r="r" b="b"/>
            <a:pathLst>
              <a:path w="167640" h="18414">
                <a:moveTo>
                  <a:pt x="0" y="9158"/>
                </a:moveTo>
                <a:lnTo>
                  <a:pt x="4928" y="1001"/>
                </a:lnTo>
                <a:lnTo>
                  <a:pt x="10666" y="0"/>
                </a:lnTo>
                <a:lnTo>
                  <a:pt x="17725" y="3577"/>
                </a:lnTo>
                <a:lnTo>
                  <a:pt x="26619" y="9158"/>
                </a:lnTo>
                <a:lnTo>
                  <a:pt x="43795" y="15618"/>
                </a:lnTo>
                <a:lnTo>
                  <a:pt x="61263" y="17932"/>
                </a:lnTo>
                <a:lnTo>
                  <a:pt x="79023" y="17957"/>
                </a:lnTo>
                <a:lnTo>
                  <a:pt x="97078" y="17552"/>
                </a:lnTo>
                <a:lnTo>
                  <a:pt x="113245" y="17957"/>
                </a:lnTo>
                <a:lnTo>
                  <a:pt x="128895" y="17932"/>
                </a:lnTo>
                <a:lnTo>
                  <a:pt x="144102" y="15618"/>
                </a:lnTo>
                <a:lnTo>
                  <a:pt x="158940" y="9158"/>
                </a:lnTo>
                <a:lnTo>
                  <a:pt x="161289" y="6110"/>
                </a:lnTo>
                <a:lnTo>
                  <a:pt x="164426" y="3049"/>
                </a:lnTo>
                <a:lnTo>
                  <a:pt x="167551" y="1"/>
                </a:lnTo>
              </a:path>
            </a:pathLst>
          </a:custGeom>
          <a:ln w="18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492049" y="6163309"/>
            <a:ext cx="123189" cy="102870"/>
          </a:xfrm>
          <a:custGeom>
            <a:avLst/>
            <a:gdLst/>
            <a:ahLst/>
            <a:cxnLst/>
            <a:rect l="l" t="t" r="r" b="b"/>
            <a:pathLst>
              <a:path w="123190" h="102870">
                <a:moveTo>
                  <a:pt x="114325" y="0"/>
                </a:moveTo>
                <a:lnTo>
                  <a:pt x="117449" y="0"/>
                </a:lnTo>
                <a:lnTo>
                  <a:pt x="120586" y="0"/>
                </a:lnTo>
                <a:lnTo>
                  <a:pt x="122936" y="0"/>
                </a:lnTo>
                <a:lnTo>
                  <a:pt x="122936" y="8470"/>
                </a:lnTo>
                <a:lnTo>
                  <a:pt x="122936" y="16794"/>
                </a:lnTo>
                <a:lnTo>
                  <a:pt x="122936" y="25115"/>
                </a:lnTo>
                <a:lnTo>
                  <a:pt x="122936" y="33578"/>
                </a:lnTo>
                <a:lnTo>
                  <a:pt x="109256" y="40900"/>
                </a:lnTo>
                <a:lnTo>
                  <a:pt x="100423" y="52084"/>
                </a:lnTo>
                <a:lnTo>
                  <a:pt x="91883" y="64698"/>
                </a:lnTo>
                <a:lnTo>
                  <a:pt x="79082" y="76314"/>
                </a:lnTo>
                <a:lnTo>
                  <a:pt x="69264" y="80989"/>
                </a:lnTo>
                <a:lnTo>
                  <a:pt x="58048" y="84518"/>
                </a:lnTo>
                <a:lnTo>
                  <a:pt x="46389" y="88333"/>
                </a:lnTo>
                <a:lnTo>
                  <a:pt x="35242" y="93865"/>
                </a:lnTo>
                <a:lnTo>
                  <a:pt x="25881" y="99361"/>
                </a:lnTo>
                <a:lnTo>
                  <a:pt x="19678" y="101782"/>
                </a:lnTo>
                <a:lnTo>
                  <a:pt x="12446" y="102343"/>
                </a:lnTo>
                <a:lnTo>
                  <a:pt x="0" y="102260"/>
                </a:lnTo>
              </a:path>
            </a:pathLst>
          </a:custGeom>
          <a:ln w="18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66217" y="6196218"/>
            <a:ext cx="167005" cy="69850"/>
          </a:xfrm>
          <a:custGeom>
            <a:avLst/>
            <a:gdLst/>
            <a:ahLst/>
            <a:cxnLst/>
            <a:rect l="l" t="t" r="r" b="b"/>
            <a:pathLst>
              <a:path w="167004" h="69850">
                <a:moveTo>
                  <a:pt x="0" y="69351"/>
                </a:moveTo>
                <a:lnTo>
                  <a:pt x="26716" y="62932"/>
                </a:lnTo>
                <a:lnTo>
                  <a:pt x="38166" y="59235"/>
                </a:lnTo>
                <a:lnTo>
                  <a:pt x="45802" y="54110"/>
                </a:lnTo>
                <a:lnTo>
                  <a:pt x="61074" y="43405"/>
                </a:lnTo>
                <a:lnTo>
                  <a:pt x="76377" y="34607"/>
                </a:lnTo>
                <a:lnTo>
                  <a:pt x="94838" y="25092"/>
                </a:lnTo>
                <a:lnTo>
                  <a:pt x="114036" y="16148"/>
                </a:lnTo>
                <a:lnTo>
                  <a:pt x="131546" y="9064"/>
                </a:lnTo>
                <a:lnTo>
                  <a:pt x="134670" y="9064"/>
                </a:lnTo>
                <a:lnTo>
                  <a:pt x="137020" y="9064"/>
                </a:lnTo>
                <a:lnTo>
                  <a:pt x="140157" y="9064"/>
                </a:lnTo>
                <a:lnTo>
                  <a:pt x="144096" y="2277"/>
                </a:lnTo>
                <a:lnTo>
                  <a:pt x="149356" y="0"/>
                </a:lnTo>
                <a:lnTo>
                  <a:pt x="156671" y="156"/>
                </a:lnTo>
                <a:lnTo>
                  <a:pt x="166776" y="669"/>
                </a:lnTo>
              </a:path>
            </a:pathLst>
          </a:custGeom>
          <a:ln w="18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113214" y="6093364"/>
            <a:ext cx="152025" cy="215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753994" y="5906039"/>
            <a:ext cx="293101" cy="104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808381" y="6051905"/>
            <a:ext cx="273685" cy="27940"/>
          </a:xfrm>
          <a:custGeom>
            <a:avLst/>
            <a:gdLst/>
            <a:ahLst/>
            <a:cxnLst/>
            <a:rect l="l" t="t" r="r" b="b"/>
            <a:pathLst>
              <a:path w="273684" h="27939">
                <a:moveTo>
                  <a:pt x="0" y="8394"/>
                </a:moveTo>
                <a:lnTo>
                  <a:pt x="11132" y="17110"/>
                </a:lnTo>
                <a:lnTo>
                  <a:pt x="30927" y="19173"/>
                </a:lnTo>
                <a:lnTo>
                  <a:pt x="53070" y="17945"/>
                </a:lnTo>
                <a:lnTo>
                  <a:pt x="71247" y="16789"/>
                </a:lnTo>
                <a:lnTo>
                  <a:pt x="106358" y="19186"/>
                </a:lnTo>
                <a:lnTo>
                  <a:pt x="141325" y="23944"/>
                </a:lnTo>
                <a:lnTo>
                  <a:pt x="176292" y="27413"/>
                </a:lnTo>
                <a:lnTo>
                  <a:pt x="211404" y="25946"/>
                </a:lnTo>
                <a:lnTo>
                  <a:pt x="227127" y="21459"/>
                </a:lnTo>
                <a:lnTo>
                  <a:pt x="242630" y="14687"/>
                </a:lnTo>
                <a:lnTo>
                  <a:pt x="257985" y="7058"/>
                </a:lnTo>
                <a:lnTo>
                  <a:pt x="273265" y="0"/>
                </a:lnTo>
              </a:path>
            </a:pathLst>
          </a:custGeom>
          <a:ln w="18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799770" y="5847397"/>
            <a:ext cx="176530" cy="392430"/>
          </a:xfrm>
          <a:custGeom>
            <a:avLst/>
            <a:gdLst/>
            <a:ahLst/>
            <a:cxnLst/>
            <a:rect l="l" t="t" r="r" b="b"/>
            <a:pathLst>
              <a:path w="176529" h="392429">
                <a:moveTo>
                  <a:pt x="176174" y="0"/>
                </a:moveTo>
                <a:lnTo>
                  <a:pt x="172760" y="32126"/>
                </a:lnTo>
                <a:lnTo>
                  <a:pt x="164134" y="60672"/>
                </a:lnTo>
                <a:lnTo>
                  <a:pt x="152717" y="88645"/>
                </a:lnTo>
                <a:lnTo>
                  <a:pt x="140931" y="119049"/>
                </a:lnTo>
                <a:lnTo>
                  <a:pt x="128308" y="160884"/>
                </a:lnTo>
                <a:lnTo>
                  <a:pt x="115095" y="207084"/>
                </a:lnTo>
                <a:lnTo>
                  <a:pt x="99532" y="251996"/>
                </a:lnTo>
                <a:lnTo>
                  <a:pt x="79857" y="289966"/>
                </a:lnTo>
                <a:lnTo>
                  <a:pt x="54710" y="325359"/>
                </a:lnTo>
                <a:lnTo>
                  <a:pt x="26619" y="357886"/>
                </a:lnTo>
                <a:lnTo>
                  <a:pt x="20060" y="363013"/>
                </a:lnTo>
                <a:lnTo>
                  <a:pt x="16438" y="368568"/>
                </a:lnTo>
                <a:lnTo>
                  <a:pt x="13405" y="375268"/>
                </a:lnTo>
                <a:lnTo>
                  <a:pt x="8610" y="383832"/>
                </a:lnTo>
                <a:lnTo>
                  <a:pt x="6261" y="386880"/>
                </a:lnTo>
                <a:lnTo>
                  <a:pt x="3124" y="389928"/>
                </a:lnTo>
                <a:lnTo>
                  <a:pt x="0" y="392226"/>
                </a:lnTo>
              </a:path>
            </a:pathLst>
          </a:custGeom>
          <a:ln w="18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808381" y="6149601"/>
            <a:ext cx="255270" cy="150495"/>
          </a:xfrm>
          <a:custGeom>
            <a:avLst/>
            <a:gdLst/>
            <a:ahLst/>
            <a:cxnLst/>
            <a:rect l="l" t="t" r="r" b="b"/>
            <a:pathLst>
              <a:path w="255270" h="150495">
                <a:moveTo>
                  <a:pt x="0" y="30497"/>
                </a:moveTo>
                <a:lnTo>
                  <a:pt x="7105" y="41361"/>
                </a:lnTo>
                <a:lnTo>
                  <a:pt x="11056" y="51007"/>
                </a:lnTo>
                <a:lnTo>
                  <a:pt x="13982" y="61083"/>
                </a:lnTo>
                <a:lnTo>
                  <a:pt x="18008" y="73232"/>
                </a:lnTo>
                <a:lnTo>
                  <a:pt x="20238" y="85644"/>
                </a:lnTo>
                <a:lnTo>
                  <a:pt x="22318" y="104994"/>
                </a:lnTo>
                <a:lnTo>
                  <a:pt x="24396" y="123341"/>
                </a:lnTo>
                <a:lnTo>
                  <a:pt x="26619" y="132745"/>
                </a:lnTo>
                <a:lnTo>
                  <a:pt x="32404" y="136455"/>
                </a:lnTo>
                <a:lnTo>
                  <a:pt x="37090" y="138377"/>
                </a:lnTo>
                <a:lnTo>
                  <a:pt x="41042" y="141871"/>
                </a:lnTo>
                <a:lnTo>
                  <a:pt x="94546" y="131511"/>
                </a:lnTo>
                <a:lnTo>
                  <a:pt x="140931" y="107573"/>
                </a:lnTo>
                <a:lnTo>
                  <a:pt x="176500" y="69047"/>
                </a:lnTo>
                <a:lnTo>
                  <a:pt x="193594" y="30973"/>
                </a:lnTo>
                <a:lnTo>
                  <a:pt x="194255" y="18441"/>
                </a:lnTo>
                <a:lnTo>
                  <a:pt x="194183" y="4551"/>
                </a:lnTo>
                <a:lnTo>
                  <a:pt x="192910" y="0"/>
                </a:lnTo>
                <a:lnTo>
                  <a:pt x="189288" y="4173"/>
                </a:lnTo>
                <a:lnTo>
                  <a:pt x="183612" y="12923"/>
                </a:lnTo>
                <a:lnTo>
                  <a:pt x="176174" y="22102"/>
                </a:lnTo>
                <a:lnTo>
                  <a:pt x="166076" y="32823"/>
                </a:lnTo>
                <a:lnTo>
                  <a:pt x="160018" y="40897"/>
                </a:lnTo>
                <a:lnTo>
                  <a:pt x="155577" y="47968"/>
                </a:lnTo>
                <a:lnTo>
                  <a:pt x="150329" y="55681"/>
                </a:lnTo>
                <a:lnTo>
                  <a:pt x="142096" y="63189"/>
                </a:lnTo>
                <a:lnTo>
                  <a:pt x="134377" y="65406"/>
                </a:lnTo>
                <a:lnTo>
                  <a:pt x="127978" y="62761"/>
                </a:lnTo>
                <a:lnTo>
                  <a:pt x="123710" y="55681"/>
                </a:lnTo>
                <a:lnTo>
                  <a:pt x="142319" y="60912"/>
                </a:lnTo>
                <a:lnTo>
                  <a:pt x="160413" y="68364"/>
                </a:lnTo>
                <a:lnTo>
                  <a:pt x="177774" y="75960"/>
                </a:lnTo>
                <a:lnTo>
                  <a:pt x="194183" y="81627"/>
                </a:lnTo>
                <a:lnTo>
                  <a:pt x="208458" y="83556"/>
                </a:lnTo>
                <a:lnTo>
                  <a:pt x="224424" y="83342"/>
                </a:lnTo>
                <a:lnTo>
                  <a:pt x="240538" y="82270"/>
                </a:lnTo>
                <a:lnTo>
                  <a:pt x="255257" y="81627"/>
                </a:lnTo>
              </a:path>
            </a:pathLst>
          </a:custGeom>
          <a:ln w="18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143495" y="6077851"/>
            <a:ext cx="88265" cy="8890"/>
          </a:xfrm>
          <a:custGeom>
            <a:avLst/>
            <a:gdLst/>
            <a:ahLst/>
            <a:cxnLst/>
            <a:rect l="l" t="t" r="r" b="b"/>
            <a:pathLst>
              <a:path w="88265" h="8889">
                <a:moveTo>
                  <a:pt x="0" y="8394"/>
                </a:moveTo>
                <a:lnTo>
                  <a:pt x="0" y="5333"/>
                </a:lnTo>
                <a:lnTo>
                  <a:pt x="0" y="2285"/>
                </a:lnTo>
                <a:lnTo>
                  <a:pt x="0" y="0"/>
                </a:lnTo>
                <a:lnTo>
                  <a:pt x="21849" y="0"/>
                </a:lnTo>
                <a:lnTo>
                  <a:pt x="43846" y="0"/>
                </a:lnTo>
                <a:lnTo>
                  <a:pt x="65843" y="0"/>
                </a:lnTo>
                <a:lnTo>
                  <a:pt x="87693" y="0"/>
                </a:lnTo>
              </a:path>
            </a:pathLst>
          </a:custGeom>
          <a:ln w="18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152106" y="6171704"/>
            <a:ext cx="229235" cy="36195"/>
          </a:xfrm>
          <a:custGeom>
            <a:avLst/>
            <a:gdLst/>
            <a:ahLst/>
            <a:cxnLst/>
            <a:rect l="l" t="t" r="r" b="b"/>
            <a:pathLst>
              <a:path w="229234" h="36195">
                <a:moveTo>
                  <a:pt x="0" y="16789"/>
                </a:moveTo>
                <a:lnTo>
                  <a:pt x="39628" y="25099"/>
                </a:lnTo>
                <a:lnTo>
                  <a:pt x="87402" y="32337"/>
                </a:lnTo>
                <a:lnTo>
                  <a:pt x="135322" y="35998"/>
                </a:lnTo>
                <a:lnTo>
                  <a:pt x="175386" y="33578"/>
                </a:lnTo>
                <a:lnTo>
                  <a:pt x="188554" y="28762"/>
                </a:lnTo>
                <a:lnTo>
                  <a:pt x="205536" y="19080"/>
                </a:lnTo>
                <a:lnTo>
                  <a:pt x="220756" y="8252"/>
                </a:lnTo>
                <a:lnTo>
                  <a:pt x="228638" y="0"/>
                </a:lnTo>
              </a:path>
            </a:pathLst>
          </a:custGeom>
          <a:ln w="18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239799" y="5966447"/>
            <a:ext cx="62230" cy="350520"/>
          </a:xfrm>
          <a:custGeom>
            <a:avLst/>
            <a:gdLst/>
            <a:ahLst/>
            <a:cxnLst/>
            <a:rect l="l" t="t" r="r" b="b"/>
            <a:pathLst>
              <a:path w="62229" h="350520">
                <a:moveTo>
                  <a:pt x="0" y="0"/>
                </a:moveTo>
                <a:lnTo>
                  <a:pt x="7712" y="30411"/>
                </a:lnTo>
                <a:lnTo>
                  <a:pt x="17035" y="60180"/>
                </a:lnTo>
                <a:lnTo>
                  <a:pt x="26651" y="89809"/>
                </a:lnTo>
                <a:lnTo>
                  <a:pt x="35242" y="119799"/>
                </a:lnTo>
                <a:lnTo>
                  <a:pt x="44354" y="157603"/>
                </a:lnTo>
                <a:lnTo>
                  <a:pt x="52366" y="196197"/>
                </a:lnTo>
                <a:lnTo>
                  <a:pt x="58472" y="234936"/>
                </a:lnTo>
                <a:lnTo>
                  <a:pt x="61861" y="273177"/>
                </a:lnTo>
                <a:lnTo>
                  <a:pt x="62188" y="292515"/>
                </a:lnTo>
                <a:lnTo>
                  <a:pt x="62152" y="311708"/>
                </a:lnTo>
                <a:lnTo>
                  <a:pt x="61970" y="330902"/>
                </a:lnTo>
                <a:lnTo>
                  <a:pt x="61861" y="350240"/>
                </a:lnTo>
              </a:path>
            </a:pathLst>
          </a:custGeom>
          <a:ln w="18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318216" y="5897645"/>
            <a:ext cx="177507" cy="192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310272" y="5906922"/>
            <a:ext cx="290830" cy="156845"/>
          </a:xfrm>
          <a:custGeom>
            <a:avLst/>
            <a:gdLst/>
            <a:ahLst/>
            <a:cxnLst/>
            <a:rect l="l" t="t" r="r" b="b"/>
            <a:pathLst>
              <a:path w="290829" h="156845">
                <a:moveTo>
                  <a:pt x="0" y="0"/>
                </a:moveTo>
                <a:lnTo>
                  <a:pt x="14316" y="20628"/>
                </a:lnTo>
                <a:lnTo>
                  <a:pt x="23491" y="36818"/>
                </a:lnTo>
                <a:lnTo>
                  <a:pt x="29728" y="53869"/>
                </a:lnTo>
                <a:lnTo>
                  <a:pt x="35229" y="77076"/>
                </a:lnTo>
                <a:lnTo>
                  <a:pt x="43403" y="101934"/>
                </a:lnTo>
                <a:lnTo>
                  <a:pt x="53632" y="113985"/>
                </a:lnTo>
                <a:lnTo>
                  <a:pt x="65622" y="122460"/>
                </a:lnTo>
                <a:lnTo>
                  <a:pt x="79082" y="136588"/>
                </a:lnTo>
                <a:lnTo>
                  <a:pt x="99340" y="152086"/>
                </a:lnTo>
                <a:lnTo>
                  <a:pt x="125471" y="156427"/>
                </a:lnTo>
                <a:lnTo>
                  <a:pt x="154833" y="155046"/>
                </a:lnTo>
                <a:lnTo>
                  <a:pt x="206828" y="152125"/>
                </a:lnTo>
                <a:lnTo>
                  <a:pt x="246224" y="140176"/>
                </a:lnTo>
                <a:lnTo>
                  <a:pt x="277763" y="112363"/>
                </a:lnTo>
                <a:lnTo>
                  <a:pt x="283464" y="106305"/>
                </a:lnTo>
                <a:lnTo>
                  <a:pt x="290487" y="102247"/>
                </a:lnTo>
              </a:path>
            </a:pathLst>
          </a:custGeom>
          <a:ln w="18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441934" y="6090800"/>
            <a:ext cx="196215" cy="294640"/>
          </a:xfrm>
          <a:custGeom>
            <a:avLst/>
            <a:gdLst/>
            <a:ahLst/>
            <a:cxnLst/>
            <a:rect l="l" t="t" r="r" b="b"/>
            <a:pathLst>
              <a:path w="196215" h="294639">
                <a:moveTo>
                  <a:pt x="9269" y="54958"/>
                </a:moveTo>
                <a:lnTo>
                  <a:pt x="9245" y="106778"/>
                </a:lnTo>
                <a:lnTo>
                  <a:pt x="8488" y="158169"/>
                </a:lnTo>
                <a:lnTo>
                  <a:pt x="5969" y="209272"/>
                </a:lnTo>
                <a:lnTo>
                  <a:pt x="659" y="260228"/>
                </a:lnTo>
                <a:lnTo>
                  <a:pt x="0" y="268157"/>
                </a:lnTo>
                <a:lnTo>
                  <a:pt x="73" y="276732"/>
                </a:lnTo>
                <a:lnTo>
                  <a:pt x="439" y="285449"/>
                </a:lnTo>
                <a:lnTo>
                  <a:pt x="659" y="293807"/>
                </a:lnTo>
                <a:lnTo>
                  <a:pt x="46798" y="288331"/>
                </a:lnTo>
                <a:lnTo>
                  <a:pt x="81908" y="256795"/>
                </a:lnTo>
                <a:lnTo>
                  <a:pt x="121083" y="213490"/>
                </a:lnTo>
                <a:lnTo>
                  <a:pt x="140816" y="191546"/>
                </a:lnTo>
                <a:lnTo>
                  <a:pt x="156258" y="174035"/>
                </a:lnTo>
                <a:lnTo>
                  <a:pt x="169791" y="155591"/>
                </a:lnTo>
                <a:lnTo>
                  <a:pt x="179799" y="135859"/>
                </a:lnTo>
                <a:lnTo>
                  <a:pt x="184669" y="114483"/>
                </a:lnTo>
                <a:lnTo>
                  <a:pt x="186794" y="105586"/>
                </a:lnTo>
                <a:lnTo>
                  <a:pt x="195120" y="63178"/>
                </a:lnTo>
                <a:lnTo>
                  <a:pt x="196115" y="38653"/>
                </a:lnTo>
                <a:lnTo>
                  <a:pt x="193733" y="15987"/>
                </a:lnTo>
                <a:lnTo>
                  <a:pt x="184669" y="3840"/>
                </a:lnTo>
                <a:lnTo>
                  <a:pt x="158878" y="0"/>
                </a:lnTo>
                <a:lnTo>
                  <a:pt x="126920" y="594"/>
                </a:lnTo>
                <a:lnTo>
                  <a:pt x="70343" y="12235"/>
                </a:lnTo>
                <a:lnTo>
                  <a:pt x="42274" y="38842"/>
                </a:lnTo>
                <a:lnTo>
                  <a:pt x="19054" y="77363"/>
                </a:lnTo>
                <a:lnTo>
                  <a:pt x="17892" y="89299"/>
                </a:lnTo>
                <a:lnTo>
                  <a:pt x="18504" y="101450"/>
                </a:lnTo>
                <a:lnTo>
                  <a:pt x="48277" y="138173"/>
                </a:lnTo>
                <a:lnTo>
                  <a:pt x="74211" y="140726"/>
                </a:lnTo>
                <a:lnTo>
                  <a:pt x="88352" y="140429"/>
                </a:lnTo>
                <a:lnTo>
                  <a:pt x="101398" y="140429"/>
                </a:lnTo>
                <a:lnTo>
                  <a:pt x="114589" y="140429"/>
                </a:lnTo>
                <a:lnTo>
                  <a:pt x="127777" y="140429"/>
                </a:lnTo>
                <a:lnTo>
                  <a:pt x="140816" y="140429"/>
                </a:lnTo>
              </a:path>
            </a:pathLst>
          </a:custGeom>
          <a:ln w="18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714405" y="5931985"/>
            <a:ext cx="203339" cy="1208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767535" y="6094641"/>
            <a:ext cx="53340" cy="17780"/>
          </a:xfrm>
          <a:custGeom>
            <a:avLst/>
            <a:gdLst/>
            <a:ahLst/>
            <a:cxnLst/>
            <a:rect l="l" t="t" r="r" b="b"/>
            <a:pathLst>
              <a:path w="53340" h="17779">
                <a:moveTo>
                  <a:pt x="0" y="17551"/>
                </a:moveTo>
                <a:lnTo>
                  <a:pt x="8256" y="11481"/>
                </a:lnTo>
                <a:lnTo>
                  <a:pt x="16733" y="6199"/>
                </a:lnTo>
                <a:lnTo>
                  <a:pt x="25651" y="2204"/>
                </a:lnTo>
                <a:lnTo>
                  <a:pt x="35229" y="0"/>
                </a:lnTo>
                <a:lnTo>
                  <a:pt x="43840" y="0"/>
                </a:lnTo>
                <a:lnTo>
                  <a:pt x="46977" y="0"/>
                </a:lnTo>
                <a:lnTo>
                  <a:pt x="53238" y="0"/>
                </a:lnTo>
              </a:path>
            </a:pathLst>
          </a:custGeom>
          <a:ln w="18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26711" y="6085363"/>
            <a:ext cx="493052" cy="2833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031403" y="5855792"/>
            <a:ext cx="57785" cy="716915"/>
          </a:xfrm>
          <a:custGeom>
            <a:avLst/>
            <a:gdLst/>
            <a:ahLst/>
            <a:cxnLst/>
            <a:rect l="l" t="t" r="r" b="b"/>
            <a:pathLst>
              <a:path w="57784" h="716915">
                <a:moveTo>
                  <a:pt x="0" y="0"/>
                </a:moveTo>
                <a:lnTo>
                  <a:pt x="7267" y="50068"/>
                </a:lnTo>
                <a:lnTo>
                  <a:pt x="18791" y="98347"/>
                </a:lnTo>
                <a:lnTo>
                  <a:pt x="29726" y="146480"/>
                </a:lnTo>
                <a:lnTo>
                  <a:pt x="35229" y="196113"/>
                </a:lnTo>
                <a:lnTo>
                  <a:pt x="36907" y="220221"/>
                </a:lnTo>
                <a:lnTo>
                  <a:pt x="39830" y="242468"/>
                </a:lnTo>
                <a:lnTo>
                  <a:pt x="42605" y="265000"/>
                </a:lnTo>
                <a:lnTo>
                  <a:pt x="43840" y="289966"/>
                </a:lnTo>
                <a:lnTo>
                  <a:pt x="44635" y="320384"/>
                </a:lnTo>
                <a:lnTo>
                  <a:pt x="46678" y="350158"/>
                </a:lnTo>
                <a:lnTo>
                  <a:pt x="49455" y="379788"/>
                </a:lnTo>
                <a:lnTo>
                  <a:pt x="52450" y="409778"/>
                </a:lnTo>
                <a:lnTo>
                  <a:pt x="56261" y="460214"/>
                </a:lnTo>
                <a:lnTo>
                  <a:pt x="57327" y="511348"/>
                </a:lnTo>
                <a:lnTo>
                  <a:pt x="56565" y="562863"/>
                </a:lnTo>
                <a:lnTo>
                  <a:pt x="54889" y="614442"/>
                </a:lnTo>
                <a:lnTo>
                  <a:pt x="53213" y="665767"/>
                </a:lnTo>
                <a:lnTo>
                  <a:pt x="52450" y="716521"/>
                </a:lnTo>
              </a:path>
            </a:pathLst>
          </a:custGeom>
          <a:ln w="18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163830"/>
            <a:ext cx="341566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>
                <a:latin typeface="黑体"/>
                <a:cs typeface="黑体"/>
              </a:rPr>
              <a:t>掀起你的盖头</a:t>
            </a:r>
            <a:r>
              <a:rPr dirty="0" sz="3800" spc="-10">
                <a:latin typeface="黑体"/>
                <a:cs typeface="黑体"/>
              </a:rPr>
              <a:t>来</a:t>
            </a:r>
            <a:endParaRPr sz="38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5750" y="908050"/>
            <a:ext cx="8787130" cy="2114550"/>
          </a:xfrm>
          <a:custGeom>
            <a:avLst/>
            <a:gdLst/>
            <a:ahLst/>
            <a:cxnLst/>
            <a:rect l="l" t="t" r="r" b="b"/>
            <a:pathLst>
              <a:path w="8787130" h="2114550">
                <a:moveTo>
                  <a:pt x="0" y="0"/>
                </a:moveTo>
                <a:lnTo>
                  <a:pt x="8786812" y="0"/>
                </a:lnTo>
                <a:lnTo>
                  <a:pt x="8786812" y="2114550"/>
                </a:lnTo>
                <a:lnTo>
                  <a:pt x="0" y="21145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0987" y="903287"/>
            <a:ext cx="8796655" cy="2124075"/>
          </a:xfrm>
          <a:custGeom>
            <a:avLst/>
            <a:gdLst/>
            <a:ahLst/>
            <a:cxnLst/>
            <a:rect l="l" t="t" r="r" b="b"/>
            <a:pathLst>
              <a:path w="8796655" h="2124075">
                <a:moveTo>
                  <a:pt x="8796337" y="2124075"/>
                </a:moveTo>
                <a:lnTo>
                  <a:pt x="0" y="2124075"/>
                </a:lnTo>
                <a:lnTo>
                  <a:pt x="0" y="0"/>
                </a:lnTo>
                <a:lnTo>
                  <a:pt x="8796337" y="0"/>
                </a:lnTo>
                <a:lnTo>
                  <a:pt x="879633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2114550"/>
                </a:lnTo>
                <a:lnTo>
                  <a:pt x="4762" y="2114550"/>
                </a:lnTo>
                <a:lnTo>
                  <a:pt x="9525" y="2119312"/>
                </a:lnTo>
                <a:lnTo>
                  <a:pt x="8796337" y="2119312"/>
                </a:lnTo>
                <a:lnTo>
                  <a:pt x="8796337" y="2124075"/>
                </a:lnTo>
                <a:close/>
              </a:path>
              <a:path w="8796655" h="21240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796655" h="2124075">
                <a:moveTo>
                  <a:pt x="878681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786812" y="4762"/>
                </a:lnTo>
                <a:lnTo>
                  <a:pt x="8786812" y="9525"/>
                </a:lnTo>
                <a:close/>
              </a:path>
              <a:path w="8796655" h="2124075">
                <a:moveTo>
                  <a:pt x="8786812" y="2119312"/>
                </a:moveTo>
                <a:lnTo>
                  <a:pt x="8786812" y="4762"/>
                </a:lnTo>
                <a:lnTo>
                  <a:pt x="8791575" y="9525"/>
                </a:lnTo>
                <a:lnTo>
                  <a:pt x="8796337" y="9525"/>
                </a:lnTo>
                <a:lnTo>
                  <a:pt x="8796337" y="2114550"/>
                </a:lnTo>
                <a:lnTo>
                  <a:pt x="8791575" y="2114550"/>
                </a:lnTo>
                <a:lnTo>
                  <a:pt x="8786812" y="2119312"/>
                </a:lnTo>
                <a:close/>
              </a:path>
              <a:path w="8796655" h="2124075">
                <a:moveTo>
                  <a:pt x="8796337" y="9525"/>
                </a:moveTo>
                <a:lnTo>
                  <a:pt x="8791575" y="9525"/>
                </a:lnTo>
                <a:lnTo>
                  <a:pt x="8786812" y="4762"/>
                </a:lnTo>
                <a:lnTo>
                  <a:pt x="8796337" y="4762"/>
                </a:lnTo>
                <a:lnTo>
                  <a:pt x="8796337" y="9525"/>
                </a:lnTo>
                <a:close/>
              </a:path>
              <a:path w="8796655" h="2124075">
                <a:moveTo>
                  <a:pt x="9525" y="2119312"/>
                </a:moveTo>
                <a:lnTo>
                  <a:pt x="4762" y="2114550"/>
                </a:lnTo>
                <a:lnTo>
                  <a:pt x="9525" y="2114550"/>
                </a:lnTo>
                <a:lnTo>
                  <a:pt x="9525" y="2119312"/>
                </a:lnTo>
                <a:close/>
              </a:path>
              <a:path w="8796655" h="2124075">
                <a:moveTo>
                  <a:pt x="8786812" y="2119312"/>
                </a:moveTo>
                <a:lnTo>
                  <a:pt x="9525" y="2119312"/>
                </a:lnTo>
                <a:lnTo>
                  <a:pt x="9525" y="2114550"/>
                </a:lnTo>
                <a:lnTo>
                  <a:pt x="8786812" y="2114550"/>
                </a:lnTo>
                <a:lnTo>
                  <a:pt x="8786812" y="2119312"/>
                </a:lnTo>
                <a:close/>
              </a:path>
              <a:path w="8796655" h="2124075">
                <a:moveTo>
                  <a:pt x="8796337" y="2119312"/>
                </a:moveTo>
                <a:lnTo>
                  <a:pt x="8786812" y="2119312"/>
                </a:lnTo>
                <a:lnTo>
                  <a:pt x="8791575" y="2114550"/>
                </a:lnTo>
                <a:lnTo>
                  <a:pt x="8796337" y="2114550"/>
                </a:lnTo>
                <a:lnTo>
                  <a:pt x="8796337" y="21193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4490" y="921385"/>
            <a:ext cx="8590280" cy="3669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82245" indent="-342900">
              <a:lnSpc>
                <a:spcPct val="100000"/>
              </a:lnSpc>
              <a:spcBef>
                <a:spcPts val="95"/>
              </a:spcBef>
              <a:buClr>
                <a:srgbClr val="CCCCFF"/>
              </a:buClr>
              <a:buFont typeface="Wingdings"/>
              <a:buChar char=""/>
              <a:tabLst>
                <a:tab pos="355600" algn="l"/>
              </a:tabLst>
            </a:pPr>
            <a:r>
              <a:rPr dirty="0" sz="2800" b="1">
                <a:latin typeface="黑体"/>
                <a:cs typeface="黑体"/>
              </a:rPr>
              <a:t>多态是面向对象编程的一个强大功能，在大多数</a:t>
            </a:r>
            <a:r>
              <a:rPr dirty="0" sz="2800" spc="-5" b="1">
                <a:latin typeface="黑体"/>
                <a:cs typeface="黑体"/>
              </a:rPr>
              <a:t>C++ </a:t>
            </a:r>
            <a:r>
              <a:rPr dirty="0" sz="2800" b="1">
                <a:latin typeface="黑体"/>
                <a:cs typeface="黑体"/>
              </a:rPr>
              <a:t>程序中都要用到</a:t>
            </a:r>
            <a:r>
              <a:rPr dirty="0" sz="2800" spc="-20" b="1">
                <a:latin typeface="黑体"/>
                <a:cs typeface="黑体"/>
              </a:rPr>
              <a:t>；</a:t>
            </a:r>
            <a:endParaRPr sz="28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CCCFF"/>
              </a:buClr>
              <a:buFont typeface="Wingdings"/>
              <a:buChar char=""/>
              <a:tabLst>
                <a:tab pos="355600" algn="l"/>
              </a:tabLst>
            </a:pPr>
            <a:r>
              <a:rPr dirty="0" sz="2800" b="1">
                <a:latin typeface="黑体"/>
                <a:cs typeface="黑体"/>
              </a:rPr>
              <a:t>多态</a:t>
            </a:r>
            <a:r>
              <a:rPr dirty="0" sz="2800" spc="-20" b="1">
                <a:latin typeface="黑体"/>
                <a:cs typeface="黑体"/>
              </a:rPr>
              <a:t>性</a:t>
            </a:r>
            <a:endParaRPr sz="2800">
              <a:latin typeface="黑体"/>
              <a:cs typeface="黑体"/>
            </a:endParaRPr>
          </a:p>
          <a:p>
            <a:pPr lvl="1" marL="755650" marR="169545" indent="-285750">
              <a:lnSpc>
                <a:spcPct val="100000"/>
              </a:lnSpc>
              <a:spcBef>
                <a:spcPts val="530"/>
              </a:spcBef>
              <a:buClr>
                <a:srgbClr val="CCCCFF"/>
              </a:buClr>
              <a:buFont typeface="Wingdings"/>
              <a:buChar char=""/>
              <a:tabLst>
                <a:tab pos="755650" algn="l"/>
              </a:tabLst>
            </a:pPr>
            <a:r>
              <a:rPr dirty="0" sz="2000" b="1">
                <a:latin typeface="黑体"/>
                <a:cs typeface="黑体"/>
              </a:rPr>
              <a:t>目的：指发出同样的消息被不同类型的对象接收时有可能导致完全</a:t>
            </a:r>
            <a:r>
              <a:rPr dirty="0" sz="2000" spc="-5" b="1">
                <a:latin typeface="黑体"/>
                <a:cs typeface="黑体"/>
              </a:rPr>
              <a:t>不 </a:t>
            </a:r>
            <a:r>
              <a:rPr dirty="0" sz="2000" b="1">
                <a:latin typeface="黑体"/>
                <a:cs typeface="黑体"/>
              </a:rPr>
              <a:t>同的行为</a:t>
            </a:r>
            <a:r>
              <a:rPr dirty="0" sz="2000" spc="-5" b="1">
                <a:latin typeface="黑体"/>
                <a:cs typeface="黑体"/>
              </a:rPr>
              <a:t>。</a:t>
            </a:r>
            <a:endParaRPr sz="2000">
              <a:latin typeface="黑体"/>
              <a:cs typeface="黑体"/>
            </a:endParaRPr>
          </a:p>
          <a:p>
            <a:pPr lvl="1" marL="755650" marR="169545" indent="-285750">
              <a:lnSpc>
                <a:spcPct val="100000"/>
              </a:lnSpc>
              <a:spcBef>
                <a:spcPts val="480"/>
              </a:spcBef>
              <a:buClr>
                <a:srgbClr val="CCCCFF"/>
              </a:buClr>
              <a:buFont typeface="Wingdings"/>
              <a:buChar char=""/>
              <a:tabLst>
                <a:tab pos="755650" algn="l"/>
              </a:tabLst>
            </a:pPr>
            <a:r>
              <a:rPr dirty="0" sz="2000" b="1">
                <a:latin typeface="黑体"/>
                <a:cs typeface="黑体"/>
              </a:rPr>
              <a:t>是一现象：指的是同一符号或名字在不同情况下具有不同解释，即</a:t>
            </a:r>
            <a:r>
              <a:rPr dirty="0" sz="2000" spc="-5" b="1">
                <a:latin typeface="黑体"/>
                <a:cs typeface="黑体"/>
              </a:rPr>
              <a:t>是 </a:t>
            </a:r>
            <a:r>
              <a:rPr dirty="0" sz="2000" b="1">
                <a:latin typeface="黑体"/>
                <a:cs typeface="黑体"/>
              </a:rPr>
              <a:t>指同一个函数的</a:t>
            </a:r>
            <a:r>
              <a:rPr dirty="0" sz="2000" b="1">
                <a:solidFill>
                  <a:srgbClr val="FF0000"/>
                </a:solidFill>
                <a:latin typeface="黑体"/>
                <a:cs typeface="黑体"/>
              </a:rPr>
              <a:t>多种形态</a:t>
            </a:r>
            <a:r>
              <a:rPr dirty="0" sz="2000" spc="-5" b="1">
                <a:latin typeface="黑体"/>
                <a:cs typeface="黑体"/>
              </a:rPr>
              <a:t>。</a:t>
            </a:r>
            <a:endParaRPr sz="2000">
              <a:latin typeface="黑体"/>
              <a:cs typeface="黑体"/>
            </a:endParaRPr>
          </a:p>
          <a:p>
            <a:pPr marL="355600" marR="5080" indent="-342900">
              <a:lnSpc>
                <a:spcPct val="100000"/>
              </a:lnSpc>
              <a:spcBef>
                <a:spcPts val="620"/>
              </a:spcBef>
              <a:buClr>
                <a:srgbClr val="CCCCFF"/>
              </a:buClr>
              <a:buFont typeface="Wingdings"/>
              <a:buChar char=""/>
              <a:tabLst>
                <a:tab pos="355600" algn="l"/>
              </a:tabLst>
            </a:pPr>
            <a:r>
              <a:rPr dirty="0" sz="2800" b="1">
                <a:latin typeface="黑体"/>
                <a:cs typeface="黑体"/>
              </a:rPr>
              <a:t>Ｃ++支持两种多态性，</a:t>
            </a: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编译时</a:t>
            </a:r>
            <a:r>
              <a:rPr dirty="0" sz="2800" b="1">
                <a:latin typeface="黑体"/>
                <a:cs typeface="黑体"/>
              </a:rPr>
              <a:t>的多态性和</a:t>
            </a: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运行时</a:t>
            </a:r>
            <a:r>
              <a:rPr dirty="0" sz="2800" b="1">
                <a:latin typeface="黑体"/>
                <a:cs typeface="黑体"/>
              </a:rPr>
              <a:t>的</a:t>
            </a:r>
            <a:r>
              <a:rPr dirty="0" sz="2800" spc="-20" b="1">
                <a:latin typeface="黑体"/>
                <a:cs typeface="黑体"/>
              </a:rPr>
              <a:t>多 </a:t>
            </a:r>
            <a:r>
              <a:rPr dirty="0" sz="2800" b="1">
                <a:latin typeface="黑体"/>
                <a:cs typeface="黑体"/>
              </a:rPr>
              <a:t>态性</a:t>
            </a:r>
            <a:r>
              <a:rPr dirty="0" sz="2800" spc="-20" b="1"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6511" y="4652771"/>
            <a:ext cx="8534779" cy="1963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65" y="675639"/>
            <a:ext cx="5227320" cy="542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/>
              <a:t>虚函数动态绑定的调用步</a:t>
            </a:r>
            <a:r>
              <a:rPr dirty="0" sz="3400" spc="-20"/>
              <a:t>骤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618490" y="1635759"/>
            <a:ext cx="8287384" cy="4523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宋体"/>
                <a:cs typeface="宋体"/>
              </a:rPr>
              <a:t>首先为多态类的基类声明一个指针变量</a:t>
            </a:r>
            <a:r>
              <a:rPr dirty="0" sz="3600" spc="-15" b="1">
                <a:latin typeface="宋体"/>
                <a:cs typeface="宋体"/>
              </a:rPr>
              <a:t>， </a:t>
            </a:r>
            <a:r>
              <a:rPr dirty="0" sz="3600" b="1">
                <a:latin typeface="宋体"/>
                <a:cs typeface="宋体"/>
              </a:rPr>
              <a:t>然后让这个指针变量指向此多态类继</a:t>
            </a:r>
            <a:r>
              <a:rPr dirty="0" sz="3600" spc="-15" b="1">
                <a:latin typeface="宋体"/>
                <a:cs typeface="宋体"/>
              </a:rPr>
              <a:t>承 </a:t>
            </a:r>
            <a:r>
              <a:rPr dirty="0" sz="3600" b="1">
                <a:latin typeface="宋体"/>
                <a:cs typeface="宋体"/>
              </a:rPr>
              <a:t>树中某一个类的对象</a:t>
            </a:r>
            <a:r>
              <a:rPr dirty="0" sz="3600" spc="-15" b="1">
                <a:latin typeface="宋体"/>
                <a:cs typeface="宋体"/>
              </a:rPr>
              <a:t>。</a:t>
            </a:r>
            <a:endParaRPr sz="3600">
              <a:latin typeface="宋体"/>
              <a:cs typeface="宋体"/>
            </a:endParaRPr>
          </a:p>
          <a:p>
            <a:pPr marL="12700" marR="5080">
              <a:lnSpc>
                <a:spcPct val="100000"/>
              </a:lnSpc>
              <a:spcBef>
                <a:spcPts val="860"/>
              </a:spcBef>
            </a:pPr>
            <a:r>
              <a:rPr dirty="0" sz="3600" b="1">
                <a:latin typeface="宋体"/>
                <a:cs typeface="宋体"/>
              </a:rPr>
              <a:t>由于基类指针指向对象内存映像的首</a:t>
            </a:r>
            <a:r>
              <a:rPr dirty="0" sz="3600" spc="-15" b="1">
                <a:latin typeface="宋体"/>
                <a:cs typeface="宋体"/>
              </a:rPr>
              <a:t>地 </a:t>
            </a:r>
            <a:r>
              <a:rPr dirty="0" sz="3600" b="1">
                <a:latin typeface="宋体"/>
                <a:cs typeface="宋体"/>
              </a:rPr>
              <a:t>址，它直接访问的是该对象的虚表指针</a:t>
            </a:r>
            <a:r>
              <a:rPr dirty="0" sz="3600" spc="-15" b="1">
                <a:latin typeface="宋体"/>
                <a:cs typeface="宋体"/>
              </a:rPr>
              <a:t>， </a:t>
            </a:r>
            <a:r>
              <a:rPr dirty="0" sz="3600" b="1">
                <a:latin typeface="宋体"/>
                <a:cs typeface="宋体"/>
              </a:rPr>
              <a:t>下一步由具体对象的虚表指针就可以</a:t>
            </a:r>
            <a:r>
              <a:rPr dirty="0" sz="3600" spc="-15" b="1">
                <a:latin typeface="宋体"/>
                <a:cs typeface="宋体"/>
              </a:rPr>
              <a:t>访 </a:t>
            </a:r>
            <a:r>
              <a:rPr dirty="0" sz="3600" b="1">
                <a:latin typeface="宋体"/>
                <a:cs typeface="宋体"/>
              </a:rPr>
              <a:t>问到该对象所在的类中为虚函数定义</a:t>
            </a:r>
            <a:r>
              <a:rPr dirty="0" sz="3600" spc="-15" b="1">
                <a:latin typeface="宋体"/>
                <a:cs typeface="宋体"/>
              </a:rPr>
              <a:t>的 </a:t>
            </a:r>
            <a:r>
              <a:rPr dirty="0" sz="3600" b="1">
                <a:latin typeface="宋体"/>
                <a:cs typeface="宋体"/>
              </a:rPr>
              <a:t>那一份代码</a:t>
            </a:r>
            <a:r>
              <a:rPr dirty="0" sz="3600" spc="-15" b="1">
                <a:latin typeface="宋体"/>
                <a:cs typeface="宋体"/>
              </a:rPr>
              <a:t>。</a:t>
            </a:r>
            <a:endParaRPr sz="3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052" y="549275"/>
            <a:ext cx="8545195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800"/>
              <a:t>虚函数应用：</a:t>
            </a:r>
            <a:r>
              <a:rPr dirty="0" sz="4000">
                <a:solidFill>
                  <a:srgbClr val="FF3300"/>
                </a:solidFill>
              </a:rPr>
              <a:t>“一个接口，多种实现</a:t>
            </a:r>
            <a:r>
              <a:rPr dirty="0" sz="4000" spc="-25">
                <a:solidFill>
                  <a:srgbClr val="FF3300"/>
                </a:solidFill>
              </a:rPr>
              <a:t>”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51459" y="1412747"/>
            <a:ext cx="8641080" cy="4186554"/>
          </a:xfrm>
          <a:custGeom>
            <a:avLst/>
            <a:gdLst/>
            <a:ahLst/>
            <a:cxnLst/>
            <a:rect l="l" t="t" r="r" b="b"/>
            <a:pathLst>
              <a:path w="8641080" h="4186554">
                <a:moveTo>
                  <a:pt x="0" y="0"/>
                </a:moveTo>
                <a:lnTo>
                  <a:pt x="8641080" y="0"/>
                </a:lnTo>
                <a:lnTo>
                  <a:pt x="8641080" y="4186428"/>
                </a:lnTo>
                <a:lnTo>
                  <a:pt x="0" y="4186428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9565" y="1424939"/>
            <a:ext cx="8482330" cy="4079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95" b="1">
                <a:latin typeface="宋体"/>
                <a:cs typeface="宋体"/>
              </a:rPr>
              <a:t>虚函数</a:t>
            </a:r>
            <a:r>
              <a:rPr dirty="0" sz="2800" spc="100" b="1">
                <a:latin typeface="宋体"/>
                <a:cs typeface="宋体"/>
              </a:rPr>
              <a:t>同派生类的结合可使</a:t>
            </a:r>
            <a:r>
              <a:rPr dirty="0" sz="2800" spc="95" b="1">
                <a:latin typeface="Times New Roman"/>
                <a:cs typeface="Times New Roman"/>
              </a:rPr>
              <a:t>C++</a:t>
            </a:r>
            <a:r>
              <a:rPr dirty="0" sz="2800" spc="100" b="1">
                <a:latin typeface="宋体"/>
                <a:cs typeface="宋体"/>
              </a:rPr>
              <a:t>支持运行时的多态</a:t>
            </a:r>
            <a:r>
              <a:rPr dirty="0" sz="2800" spc="-20" b="1">
                <a:latin typeface="宋体"/>
                <a:cs typeface="宋体"/>
              </a:rPr>
              <a:t>性</a:t>
            </a:r>
            <a:endParaRPr sz="2800">
              <a:latin typeface="宋体"/>
              <a:cs typeface="宋体"/>
            </a:endParaRPr>
          </a:p>
          <a:p>
            <a:pPr algn="just" marL="12700" marR="5080">
              <a:lnSpc>
                <a:spcPct val="100000"/>
              </a:lnSpc>
              <a:spcBef>
                <a:spcPts val="10"/>
              </a:spcBef>
            </a:pPr>
            <a:r>
              <a:rPr dirty="0" sz="2800" spc="80" b="1">
                <a:latin typeface="宋体"/>
                <a:cs typeface="宋体"/>
              </a:rPr>
              <a:t>，</a:t>
            </a:r>
            <a:r>
              <a:rPr dirty="0" sz="2800" spc="85" b="1">
                <a:latin typeface="宋体"/>
                <a:cs typeface="宋体"/>
              </a:rPr>
              <a:t>实现了</a:t>
            </a:r>
            <a:r>
              <a:rPr dirty="0" sz="2800" spc="85" b="1">
                <a:solidFill>
                  <a:srgbClr val="FF0000"/>
                </a:solidFill>
                <a:latin typeface="宋体"/>
                <a:cs typeface="宋体"/>
              </a:rPr>
              <a:t>在基类定义派生类所拥有的通用接口，而</a:t>
            </a:r>
            <a:r>
              <a:rPr dirty="0" sz="2800" spc="-20" b="1">
                <a:solidFill>
                  <a:srgbClr val="FF0000"/>
                </a:solidFill>
                <a:latin typeface="宋体"/>
                <a:cs typeface="宋体"/>
              </a:rPr>
              <a:t>在 </a:t>
            </a:r>
            <a:r>
              <a:rPr dirty="0" sz="2800" spc="80" b="1">
                <a:solidFill>
                  <a:srgbClr val="FF0000"/>
                </a:solidFill>
                <a:latin typeface="宋体"/>
                <a:cs typeface="宋体"/>
              </a:rPr>
              <a:t>派</a:t>
            </a:r>
            <a:r>
              <a:rPr dirty="0" sz="2800" spc="85" b="1">
                <a:solidFill>
                  <a:srgbClr val="FF0000"/>
                </a:solidFill>
                <a:latin typeface="宋体"/>
                <a:cs typeface="宋体"/>
              </a:rPr>
              <a:t>生类定义具体的实现方法</a:t>
            </a:r>
            <a:r>
              <a:rPr dirty="0" sz="2800" spc="85" b="1">
                <a:latin typeface="宋体"/>
                <a:cs typeface="宋体"/>
              </a:rPr>
              <a:t>，即常说的“同一接口</a:t>
            </a:r>
            <a:r>
              <a:rPr dirty="0" sz="2800" spc="-20" b="1">
                <a:latin typeface="宋体"/>
                <a:cs typeface="宋体"/>
              </a:rPr>
              <a:t>， </a:t>
            </a:r>
            <a:r>
              <a:rPr dirty="0" sz="2800" b="1">
                <a:latin typeface="宋体"/>
                <a:cs typeface="宋体"/>
              </a:rPr>
              <a:t>多种方法”，它帮助程序员处理越来越复杂的程序</a:t>
            </a:r>
            <a:r>
              <a:rPr dirty="0" sz="2800" spc="-20" b="1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algn="just" marL="12700" marR="5080">
              <a:lnSpc>
                <a:spcPct val="100000"/>
              </a:lnSpc>
              <a:spcBef>
                <a:spcPts val="1680"/>
              </a:spcBef>
            </a:pPr>
            <a:r>
              <a:rPr dirty="0" sz="2800" spc="80" b="1">
                <a:latin typeface="宋体"/>
                <a:cs typeface="宋体"/>
              </a:rPr>
              <a:t>具</a:t>
            </a:r>
            <a:r>
              <a:rPr dirty="0" sz="2800" spc="85" b="1">
                <a:latin typeface="宋体"/>
                <a:cs typeface="宋体"/>
              </a:rPr>
              <a:t>体来说，类的公开成员函数可以看作类封装体向</a:t>
            </a:r>
            <a:r>
              <a:rPr dirty="0" sz="2800" spc="-20" b="1">
                <a:latin typeface="宋体"/>
                <a:cs typeface="宋体"/>
              </a:rPr>
              <a:t>外 </a:t>
            </a:r>
            <a:r>
              <a:rPr dirty="0" sz="2800" spc="80" b="1">
                <a:latin typeface="宋体"/>
                <a:cs typeface="宋体"/>
              </a:rPr>
              <a:t>界</a:t>
            </a:r>
            <a:r>
              <a:rPr dirty="0" sz="2800" spc="85" b="1">
                <a:latin typeface="宋体"/>
                <a:cs typeface="宋体"/>
              </a:rPr>
              <a:t>提供的接口，虚函数的引入使得基类和它的派生</a:t>
            </a:r>
            <a:r>
              <a:rPr dirty="0" sz="2800" spc="-20" b="1">
                <a:latin typeface="宋体"/>
                <a:cs typeface="宋体"/>
              </a:rPr>
              <a:t>类 </a:t>
            </a:r>
            <a:r>
              <a:rPr dirty="0" sz="2800" spc="80" b="1">
                <a:latin typeface="宋体"/>
                <a:cs typeface="宋体"/>
              </a:rPr>
              <a:t>有</a:t>
            </a:r>
            <a:r>
              <a:rPr dirty="0" sz="2800" spc="85" b="1">
                <a:latin typeface="宋体"/>
                <a:cs typeface="宋体"/>
              </a:rPr>
              <a:t>了一个共同的接口。这种“一个接口，多种实现</a:t>
            </a:r>
            <a:r>
              <a:rPr dirty="0" sz="2800" spc="-20" b="1">
                <a:latin typeface="宋体"/>
                <a:cs typeface="宋体"/>
              </a:rPr>
              <a:t>” </a:t>
            </a:r>
            <a:r>
              <a:rPr dirty="0" sz="2800" spc="80" b="1">
                <a:latin typeface="宋体"/>
                <a:cs typeface="宋体"/>
              </a:rPr>
              <a:t>概</a:t>
            </a:r>
            <a:r>
              <a:rPr dirty="0" sz="2800" spc="85" b="1">
                <a:latin typeface="宋体"/>
                <a:cs typeface="宋体"/>
              </a:rPr>
              <a:t>念所体现的动态多分支选择机制为面向对象系统</a:t>
            </a:r>
            <a:r>
              <a:rPr dirty="0" sz="2800" spc="-20" b="1">
                <a:latin typeface="宋体"/>
                <a:cs typeface="宋体"/>
              </a:rPr>
              <a:t>提 </a:t>
            </a:r>
            <a:r>
              <a:rPr dirty="0" sz="2800" b="1">
                <a:latin typeface="宋体"/>
                <a:cs typeface="宋体"/>
              </a:rPr>
              <a:t>供了控制更大复杂性的能力</a:t>
            </a:r>
            <a:r>
              <a:rPr dirty="0" sz="2800" spc="-20" b="1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65" y="318452"/>
            <a:ext cx="659320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/>
              <a:t>利用虚函数求平面图形的面积</a:t>
            </a:r>
            <a:r>
              <a:rPr dirty="0" sz="3800">
                <a:latin typeface="Arial"/>
                <a:cs typeface="Arial"/>
              </a:rPr>
              <a:t>1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543684"/>
            <a:ext cx="237172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#include&lt;iostream.h&gt;  const double PI=3.1416;  class </a:t>
            </a:r>
            <a:r>
              <a:rPr dirty="0" sz="1800" spc="-10" b="1">
                <a:latin typeface="Times New Roman"/>
                <a:cs typeface="Times New Roman"/>
              </a:rPr>
              <a:t>Figure{  </a:t>
            </a:r>
            <a:r>
              <a:rPr dirty="0" sz="1800" spc="-5" b="1">
                <a:latin typeface="Times New Roman"/>
                <a:cs typeface="Times New Roman"/>
              </a:rPr>
              <a:t>protected: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ts val="2155"/>
              </a:lnSpc>
              <a:spcBef>
                <a:spcPts val="10"/>
              </a:spcBef>
            </a:pPr>
            <a:r>
              <a:rPr dirty="0" sz="1800" spc="-5" b="1">
                <a:latin typeface="Times New Roman"/>
                <a:cs typeface="Times New Roman"/>
              </a:rPr>
              <a:t>double </a:t>
            </a:r>
            <a:r>
              <a:rPr dirty="0" sz="1800" b="1">
                <a:latin typeface="Times New Roman"/>
                <a:cs typeface="Times New Roman"/>
              </a:rPr>
              <a:t>a,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b;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55"/>
              </a:lnSpc>
            </a:pPr>
            <a:r>
              <a:rPr dirty="0" sz="1800" spc="-5" b="1">
                <a:latin typeface="Times New Roman"/>
                <a:cs typeface="Times New Roman"/>
              </a:rPr>
              <a:t>public: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190875"/>
            <a:ext cx="7871459" cy="3315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 marR="2769870">
              <a:lnSpc>
                <a:spcPct val="100000"/>
              </a:lnSpc>
              <a:spcBef>
                <a:spcPts val="100"/>
              </a:spcBef>
              <a:tabLst>
                <a:tab pos="3916045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Figure(double </a:t>
            </a:r>
            <a:r>
              <a:rPr dirty="0" sz="1800" b="1">
                <a:latin typeface="Times New Roman"/>
                <a:cs typeface="Times New Roman"/>
              </a:rPr>
              <a:t>x,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double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y=0)	</a:t>
            </a:r>
            <a:r>
              <a:rPr dirty="0" sz="1800" b="1">
                <a:latin typeface="Times New Roman"/>
                <a:cs typeface="Times New Roman"/>
              </a:rPr>
              <a:t>{ </a:t>
            </a:r>
            <a:r>
              <a:rPr dirty="0" sz="1800" spc="-5" b="1">
                <a:latin typeface="Times New Roman"/>
                <a:cs typeface="Times New Roman"/>
              </a:rPr>
              <a:t>a=x;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b=y;}  virtual void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area(){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cout&lt;&lt;"Can't define </a:t>
            </a:r>
            <a:r>
              <a:rPr dirty="0" sz="1800" spc="-10" b="1">
                <a:latin typeface="Times New Roman"/>
                <a:cs typeface="Times New Roman"/>
              </a:rPr>
              <a:t>area </a:t>
            </a:r>
            <a:r>
              <a:rPr dirty="0" sz="1800" b="1">
                <a:latin typeface="Times New Roman"/>
                <a:cs typeface="Times New Roman"/>
              </a:rPr>
              <a:t>for an </a:t>
            </a:r>
            <a:r>
              <a:rPr dirty="0" sz="1800" spc="-5" b="1">
                <a:latin typeface="Times New Roman"/>
                <a:cs typeface="Times New Roman"/>
              </a:rPr>
              <a:t>abstraction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figure"&lt;&lt;endl;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ts val="2155"/>
              </a:lnSpc>
            </a:pPr>
            <a:r>
              <a:rPr dirty="0" sz="1800" b="1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55"/>
              </a:lnSpc>
            </a:pPr>
            <a:r>
              <a:rPr dirty="0" sz="1800" b="1">
                <a:latin typeface="Times New Roman"/>
                <a:cs typeface="Times New Roman"/>
              </a:rPr>
              <a:t>};</a:t>
            </a:r>
            <a:endParaRPr sz="1800">
              <a:latin typeface="Times New Roman"/>
              <a:cs typeface="Times New Roman"/>
            </a:endParaRPr>
          </a:p>
          <a:p>
            <a:pPr marL="12700" marR="515366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class </a:t>
            </a:r>
            <a:r>
              <a:rPr dirty="0" sz="1800" spc="-10" b="1">
                <a:latin typeface="Times New Roman"/>
                <a:cs typeface="Times New Roman"/>
              </a:rPr>
              <a:t>Circle: </a:t>
            </a:r>
            <a:r>
              <a:rPr dirty="0" sz="1800" spc="-5" b="1">
                <a:latin typeface="Times New Roman"/>
                <a:cs typeface="Times New Roman"/>
              </a:rPr>
              <a:t>public </a:t>
            </a:r>
            <a:r>
              <a:rPr dirty="0" sz="1800" spc="-10" b="1">
                <a:latin typeface="Times New Roman"/>
                <a:cs typeface="Times New Roman"/>
              </a:rPr>
              <a:t>Figure </a:t>
            </a:r>
            <a:r>
              <a:rPr dirty="0" sz="1800" b="1">
                <a:latin typeface="Times New Roman"/>
                <a:cs typeface="Times New Roman"/>
              </a:rPr>
              <a:t>{  </a:t>
            </a:r>
            <a:r>
              <a:rPr dirty="0" sz="1800" spc="-5" b="1">
                <a:latin typeface="Times New Roman"/>
                <a:cs typeface="Times New Roman"/>
              </a:rPr>
              <a:t>public:</a:t>
            </a:r>
            <a:endParaRPr sz="1800">
              <a:latin typeface="Times New Roman"/>
              <a:cs typeface="Times New Roman"/>
            </a:endParaRPr>
          </a:p>
          <a:p>
            <a:pPr marL="927100" marR="4136390">
              <a:lnSpc>
                <a:spcPct val="100000"/>
              </a:lnSpc>
              <a:spcBef>
                <a:spcPts val="10"/>
              </a:spcBef>
            </a:pPr>
            <a:r>
              <a:rPr dirty="0" sz="1800" spc="-10" b="1">
                <a:latin typeface="Times New Roman"/>
                <a:cs typeface="Times New Roman"/>
              </a:rPr>
              <a:t>Circle </a:t>
            </a:r>
            <a:r>
              <a:rPr dirty="0" sz="1800" spc="-5" b="1">
                <a:latin typeface="Times New Roman"/>
                <a:cs typeface="Times New Roman"/>
              </a:rPr>
              <a:t>(double x):Figure(x){}  virtual void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area(){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cout&lt;&lt;"Circle with radius "&lt;&lt;a&lt;&lt; </a:t>
            </a:r>
            <a:r>
              <a:rPr dirty="0" sz="1800" b="1">
                <a:latin typeface="Times New Roman"/>
                <a:cs typeface="Times New Roman"/>
              </a:rPr>
              <a:t>" </a:t>
            </a:r>
            <a:r>
              <a:rPr dirty="0" sz="1800" spc="-5" b="1">
                <a:latin typeface="Times New Roman"/>
                <a:cs typeface="Times New Roman"/>
              </a:rPr>
              <a:t>has </a:t>
            </a:r>
            <a:r>
              <a:rPr dirty="0" sz="1800" b="1">
                <a:latin typeface="Times New Roman"/>
                <a:cs typeface="Times New Roman"/>
              </a:rPr>
              <a:t>an </a:t>
            </a:r>
            <a:r>
              <a:rPr dirty="0" sz="1800" spc="-10" b="1">
                <a:latin typeface="Times New Roman"/>
                <a:cs typeface="Times New Roman"/>
              </a:rPr>
              <a:t>area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"&lt;&lt;PI*a*a&lt;&lt;endl;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ts val="2155"/>
              </a:lnSpc>
            </a:pPr>
            <a:r>
              <a:rPr dirty="0" sz="1800" b="1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55"/>
              </a:lnSpc>
            </a:pPr>
            <a:r>
              <a:rPr dirty="0" sz="1800" b="1">
                <a:latin typeface="Times New Roman"/>
                <a:cs typeface="Times New Roman"/>
              </a:rPr>
              <a:t>};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8215" y="1353502"/>
            <a:ext cx="5285105" cy="1306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0"/>
              </a:spcBef>
            </a:pPr>
            <a:r>
              <a:rPr dirty="0" sz="2800" b="1">
                <a:latin typeface="宋体"/>
                <a:cs typeface="宋体"/>
              </a:rPr>
              <a:t>重点分析：类</a:t>
            </a:r>
            <a:r>
              <a:rPr dirty="0" sz="2800" spc="-15" b="1">
                <a:latin typeface="Times New Roman"/>
                <a:cs typeface="Times New Roman"/>
              </a:rPr>
              <a:t>Circle </a:t>
            </a:r>
            <a:r>
              <a:rPr dirty="0" sz="2800" b="1">
                <a:latin typeface="宋体"/>
                <a:cs typeface="宋体"/>
              </a:rPr>
              <a:t>、</a:t>
            </a:r>
            <a:r>
              <a:rPr dirty="0" sz="2800" spc="-30" b="1">
                <a:latin typeface="Times New Roman"/>
                <a:cs typeface="Times New Roman"/>
              </a:rPr>
              <a:t>Triangle</a:t>
            </a:r>
            <a:r>
              <a:rPr dirty="0" sz="2800" spc="-20" b="1">
                <a:latin typeface="宋体"/>
                <a:cs typeface="宋体"/>
              </a:rPr>
              <a:t>、 </a:t>
            </a:r>
            <a:r>
              <a:rPr dirty="0" sz="2800" spc="-5" b="1">
                <a:latin typeface="Times New Roman"/>
                <a:cs typeface="Times New Roman"/>
              </a:rPr>
              <a:t>Rec</a:t>
            </a:r>
            <a:r>
              <a:rPr dirty="0" sz="2800" spc="-10" b="1">
                <a:latin typeface="Times New Roman"/>
                <a:cs typeface="Times New Roman"/>
              </a:rPr>
              <a:t>t</a:t>
            </a:r>
            <a:r>
              <a:rPr dirty="0" sz="2800" spc="-5" b="1">
                <a:latin typeface="Times New Roman"/>
                <a:cs typeface="Times New Roman"/>
              </a:rPr>
              <a:t>angle</a:t>
            </a:r>
            <a:r>
              <a:rPr dirty="0" sz="2800" b="1">
                <a:latin typeface="宋体"/>
                <a:cs typeface="宋体"/>
              </a:rPr>
              <a:t>具有相同的接口</a:t>
            </a:r>
            <a:r>
              <a:rPr dirty="0" sz="2800" spc="-5" b="1">
                <a:latin typeface="Times New Roman"/>
                <a:cs typeface="Times New Roman"/>
              </a:rPr>
              <a:t>a</a:t>
            </a:r>
            <a:r>
              <a:rPr dirty="0" sz="2800" spc="-60" b="1">
                <a:latin typeface="Times New Roman"/>
                <a:cs typeface="Times New Roman"/>
              </a:rPr>
              <a:t>r</a:t>
            </a:r>
            <a:r>
              <a:rPr dirty="0" sz="2800" spc="-5" b="1">
                <a:latin typeface="Times New Roman"/>
                <a:cs typeface="Times New Roman"/>
              </a:rPr>
              <a:t>ea</a:t>
            </a:r>
            <a:r>
              <a:rPr dirty="0" sz="2800" spc="-10" b="1">
                <a:latin typeface="Times New Roman"/>
                <a:cs typeface="Times New Roman"/>
              </a:rPr>
              <a:t>()</a:t>
            </a:r>
            <a:r>
              <a:rPr dirty="0" sz="2800" spc="-15" b="1">
                <a:latin typeface="宋体"/>
                <a:cs typeface="宋体"/>
              </a:rPr>
              <a:t>， </a:t>
            </a:r>
            <a:r>
              <a:rPr dirty="0" sz="2800" b="1">
                <a:latin typeface="宋体"/>
                <a:cs typeface="宋体"/>
              </a:rPr>
              <a:t>但有各自不同的实现方法</a:t>
            </a:r>
            <a:r>
              <a:rPr dirty="0" sz="2800" spc="-20" b="1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739140"/>
            <a:ext cx="659320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/>
              <a:t>利用虚函数求平面图形的面积</a:t>
            </a:r>
            <a:r>
              <a:rPr dirty="0" sz="3800">
                <a:latin typeface="Arial"/>
                <a:cs typeface="Arial"/>
              </a:rPr>
              <a:t>2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543684"/>
            <a:ext cx="8224520" cy="441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28256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class </a:t>
            </a:r>
            <a:r>
              <a:rPr dirty="0" sz="1800" spc="-20" b="1">
                <a:latin typeface="Times New Roman"/>
                <a:cs typeface="Times New Roman"/>
              </a:rPr>
              <a:t>Triangle: </a:t>
            </a:r>
            <a:r>
              <a:rPr dirty="0" sz="1800" spc="-5" b="1">
                <a:latin typeface="Times New Roman"/>
                <a:cs typeface="Times New Roman"/>
              </a:rPr>
              <a:t>public </a:t>
            </a:r>
            <a:r>
              <a:rPr dirty="0" sz="1800" spc="-10" b="1">
                <a:latin typeface="Times New Roman"/>
                <a:cs typeface="Times New Roman"/>
              </a:rPr>
              <a:t>Figure </a:t>
            </a:r>
            <a:r>
              <a:rPr dirty="0" sz="1800" b="1">
                <a:latin typeface="Times New Roman"/>
                <a:cs typeface="Times New Roman"/>
              </a:rPr>
              <a:t>{  </a:t>
            </a:r>
            <a:r>
              <a:rPr dirty="0" sz="1800" spc="-5" b="1">
                <a:latin typeface="Times New Roman"/>
                <a:cs typeface="Times New Roman"/>
              </a:rPr>
              <a:t>public:</a:t>
            </a:r>
            <a:endParaRPr sz="1800">
              <a:latin typeface="Times New Roman"/>
              <a:cs typeface="Times New Roman"/>
            </a:endParaRPr>
          </a:p>
          <a:p>
            <a:pPr marL="927100" marR="3143250">
              <a:lnSpc>
                <a:spcPct val="100000"/>
              </a:lnSpc>
              <a:spcBef>
                <a:spcPts val="10"/>
              </a:spcBef>
            </a:pPr>
            <a:r>
              <a:rPr dirty="0" sz="1800" spc="-15" b="1">
                <a:latin typeface="Times New Roman"/>
                <a:cs typeface="Times New Roman"/>
              </a:rPr>
              <a:t>Triangle(double </a:t>
            </a:r>
            <a:r>
              <a:rPr dirty="0" sz="1800" b="1">
                <a:latin typeface="Times New Roman"/>
                <a:cs typeface="Times New Roman"/>
              </a:rPr>
              <a:t>x, </a:t>
            </a:r>
            <a:r>
              <a:rPr dirty="0" sz="1800" spc="-5" b="1">
                <a:latin typeface="Times New Roman"/>
                <a:cs typeface="Times New Roman"/>
              </a:rPr>
              <a:t>double y):Figure(x, </a:t>
            </a:r>
            <a:r>
              <a:rPr dirty="0" sz="1800" b="1">
                <a:latin typeface="Times New Roman"/>
                <a:cs typeface="Times New Roman"/>
              </a:rPr>
              <a:t>y){}  </a:t>
            </a:r>
            <a:r>
              <a:rPr dirty="0" sz="1800" spc="-5" b="1">
                <a:latin typeface="Times New Roman"/>
                <a:cs typeface="Times New Roman"/>
              </a:rPr>
              <a:t>virtual void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area(){</a:t>
            </a:r>
            <a:endParaRPr sz="1800">
              <a:latin typeface="Times New Roman"/>
              <a:cs typeface="Times New Roman"/>
            </a:endParaRPr>
          </a:p>
          <a:p>
            <a:pPr marL="12700" marR="5080" indent="920750">
              <a:lnSpc>
                <a:spcPts val="2150"/>
              </a:lnSpc>
              <a:spcBef>
                <a:spcPts val="80"/>
              </a:spcBef>
            </a:pPr>
            <a:r>
              <a:rPr dirty="0" sz="1800" spc="35" b="1">
                <a:latin typeface="Times New Roman"/>
                <a:cs typeface="Times New Roman"/>
              </a:rPr>
              <a:t>cout&lt;&lt;"Triangle with base </a:t>
            </a:r>
            <a:r>
              <a:rPr dirty="0" sz="1800" spc="40" b="1">
                <a:latin typeface="Times New Roman"/>
                <a:cs typeface="Times New Roman"/>
              </a:rPr>
              <a:t>"&lt;&lt;a&lt;&lt;" </a:t>
            </a:r>
            <a:r>
              <a:rPr dirty="0" sz="1800" spc="35" b="1">
                <a:latin typeface="Times New Roman"/>
                <a:cs typeface="Times New Roman"/>
              </a:rPr>
              <a:t>and high </a:t>
            </a:r>
            <a:r>
              <a:rPr dirty="0" sz="1800" spc="40" b="1">
                <a:latin typeface="Times New Roman"/>
                <a:cs typeface="Times New Roman"/>
              </a:rPr>
              <a:t>"&lt;&lt;b&lt;&lt;" </a:t>
            </a:r>
            <a:r>
              <a:rPr dirty="0" sz="1800" spc="35" b="1">
                <a:latin typeface="Times New Roman"/>
                <a:cs typeface="Times New Roman"/>
              </a:rPr>
              <a:t>has </a:t>
            </a:r>
            <a:r>
              <a:rPr dirty="0" sz="1800" spc="25" b="1">
                <a:latin typeface="Times New Roman"/>
                <a:cs typeface="Times New Roman"/>
              </a:rPr>
              <a:t>an </a:t>
            </a:r>
            <a:r>
              <a:rPr dirty="0" sz="1800" spc="30" b="1">
                <a:latin typeface="Times New Roman"/>
                <a:cs typeface="Times New Roman"/>
              </a:rPr>
              <a:t>area </a:t>
            </a:r>
            <a:r>
              <a:rPr dirty="0" sz="1800" spc="25" b="1">
                <a:latin typeface="Times New Roman"/>
                <a:cs typeface="Times New Roman"/>
              </a:rPr>
              <a:t>of  </a:t>
            </a:r>
            <a:r>
              <a:rPr dirty="0" sz="1800" spc="-5" b="1">
                <a:latin typeface="Times New Roman"/>
                <a:cs typeface="Times New Roman"/>
              </a:rPr>
              <a:t>"&lt;&lt;0.5*a*b&lt;&lt;endl;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ts val="2095"/>
              </a:lnSpc>
            </a:pPr>
            <a:r>
              <a:rPr dirty="0" sz="1800" b="1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55"/>
              </a:lnSpc>
            </a:pPr>
            <a:r>
              <a:rPr dirty="0" sz="1800" b="1">
                <a:latin typeface="Times New Roman"/>
                <a:cs typeface="Times New Roman"/>
              </a:rPr>
              <a:t>};</a:t>
            </a:r>
            <a:endParaRPr sz="1800">
              <a:latin typeface="Times New Roman"/>
              <a:cs typeface="Times New Roman"/>
            </a:endParaRPr>
          </a:p>
          <a:p>
            <a:pPr marL="12700" marR="5133975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class Rectangle: public </a:t>
            </a:r>
            <a:r>
              <a:rPr dirty="0" sz="1800" spc="-10" b="1">
                <a:latin typeface="Times New Roman"/>
                <a:cs typeface="Times New Roman"/>
              </a:rPr>
              <a:t>Figure </a:t>
            </a:r>
            <a:r>
              <a:rPr dirty="0" sz="1800" b="1">
                <a:latin typeface="Times New Roman"/>
                <a:cs typeface="Times New Roman"/>
              </a:rPr>
              <a:t>{  </a:t>
            </a:r>
            <a:r>
              <a:rPr dirty="0" sz="1800" spc="-5" b="1">
                <a:latin typeface="Times New Roman"/>
                <a:cs typeface="Times New Roman"/>
              </a:rPr>
              <a:t>public:</a:t>
            </a:r>
            <a:endParaRPr sz="1800">
              <a:latin typeface="Times New Roman"/>
              <a:cs typeface="Times New Roman"/>
            </a:endParaRPr>
          </a:p>
          <a:p>
            <a:pPr marL="927100" marR="2999105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Times New Roman"/>
                <a:cs typeface="Times New Roman"/>
              </a:rPr>
              <a:t>Rectangle(double </a:t>
            </a:r>
            <a:r>
              <a:rPr dirty="0" sz="1800" b="1">
                <a:latin typeface="Times New Roman"/>
                <a:cs typeface="Times New Roman"/>
              </a:rPr>
              <a:t>x, </a:t>
            </a:r>
            <a:r>
              <a:rPr dirty="0" sz="1800" spc="-5" b="1">
                <a:latin typeface="Times New Roman"/>
                <a:cs typeface="Times New Roman"/>
              </a:rPr>
              <a:t>double y):Figure(x, </a:t>
            </a:r>
            <a:r>
              <a:rPr dirty="0" sz="1800" b="1">
                <a:latin typeface="Times New Roman"/>
                <a:cs typeface="Times New Roman"/>
              </a:rPr>
              <a:t>y){}  </a:t>
            </a:r>
            <a:r>
              <a:rPr dirty="0" sz="1800" spc="-5" b="1">
                <a:latin typeface="Times New Roman"/>
                <a:cs typeface="Times New Roman"/>
              </a:rPr>
              <a:t>virtual void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area(){</a:t>
            </a:r>
            <a:endParaRPr sz="1800">
              <a:latin typeface="Times New Roman"/>
              <a:cs typeface="Times New Roman"/>
            </a:endParaRPr>
          </a:p>
          <a:p>
            <a:pPr marL="12700" marR="55880" indent="914400">
              <a:lnSpc>
                <a:spcPts val="2150"/>
              </a:lnSpc>
              <a:spcBef>
                <a:spcPts val="80"/>
              </a:spcBef>
            </a:pPr>
            <a:r>
              <a:rPr dirty="0" sz="1800" spc="-5" b="1">
                <a:latin typeface="Times New Roman"/>
                <a:cs typeface="Times New Roman"/>
              </a:rPr>
              <a:t>cout&lt;&lt;"Rectangle with lenth "&lt;&lt;a&lt;&lt; </a:t>
            </a:r>
            <a:r>
              <a:rPr dirty="0" sz="1800" b="1">
                <a:latin typeface="Times New Roman"/>
                <a:cs typeface="Times New Roman"/>
              </a:rPr>
              <a:t>" </a:t>
            </a:r>
            <a:r>
              <a:rPr dirty="0" sz="1800" spc="-5" b="1">
                <a:latin typeface="Times New Roman"/>
                <a:cs typeface="Times New Roman"/>
              </a:rPr>
              <a:t>and width "&lt;&lt;b&lt;&lt;" has </a:t>
            </a:r>
            <a:r>
              <a:rPr dirty="0" sz="1800" b="1">
                <a:latin typeface="Times New Roman"/>
                <a:cs typeface="Times New Roman"/>
              </a:rPr>
              <a:t>an </a:t>
            </a:r>
            <a:r>
              <a:rPr dirty="0" sz="1800" spc="-10" b="1">
                <a:latin typeface="Times New Roman"/>
                <a:cs typeface="Times New Roman"/>
              </a:rPr>
              <a:t>area </a:t>
            </a:r>
            <a:r>
              <a:rPr dirty="0" sz="1800" b="1">
                <a:latin typeface="Times New Roman"/>
                <a:cs typeface="Times New Roman"/>
              </a:rPr>
              <a:t>of  </a:t>
            </a:r>
            <a:r>
              <a:rPr dirty="0" sz="1800" spc="-5" b="1">
                <a:latin typeface="Times New Roman"/>
                <a:cs typeface="Times New Roman"/>
              </a:rPr>
              <a:t>"&lt;&lt;a*b&lt;&lt;endl;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ts val="2095"/>
              </a:lnSpc>
            </a:pPr>
            <a:r>
              <a:rPr dirty="0" sz="1800" b="1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55"/>
              </a:lnSpc>
            </a:pPr>
            <a:r>
              <a:rPr dirty="0" sz="1800" b="1">
                <a:latin typeface="Times New Roman"/>
                <a:cs typeface="Times New Roman"/>
              </a:rPr>
              <a:t>};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87374"/>
            <a:ext cx="659320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/>
              <a:t>利用虚函数求平面图形的面积</a:t>
            </a:r>
            <a:r>
              <a:rPr dirty="0" sz="3800">
                <a:latin typeface="Arial"/>
                <a:cs typeface="Arial"/>
              </a:rPr>
              <a:t>3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1524000"/>
            <a:ext cx="4114800" cy="4893945"/>
          </a:xfrm>
          <a:custGeom>
            <a:avLst/>
            <a:gdLst/>
            <a:ahLst/>
            <a:cxnLst/>
            <a:rect l="l" t="t" r="r" b="b"/>
            <a:pathLst>
              <a:path w="4114800" h="4893945">
                <a:moveTo>
                  <a:pt x="0" y="0"/>
                </a:moveTo>
                <a:lnTo>
                  <a:pt x="4114800" y="0"/>
                </a:lnTo>
                <a:lnTo>
                  <a:pt x="4114800" y="4893564"/>
                </a:lnTo>
                <a:lnTo>
                  <a:pt x="0" y="4893564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3540" y="1538604"/>
            <a:ext cx="3928110" cy="295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void main()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927100" marR="807720">
              <a:lnSpc>
                <a:spcPct val="100000"/>
              </a:lnSpc>
              <a:spcBef>
                <a:spcPts val="20"/>
              </a:spcBef>
            </a:pPr>
            <a:r>
              <a:rPr dirty="0" sz="2400" spc="-10" b="1">
                <a:latin typeface="Times New Roman"/>
                <a:cs typeface="Times New Roman"/>
              </a:rPr>
              <a:t>Figure </a:t>
            </a:r>
            <a:r>
              <a:rPr dirty="0" sz="2400" b="1">
                <a:latin typeface="Times New Roman"/>
                <a:cs typeface="Times New Roman"/>
              </a:rPr>
              <a:t>*p;  </a:t>
            </a:r>
            <a:r>
              <a:rPr dirty="0" sz="2400" spc="-15" b="1">
                <a:latin typeface="Times New Roman"/>
                <a:cs typeface="Times New Roman"/>
              </a:rPr>
              <a:t>Circle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obj_c(10);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400" spc="-25" b="1">
                <a:latin typeface="Times New Roman"/>
                <a:cs typeface="Times New Roman"/>
              </a:rPr>
              <a:t>Triangle </a:t>
            </a:r>
            <a:r>
              <a:rPr dirty="0" sz="2400" b="1">
                <a:latin typeface="Times New Roman"/>
                <a:cs typeface="Times New Roman"/>
              </a:rPr>
              <a:t>obj_t(10,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5);</a:t>
            </a:r>
            <a:endParaRPr sz="240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Rectangle obj_r(12, </a:t>
            </a:r>
            <a:r>
              <a:rPr dirty="0" sz="2400" b="1">
                <a:latin typeface="Times New Roman"/>
                <a:cs typeface="Times New Roman"/>
              </a:rPr>
              <a:t>6);  </a:t>
            </a:r>
            <a:r>
              <a:rPr dirty="0" sz="2400" spc="-5" b="1">
                <a:latin typeface="Times New Roman"/>
                <a:cs typeface="Times New Roman"/>
              </a:rPr>
              <a:t>p=&amp;obj_c;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400" spc="-10" b="1">
                <a:latin typeface="Times New Roman"/>
                <a:cs typeface="Times New Roman"/>
              </a:rPr>
              <a:t>p-&gt;area();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939" y="4467225"/>
            <a:ext cx="143573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p=&amp;obj_t;  </a:t>
            </a:r>
            <a:r>
              <a:rPr dirty="0" sz="2400" spc="-10" b="1">
                <a:latin typeface="Times New Roman"/>
                <a:cs typeface="Times New Roman"/>
              </a:rPr>
              <a:t>p-&gt;area </a:t>
            </a:r>
            <a:r>
              <a:rPr dirty="0" sz="2400" b="1">
                <a:latin typeface="Times New Roman"/>
                <a:cs typeface="Times New Roman"/>
              </a:rPr>
              <a:t>();  p=&amp;obj_</a:t>
            </a:r>
            <a:r>
              <a:rPr dirty="0" sz="2400" spc="-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;  </a:t>
            </a:r>
            <a:r>
              <a:rPr dirty="0" sz="2400" spc="-10" b="1">
                <a:latin typeface="Times New Roman"/>
                <a:cs typeface="Times New Roman"/>
              </a:rPr>
              <a:t>p-&gt;area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5927725"/>
            <a:ext cx="146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5600" y="4343400"/>
            <a:ext cx="6248400" cy="1891664"/>
          </a:xfrm>
          <a:custGeom>
            <a:avLst/>
            <a:gdLst/>
            <a:ahLst/>
            <a:cxnLst/>
            <a:rect l="l" t="t" r="r" b="b"/>
            <a:pathLst>
              <a:path w="6248400" h="1891664">
                <a:moveTo>
                  <a:pt x="0" y="0"/>
                </a:moveTo>
                <a:lnTo>
                  <a:pt x="6248400" y="0"/>
                </a:lnTo>
                <a:lnTo>
                  <a:pt x="6248400" y="1891283"/>
                </a:lnTo>
                <a:lnTo>
                  <a:pt x="0" y="1891283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74339" y="4363720"/>
            <a:ext cx="16332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36600"/>
                </a:solidFill>
                <a:latin typeface="宋体"/>
                <a:cs typeface="宋体"/>
              </a:rPr>
              <a:t>程序运行结果</a:t>
            </a:r>
            <a:r>
              <a:rPr dirty="0" sz="1800" spc="-10" b="1">
                <a:solidFill>
                  <a:srgbClr val="336600"/>
                </a:solidFill>
                <a:latin typeface="宋体"/>
                <a:cs typeface="宋体"/>
              </a:rPr>
              <a:t>：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4339" y="4939665"/>
            <a:ext cx="47009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808080"/>
                </a:solidFill>
                <a:latin typeface="Times New Roman"/>
                <a:cs typeface="Times New Roman"/>
              </a:rPr>
              <a:t>Circle </a:t>
            </a:r>
            <a:r>
              <a:rPr dirty="0" sz="2000" spc="-5" b="1">
                <a:solidFill>
                  <a:srgbClr val="808080"/>
                </a:solidFill>
                <a:latin typeface="Times New Roman"/>
                <a:cs typeface="Times New Roman"/>
              </a:rPr>
              <a:t>with radius </a:t>
            </a:r>
            <a:r>
              <a:rPr dirty="0" sz="2000" b="1">
                <a:solidFill>
                  <a:srgbClr val="808080"/>
                </a:solidFill>
                <a:latin typeface="Times New Roman"/>
                <a:cs typeface="Times New Roman"/>
              </a:rPr>
              <a:t>10 </a:t>
            </a:r>
            <a:r>
              <a:rPr dirty="0" sz="2000" spc="-5" b="1">
                <a:solidFill>
                  <a:srgbClr val="808080"/>
                </a:solidFill>
                <a:latin typeface="Times New Roman"/>
                <a:cs typeface="Times New Roman"/>
              </a:rPr>
              <a:t>has </a:t>
            </a:r>
            <a:r>
              <a:rPr dirty="0" sz="2000" b="1">
                <a:solidFill>
                  <a:srgbClr val="808080"/>
                </a:solidFill>
                <a:latin typeface="Times New Roman"/>
                <a:cs typeface="Times New Roman"/>
              </a:rPr>
              <a:t>an </a:t>
            </a:r>
            <a:r>
              <a:rPr dirty="0" sz="2000" spc="-10" b="1">
                <a:solidFill>
                  <a:srgbClr val="808080"/>
                </a:solidFill>
                <a:latin typeface="Times New Roman"/>
                <a:cs typeface="Times New Roman"/>
              </a:rPr>
              <a:t>area </a:t>
            </a:r>
            <a:r>
              <a:rPr dirty="0" sz="2000" spc="-5" b="1">
                <a:solidFill>
                  <a:srgbClr val="808080"/>
                </a:solidFill>
                <a:latin typeface="Times New Roman"/>
                <a:cs typeface="Times New Roman"/>
              </a:rPr>
              <a:t>of</a:t>
            </a:r>
            <a:r>
              <a:rPr dirty="0" sz="2000" spc="475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808080"/>
                </a:solidFill>
                <a:latin typeface="Times New Roman"/>
                <a:cs typeface="Times New Roman"/>
              </a:rPr>
              <a:t>314.16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4339" y="5244465"/>
            <a:ext cx="54413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 b="1">
                <a:solidFill>
                  <a:srgbClr val="808080"/>
                </a:solidFill>
                <a:latin typeface="Times New Roman"/>
                <a:cs typeface="Times New Roman"/>
              </a:rPr>
              <a:t>Triangle </a:t>
            </a:r>
            <a:r>
              <a:rPr dirty="0" sz="2000" spc="-5" b="1">
                <a:solidFill>
                  <a:srgbClr val="808080"/>
                </a:solidFill>
                <a:latin typeface="Times New Roman"/>
                <a:cs typeface="Times New Roman"/>
              </a:rPr>
              <a:t>with base </a:t>
            </a:r>
            <a:r>
              <a:rPr dirty="0" sz="2000" b="1">
                <a:solidFill>
                  <a:srgbClr val="808080"/>
                </a:solidFill>
                <a:latin typeface="Times New Roman"/>
                <a:cs typeface="Times New Roman"/>
              </a:rPr>
              <a:t>10 </a:t>
            </a:r>
            <a:r>
              <a:rPr dirty="0" sz="2000" spc="-5" b="1">
                <a:solidFill>
                  <a:srgbClr val="808080"/>
                </a:solidFill>
                <a:latin typeface="Times New Roman"/>
                <a:cs typeface="Times New Roman"/>
              </a:rPr>
              <a:t>and high </a:t>
            </a:r>
            <a:r>
              <a:rPr dirty="0" sz="2000" b="1">
                <a:solidFill>
                  <a:srgbClr val="808080"/>
                </a:solidFill>
                <a:latin typeface="Times New Roman"/>
                <a:cs typeface="Times New Roman"/>
              </a:rPr>
              <a:t>5 </a:t>
            </a:r>
            <a:r>
              <a:rPr dirty="0" sz="2000" spc="-5" b="1">
                <a:solidFill>
                  <a:srgbClr val="808080"/>
                </a:solidFill>
                <a:latin typeface="Times New Roman"/>
                <a:cs typeface="Times New Roman"/>
              </a:rPr>
              <a:t>has </a:t>
            </a:r>
            <a:r>
              <a:rPr dirty="0" sz="2000" b="1">
                <a:solidFill>
                  <a:srgbClr val="808080"/>
                </a:solidFill>
                <a:latin typeface="Times New Roman"/>
                <a:cs typeface="Times New Roman"/>
              </a:rPr>
              <a:t>an </a:t>
            </a:r>
            <a:r>
              <a:rPr dirty="0" sz="2000" spc="-10" b="1">
                <a:solidFill>
                  <a:srgbClr val="808080"/>
                </a:solidFill>
                <a:latin typeface="Times New Roman"/>
                <a:cs typeface="Times New Roman"/>
              </a:rPr>
              <a:t>area </a:t>
            </a:r>
            <a:r>
              <a:rPr dirty="0" sz="2000" spc="-5" b="1">
                <a:solidFill>
                  <a:srgbClr val="808080"/>
                </a:solidFill>
                <a:latin typeface="Times New Roman"/>
                <a:cs typeface="Times New Roman"/>
              </a:rPr>
              <a:t>of</a:t>
            </a:r>
            <a:r>
              <a:rPr dirty="0" sz="2000" spc="-1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808080"/>
                </a:solidFill>
                <a:latin typeface="Times New Roman"/>
                <a:cs typeface="Times New Roman"/>
              </a:rPr>
              <a:t>25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4339" y="5549265"/>
            <a:ext cx="58756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808080"/>
                </a:solidFill>
                <a:latin typeface="Times New Roman"/>
                <a:cs typeface="Times New Roman"/>
              </a:rPr>
              <a:t>Rectangle with lenth </a:t>
            </a:r>
            <a:r>
              <a:rPr dirty="0" sz="2000" b="1">
                <a:solidFill>
                  <a:srgbClr val="808080"/>
                </a:solidFill>
                <a:latin typeface="Times New Roman"/>
                <a:cs typeface="Times New Roman"/>
              </a:rPr>
              <a:t>12 </a:t>
            </a:r>
            <a:r>
              <a:rPr dirty="0" sz="2000" spc="-5" b="1">
                <a:solidFill>
                  <a:srgbClr val="808080"/>
                </a:solidFill>
                <a:latin typeface="Times New Roman"/>
                <a:cs typeface="Times New Roman"/>
              </a:rPr>
              <a:t>and width </a:t>
            </a:r>
            <a:r>
              <a:rPr dirty="0" sz="2000" b="1">
                <a:solidFill>
                  <a:srgbClr val="808080"/>
                </a:solidFill>
                <a:latin typeface="Times New Roman"/>
                <a:cs typeface="Times New Roman"/>
              </a:rPr>
              <a:t>6 </a:t>
            </a:r>
            <a:r>
              <a:rPr dirty="0" sz="2000" spc="-5" b="1">
                <a:solidFill>
                  <a:srgbClr val="808080"/>
                </a:solidFill>
                <a:latin typeface="Times New Roman"/>
                <a:cs typeface="Times New Roman"/>
              </a:rPr>
              <a:t>has </a:t>
            </a:r>
            <a:r>
              <a:rPr dirty="0" sz="2000" b="1">
                <a:solidFill>
                  <a:srgbClr val="808080"/>
                </a:solidFill>
                <a:latin typeface="Times New Roman"/>
                <a:cs typeface="Times New Roman"/>
              </a:rPr>
              <a:t>an </a:t>
            </a:r>
            <a:r>
              <a:rPr dirty="0" sz="2000" spc="-10" b="1">
                <a:solidFill>
                  <a:srgbClr val="808080"/>
                </a:solidFill>
                <a:latin typeface="Times New Roman"/>
                <a:cs typeface="Times New Roman"/>
              </a:rPr>
              <a:t>area </a:t>
            </a:r>
            <a:r>
              <a:rPr dirty="0" sz="2000" spc="-5" b="1">
                <a:solidFill>
                  <a:srgbClr val="808080"/>
                </a:solidFill>
                <a:latin typeface="Times New Roman"/>
                <a:cs typeface="Times New Roman"/>
              </a:rPr>
              <a:t>of</a:t>
            </a:r>
            <a:r>
              <a:rPr dirty="0" sz="2000" spc="47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808080"/>
                </a:solidFill>
                <a:latin typeface="Times New Roman"/>
                <a:cs typeface="Times New Roman"/>
              </a:rPr>
              <a:t>72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69874"/>
            <a:ext cx="390017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>
                <a:solidFill>
                  <a:srgbClr val="0D0D0D"/>
                </a:solidFill>
              </a:rPr>
              <a:t>纯虚函数与抽象</a:t>
            </a:r>
            <a:r>
              <a:rPr dirty="0" sz="3800" spc="-10">
                <a:solidFill>
                  <a:srgbClr val="0D0D0D"/>
                </a:solidFill>
              </a:rPr>
              <a:t>类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306193" y="1917504"/>
            <a:ext cx="8383371" cy="4444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6712" y="1038225"/>
            <a:ext cx="8334375" cy="885825"/>
          </a:xfrm>
          <a:custGeom>
            <a:avLst/>
            <a:gdLst/>
            <a:ahLst/>
            <a:cxnLst/>
            <a:rect l="l" t="t" r="r" b="b"/>
            <a:pathLst>
              <a:path w="8334375" h="885825">
                <a:moveTo>
                  <a:pt x="8334375" y="885825"/>
                </a:moveTo>
                <a:lnTo>
                  <a:pt x="0" y="885825"/>
                </a:lnTo>
                <a:lnTo>
                  <a:pt x="0" y="0"/>
                </a:lnTo>
                <a:lnTo>
                  <a:pt x="8334375" y="0"/>
                </a:lnTo>
                <a:lnTo>
                  <a:pt x="83343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857250"/>
                </a:lnTo>
                <a:lnTo>
                  <a:pt x="14287" y="857250"/>
                </a:lnTo>
                <a:lnTo>
                  <a:pt x="28575" y="871537"/>
                </a:lnTo>
                <a:lnTo>
                  <a:pt x="8334375" y="871537"/>
                </a:lnTo>
                <a:lnTo>
                  <a:pt x="8334375" y="885825"/>
                </a:lnTo>
                <a:close/>
              </a:path>
              <a:path w="8334375" h="88582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8334375" h="885825">
                <a:moveTo>
                  <a:pt x="83058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8305800" y="14287"/>
                </a:lnTo>
                <a:lnTo>
                  <a:pt x="8305800" y="28575"/>
                </a:lnTo>
                <a:close/>
              </a:path>
              <a:path w="8334375" h="885825">
                <a:moveTo>
                  <a:pt x="8305800" y="871537"/>
                </a:moveTo>
                <a:lnTo>
                  <a:pt x="8305800" y="14287"/>
                </a:lnTo>
                <a:lnTo>
                  <a:pt x="8320087" y="28575"/>
                </a:lnTo>
                <a:lnTo>
                  <a:pt x="8334375" y="28575"/>
                </a:lnTo>
                <a:lnTo>
                  <a:pt x="8334375" y="857250"/>
                </a:lnTo>
                <a:lnTo>
                  <a:pt x="8320087" y="857250"/>
                </a:lnTo>
                <a:lnTo>
                  <a:pt x="8305800" y="871537"/>
                </a:lnTo>
                <a:close/>
              </a:path>
              <a:path w="8334375" h="885825">
                <a:moveTo>
                  <a:pt x="8334375" y="28575"/>
                </a:moveTo>
                <a:lnTo>
                  <a:pt x="8320087" y="28575"/>
                </a:lnTo>
                <a:lnTo>
                  <a:pt x="8305800" y="14287"/>
                </a:lnTo>
                <a:lnTo>
                  <a:pt x="8334375" y="14287"/>
                </a:lnTo>
                <a:lnTo>
                  <a:pt x="8334375" y="28575"/>
                </a:lnTo>
                <a:close/>
              </a:path>
              <a:path w="8334375" h="885825">
                <a:moveTo>
                  <a:pt x="28575" y="871537"/>
                </a:moveTo>
                <a:lnTo>
                  <a:pt x="14287" y="857250"/>
                </a:lnTo>
                <a:lnTo>
                  <a:pt x="28575" y="857250"/>
                </a:lnTo>
                <a:lnTo>
                  <a:pt x="28575" y="871537"/>
                </a:lnTo>
                <a:close/>
              </a:path>
              <a:path w="8334375" h="885825">
                <a:moveTo>
                  <a:pt x="8305800" y="871537"/>
                </a:moveTo>
                <a:lnTo>
                  <a:pt x="28575" y="871537"/>
                </a:lnTo>
                <a:lnTo>
                  <a:pt x="28575" y="857250"/>
                </a:lnTo>
                <a:lnTo>
                  <a:pt x="8305800" y="857250"/>
                </a:lnTo>
                <a:lnTo>
                  <a:pt x="8305800" y="871537"/>
                </a:lnTo>
                <a:close/>
              </a:path>
              <a:path w="8334375" h="885825">
                <a:moveTo>
                  <a:pt x="8334375" y="871537"/>
                </a:moveTo>
                <a:lnTo>
                  <a:pt x="8305800" y="871537"/>
                </a:lnTo>
                <a:lnTo>
                  <a:pt x="8320087" y="857250"/>
                </a:lnTo>
                <a:lnTo>
                  <a:pt x="8334375" y="857250"/>
                </a:lnTo>
                <a:lnTo>
                  <a:pt x="8334375" y="87153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9740" y="1191577"/>
            <a:ext cx="8148955" cy="48590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CC0000"/>
                </a:solidFill>
                <a:latin typeface="Times New Roman"/>
                <a:cs typeface="Times New Roman"/>
              </a:rPr>
              <a:t>1</a:t>
            </a:r>
            <a:r>
              <a:rPr dirty="0" sz="3200" spc="-1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CC0000"/>
                </a:solidFill>
                <a:latin typeface="宋体"/>
                <a:cs typeface="宋体"/>
              </a:rPr>
              <a:t>纯虚函数的定</a:t>
            </a:r>
            <a:r>
              <a:rPr dirty="0" sz="3200" spc="-10" b="1">
                <a:solidFill>
                  <a:srgbClr val="CC0000"/>
                </a:solidFill>
                <a:latin typeface="宋体"/>
                <a:cs typeface="宋体"/>
              </a:rPr>
              <a:t>义</a:t>
            </a:r>
            <a:endParaRPr sz="3200">
              <a:latin typeface="宋体"/>
              <a:cs typeface="宋体"/>
            </a:endParaRPr>
          </a:p>
          <a:p>
            <a:pPr marL="12700" marR="6350" indent="266700">
              <a:lnSpc>
                <a:spcPct val="100000"/>
              </a:lnSpc>
              <a:spcBef>
                <a:spcPts val="3010"/>
              </a:spcBef>
            </a:pPr>
            <a:r>
              <a:rPr dirty="0" sz="2600" spc="75" b="1">
                <a:solidFill>
                  <a:srgbClr val="009900"/>
                </a:solidFill>
                <a:latin typeface="宋体"/>
                <a:cs typeface="宋体"/>
              </a:rPr>
              <a:t>纯虚函数是在基类中</a:t>
            </a:r>
            <a:r>
              <a:rPr dirty="0" sz="2600" spc="80" b="1">
                <a:solidFill>
                  <a:srgbClr val="009900"/>
                </a:solidFill>
                <a:latin typeface="宋体"/>
                <a:cs typeface="宋体"/>
              </a:rPr>
              <a:t>只有说明而没有实现定义的虚</a:t>
            </a:r>
            <a:r>
              <a:rPr dirty="0" sz="2600" spc="-10" b="1">
                <a:solidFill>
                  <a:srgbClr val="009900"/>
                </a:solidFill>
                <a:latin typeface="宋体"/>
                <a:cs typeface="宋体"/>
              </a:rPr>
              <a:t>函 </a:t>
            </a:r>
            <a:r>
              <a:rPr dirty="0" sz="2600" b="1">
                <a:solidFill>
                  <a:srgbClr val="009900"/>
                </a:solidFill>
                <a:latin typeface="宋体"/>
                <a:cs typeface="宋体"/>
              </a:rPr>
              <a:t>数，它的任何派生类都必须定义自己的实现版本</a:t>
            </a:r>
            <a:r>
              <a:rPr dirty="0" sz="2600" spc="-10" b="1">
                <a:solidFill>
                  <a:srgbClr val="009900"/>
                </a:solidFill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marL="279400">
              <a:lnSpc>
                <a:spcPts val="3115"/>
              </a:lnSpc>
            </a:pPr>
            <a:r>
              <a:rPr dirty="0" sz="2600" b="1">
                <a:solidFill>
                  <a:srgbClr val="009900"/>
                </a:solidFill>
                <a:latin typeface="宋体"/>
                <a:cs typeface="宋体"/>
              </a:rPr>
              <a:t>纯虚函数定义形式</a:t>
            </a:r>
            <a:r>
              <a:rPr dirty="0" sz="2600" spc="-10" b="1">
                <a:solidFill>
                  <a:srgbClr val="009900"/>
                </a:solidFill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939800">
              <a:lnSpc>
                <a:spcPts val="3115"/>
              </a:lnSpc>
            </a:pPr>
            <a:r>
              <a:rPr dirty="0" sz="2600" spc="-5" b="1">
                <a:solidFill>
                  <a:srgbClr val="0000E4"/>
                </a:solidFill>
                <a:latin typeface="Times New Roman"/>
                <a:cs typeface="Times New Roman"/>
              </a:rPr>
              <a:t>virtual</a:t>
            </a:r>
            <a:r>
              <a:rPr dirty="0" sz="2600" spc="-10" b="1">
                <a:solidFill>
                  <a:srgbClr val="0000E4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E4"/>
                </a:solidFill>
                <a:latin typeface="宋体"/>
                <a:cs typeface="宋体"/>
              </a:rPr>
              <a:t>类</a:t>
            </a:r>
            <a:r>
              <a:rPr dirty="0" sz="2600" spc="-10" b="1">
                <a:solidFill>
                  <a:srgbClr val="0000E4"/>
                </a:solidFill>
                <a:latin typeface="宋体"/>
                <a:cs typeface="宋体"/>
              </a:rPr>
              <a:t>型</a:t>
            </a:r>
            <a:r>
              <a:rPr dirty="0" sz="2600" spc="-655" b="1">
                <a:solidFill>
                  <a:srgbClr val="0000E4"/>
                </a:solidFill>
                <a:latin typeface="宋体"/>
                <a:cs typeface="宋体"/>
              </a:rPr>
              <a:t> </a:t>
            </a:r>
            <a:r>
              <a:rPr dirty="0" sz="2600" b="1">
                <a:solidFill>
                  <a:srgbClr val="0000E4"/>
                </a:solidFill>
                <a:latin typeface="宋体"/>
                <a:cs typeface="宋体"/>
              </a:rPr>
              <a:t>函数名（参数表</a:t>
            </a:r>
            <a:r>
              <a:rPr dirty="0" sz="2600" spc="-5" b="1">
                <a:solidFill>
                  <a:srgbClr val="0000E4"/>
                </a:solidFill>
                <a:latin typeface="宋体"/>
                <a:cs typeface="宋体"/>
              </a:rPr>
              <a:t>）</a:t>
            </a:r>
            <a:r>
              <a:rPr dirty="0" sz="2600" spc="-5" b="1">
                <a:solidFill>
                  <a:srgbClr val="0000E4"/>
                </a:solidFill>
                <a:latin typeface="Times New Roman"/>
                <a:cs typeface="Times New Roman"/>
              </a:rPr>
              <a:t>=0</a:t>
            </a:r>
            <a:r>
              <a:rPr dirty="0" sz="2600" spc="-5" b="1">
                <a:solidFill>
                  <a:srgbClr val="0000E4"/>
                </a:solidFill>
                <a:latin typeface="宋体"/>
                <a:cs typeface="宋体"/>
              </a:rPr>
              <a:t>；</a:t>
            </a:r>
            <a:endParaRPr sz="2600">
              <a:latin typeface="宋体"/>
              <a:cs typeface="宋体"/>
            </a:endParaRPr>
          </a:p>
          <a:p>
            <a:pPr marL="12700" marR="6350" indent="266700">
              <a:lnSpc>
                <a:spcPct val="100000"/>
              </a:lnSpc>
            </a:pPr>
            <a:r>
              <a:rPr dirty="0" sz="2600" b="1">
                <a:solidFill>
                  <a:srgbClr val="009900"/>
                </a:solidFill>
                <a:latin typeface="宋体"/>
                <a:cs typeface="宋体"/>
              </a:rPr>
              <a:t>例如</a:t>
            </a:r>
            <a:r>
              <a:rPr dirty="0" sz="2600" spc="5" b="1">
                <a:solidFill>
                  <a:srgbClr val="009900"/>
                </a:solidFill>
                <a:latin typeface="宋体"/>
                <a:cs typeface="宋体"/>
              </a:rPr>
              <a:t>：对于从</a:t>
            </a:r>
            <a:r>
              <a:rPr dirty="0" sz="2600" spc="-10" b="1">
                <a:solidFill>
                  <a:srgbClr val="009900"/>
                </a:solidFill>
                <a:latin typeface="Times New Roman"/>
                <a:cs typeface="Times New Roman"/>
              </a:rPr>
              <a:t>Circle</a:t>
            </a:r>
            <a:r>
              <a:rPr dirty="0" sz="2600" spc="30" b="1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2600" spc="5" b="1">
                <a:solidFill>
                  <a:srgbClr val="009900"/>
                </a:solidFill>
                <a:latin typeface="宋体"/>
                <a:cs typeface="宋体"/>
              </a:rPr>
              <a:t>、</a:t>
            </a:r>
            <a:r>
              <a:rPr dirty="0" sz="2600" spc="-25" b="1">
                <a:solidFill>
                  <a:srgbClr val="009900"/>
                </a:solidFill>
                <a:latin typeface="Times New Roman"/>
                <a:cs typeface="Times New Roman"/>
              </a:rPr>
              <a:t>Triangle</a:t>
            </a:r>
            <a:r>
              <a:rPr dirty="0" sz="2600" spc="5" b="1">
                <a:solidFill>
                  <a:srgbClr val="009900"/>
                </a:solidFill>
                <a:latin typeface="宋体"/>
                <a:cs typeface="宋体"/>
              </a:rPr>
              <a:t>、</a:t>
            </a:r>
            <a:r>
              <a:rPr dirty="0" sz="2600" b="1">
                <a:solidFill>
                  <a:srgbClr val="009900"/>
                </a:solidFill>
                <a:latin typeface="Times New Roman"/>
                <a:cs typeface="Times New Roman"/>
              </a:rPr>
              <a:t>Rectangle</a:t>
            </a:r>
            <a:r>
              <a:rPr dirty="0" sz="2600" spc="5" b="1">
                <a:solidFill>
                  <a:srgbClr val="009900"/>
                </a:solidFill>
                <a:latin typeface="宋体"/>
                <a:cs typeface="宋体"/>
              </a:rPr>
              <a:t>抽象出的</a:t>
            </a:r>
            <a:r>
              <a:rPr dirty="0" sz="2600" spc="-10" b="1">
                <a:solidFill>
                  <a:srgbClr val="009900"/>
                </a:solidFill>
                <a:latin typeface="宋体"/>
                <a:cs typeface="宋体"/>
              </a:rPr>
              <a:t>公 </a:t>
            </a:r>
            <a:r>
              <a:rPr dirty="0" sz="2600" b="1">
                <a:solidFill>
                  <a:srgbClr val="009900"/>
                </a:solidFill>
                <a:latin typeface="宋体"/>
                <a:cs typeface="宋体"/>
              </a:rPr>
              <a:t>共基类</a:t>
            </a:r>
            <a:r>
              <a:rPr dirty="0" sz="2600" spc="-10" b="1">
                <a:solidFill>
                  <a:srgbClr val="009900"/>
                </a:solidFill>
                <a:latin typeface="Times New Roman"/>
                <a:cs typeface="Times New Roman"/>
              </a:rPr>
              <a:t>Figure</a:t>
            </a:r>
            <a:r>
              <a:rPr dirty="0" sz="2600" spc="-10" b="1">
                <a:solidFill>
                  <a:srgbClr val="009900"/>
                </a:solidFill>
                <a:latin typeface="宋体"/>
                <a:cs typeface="宋体"/>
              </a:rPr>
              <a:t>，</a:t>
            </a:r>
            <a:r>
              <a:rPr dirty="0" sz="2600" b="1">
                <a:solidFill>
                  <a:srgbClr val="009900"/>
                </a:solidFill>
                <a:latin typeface="宋体"/>
                <a:cs typeface="宋体"/>
              </a:rPr>
              <a:t>求面积的运算是无实际意义的</a:t>
            </a:r>
            <a:r>
              <a:rPr dirty="0" sz="2600" spc="-10" b="1">
                <a:solidFill>
                  <a:srgbClr val="009900"/>
                </a:solidFill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279400">
              <a:lnSpc>
                <a:spcPts val="3110"/>
              </a:lnSpc>
              <a:spcBef>
                <a:spcPts val="20"/>
              </a:spcBef>
              <a:tabLst>
                <a:tab pos="3004185" algn="l"/>
              </a:tabLst>
            </a:pPr>
            <a:r>
              <a:rPr dirty="0" sz="2600" spc="-5" b="1">
                <a:solidFill>
                  <a:srgbClr val="009900"/>
                </a:solidFill>
                <a:latin typeface="Times New Roman"/>
                <a:cs typeface="Times New Roman"/>
              </a:rPr>
              <a:t>virtual</a:t>
            </a:r>
            <a:r>
              <a:rPr dirty="0" sz="2600" spc="10" b="1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009900"/>
                </a:solidFill>
                <a:latin typeface="Times New Roman"/>
                <a:cs typeface="Times New Roman"/>
              </a:rPr>
              <a:t>void</a:t>
            </a:r>
            <a:r>
              <a:rPr dirty="0" sz="2600" spc="10" b="1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2600" spc="-15" b="1">
                <a:solidFill>
                  <a:srgbClr val="009900"/>
                </a:solidFill>
                <a:latin typeface="Times New Roman"/>
                <a:cs typeface="Times New Roman"/>
              </a:rPr>
              <a:t>area()	</a:t>
            </a:r>
            <a:r>
              <a:rPr dirty="0" sz="2600" b="1">
                <a:solidFill>
                  <a:srgbClr val="009900"/>
                </a:solidFill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692150">
              <a:lnSpc>
                <a:spcPts val="3110"/>
              </a:lnSpc>
            </a:pPr>
            <a:r>
              <a:rPr dirty="0" sz="2600" spc="-5" b="1">
                <a:solidFill>
                  <a:srgbClr val="009900"/>
                </a:solidFill>
                <a:latin typeface="Times New Roman"/>
                <a:cs typeface="Times New Roman"/>
              </a:rPr>
              <a:t>cout&lt;&lt;"Can't define </a:t>
            </a:r>
            <a:r>
              <a:rPr dirty="0" sz="2600" spc="-15" b="1">
                <a:solidFill>
                  <a:srgbClr val="009900"/>
                </a:solidFill>
                <a:latin typeface="Times New Roman"/>
                <a:cs typeface="Times New Roman"/>
              </a:rPr>
              <a:t>area </a:t>
            </a:r>
            <a:r>
              <a:rPr dirty="0" sz="2600" spc="-5" b="1">
                <a:solidFill>
                  <a:srgbClr val="009900"/>
                </a:solidFill>
                <a:latin typeface="Times New Roman"/>
                <a:cs typeface="Times New Roman"/>
              </a:rPr>
              <a:t>…."&lt;&lt;endl;</a:t>
            </a:r>
            <a:r>
              <a:rPr dirty="0" sz="2600" b="1">
                <a:solidFill>
                  <a:srgbClr val="009900"/>
                </a:solidFill>
                <a:latin typeface="Times New Roman"/>
                <a:cs typeface="Times New Roman"/>
              </a:rPr>
              <a:t> }</a:t>
            </a:r>
            <a:endParaRPr sz="2600">
              <a:latin typeface="Times New Roman"/>
              <a:cs typeface="Times New Roman"/>
            </a:endParaRPr>
          </a:p>
          <a:p>
            <a:pPr marL="12700" marR="5080" indent="266700">
              <a:lnSpc>
                <a:spcPts val="3130"/>
              </a:lnSpc>
              <a:spcBef>
                <a:spcPts val="95"/>
              </a:spcBef>
            </a:pPr>
            <a:r>
              <a:rPr dirty="0" sz="2600" spc="45" b="1">
                <a:solidFill>
                  <a:srgbClr val="009900"/>
                </a:solidFill>
                <a:latin typeface="宋体"/>
                <a:cs typeface="宋体"/>
              </a:rPr>
              <a:t>去掉其内联函数定义（即花括号）部分后</a:t>
            </a:r>
            <a:r>
              <a:rPr dirty="0" sz="2600" spc="30" b="1">
                <a:solidFill>
                  <a:srgbClr val="009900"/>
                </a:solidFill>
                <a:latin typeface="Times New Roman"/>
                <a:cs typeface="Times New Roman"/>
              </a:rPr>
              <a:t>show_area()  </a:t>
            </a:r>
            <a:r>
              <a:rPr dirty="0" sz="2600" b="1">
                <a:solidFill>
                  <a:srgbClr val="009900"/>
                </a:solidFill>
                <a:latin typeface="宋体"/>
                <a:cs typeface="宋体"/>
              </a:rPr>
              <a:t>就变成了纯虚函数</a:t>
            </a:r>
            <a:r>
              <a:rPr dirty="0" sz="2600" spc="-10" b="1">
                <a:solidFill>
                  <a:srgbClr val="009900"/>
                </a:solidFill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2912" y="290512"/>
            <a:ext cx="8243887" cy="1132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0" y="516890"/>
            <a:ext cx="28822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CC0000"/>
                </a:solidFill>
              </a:rPr>
              <a:t>纯虚函数的实</a:t>
            </a:r>
            <a:r>
              <a:rPr dirty="0" sz="3200" spc="-10">
                <a:solidFill>
                  <a:srgbClr val="CC0000"/>
                </a:solidFill>
              </a:rPr>
              <a:t>现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289559" y="1280160"/>
            <a:ext cx="8412480" cy="3549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9740" y="1741169"/>
            <a:ext cx="8147050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266700">
              <a:lnSpc>
                <a:spcPct val="100000"/>
              </a:lnSpc>
              <a:spcBef>
                <a:spcPts val="105"/>
              </a:spcBef>
            </a:pPr>
            <a:r>
              <a:rPr dirty="0" sz="3200" spc="40" b="1">
                <a:solidFill>
                  <a:srgbClr val="009900"/>
                </a:solidFill>
                <a:latin typeface="宋体"/>
                <a:cs typeface="宋体"/>
              </a:rPr>
              <a:t>通过将虚函数声</a:t>
            </a:r>
            <a:r>
              <a:rPr dirty="0" sz="3200" spc="45" b="1">
                <a:solidFill>
                  <a:srgbClr val="009900"/>
                </a:solidFill>
                <a:latin typeface="宋体"/>
                <a:cs typeface="宋体"/>
              </a:rPr>
              <a:t>明为纯虚函数，类的设计</a:t>
            </a:r>
            <a:r>
              <a:rPr dirty="0" sz="3200" spc="-10" b="1">
                <a:solidFill>
                  <a:srgbClr val="009900"/>
                </a:solidFill>
                <a:latin typeface="宋体"/>
                <a:cs typeface="宋体"/>
              </a:rPr>
              <a:t>者 </a:t>
            </a:r>
            <a:r>
              <a:rPr dirty="0" sz="3200" spc="155" b="1">
                <a:solidFill>
                  <a:srgbClr val="009900"/>
                </a:solidFill>
                <a:latin typeface="宋体"/>
                <a:cs typeface="宋体"/>
              </a:rPr>
              <a:t>强</a:t>
            </a:r>
            <a:r>
              <a:rPr dirty="0" sz="3200" spc="160" b="1">
                <a:solidFill>
                  <a:srgbClr val="009900"/>
                </a:solidFill>
                <a:latin typeface="宋体"/>
                <a:cs typeface="宋体"/>
              </a:rPr>
              <a:t>迫它的所有派生类都必须定义自己的方</a:t>
            </a:r>
            <a:r>
              <a:rPr dirty="0" sz="3200" spc="-10" b="1">
                <a:solidFill>
                  <a:srgbClr val="009900"/>
                </a:solidFill>
                <a:latin typeface="宋体"/>
                <a:cs typeface="宋体"/>
              </a:rPr>
              <a:t>法 </a:t>
            </a:r>
            <a:r>
              <a:rPr dirty="0" sz="3200" spc="155" b="1">
                <a:solidFill>
                  <a:srgbClr val="009900"/>
                </a:solidFill>
                <a:latin typeface="宋体"/>
                <a:cs typeface="宋体"/>
              </a:rPr>
              <a:t>实</a:t>
            </a:r>
            <a:r>
              <a:rPr dirty="0" sz="3200" spc="160" b="1">
                <a:solidFill>
                  <a:srgbClr val="009900"/>
                </a:solidFill>
                <a:latin typeface="宋体"/>
                <a:cs typeface="宋体"/>
              </a:rPr>
              <a:t>现版本。如果某一派生类没有给予出自</a:t>
            </a:r>
            <a:r>
              <a:rPr dirty="0" sz="3200" spc="-10" b="1">
                <a:solidFill>
                  <a:srgbClr val="009900"/>
                </a:solidFill>
                <a:latin typeface="宋体"/>
                <a:cs typeface="宋体"/>
              </a:rPr>
              <a:t>己 </a:t>
            </a:r>
            <a:r>
              <a:rPr dirty="0" sz="3200" spc="155" b="1">
                <a:solidFill>
                  <a:srgbClr val="009900"/>
                </a:solidFill>
                <a:latin typeface="宋体"/>
                <a:cs typeface="宋体"/>
              </a:rPr>
              <a:t>的</a:t>
            </a:r>
            <a:r>
              <a:rPr dirty="0" sz="3200" spc="160" b="1">
                <a:solidFill>
                  <a:srgbClr val="009900"/>
                </a:solidFill>
                <a:latin typeface="宋体"/>
                <a:cs typeface="宋体"/>
              </a:rPr>
              <a:t>实现版本而又企图创建它的对象，则将</a:t>
            </a:r>
            <a:r>
              <a:rPr dirty="0" sz="3200" spc="-10" b="1">
                <a:solidFill>
                  <a:srgbClr val="009900"/>
                </a:solidFill>
                <a:latin typeface="宋体"/>
                <a:cs typeface="宋体"/>
              </a:rPr>
              <a:t>发 </a:t>
            </a:r>
            <a:r>
              <a:rPr dirty="0" sz="3200" b="1">
                <a:solidFill>
                  <a:srgbClr val="009900"/>
                </a:solidFill>
                <a:latin typeface="宋体"/>
                <a:cs typeface="宋体"/>
              </a:rPr>
              <a:t>生编译错误</a:t>
            </a:r>
            <a:r>
              <a:rPr dirty="0" sz="3200" spc="-10" b="1">
                <a:solidFill>
                  <a:srgbClr val="009900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6712" y="290512"/>
            <a:ext cx="8320087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8039" y="781685"/>
            <a:ext cx="40036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r>
              <a:rPr dirty="0" sz="3200" spc="-7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CC0000"/>
                </a:solidFill>
              </a:rPr>
              <a:t>抽象类的概念和定</a:t>
            </a:r>
            <a:r>
              <a:rPr dirty="0" sz="3200" spc="-10">
                <a:solidFill>
                  <a:srgbClr val="CC0000"/>
                </a:solidFill>
              </a:rPr>
              <a:t>义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388" y="1601595"/>
            <a:ext cx="8230980" cy="5011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2772" y="2118360"/>
            <a:ext cx="7726680" cy="27895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0540" y="1750060"/>
            <a:ext cx="8046084" cy="45974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304800" algn="l"/>
              </a:tabLst>
            </a:pPr>
            <a:r>
              <a:rPr dirty="0" sz="2000" spc="10" b="1">
                <a:solidFill>
                  <a:srgbClr val="FF0000"/>
                </a:solidFill>
                <a:latin typeface="宋体"/>
                <a:cs typeface="宋体"/>
              </a:rPr>
              <a:t>从概念上讲</a:t>
            </a:r>
            <a:r>
              <a:rPr dirty="0" sz="2000" spc="10" b="1">
                <a:solidFill>
                  <a:srgbClr val="009900"/>
                </a:solidFill>
                <a:latin typeface="宋体"/>
                <a:cs typeface="宋体"/>
              </a:rPr>
              <a:t>，抽象类是表示一组具</a:t>
            </a:r>
            <a:r>
              <a:rPr dirty="0" sz="2000" spc="15" b="1">
                <a:solidFill>
                  <a:srgbClr val="009900"/>
                </a:solidFill>
                <a:latin typeface="宋体"/>
                <a:cs typeface="宋体"/>
              </a:rPr>
              <a:t>有某些共性的具体类的公共特征</a:t>
            </a:r>
            <a:r>
              <a:rPr dirty="0" sz="2000" spc="-5" b="1">
                <a:solidFill>
                  <a:srgbClr val="009900"/>
                </a:solidFill>
                <a:latin typeface="宋体"/>
                <a:cs typeface="宋体"/>
              </a:rPr>
              <a:t>的 </a:t>
            </a:r>
            <a:r>
              <a:rPr dirty="0" sz="2000" spc="-225" b="1">
                <a:solidFill>
                  <a:srgbClr val="009900"/>
                </a:solidFill>
                <a:latin typeface="宋体"/>
                <a:cs typeface="宋体"/>
              </a:rPr>
              <a:t>类</a:t>
            </a:r>
            <a:r>
              <a:rPr dirty="0" baseline="-20833" sz="3000" spc="-2685" b="1">
                <a:solidFill>
                  <a:srgbClr val="0000CC"/>
                </a:solidFill>
                <a:latin typeface="宋体"/>
                <a:cs typeface="宋体"/>
              </a:rPr>
              <a:t>根</a:t>
            </a:r>
            <a:r>
              <a:rPr dirty="0" sz="2000" spc="-225" b="1">
                <a:solidFill>
                  <a:srgbClr val="009900"/>
                </a:solidFill>
                <a:latin typeface="宋体"/>
                <a:cs typeface="宋体"/>
              </a:rPr>
              <a:t>。</a:t>
            </a:r>
            <a:r>
              <a:rPr dirty="0" baseline="-20833" sz="3000" spc="-2685" b="1">
                <a:solidFill>
                  <a:srgbClr val="0000CC"/>
                </a:solidFill>
                <a:latin typeface="宋体"/>
                <a:cs typeface="宋体"/>
              </a:rPr>
              <a:t>据</a:t>
            </a:r>
            <a:r>
              <a:rPr dirty="0" sz="2000" spc="-225" b="1">
                <a:solidFill>
                  <a:srgbClr val="009900"/>
                </a:solidFill>
                <a:latin typeface="宋体"/>
                <a:cs typeface="宋体"/>
              </a:rPr>
              <a:t>相</a:t>
            </a:r>
            <a:r>
              <a:rPr dirty="0" baseline="-20833" sz="3000" spc="-2685" b="1">
                <a:solidFill>
                  <a:srgbClr val="0000CC"/>
                </a:solidFill>
                <a:latin typeface="宋体"/>
                <a:cs typeface="宋体"/>
              </a:rPr>
              <a:t>抽</a:t>
            </a:r>
            <a:r>
              <a:rPr dirty="0" sz="2000" spc="-225" b="1">
                <a:solidFill>
                  <a:srgbClr val="009900"/>
                </a:solidFill>
                <a:latin typeface="宋体"/>
                <a:cs typeface="宋体"/>
              </a:rPr>
              <a:t>对</a:t>
            </a:r>
            <a:r>
              <a:rPr dirty="0" baseline="-20833" sz="3000" spc="-2685" b="1">
                <a:solidFill>
                  <a:srgbClr val="0000CC"/>
                </a:solidFill>
                <a:latin typeface="宋体"/>
                <a:cs typeface="宋体"/>
              </a:rPr>
              <a:t>象</a:t>
            </a:r>
            <a:r>
              <a:rPr dirty="0" sz="2000" spc="-225" b="1">
                <a:solidFill>
                  <a:srgbClr val="009900"/>
                </a:solidFill>
                <a:latin typeface="宋体"/>
                <a:cs typeface="宋体"/>
              </a:rPr>
              <a:t>于</a:t>
            </a:r>
            <a:r>
              <a:rPr dirty="0" baseline="-20833" sz="3000" spc="-2685" b="1">
                <a:solidFill>
                  <a:srgbClr val="0000CC"/>
                </a:solidFill>
                <a:latin typeface="宋体"/>
                <a:cs typeface="宋体"/>
              </a:rPr>
              <a:t>类</a:t>
            </a:r>
            <a:r>
              <a:rPr dirty="0" sz="2000" spc="-225" b="1">
                <a:solidFill>
                  <a:srgbClr val="009900"/>
                </a:solidFill>
                <a:latin typeface="宋体"/>
                <a:cs typeface="宋体"/>
              </a:rPr>
              <a:t>具</a:t>
            </a:r>
            <a:r>
              <a:rPr dirty="0" baseline="-20833" sz="3000" spc="-2685" b="1">
                <a:solidFill>
                  <a:srgbClr val="0000CC"/>
                </a:solidFill>
                <a:latin typeface="宋体"/>
                <a:cs typeface="宋体"/>
              </a:rPr>
              <a:t>的</a:t>
            </a:r>
            <a:r>
              <a:rPr dirty="0" sz="2000" spc="-225" b="1">
                <a:solidFill>
                  <a:srgbClr val="009900"/>
                </a:solidFill>
                <a:latin typeface="宋体"/>
                <a:cs typeface="宋体"/>
              </a:rPr>
              <a:t>体</a:t>
            </a:r>
            <a:r>
              <a:rPr dirty="0" baseline="-20833" sz="3000" spc="-2685" b="1">
                <a:solidFill>
                  <a:srgbClr val="0000CC"/>
                </a:solidFill>
                <a:latin typeface="宋体"/>
                <a:cs typeface="宋体"/>
              </a:rPr>
              <a:t>概</a:t>
            </a:r>
            <a:r>
              <a:rPr dirty="0" sz="2000" spc="-225" b="1">
                <a:solidFill>
                  <a:srgbClr val="009900"/>
                </a:solidFill>
                <a:latin typeface="宋体"/>
                <a:cs typeface="宋体"/>
              </a:rPr>
              <a:t>类</a:t>
            </a:r>
            <a:r>
              <a:rPr dirty="0" baseline="-20833" sz="3000" spc="-2685" b="1">
                <a:solidFill>
                  <a:srgbClr val="0000CC"/>
                </a:solidFill>
                <a:latin typeface="宋体"/>
                <a:cs typeface="宋体"/>
              </a:rPr>
              <a:t>念</a:t>
            </a:r>
            <a:r>
              <a:rPr dirty="0" sz="2000" spc="-225" b="1">
                <a:solidFill>
                  <a:srgbClr val="009900"/>
                </a:solidFill>
                <a:latin typeface="宋体"/>
                <a:cs typeface="宋体"/>
              </a:rPr>
              <a:t>，</a:t>
            </a:r>
            <a:r>
              <a:rPr dirty="0" baseline="-20833" sz="3000" spc="-2685" b="1">
                <a:solidFill>
                  <a:srgbClr val="0000CC"/>
                </a:solidFill>
                <a:latin typeface="宋体"/>
                <a:cs typeface="宋体"/>
              </a:rPr>
              <a:t>和</a:t>
            </a:r>
            <a:r>
              <a:rPr dirty="0" sz="2000" spc="-225" b="1">
                <a:solidFill>
                  <a:srgbClr val="009900"/>
                </a:solidFill>
                <a:latin typeface="宋体"/>
                <a:cs typeface="宋体"/>
              </a:rPr>
              <a:t>它</a:t>
            </a:r>
            <a:r>
              <a:rPr dirty="0" baseline="-20833" sz="3000" spc="-2685" b="1">
                <a:solidFill>
                  <a:srgbClr val="0000CC"/>
                </a:solidFill>
                <a:latin typeface="宋体"/>
                <a:cs typeface="宋体"/>
              </a:rPr>
              <a:t>语</a:t>
            </a:r>
            <a:r>
              <a:rPr dirty="0" sz="2000" spc="-225" b="1">
                <a:solidFill>
                  <a:srgbClr val="009900"/>
                </a:solidFill>
                <a:latin typeface="宋体"/>
                <a:cs typeface="宋体"/>
              </a:rPr>
              <a:t>表</a:t>
            </a:r>
            <a:r>
              <a:rPr dirty="0" baseline="-20833" sz="3000" spc="-2685" b="1">
                <a:solidFill>
                  <a:srgbClr val="0000CC"/>
                </a:solidFill>
                <a:latin typeface="宋体"/>
                <a:cs typeface="宋体"/>
              </a:rPr>
              <a:t>法</a:t>
            </a:r>
            <a:r>
              <a:rPr dirty="0" sz="2000" spc="-225" b="1">
                <a:solidFill>
                  <a:srgbClr val="009900"/>
                </a:solidFill>
                <a:latin typeface="宋体"/>
                <a:cs typeface="宋体"/>
              </a:rPr>
              <a:t>示</a:t>
            </a:r>
            <a:r>
              <a:rPr dirty="0" baseline="-20833" sz="3000" spc="-2685" b="1">
                <a:solidFill>
                  <a:srgbClr val="0000CC"/>
                </a:solidFill>
                <a:latin typeface="宋体"/>
                <a:cs typeface="宋体"/>
              </a:rPr>
              <a:t>，</a:t>
            </a:r>
            <a:r>
              <a:rPr dirty="0" sz="2000" spc="-225" b="1">
                <a:solidFill>
                  <a:srgbClr val="009900"/>
                </a:solidFill>
                <a:latin typeface="宋体"/>
                <a:cs typeface="宋体"/>
              </a:rPr>
              <a:t>更</a:t>
            </a:r>
            <a:r>
              <a:rPr dirty="0" baseline="-20833" sz="3000" spc="-2685" b="1">
                <a:solidFill>
                  <a:srgbClr val="0000CC"/>
                </a:solidFill>
                <a:latin typeface="宋体"/>
                <a:cs typeface="宋体"/>
              </a:rPr>
              <a:t>判</a:t>
            </a:r>
            <a:r>
              <a:rPr dirty="0" sz="2000" spc="-225" b="1">
                <a:solidFill>
                  <a:srgbClr val="009900"/>
                </a:solidFill>
                <a:latin typeface="宋体"/>
                <a:cs typeface="宋体"/>
              </a:rPr>
              <a:t>高</a:t>
            </a:r>
            <a:r>
              <a:rPr dirty="0" baseline="-20833" sz="3000" spc="-2685" b="1">
                <a:solidFill>
                  <a:srgbClr val="0000CC"/>
                </a:solidFill>
                <a:latin typeface="宋体"/>
                <a:cs typeface="宋体"/>
              </a:rPr>
              <a:t>断</a:t>
            </a:r>
            <a:r>
              <a:rPr dirty="0" sz="2000" spc="-225" b="1">
                <a:solidFill>
                  <a:srgbClr val="009900"/>
                </a:solidFill>
                <a:latin typeface="宋体"/>
                <a:cs typeface="宋体"/>
              </a:rPr>
              <a:t>层</a:t>
            </a:r>
            <a:r>
              <a:rPr dirty="0" baseline="-20833" sz="3000" spc="-2685" b="1">
                <a:solidFill>
                  <a:srgbClr val="0000CC"/>
                </a:solidFill>
                <a:latin typeface="宋体"/>
                <a:cs typeface="宋体"/>
              </a:rPr>
              <a:t>以</a:t>
            </a:r>
            <a:r>
              <a:rPr dirty="0" sz="2000" spc="-225" b="1">
                <a:solidFill>
                  <a:srgbClr val="009900"/>
                </a:solidFill>
                <a:latin typeface="宋体"/>
                <a:cs typeface="宋体"/>
              </a:rPr>
              <a:t>次</a:t>
            </a:r>
            <a:r>
              <a:rPr dirty="0" baseline="-20833" sz="3000" spc="-2685" b="1">
                <a:solidFill>
                  <a:srgbClr val="0000CC"/>
                </a:solidFill>
                <a:latin typeface="宋体"/>
                <a:cs typeface="宋体"/>
              </a:rPr>
              <a:t>下</a:t>
            </a:r>
            <a:r>
              <a:rPr dirty="0" sz="2000" spc="-225" b="1">
                <a:solidFill>
                  <a:srgbClr val="009900"/>
                </a:solidFill>
                <a:latin typeface="宋体"/>
                <a:cs typeface="宋体"/>
              </a:rPr>
              <a:t>的</a:t>
            </a:r>
            <a:r>
              <a:rPr dirty="0" baseline="-20833" sz="3000" spc="-2685" b="1">
                <a:solidFill>
                  <a:srgbClr val="0000CC"/>
                </a:solidFill>
                <a:latin typeface="宋体"/>
                <a:cs typeface="宋体"/>
              </a:rPr>
              <a:t>语</a:t>
            </a:r>
            <a:r>
              <a:rPr dirty="0" sz="2000" spc="-225" b="1">
                <a:solidFill>
                  <a:srgbClr val="009900"/>
                </a:solidFill>
                <a:latin typeface="宋体"/>
                <a:cs typeface="宋体"/>
              </a:rPr>
              <a:t>抽</a:t>
            </a:r>
            <a:r>
              <a:rPr dirty="0" baseline="-20833" sz="3000" spc="-2685" b="1">
                <a:solidFill>
                  <a:srgbClr val="0000CC"/>
                </a:solidFill>
                <a:latin typeface="宋体"/>
                <a:cs typeface="宋体"/>
              </a:rPr>
              <a:t>句</a:t>
            </a:r>
            <a:r>
              <a:rPr dirty="0" sz="2000" spc="-225" b="1">
                <a:solidFill>
                  <a:srgbClr val="009900"/>
                </a:solidFill>
                <a:latin typeface="宋体"/>
                <a:cs typeface="宋体"/>
              </a:rPr>
              <a:t>象</a:t>
            </a:r>
            <a:r>
              <a:rPr dirty="0" baseline="-20833" sz="3000" spc="-2685" b="1">
                <a:solidFill>
                  <a:srgbClr val="0000CC"/>
                </a:solidFill>
                <a:latin typeface="宋体"/>
                <a:cs typeface="宋体"/>
              </a:rPr>
              <a:t>的</a:t>
            </a:r>
            <a:r>
              <a:rPr dirty="0" sz="2000" spc="-225" b="1">
                <a:solidFill>
                  <a:srgbClr val="009900"/>
                </a:solidFill>
                <a:latin typeface="宋体"/>
                <a:cs typeface="宋体"/>
              </a:rPr>
              <a:t>概</a:t>
            </a:r>
            <a:r>
              <a:rPr dirty="0" baseline="-20833" sz="3000" spc="-2685" b="1">
                <a:solidFill>
                  <a:srgbClr val="0000CC"/>
                </a:solidFill>
                <a:latin typeface="宋体"/>
                <a:cs typeface="宋体"/>
              </a:rPr>
              <a:t>正</a:t>
            </a:r>
            <a:r>
              <a:rPr dirty="0" sz="2000" spc="-225" b="1">
                <a:solidFill>
                  <a:srgbClr val="009900"/>
                </a:solidFill>
                <a:latin typeface="宋体"/>
                <a:cs typeface="宋体"/>
              </a:rPr>
              <a:t>念</a:t>
            </a:r>
            <a:r>
              <a:rPr dirty="0" baseline="-20833" sz="3000" spc="-2685" b="1">
                <a:solidFill>
                  <a:srgbClr val="0000CC"/>
                </a:solidFill>
                <a:latin typeface="宋体"/>
                <a:cs typeface="宋体"/>
              </a:rPr>
              <a:t>误</a:t>
            </a:r>
            <a:r>
              <a:rPr dirty="0" sz="2000" spc="-225" b="1">
                <a:solidFill>
                  <a:srgbClr val="009900"/>
                </a:solidFill>
                <a:latin typeface="宋体"/>
                <a:cs typeface="宋体"/>
              </a:rPr>
              <a:t>。</a:t>
            </a:r>
            <a:r>
              <a:rPr dirty="0" baseline="-20833" sz="3000" spc="-7" b="1">
                <a:solidFill>
                  <a:srgbClr val="0000CC"/>
                </a:solidFill>
                <a:latin typeface="宋体"/>
                <a:cs typeface="宋体"/>
              </a:rPr>
              <a:t>：</a:t>
            </a:r>
            <a:endParaRPr baseline="-20833" sz="3000">
              <a:latin typeface="宋体"/>
              <a:cs typeface="宋体"/>
            </a:endParaRPr>
          </a:p>
          <a:p>
            <a:pPr marL="38100" marR="30480" indent="266700">
              <a:lnSpc>
                <a:spcPts val="1950"/>
              </a:lnSpc>
              <a:spcBef>
                <a:spcPts val="439"/>
              </a:spcBef>
            </a:pPr>
            <a:r>
              <a:rPr dirty="0" sz="2000" spc="10" b="1">
                <a:solidFill>
                  <a:srgbClr val="FF0000"/>
                </a:solidFill>
                <a:latin typeface="宋体"/>
                <a:cs typeface="宋体"/>
              </a:rPr>
              <a:t>从语法上讲</a:t>
            </a:r>
            <a:r>
              <a:rPr dirty="0" sz="2000" spc="10" b="1">
                <a:solidFill>
                  <a:srgbClr val="009900"/>
                </a:solidFill>
                <a:latin typeface="宋体"/>
                <a:cs typeface="宋体"/>
              </a:rPr>
              <a:t>，</a:t>
            </a:r>
            <a:r>
              <a:rPr dirty="0" sz="2000" spc="10" b="1">
                <a:solidFill>
                  <a:srgbClr val="0000E4"/>
                </a:solidFill>
                <a:latin typeface="宋体"/>
                <a:cs typeface="宋体"/>
              </a:rPr>
              <a:t>含有纯虚函数的类称</a:t>
            </a:r>
            <a:r>
              <a:rPr dirty="0" sz="2000" spc="15" b="1">
                <a:solidFill>
                  <a:srgbClr val="0000E4"/>
                </a:solidFill>
                <a:latin typeface="宋体"/>
                <a:cs typeface="宋体"/>
              </a:rPr>
              <a:t>为抽象类。抽象类中除了纯虚函</a:t>
            </a:r>
            <a:r>
              <a:rPr dirty="0" sz="2000" spc="-5" b="1">
                <a:solidFill>
                  <a:srgbClr val="0000E4"/>
                </a:solidFill>
                <a:latin typeface="宋体"/>
                <a:cs typeface="宋体"/>
              </a:rPr>
              <a:t>数 </a:t>
            </a:r>
            <a:r>
              <a:rPr dirty="0" baseline="-12500" sz="3000" spc="-337" b="1">
                <a:solidFill>
                  <a:srgbClr val="0000E4"/>
                </a:solidFill>
                <a:latin typeface="宋体"/>
                <a:cs typeface="宋体"/>
              </a:rPr>
              <a:t>外</a:t>
            </a:r>
            <a:r>
              <a:rPr dirty="0" sz="2000" spc="-1005" b="1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dirty="0" baseline="-12500" sz="3000" spc="-1522" b="1">
                <a:solidFill>
                  <a:srgbClr val="0000E4"/>
                </a:solidFill>
                <a:latin typeface="宋体"/>
                <a:cs typeface="宋体"/>
              </a:rPr>
              <a:t>还</a:t>
            </a:r>
            <a:r>
              <a:rPr dirty="0" sz="2000" spc="-275" b="1">
                <a:solidFill>
                  <a:srgbClr val="0000CC"/>
                </a:solidFill>
                <a:latin typeface="Times New Roman"/>
                <a:cs typeface="Times New Roman"/>
              </a:rPr>
              <a:t>ig</a:t>
            </a:r>
            <a:r>
              <a:rPr dirty="0" baseline="-12500" sz="3000" spc="-2204" b="1">
                <a:solidFill>
                  <a:srgbClr val="0000E4"/>
                </a:solidFill>
                <a:latin typeface="宋体"/>
                <a:cs typeface="宋体"/>
              </a:rPr>
              <a:t>可</a:t>
            </a:r>
            <a:r>
              <a:rPr dirty="0" sz="2000" spc="-270" b="1">
                <a:solidFill>
                  <a:srgbClr val="0000CC"/>
                </a:solidFill>
                <a:latin typeface="Times New Roman"/>
                <a:cs typeface="Times New Roman"/>
              </a:rPr>
              <a:t>ur</a:t>
            </a:r>
            <a:r>
              <a:rPr dirty="0" baseline="-12500" sz="3000" spc="-2279" b="1">
                <a:solidFill>
                  <a:srgbClr val="0000E4"/>
                </a:solidFill>
                <a:latin typeface="宋体"/>
                <a:cs typeface="宋体"/>
              </a:rPr>
              <a:t>以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spc="-875" b="1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baseline="-12500" sz="3000" spc="-1710" b="1">
                <a:solidFill>
                  <a:srgbClr val="0000E4"/>
                </a:solidFill>
                <a:latin typeface="宋体"/>
                <a:cs typeface="宋体"/>
              </a:rPr>
              <a:t>包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;</a:t>
            </a:r>
            <a:r>
              <a:rPr dirty="0" sz="2000" spc="-3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baseline="-12500" sz="3000" spc="-2227" b="1">
                <a:solidFill>
                  <a:srgbClr val="0000E4"/>
                </a:solidFill>
                <a:latin typeface="宋体"/>
                <a:cs typeface="宋体"/>
              </a:rPr>
              <a:t>括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2000" spc="-1639" b="1">
                <a:solidFill>
                  <a:srgbClr val="0000CC"/>
                </a:solidFill>
                <a:latin typeface="宋体"/>
                <a:cs typeface="宋体"/>
              </a:rPr>
              <a:t>错</a:t>
            </a:r>
            <a:r>
              <a:rPr dirty="0" baseline="-12500" sz="3000" spc="-562" b="1">
                <a:solidFill>
                  <a:srgbClr val="0000E4"/>
                </a:solidFill>
                <a:latin typeface="宋体"/>
                <a:cs typeface="宋体"/>
              </a:rPr>
              <a:t>其</a:t>
            </a:r>
            <a:r>
              <a:rPr dirty="0" sz="2000" spc="-1639" b="1">
                <a:solidFill>
                  <a:srgbClr val="0000CC"/>
                </a:solidFill>
                <a:latin typeface="宋体"/>
                <a:cs typeface="宋体"/>
              </a:rPr>
              <a:t>，</a:t>
            </a:r>
            <a:r>
              <a:rPr dirty="0" baseline="-12500" sz="3000" spc="-562" b="1">
                <a:solidFill>
                  <a:srgbClr val="0000E4"/>
                </a:solidFill>
                <a:latin typeface="宋体"/>
                <a:cs typeface="宋体"/>
              </a:rPr>
              <a:t>它</a:t>
            </a:r>
            <a:r>
              <a:rPr dirty="0" sz="2000" spc="-1639" b="1">
                <a:solidFill>
                  <a:srgbClr val="0000CC"/>
                </a:solidFill>
                <a:latin typeface="宋体"/>
                <a:cs typeface="宋体"/>
              </a:rPr>
              <a:t>不</a:t>
            </a:r>
            <a:r>
              <a:rPr dirty="0" baseline="-12500" sz="3000" spc="-562" b="1">
                <a:solidFill>
                  <a:srgbClr val="0000E4"/>
                </a:solidFill>
                <a:latin typeface="宋体"/>
                <a:cs typeface="宋体"/>
              </a:rPr>
              <a:t>函</a:t>
            </a:r>
            <a:r>
              <a:rPr dirty="0" sz="2000" spc="-1639" b="1">
                <a:solidFill>
                  <a:srgbClr val="0000CC"/>
                </a:solidFill>
                <a:latin typeface="宋体"/>
                <a:cs typeface="宋体"/>
              </a:rPr>
              <a:t>能</a:t>
            </a:r>
            <a:r>
              <a:rPr dirty="0" baseline="-12500" sz="3000" spc="-562" b="1">
                <a:solidFill>
                  <a:srgbClr val="0000E4"/>
                </a:solidFill>
                <a:latin typeface="宋体"/>
                <a:cs typeface="宋体"/>
              </a:rPr>
              <a:t>数</a:t>
            </a:r>
            <a:r>
              <a:rPr dirty="0" sz="2000" spc="-1639" b="1">
                <a:solidFill>
                  <a:srgbClr val="0000CC"/>
                </a:solidFill>
                <a:latin typeface="宋体"/>
                <a:cs typeface="宋体"/>
              </a:rPr>
              <a:t>创</a:t>
            </a:r>
            <a:r>
              <a:rPr dirty="0" baseline="-12500" sz="3000" spc="-562" b="1">
                <a:solidFill>
                  <a:srgbClr val="0000E4"/>
                </a:solidFill>
                <a:latin typeface="宋体"/>
                <a:cs typeface="宋体"/>
              </a:rPr>
              <a:t>。</a:t>
            </a:r>
            <a:r>
              <a:rPr dirty="0" sz="2000" b="1">
                <a:solidFill>
                  <a:srgbClr val="0000CC"/>
                </a:solidFill>
                <a:latin typeface="宋体"/>
                <a:cs typeface="宋体"/>
              </a:rPr>
              <a:t>建抽象类的对</a:t>
            </a:r>
            <a:r>
              <a:rPr dirty="0" sz="2000" spc="-5" b="1">
                <a:solidFill>
                  <a:srgbClr val="0000CC"/>
                </a:solidFill>
                <a:latin typeface="宋体"/>
                <a:cs typeface="宋体"/>
              </a:rPr>
              <a:t>象</a:t>
            </a:r>
            <a:endParaRPr sz="2000">
              <a:latin typeface="宋体"/>
              <a:cs typeface="宋体"/>
            </a:endParaRPr>
          </a:p>
          <a:p>
            <a:pPr algn="just" marL="38100" marR="30480">
              <a:lnSpc>
                <a:spcPct val="90700"/>
              </a:lnSpc>
              <a:spcBef>
                <a:spcPts val="680"/>
              </a:spcBef>
              <a:buClr>
                <a:srgbClr val="009900"/>
              </a:buClr>
              <a:buFont typeface="Wingdings"/>
              <a:buChar char=""/>
              <a:tabLst>
                <a:tab pos="265430" algn="l"/>
              </a:tabLst>
            </a:pPr>
            <a:r>
              <a:rPr dirty="0" baseline="-20833" sz="3000" spc="-1372" b="1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dirty="0" sz="2000" spc="-1105" b="1">
                <a:solidFill>
                  <a:srgbClr val="009900"/>
                </a:solidFill>
                <a:latin typeface="宋体"/>
                <a:cs typeface="宋体"/>
              </a:rPr>
              <a:t>抽</a:t>
            </a:r>
            <a:r>
              <a:rPr dirty="0" baseline="-20833" sz="3000" spc="-337" b="1">
                <a:solidFill>
                  <a:srgbClr val="0000CC"/>
                </a:solidFill>
                <a:latin typeface="Times New Roman"/>
                <a:cs typeface="Times New Roman"/>
              </a:rPr>
              <a:t>ig</a:t>
            </a:r>
            <a:r>
              <a:rPr dirty="0" sz="2000" spc="-1570" b="1">
                <a:solidFill>
                  <a:srgbClr val="009900"/>
                </a:solidFill>
                <a:latin typeface="宋体"/>
                <a:cs typeface="宋体"/>
              </a:rPr>
              <a:t>象</a:t>
            </a:r>
            <a:r>
              <a:rPr dirty="0" baseline="-20833" sz="3000" spc="-322" b="1">
                <a:solidFill>
                  <a:srgbClr val="0000CC"/>
                </a:solidFill>
                <a:latin typeface="Times New Roman"/>
                <a:cs typeface="Times New Roman"/>
              </a:rPr>
              <a:t>ur</a:t>
            </a:r>
            <a:r>
              <a:rPr dirty="0" sz="2000" spc="-1630" b="1">
                <a:solidFill>
                  <a:srgbClr val="009900"/>
                </a:solidFill>
                <a:latin typeface="宋体"/>
                <a:cs typeface="宋体"/>
              </a:rPr>
              <a:t>类</a:t>
            </a:r>
            <a:r>
              <a:rPr dirty="0" baseline="-20833" sz="3000" b="1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baseline="-20833" sz="3000" spc="22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3000" spc="-1132" b="1">
                <a:solidFill>
                  <a:srgbClr val="0000CC"/>
                </a:solidFill>
                <a:latin typeface="Times New Roman"/>
                <a:cs typeface="Times New Roman"/>
              </a:rPr>
              <a:t>*</a:t>
            </a:r>
            <a:r>
              <a:rPr dirty="0" sz="2000" spc="-1260" b="1">
                <a:solidFill>
                  <a:srgbClr val="009900"/>
                </a:solidFill>
                <a:latin typeface="宋体"/>
                <a:cs typeface="宋体"/>
              </a:rPr>
              <a:t>只</a:t>
            </a:r>
            <a:r>
              <a:rPr dirty="0" baseline="-20833" sz="3000" spc="-397" b="1">
                <a:solidFill>
                  <a:srgbClr val="0000CC"/>
                </a:solidFill>
                <a:latin typeface="Times New Roman"/>
                <a:cs typeface="Times New Roman"/>
              </a:rPr>
              <a:t>pt</a:t>
            </a:r>
            <a:r>
              <a:rPr dirty="0" sz="2000" spc="-1505" b="1">
                <a:solidFill>
                  <a:srgbClr val="009900"/>
                </a:solidFill>
                <a:latin typeface="宋体"/>
                <a:cs typeface="宋体"/>
              </a:rPr>
              <a:t>能</a:t>
            </a:r>
            <a:r>
              <a:rPr dirty="0" baseline="-20833" sz="3000" spc="-37" b="1">
                <a:solidFill>
                  <a:srgbClr val="0000CC"/>
                </a:solidFill>
                <a:latin typeface="Times New Roman"/>
                <a:cs typeface="Times New Roman"/>
              </a:rPr>
              <a:t>r;</a:t>
            </a:r>
            <a:r>
              <a:rPr dirty="0" sz="2000" spc="-969" b="1">
                <a:solidFill>
                  <a:srgbClr val="009900"/>
                </a:solidFill>
                <a:latin typeface="宋体"/>
                <a:cs typeface="宋体"/>
              </a:rPr>
              <a:t>用</a:t>
            </a:r>
            <a:r>
              <a:rPr dirty="0" baseline="-20833" sz="3000" spc="-104" b="1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2000" spc="-1880" b="1">
                <a:solidFill>
                  <a:srgbClr val="009900"/>
                </a:solidFill>
                <a:latin typeface="宋体"/>
                <a:cs typeface="宋体"/>
              </a:rPr>
              <a:t>来</a:t>
            </a:r>
            <a:r>
              <a:rPr dirty="0" baseline="-20833" sz="3000" spc="-187" b="1">
                <a:solidFill>
                  <a:srgbClr val="0000CC"/>
                </a:solidFill>
                <a:latin typeface="宋体"/>
                <a:cs typeface="宋体"/>
              </a:rPr>
              <a:t>对</a:t>
            </a:r>
            <a:r>
              <a:rPr dirty="0" sz="2000" spc="-1889" b="1">
                <a:solidFill>
                  <a:srgbClr val="009900"/>
                </a:solidFill>
                <a:latin typeface="宋体"/>
                <a:cs typeface="宋体"/>
              </a:rPr>
              <a:t>作</a:t>
            </a:r>
            <a:r>
              <a:rPr dirty="0" baseline="-20833" sz="3000" spc="-172" b="1">
                <a:solidFill>
                  <a:srgbClr val="0000CC"/>
                </a:solidFill>
                <a:latin typeface="宋体"/>
                <a:cs typeface="宋体"/>
              </a:rPr>
              <a:t>，</a:t>
            </a:r>
            <a:r>
              <a:rPr dirty="0" sz="2000" spc="-1900" b="1">
                <a:solidFill>
                  <a:srgbClr val="009900"/>
                </a:solidFill>
                <a:latin typeface="宋体"/>
                <a:cs typeface="宋体"/>
              </a:rPr>
              <a:t>为</a:t>
            </a:r>
            <a:r>
              <a:rPr dirty="0" baseline="-20833" sz="3000" spc="-157" b="1">
                <a:solidFill>
                  <a:srgbClr val="0000CC"/>
                </a:solidFill>
                <a:latin typeface="宋体"/>
                <a:cs typeface="宋体"/>
              </a:rPr>
              <a:t>可</a:t>
            </a:r>
            <a:r>
              <a:rPr dirty="0" sz="2000" spc="-1910" b="1">
                <a:solidFill>
                  <a:srgbClr val="009900"/>
                </a:solidFill>
                <a:latin typeface="宋体"/>
                <a:cs typeface="宋体"/>
              </a:rPr>
              <a:t>派</a:t>
            </a:r>
            <a:r>
              <a:rPr dirty="0" baseline="-20833" sz="3000" spc="-142" b="1">
                <a:solidFill>
                  <a:srgbClr val="0000CC"/>
                </a:solidFill>
                <a:latin typeface="宋体"/>
                <a:cs typeface="宋体"/>
              </a:rPr>
              <a:t>以</a:t>
            </a:r>
            <a:r>
              <a:rPr dirty="0" sz="2000" spc="-1920" b="1">
                <a:solidFill>
                  <a:srgbClr val="009900"/>
                </a:solidFill>
                <a:latin typeface="宋体"/>
                <a:cs typeface="宋体"/>
              </a:rPr>
              <a:t>生</a:t>
            </a:r>
            <a:r>
              <a:rPr dirty="0" baseline="-20833" sz="3000" spc="-127" b="1">
                <a:solidFill>
                  <a:srgbClr val="0000CC"/>
                </a:solidFill>
                <a:latin typeface="宋体"/>
                <a:cs typeface="宋体"/>
              </a:rPr>
              <a:t>声</a:t>
            </a:r>
            <a:r>
              <a:rPr dirty="0" sz="2000" spc="-1930" b="1">
                <a:solidFill>
                  <a:srgbClr val="009900"/>
                </a:solidFill>
                <a:latin typeface="宋体"/>
                <a:cs typeface="宋体"/>
              </a:rPr>
              <a:t>其</a:t>
            </a:r>
            <a:r>
              <a:rPr dirty="0" baseline="-20833" sz="3000" spc="-112" b="1">
                <a:solidFill>
                  <a:srgbClr val="0000CC"/>
                </a:solidFill>
                <a:latin typeface="宋体"/>
                <a:cs typeface="宋体"/>
              </a:rPr>
              <a:t>明</a:t>
            </a:r>
            <a:r>
              <a:rPr dirty="0" sz="2000" spc="-1939" b="1">
                <a:solidFill>
                  <a:srgbClr val="009900"/>
                </a:solidFill>
                <a:latin typeface="宋体"/>
                <a:cs typeface="宋体"/>
              </a:rPr>
              <a:t>它</a:t>
            </a:r>
            <a:r>
              <a:rPr dirty="0" baseline="-20833" sz="3000" spc="-97" b="1">
                <a:solidFill>
                  <a:srgbClr val="0000CC"/>
                </a:solidFill>
                <a:latin typeface="宋体"/>
                <a:cs typeface="宋体"/>
              </a:rPr>
              <a:t>指</a:t>
            </a:r>
            <a:r>
              <a:rPr dirty="0" sz="2000" spc="-1950" b="1">
                <a:solidFill>
                  <a:srgbClr val="009900"/>
                </a:solidFill>
                <a:latin typeface="宋体"/>
                <a:cs typeface="宋体"/>
              </a:rPr>
              <a:t>类</a:t>
            </a:r>
            <a:r>
              <a:rPr dirty="0" baseline="-20833" sz="3000" spc="-82" b="1">
                <a:solidFill>
                  <a:srgbClr val="0000CC"/>
                </a:solidFill>
                <a:latin typeface="宋体"/>
                <a:cs typeface="宋体"/>
              </a:rPr>
              <a:t>向</a:t>
            </a:r>
            <a:r>
              <a:rPr dirty="0" sz="2000" spc="-1960" b="1">
                <a:solidFill>
                  <a:srgbClr val="009900"/>
                </a:solidFill>
                <a:latin typeface="宋体"/>
                <a:cs typeface="宋体"/>
              </a:rPr>
              <a:t>的</a:t>
            </a:r>
            <a:r>
              <a:rPr dirty="0" baseline="-20833" sz="3000" spc="-67" b="1">
                <a:solidFill>
                  <a:srgbClr val="0000CC"/>
                </a:solidFill>
                <a:latin typeface="宋体"/>
                <a:cs typeface="宋体"/>
              </a:rPr>
              <a:t>抽</a:t>
            </a:r>
            <a:r>
              <a:rPr dirty="0" sz="2000" spc="-1970" b="1">
                <a:solidFill>
                  <a:srgbClr val="009900"/>
                </a:solidFill>
                <a:latin typeface="宋体"/>
                <a:cs typeface="宋体"/>
              </a:rPr>
              <a:t>基</a:t>
            </a:r>
            <a:r>
              <a:rPr dirty="0" baseline="-20833" sz="3000" b="1">
                <a:solidFill>
                  <a:srgbClr val="0000CC"/>
                </a:solidFill>
                <a:latin typeface="宋体"/>
                <a:cs typeface="宋体"/>
              </a:rPr>
              <a:t>象</a:t>
            </a:r>
            <a:r>
              <a:rPr dirty="0" baseline="-20833" sz="3000" spc="-22" b="1">
                <a:solidFill>
                  <a:srgbClr val="0000CC"/>
                </a:solidFill>
                <a:latin typeface="宋体"/>
                <a:cs typeface="宋体"/>
              </a:rPr>
              <a:t>类</a:t>
            </a:r>
            <a:r>
              <a:rPr dirty="0" sz="2000" spc="-2000" b="1">
                <a:solidFill>
                  <a:srgbClr val="009900"/>
                </a:solidFill>
                <a:latin typeface="宋体"/>
                <a:cs typeface="宋体"/>
              </a:rPr>
              <a:t>，</a:t>
            </a:r>
            <a:r>
              <a:rPr dirty="0" baseline="-20833" sz="3000" b="1">
                <a:solidFill>
                  <a:srgbClr val="0000CC"/>
                </a:solidFill>
                <a:latin typeface="宋体"/>
                <a:cs typeface="宋体"/>
              </a:rPr>
              <a:t>的</a:t>
            </a:r>
            <a:r>
              <a:rPr dirty="0" baseline="-20833" sz="3000" spc="-3015" b="1">
                <a:solidFill>
                  <a:srgbClr val="0000CC"/>
                </a:solidFill>
                <a:latin typeface="宋体"/>
                <a:cs typeface="宋体"/>
              </a:rPr>
              <a:t>指</a:t>
            </a:r>
            <a:r>
              <a:rPr dirty="0" sz="2000" spc="-5" b="1">
                <a:solidFill>
                  <a:srgbClr val="009900"/>
                </a:solidFill>
                <a:latin typeface="宋体"/>
                <a:cs typeface="宋体"/>
              </a:rPr>
              <a:t>而</a:t>
            </a:r>
            <a:r>
              <a:rPr dirty="0" baseline="-20833" sz="3000" spc="-2992" b="1">
                <a:solidFill>
                  <a:srgbClr val="0000CC"/>
                </a:solidFill>
                <a:latin typeface="宋体"/>
                <a:cs typeface="宋体"/>
              </a:rPr>
              <a:t>针</a:t>
            </a:r>
            <a:r>
              <a:rPr dirty="0" sz="2000" spc="15" b="1">
                <a:solidFill>
                  <a:srgbClr val="009900"/>
                </a:solidFill>
                <a:latin typeface="宋体"/>
                <a:cs typeface="宋体"/>
              </a:rPr>
              <a:t>不能创建抽象类的对象</a:t>
            </a:r>
            <a:r>
              <a:rPr dirty="0" sz="2000" spc="-5" b="1">
                <a:solidFill>
                  <a:srgbClr val="009900"/>
                </a:solidFill>
                <a:latin typeface="宋体"/>
                <a:cs typeface="宋体"/>
              </a:rPr>
              <a:t>。 </a:t>
            </a:r>
            <a:r>
              <a:rPr dirty="0" sz="2000" spc="15" b="1">
                <a:solidFill>
                  <a:srgbClr val="009900"/>
                </a:solidFill>
                <a:latin typeface="宋体"/>
                <a:cs typeface="宋体"/>
              </a:rPr>
              <a:t>即抽象类只能通过它的派生类来实例化。某个抽象类的派生类又称为</a:t>
            </a:r>
            <a:r>
              <a:rPr dirty="0" sz="2000" spc="-5" b="1">
                <a:solidFill>
                  <a:srgbClr val="009900"/>
                </a:solidFill>
                <a:latin typeface="宋体"/>
                <a:cs typeface="宋体"/>
              </a:rPr>
              <a:t>它 </a:t>
            </a:r>
            <a:r>
              <a:rPr dirty="0" baseline="-12500" sz="3000" spc="-337" b="1">
                <a:solidFill>
                  <a:srgbClr val="009900"/>
                </a:solidFill>
                <a:latin typeface="宋体"/>
                <a:cs typeface="宋体"/>
              </a:rPr>
              <a:t>的</a:t>
            </a:r>
            <a:r>
              <a:rPr dirty="0" sz="2000" spc="-1005" b="1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dirty="0" baseline="-12500" sz="3000" spc="-1522" b="1">
                <a:solidFill>
                  <a:srgbClr val="009900"/>
                </a:solidFill>
                <a:latin typeface="宋体"/>
                <a:cs typeface="宋体"/>
              </a:rPr>
              <a:t>实</a:t>
            </a:r>
            <a:r>
              <a:rPr dirty="0" sz="2000" spc="-275" b="1">
                <a:solidFill>
                  <a:srgbClr val="0000CC"/>
                </a:solidFill>
                <a:latin typeface="Times New Roman"/>
                <a:cs typeface="Times New Roman"/>
              </a:rPr>
              <a:t>ig</a:t>
            </a:r>
            <a:r>
              <a:rPr dirty="0" baseline="-12500" sz="3000" spc="-2204" b="1">
                <a:solidFill>
                  <a:srgbClr val="009900"/>
                </a:solidFill>
                <a:latin typeface="宋体"/>
                <a:cs typeface="宋体"/>
              </a:rPr>
              <a:t>现</a:t>
            </a:r>
            <a:r>
              <a:rPr dirty="0" sz="2000" spc="-270" b="1">
                <a:solidFill>
                  <a:srgbClr val="0000CC"/>
                </a:solidFill>
                <a:latin typeface="Times New Roman"/>
                <a:cs typeface="Times New Roman"/>
              </a:rPr>
              <a:t>ur</a:t>
            </a:r>
            <a:r>
              <a:rPr dirty="0" baseline="-12500" sz="3000" spc="-2279" b="1">
                <a:solidFill>
                  <a:srgbClr val="009900"/>
                </a:solidFill>
                <a:latin typeface="宋体"/>
                <a:cs typeface="宋体"/>
              </a:rPr>
              <a:t>类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spc="-545" b="1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dirty="0" baseline="-12500" sz="3000" spc="-2212" b="1">
                <a:solidFill>
                  <a:srgbClr val="009900"/>
                </a:solidFill>
                <a:latin typeface="宋体"/>
                <a:cs typeface="宋体"/>
              </a:rPr>
              <a:t>。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unction1();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2000" b="1">
                <a:solidFill>
                  <a:srgbClr val="0000CC"/>
                </a:solidFill>
                <a:latin typeface="宋体"/>
                <a:cs typeface="宋体"/>
              </a:rPr>
              <a:t>错，抽象类不能作为函数返回类</a:t>
            </a:r>
            <a:r>
              <a:rPr dirty="0" sz="2000" spc="-5" b="1">
                <a:solidFill>
                  <a:srgbClr val="0000CC"/>
                </a:solidFill>
                <a:latin typeface="宋体"/>
                <a:cs typeface="宋体"/>
              </a:rPr>
              <a:t>型</a:t>
            </a:r>
            <a:endParaRPr sz="2000">
              <a:latin typeface="宋体"/>
              <a:cs typeface="宋体"/>
            </a:endParaRPr>
          </a:p>
          <a:p>
            <a:pPr algn="just" marL="38100" marR="30480">
              <a:lnSpc>
                <a:spcPct val="75000"/>
              </a:lnSpc>
              <a:spcBef>
                <a:spcPts val="1800"/>
              </a:spcBef>
              <a:buClr>
                <a:srgbClr val="0000E4"/>
              </a:buClr>
              <a:buFont typeface="Wingdings"/>
              <a:buChar char=""/>
              <a:tabLst>
                <a:tab pos="265430" algn="l"/>
              </a:tabLst>
            </a:pPr>
            <a:r>
              <a:rPr dirty="0" sz="2000" spc="-690" b="1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20833" sz="3000" spc="-1987" b="1">
                <a:solidFill>
                  <a:srgbClr val="0000E4"/>
                </a:solidFill>
                <a:latin typeface="宋体"/>
                <a:cs typeface="宋体"/>
              </a:rPr>
              <a:t>抽</a:t>
            </a:r>
            <a:r>
              <a:rPr dirty="0" sz="2000" spc="-114" b="1">
                <a:solidFill>
                  <a:srgbClr val="0000CC"/>
                </a:solidFill>
                <a:latin typeface="Times New Roman"/>
                <a:cs typeface="Times New Roman"/>
              </a:rPr>
              <a:t>oi</a:t>
            </a:r>
            <a:r>
              <a:rPr dirty="0" baseline="20833" sz="3000" spc="-2685" b="1">
                <a:solidFill>
                  <a:srgbClr val="0000E4"/>
                </a:solidFill>
                <a:latin typeface="宋体"/>
                <a:cs typeface="宋体"/>
              </a:rPr>
              <a:t>象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dirty="0" sz="2000" spc="1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spc="-484" b="1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dirty="0" baseline="20833" sz="3000" spc="-2302" b="1">
                <a:solidFill>
                  <a:srgbClr val="0000E4"/>
                </a:solidFill>
                <a:latin typeface="宋体"/>
                <a:cs typeface="宋体"/>
              </a:rPr>
              <a:t>类</a:t>
            </a:r>
            <a:r>
              <a:rPr dirty="0" sz="2000" spc="-345" b="1">
                <a:solidFill>
                  <a:srgbClr val="0000CC"/>
                </a:solidFill>
                <a:latin typeface="Times New Roman"/>
                <a:cs typeface="Times New Roman"/>
              </a:rPr>
              <a:t>un</a:t>
            </a:r>
            <a:r>
              <a:rPr dirty="0" baseline="20833" sz="3000" spc="-2002" b="1">
                <a:solidFill>
                  <a:srgbClr val="0000E4"/>
                </a:solidFill>
                <a:latin typeface="宋体"/>
                <a:cs typeface="宋体"/>
              </a:rPr>
              <a:t>不</a:t>
            </a:r>
            <a:r>
              <a:rPr dirty="0" sz="2000" spc="-110" b="1">
                <a:solidFill>
                  <a:srgbClr val="0000CC"/>
                </a:solidFill>
                <a:latin typeface="Times New Roman"/>
                <a:cs typeface="Times New Roman"/>
              </a:rPr>
              <a:t>ct</a:t>
            </a:r>
            <a:r>
              <a:rPr dirty="0" baseline="20833" sz="3000" spc="-2700" b="1">
                <a:solidFill>
                  <a:srgbClr val="0000E4"/>
                </a:solidFill>
                <a:latin typeface="宋体"/>
                <a:cs typeface="宋体"/>
              </a:rPr>
              <a:t>能</a:t>
            </a:r>
            <a:r>
              <a:rPr dirty="0" sz="2000" spc="-290" b="1">
                <a:solidFill>
                  <a:srgbClr val="0000CC"/>
                </a:solidFill>
                <a:latin typeface="Times New Roman"/>
                <a:cs typeface="Times New Roman"/>
              </a:rPr>
              <a:t>ion</a:t>
            </a:r>
            <a:r>
              <a:rPr dirty="0" baseline="20833" sz="3000" spc="-1732" b="1">
                <a:solidFill>
                  <a:srgbClr val="0000E4"/>
                </a:solidFill>
                <a:latin typeface="宋体"/>
                <a:cs typeface="宋体"/>
              </a:rPr>
              <a:t>用</a:t>
            </a:r>
            <a:r>
              <a:rPr dirty="0" sz="2000" spc="-260" b="1">
                <a:solidFill>
                  <a:srgbClr val="0000CC"/>
                </a:solidFill>
                <a:latin typeface="Times New Roman"/>
                <a:cs typeface="Times New Roman"/>
              </a:rPr>
              <a:t>2(</a:t>
            </a:r>
            <a:r>
              <a:rPr dirty="0" baseline="20833" sz="3000" spc="-2265" b="1">
                <a:solidFill>
                  <a:srgbClr val="0000E4"/>
                </a:solidFill>
                <a:latin typeface="宋体"/>
                <a:cs typeface="宋体"/>
              </a:rPr>
              <a:t>来</a:t>
            </a:r>
            <a:r>
              <a:rPr dirty="0" sz="2000" spc="-135" b="1">
                <a:solidFill>
                  <a:srgbClr val="0000CC"/>
                </a:solidFill>
                <a:latin typeface="Times New Roman"/>
                <a:cs typeface="Times New Roman"/>
              </a:rPr>
              <a:t>Fi</a:t>
            </a:r>
            <a:r>
              <a:rPr dirty="0" baseline="20833" sz="3000" spc="-2632" b="1">
                <a:solidFill>
                  <a:srgbClr val="0000E4"/>
                </a:solidFill>
                <a:latin typeface="宋体"/>
                <a:cs typeface="宋体"/>
              </a:rPr>
              <a:t>作</a:t>
            </a:r>
            <a:r>
              <a:rPr dirty="0" sz="2000" spc="-180" b="1">
                <a:solidFill>
                  <a:srgbClr val="0000CC"/>
                </a:solidFill>
                <a:latin typeface="Times New Roman"/>
                <a:cs typeface="Times New Roman"/>
              </a:rPr>
              <a:t>gu</a:t>
            </a:r>
            <a:r>
              <a:rPr dirty="0" baseline="20833" sz="3000" spc="-2497" b="1">
                <a:solidFill>
                  <a:srgbClr val="0000E4"/>
                </a:solidFill>
                <a:latin typeface="宋体"/>
                <a:cs typeface="宋体"/>
              </a:rPr>
              <a:t>为</a:t>
            </a:r>
            <a:r>
              <a:rPr dirty="0" sz="2000" spc="-55" b="1">
                <a:solidFill>
                  <a:srgbClr val="0000CC"/>
                </a:solidFill>
                <a:latin typeface="Times New Roman"/>
                <a:cs typeface="Times New Roman"/>
              </a:rPr>
              <a:t>re</a:t>
            </a:r>
            <a:r>
              <a:rPr dirty="0" baseline="20833" sz="3000" spc="-2917" b="1">
                <a:solidFill>
                  <a:srgbClr val="0000E4"/>
                </a:solidFill>
                <a:latin typeface="宋体"/>
                <a:cs typeface="宋体"/>
              </a:rPr>
              <a:t>参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);</a:t>
            </a:r>
            <a:r>
              <a:rPr dirty="0" sz="2000" spc="14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baseline="20833" sz="3000" spc="-2452" b="1">
                <a:solidFill>
                  <a:srgbClr val="0000E4"/>
                </a:solidFill>
                <a:latin typeface="宋体"/>
                <a:cs typeface="宋体"/>
              </a:rPr>
              <a:t>数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2000" spc="-1480" b="1">
                <a:solidFill>
                  <a:srgbClr val="0000CC"/>
                </a:solidFill>
                <a:latin typeface="宋体"/>
                <a:cs typeface="宋体"/>
              </a:rPr>
              <a:t>错</a:t>
            </a:r>
            <a:r>
              <a:rPr dirty="0" baseline="20833" sz="3000" spc="-802" b="1">
                <a:solidFill>
                  <a:srgbClr val="0000E4"/>
                </a:solidFill>
                <a:latin typeface="宋体"/>
                <a:cs typeface="宋体"/>
              </a:rPr>
              <a:t>类</a:t>
            </a:r>
            <a:r>
              <a:rPr dirty="0" sz="2000" spc="-1470" b="1">
                <a:solidFill>
                  <a:srgbClr val="0000CC"/>
                </a:solidFill>
                <a:latin typeface="宋体"/>
                <a:cs typeface="宋体"/>
              </a:rPr>
              <a:t>，</a:t>
            </a:r>
            <a:r>
              <a:rPr dirty="0" baseline="20833" sz="3000" spc="-817" b="1">
                <a:solidFill>
                  <a:srgbClr val="0000E4"/>
                </a:solidFill>
                <a:latin typeface="宋体"/>
                <a:cs typeface="宋体"/>
              </a:rPr>
              <a:t>型</a:t>
            </a:r>
            <a:r>
              <a:rPr dirty="0" sz="2000" spc="-1460" b="1">
                <a:solidFill>
                  <a:srgbClr val="0000CC"/>
                </a:solidFill>
                <a:latin typeface="宋体"/>
                <a:cs typeface="宋体"/>
              </a:rPr>
              <a:t>抽</a:t>
            </a:r>
            <a:r>
              <a:rPr dirty="0" baseline="20833" sz="3000" spc="-832" b="1">
                <a:solidFill>
                  <a:srgbClr val="0000E4"/>
                </a:solidFill>
                <a:latin typeface="宋体"/>
                <a:cs typeface="宋体"/>
              </a:rPr>
              <a:t>、</a:t>
            </a:r>
            <a:r>
              <a:rPr dirty="0" sz="2000" spc="-1450" b="1">
                <a:solidFill>
                  <a:srgbClr val="0000CC"/>
                </a:solidFill>
                <a:latin typeface="宋体"/>
                <a:cs typeface="宋体"/>
              </a:rPr>
              <a:t>象</a:t>
            </a:r>
            <a:r>
              <a:rPr dirty="0" baseline="20833" sz="3000" spc="-847" b="1">
                <a:solidFill>
                  <a:srgbClr val="0000E4"/>
                </a:solidFill>
                <a:latin typeface="宋体"/>
                <a:cs typeface="宋体"/>
              </a:rPr>
              <a:t>函</a:t>
            </a:r>
            <a:r>
              <a:rPr dirty="0" sz="2000" spc="-1440" b="1">
                <a:solidFill>
                  <a:srgbClr val="0000CC"/>
                </a:solidFill>
                <a:latin typeface="宋体"/>
                <a:cs typeface="宋体"/>
              </a:rPr>
              <a:t>类</a:t>
            </a:r>
            <a:r>
              <a:rPr dirty="0" baseline="20833" sz="3000" spc="-862" b="1">
                <a:solidFill>
                  <a:srgbClr val="0000E4"/>
                </a:solidFill>
                <a:latin typeface="宋体"/>
                <a:cs typeface="宋体"/>
              </a:rPr>
              <a:t>数</a:t>
            </a:r>
            <a:r>
              <a:rPr dirty="0" sz="2000" spc="-1425" b="1">
                <a:solidFill>
                  <a:srgbClr val="0000CC"/>
                </a:solidFill>
                <a:latin typeface="宋体"/>
                <a:cs typeface="宋体"/>
              </a:rPr>
              <a:t>不</a:t>
            </a:r>
            <a:r>
              <a:rPr dirty="0" baseline="20833" sz="3000" spc="-885" b="1">
                <a:solidFill>
                  <a:srgbClr val="0000E4"/>
                </a:solidFill>
                <a:latin typeface="宋体"/>
                <a:cs typeface="宋体"/>
              </a:rPr>
              <a:t>返</a:t>
            </a:r>
            <a:r>
              <a:rPr dirty="0" sz="2000" spc="-1410" b="1">
                <a:solidFill>
                  <a:srgbClr val="0000CC"/>
                </a:solidFill>
                <a:latin typeface="宋体"/>
                <a:cs typeface="宋体"/>
              </a:rPr>
              <a:t>能</a:t>
            </a:r>
            <a:r>
              <a:rPr dirty="0" baseline="20833" sz="3000" spc="-907" b="1">
                <a:solidFill>
                  <a:srgbClr val="0000E4"/>
                </a:solidFill>
                <a:latin typeface="宋体"/>
                <a:cs typeface="宋体"/>
              </a:rPr>
              <a:t>回</a:t>
            </a:r>
            <a:r>
              <a:rPr dirty="0" sz="2000" spc="-1395" b="1">
                <a:solidFill>
                  <a:srgbClr val="0000CC"/>
                </a:solidFill>
                <a:latin typeface="宋体"/>
                <a:cs typeface="宋体"/>
              </a:rPr>
              <a:t>作</a:t>
            </a:r>
            <a:r>
              <a:rPr dirty="0" baseline="20833" sz="3000" spc="-930" b="1">
                <a:solidFill>
                  <a:srgbClr val="0000E4"/>
                </a:solidFill>
                <a:latin typeface="宋体"/>
                <a:cs typeface="宋体"/>
              </a:rPr>
              <a:t>类</a:t>
            </a:r>
            <a:r>
              <a:rPr dirty="0" sz="2000" spc="-1380" b="1">
                <a:solidFill>
                  <a:srgbClr val="0000CC"/>
                </a:solidFill>
                <a:latin typeface="宋体"/>
                <a:cs typeface="宋体"/>
              </a:rPr>
              <a:t>为</a:t>
            </a:r>
            <a:r>
              <a:rPr dirty="0" baseline="20833" sz="3000" spc="-952" b="1">
                <a:solidFill>
                  <a:srgbClr val="0000E4"/>
                </a:solidFill>
                <a:latin typeface="宋体"/>
                <a:cs typeface="宋体"/>
              </a:rPr>
              <a:t>型</a:t>
            </a:r>
            <a:r>
              <a:rPr dirty="0" sz="2000" spc="-1365" b="1">
                <a:solidFill>
                  <a:srgbClr val="0000CC"/>
                </a:solidFill>
                <a:latin typeface="宋体"/>
                <a:cs typeface="宋体"/>
              </a:rPr>
              <a:t>函</a:t>
            </a:r>
            <a:r>
              <a:rPr dirty="0" baseline="20833" sz="3000" spc="-975" b="1">
                <a:solidFill>
                  <a:srgbClr val="0000E4"/>
                </a:solidFill>
                <a:latin typeface="宋体"/>
                <a:cs typeface="宋体"/>
              </a:rPr>
              <a:t>、</a:t>
            </a:r>
            <a:r>
              <a:rPr dirty="0" sz="2000" spc="-1350" b="1">
                <a:solidFill>
                  <a:srgbClr val="0000CC"/>
                </a:solidFill>
                <a:latin typeface="宋体"/>
                <a:cs typeface="宋体"/>
              </a:rPr>
              <a:t>数</a:t>
            </a:r>
            <a:r>
              <a:rPr dirty="0" baseline="20833" sz="3000" spc="-997" b="1">
                <a:solidFill>
                  <a:srgbClr val="0000E4"/>
                </a:solidFill>
                <a:latin typeface="宋体"/>
                <a:cs typeface="宋体"/>
              </a:rPr>
              <a:t>显</a:t>
            </a:r>
            <a:r>
              <a:rPr dirty="0" sz="2000" spc="-1335" b="1">
                <a:solidFill>
                  <a:srgbClr val="0000CC"/>
                </a:solidFill>
                <a:latin typeface="宋体"/>
                <a:cs typeface="宋体"/>
              </a:rPr>
              <a:t>参</a:t>
            </a:r>
            <a:r>
              <a:rPr dirty="0" baseline="20833" sz="3000" spc="-1019" b="1">
                <a:solidFill>
                  <a:srgbClr val="0000E4"/>
                </a:solidFill>
                <a:latin typeface="宋体"/>
                <a:cs typeface="宋体"/>
              </a:rPr>
              <a:t>式</a:t>
            </a:r>
            <a:r>
              <a:rPr dirty="0" sz="2000" spc="-1320" b="1">
                <a:solidFill>
                  <a:srgbClr val="0000CC"/>
                </a:solidFill>
                <a:latin typeface="宋体"/>
                <a:cs typeface="宋体"/>
              </a:rPr>
              <a:t>数</a:t>
            </a:r>
            <a:r>
              <a:rPr dirty="0" baseline="20833" sz="3000" spc="-1042" b="1">
                <a:solidFill>
                  <a:srgbClr val="0000E4"/>
                </a:solidFill>
                <a:latin typeface="宋体"/>
                <a:cs typeface="宋体"/>
              </a:rPr>
              <a:t>转</a:t>
            </a:r>
            <a:r>
              <a:rPr dirty="0" sz="2000" spc="-1305" b="1">
                <a:solidFill>
                  <a:srgbClr val="0000CC"/>
                </a:solidFill>
                <a:latin typeface="宋体"/>
                <a:cs typeface="宋体"/>
              </a:rPr>
              <a:t>类</a:t>
            </a:r>
            <a:r>
              <a:rPr dirty="0" baseline="20833" sz="3000" spc="-1064" b="1">
                <a:solidFill>
                  <a:srgbClr val="0000E4"/>
                </a:solidFill>
                <a:latin typeface="宋体"/>
                <a:cs typeface="宋体"/>
              </a:rPr>
              <a:t>换</a:t>
            </a:r>
            <a:r>
              <a:rPr dirty="0" sz="2000" spc="-1290" b="1">
                <a:solidFill>
                  <a:srgbClr val="0000CC"/>
                </a:solidFill>
                <a:latin typeface="宋体"/>
                <a:cs typeface="宋体"/>
              </a:rPr>
              <a:t>型</a:t>
            </a:r>
            <a:r>
              <a:rPr dirty="0" baseline="20833" sz="3000" spc="22" b="1">
                <a:solidFill>
                  <a:srgbClr val="0000E4"/>
                </a:solidFill>
                <a:latin typeface="宋体"/>
                <a:cs typeface="宋体"/>
              </a:rPr>
              <a:t>类型。可</a:t>
            </a:r>
            <a:r>
              <a:rPr dirty="0" baseline="20833" sz="3000" spc="-7" b="1">
                <a:solidFill>
                  <a:srgbClr val="0000E4"/>
                </a:solidFill>
                <a:latin typeface="宋体"/>
                <a:cs typeface="宋体"/>
              </a:rPr>
              <a:t>以 </a:t>
            </a:r>
            <a:r>
              <a:rPr dirty="0" sz="2000" spc="15" b="1">
                <a:solidFill>
                  <a:srgbClr val="0000E4"/>
                </a:solidFill>
                <a:latin typeface="宋体"/>
                <a:cs typeface="宋体"/>
              </a:rPr>
              <a:t>声明指向抽象类的指针和引用，指向抽象类的指针可以指向它的派生</a:t>
            </a:r>
            <a:r>
              <a:rPr dirty="0" sz="2000" spc="-5" b="1">
                <a:solidFill>
                  <a:srgbClr val="0000E4"/>
                </a:solidFill>
                <a:latin typeface="宋体"/>
                <a:cs typeface="宋体"/>
              </a:rPr>
              <a:t>类 </a:t>
            </a:r>
            <a:r>
              <a:rPr dirty="0" baseline="-12500" sz="3000" spc="-337" b="1">
                <a:solidFill>
                  <a:srgbClr val="0000E4"/>
                </a:solidFill>
                <a:latin typeface="宋体"/>
                <a:cs typeface="宋体"/>
              </a:rPr>
              <a:t>以</a:t>
            </a:r>
            <a:r>
              <a:rPr dirty="0" sz="2000" spc="-1005" b="1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dirty="0" baseline="-12500" sz="3000" spc="-1522" b="1">
                <a:solidFill>
                  <a:srgbClr val="0000E4"/>
                </a:solidFill>
                <a:latin typeface="宋体"/>
                <a:cs typeface="宋体"/>
              </a:rPr>
              <a:t>支</a:t>
            </a:r>
            <a:r>
              <a:rPr dirty="0" sz="2000" spc="-275" b="1">
                <a:solidFill>
                  <a:srgbClr val="0000CC"/>
                </a:solidFill>
                <a:latin typeface="Times New Roman"/>
                <a:cs typeface="Times New Roman"/>
              </a:rPr>
              <a:t>ig</a:t>
            </a:r>
            <a:r>
              <a:rPr dirty="0" baseline="-12500" sz="3000" spc="-2204" b="1">
                <a:solidFill>
                  <a:srgbClr val="0000E4"/>
                </a:solidFill>
                <a:latin typeface="宋体"/>
                <a:cs typeface="宋体"/>
              </a:rPr>
              <a:t>持</a:t>
            </a:r>
            <a:r>
              <a:rPr dirty="0" sz="2000" spc="-270" b="1">
                <a:solidFill>
                  <a:srgbClr val="0000CC"/>
                </a:solidFill>
                <a:latin typeface="Times New Roman"/>
                <a:cs typeface="Times New Roman"/>
              </a:rPr>
              <a:t>ur</a:t>
            </a:r>
            <a:r>
              <a:rPr dirty="0" baseline="-12500" sz="3000" spc="-2279" b="1">
                <a:solidFill>
                  <a:srgbClr val="0000E4"/>
                </a:solidFill>
                <a:latin typeface="宋体"/>
                <a:cs typeface="宋体"/>
              </a:rPr>
              <a:t>运</a:t>
            </a:r>
            <a:r>
              <a:rPr dirty="0" sz="2000" spc="-520" b="1">
                <a:solidFill>
                  <a:srgbClr val="0000CC"/>
                </a:solidFill>
                <a:latin typeface="Times New Roman"/>
                <a:cs typeface="Times New Roman"/>
              </a:rPr>
              <a:t>e&amp;</a:t>
            </a:r>
            <a:r>
              <a:rPr dirty="0" baseline="-12500" sz="3000" spc="-712" b="1">
                <a:solidFill>
                  <a:srgbClr val="0000E4"/>
                </a:solidFill>
                <a:latin typeface="宋体"/>
                <a:cs typeface="宋体"/>
              </a:rPr>
              <a:t>行</a:t>
            </a:r>
            <a:r>
              <a:rPr dirty="0" sz="2000" spc="-200" b="1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dirty="0" baseline="-12500" sz="3000" spc="-2729" b="1">
                <a:solidFill>
                  <a:srgbClr val="0000E4"/>
                </a:solidFill>
                <a:latin typeface="宋体"/>
                <a:cs typeface="宋体"/>
              </a:rPr>
              <a:t>时</a:t>
            </a:r>
            <a:r>
              <a:rPr dirty="0" sz="2000" spc="-210" b="1">
                <a:solidFill>
                  <a:srgbClr val="0000CC"/>
                </a:solidFill>
                <a:latin typeface="Times New Roman"/>
                <a:cs typeface="Times New Roman"/>
              </a:rPr>
              <a:t>un</a:t>
            </a:r>
            <a:r>
              <a:rPr dirty="0" baseline="-12500" sz="3000" spc="-2415" b="1">
                <a:solidFill>
                  <a:srgbClr val="0000E4"/>
                </a:solidFill>
                <a:latin typeface="宋体"/>
                <a:cs typeface="宋体"/>
              </a:rPr>
              <a:t>的</a:t>
            </a:r>
            <a:r>
              <a:rPr dirty="0" sz="2000" spc="-170" b="1">
                <a:solidFill>
                  <a:srgbClr val="0000CC"/>
                </a:solidFill>
                <a:latin typeface="Times New Roman"/>
                <a:cs typeface="Times New Roman"/>
              </a:rPr>
              <a:t>cti</a:t>
            </a:r>
            <a:r>
              <a:rPr dirty="0" baseline="-12500" sz="3000" spc="-2265" b="1">
                <a:solidFill>
                  <a:srgbClr val="0000E4"/>
                </a:solidFill>
                <a:latin typeface="宋体"/>
                <a:cs typeface="宋体"/>
              </a:rPr>
              <a:t>多</a:t>
            </a:r>
            <a:r>
              <a:rPr dirty="0" sz="2000" spc="-305" b="1">
                <a:solidFill>
                  <a:srgbClr val="0000CC"/>
                </a:solidFill>
                <a:latin typeface="Times New Roman"/>
                <a:cs typeface="Times New Roman"/>
              </a:rPr>
              <a:t>on</a:t>
            </a:r>
            <a:r>
              <a:rPr dirty="0" baseline="-12500" sz="3000" spc="-2115" b="1">
                <a:solidFill>
                  <a:srgbClr val="0000E4"/>
                </a:solidFill>
                <a:latin typeface="宋体"/>
                <a:cs typeface="宋体"/>
              </a:rPr>
              <a:t>态</a:t>
            </a:r>
            <a:r>
              <a:rPr dirty="0" sz="2000" spc="-135" b="1">
                <a:solidFill>
                  <a:srgbClr val="0000CC"/>
                </a:solidFill>
                <a:latin typeface="Times New Roman"/>
                <a:cs typeface="Times New Roman"/>
              </a:rPr>
              <a:t>3(</a:t>
            </a:r>
            <a:r>
              <a:rPr dirty="0" baseline="-12500" sz="3000" spc="-2632" b="1">
                <a:solidFill>
                  <a:srgbClr val="0000E4"/>
                </a:solidFill>
                <a:latin typeface="宋体"/>
                <a:cs typeface="宋体"/>
              </a:rPr>
              <a:t>性</a:t>
            </a:r>
            <a:r>
              <a:rPr dirty="0" sz="2000" spc="-15" b="1">
                <a:solidFill>
                  <a:srgbClr val="0000CC"/>
                </a:solidFill>
                <a:latin typeface="Times New Roman"/>
                <a:cs typeface="Times New Roman"/>
              </a:rPr>
              <a:t>Fi</a:t>
            </a:r>
            <a:r>
              <a:rPr dirty="0" baseline="-12500" sz="3000" spc="-2985" b="1">
                <a:solidFill>
                  <a:srgbClr val="009900"/>
                </a:solidFill>
                <a:latin typeface="宋体"/>
                <a:cs typeface="宋体"/>
              </a:rPr>
              <a:t>。</a:t>
            </a:r>
            <a:r>
              <a:rPr dirty="0" sz="2000" spc="-15" b="1">
                <a:solidFill>
                  <a:srgbClr val="0000CC"/>
                </a:solidFill>
                <a:latin typeface="Times New Roman"/>
                <a:cs typeface="Times New Roman"/>
              </a:rPr>
              <a:t>gure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&amp;);</a:t>
            </a:r>
            <a:r>
              <a:rPr dirty="0" sz="2000" spc="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dirty="0" sz="2000" b="1">
                <a:solidFill>
                  <a:srgbClr val="0000CC"/>
                </a:solidFill>
                <a:latin typeface="宋体"/>
                <a:cs typeface="宋体"/>
              </a:rPr>
              <a:t>对，可以声明指向抽象类的引</a:t>
            </a:r>
            <a:r>
              <a:rPr dirty="0" sz="2000" spc="-5" b="1">
                <a:solidFill>
                  <a:srgbClr val="0000CC"/>
                </a:solidFill>
                <a:latin typeface="宋体"/>
                <a:cs typeface="宋体"/>
              </a:rPr>
              <a:t>用</a:t>
            </a:r>
            <a:endParaRPr sz="2000">
              <a:latin typeface="宋体"/>
              <a:cs typeface="宋体"/>
            </a:endParaRPr>
          </a:p>
          <a:p>
            <a:pPr marL="495300">
              <a:lnSpc>
                <a:spcPct val="100000"/>
              </a:lnSpc>
              <a:spcBef>
                <a:spcPts val="434"/>
              </a:spcBef>
            </a:pPr>
            <a:r>
              <a:rPr dirty="0" sz="2000" b="1">
                <a:solidFill>
                  <a:srgbClr val="009900"/>
                </a:solidFill>
                <a:latin typeface="宋体"/>
                <a:cs typeface="宋体"/>
              </a:rPr>
              <a:t>例如</a:t>
            </a:r>
            <a:r>
              <a:rPr dirty="0" sz="2000" spc="-10" b="1">
                <a:solidFill>
                  <a:srgbClr val="009900"/>
                </a:solidFill>
                <a:latin typeface="宋体"/>
                <a:cs typeface="宋体"/>
              </a:rPr>
              <a:t>：</a:t>
            </a:r>
            <a:r>
              <a:rPr dirty="0" sz="2000" spc="-10" b="1">
                <a:solidFill>
                  <a:srgbClr val="009900"/>
                </a:solidFill>
                <a:latin typeface="Times New Roman"/>
                <a:cs typeface="Times New Roman"/>
              </a:rPr>
              <a:t>Figure</a:t>
            </a:r>
            <a:r>
              <a:rPr dirty="0" sz="2000" b="1">
                <a:solidFill>
                  <a:srgbClr val="009900"/>
                </a:solidFill>
                <a:latin typeface="宋体"/>
                <a:cs typeface="宋体"/>
              </a:rPr>
              <a:t>类，经过修改</a:t>
            </a:r>
            <a:r>
              <a:rPr dirty="0" sz="2000" spc="-10" b="1">
                <a:solidFill>
                  <a:srgbClr val="009900"/>
                </a:solidFill>
                <a:latin typeface="Times New Roman"/>
                <a:cs typeface="Times New Roman"/>
              </a:rPr>
              <a:t>area()</a:t>
            </a:r>
            <a:r>
              <a:rPr dirty="0" sz="2000" b="1">
                <a:solidFill>
                  <a:srgbClr val="009900"/>
                </a:solidFill>
                <a:latin typeface="宋体"/>
                <a:cs typeface="宋体"/>
              </a:rPr>
              <a:t>函数</a:t>
            </a:r>
            <a:r>
              <a:rPr dirty="0" sz="2000" b="1">
                <a:solidFill>
                  <a:srgbClr val="FF0000"/>
                </a:solidFill>
                <a:latin typeface="宋体"/>
                <a:cs typeface="宋体"/>
              </a:rPr>
              <a:t>为纯虚函数而成为抽象类</a:t>
            </a:r>
            <a:r>
              <a:rPr dirty="0" sz="2000" spc="-5" b="1">
                <a:solidFill>
                  <a:srgbClr val="009900"/>
                </a:solidFill>
                <a:latin typeface="宋体"/>
                <a:cs typeface="宋体"/>
              </a:rPr>
              <a:t>：</a:t>
            </a:r>
            <a:endParaRPr sz="2000">
              <a:latin typeface="宋体"/>
              <a:cs typeface="宋体"/>
            </a:endParaRPr>
          </a:p>
          <a:p>
            <a:pPr marL="558800" marR="6282690" indent="-254000">
              <a:lnSpc>
                <a:spcPct val="100000"/>
              </a:lnSpc>
            </a:pPr>
            <a:r>
              <a:rPr dirty="0" sz="2000" spc="-5" b="1">
                <a:solidFill>
                  <a:srgbClr val="009900"/>
                </a:solidFill>
                <a:latin typeface="Times New Roman"/>
                <a:cs typeface="Times New Roman"/>
              </a:rPr>
              <a:t>class </a:t>
            </a:r>
            <a:r>
              <a:rPr dirty="0" sz="2000" spc="-10" b="1">
                <a:solidFill>
                  <a:srgbClr val="009900"/>
                </a:solidFill>
                <a:latin typeface="Times New Roman"/>
                <a:cs typeface="Times New Roman"/>
              </a:rPr>
              <a:t>Figure</a:t>
            </a:r>
            <a:r>
              <a:rPr dirty="0" sz="2000" spc="-70" b="1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9900"/>
                </a:solidFill>
                <a:latin typeface="Times New Roman"/>
                <a:cs typeface="Times New Roman"/>
              </a:rPr>
              <a:t>{  </a:t>
            </a:r>
            <a:r>
              <a:rPr dirty="0" sz="2000" spc="-5" b="1">
                <a:solidFill>
                  <a:srgbClr val="009900"/>
                </a:solidFill>
                <a:latin typeface="Times New Roman"/>
                <a:cs typeface="Times New Roman"/>
              </a:rPr>
              <a:t>public:</a:t>
            </a:r>
            <a:endParaRPr sz="2000">
              <a:latin typeface="Times New Roman"/>
              <a:cs typeface="Times New Roman"/>
            </a:endParaRPr>
          </a:p>
          <a:p>
            <a:pPr marL="2781300">
              <a:lnSpc>
                <a:spcPts val="2390"/>
              </a:lnSpc>
              <a:spcBef>
                <a:spcPts val="15"/>
              </a:spcBef>
            </a:pPr>
            <a:r>
              <a:rPr dirty="0" sz="2000" spc="-5" b="1">
                <a:solidFill>
                  <a:srgbClr val="009900"/>
                </a:solidFill>
                <a:latin typeface="Times New Roman"/>
                <a:cs typeface="Times New Roman"/>
              </a:rPr>
              <a:t>virtual void</a:t>
            </a:r>
            <a:r>
              <a:rPr dirty="0" sz="2000" spc="-15" b="1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009900"/>
                </a:solidFill>
                <a:latin typeface="Times New Roman"/>
                <a:cs typeface="Times New Roman"/>
              </a:rPr>
              <a:t>area()=0;</a:t>
            </a:r>
            <a:endParaRPr sz="2000">
              <a:latin typeface="Times New Roman"/>
              <a:cs typeface="Times New Roman"/>
            </a:endParaRPr>
          </a:p>
          <a:p>
            <a:pPr marL="558800">
              <a:lnSpc>
                <a:spcPts val="2390"/>
              </a:lnSpc>
            </a:pPr>
            <a:r>
              <a:rPr dirty="0" sz="2000" spc="-5" b="1">
                <a:solidFill>
                  <a:srgbClr val="009900"/>
                </a:solidFill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71437"/>
            <a:ext cx="83058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82867"/>
            <a:ext cx="5687060" cy="542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5" b="0">
                <a:solidFill>
                  <a:srgbClr val="FFFFFF"/>
                </a:solidFill>
                <a:latin typeface="宋体"/>
                <a:cs typeface="宋体"/>
              </a:rPr>
              <a:t>例</a:t>
            </a:r>
            <a:r>
              <a:rPr dirty="0" sz="3400" spc="100" b="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3400" b="0">
                <a:solidFill>
                  <a:srgbClr val="FFFFFF"/>
                </a:solidFill>
                <a:latin typeface="宋体"/>
                <a:cs typeface="宋体"/>
              </a:rPr>
              <a:t>用抽象类实现的菜单程序</a:t>
            </a:r>
            <a:r>
              <a:rPr dirty="0" sz="3400" spc="-5" b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786383"/>
            <a:ext cx="8458200" cy="5965190"/>
          </a:xfrm>
          <a:custGeom>
            <a:avLst/>
            <a:gdLst/>
            <a:ahLst/>
            <a:cxnLst/>
            <a:rect l="l" t="t" r="r" b="b"/>
            <a:pathLst>
              <a:path w="8458200" h="5965190">
                <a:moveTo>
                  <a:pt x="0" y="0"/>
                </a:moveTo>
                <a:lnTo>
                  <a:pt x="8458200" y="0"/>
                </a:lnTo>
                <a:lnTo>
                  <a:pt x="8458200" y="5964936"/>
                </a:lnTo>
                <a:lnTo>
                  <a:pt x="0" y="59649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3540" y="669099"/>
            <a:ext cx="8173084" cy="5984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800725">
              <a:lnSpc>
                <a:spcPct val="114999"/>
              </a:lnSpc>
              <a:spcBef>
                <a:spcPts val="100"/>
              </a:spcBef>
            </a:pP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#i</a:t>
            </a:r>
            <a:r>
              <a:rPr dirty="0" sz="2000" spc="-10" b="1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dirty="0" sz="2000" spc="-10" b="1">
                <a:solidFill>
                  <a:srgbClr val="0D0D0D"/>
                </a:solidFill>
                <a:latin typeface="Times New Roman"/>
                <a:cs typeface="Times New Roman"/>
              </a:rPr>
              <a:t>ud</a:t>
            </a: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&lt;iost</a:t>
            </a:r>
            <a:r>
              <a:rPr dirty="0" sz="2000" spc="-40" b="1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2000" spc="-10" b="1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dirty="0" sz="2000" spc="-10" b="1">
                <a:solidFill>
                  <a:srgbClr val="0D0D0D"/>
                </a:solidFill>
                <a:latin typeface="Times New Roman"/>
                <a:cs typeface="Times New Roman"/>
              </a:rPr>
              <a:t>h</a:t>
            </a: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&gt;  </a:t>
            </a: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class</a:t>
            </a:r>
            <a:r>
              <a:rPr dirty="0" sz="2000" spc="-2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Menu{</a:t>
            </a:r>
            <a:r>
              <a:rPr dirty="0" sz="2000" spc="459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//</a:t>
            </a:r>
            <a:r>
              <a:rPr dirty="0" sz="2000" b="1">
                <a:solidFill>
                  <a:srgbClr val="0D0D0D"/>
                </a:solidFill>
                <a:latin typeface="宋体"/>
                <a:cs typeface="宋体"/>
              </a:rPr>
              <a:t>抽象</a:t>
            </a:r>
            <a:r>
              <a:rPr dirty="0" sz="2000" spc="-5" b="1">
                <a:solidFill>
                  <a:srgbClr val="0D0D0D"/>
                </a:solidFill>
                <a:latin typeface="宋体"/>
                <a:cs typeface="宋体"/>
              </a:rPr>
              <a:t>类 </a:t>
            </a: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public:</a:t>
            </a:r>
            <a:endParaRPr sz="2000">
              <a:latin typeface="Times New Roman"/>
              <a:cs typeface="Times New Roman"/>
            </a:endParaRPr>
          </a:p>
          <a:p>
            <a:pPr algn="just" marL="927100">
              <a:lnSpc>
                <a:spcPct val="100000"/>
              </a:lnSpc>
              <a:spcBef>
                <a:spcPts val="375"/>
              </a:spcBef>
            </a:pP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virtual</a:t>
            </a:r>
            <a:r>
              <a:rPr dirty="0" sz="2000" spc="-1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void</a:t>
            </a:r>
            <a:r>
              <a:rPr dirty="0" sz="2000" spc="-1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action()=0;</a:t>
            </a: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//</a:t>
            </a:r>
            <a:r>
              <a:rPr dirty="0" sz="2000" b="1">
                <a:solidFill>
                  <a:srgbClr val="0D0D0D"/>
                </a:solidFill>
                <a:latin typeface="宋体"/>
                <a:cs typeface="宋体"/>
              </a:rPr>
              <a:t>纯虚函</a:t>
            </a:r>
            <a:r>
              <a:rPr dirty="0" sz="2000" spc="-5" b="1">
                <a:solidFill>
                  <a:srgbClr val="0D0D0D"/>
                </a:solidFill>
                <a:latin typeface="宋体"/>
                <a:cs typeface="宋体"/>
              </a:rPr>
              <a:t>数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  <a:p>
            <a:pPr marL="12700" marR="5321300">
              <a:lnSpc>
                <a:spcPct val="114999"/>
              </a:lnSpc>
            </a:pP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class Item1: public Menu{  public: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75"/>
              </a:spcBef>
            </a:pP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virtual void</a:t>
            </a:r>
            <a:r>
              <a:rPr dirty="0" sz="2000" spc="-1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action(){</a:t>
            </a:r>
            <a:endParaRPr sz="20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60"/>
              </a:spcBef>
            </a:pP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cout&lt;&lt;"Do something for </a:t>
            </a:r>
            <a:r>
              <a:rPr dirty="0" sz="2000" spc="-10" b="1">
                <a:solidFill>
                  <a:srgbClr val="0D0D0D"/>
                </a:solidFill>
                <a:latin typeface="Times New Roman"/>
                <a:cs typeface="Times New Roman"/>
              </a:rPr>
              <a:t>create </a:t>
            </a: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a </a:t>
            </a: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new file"&lt;&lt;endl&lt;&lt;endl;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60"/>
              </a:spcBef>
            </a:pP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  <a:p>
            <a:pPr marL="12700" marR="5321300">
              <a:lnSpc>
                <a:spcPct val="114999"/>
              </a:lnSpc>
            </a:pP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class Item2: public Menu{  public: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75"/>
              </a:spcBef>
            </a:pP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virtual void</a:t>
            </a:r>
            <a:r>
              <a:rPr dirty="0" sz="2000" spc="-1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action(){</a:t>
            </a:r>
            <a:endParaRPr sz="20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60"/>
              </a:spcBef>
            </a:pP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cout&lt;&lt;"open </a:t>
            </a: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a </a:t>
            </a: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old file to </a:t>
            </a:r>
            <a:r>
              <a:rPr dirty="0" sz="2000" spc="-10" b="1">
                <a:solidFill>
                  <a:srgbClr val="0D0D0D"/>
                </a:solidFill>
                <a:latin typeface="Times New Roman"/>
                <a:cs typeface="Times New Roman"/>
              </a:rPr>
              <a:t>read </a:t>
            </a: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dirty="0" sz="2000" spc="-3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write"&lt;&lt;endl&lt;&lt;endl;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60"/>
              </a:spcBef>
            </a:pP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381000"/>
            <a:ext cx="822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392430"/>
            <a:ext cx="8229600" cy="542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dirty="0" sz="3400" spc="-5" b="0">
                <a:solidFill>
                  <a:srgbClr val="FFFFFF"/>
                </a:solidFill>
                <a:latin typeface="宋体"/>
                <a:cs typeface="宋体"/>
              </a:rPr>
              <a:t>例</a:t>
            </a:r>
            <a:r>
              <a:rPr dirty="0" sz="3400" spc="-755" b="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3400" b="0">
                <a:solidFill>
                  <a:srgbClr val="FFFFFF"/>
                </a:solidFill>
                <a:latin typeface="宋体"/>
                <a:cs typeface="宋体"/>
              </a:rPr>
              <a:t>用抽象类实现的菜单程序</a:t>
            </a:r>
            <a:r>
              <a:rPr dirty="0" sz="3400" spc="-5" b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143000"/>
            <a:ext cx="8382000" cy="5257800"/>
          </a:xfrm>
          <a:custGeom>
            <a:avLst/>
            <a:gdLst/>
            <a:ahLst/>
            <a:cxnLst/>
            <a:rect l="l" t="t" r="r" b="b"/>
            <a:pathLst>
              <a:path w="8382000" h="5257800">
                <a:moveTo>
                  <a:pt x="0" y="0"/>
                </a:moveTo>
                <a:lnTo>
                  <a:pt x="8382000" y="0"/>
                </a:lnTo>
                <a:lnTo>
                  <a:pt x="8382000" y="5257800"/>
                </a:lnTo>
                <a:lnTo>
                  <a:pt x="0" y="5257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9740" y="1026286"/>
            <a:ext cx="5612765" cy="2831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760980">
              <a:lnSpc>
                <a:spcPct val="114999"/>
              </a:lnSpc>
              <a:spcBef>
                <a:spcPts val="100"/>
              </a:spcBef>
            </a:pP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class Item3: public Menu{  public: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75"/>
              </a:spcBef>
            </a:pP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virtual void</a:t>
            </a:r>
            <a:r>
              <a:rPr dirty="0" sz="2000" spc="-1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action()</a:t>
            </a:r>
            <a:endParaRPr sz="2000">
              <a:latin typeface="Times New Roman"/>
              <a:cs typeface="Times New Roman"/>
            </a:endParaRPr>
          </a:p>
          <a:p>
            <a:pPr marL="711200">
              <a:lnSpc>
                <a:spcPct val="100000"/>
              </a:lnSpc>
              <a:spcBef>
                <a:spcPts val="359"/>
              </a:spcBef>
              <a:tabLst>
                <a:tab pos="1064895" algn="l"/>
              </a:tabLst>
            </a:pP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{	</a:t>
            </a: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cout&lt;&lt;"save file to disk"&lt;&lt;endl&lt;&lt;endl;;</a:t>
            </a:r>
            <a:r>
              <a:rPr dirty="0" sz="2000" spc="-4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  <a:p>
            <a:pPr marL="12700" marR="2760980">
              <a:lnSpc>
                <a:spcPct val="114999"/>
              </a:lnSpc>
            </a:pP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class Item4: public Menu{  public: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75"/>
              </a:spcBef>
            </a:pP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virtual void</a:t>
            </a:r>
            <a:r>
              <a:rPr dirty="0" sz="2000" spc="-1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action()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0540" y="3877310"/>
            <a:ext cx="12636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3834257"/>
            <a:ext cx="5758180" cy="247523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711200">
              <a:lnSpc>
                <a:spcPct val="100000"/>
              </a:lnSpc>
              <a:spcBef>
                <a:spcPts val="440"/>
              </a:spcBef>
              <a:tabLst>
                <a:tab pos="1064895" algn="l"/>
              </a:tabLst>
            </a:pP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{	</a:t>
            </a: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cout&lt;&lt;"save to another</a:t>
            </a:r>
            <a:r>
              <a:rPr dirty="0" sz="2000" spc="-4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file"&lt;&lt;endl&lt;&lt;endl;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  <a:p>
            <a:pPr marL="12700" marR="2906395">
              <a:lnSpc>
                <a:spcPct val="114999"/>
              </a:lnSpc>
            </a:pP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class Item5: public Menu{  public: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75"/>
              </a:spcBef>
            </a:pP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virtual void</a:t>
            </a:r>
            <a:r>
              <a:rPr dirty="0" sz="2000" spc="-1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action(){</a:t>
            </a:r>
            <a:endParaRPr sz="20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60"/>
              </a:spcBef>
            </a:pP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cout&lt;&lt;"print file"&lt;&lt;endl&lt;&lt;endl;</a:t>
            </a:r>
            <a:r>
              <a:rPr dirty="0" sz="2000" spc="6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D0D0D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2000" spc="-5" b="1">
                <a:solidFill>
                  <a:srgbClr val="0D0D0D"/>
                </a:solidFill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0062"/>
            <a:ext cx="4106545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概述：运行时多</a:t>
            </a:r>
            <a:r>
              <a:rPr dirty="0" sz="4000" spc="-25"/>
              <a:t>态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24611" y="1196339"/>
            <a:ext cx="8641080" cy="5039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609600"/>
            <a:ext cx="7924800" cy="6015355"/>
          </a:xfrm>
          <a:custGeom>
            <a:avLst/>
            <a:gdLst/>
            <a:ahLst/>
            <a:cxnLst/>
            <a:rect l="l" t="t" r="r" b="b"/>
            <a:pathLst>
              <a:path w="7924800" h="6015355">
                <a:moveTo>
                  <a:pt x="0" y="0"/>
                </a:moveTo>
                <a:lnTo>
                  <a:pt x="7924800" y="0"/>
                </a:lnTo>
                <a:lnTo>
                  <a:pt x="7924800" y="6015228"/>
                </a:lnTo>
                <a:lnTo>
                  <a:pt x="0" y="60152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3540" y="549275"/>
            <a:ext cx="1149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D0D0D"/>
                </a:solidFill>
                <a:latin typeface="Times New Roman"/>
                <a:cs typeface="Times New Roman"/>
              </a:rPr>
              <a:t>void</a:t>
            </a:r>
            <a:r>
              <a:rPr dirty="0" sz="1800" spc="-6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D0D0D"/>
                </a:solidFill>
                <a:latin typeface="Times New Roman"/>
                <a:cs typeface="Times New Roman"/>
              </a:rPr>
              <a:t>main()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865504"/>
            <a:ext cx="115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D0D0D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939" y="824864"/>
            <a:ext cx="1901825" cy="2230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414655">
              <a:lnSpc>
                <a:spcPct val="114799"/>
              </a:lnSpc>
              <a:spcBef>
                <a:spcPts val="100"/>
              </a:spcBef>
            </a:pPr>
            <a:r>
              <a:rPr dirty="0" sz="1800" spc="-5" b="1">
                <a:solidFill>
                  <a:srgbClr val="0D0D0D"/>
                </a:solidFill>
                <a:latin typeface="Times New Roman"/>
                <a:cs typeface="Times New Roman"/>
              </a:rPr>
              <a:t>int select;  Menu</a:t>
            </a:r>
            <a:r>
              <a:rPr dirty="0" sz="1800" spc="-5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D0D0D"/>
                </a:solidFill>
                <a:latin typeface="Times New Roman"/>
                <a:cs typeface="Times New Roman"/>
              </a:rPr>
              <a:t>*fptr[5];</a:t>
            </a:r>
            <a:endParaRPr sz="1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4799"/>
              </a:lnSpc>
            </a:pPr>
            <a:r>
              <a:rPr dirty="0" sz="1800" spc="-5" b="1">
                <a:solidFill>
                  <a:srgbClr val="0D0D0D"/>
                </a:solidFill>
                <a:latin typeface="Times New Roman"/>
                <a:cs typeface="Times New Roman"/>
              </a:rPr>
              <a:t>fptr[0]=new</a:t>
            </a:r>
            <a:r>
              <a:rPr dirty="0" sz="1800" spc="-3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D0D0D"/>
                </a:solidFill>
                <a:latin typeface="Times New Roman"/>
                <a:cs typeface="Times New Roman"/>
              </a:rPr>
              <a:t>Item1;  fptr[1]=new</a:t>
            </a:r>
            <a:r>
              <a:rPr dirty="0" sz="1800" spc="-3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D0D0D"/>
                </a:solidFill>
                <a:latin typeface="Times New Roman"/>
                <a:cs typeface="Times New Roman"/>
              </a:rPr>
              <a:t>Item2;  fptr[2]=new</a:t>
            </a:r>
            <a:r>
              <a:rPr dirty="0" sz="1800" spc="-3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D0D0D"/>
                </a:solidFill>
                <a:latin typeface="Times New Roman"/>
                <a:cs typeface="Times New Roman"/>
              </a:rPr>
              <a:t>Item3;  fptr[3]=new</a:t>
            </a:r>
            <a:r>
              <a:rPr dirty="0" sz="1800" spc="-3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D0D0D"/>
                </a:solidFill>
                <a:latin typeface="Times New Roman"/>
                <a:cs typeface="Times New Roman"/>
              </a:rPr>
              <a:t>Item4;  fptr[4]=new</a:t>
            </a:r>
            <a:r>
              <a:rPr dirty="0" sz="1800" spc="-3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D0D0D"/>
                </a:solidFill>
                <a:latin typeface="Times New Roman"/>
                <a:cs typeface="Times New Roman"/>
              </a:rPr>
              <a:t>Item5;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7939" y="3070225"/>
            <a:ext cx="356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dirty="0" sz="1800" b="1">
                <a:solidFill>
                  <a:srgbClr val="0D0D0D"/>
                </a:solidFill>
                <a:latin typeface="Times New Roman"/>
                <a:cs typeface="Times New Roman"/>
              </a:rPr>
              <a:t>o{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2339" y="3029585"/>
            <a:ext cx="3729354" cy="2860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16635">
              <a:lnSpc>
                <a:spcPct val="114799"/>
              </a:lnSpc>
              <a:spcBef>
                <a:spcPts val="100"/>
              </a:spcBef>
            </a:pPr>
            <a:r>
              <a:rPr dirty="0" sz="1800" spc="-5" b="1">
                <a:solidFill>
                  <a:srgbClr val="0D0D0D"/>
                </a:solidFill>
                <a:latin typeface="Times New Roman"/>
                <a:cs typeface="Times New Roman"/>
              </a:rPr>
              <a:t>cout&lt;&lt;"1 new file"&lt;&lt;endl;  cout&lt;&lt;"2 open file"&lt;&lt;endl;  cout&lt;&lt;"3 new</a:t>
            </a:r>
            <a:r>
              <a:rPr dirty="0" sz="1800" spc="-2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D0D0D"/>
                </a:solidFill>
                <a:latin typeface="Times New Roman"/>
                <a:cs typeface="Times New Roman"/>
              </a:rPr>
              <a:t>file"&lt;&lt;endl;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14799"/>
              </a:lnSpc>
            </a:pPr>
            <a:r>
              <a:rPr dirty="0" sz="1800" spc="-5" b="1">
                <a:solidFill>
                  <a:srgbClr val="0D0D0D"/>
                </a:solidFill>
                <a:latin typeface="Times New Roman"/>
                <a:cs typeface="Times New Roman"/>
              </a:rPr>
              <a:t>cout&lt;&lt;"4 save </a:t>
            </a:r>
            <a:r>
              <a:rPr dirty="0" sz="1800" b="1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dirty="0" sz="1800" spc="-5" b="1">
                <a:solidFill>
                  <a:srgbClr val="0D0D0D"/>
                </a:solidFill>
                <a:latin typeface="Times New Roman"/>
                <a:cs typeface="Times New Roman"/>
              </a:rPr>
              <a:t>another file"&lt;&lt;endl;  cout&lt;&lt;"5 print</a:t>
            </a:r>
            <a:r>
              <a:rPr dirty="0" sz="180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D0D0D"/>
                </a:solidFill>
                <a:latin typeface="Times New Roman"/>
                <a:cs typeface="Times New Roman"/>
              </a:rPr>
              <a:t>file"&lt;&lt;endl;</a:t>
            </a:r>
            <a:endParaRPr sz="1800">
              <a:latin typeface="Times New Roman"/>
              <a:cs typeface="Times New Roman"/>
            </a:endParaRPr>
          </a:p>
          <a:p>
            <a:pPr marL="12700" marR="813435">
              <a:lnSpc>
                <a:spcPct val="114799"/>
              </a:lnSpc>
            </a:pPr>
            <a:r>
              <a:rPr dirty="0" sz="1800" spc="-5" b="1">
                <a:solidFill>
                  <a:srgbClr val="0D0D0D"/>
                </a:solidFill>
                <a:latin typeface="Times New Roman"/>
                <a:cs typeface="Times New Roman"/>
              </a:rPr>
              <a:t>cout&lt;&lt;"0 exit"&lt;&lt;endl&lt;&lt;endl;  cin&gt;&gt;select;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800" spc="-5" b="1">
                <a:solidFill>
                  <a:srgbClr val="0D0D0D"/>
                </a:solidFill>
                <a:latin typeface="Times New Roman"/>
                <a:cs typeface="Times New Roman"/>
              </a:rPr>
              <a:t>if (select&gt;=1 </a:t>
            </a:r>
            <a:r>
              <a:rPr dirty="0" sz="1800" b="1">
                <a:solidFill>
                  <a:srgbClr val="0D0D0D"/>
                </a:solidFill>
                <a:latin typeface="Times New Roman"/>
                <a:cs typeface="Times New Roman"/>
              </a:rPr>
              <a:t>&amp;&amp;</a:t>
            </a:r>
            <a:r>
              <a:rPr dirty="0" sz="1800" spc="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D0D0D"/>
                </a:solidFill>
                <a:latin typeface="Times New Roman"/>
                <a:cs typeface="Times New Roman"/>
              </a:rPr>
              <a:t>select&lt;=5)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dirty="0" sz="1800" spc="-5" b="1">
                <a:solidFill>
                  <a:srgbClr val="0D0D0D"/>
                </a:solidFill>
                <a:latin typeface="Times New Roman"/>
                <a:cs typeface="Times New Roman"/>
              </a:rPr>
              <a:t>fptr[select-1]-&gt;action();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5865495"/>
            <a:ext cx="2633345" cy="65278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409"/>
              </a:spcBef>
            </a:pPr>
            <a:r>
              <a:rPr dirty="0" sz="1800" spc="-5" b="1">
                <a:solidFill>
                  <a:srgbClr val="0D0D0D"/>
                </a:solidFill>
                <a:latin typeface="Times New Roman"/>
                <a:cs typeface="Times New Roman"/>
              </a:rPr>
              <a:t>}while(select!=0);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1800" b="1">
                <a:solidFill>
                  <a:srgbClr val="0D0D0D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71775" y="0"/>
            <a:ext cx="6372225" cy="692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50514" y="85090"/>
            <a:ext cx="49155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0">
                <a:solidFill>
                  <a:srgbClr val="FFFFFF"/>
                </a:solidFill>
                <a:latin typeface="宋体"/>
                <a:cs typeface="宋体"/>
              </a:rPr>
              <a:t>例</a:t>
            </a:r>
            <a:r>
              <a:rPr dirty="0" sz="3000" spc="-755" b="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3000" b="0">
                <a:solidFill>
                  <a:srgbClr val="FFFFFF"/>
                </a:solidFill>
                <a:latin typeface="宋体"/>
                <a:cs typeface="宋体"/>
              </a:rPr>
              <a:t>用抽象类实现的菜单程序</a:t>
            </a:r>
            <a:r>
              <a:rPr dirty="0" sz="3000" b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27" y="1422399"/>
            <a:ext cx="8214995" cy="4903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"/>
              <a:tabLst>
                <a:tab pos="317500" algn="l"/>
              </a:tabLst>
            </a:pPr>
            <a:r>
              <a:rPr dirty="0" sz="3200" spc="55" b="1">
                <a:latin typeface="宋体"/>
                <a:cs typeface="宋体"/>
              </a:rPr>
              <a:t>从语法上看，抽象类是一种</a:t>
            </a:r>
            <a:r>
              <a:rPr dirty="0" sz="3200" spc="60" b="1">
                <a:latin typeface="宋体"/>
                <a:cs typeface="宋体"/>
              </a:rPr>
              <a:t>特殊的多态类</a:t>
            </a:r>
            <a:r>
              <a:rPr dirty="0" sz="3200" spc="-10" b="1">
                <a:latin typeface="宋体"/>
                <a:cs typeface="宋体"/>
              </a:rPr>
              <a:t>， </a:t>
            </a:r>
            <a:r>
              <a:rPr dirty="0" sz="3200" b="1">
                <a:latin typeface="宋体"/>
                <a:cs typeface="宋体"/>
              </a:rPr>
              <a:t>具有动态的多态性</a:t>
            </a:r>
            <a:r>
              <a:rPr dirty="0" sz="3200" spc="-10" b="1"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  <a:p>
            <a:pPr algn="just" marL="12700" marR="5080">
              <a:lnSpc>
                <a:spcPct val="100000"/>
              </a:lnSpc>
              <a:buSzPct val="96875"/>
              <a:buFont typeface="Wingdings"/>
              <a:buChar char=""/>
              <a:tabLst>
                <a:tab pos="317500" algn="l"/>
              </a:tabLst>
            </a:pPr>
            <a:r>
              <a:rPr dirty="0" sz="3200" spc="55" b="1">
                <a:latin typeface="宋体"/>
                <a:cs typeface="宋体"/>
              </a:rPr>
              <a:t>比起多态类来，抽象类更侧</a:t>
            </a:r>
            <a:r>
              <a:rPr dirty="0" sz="3200" spc="60" b="1">
                <a:latin typeface="宋体"/>
                <a:cs typeface="宋体"/>
              </a:rPr>
              <a:t>重于表达类的</a:t>
            </a:r>
            <a:r>
              <a:rPr dirty="0" sz="3200" spc="-10" b="1">
                <a:latin typeface="宋体"/>
                <a:cs typeface="宋体"/>
              </a:rPr>
              <a:t>抽 </a:t>
            </a:r>
            <a:r>
              <a:rPr dirty="0" sz="3200" spc="10" b="1">
                <a:latin typeface="宋体"/>
                <a:cs typeface="宋体"/>
              </a:rPr>
              <a:t>象层次。抽象类和它的实现类的关系虽然</a:t>
            </a:r>
            <a:r>
              <a:rPr dirty="0" sz="3200" spc="15" b="1">
                <a:latin typeface="宋体"/>
                <a:cs typeface="宋体"/>
              </a:rPr>
              <a:t>也</a:t>
            </a:r>
            <a:r>
              <a:rPr dirty="0" sz="3200" spc="-10" b="1">
                <a:latin typeface="宋体"/>
                <a:cs typeface="宋体"/>
              </a:rPr>
              <a:t>是 </a:t>
            </a:r>
            <a:r>
              <a:rPr dirty="0" sz="3200" spc="10" b="1">
                <a:latin typeface="宋体"/>
                <a:cs typeface="宋体"/>
              </a:rPr>
              <a:t>一种继承关系，但这种继承与之前讨论的</a:t>
            </a:r>
            <a:r>
              <a:rPr dirty="0" sz="3200" spc="15" b="1">
                <a:latin typeface="宋体"/>
                <a:cs typeface="宋体"/>
              </a:rPr>
              <a:t>继</a:t>
            </a:r>
            <a:r>
              <a:rPr dirty="0" sz="3200" spc="-10" b="1">
                <a:latin typeface="宋体"/>
                <a:cs typeface="宋体"/>
              </a:rPr>
              <a:t>承 </a:t>
            </a:r>
            <a:r>
              <a:rPr dirty="0" sz="3200" spc="10" b="1">
                <a:latin typeface="宋体"/>
                <a:cs typeface="宋体"/>
              </a:rPr>
              <a:t>有一种质的区别。非抽象类的继承着眼点</a:t>
            </a:r>
            <a:r>
              <a:rPr dirty="0" sz="3200" spc="15" b="1">
                <a:latin typeface="宋体"/>
                <a:cs typeface="宋体"/>
              </a:rPr>
              <a:t>在</a:t>
            </a:r>
            <a:r>
              <a:rPr dirty="0" sz="3200" spc="-10" b="1">
                <a:latin typeface="宋体"/>
                <a:cs typeface="宋体"/>
              </a:rPr>
              <a:t>于 </a:t>
            </a:r>
            <a:r>
              <a:rPr dirty="0" sz="3200" spc="10" b="1">
                <a:latin typeface="宋体"/>
                <a:cs typeface="宋体"/>
              </a:rPr>
              <a:t>代码重用，称为类继承，抽象类的继承着</a:t>
            </a:r>
            <a:r>
              <a:rPr dirty="0" sz="3200" spc="15" b="1">
                <a:latin typeface="宋体"/>
                <a:cs typeface="宋体"/>
              </a:rPr>
              <a:t>眼</a:t>
            </a:r>
            <a:r>
              <a:rPr dirty="0" sz="3200" spc="-10" b="1">
                <a:latin typeface="宋体"/>
                <a:cs typeface="宋体"/>
              </a:rPr>
              <a:t>点 </a:t>
            </a:r>
            <a:r>
              <a:rPr dirty="0" sz="3200" spc="10" b="1">
                <a:latin typeface="宋体"/>
                <a:cs typeface="宋体"/>
              </a:rPr>
              <a:t>在于为一组具有某些共性的具体类提供统</a:t>
            </a:r>
            <a:r>
              <a:rPr dirty="0" sz="3200" spc="15" b="1">
                <a:latin typeface="宋体"/>
                <a:cs typeface="宋体"/>
              </a:rPr>
              <a:t>一</a:t>
            </a:r>
            <a:r>
              <a:rPr dirty="0" sz="3200" spc="-10" b="1">
                <a:latin typeface="宋体"/>
                <a:cs typeface="宋体"/>
              </a:rPr>
              <a:t>的 </a:t>
            </a:r>
            <a:r>
              <a:rPr dirty="0" sz="3200" spc="10" b="1">
                <a:latin typeface="宋体"/>
                <a:cs typeface="宋体"/>
              </a:rPr>
              <a:t>访问接口，称为接口继承。接口继承的目</a:t>
            </a:r>
            <a:r>
              <a:rPr dirty="0" sz="3200" spc="15" b="1">
                <a:latin typeface="宋体"/>
                <a:cs typeface="宋体"/>
              </a:rPr>
              <a:t>的</a:t>
            </a:r>
            <a:r>
              <a:rPr dirty="0" sz="3200" spc="-10" b="1">
                <a:latin typeface="宋体"/>
                <a:cs typeface="宋体"/>
              </a:rPr>
              <a:t>是 </a:t>
            </a:r>
            <a:r>
              <a:rPr dirty="0" sz="3200" b="1">
                <a:latin typeface="宋体"/>
                <a:cs typeface="宋体"/>
              </a:rPr>
              <a:t>为复杂对象提供构造基础</a:t>
            </a:r>
            <a:r>
              <a:rPr dirty="0" sz="3200" spc="-10" b="1"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457200"/>
            <a:ext cx="7696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548640"/>
            <a:ext cx="769620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z="3800" b="0">
                <a:solidFill>
                  <a:srgbClr val="FFFFFF"/>
                </a:solidFill>
                <a:latin typeface="宋体"/>
                <a:cs typeface="宋体"/>
              </a:rPr>
              <a:t>虚函数应用举例</a:t>
            </a:r>
            <a:r>
              <a:rPr dirty="0" sz="3800" spc="-5" b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3800" b="0">
                <a:solidFill>
                  <a:srgbClr val="FFFFFF"/>
                </a:solidFill>
                <a:latin typeface="宋体"/>
                <a:cs typeface="宋体"/>
              </a:rPr>
              <a:t>自己阅读</a:t>
            </a:r>
            <a:r>
              <a:rPr dirty="0" sz="3800" b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4611" y="1484375"/>
            <a:ext cx="8153400" cy="5140960"/>
          </a:xfrm>
          <a:custGeom>
            <a:avLst/>
            <a:gdLst/>
            <a:ahLst/>
            <a:cxnLst/>
            <a:rect l="l" t="t" r="r" b="b"/>
            <a:pathLst>
              <a:path w="8153400" h="5140959">
                <a:moveTo>
                  <a:pt x="0" y="0"/>
                </a:moveTo>
                <a:lnTo>
                  <a:pt x="8153400" y="0"/>
                </a:lnTo>
                <a:lnTo>
                  <a:pt x="8153400" y="5140452"/>
                </a:lnTo>
                <a:lnTo>
                  <a:pt x="0" y="5140452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2590" y="1284946"/>
            <a:ext cx="7994650" cy="5241290"/>
          </a:xfrm>
          <a:prstGeom prst="rect">
            <a:avLst/>
          </a:prstGeom>
        </p:spPr>
        <p:txBody>
          <a:bodyPr wrap="square" lIns="0" tIns="226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dirty="0" sz="2800" b="1">
                <a:solidFill>
                  <a:srgbClr val="FF3300"/>
                </a:solidFill>
                <a:latin typeface="Arial"/>
                <a:cs typeface="Arial"/>
              </a:rPr>
              <a:t>2</a:t>
            </a:r>
            <a:r>
              <a:rPr dirty="0" sz="2800" b="1">
                <a:solidFill>
                  <a:srgbClr val="FF3300"/>
                </a:solidFill>
                <a:latin typeface="宋体"/>
                <a:cs typeface="宋体"/>
              </a:rPr>
              <a:t>．多态数据结</a:t>
            </a:r>
            <a:r>
              <a:rPr dirty="0" sz="2800" spc="-20" b="1">
                <a:solidFill>
                  <a:srgbClr val="FF3300"/>
                </a:solidFill>
                <a:latin typeface="宋体"/>
                <a:cs typeface="宋体"/>
              </a:rPr>
              <a:t>构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dirty="0" sz="2400" b="1">
                <a:solidFill>
                  <a:srgbClr val="336600"/>
                </a:solidFill>
                <a:latin typeface="宋体"/>
                <a:cs typeface="宋体"/>
              </a:rPr>
              <a:t>堆栈、队列</a:t>
            </a:r>
            <a:r>
              <a:rPr dirty="0" sz="2400" spc="5" b="1">
                <a:solidFill>
                  <a:srgbClr val="336600"/>
                </a:solidFill>
                <a:latin typeface="宋体"/>
                <a:cs typeface="宋体"/>
              </a:rPr>
              <a:t>、链表等数据结构中的数据通常都是单一类型</a:t>
            </a:r>
            <a:r>
              <a:rPr dirty="0" sz="2400" spc="-10" b="1">
                <a:solidFill>
                  <a:srgbClr val="336600"/>
                </a:solidFill>
                <a:latin typeface="宋体"/>
                <a:cs typeface="宋体"/>
              </a:rPr>
              <a:t>的</a:t>
            </a:r>
            <a:endParaRPr sz="2400">
              <a:latin typeface="宋体"/>
              <a:cs typeface="宋体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400" b="1">
                <a:solidFill>
                  <a:srgbClr val="336600"/>
                </a:solidFill>
                <a:latin typeface="宋体"/>
                <a:cs typeface="宋体"/>
              </a:rPr>
              <a:t>。利用类的</a:t>
            </a:r>
            <a:r>
              <a:rPr dirty="0" sz="2400" spc="5" b="1">
                <a:solidFill>
                  <a:srgbClr val="336600"/>
                </a:solidFill>
                <a:latin typeface="宋体"/>
                <a:cs typeface="宋体"/>
              </a:rPr>
              <a:t>多态性，可以构造异质的数据结构，即数据单</a:t>
            </a:r>
            <a:r>
              <a:rPr dirty="0" sz="2400" spc="-10" b="1">
                <a:solidFill>
                  <a:srgbClr val="336600"/>
                </a:solidFill>
                <a:latin typeface="宋体"/>
                <a:cs typeface="宋体"/>
              </a:rPr>
              <a:t>元 </a:t>
            </a:r>
            <a:r>
              <a:rPr dirty="0" sz="2400" b="1">
                <a:solidFill>
                  <a:srgbClr val="336600"/>
                </a:solidFill>
                <a:latin typeface="宋体"/>
                <a:cs typeface="宋体"/>
              </a:rPr>
              <a:t>由不同类的</a:t>
            </a:r>
            <a:r>
              <a:rPr dirty="0" sz="2400" spc="5" b="1">
                <a:solidFill>
                  <a:srgbClr val="336600"/>
                </a:solidFill>
                <a:latin typeface="宋体"/>
                <a:cs typeface="宋体"/>
              </a:rPr>
              <a:t>对象组成的结构。例如，一个可以压入不同（</a:t>
            </a:r>
            <a:r>
              <a:rPr dirty="0" sz="2400" spc="-10" b="1">
                <a:solidFill>
                  <a:srgbClr val="336600"/>
                </a:solidFill>
                <a:latin typeface="宋体"/>
                <a:cs typeface="宋体"/>
              </a:rPr>
              <a:t>长 </a:t>
            </a:r>
            <a:r>
              <a:rPr dirty="0" sz="2400" b="1">
                <a:solidFill>
                  <a:srgbClr val="336600"/>
                </a:solidFill>
                <a:latin typeface="宋体"/>
                <a:cs typeface="宋体"/>
              </a:rPr>
              <a:t>度）对象的</a:t>
            </a:r>
            <a:r>
              <a:rPr dirty="0" sz="2400" spc="5" b="1">
                <a:solidFill>
                  <a:srgbClr val="336600"/>
                </a:solidFill>
                <a:latin typeface="宋体"/>
                <a:cs typeface="宋体"/>
              </a:rPr>
              <a:t>堆栈。多态数据结构是面向对象的数据库、多</a:t>
            </a:r>
            <a:r>
              <a:rPr dirty="0" sz="2400" spc="-10" b="1">
                <a:solidFill>
                  <a:srgbClr val="336600"/>
                </a:solidFill>
                <a:latin typeface="宋体"/>
                <a:cs typeface="宋体"/>
              </a:rPr>
              <a:t>媒</a:t>
            </a:r>
            <a:endParaRPr sz="2400">
              <a:latin typeface="宋体"/>
              <a:cs typeface="宋体"/>
            </a:endParaRPr>
          </a:p>
          <a:p>
            <a:pPr algn="just" marL="12700" marR="5080">
              <a:lnSpc>
                <a:spcPct val="99900"/>
              </a:lnSpc>
              <a:spcBef>
                <a:spcPts val="15"/>
              </a:spcBef>
            </a:pPr>
            <a:r>
              <a:rPr dirty="0" sz="2400" spc="200" b="1">
                <a:solidFill>
                  <a:srgbClr val="336600"/>
                </a:solidFill>
                <a:latin typeface="宋体"/>
                <a:cs typeface="宋体"/>
              </a:rPr>
              <a:t>体数据库的数据存储基础</a:t>
            </a:r>
            <a:r>
              <a:rPr dirty="0" sz="2400" spc="204" b="1">
                <a:solidFill>
                  <a:srgbClr val="336600"/>
                </a:solidFill>
                <a:latin typeface="宋体"/>
                <a:cs typeface="宋体"/>
              </a:rPr>
              <a:t>。例</a:t>
            </a:r>
            <a:r>
              <a:rPr dirty="0" sz="2400" spc="204" b="1">
                <a:solidFill>
                  <a:srgbClr val="336600"/>
                </a:solidFill>
                <a:latin typeface="Arial"/>
                <a:cs typeface="Arial"/>
              </a:rPr>
              <a:t>10</a:t>
            </a:r>
            <a:r>
              <a:rPr dirty="0" sz="2400" spc="200" b="1">
                <a:solidFill>
                  <a:srgbClr val="336600"/>
                </a:solidFill>
                <a:latin typeface="Arial"/>
                <a:cs typeface="Arial"/>
              </a:rPr>
              <a:t>.</a:t>
            </a:r>
            <a:r>
              <a:rPr dirty="0" sz="2400" spc="204" b="1">
                <a:solidFill>
                  <a:srgbClr val="336600"/>
                </a:solidFill>
                <a:latin typeface="Arial"/>
                <a:cs typeface="Arial"/>
              </a:rPr>
              <a:t>5</a:t>
            </a:r>
            <a:r>
              <a:rPr dirty="0" sz="2400" spc="204" b="1">
                <a:solidFill>
                  <a:srgbClr val="336600"/>
                </a:solidFill>
                <a:latin typeface="宋体"/>
                <a:cs typeface="宋体"/>
              </a:rPr>
              <a:t>的程序中定义了基</a:t>
            </a:r>
            <a:r>
              <a:rPr dirty="0" sz="2400" spc="-10" b="1">
                <a:solidFill>
                  <a:srgbClr val="336600"/>
                </a:solidFill>
                <a:latin typeface="宋体"/>
                <a:cs typeface="宋体"/>
              </a:rPr>
              <a:t>类  </a:t>
            </a:r>
            <a:r>
              <a:rPr dirty="0" sz="2400" b="1">
                <a:solidFill>
                  <a:srgbClr val="336600"/>
                </a:solidFill>
                <a:latin typeface="Arial"/>
                <a:cs typeface="Arial"/>
              </a:rPr>
              <a:t>P</a:t>
            </a:r>
            <a:r>
              <a:rPr dirty="0" sz="2400" spc="-195" b="1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6600"/>
                </a:solidFill>
                <a:latin typeface="Arial"/>
                <a:cs typeface="Arial"/>
              </a:rPr>
              <a:t>h</a:t>
            </a:r>
            <a:r>
              <a:rPr dirty="0" sz="2400" spc="-195" b="1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6600"/>
                </a:solidFill>
                <a:latin typeface="Arial"/>
                <a:cs typeface="Arial"/>
              </a:rPr>
              <a:t>o</a:t>
            </a:r>
            <a:r>
              <a:rPr dirty="0" sz="2400" spc="-195" b="1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6600"/>
                </a:solidFill>
                <a:latin typeface="Arial"/>
                <a:cs typeface="Arial"/>
              </a:rPr>
              <a:t>n</a:t>
            </a:r>
            <a:r>
              <a:rPr dirty="0" sz="2400" spc="-195" b="1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6600"/>
                </a:solidFill>
                <a:latin typeface="Arial"/>
                <a:cs typeface="Arial"/>
              </a:rPr>
              <a:t>e</a:t>
            </a:r>
            <a:r>
              <a:rPr dirty="0" sz="2400" spc="-195" b="1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dirty="0" sz="2400" spc="480" b="1">
                <a:solidFill>
                  <a:srgbClr val="336600"/>
                </a:solidFill>
                <a:latin typeface="宋体"/>
                <a:cs typeface="宋体"/>
              </a:rPr>
              <a:t>和它三个派生类</a:t>
            </a:r>
            <a:r>
              <a:rPr dirty="0" sz="2400" b="1">
                <a:solidFill>
                  <a:srgbClr val="336600"/>
                </a:solidFill>
                <a:latin typeface="Arial"/>
                <a:cs typeface="Arial"/>
              </a:rPr>
              <a:t>B</a:t>
            </a:r>
            <a:r>
              <a:rPr dirty="0" sz="2400" spc="-190" b="1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6600"/>
                </a:solidFill>
                <a:latin typeface="Arial"/>
                <a:cs typeface="Arial"/>
              </a:rPr>
              <a:t>P</a:t>
            </a:r>
            <a:r>
              <a:rPr dirty="0" sz="2400" spc="-195" b="1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6600"/>
                </a:solidFill>
                <a:latin typeface="Arial"/>
                <a:cs typeface="Arial"/>
              </a:rPr>
              <a:t>_</a:t>
            </a:r>
            <a:r>
              <a:rPr dirty="0" sz="2400" spc="-195" b="1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6600"/>
                </a:solidFill>
                <a:latin typeface="Arial"/>
                <a:cs typeface="Arial"/>
              </a:rPr>
              <a:t>u</a:t>
            </a:r>
            <a:r>
              <a:rPr dirty="0" sz="2400" spc="-195" b="1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6600"/>
                </a:solidFill>
                <a:latin typeface="Arial"/>
                <a:cs typeface="Arial"/>
              </a:rPr>
              <a:t>s</a:t>
            </a:r>
            <a:r>
              <a:rPr dirty="0" sz="2400" spc="-190" b="1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6600"/>
                </a:solidFill>
                <a:latin typeface="Arial"/>
                <a:cs typeface="Arial"/>
              </a:rPr>
              <a:t>e</a:t>
            </a:r>
            <a:r>
              <a:rPr dirty="0" sz="2400" spc="-195" b="1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6600"/>
                </a:solidFill>
                <a:latin typeface="Arial"/>
                <a:cs typeface="Arial"/>
              </a:rPr>
              <a:t>r</a:t>
            </a:r>
            <a:r>
              <a:rPr dirty="0" sz="2400" spc="-195" b="1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336600"/>
                </a:solidFill>
                <a:latin typeface="宋体"/>
                <a:cs typeface="宋体"/>
              </a:rPr>
              <a:t>、</a:t>
            </a:r>
            <a:r>
              <a:rPr dirty="0" sz="2400" spc="-725" b="1">
                <a:solidFill>
                  <a:srgbClr val="336600"/>
                </a:solidFill>
                <a:latin typeface="宋体"/>
                <a:cs typeface="宋体"/>
              </a:rPr>
              <a:t> </a:t>
            </a:r>
            <a:r>
              <a:rPr dirty="0" sz="2400" b="1">
                <a:solidFill>
                  <a:srgbClr val="336600"/>
                </a:solidFill>
                <a:latin typeface="Arial"/>
                <a:cs typeface="Arial"/>
              </a:rPr>
              <a:t>F</a:t>
            </a:r>
            <a:r>
              <a:rPr dirty="0" sz="2400" spc="-195" b="1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6600"/>
                </a:solidFill>
                <a:latin typeface="Arial"/>
                <a:cs typeface="Arial"/>
              </a:rPr>
              <a:t>a</a:t>
            </a:r>
            <a:r>
              <a:rPr dirty="0" sz="2400" spc="-195" b="1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6600"/>
                </a:solidFill>
                <a:latin typeface="Arial"/>
                <a:cs typeface="Arial"/>
              </a:rPr>
              <a:t>x</a:t>
            </a:r>
            <a:r>
              <a:rPr dirty="0" sz="2400" spc="-195" b="1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6600"/>
                </a:solidFill>
                <a:latin typeface="Arial"/>
                <a:cs typeface="Arial"/>
              </a:rPr>
              <a:t>_</a:t>
            </a:r>
            <a:r>
              <a:rPr dirty="0" sz="2400" spc="-195" b="1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6600"/>
                </a:solidFill>
                <a:latin typeface="Arial"/>
                <a:cs typeface="Arial"/>
              </a:rPr>
              <a:t>u</a:t>
            </a:r>
            <a:r>
              <a:rPr dirty="0" sz="2400" spc="-190" b="1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6600"/>
                </a:solidFill>
                <a:latin typeface="Arial"/>
                <a:cs typeface="Arial"/>
              </a:rPr>
              <a:t>s</a:t>
            </a:r>
            <a:r>
              <a:rPr dirty="0" sz="2400" spc="-185" b="1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6600"/>
                </a:solidFill>
                <a:latin typeface="Arial"/>
                <a:cs typeface="Arial"/>
              </a:rPr>
              <a:t>e</a:t>
            </a:r>
            <a:r>
              <a:rPr dirty="0" sz="2400" spc="-190" b="1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6600"/>
                </a:solidFill>
                <a:latin typeface="Arial"/>
                <a:cs typeface="Arial"/>
              </a:rPr>
              <a:t>r</a:t>
            </a:r>
            <a:r>
              <a:rPr dirty="0" sz="2400" spc="-190" b="1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336600"/>
                </a:solidFill>
                <a:latin typeface="宋体"/>
                <a:cs typeface="宋体"/>
              </a:rPr>
              <a:t>、 </a:t>
            </a:r>
            <a:r>
              <a:rPr dirty="0" sz="2400" spc="15" b="1">
                <a:solidFill>
                  <a:srgbClr val="336600"/>
                </a:solidFill>
                <a:latin typeface="Arial"/>
                <a:cs typeface="Arial"/>
              </a:rPr>
              <a:t>Mobile_user,</a:t>
            </a:r>
            <a:r>
              <a:rPr dirty="0" sz="2400" spc="35" b="1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dirty="0" sz="2400" spc="35" b="1">
                <a:solidFill>
                  <a:srgbClr val="336600"/>
                </a:solidFill>
                <a:latin typeface="宋体"/>
                <a:cs typeface="宋体"/>
              </a:rPr>
              <a:t>它们分别代表拥有不同通信设备的人员</a:t>
            </a:r>
            <a:r>
              <a:rPr dirty="0" sz="2400" spc="-10" b="1">
                <a:solidFill>
                  <a:srgbClr val="336600"/>
                </a:solidFill>
                <a:latin typeface="宋体"/>
                <a:cs typeface="宋体"/>
              </a:rPr>
              <a:t>，</a:t>
            </a:r>
            <a:r>
              <a:rPr dirty="0" sz="2400" spc="-490" b="1">
                <a:solidFill>
                  <a:srgbClr val="336600"/>
                </a:solidFill>
                <a:latin typeface="宋体"/>
                <a:cs typeface="宋体"/>
              </a:rPr>
              <a:t> </a:t>
            </a:r>
            <a:r>
              <a:rPr dirty="0" sz="2400" spc="-10" b="1">
                <a:solidFill>
                  <a:srgbClr val="336600"/>
                </a:solidFill>
                <a:latin typeface="宋体"/>
                <a:cs typeface="宋体"/>
              </a:rPr>
              <a:t>这 </a:t>
            </a:r>
            <a:r>
              <a:rPr dirty="0" sz="2400" spc="55" b="1">
                <a:solidFill>
                  <a:srgbClr val="336600"/>
                </a:solidFill>
                <a:latin typeface="宋体"/>
                <a:cs typeface="宋体"/>
              </a:rPr>
              <a:t>几个类具有两个共同的接口：</a:t>
            </a:r>
            <a:r>
              <a:rPr dirty="0" sz="2400" spc="50" b="1">
                <a:solidFill>
                  <a:srgbClr val="336600"/>
                </a:solidFill>
                <a:latin typeface="Arial"/>
                <a:cs typeface="Arial"/>
              </a:rPr>
              <a:t>in</a:t>
            </a:r>
            <a:r>
              <a:rPr dirty="0" sz="2400" spc="60" b="1">
                <a:solidFill>
                  <a:srgbClr val="336600"/>
                </a:solidFill>
                <a:latin typeface="Arial"/>
                <a:cs typeface="Arial"/>
              </a:rPr>
              <a:t>sert()</a:t>
            </a:r>
            <a:r>
              <a:rPr dirty="0" sz="2400" spc="60" b="1">
                <a:solidFill>
                  <a:srgbClr val="336600"/>
                </a:solidFill>
                <a:latin typeface="宋体"/>
                <a:cs typeface="宋体"/>
              </a:rPr>
              <a:t>和</a:t>
            </a:r>
            <a:r>
              <a:rPr dirty="0" sz="2400" spc="55" b="1">
                <a:solidFill>
                  <a:srgbClr val="336600"/>
                </a:solidFill>
                <a:latin typeface="Arial"/>
                <a:cs typeface="Arial"/>
              </a:rPr>
              <a:t>p</a:t>
            </a:r>
            <a:r>
              <a:rPr dirty="0" sz="2400" spc="60" b="1">
                <a:solidFill>
                  <a:srgbClr val="336600"/>
                </a:solidFill>
                <a:latin typeface="Arial"/>
                <a:cs typeface="Arial"/>
              </a:rPr>
              <a:t>r</a:t>
            </a:r>
            <a:r>
              <a:rPr dirty="0" sz="2400" spc="55" b="1">
                <a:solidFill>
                  <a:srgbClr val="336600"/>
                </a:solidFill>
                <a:latin typeface="Arial"/>
                <a:cs typeface="Arial"/>
              </a:rPr>
              <a:t>in</a:t>
            </a:r>
            <a:r>
              <a:rPr dirty="0" sz="2400" spc="60" b="1">
                <a:solidFill>
                  <a:srgbClr val="336600"/>
                </a:solidFill>
                <a:latin typeface="Arial"/>
                <a:cs typeface="Arial"/>
              </a:rPr>
              <a:t>t()</a:t>
            </a:r>
            <a:r>
              <a:rPr dirty="0" sz="2400" spc="60" b="1">
                <a:solidFill>
                  <a:srgbClr val="336600"/>
                </a:solidFill>
                <a:latin typeface="宋体"/>
                <a:cs typeface="宋体"/>
              </a:rPr>
              <a:t>。基类和</a:t>
            </a:r>
            <a:r>
              <a:rPr dirty="0" sz="2400" spc="-10" b="1">
                <a:solidFill>
                  <a:srgbClr val="336600"/>
                </a:solidFill>
                <a:latin typeface="宋体"/>
                <a:cs typeface="宋体"/>
              </a:rPr>
              <a:t>派 </a:t>
            </a:r>
            <a:r>
              <a:rPr dirty="0" sz="2400" b="1">
                <a:solidFill>
                  <a:srgbClr val="336600"/>
                </a:solidFill>
                <a:latin typeface="宋体"/>
                <a:cs typeface="宋体"/>
              </a:rPr>
              <a:t>生类各自的</a:t>
            </a:r>
            <a:r>
              <a:rPr dirty="0" sz="2400" spc="5" b="1">
                <a:solidFill>
                  <a:srgbClr val="336600"/>
                </a:solidFill>
                <a:latin typeface="宋体"/>
                <a:cs typeface="宋体"/>
              </a:rPr>
              <a:t>实现代码能正确地创建和打印自己的对象。能</a:t>
            </a:r>
            <a:r>
              <a:rPr dirty="0" sz="2400" spc="-10" b="1">
                <a:solidFill>
                  <a:srgbClr val="336600"/>
                </a:solidFill>
                <a:latin typeface="宋体"/>
                <a:cs typeface="宋体"/>
              </a:rPr>
              <a:t>够 </a:t>
            </a:r>
            <a:r>
              <a:rPr dirty="0" sz="2400" b="1">
                <a:solidFill>
                  <a:srgbClr val="336600"/>
                </a:solidFill>
                <a:latin typeface="宋体"/>
                <a:cs typeface="宋体"/>
              </a:rPr>
              <a:t>使用相同的</a:t>
            </a:r>
            <a:r>
              <a:rPr dirty="0" sz="2400" spc="5" b="1">
                <a:solidFill>
                  <a:srgbClr val="336600"/>
                </a:solidFill>
                <a:latin typeface="宋体"/>
                <a:cs typeface="宋体"/>
              </a:rPr>
              <a:t>对象指针是这几个类的对象的“异”中之“同</a:t>
            </a:r>
            <a:r>
              <a:rPr dirty="0" sz="2400" spc="-10" b="1">
                <a:solidFill>
                  <a:srgbClr val="336600"/>
                </a:solidFill>
                <a:latin typeface="宋体"/>
                <a:cs typeface="宋体"/>
              </a:rPr>
              <a:t>”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ts val="2900"/>
              </a:lnSpc>
              <a:spcBef>
                <a:spcPts val="70"/>
              </a:spcBef>
            </a:pPr>
            <a:r>
              <a:rPr dirty="0" sz="2400" b="1">
                <a:solidFill>
                  <a:srgbClr val="336600"/>
                </a:solidFill>
                <a:latin typeface="宋体"/>
                <a:cs typeface="宋体"/>
              </a:rPr>
              <a:t>，</a:t>
            </a:r>
            <a:r>
              <a:rPr dirty="0" sz="2400" spc="5" b="1">
                <a:solidFill>
                  <a:srgbClr val="336600"/>
                </a:solidFill>
                <a:latin typeface="宋体"/>
                <a:cs typeface="宋体"/>
              </a:rPr>
              <a:t>正是这种共性，使他们能够进入同一个数据结构</a:t>
            </a:r>
            <a:r>
              <a:rPr dirty="0" sz="2400" spc="5" b="1">
                <a:solidFill>
                  <a:srgbClr val="336600"/>
                </a:solidFill>
                <a:latin typeface="Times New Roman"/>
                <a:cs typeface="Times New Roman"/>
              </a:rPr>
              <a:t>——</a:t>
            </a:r>
            <a:r>
              <a:rPr dirty="0" sz="2400" spc="5" b="1">
                <a:solidFill>
                  <a:srgbClr val="336600"/>
                </a:solidFill>
                <a:latin typeface="宋体"/>
                <a:cs typeface="宋体"/>
              </a:rPr>
              <a:t>链</a:t>
            </a:r>
            <a:r>
              <a:rPr dirty="0" sz="2400" spc="-10" b="1">
                <a:solidFill>
                  <a:srgbClr val="336600"/>
                </a:solidFill>
                <a:latin typeface="宋体"/>
                <a:cs typeface="宋体"/>
              </a:rPr>
              <a:t>表 </a:t>
            </a:r>
            <a:r>
              <a:rPr dirty="0" sz="2400" b="1">
                <a:solidFill>
                  <a:srgbClr val="336600"/>
                </a:solidFill>
                <a:latin typeface="宋体"/>
                <a:cs typeface="宋体"/>
              </a:rPr>
              <a:t>中</a:t>
            </a:r>
            <a:r>
              <a:rPr dirty="0" sz="2400" spc="-10" b="1">
                <a:solidFill>
                  <a:srgbClr val="336600"/>
                </a:solidFill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609600"/>
            <a:ext cx="33528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744855"/>
            <a:ext cx="3423920" cy="468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b="0">
                <a:solidFill>
                  <a:srgbClr val="FFFFFF"/>
                </a:solidFill>
                <a:latin typeface="宋体"/>
                <a:cs typeface="宋体"/>
              </a:rPr>
              <a:t>例</a:t>
            </a:r>
            <a:r>
              <a:rPr dirty="0" sz="2900" spc="-5" b="0">
                <a:solidFill>
                  <a:srgbClr val="FFFFFF"/>
                </a:solidFill>
                <a:latin typeface="Arial"/>
                <a:cs typeface="Arial"/>
              </a:rPr>
              <a:t>10.5</a:t>
            </a:r>
            <a:r>
              <a:rPr dirty="0" sz="2900" spc="-8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00" b="0">
                <a:solidFill>
                  <a:srgbClr val="FFFFFF"/>
                </a:solidFill>
                <a:latin typeface="宋体"/>
                <a:cs typeface="宋体"/>
              </a:rPr>
              <a:t>多态（异质</a:t>
            </a:r>
            <a:r>
              <a:rPr dirty="0" sz="2900" spc="5" b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9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186814"/>
            <a:ext cx="3382645" cy="5412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5"/>
              </a:spcBef>
            </a:pPr>
            <a:r>
              <a:rPr dirty="0" sz="2900">
                <a:solidFill>
                  <a:srgbClr val="FFFFFF"/>
                </a:solidFill>
                <a:latin typeface="宋体"/>
                <a:cs typeface="宋体"/>
              </a:rPr>
              <a:t>链表实现。</a:t>
            </a:r>
            <a:r>
              <a:rPr dirty="0" sz="290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752475">
              <a:lnSpc>
                <a:spcPct val="100000"/>
              </a:lnSpc>
            </a:pPr>
            <a:r>
              <a:rPr dirty="0" sz="2000" spc="-10" b="1">
                <a:latin typeface="Arial"/>
                <a:cs typeface="Arial"/>
              </a:rPr>
              <a:t>#</a:t>
            </a:r>
            <a:r>
              <a:rPr dirty="0" sz="2000" spc="-5" b="1">
                <a:latin typeface="Arial"/>
                <a:cs typeface="Arial"/>
              </a:rPr>
              <a:t>in</a:t>
            </a:r>
            <a:r>
              <a:rPr dirty="0" sz="2000" spc="-10" b="1">
                <a:latin typeface="Arial"/>
                <a:cs typeface="Arial"/>
              </a:rPr>
              <a:t>c</a:t>
            </a:r>
            <a:r>
              <a:rPr dirty="0" sz="2000" spc="-5" b="1">
                <a:latin typeface="Arial"/>
                <a:cs typeface="Arial"/>
              </a:rPr>
              <a:t>lud</a:t>
            </a:r>
            <a:r>
              <a:rPr dirty="0" sz="2000" spc="-10" b="1">
                <a:latin typeface="Arial"/>
                <a:cs typeface="Arial"/>
              </a:rPr>
              <a:t>e</a:t>
            </a:r>
            <a:r>
              <a:rPr dirty="0" sz="2000" spc="-5" b="1">
                <a:latin typeface="Arial"/>
                <a:cs typeface="Arial"/>
              </a:rPr>
              <a:t>&lt;io</a:t>
            </a:r>
            <a:r>
              <a:rPr dirty="0" sz="2000" spc="-10" b="1">
                <a:latin typeface="Arial"/>
                <a:cs typeface="Arial"/>
              </a:rPr>
              <a:t>s</a:t>
            </a:r>
            <a:r>
              <a:rPr dirty="0" sz="2000" spc="-5" b="1">
                <a:latin typeface="Arial"/>
                <a:cs typeface="Arial"/>
              </a:rPr>
              <a:t>tr</a:t>
            </a:r>
            <a:r>
              <a:rPr dirty="0" sz="2000" spc="-10" b="1">
                <a:latin typeface="Arial"/>
                <a:cs typeface="Arial"/>
              </a:rPr>
              <a:t>ea</a:t>
            </a:r>
            <a:r>
              <a:rPr dirty="0" sz="2000" spc="-5" b="1">
                <a:latin typeface="Arial"/>
                <a:cs typeface="Arial"/>
              </a:rPr>
              <a:t>m.h</a:t>
            </a:r>
            <a:r>
              <a:rPr dirty="0" sz="2000" b="1">
                <a:latin typeface="Arial"/>
                <a:cs typeface="Arial"/>
              </a:rPr>
              <a:t>&gt;  </a:t>
            </a:r>
            <a:r>
              <a:rPr dirty="0" sz="2000" spc="-5" b="1">
                <a:latin typeface="Arial"/>
                <a:cs typeface="Arial"/>
              </a:rPr>
              <a:t>#include&lt;string.h&gt;  class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Phone{</a:t>
            </a:r>
            <a:endParaRPr sz="2000">
              <a:latin typeface="Arial"/>
              <a:cs typeface="Arial"/>
            </a:endParaRPr>
          </a:p>
          <a:p>
            <a:pPr marL="12700" marR="1064895" indent="281940">
              <a:lnSpc>
                <a:spcPct val="100000"/>
              </a:lnSpc>
            </a:pPr>
            <a:r>
              <a:rPr dirty="0" sz="2000" spc="-5" b="1">
                <a:latin typeface="Arial"/>
                <a:cs typeface="Arial"/>
              </a:rPr>
              <a:t>friend class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List;  protected:</a:t>
            </a:r>
            <a:endParaRPr sz="2000">
              <a:latin typeface="Arial"/>
              <a:cs typeface="Arial"/>
            </a:endParaRPr>
          </a:p>
          <a:p>
            <a:pPr marL="294005" marR="838835">
              <a:lnSpc>
                <a:spcPct val="100000"/>
              </a:lnSpc>
            </a:pPr>
            <a:r>
              <a:rPr dirty="0" sz="2000" spc="-5" b="1">
                <a:latin typeface="Arial"/>
                <a:cs typeface="Arial"/>
              </a:rPr>
              <a:t>char name[20];  char cityNo[5];  char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phoneNo[10];  static Phone *ptr;  Phone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*next;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Arial"/>
                <a:cs typeface="Arial"/>
              </a:rPr>
              <a:t>public:</a:t>
            </a:r>
            <a:endParaRPr sz="2000">
              <a:latin typeface="Arial"/>
              <a:cs typeface="Arial"/>
            </a:endParaRPr>
          </a:p>
          <a:p>
            <a:pPr marL="294005" marR="5080">
              <a:lnSpc>
                <a:spcPct val="100000"/>
              </a:lnSpc>
            </a:pPr>
            <a:r>
              <a:rPr dirty="0" sz="2000" spc="-5" b="1">
                <a:latin typeface="Arial"/>
                <a:cs typeface="Arial"/>
              </a:rPr>
              <a:t>Phon</a:t>
            </a:r>
            <a:r>
              <a:rPr dirty="0" sz="2000" spc="-10" b="1">
                <a:latin typeface="Arial"/>
                <a:cs typeface="Arial"/>
              </a:rPr>
              <a:t>e</a:t>
            </a:r>
            <a:r>
              <a:rPr dirty="0" sz="2000" spc="-5" b="1">
                <a:latin typeface="Arial"/>
                <a:cs typeface="Arial"/>
              </a:rPr>
              <a:t>(</a:t>
            </a:r>
            <a:r>
              <a:rPr dirty="0" sz="2000" spc="-10" b="1">
                <a:latin typeface="Arial"/>
                <a:cs typeface="Arial"/>
              </a:rPr>
              <a:t>c</a:t>
            </a:r>
            <a:r>
              <a:rPr dirty="0" sz="2000" spc="-5" b="1">
                <a:latin typeface="Arial"/>
                <a:cs typeface="Arial"/>
              </a:rPr>
              <a:t>h</a:t>
            </a:r>
            <a:r>
              <a:rPr dirty="0" sz="2000" spc="-10" b="1">
                <a:latin typeface="Arial"/>
                <a:cs typeface="Arial"/>
              </a:rPr>
              <a:t>a</a:t>
            </a:r>
            <a:r>
              <a:rPr dirty="0" sz="2000" spc="-5" b="1">
                <a:latin typeface="Arial"/>
                <a:cs typeface="Arial"/>
              </a:rPr>
              <a:t>r*,</a:t>
            </a:r>
            <a:r>
              <a:rPr dirty="0" sz="2000" spc="-10" b="1">
                <a:latin typeface="Arial"/>
                <a:cs typeface="Arial"/>
              </a:rPr>
              <a:t>c</a:t>
            </a:r>
            <a:r>
              <a:rPr dirty="0" sz="2000" spc="-5" b="1">
                <a:latin typeface="Arial"/>
                <a:cs typeface="Arial"/>
              </a:rPr>
              <a:t>h</a:t>
            </a:r>
            <a:r>
              <a:rPr dirty="0" sz="2000" spc="-10" b="1">
                <a:latin typeface="Arial"/>
                <a:cs typeface="Arial"/>
              </a:rPr>
              <a:t>a</a:t>
            </a:r>
            <a:r>
              <a:rPr dirty="0" sz="2000" spc="-5" b="1">
                <a:latin typeface="Arial"/>
                <a:cs typeface="Arial"/>
              </a:rPr>
              <a:t>r*,</a:t>
            </a:r>
            <a:r>
              <a:rPr dirty="0" sz="2000" spc="-10" b="1">
                <a:latin typeface="Arial"/>
                <a:cs typeface="Arial"/>
              </a:rPr>
              <a:t>c</a:t>
            </a:r>
            <a:r>
              <a:rPr dirty="0" sz="2000" spc="-5" b="1">
                <a:latin typeface="Arial"/>
                <a:cs typeface="Arial"/>
              </a:rPr>
              <a:t>h</a:t>
            </a:r>
            <a:r>
              <a:rPr dirty="0" sz="2000" spc="-10" b="1">
                <a:latin typeface="Arial"/>
                <a:cs typeface="Arial"/>
              </a:rPr>
              <a:t>a</a:t>
            </a:r>
            <a:r>
              <a:rPr dirty="0" sz="2000" spc="-5" b="1">
                <a:latin typeface="Arial"/>
                <a:cs typeface="Arial"/>
              </a:rPr>
              <a:t>r*)</a:t>
            </a:r>
            <a:r>
              <a:rPr dirty="0" sz="2000" b="1">
                <a:latin typeface="Arial"/>
                <a:cs typeface="Arial"/>
              </a:rPr>
              <a:t>;  </a:t>
            </a:r>
            <a:r>
              <a:rPr dirty="0" sz="2000" spc="-5" b="1">
                <a:latin typeface="Arial"/>
                <a:cs typeface="Arial"/>
              </a:rPr>
              <a:t>virtual void insert();  virtual void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print();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14800" y="260604"/>
            <a:ext cx="4800600" cy="6344920"/>
          </a:xfrm>
          <a:custGeom>
            <a:avLst/>
            <a:gdLst/>
            <a:ahLst/>
            <a:cxnLst/>
            <a:rect l="l" t="t" r="r" b="b"/>
            <a:pathLst>
              <a:path w="4800600" h="6344920">
                <a:moveTo>
                  <a:pt x="0" y="0"/>
                </a:moveTo>
                <a:lnTo>
                  <a:pt x="4800600" y="0"/>
                </a:lnTo>
                <a:lnTo>
                  <a:pt x="4800600" y="6344412"/>
                </a:lnTo>
                <a:lnTo>
                  <a:pt x="0" y="63444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93540" y="281940"/>
            <a:ext cx="454660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 marR="1299845" indent="-2540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class BP_user: public Phone{  char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server[10];</a:t>
            </a:r>
            <a:endParaRPr sz="1800">
              <a:latin typeface="Arial"/>
              <a:cs typeface="Arial"/>
            </a:endParaRPr>
          </a:p>
          <a:p>
            <a:pPr marL="12700" marR="2862580" indent="2540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char</a:t>
            </a:r>
            <a:r>
              <a:rPr dirty="0" sz="1800" spc="-7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call[10];  public: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BP_user(char*,char*,char*,char*,char*);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3540" y="1653540"/>
            <a:ext cx="4426585" cy="462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 marR="1518920">
              <a:lnSpc>
                <a:spcPct val="100000"/>
              </a:lnSpc>
              <a:spcBef>
                <a:spcPts val="100"/>
              </a:spcBef>
              <a:tabLst>
                <a:tab pos="1777364" algn="l"/>
                <a:tab pos="1853564" algn="l"/>
              </a:tabLst>
            </a:pPr>
            <a:r>
              <a:rPr dirty="0" sz="1800" spc="-5" b="1">
                <a:latin typeface="Arial"/>
                <a:cs typeface="Arial"/>
              </a:rPr>
              <a:t>v</a:t>
            </a:r>
            <a:r>
              <a:rPr dirty="0" sz="1800" b="1">
                <a:latin typeface="Arial"/>
                <a:cs typeface="Arial"/>
              </a:rPr>
              <a:t>o</a:t>
            </a:r>
            <a:r>
              <a:rPr dirty="0" sz="1800" spc="-5" b="1">
                <a:latin typeface="Arial"/>
                <a:cs typeface="Arial"/>
              </a:rPr>
              <a:t>i</a:t>
            </a:r>
            <a:r>
              <a:rPr dirty="0" sz="1800" b="1">
                <a:latin typeface="Arial"/>
                <a:cs typeface="Arial"/>
              </a:rPr>
              <a:t>d p</a:t>
            </a:r>
            <a:r>
              <a:rPr dirty="0" sz="1800" spc="-5" b="1">
                <a:latin typeface="Arial"/>
                <a:cs typeface="Arial"/>
              </a:rPr>
              <a:t>ri</a:t>
            </a:r>
            <a:r>
              <a:rPr dirty="0" sz="1800" b="1">
                <a:latin typeface="Arial"/>
                <a:cs typeface="Arial"/>
              </a:rPr>
              <a:t>nt();		</a:t>
            </a:r>
            <a:r>
              <a:rPr dirty="0" sz="1800" spc="-5" b="1">
                <a:latin typeface="Arial"/>
                <a:cs typeface="Arial"/>
              </a:rPr>
              <a:t>//</a:t>
            </a:r>
            <a:r>
              <a:rPr dirty="0" sz="1800" b="1">
                <a:latin typeface="宋体"/>
                <a:cs typeface="宋体"/>
              </a:rPr>
              <a:t>重新定</a:t>
            </a:r>
            <a:r>
              <a:rPr dirty="0" sz="1800" spc="-5" b="1">
                <a:latin typeface="宋体"/>
                <a:cs typeface="宋体"/>
              </a:rPr>
              <a:t>义  </a:t>
            </a:r>
            <a:r>
              <a:rPr dirty="0" sz="1800" spc="-5" b="1">
                <a:latin typeface="Arial"/>
                <a:cs typeface="Arial"/>
              </a:rPr>
              <a:t>void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insert();	//</a:t>
            </a:r>
            <a:r>
              <a:rPr dirty="0" sz="1800" b="1">
                <a:latin typeface="宋体"/>
                <a:cs typeface="宋体"/>
              </a:rPr>
              <a:t>重新定</a:t>
            </a:r>
            <a:r>
              <a:rPr dirty="0" sz="1800" spc="-10" b="1">
                <a:latin typeface="宋体"/>
                <a:cs typeface="宋体"/>
              </a:rPr>
              <a:t>义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ts val="2155"/>
              </a:lnSpc>
            </a:pPr>
            <a:r>
              <a:rPr dirty="0" sz="1800" spc="-5" b="1">
                <a:latin typeface="Arial"/>
                <a:cs typeface="Arial"/>
              </a:rPr>
              <a:t>};</a:t>
            </a:r>
            <a:endParaRPr sz="1800">
              <a:latin typeface="Arial"/>
              <a:cs typeface="Arial"/>
            </a:endParaRPr>
          </a:p>
          <a:p>
            <a:pPr marL="294640" marR="740410" indent="-281940">
              <a:lnSpc>
                <a:spcPts val="2400"/>
              </a:lnSpc>
              <a:spcBef>
                <a:spcPts val="75"/>
              </a:spcBef>
            </a:pPr>
            <a:r>
              <a:rPr dirty="0" sz="2000" spc="-5" b="1">
                <a:solidFill>
                  <a:srgbClr val="0000E4"/>
                </a:solidFill>
                <a:latin typeface="Arial"/>
                <a:cs typeface="Arial"/>
              </a:rPr>
              <a:t>class Fax_user: public Phone{  char</a:t>
            </a:r>
            <a:r>
              <a:rPr dirty="0" sz="2000" spc="-10" b="1">
                <a:solidFill>
                  <a:srgbClr val="0000E4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00E4"/>
                </a:solidFill>
                <a:latin typeface="Arial"/>
                <a:cs typeface="Arial"/>
              </a:rPr>
              <a:t>fax[10];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20"/>
              </a:lnSpc>
            </a:pPr>
            <a:r>
              <a:rPr dirty="0" sz="2000" spc="-5" b="1">
                <a:solidFill>
                  <a:srgbClr val="0000E4"/>
                </a:solidFill>
                <a:latin typeface="Arial"/>
                <a:cs typeface="Arial"/>
              </a:rPr>
              <a:t>public:</a:t>
            </a:r>
            <a:endParaRPr sz="2000">
              <a:latin typeface="Arial"/>
              <a:cs typeface="Arial"/>
            </a:endParaRPr>
          </a:p>
          <a:p>
            <a:pPr marL="294640" marR="5080">
              <a:lnSpc>
                <a:spcPct val="100000"/>
              </a:lnSpc>
              <a:tabLst>
                <a:tab pos="2055495" algn="l"/>
              </a:tabLst>
            </a:pPr>
            <a:r>
              <a:rPr dirty="0" sz="2000" spc="-5" b="1">
                <a:solidFill>
                  <a:srgbClr val="0000E4"/>
                </a:solidFill>
                <a:latin typeface="Arial"/>
                <a:cs typeface="Arial"/>
              </a:rPr>
              <a:t>Fax_user(char*,char*,char*,char*);  void print();	//</a:t>
            </a:r>
            <a:r>
              <a:rPr dirty="0" sz="2000" b="1">
                <a:solidFill>
                  <a:srgbClr val="0000E4"/>
                </a:solidFill>
                <a:latin typeface="宋体"/>
                <a:cs typeface="宋体"/>
              </a:rPr>
              <a:t>重新定</a:t>
            </a:r>
            <a:r>
              <a:rPr dirty="0" sz="2000" spc="-5" b="1">
                <a:solidFill>
                  <a:srgbClr val="0000E4"/>
                </a:solidFill>
                <a:latin typeface="宋体"/>
                <a:cs typeface="宋体"/>
              </a:rPr>
              <a:t>义</a:t>
            </a:r>
            <a:endParaRPr sz="2000">
              <a:latin typeface="宋体"/>
              <a:cs typeface="宋体"/>
            </a:endParaRPr>
          </a:p>
          <a:p>
            <a:pPr marL="294005">
              <a:lnSpc>
                <a:spcPct val="100000"/>
              </a:lnSpc>
              <a:tabLst>
                <a:tab pos="1971039" algn="l"/>
              </a:tabLst>
            </a:pPr>
            <a:r>
              <a:rPr dirty="0" sz="2000" spc="-5" b="1">
                <a:solidFill>
                  <a:srgbClr val="0000E4"/>
                </a:solidFill>
                <a:latin typeface="Arial"/>
                <a:cs typeface="Arial"/>
              </a:rPr>
              <a:t>void insert();	//</a:t>
            </a:r>
            <a:r>
              <a:rPr dirty="0" sz="2000" b="1">
                <a:solidFill>
                  <a:srgbClr val="0000E4"/>
                </a:solidFill>
                <a:latin typeface="宋体"/>
                <a:cs typeface="宋体"/>
              </a:rPr>
              <a:t>重新定</a:t>
            </a:r>
            <a:r>
              <a:rPr dirty="0" sz="2000" spc="-5" b="1">
                <a:solidFill>
                  <a:srgbClr val="0000E4"/>
                </a:solidFill>
                <a:latin typeface="宋体"/>
                <a:cs typeface="宋体"/>
              </a:rPr>
              <a:t>义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0000E4"/>
                </a:solidFill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  <a:p>
            <a:pPr marL="330200" marR="773430" indent="-3175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Arial"/>
                <a:cs typeface="Arial"/>
              </a:rPr>
              <a:t>class Mobile_user: public Phone{  char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mobileNo[12];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public:</a:t>
            </a:r>
            <a:endParaRPr sz="1800">
              <a:latin typeface="Arial"/>
              <a:cs typeface="Arial"/>
            </a:endParaRPr>
          </a:p>
          <a:p>
            <a:pPr marL="393700" marR="49530" indent="-63500">
              <a:lnSpc>
                <a:spcPct val="100000"/>
              </a:lnSpc>
              <a:tabLst>
                <a:tab pos="1980564" algn="l"/>
              </a:tabLst>
            </a:pPr>
            <a:r>
              <a:rPr dirty="0" sz="1800" spc="-5" b="1">
                <a:latin typeface="Arial"/>
                <a:cs typeface="Arial"/>
              </a:rPr>
              <a:t>Mobile_user(char*,char*,char*,char*);  void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print();	//</a:t>
            </a:r>
            <a:r>
              <a:rPr dirty="0" sz="1800" b="1">
                <a:latin typeface="宋体"/>
                <a:cs typeface="宋体"/>
              </a:rPr>
              <a:t>重新定</a:t>
            </a:r>
            <a:r>
              <a:rPr dirty="0" sz="1800" spc="-10" b="1">
                <a:latin typeface="宋体"/>
                <a:cs typeface="宋体"/>
              </a:rPr>
              <a:t>义</a:t>
            </a:r>
            <a:endParaRPr sz="1800">
              <a:latin typeface="宋体"/>
              <a:cs typeface="宋体"/>
            </a:endParaRPr>
          </a:p>
          <a:p>
            <a:pPr marL="393700">
              <a:lnSpc>
                <a:spcPct val="100000"/>
              </a:lnSpc>
              <a:tabLst>
                <a:tab pos="1904364" algn="l"/>
              </a:tabLst>
            </a:pPr>
            <a:r>
              <a:rPr dirty="0" sz="1800" spc="-5" b="1">
                <a:latin typeface="Arial"/>
                <a:cs typeface="Arial"/>
              </a:rPr>
              <a:t>void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insert();	//</a:t>
            </a:r>
            <a:r>
              <a:rPr dirty="0" sz="1800" b="1">
                <a:latin typeface="宋体"/>
                <a:cs typeface="宋体"/>
              </a:rPr>
              <a:t>重新定</a:t>
            </a:r>
            <a:r>
              <a:rPr dirty="0" sz="1800" spc="-10" b="1">
                <a:latin typeface="宋体"/>
                <a:cs typeface="宋体"/>
              </a:rPr>
              <a:t>义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540" y="625602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}</a:t>
            </a:r>
            <a:r>
              <a:rPr dirty="0" sz="1800" b="1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304800"/>
            <a:ext cx="78486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501015"/>
            <a:ext cx="78486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 sz="3000" b="0">
                <a:solidFill>
                  <a:srgbClr val="FFFFFF"/>
                </a:solidFill>
                <a:latin typeface="宋体"/>
                <a:cs typeface="宋体"/>
              </a:rPr>
              <a:t>例</a:t>
            </a:r>
            <a:r>
              <a:rPr dirty="0" sz="3000" b="0">
                <a:solidFill>
                  <a:srgbClr val="FFFFFF"/>
                </a:solidFill>
                <a:latin typeface="Arial"/>
                <a:cs typeface="Arial"/>
              </a:rPr>
              <a:t>10.5</a:t>
            </a:r>
            <a:r>
              <a:rPr dirty="0" sz="3000" spc="-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b="0">
                <a:solidFill>
                  <a:srgbClr val="FFFFFF"/>
                </a:solidFill>
                <a:latin typeface="宋体"/>
                <a:cs typeface="宋体"/>
              </a:rPr>
              <a:t>多态（异质）链表实现。</a:t>
            </a:r>
            <a:r>
              <a:rPr dirty="0" sz="3000" b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545590"/>
            <a:ext cx="6134735" cy="465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class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List{</a:t>
            </a:r>
            <a:endParaRPr sz="1800">
              <a:latin typeface="Arial"/>
              <a:cs typeface="Arial"/>
            </a:endParaRPr>
          </a:p>
          <a:p>
            <a:pPr marL="88900" marR="2667000" indent="508000">
              <a:lnSpc>
                <a:spcPct val="100000"/>
              </a:lnSpc>
              <a:tabLst>
                <a:tab pos="2183765" algn="l"/>
              </a:tabLst>
            </a:pPr>
            <a:r>
              <a:rPr dirty="0" sz="1800" spc="-5" b="1">
                <a:latin typeface="Arial"/>
                <a:cs typeface="Arial"/>
              </a:rPr>
              <a:t>P</a:t>
            </a:r>
            <a:r>
              <a:rPr dirty="0" sz="1800" b="1">
                <a:latin typeface="Arial"/>
                <a:cs typeface="Arial"/>
              </a:rPr>
              <a:t>hone</a:t>
            </a:r>
            <a:r>
              <a:rPr dirty="0" sz="1800" spc="-5" b="1">
                <a:latin typeface="Arial"/>
                <a:cs typeface="Arial"/>
              </a:rPr>
              <a:t> *</a:t>
            </a:r>
            <a:r>
              <a:rPr dirty="0" sz="1800" b="1">
                <a:latin typeface="Arial"/>
                <a:cs typeface="Arial"/>
              </a:rPr>
              <a:t>h</a:t>
            </a:r>
            <a:r>
              <a:rPr dirty="0" sz="1800" spc="-5" b="1">
                <a:latin typeface="Arial"/>
                <a:cs typeface="Arial"/>
              </a:rPr>
              <a:t>ea</a:t>
            </a:r>
            <a:r>
              <a:rPr dirty="0" sz="1800" b="1">
                <a:latin typeface="Arial"/>
                <a:cs typeface="Arial"/>
              </a:rPr>
              <a:t>d;	</a:t>
            </a:r>
            <a:r>
              <a:rPr dirty="0" sz="1800" spc="-5" b="1">
                <a:latin typeface="Arial"/>
                <a:cs typeface="Arial"/>
              </a:rPr>
              <a:t>//</a:t>
            </a:r>
            <a:r>
              <a:rPr dirty="0" sz="1800" b="1">
                <a:latin typeface="宋体"/>
                <a:cs typeface="宋体"/>
              </a:rPr>
              <a:t>链表头指</a:t>
            </a:r>
            <a:r>
              <a:rPr dirty="0" sz="1800" spc="-5" b="1">
                <a:latin typeface="宋体"/>
                <a:cs typeface="宋体"/>
              </a:rPr>
              <a:t>针  </a:t>
            </a:r>
            <a:r>
              <a:rPr dirty="0" sz="1800" spc="-5" b="1">
                <a:latin typeface="Arial"/>
                <a:cs typeface="Arial"/>
              </a:rPr>
              <a:t>public:</a:t>
            </a:r>
            <a:endParaRPr sz="1800">
              <a:latin typeface="Arial"/>
              <a:cs typeface="Arial"/>
            </a:endParaRPr>
          </a:p>
          <a:p>
            <a:pPr marL="5969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List(){head=0;}</a:t>
            </a:r>
            <a:endParaRPr sz="1800">
              <a:latin typeface="Arial"/>
              <a:cs typeface="Arial"/>
            </a:endParaRPr>
          </a:p>
          <a:p>
            <a:pPr marL="596900" marR="443230">
              <a:lnSpc>
                <a:spcPct val="100000"/>
              </a:lnSpc>
              <a:tabLst>
                <a:tab pos="3529965" algn="l"/>
                <a:tab pos="4177665" algn="l"/>
              </a:tabLst>
            </a:pPr>
            <a:r>
              <a:rPr dirty="0" sz="1800" spc="-5" b="1">
                <a:latin typeface="Arial"/>
                <a:cs typeface="Arial"/>
              </a:rPr>
              <a:t>v</a:t>
            </a:r>
            <a:r>
              <a:rPr dirty="0" sz="1800" b="1">
                <a:latin typeface="Arial"/>
                <a:cs typeface="Arial"/>
              </a:rPr>
              <a:t>o</a:t>
            </a:r>
            <a:r>
              <a:rPr dirty="0" sz="1800" spc="-5" b="1">
                <a:latin typeface="Arial"/>
                <a:cs typeface="Arial"/>
              </a:rPr>
              <a:t>i</a:t>
            </a:r>
            <a:r>
              <a:rPr dirty="0" sz="1800" b="1">
                <a:latin typeface="Arial"/>
                <a:cs typeface="Arial"/>
              </a:rPr>
              <a:t>d </a:t>
            </a:r>
            <a:r>
              <a:rPr dirty="0" sz="1800" spc="-5" b="1">
                <a:latin typeface="Arial"/>
                <a:cs typeface="Arial"/>
              </a:rPr>
              <a:t>i</a:t>
            </a:r>
            <a:r>
              <a:rPr dirty="0" sz="1800" b="1">
                <a:latin typeface="Arial"/>
                <a:cs typeface="Arial"/>
              </a:rPr>
              <a:t>n</a:t>
            </a:r>
            <a:r>
              <a:rPr dirty="0" sz="1800" spc="-5" b="1">
                <a:latin typeface="Arial"/>
                <a:cs typeface="Arial"/>
              </a:rPr>
              <a:t>ser</a:t>
            </a:r>
            <a:r>
              <a:rPr dirty="0" sz="1800" b="1">
                <a:latin typeface="Arial"/>
                <a:cs typeface="Arial"/>
              </a:rPr>
              <a:t>t</a:t>
            </a:r>
            <a:r>
              <a:rPr dirty="0" sz="1800" spc="-5" b="1">
                <a:latin typeface="Arial"/>
                <a:cs typeface="Arial"/>
              </a:rPr>
              <a:t>_</a:t>
            </a:r>
            <a:r>
              <a:rPr dirty="0" sz="1800" b="1">
                <a:latin typeface="Arial"/>
                <a:cs typeface="Arial"/>
              </a:rPr>
              <a:t>nod</a:t>
            </a:r>
            <a:r>
              <a:rPr dirty="0" sz="1800" spc="-5" b="1">
                <a:latin typeface="Arial"/>
                <a:cs typeface="Arial"/>
              </a:rPr>
              <a:t>e</a:t>
            </a:r>
            <a:r>
              <a:rPr dirty="0" sz="1800" b="1">
                <a:latin typeface="Arial"/>
                <a:cs typeface="Arial"/>
              </a:rPr>
              <a:t>(</a:t>
            </a:r>
            <a:r>
              <a:rPr dirty="0" sz="1800" spc="-5" b="1">
                <a:latin typeface="Arial"/>
                <a:cs typeface="Arial"/>
              </a:rPr>
              <a:t>P</a:t>
            </a:r>
            <a:r>
              <a:rPr dirty="0" sz="1800" b="1">
                <a:latin typeface="Arial"/>
                <a:cs typeface="Arial"/>
              </a:rPr>
              <a:t>hone</a:t>
            </a:r>
            <a:r>
              <a:rPr dirty="0" sz="1800" spc="-5" b="1">
                <a:latin typeface="Arial"/>
                <a:cs typeface="Arial"/>
              </a:rPr>
              <a:t> *</a:t>
            </a:r>
            <a:r>
              <a:rPr dirty="0" sz="1800" b="1">
                <a:latin typeface="Arial"/>
                <a:cs typeface="Arial"/>
              </a:rPr>
              <a:t>nod</a:t>
            </a:r>
            <a:r>
              <a:rPr dirty="0" sz="1800" spc="-5" b="1">
                <a:latin typeface="Arial"/>
                <a:cs typeface="Arial"/>
              </a:rPr>
              <a:t>e</a:t>
            </a:r>
            <a:r>
              <a:rPr dirty="0" sz="1800" b="1">
                <a:latin typeface="Arial"/>
                <a:cs typeface="Arial"/>
              </a:rPr>
              <a:t>);	</a:t>
            </a:r>
            <a:r>
              <a:rPr dirty="0" sz="1800" spc="-5" b="1">
                <a:latin typeface="Arial"/>
                <a:cs typeface="Arial"/>
              </a:rPr>
              <a:t>//</a:t>
            </a:r>
            <a:r>
              <a:rPr dirty="0" sz="1800" b="1">
                <a:latin typeface="宋体"/>
                <a:cs typeface="宋体"/>
              </a:rPr>
              <a:t>插入一个对</a:t>
            </a:r>
            <a:r>
              <a:rPr dirty="0" sz="1800" spc="-5" b="1">
                <a:latin typeface="宋体"/>
                <a:cs typeface="宋体"/>
              </a:rPr>
              <a:t>象  </a:t>
            </a:r>
            <a:r>
              <a:rPr dirty="0" sz="1800" spc="-5" b="1">
                <a:latin typeface="Arial"/>
                <a:cs typeface="Arial"/>
              </a:rPr>
              <a:t>void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remove(char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*name);	//</a:t>
            </a:r>
            <a:r>
              <a:rPr dirty="0" sz="1800" b="1">
                <a:latin typeface="宋体"/>
                <a:cs typeface="宋体"/>
              </a:rPr>
              <a:t>删除一个对</a:t>
            </a:r>
            <a:r>
              <a:rPr dirty="0" sz="1800" spc="-10" b="1">
                <a:latin typeface="宋体"/>
                <a:cs typeface="宋体"/>
              </a:rPr>
              <a:t>象</a:t>
            </a:r>
            <a:endParaRPr sz="1800">
              <a:latin typeface="宋体"/>
              <a:cs typeface="宋体"/>
            </a:endParaRPr>
          </a:p>
          <a:p>
            <a:pPr marL="1917700">
              <a:lnSpc>
                <a:spcPct val="100000"/>
              </a:lnSpc>
              <a:tabLst>
                <a:tab pos="3771265" algn="l"/>
              </a:tabLst>
            </a:pPr>
            <a:r>
              <a:rPr dirty="0" sz="1800" spc="-5" b="1">
                <a:latin typeface="Arial"/>
                <a:cs typeface="Arial"/>
              </a:rPr>
              <a:t>void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print_list();	//</a:t>
            </a:r>
            <a:r>
              <a:rPr dirty="0" sz="1800" b="1">
                <a:latin typeface="宋体"/>
                <a:cs typeface="宋体"/>
              </a:rPr>
              <a:t>打印链</a:t>
            </a:r>
            <a:r>
              <a:rPr dirty="0" sz="1800" spc="-10" b="1">
                <a:latin typeface="宋体"/>
                <a:cs typeface="宋体"/>
              </a:rPr>
              <a:t>表</a:t>
            </a:r>
            <a:endParaRPr sz="1800">
              <a:latin typeface="宋体"/>
              <a:cs typeface="宋体"/>
            </a:endParaRPr>
          </a:p>
          <a:p>
            <a:pPr marL="889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};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4320"/>
              </a:lnSpc>
              <a:spcBef>
                <a:spcPts val="260"/>
              </a:spcBef>
            </a:pPr>
            <a:r>
              <a:rPr dirty="0" sz="1800" spc="-5" b="1">
                <a:latin typeface="Arial"/>
                <a:cs typeface="Arial"/>
              </a:rPr>
              <a:t>//</a:t>
            </a:r>
            <a:r>
              <a:rPr dirty="0" sz="1800" b="1">
                <a:latin typeface="宋体"/>
                <a:cs typeface="宋体"/>
              </a:rPr>
              <a:t>以下是</a:t>
            </a:r>
            <a:r>
              <a:rPr dirty="0" sz="1800" spc="-5" b="1">
                <a:latin typeface="Arial"/>
                <a:cs typeface="Arial"/>
              </a:rPr>
              <a:t>Phone</a:t>
            </a:r>
            <a:r>
              <a:rPr dirty="0" sz="1800" b="1">
                <a:latin typeface="宋体"/>
                <a:cs typeface="宋体"/>
              </a:rPr>
              <a:t>及其派生类的实现部</a:t>
            </a:r>
            <a:r>
              <a:rPr dirty="0" sz="1800" spc="-10" b="1">
                <a:latin typeface="宋体"/>
                <a:cs typeface="宋体"/>
              </a:rPr>
              <a:t>分 </a:t>
            </a:r>
            <a:r>
              <a:rPr dirty="0" sz="1800" spc="-5" b="1">
                <a:latin typeface="Arial"/>
                <a:cs typeface="Arial"/>
              </a:rPr>
              <a:t>Phone::Phone(char* name,char* cityNo,char*</a:t>
            </a:r>
            <a:r>
              <a:rPr dirty="0" sz="1800" spc="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phoneNo){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1655"/>
              </a:lnSpc>
            </a:pPr>
            <a:r>
              <a:rPr dirty="0" sz="1800" spc="-5" b="1">
                <a:latin typeface="Arial"/>
                <a:cs typeface="Arial"/>
              </a:rPr>
              <a:t>Strcpy(Phone::name,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name);</a:t>
            </a:r>
            <a:endParaRPr sz="1800">
              <a:latin typeface="Arial"/>
              <a:cs typeface="Arial"/>
            </a:endParaRPr>
          </a:p>
          <a:p>
            <a:pPr marL="927100" marR="132588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strcpy(Phone::cityNo, cityNo);  strcpy(Phone::phoneNo, phoneNo);  next=NULL;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609600"/>
            <a:ext cx="83058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739140"/>
            <a:ext cx="830580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z="3800" b="0">
                <a:solidFill>
                  <a:srgbClr val="FFFFFF"/>
                </a:solidFill>
                <a:latin typeface="宋体"/>
                <a:cs typeface="宋体"/>
              </a:rPr>
              <a:t>例</a:t>
            </a:r>
            <a:r>
              <a:rPr dirty="0" sz="3800" spc="-5" b="0">
                <a:solidFill>
                  <a:srgbClr val="FFFFFF"/>
                </a:solidFill>
                <a:latin typeface="Arial"/>
                <a:cs typeface="Arial"/>
              </a:rPr>
              <a:t>10.5</a:t>
            </a:r>
            <a:r>
              <a:rPr dirty="0" sz="3800" spc="-1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b="0">
                <a:solidFill>
                  <a:srgbClr val="FFFFFF"/>
                </a:solidFill>
                <a:latin typeface="宋体"/>
                <a:cs typeface="宋体"/>
              </a:rPr>
              <a:t>多态（异质）链表实现。</a:t>
            </a:r>
            <a:r>
              <a:rPr dirty="0" sz="3800" b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2048509"/>
            <a:ext cx="8225155" cy="414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35" b="1">
                <a:latin typeface="Arial"/>
                <a:cs typeface="Arial"/>
              </a:rPr>
              <a:t>BP_user::BP_user(char* </a:t>
            </a:r>
            <a:r>
              <a:rPr dirty="0" sz="1800" spc="30" b="1">
                <a:latin typeface="Arial"/>
                <a:cs typeface="Arial"/>
              </a:rPr>
              <a:t>name,char* </a:t>
            </a:r>
            <a:r>
              <a:rPr dirty="0" sz="1800" spc="35" b="1">
                <a:latin typeface="Arial"/>
                <a:cs typeface="Arial"/>
              </a:rPr>
              <a:t>cityNo,char* phoneNo,char* </a:t>
            </a:r>
            <a:r>
              <a:rPr dirty="0" sz="1800" spc="20" b="1">
                <a:latin typeface="Arial"/>
                <a:cs typeface="Arial"/>
              </a:rPr>
              <a:t>server,  </a:t>
            </a:r>
            <a:r>
              <a:rPr dirty="0" sz="1800" spc="-5" b="1">
                <a:latin typeface="Arial"/>
                <a:cs typeface="Arial"/>
              </a:rPr>
              <a:t>char*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call)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:Phone(name,cityNo,phoneNo){</a:t>
            </a:r>
            <a:endParaRPr sz="1800">
              <a:latin typeface="Arial"/>
              <a:cs typeface="Arial"/>
            </a:endParaRPr>
          </a:p>
          <a:p>
            <a:pPr marL="927100" marR="3657600">
              <a:lnSpc>
                <a:spcPct val="100000"/>
              </a:lnSpc>
              <a:tabLst>
                <a:tab pos="1840864" algn="l"/>
              </a:tabLst>
            </a:pPr>
            <a:r>
              <a:rPr dirty="0" sz="1800" spc="-5" b="1">
                <a:latin typeface="Arial"/>
                <a:cs typeface="Arial"/>
              </a:rPr>
              <a:t>strcpy(	</a:t>
            </a:r>
            <a:r>
              <a:rPr dirty="0" sz="1800" spc="-10" b="1">
                <a:latin typeface="Arial"/>
                <a:cs typeface="Arial"/>
              </a:rPr>
              <a:t>BP_user::server, </a:t>
            </a:r>
            <a:r>
              <a:rPr dirty="0" sz="1800" spc="-5" b="1">
                <a:latin typeface="Arial"/>
                <a:cs typeface="Arial"/>
              </a:rPr>
              <a:t>server);  strcpy( BP_user::call,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call);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Fax_user::Fax_user(char* name,char* cityNo,char* phoneNo,char*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fax)</a:t>
            </a:r>
            <a:endParaRPr sz="1800">
              <a:latin typeface="Arial"/>
              <a:cs typeface="Arial"/>
            </a:endParaRPr>
          </a:p>
          <a:p>
            <a:pPr marL="927100" marR="4279900" indent="-914400">
              <a:lnSpc>
                <a:spcPct val="100000"/>
              </a:lnSpc>
              <a:tabLst>
                <a:tab pos="1840864" algn="l"/>
              </a:tabLst>
            </a:pPr>
            <a:r>
              <a:rPr dirty="0" sz="1800" spc="-5" b="1">
                <a:latin typeface="Arial"/>
                <a:cs typeface="Arial"/>
              </a:rPr>
              <a:t>:Phone(name,cityNo,phoneNo){  strcpy(	Fax_user::fax,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fax);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35" b="1">
                <a:latin typeface="Arial"/>
                <a:cs typeface="Arial"/>
              </a:rPr>
              <a:t>Mobile_user::Mobile_user(char* </a:t>
            </a:r>
            <a:r>
              <a:rPr dirty="0" sz="1800" spc="30" b="1">
                <a:latin typeface="Arial"/>
                <a:cs typeface="Arial"/>
              </a:rPr>
              <a:t>name,char* cityNo,char* </a:t>
            </a:r>
            <a:r>
              <a:rPr dirty="0" sz="1800" spc="35" b="1">
                <a:latin typeface="Arial"/>
                <a:cs typeface="Arial"/>
              </a:rPr>
              <a:t>phoneNo,char*  </a:t>
            </a:r>
            <a:r>
              <a:rPr dirty="0" sz="1800" spc="-5" b="1">
                <a:latin typeface="Arial"/>
                <a:cs typeface="Arial"/>
              </a:rPr>
              <a:t>mobileNo)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:Phone(name,cityNo,phoneNo){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tabLst>
                <a:tab pos="1840864" algn="l"/>
              </a:tabLst>
            </a:pPr>
            <a:r>
              <a:rPr dirty="0" sz="1800" spc="-5" b="1">
                <a:latin typeface="Arial"/>
                <a:cs typeface="Arial"/>
              </a:rPr>
              <a:t>strcpy(	Mobile_user::mobileNo,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mobileNo);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609600"/>
            <a:ext cx="78486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739140"/>
            <a:ext cx="784860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z="3800" b="0">
                <a:solidFill>
                  <a:srgbClr val="FFFFFF"/>
                </a:solidFill>
                <a:latin typeface="宋体"/>
                <a:cs typeface="宋体"/>
              </a:rPr>
              <a:t>例</a:t>
            </a:r>
            <a:r>
              <a:rPr dirty="0" sz="3800" spc="-5" b="0">
                <a:solidFill>
                  <a:srgbClr val="FFFFFF"/>
                </a:solidFill>
                <a:latin typeface="Arial"/>
                <a:cs typeface="Arial"/>
              </a:rPr>
              <a:t>10.5</a:t>
            </a:r>
            <a:r>
              <a:rPr dirty="0" sz="3800" spc="-2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b="0">
                <a:solidFill>
                  <a:srgbClr val="FFFFFF"/>
                </a:solidFill>
                <a:latin typeface="宋体"/>
                <a:cs typeface="宋体"/>
              </a:rPr>
              <a:t>多态（异质）链表实现。</a:t>
            </a:r>
            <a:r>
              <a:rPr dirty="0" sz="3800" b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896109"/>
            <a:ext cx="7156450" cy="3317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6767FF"/>
                </a:solidFill>
                <a:latin typeface="Arial"/>
                <a:cs typeface="Arial"/>
              </a:rPr>
              <a:t>void Phone::insert(){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solidFill>
                  <a:srgbClr val="6767FF"/>
                </a:solidFill>
                <a:latin typeface="Arial"/>
                <a:cs typeface="Arial"/>
              </a:rPr>
              <a:t>ptr=new Phone(name, cityNo, phoneNo);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6767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6767FF"/>
                </a:solidFill>
                <a:latin typeface="Arial"/>
                <a:cs typeface="Arial"/>
              </a:rPr>
              <a:t>void BP_user::insert(){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solidFill>
                  <a:srgbClr val="6767FF"/>
                </a:solidFill>
                <a:latin typeface="Arial"/>
                <a:cs typeface="Arial"/>
              </a:rPr>
              <a:t>ptr=new BP_user(name, cityNo, phoneNo, </a:t>
            </a:r>
            <a:r>
              <a:rPr dirty="0" sz="1800" spc="-20" b="1">
                <a:solidFill>
                  <a:srgbClr val="6767FF"/>
                </a:solidFill>
                <a:latin typeface="Arial"/>
                <a:cs typeface="Arial"/>
              </a:rPr>
              <a:t>server,</a:t>
            </a:r>
            <a:r>
              <a:rPr dirty="0" sz="1800" spc="5" b="1">
                <a:solidFill>
                  <a:srgbClr val="6767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6767FF"/>
                </a:solidFill>
                <a:latin typeface="Arial"/>
                <a:cs typeface="Arial"/>
              </a:rPr>
              <a:t>call);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6767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6767FF"/>
                </a:solidFill>
                <a:latin typeface="Arial"/>
                <a:cs typeface="Arial"/>
              </a:rPr>
              <a:t>void Fax_user::insert(){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solidFill>
                  <a:srgbClr val="6767FF"/>
                </a:solidFill>
                <a:latin typeface="Arial"/>
                <a:cs typeface="Arial"/>
              </a:rPr>
              <a:t>ptr=new Fax_user(name, cityNo, phoneNo, fax);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6767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6767FF"/>
                </a:solidFill>
                <a:latin typeface="Arial"/>
                <a:cs typeface="Arial"/>
              </a:rPr>
              <a:t>void Mobile_user::insert(){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solidFill>
                  <a:srgbClr val="6767FF"/>
                </a:solidFill>
                <a:latin typeface="Arial"/>
                <a:cs typeface="Arial"/>
              </a:rPr>
              <a:t>ptr=new Mobile_user(name, cityNo, phoneNo,</a:t>
            </a:r>
            <a:r>
              <a:rPr dirty="0" sz="1800" spc="30" b="1">
                <a:solidFill>
                  <a:srgbClr val="6767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6767FF"/>
                </a:solidFill>
                <a:latin typeface="Arial"/>
                <a:cs typeface="Arial"/>
              </a:rPr>
              <a:t>mobileNo);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6767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609600"/>
            <a:ext cx="78486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662940"/>
            <a:ext cx="784860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z="3800" b="0">
                <a:solidFill>
                  <a:srgbClr val="FFFFFF"/>
                </a:solidFill>
                <a:latin typeface="宋体"/>
                <a:cs typeface="宋体"/>
              </a:rPr>
              <a:t>例</a:t>
            </a:r>
            <a:r>
              <a:rPr dirty="0" sz="3800" spc="-5" b="0">
                <a:solidFill>
                  <a:srgbClr val="FFFFFF"/>
                </a:solidFill>
                <a:latin typeface="Arial"/>
                <a:cs typeface="Arial"/>
              </a:rPr>
              <a:t>10.5</a:t>
            </a:r>
            <a:r>
              <a:rPr dirty="0" sz="3800" spc="-2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b="0">
                <a:solidFill>
                  <a:srgbClr val="FFFFFF"/>
                </a:solidFill>
                <a:latin typeface="宋体"/>
                <a:cs typeface="宋体"/>
              </a:rPr>
              <a:t>多态（异质）链表实现。</a:t>
            </a:r>
            <a:r>
              <a:rPr dirty="0" sz="3800" b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8979" y="1819909"/>
            <a:ext cx="2799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 b="1">
                <a:solidFill>
                  <a:srgbClr val="6767FF"/>
                </a:solidFill>
                <a:latin typeface="Arial"/>
                <a:cs typeface="Arial"/>
              </a:rPr>
              <a:t>Phone:</a:t>
            </a:r>
            <a:r>
              <a:rPr dirty="0" sz="1800" spc="275" b="1">
                <a:solidFill>
                  <a:srgbClr val="6767FF"/>
                </a:solidFill>
                <a:latin typeface="Arial"/>
                <a:cs typeface="Arial"/>
              </a:rPr>
              <a:t> </a:t>
            </a:r>
            <a:r>
              <a:rPr dirty="0" sz="1800" spc="110" b="1">
                <a:solidFill>
                  <a:srgbClr val="6767FF"/>
                </a:solidFill>
                <a:latin typeface="Arial"/>
                <a:cs typeface="Arial"/>
              </a:rPr>
              <a:t>"&lt;&lt;</a:t>
            </a:r>
            <a:r>
              <a:rPr dirty="0" sz="1800" spc="-345" b="1">
                <a:solidFill>
                  <a:srgbClr val="6767FF"/>
                </a:solidFill>
                <a:latin typeface="Arial"/>
                <a:cs typeface="Arial"/>
              </a:rPr>
              <a:t> </a:t>
            </a:r>
            <a:r>
              <a:rPr dirty="0" sz="1800" spc="125" b="1">
                <a:solidFill>
                  <a:srgbClr val="6767FF"/>
                </a:solidFill>
                <a:latin typeface="Arial"/>
                <a:cs typeface="Arial"/>
              </a:rPr>
              <a:t>city</a:t>
            </a:r>
            <a:r>
              <a:rPr dirty="0" sz="1800" spc="-345" b="1">
                <a:solidFill>
                  <a:srgbClr val="6767FF"/>
                </a:solidFill>
                <a:latin typeface="Arial"/>
                <a:cs typeface="Arial"/>
              </a:rPr>
              <a:t> </a:t>
            </a:r>
            <a:r>
              <a:rPr dirty="0" sz="1800" spc="140" b="1">
                <a:solidFill>
                  <a:srgbClr val="6767FF"/>
                </a:solidFill>
                <a:latin typeface="Arial"/>
                <a:cs typeface="Arial"/>
              </a:rPr>
              <a:t>No&lt;&lt;"-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545590"/>
            <a:ext cx="5336540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6767FF"/>
                </a:solidFill>
                <a:latin typeface="Arial"/>
                <a:cs typeface="Arial"/>
              </a:rPr>
              <a:t>void Phone::print(){</a:t>
            </a:r>
            <a:endParaRPr sz="1800">
              <a:latin typeface="Arial"/>
              <a:cs typeface="Arial"/>
            </a:endParaRPr>
          </a:p>
          <a:p>
            <a:pPr marL="12700" marR="82550" indent="935355">
              <a:lnSpc>
                <a:spcPct val="100000"/>
              </a:lnSpc>
            </a:pPr>
            <a:r>
              <a:rPr dirty="0" sz="1800" spc="135" b="1">
                <a:solidFill>
                  <a:srgbClr val="6767FF"/>
                </a:solidFill>
                <a:latin typeface="Arial"/>
                <a:cs typeface="Arial"/>
              </a:rPr>
              <a:t>cout&lt;&lt;</a:t>
            </a:r>
            <a:r>
              <a:rPr dirty="0" sz="1800" spc="-350" b="1">
                <a:solidFill>
                  <a:srgbClr val="6767FF"/>
                </a:solidFill>
                <a:latin typeface="Arial"/>
                <a:cs typeface="Arial"/>
              </a:rPr>
              <a:t> </a:t>
            </a:r>
            <a:r>
              <a:rPr dirty="0" sz="1800" spc="135" b="1">
                <a:solidFill>
                  <a:srgbClr val="6767FF"/>
                </a:solidFill>
                <a:latin typeface="Arial"/>
                <a:cs typeface="Arial"/>
              </a:rPr>
              <a:t>endl&lt;&lt;"</a:t>
            </a:r>
            <a:r>
              <a:rPr dirty="0" sz="1800" spc="-340" b="1">
                <a:solidFill>
                  <a:srgbClr val="6767FF"/>
                </a:solidFill>
                <a:latin typeface="Arial"/>
                <a:cs typeface="Arial"/>
              </a:rPr>
              <a:t> </a:t>
            </a:r>
            <a:r>
              <a:rPr dirty="0" sz="1800" spc="130" b="1">
                <a:solidFill>
                  <a:srgbClr val="6767FF"/>
                </a:solidFill>
                <a:latin typeface="Arial"/>
                <a:cs typeface="Arial"/>
              </a:rPr>
              <a:t>Name:</a:t>
            </a:r>
            <a:r>
              <a:rPr dirty="0" sz="1800" spc="310" b="1">
                <a:solidFill>
                  <a:srgbClr val="6767FF"/>
                </a:solidFill>
                <a:latin typeface="Arial"/>
                <a:cs typeface="Arial"/>
              </a:rPr>
              <a:t> </a:t>
            </a:r>
            <a:r>
              <a:rPr dirty="0" sz="1800" spc="110" b="1">
                <a:solidFill>
                  <a:srgbClr val="6767FF"/>
                </a:solidFill>
                <a:latin typeface="Arial"/>
                <a:cs typeface="Arial"/>
              </a:rPr>
              <a:t>"&lt;&lt;</a:t>
            </a:r>
            <a:r>
              <a:rPr dirty="0" sz="1800" spc="-340" b="1">
                <a:solidFill>
                  <a:srgbClr val="6767FF"/>
                </a:solidFill>
                <a:latin typeface="Arial"/>
                <a:cs typeface="Arial"/>
              </a:rPr>
              <a:t> </a:t>
            </a:r>
            <a:r>
              <a:rPr dirty="0" sz="1800" spc="140" b="1">
                <a:solidFill>
                  <a:srgbClr val="6767FF"/>
                </a:solidFill>
                <a:latin typeface="Arial"/>
                <a:cs typeface="Arial"/>
              </a:rPr>
              <a:t>name&lt;&lt;"  </a:t>
            </a:r>
            <a:r>
              <a:rPr dirty="0" sz="1800" spc="-5" b="1">
                <a:solidFill>
                  <a:srgbClr val="6767FF"/>
                </a:solidFill>
                <a:latin typeface="Arial"/>
                <a:cs typeface="Arial"/>
              </a:rPr>
              <a:t>"&lt;&lt;phoneNo&lt;&lt;endl;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6767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6767FF"/>
                </a:solidFill>
                <a:latin typeface="Arial"/>
                <a:cs typeface="Arial"/>
              </a:rPr>
              <a:t>void BP_user::print(){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solidFill>
                  <a:srgbClr val="6767FF"/>
                </a:solidFill>
                <a:latin typeface="Arial"/>
                <a:cs typeface="Arial"/>
              </a:rPr>
              <a:t>Phone::print();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solidFill>
                  <a:srgbClr val="6767FF"/>
                </a:solidFill>
                <a:latin typeface="Arial"/>
                <a:cs typeface="Arial"/>
              </a:rPr>
              <a:t>cout&lt;&lt;"BP:</a:t>
            </a:r>
            <a:r>
              <a:rPr dirty="0" sz="1800" spc="-25" b="1">
                <a:solidFill>
                  <a:srgbClr val="6767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6767FF"/>
                </a:solidFill>
                <a:latin typeface="Arial"/>
                <a:cs typeface="Arial"/>
              </a:rPr>
              <a:t>"&lt;&lt;server&lt;&lt;"-"&lt;&lt;call&lt;&lt;endl;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6767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6767FF"/>
                </a:solidFill>
                <a:latin typeface="Arial"/>
                <a:cs typeface="Arial"/>
              </a:rPr>
              <a:t>void Fax_user::print(){</a:t>
            </a:r>
            <a:endParaRPr sz="1800">
              <a:latin typeface="Arial"/>
              <a:cs typeface="Arial"/>
            </a:endParaRPr>
          </a:p>
          <a:p>
            <a:pPr marL="927100" marR="1492250">
              <a:lnSpc>
                <a:spcPct val="100000"/>
              </a:lnSpc>
            </a:pPr>
            <a:r>
              <a:rPr dirty="0" sz="1800" spc="-5" b="1">
                <a:solidFill>
                  <a:srgbClr val="6767FF"/>
                </a:solidFill>
                <a:latin typeface="Arial"/>
                <a:cs typeface="Arial"/>
              </a:rPr>
              <a:t>Phone::print();  cout&lt;&lt;"Fax:</a:t>
            </a:r>
            <a:r>
              <a:rPr dirty="0" sz="1800" spc="-40" b="1">
                <a:solidFill>
                  <a:srgbClr val="6767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6767FF"/>
                </a:solidFill>
                <a:latin typeface="Arial"/>
                <a:cs typeface="Arial"/>
              </a:rPr>
              <a:t>"&lt;&lt;fax&lt;&lt;endl;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6767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6767FF"/>
                </a:solidFill>
                <a:latin typeface="Arial"/>
                <a:cs typeface="Arial"/>
              </a:rPr>
              <a:t>void Mobile_user::print(){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solidFill>
                  <a:srgbClr val="6767FF"/>
                </a:solidFill>
                <a:latin typeface="Arial"/>
                <a:cs typeface="Arial"/>
              </a:rPr>
              <a:t>Phone::print();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5386070"/>
            <a:ext cx="65417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6767FF"/>
                </a:solidFill>
                <a:latin typeface="Arial"/>
                <a:cs typeface="Arial"/>
              </a:rPr>
              <a:t>cout&lt;&lt;"Mobile </a:t>
            </a:r>
            <a:r>
              <a:rPr dirty="0" sz="1800" b="1">
                <a:solidFill>
                  <a:srgbClr val="6767FF"/>
                </a:solidFill>
                <a:latin typeface="Arial"/>
                <a:cs typeface="Arial"/>
              </a:rPr>
              <a:t>phone </a:t>
            </a:r>
            <a:r>
              <a:rPr dirty="0" sz="1800" spc="-5" b="1">
                <a:solidFill>
                  <a:srgbClr val="6767FF"/>
                </a:solidFill>
                <a:latin typeface="Arial"/>
                <a:cs typeface="Arial"/>
              </a:rPr>
              <a:t>number: "&lt;&lt;mobileNo&lt;&lt;endl;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6767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457200"/>
            <a:ext cx="78486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586740"/>
            <a:ext cx="784860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z="3800" b="0">
                <a:solidFill>
                  <a:srgbClr val="FFFFFF"/>
                </a:solidFill>
                <a:latin typeface="宋体"/>
                <a:cs typeface="宋体"/>
              </a:rPr>
              <a:t>例</a:t>
            </a:r>
            <a:r>
              <a:rPr dirty="0" sz="3800" spc="-5" b="0">
                <a:solidFill>
                  <a:srgbClr val="FFFFFF"/>
                </a:solidFill>
                <a:latin typeface="Arial"/>
                <a:cs typeface="Arial"/>
              </a:rPr>
              <a:t>10.5</a:t>
            </a:r>
            <a:r>
              <a:rPr dirty="0" sz="3800" spc="-2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b="0">
                <a:solidFill>
                  <a:srgbClr val="FFFFFF"/>
                </a:solidFill>
                <a:latin typeface="宋体"/>
                <a:cs typeface="宋体"/>
              </a:rPr>
              <a:t>多态（异质）链表实现。</a:t>
            </a:r>
            <a:r>
              <a:rPr dirty="0" sz="3800" b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545590"/>
            <a:ext cx="7804150" cy="468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//</a:t>
            </a:r>
            <a:r>
              <a:rPr dirty="0" sz="1800" b="1">
                <a:latin typeface="宋体"/>
                <a:cs typeface="宋体"/>
              </a:rPr>
              <a:t>以下是类</a:t>
            </a:r>
            <a:r>
              <a:rPr dirty="0" sz="1800" spc="-5" b="1">
                <a:latin typeface="Arial"/>
                <a:cs typeface="Arial"/>
              </a:rPr>
              <a:t>List</a:t>
            </a:r>
            <a:r>
              <a:rPr dirty="0" sz="1800" b="1">
                <a:latin typeface="宋体"/>
                <a:cs typeface="宋体"/>
              </a:rPr>
              <a:t>的实现部</a:t>
            </a:r>
            <a:r>
              <a:rPr dirty="0" sz="1800" spc="-10" b="1">
                <a:latin typeface="宋体"/>
                <a:cs typeface="宋体"/>
              </a:rPr>
              <a:t>分</a:t>
            </a:r>
            <a:endParaRPr sz="1800">
              <a:latin typeface="宋体"/>
              <a:cs typeface="宋体"/>
            </a:endParaRPr>
          </a:p>
          <a:p>
            <a:pPr marL="927100" marR="746125" indent="-9144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void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List::insert_node(Phone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*node){</a:t>
            </a:r>
            <a:r>
              <a:rPr dirty="0" sz="1800" spc="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//</a:t>
            </a:r>
            <a:r>
              <a:rPr dirty="0" sz="1800" b="1">
                <a:latin typeface="宋体"/>
                <a:cs typeface="宋体"/>
              </a:rPr>
              <a:t>向异质链表中插入一个对</a:t>
            </a:r>
            <a:r>
              <a:rPr dirty="0" sz="1800" spc="-10" b="1">
                <a:latin typeface="宋体"/>
                <a:cs typeface="宋体"/>
              </a:rPr>
              <a:t>象 </a:t>
            </a:r>
            <a:r>
              <a:rPr dirty="0" sz="1800" spc="-5" b="1">
                <a:latin typeface="Arial"/>
                <a:cs typeface="Arial"/>
              </a:rPr>
              <a:t>char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key[20];</a:t>
            </a:r>
            <a:endParaRPr sz="1800">
              <a:latin typeface="Arial"/>
              <a:cs typeface="Arial"/>
            </a:endParaRPr>
          </a:p>
          <a:p>
            <a:pPr marL="927100" marR="830580">
              <a:lnSpc>
                <a:spcPct val="100000"/>
              </a:lnSpc>
            </a:pPr>
            <a:r>
              <a:rPr dirty="0" sz="1800" spc="-10" b="1">
                <a:latin typeface="Arial"/>
                <a:cs typeface="Arial"/>
              </a:rPr>
              <a:t>strcpy(key,node-&gt;name);//</a:t>
            </a:r>
            <a:r>
              <a:rPr dirty="0" sz="1800" b="1">
                <a:latin typeface="宋体"/>
                <a:cs typeface="宋体"/>
              </a:rPr>
              <a:t>以待插入对象的姓名作为关键</a:t>
            </a:r>
            <a:r>
              <a:rPr dirty="0" sz="1800" spc="-10" b="1">
                <a:latin typeface="宋体"/>
                <a:cs typeface="宋体"/>
              </a:rPr>
              <a:t>字 </a:t>
            </a:r>
            <a:r>
              <a:rPr dirty="0" sz="1800" spc="-5" b="1">
                <a:latin typeface="Arial"/>
                <a:cs typeface="Arial"/>
              </a:rPr>
              <a:t>Phone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*current_node=head;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Phone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*last_node=NULL;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while(current_node!=0 &amp;&amp;strcmp(current_node-&gt;name,</a:t>
            </a:r>
            <a:r>
              <a:rPr dirty="0" sz="1800" spc="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key)&lt;0)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841500" marR="214503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last_node=current_node;  current_node=current_node-&gt;next;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27100" marR="694055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node-&gt;insert();//</a:t>
            </a:r>
            <a:r>
              <a:rPr dirty="0" sz="1800" b="1">
                <a:latin typeface="宋体"/>
                <a:cs typeface="宋体"/>
              </a:rPr>
              <a:t>虚函数调用将待插入对象赋给</a:t>
            </a:r>
            <a:r>
              <a:rPr dirty="0" sz="1800" spc="-5" b="1">
                <a:latin typeface="Arial"/>
                <a:cs typeface="Arial"/>
              </a:rPr>
              <a:t>ptr</a:t>
            </a:r>
            <a:r>
              <a:rPr dirty="0" sz="1800" b="1">
                <a:latin typeface="宋体"/>
                <a:cs typeface="宋体"/>
              </a:rPr>
              <a:t>指向的单</a:t>
            </a:r>
            <a:r>
              <a:rPr dirty="0" sz="1800" spc="-10" b="1">
                <a:latin typeface="宋体"/>
                <a:cs typeface="宋体"/>
              </a:rPr>
              <a:t>元 </a:t>
            </a:r>
            <a:r>
              <a:rPr dirty="0" sz="1800" spc="-5" b="1">
                <a:latin typeface="Arial"/>
                <a:cs typeface="Arial"/>
              </a:rPr>
              <a:t>node-&gt;ptr-&gt;next=current_node;//</a:t>
            </a:r>
            <a:r>
              <a:rPr dirty="0" sz="1800" b="1">
                <a:latin typeface="宋体"/>
                <a:cs typeface="宋体"/>
              </a:rPr>
              <a:t>插入链</a:t>
            </a:r>
            <a:r>
              <a:rPr dirty="0" sz="1800" spc="-10" b="1">
                <a:latin typeface="宋体"/>
                <a:cs typeface="宋体"/>
              </a:rPr>
              <a:t>中 </a:t>
            </a:r>
            <a:r>
              <a:rPr dirty="0" sz="1800" spc="-5" b="1">
                <a:latin typeface="Arial"/>
                <a:cs typeface="Arial"/>
              </a:rPr>
              <a:t>if(last_node==0)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head=node-&gt;ptr;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else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last_node-&gt;next=node-&gt;ptr;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260350"/>
            <a:ext cx="7315200" cy="838200"/>
          </a:xfrm>
          <a:custGeom>
            <a:avLst/>
            <a:gdLst/>
            <a:ahLst/>
            <a:cxnLst/>
            <a:rect l="l" t="t" r="r" b="b"/>
            <a:pathLst>
              <a:path w="7315200" h="838200">
                <a:moveTo>
                  <a:pt x="0" y="0"/>
                </a:moveTo>
                <a:lnTo>
                  <a:pt x="7315200" y="0"/>
                </a:lnTo>
                <a:lnTo>
                  <a:pt x="7315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052" y="366395"/>
            <a:ext cx="69100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5">
                <a:solidFill>
                  <a:srgbClr val="0000E4"/>
                </a:solidFill>
                <a:latin typeface="Microsoft JhengHei"/>
                <a:cs typeface="Microsoft JhengHei"/>
              </a:rPr>
              <a:t>回忆：公有继承下</a:t>
            </a:r>
            <a:r>
              <a:rPr dirty="0" sz="3600" spc="15">
                <a:latin typeface="Microsoft JhengHei"/>
                <a:cs typeface="Microsoft JhengHei"/>
              </a:rPr>
              <a:t>的赋值兼容规</a:t>
            </a:r>
            <a:r>
              <a:rPr dirty="0" sz="3600">
                <a:latin typeface="Microsoft JhengHei"/>
                <a:cs typeface="Microsoft JhengHei"/>
              </a:rPr>
              <a:t>则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4987" y="1408112"/>
            <a:ext cx="8086725" cy="4054475"/>
          </a:xfrm>
          <a:custGeom>
            <a:avLst/>
            <a:gdLst/>
            <a:ahLst/>
            <a:cxnLst/>
            <a:rect l="l" t="t" r="r" b="b"/>
            <a:pathLst>
              <a:path w="8086725" h="4054475">
                <a:moveTo>
                  <a:pt x="8086725" y="4054475"/>
                </a:moveTo>
                <a:lnTo>
                  <a:pt x="0" y="4054475"/>
                </a:lnTo>
                <a:lnTo>
                  <a:pt x="0" y="0"/>
                </a:lnTo>
                <a:lnTo>
                  <a:pt x="8086725" y="0"/>
                </a:lnTo>
                <a:lnTo>
                  <a:pt x="80867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044950"/>
                </a:lnTo>
                <a:lnTo>
                  <a:pt x="4762" y="4044950"/>
                </a:lnTo>
                <a:lnTo>
                  <a:pt x="9525" y="4049712"/>
                </a:lnTo>
                <a:lnTo>
                  <a:pt x="8086725" y="4049712"/>
                </a:lnTo>
                <a:lnTo>
                  <a:pt x="8086725" y="4054475"/>
                </a:lnTo>
                <a:close/>
              </a:path>
              <a:path w="8086725" h="40544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086725" h="4054475">
                <a:moveTo>
                  <a:pt x="80772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077200" y="4762"/>
                </a:lnTo>
                <a:lnTo>
                  <a:pt x="8077200" y="9525"/>
                </a:lnTo>
                <a:close/>
              </a:path>
              <a:path w="8086725" h="4054475">
                <a:moveTo>
                  <a:pt x="8077200" y="4049712"/>
                </a:moveTo>
                <a:lnTo>
                  <a:pt x="8077200" y="4762"/>
                </a:lnTo>
                <a:lnTo>
                  <a:pt x="8081962" y="9525"/>
                </a:lnTo>
                <a:lnTo>
                  <a:pt x="8086725" y="9525"/>
                </a:lnTo>
                <a:lnTo>
                  <a:pt x="8086725" y="4044950"/>
                </a:lnTo>
                <a:lnTo>
                  <a:pt x="8081962" y="4044950"/>
                </a:lnTo>
                <a:lnTo>
                  <a:pt x="8077200" y="4049712"/>
                </a:lnTo>
                <a:close/>
              </a:path>
              <a:path w="8086725" h="4054475">
                <a:moveTo>
                  <a:pt x="8086725" y="9525"/>
                </a:moveTo>
                <a:lnTo>
                  <a:pt x="8081962" y="9525"/>
                </a:lnTo>
                <a:lnTo>
                  <a:pt x="8077200" y="4762"/>
                </a:lnTo>
                <a:lnTo>
                  <a:pt x="8086725" y="4762"/>
                </a:lnTo>
                <a:lnTo>
                  <a:pt x="8086725" y="9525"/>
                </a:lnTo>
                <a:close/>
              </a:path>
              <a:path w="8086725" h="4054475">
                <a:moveTo>
                  <a:pt x="9525" y="4049712"/>
                </a:moveTo>
                <a:lnTo>
                  <a:pt x="4762" y="4044950"/>
                </a:lnTo>
                <a:lnTo>
                  <a:pt x="9525" y="4044950"/>
                </a:lnTo>
                <a:lnTo>
                  <a:pt x="9525" y="4049712"/>
                </a:lnTo>
                <a:close/>
              </a:path>
              <a:path w="8086725" h="4054475">
                <a:moveTo>
                  <a:pt x="8077200" y="4049712"/>
                </a:moveTo>
                <a:lnTo>
                  <a:pt x="9525" y="4049712"/>
                </a:lnTo>
                <a:lnTo>
                  <a:pt x="9525" y="4044950"/>
                </a:lnTo>
                <a:lnTo>
                  <a:pt x="8077200" y="4044950"/>
                </a:lnTo>
                <a:lnTo>
                  <a:pt x="8077200" y="4049712"/>
                </a:lnTo>
                <a:close/>
              </a:path>
              <a:path w="8086725" h="4054475">
                <a:moveTo>
                  <a:pt x="8086725" y="4049712"/>
                </a:moveTo>
                <a:lnTo>
                  <a:pt x="8077200" y="4049712"/>
                </a:lnTo>
                <a:lnTo>
                  <a:pt x="8081962" y="4044950"/>
                </a:lnTo>
                <a:lnTo>
                  <a:pt x="8086725" y="4044950"/>
                </a:lnTo>
                <a:lnTo>
                  <a:pt x="8086725" y="4049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4987" y="5656262"/>
            <a:ext cx="8086725" cy="1043305"/>
          </a:xfrm>
          <a:custGeom>
            <a:avLst/>
            <a:gdLst/>
            <a:ahLst/>
            <a:cxnLst/>
            <a:rect l="l" t="t" r="r" b="b"/>
            <a:pathLst>
              <a:path w="8086725" h="1043304">
                <a:moveTo>
                  <a:pt x="8086725" y="1042987"/>
                </a:moveTo>
                <a:lnTo>
                  <a:pt x="0" y="1042987"/>
                </a:lnTo>
                <a:lnTo>
                  <a:pt x="0" y="0"/>
                </a:lnTo>
                <a:lnTo>
                  <a:pt x="8086725" y="0"/>
                </a:lnTo>
                <a:lnTo>
                  <a:pt x="80867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033462"/>
                </a:lnTo>
                <a:lnTo>
                  <a:pt x="4762" y="1033462"/>
                </a:lnTo>
                <a:lnTo>
                  <a:pt x="9525" y="1038225"/>
                </a:lnTo>
                <a:lnTo>
                  <a:pt x="8086725" y="1038225"/>
                </a:lnTo>
                <a:lnTo>
                  <a:pt x="8086725" y="1042987"/>
                </a:lnTo>
                <a:close/>
              </a:path>
              <a:path w="8086725" h="10433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086725" h="1043304">
                <a:moveTo>
                  <a:pt x="80772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077200" y="4762"/>
                </a:lnTo>
                <a:lnTo>
                  <a:pt x="8077200" y="9525"/>
                </a:lnTo>
                <a:close/>
              </a:path>
              <a:path w="8086725" h="1043304">
                <a:moveTo>
                  <a:pt x="8077200" y="1038225"/>
                </a:moveTo>
                <a:lnTo>
                  <a:pt x="8077200" y="4762"/>
                </a:lnTo>
                <a:lnTo>
                  <a:pt x="8081962" y="9525"/>
                </a:lnTo>
                <a:lnTo>
                  <a:pt x="8086725" y="9525"/>
                </a:lnTo>
                <a:lnTo>
                  <a:pt x="8086725" y="1033462"/>
                </a:lnTo>
                <a:lnTo>
                  <a:pt x="8081962" y="1033462"/>
                </a:lnTo>
                <a:lnTo>
                  <a:pt x="8077200" y="1038225"/>
                </a:lnTo>
                <a:close/>
              </a:path>
              <a:path w="8086725" h="1043304">
                <a:moveTo>
                  <a:pt x="8086725" y="9525"/>
                </a:moveTo>
                <a:lnTo>
                  <a:pt x="8081962" y="9525"/>
                </a:lnTo>
                <a:lnTo>
                  <a:pt x="8077200" y="4762"/>
                </a:lnTo>
                <a:lnTo>
                  <a:pt x="8086725" y="4762"/>
                </a:lnTo>
                <a:lnTo>
                  <a:pt x="8086725" y="9525"/>
                </a:lnTo>
                <a:close/>
              </a:path>
              <a:path w="8086725" h="1043304">
                <a:moveTo>
                  <a:pt x="9525" y="1038225"/>
                </a:moveTo>
                <a:lnTo>
                  <a:pt x="4762" y="1033462"/>
                </a:lnTo>
                <a:lnTo>
                  <a:pt x="9525" y="1033462"/>
                </a:lnTo>
                <a:lnTo>
                  <a:pt x="9525" y="1038225"/>
                </a:lnTo>
                <a:close/>
              </a:path>
              <a:path w="8086725" h="1043304">
                <a:moveTo>
                  <a:pt x="8077200" y="1038225"/>
                </a:moveTo>
                <a:lnTo>
                  <a:pt x="9525" y="1038225"/>
                </a:lnTo>
                <a:lnTo>
                  <a:pt x="9525" y="1033462"/>
                </a:lnTo>
                <a:lnTo>
                  <a:pt x="8077200" y="1033462"/>
                </a:lnTo>
                <a:lnTo>
                  <a:pt x="8077200" y="1038225"/>
                </a:lnTo>
                <a:close/>
              </a:path>
              <a:path w="8086725" h="1043304">
                <a:moveTo>
                  <a:pt x="8086725" y="1038225"/>
                </a:moveTo>
                <a:lnTo>
                  <a:pt x="8077200" y="1038225"/>
                </a:lnTo>
                <a:lnTo>
                  <a:pt x="8081962" y="1033462"/>
                </a:lnTo>
                <a:lnTo>
                  <a:pt x="8086725" y="1033462"/>
                </a:lnTo>
                <a:lnTo>
                  <a:pt x="8086725" y="1038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8490" y="1381760"/>
            <a:ext cx="8190230" cy="525399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45"/>
              </a:spcBef>
            </a:pPr>
            <a:r>
              <a:rPr dirty="0" sz="3200" spc="55" b="1">
                <a:latin typeface="宋体"/>
                <a:cs typeface="宋体"/>
              </a:rPr>
              <a:t>所</a:t>
            </a:r>
            <a:r>
              <a:rPr dirty="0" sz="3200" spc="60" b="1">
                <a:latin typeface="宋体"/>
                <a:cs typeface="宋体"/>
              </a:rPr>
              <a:t>谓赋值兼容规则指的是不同类型的对象</a:t>
            </a:r>
            <a:r>
              <a:rPr dirty="0" sz="3200" spc="-10" b="1">
                <a:latin typeface="宋体"/>
                <a:cs typeface="宋体"/>
              </a:rPr>
              <a:t>间 </a:t>
            </a:r>
            <a:r>
              <a:rPr dirty="0" sz="3200" spc="55" b="1">
                <a:latin typeface="宋体"/>
                <a:cs typeface="宋体"/>
              </a:rPr>
              <a:t>允</a:t>
            </a:r>
            <a:r>
              <a:rPr dirty="0" sz="3200" spc="60" b="1">
                <a:latin typeface="宋体"/>
                <a:cs typeface="宋体"/>
              </a:rPr>
              <a:t>许相互赋值的规定。面向对象程序设计</a:t>
            </a:r>
            <a:r>
              <a:rPr dirty="0" sz="3200" spc="-10" b="1">
                <a:latin typeface="宋体"/>
                <a:cs typeface="宋体"/>
              </a:rPr>
              <a:t>语 </a:t>
            </a:r>
            <a:r>
              <a:rPr dirty="0" sz="3200" spc="55" b="1">
                <a:latin typeface="宋体"/>
                <a:cs typeface="宋体"/>
              </a:rPr>
              <a:t>言</a:t>
            </a:r>
            <a:r>
              <a:rPr dirty="0" sz="3200" spc="60" b="1">
                <a:latin typeface="宋体"/>
                <a:cs typeface="宋体"/>
              </a:rPr>
              <a:t>中，在公有派生的情况下，</a:t>
            </a:r>
            <a:r>
              <a:rPr dirty="0" sz="3200" spc="60" b="1">
                <a:solidFill>
                  <a:srgbClr val="0000E4"/>
                </a:solidFill>
                <a:latin typeface="宋体"/>
                <a:cs typeface="宋体"/>
              </a:rPr>
              <a:t>允许将派生</a:t>
            </a:r>
            <a:r>
              <a:rPr dirty="0" sz="3200" spc="-10" b="1">
                <a:solidFill>
                  <a:srgbClr val="0000E4"/>
                </a:solidFill>
                <a:latin typeface="宋体"/>
                <a:cs typeface="宋体"/>
              </a:rPr>
              <a:t>类 </a:t>
            </a:r>
            <a:r>
              <a:rPr dirty="0" sz="3200" b="1">
                <a:solidFill>
                  <a:srgbClr val="0000E4"/>
                </a:solidFill>
                <a:latin typeface="宋体"/>
                <a:cs typeface="宋体"/>
              </a:rPr>
              <a:t>的对象赋值给基类的对象</a:t>
            </a:r>
            <a:r>
              <a:rPr dirty="0" sz="3200" b="1">
                <a:solidFill>
                  <a:srgbClr val="808080"/>
                </a:solidFill>
                <a:latin typeface="宋体"/>
                <a:cs typeface="宋体"/>
              </a:rPr>
              <a:t>，</a:t>
            </a:r>
            <a:r>
              <a:rPr dirty="0" sz="3200" b="1">
                <a:latin typeface="宋体"/>
                <a:cs typeface="宋体"/>
              </a:rPr>
              <a:t>但反过来却不行</a:t>
            </a:r>
            <a:r>
              <a:rPr dirty="0" sz="3200" spc="-10" b="1">
                <a:latin typeface="宋体"/>
                <a:cs typeface="宋体"/>
              </a:rPr>
              <a:t>， </a:t>
            </a:r>
            <a:r>
              <a:rPr dirty="0" sz="3200" b="1">
                <a:latin typeface="宋体"/>
                <a:cs typeface="宋体"/>
              </a:rPr>
              <a:t>即不允许将基类的对象赋值给派生类的对象</a:t>
            </a:r>
            <a:r>
              <a:rPr dirty="0" sz="3200" spc="-10" b="1">
                <a:latin typeface="宋体"/>
                <a:cs typeface="宋体"/>
              </a:rPr>
              <a:t>。 </a:t>
            </a:r>
            <a:r>
              <a:rPr dirty="0" sz="3200" spc="55" b="1">
                <a:latin typeface="宋体"/>
                <a:cs typeface="宋体"/>
              </a:rPr>
              <a:t>这</a:t>
            </a:r>
            <a:r>
              <a:rPr dirty="0" sz="3200" spc="60" b="1">
                <a:latin typeface="宋体"/>
                <a:cs typeface="宋体"/>
              </a:rPr>
              <a:t>是因为一个派生类对象的存储空间总是</a:t>
            </a:r>
            <a:r>
              <a:rPr dirty="0" sz="3200" spc="-10" b="1">
                <a:latin typeface="宋体"/>
                <a:cs typeface="宋体"/>
              </a:rPr>
              <a:t>大 </a:t>
            </a:r>
            <a:r>
              <a:rPr dirty="0" sz="3200" spc="55" b="1">
                <a:latin typeface="宋体"/>
                <a:cs typeface="宋体"/>
              </a:rPr>
              <a:t>于</a:t>
            </a:r>
            <a:r>
              <a:rPr dirty="0" sz="3200" spc="60" b="1">
                <a:latin typeface="宋体"/>
                <a:cs typeface="宋体"/>
              </a:rPr>
              <a:t>它的基类对象的存储空间。若将基类对</a:t>
            </a:r>
            <a:r>
              <a:rPr dirty="0" sz="3200" spc="-10" b="1">
                <a:latin typeface="宋体"/>
                <a:cs typeface="宋体"/>
              </a:rPr>
              <a:t>象 </a:t>
            </a:r>
            <a:r>
              <a:rPr dirty="0" sz="3200" spc="55" b="1">
                <a:latin typeface="宋体"/>
                <a:cs typeface="宋体"/>
              </a:rPr>
              <a:t>赋</a:t>
            </a:r>
            <a:r>
              <a:rPr dirty="0" sz="3200" spc="60" b="1">
                <a:latin typeface="宋体"/>
                <a:cs typeface="宋体"/>
              </a:rPr>
              <a:t>值给派生类对象，这个派生类对象中将</a:t>
            </a:r>
            <a:r>
              <a:rPr dirty="0" sz="3200" spc="-10" b="1">
                <a:latin typeface="宋体"/>
                <a:cs typeface="宋体"/>
              </a:rPr>
              <a:t>会 </a:t>
            </a:r>
            <a:r>
              <a:rPr dirty="0" sz="3200" b="1">
                <a:latin typeface="宋体"/>
                <a:cs typeface="宋体"/>
              </a:rPr>
              <a:t>出现一些未赋值的不确定成员</a:t>
            </a:r>
            <a:r>
              <a:rPr dirty="0" sz="3200" spc="-10" b="1"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  <a:p>
            <a:pPr marL="12700" marR="278765">
              <a:lnSpc>
                <a:spcPts val="3670"/>
              </a:lnSpc>
              <a:spcBef>
                <a:spcPts val="2385"/>
              </a:spcBef>
            </a:pPr>
            <a:r>
              <a:rPr dirty="0" sz="3400" spc="40" b="1">
                <a:solidFill>
                  <a:srgbClr val="FF0000"/>
                </a:solidFill>
                <a:latin typeface="宋体"/>
                <a:cs typeface="宋体"/>
              </a:rPr>
              <a:t>多态是以继承为基础的，而“公有</a:t>
            </a:r>
            <a:r>
              <a:rPr dirty="0" sz="3400" spc="45" b="1">
                <a:solidFill>
                  <a:srgbClr val="FF0000"/>
                </a:solidFill>
                <a:latin typeface="宋体"/>
                <a:cs typeface="宋体"/>
              </a:rPr>
              <a:t>继承</a:t>
            </a:r>
            <a:r>
              <a:rPr dirty="0" sz="3400" spc="-15" b="1">
                <a:solidFill>
                  <a:srgbClr val="FF0000"/>
                </a:solidFill>
                <a:latin typeface="宋体"/>
                <a:cs typeface="宋体"/>
              </a:rPr>
              <a:t>下 </a:t>
            </a:r>
            <a:r>
              <a:rPr dirty="0" sz="3400" b="1">
                <a:solidFill>
                  <a:srgbClr val="FF0000"/>
                </a:solidFill>
                <a:latin typeface="宋体"/>
                <a:cs typeface="宋体"/>
              </a:rPr>
              <a:t>的赋值兼容规则”则是多态的理论支撑</a:t>
            </a:r>
            <a:r>
              <a:rPr dirty="0" sz="3400" spc="-20" b="1">
                <a:solidFill>
                  <a:srgbClr val="FF0000"/>
                </a:solidFill>
                <a:latin typeface="宋体"/>
                <a:cs typeface="宋体"/>
              </a:rPr>
              <a:t>！</a:t>
            </a:r>
            <a:endParaRPr sz="3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533400"/>
            <a:ext cx="7620000" cy="6045835"/>
          </a:xfrm>
          <a:custGeom>
            <a:avLst/>
            <a:gdLst/>
            <a:ahLst/>
            <a:cxnLst/>
            <a:rect l="l" t="t" r="r" b="b"/>
            <a:pathLst>
              <a:path w="7620000" h="6045834">
                <a:moveTo>
                  <a:pt x="0" y="0"/>
                </a:moveTo>
                <a:lnTo>
                  <a:pt x="7620000" y="0"/>
                </a:lnTo>
                <a:lnTo>
                  <a:pt x="7620000" y="6045708"/>
                </a:lnTo>
                <a:lnTo>
                  <a:pt x="0" y="6045708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554990"/>
            <a:ext cx="64147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6700" marR="5080" indent="-2540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CC"/>
                </a:solidFill>
                <a:latin typeface="Arial"/>
                <a:cs typeface="Arial"/>
              </a:rPr>
              <a:t>void</a:t>
            </a:r>
            <a:r>
              <a:rPr dirty="0" sz="180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CC"/>
                </a:solidFill>
                <a:latin typeface="Arial"/>
                <a:cs typeface="Arial"/>
              </a:rPr>
              <a:t>List::remove(char *name){</a:t>
            </a:r>
            <a:r>
              <a:rPr dirty="0" sz="180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CC"/>
                </a:solidFill>
                <a:latin typeface="Arial"/>
                <a:cs typeface="Arial"/>
              </a:rPr>
              <a:t>//</a:t>
            </a:r>
            <a:r>
              <a:rPr dirty="0" sz="1800">
                <a:solidFill>
                  <a:srgbClr val="FFFFCC"/>
                </a:solidFill>
              </a:rPr>
              <a:t>按姓名删除链表中一个对</a:t>
            </a:r>
            <a:r>
              <a:rPr dirty="0" sz="1800" spc="-10">
                <a:solidFill>
                  <a:srgbClr val="FFFFCC"/>
                </a:solidFill>
              </a:rPr>
              <a:t>象 </a:t>
            </a:r>
            <a:r>
              <a:rPr dirty="0" sz="1800" spc="-5">
                <a:solidFill>
                  <a:srgbClr val="FFFFCC"/>
                </a:solidFill>
                <a:latin typeface="Arial"/>
                <a:cs typeface="Arial"/>
              </a:rPr>
              <a:t>Phone</a:t>
            </a:r>
            <a:r>
              <a:rPr dirty="0" sz="1800" spc="-1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CC"/>
                </a:solidFill>
                <a:latin typeface="Arial"/>
                <a:cs typeface="Arial"/>
              </a:rPr>
              <a:t>*current_node=head;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540" y="1103629"/>
            <a:ext cx="7181850" cy="3246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Phone</a:t>
            </a:r>
            <a:r>
              <a:rPr dirty="0" sz="1800" spc="-10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*last_node=NULL;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889"/>
              </a:lnSpc>
            </a:pP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while(current_node!=0 &amp;&amp;strcmp(current_node-&gt;name,</a:t>
            </a:r>
            <a:r>
              <a:rPr dirty="0" sz="1800" spc="25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name)!=0)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565"/>
              </a:lnSpc>
            </a:pPr>
            <a:r>
              <a:rPr dirty="0" sz="1800" b="1">
                <a:solidFill>
                  <a:srgbClr val="FFFFCC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73100">
              <a:lnSpc>
                <a:spcPts val="1510"/>
              </a:lnSpc>
            </a:pP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last_node=current_node;</a:t>
            </a:r>
            <a:endParaRPr sz="1800">
              <a:latin typeface="Arial"/>
              <a:cs typeface="Arial"/>
            </a:endParaRPr>
          </a:p>
          <a:p>
            <a:pPr marL="673100">
              <a:lnSpc>
                <a:spcPts val="1510"/>
              </a:lnSpc>
            </a:pP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current_node=current_node-&gt;next;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780"/>
              </a:lnSpc>
            </a:pPr>
            <a:r>
              <a:rPr dirty="0" sz="1800" b="1">
                <a:solidFill>
                  <a:srgbClr val="FFFFCC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835"/>
              </a:lnSpc>
            </a:pP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if(current_node!=0 &amp;&amp;last_node==0)//</a:t>
            </a:r>
            <a:r>
              <a:rPr dirty="0" sz="1800" b="1">
                <a:solidFill>
                  <a:srgbClr val="FFFFCC"/>
                </a:solidFill>
                <a:latin typeface="宋体"/>
                <a:cs typeface="宋体"/>
              </a:rPr>
              <a:t>若为链首元</a:t>
            </a:r>
            <a:r>
              <a:rPr dirty="0" sz="1800" spc="-10" b="1">
                <a:solidFill>
                  <a:srgbClr val="FFFFCC"/>
                </a:solidFill>
                <a:latin typeface="宋体"/>
                <a:cs typeface="宋体"/>
              </a:rPr>
              <a:t>素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ts val="1565"/>
              </a:lnSpc>
            </a:pPr>
            <a:r>
              <a:rPr dirty="0" sz="1800" b="1">
                <a:solidFill>
                  <a:srgbClr val="FFFFCC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711200">
              <a:lnSpc>
                <a:spcPts val="1510"/>
              </a:lnSpc>
            </a:pP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head=current_node-&gt;next;</a:t>
            </a:r>
            <a:endParaRPr sz="1800">
              <a:latin typeface="Arial"/>
              <a:cs typeface="Arial"/>
            </a:endParaRPr>
          </a:p>
          <a:p>
            <a:pPr marL="711200">
              <a:lnSpc>
                <a:spcPts val="1510"/>
              </a:lnSpc>
            </a:pP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delete</a:t>
            </a:r>
            <a:r>
              <a:rPr dirty="0" sz="1800" spc="-10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current_node;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780"/>
              </a:lnSpc>
            </a:pPr>
            <a:r>
              <a:rPr dirty="0" sz="1800" b="1">
                <a:solidFill>
                  <a:srgbClr val="FFFFCC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835"/>
              </a:lnSpc>
            </a:pP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else if</a:t>
            </a:r>
            <a:r>
              <a:rPr dirty="0" sz="1800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(current_node!=0 </a:t>
            </a:r>
            <a:r>
              <a:rPr dirty="0" sz="1800" b="1">
                <a:solidFill>
                  <a:srgbClr val="FFFFCC"/>
                </a:solidFill>
                <a:latin typeface="Arial"/>
                <a:cs typeface="Arial"/>
              </a:rPr>
              <a:t>&amp;&amp; </a:t>
            </a: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last_node!=0)//</a:t>
            </a:r>
            <a:r>
              <a:rPr dirty="0" sz="1800" b="1">
                <a:solidFill>
                  <a:srgbClr val="FFFFCC"/>
                </a:solidFill>
                <a:latin typeface="宋体"/>
                <a:cs typeface="宋体"/>
              </a:rPr>
              <a:t>若为链非首元</a:t>
            </a:r>
            <a:r>
              <a:rPr dirty="0" sz="1800" spc="-10" b="1">
                <a:solidFill>
                  <a:srgbClr val="FFFFCC"/>
                </a:solidFill>
                <a:latin typeface="宋体"/>
                <a:cs typeface="宋体"/>
              </a:rPr>
              <a:t>素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ts val="1565"/>
              </a:lnSpc>
            </a:pPr>
            <a:r>
              <a:rPr dirty="0" sz="1800" b="1">
                <a:solidFill>
                  <a:srgbClr val="FFFFCC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73100" marR="2405380">
              <a:lnSpc>
                <a:spcPct val="69900"/>
              </a:lnSpc>
              <a:spcBef>
                <a:spcPts val="325"/>
              </a:spcBef>
            </a:pP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last_node-&gt;next=current_node-&gt;next;  delete</a:t>
            </a:r>
            <a:r>
              <a:rPr dirty="0" sz="1800" spc="-10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current_node;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540" y="4241800"/>
            <a:ext cx="114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CC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433570"/>
            <a:ext cx="114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CC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693920"/>
            <a:ext cx="2997200" cy="1405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void List::print_list()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764"/>
              </a:lnSpc>
            </a:pPr>
            <a:r>
              <a:rPr dirty="0" sz="1800" b="1">
                <a:solidFill>
                  <a:srgbClr val="FFFFCC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20700" marR="5080">
              <a:lnSpc>
                <a:spcPct val="79900"/>
              </a:lnSpc>
              <a:spcBef>
                <a:spcPts val="215"/>
              </a:spcBef>
            </a:pP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Phone *current=head;  while(current!=0){  current-&gt;print();  c</a:t>
            </a:r>
            <a:r>
              <a:rPr dirty="0" sz="1800" b="1">
                <a:solidFill>
                  <a:srgbClr val="FFFFCC"/>
                </a:solidFill>
                <a:latin typeface="Arial"/>
                <a:cs typeface="Arial"/>
              </a:rPr>
              <a:t>u</a:t>
            </a: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rre</a:t>
            </a:r>
            <a:r>
              <a:rPr dirty="0" sz="1800" b="1">
                <a:solidFill>
                  <a:srgbClr val="FFFFCC"/>
                </a:solidFill>
                <a:latin typeface="Arial"/>
                <a:cs typeface="Arial"/>
              </a:rPr>
              <a:t>nt</a:t>
            </a: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=c</a:t>
            </a:r>
            <a:r>
              <a:rPr dirty="0" sz="1800" b="1">
                <a:solidFill>
                  <a:srgbClr val="FFFFCC"/>
                </a:solidFill>
                <a:latin typeface="Arial"/>
                <a:cs typeface="Arial"/>
              </a:rPr>
              <a:t>u</a:t>
            </a: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rre</a:t>
            </a:r>
            <a:r>
              <a:rPr dirty="0" sz="1800" b="1">
                <a:solidFill>
                  <a:srgbClr val="FFFFCC"/>
                </a:solidFill>
                <a:latin typeface="Arial"/>
                <a:cs typeface="Arial"/>
              </a:rPr>
              <a:t>nt-</a:t>
            </a: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&gt;</a:t>
            </a:r>
            <a:r>
              <a:rPr dirty="0" sz="1800" b="1">
                <a:solidFill>
                  <a:srgbClr val="FFFFCC"/>
                </a:solidFill>
                <a:latin typeface="Arial"/>
                <a:cs typeface="Arial"/>
              </a:rPr>
              <a:t>n</a:t>
            </a: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ex</a:t>
            </a:r>
            <a:r>
              <a:rPr dirty="0" sz="1800" b="1">
                <a:solidFill>
                  <a:srgbClr val="FFFFCC"/>
                </a:solidFill>
                <a:latin typeface="Arial"/>
                <a:cs typeface="Arial"/>
              </a:rPr>
              <a:t>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6018529"/>
            <a:ext cx="368935" cy="518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>
              <a:lnSpc>
                <a:spcPts val="1939"/>
              </a:lnSpc>
              <a:spcBef>
                <a:spcPts val="100"/>
              </a:spcBef>
            </a:pPr>
            <a:r>
              <a:rPr dirty="0" sz="1800" b="1">
                <a:solidFill>
                  <a:srgbClr val="FFFFCC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dirty="0" sz="1800" b="1">
                <a:solidFill>
                  <a:srgbClr val="FFFFCC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00600" y="4572000"/>
            <a:ext cx="411480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79340" y="4678679"/>
            <a:ext cx="3512820" cy="60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>
                <a:solidFill>
                  <a:srgbClr val="FFFFFF"/>
                </a:solidFill>
                <a:latin typeface="宋体"/>
                <a:cs typeface="宋体"/>
              </a:rPr>
              <a:t>例</a:t>
            </a:r>
            <a:r>
              <a:rPr dirty="0" sz="3800" spc="-5">
                <a:solidFill>
                  <a:srgbClr val="FFFFFF"/>
                </a:solidFill>
                <a:latin typeface="Arial"/>
                <a:cs typeface="Arial"/>
              </a:rPr>
              <a:t>10.5</a:t>
            </a:r>
            <a:r>
              <a:rPr dirty="0" sz="38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>
                <a:solidFill>
                  <a:srgbClr val="FFFFFF"/>
                </a:solidFill>
                <a:latin typeface="宋体"/>
                <a:cs typeface="宋体"/>
              </a:rPr>
              <a:t>多态（</a:t>
            </a:r>
            <a:r>
              <a:rPr dirty="0" sz="3800" spc="5">
                <a:solidFill>
                  <a:srgbClr val="FFFFFF"/>
                </a:solidFill>
                <a:latin typeface="宋体"/>
                <a:cs typeface="宋体"/>
              </a:rPr>
              <a:t>异</a:t>
            </a:r>
            <a:endParaRPr sz="38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9340" y="5257800"/>
            <a:ext cx="3672840" cy="60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>
                <a:solidFill>
                  <a:srgbClr val="FFFFFF"/>
                </a:solidFill>
                <a:latin typeface="宋体"/>
                <a:cs typeface="宋体"/>
              </a:rPr>
              <a:t>质）链表实现。</a:t>
            </a:r>
            <a:r>
              <a:rPr dirty="0" sz="380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85800"/>
            <a:ext cx="8382000" cy="6134100"/>
          </a:xfrm>
          <a:custGeom>
            <a:avLst/>
            <a:gdLst/>
            <a:ahLst/>
            <a:cxnLst/>
            <a:rect l="l" t="t" r="r" b="b"/>
            <a:pathLst>
              <a:path w="8382000" h="6134100">
                <a:moveTo>
                  <a:pt x="0" y="0"/>
                </a:moveTo>
                <a:lnTo>
                  <a:pt x="8382000" y="0"/>
                </a:lnTo>
                <a:lnTo>
                  <a:pt x="8382000" y="6134100"/>
                </a:lnTo>
                <a:lnTo>
                  <a:pt x="0" y="61341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5940" y="707390"/>
            <a:ext cx="23685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Phone</a:t>
            </a:r>
            <a:r>
              <a:rPr dirty="0" sz="1800" spc="-45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*Phone::ptr=0;  void main()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256029"/>
            <a:ext cx="114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CC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List people;</a:t>
            </a:r>
          </a:p>
          <a:p>
            <a:pPr algn="just" marL="12700" marR="2647315">
              <a:lnSpc>
                <a:spcPct val="100000"/>
              </a:lnSpc>
            </a:pPr>
            <a:r>
              <a:rPr dirty="0" spc="-5"/>
              <a:t>Phone p1("Chen </a:t>
            </a:r>
            <a:r>
              <a:rPr dirty="0" spc="-10"/>
              <a:t>Kun","0851","3871186");  </a:t>
            </a:r>
            <a:r>
              <a:rPr dirty="0" spc="-5"/>
              <a:t>Phone p2("A </a:t>
            </a:r>
            <a:r>
              <a:rPr dirty="0"/>
              <a:t>Zhi </a:t>
            </a:r>
            <a:r>
              <a:rPr dirty="0" spc="-5"/>
              <a:t>Gu</a:t>
            </a:r>
            <a:r>
              <a:rPr dirty="0" spc="-85"/>
              <a:t> </a:t>
            </a:r>
            <a:r>
              <a:rPr dirty="0" spc="-5"/>
              <a:t>Li","0991","4847191");</a:t>
            </a:r>
          </a:p>
          <a:p>
            <a:pPr algn="just" marL="12700" marR="696595">
              <a:lnSpc>
                <a:spcPct val="101000"/>
              </a:lnSpc>
              <a:spcBef>
                <a:spcPts val="180"/>
              </a:spcBef>
            </a:pPr>
            <a:r>
              <a:rPr dirty="0" sz="1600" spc="-5"/>
              <a:t>Mobile_user p3("Zhang Zhiming","0851","6855441","13037863048");  </a:t>
            </a:r>
            <a:r>
              <a:rPr dirty="0" spc="-5"/>
              <a:t>BP_user p4("Du </a:t>
            </a:r>
            <a:r>
              <a:rPr dirty="0" spc="-10"/>
              <a:t>Yajun","028","7722974","96960","2833955");  </a:t>
            </a:r>
            <a:r>
              <a:rPr dirty="0" spc="-5"/>
              <a:t>Fax_user p5("Liang</a:t>
            </a:r>
            <a:r>
              <a:rPr dirty="0" spc="-10"/>
              <a:t> </a:t>
            </a:r>
            <a:r>
              <a:rPr dirty="0" spc="-5"/>
              <a:t>Tiao","023","65105787","65106879");</a:t>
            </a:r>
            <a:endParaRPr sz="1600"/>
          </a:p>
          <a:p>
            <a:pPr algn="just" marL="12700" marR="4534535">
              <a:lnSpc>
                <a:spcPct val="100000"/>
              </a:lnSpc>
            </a:pPr>
            <a:r>
              <a:rPr dirty="0" spc="-5"/>
              <a:t>people.insert_node(&amp;p1);  people.insert_node(&amp;p2);  people.insert_node(&amp;p3);  people.insert_node(&amp;p4);  people.insert_node(&amp;p5);</a:t>
            </a:r>
          </a:p>
          <a:p>
            <a:pPr algn="just" marL="15875">
              <a:lnSpc>
                <a:spcPct val="100000"/>
              </a:lnSpc>
            </a:pPr>
            <a:r>
              <a:rPr dirty="0" spc="20"/>
              <a:t>cout&lt;&lt;endl&lt;&lt;"Now </a:t>
            </a:r>
            <a:r>
              <a:rPr dirty="0" spc="15"/>
              <a:t>there </a:t>
            </a:r>
            <a:r>
              <a:rPr dirty="0" spc="10"/>
              <a:t>are </a:t>
            </a:r>
            <a:r>
              <a:rPr dirty="0" spc="15"/>
              <a:t>five recoreds </a:t>
            </a:r>
            <a:r>
              <a:rPr dirty="0" spc="10"/>
              <a:t>in </a:t>
            </a:r>
            <a:r>
              <a:rPr dirty="0" spc="15"/>
              <a:t>the people object</a:t>
            </a:r>
            <a:r>
              <a:rPr dirty="0" spc="325"/>
              <a:t> </a:t>
            </a:r>
            <a:r>
              <a:rPr dirty="0" spc="15"/>
              <a:t>of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4547870"/>
            <a:ext cx="8223884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class</a:t>
            </a:r>
            <a:r>
              <a:rPr dirty="0" sz="1800" spc="-10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List:"&lt;&lt;endl;</a:t>
            </a:r>
            <a:endParaRPr sz="1800">
              <a:latin typeface="Arial"/>
              <a:cs typeface="Arial"/>
            </a:endParaRPr>
          </a:p>
          <a:p>
            <a:pPr marL="927100" marR="4020185">
              <a:lnSpc>
                <a:spcPct val="100000"/>
              </a:lnSpc>
            </a:pP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people.print_list();  people.remove("A </a:t>
            </a:r>
            <a:r>
              <a:rPr dirty="0" sz="1800" b="1">
                <a:solidFill>
                  <a:srgbClr val="FFFFCC"/>
                </a:solidFill>
                <a:latin typeface="Arial"/>
                <a:cs typeface="Arial"/>
              </a:rPr>
              <a:t>Zhi </a:t>
            </a: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Gu</a:t>
            </a:r>
            <a:r>
              <a:rPr dirty="0" sz="1800" spc="-110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Li");  people.remove("Chen</a:t>
            </a:r>
            <a:r>
              <a:rPr dirty="0" sz="1800" spc="-20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CC"/>
                </a:solidFill>
                <a:latin typeface="Arial"/>
                <a:cs typeface="Arial"/>
              </a:rPr>
              <a:t>Kun");</a:t>
            </a:r>
            <a:endParaRPr sz="1800">
              <a:latin typeface="Arial"/>
              <a:cs typeface="Arial"/>
            </a:endParaRPr>
          </a:p>
          <a:p>
            <a:pPr marL="12700" marR="5080" indent="914400">
              <a:lnSpc>
                <a:spcPct val="100000"/>
              </a:lnSpc>
            </a:pP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cout&lt;&lt;endl&lt;&lt;"After remove two recoreds from </a:t>
            </a:r>
            <a:r>
              <a:rPr dirty="0" sz="1800" b="1">
                <a:solidFill>
                  <a:srgbClr val="FFFFCC"/>
                </a:solidFill>
                <a:latin typeface="Arial"/>
                <a:cs typeface="Arial"/>
              </a:rPr>
              <a:t>the </a:t>
            </a: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people object </a:t>
            </a:r>
            <a:r>
              <a:rPr dirty="0" sz="1800" b="1">
                <a:solidFill>
                  <a:srgbClr val="FFFFCC"/>
                </a:solidFill>
                <a:latin typeface="Arial"/>
                <a:cs typeface="Arial"/>
              </a:rPr>
              <a:t>of  </a:t>
            </a: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class</a:t>
            </a:r>
            <a:r>
              <a:rPr dirty="0" sz="1800" spc="-10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List:"&lt;&lt;endl;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solidFill>
                  <a:srgbClr val="FFFFCC"/>
                </a:solidFill>
                <a:latin typeface="Arial"/>
                <a:cs typeface="Arial"/>
              </a:rPr>
              <a:t>people.print_list();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CC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0"/>
            <a:ext cx="70866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0850" y="0"/>
            <a:ext cx="7099300" cy="692150"/>
          </a:xfrm>
          <a:custGeom>
            <a:avLst/>
            <a:gdLst/>
            <a:ahLst/>
            <a:cxnLst/>
            <a:rect l="l" t="t" r="r" b="b"/>
            <a:pathLst>
              <a:path w="7099300" h="692150">
                <a:moveTo>
                  <a:pt x="7092950" y="692150"/>
                </a:moveTo>
                <a:lnTo>
                  <a:pt x="6350" y="692150"/>
                </a:lnTo>
                <a:lnTo>
                  <a:pt x="4381" y="691845"/>
                </a:lnTo>
                <a:lnTo>
                  <a:pt x="2616" y="690943"/>
                </a:lnTo>
                <a:lnTo>
                  <a:pt x="1206" y="689533"/>
                </a:lnTo>
                <a:lnTo>
                  <a:pt x="304" y="687768"/>
                </a:lnTo>
                <a:lnTo>
                  <a:pt x="0" y="685800"/>
                </a:lnTo>
                <a:lnTo>
                  <a:pt x="0" y="0"/>
                </a:lnTo>
                <a:lnTo>
                  <a:pt x="12700" y="0"/>
                </a:lnTo>
                <a:lnTo>
                  <a:pt x="6350" y="6350"/>
                </a:lnTo>
                <a:lnTo>
                  <a:pt x="12700" y="6350"/>
                </a:lnTo>
                <a:lnTo>
                  <a:pt x="12700" y="679450"/>
                </a:lnTo>
                <a:lnTo>
                  <a:pt x="6350" y="679450"/>
                </a:lnTo>
                <a:lnTo>
                  <a:pt x="12700" y="685800"/>
                </a:lnTo>
                <a:lnTo>
                  <a:pt x="7099300" y="685800"/>
                </a:lnTo>
                <a:lnTo>
                  <a:pt x="7098995" y="687768"/>
                </a:lnTo>
                <a:lnTo>
                  <a:pt x="7098080" y="689533"/>
                </a:lnTo>
                <a:lnTo>
                  <a:pt x="7096683" y="690943"/>
                </a:lnTo>
                <a:lnTo>
                  <a:pt x="7094905" y="691845"/>
                </a:lnTo>
                <a:lnTo>
                  <a:pt x="7092950" y="692150"/>
                </a:lnTo>
                <a:close/>
              </a:path>
              <a:path w="7099300" h="692150">
                <a:moveTo>
                  <a:pt x="12700" y="6350"/>
                </a:moveTo>
                <a:lnTo>
                  <a:pt x="6350" y="6350"/>
                </a:lnTo>
                <a:lnTo>
                  <a:pt x="12700" y="0"/>
                </a:lnTo>
                <a:lnTo>
                  <a:pt x="12700" y="6350"/>
                </a:lnTo>
                <a:close/>
              </a:path>
              <a:path w="7099300" h="692150">
                <a:moveTo>
                  <a:pt x="7086600" y="6350"/>
                </a:moveTo>
                <a:lnTo>
                  <a:pt x="12700" y="6350"/>
                </a:lnTo>
                <a:lnTo>
                  <a:pt x="12700" y="0"/>
                </a:lnTo>
                <a:lnTo>
                  <a:pt x="7086600" y="0"/>
                </a:lnTo>
                <a:lnTo>
                  <a:pt x="7086600" y="6350"/>
                </a:lnTo>
                <a:close/>
              </a:path>
              <a:path w="7099300" h="692150">
                <a:moveTo>
                  <a:pt x="7086600" y="685800"/>
                </a:moveTo>
                <a:lnTo>
                  <a:pt x="7086600" y="0"/>
                </a:lnTo>
                <a:lnTo>
                  <a:pt x="7092950" y="6350"/>
                </a:lnTo>
                <a:lnTo>
                  <a:pt x="7099300" y="6350"/>
                </a:lnTo>
                <a:lnTo>
                  <a:pt x="7099300" y="679450"/>
                </a:lnTo>
                <a:lnTo>
                  <a:pt x="7092950" y="679450"/>
                </a:lnTo>
                <a:lnTo>
                  <a:pt x="7086600" y="685800"/>
                </a:lnTo>
                <a:close/>
              </a:path>
              <a:path w="7099300" h="692150">
                <a:moveTo>
                  <a:pt x="7099300" y="6350"/>
                </a:moveTo>
                <a:lnTo>
                  <a:pt x="7092950" y="6350"/>
                </a:lnTo>
                <a:lnTo>
                  <a:pt x="7086600" y="0"/>
                </a:lnTo>
                <a:lnTo>
                  <a:pt x="7099300" y="0"/>
                </a:lnTo>
                <a:lnTo>
                  <a:pt x="7099300" y="6350"/>
                </a:lnTo>
                <a:close/>
              </a:path>
              <a:path w="7099300" h="692150">
                <a:moveTo>
                  <a:pt x="12700" y="685800"/>
                </a:moveTo>
                <a:lnTo>
                  <a:pt x="6350" y="679450"/>
                </a:lnTo>
                <a:lnTo>
                  <a:pt x="12700" y="679450"/>
                </a:lnTo>
                <a:lnTo>
                  <a:pt x="12700" y="685800"/>
                </a:lnTo>
                <a:close/>
              </a:path>
              <a:path w="7099300" h="692150">
                <a:moveTo>
                  <a:pt x="7086600" y="685800"/>
                </a:moveTo>
                <a:lnTo>
                  <a:pt x="12700" y="685800"/>
                </a:lnTo>
                <a:lnTo>
                  <a:pt x="12700" y="679450"/>
                </a:lnTo>
                <a:lnTo>
                  <a:pt x="7086600" y="679450"/>
                </a:lnTo>
                <a:lnTo>
                  <a:pt x="7086600" y="685800"/>
                </a:lnTo>
                <a:close/>
              </a:path>
              <a:path w="7099300" h="692150">
                <a:moveTo>
                  <a:pt x="7099300" y="685800"/>
                </a:moveTo>
                <a:lnTo>
                  <a:pt x="7086600" y="685800"/>
                </a:lnTo>
                <a:lnTo>
                  <a:pt x="7092950" y="679450"/>
                </a:lnTo>
                <a:lnTo>
                  <a:pt x="7099300" y="679450"/>
                </a:lnTo>
                <a:lnTo>
                  <a:pt x="7099300" y="6858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940" y="49530"/>
            <a:ext cx="6407150" cy="542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b="0">
                <a:solidFill>
                  <a:srgbClr val="FFFFFF"/>
                </a:solidFill>
                <a:latin typeface="宋体"/>
                <a:cs typeface="宋体"/>
              </a:rPr>
              <a:t>例</a:t>
            </a:r>
            <a:r>
              <a:rPr dirty="0" sz="3400" spc="-5" b="0">
                <a:solidFill>
                  <a:srgbClr val="FFFFFF"/>
                </a:solidFill>
                <a:latin typeface="Arial"/>
                <a:cs typeface="Arial"/>
              </a:rPr>
              <a:t>10.5</a:t>
            </a:r>
            <a:r>
              <a:rPr dirty="0" sz="3400" spc="-8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b="0">
                <a:solidFill>
                  <a:srgbClr val="FFFFFF"/>
                </a:solidFill>
                <a:latin typeface="宋体"/>
                <a:cs typeface="宋体"/>
              </a:rPr>
              <a:t>多态（异质）链表实现。</a:t>
            </a:r>
            <a:r>
              <a:rPr dirty="0" sz="3400" spc="-5" b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828800"/>
            <a:ext cx="8534400" cy="4663440"/>
          </a:xfrm>
          <a:custGeom>
            <a:avLst/>
            <a:gdLst/>
            <a:ahLst/>
            <a:cxnLst/>
            <a:rect l="l" t="t" r="r" b="b"/>
            <a:pathLst>
              <a:path w="8534400" h="4663440">
                <a:moveTo>
                  <a:pt x="0" y="0"/>
                </a:moveTo>
                <a:lnTo>
                  <a:pt x="8534400" y="0"/>
                </a:lnTo>
                <a:lnTo>
                  <a:pt x="8534400" y="4663440"/>
                </a:lnTo>
                <a:lnTo>
                  <a:pt x="0" y="466344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3540" y="1847214"/>
            <a:ext cx="8376284" cy="45999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CC"/>
                </a:solidFill>
                <a:latin typeface="宋体"/>
                <a:cs typeface="宋体"/>
              </a:rPr>
              <a:t>讨论</a:t>
            </a:r>
            <a:r>
              <a:rPr dirty="0" sz="2000" spc="-5" b="1">
                <a:solidFill>
                  <a:srgbClr val="FFFFCC"/>
                </a:solidFill>
                <a:latin typeface="宋体"/>
                <a:cs typeface="宋体"/>
              </a:rPr>
              <a:t>：</a:t>
            </a:r>
            <a:endParaRPr sz="2000">
              <a:latin typeface="宋体"/>
              <a:cs typeface="宋体"/>
            </a:endParaRPr>
          </a:p>
          <a:p>
            <a:pPr marL="294640">
              <a:lnSpc>
                <a:spcPts val="2395"/>
              </a:lnSpc>
              <a:spcBef>
                <a:spcPts val="10"/>
              </a:spcBef>
            </a:pPr>
            <a:r>
              <a:rPr dirty="0" sz="2000" spc="45" b="1">
                <a:solidFill>
                  <a:srgbClr val="FFFFCC"/>
                </a:solidFill>
                <a:latin typeface="宋体"/>
                <a:cs typeface="宋体"/>
              </a:rPr>
              <a:t>链表类</a:t>
            </a:r>
            <a:r>
              <a:rPr dirty="0" sz="2000" spc="40" b="1">
                <a:solidFill>
                  <a:srgbClr val="FFFFCC"/>
                </a:solidFill>
                <a:latin typeface="Arial"/>
                <a:cs typeface="Arial"/>
              </a:rPr>
              <a:t>List</a:t>
            </a:r>
            <a:r>
              <a:rPr dirty="0" sz="2000" spc="45" b="1">
                <a:solidFill>
                  <a:srgbClr val="FFFFCC"/>
                </a:solidFill>
                <a:latin typeface="宋体"/>
                <a:cs typeface="宋体"/>
              </a:rPr>
              <a:t>为类</a:t>
            </a:r>
            <a:r>
              <a:rPr dirty="0" sz="2000" spc="40" b="1">
                <a:solidFill>
                  <a:srgbClr val="FFFFCC"/>
                </a:solidFill>
                <a:latin typeface="Arial"/>
                <a:cs typeface="Arial"/>
              </a:rPr>
              <a:t>Phone</a:t>
            </a:r>
            <a:r>
              <a:rPr dirty="0" sz="2000" spc="45" b="1">
                <a:solidFill>
                  <a:srgbClr val="FFFFCC"/>
                </a:solidFill>
                <a:latin typeface="宋体"/>
                <a:cs typeface="宋体"/>
              </a:rPr>
              <a:t>的</a:t>
            </a:r>
            <a:r>
              <a:rPr dirty="0" sz="2000" spc="50" b="1">
                <a:solidFill>
                  <a:srgbClr val="FFFFCC"/>
                </a:solidFill>
                <a:latin typeface="宋体"/>
                <a:cs typeface="宋体"/>
              </a:rPr>
              <a:t>友元类，可以不经函数调用访问它的私有成</a:t>
            </a:r>
            <a:r>
              <a:rPr dirty="0" sz="2000" spc="-5" b="1">
                <a:solidFill>
                  <a:srgbClr val="FFFFCC"/>
                </a:solidFill>
                <a:latin typeface="宋体"/>
                <a:cs typeface="宋体"/>
              </a:rPr>
              <a:t>员</a:t>
            </a:r>
            <a:endParaRPr sz="2000">
              <a:latin typeface="宋体"/>
              <a:cs typeface="宋体"/>
            </a:endParaRPr>
          </a:p>
          <a:p>
            <a:pPr marL="12700" marR="5080">
              <a:lnSpc>
                <a:spcPts val="2410"/>
              </a:lnSpc>
              <a:spcBef>
                <a:spcPts val="70"/>
              </a:spcBef>
            </a:pPr>
            <a:r>
              <a:rPr dirty="0" sz="2000" spc="35" b="1">
                <a:solidFill>
                  <a:srgbClr val="FFFFCC"/>
                </a:solidFill>
                <a:latin typeface="宋体"/>
                <a:cs typeface="宋体"/>
              </a:rPr>
              <a:t>，提高访问效率。也可访问</a:t>
            </a:r>
            <a:r>
              <a:rPr dirty="0" sz="2000" spc="30" b="1">
                <a:solidFill>
                  <a:srgbClr val="FFFFCC"/>
                </a:solidFill>
                <a:latin typeface="Arial"/>
                <a:cs typeface="Arial"/>
              </a:rPr>
              <a:t>Phone</a:t>
            </a:r>
            <a:r>
              <a:rPr dirty="0" sz="2000" spc="35" b="1">
                <a:solidFill>
                  <a:srgbClr val="FFFFCC"/>
                </a:solidFill>
                <a:latin typeface="宋体"/>
                <a:cs typeface="宋体"/>
              </a:rPr>
              <a:t>及</a:t>
            </a:r>
            <a:r>
              <a:rPr dirty="0" sz="2000" spc="40" b="1">
                <a:solidFill>
                  <a:srgbClr val="FFFFCC"/>
                </a:solidFill>
                <a:latin typeface="宋体"/>
                <a:cs typeface="宋体"/>
              </a:rPr>
              <a:t>其派生类的静态成员</a:t>
            </a:r>
            <a:r>
              <a:rPr dirty="0" sz="2000" spc="35" b="1">
                <a:solidFill>
                  <a:srgbClr val="FFFFCC"/>
                </a:solidFill>
                <a:latin typeface="Times New Roman"/>
                <a:cs typeface="Times New Roman"/>
              </a:rPr>
              <a:t>——</a:t>
            </a:r>
            <a:r>
              <a:rPr dirty="0" sz="2000" spc="35" b="1">
                <a:solidFill>
                  <a:srgbClr val="FFFFCC"/>
                </a:solidFill>
                <a:latin typeface="Arial"/>
                <a:cs typeface="Arial"/>
              </a:rPr>
              <a:t>Phone</a:t>
            </a:r>
            <a:r>
              <a:rPr dirty="0" sz="2000" spc="40" b="1">
                <a:solidFill>
                  <a:srgbClr val="FFFFCC"/>
                </a:solidFill>
                <a:latin typeface="宋体"/>
                <a:cs typeface="宋体"/>
              </a:rPr>
              <a:t>类</a:t>
            </a:r>
            <a:r>
              <a:rPr dirty="0" sz="2000" spc="-5" b="1">
                <a:solidFill>
                  <a:srgbClr val="FFFFCC"/>
                </a:solidFill>
                <a:latin typeface="宋体"/>
                <a:cs typeface="宋体"/>
              </a:rPr>
              <a:t>对 </a:t>
            </a:r>
            <a:r>
              <a:rPr dirty="0" sz="2000" b="1">
                <a:solidFill>
                  <a:srgbClr val="FFFFCC"/>
                </a:solidFill>
                <a:latin typeface="宋体"/>
                <a:cs typeface="宋体"/>
              </a:rPr>
              <a:t>象指针</a:t>
            </a:r>
            <a:r>
              <a:rPr dirty="0" sz="2000" spc="-5" b="1">
                <a:solidFill>
                  <a:srgbClr val="FFFFCC"/>
                </a:solidFill>
                <a:latin typeface="Arial"/>
                <a:cs typeface="Arial"/>
              </a:rPr>
              <a:t>ptr</a:t>
            </a:r>
            <a:r>
              <a:rPr dirty="0" sz="2000" spc="-5" b="1">
                <a:solidFill>
                  <a:srgbClr val="FFFFCC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305"/>
              </a:lnSpc>
            </a:pPr>
            <a:r>
              <a:rPr dirty="0" sz="2000" spc="45" b="1">
                <a:solidFill>
                  <a:srgbClr val="FFFFCC"/>
                </a:solidFill>
                <a:latin typeface="宋体"/>
                <a:cs typeface="宋体"/>
              </a:rPr>
              <a:t>异质链表中各类对象共存，结点之间只能用指针链</a:t>
            </a:r>
            <a:r>
              <a:rPr dirty="0" sz="2000" spc="50" b="1">
                <a:solidFill>
                  <a:srgbClr val="FFFFCC"/>
                </a:solidFill>
                <a:latin typeface="宋体"/>
                <a:cs typeface="宋体"/>
              </a:rPr>
              <a:t>接。各类对象独立，</a:t>
            </a:r>
            <a:r>
              <a:rPr dirty="0" sz="2000" spc="-5" b="1">
                <a:solidFill>
                  <a:srgbClr val="FFFFCC"/>
                </a:solidFill>
                <a:latin typeface="宋体"/>
                <a:cs typeface="宋体"/>
              </a:rPr>
              <a:t>指</a:t>
            </a:r>
            <a:endParaRPr sz="2000">
              <a:latin typeface="宋体"/>
              <a:cs typeface="宋体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000" spc="45" b="1">
                <a:solidFill>
                  <a:srgbClr val="FFFFCC"/>
                </a:solidFill>
                <a:latin typeface="宋体"/>
                <a:cs typeface="宋体"/>
              </a:rPr>
              <a:t>针不能互传。任何一个派生类类的指针作为链表指</a:t>
            </a:r>
            <a:r>
              <a:rPr dirty="0" sz="2000" spc="50" b="1">
                <a:solidFill>
                  <a:srgbClr val="FFFFCC"/>
                </a:solidFill>
                <a:latin typeface="宋体"/>
                <a:cs typeface="宋体"/>
              </a:rPr>
              <a:t>针都有是不恰当的，</a:t>
            </a:r>
            <a:r>
              <a:rPr dirty="0" sz="2000" spc="-5" b="1">
                <a:solidFill>
                  <a:srgbClr val="FFFFCC"/>
                </a:solidFill>
                <a:latin typeface="宋体"/>
                <a:cs typeface="宋体"/>
              </a:rPr>
              <a:t>必 </a:t>
            </a:r>
            <a:r>
              <a:rPr dirty="0" sz="2000" spc="45" b="1">
                <a:solidFill>
                  <a:srgbClr val="FFFFCC"/>
                </a:solidFill>
                <a:latin typeface="宋体"/>
                <a:cs typeface="宋体"/>
              </a:rPr>
              <a:t>须抽象出一个基类，用基类指针来指向下一个对象</a:t>
            </a:r>
            <a:r>
              <a:rPr dirty="0" sz="2000" spc="50" b="1">
                <a:solidFill>
                  <a:srgbClr val="FFFFCC"/>
                </a:solidFill>
                <a:latin typeface="宋体"/>
                <a:cs typeface="宋体"/>
              </a:rPr>
              <a:t>，基类指针充当了异</a:t>
            </a:r>
            <a:r>
              <a:rPr dirty="0" sz="2000" spc="-5" b="1">
                <a:solidFill>
                  <a:srgbClr val="FFFFCC"/>
                </a:solidFill>
                <a:latin typeface="宋体"/>
                <a:cs typeface="宋体"/>
              </a:rPr>
              <a:t>质 </a:t>
            </a:r>
            <a:r>
              <a:rPr dirty="0" sz="2000" b="1">
                <a:solidFill>
                  <a:srgbClr val="FFFFCC"/>
                </a:solidFill>
                <a:latin typeface="宋体"/>
                <a:cs typeface="宋体"/>
              </a:rPr>
              <a:t>链表指针的角色</a:t>
            </a:r>
            <a:r>
              <a:rPr dirty="0" sz="2000" spc="-5" b="1">
                <a:solidFill>
                  <a:srgbClr val="FFFFCC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12700" marR="5080">
              <a:lnSpc>
                <a:spcPts val="2410"/>
              </a:lnSpc>
              <a:spcBef>
                <a:spcPts val="70"/>
              </a:spcBef>
            </a:pPr>
            <a:r>
              <a:rPr dirty="0" sz="2000" spc="45" b="1">
                <a:solidFill>
                  <a:srgbClr val="FFFFCC"/>
                </a:solidFill>
                <a:latin typeface="宋体"/>
                <a:cs typeface="宋体"/>
              </a:rPr>
              <a:t>往异质链表中插入哪个类的对象，可以通过参数来</a:t>
            </a:r>
            <a:r>
              <a:rPr dirty="0" sz="2000" spc="50" b="1">
                <a:solidFill>
                  <a:srgbClr val="FFFFCC"/>
                </a:solidFill>
                <a:latin typeface="宋体"/>
                <a:cs typeface="宋体"/>
              </a:rPr>
              <a:t>传递。插入函数的参</a:t>
            </a:r>
            <a:r>
              <a:rPr dirty="0" sz="2000" spc="-5" b="1">
                <a:solidFill>
                  <a:srgbClr val="FFFFCC"/>
                </a:solidFill>
                <a:latin typeface="宋体"/>
                <a:cs typeface="宋体"/>
              </a:rPr>
              <a:t>数 </a:t>
            </a:r>
            <a:r>
              <a:rPr dirty="0" sz="2000" b="1">
                <a:solidFill>
                  <a:srgbClr val="FFFFCC"/>
                </a:solidFill>
                <a:latin typeface="宋体"/>
                <a:cs typeface="宋体"/>
              </a:rPr>
              <a:t>为</a:t>
            </a:r>
            <a:r>
              <a:rPr dirty="0" sz="2000" spc="-5" b="1">
                <a:solidFill>
                  <a:srgbClr val="FFFFCC"/>
                </a:solidFill>
                <a:latin typeface="Arial"/>
                <a:cs typeface="Arial"/>
              </a:rPr>
              <a:t>Phone</a:t>
            </a:r>
            <a:r>
              <a:rPr dirty="0" sz="2000" spc="-15" b="1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FFFFCC"/>
                </a:solidFill>
                <a:latin typeface="Arial"/>
                <a:cs typeface="Arial"/>
              </a:rPr>
              <a:t>*node, </a:t>
            </a:r>
            <a:r>
              <a:rPr dirty="0" sz="2000" b="1">
                <a:solidFill>
                  <a:srgbClr val="FFFFCC"/>
                </a:solidFill>
                <a:latin typeface="宋体"/>
                <a:cs typeface="宋体"/>
              </a:rPr>
              <a:t>形参</a:t>
            </a:r>
            <a:r>
              <a:rPr dirty="0" sz="2000" spc="-5" b="1">
                <a:solidFill>
                  <a:srgbClr val="FFFFCC"/>
                </a:solidFill>
                <a:latin typeface="Arial"/>
                <a:cs typeface="Arial"/>
              </a:rPr>
              <a:t>node</a:t>
            </a:r>
            <a:r>
              <a:rPr dirty="0" sz="2000" b="1">
                <a:solidFill>
                  <a:srgbClr val="FFFFCC"/>
                </a:solidFill>
                <a:latin typeface="宋体"/>
                <a:cs typeface="宋体"/>
              </a:rPr>
              <a:t>为基类指针，它也可以指向派生类的对象</a:t>
            </a:r>
            <a:r>
              <a:rPr dirty="0" sz="2000" spc="-5" b="1">
                <a:solidFill>
                  <a:srgbClr val="FFFFCC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315"/>
              </a:lnSpc>
            </a:pPr>
            <a:r>
              <a:rPr dirty="0" sz="2000" b="1">
                <a:solidFill>
                  <a:srgbClr val="FFFFCC"/>
                </a:solidFill>
                <a:latin typeface="宋体"/>
                <a:cs typeface="宋体"/>
              </a:rPr>
              <a:t>链表中按各对象共同具有的数据成员</a:t>
            </a:r>
            <a:r>
              <a:rPr dirty="0" sz="2000" spc="-5" b="1">
                <a:solidFill>
                  <a:srgbClr val="FFFFCC"/>
                </a:solidFill>
                <a:latin typeface="Arial"/>
                <a:cs typeface="Arial"/>
              </a:rPr>
              <a:t>name</a:t>
            </a:r>
            <a:r>
              <a:rPr dirty="0" sz="2000" b="1">
                <a:solidFill>
                  <a:srgbClr val="FFFFCC"/>
                </a:solidFill>
                <a:latin typeface="宋体"/>
                <a:cs typeface="宋体"/>
              </a:rPr>
              <a:t>作为关键字顺序排列</a:t>
            </a:r>
            <a:r>
              <a:rPr dirty="0" sz="2000" spc="-5" b="1">
                <a:solidFill>
                  <a:srgbClr val="FFFFCC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12700" marR="5080">
              <a:lnSpc>
                <a:spcPts val="2400"/>
              </a:lnSpc>
              <a:spcBef>
                <a:spcPts val="75"/>
              </a:spcBef>
            </a:pPr>
            <a:r>
              <a:rPr dirty="0" sz="2000" spc="45" b="1">
                <a:solidFill>
                  <a:srgbClr val="FFFFCC"/>
                </a:solidFill>
                <a:latin typeface="宋体"/>
                <a:cs typeface="宋体"/>
              </a:rPr>
              <a:t>基类中定义的静态指针是各对象的公用指针，不依</a:t>
            </a:r>
            <a:r>
              <a:rPr dirty="0" sz="2000" spc="50" b="1">
                <a:solidFill>
                  <a:srgbClr val="FFFFCC"/>
                </a:solidFill>
                <a:latin typeface="宋体"/>
                <a:cs typeface="宋体"/>
              </a:rPr>
              <a:t>赖对象而生存，使友</a:t>
            </a:r>
            <a:r>
              <a:rPr dirty="0" sz="2000" spc="-5" b="1">
                <a:solidFill>
                  <a:srgbClr val="FFFFCC"/>
                </a:solidFill>
                <a:latin typeface="宋体"/>
                <a:cs typeface="宋体"/>
              </a:rPr>
              <a:t>元 </a:t>
            </a:r>
            <a:r>
              <a:rPr dirty="0" sz="2000" b="1">
                <a:solidFill>
                  <a:srgbClr val="FFFFCC"/>
                </a:solidFill>
                <a:latin typeface="宋体"/>
                <a:cs typeface="宋体"/>
              </a:rPr>
              <a:t>类可以随时取得插入结点指针值</a:t>
            </a:r>
            <a:r>
              <a:rPr dirty="0" sz="2000" spc="-5" b="1">
                <a:solidFill>
                  <a:srgbClr val="FFFFCC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320"/>
              </a:lnSpc>
            </a:pPr>
            <a:r>
              <a:rPr dirty="0" sz="2000" spc="45" b="1">
                <a:solidFill>
                  <a:srgbClr val="FFFFCC"/>
                </a:solidFill>
                <a:latin typeface="宋体"/>
                <a:cs typeface="宋体"/>
              </a:rPr>
              <a:t>链表中各元素为不同类的对象，应有不同的输出函</a:t>
            </a:r>
            <a:r>
              <a:rPr dirty="0" sz="2000" spc="50" b="1">
                <a:solidFill>
                  <a:srgbClr val="FFFFCC"/>
                </a:solidFill>
                <a:latin typeface="宋体"/>
                <a:cs typeface="宋体"/>
              </a:rPr>
              <a:t>数。输出顺着链进行</a:t>
            </a:r>
            <a:r>
              <a:rPr dirty="0" sz="2000" spc="-5" b="1">
                <a:solidFill>
                  <a:srgbClr val="FFFFCC"/>
                </a:solidFill>
                <a:latin typeface="宋体"/>
                <a:cs typeface="宋体"/>
              </a:rPr>
              <a:t>，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000" b="1">
                <a:solidFill>
                  <a:srgbClr val="FFFFCC"/>
                </a:solidFill>
                <a:latin typeface="宋体"/>
                <a:cs typeface="宋体"/>
              </a:rPr>
              <a:t>在每个结点处用</a:t>
            </a:r>
            <a:r>
              <a:rPr dirty="0" sz="2000" spc="-5" b="1">
                <a:solidFill>
                  <a:srgbClr val="FFFFCC"/>
                </a:solidFill>
                <a:latin typeface="Arial"/>
                <a:cs typeface="Arial"/>
              </a:rPr>
              <a:t>current-&gt;print()</a:t>
            </a:r>
            <a:r>
              <a:rPr dirty="0" sz="2000" b="1">
                <a:solidFill>
                  <a:srgbClr val="FFFFCC"/>
                </a:solidFill>
                <a:latin typeface="宋体"/>
                <a:cs typeface="宋体"/>
              </a:rPr>
              <a:t>调用</a:t>
            </a:r>
            <a:r>
              <a:rPr dirty="0" sz="2000" spc="-5" b="1">
                <a:solidFill>
                  <a:srgbClr val="FFFFCC"/>
                </a:solidFill>
                <a:latin typeface="宋体"/>
                <a:cs typeface="宋体"/>
              </a:rPr>
              <a:t>，</a:t>
            </a:r>
            <a:r>
              <a:rPr dirty="0" sz="2000" spc="-5" b="1">
                <a:solidFill>
                  <a:srgbClr val="FFFFCC"/>
                </a:solidFill>
                <a:latin typeface="Arial"/>
                <a:cs typeface="Arial"/>
              </a:rPr>
              <a:t>current</a:t>
            </a:r>
            <a:r>
              <a:rPr dirty="0" sz="2000" b="1">
                <a:solidFill>
                  <a:srgbClr val="FFFFCC"/>
                </a:solidFill>
                <a:latin typeface="宋体"/>
                <a:cs typeface="宋体"/>
              </a:rPr>
              <a:t>为指向当前对象的指针</a:t>
            </a:r>
            <a:r>
              <a:rPr dirty="0" sz="2000" spc="-5" b="1">
                <a:solidFill>
                  <a:srgbClr val="FFFFCC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685800"/>
            <a:ext cx="80772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815339"/>
            <a:ext cx="807720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z="3800" b="0">
                <a:solidFill>
                  <a:srgbClr val="FFFFFF"/>
                </a:solidFill>
                <a:latin typeface="宋体"/>
                <a:cs typeface="宋体"/>
              </a:rPr>
              <a:t>例</a:t>
            </a:r>
            <a:r>
              <a:rPr dirty="0" sz="3800" spc="-5" b="0">
                <a:solidFill>
                  <a:srgbClr val="FFFFFF"/>
                </a:solidFill>
                <a:latin typeface="Arial"/>
                <a:cs typeface="Arial"/>
              </a:rPr>
              <a:t>10.5</a:t>
            </a:r>
            <a:r>
              <a:rPr dirty="0" sz="3800" spc="-2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800" b="0">
                <a:solidFill>
                  <a:srgbClr val="FFFFFF"/>
                </a:solidFill>
                <a:latin typeface="宋体"/>
                <a:cs typeface="宋体"/>
              </a:rPr>
              <a:t>多态（异质）链表实现</a:t>
            </a:r>
            <a:r>
              <a:rPr dirty="0" sz="3800" spc="5" b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800" spc="-860" b="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3800" b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65" y="1519554"/>
            <a:ext cx="4410075" cy="3677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20421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class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A{  </a:t>
            </a:r>
            <a:r>
              <a:rPr dirty="0" sz="2400" spc="-5" b="1">
                <a:latin typeface="Arial"/>
                <a:cs typeface="Arial"/>
              </a:rPr>
              <a:t>public:</a:t>
            </a:r>
            <a:endParaRPr sz="2400">
              <a:latin typeface="Arial"/>
              <a:cs typeface="Arial"/>
            </a:endParaRPr>
          </a:p>
          <a:p>
            <a:pPr marL="688340">
              <a:lnSpc>
                <a:spcPts val="2865"/>
              </a:lnSpc>
            </a:pPr>
            <a:r>
              <a:rPr dirty="0" sz="2400" spc="-5" b="1">
                <a:latin typeface="Arial"/>
                <a:cs typeface="Arial"/>
              </a:rPr>
              <a:t>void show(){ cout&lt;&lt;"A";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dirty="0" sz="2400" b="1">
                <a:latin typeface="Arial"/>
                <a:cs typeface="Arial"/>
              </a:rPr>
              <a:t>};</a:t>
            </a:r>
            <a:endParaRPr sz="2400">
              <a:latin typeface="Arial"/>
              <a:cs typeface="Arial"/>
            </a:endParaRPr>
          </a:p>
          <a:p>
            <a:pPr marL="12700" marR="1816735">
              <a:lnSpc>
                <a:spcPts val="2880"/>
              </a:lnSpc>
              <a:spcBef>
                <a:spcPts val="90"/>
              </a:spcBef>
            </a:pPr>
            <a:r>
              <a:rPr dirty="0" sz="2400" spc="-5" b="1">
                <a:latin typeface="Arial"/>
                <a:cs typeface="Arial"/>
              </a:rPr>
              <a:t>class B:public </a:t>
            </a:r>
            <a:r>
              <a:rPr dirty="0" sz="2400" b="1">
                <a:latin typeface="Arial"/>
                <a:cs typeface="Arial"/>
              </a:rPr>
              <a:t>A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{  </a:t>
            </a:r>
            <a:r>
              <a:rPr dirty="0" sz="2400" spc="-5" b="1">
                <a:latin typeface="Arial"/>
                <a:cs typeface="Arial"/>
              </a:rPr>
              <a:t>public:</a:t>
            </a:r>
            <a:endParaRPr sz="2400">
              <a:latin typeface="Arial"/>
              <a:cs typeface="Arial"/>
            </a:endParaRPr>
          </a:p>
          <a:p>
            <a:pPr marL="688340">
              <a:lnSpc>
                <a:spcPts val="2770"/>
              </a:lnSpc>
            </a:pPr>
            <a:r>
              <a:rPr dirty="0" sz="2400" spc="-5" b="1">
                <a:latin typeface="Arial"/>
                <a:cs typeface="Arial"/>
              </a:rPr>
              <a:t>void show(){ cout&lt;&lt;"B";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dirty="0" sz="2400" b="1">
                <a:latin typeface="Arial"/>
                <a:cs typeface="Arial"/>
              </a:rPr>
              <a:t>};</a:t>
            </a:r>
            <a:endParaRPr sz="2400">
              <a:latin typeface="Arial"/>
              <a:cs typeface="Arial"/>
            </a:endParaRPr>
          </a:p>
          <a:p>
            <a:pPr marL="12700" marR="750570">
              <a:lnSpc>
                <a:spcPts val="2880"/>
              </a:lnSpc>
              <a:spcBef>
                <a:spcPts val="95"/>
              </a:spcBef>
            </a:pPr>
            <a:r>
              <a:rPr dirty="0" sz="2400" spc="-5" b="1">
                <a:latin typeface="Arial"/>
                <a:cs typeface="Arial"/>
              </a:rPr>
              <a:t>void fn(A </a:t>
            </a:r>
            <a:r>
              <a:rPr dirty="0" sz="2400" b="1">
                <a:latin typeface="Arial"/>
                <a:cs typeface="Arial"/>
              </a:rPr>
              <a:t>&amp; x)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{x.show();}  main()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65" y="5170804"/>
            <a:ext cx="2326005" cy="1121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8340" marR="545465" indent="-675640">
              <a:lnSpc>
                <a:spcPct val="100000"/>
              </a:lnSpc>
              <a:spcBef>
                <a:spcPts val="100"/>
              </a:spcBef>
              <a:tabLst>
                <a:tab pos="637540" algn="l"/>
              </a:tabLst>
            </a:pPr>
            <a:r>
              <a:rPr dirty="0" sz="2400" b="1">
                <a:latin typeface="Arial"/>
                <a:cs typeface="Arial"/>
              </a:rPr>
              <a:t>{	A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a,*pc;  </a:t>
            </a:r>
            <a:r>
              <a:rPr dirty="0" sz="2400" b="1">
                <a:latin typeface="Arial"/>
                <a:cs typeface="Arial"/>
              </a:rPr>
              <a:t>B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b;</a:t>
            </a:r>
            <a:endParaRPr sz="2400">
              <a:latin typeface="Arial"/>
              <a:cs typeface="Arial"/>
            </a:endParaRPr>
          </a:p>
          <a:p>
            <a:pPr marL="688340">
              <a:lnSpc>
                <a:spcPts val="2870"/>
              </a:lnSpc>
            </a:pPr>
            <a:r>
              <a:rPr dirty="0" sz="2400" spc="-5" b="1">
                <a:latin typeface="Arial"/>
                <a:cs typeface="Arial"/>
              </a:rPr>
              <a:t>fn(a);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fn(b);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65" y="6266179"/>
            <a:ext cx="144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95862" y="255587"/>
            <a:ext cx="3973829" cy="4749800"/>
          </a:xfrm>
          <a:custGeom>
            <a:avLst/>
            <a:gdLst/>
            <a:ahLst/>
            <a:cxnLst/>
            <a:rect l="l" t="t" r="r" b="b"/>
            <a:pathLst>
              <a:path w="3973829" h="4749800">
                <a:moveTo>
                  <a:pt x="3973512" y="4749800"/>
                </a:moveTo>
                <a:lnTo>
                  <a:pt x="0" y="4749800"/>
                </a:lnTo>
                <a:lnTo>
                  <a:pt x="0" y="0"/>
                </a:lnTo>
                <a:lnTo>
                  <a:pt x="3973512" y="0"/>
                </a:lnTo>
                <a:lnTo>
                  <a:pt x="397351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740275"/>
                </a:lnTo>
                <a:lnTo>
                  <a:pt x="4762" y="4740275"/>
                </a:lnTo>
                <a:lnTo>
                  <a:pt x="9525" y="4745037"/>
                </a:lnTo>
                <a:lnTo>
                  <a:pt x="3973512" y="4745037"/>
                </a:lnTo>
                <a:lnTo>
                  <a:pt x="3973512" y="4749800"/>
                </a:lnTo>
                <a:close/>
              </a:path>
              <a:path w="3973829" h="474980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973829" h="4749800">
                <a:moveTo>
                  <a:pt x="396398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963987" y="4762"/>
                </a:lnTo>
                <a:lnTo>
                  <a:pt x="3963987" y="9525"/>
                </a:lnTo>
                <a:close/>
              </a:path>
              <a:path w="3973829" h="4749800">
                <a:moveTo>
                  <a:pt x="3963987" y="4745037"/>
                </a:moveTo>
                <a:lnTo>
                  <a:pt x="3963987" y="4762"/>
                </a:lnTo>
                <a:lnTo>
                  <a:pt x="3968750" y="9525"/>
                </a:lnTo>
                <a:lnTo>
                  <a:pt x="3973512" y="9525"/>
                </a:lnTo>
                <a:lnTo>
                  <a:pt x="3973512" y="4740275"/>
                </a:lnTo>
                <a:lnTo>
                  <a:pt x="3968750" y="4740275"/>
                </a:lnTo>
                <a:lnTo>
                  <a:pt x="3963987" y="4745037"/>
                </a:lnTo>
                <a:close/>
              </a:path>
              <a:path w="3973829" h="4749800">
                <a:moveTo>
                  <a:pt x="3973512" y="9525"/>
                </a:moveTo>
                <a:lnTo>
                  <a:pt x="3968750" y="9525"/>
                </a:lnTo>
                <a:lnTo>
                  <a:pt x="3963987" y="4762"/>
                </a:lnTo>
                <a:lnTo>
                  <a:pt x="3973512" y="4762"/>
                </a:lnTo>
                <a:lnTo>
                  <a:pt x="3973512" y="9525"/>
                </a:lnTo>
                <a:close/>
              </a:path>
              <a:path w="3973829" h="4749800">
                <a:moveTo>
                  <a:pt x="9525" y="4745037"/>
                </a:moveTo>
                <a:lnTo>
                  <a:pt x="4762" y="4740275"/>
                </a:lnTo>
                <a:lnTo>
                  <a:pt x="9525" y="4740275"/>
                </a:lnTo>
                <a:lnTo>
                  <a:pt x="9525" y="4745037"/>
                </a:lnTo>
                <a:close/>
              </a:path>
              <a:path w="3973829" h="4749800">
                <a:moveTo>
                  <a:pt x="3963987" y="4745037"/>
                </a:moveTo>
                <a:lnTo>
                  <a:pt x="9525" y="4745037"/>
                </a:lnTo>
                <a:lnTo>
                  <a:pt x="9525" y="4740275"/>
                </a:lnTo>
                <a:lnTo>
                  <a:pt x="3963987" y="4740275"/>
                </a:lnTo>
                <a:lnTo>
                  <a:pt x="3963987" y="4745037"/>
                </a:lnTo>
                <a:close/>
              </a:path>
              <a:path w="3973829" h="4749800">
                <a:moveTo>
                  <a:pt x="3973512" y="4745037"/>
                </a:moveTo>
                <a:lnTo>
                  <a:pt x="3963987" y="4745037"/>
                </a:lnTo>
                <a:lnTo>
                  <a:pt x="3968750" y="4740275"/>
                </a:lnTo>
                <a:lnTo>
                  <a:pt x="3973512" y="4740275"/>
                </a:lnTo>
                <a:lnTo>
                  <a:pt x="3973512" y="4745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1543" sz="5400"/>
              <a:t>破解困惑的思路（勉强</a:t>
            </a:r>
            <a:r>
              <a:rPr dirty="0" baseline="-1543" sz="5400" spc="-412"/>
              <a:t>）</a:t>
            </a:r>
            <a:r>
              <a:rPr dirty="0" sz="2000"/>
              <a:t>类型域方案可以做到，即实现</a:t>
            </a:r>
            <a:r>
              <a:rPr dirty="0" sz="2000">
                <a:latin typeface="Courier New"/>
                <a:cs typeface="Courier New"/>
              </a:rPr>
              <a:t>fn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565" y="668450"/>
            <a:ext cx="6051550" cy="877569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2000" b="1">
                <a:latin typeface="宋体"/>
                <a:cs typeface="宋体"/>
              </a:rPr>
              <a:t>函数如下</a:t>
            </a:r>
            <a:r>
              <a:rPr dirty="0" sz="2000" spc="-5" b="1">
                <a:latin typeface="宋体"/>
                <a:cs typeface="宋体"/>
              </a:rPr>
              <a:t>：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2400" spc="-5" b="1">
                <a:latin typeface="Arial"/>
                <a:cs typeface="Arial"/>
              </a:rPr>
              <a:t>#include&lt;iostream.h&gt;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393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pc="-5" b="1">
                <a:latin typeface="Courier New"/>
                <a:cs typeface="Courier New"/>
              </a:rPr>
              <a:t>void </a:t>
            </a:r>
            <a:r>
              <a:rPr dirty="0" spc="-5"/>
              <a:t>fn(A&amp;</a:t>
            </a:r>
            <a:r>
              <a:rPr dirty="0" spc="-55"/>
              <a:t> </a:t>
            </a:r>
            <a:r>
              <a:rPr dirty="0" spc="-5"/>
              <a:t>x){</a:t>
            </a:r>
          </a:p>
          <a:p>
            <a:pPr marL="622300" marR="919480" indent="-304800">
              <a:lnSpc>
                <a:spcPct val="100000"/>
              </a:lnSpc>
              <a:spcBef>
                <a:spcPts val="209"/>
              </a:spcBef>
            </a:pPr>
            <a:r>
              <a:rPr dirty="0" spc="-5" b="1">
                <a:latin typeface="Courier New"/>
                <a:cs typeface="Courier New"/>
              </a:rPr>
              <a:t>switch</a:t>
            </a:r>
            <a:r>
              <a:rPr dirty="0" spc="-5"/>
              <a:t>(x.type)</a:t>
            </a:r>
            <a:r>
              <a:rPr dirty="0"/>
              <a:t>{  </a:t>
            </a:r>
            <a:r>
              <a:rPr dirty="0" spc="-5" b="1">
                <a:latin typeface="Courier New"/>
                <a:cs typeface="Courier New"/>
              </a:rPr>
              <a:t>case</a:t>
            </a:r>
            <a:r>
              <a:rPr dirty="0" spc="-25" b="1">
                <a:latin typeface="Courier New"/>
                <a:cs typeface="Courier New"/>
              </a:rPr>
              <a:t> </a:t>
            </a:r>
            <a:r>
              <a:rPr dirty="0" spc="-5"/>
              <a:t>A::A:</a:t>
            </a:r>
          </a:p>
          <a:p>
            <a:pPr marL="927100">
              <a:lnSpc>
                <a:spcPts val="2160"/>
              </a:lnSpc>
            </a:pPr>
            <a:r>
              <a:rPr dirty="0" spc="-5"/>
              <a:t>x.calcTuition();</a:t>
            </a:r>
          </a:p>
          <a:p>
            <a:pPr marL="546100">
              <a:lnSpc>
                <a:spcPts val="2160"/>
              </a:lnSpc>
            </a:pPr>
            <a:r>
              <a:rPr dirty="0" spc="-5" b="1">
                <a:latin typeface="Courier New"/>
                <a:cs typeface="Courier New"/>
              </a:rPr>
              <a:t>break</a:t>
            </a:r>
            <a:r>
              <a:rPr dirty="0" spc="-5"/>
              <a:t>;</a:t>
            </a:r>
          </a:p>
          <a:p>
            <a:pPr marL="927100" marR="1376680" indent="-304800">
              <a:lnSpc>
                <a:spcPct val="100000"/>
              </a:lnSpc>
            </a:pPr>
            <a:r>
              <a:rPr dirty="0" spc="-5" b="1">
                <a:latin typeface="Courier New"/>
                <a:cs typeface="Courier New"/>
              </a:rPr>
              <a:t>case</a:t>
            </a:r>
            <a:r>
              <a:rPr dirty="0" spc="-70" b="1">
                <a:latin typeface="Courier New"/>
                <a:cs typeface="Courier New"/>
              </a:rPr>
              <a:t> </a:t>
            </a:r>
            <a:r>
              <a:rPr dirty="0" spc="-5"/>
              <a:t>A::B:  </a:t>
            </a:r>
            <a:r>
              <a:rPr dirty="0"/>
              <a:t>B&amp; rx</a:t>
            </a:r>
            <a:r>
              <a:rPr dirty="0" spc="-75"/>
              <a:t> </a:t>
            </a:r>
            <a:r>
              <a:rPr dirty="0"/>
              <a:t>=</a:t>
            </a:r>
          </a:p>
          <a:p>
            <a:pPr marL="546100">
              <a:lnSpc>
                <a:spcPts val="1920"/>
              </a:lnSpc>
            </a:pPr>
            <a:r>
              <a:rPr dirty="0" spc="-5" b="1">
                <a:latin typeface="Courier New"/>
                <a:cs typeface="Courier New"/>
              </a:rPr>
              <a:t>static_cast</a:t>
            </a:r>
            <a:r>
              <a:rPr dirty="0" spc="-5"/>
              <a:t>&lt;B&amp;&gt;(x);</a:t>
            </a:r>
          </a:p>
          <a:p>
            <a:pPr marL="927100">
              <a:lnSpc>
                <a:spcPts val="2160"/>
              </a:lnSpc>
            </a:pPr>
            <a:r>
              <a:rPr dirty="0" spc="-5"/>
              <a:t>rx.calcTuition();</a:t>
            </a:r>
          </a:p>
          <a:p>
            <a:pPr marL="546100">
              <a:lnSpc>
                <a:spcPts val="2160"/>
              </a:lnSpc>
            </a:pPr>
            <a:r>
              <a:rPr dirty="0" spc="-5" b="1">
                <a:latin typeface="Courier New"/>
                <a:cs typeface="Courier New"/>
              </a:rPr>
              <a:t>break</a:t>
            </a:r>
            <a:r>
              <a:rPr dirty="0" spc="-5"/>
              <a:t>;</a:t>
            </a:r>
          </a:p>
          <a:p>
            <a:pPr marL="317500">
              <a:lnSpc>
                <a:spcPct val="100000"/>
              </a:lnSpc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</a:pPr>
            <a:r>
              <a:rPr dirty="0"/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65052" y="5159375"/>
            <a:ext cx="369697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宋体"/>
                <a:cs typeface="宋体"/>
              </a:rPr>
              <a:t>评价：不敢恭维这种方法</a:t>
            </a:r>
            <a:r>
              <a:rPr dirty="0" sz="2400" spc="-10" b="1">
                <a:latin typeface="宋体"/>
                <a:cs typeface="宋体"/>
              </a:rPr>
              <a:t>， </a:t>
            </a:r>
            <a:r>
              <a:rPr dirty="0" sz="2400" b="1">
                <a:latin typeface="宋体"/>
                <a:cs typeface="宋体"/>
              </a:rPr>
              <a:t>因为它导致类编程与应用</a:t>
            </a:r>
            <a:r>
              <a:rPr dirty="0" sz="2400" spc="-10" b="1">
                <a:latin typeface="宋体"/>
                <a:cs typeface="宋体"/>
              </a:rPr>
              <a:t>编 </a:t>
            </a:r>
            <a:r>
              <a:rPr dirty="0" sz="2400" b="1">
                <a:latin typeface="宋体"/>
                <a:cs typeface="宋体"/>
              </a:rPr>
              <a:t>程互相依赖，因而破坏了</a:t>
            </a:r>
            <a:r>
              <a:rPr dirty="0" sz="2400" spc="-10" b="1">
                <a:latin typeface="宋体"/>
                <a:cs typeface="宋体"/>
              </a:rPr>
              <a:t>只 </a:t>
            </a:r>
            <a:r>
              <a:rPr dirty="0" sz="2400" b="1">
                <a:latin typeface="宋体"/>
                <a:cs typeface="宋体"/>
              </a:rPr>
              <a:t>关注局部细节的抽象编程</a:t>
            </a:r>
            <a:r>
              <a:rPr dirty="0" sz="2400" spc="-10" b="1">
                <a:latin typeface="宋体"/>
                <a:cs typeface="宋体"/>
              </a:rPr>
              <a:t>．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50" y="476250"/>
            <a:ext cx="8001000" cy="838200"/>
          </a:xfrm>
          <a:custGeom>
            <a:avLst/>
            <a:gdLst/>
            <a:ahLst/>
            <a:cxnLst/>
            <a:rect l="l" t="t" r="r" b="b"/>
            <a:pathLst>
              <a:path w="8001000" h="838200">
                <a:moveTo>
                  <a:pt x="0" y="0"/>
                </a:moveTo>
                <a:lnTo>
                  <a:pt x="8001000" y="0"/>
                </a:lnTo>
                <a:lnTo>
                  <a:pt x="80010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590" y="595630"/>
            <a:ext cx="390017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/>
              <a:t>虚函数与消息调</a:t>
            </a:r>
            <a:r>
              <a:rPr dirty="0" sz="3800" spc="-10"/>
              <a:t>用</a:t>
            </a:r>
            <a:endParaRPr sz="3800"/>
          </a:p>
        </p:txBody>
      </p:sp>
      <p:sp>
        <p:nvSpPr>
          <p:cNvPr id="4" name="object 4"/>
          <p:cNvSpPr/>
          <p:nvPr/>
        </p:nvSpPr>
        <p:spPr>
          <a:xfrm>
            <a:off x="381000" y="1629155"/>
            <a:ext cx="8229600" cy="4861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9740" y="1644650"/>
            <a:ext cx="8070215" cy="4749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500" spc="25" b="1">
                <a:solidFill>
                  <a:srgbClr val="FFFF00"/>
                </a:solidFill>
                <a:latin typeface="宋体"/>
                <a:cs typeface="宋体"/>
              </a:rPr>
              <a:t>动态绑定的目的是为程序引入消息机制。程序用指</a:t>
            </a:r>
            <a:r>
              <a:rPr dirty="0" sz="2500" spc="30" b="1">
                <a:solidFill>
                  <a:srgbClr val="FFFF00"/>
                </a:solidFill>
                <a:latin typeface="宋体"/>
                <a:cs typeface="宋体"/>
              </a:rPr>
              <a:t>针形</a:t>
            </a:r>
            <a:r>
              <a:rPr dirty="0" sz="2500" spc="-15" b="1">
                <a:solidFill>
                  <a:srgbClr val="FFFF00"/>
                </a:solidFill>
                <a:latin typeface="宋体"/>
                <a:cs typeface="宋体"/>
              </a:rPr>
              <a:t>式 </a:t>
            </a:r>
            <a:r>
              <a:rPr dirty="0" sz="2500" b="1">
                <a:solidFill>
                  <a:srgbClr val="FFFF00"/>
                </a:solidFill>
                <a:latin typeface="宋体"/>
                <a:cs typeface="宋体"/>
              </a:rPr>
              <a:t>实现的虚函数调用就是消息调用</a:t>
            </a:r>
            <a:r>
              <a:rPr dirty="0" sz="2500" spc="-15" b="1">
                <a:solidFill>
                  <a:srgbClr val="FFFF00"/>
                </a:solidFill>
                <a:latin typeface="宋体"/>
                <a:cs typeface="宋体"/>
              </a:rPr>
              <a:t>。</a:t>
            </a:r>
            <a:endParaRPr sz="2500">
              <a:latin typeface="宋体"/>
              <a:cs typeface="宋体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2500" spc="25" b="1">
                <a:solidFill>
                  <a:srgbClr val="FFFF00"/>
                </a:solidFill>
                <a:latin typeface="宋体"/>
                <a:cs typeface="宋体"/>
              </a:rPr>
              <a:t>引发消息调用的人机交互操作或某一对象的状态改</a:t>
            </a:r>
            <a:r>
              <a:rPr dirty="0" sz="2500" spc="30" b="1">
                <a:solidFill>
                  <a:srgbClr val="FFFF00"/>
                </a:solidFill>
                <a:latin typeface="宋体"/>
                <a:cs typeface="宋体"/>
              </a:rPr>
              <a:t>变统</a:t>
            </a:r>
            <a:r>
              <a:rPr dirty="0" sz="2500" spc="-15" b="1">
                <a:solidFill>
                  <a:srgbClr val="FFFF00"/>
                </a:solidFill>
                <a:latin typeface="宋体"/>
                <a:cs typeface="宋体"/>
              </a:rPr>
              <a:t>称 </a:t>
            </a:r>
            <a:r>
              <a:rPr dirty="0" sz="2500" b="1">
                <a:solidFill>
                  <a:srgbClr val="FFFF00"/>
                </a:solidFill>
                <a:latin typeface="宋体"/>
                <a:cs typeface="宋体"/>
              </a:rPr>
              <a:t>消息事件</a:t>
            </a:r>
            <a:r>
              <a:rPr dirty="0" sz="2500" spc="-15" b="1">
                <a:solidFill>
                  <a:srgbClr val="FFFF00"/>
                </a:solidFill>
                <a:latin typeface="宋体"/>
                <a:cs typeface="宋体"/>
              </a:rPr>
              <a:t>。</a:t>
            </a:r>
            <a:endParaRPr sz="2500">
              <a:latin typeface="宋体"/>
              <a:cs typeface="宋体"/>
            </a:endParaRPr>
          </a:p>
          <a:p>
            <a:pPr algn="just"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2500" spc="25" b="1">
                <a:solidFill>
                  <a:srgbClr val="FFFF00"/>
                </a:solidFill>
                <a:latin typeface="宋体"/>
                <a:cs typeface="宋体"/>
              </a:rPr>
              <a:t>不同的消息由消息名区分。消息调用可以携带多个</a:t>
            </a:r>
            <a:r>
              <a:rPr dirty="0" sz="2500" spc="30" b="1">
                <a:solidFill>
                  <a:srgbClr val="FFFF00"/>
                </a:solidFill>
                <a:latin typeface="宋体"/>
                <a:cs typeface="宋体"/>
              </a:rPr>
              <a:t>不同</a:t>
            </a:r>
            <a:r>
              <a:rPr dirty="0" sz="2500" spc="-15" b="1">
                <a:solidFill>
                  <a:srgbClr val="FFFF00"/>
                </a:solidFill>
                <a:latin typeface="宋体"/>
                <a:cs typeface="宋体"/>
              </a:rPr>
              <a:t>的 </a:t>
            </a:r>
            <a:r>
              <a:rPr dirty="0" sz="2500" spc="25" b="1">
                <a:solidFill>
                  <a:srgbClr val="FFFF00"/>
                </a:solidFill>
                <a:latin typeface="宋体"/>
                <a:cs typeface="宋体"/>
              </a:rPr>
              <a:t>参数，其中第一个（隐含）参数是消息指针，即定</a:t>
            </a:r>
            <a:r>
              <a:rPr dirty="0" sz="2500" spc="30" b="1">
                <a:solidFill>
                  <a:srgbClr val="FFFF00"/>
                </a:solidFill>
                <a:latin typeface="宋体"/>
                <a:cs typeface="宋体"/>
              </a:rPr>
              <a:t>义该</a:t>
            </a:r>
            <a:r>
              <a:rPr dirty="0" sz="2500" spc="-15" b="1">
                <a:solidFill>
                  <a:srgbClr val="FFFF00"/>
                </a:solidFill>
                <a:latin typeface="宋体"/>
                <a:cs typeface="宋体"/>
              </a:rPr>
              <a:t>消 </a:t>
            </a:r>
            <a:r>
              <a:rPr dirty="0" sz="2500" spc="135" b="1">
                <a:solidFill>
                  <a:srgbClr val="FFFF00"/>
                </a:solidFill>
                <a:latin typeface="宋体"/>
                <a:cs typeface="宋体"/>
              </a:rPr>
              <a:t>息的基类指针，消息调用时该指针指向接收消</a:t>
            </a:r>
            <a:r>
              <a:rPr dirty="0" sz="2500" spc="140" b="1">
                <a:solidFill>
                  <a:srgbClr val="FFFF00"/>
                </a:solidFill>
                <a:latin typeface="宋体"/>
                <a:cs typeface="宋体"/>
              </a:rPr>
              <a:t>息的对</a:t>
            </a:r>
            <a:r>
              <a:rPr dirty="0" sz="2500" spc="-15" b="1">
                <a:solidFill>
                  <a:srgbClr val="FFFF00"/>
                </a:solidFill>
                <a:latin typeface="宋体"/>
                <a:cs typeface="宋体"/>
              </a:rPr>
              <a:t>象</a:t>
            </a:r>
            <a:endParaRPr sz="2500">
              <a:latin typeface="宋体"/>
              <a:cs typeface="宋体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500" spc="25" b="1">
                <a:solidFill>
                  <a:srgbClr val="FFFF00"/>
                </a:solidFill>
                <a:latin typeface="宋体"/>
                <a:cs typeface="宋体"/>
              </a:rPr>
              <a:t>（即以接收消息的对象的内存映像地址为实参）。</a:t>
            </a:r>
            <a:r>
              <a:rPr dirty="0" sz="2500" spc="30" b="1">
                <a:solidFill>
                  <a:srgbClr val="FFFF00"/>
                </a:solidFill>
                <a:latin typeface="宋体"/>
                <a:cs typeface="宋体"/>
              </a:rPr>
              <a:t>不同</a:t>
            </a:r>
            <a:r>
              <a:rPr dirty="0" sz="2500" spc="-15" b="1">
                <a:solidFill>
                  <a:srgbClr val="FFFF00"/>
                </a:solidFill>
                <a:latin typeface="宋体"/>
                <a:cs typeface="宋体"/>
              </a:rPr>
              <a:t>的 </a:t>
            </a:r>
            <a:r>
              <a:rPr dirty="0" sz="2500" spc="25" b="1">
                <a:solidFill>
                  <a:srgbClr val="FFFF00"/>
                </a:solidFill>
                <a:latin typeface="宋体"/>
                <a:cs typeface="宋体"/>
              </a:rPr>
              <a:t>消息接收者对同一消息调用执行不同的代码，做出</a:t>
            </a:r>
            <a:r>
              <a:rPr dirty="0" sz="2500" spc="30" b="1">
                <a:solidFill>
                  <a:srgbClr val="FFFF00"/>
                </a:solidFill>
                <a:latin typeface="宋体"/>
                <a:cs typeface="宋体"/>
              </a:rPr>
              <a:t>不同</a:t>
            </a:r>
            <a:r>
              <a:rPr dirty="0" sz="2500" spc="-15" b="1">
                <a:solidFill>
                  <a:srgbClr val="FFFF00"/>
                </a:solidFill>
                <a:latin typeface="宋体"/>
                <a:cs typeface="宋体"/>
              </a:rPr>
              <a:t>的 </a:t>
            </a:r>
            <a:r>
              <a:rPr dirty="0" sz="2500" spc="5" b="1">
                <a:solidFill>
                  <a:srgbClr val="FFFF00"/>
                </a:solidFill>
                <a:latin typeface="宋体"/>
                <a:cs typeface="宋体"/>
              </a:rPr>
              <a:t>响应。例</a:t>
            </a:r>
            <a:r>
              <a:rPr dirty="0" sz="2500" spc="10" b="1">
                <a:solidFill>
                  <a:srgbClr val="FFFF00"/>
                </a:solidFill>
                <a:latin typeface="宋体"/>
                <a:cs typeface="宋体"/>
              </a:rPr>
              <a:t>如在</a:t>
            </a:r>
            <a:r>
              <a:rPr dirty="0" sz="2500" spc="10" b="1">
                <a:solidFill>
                  <a:srgbClr val="FFFF00"/>
                </a:solidFill>
                <a:latin typeface="Times New Roman"/>
                <a:cs typeface="Times New Roman"/>
              </a:rPr>
              <a:t>W</a:t>
            </a:r>
            <a:r>
              <a:rPr dirty="0" sz="2500" spc="5" b="1">
                <a:solidFill>
                  <a:srgbClr val="FFFF00"/>
                </a:solidFill>
                <a:latin typeface="Times New Roman"/>
                <a:cs typeface="Times New Roman"/>
              </a:rPr>
              <a:t>INDO</a:t>
            </a:r>
            <a:r>
              <a:rPr dirty="0" sz="2500" spc="10" b="1">
                <a:solidFill>
                  <a:srgbClr val="FFFF00"/>
                </a:solidFill>
                <a:latin typeface="Times New Roman"/>
                <a:cs typeface="Times New Roman"/>
              </a:rPr>
              <a:t>W</a:t>
            </a:r>
            <a:r>
              <a:rPr dirty="0" sz="2500" spc="5" b="1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dirty="0" sz="2500" spc="10" b="1">
                <a:solidFill>
                  <a:srgbClr val="FFFF00"/>
                </a:solidFill>
                <a:latin typeface="宋体"/>
                <a:cs typeface="宋体"/>
              </a:rPr>
              <a:t>系统中，鼠标单击事件引发一</a:t>
            </a:r>
            <a:r>
              <a:rPr dirty="0" sz="2500" spc="-15" b="1">
                <a:solidFill>
                  <a:srgbClr val="FFFF00"/>
                </a:solidFill>
                <a:latin typeface="宋体"/>
                <a:cs typeface="宋体"/>
              </a:rPr>
              <a:t>条 </a:t>
            </a:r>
            <a:r>
              <a:rPr dirty="0" sz="2500" spc="25" b="1">
                <a:solidFill>
                  <a:srgbClr val="FFFF00"/>
                </a:solidFill>
                <a:latin typeface="宋体"/>
                <a:cs typeface="宋体"/>
              </a:rPr>
              <a:t>消息调用，接收消息的可能是窗体，某个按钮或者</a:t>
            </a:r>
            <a:r>
              <a:rPr dirty="0" sz="2500" spc="30" b="1">
                <a:solidFill>
                  <a:srgbClr val="FFFF00"/>
                </a:solidFill>
                <a:latin typeface="宋体"/>
                <a:cs typeface="宋体"/>
              </a:rPr>
              <a:t>某一</a:t>
            </a:r>
            <a:r>
              <a:rPr dirty="0" sz="2500" spc="-15" b="1">
                <a:solidFill>
                  <a:srgbClr val="FFFF00"/>
                </a:solidFill>
                <a:latin typeface="宋体"/>
                <a:cs typeface="宋体"/>
              </a:rPr>
              <a:t>菜 </a:t>
            </a:r>
            <a:r>
              <a:rPr dirty="0" sz="2500" b="1">
                <a:solidFill>
                  <a:srgbClr val="FFFF00"/>
                </a:solidFill>
                <a:latin typeface="宋体"/>
                <a:cs typeface="宋体"/>
              </a:rPr>
              <a:t>单项，系统将根据鼠标击中的位置分别做出相应的反应</a:t>
            </a:r>
            <a:r>
              <a:rPr dirty="0" sz="2500" spc="-15" b="1">
                <a:solidFill>
                  <a:srgbClr val="FFFF00"/>
                </a:solidFill>
                <a:latin typeface="宋体"/>
                <a:cs typeface="宋体"/>
              </a:rPr>
              <a:t>。</a:t>
            </a:r>
            <a:endParaRPr sz="25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715" y="1629155"/>
            <a:ext cx="8305800" cy="4819015"/>
          </a:xfrm>
          <a:custGeom>
            <a:avLst/>
            <a:gdLst/>
            <a:ahLst/>
            <a:cxnLst/>
            <a:rect l="l" t="t" r="r" b="b"/>
            <a:pathLst>
              <a:path w="8305800" h="4819015">
                <a:moveTo>
                  <a:pt x="0" y="0"/>
                </a:moveTo>
                <a:lnTo>
                  <a:pt x="8305800" y="0"/>
                </a:lnTo>
                <a:lnTo>
                  <a:pt x="8305800" y="4818888"/>
                </a:lnTo>
                <a:lnTo>
                  <a:pt x="0" y="4818888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7187" y="1590675"/>
            <a:ext cx="8382000" cy="4895850"/>
          </a:xfrm>
          <a:custGeom>
            <a:avLst/>
            <a:gdLst/>
            <a:ahLst/>
            <a:cxnLst/>
            <a:rect l="l" t="t" r="r" b="b"/>
            <a:pathLst>
              <a:path w="8382000" h="4895850">
                <a:moveTo>
                  <a:pt x="8382000" y="4895850"/>
                </a:moveTo>
                <a:lnTo>
                  <a:pt x="0" y="4895850"/>
                </a:lnTo>
                <a:lnTo>
                  <a:pt x="0" y="0"/>
                </a:lnTo>
                <a:lnTo>
                  <a:pt x="8382000" y="0"/>
                </a:lnTo>
                <a:lnTo>
                  <a:pt x="8382000" y="38100"/>
                </a:lnTo>
                <a:lnTo>
                  <a:pt x="76200" y="381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4819650"/>
                </a:lnTo>
                <a:lnTo>
                  <a:pt x="38100" y="4819650"/>
                </a:lnTo>
                <a:lnTo>
                  <a:pt x="76200" y="4857750"/>
                </a:lnTo>
                <a:lnTo>
                  <a:pt x="8382000" y="4857750"/>
                </a:lnTo>
                <a:lnTo>
                  <a:pt x="8382000" y="4895850"/>
                </a:lnTo>
                <a:close/>
              </a:path>
              <a:path w="8382000" h="4895850">
                <a:moveTo>
                  <a:pt x="76200" y="76200"/>
                </a:moveTo>
                <a:lnTo>
                  <a:pt x="38100" y="76200"/>
                </a:lnTo>
                <a:lnTo>
                  <a:pt x="76200" y="38100"/>
                </a:lnTo>
                <a:lnTo>
                  <a:pt x="76200" y="76200"/>
                </a:lnTo>
                <a:close/>
              </a:path>
              <a:path w="8382000" h="4895850">
                <a:moveTo>
                  <a:pt x="8305800" y="76200"/>
                </a:moveTo>
                <a:lnTo>
                  <a:pt x="76200" y="76200"/>
                </a:lnTo>
                <a:lnTo>
                  <a:pt x="76200" y="38100"/>
                </a:lnTo>
                <a:lnTo>
                  <a:pt x="8305800" y="38100"/>
                </a:lnTo>
                <a:lnTo>
                  <a:pt x="8305800" y="76200"/>
                </a:lnTo>
                <a:close/>
              </a:path>
              <a:path w="8382000" h="4895850">
                <a:moveTo>
                  <a:pt x="8305800" y="4857750"/>
                </a:moveTo>
                <a:lnTo>
                  <a:pt x="8305800" y="38100"/>
                </a:lnTo>
                <a:lnTo>
                  <a:pt x="8343900" y="76200"/>
                </a:lnTo>
                <a:lnTo>
                  <a:pt x="8382000" y="76200"/>
                </a:lnTo>
                <a:lnTo>
                  <a:pt x="8382000" y="4819650"/>
                </a:lnTo>
                <a:lnTo>
                  <a:pt x="8343900" y="4819650"/>
                </a:lnTo>
                <a:lnTo>
                  <a:pt x="8305800" y="4857750"/>
                </a:lnTo>
                <a:close/>
              </a:path>
              <a:path w="8382000" h="4895850">
                <a:moveTo>
                  <a:pt x="8382000" y="76200"/>
                </a:moveTo>
                <a:lnTo>
                  <a:pt x="8343900" y="76200"/>
                </a:lnTo>
                <a:lnTo>
                  <a:pt x="8305800" y="38100"/>
                </a:lnTo>
                <a:lnTo>
                  <a:pt x="8382000" y="38100"/>
                </a:lnTo>
                <a:lnTo>
                  <a:pt x="8382000" y="76200"/>
                </a:lnTo>
                <a:close/>
              </a:path>
              <a:path w="8382000" h="4895850">
                <a:moveTo>
                  <a:pt x="76200" y="4857750"/>
                </a:moveTo>
                <a:lnTo>
                  <a:pt x="38100" y="4819650"/>
                </a:lnTo>
                <a:lnTo>
                  <a:pt x="76200" y="4819650"/>
                </a:lnTo>
                <a:lnTo>
                  <a:pt x="76200" y="4857750"/>
                </a:lnTo>
                <a:close/>
              </a:path>
              <a:path w="8382000" h="4895850">
                <a:moveTo>
                  <a:pt x="8305800" y="4857750"/>
                </a:moveTo>
                <a:lnTo>
                  <a:pt x="76200" y="4857750"/>
                </a:lnTo>
                <a:lnTo>
                  <a:pt x="76200" y="4819650"/>
                </a:lnTo>
                <a:lnTo>
                  <a:pt x="8305800" y="4819650"/>
                </a:lnTo>
                <a:lnTo>
                  <a:pt x="8305800" y="4857750"/>
                </a:lnTo>
                <a:close/>
              </a:path>
              <a:path w="8382000" h="4895850">
                <a:moveTo>
                  <a:pt x="8382000" y="4857750"/>
                </a:moveTo>
                <a:lnTo>
                  <a:pt x="8305800" y="4857750"/>
                </a:lnTo>
                <a:lnTo>
                  <a:pt x="8343900" y="4819650"/>
                </a:lnTo>
                <a:lnTo>
                  <a:pt x="8382000" y="4819650"/>
                </a:lnTo>
                <a:lnTo>
                  <a:pt x="8382000" y="4857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4027" y="1614170"/>
            <a:ext cx="8147050" cy="433641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50" b="1">
                <a:latin typeface="宋体"/>
                <a:cs typeface="宋体"/>
              </a:rPr>
              <a:t>允许将派生类的对象赋值给基类的</a:t>
            </a:r>
            <a:r>
              <a:rPr dirty="0" sz="2400" spc="55" b="1">
                <a:latin typeface="宋体"/>
                <a:cs typeface="宋体"/>
              </a:rPr>
              <a:t>对象，有以下三种具体</a:t>
            </a:r>
            <a:r>
              <a:rPr dirty="0" sz="2400" spc="-10" b="1">
                <a:latin typeface="宋体"/>
                <a:cs typeface="宋体"/>
              </a:rPr>
              <a:t>作 </a:t>
            </a:r>
            <a:r>
              <a:rPr dirty="0" sz="2400" b="1">
                <a:latin typeface="宋体"/>
                <a:cs typeface="宋体"/>
              </a:rPr>
              <a:t>法</a:t>
            </a:r>
            <a:r>
              <a:rPr dirty="0" sz="2400" spc="-10" b="1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marL="12700" marR="2084705">
              <a:lnSpc>
                <a:spcPts val="3170"/>
              </a:lnSpc>
              <a:spcBef>
                <a:spcPts val="100"/>
              </a:spcBef>
              <a:buSzPct val="95833"/>
              <a:buFont typeface="Times New Roman"/>
              <a:buAutoNum type="arabicPeriod"/>
              <a:tabLst>
                <a:tab pos="241935" algn="l"/>
              </a:tabLst>
            </a:pPr>
            <a:r>
              <a:rPr dirty="0" sz="2400" b="1">
                <a:solidFill>
                  <a:srgbClr val="0000E4"/>
                </a:solidFill>
                <a:latin typeface="宋体"/>
                <a:cs typeface="宋体"/>
              </a:rPr>
              <a:t>直接将派生类对象赋值给基类对象，</a:t>
            </a:r>
            <a:r>
              <a:rPr dirty="0" sz="2400" b="1">
                <a:latin typeface="宋体"/>
                <a:cs typeface="宋体"/>
              </a:rPr>
              <a:t>例如 </a:t>
            </a:r>
            <a:r>
              <a:rPr dirty="0" sz="2400" spc="-10" b="1">
                <a:latin typeface="宋体"/>
                <a:cs typeface="宋体"/>
              </a:rPr>
              <a:t>： </a:t>
            </a:r>
            <a:r>
              <a:rPr dirty="0" sz="2400" spc="-5" b="1">
                <a:latin typeface="Times New Roman"/>
                <a:cs typeface="Times New Roman"/>
              </a:rPr>
              <a:t>Base objB;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018664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Derived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objD;	</a:t>
            </a:r>
            <a:r>
              <a:rPr dirty="0" sz="2400" spc="-5" b="1">
                <a:latin typeface="Times New Roman"/>
                <a:cs typeface="Times New Roman"/>
              </a:rPr>
              <a:t>//</a:t>
            </a:r>
            <a:r>
              <a:rPr dirty="0" sz="2400" b="1">
                <a:latin typeface="宋体"/>
                <a:cs typeface="宋体"/>
              </a:rPr>
              <a:t>假设</a:t>
            </a:r>
            <a:r>
              <a:rPr dirty="0" sz="2400" spc="-5" b="1">
                <a:latin typeface="Times New Roman"/>
                <a:cs typeface="Times New Roman"/>
              </a:rPr>
              <a:t>Derived</a:t>
            </a:r>
            <a:r>
              <a:rPr dirty="0" sz="2400" b="1">
                <a:latin typeface="宋体"/>
                <a:cs typeface="宋体"/>
              </a:rPr>
              <a:t>已定义为</a:t>
            </a:r>
            <a:r>
              <a:rPr dirty="0" sz="2400" spc="-5" b="1">
                <a:latin typeface="Times New Roman"/>
                <a:cs typeface="Times New Roman"/>
              </a:rPr>
              <a:t>Base</a:t>
            </a:r>
            <a:r>
              <a:rPr dirty="0" sz="2400" b="1">
                <a:latin typeface="宋体"/>
                <a:cs typeface="宋体"/>
              </a:rPr>
              <a:t>的派生</a:t>
            </a:r>
            <a:r>
              <a:rPr dirty="0" sz="2400" spc="-10" b="1">
                <a:latin typeface="宋体"/>
                <a:cs typeface="宋体"/>
              </a:rPr>
              <a:t>类</a:t>
            </a:r>
            <a:endParaRPr sz="2400">
              <a:latin typeface="宋体"/>
              <a:cs typeface="宋体"/>
            </a:endParaRPr>
          </a:p>
          <a:p>
            <a:pPr marL="12700" marR="5564505">
              <a:lnSpc>
                <a:spcPct val="109900"/>
              </a:lnSpc>
              <a:tabLst>
                <a:tab pos="179514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O</a:t>
            </a:r>
            <a:r>
              <a:rPr dirty="0" sz="2400" b="1">
                <a:latin typeface="Times New Roman"/>
                <a:cs typeface="Times New Roman"/>
              </a:rPr>
              <a:t>bj</a:t>
            </a:r>
            <a:r>
              <a:rPr dirty="0" sz="2400" spc="-5" b="1">
                <a:latin typeface="Times New Roman"/>
                <a:cs typeface="Times New Roman"/>
              </a:rPr>
              <a:t>B</a:t>
            </a:r>
            <a:r>
              <a:rPr dirty="0" sz="2400" b="1">
                <a:latin typeface="Times New Roman"/>
                <a:cs typeface="Times New Roman"/>
              </a:rPr>
              <a:t>=objD;	</a:t>
            </a:r>
            <a:r>
              <a:rPr dirty="0" sz="2400" spc="-5" b="1">
                <a:latin typeface="Times New Roman"/>
                <a:cs typeface="Times New Roman"/>
              </a:rPr>
              <a:t>//</a:t>
            </a:r>
            <a:r>
              <a:rPr dirty="0" sz="2400" b="1">
                <a:latin typeface="宋体"/>
                <a:cs typeface="宋体"/>
              </a:rPr>
              <a:t>合</a:t>
            </a:r>
            <a:r>
              <a:rPr dirty="0" sz="2400" spc="-10" b="1">
                <a:latin typeface="宋体"/>
                <a:cs typeface="宋体"/>
              </a:rPr>
              <a:t>法  </a:t>
            </a:r>
            <a:r>
              <a:rPr dirty="0" sz="2400" spc="-5" b="1">
                <a:latin typeface="Times New Roman"/>
                <a:cs typeface="Times New Roman"/>
              </a:rPr>
              <a:t>O</a:t>
            </a:r>
            <a:r>
              <a:rPr dirty="0" sz="2400" b="1">
                <a:latin typeface="Times New Roman"/>
                <a:cs typeface="Times New Roman"/>
              </a:rPr>
              <a:t>bjD=obj</a:t>
            </a:r>
            <a:r>
              <a:rPr dirty="0" sz="2400" spc="-5" b="1">
                <a:latin typeface="Times New Roman"/>
                <a:cs typeface="Times New Roman"/>
              </a:rPr>
              <a:t>B</a:t>
            </a:r>
            <a:r>
              <a:rPr dirty="0" sz="2400" b="1">
                <a:latin typeface="Times New Roman"/>
                <a:cs typeface="Times New Roman"/>
              </a:rPr>
              <a:t>;	</a:t>
            </a:r>
            <a:r>
              <a:rPr dirty="0" sz="2400" spc="-5" b="1">
                <a:latin typeface="Times New Roman"/>
                <a:cs typeface="Times New Roman"/>
              </a:rPr>
              <a:t>//</a:t>
            </a:r>
            <a:r>
              <a:rPr dirty="0" sz="2400" b="1">
                <a:latin typeface="宋体"/>
                <a:cs typeface="宋体"/>
              </a:rPr>
              <a:t>非</a:t>
            </a:r>
            <a:r>
              <a:rPr dirty="0" sz="2400" spc="-10" b="1">
                <a:latin typeface="宋体"/>
                <a:cs typeface="宋体"/>
              </a:rPr>
              <a:t>法</a:t>
            </a:r>
            <a:endParaRPr sz="2400">
              <a:latin typeface="宋体"/>
              <a:cs typeface="宋体"/>
            </a:endParaRPr>
          </a:p>
          <a:p>
            <a:pPr marL="12700" marR="3002915">
              <a:lnSpc>
                <a:spcPct val="109900"/>
              </a:lnSpc>
              <a:buSzPct val="95833"/>
              <a:buFont typeface="Times New Roman"/>
              <a:buAutoNum type="arabicPeriod" startAt="2"/>
              <a:tabLst>
                <a:tab pos="241935" algn="l"/>
              </a:tabLst>
            </a:pPr>
            <a:r>
              <a:rPr dirty="0" sz="2400" b="1">
                <a:solidFill>
                  <a:srgbClr val="0000E4"/>
                </a:solidFill>
                <a:latin typeface="宋体"/>
                <a:cs typeface="宋体"/>
              </a:rPr>
              <a:t>定义派生类对象的基类引用，</a:t>
            </a:r>
            <a:r>
              <a:rPr dirty="0" sz="2400" b="1">
                <a:latin typeface="宋体"/>
                <a:cs typeface="宋体"/>
              </a:rPr>
              <a:t>例如 </a:t>
            </a:r>
            <a:r>
              <a:rPr dirty="0" sz="2400" spc="-10" b="1">
                <a:latin typeface="宋体"/>
                <a:cs typeface="宋体"/>
              </a:rPr>
              <a:t>： </a:t>
            </a:r>
            <a:r>
              <a:rPr dirty="0" sz="2400" spc="-5" b="1">
                <a:latin typeface="Times New Roman"/>
                <a:cs typeface="Times New Roman"/>
              </a:rPr>
              <a:t>Base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&amp;b=objD</a:t>
            </a:r>
            <a:endParaRPr sz="2400">
              <a:latin typeface="Times New Roman"/>
              <a:cs typeface="Times New Roman"/>
            </a:endParaRPr>
          </a:p>
          <a:p>
            <a:pPr marL="12700" marR="860425">
              <a:lnSpc>
                <a:spcPct val="109900"/>
              </a:lnSpc>
              <a:buSzPct val="95833"/>
              <a:buFont typeface="Times New Roman"/>
              <a:buAutoNum type="arabicPeriod" startAt="2"/>
              <a:tabLst>
                <a:tab pos="241935" algn="l"/>
              </a:tabLst>
            </a:pPr>
            <a:r>
              <a:rPr dirty="0" sz="2400" b="1">
                <a:solidFill>
                  <a:srgbClr val="0000E4"/>
                </a:solidFill>
                <a:latin typeface="宋体"/>
                <a:cs typeface="宋体"/>
              </a:rPr>
              <a:t>用指向基类对象的指针指向它的派生类对象，</a:t>
            </a:r>
            <a:r>
              <a:rPr dirty="0" sz="2400" b="1">
                <a:latin typeface="宋体"/>
                <a:cs typeface="宋体"/>
              </a:rPr>
              <a:t>例如 </a:t>
            </a:r>
            <a:r>
              <a:rPr dirty="0" sz="2400" spc="-10" b="1">
                <a:latin typeface="宋体"/>
                <a:cs typeface="宋体"/>
              </a:rPr>
              <a:t>： </a:t>
            </a:r>
            <a:r>
              <a:rPr dirty="0" sz="2400" spc="-5" b="1">
                <a:latin typeface="Times New Roman"/>
                <a:cs typeface="Times New Roman"/>
              </a:rPr>
              <a:t>Base </a:t>
            </a:r>
            <a:r>
              <a:rPr dirty="0" sz="2400" b="1">
                <a:latin typeface="Times New Roman"/>
                <a:cs typeface="Times New Roman"/>
              </a:rPr>
              <a:t>*pb=&amp;objD;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50227"/>
            <a:ext cx="5661025" cy="542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/>
              <a:t>程序员视角：对于多态的期</a:t>
            </a:r>
            <a:r>
              <a:rPr dirty="0" sz="3400" spc="-20"/>
              <a:t>望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329565" y="4752975"/>
            <a:ext cx="8329930" cy="1816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Clr>
                <a:srgbClr val="CCCCFF"/>
              </a:buClr>
              <a:buFont typeface="Wingdings"/>
              <a:buChar char=""/>
              <a:tabLst>
                <a:tab pos="355600" algn="l"/>
              </a:tabLst>
            </a:pPr>
            <a:r>
              <a:rPr dirty="0" sz="2400" b="1">
                <a:latin typeface="宋体"/>
                <a:cs typeface="宋体"/>
              </a:rPr>
              <a:t>自动适应类型变化的性质，就是多态性</a:t>
            </a:r>
            <a:r>
              <a:rPr dirty="0" sz="2400" spc="-10" b="1">
                <a:latin typeface="宋体"/>
                <a:cs typeface="宋体"/>
              </a:rPr>
              <a:t>！</a:t>
            </a:r>
            <a:endParaRPr sz="2400">
              <a:latin typeface="宋体"/>
              <a:cs typeface="宋体"/>
            </a:endParaRPr>
          </a:p>
          <a:p>
            <a:pPr marL="355600" marR="5080">
              <a:lnSpc>
                <a:spcPct val="89900"/>
              </a:lnSpc>
              <a:spcBef>
                <a:spcPts val="145"/>
              </a:spcBef>
            </a:pPr>
            <a:r>
              <a:rPr dirty="0" sz="2400" b="1">
                <a:latin typeface="宋体"/>
                <a:cs typeface="宋体"/>
              </a:rPr>
              <a:t>这是一个极为强大的机制，代码人员常不能事先确定要处</a:t>
            </a:r>
            <a:r>
              <a:rPr dirty="0" sz="2400" spc="-10" b="1">
                <a:latin typeface="宋体"/>
                <a:cs typeface="宋体"/>
              </a:rPr>
              <a:t>理 </a:t>
            </a:r>
            <a:r>
              <a:rPr dirty="0" sz="2400" b="1">
                <a:latin typeface="宋体"/>
                <a:cs typeface="宋体"/>
              </a:rPr>
              <a:t>哪种类型的对象，</a:t>
            </a:r>
            <a:r>
              <a:rPr dirty="0" sz="2800" b="1">
                <a:solidFill>
                  <a:srgbClr val="FF0000"/>
                </a:solidFill>
                <a:latin typeface="宋体"/>
                <a:cs typeface="宋体"/>
              </a:rPr>
              <a:t>即在设计期间或编译期间不能确</a:t>
            </a:r>
            <a:r>
              <a:rPr dirty="0" sz="2800" spc="-20" b="1">
                <a:solidFill>
                  <a:srgbClr val="FF0000"/>
                </a:solidFill>
                <a:latin typeface="宋体"/>
                <a:cs typeface="宋体"/>
              </a:rPr>
              <a:t>定 </a:t>
            </a:r>
            <a:r>
              <a:rPr dirty="0" sz="2800" b="1">
                <a:solidFill>
                  <a:srgbClr val="FF0000"/>
                </a:solidFill>
                <a:latin typeface="宋体"/>
                <a:cs typeface="宋体"/>
              </a:rPr>
              <a:t>类型，只能在运行期间确定</a:t>
            </a:r>
            <a:r>
              <a:rPr dirty="0" sz="2400" b="1">
                <a:latin typeface="宋体"/>
                <a:cs typeface="宋体"/>
              </a:rPr>
              <a:t>。使用多态性可以轻松地</a:t>
            </a:r>
            <a:r>
              <a:rPr dirty="0" sz="2400" spc="-10" b="1">
                <a:latin typeface="宋体"/>
                <a:cs typeface="宋体"/>
              </a:rPr>
              <a:t>解 </a:t>
            </a:r>
            <a:r>
              <a:rPr dirty="0" sz="2400" b="1">
                <a:latin typeface="宋体"/>
                <a:cs typeface="宋体"/>
              </a:rPr>
              <a:t>决这个问题</a:t>
            </a:r>
            <a:r>
              <a:rPr dirty="0" sz="2400" spc="-10" b="1">
                <a:latin typeface="宋体"/>
                <a:cs typeface="宋体"/>
              </a:rPr>
              <a:t>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062" y="2776537"/>
            <a:ext cx="2891155" cy="1665605"/>
          </a:xfrm>
          <a:custGeom>
            <a:avLst/>
            <a:gdLst/>
            <a:ahLst/>
            <a:cxnLst/>
            <a:rect l="l" t="t" r="r" b="b"/>
            <a:pathLst>
              <a:path w="2891155" h="1665604">
                <a:moveTo>
                  <a:pt x="2890837" y="1665287"/>
                </a:moveTo>
                <a:lnTo>
                  <a:pt x="0" y="1665287"/>
                </a:lnTo>
                <a:lnTo>
                  <a:pt x="0" y="0"/>
                </a:lnTo>
                <a:lnTo>
                  <a:pt x="2890837" y="0"/>
                </a:lnTo>
                <a:lnTo>
                  <a:pt x="289083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655762"/>
                </a:lnTo>
                <a:lnTo>
                  <a:pt x="4762" y="1655762"/>
                </a:lnTo>
                <a:lnTo>
                  <a:pt x="9525" y="1660525"/>
                </a:lnTo>
                <a:lnTo>
                  <a:pt x="2890837" y="1660525"/>
                </a:lnTo>
                <a:lnTo>
                  <a:pt x="2890837" y="1665287"/>
                </a:lnTo>
                <a:close/>
              </a:path>
              <a:path w="2891155" h="16656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891155" h="1665604">
                <a:moveTo>
                  <a:pt x="288131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881312" y="4762"/>
                </a:lnTo>
                <a:lnTo>
                  <a:pt x="2881312" y="9525"/>
                </a:lnTo>
                <a:close/>
              </a:path>
              <a:path w="2891155" h="1665604">
                <a:moveTo>
                  <a:pt x="2881312" y="1660525"/>
                </a:moveTo>
                <a:lnTo>
                  <a:pt x="2881312" y="4762"/>
                </a:lnTo>
                <a:lnTo>
                  <a:pt x="2886075" y="9525"/>
                </a:lnTo>
                <a:lnTo>
                  <a:pt x="2890837" y="9525"/>
                </a:lnTo>
                <a:lnTo>
                  <a:pt x="2890837" y="1655762"/>
                </a:lnTo>
                <a:lnTo>
                  <a:pt x="2886075" y="1655762"/>
                </a:lnTo>
                <a:lnTo>
                  <a:pt x="2881312" y="1660525"/>
                </a:lnTo>
                <a:close/>
              </a:path>
              <a:path w="2891155" h="1665604">
                <a:moveTo>
                  <a:pt x="2890837" y="9525"/>
                </a:moveTo>
                <a:lnTo>
                  <a:pt x="2886075" y="9525"/>
                </a:lnTo>
                <a:lnTo>
                  <a:pt x="2881312" y="4762"/>
                </a:lnTo>
                <a:lnTo>
                  <a:pt x="2890837" y="4762"/>
                </a:lnTo>
                <a:lnTo>
                  <a:pt x="2890837" y="9525"/>
                </a:lnTo>
                <a:close/>
              </a:path>
              <a:path w="2891155" h="1665604">
                <a:moveTo>
                  <a:pt x="9525" y="1660525"/>
                </a:moveTo>
                <a:lnTo>
                  <a:pt x="4762" y="1655762"/>
                </a:lnTo>
                <a:lnTo>
                  <a:pt x="9525" y="1655762"/>
                </a:lnTo>
                <a:lnTo>
                  <a:pt x="9525" y="1660525"/>
                </a:lnTo>
                <a:close/>
              </a:path>
              <a:path w="2891155" h="1665604">
                <a:moveTo>
                  <a:pt x="2881312" y="1660525"/>
                </a:moveTo>
                <a:lnTo>
                  <a:pt x="9525" y="1660525"/>
                </a:lnTo>
                <a:lnTo>
                  <a:pt x="9525" y="1655762"/>
                </a:lnTo>
                <a:lnTo>
                  <a:pt x="2881312" y="1655762"/>
                </a:lnTo>
                <a:lnTo>
                  <a:pt x="2881312" y="1660525"/>
                </a:lnTo>
                <a:close/>
              </a:path>
              <a:path w="2891155" h="1665604">
                <a:moveTo>
                  <a:pt x="2890837" y="1660525"/>
                </a:moveTo>
                <a:lnTo>
                  <a:pt x="2881312" y="1660525"/>
                </a:lnTo>
                <a:lnTo>
                  <a:pt x="2886075" y="1655762"/>
                </a:lnTo>
                <a:lnTo>
                  <a:pt x="2890837" y="1655762"/>
                </a:lnTo>
                <a:lnTo>
                  <a:pt x="2890837" y="1660525"/>
                </a:lnTo>
                <a:close/>
              </a:path>
            </a:pathLst>
          </a:custGeom>
          <a:solidFill>
            <a:srgbClr val="0000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9565" y="2724150"/>
            <a:ext cx="2119630" cy="12439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400" b="1">
                <a:latin typeface="宋体"/>
                <a:cs typeface="宋体"/>
              </a:rPr>
              <a:t>原先</a:t>
            </a:r>
            <a:r>
              <a:rPr dirty="0" sz="2400" spc="-10" b="1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334"/>
              </a:spcBef>
              <a:buClr>
                <a:srgbClr val="CCCCFF"/>
              </a:buClr>
              <a:buFont typeface="Wingdings"/>
              <a:buChar char=""/>
              <a:tabLst>
                <a:tab pos="355600" algn="l"/>
              </a:tabLst>
            </a:pPr>
            <a:r>
              <a:rPr dirty="0" sz="2400" spc="-5" b="1">
                <a:latin typeface="Arial Narrow"/>
                <a:cs typeface="Arial Narrow"/>
              </a:rPr>
              <a:t>f(</a:t>
            </a:r>
            <a:r>
              <a:rPr dirty="0" sz="2400" b="1">
                <a:latin typeface="宋体"/>
                <a:cs typeface="宋体"/>
              </a:rPr>
              <a:t>基类</a:t>
            </a:r>
            <a:r>
              <a:rPr dirty="0" sz="2400" b="1">
                <a:latin typeface="Arial Narrow"/>
                <a:cs typeface="Arial Narrow"/>
              </a:rPr>
              <a:t>)</a:t>
            </a:r>
            <a:r>
              <a:rPr dirty="0" sz="2400" spc="-2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{</a:t>
            </a:r>
            <a:r>
              <a:rPr dirty="0" sz="2400" spc="-2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…</a:t>
            </a:r>
            <a:r>
              <a:rPr dirty="0" sz="2400" spc="-1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  <a:p>
            <a:pPr marL="355600" indent="-342900">
              <a:lnSpc>
                <a:spcPct val="100000"/>
              </a:lnSpc>
              <a:spcBef>
                <a:spcPts val="284"/>
              </a:spcBef>
              <a:buClr>
                <a:srgbClr val="CCCCFF"/>
              </a:buClr>
              <a:buFont typeface="Wingdings"/>
              <a:buChar char=""/>
              <a:tabLst>
                <a:tab pos="355600" algn="l"/>
              </a:tabLst>
            </a:pPr>
            <a:r>
              <a:rPr dirty="0" sz="2400" spc="-5" b="1">
                <a:latin typeface="Arial Narrow"/>
                <a:cs typeface="Arial Narrow"/>
              </a:rPr>
              <a:t>f(</a:t>
            </a:r>
            <a:r>
              <a:rPr dirty="0" sz="2400" b="1">
                <a:latin typeface="宋体"/>
                <a:cs typeface="宋体"/>
              </a:rPr>
              <a:t>派生类</a:t>
            </a:r>
            <a:r>
              <a:rPr dirty="0" sz="2400" b="1">
                <a:latin typeface="Arial Narrow"/>
                <a:cs typeface="Arial Narrow"/>
              </a:rPr>
              <a:t>)</a:t>
            </a:r>
            <a:r>
              <a:rPr dirty="0" sz="2400" spc="-5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{</a:t>
            </a:r>
            <a:r>
              <a:rPr dirty="0" sz="2400" spc="-5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…}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98812" y="2774950"/>
            <a:ext cx="5878830" cy="1666875"/>
          </a:xfrm>
          <a:custGeom>
            <a:avLst/>
            <a:gdLst/>
            <a:ahLst/>
            <a:cxnLst/>
            <a:rect l="l" t="t" r="r" b="b"/>
            <a:pathLst>
              <a:path w="5878830" h="1666875">
                <a:moveTo>
                  <a:pt x="5878512" y="1666875"/>
                </a:moveTo>
                <a:lnTo>
                  <a:pt x="0" y="1666875"/>
                </a:lnTo>
                <a:lnTo>
                  <a:pt x="0" y="0"/>
                </a:lnTo>
                <a:lnTo>
                  <a:pt x="5878512" y="0"/>
                </a:lnTo>
                <a:lnTo>
                  <a:pt x="587851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657350"/>
                </a:lnTo>
                <a:lnTo>
                  <a:pt x="4762" y="1657350"/>
                </a:lnTo>
                <a:lnTo>
                  <a:pt x="9525" y="1662112"/>
                </a:lnTo>
                <a:lnTo>
                  <a:pt x="5878512" y="1662112"/>
                </a:lnTo>
                <a:lnTo>
                  <a:pt x="5878512" y="1666875"/>
                </a:lnTo>
                <a:close/>
              </a:path>
              <a:path w="5878830" h="16668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5878830" h="1666875">
                <a:moveTo>
                  <a:pt x="586898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5868987" y="4762"/>
                </a:lnTo>
                <a:lnTo>
                  <a:pt x="5868987" y="9525"/>
                </a:lnTo>
                <a:close/>
              </a:path>
              <a:path w="5878830" h="1666875">
                <a:moveTo>
                  <a:pt x="5868987" y="1662112"/>
                </a:moveTo>
                <a:lnTo>
                  <a:pt x="5868987" y="4762"/>
                </a:lnTo>
                <a:lnTo>
                  <a:pt x="5873750" y="9525"/>
                </a:lnTo>
                <a:lnTo>
                  <a:pt x="5878512" y="9525"/>
                </a:lnTo>
                <a:lnTo>
                  <a:pt x="5878512" y="1657350"/>
                </a:lnTo>
                <a:lnTo>
                  <a:pt x="5873750" y="1657350"/>
                </a:lnTo>
                <a:lnTo>
                  <a:pt x="5868987" y="1662112"/>
                </a:lnTo>
                <a:close/>
              </a:path>
              <a:path w="5878830" h="1666875">
                <a:moveTo>
                  <a:pt x="5878512" y="9525"/>
                </a:moveTo>
                <a:lnTo>
                  <a:pt x="5873750" y="9525"/>
                </a:lnTo>
                <a:lnTo>
                  <a:pt x="5868987" y="4762"/>
                </a:lnTo>
                <a:lnTo>
                  <a:pt x="5878512" y="4762"/>
                </a:lnTo>
                <a:lnTo>
                  <a:pt x="5878512" y="9525"/>
                </a:lnTo>
                <a:close/>
              </a:path>
              <a:path w="5878830" h="1666875">
                <a:moveTo>
                  <a:pt x="9525" y="1662112"/>
                </a:moveTo>
                <a:lnTo>
                  <a:pt x="4762" y="1657350"/>
                </a:lnTo>
                <a:lnTo>
                  <a:pt x="9525" y="1657350"/>
                </a:lnTo>
                <a:lnTo>
                  <a:pt x="9525" y="1662112"/>
                </a:lnTo>
                <a:close/>
              </a:path>
              <a:path w="5878830" h="1666875">
                <a:moveTo>
                  <a:pt x="5868987" y="1662112"/>
                </a:moveTo>
                <a:lnTo>
                  <a:pt x="9525" y="1662112"/>
                </a:lnTo>
                <a:lnTo>
                  <a:pt x="9525" y="1657350"/>
                </a:lnTo>
                <a:lnTo>
                  <a:pt x="5868987" y="1657350"/>
                </a:lnTo>
                <a:lnTo>
                  <a:pt x="5868987" y="1662112"/>
                </a:lnTo>
                <a:close/>
              </a:path>
              <a:path w="5878830" h="1666875">
                <a:moveTo>
                  <a:pt x="5878512" y="1662112"/>
                </a:moveTo>
                <a:lnTo>
                  <a:pt x="5868987" y="1662112"/>
                </a:lnTo>
                <a:lnTo>
                  <a:pt x="5873750" y="1657350"/>
                </a:lnTo>
                <a:lnTo>
                  <a:pt x="5878512" y="1657350"/>
                </a:lnTo>
                <a:lnTo>
                  <a:pt x="5878512" y="1662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82315" y="2724213"/>
            <a:ext cx="2636520" cy="906144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b="1">
                <a:latin typeface="宋体"/>
                <a:cs typeface="宋体"/>
              </a:rPr>
              <a:t>现在期望</a:t>
            </a:r>
            <a:r>
              <a:rPr dirty="0" sz="2400" spc="-10" b="1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marL="424815" indent="-412115">
              <a:lnSpc>
                <a:spcPct val="100000"/>
              </a:lnSpc>
              <a:spcBef>
                <a:spcPts val="370"/>
              </a:spcBef>
              <a:buClr>
                <a:srgbClr val="CCCCFF"/>
              </a:buClr>
              <a:buSzPct val="85714"/>
              <a:buFont typeface="Wingdings"/>
              <a:buChar char=""/>
              <a:tabLst>
                <a:tab pos="424180" algn="l"/>
                <a:tab pos="424815" algn="l"/>
              </a:tabLst>
            </a:pPr>
            <a:r>
              <a:rPr dirty="0" sz="2800" b="1">
                <a:solidFill>
                  <a:srgbClr val="FF0000"/>
                </a:solidFill>
                <a:latin typeface="宋体"/>
                <a:cs typeface="宋体"/>
              </a:rPr>
              <a:t>一</a:t>
            </a:r>
            <a:r>
              <a:rPr dirty="0" sz="2800" spc="-20" b="1">
                <a:solidFill>
                  <a:srgbClr val="FF0000"/>
                </a:solidFill>
                <a:latin typeface="宋体"/>
                <a:cs typeface="宋体"/>
              </a:rPr>
              <a:t>个</a:t>
            </a:r>
            <a:r>
              <a:rPr dirty="0" sz="2800" spc="-78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 spc="-5" b="1">
                <a:latin typeface="Arial Narrow"/>
                <a:cs typeface="Arial Narrow"/>
              </a:rPr>
              <a:t>f(</a:t>
            </a:r>
            <a:r>
              <a:rPr dirty="0" sz="2400" b="1">
                <a:latin typeface="宋体"/>
                <a:cs typeface="宋体"/>
              </a:rPr>
              <a:t>基类</a:t>
            </a:r>
            <a:r>
              <a:rPr dirty="0" sz="2400" b="1">
                <a:latin typeface="Arial Narrow"/>
                <a:cs typeface="Arial Narrow"/>
              </a:rPr>
              <a:t>)</a:t>
            </a:r>
            <a:r>
              <a:rPr dirty="0" sz="2400" spc="-2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{</a:t>
            </a:r>
            <a:r>
              <a:rPr dirty="0" sz="2400" spc="-25" b="1">
                <a:latin typeface="Arial Narrow"/>
                <a:cs typeface="Arial Narrow"/>
              </a:rPr>
              <a:t> </a:t>
            </a:r>
            <a:r>
              <a:rPr dirty="0" sz="2400" spc="-5" b="1">
                <a:latin typeface="Arial Narrow"/>
                <a:cs typeface="Arial Narrow"/>
              </a:rPr>
              <a:t>..</a:t>
            </a:r>
            <a:r>
              <a:rPr dirty="0" sz="2400" spc="-2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2315" y="3642042"/>
            <a:ext cx="5653405" cy="71374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355600" marR="5080" indent="-342900">
              <a:lnSpc>
                <a:spcPts val="2540"/>
              </a:lnSpc>
              <a:spcBef>
                <a:spcPts val="465"/>
              </a:spcBef>
              <a:buClr>
                <a:srgbClr val="CCCCFF"/>
              </a:buClr>
              <a:buFont typeface="Wingdings"/>
              <a:buChar char=""/>
              <a:tabLst>
                <a:tab pos="355600" algn="l"/>
              </a:tabLst>
            </a:pPr>
            <a:r>
              <a:rPr dirty="0" sz="2400" b="1">
                <a:latin typeface="宋体"/>
                <a:cs typeface="宋体"/>
              </a:rPr>
              <a:t>根据传递的实参，</a:t>
            </a:r>
            <a:r>
              <a:rPr dirty="0" sz="2400" spc="-5" b="1">
                <a:latin typeface="Arial Narrow"/>
                <a:cs typeface="Arial Narrow"/>
              </a:rPr>
              <a:t>f</a:t>
            </a:r>
            <a:r>
              <a:rPr dirty="0" sz="2400" b="1">
                <a:latin typeface="宋体"/>
                <a:cs typeface="宋体"/>
              </a:rPr>
              <a:t>表现出与传递信息</a:t>
            </a:r>
            <a:r>
              <a:rPr dirty="0" sz="2400" spc="-10" b="1">
                <a:latin typeface="宋体"/>
                <a:cs typeface="宋体"/>
              </a:rPr>
              <a:t>对 </a:t>
            </a:r>
            <a:r>
              <a:rPr dirty="0" sz="2400" b="1">
                <a:latin typeface="宋体"/>
                <a:cs typeface="宋体"/>
              </a:rPr>
              <a:t>应的操作，程序员不需要单独再</a:t>
            </a:r>
            <a:r>
              <a:rPr dirty="0" sz="2400" spc="-10" b="1">
                <a:latin typeface="宋体"/>
                <a:cs typeface="宋体"/>
              </a:rPr>
              <a:t>写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27064" y="2350007"/>
            <a:ext cx="2449195" cy="647700"/>
          </a:xfrm>
          <a:custGeom>
            <a:avLst/>
            <a:gdLst/>
            <a:ahLst/>
            <a:cxnLst/>
            <a:rect l="l" t="t" r="r" b="b"/>
            <a:pathLst>
              <a:path w="2449195" h="647700">
                <a:moveTo>
                  <a:pt x="0" y="0"/>
                </a:moveTo>
                <a:lnTo>
                  <a:pt x="2449067" y="0"/>
                </a:lnTo>
                <a:lnTo>
                  <a:pt x="2449067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16650" y="2338387"/>
            <a:ext cx="2470150" cy="669925"/>
          </a:xfrm>
          <a:custGeom>
            <a:avLst/>
            <a:gdLst/>
            <a:ahLst/>
            <a:cxnLst/>
            <a:rect l="l" t="t" r="r" b="b"/>
            <a:pathLst>
              <a:path w="2470150" h="669925">
                <a:moveTo>
                  <a:pt x="2459037" y="669925"/>
                </a:moveTo>
                <a:lnTo>
                  <a:pt x="11112" y="669925"/>
                </a:lnTo>
                <a:lnTo>
                  <a:pt x="8636" y="669645"/>
                </a:lnTo>
                <a:lnTo>
                  <a:pt x="0" y="658812"/>
                </a:lnTo>
                <a:lnTo>
                  <a:pt x="0" y="11112"/>
                </a:lnTo>
                <a:lnTo>
                  <a:pt x="11112" y="0"/>
                </a:lnTo>
                <a:lnTo>
                  <a:pt x="2459037" y="0"/>
                </a:lnTo>
                <a:lnTo>
                  <a:pt x="2470150" y="11112"/>
                </a:lnTo>
                <a:lnTo>
                  <a:pt x="22225" y="11112"/>
                </a:lnTo>
                <a:lnTo>
                  <a:pt x="11112" y="22225"/>
                </a:lnTo>
                <a:lnTo>
                  <a:pt x="22225" y="22225"/>
                </a:lnTo>
                <a:lnTo>
                  <a:pt x="22225" y="647700"/>
                </a:lnTo>
                <a:lnTo>
                  <a:pt x="11112" y="647700"/>
                </a:lnTo>
                <a:lnTo>
                  <a:pt x="22225" y="658812"/>
                </a:lnTo>
                <a:lnTo>
                  <a:pt x="2470150" y="658812"/>
                </a:lnTo>
                <a:lnTo>
                  <a:pt x="2469870" y="661288"/>
                </a:lnTo>
                <a:lnTo>
                  <a:pt x="2461514" y="669645"/>
                </a:lnTo>
                <a:lnTo>
                  <a:pt x="2459037" y="669925"/>
                </a:lnTo>
                <a:close/>
              </a:path>
              <a:path w="2470150" h="669925">
                <a:moveTo>
                  <a:pt x="22225" y="22225"/>
                </a:moveTo>
                <a:lnTo>
                  <a:pt x="11112" y="22225"/>
                </a:lnTo>
                <a:lnTo>
                  <a:pt x="22225" y="11112"/>
                </a:lnTo>
                <a:lnTo>
                  <a:pt x="22225" y="22225"/>
                </a:lnTo>
                <a:close/>
              </a:path>
              <a:path w="2470150" h="669925">
                <a:moveTo>
                  <a:pt x="2447925" y="22225"/>
                </a:moveTo>
                <a:lnTo>
                  <a:pt x="22225" y="22225"/>
                </a:lnTo>
                <a:lnTo>
                  <a:pt x="22225" y="11112"/>
                </a:lnTo>
                <a:lnTo>
                  <a:pt x="2447925" y="11112"/>
                </a:lnTo>
                <a:lnTo>
                  <a:pt x="2447925" y="22225"/>
                </a:lnTo>
                <a:close/>
              </a:path>
              <a:path w="2470150" h="669925">
                <a:moveTo>
                  <a:pt x="2447925" y="658812"/>
                </a:moveTo>
                <a:lnTo>
                  <a:pt x="2447925" y="11112"/>
                </a:lnTo>
                <a:lnTo>
                  <a:pt x="2459037" y="22225"/>
                </a:lnTo>
                <a:lnTo>
                  <a:pt x="2470150" y="22225"/>
                </a:lnTo>
                <a:lnTo>
                  <a:pt x="2470150" y="647700"/>
                </a:lnTo>
                <a:lnTo>
                  <a:pt x="2459037" y="647700"/>
                </a:lnTo>
                <a:lnTo>
                  <a:pt x="2447925" y="658812"/>
                </a:lnTo>
                <a:close/>
              </a:path>
              <a:path w="2470150" h="669925">
                <a:moveTo>
                  <a:pt x="2470150" y="22225"/>
                </a:moveTo>
                <a:lnTo>
                  <a:pt x="2459037" y="22225"/>
                </a:lnTo>
                <a:lnTo>
                  <a:pt x="2447925" y="11112"/>
                </a:lnTo>
                <a:lnTo>
                  <a:pt x="2470150" y="11112"/>
                </a:lnTo>
                <a:lnTo>
                  <a:pt x="2470150" y="22225"/>
                </a:lnTo>
                <a:close/>
              </a:path>
              <a:path w="2470150" h="669925">
                <a:moveTo>
                  <a:pt x="22225" y="658812"/>
                </a:moveTo>
                <a:lnTo>
                  <a:pt x="11112" y="647700"/>
                </a:lnTo>
                <a:lnTo>
                  <a:pt x="22225" y="647700"/>
                </a:lnTo>
                <a:lnTo>
                  <a:pt x="22225" y="658812"/>
                </a:lnTo>
                <a:close/>
              </a:path>
              <a:path w="2470150" h="669925">
                <a:moveTo>
                  <a:pt x="2447925" y="658812"/>
                </a:moveTo>
                <a:lnTo>
                  <a:pt x="22225" y="658812"/>
                </a:lnTo>
                <a:lnTo>
                  <a:pt x="22225" y="647700"/>
                </a:lnTo>
                <a:lnTo>
                  <a:pt x="2447925" y="647700"/>
                </a:lnTo>
                <a:lnTo>
                  <a:pt x="2447925" y="658812"/>
                </a:lnTo>
                <a:close/>
              </a:path>
              <a:path w="2470150" h="669925">
                <a:moveTo>
                  <a:pt x="2470150" y="658812"/>
                </a:moveTo>
                <a:lnTo>
                  <a:pt x="2447925" y="658812"/>
                </a:lnTo>
                <a:lnTo>
                  <a:pt x="2459037" y="647700"/>
                </a:lnTo>
                <a:lnTo>
                  <a:pt x="2470150" y="647700"/>
                </a:lnTo>
                <a:lnTo>
                  <a:pt x="2470150" y="658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9565" y="1212532"/>
            <a:ext cx="8347075" cy="15443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2400" b="1">
                <a:latin typeface="宋体"/>
                <a:cs typeface="宋体"/>
              </a:rPr>
              <a:t>假设有</a:t>
            </a:r>
            <a:r>
              <a:rPr dirty="0" sz="2400" spc="-10" b="1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marL="632460" indent="-619760">
              <a:lnSpc>
                <a:spcPct val="100000"/>
              </a:lnSpc>
              <a:spcBef>
                <a:spcPts val="325"/>
              </a:spcBef>
              <a:buClr>
                <a:srgbClr val="CCCCFF"/>
              </a:buClr>
              <a:buFont typeface="Wingdings"/>
              <a:buChar char=""/>
              <a:tabLst>
                <a:tab pos="631825" algn="l"/>
                <a:tab pos="632460" algn="l"/>
                <a:tab pos="4102735" algn="l"/>
              </a:tabLst>
            </a:pPr>
            <a:r>
              <a:rPr dirty="0" sz="2400" b="1">
                <a:latin typeface="宋体"/>
                <a:cs typeface="宋体"/>
              </a:rPr>
              <a:t>基类及对</a:t>
            </a:r>
            <a:r>
              <a:rPr dirty="0" sz="2400" spc="-10" b="1">
                <a:latin typeface="宋体"/>
                <a:cs typeface="宋体"/>
              </a:rPr>
              <a:t>象</a:t>
            </a:r>
            <a:r>
              <a:rPr dirty="0" sz="2400" spc="-650" b="1">
                <a:latin typeface="宋体"/>
                <a:cs typeface="宋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Base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objB;	</a:t>
            </a:r>
            <a:r>
              <a:rPr dirty="0" sz="2400" b="1">
                <a:latin typeface="宋体"/>
                <a:cs typeface="宋体"/>
              </a:rPr>
              <a:t>派生类及对象</a:t>
            </a:r>
            <a:r>
              <a:rPr dirty="0" sz="2400" spc="-5" b="1">
                <a:latin typeface="Times New Roman"/>
                <a:cs typeface="Times New Roman"/>
              </a:rPr>
              <a:t>Derived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objD;</a:t>
            </a:r>
            <a:endParaRPr sz="2400">
              <a:latin typeface="Times New Roman"/>
              <a:cs typeface="Times New Roman"/>
            </a:endParaRPr>
          </a:p>
          <a:p>
            <a:pPr marL="632460" indent="-619760">
              <a:lnSpc>
                <a:spcPts val="2625"/>
              </a:lnSpc>
              <a:spcBef>
                <a:spcPts val="295"/>
              </a:spcBef>
              <a:buClr>
                <a:srgbClr val="CCCCFF"/>
              </a:buClr>
              <a:buFont typeface="Wingdings"/>
              <a:buChar char=""/>
              <a:tabLst>
                <a:tab pos="631825" algn="l"/>
                <a:tab pos="632460" algn="l"/>
              </a:tabLst>
            </a:pPr>
            <a:r>
              <a:rPr dirty="0" sz="2400" b="1">
                <a:latin typeface="宋体"/>
                <a:cs typeface="宋体"/>
              </a:rPr>
              <a:t>若有</a:t>
            </a:r>
            <a:r>
              <a:rPr dirty="0" sz="2400" spc="-5" b="1">
                <a:latin typeface="Arial Narrow"/>
                <a:cs typeface="Arial Narrow"/>
              </a:rPr>
              <a:t>f()</a:t>
            </a:r>
            <a:endParaRPr sz="2400">
              <a:latin typeface="Arial Narrow"/>
              <a:cs typeface="Arial Narrow"/>
            </a:endParaRPr>
          </a:p>
          <a:p>
            <a:pPr algn="r" marR="146685">
              <a:lnSpc>
                <a:spcPts val="2625"/>
              </a:lnSpc>
            </a:pPr>
            <a:r>
              <a:rPr dirty="0" sz="2400" b="1">
                <a:latin typeface="宋体"/>
                <a:cs typeface="宋体"/>
              </a:rPr>
              <a:t>不是函数的重</a:t>
            </a:r>
            <a:r>
              <a:rPr dirty="0" sz="2400" spc="-10" b="1">
                <a:latin typeface="宋体"/>
                <a:cs typeface="宋体"/>
              </a:rPr>
              <a:t>载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90" y="518477"/>
            <a:ext cx="814705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/>
              <a:t>编程中出现的困惑</a:t>
            </a:r>
            <a:r>
              <a:rPr dirty="0" sz="3800" spc="-5">
                <a:latin typeface="Arial"/>
                <a:cs typeface="Arial"/>
              </a:rPr>
              <a:t>1</a:t>
            </a:r>
            <a:r>
              <a:rPr dirty="0" sz="3800"/>
              <a:t>：</a:t>
            </a:r>
            <a:r>
              <a:rPr dirty="0" sz="3800" spc="-5">
                <a:latin typeface="Arial"/>
                <a:cs typeface="Arial"/>
              </a:rPr>
              <a:t>fun()</a:t>
            </a:r>
            <a:r>
              <a:rPr dirty="0" sz="3800"/>
              <a:t>函数的诉</a:t>
            </a:r>
            <a:r>
              <a:rPr dirty="0" sz="3800" spc="-10"/>
              <a:t>求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2115" y="4228147"/>
            <a:ext cx="4479925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CCFF"/>
              </a:buClr>
              <a:buFont typeface="Wingdings"/>
              <a:buChar char=""/>
              <a:tabLst>
                <a:tab pos="355600" algn="l"/>
              </a:tabLst>
            </a:pPr>
            <a:r>
              <a:rPr dirty="0" sz="2800" b="1">
                <a:latin typeface="宋体"/>
                <a:cs typeface="宋体"/>
              </a:rPr>
              <a:t>分析</a:t>
            </a:r>
            <a:r>
              <a:rPr dirty="0" sz="2800" spc="-20" b="1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</a:pPr>
            <a:r>
              <a:rPr dirty="0" sz="2800" b="1">
                <a:latin typeface="宋体"/>
                <a:cs typeface="宋体"/>
              </a:rPr>
              <a:t>obj虽然是派生类对象，</a:t>
            </a:r>
            <a:r>
              <a:rPr dirty="0" sz="2800" spc="-20" b="1">
                <a:latin typeface="宋体"/>
                <a:cs typeface="宋体"/>
              </a:rPr>
              <a:t>但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5015" y="5081587"/>
            <a:ext cx="467042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宋体"/>
                <a:cs typeface="宋体"/>
              </a:rPr>
              <a:t>在赋值给基类对象操作之后</a:t>
            </a:r>
            <a:r>
              <a:rPr dirty="0" sz="2800" spc="-20" b="1">
                <a:latin typeface="宋体"/>
                <a:cs typeface="宋体"/>
              </a:rPr>
              <a:t>，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5015" y="5508307"/>
            <a:ext cx="181038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宋体"/>
                <a:cs typeface="宋体"/>
              </a:rPr>
              <a:t>被同化了</a:t>
            </a:r>
            <a:r>
              <a:rPr dirty="0" sz="2800" spc="-20" b="1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990" y="1378902"/>
            <a:ext cx="13595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marR="5080" indent="-1905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class Base</a:t>
            </a:r>
            <a:r>
              <a:rPr dirty="0" sz="1800" spc="-9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{  </a:t>
            </a:r>
            <a:r>
              <a:rPr dirty="0" sz="1800" spc="-5" b="1">
                <a:latin typeface="Arial"/>
                <a:cs typeface="Arial"/>
              </a:rPr>
              <a:t>public: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990" y="1927542"/>
            <a:ext cx="36207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9600" marR="5080" indent="-596900">
              <a:lnSpc>
                <a:spcPct val="100000"/>
              </a:lnSpc>
              <a:spcBef>
                <a:spcPts val="100"/>
              </a:spcBef>
              <a:tabLst>
                <a:tab pos="1345565" algn="l"/>
                <a:tab pos="1942464" algn="l"/>
              </a:tabLst>
            </a:pPr>
            <a:r>
              <a:rPr dirty="0" sz="1800" spc="-5" b="1">
                <a:latin typeface="Arial"/>
                <a:cs typeface="Arial"/>
              </a:rPr>
              <a:t>void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Print()	</a:t>
            </a:r>
            <a:r>
              <a:rPr dirty="0" sz="1800" b="1">
                <a:latin typeface="Arial"/>
                <a:cs typeface="Arial"/>
              </a:rPr>
              <a:t>{	</a:t>
            </a:r>
            <a:r>
              <a:rPr dirty="0" sz="1800" spc="-5" b="1">
                <a:latin typeface="Arial"/>
                <a:cs typeface="Arial"/>
              </a:rPr>
              <a:t>//</a:t>
            </a:r>
            <a:r>
              <a:rPr dirty="0" sz="1800" spc="-10" b="1">
                <a:latin typeface="宋体"/>
                <a:cs typeface="宋体"/>
              </a:rPr>
              <a:t>大 </a:t>
            </a:r>
            <a:r>
              <a:rPr dirty="0" sz="1800" spc="-5" b="1">
                <a:latin typeface="Arial"/>
                <a:cs typeface="Arial"/>
              </a:rPr>
              <a:t>cout&lt;&lt;"Base::Print"&lt;&lt;endl;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490" y="2476182"/>
            <a:ext cx="410337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39700" marR="1034415" indent="-127000">
              <a:lnSpc>
                <a:spcPct val="100000"/>
              </a:lnSpc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class Derived: public Base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{ 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public:</a:t>
            </a:r>
            <a:endParaRPr sz="1800">
              <a:latin typeface="Arial"/>
              <a:cs typeface="Arial"/>
            </a:endParaRPr>
          </a:p>
          <a:p>
            <a:pPr marL="800100" marR="5080" indent="-596900">
              <a:lnSpc>
                <a:spcPct val="100000"/>
              </a:lnSpc>
              <a:tabLst>
                <a:tab pos="1536065" algn="l"/>
                <a:tab pos="1942464" algn="l"/>
              </a:tabLst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void</a:t>
            </a:r>
            <a:r>
              <a:rPr dirty="0" sz="18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Print()	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{	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z="1800" spc="-10" b="1">
                <a:solidFill>
                  <a:srgbClr val="FF0000"/>
                </a:solidFill>
                <a:latin typeface="宋体"/>
                <a:cs typeface="宋体"/>
              </a:rPr>
              <a:t>小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cout&lt;&lt;"Derived::Print"&lt;&lt;endl;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490" y="3847782"/>
            <a:ext cx="2997835" cy="2494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863600" marR="5080" indent="-7874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void fun(const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Base &amp;cb</a:t>
            </a:r>
            <a:r>
              <a:rPr dirty="0" sz="1800" spc="-5" b="1">
                <a:latin typeface="Arial"/>
                <a:cs typeface="Arial"/>
              </a:rPr>
              <a:t>) </a:t>
            </a:r>
            <a:r>
              <a:rPr dirty="0" sz="1800" b="1">
                <a:latin typeface="Arial"/>
                <a:cs typeface="Arial"/>
              </a:rPr>
              <a:t>{  </a:t>
            </a:r>
            <a:r>
              <a:rPr dirty="0" sz="1800" spc="-5" b="1">
                <a:latin typeface="Arial"/>
                <a:cs typeface="Arial"/>
              </a:rPr>
              <a:t>cb.Print();</a:t>
            </a:r>
            <a:endParaRPr sz="18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39700" marR="1529080" indent="-635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int main() </a:t>
            </a:r>
            <a:r>
              <a:rPr dirty="0" sz="1800" b="1">
                <a:latin typeface="Arial"/>
                <a:cs typeface="Arial"/>
              </a:rPr>
              <a:t>{  </a:t>
            </a:r>
            <a:r>
              <a:rPr dirty="0" sz="1800" spc="-5" b="1">
                <a:latin typeface="Arial"/>
                <a:cs typeface="Arial"/>
              </a:rPr>
              <a:t>Derived</a:t>
            </a:r>
            <a:r>
              <a:rPr dirty="0" sz="1800" spc="-7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obj;  fun(obj);  return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2177" y="1724024"/>
            <a:ext cx="2623185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CCCCFF"/>
              </a:buClr>
              <a:buFont typeface="Wingdings"/>
              <a:buChar char=""/>
              <a:tabLst>
                <a:tab pos="355600" algn="l"/>
              </a:tabLst>
            </a:pPr>
            <a:r>
              <a:rPr dirty="0" sz="3200" b="1">
                <a:latin typeface="宋体"/>
                <a:cs typeface="宋体"/>
              </a:rPr>
              <a:t>结果是</a:t>
            </a:r>
            <a:r>
              <a:rPr dirty="0" sz="3200" spc="-10" b="1">
                <a:latin typeface="宋体"/>
                <a:cs typeface="宋体"/>
              </a:rPr>
              <a:t>：  </a:t>
            </a:r>
            <a:r>
              <a:rPr dirty="0" sz="3200" b="1">
                <a:latin typeface="宋体"/>
                <a:cs typeface="宋体"/>
              </a:rPr>
              <a:t>Base::Prin</a:t>
            </a:r>
            <a:r>
              <a:rPr dirty="0" sz="3200" spc="-10" b="1">
                <a:latin typeface="宋体"/>
                <a:cs typeface="宋体"/>
              </a:rPr>
              <a:t>t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57" y="6210325"/>
            <a:ext cx="7936865" cy="236854"/>
          </a:xfrm>
          <a:custGeom>
            <a:avLst/>
            <a:gdLst/>
            <a:ahLst/>
            <a:cxnLst/>
            <a:rect l="l" t="t" r="r" b="b"/>
            <a:pathLst>
              <a:path w="7936865" h="236854">
                <a:moveTo>
                  <a:pt x="0" y="0"/>
                </a:moveTo>
                <a:lnTo>
                  <a:pt x="7936280" y="0"/>
                </a:lnTo>
                <a:lnTo>
                  <a:pt x="7936280" y="236600"/>
                </a:lnTo>
                <a:lnTo>
                  <a:pt x="0" y="236600"/>
                </a:lnTo>
                <a:lnTo>
                  <a:pt x="0" y="0"/>
                </a:lnTo>
                <a:close/>
              </a:path>
            </a:pathLst>
          </a:custGeom>
          <a:solidFill>
            <a:srgbClr val="FFFF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68862" y="304800"/>
            <a:ext cx="1105535" cy="1104900"/>
          </a:xfrm>
          <a:custGeom>
            <a:avLst/>
            <a:gdLst/>
            <a:ahLst/>
            <a:cxnLst/>
            <a:rect l="l" t="t" r="r" b="b"/>
            <a:pathLst>
              <a:path w="1105535" h="1104900">
                <a:moveTo>
                  <a:pt x="552450" y="1104900"/>
                </a:moveTo>
                <a:lnTo>
                  <a:pt x="504783" y="1102872"/>
                </a:lnTo>
                <a:lnTo>
                  <a:pt x="458242" y="1096899"/>
                </a:lnTo>
                <a:lnTo>
                  <a:pt x="412992" y="1087146"/>
                </a:lnTo>
                <a:lnTo>
                  <a:pt x="369201" y="1073780"/>
                </a:lnTo>
                <a:lnTo>
                  <a:pt x="327032" y="1056967"/>
                </a:lnTo>
                <a:lnTo>
                  <a:pt x="286653" y="1036872"/>
                </a:lnTo>
                <a:lnTo>
                  <a:pt x="248229" y="1013661"/>
                </a:lnTo>
                <a:lnTo>
                  <a:pt x="211926" y="987499"/>
                </a:lnTo>
                <a:lnTo>
                  <a:pt x="177909" y="958554"/>
                </a:lnTo>
                <a:lnTo>
                  <a:pt x="146345" y="926990"/>
                </a:lnTo>
                <a:lnTo>
                  <a:pt x="117400" y="892973"/>
                </a:lnTo>
                <a:lnTo>
                  <a:pt x="91238" y="856670"/>
                </a:lnTo>
                <a:lnTo>
                  <a:pt x="68027" y="818246"/>
                </a:lnTo>
                <a:lnTo>
                  <a:pt x="47932" y="777867"/>
                </a:lnTo>
                <a:lnTo>
                  <a:pt x="31119" y="735698"/>
                </a:lnTo>
                <a:lnTo>
                  <a:pt x="17753" y="691907"/>
                </a:lnTo>
                <a:lnTo>
                  <a:pt x="8000" y="646657"/>
                </a:lnTo>
                <a:lnTo>
                  <a:pt x="2027" y="600116"/>
                </a:lnTo>
                <a:lnTo>
                  <a:pt x="0" y="552450"/>
                </a:lnTo>
                <a:lnTo>
                  <a:pt x="2027" y="504783"/>
                </a:lnTo>
                <a:lnTo>
                  <a:pt x="8000" y="458242"/>
                </a:lnTo>
                <a:lnTo>
                  <a:pt x="17753" y="412992"/>
                </a:lnTo>
                <a:lnTo>
                  <a:pt x="31119" y="369201"/>
                </a:lnTo>
                <a:lnTo>
                  <a:pt x="47932" y="327032"/>
                </a:lnTo>
                <a:lnTo>
                  <a:pt x="68027" y="286653"/>
                </a:lnTo>
                <a:lnTo>
                  <a:pt x="91238" y="248229"/>
                </a:lnTo>
                <a:lnTo>
                  <a:pt x="117400" y="211926"/>
                </a:lnTo>
                <a:lnTo>
                  <a:pt x="146345" y="177909"/>
                </a:lnTo>
                <a:lnTo>
                  <a:pt x="177909" y="146345"/>
                </a:lnTo>
                <a:lnTo>
                  <a:pt x="211926" y="117400"/>
                </a:lnTo>
                <a:lnTo>
                  <a:pt x="248229" y="91238"/>
                </a:lnTo>
                <a:lnTo>
                  <a:pt x="286653" y="68027"/>
                </a:lnTo>
                <a:lnTo>
                  <a:pt x="327032" y="47932"/>
                </a:lnTo>
                <a:lnTo>
                  <a:pt x="369201" y="31119"/>
                </a:lnTo>
                <a:lnTo>
                  <a:pt x="412992" y="17753"/>
                </a:lnTo>
                <a:lnTo>
                  <a:pt x="458242" y="8000"/>
                </a:lnTo>
                <a:lnTo>
                  <a:pt x="504783" y="2027"/>
                </a:lnTo>
                <a:lnTo>
                  <a:pt x="552450" y="0"/>
                </a:lnTo>
                <a:lnTo>
                  <a:pt x="600116" y="2027"/>
                </a:lnTo>
                <a:lnTo>
                  <a:pt x="646658" y="8001"/>
                </a:lnTo>
                <a:lnTo>
                  <a:pt x="691908" y="17756"/>
                </a:lnTo>
                <a:lnTo>
                  <a:pt x="735701" y="31126"/>
                </a:lnTo>
                <a:lnTo>
                  <a:pt x="777873" y="47946"/>
                </a:lnTo>
                <a:lnTo>
                  <a:pt x="818256" y="68051"/>
                </a:lnTo>
                <a:lnTo>
                  <a:pt x="856686" y="91276"/>
                </a:lnTo>
                <a:lnTo>
                  <a:pt x="892997" y="117457"/>
                </a:lnTo>
                <a:lnTo>
                  <a:pt x="927024" y="146426"/>
                </a:lnTo>
                <a:lnTo>
                  <a:pt x="958600" y="178020"/>
                </a:lnTo>
                <a:lnTo>
                  <a:pt x="987561" y="212074"/>
                </a:lnTo>
                <a:lnTo>
                  <a:pt x="1013741" y="248421"/>
                </a:lnTo>
                <a:lnTo>
                  <a:pt x="1036974" y="286897"/>
                </a:lnTo>
                <a:lnTo>
                  <a:pt x="1057094" y="327337"/>
                </a:lnTo>
                <a:lnTo>
                  <a:pt x="1073937" y="369576"/>
                </a:lnTo>
                <a:lnTo>
                  <a:pt x="1087336" y="413447"/>
                </a:lnTo>
                <a:lnTo>
                  <a:pt x="1097126" y="458788"/>
                </a:lnTo>
                <a:lnTo>
                  <a:pt x="1103142" y="505431"/>
                </a:lnTo>
                <a:lnTo>
                  <a:pt x="1105217" y="553212"/>
                </a:lnTo>
                <a:lnTo>
                  <a:pt x="1103142" y="600764"/>
                </a:lnTo>
                <a:lnTo>
                  <a:pt x="1097126" y="647203"/>
                </a:lnTo>
                <a:lnTo>
                  <a:pt x="1087336" y="692362"/>
                </a:lnTo>
                <a:lnTo>
                  <a:pt x="1073937" y="736073"/>
                </a:lnTo>
                <a:lnTo>
                  <a:pt x="1057094" y="778172"/>
                </a:lnTo>
                <a:lnTo>
                  <a:pt x="1036974" y="818490"/>
                </a:lnTo>
                <a:lnTo>
                  <a:pt x="1013741" y="856862"/>
                </a:lnTo>
                <a:lnTo>
                  <a:pt x="987561" y="893121"/>
                </a:lnTo>
                <a:lnTo>
                  <a:pt x="958600" y="927101"/>
                </a:lnTo>
                <a:lnTo>
                  <a:pt x="927024" y="958635"/>
                </a:lnTo>
                <a:lnTo>
                  <a:pt x="892997" y="987556"/>
                </a:lnTo>
                <a:lnTo>
                  <a:pt x="856686" y="1013699"/>
                </a:lnTo>
                <a:lnTo>
                  <a:pt x="818256" y="1036896"/>
                </a:lnTo>
                <a:lnTo>
                  <a:pt x="777873" y="1056981"/>
                </a:lnTo>
                <a:lnTo>
                  <a:pt x="735701" y="1073788"/>
                </a:lnTo>
                <a:lnTo>
                  <a:pt x="691908" y="1087149"/>
                </a:lnTo>
                <a:lnTo>
                  <a:pt x="646658" y="1096900"/>
                </a:lnTo>
                <a:lnTo>
                  <a:pt x="600116" y="1102872"/>
                </a:lnTo>
                <a:lnTo>
                  <a:pt x="552450" y="1104900"/>
                </a:lnTo>
                <a:close/>
              </a:path>
            </a:pathLst>
          </a:custGeom>
          <a:solidFill>
            <a:srgbClr val="D9D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83487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551662" y="1104900"/>
                </a:moveTo>
                <a:lnTo>
                  <a:pt x="504063" y="1102872"/>
                </a:lnTo>
                <a:lnTo>
                  <a:pt x="457588" y="1096899"/>
                </a:lnTo>
                <a:lnTo>
                  <a:pt x="412403" y="1087146"/>
                </a:lnTo>
                <a:lnTo>
                  <a:pt x="368673" y="1073780"/>
                </a:lnTo>
                <a:lnTo>
                  <a:pt x="326565" y="1056967"/>
                </a:lnTo>
                <a:lnTo>
                  <a:pt x="286243" y="1036872"/>
                </a:lnTo>
                <a:lnTo>
                  <a:pt x="247874" y="1013661"/>
                </a:lnTo>
                <a:lnTo>
                  <a:pt x="211622" y="987499"/>
                </a:lnTo>
                <a:lnTo>
                  <a:pt x="177654" y="958554"/>
                </a:lnTo>
                <a:lnTo>
                  <a:pt x="146135" y="926990"/>
                </a:lnTo>
                <a:lnTo>
                  <a:pt x="117231" y="892973"/>
                </a:lnTo>
                <a:lnTo>
                  <a:pt x="91108" y="856670"/>
                </a:lnTo>
                <a:lnTo>
                  <a:pt x="67930" y="818246"/>
                </a:lnTo>
                <a:lnTo>
                  <a:pt x="47863" y="777867"/>
                </a:lnTo>
                <a:lnTo>
                  <a:pt x="31074" y="735698"/>
                </a:lnTo>
                <a:lnTo>
                  <a:pt x="17727" y="691907"/>
                </a:lnTo>
                <a:lnTo>
                  <a:pt x="7989" y="646657"/>
                </a:lnTo>
                <a:lnTo>
                  <a:pt x="2024" y="600116"/>
                </a:lnTo>
                <a:lnTo>
                  <a:pt x="0" y="552450"/>
                </a:lnTo>
                <a:lnTo>
                  <a:pt x="2024" y="504783"/>
                </a:lnTo>
                <a:lnTo>
                  <a:pt x="7989" y="458242"/>
                </a:lnTo>
                <a:lnTo>
                  <a:pt x="17727" y="412992"/>
                </a:lnTo>
                <a:lnTo>
                  <a:pt x="31074" y="369201"/>
                </a:lnTo>
                <a:lnTo>
                  <a:pt x="47863" y="327032"/>
                </a:lnTo>
                <a:lnTo>
                  <a:pt x="67930" y="286653"/>
                </a:lnTo>
                <a:lnTo>
                  <a:pt x="91108" y="248229"/>
                </a:lnTo>
                <a:lnTo>
                  <a:pt x="117231" y="211926"/>
                </a:lnTo>
                <a:lnTo>
                  <a:pt x="146135" y="177909"/>
                </a:lnTo>
                <a:lnTo>
                  <a:pt x="177654" y="146345"/>
                </a:lnTo>
                <a:lnTo>
                  <a:pt x="211622" y="117400"/>
                </a:lnTo>
                <a:lnTo>
                  <a:pt x="247874" y="91238"/>
                </a:lnTo>
                <a:lnTo>
                  <a:pt x="286243" y="68027"/>
                </a:lnTo>
                <a:lnTo>
                  <a:pt x="326565" y="47932"/>
                </a:lnTo>
                <a:lnTo>
                  <a:pt x="368673" y="31119"/>
                </a:lnTo>
                <a:lnTo>
                  <a:pt x="412403" y="17753"/>
                </a:lnTo>
                <a:lnTo>
                  <a:pt x="457588" y="8000"/>
                </a:lnTo>
                <a:lnTo>
                  <a:pt x="504063" y="2027"/>
                </a:lnTo>
                <a:lnTo>
                  <a:pt x="551662" y="0"/>
                </a:lnTo>
                <a:lnTo>
                  <a:pt x="599259" y="2027"/>
                </a:lnTo>
                <a:lnTo>
                  <a:pt x="645733" y="8001"/>
                </a:lnTo>
                <a:lnTo>
                  <a:pt x="690916" y="17756"/>
                </a:lnTo>
                <a:lnTo>
                  <a:pt x="734645" y="31126"/>
                </a:lnTo>
                <a:lnTo>
                  <a:pt x="776752" y="47946"/>
                </a:lnTo>
                <a:lnTo>
                  <a:pt x="817072" y="68051"/>
                </a:lnTo>
                <a:lnTo>
                  <a:pt x="855441" y="91276"/>
                </a:lnTo>
                <a:lnTo>
                  <a:pt x="891692" y="117457"/>
                </a:lnTo>
                <a:lnTo>
                  <a:pt x="925659" y="146426"/>
                </a:lnTo>
                <a:lnTo>
                  <a:pt x="957177" y="178020"/>
                </a:lnTo>
                <a:lnTo>
                  <a:pt x="986081" y="212074"/>
                </a:lnTo>
                <a:lnTo>
                  <a:pt x="1012205" y="248421"/>
                </a:lnTo>
                <a:lnTo>
                  <a:pt x="1035382" y="286897"/>
                </a:lnTo>
                <a:lnTo>
                  <a:pt x="1055449" y="327337"/>
                </a:lnTo>
                <a:lnTo>
                  <a:pt x="1072238" y="369576"/>
                </a:lnTo>
                <a:lnTo>
                  <a:pt x="1085584" y="413447"/>
                </a:lnTo>
                <a:lnTo>
                  <a:pt x="1095323" y="458788"/>
                </a:lnTo>
                <a:lnTo>
                  <a:pt x="1101287" y="505431"/>
                </a:lnTo>
                <a:lnTo>
                  <a:pt x="1103312" y="553212"/>
                </a:lnTo>
                <a:lnTo>
                  <a:pt x="1101287" y="600764"/>
                </a:lnTo>
                <a:lnTo>
                  <a:pt x="1095323" y="647203"/>
                </a:lnTo>
                <a:lnTo>
                  <a:pt x="1085584" y="692362"/>
                </a:lnTo>
                <a:lnTo>
                  <a:pt x="1072238" y="736073"/>
                </a:lnTo>
                <a:lnTo>
                  <a:pt x="1055449" y="778172"/>
                </a:lnTo>
                <a:lnTo>
                  <a:pt x="1035382" y="818490"/>
                </a:lnTo>
                <a:lnTo>
                  <a:pt x="1012205" y="856862"/>
                </a:lnTo>
                <a:lnTo>
                  <a:pt x="986081" y="893121"/>
                </a:lnTo>
                <a:lnTo>
                  <a:pt x="957177" y="927101"/>
                </a:lnTo>
                <a:lnTo>
                  <a:pt x="925659" y="958635"/>
                </a:lnTo>
                <a:lnTo>
                  <a:pt x="891692" y="987556"/>
                </a:lnTo>
                <a:lnTo>
                  <a:pt x="855441" y="1013699"/>
                </a:lnTo>
                <a:lnTo>
                  <a:pt x="817072" y="1036896"/>
                </a:lnTo>
                <a:lnTo>
                  <a:pt x="776752" y="1056981"/>
                </a:lnTo>
                <a:lnTo>
                  <a:pt x="734645" y="1073788"/>
                </a:lnTo>
                <a:lnTo>
                  <a:pt x="690916" y="1087149"/>
                </a:lnTo>
                <a:lnTo>
                  <a:pt x="645733" y="1096900"/>
                </a:lnTo>
                <a:lnTo>
                  <a:pt x="599259" y="1102872"/>
                </a:lnTo>
                <a:lnTo>
                  <a:pt x="551662" y="1104900"/>
                </a:lnTo>
                <a:close/>
              </a:path>
            </a:pathLst>
          </a:custGeom>
          <a:solidFill>
            <a:srgbClr val="D9D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71562" y="306387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30" h="1104900">
                <a:moveTo>
                  <a:pt x="551662" y="1104900"/>
                </a:moveTo>
                <a:lnTo>
                  <a:pt x="504063" y="1102872"/>
                </a:lnTo>
                <a:lnTo>
                  <a:pt x="457588" y="1096899"/>
                </a:lnTo>
                <a:lnTo>
                  <a:pt x="412403" y="1087146"/>
                </a:lnTo>
                <a:lnTo>
                  <a:pt x="368673" y="1073780"/>
                </a:lnTo>
                <a:lnTo>
                  <a:pt x="326565" y="1056967"/>
                </a:lnTo>
                <a:lnTo>
                  <a:pt x="286243" y="1036872"/>
                </a:lnTo>
                <a:lnTo>
                  <a:pt x="247874" y="1013661"/>
                </a:lnTo>
                <a:lnTo>
                  <a:pt x="211622" y="987499"/>
                </a:lnTo>
                <a:lnTo>
                  <a:pt x="177654" y="958554"/>
                </a:lnTo>
                <a:lnTo>
                  <a:pt x="146135" y="926990"/>
                </a:lnTo>
                <a:lnTo>
                  <a:pt x="117231" y="892973"/>
                </a:lnTo>
                <a:lnTo>
                  <a:pt x="91108" y="856670"/>
                </a:lnTo>
                <a:lnTo>
                  <a:pt x="67930" y="818246"/>
                </a:lnTo>
                <a:lnTo>
                  <a:pt x="47863" y="777867"/>
                </a:lnTo>
                <a:lnTo>
                  <a:pt x="31074" y="735698"/>
                </a:lnTo>
                <a:lnTo>
                  <a:pt x="17727" y="691907"/>
                </a:lnTo>
                <a:lnTo>
                  <a:pt x="7989" y="646657"/>
                </a:lnTo>
                <a:lnTo>
                  <a:pt x="2024" y="600116"/>
                </a:lnTo>
                <a:lnTo>
                  <a:pt x="0" y="552450"/>
                </a:lnTo>
                <a:lnTo>
                  <a:pt x="2024" y="504783"/>
                </a:lnTo>
                <a:lnTo>
                  <a:pt x="7989" y="458242"/>
                </a:lnTo>
                <a:lnTo>
                  <a:pt x="17727" y="412992"/>
                </a:lnTo>
                <a:lnTo>
                  <a:pt x="31074" y="369201"/>
                </a:lnTo>
                <a:lnTo>
                  <a:pt x="47863" y="327032"/>
                </a:lnTo>
                <a:lnTo>
                  <a:pt x="67930" y="286653"/>
                </a:lnTo>
                <a:lnTo>
                  <a:pt x="91108" y="248229"/>
                </a:lnTo>
                <a:lnTo>
                  <a:pt x="117231" y="211926"/>
                </a:lnTo>
                <a:lnTo>
                  <a:pt x="146135" y="177909"/>
                </a:lnTo>
                <a:lnTo>
                  <a:pt x="177654" y="146345"/>
                </a:lnTo>
                <a:lnTo>
                  <a:pt x="211622" y="117400"/>
                </a:lnTo>
                <a:lnTo>
                  <a:pt x="247874" y="91238"/>
                </a:lnTo>
                <a:lnTo>
                  <a:pt x="286243" y="68027"/>
                </a:lnTo>
                <a:lnTo>
                  <a:pt x="326565" y="47932"/>
                </a:lnTo>
                <a:lnTo>
                  <a:pt x="368673" y="31119"/>
                </a:lnTo>
                <a:lnTo>
                  <a:pt x="412403" y="17753"/>
                </a:lnTo>
                <a:lnTo>
                  <a:pt x="457588" y="8000"/>
                </a:lnTo>
                <a:lnTo>
                  <a:pt x="504063" y="2027"/>
                </a:lnTo>
                <a:lnTo>
                  <a:pt x="551662" y="0"/>
                </a:lnTo>
                <a:lnTo>
                  <a:pt x="599259" y="2027"/>
                </a:lnTo>
                <a:lnTo>
                  <a:pt x="645733" y="8001"/>
                </a:lnTo>
                <a:lnTo>
                  <a:pt x="690916" y="17755"/>
                </a:lnTo>
                <a:lnTo>
                  <a:pt x="734643" y="31125"/>
                </a:lnTo>
                <a:lnTo>
                  <a:pt x="776749" y="47945"/>
                </a:lnTo>
                <a:lnTo>
                  <a:pt x="817068" y="68049"/>
                </a:lnTo>
                <a:lnTo>
                  <a:pt x="855435" y="91273"/>
                </a:lnTo>
                <a:lnTo>
                  <a:pt x="891682" y="117452"/>
                </a:lnTo>
                <a:lnTo>
                  <a:pt x="925646" y="146419"/>
                </a:lnTo>
                <a:lnTo>
                  <a:pt x="957159" y="178011"/>
                </a:lnTo>
                <a:lnTo>
                  <a:pt x="986056" y="212061"/>
                </a:lnTo>
                <a:lnTo>
                  <a:pt x="1012173" y="248405"/>
                </a:lnTo>
                <a:lnTo>
                  <a:pt x="1035342" y="286877"/>
                </a:lnTo>
                <a:lnTo>
                  <a:pt x="1055398" y="327312"/>
                </a:lnTo>
                <a:lnTo>
                  <a:pt x="1072175" y="369544"/>
                </a:lnTo>
                <a:lnTo>
                  <a:pt x="1085508" y="413410"/>
                </a:lnTo>
                <a:lnTo>
                  <a:pt x="1095232" y="458742"/>
                </a:lnTo>
                <a:lnTo>
                  <a:pt x="1101179" y="505377"/>
                </a:lnTo>
                <a:lnTo>
                  <a:pt x="1103185" y="553148"/>
                </a:lnTo>
                <a:lnTo>
                  <a:pt x="1101179" y="600710"/>
                </a:lnTo>
                <a:lnTo>
                  <a:pt x="1095232" y="647158"/>
                </a:lnTo>
                <a:lnTo>
                  <a:pt x="1085508" y="692324"/>
                </a:lnTo>
                <a:lnTo>
                  <a:pt x="1072175" y="736042"/>
                </a:lnTo>
                <a:lnTo>
                  <a:pt x="1055398" y="778146"/>
                </a:lnTo>
                <a:lnTo>
                  <a:pt x="1035342" y="818470"/>
                </a:lnTo>
                <a:lnTo>
                  <a:pt x="1012173" y="856846"/>
                </a:lnTo>
                <a:lnTo>
                  <a:pt x="986056" y="893109"/>
                </a:lnTo>
                <a:lnTo>
                  <a:pt x="957159" y="927092"/>
                </a:lnTo>
                <a:lnTo>
                  <a:pt x="925646" y="958628"/>
                </a:lnTo>
                <a:lnTo>
                  <a:pt x="891682" y="987552"/>
                </a:lnTo>
                <a:lnTo>
                  <a:pt x="855435" y="1013696"/>
                </a:lnTo>
                <a:lnTo>
                  <a:pt x="817068" y="1036894"/>
                </a:lnTo>
                <a:lnTo>
                  <a:pt x="776749" y="1056980"/>
                </a:lnTo>
                <a:lnTo>
                  <a:pt x="734643" y="1073787"/>
                </a:lnTo>
                <a:lnTo>
                  <a:pt x="690916" y="1087149"/>
                </a:lnTo>
                <a:lnTo>
                  <a:pt x="645733" y="1096899"/>
                </a:lnTo>
                <a:lnTo>
                  <a:pt x="599259" y="1102872"/>
                </a:lnTo>
                <a:lnTo>
                  <a:pt x="551662" y="1104900"/>
                </a:lnTo>
                <a:close/>
              </a:path>
            </a:pathLst>
          </a:custGeom>
          <a:solidFill>
            <a:srgbClr val="D9D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10312" y="290512"/>
            <a:ext cx="1131887" cy="1132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44737" y="290512"/>
            <a:ext cx="1131887" cy="1132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8127" y="154305"/>
            <a:ext cx="8503285" cy="542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/>
              <a:t>编程中出现的困惑</a:t>
            </a:r>
            <a:r>
              <a:rPr dirty="0" sz="3400" spc="-5">
                <a:latin typeface="Arial"/>
                <a:cs typeface="Arial"/>
              </a:rPr>
              <a:t>2</a:t>
            </a:r>
            <a:r>
              <a:rPr dirty="0" sz="3400" spc="-5"/>
              <a:t>：</a:t>
            </a:r>
            <a:r>
              <a:rPr dirty="0" sz="3400"/>
              <a:t>基类指针成员函数调</a:t>
            </a:r>
            <a:r>
              <a:rPr dirty="0" sz="3400" spc="-20"/>
              <a:t>用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" y="691895"/>
            <a:ext cx="3983990" cy="5062855"/>
          </a:xfrm>
          <a:custGeom>
            <a:avLst/>
            <a:gdLst/>
            <a:ahLst/>
            <a:cxnLst/>
            <a:rect l="l" t="t" r="r" b="b"/>
            <a:pathLst>
              <a:path w="3983990" h="5062855">
                <a:moveTo>
                  <a:pt x="0" y="0"/>
                </a:moveTo>
                <a:lnTo>
                  <a:pt x="3983736" y="0"/>
                </a:lnTo>
                <a:lnTo>
                  <a:pt x="3983736" y="5062728"/>
                </a:lnTo>
                <a:lnTo>
                  <a:pt x="0" y="50627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4312" y="677862"/>
            <a:ext cx="4011929" cy="5091430"/>
          </a:xfrm>
          <a:custGeom>
            <a:avLst/>
            <a:gdLst/>
            <a:ahLst/>
            <a:cxnLst/>
            <a:rect l="l" t="t" r="r" b="b"/>
            <a:pathLst>
              <a:path w="4011929" h="5091430">
                <a:moveTo>
                  <a:pt x="4011612" y="5091112"/>
                </a:moveTo>
                <a:lnTo>
                  <a:pt x="0" y="5091112"/>
                </a:lnTo>
                <a:lnTo>
                  <a:pt x="0" y="0"/>
                </a:lnTo>
                <a:lnTo>
                  <a:pt x="4011612" y="0"/>
                </a:lnTo>
                <a:lnTo>
                  <a:pt x="4011612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062537"/>
                </a:lnTo>
                <a:lnTo>
                  <a:pt x="14287" y="5062537"/>
                </a:lnTo>
                <a:lnTo>
                  <a:pt x="28575" y="5076825"/>
                </a:lnTo>
                <a:lnTo>
                  <a:pt x="4011612" y="5076825"/>
                </a:lnTo>
                <a:lnTo>
                  <a:pt x="4011612" y="5091112"/>
                </a:lnTo>
                <a:close/>
              </a:path>
              <a:path w="4011929" h="509143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011929" h="5091430">
                <a:moveTo>
                  <a:pt x="3983037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3983037" y="14287"/>
                </a:lnTo>
                <a:lnTo>
                  <a:pt x="3983037" y="28575"/>
                </a:lnTo>
                <a:close/>
              </a:path>
              <a:path w="4011929" h="5091430">
                <a:moveTo>
                  <a:pt x="3983037" y="5076825"/>
                </a:moveTo>
                <a:lnTo>
                  <a:pt x="3983037" y="14287"/>
                </a:lnTo>
                <a:lnTo>
                  <a:pt x="3997325" y="28575"/>
                </a:lnTo>
                <a:lnTo>
                  <a:pt x="4011612" y="28575"/>
                </a:lnTo>
                <a:lnTo>
                  <a:pt x="4011612" y="5062537"/>
                </a:lnTo>
                <a:lnTo>
                  <a:pt x="3997325" y="5062537"/>
                </a:lnTo>
                <a:lnTo>
                  <a:pt x="3983037" y="5076825"/>
                </a:lnTo>
                <a:close/>
              </a:path>
              <a:path w="4011929" h="5091430">
                <a:moveTo>
                  <a:pt x="4011612" y="28575"/>
                </a:moveTo>
                <a:lnTo>
                  <a:pt x="3997325" y="28575"/>
                </a:lnTo>
                <a:lnTo>
                  <a:pt x="3983037" y="14287"/>
                </a:lnTo>
                <a:lnTo>
                  <a:pt x="4011612" y="14287"/>
                </a:lnTo>
                <a:lnTo>
                  <a:pt x="4011612" y="28575"/>
                </a:lnTo>
                <a:close/>
              </a:path>
              <a:path w="4011929" h="5091430">
                <a:moveTo>
                  <a:pt x="28575" y="5076825"/>
                </a:moveTo>
                <a:lnTo>
                  <a:pt x="14287" y="5062537"/>
                </a:lnTo>
                <a:lnTo>
                  <a:pt x="28575" y="5062537"/>
                </a:lnTo>
                <a:lnTo>
                  <a:pt x="28575" y="5076825"/>
                </a:lnTo>
                <a:close/>
              </a:path>
              <a:path w="4011929" h="5091430">
                <a:moveTo>
                  <a:pt x="3983037" y="5076825"/>
                </a:moveTo>
                <a:lnTo>
                  <a:pt x="28575" y="5076825"/>
                </a:lnTo>
                <a:lnTo>
                  <a:pt x="28575" y="5062537"/>
                </a:lnTo>
                <a:lnTo>
                  <a:pt x="3983037" y="5062537"/>
                </a:lnTo>
                <a:lnTo>
                  <a:pt x="3983037" y="5076825"/>
                </a:lnTo>
                <a:close/>
              </a:path>
              <a:path w="4011929" h="5091430">
                <a:moveTo>
                  <a:pt x="4011612" y="5076825"/>
                </a:moveTo>
                <a:lnTo>
                  <a:pt x="3983037" y="5076825"/>
                </a:lnTo>
                <a:lnTo>
                  <a:pt x="3997325" y="5062537"/>
                </a:lnTo>
                <a:lnTo>
                  <a:pt x="4011612" y="5062537"/>
                </a:lnTo>
                <a:lnTo>
                  <a:pt x="4011612" y="5076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7340" y="709294"/>
            <a:ext cx="3442970" cy="4903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069975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#i</a:t>
            </a:r>
            <a:r>
              <a:rPr dirty="0" sz="2000" spc="-10" b="1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dirty="0" sz="2000" spc="-10" b="1">
                <a:solidFill>
                  <a:srgbClr val="0000CC"/>
                </a:solidFill>
                <a:latin typeface="Times New Roman"/>
                <a:cs typeface="Times New Roman"/>
              </a:rPr>
              <a:t>ud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&lt;iost</a:t>
            </a:r>
            <a:r>
              <a:rPr dirty="0" sz="2000" spc="-40" b="1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sz="2000" spc="-10" b="1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r>
              <a:rPr dirty="0" sz="2000" spc="-10" b="1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&gt; 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class Member{  public:</a:t>
            </a:r>
            <a:endParaRPr sz="2000">
              <a:latin typeface="Times New Roman"/>
              <a:cs typeface="Times New Roman"/>
            </a:endParaRPr>
          </a:p>
          <a:p>
            <a:pPr marL="330200">
              <a:lnSpc>
                <a:spcPct val="100000"/>
              </a:lnSpc>
            </a:pP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void</a:t>
            </a:r>
            <a:r>
              <a:rPr dirty="0" sz="20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answer()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{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cout&lt;&lt;"I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am a 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member.\n";</a:t>
            </a:r>
            <a:r>
              <a:rPr dirty="0" sz="2000" spc="-7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class </a:t>
            </a:r>
            <a:r>
              <a:rPr dirty="0" sz="2000" spc="-25" b="1">
                <a:solidFill>
                  <a:srgbClr val="0000CC"/>
                </a:solidFill>
                <a:latin typeface="Times New Roman"/>
                <a:cs typeface="Times New Roman"/>
              </a:rPr>
              <a:t>Teacher: 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public Member{  public:</a:t>
            </a:r>
            <a:endParaRPr sz="20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void</a:t>
            </a:r>
            <a:r>
              <a:rPr dirty="0" sz="2000" spc="-1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answer()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{ 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cout&lt;&lt;"I 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am a </a:t>
            </a:r>
            <a:r>
              <a:rPr dirty="0" sz="2000" spc="-20" b="1">
                <a:solidFill>
                  <a:srgbClr val="0000CC"/>
                </a:solidFill>
                <a:latin typeface="Times New Roman"/>
                <a:cs typeface="Times New Roman"/>
              </a:rPr>
              <a:t>teacher.\n";</a:t>
            </a:r>
            <a:r>
              <a:rPr dirty="0" sz="2000" spc="-5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  <a:p>
            <a:pPr marL="12700" marR="83820">
              <a:lnSpc>
                <a:spcPct val="100000"/>
              </a:lnSpc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class Student: public Member{  public:</a:t>
            </a:r>
            <a:endParaRPr sz="20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void</a:t>
            </a:r>
            <a:r>
              <a:rPr dirty="0" sz="2000" spc="-1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answer()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{ 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cout&lt;&lt;"I 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am a </a:t>
            </a: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student.\n";</a:t>
            </a:r>
            <a:r>
              <a:rPr dirty="0" sz="2000" spc="-6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CC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0000CC"/>
                </a:solidFill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87011" y="714755"/>
            <a:ext cx="4714240" cy="3785870"/>
          </a:xfrm>
          <a:custGeom>
            <a:avLst/>
            <a:gdLst/>
            <a:ahLst/>
            <a:cxnLst/>
            <a:rect l="l" t="t" r="r" b="b"/>
            <a:pathLst>
              <a:path w="4714240" h="3785870">
                <a:moveTo>
                  <a:pt x="0" y="0"/>
                </a:moveTo>
                <a:lnTo>
                  <a:pt x="4713732" y="0"/>
                </a:lnTo>
                <a:lnTo>
                  <a:pt x="4713732" y="3785616"/>
                </a:lnTo>
                <a:lnTo>
                  <a:pt x="0" y="37856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73550" y="701675"/>
            <a:ext cx="4740275" cy="3811904"/>
          </a:xfrm>
          <a:custGeom>
            <a:avLst/>
            <a:gdLst/>
            <a:ahLst/>
            <a:cxnLst/>
            <a:rect l="l" t="t" r="r" b="b"/>
            <a:pathLst>
              <a:path w="4740275" h="3811904">
                <a:moveTo>
                  <a:pt x="4727575" y="3811587"/>
                </a:moveTo>
                <a:lnTo>
                  <a:pt x="12700" y="3811587"/>
                </a:lnTo>
                <a:lnTo>
                  <a:pt x="10223" y="3811346"/>
                </a:lnTo>
                <a:lnTo>
                  <a:pt x="0" y="3798887"/>
                </a:lnTo>
                <a:lnTo>
                  <a:pt x="0" y="12700"/>
                </a:lnTo>
                <a:lnTo>
                  <a:pt x="12700" y="0"/>
                </a:lnTo>
                <a:lnTo>
                  <a:pt x="4727575" y="0"/>
                </a:lnTo>
                <a:lnTo>
                  <a:pt x="4740275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3786187"/>
                </a:lnTo>
                <a:lnTo>
                  <a:pt x="12700" y="3786187"/>
                </a:lnTo>
                <a:lnTo>
                  <a:pt x="25400" y="3798887"/>
                </a:lnTo>
                <a:lnTo>
                  <a:pt x="4740275" y="3798887"/>
                </a:lnTo>
                <a:lnTo>
                  <a:pt x="4740033" y="3801364"/>
                </a:lnTo>
                <a:lnTo>
                  <a:pt x="4730051" y="3811346"/>
                </a:lnTo>
                <a:lnTo>
                  <a:pt x="4727575" y="3811587"/>
                </a:lnTo>
                <a:close/>
              </a:path>
              <a:path w="4740275" h="3811904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4740275" h="3811904">
                <a:moveTo>
                  <a:pt x="4714875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4714875" y="12700"/>
                </a:lnTo>
                <a:lnTo>
                  <a:pt x="4714875" y="25400"/>
                </a:lnTo>
                <a:close/>
              </a:path>
              <a:path w="4740275" h="3811904">
                <a:moveTo>
                  <a:pt x="4714875" y="3798887"/>
                </a:moveTo>
                <a:lnTo>
                  <a:pt x="4714875" y="12700"/>
                </a:lnTo>
                <a:lnTo>
                  <a:pt x="4727575" y="25400"/>
                </a:lnTo>
                <a:lnTo>
                  <a:pt x="4740275" y="25400"/>
                </a:lnTo>
                <a:lnTo>
                  <a:pt x="4740275" y="3786187"/>
                </a:lnTo>
                <a:lnTo>
                  <a:pt x="4727575" y="3786187"/>
                </a:lnTo>
                <a:lnTo>
                  <a:pt x="4714875" y="3798887"/>
                </a:lnTo>
                <a:close/>
              </a:path>
              <a:path w="4740275" h="3811904">
                <a:moveTo>
                  <a:pt x="4740275" y="25400"/>
                </a:moveTo>
                <a:lnTo>
                  <a:pt x="4727575" y="25400"/>
                </a:lnTo>
                <a:lnTo>
                  <a:pt x="4714875" y="12700"/>
                </a:lnTo>
                <a:lnTo>
                  <a:pt x="4740275" y="12700"/>
                </a:lnTo>
                <a:lnTo>
                  <a:pt x="4740275" y="25400"/>
                </a:lnTo>
                <a:close/>
              </a:path>
              <a:path w="4740275" h="3811904">
                <a:moveTo>
                  <a:pt x="25400" y="3798887"/>
                </a:moveTo>
                <a:lnTo>
                  <a:pt x="12700" y="3786187"/>
                </a:lnTo>
                <a:lnTo>
                  <a:pt x="25400" y="3786187"/>
                </a:lnTo>
                <a:lnTo>
                  <a:pt x="25400" y="3798887"/>
                </a:lnTo>
                <a:close/>
              </a:path>
              <a:path w="4740275" h="3811904">
                <a:moveTo>
                  <a:pt x="4714875" y="3798887"/>
                </a:moveTo>
                <a:lnTo>
                  <a:pt x="25400" y="3798887"/>
                </a:lnTo>
                <a:lnTo>
                  <a:pt x="25400" y="3786187"/>
                </a:lnTo>
                <a:lnTo>
                  <a:pt x="4714875" y="3786187"/>
                </a:lnTo>
                <a:lnTo>
                  <a:pt x="4714875" y="3798887"/>
                </a:lnTo>
                <a:close/>
              </a:path>
              <a:path w="4740275" h="3811904">
                <a:moveTo>
                  <a:pt x="4740275" y="3798887"/>
                </a:moveTo>
                <a:lnTo>
                  <a:pt x="4714875" y="3798887"/>
                </a:lnTo>
                <a:lnTo>
                  <a:pt x="4727575" y="3786187"/>
                </a:lnTo>
                <a:lnTo>
                  <a:pt x="4740275" y="3786187"/>
                </a:lnTo>
                <a:lnTo>
                  <a:pt x="4740275" y="3798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64990" y="731519"/>
            <a:ext cx="3073400" cy="942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808080"/>
                </a:solidFill>
                <a:latin typeface="Times New Roman"/>
                <a:cs typeface="Times New Roman"/>
              </a:rPr>
              <a:t>void main()</a:t>
            </a:r>
            <a:r>
              <a:rPr dirty="0" sz="2000" spc="-2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808080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  <a:spcBef>
                <a:spcPts val="15"/>
              </a:spcBef>
            </a:pP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Member</a:t>
            </a:r>
            <a:r>
              <a:rPr dirty="0" sz="2000" spc="-8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aMember;  </a:t>
            </a:r>
            <a:r>
              <a:rPr dirty="0" sz="2000" spc="-30" b="1">
                <a:solidFill>
                  <a:srgbClr val="FF0000"/>
                </a:solidFill>
                <a:latin typeface="Times New Roman"/>
                <a:cs typeface="Times New Roman"/>
              </a:rPr>
              <a:t>Teacher</a:t>
            </a:r>
            <a:r>
              <a:rPr dirty="0" sz="2000" spc="4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25" b="1">
                <a:solidFill>
                  <a:srgbClr val="FF0000"/>
                </a:solidFill>
                <a:latin typeface="Times New Roman"/>
                <a:cs typeface="Times New Roman"/>
              </a:rPr>
              <a:t>aTeacher;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79390" y="1647824"/>
            <a:ext cx="21196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8385" algn="l"/>
              </a:tabLst>
            </a:pP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Student	aStudent;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7690" y="4124746"/>
            <a:ext cx="100965" cy="282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85"/>
              </a:lnSpc>
            </a:pPr>
            <a:r>
              <a:rPr dirty="0" sz="2000" b="1">
                <a:solidFill>
                  <a:srgbClr val="808080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28871" y="4143755"/>
            <a:ext cx="5000625" cy="1938655"/>
          </a:xfrm>
          <a:custGeom>
            <a:avLst/>
            <a:gdLst/>
            <a:ahLst/>
            <a:cxnLst/>
            <a:rect l="l" t="t" r="r" b="b"/>
            <a:pathLst>
              <a:path w="5000625" h="1938654">
                <a:moveTo>
                  <a:pt x="0" y="0"/>
                </a:moveTo>
                <a:lnTo>
                  <a:pt x="5000244" y="0"/>
                </a:lnTo>
                <a:lnTo>
                  <a:pt x="5000244" y="1938527"/>
                </a:lnTo>
                <a:lnTo>
                  <a:pt x="0" y="19385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16362" y="4130675"/>
            <a:ext cx="5026025" cy="1964055"/>
          </a:xfrm>
          <a:custGeom>
            <a:avLst/>
            <a:gdLst/>
            <a:ahLst/>
            <a:cxnLst/>
            <a:rect l="l" t="t" r="r" b="b"/>
            <a:pathLst>
              <a:path w="5026025" h="1964054">
                <a:moveTo>
                  <a:pt x="5013325" y="1963737"/>
                </a:moveTo>
                <a:lnTo>
                  <a:pt x="12700" y="1963737"/>
                </a:lnTo>
                <a:lnTo>
                  <a:pt x="10223" y="1963496"/>
                </a:lnTo>
                <a:lnTo>
                  <a:pt x="0" y="1951037"/>
                </a:lnTo>
                <a:lnTo>
                  <a:pt x="0" y="12700"/>
                </a:lnTo>
                <a:lnTo>
                  <a:pt x="12700" y="0"/>
                </a:lnTo>
                <a:lnTo>
                  <a:pt x="5013325" y="0"/>
                </a:lnTo>
                <a:lnTo>
                  <a:pt x="5026025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938337"/>
                </a:lnTo>
                <a:lnTo>
                  <a:pt x="12700" y="1938337"/>
                </a:lnTo>
                <a:lnTo>
                  <a:pt x="25400" y="1951037"/>
                </a:lnTo>
                <a:lnTo>
                  <a:pt x="5026025" y="1951037"/>
                </a:lnTo>
                <a:lnTo>
                  <a:pt x="5025783" y="1953514"/>
                </a:lnTo>
                <a:lnTo>
                  <a:pt x="5015801" y="1963496"/>
                </a:lnTo>
                <a:lnTo>
                  <a:pt x="5013325" y="1963737"/>
                </a:lnTo>
                <a:close/>
              </a:path>
              <a:path w="5026025" h="1964054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5026025" h="1964054">
                <a:moveTo>
                  <a:pt x="5000625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5000625" y="12700"/>
                </a:lnTo>
                <a:lnTo>
                  <a:pt x="5000625" y="25400"/>
                </a:lnTo>
                <a:close/>
              </a:path>
              <a:path w="5026025" h="1964054">
                <a:moveTo>
                  <a:pt x="5000625" y="1951037"/>
                </a:moveTo>
                <a:lnTo>
                  <a:pt x="5000625" y="12700"/>
                </a:lnTo>
                <a:lnTo>
                  <a:pt x="5013325" y="25400"/>
                </a:lnTo>
                <a:lnTo>
                  <a:pt x="5026025" y="25400"/>
                </a:lnTo>
                <a:lnTo>
                  <a:pt x="5026025" y="1938337"/>
                </a:lnTo>
                <a:lnTo>
                  <a:pt x="5013325" y="1938337"/>
                </a:lnTo>
                <a:lnTo>
                  <a:pt x="5000625" y="1951037"/>
                </a:lnTo>
                <a:close/>
              </a:path>
              <a:path w="5026025" h="1964054">
                <a:moveTo>
                  <a:pt x="5026025" y="25400"/>
                </a:moveTo>
                <a:lnTo>
                  <a:pt x="5013325" y="25400"/>
                </a:lnTo>
                <a:lnTo>
                  <a:pt x="5000625" y="12700"/>
                </a:lnTo>
                <a:lnTo>
                  <a:pt x="5026025" y="12700"/>
                </a:lnTo>
                <a:lnTo>
                  <a:pt x="5026025" y="25400"/>
                </a:lnTo>
                <a:close/>
              </a:path>
              <a:path w="5026025" h="1964054">
                <a:moveTo>
                  <a:pt x="25400" y="1951037"/>
                </a:moveTo>
                <a:lnTo>
                  <a:pt x="12700" y="1938337"/>
                </a:lnTo>
                <a:lnTo>
                  <a:pt x="25400" y="1938337"/>
                </a:lnTo>
                <a:lnTo>
                  <a:pt x="25400" y="1951037"/>
                </a:lnTo>
                <a:close/>
              </a:path>
              <a:path w="5026025" h="1964054">
                <a:moveTo>
                  <a:pt x="5000625" y="1951037"/>
                </a:moveTo>
                <a:lnTo>
                  <a:pt x="25400" y="1951037"/>
                </a:lnTo>
                <a:lnTo>
                  <a:pt x="25400" y="1938337"/>
                </a:lnTo>
                <a:lnTo>
                  <a:pt x="5000625" y="1938337"/>
                </a:lnTo>
                <a:lnTo>
                  <a:pt x="5000625" y="1951037"/>
                </a:lnTo>
                <a:close/>
              </a:path>
              <a:path w="5026025" h="1964054">
                <a:moveTo>
                  <a:pt x="5026025" y="1951037"/>
                </a:moveTo>
                <a:lnTo>
                  <a:pt x="5000625" y="1951037"/>
                </a:lnTo>
                <a:lnTo>
                  <a:pt x="5013325" y="1938337"/>
                </a:lnTo>
                <a:lnTo>
                  <a:pt x="5026025" y="1938337"/>
                </a:lnTo>
                <a:lnTo>
                  <a:pt x="5026025" y="1951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007802" y="1952624"/>
            <a:ext cx="4842510" cy="4064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83970" marR="60198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0000EF"/>
                </a:solidFill>
                <a:latin typeface="Times New Roman"/>
                <a:cs typeface="Times New Roman"/>
              </a:rPr>
              <a:t>Member</a:t>
            </a:r>
            <a:r>
              <a:rPr dirty="0" sz="2000" spc="-65" b="1">
                <a:solidFill>
                  <a:srgbClr val="0000EF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00EF"/>
                </a:solidFill>
                <a:latin typeface="Times New Roman"/>
                <a:cs typeface="Times New Roman"/>
              </a:rPr>
              <a:t>*Who;</a:t>
            </a:r>
            <a:r>
              <a:rPr dirty="0" sz="2000" spc="-30" b="1">
                <a:solidFill>
                  <a:srgbClr val="0000EF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0000EF"/>
                </a:solidFill>
                <a:latin typeface="Times New Roman"/>
                <a:cs typeface="Times New Roman"/>
              </a:rPr>
              <a:t>//</a:t>
            </a:r>
            <a:r>
              <a:rPr dirty="0" sz="2000" b="1">
                <a:solidFill>
                  <a:srgbClr val="0000EF"/>
                </a:solidFill>
                <a:latin typeface="宋体"/>
                <a:cs typeface="宋体"/>
              </a:rPr>
              <a:t>基类指</a:t>
            </a:r>
            <a:r>
              <a:rPr dirty="0" sz="2000" spc="-5" b="1">
                <a:solidFill>
                  <a:srgbClr val="0000EF"/>
                </a:solidFill>
                <a:latin typeface="宋体"/>
                <a:cs typeface="宋体"/>
              </a:rPr>
              <a:t>针 </a:t>
            </a:r>
            <a:r>
              <a:rPr dirty="0" sz="2000" spc="-5" b="1">
                <a:solidFill>
                  <a:srgbClr val="808080"/>
                </a:solidFill>
                <a:latin typeface="Times New Roman"/>
                <a:cs typeface="Times New Roman"/>
              </a:rPr>
              <a:t>Who=&amp;aMember;</a:t>
            </a:r>
            <a:endParaRPr sz="2000">
              <a:latin typeface="Times New Roman"/>
              <a:cs typeface="Times New Roman"/>
            </a:endParaRPr>
          </a:p>
          <a:p>
            <a:pPr marL="1283970" marR="1593850">
              <a:lnSpc>
                <a:spcPct val="100000"/>
              </a:lnSpc>
            </a:pPr>
            <a:r>
              <a:rPr dirty="0" sz="2000" spc="-5" b="1">
                <a:solidFill>
                  <a:srgbClr val="808080"/>
                </a:solidFill>
                <a:latin typeface="Times New Roman"/>
                <a:cs typeface="Times New Roman"/>
              </a:rPr>
              <a:t>Who-&gt;answer();  </a:t>
            </a:r>
            <a:r>
              <a:rPr dirty="0" sz="2000" b="1">
                <a:solidFill>
                  <a:srgbClr val="808080"/>
                </a:solidFill>
                <a:latin typeface="Times New Roman"/>
                <a:cs typeface="Times New Roman"/>
              </a:rPr>
              <a:t>W</a:t>
            </a:r>
            <a:r>
              <a:rPr dirty="0" sz="2000" spc="-10" b="1">
                <a:solidFill>
                  <a:srgbClr val="808080"/>
                </a:solidFill>
                <a:latin typeface="Times New Roman"/>
                <a:cs typeface="Times New Roman"/>
              </a:rPr>
              <a:t>h</a:t>
            </a:r>
            <a:r>
              <a:rPr dirty="0" sz="2000" spc="-5" b="1">
                <a:solidFill>
                  <a:srgbClr val="808080"/>
                </a:solidFill>
                <a:latin typeface="Times New Roman"/>
                <a:cs typeface="Times New Roman"/>
              </a:rPr>
              <a:t>o=</a:t>
            </a:r>
            <a:r>
              <a:rPr dirty="0" sz="2000" spc="-10" b="1">
                <a:solidFill>
                  <a:srgbClr val="808080"/>
                </a:solidFill>
                <a:latin typeface="Times New Roman"/>
                <a:cs typeface="Times New Roman"/>
              </a:rPr>
              <a:t>&amp;</a:t>
            </a:r>
            <a:r>
              <a:rPr dirty="0" sz="2000" spc="-5" b="1">
                <a:solidFill>
                  <a:srgbClr val="808080"/>
                </a:solidFill>
                <a:latin typeface="Times New Roman"/>
                <a:cs typeface="Times New Roman"/>
              </a:rPr>
              <a:t>a</a:t>
            </a:r>
            <a:r>
              <a:rPr dirty="0" sz="2000" spc="-190" b="1">
                <a:solidFill>
                  <a:srgbClr val="808080"/>
                </a:solidFill>
                <a:latin typeface="Times New Roman"/>
                <a:cs typeface="Times New Roman"/>
              </a:rPr>
              <a:t>T</a:t>
            </a:r>
            <a:r>
              <a:rPr dirty="0" sz="2000" b="1">
                <a:solidFill>
                  <a:srgbClr val="808080"/>
                </a:solidFill>
                <a:latin typeface="Times New Roman"/>
                <a:cs typeface="Times New Roman"/>
              </a:rPr>
              <a:t>e</a:t>
            </a:r>
            <a:r>
              <a:rPr dirty="0" sz="2000" spc="-5" b="1">
                <a:solidFill>
                  <a:srgbClr val="808080"/>
                </a:solidFill>
                <a:latin typeface="Times New Roman"/>
                <a:cs typeface="Times New Roman"/>
              </a:rPr>
              <a:t>a</a:t>
            </a:r>
            <a:r>
              <a:rPr dirty="0" sz="2000" b="1">
                <a:solidFill>
                  <a:srgbClr val="808080"/>
                </a:solidFill>
                <a:latin typeface="Times New Roman"/>
                <a:cs typeface="Times New Roman"/>
              </a:rPr>
              <a:t>c</a:t>
            </a:r>
            <a:r>
              <a:rPr dirty="0" sz="2000" spc="-10" b="1">
                <a:solidFill>
                  <a:srgbClr val="808080"/>
                </a:solidFill>
                <a:latin typeface="Times New Roman"/>
                <a:cs typeface="Times New Roman"/>
              </a:rPr>
              <a:t>h</a:t>
            </a:r>
            <a:r>
              <a:rPr dirty="0" sz="2000" b="1">
                <a:solidFill>
                  <a:srgbClr val="808080"/>
                </a:solidFill>
                <a:latin typeface="Times New Roman"/>
                <a:cs typeface="Times New Roman"/>
              </a:rPr>
              <a:t>er;  </a:t>
            </a:r>
            <a:r>
              <a:rPr dirty="0" sz="2000" spc="-5" b="1">
                <a:solidFill>
                  <a:srgbClr val="808080"/>
                </a:solidFill>
                <a:latin typeface="Times New Roman"/>
                <a:cs typeface="Times New Roman"/>
              </a:rPr>
              <a:t>Who-&gt;answer();  Who=&amp;aStudent;  Who-&gt;answer();</a:t>
            </a:r>
            <a:endParaRPr sz="2000">
              <a:latin typeface="Times New Roman"/>
              <a:cs typeface="Times New Roman"/>
            </a:endParaRPr>
          </a:p>
          <a:p>
            <a:pPr marL="12700" marR="3036570">
              <a:lnSpc>
                <a:spcPct val="99900"/>
              </a:lnSpc>
              <a:spcBef>
                <a:spcPts val="595"/>
              </a:spcBef>
            </a:pPr>
            <a:r>
              <a:rPr dirty="0" sz="2000" b="1">
                <a:solidFill>
                  <a:srgbClr val="993300"/>
                </a:solidFill>
                <a:latin typeface="宋体"/>
                <a:cs typeface="宋体"/>
              </a:rPr>
              <a:t>程序输出结果</a:t>
            </a:r>
            <a:r>
              <a:rPr dirty="0" sz="2000" spc="-5" b="1">
                <a:solidFill>
                  <a:srgbClr val="993300"/>
                </a:solidFill>
                <a:latin typeface="宋体"/>
                <a:cs typeface="宋体"/>
              </a:rPr>
              <a:t>：   </a:t>
            </a:r>
            <a:r>
              <a:rPr dirty="0" sz="2000" b="1">
                <a:solidFill>
                  <a:srgbClr val="993300"/>
                </a:solidFill>
                <a:latin typeface="Times New Roman"/>
                <a:cs typeface="Times New Roman"/>
              </a:rPr>
              <a:t>I am a </a:t>
            </a:r>
            <a:r>
              <a:rPr dirty="0" sz="2000" spc="-30" b="1">
                <a:solidFill>
                  <a:srgbClr val="993300"/>
                </a:solidFill>
                <a:latin typeface="Times New Roman"/>
                <a:cs typeface="Times New Roman"/>
              </a:rPr>
              <a:t>member.  </a:t>
            </a:r>
            <a:r>
              <a:rPr dirty="0" sz="2000" b="1">
                <a:solidFill>
                  <a:srgbClr val="993300"/>
                </a:solidFill>
                <a:latin typeface="Times New Roman"/>
                <a:cs typeface="Times New Roman"/>
              </a:rPr>
              <a:t>I am a </a:t>
            </a:r>
            <a:r>
              <a:rPr dirty="0" sz="2000" spc="-30" b="1">
                <a:solidFill>
                  <a:srgbClr val="993300"/>
                </a:solidFill>
                <a:latin typeface="Times New Roman"/>
                <a:cs typeface="Times New Roman"/>
              </a:rPr>
              <a:t>member.  </a:t>
            </a:r>
            <a:r>
              <a:rPr dirty="0" sz="2000" b="1">
                <a:solidFill>
                  <a:srgbClr val="993300"/>
                </a:solidFill>
                <a:latin typeface="Times New Roman"/>
                <a:cs typeface="Times New Roman"/>
              </a:rPr>
              <a:t>I am a</a:t>
            </a:r>
            <a:r>
              <a:rPr dirty="0" sz="2000" spc="-75" b="1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dirty="0" sz="2000" spc="-30" b="1">
                <a:solidFill>
                  <a:srgbClr val="993300"/>
                </a:solidFill>
                <a:latin typeface="Times New Roman"/>
                <a:cs typeface="Times New Roman"/>
              </a:rPr>
              <a:t>member.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dirty="0" sz="2000" spc="100" b="1">
                <a:solidFill>
                  <a:srgbClr val="993300"/>
                </a:solidFill>
                <a:latin typeface="宋体"/>
                <a:cs typeface="宋体"/>
              </a:rPr>
              <a:t>没有出现程序</a:t>
            </a:r>
            <a:r>
              <a:rPr dirty="0" sz="2000" spc="105" b="1">
                <a:solidFill>
                  <a:srgbClr val="993300"/>
                </a:solidFill>
                <a:latin typeface="宋体"/>
                <a:cs typeface="宋体"/>
              </a:rPr>
              <a:t>设计者期待的随着赋值不</a:t>
            </a:r>
            <a:r>
              <a:rPr dirty="0" sz="2000" spc="-5" b="1">
                <a:solidFill>
                  <a:srgbClr val="993300"/>
                </a:solidFill>
                <a:latin typeface="宋体"/>
                <a:cs typeface="宋体"/>
              </a:rPr>
              <a:t>同 </a:t>
            </a:r>
            <a:r>
              <a:rPr dirty="0" sz="2000" b="1">
                <a:solidFill>
                  <a:srgbClr val="993300"/>
                </a:solidFill>
                <a:latin typeface="宋体"/>
                <a:cs typeface="宋体"/>
              </a:rPr>
              <a:t>而展现不同的结</a:t>
            </a:r>
            <a:r>
              <a:rPr dirty="0" sz="2000" spc="-5" b="1">
                <a:solidFill>
                  <a:srgbClr val="993300"/>
                </a:solidFill>
                <a:latin typeface="宋体"/>
                <a:cs typeface="宋体"/>
              </a:rPr>
              <a:t>果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5927" y="6160134"/>
            <a:ext cx="84137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35" b="1">
                <a:solidFill>
                  <a:srgbClr val="993300"/>
                </a:solidFill>
                <a:latin typeface="宋体"/>
                <a:cs typeface="宋体"/>
              </a:rPr>
              <a:t>这是由于函数</a:t>
            </a:r>
            <a:r>
              <a:rPr dirty="0" sz="1800" spc="30" b="1">
                <a:solidFill>
                  <a:srgbClr val="993300"/>
                </a:solidFill>
                <a:latin typeface="Times New Roman"/>
                <a:cs typeface="Times New Roman"/>
              </a:rPr>
              <a:t>answer()</a:t>
            </a:r>
            <a:r>
              <a:rPr dirty="0" sz="1800" spc="35" b="1">
                <a:solidFill>
                  <a:srgbClr val="993300"/>
                </a:solidFill>
                <a:latin typeface="宋体"/>
                <a:cs typeface="宋体"/>
              </a:rPr>
              <a:t>不是一个虚函数，所有</a:t>
            </a:r>
            <a:r>
              <a:rPr dirty="0" sz="1800" spc="40" b="1">
                <a:solidFill>
                  <a:srgbClr val="993300"/>
                </a:solidFill>
                <a:latin typeface="宋体"/>
                <a:cs typeface="宋体"/>
              </a:rPr>
              <a:t>对它的调用语句都是静态绑定的，</a:t>
            </a:r>
            <a:r>
              <a:rPr dirty="0" sz="1800" spc="-10" b="1">
                <a:solidFill>
                  <a:srgbClr val="993300"/>
                </a:solidFill>
                <a:latin typeface="宋体"/>
                <a:cs typeface="宋体"/>
              </a:rPr>
              <a:t>即 </a:t>
            </a:r>
            <a:r>
              <a:rPr dirty="0" sz="1800" b="1">
                <a:solidFill>
                  <a:srgbClr val="993300"/>
                </a:solidFill>
                <a:latin typeface="宋体"/>
                <a:cs typeface="宋体"/>
              </a:rPr>
              <a:t>三个</a:t>
            </a:r>
            <a:r>
              <a:rPr dirty="0" sz="1800" spc="-5" b="1">
                <a:solidFill>
                  <a:srgbClr val="993300"/>
                </a:solidFill>
                <a:latin typeface="Times New Roman"/>
                <a:cs typeface="Times New Roman"/>
              </a:rPr>
              <a:t>Who-&gt;answer()</a:t>
            </a:r>
            <a:r>
              <a:rPr dirty="0" sz="1800" spc="-5" b="1">
                <a:solidFill>
                  <a:srgbClr val="993300"/>
                </a:solidFill>
                <a:latin typeface="宋体"/>
                <a:cs typeface="宋体"/>
              </a:rPr>
              <a:t>；</a:t>
            </a:r>
            <a:r>
              <a:rPr dirty="0" sz="1800" b="1">
                <a:solidFill>
                  <a:srgbClr val="993300"/>
                </a:solidFill>
                <a:latin typeface="宋体"/>
                <a:cs typeface="宋体"/>
              </a:rPr>
              <a:t>调用执行的是同样的代码</a:t>
            </a:r>
            <a:r>
              <a:rPr dirty="0" sz="1800" spc="-10" b="1">
                <a:solidFill>
                  <a:srgbClr val="993300"/>
                </a:solidFill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52" y="211137"/>
            <a:ext cx="390017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/>
              <a:t>究竟什么是多态</a:t>
            </a:r>
            <a:r>
              <a:rPr dirty="0" sz="3800" spc="-10"/>
              <a:t>？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221615" y="942022"/>
            <a:ext cx="8588375" cy="31838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24765" indent="-342900">
              <a:lnSpc>
                <a:spcPct val="100000"/>
              </a:lnSpc>
              <a:spcBef>
                <a:spcPts val="95"/>
              </a:spcBef>
              <a:buClr>
                <a:srgbClr val="CCCCFF"/>
              </a:buClr>
              <a:buFont typeface="Wingdings"/>
              <a:buChar char=""/>
              <a:tabLst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一个面向对象的系统常常要求一组具有基本语义的</a:t>
            </a:r>
            <a:r>
              <a:rPr dirty="0" sz="2800" spc="-5">
                <a:latin typeface="宋体"/>
                <a:cs typeface="宋体"/>
              </a:rPr>
              <a:t>方 </a:t>
            </a:r>
            <a:r>
              <a:rPr dirty="0" sz="2800">
                <a:latin typeface="宋体"/>
                <a:cs typeface="宋体"/>
              </a:rPr>
              <a:t>法</a:t>
            </a:r>
            <a:r>
              <a:rPr dirty="0" sz="2800" b="1">
                <a:solidFill>
                  <a:srgbClr val="0000E4"/>
                </a:solidFill>
                <a:latin typeface="宋体"/>
                <a:cs typeface="宋体"/>
              </a:rPr>
              <a:t>能在同一个接口（如函数）</a:t>
            </a:r>
            <a:r>
              <a:rPr dirty="0" sz="2800">
                <a:latin typeface="宋体"/>
                <a:cs typeface="宋体"/>
              </a:rPr>
              <a:t>下为不同的对象服务</a:t>
            </a:r>
            <a:r>
              <a:rPr dirty="0" sz="2800" spc="-5">
                <a:latin typeface="宋体"/>
                <a:cs typeface="宋体"/>
              </a:rPr>
              <a:t>（ </a:t>
            </a:r>
            <a:r>
              <a:rPr dirty="0" sz="2800">
                <a:latin typeface="宋体"/>
                <a:cs typeface="宋体"/>
              </a:rPr>
              <a:t>解释为不同不同意义），这就是多态性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algn="just" marL="355600" indent="-342900">
              <a:lnSpc>
                <a:spcPct val="100000"/>
              </a:lnSpc>
              <a:spcBef>
                <a:spcPts val="670"/>
              </a:spcBef>
              <a:buClr>
                <a:srgbClr val="CCCCFF"/>
              </a:buClr>
              <a:buFont typeface="Wingdings"/>
              <a:buChar char=""/>
              <a:tabLst>
                <a:tab pos="355600" algn="l"/>
              </a:tabLst>
            </a:pPr>
            <a:r>
              <a:rPr dirty="0" sz="2800" b="1">
                <a:latin typeface="宋体"/>
                <a:cs typeface="宋体"/>
              </a:rPr>
              <a:t>多态是一种能力，即：同样的消息被不同对象接收</a:t>
            </a:r>
            <a:r>
              <a:rPr dirty="0" sz="2800" spc="-20" b="1">
                <a:latin typeface="宋体"/>
                <a:cs typeface="宋体"/>
              </a:rPr>
              <a:t>时</a:t>
            </a:r>
            <a:endParaRPr sz="2800">
              <a:latin typeface="宋体"/>
              <a:cs typeface="宋体"/>
            </a:endParaRPr>
          </a:p>
          <a:p>
            <a:pPr algn="just" marL="355600">
              <a:lnSpc>
                <a:spcPct val="100000"/>
              </a:lnSpc>
              <a:spcBef>
                <a:spcPts val="15"/>
              </a:spcBef>
            </a:pPr>
            <a:r>
              <a:rPr dirty="0" sz="2800" b="1">
                <a:latin typeface="宋体"/>
                <a:cs typeface="宋体"/>
              </a:rPr>
              <a:t>，产生完全不同的</a:t>
            </a:r>
            <a:r>
              <a:rPr dirty="0" u="heavy" sz="2800" b="1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宋体"/>
                <a:cs typeface="宋体"/>
              </a:rPr>
              <a:t>行</a:t>
            </a:r>
            <a:r>
              <a:rPr dirty="0" u="heavy" sz="2800" spc="-20" b="1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宋体"/>
                <a:cs typeface="宋体"/>
              </a:rPr>
              <a:t>为</a:t>
            </a:r>
            <a:r>
              <a:rPr dirty="0" sz="2800" spc="-620" b="1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2800" spc="-20" b="1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algn="ctr" marR="1269365">
              <a:lnSpc>
                <a:spcPct val="100000"/>
              </a:lnSpc>
              <a:spcBef>
                <a:spcPts val="130"/>
              </a:spcBef>
            </a:pPr>
            <a:r>
              <a:rPr dirty="0" sz="2800" spc="-5" b="1">
                <a:latin typeface="Symbol"/>
                <a:cs typeface="Symbol"/>
              </a:rPr>
              <a:t></a:t>
            </a:r>
            <a:endParaRPr sz="2800">
              <a:latin typeface="Symbol"/>
              <a:cs typeface="Symbol"/>
            </a:endParaRPr>
          </a:p>
          <a:p>
            <a:pPr algn="ctr" marL="319405">
              <a:lnSpc>
                <a:spcPct val="100000"/>
              </a:lnSpc>
              <a:spcBef>
                <a:spcPts val="540"/>
              </a:spcBef>
            </a:pPr>
            <a:r>
              <a:rPr dirty="0" sz="2800" b="1">
                <a:latin typeface="宋体"/>
                <a:cs typeface="宋体"/>
              </a:rPr>
              <a:t>调用同名不同功能的函</a:t>
            </a:r>
            <a:r>
              <a:rPr dirty="0" sz="2800" spc="-20" b="1">
                <a:latin typeface="宋体"/>
                <a:cs typeface="宋体"/>
              </a:rPr>
              <a:t>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615" y="4676568"/>
            <a:ext cx="2502535" cy="111125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lr>
                <a:srgbClr val="CCCCFF"/>
              </a:buClr>
              <a:buFont typeface="Wingdings"/>
              <a:buChar char=""/>
              <a:tabLst>
                <a:tab pos="355600" algn="l"/>
              </a:tabLst>
            </a:pPr>
            <a:r>
              <a:rPr dirty="0" sz="3200">
                <a:latin typeface="宋体"/>
                <a:cs typeface="宋体"/>
              </a:rPr>
              <a:t>多态分类</a:t>
            </a:r>
            <a:r>
              <a:rPr dirty="0" sz="3200" spc="5">
                <a:latin typeface="宋体"/>
                <a:cs typeface="宋体"/>
              </a:rPr>
              <a:t>：</a:t>
            </a:r>
            <a:endParaRPr sz="3200">
              <a:latin typeface="宋体"/>
              <a:cs typeface="宋体"/>
            </a:endParaRPr>
          </a:p>
          <a:p>
            <a:pPr lvl="1" marL="775970" indent="-306705">
              <a:lnSpc>
                <a:spcPct val="100000"/>
              </a:lnSpc>
              <a:spcBef>
                <a:spcPts val="670"/>
              </a:spcBef>
              <a:buClr>
                <a:srgbClr val="CCCCFF"/>
              </a:buClr>
              <a:buSzPct val="96296"/>
              <a:buFont typeface="Wingdings"/>
              <a:buChar char=""/>
              <a:tabLst>
                <a:tab pos="776605" algn="l"/>
              </a:tabLst>
            </a:pPr>
            <a:r>
              <a:rPr dirty="0" sz="2700">
                <a:latin typeface="宋体"/>
                <a:cs typeface="宋体"/>
              </a:rPr>
              <a:t>编译时多态</a:t>
            </a:r>
            <a:endParaRPr sz="27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815" y="6337617"/>
            <a:ext cx="204533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0"/>
              </a:spcBef>
              <a:buClr>
                <a:srgbClr val="CCCCFF"/>
              </a:buClr>
              <a:buSzPct val="96296"/>
              <a:buFont typeface="Wingdings"/>
              <a:buChar char=""/>
              <a:tabLst>
                <a:tab pos="319405" algn="l"/>
              </a:tabLst>
            </a:pPr>
            <a:r>
              <a:rPr dirty="0" sz="2700">
                <a:latin typeface="宋体"/>
                <a:cs typeface="宋体"/>
              </a:rPr>
              <a:t>运行时多态</a:t>
            </a:r>
            <a:endParaRPr sz="27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32138" y="4962931"/>
            <a:ext cx="511745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85615" y="4927091"/>
            <a:ext cx="1430020" cy="429895"/>
          </a:xfrm>
          <a:custGeom>
            <a:avLst/>
            <a:gdLst/>
            <a:ahLst/>
            <a:cxnLst/>
            <a:rect l="l" t="t" r="r" b="b"/>
            <a:pathLst>
              <a:path w="1430020" h="429895">
                <a:moveTo>
                  <a:pt x="0" y="0"/>
                </a:moveTo>
                <a:lnTo>
                  <a:pt x="1429512" y="0"/>
                </a:lnTo>
                <a:lnTo>
                  <a:pt x="1429512" y="429767"/>
                </a:lnTo>
                <a:lnTo>
                  <a:pt x="0" y="429767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75075" y="4916487"/>
            <a:ext cx="1450975" cy="450850"/>
          </a:xfrm>
          <a:custGeom>
            <a:avLst/>
            <a:gdLst/>
            <a:ahLst/>
            <a:cxnLst/>
            <a:rect l="l" t="t" r="r" b="b"/>
            <a:pathLst>
              <a:path w="1450975" h="450850">
                <a:moveTo>
                  <a:pt x="1439862" y="450850"/>
                </a:moveTo>
                <a:lnTo>
                  <a:pt x="11112" y="450850"/>
                </a:lnTo>
                <a:lnTo>
                  <a:pt x="8636" y="450570"/>
                </a:lnTo>
                <a:lnTo>
                  <a:pt x="0" y="439737"/>
                </a:lnTo>
                <a:lnTo>
                  <a:pt x="0" y="11112"/>
                </a:lnTo>
                <a:lnTo>
                  <a:pt x="11112" y="0"/>
                </a:lnTo>
                <a:lnTo>
                  <a:pt x="1439862" y="0"/>
                </a:lnTo>
                <a:lnTo>
                  <a:pt x="1450975" y="11112"/>
                </a:lnTo>
                <a:lnTo>
                  <a:pt x="22225" y="11112"/>
                </a:lnTo>
                <a:lnTo>
                  <a:pt x="11112" y="22225"/>
                </a:lnTo>
                <a:lnTo>
                  <a:pt x="22225" y="22225"/>
                </a:lnTo>
                <a:lnTo>
                  <a:pt x="22225" y="428625"/>
                </a:lnTo>
                <a:lnTo>
                  <a:pt x="11112" y="428625"/>
                </a:lnTo>
                <a:lnTo>
                  <a:pt x="22225" y="439737"/>
                </a:lnTo>
                <a:lnTo>
                  <a:pt x="1450975" y="439737"/>
                </a:lnTo>
                <a:lnTo>
                  <a:pt x="1450695" y="442213"/>
                </a:lnTo>
                <a:lnTo>
                  <a:pt x="1442339" y="450570"/>
                </a:lnTo>
                <a:lnTo>
                  <a:pt x="1439862" y="450850"/>
                </a:lnTo>
                <a:close/>
              </a:path>
              <a:path w="1450975" h="450850">
                <a:moveTo>
                  <a:pt x="22225" y="22225"/>
                </a:moveTo>
                <a:lnTo>
                  <a:pt x="11112" y="22225"/>
                </a:lnTo>
                <a:lnTo>
                  <a:pt x="22225" y="11112"/>
                </a:lnTo>
                <a:lnTo>
                  <a:pt x="22225" y="22225"/>
                </a:lnTo>
                <a:close/>
              </a:path>
              <a:path w="1450975" h="450850">
                <a:moveTo>
                  <a:pt x="1428750" y="22225"/>
                </a:moveTo>
                <a:lnTo>
                  <a:pt x="22225" y="22225"/>
                </a:lnTo>
                <a:lnTo>
                  <a:pt x="22225" y="11112"/>
                </a:lnTo>
                <a:lnTo>
                  <a:pt x="1428750" y="11112"/>
                </a:lnTo>
                <a:lnTo>
                  <a:pt x="1428750" y="22225"/>
                </a:lnTo>
                <a:close/>
              </a:path>
              <a:path w="1450975" h="450850">
                <a:moveTo>
                  <a:pt x="1428750" y="439737"/>
                </a:moveTo>
                <a:lnTo>
                  <a:pt x="1428750" y="11112"/>
                </a:lnTo>
                <a:lnTo>
                  <a:pt x="1439862" y="22225"/>
                </a:lnTo>
                <a:lnTo>
                  <a:pt x="1450975" y="22225"/>
                </a:lnTo>
                <a:lnTo>
                  <a:pt x="1450975" y="428625"/>
                </a:lnTo>
                <a:lnTo>
                  <a:pt x="1439862" y="428625"/>
                </a:lnTo>
                <a:lnTo>
                  <a:pt x="1428750" y="439737"/>
                </a:lnTo>
                <a:close/>
              </a:path>
              <a:path w="1450975" h="450850">
                <a:moveTo>
                  <a:pt x="1450975" y="22225"/>
                </a:moveTo>
                <a:lnTo>
                  <a:pt x="1439862" y="22225"/>
                </a:lnTo>
                <a:lnTo>
                  <a:pt x="1428750" y="11112"/>
                </a:lnTo>
                <a:lnTo>
                  <a:pt x="1450975" y="11112"/>
                </a:lnTo>
                <a:lnTo>
                  <a:pt x="1450975" y="22225"/>
                </a:lnTo>
                <a:close/>
              </a:path>
              <a:path w="1450975" h="450850">
                <a:moveTo>
                  <a:pt x="22225" y="439737"/>
                </a:moveTo>
                <a:lnTo>
                  <a:pt x="11112" y="428625"/>
                </a:lnTo>
                <a:lnTo>
                  <a:pt x="22225" y="428625"/>
                </a:lnTo>
                <a:lnTo>
                  <a:pt x="22225" y="439737"/>
                </a:lnTo>
                <a:close/>
              </a:path>
              <a:path w="1450975" h="450850">
                <a:moveTo>
                  <a:pt x="1428750" y="439737"/>
                </a:moveTo>
                <a:lnTo>
                  <a:pt x="22225" y="439737"/>
                </a:lnTo>
                <a:lnTo>
                  <a:pt x="22225" y="428625"/>
                </a:lnTo>
                <a:lnTo>
                  <a:pt x="1428750" y="428625"/>
                </a:lnTo>
                <a:lnTo>
                  <a:pt x="1428750" y="439737"/>
                </a:lnTo>
                <a:close/>
              </a:path>
              <a:path w="1450975" h="450850">
                <a:moveTo>
                  <a:pt x="1450975" y="439737"/>
                </a:moveTo>
                <a:lnTo>
                  <a:pt x="1428750" y="439737"/>
                </a:lnTo>
                <a:lnTo>
                  <a:pt x="1439862" y="428625"/>
                </a:lnTo>
                <a:lnTo>
                  <a:pt x="1450975" y="428625"/>
                </a:lnTo>
                <a:lnTo>
                  <a:pt x="1450975" y="439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785615" y="4947920"/>
            <a:ext cx="1430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函数重载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85615" y="5713476"/>
            <a:ext cx="1430020" cy="428625"/>
          </a:xfrm>
          <a:custGeom>
            <a:avLst/>
            <a:gdLst/>
            <a:ahLst/>
            <a:cxnLst/>
            <a:rect l="l" t="t" r="r" b="b"/>
            <a:pathLst>
              <a:path w="1430020" h="428625">
                <a:moveTo>
                  <a:pt x="0" y="0"/>
                </a:moveTo>
                <a:lnTo>
                  <a:pt x="1429512" y="0"/>
                </a:lnTo>
                <a:lnTo>
                  <a:pt x="1429512" y="428244"/>
                </a:lnTo>
                <a:lnTo>
                  <a:pt x="0" y="428244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5075" y="5702300"/>
            <a:ext cx="1450975" cy="450850"/>
          </a:xfrm>
          <a:custGeom>
            <a:avLst/>
            <a:gdLst/>
            <a:ahLst/>
            <a:cxnLst/>
            <a:rect l="l" t="t" r="r" b="b"/>
            <a:pathLst>
              <a:path w="1450975" h="450850">
                <a:moveTo>
                  <a:pt x="1439862" y="450850"/>
                </a:moveTo>
                <a:lnTo>
                  <a:pt x="11112" y="450850"/>
                </a:lnTo>
                <a:lnTo>
                  <a:pt x="8636" y="450570"/>
                </a:lnTo>
                <a:lnTo>
                  <a:pt x="0" y="439737"/>
                </a:lnTo>
                <a:lnTo>
                  <a:pt x="0" y="11112"/>
                </a:lnTo>
                <a:lnTo>
                  <a:pt x="11112" y="0"/>
                </a:lnTo>
                <a:lnTo>
                  <a:pt x="1439862" y="0"/>
                </a:lnTo>
                <a:lnTo>
                  <a:pt x="1450975" y="11112"/>
                </a:lnTo>
                <a:lnTo>
                  <a:pt x="22225" y="11112"/>
                </a:lnTo>
                <a:lnTo>
                  <a:pt x="11112" y="22225"/>
                </a:lnTo>
                <a:lnTo>
                  <a:pt x="22225" y="22225"/>
                </a:lnTo>
                <a:lnTo>
                  <a:pt x="22225" y="428625"/>
                </a:lnTo>
                <a:lnTo>
                  <a:pt x="11112" y="428625"/>
                </a:lnTo>
                <a:lnTo>
                  <a:pt x="22225" y="439737"/>
                </a:lnTo>
                <a:lnTo>
                  <a:pt x="1450975" y="439737"/>
                </a:lnTo>
                <a:lnTo>
                  <a:pt x="1450695" y="442213"/>
                </a:lnTo>
                <a:lnTo>
                  <a:pt x="1442339" y="450570"/>
                </a:lnTo>
                <a:lnTo>
                  <a:pt x="1439862" y="450850"/>
                </a:lnTo>
                <a:close/>
              </a:path>
              <a:path w="1450975" h="450850">
                <a:moveTo>
                  <a:pt x="22225" y="22225"/>
                </a:moveTo>
                <a:lnTo>
                  <a:pt x="11112" y="22225"/>
                </a:lnTo>
                <a:lnTo>
                  <a:pt x="22225" y="11112"/>
                </a:lnTo>
                <a:lnTo>
                  <a:pt x="22225" y="22225"/>
                </a:lnTo>
                <a:close/>
              </a:path>
              <a:path w="1450975" h="450850">
                <a:moveTo>
                  <a:pt x="1428750" y="22225"/>
                </a:moveTo>
                <a:lnTo>
                  <a:pt x="22225" y="22225"/>
                </a:lnTo>
                <a:lnTo>
                  <a:pt x="22225" y="11112"/>
                </a:lnTo>
                <a:lnTo>
                  <a:pt x="1428750" y="11112"/>
                </a:lnTo>
                <a:lnTo>
                  <a:pt x="1428750" y="22225"/>
                </a:lnTo>
                <a:close/>
              </a:path>
              <a:path w="1450975" h="450850">
                <a:moveTo>
                  <a:pt x="1428750" y="439737"/>
                </a:moveTo>
                <a:lnTo>
                  <a:pt x="1428750" y="11112"/>
                </a:lnTo>
                <a:lnTo>
                  <a:pt x="1439862" y="22225"/>
                </a:lnTo>
                <a:lnTo>
                  <a:pt x="1450975" y="22225"/>
                </a:lnTo>
                <a:lnTo>
                  <a:pt x="1450975" y="428625"/>
                </a:lnTo>
                <a:lnTo>
                  <a:pt x="1439862" y="428625"/>
                </a:lnTo>
                <a:lnTo>
                  <a:pt x="1428750" y="439737"/>
                </a:lnTo>
                <a:close/>
              </a:path>
              <a:path w="1450975" h="450850">
                <a:moveTo>
                  <a:pt x="1450975" y="22225"/>
                </a:moveTo>
                <a:lnTo>
                  <a:pt x="1439862" y="22225"/>
                </a:lnTo>
                <a:lnTo>
                  <a:pt x="1428750" y="11112"/>
                </a:lnTo>
                <a:lnTo>
                  <a:pt x="1450975" y="11112"/>
                </a:lnTo>
                <a:lnTo>
                  <a:pt x="1450975" y="22225"/>
                </a:lnTo>
                <a:close/>
              </a:path>
              <a:path w="1450975" h="450850">
                <a:moveTo>
                  <a:pt x="22225" y="439737"/>
                </a:moveTo>
                <a:lnTo>
                  <a:pt x="11112" y="428625"/>
                </a:lnTo>
                <a:lnTo>
                  <a:pt x="22225" y="428625"/>
                </a:lnTo>
                <a:lnTo>
                  <a:pt x="22225" y="439737"/>
                </a:lnTo>
                <a:close/>
              </a:path>
              <a:path w="1450975" h="450850">
                <a:moveTo>
                  <a:pt x="1428750" y="439737"/>
                </a:moveTo>
                <a:lnTo>
                  <a:pt x="22225" y="439737"/>
                </a:lnTo>
                <a:lnTo>
                  <a:pt x="22225" y="428625"/>
                </a:lnTo>
                <a:lnTo>
                  <a:pt x="1428750" y="428625"/>
                </a:lnTo>
                <a:lnTo>
                  <a:pt x="1428750" y="439737"/>
                </a:lnTo>
                <a:close/>
              </a:path>
              <a:path w="1450975" h="450850">
                <a:moveTo>
                  <a:pt x="1450975" y="439737"/>
                </a:moveTo>
                <a:lnTo>
                  <a:pt x="1428750" y="439737"/>
                </a:lnTo>
                <a:lnTo>
                  <a:pt x="1439862" y="428625"/>
                </a:lnTo>
                <a:lnTo>
                  <a:pt x="1450975" y="428625"/>
                </a:lnTo>
                <a:lnTo>
                  <a:pt x="1450975" y="439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785615" y="5733732"/>
            <a:ext cx="1430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模版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91200" y="4571987"/>
            <a:ext cx="76200" cy="2286635"/>
          </a:xfrm>
          <a:custGeom>
            <a:avLst/>
            <a:gdLst/>
            <a:ahLst/>
            <a:cxnLst/>
            <a:rect l="l" t="t" r="r" b="b"/>
            <a:pathLst>
              <a:path w="76200" h="2286634">
                <a:moveTo>
                  <a:pt x="49212" y="2281257"/>
                </a:moveTo>
                <a:lnTo>
                  <a:pt x="26987" y="2281242"/>
                </a:lnTo>
                <a:lnTo>
                  <a:pt x="28524" y="0"/>
                </a:lnTo>
                <a:lnTo>
                  <a:pt x="50749" y="25"/>
                </a:lnTo>
                <a:lnTo>
                  <a:pt x="49212" y="2281257"/>
                </a:lnTo>
                <a:close/>
              </a:path>
              <a:path w="76200" h="2286634">
                <a:moveTo>
                  <a:pt x="26984" y="2286012"/>
                </a:moveTo>
                <a:lnTo>
                  <a:pt x="2389" y="2286012"/>
                </a:lnTo>
                <a:lnTo>
                  <a:pt x="0" y="2281224"/>
                </a:lnTo>
                <a:lnTo>
                  <a:pt x="26987" y="2281242"/>
                </a:lnTo>
                <a:lnTo>
                  <a:pt x="26984" y="2286012"/>
                </a:lnTo>
                <a:close/>
              </a:path>
              <a:path w="76200" h="2286634">
                <a:moveTo>
                  <a:pt x="49209" y="2286012"/>
                </a:moveTo>
                <a:lnTo>
                  <a:pt x="26984" y="2286012"/>
                </a:lnTo>
                <a:lnTo>
                  <a:pt x="26987" y="2281242"/>
                </a:lnTo>
                <a:lnTo>
                  <a:pt x="49212" y="2281257"/>
                </a:lnTo>
                <a:lnTo>
                  <a:pt x="49209" y="2286012"/>
                </a:lnTo>
                <a:close/>
              </a:path>
              <a:path w="76200" h="2286634">
                <a:moveTo>
                  <a:pt x="73827" y="2286012"/>
                </a:moveTo>
                <a:lnTo>
                  <a:pt x="49209" y="2286012"/>
                </a:lnTo>
                <a:lnTo>
                  <a:pt x="49212" y="2281257"/>
                </a:lnTo>
                <a:lnTo>
                  <a:pt x="76200" y="2281275"/>
                </a:lnTo>
                <a:lnTo>
                  <a:pt x="73827" y="2286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29884" y="4355591"/>
            <a:ext cx="2571115" cy="358140"/>
          </a:xfrm>
          <a:custGeom>
            <a:avLst/>
            <a:gdLst/>
            <a:ahLst/>
            <a:cxnLst/>
            <a:rect l="l" t="t" r="r" b="b"/>
            <a:pathLst>
              <a:path w="2571115" h="358139">
                <a:moveTo>
                  <a:pt x="0" y="0"/>
                </a:moveTo>
                <a:lnTo>
                  <a:pt x="2570988" y="0"/>
                </a:lnTo>
                <a:lnTo>
                  <a:pt x="2570988" y="358139"/>
                </a:lnTo>
                <a:lnTo>
                  <a:pt x="0" y="358139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18200" y="4344987"/>
            <a:ext cx="2593975" cy="379730"/>
          </a:xfrm>
          <a:custGeom>
            <a:avLst/>
            <a:gdLst/>
            <a:ahLst/>
            <a:cxnLst/>
            <a:rect l="l" t="t" r="r" b="b"/>
            <a:pathLst>
              <a:path w="2593975" h="379729">
                <a:moveTo>
                  <a:pt x="2582862" y="379412"/>
                </a:moveTo>
                <a:lnTo>
                  <a:pt x="11112" y="379412"/>
                </a:lnTo>
                <a:lnTo>
                  <a:pt x="8636" y="379133"/>
                </a:lnTo>
                <a:lnTo>
                  <a:pt x="0" y="368300"/>
                </a:lnTo>
                <a:lnTo>
                  <a:pt x="0" y="11112"/>
                </a:lnTo>
                <a:lnTo>
                  <a:pt x="11112" y="0"/>
                </a:lnTo>
                <a:lnTo>
                  <a:pt x="2582862" y="0"/>
                </a:lnTo>
                <a:lnTo>
                  <a:pt x="2593975" y="11112"/>
                </a:lnTo>
                <a:lnTo>
                  <a:pt x="22225" y="11112"/>
                </a:lnTo>
                <a:lnTo>
                  <a:pt x="11112" y="22225"/>
                </a:lnTo>
                <a:lnTo>
                  <a:pt x="22225" y="22225"/>
                </a:lnTo>
                <a:lnTo>
                  <a:pt x="22225" y="357187"/>
                </a:lnTo>
                <a:lnTo>
                  <a:pt x="11112" y="357187"/>
                </a:lnTo>
                <a:lnTo>
                  <a:pt x="22225" y="368300"/>
                </a:lnTo>
                <a:lnTo>
                  <a:pt x="2593975" y="368300"/>
                </a:lnTo>
                <a:lnTo>
                  <a:pt x="2593695" y="370776"/>
                </a:lnTo>
                <a:lnTo>
                  <a:pt x="2585339" y="379133"/>
                </a:lnTo>
                <a:lnTo>
                  <a:pt x="2582862" y="379412"/>
                </a:lnTo>
                <a:close/>
              </a:path>
              <a:path w="2593975" h="379729">
                <a:moveTo>
                  <a:pt x="22225" y="22225"/>
                </a:moveTo>
                <a:lnTo>
                  <a:pt x="11112" y="22225"/>
                </a:lnTo>
                <a:lnTo>
                  <a:pt x="22225" y="11112"/>
                </a:lnTo>
                <a:lnTo>
                  <a:pt x="22225" y="22225"/>
                </a:lnTo>
                <a:close/>
              </a:path>
              <a:path w="2593975" h="379729">
                <a:moveTo>
                  <a:pt x="2571750" y="22225"/>
                </a:moveTo>
                <a:lnTo>
                  <a:pt x="22225" y="22225"/>
                </a:lnTo>
                <a:lnTo>
                  <a:pt x="22225" y="11112"/>
                </a:lnTo>
                <a:lnTo>
                  <a:pt x="2571750" y="11112"/>
                </a:lnTo>
                <a:lnTo>
                  <a:pt x="2571750" y="22225"/>
                </a:lnTo>
                <a:close/>
              </a:path>
              <a:path w="2593975" h="379729">
                <a:moveTo>
                  <a:pt x="2571750" y="368300"/>
                </a:moveTo>
                <a:lnTo>
                  <a:pt x="2571750" y="11112"/>
                </a:lnTo>
                <a:lnTo>
                  <a:pt x="2582862" y="22225"/>
                </a:lnTo>
                <a:lnTo>
                  <a:pt x="2593975" y="22225"/>
                </a:lnTo>
                <a:lnTo>
                  <a:pt x="2593975" y="357187"/>
                </a:lnTo>
                <a:lnTo>
                  <a:pt x="2582862" y="357187"/>
                </a:lnTo>
                <a:lnTo>
                  <a:pt x="2571750" y="368300"/>
                </a:lnTo>
                <a:close/>
              </a:path>
              <a:path w="2593975" h="379729">
                <a:moveTo>
                  <a:pt x="2593975" y="22225"/>
                </a:moveTo>
                <a:lnTo>
                  <a:pt x="2582862" y="22225"/>
                </a:lnTo>
                <a:lnTo>
                  <a:pt x="2571750" y="11112"/>
                </a:lnTo>
                <a:lnTo>
                  <a:pt x="2593975" y="11112"/>
                </a:lnTo>
                <a:lnTo>
                  <a:pt x="2593975" y="22225"/>
                </a:lnTo>
                <a:close/>
              </a:path>
              <a:path w="2593975" h="379729">
                <a:moveTo>
                  <a:pt x="22225" y="368300"/>
                </a:moveTo>
                <a:lnTo>
                  <a:pt x="11112" y="357187"/>
                </a:lnTo>
                <a:lnTo>
                  <a:pt x="22225" y="357187"/>
                </a:lnTo>
                <a:lnTo>
                  <a:pt x="22225" y="368300"/>
                </a:lnTo>
                <a:close/>
              </a:path>
              <a:path w="2593975" h="379729">
                <a:moveTo>
                  <a:pt x="2571750" y="368300"/>
                </a:moveTo>
                <a:lnTo>
                  <a:pt x="22225" y="368300"/>
                </a:lnTo>
                <a:lnTo>
                  <a:pt x="22225" y="357187"/>
                </a:lnTo>
                <a:lnTo>
                  <a:pt x="2571750" y="357187"/>
                </a:lnTo>
                <a:lnTo>
                  <a:pt x="2571750" y="368300"/>
                </a:lnTo>
                <a:close/>
              </a:path>
              <a:path w="2593975" h="379729">
                <a:moveTo>
                  <a:pt x="2593975" y="368300"/>
                </a:moveTo>
                <a:lnTo>
                  <a:pt x="2571750" y="368300"/>
                </a:lnTo>
                <a:lnTo>
                  <a:pt x="2582862" y="357187"/>
                </a:lnTo>
                <a:lnTo>
                  <a:pt x="2593975" y="357187"/>
                </a:lnTo>
                <a:lnTo>
                  <a:pt x="2593975" y="368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929884" y="4376420"/>
            <a:ext cx="2571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804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实现机制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29755" y="5285232"/>
            <a:ext cx="1428115" cy="428625"/>
          </a:xfrm>
          <a:custGeom>
            <a:avLst/>
            <a:gdLst/>
            <a:ahLst/>
            <a:cxnLst/>
            <a:rect l="l" t="t" r="r" b="b"/>
            <a:pathLst>
              <a:path w="1428115" h="428625">
                <a:moveTo>
                  <a:pt x="0" y="0"/>
                </a:moveTo>
                <a:lnTo>
                  <a:pt x="1427988" y="0"/>
                </a:lnTo>
                <a:lnTo>
                  <a:pt x="1427988" y="428243"/>
                </a:lnTo>
                <a:lnTo>
                  <a:pt x="0" y="428243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18262" y="5273675"/>
            <a:ext cx="1450975" cy="450850"/>
          </a:xfrm>
          <a:custGeom>
            <a:avLst/>
            <a:gdLst/>
            <a:ahLst/>
            <a:cxnLst/>
            <a:rect l="l" t="t" r="r" b="b"/>
            <a:pathLst>
              <a:path w="1450975" h="450850">
                <a:moveTo>
                  <a:pt x="1439862" y="450850"/>
                </a:moveTo>
                <a:lnTo>
                  <a:pt x="11112" y="450850"/>
                </a:lnTo>
                <a:lnTo>
                  <a:pt x="8636" y="450570"/>
                </a:lnTo>
                <a:lnTo>
                  <a:pt x="0" y="439737"/>
                </a:lnTo>
                <a:lnTo>
                  <a:pt x="0" y="11112"/>
                </a:lnTo>
                <a:lnTo>
                  <a:pt x="11112" y="0"/>
                </a:lnTo>
                <a:lnTo>
                  <a:pt x="1439862" y="0"/>
                </a:lnTo>
                <a:lnTo>
                  <a:pt x="1450975" y="11112"/>
                </a:lnTo>
                <a:lnTo>
                  <a:pt x="22225" y="11112"/>
                </a:lnTo>
                <a:lnTo>
                  <a:pt x="11112" y="22225"/>
                </a:lnTo>
                <a:lnTo>
                  <a:pt x="22225" y="22225"/>
                </a:lnTo>
                <a:lnTo>
                  <a:pt x="22225" y="428625"/>
                </a:lnTo>
                <a:lnTo>
                  <a:pt x="11112" y="428625"/>
                </a:lnTo>
                <a:lnTo>
                  <a:pt x="22225" y="439737"/>
                </a:lnTo>
                <a:lnTo>
                  <a:pt x="1450975" y="439737"/>
                </a:lnTo>
                <a:lnTo>
                  <a:pt x="1450695" y="442213"/>
                </a:lnTo>
                <a:lnTo>
                  <a:pt x="1442339" y="450570"/>
                </a:lnTo>
                <a:lnTo>
                  <a:pt x="1439862" y="450850"/>
                </a:lnTo>
                <a:close/>
              </a:path>
              <a:path w="1450975" h="450850">
                <a:moveTo>
                  <a:pt x="22225" y="22225"/>
                </a:moveTo>
                <a:lnTo>
                  <a:pt x="11112" y="22225"/>
                </a:lnTo>
                <a:lnTo>
                  <a:pt x="22225" y="11112"/>
                </a:lnTo>
                <a:lnTo>
                  <a:pt x="22225" y="22225"/>
                </a:lnTo>
                <a:close/>
              </a:path>
              <a:path w="1450975" h="450850">
                <a:moveTo>
                  <a:pt x="1428750" y="22225"/>
                </a:moveTo>
                <a:lnTo>
                  <a:pt x="22225" y="22225"/>
                </a:lnTo>
                <a:lnTo>
                  <a:pt x="22225" y="11112"/>
                </a:lnTo>
                <a:lnTo>
                  <a:pt x="1428750" y="11112"/>
                </a:lnTo>
                <a:lnTo>
                  <a:pt x="1428750" y="22225"/>
                </a:lnTo>
                <a:close/>
              </a:path>
              <a:path w="1450975" h="450850">
                <a:moveTo>
                  <a:pt x="1428750" y="439737"/>
                </a:moveTo>
                <a:lnTo>
                  <a:pt x="1428750" y="11112"/>
                </a:lnTo>
                <a:lnTo>
                  <a:pt x="1439862" y="22225"/>
                </a:lnTo>
                <a:lnTo>
                  <a:pt x="1450975" y="22225"/>
                </a:lnTo>
                <a:lnTo>
                  <a:pt x="1450975" y="428625"/>
                </a:lnTo>
                <a:lnTo>
                  <a:pt x="1439862" y="428625"/>
                </a:lnTo>
                <a:lnTo>
                  <a:pt x="1428750" y="439737"/>
                </a:lnTo>
                <a:close/>
              </a:path>
              <a:path w="1450975" h="450850">
                <a:moveTo>
                  <a:pt x="1450975" y="22225"/>
                </a:moveTo>
                <a:lnTo>
                  <a:pt x="1439862" y="22225"/>
                </a:lnTo>
                <a:lnTo>
                  <a:pt x="1428750" y="11112"/>
                </a:lnTo>
                <a:lnTo>
                  <a:pt x="1450975" y="11112"/>
                </a:lnTo>
                <a:lnTo>
                  <a:pt x="1450975" y="22225"/>
                </a:lnTo>
                <a:close/>
              </a:path>
              <a:path w="1450975" h="450850">
                <a:moveTo>
                  <a:pt x="22225" y="439737"/>
                </a:moveTo>
                <a:lnTo>
                  <a:pt x="11112" y="428625"/>
                </a:lnTo>
                <a:lnTo>
                  <a:pt x="22225" y="428625"/>
                </a:lnTo>
                <a:lnTo>
                  <a:pt x="22225" y="439737"/>
                </a:lnTo>
                <a:close/>
              </a:path>
              <a:path w="1450975" h="450850">
                <a:moveTo>
                  <a:pt x="1428750" y="439737"/>
                </a:moveTo>
                <a:lnTo>
                  <a:pt x="22225" y="439737"/>
                </a:lnTo>
                <a:lnTo>
                  <a:pt x="22225" y="428625"/>
                </a:lnTo>
                <a:lnTo>
                  <a:pt x="1428750" y="428625"/>
                </a:lnTo>
                <a:lnTo>
                  <a:pt x="1428750" y="439737"/>
                </a:lnTo>
                <a:close/>
              </a:path>
              <a:path w="1450975" h="450850">
                <a:moveTo>
                  <a:pt x="1450975" y="439737"/>
                </a:moveTo>
                <a:lnTo>
                  <a:pt x="1428750" y="439737"/>
                </a:lnTo>
                <a:lnTo>
                  <a:pt x="1439862" y="428625"/>
                </a:lnTo>
                <a:lnTo>
                  <a:pt x="1450975" y="428625"/>
                </a:lnTo>
                <a:lnTo>
                  <a:pt x="1450975" y="439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429755" y="5305107"/>
            <a:ext cx="1428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静态绑定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71744" y="4927091"/>
            <a:ext cx="215265" cy="1214755"/>
          </a:xfrm>
          <a:custGeom>
            <a:avLst/>
            <a:gdLst/>
            <a:ahLst/>
            <a:cxnLst/>
            <a:rect l="l" t="t" r="r" b="b"/>
            <a:pathLst>
              <a:path w="215264" h="1214754">
                <a:moveTo>
                  <a:pt x="0" y="1214628"/>
                </a:moveTo>
                <a:lnTo>
                  <a:pt x="0" y="0"/>
                </a:lnTo>
                <a:lnTo>
                  <a:pt x="41942" y="1696"/>
                </a:lnTo>
                <a:lnTo>
                  <a:pt x="76190" y="5667"/>
                </a:lnTo>
                <a:lnTo>
                  <a:pt x="99394" y="11376"/>
                </a:lnTo>
                <a:lnTo>
                  <a:pt x="108203" y="18287"/>
                </a:lnTo>
                <a:lnTo>
                  <a:pt x="108203" y="589788"/>
                </a:lnTo>
                <a:lnTo>
                  <a:pt x="116241" y="596781"/>
                </a:lnTo>
                <a:lnTo>
                  <a:pt x="139007" y="602484"/>
                </a:lnTo>
                <a:lnTo>
                  <a:pt x="172994" y="606325"/>
                </a:lnTo>
                <a:lnTo>
                  <a:pt x="214693" y="607733"/>
                </a:lnTo>
                <a:lnTo>
                  <a:pt x="172994" y="609149"/>
                </a:lnTo>
                <a:lnTo>
                  <a:pt x="139007" y="613062"/>
                </a:lnTo>
                <a:lnTo>
                  <a:pt x="116241" y="618968"/>
                </a:lnTo>
                <a:lnTo>
                  <a:pt x="108203" y="626363"/>
                </a:lnTo>
                <a:lnTo>
                  <a:pt x="108203" y="1196340"/>
                </a:lnTo>
                <a:lnTo>
                  <a:pt x="99394" y="1203715"/>
                </a:lnTo>
                <a:lnTo>
                  <a:pt x="76190" y="1209579"/>
                </a:lnTo>
                <a:lnTo>
                  <a:pt x="41942" y="1213395"/>
                </a:lnTo>
                <a:lnTo>
                  <a:pt x="0" y="121462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72036" y="4916487"/>
            <a:ext cx="226060" cy="1257300"/>
          </a:xfrm>
          <a:custGeom>
            <a:avLst/>
            <a:gdLst/>
            <a:ahLst/>
            <a:cxnLst/>
            <a:rect l="l" t="t" r="r" b="b"/>
            <a:pathLst>
              <a:path w="226060" h="1257300">
                <a:moveTo>
                  <a:pt x="118363" y="33020"/>
                </a:moveTo>
                <a:lnTo>
                  <a:pt x="97853" y="33020"/>
                </a:lnTo>
                <a:lnTo>
                  <a:pt x="97167" y="31750"/>
                </a:lnTo>
                <a:lnTo>
                  <a:pt x="96989" y="31750"/>
                </a:lnTo>
                <a:lnTo>
                  <a:pt x="96208" y="29485"/>
                </a:lnTo>
                <a:lnTo>
                  <a:pt x="96138" y="27939"/>
                </a:lnTo>
                <a:lnTo>
                  <a:pt x="80772" y="27939"/>
                </a:lnTo>
                <a:lnTo>
                  <a:pt x="73850" y="26670"/>
                </a:lnTo>
                <a:lnTo>
                  <a:pt x="74193" y="26670"/>
                </a:lnTo>
                <a:lnTo>
                  <a:pt x="66586" y="25400"/>
                </a:lnTo>
                <a:lnTo>
                  <a:pt x="66878" y="25400"/>
                </a:lnTo>
                <a:lnTo>
                  <a:pt x="58623" y="24129"/>
                </a:lnTo>
                <a:lnTo>
                  <a:pt x="50279" y="24129"/>
                </a:lnTo>
                <a:lnTo>
                  <a:pt x="40906" y="22860"/>
                </a:lnTo>
                <a:lnTo>
                  <a:pt x="31483" y="22860"/>
                </a:lnTo>
                <a:lnTo>
                  <a:pt x="21209" y="21589"/>
                </a:lnTo>
                <a:lnTo>
                  <a:pt x="0" y="21589"/>
                </a:lnTo>
                <a:lnTo>
                  <a:pt x="177" y="0"/>
                </a:lnTo>
                <a:lnTo>
                  <a:pt x="32626" y="0"/>
                </a:lnTo>
                <a:lnTo>
                  <a:pt x="42684" y="1270"/>
                </a:lnTo>
                <a:lnTo>
                  <a:pt x="52285" y="1270"/>
                </a:lnTo>
                <a:lnTo>
                  <a:pt x="91884" y="7620"/>
                </a:lnTo>
                <a:lnTo>
                  <a:pt x="97256" y="8889"/>
                </a:lnTo>
                <a:lnTo>
                  <a:pt x="97955" y="8889"/>
                </a:lnTo>
                <a:lnTo>
                  <a:pt x="102463" y="11429"/>
                </a:lnTo>
                <a:lnTo>
                  <a:pt x="103428" y="11429"/>
                </a:lnTo>
                <a:lnTo>
                  <a:pt x="107035" y="12700"/>
                </a:lnTo>
                <a:lnTo>
                  <a:pt x="108470" y="13970"/>
                </a:lnTo>
                <a:lnTo>
                  <a:pt x="111112" y="15239"/>
                </a:lnTo>
                <a:lnTo>
                  <a:pt x="112649" y="16510"/>
                </a:lnTo>
                <a:lnTo>
                  <a:pt x="113601" y="17779"/>
                </a:lnTo>
                <a:lnTo>
                  <a:pt x="114846" y="19050"/>
                </a:lnTo>
                <a:lnTo>
                  <a:pt x="115531" y="20320"/>
                </a:lnTo>
                <a:lnTo>
                  <a:pt x="116801" y="21589"/>
                </a:lnTo>
                <a:lnTo>
                  <a:pt x="117221" y="22860"/>
                </a:lnTo>
                <a:lnTo>
                  <a:pt x="117754" y="24129"/>
                </a:lnTo>
                <a:lnTo>
                  <a:pt x="118097" y="25400"/>
                </a:lnTo>
                <a:lnTo>
                  <a:pt x="118363" y="27939"/>
                </a:lnTo>
                <a:lnTo>
                  <a:pt x="118363" y="33020"/>
                </a:lnTo>
                <a:close/>
              </a:path>
              <a:path w="226060" h="1257300">
                <a:moveTo>
                  <a:pt x="96138" y="29210"/>
                </a:moveTo>
                <a:lnTo>
                  <a:pt x="86525" y="29210"/>
                </a:lnTo>
                <a:lnTo>
                  <a:pt x="80352" y="27939"/>
                </a:lnTo>
                <a:lnTo>
                  <a:pt x="96138" y="27939"/>
                </a:lnTo>
                <a:lnTo>
                  <a:pt x="96138" y="29210"/>
                </a:lnTo>
                <a:close/>
              </a:path>
              <a:path w="226060" h="1257300">
                <a:moveTo>
                  <a:pt x="96138" y="32427"/>
                </a:moveTo>
                <a:lnTo>
                  <a:pt x="94221" y="31750"/>
                </a:lnTo>
                <a:lnTo>
                  <a:pt x="95186" y="31750"/>
                </a:lnTo>
                <a:lnTo>
                  <a:pt x="90677" y="30479"/>
                </a:lnTo>
                <a:lnTo>
                  <a:pt x="91363" y="30479"/>
                </a:lnTo>
                <a:lnTo>
                  <a:pt x="86004" y="29210"/>
                </a:lnTo>
                <a:lnTo>
                  <a:pt x="96113" y="29210"/>
                </a:lnTo>
                <a:lnTo>
                  <a:pt x="96138" y="32427"/>
                </a:lnTo>
                <a:close/>
              </a:path>
              <a:path w="226060" h="1257300">
                <a:moveTo>
                  <a:pt x="96138" y="29283"/>
                </a:moveTo>
                <a:close/>
              </a:path>
              <a:path w="226060" h="1257300">
                <a:moveTo>
                  <a:pt x="97634" y="32956"/>
                </a:moveTo>
                <a:lnTo>
                  <a:pt x="96138" y="32427"/>
                </a:lnTo>
                <a:lnTo>
                  <a:pt x="96138" y="29440"/>
                </a:lnTo>
                <a:lnTo>
                  <a:pt x="96253" y="30479"/>
                </a:lnTo>
                <a:lnTo>
                  <a:pt x="96551" y="30479"/>
                </a:lnTo>
                <a:lnTo>
                  <a:pt x="96989" y="31750"/>
                </a:lnTo>
                <a:lnTo>
                  <a:pt x="96380" y="31750"/>
                </a:lnTo>
                <a:lnTo>
                  <a:pt x="97634" y="32956"/>
                </a:lnTo>
                <a:close/>
              </a:path>
              <a:path w="226060" h="1257300">
                <a:moveTo>
                  <a:pt x="96551" y="30479"/>
                </a:moveTo>
                <a:lnTo>
                  <a:pt x="96253" y="30479"/>
                </a:lnTo>
                <a:lnTo>
                  <a:pt x="96208" y="29485"/>
                </a:lnTo>
                <a:lnTo>
                  <a:pt x="96551" y="30479"/>
                </a:lnTo>
                <a:close/>
              </a:path>
              <a:path w="226060" h="1257300">
                <a:moveTo>
                  <a:pt x="97792" y="33011"/>
                </a:moveTo>
                <a:lnTo>
                  <a:pt x="97634" y="32956"/>
                </a:lnTo>
                <a:lnTo>
                  <a:pt x="96380" y="31750"/>
                </a:lnTo>
                <a:lnTo>
                  <a:pt x="97792" y="33011"/>
                </a:lnTo>
                <a:close/>
              </a:path>
              <a:path w="226060" h="1257300">
                <a:moveTo>
                  <a:pt x="97781" y="32990"/>
                </a:moveTo>
                <a:lnTo>
                  <a:pt x="96380" y="31750"/>
                </a:lnTo>
                <a:lnTo>
                  <a:pt x="96583" y="31750"/>
                </a:lnTo>
                <a:lnTo>
                  <a:pt x="97740" y="32906"/>
                </a:lnTo>
                <a:close/>
              </a:path>
              <a:path w="226060" h="1257300">
                <a:moveTo>
                  <a:pt x="97740" y="32906"/>
                </a:moveTo>
                <a:lnTo>
                  <a:pt x="96583" y="31750"/>
                </a:lnTo>
                <a:lnTo>
                  <a:pt x="97167" y="31750"/>
                </a:lnTo>
                <a:lnTo>
                  <a:pt x="97740" y="32906"/>
                </a:lnTo>
                <a:close/>
              </a:path>
              <a:path w="226060" h="1257300">
                <a:moveTo>
                  <a:pt x="140639" y="601979"/>
                </a:moveTo>
                <a:lnTo>
                  <a:pt x="96253" y="601979"/>
                </a:lnTo>
                <a:lnTo>
                  <a:pt x="96138" y="32427"/>
                </a:lnTo>
                <a:lnTo>
                  <a:pt x="97634" y="32956"/>
                </a:lnTo>
                <a:lnTo>
                  <a:pt x="97485" y="33020"/>
                </a:lnTo>
                <a:lnTo>
                  <a:pt x="98425" y="34289"/>
                </a:lnTo>
                <a:lnTo>
                  <a:pt x="118363" y="34289"/>
                </a:lnTo>
                <a:lnTo>
                  <a:pt x="118363" y="594360"/>
                </a:lnTo>
                <a:lnTo>
                  <a:pt x="115468" y="594360"/>
                </a:lnTo>
                <a:lnTo>
                  <a:pt x="117005" y="595629"/>
                </a:lnTo>
                <a:lnTo>
                  <a:pt x="116674" y="595629"/>
                </a:lnTo>
                <a:lnTo>
                  <a:pt x="117399" y="595885"/>
                </a:lnTo>
                <a:lnTo>
                  <a:pt x="117695" y="596476"/>
                </a:lnTo>
                <a:lnTo>
                  <a:pt x="118363" y="599439"/>
                </a:lnTo>
                <a:lnTo>
                  <a:pt x="127965" y="599439"/>
                </a:lnTo>
                <a:lnTo>
                  <a:pt x="134137" y="600710"/>
                </a:lnTo>
                <a:lnTo>
                  <a:pt x="133718" y="600710"/>
                </a:lnTo>
                <a:lnTo>
                  <a:pt x="140639" y="601979"/>
                </a:lnTo>
                <a:close/>
              </a:path>
              <a:path w="226060" h="1257300">
                <a:moveTo>
                  <a:pt x="97853" y="33020"/>
                </a:moveTo>
                <a:close/>
              </a:path>
              <a:path w="226060" h="1257300">
                <a:moveTo>
                  <a:pt x="97882" y="33194"/>
                </a:moveTo>
                <a:lnTo>
                  <a:pt x="97634" y="32956"/>
                </a:lnTo>
                <a:lnTo>
                  <a:pt x="97796" y="33020"/>
                </a:lnTo>
                <a:lnTo>
                  <a:pt x="97882" y="33194"/>
                </a:lnTo>
                <a:close/>
              </a:path>
              <a:path w="226060" h="1257300">
                <a:moveTo>
                  <a:pt x="118363" y="34289"/>
                </a:moveTo>
                <a:lnTo>
                  <a:pt x="99021" y="34289"/>
                </a:lnTo>
                <a:lnTo>
                  <a:pt x="97882" y="33194"/>
                </a:lnTo>
                <a:lnTo>
                  <a:pt x="97792" y="33011"/>
                </a:lnTo>
                <a:lnTo>
                  <a:pt x="118363" y="33020"/>
                </a:lnTo>
                <a:lnTo>
                  <a:pt x="118363" y="34289"/>
                </a:lnTo>
                <a:close/>
              </a:path>
              <a:path w="226060" h="1257300">
                <a:moveTo>
                  <a:pt x="98425" y="34289"/>
                </a:moveTo>
                <a:lnTo>
                  <a:pt x="97485" y="33020"/>
                </a:lnTo>
                <a:lnTo>
                  <a:pt x="98011" y="33455"/>
                </a:lnTo>
                <a:lnTo>
                  <a:pt x="98425" y="34289"/>
                </a:lnTo>
                <a:close/>
              </a:path>
              <a:path w="226060" h="1257300">
                <a:moveTo>
                  <a:pt x="98011" y="33455"/>
                </a:moveTo>
                <a:lnTo>
                  <a:pt x="97485" y="33020"/>
                </a:lnTo>
                <a:lnTo>
                  <a:pt x="97701" y="33020"/>
                </a:lnTo>
                <a:lnTo>
                  <a:pt x="97882" y="33194"/>
                </a:lnTo>
                <a:lnTo>
                  <a:pt x="98011" y="33455"/>
                </a:lnTo>
                <a:close/>
              </a:path>
              <a:path w="226060" h="1257300">
                <a:moveTo>
                  <a:pt x="99021" y="34289"/>
                </a:moveTo>
                <a:lnTo>
                  <a:pt x="98425" y="34289"/>
                </a:lnTo>
                <a:lnTo>
                  <a:pt x="98011" y="33455"/>
                </a:lnTo>
                <a:lnTo>
                  <a:pt x="99021" y="34289"/>
                </a:lnTo>
                <a:close/>
              </a:path>
              <a:path w="226060" h="1257300">
                <a:moveTo>
                  <a:pt x="117005" y="595629"/>
                </a:moveTo>
                <a:lnTo>
                  <a:pt x="115468" y="594360"/>
                </a:lnTo>
                <a:lnTo>
                  <a:pt x="116394" y="594805"/>
                </a:lnTo>
                <a:lnTo>
                  <a:pt x="117005" y="595629"/>
                </a:lnTo>
                <a:close/>
              </a:path>
              <a:path w="226060" h="1257300">
                <a:moveTo>
                  <a:pt x="116394" y="594805"/>
                </a:moveTo>
                <a:lnTo>
                  <a:pt x="115468" y="594360"/>
                </a:lnTo>
                <a:lnTo>
                  <a:pt x="116065" y="594360"/>
                </a:lnTo>
                <a:lnTo>
                  <a:pt x="116394" y="594805"/>
                </a:lnTo>
                <a:close/>
              </a:path>
              <a:path w="226060" h="1257300">
                <a:moveTo>
                  <a:pt x="117006" y="595099"/>
                </a:moveTo>
                <a:lnTo>
                  <a:pt x="116607" y="594907"/>
                </a:lnTo>
                <a:lnTo>
                  <a:pt x="116065" y="594360"/>
                </a:lnTo>
                <a:lnTo>
                  <a:pt x="116636" y="594360"/>
                </a:lnTo>
                <a:lnTo>
                  <a:pt x="117006" y="595099"/>
                </a:lnTo>
                <a:close/>
              </a:path>
              <a:path w="226060" h="1257300">
                <a:moveTo>
                  <a:pt x="117046" y="595118"/>
                </a:moveTo>
                <a:lnTo>
                  <a:pt x="116636" y="594360"/>
                </a:lnTo>
                <a:lnTo>
                  <a:pt x="117046" y="595118"/>
                </a:lnTo>
                <a:close/>
              </a:path>
              <a:path w="226060" h="1257300">
                <a:moveTo>
                  <a:pt x="118363" y="596224"/>
                </a:moveTo>
                <a:lnTo>
                  <a:pt x="117605" y="595957"/>
                </a:lnTo>
                <a:lnTo>
                  <a:pt x="117500" y="595629"/>
                </a:lnTo>
                <a:lnTo>
                  <a:pt x="118110" y="595629"/>
                </a:lnTo>
                <a:lnTo>
                  <a:pt x="117046" y="595118"/>
                </a:lnTo>
                <a:lnTo>
                  <a:pt x="116636" y="594360"/>
                </a:lnTo>
                <a:lnTo>
                  <a:pt x="118363" y="594360"/>
                </a:lnTo>
                <a:lnTo>
                  <a:pt x="118363" y="596224"/>
                </a:lnTo>
                <a:close/>
              </a:path>
              <a:path w="226060" h="1257300">
                <a:moveTo>
                  <a:pt x="117271" y="595629"/>
                </a:moveTo>
                <a:lnTo>
                  <a:pt x="117005" y="595629"/>
                </a:lnTo>
                <a:lnTo>
                  <a:pt x="116394" y="594805"/>
                </a:lnTo>
                <a:lnTo>
                  <a:pt x="116607" y="594907"/>
                </a:lnTo>
                <a:lnTo>
                  <a:pt x="117219" y="595526"/>
                </a:lnTo>
                <a:close/>
              </a:path>
              <a:path w="226060" h="1257300">
                <a:moveTo>
                  <a:pt x="117219" y="595526"/>
                </a:moveTo>
                <a:lnTo>
                  <a:pt x="116607" y="594907"/>
                </a:lnTo>
                <a:lnTo>
                  <a:pt x="117016" y="595118"/>
                </a:lnTo>
                <a:lnTo>
                  <a:pt x="117219" y="595526"/>
                </a:lnTo>
                <a:close/>
              </a:path>
              <a:path w="226060" h="1257300">
                <a:moveTo>
                  <a:pt x="117322" y="595629"/>
                </a:moveTo>
                <a:lnTo>
                  <a:pt x="117006" y="595099"/>
                </a:lnTo>
                <a:lnTo>
                  <a:pt x="117322" y="595629"/>
                </a:lnTo>
                <a:close/>
              </a:path>
              <a:path w="226060" h="1257300">
                <a:moveTo>
                  <a:pt x="118110" y="595629"/>
                </a:moveTo>
                <a:lnTo>
                  <a:pt x="117322" y="595629"/>
                </a:lnTo>
                <a:lnTo>
                  <a:pt x="117046" y="595118"/>
                </a:lnTo>
                <a:lnTo>
                  <a:pt x="118110" y="595629"/>
                </a:lnTo>
                <a:close/>
              </a:path>
              <a:path w="226060" h="1257300">
                <a:moveTo>
                  <a:pt x="117573" y="595946"/>
                </a:moveTo>
                <a:lnTo>
                  <a:pt x="117399" y="595885"/>
                </a:lnTo>
                <a:lnTo>
                  <a:pt x="117219" y="595526"/>
                </a:lnTo>
                <a:lnTo>
                  <a:pt x="117500" y="595629"/>
                </a:lnTo>
                <a:lnTo>
                  <a:pt x="117573" y="595946"/>
                </a:lnTo>
                <a:close/>
              </a:path>
              <a:path w="226060" h="1257300">
                <a:moveTo>
                  <a:pt x="117695" y="596476"/>
                </a:moveTo>
                <a:lnTo>
                  <a:pt x="117399" y="595885"/>
                </a:lnTo>
                <a:lnTo>
                  <a:pt x="117573" y="595946"/>
                </a:lnTo>
                <a:lnTo>
                  <a:pt x="117695" y="596476"/>
                </a:lnTo>
                <a:close/>
              </a:path>
              <a:path w="226060" h="1257300">
                <a:moveTo>
                  <a:pt x="117906" y="596900"/>
                </a:moveTo>
                <a:lnTo>
                  <a:pt x="117695" y="596476"/>
                </a:lnTo>
                <a:lnTo>
                  <a:pt x="117573" y="595946"/>
                </a:lnTo>
                <a:lnTo>
                  <a:pt x="117906" y="596900"/>
                </a:lnTo>
                <a:close/>
              </a:path>
              <a:path w="226060" h="1257300">
                <a:moveTo>
                  <a:pt x="118363" y="596900"/>
                </a:moveTo>
                <a:lnTo>
                  <a:pt x="117906" y="596900"/>
                </a:lnTo>
                <a:lnTo>
                  <a:pt x="117605" y="595957"/>
                </a:lnTo>
                <a:lnTo>
                  <a:pt x="118363" y="596224"/>
                </a:lnTo>
                <a:lnTo>
                  <a:pt x="118363" y="596900"/>
                </a:lnTo>
                <a:close/>
              </a:path>
              <a:path w="226060" h="1257300">
                <a:moveTo>
                  <a:pt x="128485" y="599439"/>
                </a:moveTo>
                <a:lnTo>
                  <a:pt x="118376" y="599439"/>
                </a:lnTo>
                <a:lnTo>
                  <a:pt x="118363" y="596224"/>
                </a:lnTo>
                <a:lnTo>
                  <a:pt x="120281" y="596900"/>
                </a:lnTo>
                <a:lnTo>
                  <a:pt x="119303" y="596900"/>
                </a:lnTo>
                <a:lnTo>
                  <a:pt x="123812" y="598170"/>
                </a:lnTo>
                <a:lnTo>
                  <a:pt x="123126" y="598170"/>
                </a:lnTo>
                <a:lnTo>
                  <a:pt x="128485" y="599439"/>
                </a:lnTo>
                <a:close/>
              </a:path>
              <a:path w="226060" h="1257300">
                <a:moveTo>
                  <a:pt x="118354" y="599342"/>
                </a:moveTo>
                <a:lnTo>
                  <a:pt x="117695" y="596476"/>
                </a:lnTo>
                <a:lnTo>
                  <a:pt x="117906" y="596900"/>
                </a:lnTo>
                <a:lnTo>
                  <a:pt x="118363" y="596900"/>
                </a:lnTo>
                <a:lnTo>
                  <a:pt x="118237" y="598170"/>
                </a:lnTo>
                <a:lnTo>
                  <a:pt x="118354" y="599342"/>
                </a:lnTo>
                <a:close/>
              </a:path>
              <a:path w="226060" h="1257300">
                <a:moveTo>
                  <a:pt x="118363" y="599324"/>
                </a:moveTo>
                <a:lnTo>
                  <a:pt x="118237" y="598170"/>
                </a:lnTo>
                <a:lnTo>
                  <a:pt x="118363" y="599324"/>
                </a:lnTo>
                <a:close/>
              </a:path>
              <a:path w="226060" h="1257300">
                <a:moveTo>
                  <a:pt x="118376" y="599439"/>
                </a:moveTo>
                <a:close/>
              </a:path>
              <a:path w="226060" h="1257300">
                <a:moveTo>
                  <a:pt x="173583" y="605789"/>
                </a:moveTo>
                <a:lnTo>
                  <a:pt x="97269" y="605789"/>
                </a:lnTo>
                <a:lnTo>
                  <a:pt x="96735" y="604520"/>
                </a:lnTo>
                <a:lnTo>
                  <a:pt x="96393" y="601979"/>
                </a:lnTo>
                <a:lnTo>
                  <a:pt x="140296" y="601979"/>
                </a:lnTo>
                <a:lnTo>
                  <a:pt x="147904" y="603250"/>
                </a:lnTo>
                <a:lnTo>
                  <a:pt x="155613" y="603250"/>
                </a:lnTo>
                <a:lnTo>
                  <a:pt x="164439" y="604520"/>
                </a:lnTo>
                <a:lnTo>
                  <a:pt x="164211" y="604520"/>
                </a:lnTo>
                <a:lnTo>
                  <a:pt x="173583" y="605789"/>
                </a:lnTo>
                <a:close/>
              </a:path>
              <a:path w="226060" h="1257300">
                <a:moveTo>
                  <a:pt x="155867" y="603250"/>
                </a:moveTo>
                <a:lnTo>
                  <a:pt x="147904" y="603250"/>
                </a:lnTo>
                <a:lnTo>
                  <a:pt x="147612" y="601979"/>
                </a:lnTo>
                <a:lnTo>
                  <a:pt x="155867" y="603250"/>
                </a:lnTo>
                <a:close/>
              </a:path>
              <a:path w="226060" h="1257300">
                <a:moveTo>
                  <a:pt x="113533" y="617643"/>
                </a:moveTo>
                <a:lnTo>
                  <a:pt x="112026" y="617220"/>
                </a:lnTo>
                <a:lnTo>
                  <a:pt x="111061" y="617220"/>
                </a:lnTo>
                <a:lnTo>
                  <a:pt x="107454" y="614679"/>
                </a:lnTo>
                <a:lnTo>
                  <a:pt x="106019" y="614679"/>
                </a:lnTo>
                <a:lnTo>
                  <a:pt x="103377" y="612139"/>
                </a:lnTo>
                <a:lnTo>
                  <a:pt x="101841" y="612139"/>
                </a:lnTo>
                <a:lnTo>
                  <a:pt x="100888" y="610870"/>
                </a:lnTo>
                <a:lnTo>
                  <a:pt x="99644" y="609600"/>
                </a:lnTo>
                <a:lnTo>
                  <a:pt x="98958" y="608329"/>
                </a:lnTo>
                <a:lnTo>
                  <a:pt x="97688" y="605789"/>
                </a:lnTo>
                <a:lnTo>
                  <a:pt x="193090" y="605789"/>
                </a:lnTo>
                <a:lnTo>
                  <a:pt x="203733" y="607060"/>
                </a:lnTo>
                <a:lnTo>
                  <a:pt x="181863" y="607060"/>
                </a:lnTo>
                <a:lnTo>
                  <a:pt x="172008" y="608329"/>
                </a:lnTo>
                <a:lnTo>
                  <a:pt x="162433" y="608329"/>
                </a:lnTo>
                <a:lnTo>
                  <a:pt x="144868" y="610870"/>
                </a:lnTo>
                <a:lnTo>
                  <a:pt x="136969" y="612139"/>
                </a:lnTo>
                <a:lnTo>
                  <a:pt x="122605" y="614679"/>
                </a:lnTo>
                <a:lnTo>
                  <a:pt x="117233" y="615950"/>
                </a:lnTo>
                <a:lnTo>
                  <a:pt x="116547" y="615950"/>
                </a:lnTo>
                <a:lnTo>
                  <a:pt x="113533" y="617643"/>
                </a:lnTo>
                <a:close/>
              </a:path>
              <a:path w="226060" h="1257300">
                <a:moveTo>
                  <a:pt x="214312" y="628650"/>
                </a:moveTo>
                <a:lnTo>
                  <a:pt x="192328" y="628650"/>
                </a:lnTo>
                <a:lnTo>
                  <a:pt x="182054" y="627379"/>
                </a:lnTo>
                <a:lnTo>
                  <a:pt x="171805" y="627379"/>
                </a:lnTo>
                <a:lnTo>
                  <a:pt x="162204" y="626110"/>
                </a:lnTo>
                <a:lnTo>
                  <a:pt x="153111" y="626110"/>
                </a:lnTo>
                <a:lnTo>
                  <a:pt x="144576" y="624839"/>
                </a:lnTo>
                <a:lnTo>
                  <a:pt x="136626" y="623570"/>
                </a:lnTo>
                <a:lnTo>
                  <a:pt x="122605" y="621029"/>
                </a:lnTo>
                <a:lnTo>
                  <a:pt x="117233" y="618489"/>
                </a:lnTo>
                <a:lnTo>
                  <a:pt x="116547" y="618489"/>
                </a:lnTo>
                <a:lnTo>
                  <a:pt x="113533" y="617643"/>
                </a:lnTo>
                <a:lnTo>
                  <a:pt x="116547" y="615950"/>
                </a:lnTo>
                <a:lnTo>
                  <a:pt x="117233" y="615950"/>
                </a:lnTo>
                <a:lnTo>
                  <a:pt x="122605" y="614679"/>
                </a:lnTo>
                <a:lnTo>
                  <a:pt x="136969" y="612139"/>
                </a:lnTo>
                <a:lnTo>
                  <a:pt x="144868" y="610870"/>
                </a:lnTo>
                <a:lnTo>
                  <a:pt x="162433" y="608329"/>
                </a:lnTo>
                <a:lnTo>
                  <a:pt x="172008" y="608329"/>
                </a:lnTo>
                <a:lnTo>
                  <a:pt x="181863" y="607060"/>
                </a:lnTo>
                <a:lnTo>
                  <a:pt x="214312" y="607060"/>
                </a:lnTo>
                <a:lnTo>
                  <a:pt x="214312" y="628650"/>
                </a:lnTo>
                <a:close/>
              </a:path>
              <a:path w="226060" h="1257300">
                <a:moveTo>
                  <a:pt x="216954" y="628650"/>
                </a:moveTo>
                <a:lnTo>
                  <a:pt x="214312" y="628650"/>
                </a:lnTo>
                <a:lnTo>
                  <a:pt x="214312" y="607060"/>
                </a:lnTo>
                <a:lnTo>
                  <a:pt x="216954" y="607060"/>
                </a:lnTo>
                <a:lnTo>
                  <a:pt x="219278" y="608329"/>
                </a:lnTo>
                <a:lnTo>
                  <a:pt x="221373" y="609600"/>
                </a:lnTo>
                <a:lnTo>
                  <a:pt x="223113" y="610870"/>
                </a:lnTo>
                <a:lnTo>
                  <a:pt x="224421" y="613410"/>
                </a:lnTo>
                <a:lnTo>
                  <a:pt x="225234" y="614679"/>
                </a:lnTo>
                <a:lnTo>
                  <a:pt x="225513" y="617220"/>
                </a:lnTo>
                <a:lnTo>
                  <a:pt x="225234" y="619760"/>
                </a:lnTo>
                <a:lnTo>
                  <a:pt x="224421" y="622300"/>
                </a:lnTo>
                <a:lnTo>
                  <a:pt x="223113" y="624839"/>
                </a:lnTo>
                <a:lnTo>
                  <a:pt x="221373" y="626110"/>
                </a:lnTo>
                <a:lnTo>
                  <a:pt x="219278" y="627379"/>
                </a:lnTo>
                <a:lnTo>
                  <a:pt x="216954" y="628650"/>
                </a:lnTo>
                <a:close/>
              </a:path>
              <a:path w="226060" h="1257300">
                <a:moveTo>
                  <a:pt x="116547" y="618489"/>
                </a:moveTo>
                <a:lnTo>
                  <a:pt x="112026" y="618489"/>
                </a:lnTo>
                <a:lnTo>
                  <a:pt x="113533" y="617643"/>
                </a:lnTo>
                <a:lnTo>
                  <a:pt x="116547" y="618489"/>
                </a:lnTo>
                <a:close/>
              </a:path>
              <a:path w="226060" h="1257300">
                <a:moveTo>
                  <a:pt x="96138" y="1203282"/>
                </a:moveTo>
                <a:lnTo>
                  <a:pt x="96138" y="635000"/>
                </a:lnTo>
                <a:lnTo>
                  <a:pt x="96393" y="632460"/>
                </a:lnTo>
                <a:lnTo>
                  <a:pt x="96735" y="631189"/>
                </a:lnTo>
                <a:lnTo>
                  <a:pt x="97269" y="629920"/>
                </a:lnTo>
                <a:lnTo>
                  <a:pt x="97688" y="628650"/>
                </a:lnTo>
                <a:lnTo>
                  <a:pt x="98958" y="627379"/>
                </a:lnTo>
                <a:lnTo>
                  <a:pt x="99644" y="626110"/>
                </a:lnTo>
                <a:lnTo>
                  <a:pt x="100888" y="624839"/>
                </a:lnTo>
                <a:lnTo>
                  <a:pt x="101841" y="623570"/>
                </a:lnTo>
                <a:lnTo>
                  <a:pt x="103377" y="622300"/>
                </a:lnTo>
                <a:lnTo>
                  <a:pt x="106019" y="621029"/>
                </a:lnTo>
                <a:lnTo>
                  <a:pt x="107454" y="619760"/>
                </a:lnTo>
                <a:lnTo>
                  <a:pt x="111061" y="618489"/>
                </a:lnTo>
                <a:lnTo>
                  <a:pt x="117233" y="618489"/>
                </a:lnTo>
                <a:lnTo>
                  <a:pt x="122605" y="621029"/>
                </a:lnTo>
                <a:lnTo>
                  <a:pt x="136626" y="623570"/>
                </a:lnTo>
                <a:lnTo>
                  <a:pt x="144576" y="624839"/>
                </a:lnTo>
                <a:lnTo>
                  <a:pt x="153111" y="626110"/>
                </a:lnTo>
                <a:lnTo>
                  <a:pt x="162204" y="626110"/>
                </a:lnTo>
                <a:lnTo>
                  <a:pt x="171805" y="627379"/>
                </a:lnTo>
                <a:lnTo>
                  <a:pt x="182054" y="627379"/>
                </a:lnTo>
                <a:lnTo>
                  <a:pt x="192328" y="628650"/>
                </a:lnTo>
                <a:lnTo>
                  <a:pt x="193281" y="628650"/>
                </a:lnTo>
                <a:lnTo>
                  <a:pt x="183007" y="629920"/>
                </a:lnTo>
                <a:lnTo>
                  <a:pt x="173583" y="629920"/>
                </a:lnTo>
                <a:lnTo>
                  <a:pt x="164211" y="631189"/>
                </a:lnTo>
                <a:lnTo>
                  <a:pt x="155867" y="631189"/>
                </a:lnTo>
                <a:lnTo>
                  <a:pt x="147612" y="632460"/>
                </a:lnTo>
                <a:lnTo>
                  <a:pt x="147904" y="632460"/>
                </a:lnTo>
                <a:lnTo>
                  <a:pt x="140296" y="633729"/>
                </a:lnTo>
                <a:lnTo>
                  <a:pt x="140639" y="633729"/>
                </a:lnTo>
                <a:lnTo>
                  <a:pt x="133718" y="635000"/>
                </a:lnTo>
                <a:lnTo>
                  <a:pt x="118363" y="635000"/>
                </a:lnTo>
                <a:lnTo>
                  <a:pt x="118287" y="636528"/>
                </a:lnTo>
                <a:lnTo>
                  <a:pt x="117500" y="638810"/>
                </a:lnTo>
                <a:lnTo>
                  <a:pt x="117906" y="638810"/>
                </a:lnTo>
                <a:lnTo>
                  <a:pt x="116636" y="640079"/>
                </a:lnTo>
                <a:lnTo>
                  <a:pt x="117005" y="640079"/>
                </a:lnTo>
                <a:lnTo>
                  <a:pt x="115468" y="641350"/>
                </a:lnTo>
                <a:lnTo>
                  <a:pt x="118363" y="641350"/>
                </a:lnTo>
                <a:lnTo>
                  <a:pt x="118363" y="1201420"/>
                </a:lnTo>
                <a:lnTo>
                  <a:pt x="98425" y="1201420"/>
                </a:lnTo>
                <a:lnTo>
                  <a:pt x="97882" y="1201967"/>
                </a:lnTo>
                <a:lnTo>
                  <a:pt x="96380" y="1202689"/>
                </a:lnTo>
                <a:lnTo>
                  <a:pt x="97815" y="1202689"/>
                </a:lnTo>
                <a:lnTo>
                  <a:pt x="96138" y="1203282"/>
                </a:lnTo>
                <a:close/>
              </a:path>
              <a:path w="226060" h="1257300">
                <a:moveTo>
                  <a:pt x="127965" y="636270"/>
                </a:moveTo>
                <a:lnTo>
                  <a:pt x="118363" y="636270"/>
                </a:lnTo>
                <a:lnTo>
                  <a:pt x="118363" y="635000"/>
                </a:lnTo>
                <a:lnTo>
                  <a:pt x="134137" y="635000"/>
                </a:lnTo>
                <a:lnTo>
                  <a:pt x="127965" y="636270"/>
                </a:lnTo>
                <a:close/>
              </a:path>
              <a:path w="226060" h="1257300">
                <a:moveTo>
                  <a:pt x="118363" y="636306"/>
                </a:moveTo>
                <a:close/>
              </a:path>
              <a:path w="226060" h="1257300">
                <a:moveTo>
                  <a:pt x="118363" y="639485"/>
                </a:moveTo>
                <a:lnTo>
                  <a:pt x="118376" y="636270"/>
                </a:lnTo>
                <a:lnTo>
                  <a:pt x="128485" y="636270"/>
                </a:lnTo>
                <a:lnTo>
                  <a:pt x="123126" y="637539"/>
                </a:lnTo>
                <a:lnTo>
                  <a:pt x="123812" y="637539"/>
                </a:lnTo>
                <a:lnTo>
                  <a:pt x="119303" y="638810"/>
                </a:lnTo>
                <a:lnTo>
                  <a:pt x="120281" y="638810"/>
                </a:lnTo>
                <a:lnTo>
                  <a:pt x="118363" y="639485"/>
                </a:lnTo>
                <a:close/>
              </a:path>
              <a:path w="226060" h="1257300">
                <a:moveTo>
                  <a:pt x="118363" y="637539"/>
                </a:moveTo>
                <a:lnTo>
                  <a:pt x="118363" y="636385"/>
                </a:lnTo>
                <a:lnTo>
                  <a:pt x="118363" y="637539"/>
                </a:lnTo>
                <a:close/>
              </a:path>
              <a:path w="226060" h="1257300">
                <a:moveTo>
                  <a:pt x="116674" y="640079"/>
                </a:moveTo>
                <a:lnTo>
                  <a:pt x="117906" y="638810"/>
                </a:lnTo>
                <a:lnTo>
                  <a:pt x="117500" y="638810"/>
                </a:lnTo>
                <a:lnTo>
                  <a:pt x="118287" y="636528"/>
                </a:lnTo>
                <a:lnTo>
                  <a:pt x="118363" y="637539"/>
                </a:lnTo>
                <a:lnTo>
                  <a:pt x="118363" y="639485"/>
                </a:lnTo>
                <a:lnTo>
                  <a:pt x="116674" y="640079"/>
                </a:lnTo>
                <a:close/>
              </a:path>
              <a:path w="226060" h="1257300">
                <a:moveTo>
                  <a:pt x="118363" y="641350"/>
                </a:moveTo>
                <a:lnTo>
                  <a:pt x="116065" y="641350"/>
                </a:lnTo>
                <a:lnTo>
                  <a:pt x="116607" y="640802"/>
                </a:lnTo>
                <a:lnTo>
                  <a:pt x="118110" y="640079"/>
                </a:lnTo>
                <a:lnTo>
                  <a:pt x="116674" y="640079"/>
                </a:lnTo>
                <a:lnTo>
                  <a:pt x="118363" y="639485"/>
                </a:lnTo>
                <a:lnTo>
                  <a:pt x="118363" y="641350"/>
                </a:lnTo>
                <a:close/>
              </a:path>
              <a:path w="226060" h="1257300">
                <a:moveTo>
                  <a:pt x="115468" y="641350"/>
                </a:moveTo>
                <a:lnTo>
                  <a:pt x="117005" y="640079"/>
                </a:lnTo>
                <a:lnTo>
                  <a:pt x="116394" y="640904"/>
                </a:lnTo>
                <a:lnTo>
                  <a:pt x="115468" y="641350"/>
                </a:lnTo>
                <a:close/>
              </a:path>
              <a:path w="226060" h="1257300">
                <a:moveTo>
                  <a:pt x="116394" y="640904"/>
                </a:moveTo>
                <a:lnTo>
                  <a:pt x="117005" y="640079"/>
                </a:lnTo>
                <a:lnTo>
                  <a:pt x="117322" y="640079"/>
                </a:lnTo>
                <a:lnTo>
                  <a:pt x="116607" y="640802"/>
                </a:lnTo>
                <a:lnTo>
                  <a:pt x="116394" y="640904"/>
                </a:lnTo>
                <a:close/>
              </a:path>
              <a:path w="226060" h="1257300">
                <a:moveTo>
                  <a:pt x="116607" y="640802"/>
                </a:moveTo>
                <a:lnTo>
                  <a:pt x="117322" y="640079"/>
                </a:lnTo>
                <a:lnTo>
                  <a:pt x="118110" y="640079"/>
                </a:lnTo>
                <a:lnTo>
                  <a:pt x="116607" y="640802"/>
                </a:lnTo>
                <a:close/>
              </a:path>
              <a:path w="226060" h="1257300">
                <a:moveTo>
                  <a:pt x="116065" y="641350"/>
                </a:moveTo>
                <a:lnTo>
                  <a:pt x="115468" y="641350"/>
                </a:lnTo>
                <a:lnTo>
                  <a:pt x="116394" y="640904"/>
                </a:lnTo>
                <a:lnTo>
                  <a:pt x="116065" y="641350"/>
                </a:lnTo>
                <a:close/>
              </a:path>
              <a:path w="226060" h="1257300">
                <a:moveTo>
                  <a:pt x="78752" y="1257300"/>
                </a:moveTo>
                <a:lnTo>
                  <a:pt x="88" y="1225550"/>
                </a:lnTo>
                <a:lnTo>
                  <a:pt x="73469" y="1181100"/>
                </a:lnTo>
                <a:lnTo>
                  <a:pt x="75361" y="1208394"/>
                </a:lnTo>
                <a:lnTo>
                  <a:pt x="56007" y="1210310"/>
                </a:lnTo>
                <a:lnTo>
                  <a:pt x="58191" y="1231900"/>
                </a:lnTo>
                <a:lnTo>
                  <a:pt x="76991" y="1231900"/>
                </a:lnTo>
                <a:lnTo>
                  <a:pt x="78752" y="1257300"/>
                </a:lnTo>
                <a:close/>
              </a:path>
              <a:path w="226060" h="1257300">
                <a:moveTo>
                  <a:pt x="98095" y="1201865"/>
                </a:moveTo>
                <a:lnTo>
                  <a:pt x="98425" y="1201420"/>
                </a:lnTo>
                <a:lnTo>
                  <a:pt x="99021" y="1201420"/>
                </a:lnTo>
                <a:lnTo>
                  <a:pt x="98095" y="1201865"/>
                </a:lnTo>
                <a:close/>
              </a:path>
              <a:path w="226060" h="1257300">
                <a:moveTo>
                  <a:pt x="97485" y="1202689"/>
                </a:moveTo>
                <a:lnTo>
                  <a:pt x="98095" y="1201865"/>
                </a:lnTo>
                <a:lnTo>
                  <a:pt x="99021" y="1201420"/>
                </a:lnTo>
                <a:lnTo>
                  <a:pt x="97485" y="1202689"/>
                </a:lnTo>
                <a:close/>
              </a:path>
              <a:path w="226060" h="1257300">
                <a:moveTo>
                  <a:pt x="76863" y="1230053"/>
                </a:moveTo>
                <a:lnTo>
                  <a:pt x="75361" y="1208394"/>
                </a:lnTo>
                <a:lnTo>
                  <a:pt x="81673" y="1207770"/>
                </a:lnTo>
                <a:lnTo>
                  <a:pt x="80352" y="1207770"/>
                </a:lnTo>
                <a:lnTo>
                  <a:pt x="86525" y="1206500"/>
                </a:lnTo>
                <a:lnTo>
                  <a:pt x="96138" y="1206500"/>
                </a:lnTo>
                <a:lnTo>
                  <a:pt x="96193" y="1206269"/>
                </a:lnTo>
                <a:lnTo>
                  <a:pt x="96989" y="1203960"/>
                </a:lnTo>
                <a:lnTo>
                  <a:pt x="96583" y="1203960"/>
                </a:lnTo>
                <a:lnTo>
                  <a:pt x="97853" y="1202689"/>
                </a:lnTo>
                <a:lnTo>
                  <a:pt x="97485" y="1202689"/>
                </a:lnTo>
                <a:lnTo>
                  <a:pt x="99021" y="1201420"/>
                </a:lnTo>
                <a:lnTo>
                  <a:pt x="118363" y="1201420"/>
                </a:lnTo>
                <a:lnTo>
                  <a:pt x="118237" y="1209039"/>
                </a:lnTo>
                <a:lnTo>
                  <a:pt x="118097" y="1209039"/>
                </a:lnTo>
                <a:lnTo>
                  <a:pt x="117754" y="1211579"/>
                </a:lnTo>
                <a:lnTo>
                  <a:pt x="117221" y="1212850"/>
                </a:lnTo>
                <a:lnTo>
                  <a:pt x="116801" y="1212850"/>
                </a:lnTo>
                <a:lnTo>
                  <a:pt x="115531" y="1215389"/>
                </a:lnTo>
                <a:lnTo>
                  <a:pt x="114846" y="1216660"/>
                </a:lnTo>
                <a:lnTo>
                  <a:pt x="113601" y="1217929"/>
                </a:lnTo>
                <a:lnTo>
                  <a:pt x="112649" y="1219200"/>
                </a:lnTo>
                <a:lnTo>
                  <a:pt x="111112" y="1220470"/>
                </a:lnTo>
                <a:lnTo>
                  <a:pt x="108470" y="1221739"/>
                </a:lnTo>
                <a:lnTo>
                  <a:pt x="107035" y="1223010"/>
                </a:lnTo>
                <a:lnTo>
                  <a:pt x="103428" y="1224279"/>
                </a:lnTo>
                <a:lnTo>
                  <a:pt x="102463" y="1224279"/>
                </a:lnTo>
                <a:lnTo>
                  <a:pt x="97955" y="1225550"/>
                </a:lnTo>
                <a:lnTo>
                  <a:pt x="97256" y="1226820"/>
                </a:lnTo>
                <a:lnTo>
                  <a:pt x="91884" y="1228089"/>
                </a:lnTo>
                <a:lnTo>
                  <a:pt x="85191" y="1229360"/>
                </a:lnTo>
                <a:lnTo>
                  <a:pt x="83870" y="1229360"/>
                </a:lnTo>
                <a:lnTo>
                  <a:pt x="76863" y="1230053"/>
                </a:lnTo>
                <a:close/>
              </a:path>
              <a:path w="226060" h="1257300">
                <a:moveTo>
                  <a:pt x="97485" y="1202689"/>
                </a:moveTo>
                <a:lnTo>
                  <a:pt x="97167" y="1202689"/>
                </a:lnTo>
                <a:lnTo>
                  <a:pt x="97882" y="1201967"/>
                </a:lnTo>
                <a:lnTo>
                  <a:pt x="98095" y="1201865"/>
                </a:lnTo>
                <a:lnTo>
                  <a:pt x="97485" y="1202689"/>
                </a:lnTo>
                <a:close/>
              </a:path>
              <a:path w="226060" h="1257300">
                <a:moveTo>
                  <a:pt x="97167" y="1202689"/>
                </a:moveTo>
                <a:lnTo>
                  <a:pt x="96380" y="1202689"/>
                </a:lnTo>
                <a:lnTo>
                  <a:pt x="97882" y="1201967"/>
                </a:lnTo>
                <a:lnTo>
                  <a:pt x="97167" y="1202689"/>
                </a:lnTo>
                <a:close/>
              </a:path>
              <a:path w="226060" h="1257300">
                <a:moveTo>
                  <a:pt x="96147" y="1206400"/>
                </a:moveTo>
                <a:lnTo>
                  <a:pt x="96253" y="1205229"/>
                </a:lnTo>
                <a:lnTo>
                  <a:pt x="96138" y="1203282"/>
                </a:lnTo>
                <a:lnTo>
                  <a:pt x="97815" y="1202689"/>
                </a:lnTo>
                <a:lnTo>
                  <a:pt x="96583" y="1203960"/>
                </a:lnTo>
                <a:lnTo>
                  <a:pt x="96989" y="1203960"/>
                </a:lnTo>
                <a:lnTo>
                  <a:pt x="96147" y="1206400"/>
                </a:lnTo>
                <a:close/>
              </a:path>
              <a:path w="226060" h="1257300">
                <a:moveTo>
                  <a:pt x="96113" y="1206500"/>
                </a:moveTo>
                <a:lnTo>
                  <a:pt x="86004" y="1206500"/>
                </a:lnTo>
                <a:lnTo>
                  <a:pt x="91363" y="1205229"/>
                </a:lnTo>
                <a:lnTo>
                  <a:pt x="90677" y="1205229"/>
                </a:lnTo>
                <a:lnTo>
                  <a:pt x="95186" y="1203960"/>
                </a:lnTo>
                <a:lnTo>
                  <a:pt x="94221" y="1203960"/>
                </a:lnTo>
                <a:lnTo>
                  <a:pt x="96138" y="1203282"/>
                </a:lnTo>
                <a:lnTo>
                  <a:pt x="96113" y="1206500"/>
                </a:lnTo>
                <a:close/>
              </a:path>
              <a:path w="226060" h="1257300">
                <a:moveTo>
                  <a:pt x="96138" y="1206269"/>
                </a:moveTo>
                <a:lnTo>
                  <a:pt x="96138" y="1205229"/>
                </a:lnTo>
                <a:lnTo>
                  <a:pt x="96138" y="1206269"/>
                </a:lnTo>
                <a:close/>
              </a:path>
              <a:path w="226060" h="1257300">
                <a:moveTo>
                  <a:pt x="96138" y="1206500"/>
                </a:moveTo>
                <a:close/>
              </a:path>
              <a:path w="226060" h="1257300">
                <a:moveTo>
                  <a:pt x="58191" y="1231900"/>
                </a:moveTo>
                <a:lnTo>
                  <a:pt x="56007" y="1210310"/>
                </a:lnTo>
                <a:lnTo>
                  <a:pt x="75361" y="1208394"/>
                </a:lnTo>
                <a:lnTo>
                  <a:pt x="76863" y="1230053"/>
                </a:lnTo>
                <a:lnTo>
                  <a:pt x="58191" y="1231900"/>
                </a:lnTo>
                <a:close/>
              </a:path>
              <a:path w="226060" h="1257300">
                <a:moveTo>
                  <a:pt x="76991" y="1231900"/>
                </a:moveTo>
                <a:lnTo>
                  <a:pt x="58191" y="1231900"/>
                </a:lnTo>
                <a:lnTo>
                  <a:pt x="76863" y="1230053"/>
                </a:lnTo>
                <a:lnTo>
                  <a:pt x="76991" y="1231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71787" y="6516446"/>
            <a:ext cx="572135" cy="111125"/>
          </a:xfrm>
          <a:custGeom>
            <a:avLst/>
            <a:gdLst/>
            <a:ahLst/>
            <a:cxnLst/>
            <a:rect l="l" t="t" r="r" b="b"/>
            <a:pathLst>
              <a:path w="572135" h="111125">
                <a:moveTo>
                  <a:pt x="552461" y="66852"/>
                </a:moveTo>
                <a:lnTo>
                  <a:pt x="549440" y="66852"/>
                </a:lnTo>
                <a:lnTo>
                  <a:pt x="549503" y="44627"/>
                </a:lnTo>
                <a:lnTo>
                  <a:pt x="508394" y="44513"/>
                </a:lnTo>
                <a:lnTo>
                  <a:pt x="467766" y="20662"/>
                </a:lnTo>
                <a:lnTo>
                  <a:pt x="462318" y="10172"/>
                </a:lnTo>
                <a:lnTo>
                  <a:pt x="462800" y="7734"/>
                </a:lnTo>
                <a:lnTo>
                  <a:pt x="474306" y="0"/>
                </a:lnTo>
                <a:lnTo>
                  <a:pt x="476745" y="482"/>
                </a:lnTo>
                <a:lnTo>
                  <a:pt x="479018" y="1498"/>
                </a:lnTo>
                <a:lnTo>
                  <a:pt x="571525" y="55803"/>
                </a:lnTo>
                <a:lnTo>
                  <a:pt x="552461" y="66852"/>
                </a:lnTo>
                <a:close/>
              </a:path>
              <a:path w="572135" h="111125">
                <a:moveTo>
                  <a:pt x="508335" y="66738"/>
                </a:moveTo>
                <a:lnTo>
                  <a:pt x="0" y="65328"/>
                </a:lnTo>
                <a:lnTo>
                  <a:pt x="50" y="43103"/>
                </a:lnTo>
                <a:lnTo>
                  <a:pt x="508394" y="44513"/>
                </a:lnTo>
                <a:lnTo>
                  <a:pt x="527416" y="55680"/>
                </a:lnTo>
                <a:lnTo>
                  <a:pt x="508335" y="66738"/>
                </a:lnTo>
                <a:close/>
              </a:path>
              <a:path w="572135" h="111125">
                <a:moveTo>
                  <a:pt x="527416" y="55680"/>
                </a:moveTo>
                <a:lnTo>
                  <a:pt x="508394" y="44513"/>
                </a:lnTo>
                <a:lnTo>
                  <a:pt x="549503" y="44627"/>
                </a:lnTo>
                <a:lnTo>
                  <a:pt x="549499" y="46126"/>
                </a:lnTo>
                <a:lnTo>
                  <a:pt x="543902" y="46126"/>
                </a:lnTo>
                <a:lnTo>
                  <a:pt x="527416" y="55680"/>
                </a:lnTo>
                <a:close/>
              </a:path>
              <a:path w="572135" h="111125">
                <a:moveTo>
                  <a:pt x="543852" y="65328"/>
                </a:moveTo>
                <a:lnTo>
                  <a:pt x="527416" y="55680"/>
                </a:lnTo>
                <a:lnTo>
                  <a:pt x="543902" y="46126"/>
                </a:lnTo>
                <a:lnTo>
                  <a:pt x="543852" y="65328"/>
                </a:lnTo>
                <a:close/>
              </a:path>
              <a:path w="572135" h="111125">
                <a:moveTo>
                  <a:pt x="549444" y="65328"/>
                </a:moveTo>
                <a:lnTo>
                  <a:pt x="543852" y="65328"/>
                </a:lnTo>
                <a:lnTo>
                  <a:pt x="543902" y="46126"/>
                </a:lnTo>
                <a:lnTo>
                  <a:pt x="549499" y="46126"/>
                </a:lnTo>
                <a:lnTo>
                  <a:pt x="549444" y="65328"/>
                </a:lnTo>
                <a:close/>
              </a:path>
              <a:path w="572135" h="111125">
                <a:moveTo>
                  <a:pt x="549440" y="66852"/>
                </a:moveTo>
                <a:lnTo>
                  <a:pt x="508335" y="66738"/>
                </a:lnTo>
                <a:lnTo>
                  <a:pt x="527416" y="55680"/>
                </a:lnTo>
                <a:lnTo>
                  <a:pt x="543852" y="65328"/>
                </a:lnTo>
                <a:lnTo>
                  <a:pt x="549444" y="65328"/>
                </a:lnTo>
                <a:lnTo>
                  <a:pt x="549440" y="66852"/>
                </a:lnTo>
                <a:close/>
              </a:path>
              <a:path w="572135" h="111125">
                <a:moveTo>
                  <a:pt x="474002" y="111061"/>
                </a:moveTo>
                <a:lnTo>
                  <a:pt x="462064" y="100825"/>
                </a:lnTo>
                <a:lnTo>
                  <a:pt x="462152" y="98348"/>
                </a:lnTo>
                <a:lnTo>
                  <a:pt x="508335" y="66738"/>
                </a:lnTo>
                <a:lnTo>
                  <a:pt x="552461" y="66852"/>
                </a:lnTo>
                <a:lnTo>
                  <a:pt x="478726" y="109588"/>
                </a:lnTo>
                <a:lnTo>
                  <a:pt x="476440" y="110591"/>
                </a:lnTo>
                <a:lnTo>
                  <a:pt x="474002" y="1110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85615" y="6356603"/>
            <a:ext cx="1430020" cy="428625"/>
          </a:xfrm>
          <a:custGeom>
            <a:avLst/>
            <a:gdLst/>
            <a:ahLst/>
            <a:cxnLst/>
            <a:rect l="l" t="t" r="r" b="b"/>
            <a:pathLst>
              <a:path w="1430020" h="428625">
                <a:moveTo>
                  <a:pt x="0" y="0"/>
                </a:moveTo>
                <a:lnTo>
                  <a:pt x="1429512" y="0"/>
                </a:lnTo>
                <a:lnTo>
                  <a:pt x="1429512" y="428244"/>
                </a:lnTo>
                <a:lnTo>
                  <a:pt x="0" y="428244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75075" y="6345237"/>
            <a:ext cx="1450975" cy="450850"/>
          </a:xfrm>
          <a:custGeom>
            <a:avLst/>
            <a:gdLst/>
            <a:ahLst/>
            <a:cxnLst/>
            <a:rect l="l" t="t" r="r" b="b"/>
            <a:pathLst>
              <a:path w="1450975" h="450850">
                <a:moveTo>
                  <a:pt x="1439862" y="450850"/>
                </a:moveTo>
                <a:lnTo>
                  <a:pt x="11112" y="450850"/>
                </a:lnTo>
                <a:lnTo>
                  <a:pt x="8636" y="450570"/>
                </a:lnTo>
                <a:lnTo>
                  <a:pt x="0" y="439737"/>
                </a:lnTo>
                <a:lnTo>
                  <a:pt x="0" y="11112"/>
                </a:lnTo>
                <a:lnTo>
                  <a:pt x="11112" y="0"/>
                </a:lnTo>
                <a:lnTo>
                  <a:pt x="1439862" y="0"/>
                </a:lnTo>
                <a:lnTo>
                  <a:pt x="1450975" y="11112"/>
                </a:lnTo>
                <a:lnTo>
                  <a:pt x="22225" y="11112"/>
                </a:lnTo>
                <a:lnTo>
                  <a:pt x="11112" y="22225"/>
                </a:lnTo>
                <a:lnTo>
                  <a:pt x="22225" y="22225"/>
                </a:lnTo>
                <a:lnTo>
                  <a:pt x="22225" y="428625"/>
                </a:lnTo>
                <a:lnTo>
                  <a:pt x="11112" y="428625"/>
                </a:lnTo>
                <a:lnTo>
                  <a:pt x="22225" y="439737"/>
                </a:lnTo>
                <a:lnTo>
                  <a:pt x="1450975" y="439737"/>
                </a:lnTo>
                <a:lnTo>
                  <a:pt x="1450695" y="442214"/>
                </a:lnTo>
                <a:lnTo>
                  <a:pt x="1442339" y="450570"/>
                </a:lnTo>
                <a:lnTo>
                  <a:pt x="1439862" y="450850"/>
                </a:lnTo>
                <a:close/>
              </a:path>
              <a:path w="1450975" h="450850">
                <a:moveTo>
                  <a:pt x="22225" y="22225"/>
                </a:moveTo>
                <a:lnTo>
                  <a:pt x="11112" y="22225"/>
                </a:lnTo>
                <a:lnTo>
                  <a:pt x="22225" y="11112"/>
                </a:lnTo>
                <a:lnTo>
                  <a:pt x="22225" y="22225"/>
                </a:lnTo>
                <a:close/>
              </a:path>
              <a:path w="1450975" h="450850">
                <a:moveTo>
                  <a:pt x="1428750" y="22225"/>
                </a:moveTo>
                <a:lnTo>
                  <a:pt x="22225" y="22225"/>
                </a:lnTo>
                <a:lnTo>
                  <a:pt x="22225" y="11112"/>
                </a:lnTo>
                <a:lnTo>
                  <a:pt x="1428750" y="11112"/>
                </a:lnTo>
                <a:lnTo>
                  <a:pt x="1428750" y="22225"/>
                </a:lnTo>
                <a:close/>
              </a:path>
              <a:path w="1450975" h="450850">
                <a:moveTo>
                  <a:pt x="1428750" y="439737"/>
                </a:moveTo>
                <a:lnTo>
                  <a:pt x="1428750" y="11112"/>
                </a:lnTo>
                <a:lnTo>
                  <a:pt x="1439862" y="22225"/>
                </a:lnTo>
                <a:lnTo>
                  <a:pt x="1450975" y="22225"/>
                </a:lnTo>
                <a:lnTo>
                  <a:pt x="1450975" y="428625"/>
                </a:lnTo>
                <a:lnTo>
                  <a:pt x="1439862" y="428625"/>
                </a:lnTo>
                <a:lnTo>
                  <a:pt x="1428750" y="439737"/>
                </a:lnTo>
                <a:close/>
              </a:path>
              <a:path w="1450975" h="450850">
                <a:moveTo>
                  <a:pt x="1450975" y="22225"/>
                </a:moveTo>
                <a:lnTo>
                  <a:pt x="1439862" y="22225"/>
                </a:lnTo>
                <a:lnTo>
                  <a:pt x="1428750" y="11112"/>
                </a:lnTo>
                <a:lnTo>
                  <a:pt x="1450975" y="11112"/>
                </a:lnTo>
                <a:lnTo>
                  <a:pt x="1450975" y="22225"/>
                </a:lnTo>
                <a:close/>
              </a:path>
              <a:path w="1450975" h="450850">
                <a:moveTo>
                  <a:pt x="22225" y="439737"/>
                </a:moveTo>
                <a:lnTo>
                  <a:pt x="11112" y="428625"/>
                </a:lnTo>
                <a:lnTo>
                  <a:pt x="22225" y="428625"/>
                </a:lnTo>
                <a:lnTo>
                  <a:pt x="22225" y="439737"/>
                </a:lnTo>
                <a:close/>
              </a:path>
              <a:path w="1450975" h="450850">
                <a:moveTo>
                  <a:pt x="1428750" y="439737"/>
                </a:moveTo>
                <a:lnTo>
                  <a:pt x="22225" y="439737"/>
                </a:lnTo>
                <a:lnTo>
                  <a:pt x="22225" y="428625"/>
                </a:lnTo>
                <a:lnTo>
                  <a:pt x="1428750" y="428625"/>
                </a:lnTo>
                <a:lnTo>
                  <a:pt x="1428750" y="439737"/>
                </a:lnTo>
                <a:close/>
              </a:path>
              <a:path w="1450975" h="450850">
                <a:moveTo>
                  <a:pt x="1450975" y="439737"/>
                </a:moveTo>
                <a:lnTo>
                  <a:pt x="1428750" y="439737"/>
                </a:lnTo>
                <a:lnTo>
                  <a:pt x="1439862" y="428625"/>
                </a:lnTo>
                <a:lnTo>
                  <a:pt x="1450975" y="428625"/>
                </a:lnTo>
                <a:lnTo>
                  <a:pt x="1450975" y="439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864927" y="6376670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虚函数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29755" y="6284976"/>
            <a:ext cx="1428115" cy="428625"/>
          </a:xfrm>
          <a:custGeom>
            <a:avLst/>
            <a:gdLst/>
            <a:ahLst/>
            <a:cxnLst/>
            <a:rect l="l" t="t" r="r" b="b"/>
            <a:pathLst>
              <a:path w="1428115" h="428625">
                <a:moveTo>
                  <a:pt x="0" y="0"/>
                </a:moveTo>
                <a:lnTo>
                  <a:pt x="1427988" y="0"/>
                </a:lnTo>
                <a:lnTo>
                  <a:pt x="1427988" y="428244"/>
                </a:lnTo>
                <a:lnTo>
                  <a:pt x="0" y="428244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8262" y="6273800"/>
            <a:ext cx="1450975" cy="450850"/>
          </a:xfrm>
          <a:custGeom>
            <a:avLst/>
            <a:gdLst/>
            <a:ahLst/>
            <a:cxnLst/>
            <a:rect l="l" t="t" r="r" b="b"/>
            <a:pathLst>
              <a:path w="1450975" h="450850">
                <a:moveTo>
                  <a:pt x="1439862" y="450850"/>
                </a:moveTo>
                <a:lnTo>
                  <a:pt x="11112" y="450850"/>
                </a:lnTo>
                <a:lnTo>
                  <a:pt x="8636" y="450570"/>
                </a:lnTo>
                <a:lnTo>
                  <a:pt x="0" y="439737"/>
                </a:lnTo>
                <a:lnTo>
                  <a:pt x="0" y="11112"/>
                </a:lnTo>
                <a:lnTo>
                  <a:pt x="11112" y="0"/>
                </a:lnTo>
                <a:lnTo>
                  <a:pt x="1439862" y="0"/>
                </a:lnTo>
                <a:lnTo>
                  <a:pt x="1450975" y="11112"/>
                </a:lnTo>
                <a:lnTo>
                  <a:pt x="22225" y="11112"/>
                </a:lnTo>
                <a:lnTo>
                  <a:pt x="11112" y="22225"/>
                </a:lnTo>
                <a:lnTo>
                  <a:pt x="22225" y="22225"/>
                </a:lnTo>
                <a:lnTo>
                  <a:pt x="22225" y="428625"/>
                </a:lnTo>
                <a:lnTo>
                  <a:pt x="11112" y="428625"/>
                </a:lnTo>
                <a:lnTo>
                  <a:pt x="22225" y="439737"/>
                </a:lnTo>
                <a:lnTo>
                  <a:pt x="1450975" y="439737"/>
                </a:lnTo>
                <a:lnTo>
                  <a:pt x="1450695" y="442214"/>
                </a:lnTo>
                <a:lnTo>
                  <a:pt x="1442339" y="450570"/>
                </a:lnTo>
                <a:lnTo>
                  <a:pt x="1439862" y="450850"/>
                </a:lnTo>
                <a:close/>
              </a:path>
              <a:path w="1450975" h="450850">
                <a:moveTo>
                  <a:pt x="22225" y="22225"/>
                </a:moveTo>
                <a:lnTo>
                  <a:pt x="11112" y="22225"/>
                </a:lnTo>
                <a:lnTo>
                  <a:pt x="22225" y="11112"/>
                </a:lnTo>
                <a:lnTo>
                  <a:pt x="22225" y="22225"/>
                </a:lnTo>
                <a:close/>
              </a:path>
              <a:path w="1450975" h="450850">
                <a:moveTo>
                  <a:pt x="1428750" y="22225"/>
                </a:moveTo>
                <a:lnTo>
                  <a:pt x="22225" y="22225"/>
                </a:lnTo>
                <a:lnTo>
                  <a:pt x="22225" y="11112"/>
                </a:lnTo>
                <a:lnTo>
                  <a:pt x="1428750" y="11112"/>
                </a:lnTo>
                <a:lnTo>
                  <a:pt x="1428750" y="22225"/>
                </a:lnTo>
                <a:close/>
              </a:path>
              <a:path w="1450975" h="450850">
                <a:moveTo>
                  <a:pt x="1428750" y="439737"/>
                </a:moveTo>
                <a:lnTo>
                  <a:pt x="1428750" y="11112"/>
                </a:lnTo>
                <a:lnTo>
                  <a:pt x="1439862" y="22225"/>
                </a:lnTo>
                <a:lnTo>
                  <a:pt x="1450975" y="22225"/>
                </a:lnTo>
                <a:lnTo>
                  <a:pt x="1450975" y="428625"/>
                </a:lnTo>
                <a:lnTo>
                  <a:pt x="1439862" y="428625"/>
                </a:lnTo>
                <a:lnTo>
                  <a:pt x="1428750" y="439737"/>
                </a:lnTo>
                <a:close/>
              </a:path>
              <a:path w="1450975" h="450850">
                <a:moveTo>
                  <a:pt x="1450975" y="22225"/>
                </a:moveTo>
                <a:lnTo>
                  <a:pt x="1439862" y="22225"/>
                </a:lnTo>
                <a:lnTo>
                  <a:pt x="1428750" y="11112"/>
                </a:lnTo>
                <a:lnTo>
                  <a:pt x="1450975" y="11112"/>
                </a:lnTo>
                <a:lnTo>
                  <a:pt x="1450975" y="22225"/>
                </a:lnTo>
                <a:close/>
              </a:path>
              <a:path w="1450975" h="450850">
                <a:moveTo>
                  <a:pt x="22225" y="439737"/>
                </a:moveTo>
                <a:lnTo>
                  <a:pt x="11112" y="428625"/>
                </a:lnTo>
                <a:lnTo>
                  <a:pt x="22225" y="428625"/>
                </a:lnTo>
                <a:lnTo>
                  <a:pt x="22225" y="439737"/>
                </a:lnTo>
                <a:close/>
              </a:path>
              <a:path w="1450975" h="450850">
                <a:moveTo>
                  <a:pt x="1428750" y="439737"/>
                </a:moveTo>
                <a:lnTo>
                  <a:pt x="22225" y="439737"/>
                </a:lnTo>
                <a:lnTo>
                  <a:pt x="22225" y="428625"/>
                </a:lnTo>
                <a:lnTo>
                  <a:pt x="1428750" y="428625"/>
                </a:lnTo>
                <a:lnTo>
                  <a:pt x="1428750" y="439737"/>
                </a:lnTo>
                <a:close/>
              </a:path>
              <a:path w="1450975" h="450850">
                <a:moveTo>
                  <a:pt x="1450975" y="439737"/>
                </a:moveTo>
                <a:lnTo>
                  <a:pt x="1428750" y="439737"/>
                </a:lnTo>
                <a:lnTo>
                  <a:pt x="1439862" y="428625"/>
                </a:lnTo>
                <a:lnTo>
                  <a:pt x="1450975" y="428625"/>
                </a:lnTo>
                <a:lnTo>
                  <a:pt x="1450975" y="439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429755" y="6305232"/>
            <a:ext cx="1428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动态绑定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2022-05-23T12:19:15Z</dcterms:created>
  <dcterms:modified xsi:type="dcterms:W3CDTF">2022-05-23T12:19:15Z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2022-05-12T00:00:00Z</vt:filetime>
  </property>
  <property fmtid="{D5CDD505-2E9C-101B-9397-08002B2CF9AE}" pid="3" name="Creator">
    <vt:lpwstr>WPS 演示</vt:lpwstr>
  </property>
  <property fmtid="{D5CDD505-2E9C-101B-9397-08002B2CF9AE}" pid="4" name="LastSaved">
    <vt:filetime>2022-05-23T00:00:00Z</vt:filetime>
  </property>
</Properties>
</file>