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5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3C0E3-0FE7-4E21-9051-49B0013B8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CLP – Aula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51558F-D327-4D97-A4E8-A0BC7041D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Paradigma IMPERATIVO</a:t>
            </a:r>
          </a:p>
        </p:txBody>
      </p:sp>
    </p:spTree>
    <p:extLst>
      <p:ext uri="{BB962C8B-B14F-4D97-AF65-F5344CB8AC3E}">
        <p14:creationId xmlns:p14="http://schemas.microsoft.com/office/powerpoint/2010/main" val="257320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457E4-5219-4DA3-9DF0-E518051E8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22" y="180364"/>
            <a:ext cx="9404723" cy="1061207"/>
          </a:xfrm>
        </p:spPr>
        <p:txBody>
          <a:bodyPr/>
          <a:lstStyle/>
          <a:p>
            <a:r>
              <a:rPr lang="pt-BR" sz="3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Abstrações em Linguagens de Programação -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 de Unidade</a:t>
            </a:r>
            <a:endParaRPr lang="pt-BR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2A8CA5-1108-43AE-B584-ADAC9EF6A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77" y="1933664"/>
            <a:ext cx="11031523" cy="3879907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 refere a organização dentro de um programa - agrupamos funcionalidades relacionadas dentro de uma única estrutura.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Essa estrutura encapsula dados e operações, permitindo que sejam usados de maneira independente pelo restante do sistema.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"Coleções de procedimentos“ - "procedimentos" - significa funções ou métodos que executam operações específicas.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Em muitas LPs, agrupamos funções relacionadas dentro de módulos, classes ou bibliotecas para manter o código organizado e reutilizável.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Abstração de Unidade ajuda a organizar código de forma modular, reutilizável e independente. Isso facilita a manutenção e melhora a legibilidade do programa.</a:t>
            </a:r>
          </a:p>
        </p:txBody>
      </p:sp>
    </p:spTree>
    <p:extLst>
      <p:ext uri="{BB962C8B-B14F-4D97-AF65-F5344CB8AC3E}">
        <p14:creationId xmlns:p14="http://schemas.microsoft.com/office/powerpoint/2010/main" val="149713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F08F7-1945-4FB6-A639-695EE17E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796"/>
          </a:xfrm>
        </p:spPr>
        <p:txBody>
          <a:bodyPr/>
          <a:lstStyle/>
          <a:p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são paradigmas de programação?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A20936-836A-49DC-8B94-848E6EC9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501630"/>
            <a:ext cx="11048299" cy="4746770"/>
          </a:xfrm>
        </p:spPr>
        <p:txBody>
          <a:bodyPr>
            <a:normAutofit fontScale="925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abordagens ou estilos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a construção de software, cada um com princípios, regras e formas específicas de estruturar código.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Diferentes paradigmas oferecem vantagens dependendo do problema a ser resolvido.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principais paradigmas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(incluindo Procedural e Orientado a Objetos)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endParaRPr lang="pt-B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Lógico</a:t>
            </a:r>
            <a:endParaRPr lang="pt-B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Concorrente e Reativo</a:t>
            </a:r>
            <a:endParaRPr lang="pt-BR" sz="2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Cada paradigma tem suas características, benefícios e desafios, e muitos sistemas modernos combinam múltiplos paradigmas para obter o melhor de cada um.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06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443DB-696E-48B9-A3A5-2954E7E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9187"/>
          </a:xfrm>
        </p:spPr>
        <p:txBody>
          <a:bodyPr/>
          <a:lstStyle/>
          <a:p>
            <a:r>
              <a:rPr lang="pt-BR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Paradigmas Computacionais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1DFB0D-4D8B-4CB5-BACD-8FDAD88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2" y="1658635"/>
            <a:ext cx="10654019" cy="4195481"/>
          </a:xfrm>
        </p:spPr>
        <p:txBody>
          <a:bodyPr>
            <a:normAutofit lnSpcReduction="10000"/>
          </a:bodyPr>
          <a:lstStyle/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primeiras LPs imitavam e abstraíam as operações de um computador, principalmente o </a:t>
            </a:r>
            <a:r>
              <a:rPr lang="pt-BR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modelo de von Neumann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</a:p>
          <a:p>
            <a:pPr lvl="1"/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uma unidade central de processamento executando sequencialmente instruções sobre valores armazenados na memória. </a:t>
            </a:r>
          </a:p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Linguagens </a:t>
            </a:r>
            <a:r>
              <a:rPr lang="pt-BR" sz="24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imperativas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são típicas desse modelo, onde </a:t>
            </a:r>
            <a:r>
              <a:rPr lang="pt-BR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variáveis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representam locais de memória e a computação ocorre através da </a:t>
            </a:r>
            <a:r>
              <a:rPr lang="pt-BR" sz="24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modificação do estado 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 memória por meio de atribuições. </a:t>
            </a:r>
          </a:p>
          <a:p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Há outros paradigmas computacionais derivados da matemática: o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 funcional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baseado na noção de função do cálculo lambda, e o </a:t>
            </a:r>
            <a:r>
              <a:rPr lang="pt-BR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paradigma lógico</a:t>
            </a:r>
            <a:r>
              <a:rPr lang="pt-B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baseado na lógica simbólica. Estes serão detalhados mais tarde.</a:t>
            </a:r>
            <a:endParaRPr lang="pt-BR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2FEC6-04E4-478E-9402-8820119D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422C8D-3B08-439B-9ACB-482865550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1585520"/>
            <a:ext cx="11132190" cy="466288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Define um programa como uma sequência de comandos que alteram o estado do sistema. Baseado no conceito de máquinas de estado, onde as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variáveis representam a memória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 sistema e as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modificam essa memória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ao longo do tempo.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Subtipos (inclusões ao longo da evolução): </a:t>
            </a:r>
          </a:p>
          <a:p>
            <a:pPr lvl="1"/>
            <a:r>
              <a:rPr lang="pt-BR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Procedural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- Baseada no conceito de procedimentos (funções/sub-rotinas) para modularizar o código. Exemplo de linguagens: C, Pascal, Fortran. Princípios: Uso de variáveis globais e locais. </a:t>
            </a:r>
          </a:p>
          <a:p>
            <a:pPr lvl="1"/>
            <a:r>
              <a:rPr lang="pt-BR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Estruturada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- Controle do fluxo do programa com laços (for,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) e estruturas condicionais (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switch). Separação do código em funções para reutilização e melhor legibilidade. </a:t>
            </a:r>
          </a:p>
        </p:txBody>
      </p:sp>
    </p:spTree>
    <p:extLst>
      <p:ext uri="{BB962C8B-B14F-4D97-AF65-F5344CB8AC3E}">
        <p14:creationId xmlns:p14="http://schemas.microsoft.com/office/powerpoint/2010/main" val="163353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0155E-F085-4C76-8537-77512E0E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Exemplo imperativo - procedural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5AEE1A-7F2E-4DDB-A4B2-4CB4B18B9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78" y="1501629"/>
            <a:ext cx="7953359" cy="34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2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024A4-B10A-4DB6-9902-0A468A03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Imperativo - </a:t>
            </a:r>
            <a:r>
              <a:rPr lang="pt-BR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 Orientada a Objetos (POO)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51D609-441D-4682-BE58-FD0162F3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8" y="1853248"/>
            <a:ext cx="10763076" cy="43951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Extensão do paradigma imperativo, baseada no conceito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encapsulam dados e comportamentos.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 de linguagens: Java, C++,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Princípios: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Encapsulamento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Proteger os dados dentro de objetos.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Herança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Permitir que classes compartilhem e reutilizem código.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Polimorfismo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Permitir que métodos tenham diferentes implementações dependendo do contexto.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Abstração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Modelar conceitos do mundo real em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17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1EF497-638B-42C1-8E94-45D852D3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8" y="189930"/>
            <a:ext cx="5353050" cy="3743325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6940A5A-AF04-4807-837A-9C1385F27498}"/>
              </a:ext>
            </a:extLst>
          </p:cNvPr>
          <p:cNvGrpSpPr/>
          <p:nvPr/>
        </p:nvGrpSpPr>
        <p:grpSpPr>
          <a:xfrm>
            <a:off x="3548543" y="97652"/>
            <a:ext cx="8363824" cy="1754326"/>
            <a:chOff x="3548543" y="97652"/>
            <a:chExt cx="8363824" cy="1754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7901FF5-6121-45C8-B8C3-22E1D8BA6DF2}"/>
                </a:ext>
              </a:extLst>
            </p:cNvPr>
            <p:cNvSpPr txBox="1"/>
            <p:nvPr/>
          </p:nvSpPr>
          <p:spPr>
            <a:xfrm>
              <a:off x="5696125" y="97652"/>
              <a:ext cx="6216242" cy="175432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Cria uma classe chamada Animal.</a:t>
              </a:r>
            </a:p>
            <a:p>
              <a:r>
                <a:rPr lang="pt-BR" dirty="0"/>
                <a:t>O método especial __</a:t>
              </a:r>
              <a:r>
                <a:rPr lang="pt-BR" dirty="0" err="1"/>
                <a:t>init</a:t>
              </a:r>
              <a:r>
                <a:rPr lang="pt-BR" dirty="0"/>
                <a:t>__ é o construtor, que inicializa um novo objeto da classe.</a:t>
              </a:r>
            </a:p>
            <a:p>
              <a:r>
                <a:rPr lang="pt-BR" dirty="0"/>
                <a:t>O parâmetro nome representa o nome do animal.</a:t>
              </a:r>
            </a:p>
            <a:p>
              <a:r>
                <a:rPr lang="pt-BR" dirty="0" err="1"/>
                <a:t>self.nome</a:t>
              </a:r>
              <a:r>
                <a:rPr lang="pt-BR" dirty="0"/>
                <a:t> = nome -&gt; atribui o valor passado (nome) ao atributo </a:t>
              </a:r>
              <a:r>
                <a:rPr lang="pt-BR" dirty="0" err="1"/>
                <a:t>self.nome</a:t>
              </a:r>
              <a:r>
                <a:rPr lang="pt-BR" dirty="0"/>
                <a:t> do objeto.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A71564B7-7E1E-49D3-B1C8-13026C5D1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543" y="629175"/>
              <a:ext cx="2147582" cy="1528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19857870-A412-446C-BCAA-306DB8823158}"/>
              </a:ext>
            </a:extLst>
          </p:cNvPr>
          <p:cNvGrpSpPr/>
          <p:nvPr/>
        </p:nvGrpSpPr>
        <p:grpSpPr>
          <a:xfrm>
            <a:off x="3129094" y="1654293"/>
            <a:ext cx="8498047" cy="2069347"/>
            <a:chOff x="3129094" y="1654293"/>
            <a:chExt cx="8498047" cy="206934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94201EB-D75C-487B-91A3-FC3494D55070}"/>
                </a:ext>
              </a:extLst>
            </p:cNvPr>
            <p:cNvSpPr txBox="1"/>
            <p:nvPr/>
          </p:nvSpPr>
          <p:spPr>
            <a:xfrm>
              <a:off x="5763237" y="1969314"/>
              <a:ext cx="5863904" cy="175432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Esse método é um método abstrato (não faz nada por enquanto)</a:t>
              </a:r>
            </a:p>
            <a:p>
              <a:r>
                <a:rPr lang="pt-BR" dirty="0"/>
                <a:t>.</a:t>
              </a:r>
              <a:r>
                <a:rPr lang="pt-BR" dirty="0" err="1"/>
                <a:t>pass</a:t>
              </a:r>
              <a:r>
                <a:rPr lang="pt-BR" dirty="0"/>
                <a:t> é um </a:t>
              </a:r>
              <a:r>
                <a:rPr lang="pt-BR" dirty="0" err="1"/>
                <a:t>placeholder</a:t>
              </a:r>
              <a:r>
                <a:rPr lang="pt-BR" dirty="0"/>
                <a:t> que permite que o código compile sem erro. A ideia é que classes filhas (como Cachorro) sobrescrevam esse método para definir sons específicos.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5B5ECAA-1B67-4382-BA69-A5537EDCDD05}"/>
                </a:ext>
              </a:extLst>
            </p:cNvPr>
            <p:cNvCxnSpPr>
              <a:cxnSpLocks/>
            </p:cNvCxnSpPr>
            <p:nvPr/>
          </p:nvCxnSpPr>
          <p:spPr>
            <a:xfrm>
              <a:off x="3129094" y="1654293"/>
              <a:ext cx="2567031" cy="9462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7BBCD3-E4A6-413E-B9A0-3A5B40F654BF}"/>
              </a:ext>
            </a:extLst>
          </p:cNvPr>
          <p:cNvGrpSpPr/>
          <p:nvPr/>
        </p:nvGrpSpPr>
        <p:grpSpPr>
          <a:xfrm>
            <a:off x="2918933" y="2442780"/>
            <a:ext cx="8986443" cy="2846298"/>
            <a:chOff x="2918933" y="2442780"/>
            <a:chExt cx="8986443" cy="2846298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31184C2-93C9-4260-A704-08541DDAD65A}"/>
                </a:ext>
              </a:extLst>
            </p:cNvPr>
            <p:cNvSpPr txBox="1"/>
            <p:nvPr/>
          </p:nvSpPr>
          <p:spPr>
            <a:xfrm>
              <a:off x="6552326" y="3811750"/>
              <a:ext cx="5353050" cy="1477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Cachorro herda de Animal, ou seja, Cachorro é uma subclasse de Animal. Herdar significa que Cachorro terá todas as características e métodos de Animal, mas pode sobrescrevê-los.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F8492930-982F-44F9-A1B7-64C4C825B70B}"/>
                </a:ext>
              </a:extLst>
            </p:cNvPr>
            <p:cNvCxnSpPr>
              <a:cxnSpLocks/>
            </p:cNvCxnSpPr>
            <p:nvPr/>
          </p:nvCxnSpPr>
          <p:spPr>
            <a:xfrm>
              <a:off x="2918933" y="2442780"/>
              <a:ext cx="3696749" cy="19297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7922D75-BC66-4EE6-BFD6-D2D05A3BE4BC}"/>
              </a:ext>
            </a:extLst>
          </p:cNvPr>
          <p:cNvGrpSpPr/>
          <p:nvPr/>
        </p:nvGrpSpPr>
        <p:grpSpPr>
          <a:xfrm>
            <a:off x="2887255" y="2743925"/>
            <a:ext cx="9122547" cy="4072815"/>
            <a:chOff x="2887255" y="2743925"/>
            <a:chExt cx="9122547" cy="4072815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733359D-FECA-42EB-B935-2B4D683190BC}"/>
                </a:ext>
              </a:extLst>
            </p:cNvPr>
            <p:cNvSpPr txBox="1"/>
            <p:nvPr/>
          </p:nvSpPr>
          <p:spPr>
            <a:xfrm>
              <a:off x="6984797" y="5339412"/>
              <a:ext cx="5025005" cy="1477328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Aqui estamos sobrescrevendo o método </a:t>
              </a:r>
              <a:r>
                <a:rPr lang="pt-BR" dirty="0" err="1"/>
                <a:t>fazer_som</a:t>
              </a:r>
              <a:r>
                <a:rPr lang="pt-BR" dirty="0"/>
                <a:t>() da classe Animal. Agora, quando chamarmos </a:t>
              </a:r>
              <a:r>
                <a:rPr lang="pt-BR" dirty="0" err="1"/>
                <a:t>fazer_som</a:t>
              </a:r>
              <a:r>
                <a:rPr lang="pt-BR" dirty="0"/>
                <a:t>() em um objeto da classe Cachorro, ele retornará a </a:t>
              </a:r>
              <a:r>
                <a:rPr lang="pt-BR" dirty="0" err="1"/>
                <a:t>string</a:t>
              </a:r>
              <a:r>
                <a:rPr lang="pt-BR" dirty="0"/>
                <a:t> "Latido".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9EBD74D-EEE8-49E9-B19E-F80BE8CCA6AC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55" y="2743925"/>
              <a:ext cx="3993116" cy="301931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9B61E26-C4DA-4681-9921-67ADEDAD793F}"/>
              </a:ext>
            </a:extLst>
          </p:cNvPr>
          <p:cNvGrpSpPr/>
          <p:nvPr/>
        </p:nvGrpSpPr>
        <p:grpSpPr>
          <a:xfrm>
            <a:off x="182198" y="3462239"/>
            <a:ext cx="5780887" cy="2634036"/>
            <a:chOff x="182198" y="3462239"/>
            <a:chExt cx="5780887" cy="2634036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5F2E49C-7047-4DB8-9657-F5A4B844E82D}"/>
                </a:ext>
              </a:extLst>
            </p:cNvPr>
            <p:cNvSpPr txBox="1"/>
            <p:nvPr/>
          </p:nvSpPr>
          <p:spPr>
            <a:xfrm>
              <a:off x="182198" y="4064950"/>
              <a:ext cx="5780887" cy="2031325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dirty="0"/>
                <a:t>Cria um objeto da classe Cachorro, passando "Rex" como nome. Isso chama o __</a:t>
              </a:r>
              <a:r>
                <a:rPr lang="pt-BR" dirty="0" err="1"/>
                <a:t>init</a:t>
              </a:r>
              <a:r>
                <a:rPr lang="pt-BR" dirty="0"/>
                <a:t>__ da classe Animal (pois Cachorro herdou de Animal).</a:t>
              </a:r>
            </a:p>
            <a:p>
              <a:endParaRPr lang="pt-BR" dirty="0"/>
            </a:p>
            <a:p>
              <a:r>
                <a:rPr lang="pt-BR" dirty="0"/>
                <a:t>Como Cachorro sobrescreveu </a:t>
              </a:r>
              <a:r>
                <a:rPr lang="pt-BR" dirty="0" err="1"/>
                <a:t>fazer_som</a:t>
              </a:r>
              <a:r>
                <a:rPr lang="pt-BR" dirty="0"/>
                <a:t>(), a chamada </a:t>
              </a:r>
              <a:r>
                <a:rPr lang="pt-BR" dirty="0" err="1"/>
                <a:t>meu_cachorro.fazer_som</a:t>
              </a:r>
              <a:r>
                <a:rPr lang="pt-BR" dirty="0"/>
                <a:t>() retorna "Latido".</a:t>
              </a: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C3EE33F5-0AB2-4F69-838D-CB73E73251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0080" y="3462239"/>
              <a:ext cx="669089" cy="7194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47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DC2660B-54A8-4E8E-844C-E0457383902F}"/>
              </a:ext>
            </a:extLst>
          </p:cNvPr>
          <p:cNvSpPr txBox="1"/>
          <p:nvPr/>
        </p:nvSpPr>
        <p:spPr>
          <a:xfrm>
            <a:off x="4664279" y="1124125"/>
            <a:ext cx="75081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Animal é uma classe genérica com um método </a:t>
            </a:r>
            <a:r>
              <a:rPr lang="pt-BR" sz="2000" i="1" dirty="0" err="1">
                <a:solidFill>
                  <a:srgbClr val="FFFF00"/>
                </a:solidFill>
              </a:rPr>
              <a:t>fazer_som</a:t>
            </a:r>
            <a:r>
              <a:rPr lang="pt-BR" sz="2000" i="1" dirty="0">
                <a:solidFill>
                  <a:srgbClr val="FFFF00"/>
                </a:solidFill>
              </a:rPr>
              <a:t>() </a:t>
            </a:r>
            <a:r>
              <a:rPr lang="pt-BR" sz="2000" dirty="0"/>
              <a:t>sem implementação.</a:t>
            </a:r>
          </a:p>
          <a:p>
            <a:endParaRPr lang="pt-BR" sz="2000" dirty="0"/>
          </a:p>
          <a:p>
            <a:r>
              <a:rPr lang="pt-BR" sz="2000" dirty="0"/>
              <a:t>Cachorro </a:t>
            </a:r>
            <a:r>
              <a:rPr lang="pt-BR" sz="2000" dirty="0">
                <a:solidFill>
                  <a:srgbClr val="FFFF00"/>
                </a:solidFill>
              </a:rPr>
              <a:t>herda</a:t>
            </a:r>
            <a:r>
              <a:rPr lang="pt-BR" sz="2000" dirty="0"/>
              <a:t> Animal e sobrescreve </a:t>
            </a:r>
            <a:r>
              <a:rPr lang="pt-BR" sz="2000" i="1" dirty="0" err="1">
                <a:solidFill>
                  <a:srgbClr val="FFFF00"/>
                </a:solidFill>
              </a:rPr>
              <a:t>fazer_som</a:t>
            </a:r>
            <a:r>
              <a:rPr lang="pt-BR" sz="2000" i="1" dirty="0">
                <a:solidFill>
                  <a:srgbClr val="FFFF00"/>
                </a:solidFill>
              </a:rPr>
              <a:t>() </a:t>
            </a:r>
            <a:r>
              <a:rPr lang="pt-BR" sz="2000" dirty="0"/>
              <a:t>para retornar "Latido".</a:t>
            </a:r>
          </a:p>
          <a:p>
            <a:endParaRPr lang="pt-BR" sz="2000" dirty="0"/>
          </a:p>
          <a:p>
            <a:r>
              <a:rPr lang="pt-BR" sz="2000" dirty="0"/>
              <a:t>Criamos um </a:t>
            </a:r>
            <a:r>
              <a:rPr lang="pt-BR" sz="2000" dirty="0">
                <a:solidFill>
                  <a:srgbClr val="FFFF00"/>
                </a:solidFill>
              </a:rPr>
              <a:t>objeto Cachorro chamado </a:t>
            </a:r>
            <a:r>
              <a:rPr lang="pt-BR" sz="2000" dirty="0" err="1">
                <a:solidFill>
                  <a:srgbClr val="FFFF00"/>
                </a:solidFill>
              </a:rPr>
              <a:t>meu_cachorro</a:t>
            </a:r>
            <a:r>
              <a:rPr lang="pt-BR" sz="2000" dirty="0">
                <a:solidFill>
                  <a:srgbClr val="FFFF00"/>
                </a:solidFill>
              </a:rPr>
              <a:t> </a:t>
            </a:r>
            <a:r>
              <a:rPr lang="pt-BR" sz="2000" dirty="0"/>
              <a:t>com o nome "</a:t>
            </a:r>
            <a:r>
              <a:rPr lang="pt-BR" sz="2000" dirty="0">
                <a:solidFill>
                  <a:srgbClr val="FFFF00"/>
                </a:solidFill>
              </a:rPr>
              <a:t>Rex</a:t>
            </a:r>
            <a:r>
              <a:rPr lang="pt-BR" sz="2000" dirty="0"/>
              <a:t>".</a:t>
            </a:r>
          </a:p>
          <a:p>
            <a:endParaRPr lang="pt-BR" sz="2000" dirty="0"/>
          </a:p>
          <a:p>
            <a:r>
              <a:rPr lang="pt-BR" sz="2000" dirty="0"/>
              <a:t>Quando chamamos </a:t>
            </a:r>
            <a:r>
              <a:rPr lang="pt-BR" sz="2000" i="1" dirty="0" err="1">
                <a:solidFill>
                  <a:srgbClr val="FFFF00"/>
                </a:solidFill>
              </a:rPr>
              <a:t>meu_cachorro.fazer_som</a:t>
            </a:r>
            <a:r>
              <a:rPr lang="pt-BR" sz="2000" i="1" dirty="0">
                <a:solidFill>
                  <a:srgbClr val="FFFF00"/>
                </a:solidFill>
              </a:rPr>
              <a:t>(),</a:t>
            </a:r>
            <a:r>
              <a:rPr lang="pt-BR" sz="2000" dirty="0"/>
              <a:t>obtemos "Latido".</a:t>
            </a:r>
          </a:p>
          <a:p>
            <a:endParaRPr lang="pt-BR" sz="2000" dirty="0"/>
          </a:p>
          <a:p>
            <a:r>
              <a:rPr lang="pt-BR" sz="2000" dirty="0"/>
              <a:t>Esse é um exemplo clássico de </a:t>
            </a:r>
            <a:r>
              <a:rPr lang="pt-BR" sz="2000" dirty="0">
                <a:solidFill>
                  <a:srgbClr val="FFFF00"/>
                </a:solidFill>
              </a:rPr>
              <a:t>Herança e Polimorfismo</a:t>
            </a:r>
            <a:r>
              <a:rPr lang="pt-BR" sz="2000" dirty="0"/>
              <a:t>, dois conceitos essenciais da Programação Orientada a Objetos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4560A7-73ED-4306-ABBC-C949470D4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31" y="122848"/>
            <a:ext cx="4190870" cy="293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EE51B-AEFD-414E-A9DA-52D74835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20405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 – Paradigma Imperativo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049B4-974B-4467-AD3F-E19CB74D9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28" y="1442906"/>
            <a:ext cx="11258026" cy="4805493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evolução das linguagens imperativas está relacionada à necessidade de criar abstrações que permitam aos programadores expressar soluções de maneira mais intuitiva, alinhando-se ao modelo sequencial de execução dos computadores, para produzir soluções eficientes e compreensíveis.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Ressaltamos: 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necessidade de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– As linguagens evoluem para facilitar a programação.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afinidade com o modelo computacional – O paradigma imperativo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reflete a forma como os computadores executam instruções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busca por eficiência e clareza – Tornar os programas mais fáceis de entender e mais eficientes na execução.</a:t>
            </a:r>
          </a:p>
        </p:txBody>
      </p:sp>
    </p:spTree>
    <p:extLst>
      <p:ext uri="{BB962C8B-B14F-4D97-AF65-F5344CB8AC3E}">
        <p14:creationId xmlns:p14="http://schemas.microsoft.com/office/powerpoint/2010/main" val="393356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45F0E-485D-4B1D-8028-8B0E0B37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01" y="226215"/>
            <a:ext cx="9404723" cy="1082467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 fatos atuais que mostram a necessidade de usar outros paradigmas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B83C4-B3F5-41B0-BDE6-D0E45F5D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610686"/>
            <a:ext cx="11241247" cy="4637713"/>
          </a:xfrm>
        </p:spPr>
        <p:txBody>
          <a:bodyPr>
            <a:normAutofit fontScale="92500" lnSpcReduction="20000"/>
          </a:bodyPr>
          <a:lstStyle/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Estado mutável significa que os dados de um programa podem ser alterados depois de terem sido criados. Isso é comum em paradigmas imperativos e orientados a objetos, onde variáveis são usadas para armazenar e modificar informações ao longo da execução do programa. 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 popularização de arquiteturas paralelas  -&gt; necessidade de multiprocessamento/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multi-threading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-&gt; variáveis acessadas por muitos processos/threads.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Nesse ambiente concorrente (vários threads/processos acessando uma variável ao mesmo tempo) podemos ter </a:t>
            </a:r>
            <a:r>
              <a:rPr lang="pt-BR" sz="2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condições de corrida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. Dois threads podem tentar modificar a variável ao mesmo tempo, causando erros imprevisíveis.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É necessário utilizar mecanismos de sincronização tornando o código mais complexo.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9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202C4-72DA-4765-B71B-56FFD91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26FA69-6980-4AA8-84D7-0E567197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Conhecer os 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princípios das linguagens de programação é fundamental para entender  </a:t>
            </a:r>
            <a:r>
              <a:rPr lang="pt-BR" sz="28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como as linguagens afetam a resolução de problemas e o pensamento computacional</a:t>
            </a:r>
            <a:r>
              <a:rPr lang="pt-B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pt-BR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72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BFC42-68D1-4CAE-AE3F-4D8CAFCC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9796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Real: Twitter Migrando para Scala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A8DB0-C668-47E4-AD0A-EDCC10B3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4" y="1728132"/>
            <a:ext cx="11073466" cy="452026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Twitter inicialmente usava Ruby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Rails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que tem forte orientação a objetos. 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Ruby tem uma 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implementação single-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threaded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 do interpretador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dificultando o aproveitamento de múltiplos núcleos de CPU.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 o crescimento, enfrentaram problemas de concorrência e escalabilidade, pois a orientação a objetos gerava muito estado mutável, dificultando a execução eficiente em vários servidores.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Solução? Scala -&gt; Scala é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Suporta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imutabilidade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concorrência eficiente. Reduziu a complexidade no manuseio de múltiplas requisições simultâneas.</a:t>
            </a:r>
          </a:p>
        </p:txBody>
      </p:sp>
    </p:spTree>
    <p:extLst>
      <p:ext uri="{BB962C8B-B14F-4D97-AF65-F5344CB8AC3E}">
        <p14:creationId xmlns:p14="http://schemas.microsoft.com/office/powerpoint/2010/main" val="3719617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3E432-E0E6-4000-B311-7CDA3CFA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8519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Outros exemplos de migração de paradigmas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A46B59-997F-4655-92E1-1A1CAA0F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2052918"/>
            <a:ext cx="10175846" cy="4195481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Inicialmente em PHP (imperativo/OO), mas desenvolveram 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(linguagem híbrida com suporte a programação funcional).</a:t>
            </a:r>
          </a:p>
          <a:p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WhatsApp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Usava C++ (imperativo), mas adotou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(funcional) para melhor suporte a concorrência.</a:t>
            </a:r>
          </a:p>
          <a:p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Criou o Go, que tem suporte a concorrência funcional via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goroutines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para substituir C++ em algumas áreas.</a:t>
            </a:r>
          </a:p>
        </p:txBody>
      </p:sp>
    </p:spTree>
    <p:extLst>
      <p:ext uri="{BB962C8B-B14F-4D97-AF65-F5344CB8AC3E}">
        <p14:creationId xmlns:p14="http://schemas.microsoft.com/office/powerpoint/2010/main" val="1639463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51086-8938-4791-8F7D-8E189AD79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08EB2-DD3A-494F-AEDD-751BCB29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Estado mutável pode ser útil para o funcionamento de programas na arquitetura von </a:t>
            </a:r>
            <a:r>
              <a:rPr lang="pt-BR" dirty="0" err="1"/>
              <a:t>neumann</a:t>
            </a:r>
            <a:r>
              <a:rPr lang="pt-BR" dirty="0"/>
              <a:t>, mas traz desafios para paralelismo e concorrência. </a:t>
            </a:r>
          </a:p>
          <a:p>
            <a:r>
              <a:rPr lang="pt-BR" dirty="0"/>
              <a:t>Linguagens funcionais evitam esse problema garantindo imutabilidade (não há a ideia de atualização de variáveis – novos valores são criados) e ausência de efeitos colaterais.</a:t>
            </a:r>
          </a:p>
          <a:p>
            <a:r>
              <a:rPr lang="pt-BR" dirty="0"/>
              <a:t>Empresas como Twitter, Facebook e WhatsApp adotam linguagens funcionais para maior escalabilidade e eficiência.</a:t>
            </a:r>
          </a:p>
        </p:txBody>
      </p:sp>
    </p:spTree>
    <p:extLst>
      <p:ext uri="{BB962C8B-B14F-4D97-AF65-F5344CB8AC3E}">
        <p14:creationId xmlns:p14="http://schemas.microsoft.com/office/powerpoint/2010/main" val="79692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D784A-4FE2-4869-9A43-67413B9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409"/>
          </a:xfrm>
        </p:spPr>
        <p:txBody>
          <a:bodyPr/>
          <a:lstStyle/>
          <a:p>
            <a:r>
              <a:rPr lang="pt-BR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Origens das Linguagens de Programação</a:t>
            </a:r>
            <a:endParaRPr lang="pt-BR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B898C-3601-4F64-9A3D-F8749E8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84" y="1398577"/>
            <a:ext cx="10595295" cy="4691830"/>
          </a:xfrm>
        </p:spPr>
        <p:txBody>
          <a:bodyPr>
            <a:no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Inicialmente, a “programação” envolvia a configuração física ("</a:t>
            </a:r>
            <a:r>
              <a:rPr lang="pt-BR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hardwiring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") dos computadores. 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Um avanço significativo - ideia de </a:t>
            </a:r>
            <a:r>
              <a:rPr lang="pt-BR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von Neumann em armazenar o programa na memória do computador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como uma sequência de códigos binários, que organizavam as operações básicas do </a:t>
            </a:r>
            <a:r>
              <a:rPr lang="pt-BR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resolver problemas específicos. 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Isso eliminou a necessidade de reestruturar fisicamente o </a:t>
            </a:r>
            <a:r>
              <a:rPr lang="pt-BR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hardware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cada nova tarefa. 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pt-BR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linguagem de máquina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foi a primeira forma de programação, diretamente compreendida pelo computador. 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Posteriormente, surgiu a </a:t>
            </a:r>
            <a:r>
              <a:rPr lang="pt-BR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linguagem </a:t>
            </a:r>
            <a:r>
              <a:rPr lang="pt-BR" b="1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assembly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uma abstração mais legível da linguagem de máquina, utilizando mnemônicos para representar as instruções. </a:t>
            </a:r>
          </a:p>
          <a:p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entanto, a linguagem </a:t>
            </a:r>
            <a:r>
              <a:rPr lang="pt-BR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assembly</a:t>
            </a:r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ainda carecia das capacidades de abstração mais poderosas de notações matemáticas convencionais.</a:t>
            </a:r>
            <a:endParaRPr lang="pt-BR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79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DADA-EA6B-4E19-8727-02AE886A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48" y="150714"/>
            <a:ext cx="9404723" cy="1048038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 Neumann – componentes do computador permanentemente conectados (final dos 1940s)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BDCF5-0D38-4BF3-94C8-64439695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07" y="1443812"/>
            <a:ext cx="8946541" cy="4195481"/>
          </a:xfrm>
        </p:spPr>
        <p:txBody>
          <a:bodyPr>
            <a:normAutofit/>
          </a:bodyPr>
          <a:lstStyle/>
          <a:p>
            <a:r>
              <a:rPr lang="pt-BR" dirty="0"/>
              <a:t>Na memória são inseridos os dados e as instruções do programa (programa armazenado)</a:t>
            </a:r>
          </a:p>
          <a:p>
            <a:r>
              <a:rPr lang="pt-BR" dirty="0"/>
              <a:t>O operador insere uma série de códigos binários que organizam as operações básicas de hardware para resolver problemas específicos. </a:t>
            </a:r>
          </a:p>
          <a:p>
            <a:r>
              <a:rPr lang="pt-BR" dirty="0"/>
              <a:t>Em vez de desligar o computador para reconfigurar seus circuitos, o operador poderia acionar interruptores para inserir esses códigos, expressos em linguagem de máquina, na memória do computador.</a:t>
            </a:r>
          </a:p>
          <a:p>
            <a:r>
              <a:rPr lang="pt-BR" dirty="0"/>
              <a:t>Nesse momento, os operadores de computador se tornaram os primeiros programadores.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FB01B72-72DE-49A8-89A8-6D7A427DEC49}"/>
              </a:ext>
            </a:extLst>
          </p:cNvPr>
          <p:cNvGrpSpPr/>
          <p:nvPr/>
        </p:nvGrpSpPr>
        <p:grpSpPr>
          <a:xfrm>
            <a:off x="9417952" y="2152825"/>
            <a:ext cx="2658065" cy="2438225"/>
            <a:chOff x="9417952" y="2152825"/>
            <a:chExt cx="2658065" cy="243822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ED555E1-1B43-4DFF-8CED-72683EB64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7952" y="2152825"/>
              <a:ext cx="2658065" cy="243822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31A96AD-F615-4902-81D7-7B9B8A3E322B}"/>
                </a:ext>
              </a:extLst>
            </p:cNvPr>
            <p:cNvSpPr/>
            <p:nvPr/>
          </p:nvSpPr>
          <p:spPr>
            <a:xfrm>
              <a:off x="9806730" y="2382473"/>
              <a:ext cx="494951" cy="251670"/>
            </a:xfrm>
            <a:prstGeom prst="rect">
              <a:avLst/>
            </a:prstGeom>
            <a:solidFill>
              <a:srgbClr val="B0151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C4D28BA-5E19-4DCC-A7FB-E4E8AFEE265D}"/>
                </a:ext>
              </a:extLst>
            </p:cNvPr>
            <p:cNvSpPr/>
            <p:nvPr/>
          </p:nvSpPr>
          <p:spPr>
            <a:xfrm>
              <a:off x="9823508" y="3403833"/>
              <a:ext cx="494951" cy="251670"/>
            </a:xfrm>
            <a:prstGeom prst="rect">
              <a:avLst/>
            </a:prstGeom>
            <a:solidFill>
              <a:srgbClr val="B0151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5FDF805-3A95-4C8D-800C-9AE18884E334}"/>
                </a:ext>
              </a:extLst>
            </p:cNvPr>
            <p:cNvSpPr/>
            <p:nvPr/>
          </p:nvSpPr>
          <p:spPr>
            <a:xfrm>
              <a:off x="10336636" y="2392260"/>
              <a:ext cx="292216" cy="25167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7775B7A-F627-4FD5-AC7B-BD62B7BB4F19}"/>
                </a:ext>
              </a:extLst>
            </p:cNvPr>
            <p:cNvSpPr/>
            <p:nvPr/>
          </p:nvSpPr>
          <p:spPr>
            <a:xfrm>
              <a:off x="10665204" y="2393658"/>
              <a:ext cx="1003881" cy="251670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4C267AC-992C-4FC0-A342-4FFC367947FA}"/>
              </a:ext>
            </a:extLst>
          </p:cNvPr>
          <p:cNvSpPr txBox="1"/>
          <p:nvPr/>
        </p:nvSpPr>
        <p:spPr>
          <a:xfrm>
            <a:off x="285226" y="5545123"/>
            <a:ext cx="11492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Grande Problema – Traduzir abstrações dos problemas matemáticos em “pensamento da máquina”</a:t>
            </a:r>
          </a:p>
        </p:txBody>
      </p:sp>
    </p:spTree>
    <p:extLst>
      <p:ext uri="{BB962C8B-B14F-4D97-AF65-F5344CB8AC3E}">
        <p14:creationId xmlns:p14="http://schemas.microsoft.com/office/powerpoint/2010/main" val="107838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714AC-D033-400C-ABBE-80F7BD3B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553" y="897334"/>
            <a:ext cx="3959445" cy="772075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87E68C4-C1B2-4BBC-A2DC-6F7985A2B813}"/>
              </a:ext>
            </a:extLst>
          </p:cNvPr>
          <p:cNvGrpSpPr/>
          <p:nvPr/>
        </p:nvGrpSpPr>
        <p:grpSpPr>
          <a:xfrm>
            <a:off x="243281" y="2164360"/>
            <a:ext cx="2883094" cy="2653193"/>
            <a:chOff x="592725" y="2266950"/>
            <a:chExt cx="2533650" cy="2324100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B215109-C94D-4155-A8AB-8231DD6C5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2725" y="2266950"/>
              <a:ext cx="2533650" cy="2324100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A6749A2-0F6A-4C66-B3EF-566B10D38EF1}"/>
                </a:ext>
              </a:extLst>
            </p:cNvPr>
            <p:cNvSpPr/>
            <p:nvPr/>
          </p:nvSpPr>
          <p:spPr>
            <a:xfrm>
              <a:off x="922779" y="2424418"/>
              <a:ext cx="494951" cy="251670"/>
            </a:xfrm>
            <a:prstGeom prst="rect">
              <a:avLst/>
            </a:prstGeom>
            <a:solidFill>
              <a:srgbClr val="B0151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1705B82-0B72-450A-8700-17FBE7912880}"/>
                </a:ext>
              </a:extLst>
            </p:cNvPr>
            <p:cNvSpPr/>
            <p:nvPr/>
          </p:nvSpPr>
          <p:spPr>
            <a:xfrm>
              <a:off x="949344" y="3415718"/>
              <a:ext cx="494951" cy="251670"/>
            </a:xfrm>
            <a:prstGeom prst="rect">
              <a:avLst/>
            </a:prstGeom>
            <a:solidFill>
              <a:srgbClr val="B01513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3744103-0770-4144-B7BD-811CF34528C1}"/>
                </a:ext>
              </a:extLst>
            </p:cNvPr>
            <p:cNvSpPr/>
            <p:nvPr/>
          </p:nvSpPr>
          <p:spPr>
            <a:xfrm>
              <a:off x="1469463" y="2434205"/>
              <a:ext cx="292216" cy="251670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F480F78-BB20-4322-8C11-2E3BB180F102}"/>
                </a:ext>
              </a:extLst>
            </p:cNvPr>
            <p:cNvSpPr/>
            <p:nvPr/>
          </p:nvSpPr>
          <p:spPr>
            <a:xfrm>
              <a:off x="1789642" y="2435603"/>
              <a:ext cx="1003881" cy="251670"/>
            </a:xfrm>
            <a:prstGeom prst="rect">
              <a:avLst/>
            </a:prstGeom>
            <a:solidFill>
              <a:srgbClr val="00B0F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C7A085C9-D1AC-4B72-90F3-68FEA8981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84" y="2004004"/>
            <a:ext cx="8455045" cy="2895775"/>
          </a:xfrm>
          <a:prstGeom prst="rect">
            <a:avLst/>
          </a:prstGeom>
        </p:spPr>
      </p:pic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FC2AF34-93B1-4C9F-8228-8CD9C623C4DB}"/>
              </a:ext>
            </a:extLst>
          </p:cNvPr>
          <p:cNvCxnSpPr/>
          <p:nvPr/>
        </p:nvCxnSpPr>
        <p:spPr>
          <a:xfrm flipH="1">
            <a:off x="2747615" y="2483141"/>
            <a:ext cx="800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2AC7C68-9455-4327-AB34-601B14855F53}"/>
              </a:ext>
            </a:extLst>
          </p:cNvPr>
          <p:cNvCxnSpPr/>
          <p:nvPr/>
        </p:nvCxnSpPr>
        <p:spPr>
          <a:xfrm flipH="1">
            <a:off x="2740624" y="2769765"/>
            <a:ext cx="8009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20058493-A06E-4C63-B598-62CF00A1F45F}"/>
              </a:ext>
            </a:extLst>
          </p:cNvPr>
          <p:cNvCxnSpPr>
            <a:cxnSpLocks/>
          </p:cNvCxnSpPr>
          <p:nvPr/>
        </p:nvCxnSpPr>
        <p:spPr>
          <a:xfrm flipH="1">
            <a:off x="2667699" y="2979490"/>
            <a:ext cx="823519" cy="90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732B59-0A3B-4182-AB8D-3A3A4CADF093}"/>
              </a:ext>
            </a:extLst>
          </p:cNvPr>
          <p:cNvCxnSpPr>
            <a:cxnSpLocks/>
          </p:cNvCxnSpPr>
          <p:nvPr/>
        </p:nvCxnSpPr>
        <p:spPr>
          <a:xfrm flipH="1" flipV="1">
            <a:off x="2667699" y="3347207"/>
            <a:ext cx="880844" cy="81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F476F837-155E-4464-BD68-337B2B96BE83}"/>
              </a:ext>
            </a:extLst>
          </p:cNvPr>
          <p:cNvCxnSpPr>
            <a:cxnSpLocks/>
          </p:cNvCxnSpPr>
          <p:nvPr/>
        </p:nvCxnSpPr>
        <p:spPr>
          <a:xfrm flipH="1" flipV="1">
            <a:off x="2677486" y="3642220"/>
            <a:ext cx="880844" cy="81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7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608B6-0A90-44F2-86C3-EFCB8652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0439"/>
            <a:ext cx="9404723" cy="604295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do Assembly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3595D-A9C8-402F-94B1-4D84449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7" y="1392572"/>
            <a:ext cx="10956023" cy="5310231"/>
          </a:xfrm>
        </p:spPr>
        <p:txBody>
          <a:bodyPr>
            <a:noAutofit/>
          </a:bodyPr>
          <a:lstStyle/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Não é boa em abstração 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Uma abstração é uma notação ou forma de expressar ideias, que as torna reduzidas, simples e fáceis para a mente humana entender. 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O filósofo/matemático A. N. Whitehead (1911) -&gt; o poder da notação abstrata: “</a:t>
            </a:r>
            <a:r>
              <a:rPr lang="pt-PT" sz="2400" i="1" dirty="0">
                <a:latin typeface="Arial" panose="020B0604020202020204" pitchFamily="34" charset="0"/>
                <a:cs typeface="Arial" panose="020B0604020202020204" pitchFamily="34" charset="0"/>
              </a:rPr>
              <a:t>Alivia o cérebro de todo trabalho desnecessário, uma boa notação o liberta para se concentrar em problemas mais avançados. A civilização avança ao estender o número de operações importantes que podemos executar sem pensar nelas</a:t>
            </a:r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.” 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No caso da linguagem assembly, o programador tem que traduzir as ideias abstratas de um domínio de problema para a notação dependente de máquina de um programa.</a:t>
            </a:r>
          </a:p>
          <a:p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Outro problema -&gt; Portabilidade – cada máquina tem seu próprio dialeto assembly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0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18E93-90CE-4D5B-B10D-E137AF8A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1073"/>
          </a:xfrm>
        </p:spPr>
        <p:txBody>
          <a:bodyPr/>
          <a:lstStyle/>
          <a:p>
            <a:r>
              <a:rPr lang="pt-BR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3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mula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</a:t>
            </a:r>
            <a:r>
              <a:rPr lang="pt-BR" sz="3200" dirty="0" err="1">
                <a:latin typeface="Arial" panose="020B0604020202020204" pitchFamily="34" charset="0"/>
                <a:cs typeface="Arial" panose="020B0604020202020204" pitchFamily="34" charset="0"/>
              </a:rPr>
              <a:t>slation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pt-BR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5A3B44-2B1A-45B0-B846-9A4D88E7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1375794"/>
            <a:ext cx="11207691" cy="5201175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Ao contrário  do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linguagens como C, Java e Python, suportam notações mais próximas das abstrações, como expressões algébricas, usadas em matemática e ciências.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Por exemplo, o seguinte segmento de código em C é equivalente ao programa em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para adicionar dois números mostrado anteriormente:  </a:t>
            </a:r>
          </a:p>
          <a:p>
            <a:pPr lvl="1"/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6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sum =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BR" sz="24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pt-BR" sz="2400" i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</a:t>
            </a:r>
            <a:r>
              <a:rPr lang="pt-BR" sz="2400" i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FORTRAN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- John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Backus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- início dos 1950 - específico para um computador IBM. Inicialmente muito próximo a arquitetura de máquina - não tinha as instruções de controle estruturadas e estruturas de dados de linguagens de alto nível.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Mas evoluiu continuamente – a última revisão é de 2023 e contém características de orientação a objeto.</a:t>
            </a:r>
          </a:p>
        </p:txBody>
      </p:sp>
    </p:spTree>
    <p:extLst>
      <p:ext uri="{BB962C8B-B14F-4D97-AF65-F5344CB8AC3E}">
        <p14:creationId xmlns:p14="http://schemas.microsoft.com/office/powerpoint/2010/main" val="16713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ACCC4-76D7-417D-9CA2-BF3A234C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5631"/>
          </a:xfrm>
        </p:spPr>
        <p:txBody>
          <a:bodyPr/>
          <a:lstStyle/>
          <a:p>
            <a:r>
              <a:rPr lang="pt-BR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Abstrações em Linguagens de Programação</a:t>
            </a:r>
            <a:endParaRPr lang="pt-BR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7693A-909C-4162-B766-E72EBB6C7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61" y="1702966"/>
            <a:ext cx="10914077" cy="454543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abstração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notação - uma maneira de expressar ideias que as torna concisas, simples e fáceis de entender.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Abstração de Dados </a:t>
            </a:r>
            <a:r>
              <a:rPr lang="pt-B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de entidades de dados de nível superior a partir dos bits brutos: inteiros, ponto flutuante e caracteres.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exemplo de abstração de dados em unidade é o mecanismo de </a:t>
            </a:r>
            <a:r>
              <a:rPr lang="pt-BR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 linguagens orientadas a objetos.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“</a:t>
            </a:r>
            <a:r>
              <a:rPr lang="pt-BR" sz="2800" b="1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reusabilidade</a:t>
            </a:r>
            <a:r>
              <a:rPr lang="pt-BR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propriedade importante das abstrações de dados.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1150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4B561-3A0F-4EF9-94EA-2BD94B7C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14961" cy="780464"/>
          </a:xfrm>
        </p:spPr>
        <p:txBody>
          <a:bodyPr/>
          <a:lstStyle/>
          <a:p>
            <a:r>
              <a:rPr lang="pt-BR" sz="3200" b="1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Abstrações em Linguagens de Programação</a:t>
            </a:r>
            <a:endParaRPr lang="pt-BR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572D40-3461-4005-9178-01C9B540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40" y="1652632"/>
            <a:ext cx="10326848" cy="4595768"/>
          </a:xfrm>
        </p:spPr>
        <p:txBody>
          <a:bodyPr>
            <a:normAutofit lnSpcReduction="10000"/>
          </a:bodyPr>
          <a:lstStyle/>
          <a:p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Abstração de Unidade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Coleções de procedimentos que fornecem serviços logicamente relacionados a outras partes de um programa, formando uma unidade independente.</a:t>
            </a:r>
            <a:endParaRPr lang="pt-BR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>
              <a:effectLst/>
            </a:endParaRPr>
          </a:p>
          <a:p>
            <a:r>
              <a:rPr lang="pt-BR" sz="2400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Abstração de Controle</a:t>
            </a:r>
            <a:r>
              <a:rPr lang="pt-BR" sz="24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Refere-se a mecanismos que abstraem o </a:t>
            </a:r>
            <a:r>
              <a:rPr lang="pt-BR" sz="24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fluxo de controle</a:t>
            </a:r>
            <a:r>
              <a:rPr lang="pt-BR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como 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pt-BR" sz="2200" i="1" dirty="0" err="1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e “</a:t>
            </a:r>
            <a:r>
              <a:rPr lang="pt-BR" sz="2200" i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em linguagens de alto nível. Estas representam uma melhoria em relação às instruções de desvio (</a:t>
            </a:r>
            <a:r>
              <a:rPr lang="pt-BR" sz="2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branch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da linguagem </a:t>
            </a:r>
            <a:r>
              <a:rPr lang="pt-BR" sz="2200" i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assembly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</a:p>
          <a:p>
            <a:pPr lvl="1"/>
            <a:r>
              <a:rPr lang="pt-BR" sz="2200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Procedimentos e funções</a:t>
            </a:r>
            <a:r>
              <a:rPr lang="pt-BR" sz="2200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também são abstrações de controle, agrupando serviços logicamente relacionados. 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</a:t>
            </a:r>
            <a:r>
              <a:rPr lang="pt-BR" sz="2200" b="1" dirty="0">
                <a:solidFill>
                  <a:srgbClr val="FFFF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recursão</a:t>
            </a:r>
            <a:r>
              <a:rPr lang="pt-BR" sz="22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oferece uma capacidade adicional de abstração para definições de funções. Em linguagens funcionais é muito usada</a:t>
            </a:r>
            <a:endParaRPr lang="pt-BR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1302</TotalTime>
  <Words>1980</Words>
  <Application>Microsoft Office PowerPoint</Application>
  <PresentationFormat>Widescreen</PresentationFormat>
  <Paragraphs>118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Century Gothic</vt:lpstr>
      <vt:lpstr>Symbol</vt:lpstr>
      <vt:lpstr>Times New Roman</vt:lpstr>
      <vt:lpstr>Wingdings 3</vt:lpstr>
      <vt:lpstr>Íon</vt:lpstr>
      <vt:lpstr>CLP – Aula 1</vt:lpstr>
      <vt:lpstr>Apresentação do PowerPoint</vt:lpstr>
      <vt:lpstr>As Origens das Linguagens de Programação</vt:lpstr>
      <vt:lpstr>Von Neumann – componentes do computador permanentemente conectados (final dos 1940s)</vt:lpstr>
      <vt:lpstr>Assembly</vt:lpstr>
      <vt:lpstr>Problemas do Assembly</vt:lpstr>
      <vt:lpstr>FORTRAN (FORmula TRANslation) </vt:lpstr>
      <vt:lpstr>Abstrações em Linguagens de Programação</vt:lpstr>
      <vt:lpstr>Abstrações em Linguagens de Programação</vt:lpstr>
      <vt:lpstr>Abstrações em Linguagens de Programação - Abstração de Unidade</vt:lpstr>
      <vt:lpstr>O que são paradigmas de programação? </vt:lpstr>
      <vt:lpstr>Paradigmas Computacionais</vt:lpstr>
      <vt:lpstr>Paradigma Imperativo</vt:lpstr>
      <vt:lpstr>Exemplo imperativo - procedural</vt:lpstr>
      <vt:lpstr>Imperativo - Programação Orientada a Objetos (POO) </vt:lpstr>
      <vt:lpstr>Apresentação do PowerPoint</vt:lpstr>
      <vt:lpstr>Apresentação do PowerPoint</vt:lpstr>
      <vt:lpstr>Resumo – Paradigma Imperativo</vt:lpstr>
      <vt:lpstr>Alguns fatos atuais que mostram a necessidade de usar outros paradigmas</vt:lpstr>
      <vt:lpstr>Exemplo Real: Twitter Migrando para Scala</vt:lpstr>
      <vt:lpstr>Outros exemplos de migração de paradigmas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CLP – Aula 1</dc:title>
  <dc:creator>Antonio Louro</dc:creator>
  <cp:lastModifiedBy>Antonio Louro</cp:lastModifiedBy>
  <cp:revision>36</cp:revision>
  <dcterms:created xsi:type="dcterms:W3CDTF">2025-03-23T17:26:13Z</dcterms:created>
  <dcterms:modified xsi:type="dcterms:W3CDTF">2025-03-24T15:08:27Z</dcterms:modified>
</cp:coreProperties>
</file>