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5" r:id="rId10"/>
    <p:sldId id="276" r:id="rId11"/>
    <p:sldId id="277" r:id="rId12"/>
    <p:sldId id="278" r:id="rId13"/>
    <p:sldId id="279" r:id="rId14"/>
    <p:sldId id="280" r:id="rId15"/>
    <p:sldId id="269" r:id="rId16"/>
    <p:sldId id="261" r:id="rId17"/>
    <p:sldId id="262" r:id="rId18"/>
    <p:sldId id="263" r:id="rId19"/>
    <p:sldId id="264" r:id="rId20"/>
    <p:sldId id="270" r:id="rId21"/>
    <p:sldId id="271" r:id="rId22"/>
    <p:sldId id="274" r:id="rId23"/>
    <p:sldId id="272" r:id="rId24"/>
    <p:sldId id="273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09DCA-86D1-4DB1-98D8-CDC1C9C534BD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B216-6504-4BFD-AE23-00D73AB7B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1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n for maior que 1, a função chama a si mesma (</a:t>
            </a:r>
            <a:r>
              <a:rPr lang="pt-BR" dirty="0" err="1"/>
              <a:t>factorial</a:t>
            </a:r>
            <a:r>
              <a:rPr lang="pt-BR" dirty="0"/>
              <a:t> (- n 1)) para calcular (n-1)!.</a:t>
            </a:r>
          </a:p>
          <a:p>
            <a:r>
              <a:rPr lang="pt-BR" dirty="0"/>
              <a:t>(- n 1): reduz n em 1 a cada chamada recursiva.</a:t>
            </a:r>
          </a:p>
          <a:p>
            <a:r>
              <a:rPr lang="pt-BR" dirty="0"/>
              <a:t>(* n ...): multiplica n pelo resultado da chamada recursiva, garantindo a construção correta do fatorial.</a:t>
            </a:r>
          </a:p>
          <a:p>
            <a:r>
              <a:rPr lang="pt-BR" dirty="0"/>
              <a:t>amos calcular </a:t>
            </a:r>
            <a:r>
              <a:rPr lang="pt-BR" dirty="0" err="1"/>
              <a:t>factorial</a:t>
            </a:r>
            <a:r>
              <a:rPr lang="pt-BR" dirty="0"/>
              <a:t>(5) para entender o fluxo de chamadas: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(5) → 5 * </a:t>
            </a:r>
            <a:r>
              <a:rPr lang="pt-BR" dirty="0" err="1"/>
              <a:t>factorial</a:t>
            </a:r>
            <a:r>
              <a:rPr lang="pt-BR" dirty="0"/>
              <a:t>(4)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(4) → 4 * </a:t>
            </a:r>
            <a:r>
              <a:rPr lang="pt-BR" dirty="0" err="1"/>
              <a:t>factorial</a:t>
            </a:r>
            <a:r>
              <a:rPr lang="pt-BR" dirty="0"/>
              <a:t>(3)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(3) → 3 * </a:t>
            </a:r>
            <a:r>
              <a:rPr lang="pt-BR" dirty="0" err="1"/>
              <a:t>factorial</a:t>
            </a:r>
            <a:r>
              <a:rPr lang="pt-BR" dirty="0"/>
              <a:t>(2)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(2) → 2 * </a:t>
            </a:r>
            <a:r>
              <a:rPr lang="pt-BR" dirty="0" err="1"/>
              <a:t>factorial</a:t>
            </a:r>
            <a:r>
              <a:rPr lang="pt-BR" dirty="0"/>
              <a:t>(1)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(1) → retorna 1 (caso base)</a:t>
            </a:r>
          </a:p>
          <a:p>
            <a:pPr>
              <a:buFont typeface="+mj-lt"/>
              <a:buAutoNum type="arabicPeriod"/>
            </a:pPr>
            <a:r>
              <a:rPr lang="pt-BR" dirty="0"/>
              <a:t>Agora a pilha de chamadas retorna multiplicando: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(2) = 2 * 1 = 2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(3) = 3 * 2 = 6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(4) = 4 * 6 = 24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 err="1"/>
              <a:t>factorial</a:t>
            </a:r>
            <a:r>
              <a:rPr lang="pt-BR" dirty="0"/>
              <a:t>(5) = 5 * 24 = 120</a:t>
            </a:r>
          </a:p>
          <a:p>
            <a:r>
              <a:rPr lang="pt-BR" dirty="0"/>
              <a:t>No final, </a:t>
            </a:r>
            <a:r>
              <a:rPr lang="pt-BR" dirty="0" err="1"/>
              <a:t>factorial</a:t>
            </a:r>
            <a:r>
              <a:rPr lang="pt-BR" dirty="0"/>
              <a:t>(5) retorna 120.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2B216-6504-4BFD-AE23-00D73AB7B41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07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3C0E3-0FE7-4E21-9051-49B0013B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CLP – 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1558F-D327-4D97-A4E8-A0BC7041D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uma linguagem – Parte 1</a:t>
            </a:r>
          </a:p>
          <a:p>
            <a:r>
              <a:rPr lang="pt-BR" dirty="0"/>
              <a:t>Fonte (Allen </a:t>
            </a:r>
            <a:r>
              <a:rPr lang="pt-BR" dirty="0" err="1"/>
              <a:t>tuker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20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3DEB57-4B3A-4684-89FB-CFAF7517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" y="326646"/>
            <a:ext cx="4533900" cy="3771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4AC7B5-097F-4591-A51D-CF3F452D15B9}"/>
              </a:ext>
            </a:extLst>
          </p:cNvPr>
          <p:cNvSpPr txBox="1"/>
          <p:nvPr/>
        </p:nvSpPr>
        <p:spPr>
          <a:xfrm>
            <a:off x="5234730" y="528506"/>
            <a:ext cx="4924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ALGOL – </a:t>
            </a:r>
          </a:p>
          <a:p>
            <a:r>
              <a:rPr lang="pt-BR" dirty="0"/>
              <a:t>Funcionamento semelhante à LISP – uso de recursão – necessita de pilha</a:t>
            </a:r>
          </a:p>
          <a:p>
            <a:endParaRPr lang="pt-BR" dirty="0"/>
          </a:p>
          <a:p>
            <a:r>
              <a:rPr lang="pt-BR" dirty="0"/>
              <a:t>Esteticamente parece o Pascal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3D3EF-74C2-4FEC-A57A-5ED79115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94" y="2343171"/>
            <a:ext cx="4288994" cy="351074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1782DD-82A0-4F12-8A62-05C7347E3CEE}"/>
              </a:ext>
            </a:extLst>
          </p:cNvPr>
          <p:cNvSpPr txBox="1"/>
          <p:nvPr/>
        </p:nvSpPr>
        <p:spPr>
          <a:xfrm>
            <a:off x="8670206" y="5955968"/>
            <a:ext cx="101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B5500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92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60A606-8B79-468A-A797-F0D45C1D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6" y="567120"/>
            <a:ext cx="4484440" cy="35264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2E35C3E-45C5-402D-AE3C-8ADF74FC80DA}"/>
              </a:ext>
            </a:extLst>
          </p:cNvPr>
          <p:cNvSpPr txBox="1"/>
          <p:nvPr/>
        </p:nvSpPr>
        <p:spPr>
          <a:xfrm>
            <a:off x="906011" y="4353886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 LISP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3ABABD-1A5D-4625-8E2B-006EDB16E3EF}"/>
              </a:ext>
            </a:extLst>
          </p:cNvPr>
          <p:cNvSpPr txBox="1"/>
          <p:nvPr/>
        </p:nvSpPr>
        <p:spPr>
          <a:xfrm>
            <a:off x="5687736" y="755009"/>
            <a:ext cx="4689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máquinas LISP</a:t>
            </a:r>
            <a:r>
              <a:rPr lang="pt-BR" dirty="0"/>
              <a:t> - tinham instruções complexas e específicas para avaliação de listas e controle de escopo (com suporte direto à recursão), </a:t>
            </a:r>
          </a:p>
          <a:p>
            <a:endParaRPr lang="pt-BR" b="1" dirty="0"/>
          </a:p>
          <a:p>
            <a:r>
              <a:rPr lang="pt-BR" b="1" dirty="0"/>
              <a:t>máquinas RISC</a:t>
            </a:r>
            <a:r>
              <a:rPr lang="pt-BR" dirty="0"/>
              <a:t> generalizam isso, oferecendo </a:t>
            </a:r>
            <a:r>
              <a:rPr lang="pt-BR" b="1" dirty="0"/>
              <a:t>recursos eficientes de pilha e registradores</a:t>
            </a:r>
            <a:r>
              <a:rPr lang="pt-BR" dirty="0"/>
              <a:t> que favorecem qualquer linguagem que use recursão — não apenas LISP.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A74BA8-68A5-49C5-8D2B-D5ACAB9169B8}"/>
              </a:ext>
            </a:extLst>
          </p:cNvPr>
          <p:cNvSpPr txBox="1"/>
          <p:nvPr/>
        </p:nvSpPr>
        <p:spPr>
          <a:xfrm>
            <a:off x="5595457" y="4530054"/>
            <a:ext cx="590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Arquiteturas </a:t>
            </a:r>
            <a:r>
              <a:rPr lang="pt-BR" b="1" dirty="0"/>
              <a:t>RISC</a:t>
            </a:r>
            <a:r>
              <a:rPr lang="pt-BR" dirty="0"/>
              <a:t> são altamente eficientes para recursão porque tornam o uso da pilha simples, previsível e rápido — características ideais para linguagens como LISP, </a:t>
            </a:r>
            <a:r>
              <a:rPr lang="pt-BR" dirty="0" err="1"/>
              <a:t>Scheme</a:t>
            </a:r>
            <a:r>
              <a:rPr lang="pt-BR" dirty="0"/>
              <a:t>, ML, </a:t>
            </a:r>
            <a:r>
              <a:rPr lang="pt-BR" dirty="0" err="1"/>
              <a:t>Haskell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9396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5900-FE1C-4DC7-960E-9CAE420C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464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era uma linguagem funcional?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3BB60B-0E39-412A-AE7B-0DA50EFF5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367406"/>
            <a:ext cx="11039752" cy="5217952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Não,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não é uma linguagem funcional. Ele é classificado como uma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imperativa e estruturada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projetada principalmente para a formulação de algoritmos e cálculos numéricos.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entanto,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influenciou muitas linguagens funcionais e incluía certos aspectos que podem lembrar características funcionais, como por exemplo:</a:t>
            </a:r>
          </a:p>
          <a:p>
            <a:pPr lvl="1"/>
            <a:r>
              <a:rPr lang="pt-BR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Recursão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Suporte a chamadas recursivas, algo que se tornou fundamental em linguagens funcionais.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Porém,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ainda mantinha características centrais das linguagens imperativas, como: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Uso explícito de atribuições (`</a:t>
            </a:r>
            <a:r>
              <a:rPr lang="pt-BR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`).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Controle de fluxo baseado em loops (`</a:t>
            </a:r>
            <a:r>
              <a:rPr lang="pt-BR" sz="2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`, `</a:t>
            </a:r>
            <a:r>
              <a:rPr lang="pt-BR" sz="2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`).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Forte uso de variáveis mutáveis.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ainda dependia fortemente de </a:t>
            </a:r>
            <a:r>
              <a:rPr lang="pt-BR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efeitos colaterais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o que o mantém na categoria de linguagens imperativas.</a:t>
            </a:r>
          </a:p>
        </p:txBody>
      </p:sp>
    </p:spTree>
    <p:extLst>
      <p:ext uri="{BB962C8B-B14F-4D97-AF65-F5344CB8AC3E}">
        <p14:creationId xmlns:p14="http://schemas.microsoft.com/office/powerpoint/2010/main" val="363330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85C8-8E6E-490E-8E49-89489BE7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5297"/>
          </a:xfrm>
        </p:spPr>
        <p:txBody>
          <a:bodyPr/>
          <a:lstStyle/>
          <a:p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efeitos colaterais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4305-942D-4B34-99F0-9E91DA6A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1702135"/>
            <a:ext cx="9404723" cy="151923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um programa é a coleção de todos os valores armazenados em variáveis e estruturas de dados em um determinado momento da execução. Ele representa o "momento" atual do programa.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C6433E-EB4B-435C-B5D6-199BCCA1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12" y="3715492"/>
            <a:ext cx="8425517" cy="14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0E5EF-6487-4721-A857-0FFB690C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68" y="1140553"/>
            <a:ext cx="10205048" cy="2918699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rgbClr val="FFFF00"/>
                </a:solidFill>
              </a:rPr>
              <a:t>efeito colateral </a:t>
            </a:r>
            <a:r>
              <a:rPr lang="pt-BR" dirty="0"/>
              <a:t>ocorre quando uma operação modifica o estado global do programa ou interage com o ambiente externo (como entrada/saída). </a:t>
            </a:r>
          </a:p>
          <a:p>
            <a:r>
              <a:rPr lang="pt-BR" dirty="0"/>
              <a:t>Isso pode acontecer por meio de:</a:t>
            </a:r>
          </a:p>
          <a:p>
            <a:pPr lvl="1"/>
            <a:r>
              <a:rPr lang="pt-BR" dirty="0"/>
              <a:t>Modificação de variáveis globais</a:t>
            </a:r>
          </a:p>
          <a:p>
            <a:pPr lvl="1"/>
            <a:r>
              <a:rPr lang="pt-BR" dirty="0"/>
              <a:t>Impressão na tela</a:t>
            </a:r>
          </a:p>
          <a:p>
            <a:pPr lvl="1"/>
            <a:r>
              <a:rPr lang="pt-BR" dirty="0"/>
              <a:t>Escrita em arquivos</a:t>
            </a:r>
          </a:p>
          <a:p>
            <a:pPr lvl="1"/>
            <a:r>
              <a:rPr lang="pt-BR" dirty="0"/>
              <a:t>Uso de memória alocada dinamicamente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F814BA-A0AD-40EF-918C-48257ED7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44741"/>
            <a:ext cx="9404723" cy="755297"/>
          </a:xfrm>
        </p:spPr>
        <p:txBody>
          <a:bodyPr/>
          <a:lstStyle/>
          <a:p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efeitos colaterais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B91C33-9004-4380-922F-3D8C66B0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4255254"/>
            <a:ext cx="6655659" cy="23580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C5EC01D-410F-4298-8F0A-6C210FAC7A3B}"/>
              </a:ext>
            </a:extLst>
          </p:cNvPr>
          <p:cNvSpPr txBox="1"/>
          <p:nvPr/>
        </p:nvSpPr>
        <p:spPr>
          <a:xfrm>
            <a:off x="7392799" y="4499141"/>
            <a:ext cx="4554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função incrementar tem um efeito colateral porque modifica diretamente o valor de num.</a:t>
            </a:r>
          </a:p>
        </p:txBody>
      </p:sp>
    </p:spTree>
    <p:extLst>
      <p:ext uri="{BB962C8B-B14F-4D97-AF65-F5344CB8AC3E}">
        <p14:creationId xmlns:p14="http://schemas.microsoft.com/office/powerpoint/2010/main" val="30001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7417A-24B1-496E-87ED-25D1764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19076"/>
            <a:ext cx="9404723" cy="462932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considerar as escolhas de projeto de LP, somos sempre limitados pela necessidade de implementar a LP de forma eficiente e eficaz dentro das restrições impostas pela arquitetura de von Neumann ou suas variações.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noção de que um bom projeto de LP pode estimular a produção de uma arquitetura radicalmente nova e comercialmente viável parece não estar nos planos.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F4B558-5AF6-4970-BEC3-FFCD84E9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1407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8972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CE1BB-4FD8-4980-A59D-1A2A9696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1652632"/>
            <a:ext cx="9152231" cy="4595768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qual ambiente a linguagem será usada?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Qual SO?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Qual IDE?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Qual compilador?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qual área será aplicada? Ciências? Negócios? ...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Cada área tem suas necessidades particulares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Cada profissão tem seus estilos para projetos de software, ferramentas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E, principalmente, a linguagem natural (o idioma) – imagine idiomas com estruturas totalmente diferentes do inglês, como, por exemplo o chinês </a:t>
            </a:r>
          </a:p>
          <a:p>
            <a:pPr lvl="1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49BD37-27E5-48BA-8FD3-14499EF5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34605"/>
            <a:ext cx="9404723" cy="1015355"/>
          </a:xfrm>
        </p:spPr>
        <p:txBody>
          <a:bodyPr/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Técnico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– não é só a arquitetura que restringe o projeto de uma LP </a:t>
            </a:r>
          </a:p>
        </p:txBody>
      </p:sp>
    </p:spTree>
    <p:extLst>
      <p:ext uri="{BB962C8B-B14F-4D97-AF65-F5344CB8AC3E}">
        <p14:creationId xmlns:p14="http://schemas.microsoft.com/office/powerpoint/2010/main" val="38614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1800C7F-8296-4212-BD5E-6658BB63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99" y="1371600"/>
            <a:ext cx="3562350" cy="41148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36041B-6A18-4A65-9B8A-746ABAED4F36}"/>
              </a:ext>
            </a:extLst>
          </p:cNvPr>
          <p:cNvSpPr txBox="1"/>
          <p:nvPr/>
        </p:nvSpPr>
        <p:spPr>
          <a:xfrm>
            <a:off x="6316913" y="5704514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Níveis de abstração na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E61EFB-44B5-4CA4-81D8-53D0AD589274}"/>
              </a:ext>
            </a:extLst>
          </p:cNvPr>
          <p:cNvSpPr txBox="1"/>
          <p:nvPr/>
        </p:nvSpPr>
        <p:spPr>
          <a:xfrm>
            <a:off x="310394" y="1555726"/>
            <a:ext cx="5503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</a:rPr>
              <a:t>Podemos considerar que cada um dos níveis restringe, de alguma forma, o projeto de uma LP.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75934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EC21-A15B-45D9-B2D1-EB2AA45B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9772"/>
            <a:ext cx="9404723" cy="1048911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Como isso restringe o projeto de linguagens de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DCE67-10F0-4A2C-9029-D418F50B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1795244"/>
            <a:ext cx="9999677" cy="445315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Adoção global</a:t>
            </a:r>
            <a:r>
              <a:rPr lang="pt-BR" dirty="0"/>
              <a:t>: Projetar uma linguagem que não usa inglês pode limitar sua aceitação internacional.</a:t>
            </a:r>
          </a:p>
          <a:p>
            <a:r>
              <a:rPr lang="pt-BR" dirty="0">
                <a:solidFill>
                  <a:srgbClr val="FFC000"/>
                </a:solidFill>
              </a:rPr>
              <a:t>Legibilidade</a:t>
            </a:r>
            <a:r>
              <a:rPr lang="pt-BR" dirty="0"/>
              <a:t>: Desenvolvedores podem ter mais dificuldade em aprender uma linguagem cuja sintaxe não segue padrões familiares baseados no inglês.</a:t>
            </a:r>
          </a:p>
          <a:p>
            <a:r>
              <a:rPr lang="pt-BR" dirty="0">
                <a:solidFill>
                  <a:srgbClr val="FFC000"/>
                </a:solidFill>
              </a:rPr>
              <a:t>Ferramentas e documentação</a:t>
            </a:r>
            <a:r>
              <a:rPr lang="pt-BR" dirty="0"/>
              <a:t>: O suporte a diferentes idiomas pode complicar a criação de compiladores, </a:t>
            </a:r>
            <a:r>
              <a:rPr lang="pt-BR" dirty="0" err="1"/>
              <a:t>IDEs</a:t>
            </a:r>
            <a:r>
              <a:rPr lang="pt-BR" dirty="0"/>
              <a:t> e documentação padronizada.</a:t>
            </a:r>
          </a:p>
          <a:p>
            <a:r>
              <a:rPr lang="pt-BR" dirty="0">
                <a:solidFill>
                  <a:srgbClr val="FFC000"/>
                </a:solidFill>
              </a:rPr>
              <a:t>Exemplo</a:t>
            </a:r>
            <a:r>
              <a:rPr lang="pt-BR" dirty="0"/>
              <a:t>: O Fortran foi adaptado por diferentes comunidades científicas, cada uma com seu próprio estilo de escrita e ferramentas. Isso mostra que até mesmo dentro da mesma linguagem de programação, as necessidades linguísticas e culturais dos usuários podem influenciar sua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125187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93721-F9F8-4337-98EB-09085886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1741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Resumo “ambiente técnico”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21B63-1488-4E09-B0D7-FE87E169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59684"/>
            <a:ext cx="9966941" cy="478871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Definição: O ambiente no qual a linguagem será utilizada — incluindo a área de aplicação, o sistema operacional, as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IDEs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 os padrões existentes — influencia fortemente as escolhas de projeto.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Implicação: Linguagens especializadas podem ser criadas para áreas específicas para atender às necessidades particulares desses domínios. 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Fortran para computação científica </a:t>
            </a:r>
          </a:p>
          <a:p>
            <a:pPr lvl="1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9168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A90C4-4833-4FF4-866A-641A92E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DC254-C883-4E38-BE33-3FBF5596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Discutir questões de projeto de uma LP</a:t>
            </a:r>
          </a:p>
          <a:p>
            <a:pPr lvl="1"/>
            <a:r>
              <a:rPr lang="pt-BR" sz="2800" dirty="0"/>
              <a:t>Seja de uma nova LP ou analisar alguma LP já existente</a:t>
            </a:r>
          </a:p>
        </p:txBody>
      </p:sp>
    </p:spTree>
    <p:extLst>
      <p:ext uri="{BB962C8B-B14F-4D97-AF65-F5344CB8AC3E}">
        <p14:creationId xmlns:p14="http://schemas.microsoft.com/office/powerpoint/2010/main" val="366568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B08B1-5049-4211-8DFA-043B4DC1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EED7D-FC34-4DB9-883D-45F899A4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711354"/>
            <a:ext cx="9756238" cy="4537045"/>
          </a:xfrm>
        </p:spPr>
        <p:txBody>
          <a:bodyPr>
            <a:normAutofit/>
          </a:bodyPr>
          <a:lstStyle/>
          <a:p>
            <a:r>
              <a:rPr lang="pt-BR" dirty="0"/>
              <a:t>Quando uma LP é muito usada, se inicia um esforço para definir uma definição padrão independente de máquina, ao qual os seus implementadores devem aderir. </a:t>
            </a:r>
          </a:p>
          <a:p>
            <a:r>
              <a:rPr lang="pt-BR" dirty="0"/>
              <a:t>A padronização estabiliza LP em diferentes plataformas e grupos de programação, viabilizando a portabilidade dos programas.</a:t>
            </a:r>
          </a:p>
          <a:p>
            <a:r>
              <a:rPr lang="pt-BR" dirty="0"/>
              <a:t>As duas principais organizações de LPs são o American </a:t>
            </a:r>
            <a:r>
              <a:rPr lang="pt-BR" dirty="0" err="1"/>
              <a:t>National</a:t>
            </a:r>
            <a:r>
              <a:rPr lang="pt-BR" dirty="0"/>
              <a:t> Standards </a:t>
            </a:r>
            <a:r>
              <a:rPr lang="pt-BR" dirty="0" err="1"/>
              <a:t>Institute</a:t>
            </a:r>
            <a:r>
              <a:rPr lang="pt-BR" dirty="0"/>
              <a:t> (ANSI) e a </a:t>
            </a:r>
            <a:r>
              <a:rPr lang="pt-BR" dirty="0" err="1"/>
              <a:t>International</a:t>
            </a:r>
            <a:r>
              <a:rPr lang="pt-BR" dirty="0"/>
              <a:t> Standards </a:t>
            </a:r>
            <a:r>
              <a:rPr lang="pt-BR" dirty="0" err="1"/>
              <a:t>Organization</a:t>
            </a:r>
            <a:r>
              <a:rPr lang="pt-BR" dirty="0"/>
              <a:t> (ISO). </a:t>
            </a:r>
          </a:p>
          <a:p>
            <a:r>
              <a:rPr lang="pt-BR" dirty="0"/>
              <a:t>A padronização de LPs tem sido acompanhada pela padronização de conjuntos de caracteres (por exemplo, os conjuntos ASCII e UNICODE) e bibliotecas (por exemplo, a C++ Standard </a:t>
            </a:r>
            <a:r>
              <a:rPr lang="pt-BR" dirty="0" err="1"/>
              <a:t>Template</a:t>
            </a:r>
            <a:r>
              <a:rPr lang="pt-BR" dirty="0"/>
              <a:t> Library) que oferecem suporte direto às atividades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57719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7F106-B2D4-462C-930F-965F575F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27464"/>
            <a:ext cx="9823508" cy="4620935"/>
          </a:xfrm>
        </p:spPr>
        <p:txBody>
          <a:bodyPr>
            <a:normAutofit/>
          </a:bodyPr>
          <a:lstStyle/>
          <a:p>
            <a:r>
              <a:rPr lang="pt-BR" dirty="0"/>
              <a:t>Os projetistas de software e hardware desempenham um papel no processo e comprometem suas implementações de compiladores e interpretadores para se adequarem ao padrão. </a:t>
            </a:r>
          </a:p>
          <a:p>
            <a:r>
              <a:rPr lang="pt-BR" dirty="0"/>
              <a:t>Tal conformidade é essencial para manter a portabilidade de programas entre diferentes compiladores e plataformas de hardware.</a:t>
            </a:r>
          </a:p>
          <a:p>
            <a:r>
              <a:rPr lang="pt-BR" dirty="0"/>
              <a:t>Alguns argumentaram que a padronização de linguagem é uma influência negativa porque inibe a inovação no projeto de LPs. </a:t>
            </a:r>
          </a:p>
          <a:p>
            <a:r>
              <a:rPr lang="pt-BR" dirty="0"/>
              <a:t>Ou seja, versões padrão de linguagens tendem a durar muito tempo, perpetuando a vida dos recursos ruins junto com a dos recursos mais valiosos. </a:t>
            </a:r>
          </a:p>
          <a:p>
            <a:r>
              <a:rPr lang="pt-BR" dirty="0"/>
              <a:t>No entanto, os padrões ISO e ANSI são revisados ​​a cada cinco anos, o que fornece uma modesta proteção contra obsolescência prolongada.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2D1E0B-F3BB-4021-8AFD-47A10B25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</a:p>
        </p:txBody>
      </p:sp>
    </p:spTree>
    <p:extLst>
      <p:ext uri="{BB962C8B-B14F-4D97-AF65-F5344CB8AC3E}">
        <p14:creationId xmlns:p14="http://schemas.microsoft.com/office/powerpoint/2010/main" val="305614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ABA1E-FC6C-41B5-9C26-FF506C06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644242"/>
            <a:ext cx="10268125" cy="460415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Definição: Quando uma linguagem se torna amplamente utilizada, processos de padronização são iniciados (por exemplo, pelas organizações ANSI e ISO).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Implicação: A padronização garante portabilidade e consistência, mas também pode limitar inovações se recursos obsoletos precisarem ser mantidos para compatibilidade com sistemas legados.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2061B96-AE68-4BBB-88EE-3E4AEFB1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1741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Resumo “Padrões”</a:t>
            </a:r>
          </a:p>
        </p:txBody>
      </p:sp>
    </p:spTree>
    <p:extLst>
      <p:ext uri="{BB962C8B-B14F-4D97-AF65-F5344CB8AC3E}">
        <p14:creationId xmlns:p14="http://schemas.microsoft.com/office/powerpoint/2010/main" val="325225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C25DB-BAB4-4971-AC10-21748B7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7" y="1619076"/>
            <a:ext cx="10150679" cy="462932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manutenção de sistemas legados consome bastante tempo dos programadores.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Tais sistemas foram projetados e implementados por antigos funcionários de programação, mas são mantidos e atualizados pelos funcionários atuais.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maior corpo de código desses sistemas é escrito em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LP mais dominante para sistemas de informação das últimas quatro décadas.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dar suporte, versões atualizadas e aprimoradas de linguagens antigas devem ser compatíveis com versões anteriores de seus predecessores.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Ou seja, programas antigos devem continuar a compilar e executar quando novos compiladores são desenvolvidos para a versão atualizada.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Assim, todos os recursos sintáticos e semânticos, incluindo os esteticamente  menos desejáveis, não podem ser descartados sem prejudicar a integridade do código legado.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E7E1A4-43F0-4CEA-B752-8596F38A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Legados</a:t>
            </a:r>
          </a:p>
        </p:txBody>
      </p:sp>
    </p:spTree>
    <p:extLst>
      <p:ext uri="{BB962C8B-B14F-4D97-AF65-F5344CB8AC3E}">
        <p14:creationId xmlns:p14="http://schemas.microsoft.com/office/powerpoint/2010/main" val="11106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BB1D7-3011-460B-9762-1E9DB4AE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1295"/>
            <a:ext cx="9748007" cy="479710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esse motivo, LPs mais antigas vão ficando cada vez mais sobrecarregadas de recursos com o surgimento de novas versões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LPs raramente se tornam mais compactas conforme evoluem.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Fortran,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C++, que foi projetado como uma extensão de C para manter a compatibilidade com versões anteriores do código legado.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projeto do Java, embora muitos de seus recursos originaram do C++, se afastou dessa tradição. Os projetistas do Java queriam libertá-la de ter que suportar os recursos menos desejáveis ​​do C++.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resultado foi uma linguagem mais simplificada, pelo menos temporariamente. Versões recentes do Java adicionaram muitos novos recursos sem remover um conjunto grande de recursos obsoletos.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Parece ser inevitável que a idade da LP a torne mais sobrecarregada de recursos para atender às crescentes demandas de seu domínio de aplicação.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7A9BEA-AC28-403E-9950-3D253B6E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8185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Legados</a:t>
            </a:r>
          </a:p>
        </p:txBody>
      </p:sp>
    </p:spTree>
    <p:extLst>
      <p:ext uri="{BB962C8B-B14F-4D97-AF65-F5344CB8AC3E}">
        <p14:creationId xmlns:p14="http://schemas.microsoft.com/office/powerpoint/2010/main" val="416055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C8F4F-8CDA-419D-B264-041CFB4E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8800"/>
            <a:ext cx="8946541" cy="441959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Definição: Muitas organizações dependem de sistemas antigos que foram escritos em linguagens que evoluíram ao longo do tempo.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Implicação: Novas versões da linguagem devem ser compatíveis com código legado, o que pode levar à inclusão de recursos que, embora não sejam ideais, são necessários para manter a integridade de sistemas existentes.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45DABA-E87C-412B-8E86-DABB8224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1741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Resumo “sistemas legados”</a:t>
            </a:r>
          </a:p>
        </p:txBody>
      </p:sp>
    </p:spTree>
    <p:extLst>
      <p:ext uri="{BB962C8B-B14F-4D97-AF65-F5344CB8AC3E}">
        <p14:creationId xmlns:p14="http://schemas.microsoft.com/office/powerpoint/2010/main" val="340573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DF2CC-1A8E-4422-B6A3-1FF45DF4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6908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Introdução ao Projeto de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77366-E23C-4731-8C88-D1598AEF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projetistas precisam trabalhar dentro de </a:t>
            </a:r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diversas restrições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e, ao mesmo tempo, perseguir objetivos que garantam a clareza, a eficiência e a usabilidade da linguagem.</a:t>
            </a:r>
          </a:p>
        </p:txBody>
      </p:sp>
    </p:spTree>
    <p:extLst>
      <p:ext uri="{BB962C8B-B14F-4D97-AF65-F5344CB8AC3E}">
        <p14:creationId xmlns:p14="http://schemas.microsoft.com/office/powerpoint/2010/main" val="28515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BF3C3-C953-4B3F-B6A2-A8B64CD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0522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Fato: Linguagens de programação são projetadas para computadores. 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70FEB-E088-40B9-AF3B-71FFAF49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linguagem bem projetada e implementada pode aumentar muito a utilidade do computador em um domínio de aplicação.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 entanto, a maioria dos projetos de computador nas últimas décadas foram limitados pelas ideias da arquitetura de von Neumann.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Muitas linguagens, como Fortran,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C, são bem combinadas com essa arquitetura, 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enquanto outras, como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não são.</a:t>
            </a:r>
          </a:p>
        </p:txBody>
      </p:sp>
    </p:spTree>
    <p:extLst>
      <p:ext uri="{BB962C8B-B14F-4D97-AF65-F5344CB8AC3E}">
        <p14:creationId xmlns:p14="http://schemas.microsoft.com/office/powerpoint/2010/main" val="26416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3B1F1-AA18-4E8B-923F-3ECAD3F5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409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é LISP?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0D71B-2A95-4263-AD77-FA2B18DEE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30" y="1331259"/>
            <a:ext cx="10263771" cy="4750759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LISP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) é uma das linguagens de programação mais antigas -1958 - John McCarthy - MIT.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Projetada para manipulação simbólica e processamento de listas, tornando-se essencial na pesquisa em IA (1980s).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Características Principais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Paradigma funcional: Foca em funções e expressões em vez de comandos sequenciais.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Baseado em listas: Tudo pode ser representado como uma lista.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Recursividade: Suporte nativo para chamadas recursivas.</a:t>
            </a:r>
          </a:p>
        </p:txBody>
      </p:sp>
    </p:spTree>
    <p:extLst>
      <p:ext uri="{BB962C8B-B14F-4D97-AF65-F5344CB8AC3E}">
        <p14:creationId xmlns:p14="http://schemas.microsoft.com/office/powerpoint/2010/main" val="38775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8F2553-13F2-4614-8503-C37E32CC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50628"/>
            <a:ext cx="9936600" cy="30955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LISP, </a:t>
            </a:r>
            <a:r>
              <a:rPr lang="pt-BR" b="1" dirty="0"/>
              <a:t>tudo é uma expressão</a:t>
            </a:r>
            <a:r>
              <a:rPr lang="pt-BR" dirty="0"/>
              <a:t>, incluindo números, </a:t>
            </a:r>
            <a:r>
              <a:rPr lang="pt-BR" dirty="0" err="1"/>
              <a:t>strings</a:t>
            </a:r>
            <a:r>
              <a:rPr lang="pt-BR" dirty="0"/>
              <a:t> e listas</a:t>
            </a:r>
          </a:p>
          <a:p>
            <a:pPr lvl="1"/>
            <a:r>
              <a:rPr lang="pt-BR" dirty="0"/>
              <a:t>(+ 2 3)      ; Retorna 5</a:t>
            </a:r>
          </a:p>
          <a:p>
            <a:pPr lvl="1"/>
            <a:r>
              <a:rPr lang="pt-BR" dirty="0"/>
              <a:t>(- 10 4)     ; Retorna 6</a:t>
            </a:r>
          </a:p>
          <a:p>
            <a:pPr lvl="1"/>
            <a:r>
              <a:rPr lang="pt-BR" dirty="0"/>
              <a:t>(* 2 3)      ; Retorna 6</a:t>
            </a:r>
          </a:p>
          <a:p>
            <a:pPr lvl="1"/>
            <a:r>
              <a:rPr lang="pt-BR" dirty="0"/>
              <a:t>(/ 10 2)     ; Retorna 5</a:t>
            </a:r>
          </a:p>
          <a:p>
            <a:r>
              <a:rPr lang="pt-BR" dirty="0"/>
              <a:t>Uma lista é um conjunto de elementos entre parênteses: </a:t>
            </a:r>
          </a:p>
          <a:p>
            <a:pPr lvl="1"/>
            <a:r>
              <a:rPr lang="pt-BR" dirty="0"/>
              <a:t>(1 2 3 4 5)  ; Lista simples</a:t>
            </a:r>
          </a:p>
          <a:p>
            <a:r>
              <a:rPr lang="pt-BR" dirty="0"/>
              <a:t>Recursão - fatorial: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62CC10-DFAC-4B8F-8E87-9AC971E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409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que é LISP?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0BC70B-0A48-42AA-A722-C8DD5A6C7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28"/>
          <a:stretch/>
        </p:blipFill>
        <p:spPr>
          <a:xfrm>
            <a:off x="1079689" y="4521667"/>
            <a:ext cx="3019425" cy="133970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F5B19AC-ADB7-4A32-B801-D854A44D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519" y="4521667"/>
            <a:ext cx="2676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9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FC43-1303-41CF-9F3F-F744758D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Restrições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B6BDD-6DB4-41F9-A2A3-C82618B31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Os principais fatores que impõem restrições aos projetistas de linguagem são:</a:t>
            </a:r>
          </a:p>
          <a:p>
            <a:pPr lvl="1"/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  <a:p>
            <a:pPr lvl="1"/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 Técnico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Setting)</a:t>
            </a:r>
          </a:p>
          <a:p>
            <a:pPr lvl="1"/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Padrões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(Standards)</a:t>
            </a:r>
          </a:p>
          <a:p>
            <a:pPr lvl="1"/>
            <a:r>
              <a:rPr lang="pt-BR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Legados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Systems)</a:t>
            </a:r>
          </a:p>
        </p:txBody>
      </p:sp>
    </p:spTree>
    <p:extLst>
      <p:ext uri="{BB962C8B-B14F-4D97-AF65-F5344CB8AC3E}">
        <p14:creationId xmlns:p14="http://schemas.microsoft.com/office/powerpoint/2010/main" val="4741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F31D-882E-4DB5-A2AB-E5AF88B5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1407"/>
          </a:xfrm>
        </p:spPr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Restrição: </a:t>
            </a:r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30688-A613-4EC8-B313-567057E90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" y="1585520"/>
            <a:ext cx="9781563" cy="46628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As linguagens são criadas para computadores com arquiteturas específicas.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Historicamente, muitas foram modeladas segundo o modelo von Neumann.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Implicação: Uma linguagem deve ser eficiente e adequada para a arquitetura na qual será implementada. 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exemplo, linguagens como C foram projetadas para se alinhar bem com a estrutura de memória e processamento dos sistemas imperativos.</a:t>
            </a:r>
          </a:p>
        </p:txBody>
      </p:sp>
    </p:spTree>
    <p:extLst>
      <p:ext uri="{BB962C8B-B14F-4D97-AF65-F5344CB8AC3E}">
        <p14:creationId xmlns:p14="http://schemas.microsoft.com/office/powerpoint/2010/main" val="5739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E38EA-8EEF-4C2D-B82D-22B5750C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1407"/>
          </a:xfrm>
        </p:spPr>
        <p:txBody>
          <a:bodyPr/>
          <a:lstStyle/>
          <a:p>
            <a:r>
              <a:rPr lang="pt-BR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 derivadas de LP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5E34F-E54D-41FD-A13C-C967F41E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2" y="1325461"/>
            <a:ext cx="10066788" cy="492293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Durante um tempo, consideraram a ideia de arquitetura de computador como um subproduto do projeto de LP, em vez do contrário.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Anos 60 - a Burroughs projetou o B5500, que tinha uma arquitetura de pilha particularmente adequada para executar programas em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Anos 80 – surgimento de máquinas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configuradas para rodar eficientemente os programas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Tiveram sucesso por alguns anos.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Porém na arquitetura RISC (final dos 80s), os programas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podiam ser implementados com eficiência, “matando” as máquinas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1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4356</TotalTime>
  <Words>2012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Íon</vt:lpstr>
      <vt:lpstr>CLP – Aula 2</vt:lpstr>
      <vt:lpstr>Objetivo</vt:lpstr>
      <vt:lpstr>Introdução ao Projeto de Linguagens</vt:lpstr>
      <vt:lpstr>Fato: Linguagens de programação são projetadas para computadores.  </vt:lpstr>
      <vt:lpstr>O que é LISP?</vt:lpstr>
      <vt:lpstr>O que é LISP?</vt:lpstr>
      <vt:lpstr>Restrições de Projeto</vt:lpstr>
      <vt:lpstr>Restrição: Arquitetura</vt:lpstr>
      <vt:lpstr>Arquiteturas derivadas de LP</vt:lpstr>
      <vt:lpstr>Apresentação do PowerPoint</vt:lpstr>
      <vt:lpstr>Apresentação do PowerPoint</vt:lpstr>
      <vt:lpstr>O Algol era uma linguagem funcional?</vt:lpstr>
      <vt:lpstr>Estado e efeitos colaterais???</vt:lpstr>
      <vt:lpstr>Estado e efeitos colaterais???</vt:lpstr>
      <vt:lpstr>Restrição: Arquitetura</vt:lpstr>
      <vt:lpstr>Restrição: Ambiente Técnico – não é só a arquitetura que restringe o projeto de uma LP </vt:lpstr>
      <vt:lpstr>Apresentação do PowerPoint</vt:lpstr>
      <vt:lpstr>Como isso restringe o projeto de linguagens de programação?</vt:lpstr>
      <vt:lpstr>Resumo “ambiente técnico”</vt:lpstr>
      <vt:lpstr>Restrição: Padrões</vt:lpstr>
      <vt:lpstr>Restrição: Padrões</vt:lpstr>
      <vt:lpstr>Resumo “Padrões”</vt:lpstr>
      <vt:lpstr>Restrição: Sistemas Legados</vt:lpstr>
      <vt:lpstr>Restrição: Sistemas Legados</vt:lpstr>
      <vt:lpstr>Resumo “sistemas legados”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CLP – Aula 1</dc:title>
  <dc:creator>Antonio Louro</dc:creator>
  <cp:lastModifiedBy>Antonio Louro</cp:lastModifiedBy>
  <cp:revision>76</cp:revision>
  <dcterms:created xsi:type="dcterms:W3CDTF">2025-03-23T17:26:13Z</dcterms:created>
  <dcterms:modified xsi:type="dcterms:W3CDTF">2025-04-04T02:09:13Z</dcterms:modified>
</cp:coreProperties>
</file>