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handoutMasterIdLst>
    <p:handoutMasterId r:id="rId17"/>
  </p:handoutMasterIdLst>
  <p:sldIdLst>
    <p:sldId id="269" r:id="rId2"/>
    <p:sldId id="263" r:id="rId3"/>
    <p:sldId id="258" r:id="rId4"/>
    <p:sldId id="259" r:id="rId5"/>
    <p:sldId id="261" r:id="rId6"/>
    <p:sldId id="256" r:id="rId7"/>
    <p:sldId id="264" r:id="rId8"/>
    <p:sldId id="260" r:id="rId9"/>
    <p:sldId id="265" r:id="rId10"/>
    <p:sldId id="270" r:id="rId11"/>
    <p:sldId id="271" r:id="rId12"/>
    <p:sldId id="266" r:id="rId13"/>
    <p:sldId id="272" r:id="rId14"/>
    <p:sldId id="273" r:id="rId15"/>
    <p:sldId id="26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0" autoAdjust="0"/>
    <p:restoredTop sz="94660"/>
  </p:normalViewPr>
  <p:slideViewPr>
    <p:cSldViewPr>
      <p:cViewPr varScale="1">
        <p:scale>
          <a:sx n="84" d="100"/>
          <a:sy n="84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E3620-4A29-48C1-BF8C-2F118B4F5E7C}" type="datetimeFigureOut">
              <a:rPr lang="zh-CN" altLang="en-US" smtClean="0"/>
              <a:t>2014/11/12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196A3-B7F3-4C62-A89F-E3DBF6D4F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2014/11/12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file:///C:\Users\admin\AppData\Local\Temp\SoEasy\766D6FE21DDF5E02B47FF0126143BAF4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so.com/doc/78721.html" TargetMode="External"/><Relationship Id="rId2" Type="http://schemas.openxmlformats.org/officeDocument/2006/relationships/hyperlink" Target="&#26446;&#22855;&#30007;&#65306;&#20114;&#32852;&#32593;&#37329;&#34701;&#19982;&#20256;&#32479;&#37329;&#34701;&#30340;&#21306;&#21035;_&#39640;&#28165;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so.com/doc/4096194.html" TargetMode="External"/><Relationship Id="rId4" Type="http://schemas.openxmlformats.org/officeDocument/2006/relationships/hyperlink" Target="http://baike.so.com/doc/540976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aike.so.com/doc/556766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so.com/doc/5256105.html" TargetMode="External"/><Relationship Id="rId3" Type="http://schemas.openxmlformats.org/officeDocument/2006/relationships/hyperlink" Target="http://baike.so.com/doc/6297395.html" TargetMode="External"/><Relationship Id="rId7" Type="http://schemas.openxmlformats.org/officeDocument/2006/relationships/hyperlink" Target="http://baike.so.com/doc/1181574.html" TargetMode="External"/><Relationship Id="rId2" Type="http://schemas.openxmlformats.org/officeDocument/2006/relationships/hyperlink" Target="http://baike.so.com/doc/578891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so.com/doc/652600.html" TargetMode="External"/><Relationship Id="rId5" Type="http://schemas.openxmlformats.org/officeDocument/2006/relationships/hyperlink" Target="http://baike.so.com/doc/567710.html" TargetMode="External"/><Relationship Id="rId4" Type="http://schemas.openxmlformats.org/officeDocument/2006/relationships/hyperlink" Target="http://baike.so.com/doc/567610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hyperlink" Target="&#24494;&#20449;&#32418;&#21253;%20&#20114;&#32852;&#32593;&#37329;&#34701;-&#20599;&#34989;&#29645;&#29664;&#28207;-%20140225_&#39640;&#28165;.mp4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hyperlink" Target="http://baike.so.com/doc/5350878.html" TargetMode="External"/><Relationship Id="rId4" Type="http://schemas.openxmlformats.org/officeDocument/2006/relationships/image" Target="../media/image9.jpeg"/><Relationship Id="rId9" Type="http://schemas.openxmlformats.org/officeDocument/2006/relationships/hyperlink" Target="http://baike.so.com/doc/947655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5030.htm" TargetMode="External"/><Relationship Id="rId2" Type="http://schemas.openxmlformats.org/officeDocument/2006/relationships/hyperlink" Target="http://baike.baidu.com/view/56260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KSO_Img1"/>
          <p:cNvSpPr/>
          <p:nvPr/>
        </p:nvSpPr>
        <p:spPr>
          <a:xfrm>
            <a:off x="-1" y="0"/>
            <a:ext cx="9144001" cy="5400676"/>
          </a:xfrm>
          <a:custGeom>
            <a:avLst/>
            <a:gdLst>
              <a:gd name="connsiteX0" fmla="*/ 0 w 9144001"/>
              <a:gd name="connsiteY0" fmla="*/ 0 h 5400676"/>
              <a:gd name="connsiteX1" fmla="*/ 9144001 w 9144001"/>
              <a:gd name="connsiteY1" fmla="*/ 0 h 5400676"/>
              <a:gd name="connsiteX2" fmla="*/ 9144001 w 9144001"/>
              <a:gd name="connsiteY2" fmla="*/ 2955577 h 5400676"/>
              <a:gd name="connsiteX3" fmla="*/ 1 w 9144001"/>
              <a:gd name="connsiteY3" fmla="*/ 5363785 h 5400676"/>
              <a:gd name="connsiteX4" fmla="*/ 1 w 9144001"/>
              <a:gd name="connsiteY4" fmla="*/ 5400676 h 5400676"/>
              <a:gd name="connsiteX5" fmla="*/ 0 w 9144001"/>
              <a:gd name="connsiteY5" fmla="*/ 5400676 h 540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1" h="5400676">
                <a:moveTo>
                  <a:pt x="0" y="0"/>
                </a:moveTo>
                <a:lnTo>
                  <a:pt x="9144001" y="0"/>
                </a:lnTo>
                <a:lnTo>
                  <a:pt x="9144001" y="2955577"/>
                </a:lnTo>
                <a:lnTo>
                  <a:pt x="1" y="5363785"/>
                </a:lnTo>
                <a:lnTo>
                  <a:pt x="1" y="5400676"/>
                </a:lnTo>
                <a:lnTo>
                  <a:pt x="0" y="5400676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3469174"/>
            <a:ext cx="9144000" cy="3388827"/>
          </a:xfrm>
          <a:custGeom>
            <a:avLst/>
            <a:gdLst>
              <a:gd name="connsiteX0" fmla="*/ 9144000 w 9144000"/>
              <a:gd name="connsiteY0" fmla="*/ 0 h 3388827"/>
              <a:gd name="connsiteX1" fmla="*/ 9144000 w 9144000"/>
              <a:gd name="connsiteY1" fmla="*/ 3388827 h 3388827"/>
              <a:gd name="connsiteX2" fmla="*/ 0 w 9144000"/>
              <a:gd name="connsiteY2" fmla="*/ 3388827 h 3388827"/>
              <a:gd name="connsiteX3" fmla="*/ 0 w 9144000"/>
              <a:gd name="connsiteY3" fmla="*/ 2408208 h 338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3388827">
                <a:moveTo>
                  <a:pt x="9144000" y="0"/>
                </a:moveTo>
                <a:lnTo>
                  <a:pt x="9144000" y="3388827"/>
                </a:lnTo>
                <a:lnTo>
                  <a:pt x="0" y="3388827"/>
                </a:lnTo>
                <a:lnTo>
                  <a:pt x="0" y="2408208"/>
                </a:lnTo>
                <a:close/>
              </a:path>
            </a:pathLst>
          </a:custGeom>
          <a:solidFill>
            <a:srgbClr val="3EB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0" y="4075394"/>
            <a:ext cx="5135478" cy="1789110"/>
          </a:xfrm>
          <a:custGeom>
            <a:avLst/>
            <a:gdLst>
              <a:gd name="connsiteX0" fmla="*/ 5135478 w 6544445"/>
              <a:gd name="connsiteY0" fmla="*/ 0 h 1789110"/>
              <a:gd name="connsiteX1" fmla="*/ 6544445 w 6544445"/>
              <a:gd name="connsiteY1" fmla="*/ 65533 h 1789110"/>
              <a:gd name="connsiteX2" fmla="*/ 0 w 6544445"/>
              <a:gd name="connsiteY2" fmla="*/ 1789110 h 1789110"/>
              <a:gd name="connsiteX3" fmla="*/ 0 w 6544445"/>
              <a:gd name="connsiteY3" fmla="*/ 1352504 h 1789110"/>
              <a:gd name="connsiteX0" fmla="*/ 5135478 w 5135478"/>
              <a:gd name="connsiteY0" fmla="*/ 0 h 1789110"/>
              <a:gd name="connsiteX1" fmla="*/ 5045158 w 5135478"/>
              <a:gd name="connsiteY1" fmla="*/ 452711 h 1789110"/>
              <a:gd name="connsiteX2" fmla="*/ 0 w 5135478"/>
              <a:gd name="connsiteY2" fmla="*/ 1789110 h 1789110"/>
              <a:gd name="connsiteX3" fmla="*/ 0 w 5135478"/>
              <a:gd name="connsiteY3" fmla="*/ 1352504 h 1789110"/>
              <a:gd name="connsiteX4" fmla="*/ 5135478 w 5135478"/>
              <a:gd name="connsiteY4" fmla="*/ 0 h 178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5478" h="1789110">
                <a:moveTo>
                  <a:pt x="5135478" y="0"/>
                </a:moveTo>
                <a:lnTo>
                  <a:pt x="5045158" y="452711"/>
                </a:lnTo>
                <a:lnTo>
                  <a:pt x="0" y="1789110"/>
                </a:lnTo>
                <a:lnTo>
                  <a:pt x="0" y="1352504"/>
                </a:lnTo>
                <a:lnTo>
                  <a:pt x="5135478" y="0"/>
                </a:lnTo>
                <a:close/>
              </a:path>
            </a:pathLst>
          </a:custGeom>
          <a:solidFill>
            <a:srgbClr val="FFF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3173199" y="4095902"/>
            <a:ext cx="5403233" cy="2762099"/>
          </a:xfrm>
          <a:custGeom>
            <a:avLst/>
            <a:gdLst>
              <a:gd name="connsiteX0" fmla="*/ 5403233 w 5403233"/>
              <a:gd name="connsiteY0" fmla="*/ 0 h 2762099"/>
              <a:gd name="connsiteX1" fmla="*/ 5317004 w 5403233"/>
              <a:gd name="connsiteY1" fmla="*/ 432204 h 2762099"/>
              <a:gd name="connsiteX2" fmla="*/ 317514 w 5403233"/>
              <a:gd name="connsiteY2" fmla="*/ 1756506 h 2762099"/>
              <a:gd name="connsiteX3" fmla="*/ 317514 w 5403233"/>
              <a:gd name="connsiteY3" fmla="*/ 2762099 h 2762099"/>
              <a:gd name="connsiteX4" fmla="*/ 0 w 5403233"/>
              <a:gd name="connsiteY4" fmla="*/ 2762099 h 2762099"/>
              <a:gd name="connsiteX5" fmla="*/ 0 w 5403233"/>
              <a:gd name="connsiteY5" fmla="*/ 1431248 h 276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3233" h="2762099">
                <a:moveTo>
                  <a:pt x="5403233" y="0"/>
                </a:moveTo>
                <a:lnTo>
                  <a:pt x="5317004" y="432204"/>
                </a:lnTo>
                <a:lnTo>
                  <a:pt x="317514" y="1756506"/>
                </a:lnTo>
                <a:lnTo>
                  <a:pt x="317514" y="2762099"/>
                </a:lnTo>
                <a:lnTo>
                  <a:pt x="0" y="2762099"/>
                </a:lnTo>
                <a:lnTo>
                  <a:pt x="0" y="1431248"/>
                </a:lnTo>
                <a:close/>
              </a:path>
            </a:pathLst>
          </a:custGeom>
          <a:solidFill>
            <a:srgbClr val="FFF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8715632" y="4341332"/>
            <a:ext cx="428368" cy="2516671"/>
          </a:xfrm>
          <a:custGeom>
            <a:avLst/>
            <a:gdLst>
              <a:gd name="connsiteX0" fmla="*/ 428368 w 428368"/>
              <a:gd name="connsiteY0" fmla="*/ 0 h 2516671"/>
              <a:gd name="connsiteX1" fmla="*/ 428368 w 428368"/>
              <a:gd name="connsiteY1" fmla="*/ 2516671 h 2516671"/>
              <a:gd name="connsiteX2" fmla="*/ 0 w 428368"/>
              <a:gd name="connsiteY2" fmla="*/ 2516671 h 2516671"/>
              <a:gd name="connsiteX3" fmla="*/ 0 w 428368"/>
              <a:gd name="connsiteY3" fmla="*/ 113469 h 251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8" h="2516671">
                <a:moveTo>
                  <a:pt x="428368" y="0"/>
                </a:moveTo>
                <a:lnTo>
                  <a:pt x="428368" y="2516671"/>
                </a:lnTo>
                <a:lnTo>
                  <a:pt x="0" y="2516671"/>
                </a:lnTo>
                <a:lnTo>
                  <a:pt x="0" y="113469"/>
                </a:lnTo>
                <a:close/>
              </a:path>
            </a:pathLst>
          </a:custGeom>
          <a:solidFill>
            <a:srgbClr val="FFF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425347" y="4287285"/>
            <a:ext cx="4718653" cy="1316506"/>
          </a:xfrm>
          <a:custGeom>
            <a:avLst/>
            <a:gdLst>
              <a:gd name="connsiteX0" fmla="*/ 4718653 w 4718653"/>
              <a:gd name="connsiteY0" fmla="*/ 0 h 1316506"/>
              <a:gd name="connsiteX1" fmla="*/ 4718653 w 4718653"/>
              <a:gd name="connsiteY1" fmla="*/ 73779 h 1316506"/>
              <a:gd name="connsiteX2" fmla="*/ 0 w 4718653"/>
              <a:gd name="connsiteY2" fmla="*/ 1316506 h 1316506"/>
              <a:gd name="connsiteX3" fmla="*/ 0 w 4718653"/>
              <a:gd name="connsiteY3" fmla="*/ 1242727 h 131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8653" h="1316506">
                <a:moveTo>
                  <a:pt x="4718653" y="0"/>
                </a:moveTo>
                <a:lnTo>
                  <a:pt x="4718653" y="73779"/>
                </a:lnTo>
                <a:lnTo>
                  <a:pt x="0" y="1316506"/>
                </a:lnTo>
                <a:lnTo>
                  <a:pt x="0" y="1242727"/>
                </a:lnTo>
                <a:close/>
              </a:path>
            </a:pathLst>
          </a:custGeom>
          <a:solidFill>
            <a:srgbClr val="FFF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rot="20705049">
            <a:off x="5124451" y="3690130"/>
            <a:ext cx="21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smtClean="0">
                <a:solidFill>
                  <a:srgbClr val="022E8F"/>
                </a:solidFill>
                <a:latin typeface="Franklin Gothic Heavy" panose="020B0903020102020204" pitchFamily="34" charset="0"/>
              </a:rPr>
              <a:t>SPORT</a:t>
            </a:r>
            <a:endParaRPr lang="zh-CN" altLang="en-US" sz="3600" i="1" dirty="0">
              <a:solidFill>
                <a:srgbClr val="022E8F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r:link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3645459"/>
            <a:ext cx="447675" cy="3547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r:link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5924" y="3480437"/>
            <a:ext cx="447675" cy="35475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r:link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6248" y="3346102"/>
            <a:ext cx="447675" cy="35475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r:link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6572" y="3168726"/>
            <a:ext cx="447675" cy="354752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 rot="20700000">
            <a:off x="3008391" y="4342708"/>
            <a:ext cx="565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i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更高，更快，更强</a:t>
            </a:r>
            <a:endParaRPr lang="zh-CN" altLang="en-US" sz="2800" b="1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844" y="-142900"/>
            <a:ext cx="4857784" cy="174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b="1" dirty="0" smtClean="0">
                <a:solidFill>
                  <a:srgbClr val="002060"/>
                </a:solidFill>
              </a:rPr>
              <a:t>金豆豆互联网金融</a:t>
            </a:r>
            <a:br>
              <a:rPr lang="zh-CN" altLang="en-US" sz="4000" b="1" dirty="0" smtClean="0">
                <a:solidFill>
                  <a:srgbClr val="002060"/>
                </a:solidFill>
              </a:rPr>
            </a:br>
            <a:r>
              <a:rPr lang="zh-CN" altLang="en-US" sz="1600" b="1" dirty="0" smtClean="0">
                <a:solidFill>
                  <a:srgbClr val="002060"/>
                </a:solidFill>
              </a:rPr>
              <a:t>内部学习资料</a:t>
            </a:r>
            <a:endParaRPr lang="zh-CN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56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42910" y="500042"/>
            <a:ext cx="7729534" cy="285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/>
              <a:t>互联网</a:t>
            </a:r>
            <a:r>
              <a:rPr lang="zh-CN" altLang="en-US" sz="1600" b="1" dirty="0" smtClean="0"/>
              <a:t>金融模式</a:t>
            </a:r>
            <a:endParaRPr lang="zh-CN" altLang="en-US" sz="1600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当前国内主要</a:t>
            </a:r>
            <a:r>
              <a:rPr lang="en-US" sz="1600" b="1" dirty="0" smtClean="0"/>
              <a:t>3</a:t>
            </a:r>
            <a:r>
              <a:rPr lang="zh-CN" altLang="en-US" sz="1600" b="1" dirty="0" smtClean="0"/>
              <a:t>大互联网金融模式：</a:t>
            </a:r>
            <a:endParaRPr lang="zh-CN" altLang="en-US" sz="1600" dirty="0" smtClean="0"/>
          </a:p>
          <a:p>
            <a:pPr lvl="0">
              <a:lnSpc>
                <a:spcPct val="150000"/>
              </a:lnSpc>
            </a:pPr>
            <a:r>
              <a:rPr lang="en-US" altLang="zh-CN" sz="1600" dirty="0" smtClean="0"/>
              <a:t>1、</a:t>
            </a:r>
            <a:r>
              <a:rPr lang="zh-CN" altLang="en-US" sz="1600" dirty="0" smtClean="0"/>
              <a:t>传统</a:t>
            </a:r>
            <a:r>
              <a:rPr lang="zh-CN" altLang="en-US" sz="1600" dirty="0" smtClean="0"/>
              <a:t>的金融借助互联网渠道为大家提供服务，如网银。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/>
              <a:t>2、</a:t>
            </a:r>
            <a:r>
              <a:rPr lang="zh-CN" altLang="en-US" sz="1600" dirty="0" smtClean="0"/>
              <a:t>类似</a:t>
            </a:r>
            <a:r>
              <a:rPr lang="zh-CN" altLang="en-US" sz="1600" dirty="0" smtClean="0"/>
              <a:t>阿里金融（阿里小贷），由于它具有电商的平台，为它提供信贷服务创造的优于其他放贷人的条件。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3、P2P</a:t>
            </a:r>
            <a:r>
              <a:rPr lang="zh-CN" altLang="en-US" sz="1600" dirty="0" smtClean="0"/>
              <a:t>模式（</a:t>
            </a:r>
            <a:r>
              <a:rPr lang="en-US" sz="1600" dirty="0" smtClean="0"/>
              <a:t>Peer-to-Peer lending</a:t>
            </a:r>
            <a:r>
              <a:rPr lang="zh-CN" altLang="en-US" sz="1600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即个人对个人信贷 ，</a:t>
            </a:r>
            <a:r>
              <a:rPr lang="en-US" sz="1600" dirty="0" smtClean="0"/>
              <a:t>P2P</a:t>
            </a:r>
            <a:r>
              <a:rPr lang="zh-CN" altLang="en-US" sz="1600" dirty="0" smtClean="0"/>
              <a:t>理财是指以平台公司为中间机构，把借贷双方对接起来实现各自的借贷需求。</a:t>
            </a:r>
            <a:endParaRPr lang="zh-CN" altLang="en-US" sz="16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417602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8"/>
          <p:cNvPicPr>
            <a:picLocks noChangeAspect="1" noChangeArrowheads="1"/>
          </p:cNvPicPr>
          <p:nvPr/>
        </p:nvPicPr>
        <p:blipFill>
          <a:blip r:embed="rId3"/>
          <a:srcRect l="7861" r="5660"/>
          <a:stretch>
            <a:fillRect/>
          </a:stretch>
        </p:blipFill>
        <p:spPr bwMode="auto">
          <a:xfrm>
            <a:off x="5072066" y="3429000"/>
            <a:ext cx="3480493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071538" y="642918"/>
            <a:ext cx="7143800" cy="24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P2P</a:t>
            </a:r>
            <a:r>
              <a:rPr kumimoji="0" lang="zh-CN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模式主要包括：</a:t>
            </a:r>
            <a:endParaRPr kumimoji="0" lang="zh-CN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1</a:t>
            </a:r>
            <a:r>
              <a:rPr kumimoji="0" lang="zh-CN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、担保机构担保交易模式，这也是相对安全的</a:t>
            </a: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P2P</a:t>
            </a:r>
            <a:r>
              <a:rPr kumimoji="0" lang="zh-CN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模式。</a:t>
            </a:r>
            <a:endParaRPr kumimoji="0" lang="zh-CN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2</a:t>
            </a:r>
            <a:r>
              <a:rPr kumimoji="0" lang="zh-CN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、“</a:t>
            </a: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P2P</a:t>
            </a:r>
            <a:r>
              <a:rPr kumimoji="0" lang="zh-CN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平台下的债权合理转让模式”的宜信模式。</a:t>
            </a:r>
            <a:endParaRPr kumimoji="0" lang="zh-CN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3</a:t>
            </a:r>
            <a:r>
              <a:rPr kumimoji="0" lang="zh-CN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、大型金融集团推出的互联网服务平台。</a:t>
            </a:r>
            <a:endParaRPr kumimoji="0" lang="zh-CN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4</a:t>
            </a:r>
            <a:r>
              <a:rPr kumimoji="0" lang="zh-CN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、以交易参数为基点，结合</a:t>
            </a: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O2O(Online to Offline</a:t>
            </a:r>
            <a:r>
              <a:rPr kumimoji="0" lang="zh-CN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，将线下商务的机会与互联网结合</a:t>
            </a:r>
            <a:r>
              <a:rPr kumimoji="0" lang="en-US" altLang="zh-CN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)</a:t>
            </a:r>
            <a:r>
              <a:rPr kumimoji="0" lang="zh-CN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的综合交易模式。</a:t>
            </a:r>
            <a:endParaRPr kumimoji="0" lang="zh-CN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00438"/>
            <a:ext cx="6482781" cy="18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02920" y="357166"/>
            <a:ext cx="8183880" cy="1051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互联网金融的特点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1472" y="1643050"/>
            <a:ext cx="8001056" cy="4143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500"/>
              </a:lnSpc>
            </a:pPr>
            <a:r>
              <a:rPr lang="en-US" sz="1600" b="1" dirty="0" smtClean="0"/>
              <a:t>1</a:t>
            </a:r>
            <a:r>
              <a:rPr lang="zh-CN" altLang="en-US" sz="1600" b="1" dirty="0" smtClean="0"/>
              <a:t>、成本低</a:t>
            </a:r>
            <a:endParaRPr lang="zh-CN" altLang="en-US" sz="1600" dirty="0" smtClean="0"/>
          </a:p>
          <a:p>
            <a:pPr>
              <a:lnSpc>
                <a:spcPts val="2500"/>
              </a:lnSpc>
            </a:pPr>
            <a:r>
              <a:rPr lang="zh-CN" altLang="en-US" sz="1600" dirty="0" smtClean="0"/>
              <a:t>互联网金融模式下，资金供求双方可以通过网络平台自行完成信息甄别、匹配、定价和交易，无传统中介、无交易成本、无垄断利润。</a:t>
            </a:r>
          </a:p>
          <a:p>
            <a:pPr>
              <a:lnSpc>
                <a:spcPts val="2500"/>
              </a:lnSpc>
            </a:pPr>
            <a:r>
              <a:rPr lang="en-US" sz="1600" b="1" dirty="0" smtClean="0"/>
              <a:t>  2</a:t>
            </a:r>
            <a:r>
              <a:rPr lang="zh-CN" altLang="en-US" sz="1600" b="1" dirty="0" smtClean="0"/>
              <a:t>、效率高。</a:t>
            </a:r>
            <a:endParaRPr lang="zh-CN" altLang="en-US" sz="1600" dirty="0" smtClean="0"/>
          </a:p>
          <a:p>
            <a:pPr>
              <a:lnSpc>
                <a:spcPts val="2500"/>
              </a:lnSpc>
            </a:pPr>
            <a:r>
              <a:rPr lang="zh-CN" altLang="en-US" sz="1600" dirty="0" smtClean="0"/>
              <a:t>互联网金融业务主要由计算机处理，操作流程完全标准化，客户不需要排队等候，业务处理速度更快，用户体验更好。</a:t>
            </a:r>
          </a:p>
          <a:p>
            <a:pPr>
              <a:lnSpc>
                <a:spcPts val="2500"/>
              </a:lnSpc>
            </a:pPr>
            <a:r>
              <a:rPr lang="en-US" sz="1600" b="1" dirty="0" smtClean="0"/>
              <a:t>  3</a:t>
            </a:r>
            <a:r>
              <a:rPr lang="zh-CN" altLang="en-US" sz="1600" b="1" dirty="0" smtClean="0"/>
              <a:t>、覆盖广。</a:t>
            </a:r>
            <a:endParaRPr lang="zh-CN" altLang="en-US" sz="1600" dirty="0" smtClean="0"/>
          </a:p>
          <a:p>
            <a:pPr>
              <a:lnSpc>
                <a:spcPts val="2500"/>
              </a:lnSpc>
            </a:pPr>
            <a:r>
              <a:rPr lang="zh-CN" altLang="en-US" sz="1600" dirty="0" smtClean="0"/>
              <a:t>在互联网金融模式下，客户能够突破时间和地域的约束，在互联网上寻找需要的金融资源，金融服务更直接，客户基础更广泛。</a:t>
            </a:r>
          </a:p>
          <a:p>
            <a:pPr>
              <a:lnSpc>
                <a:spcPts val="2500"/>
              </a:lnSpc>
            </a:pPr>
            <a:r>
              <a:rPr lang="en-US" sz="1600" b="1" dirty="0" smtClean="0"/>
              <a:t>  4</a:t>
            </a:r>
            <a:r>
              <a:rPr lang="zh-CN" altLang="en-US" sz="1600" b="1" dirty="0" smtClean="0"/>
              <a:t>、发展快。</a:t>
            </a:r>
            <a:endParaRPr lang="zh-CN" altLang="en-US" sz="1600" dirty="0" smtClean="0"/>
          </a:p>
          <a:p>
            <a:pPr>
              <a:lnSpc>
                <a:spcPts val="2500"/>
              </a:lnSpc>
            </a:pPr>
            <a:r>
              <a:rPr lang="zh-CN" altLang="en-US" sz="1600" dirty="0" smtClean="0"/>
              <a:t>依托于大数据和电子商务的发展，互联网金融得到了快速增长。以余额宝为例，余额宝上线</a:t>
            </a:r>
            <a:r>
              <a:rPr lang="en-US" sz="1600" dirty="0" smtClean="0"/>
              <a:t>18</a:t>
            </a:r>
            <a:r>
              <a:rPr lang="zh-CN" altLang="en-US" sz="1600" dirty="0" smtClean="0"/>
              <a:t>天，累计用户数达到</a:t>
            </a:r>
            <a:r>
              <a:rPr lang="en-US" sz="1600" dirty="0" smtClean="0"/>
              <a:t>250</a:t>
            </a:r>
            <a:r>
              <a:rPr lang="zh-CN" altLang="en-US" sz="1600" dirty="0" smtClean="0"/>
              <a:t>多万，累计转入资金达到</a:t>
            </a:r>
            <a:r>
              <a:rPr lang="en-US" sz="1600" dirty="0" smtClean="0"/>
              <a:t>66</a:t>
            </a:r>
            <a:r>
              <a:rPr lang="zh-CN" altLang="en-US" sz="1600" dirty="0" smtClean="0"/>
              <a:t>亿元。据报道，余额宝规模</a:t>
            </a:r>
            <a:r>
              <a:rPr lang="en-US" sz="1600" dirty="0" smtClean="0"/>
              <a:t>500</a:t>
            </a:r>
            <a:r>
              <a:rPr lang="zh-CN" altLang="en-US" sz="1600" dirty="0" smtClean="0"/>
              <a:t>亿元，成为规模最大的公募基金。</a:t>
            </a:r>
            <a:endParaRPr lang="zh-CN" altLang="en-US" sz="15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02920" y="357166"/>
            <a:ext cx="8183880" cy="105156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我国互联网金融现状及存在的问题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1472" y="1643050"/>
            <a:ext cx="8001056" cy="41434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2300"/>
              </a:lnSpc>
            </a:pPr>
            <a:r>
              <a:rPr lang="en-US" sz="1600" b="1" dirty="0" smtClean="0"/>
              <a:t>1</a:t>
            </a:r>
            <a:r>
              <a:rPr lang="zh-CN" altLang="en-US" sz="1600" b="1" dirty="0" smtClean="0"/>
              <a:t>、风控弱。</a:t>
            </a:r>
            <a:endParaRPr lang="zh-CN" altLang="en-US" sz="1600" dirty="0" smtClean="0"/>
          </a:p>
          <a:p>
            <a:pPr>
              <a:lnSpc>
                <a:spcPts val="2300"/>
              </a:lnSpc>
            </a:pPr>
            <a:r>
              <a:rPr lang="zh-CN" altLang="en-US" sz="1600" dirty="0" smtClean="0"/>
              <a:t>互联网金融还没有接入人民银行征信系统，也不存在信用信息共享机制，不具备类似银行的风控、合规和清收机制，容易发生各类风险问题。</a:t>
            </a:r>
          </a:p>
          <a:p>
            <a:pPr>
              <a:lnSpc>
                <a:spcPts val="2300"/>
              </a:lnSpc>
            </a:pPr>
            <a:r>
              <a:rPr lang="en-US" sz="1600" b="1" dirty="0" smtClean="0"/>
              <a:t>2</a:t>
            </a:r>
            <a:r>
              <a:rPr lang="zh-CN" altLang="en-US" sz="1600" b="1" dirty="0" smtClean="0"/>
              <a:t>、监管弱。</a:t>
            </a:r>
            <a:endParaRPr lang="zh-CN" altLang="en-US" sz="1600" dirty="0" smtClean="0"/>
          </a:p>
          <a:p>
            <a:pPr>
              <a:lnSpc>
                <a:spcPts val="2300"/>
              </a:lnSpc>
            </a:pPr>
            <a:r>
              <a:rPr lang="zh-CN" altLang="en-US" sz="1600" dirty="0" smtClean="0"/>
              <a:t>互联网金融在中国处于起步阶段，还没有监管和法律约束，缺乏准入门槛和行业规范，整个行业面临诸多政策和法律风险。</a:t>
            </a:r>
          </a:p>
          <a:p>
            <a:pPr>
              <a:lnSpc>
                <a:spcPts val="2300"/>
              </a:lnSpc>
            </a:pPr>
            <a:r>
              <a:rPr lang="en-US" sz="1600" b="1" dirty="0" smtClean="0"/>
              <a:t>  3</a:t>
            </a:r>
            <a:r>
              <a:rPr lang="zh-CN" altLang="en-US" sz="1600" b="1" dirty="0" smtClean="0"/>
              <a:t>、风险大。</a:t>
            </a:r>
            <a:endParaRPr lang="zh-CN" altLang="en-US" sz="1600" dirty="0" smtClean="0"/>
          </a:p>
          <a:p>
            <a:pPr>
              <a:lnSpc>
                <a:spcPts val="2300"/>
              </a:lnSpc>
            </a:pPr>
            <a:r>
              <a:rPr lang="zh-CN" altLang="en-US" sz="1600" dirty="0" smtClean="0"/>
              <a:t>首先是信用风险大。因现阶段中国信用体系尚不完善，互联网金融的相关法律还有待配套，互联网金融违约成本较低，容易诱发恶意骗贷、卷款跑路等风险问题。</a:t>
            </a:r>
          </a:p>
          <a:p>
            <a:pPr>
              <a:lnSpc>
                <a:spcPts val="2300"/>
              </a:lnSpc>
            </a:pPr>
            <a:r>
              <a:rPr lang="zh-CN" altLang="en-US" sz="1600" dirty="0" smtClean="0"/>
              <a:t>其次是网络安全风险大。中国互联网安全问题突出，网络金融犯罪问题不容忽视。一旦遭遇黑客攻击，互联网金融的正常运作会受到影响，危及消费者的资金安全和个人信息安全</a:t>
            </a:r>
            <a:r>
              <a:rPr lang="en-US" sz="1600" dirty="0" smtClean="0"/>
              <a:t> 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02920" y="357166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我国互联网金融的发展前景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1472" y="1643050"/>
            <a:ext cx="8001056" cy="32861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互联网金融的未来将以真正的直接融资为主、间接融资为辅助的模式，这是互联网金融发展的高级阶段。从数量上表现即直接融资将占社会融资比重的</a:t>
            </a:r>
            <a:r>
              <a:rPr lang="en-US" sz="1600" dirty="0" smtClean="0"/>
              <a:t>90%</a:t>
            </a:r>
            <a:r>
              <a:rPr lang="zh-CN" altLang="en-US" sz="1600" dirty="0" smtClean="0"/>
              <a:t>以上，目前中国仅占</a:t>
            </a:r>
            <a:r>
              <a:rPr lang="en-US" sz="1600" dirty="0" smtClean="0"/>
              <a:t>20%</a:t>
            </a:r>
            <a:r>
              <a:rPr lang="zh-CN" altLang="en-US" sz="1600" dirty="0" smtClean="0"/>
              <a:t>。因此，互联网金融的发展空间巨大。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zh-CN" altLang="en-US" sz="1600" dirty="0" smtClean="0"/>
              <a:t>未来的互联网金融将会出现谢皮教授所说的超级网银的现象，即机构或个人只需要央行设立账户，直接通过央行进行清结算。也就是说未来社会可能将只会有一个“超级权贵”</a:t>
            </a:r>
            <a:r>
              <a:rPr lang="en-US" sz="1600" dirty="0" smtClean="0"/>
              <a:t>(</a:t>
            </a:r>
            <a:r>
              <a:rPr lang="zh-CN" altLang="en-US" sz="1600" dirty="0" smtClean="0"/>
              <a:t>如央行</a:t>
            </a:r>
            <a:r>
              <a:rPr lang="en-US" sz="1600" dirty="0" smtClean="0"/>
              <a:t>)</a:t>
            </a:r>
            <a:r>
              <a:rPr lang="zh-CN" altLang="en-US" sz="1600" dirty="0" smtClean="0"/>
              <a:t>，社会财富的塔基将会更加坚实，届时有可能真正实现“普惠金融”。相信互联网金融行业在未来的发展空间会越来越大，越来越好！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214290"/>
            <a:ext cx="8183880" cy="1051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互联网金融与传统金融差异性分析</a:t>
            </a:r>
            <a:r>
              <a:rPr lang="zh-CN" altLang="en-US" sz="600" dirty="0" smtClean="0">
                <a:hlinkClick r:id="rId2" action="ppaction://hlinkfile"/>
              </a:rPr>
              <a:t>李奇男：互联网金融与传统金融的区别</a:t>
            </a:r>
            <a:r>
              <a:rPr lang="en-US" altLang="zh-CN" sz="600" dirty="0" smtClean="0">
                <a:hlinkClick r:id="rId2" action="ppaction://hlinkfile"/>
              </a:rPr>
              <a:t>_</a:t>
            </a:r>
            <a:r>
              <a:rPr lang="zh-CN" altLang="en-US" sz="600" dirty="0" smtClean="0">
                <a:hlinkClick r:id="rId2" action="ppaction://hlinkfile"/>
              </a:rPr>
              <a:t>高清</a:t>
            </a:r>
            <a:r>
              <a:rPr lang="en-US" altLang="zh-CN" sz="600" dirty="0" smtClean="0">
                <a:hlinkClick r:id="rId2" action="ppaction://hlinkfile"/>
              </a:rPr>
              <a:t>.mp4</a:t>
            </a:r>
            <a:endParaRPr lang="zh-CN" altLang="en-US" sz="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670610"/>
          <a:ext cx="800105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571636"/>
                <a:gridCol w="3143272"/>
                <a:gridCol w="200026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支付方式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信息处理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hlinkClick r:id="rId3" action="ppaction://hlinkfile"/>
                        </a:rPr>
                        <a:t>资源配置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传统金融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物理网点分散支付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信息通过人工进行处理，信息不对称，且非标准化、碎片化、静态化。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银行、投资银行等作为中介匹配资金借入方和借出方。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互联网金融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超级集中支付系统和个体</a:t>
                      </a:r>
                      <a:r>
                        <a:rPr lang="zh-CN" altLang="en-US" sz="1200" dirty="0" smtClean="0">
                          <a:hlinkClick r:id="rId4" action="ppaction://hlinkfile"/>
                        </a:rPr>
                        <a:t>移动支付</a:t>
                      </a:r>
                      <a:r>
                        <a:rPr lang="zh-CN" altLang="en-US" sz="1200" dirty="0" smtClean="0"/>
                        <a:t>统一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信息处理和</a:t>
                      </a:r>
                      <a:r>
                        <a:rPr lang="zh-CN" altLang="en-US" sz="1200" dirty="0" smtClean="0">
                          <a:hlinkClick r:id="rId5" action="ppaction://hlinkfile"/>
                        </a:rPr>
                        <a:t>风险评估</a:t>
                      </a:r>
                      <a:r>
                        <a:rPr lang="zh-CN" altLang="en-US" sz="1200" dirty="0" smtClean="0"/>
                        <a:t>通过网络化方式进行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在云计算的保障下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资金供需双方信息通过社交网络揭示和传播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被搜索引擎组织和标准化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最终形成时间连续、动态变化的信息序列，由此可以给出任何资金需求者的风险定价或动态违约概率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而且成本极低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资金供需信息直接在网上发布并匹配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供需双方直接联系和交易</a:t>
                      </a:r>
                      <a:r>
                        <a:rPr lang="en-US" altLang="zh-CN" sz="1200" dirty="0" smtClean="0"/>
                        <a:t>,</a:t>
                      </a:r>
                      <a:r>
                        <a:rPr lang="zh-CN" altLang="en-US" sz="1200" dirty="0" smtClean="0"/>
                        <a:t>不需要经过银行、券商或交易所等中介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71472" y="4131238"/>
            <a:ext cx="800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互联网金融与传统金融的本质区别不在“金融”而在实现方式上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71480"/>
            <a:ext cx="8183880" cy="1051560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金融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二字的理解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1472" y="1785926"/>
            <a:ext cx="7643866" cy="235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/>
                <a:ea typeface="宋体" charset="-122"/>
                <a:cs typeface="宋体" charset="-122"/>
              </a:rPr>
              <a:t>金</a:t>
            </a:r>
            <a:r>
              <a:rPr lang="zh-CN" altLang="en-US" sz="2000" dirty="0" smtClean="0">
                <a:latin typeface="Arial Unicode MS"/>
                <a:ea typeface="宋体" charset="-122"/>
                <a:cs typeface="宋体" charset="-122"/>
              </a:rPr>
              <a:t>：钱、资源、物质、价值</a:t>
            </a:r>
            <a:endParaRPr lang="en-US" altLang="zh-CN" sz="2000" dirty="0" smtClean="0">
              <a:latin typeface="Arial Unicode MS"/>
              <a:ea typeface="宋体" charset="-122"/>
              <a:cs typeface="宋体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latin typeface="Arial Unicode MS"/>
              <a:ea typeface="宋体" charset="-122"/>
              <a:cs typeface="宋体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/>
                <a:ea typeface="宋体" charset="-122"/>
                <a:cs typeface="宋体" charset="-122"/>
              </a:rPr>
              <a:t>融</a:t>
            </a:r>
            <a:r>
              <a:rPr lang="zh-CN" altLang="en-US" sz="2000" dirty="0" smtClean="0">
                <a:latin typeface="Arial Unicode MS"/>
                <a:ea typeface="宋体" charset="-122"/>
                <a:cs typeface="宋体" charset="-122"/>
              </a:rPr>
              <a:t>：融入结合进行交换从而提升价值，收益提高。</a:t>
            </a:r>
            <a:r>
              <a:rPr lang="zh-CN" altLang="en-US" sz="2000" dirty="0" smtClean="0">
                <a:latin typeface="Arial" charset="0"/>
                <a:ea typeface="宋体" charset="-122"/>
                <a:cs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金融是什么？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1472" y="1571612"/>
            <a:ext cx="5072098" cy="4143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zh-CN" altLang="en-US" sz="2000" dirty="0" smtClean="0"/>
              <a:t>    金融的本质是价值交换，可以是不同时间点、不同地区的价值在同一个市场中的交换。金融产品的种类有银行、证券、保险、信托等于，所涉及的学术领域包括：银行学、保险学、信托学。金融是一种交易活动，</a:t>
            </a:r>
            <a:r>
              <a:rPr lang="zh-CN" altLang="en-US" sz="2000" dirty="0" smtClean="0">
                <a:hlinkClick r:id="rId2" action="ppaction://hlinkfile"/>
              </a:rPr>
              <a:t>金融交易</a:t>
            </a:r>
            <a:r>
              <a:rPr lang="zh-CN" altLang="en-US" sz="2000" dirty="0" smtClean="0"/>
              <a:t>本身并未创造价值，那为什么在金融交易中就有赚钱的呢？</a:t>
            </a:r>
            <a:endParaRPr lang="en-US" altLang="zh-CN" sz="2000" dirty="0" smtClean="0"/>
          </a:p>
          <a:p>
            <a:pPr>
              <a:lnSpc>
                <a:spcPct val="170000"/>
              </a:lnSpc>
              <a:buNone/>
            </a:pPr>
            <a:r>
              <a:rPr lang="zh-CN" altLang="en-US" sz="2000" dirty="0" smtClean="0"/>
              <a:t>    按照陈志武先生的说法，金融交易是一种将未来收入变现的方式，也就是明天的钱今天来花。简单地说金融交易的频繁程度就是反映一个地区、区域、乃至国家经济繁荣能力的重要指标。</a:t>
            </a:r>
            <a:endParaRPr lang="zh-CN" altLang="en-US" sz="2000" dirty="0"/>
          </a:p>
        </p:txBody>
      </p:sp>
      <p:pic>
        <p:nvPicPr>
          <p:cNvPr id="5" name="图片 4" descr="t01b1c2714b951b053a.jpg"/>
          <p:cNvPicPr>
            <a:picLocks noChangeAspect="1"/>
          </p:cNvPicPr>
          <p:nvPr/>
        </p:nvPicPr>
        <p:blipFill>
          <a:blip r:embed="rId3"/>
          <a:srcRect l="33709" r="10198"/>
          <a:stretch>
            <a:fillRect/>
          </a:stretch>
        </p:blipFill>
        <p:spPr>
          <a:xfrm>
            <a:off x="5825796" y="1857364"/>
            <a:ext cx="2746732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金融核心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357554" y="1571612"/>
            <a:ext cx="5214974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1600" dirty="0" smtClean="0"/>
              <a:t>    金融的核心是跨时间、跨空间的价值交换，所有涉及到价值或者收入在不同时间、不同空间之间进行配置的交易都是金融交易，金融学就是研究跨时间、跨空间的价值交换为什么会出现、如何发生、怎样发展等等。</a:t>
            </a: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 descr="t01da52ccc2a96c471.jpg"/>
          <p:cNvPicPr>
            <a:picLocks noChangeAspect="1"/>
          </p:cNvPicPr>
          <p:nvPr/>
        </p:nvPicPr>
        <p:blipFill>
          <a:blip r:embed="rId2"/>
          <a:srcRect l="1825" r="34306"/>
          <a:stretch>
            <a:fillRect/>
          </a:stretch>
        </p:blipFill>
        <p:spPr>
          <a:xfrm>
            <a:off x="571472" y="2357430"/>
            <a:ext cx="2500330" cy="222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357166"/>
            <a:ext cx="8183880" cy="1051560"/>
          </a:xfrm>
        </p:spPr>
        <p:txBody>
          <a:bodyPr/>
          <a:lstStyle/>
          <a:p>
            <a:r>
              <a:rPr lang="zh-CN" altLang="en-US" dirty="0" smtClean="0"/>
              <a:t>金融的构成要素有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点：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71472" y="1571612"/>
            <a:ext cx="8001056" cy="4214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/>
              <a:t>1</a:t>
            </a:r>
            <a:r>
              <a:rPr lang="zh-CN" altLang="en-US" sz="1500" dirty="0" smtClean="0"/>
              <a:t>、金融对象：货币（</a:t>
            </a:r>
            <a:r>
              <a:rPr lang="zh-CN" altLang="en-US" sz="1500" dirty="0" smtClean="0">
                <a:hlinkClick r:id="rId2" action="ppaction://hlinkfile"/>
              </a:rPr>
              <a:t>资金</a:t>
            </a:r>
            <a:r>
              <a:rPr lang="zh-CN" altLang="en-US" sz="1500" dirty="0" smtClean="0"/>
              <a:t>）。由货币制度所规范的</a:t>
            </a:r>
            <a:r>
              <a:rPr lang="zh-CN" altLang="en-US" sz="1500" dirty="0" smtClean="0">
                <a:hlinkClick r:id="rId3" action="ppaction://hlinkfile"/>
              </a:rPr>
              <a:t>货币流通</a:t>
            </a:r>
            <a:r>
              <a:rPr lang="zh-CN" altLang="en-US" sz="1500" dirty="0" smtClean="0"/>
              <a:t>具有垫支性、周转性和增值性；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/>
              <a:t>2</a:t>
            </a:r>
            <a:r>
              <a:rPr lang="zh-CN" altLang="en-US" sz="1500" dirty="0" smtClean="0"/>
              <a:t>、金融方式：以借贷为主的信用方式为代表。金融市场上交易的对象，一般是信用关系的书面证明、债权债务的契约文书等；</a:t>
            </a:r>
          </a:p>
          <a:p>
            <a:pPr>
              <a:lnSpc>
                <a:spcPct val="150000"/>
              </a:lnSpc>
            </a:pPr>
            <a:r>
              <a:rPr lang="zh-CN" altLang="en-US" sz="1500" dirty="0" smtClean="0"/>
              <a:t>包括</a:t>
            </a:r>
            <a:r>
              <a:rPr lang="zh-CN" altLang="en-US" sz="1500" dirty="0" smtClean="0">
                <a:hlinkClick r:id="rId4" action="ppaction://hlinkfile"/>
              </a:rPr>
              <a:t>直接融资</a:t>
            </a:r>
            <a:r>
              <a:rPr lang="zh-CN" altLang="en-US" sz="1500" dirty="0" smtClean="0"/>
              <a:t>：无中介机构介入； </a:t>
            </a:r>
            <a:r>
              <a:rPr lang="zh-CN" altLang="en-US" sz="1500" dirty="0" smtClean="0">
                <a:hlinkClick r:id="rId5" action="ppaction://hlinkfile"/>
              </a:rPr>
              <a:t>间接融资</a:t>
            </a:r>
            <a:r>
              <a:rPr lang="zh-CN" altLang="en-US" sz="1500" dirty="0" smtClean="0"/>
              <a:t>：通过中介结构的媒介作用来实现的金融。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/>
              <a:t>3</a:t>
            </a:r>
            <a:r>
              <a:rPr lang="zh-CN" altLang="en-US" sz="1500" dirty="0" smtClean="0"/>
              <a:t>、</a:t>
            </a:r>
            <a:r>
              <a:rPr lang="zh-CN" altLang="en-US" sz="1500" dirty="0" smtClean="0">
                <a:hlinkClick r:id="rId6" action="ppaction://hlinkfile"/>
              </a:rPr>
              <a:t>金融机构</a:t>
            </a:r>
            <a:r>
              <a:rPr lang="zh-CN" altLang="en-US" sz="1500" dirty="0" smtClean="0"/>
              <a:t>：通常区分为银行和</a:t>
            </a:r>
            <a:r>
              <a:rPr lang="zh-CN" altLang="en-US" sz="1500" dirty="0" smtClean="0">
                <a:hlinkClick r:id="rId7" action="ppaction://hlinkfile"/>
              </a:rPr>
              <a:t>非银行金融机构</a:t>
            </a:r>
            <a:r>
              <a:rPr lang="zh-CN" altLang="en-US" sz="1500" dirty="0" smtClean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/>
              <a:t>4</a:t>
            </a:r>
            <a:r>
              <a:rPr lang="zh-CN" altLang="en-US" sz="1500" dirty="0" smtClean="0"/>
              <a:t>、金融场所：即金融市场，包括资本市场、货币市场、外汇市场、保险市场、衍生性</a:t>
            </a:r>
            <a:r>
              <a:rPr lang="zh-CN" altLang="en-US" sz="1500" dirty="0" smtClean="0">
                <a:hlinkClick r:id="rId8" action="ppaction://hlinkfile"/>
              </a:rPr>
              <a:t>金融工具</a:t>
            </a:r>
            <a:r>
              <a:rPr lang="zh-CN" altLang="en-US" sz="1500" dirty="0" smtClean="0"/>
              <a:t>市场等等；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/>
              <a:t>5</a:t>
            </a:r>
            <a:r>
              <a:rPr lang="zh-CN" altLang="en-US" sz="1500" dirty="0" smtClean="0"/>
              <a:t>、制度和调控机制：对金融活动进行监督和调控等。</a:t>
            </a:r>
            <a:endParaRPr lang="en-US" altLang="zh-CN" sz="1500" dirty="0" smtClean="0"/>
          </a:p>
          <a:p>
            <a:pPr>
              <a:lnSpc>
                <a:spcPct val="150000"/>
              </a:lnSpc>
            </a:pPr>
            <a:endParaRPr lang="zh-CN" altLang="en-US" sz="1500" dirty="0" smtClean="0"/>
          </a:p>
          <a:p>
            <a:pPr>
              <a:lnSpc>
                <a:spcPct val="150000"/>
              </a:lnSpc>
            </a:pPr>
            <a:r>
              <a:rPr lang="zh-CN" altLang="en-US" sz="1500" dirty="0" smtClean="0"/>
              <a:t>各要素间关系：金融活动一般以信用工具为载体，并通过信用工具的交易，在金融市场中发挥作用来实现货币资金使用权的转移，金融制度和调控机制在其中发挥监督和调控作用。</a:t>
            </a:r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87537"/>
            <a:ext cx="7772400" cy="1470025"/>
          </a:xfrm>
        </p:spPr>
        <p:txBody>
          <a:bodyPr/>
          <a:lstStyle/>
          <a:p>
            <a:pPr algn="ctr"/>
            <a:r>
              <a:rPr lang="zh-CN" altLang="en-US" b="1" dirty="0" smtClean="0"/>
              <a:t>互联网金融是什么？</a:t>
            </a:r>
            <a:endParaRPr lang="zh-CN" altLang="en-US" dirty="0"/>
          </a:p>
        </p:txBody>
      </p:sp>
      <p:pic>
        <p:nvPicPr>
          <p:cNvPr id="20482" name="Picture 2" descr="3D小人问号"/>
          <p:cNvPicPr>
            <a:picLocks noChangeAspect="1" noChangeArrowheads="1"/>
          </p:cNvPicPr>
          <p:nvPr/>
        </p:nvPicPr>
        <p:blipFill>
          <a:blip r:embed="rId2" cstate="print"/>
          <a:srcRect b="6249"/>
          <a:stretch>
            <a:fillRect/>
          </a:stretch>
        </p:blipFill>
        <p:spPr bwMode="auto">
          <a:xfrm>
            <a:off x="3571868" y="3571876"/>
            <a:ext cx="2000264" cy="27910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互联网金融是个时髦的词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2910" y="1714488"/>
            <a:ext cx="7729534" cy="185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 smtClean="0"/>
              <a:t>随处可听人谈起“谢平说</a:t>
            </a:r>
            <a:r>
              <a:rPr lang="en-US" altLang="zh-CN" sz="1600" dirty="0" smtClean="0"/>
              <a:t>……”“</a:t>
            </a:r>
            <a:r>
              <a:rPr lang="zh-CN" altLang="en-US" sz="1600" dirty="0" smtClean="0"/>
              <a:t>马云说</a:t>
            </a:r>
            <a:r>
              <a:rPr lang="en-US" altLang="zh-CN" sz="1600" dirty="0" smtClean="0"/>
              <a:t>……”“</a:t>
            </a:r>
            <a:r>
              <a:rPr lang="zh-CN" altLang="en-US" sz="1600" dirty="0" smtClean="0"/>
              <a:t>刘强东说</a:t>
            </a:r>
            <a:r>
              <a:rPr lang="en-US" altLang="zh-CN" sz="1600" dirty="0" smtClean="0"/>
              <a:t>……”“</a:t>
            </a:r>
            <a:r>
              <a:rPr lang="zh-CN" altLang="en-US" sz="1600" dirty="0" smtClean="0"/>
              <a:t>马蔚华说</a:t>
            </a:r>
            <a:r>
              <a:rPr lang="en-US" altLang="zh-CN" sz="1600" dirty="0" smtClean="0"/>
              <a:t>……”“</a:t>
            </a:r>
            <a:r>
              <a:rPr lang="zh-CN" altLang="en-US" sz="1600" dirty="0" smtClean="0"/>
              <a:t>马明哲说</a:t>
            </a:r>
            <a:r>
              <a:rPr lang="en-US" altLang="zh-CN" sz="1600" dirty="0" smtClean="0"/>
              <a:t>……”“</a:t>
            </a:r>
            <a:r>
              <a:rPr lang="zh-CN" altLang="en-US" sz="1600" dirty="0" smtClean="0"/>
              <a:t>马化腾说</a:t>
            </a:r>
            <a:r>
              <a:rPr lang="en-US" altLang="zh-CN" sz="1600" dirty="0" smtClean="0"/>
              <a:t>……”</a:t>
            </a:r>
            <a:r>
              <a:rPr lang="zh-CN" altLang="en-US" sz="1600" dirty="0" smtClean="0"/>
              <a:t>。</a:t>
            </a: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506" name="Picture 2" descr="谢平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779" y="3571876"/>
            <a:ext cx="1311953" cy="1800000"/>
          </a:xfrm>
          <a:prstGeom prst="rect">
            <a:avLst/>
          </a:prstGeom>
          <a:noFill/>
        </p:spPr>
      </p:pic>
      <p:pic>
        <p:nvPicPr>
          <p:cNvPr id="21508" name="Picture 4" descr="马云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3732" y="3571876"/>
            <a:ext cx="1578947" cy="1800000"/>
          </a:xfrm>
          <a:prstGeom prst="rect">
            <a:avLst/>
          </a:prstGeom>
          <a:noFill/>
        </p:spPr>
      </p:pic>
      <p:pic>
        <p:nvPicPr>
          <p:cNvPr id="21510" name="Picture 6" descr="http://upload.njdaily.cn/2014/0330/139616485915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5368" y="3571876"/>
            <a:ext cx="1285714" cy="1800000"/>
          </a:xfrm>
          <a:prstGeom prst="rect">
            <a:avLst/>
          </a:prstGeom>
          <a:noFill/>
        </p:spPr>
      </p:pic>
      <p:pic>
        <p:nvPicPr>
          <p:cNvPr id="21512" name="Picture 8" descr="马蔚华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1252" y="3571876"/>
            <a:ext cx="1260504" cy="1800000"/>
          </a:xfrm>
          <a:prstGeom prst="rect">
            <a:avLst/>
          </a:prstGeom>
          <a:noFill/>
        </p:spPr>
      </p:pic>
      <p:pic>
        <p:nvPicPr>
          <p:cNvPr id="21514" name="Picture 10" descr="http://p2.qhimg.com/t01e636ce41cc661270.jpg"/>
          <p:cNvPicPr>
            <a:picLocks noChangeAspect="1" noChangeArrowheads="1"/>
          </p:cNvPicPr>
          <p:nvPr/>
        </p:nvPicPr>
        <p:blipFill>
          <a:blip r:embed="rId6"/>
          <a:srcRect l="13500" r="27999"/>
          <a:stretch>
            <a:fillRect/>
          </a:stretch>
        </p:blipFill>
        <p:spPr bwMode="auto">
          <a:xfrm>
            <a:off x="5985698" y="3571876"/>
            <a:ext cx="1329554" cy="1800000"/>
          </a:xfrm>
          <a:prstGeom prst="rect">
            <a:avLst/>
          </a:prstGeom>
          <a:noFill/>
        </p:spPr>
      </p:pic>
      <p:pic>
        <p:nvPicPr>
          <p:cNvPr id="21516" name="Picture 12" descr="马化腾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71582" y="3571876"/>
            <a:ext cx="1229508" cy="180000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469133" y="5429264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/>
              <a:t>马化腾</a:t>
            </a:r>
            <a:endParaRPr lang="en-US" altLang="zh-CN" sz="800" dirty="0" smtClean="0"/>
          </a:p>
          <a:p>
            <a:r>
              <a:rPr lang="zh-CN" altLang="en-US" sz="800" dirty="0" smtClean="0"/>
              <a:t>被称为“</a:t>
            </a:r>
            <a:r>
              <a:rPr lang="en-US" altLang="zh-CN" sz="800" dirty="0" smtClean="0">
                <a:hlinkClick r:id="rId9" action="ppaction://hlinkfile"/>
              </a:rPr>
              <a:t>QQ</a:t>
            </a:r>
            <a:r>
              <a:rPr lang="zh-CN" altLang="en-US" sz="800" dirty="0" smtClean="0"/>
              <a:t>之父</a:t>
            </a:r>
            <a:endParaRPr lang="zh-CN" altLang="en-US" sz="800" dirty="0"/>
          </a:p>
        </p:txBody>
      </p:sp>
      <p:sp>
        <p:nvSpPr>
          <p:cNvPr id="12" name="矩形 11"/>
          <p:cNvSpPr/>
          <p:nvPr/>
        </p:nvSpPr>
        <p:spPr>
          <a:xfrm>
            <a:off x="6000760" y="5429264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/>
              <a:t>马明哲</a:t>
            </a:r>
            <a:endParaRPr lang="en-US" altLang="zh-CN" sz="800" dirty="0" smtClean="0"/>
          </a:p>
          <a:p>
            <a:r>
              <a:rPr lang="zh-CN" altLang="en-US" sz="800" dirty="0" smtClean="0"/>
              <a:t>平安保险董事长兼</a:t>
            </a:r>
            <a:r>
              <a:rPr lang="en-US" altLang="zh-CN" sz="800" dirty="0" smtClean="0"/>
              <a:t>CEO</a:t>
            </a:r>
          </a:p>
          <a:p>
            <a:r>
              <a:rPr lang="zh-CN" altLang="en-US" sz="800" dirty="0" smtClean="0"/>
              <a:t>中国最具争议的金融人士</a:t>
            </a:r>
            <a:endParaRPr lang="zh-CN" altLang="en-US" sz="800" dirty="0"/>
          </a:p>
        </p:txBody>
      </p:sp>
      <p:sp>
        <p:nvSpPr>
          <p:cNvPr id="13" name="矩形 12"/>
          <p:cNvSpPr/>
          <p:nvPr/>
        </p:nvSpPr>
        <p:spPr>
          <a:xfrm>
            <a:off x="5072066" y="542926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/>
              <a:t>马蔚华</a:t>
            </a:r>
            <a:endParaRPr lang="en-US" altLang="zh-CN" sz="800" dirty="0" smtClean="0"/>
          </a:p>
          <a:p>
            <a:r>
              <a:rPr lang="zh-CN" altLang="en-US" sz="800" dirty="0" smtClean="0"/>
              <a:t>高级经济师</a:t>
            </a:r>
            <a:endParaRPr lang="zh-CN" altLang="en-US" sz="800" dirty="0"/>
          </a:p>
        </p:txBody>
      </p:sp>
      <p:sp>
        <p:nvSpPr>
          <p:cNvPr id="14" name="矩形 13"/>
          <p:cNvSpPr/>
          <p:nvPr/>
        </p:nvSpPr>
        <p:spPr>
          <a:xfrm>
            <a:off x="3657967" y="5429264"/>
            <a:ext cx="914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/>
              <a:t>刘强东</a:t>
            </a:r>
            <a:endParaRPr lang="en-US" altLang="zh-CN" sz="800" dirty="0" smtClean="0"/>
          </a:p>
          <a:p>
            <a:r>
              <a:rPr lang="zh-CN" altLang="en-US" sz="800" dirty="0" smtClean="0"/>
              <a:t>京东商城的</a:t>
            </a:r>
            <a:r>
              <a:rPr lang="en-US" sz="800" dirty="0" smtClean="0"/>
              <a:t>CEO</a:t>
            </a:r>
            <a:endParaRPr lang="en-US" altLang="zh-CN" sz="800" dirty="0" smtClean="0"/>
          </a:p>
        </p:txBody>
      </p:sp>
      <p:sp>
        <p:nvSpPr>
          <p:cNvPr id="15" name="矩形 14"/>
          <p:cNvSpPr/>
          <p:nvPr/>
        </p:nvSpPr>
        <p:spPr>
          <a:xfrm>
            <a:off x="2285984" y="5429264"/>
            <a:ext cx="1016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/>
              <a:t>马云</a:t>
            </a:r>
            <a:endParaRPr lang="en-US" altLang="zh-CN" sz="800" dirty="0" smtClean="0"/>
          </a:p>
          <a:p>
            <a:r>
              <a:rPr lang="zh-CN" altLang="en-US" sz="800" dirty="0" smtClean="0"/>
              <a:t>阿里巴巴集团</a:t>
            </a:r>
            <a:r>
              <a:rPr lang="en-US" altLang="zh-CN" sz="800" dirty="0" smtClean="0">
                <a:hlinkClick r:id="rId10" action="ppaction://hlinkfile"/>
              </a:rPr>
              <a:t>CEO</a:t>
            </a:r>
            <a:endParaRPr lang="en-US" altLang="zh-CN" sz="800" dirty="0" smtClean="0"/>
          </a:p>
        </p:txBody>
      </p:sp>
      <p:sp>
        <p:nvSpPr>
          <p:cNvPr id="16" name="矩形 15"/>
          <p:cNvSpPr/>
          <p:nvPr/>
        </p:nvSpPr>
        <p:spPr>
          <a:xfrm>
            <a:off x="571472" y="54292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/>
              <a:t>谢平</a:t>
            </a:r>
            <a:endParaRPr lang="en-US" altLang="zh-CN" sz="800" dirty="0" smtClean="0"/>
          </a:p>
          <a:p>
            <a:r>
              <a:rPr lang="zh-CN" altLang="en-US" sz="800" dirty="0" smtClean="0"/>
              <a:t>中央汇金控股公司总经理</a:t>
            </a:r>
            <a:endParaRPr lang="en-US" altLang="zh-CN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42910" y="2214554"/>
            <a:ext cx="7729534" cy="307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互联网金融是指以依托于支付、云计算、社交网络以及搜索引擎等互联网工具，实现资金融通、支付和信息中介等业务的一种新兴金融。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互联网与金融相结合的新型金融模式。互联网“开放、平等、协作、分享”的精神往传统金融业态渗透，对人类金融模式产生根本影响，从广义上讲，具备互联网精神的金融业态统称为互联网金融。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简而言之：互联网金融其实就是“普世金融或平民金融”，在互联网金融理论体系下，人人都是金融家（银行家、投资家），人人都是金融的受益者</a:t>
            </a:r>
            <a:r>
              <a:rPr lang="zh-CN" altLang="en-US" sz="1600" dirty="0" smtClean="0"/>
              <a:t>！</a:t>
            </a: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图片 8" descr="t010e4549fffc8031c6.jpg"/>
          <p:cNvPicPr>
            <a:picLocks noChangeAspect="1"/>
          </p:cNvPicPr>
          <p:nvPr/>
        </p:nvPicPr>
        <p:blipFill>
          <a:blip r:embed="rId2"/>
          <a:srcRect t="15909" b="50208"/>
          <a:stretch>
            <a:fillRect/>
          </a:stretch>
        </p:blipFill>
        <p:spPr>
          <a:xfrm>
            <a:off x="642910" y="500042"/>
            <a:ext cx="7929618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357166"/>
            <a:ext cx="8183880" cy="1051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互联网当前整体格局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2910" y="1214422"/>
            <a:ext cx="7858180" cy="2500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 smtClean="0"/>
              <a:t>当前互联网金融格局，由传统</a:t>
            </a:r>
            <a:r>
              <a:rPr lang="zh-CN" altLang="en-US" sz="1600" dirty="0" smtClean="0">
                <a:hlinkClick r:id="rId2" action="ppaction://hlinkfile"/>
              </a:rPr>
              <a:t>金融机构</a:t>
            </a:r>
            <a:r>
              <a:rPr lang="zh-CN" altLang="en-US" sz="1600" dirty="0" smtClean="0"/>
              <a:t>和</a:t>
            </a:r>
            <a:r>
              <a:rPr lang="zh-CN" altLang="en-US" sz="1600" dirty="0" smtClean="0">
                <a:hlinkClick r:id="rId3" action="ppaction://hlinkfile"/>
              </a:rPr>
              <a:t>非金融机构</a:t>
            </a:r>
            <a:r>
              <a:rPr lang="zh-CN" altLang="en-US" sz="1600" dirty="0" smtClean="0"/>
              <a:t>组成。传统金融机构主要为传统金融业务的互联网创新以及电商化创新等，非金融机构则主要是指利用互联网技术进行金融运作的电商企业、创富贷（</a:t>
            </a:r>
            <a:r>
              <a:rPr lang="en-US" altLang="zh-CN" sz="1600" dirty="0" smtClean="0"/>
              <a:t>P2P</a:t>
            </a:r>
            <a:r>
              <a:rPr lang="zh-CN" altLang="en-US" sz="1600" dirty="0" smtClean="0"/>
              <a:t>）模式的网络借贷平台，众筹模式的网络投资平台，挖财类的手机理财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，以及第三方支付平台等。</a:t>
            </a:r>
            <a:endParaRPr lang="zh-CN" altLang="en-US" sz="1700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4578" name="Picture 2" descr="\"/>
          <p:cNvPicPr>
            <a:picLocks noChangeAspect="1" noChangeArrowheads="1"/>
          </p:cNvPicPr>
          <p:nvPr/>
        </p:nvPicPr>
        <p:blipFill>
          <a:blip r:embed="rId4"/>
          <a:srcRect t="5597" b="10447"/>
          <a:stretch>
            <a:fillRect/>
          </a:stretch>
        </p:blipFill>
        <p:spPr bwMode="auto">
          <a:xfrm>
            <a:off x="2714612" y="3571876"/>
            <a:ext cx="381000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495</TotalTime>
  <Words>1514</Words>
  <PresentationFormat>全屏显示(4:3)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视点</vt:lpstr>
      <vt:lpstr>幻灯片 1</vt:lpstr>
      <vt:lpstr>“金融” 二字的理解</vt:lpstr>
      <vt:lpstr>金融是什么？</vt:lpstr>
      <vt:lpstr>金融核心</vt:lpstr>
      <vt:lpstr>金融的构成要素有5点：</vt:lpstr>
      <vt:lpstr>互联网金融是什么？</vt:lpstr>
      <vt:lpstr>互联网金融是个时髦的词</vt:lpstr>
      <vt:lpstr>幻灯片 8</vt:lpstr>
      <vt:lpstr>互联网当前整体格局</vt:lpstr>
      <vt:lpstr>幻灯片 10</vt:lpstr>
      <vt:lpstr>幻灯片 11</vt:lpstr>
      <vt:lpstr>互联网金融的特点</vt:lpstr>
      <vt:lpstr>我国互联网金融现状及存在的问题</vt:lpstr>
      <vt:lpstr>幻灯片 14</vt:lpstr>
      <vt:lpstr>互联网金融与传统金融差异性分析李奇男：互联网金融与传统金融的区别_高清.mp4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互联网金融是什么？</dc:title>
  <dc:creator>Administrator</dc:creator>
  <cp:lastModifiedBy>admin</cp:lastModifiedBy>
  <cp:revision>42</cp:revision>
  <dcterms:created xsi:type="dcterms:W3CDTF">2014-11-06T01:37:28Z</dcterms:created>
  <dcterms:modified xsi:type="dcterms:W3CDTF">2014-11-12T09:13:58Z</dcterms:modified>
</cp:coreProperties>
</file>