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0BD86-1F6C-4881-7B72-98712175A629}" v="167" dt="2019-10-21T23:07:10.594"/>
    <p1510:client id="{28D6B57C-DB80-242F-A349-A810B69B53B9}" v="328" dt="2019-10-22T05:52:15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ABD5-0403-4C50-B99B-7E58D3780D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39E-B30A-41E8-9A98-24B95462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ABD5-0403-4C50-B99B-7E58D3780D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39E-B30A-41E8-9A98-24B95462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1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ABD5-0403-4C50-B99B-7E58D3780D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39E-B30A-41E8-9A98-24B95462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8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ABD5-0403-4C50-B99B-7E58D3780D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39E-B30A-41E8-9A98-24B95462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7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ABD5-0403-4C50-B99B-7E58D3780D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39E-B30A-41E8-9A98-24B95462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0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ABD5-0403-4C50-B99B-7E58D3780D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39E-B30A-41E8-9A98-24B95462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ABD5-0403-4C50-B99B-7E58D3780D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39E-B30A-41E8-9A98-24B95462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2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ABD5-0403-4C50-B99B-7E58D3780D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39E-B30A-41E8-9A98-24B95462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3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ABD5-0403-4C50-B99B-7E58D3780D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39E-B30A-41E8-9A98-24B95462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9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ABD5-0403-4C50-B99B-7E58D3780D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39E-B30A-41E8-9A98-24B95462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0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FABD5-0403-4C50-B99B-7E58D3780D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E39E-B30A-41E8-9A98-24B95462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3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ABD5-0403-4C50-B99B-7E58D3780DBC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E39E-B30A-41E8-9A98-24B95462A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6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3" y="3320859"/>
            <a:ext cx="4524973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Data Visualization Tools 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BB283DA-1714-4692-AA53-0CCD27418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8" r="23781" b="1"/>
          <a:stretch/>
        </p:blipFill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8C3B9A-65F4-4B00-BF4A-C05CE011D83A}"/>
              </a:ext>
            </a:extLst>
          </p:cNvPr>
          <p:cNvSpPr txBox="1"/>
          <p:nvPr/>
        </p:nvSpPr>
        <p:spPr>
          <a:xfrm>
            <a:off x="198303" y="642283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Ryan Nguyen</a:t>
            </a:r>
          </a:p>
        </p:txBody>
      </p:sp>
    </p:spTree>
    <p:extLst>
      <p:ext uri="{BB962C8B-B14F-4D97-AF65-F5344CB8AC3E}">
        <p14:creationId xmlns:p14="http://schemas.microsoft.com/office/powerpoint/2010/main" val="2482148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F910C-2401-4A60-A496-576E33031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   </a:t>
            </a:r>
            <a:r>
              <a:rPr lang="en-US" sz="3200" err="1">
                <a:solidFill>
                  <a:srgbClr val="262626"/>
                </a:solidFill>
              </a:rPr>
              <a:t>Klipfolio</a:t>
            </a:r>
            <a:r>
              <a:rPr lang="en-US" sz="3200">
                <a:solidFill>
                  <a:srgbClr val="262626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416A-3E2D-4FE8-8A35-0EB9E59D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/>
              <a:t>Contrasts</a:t>
            </a:r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Best used for live monitoring and control over continuous data flows when their dynamics are of great importance and may require urgent decisions.</a:t>
            </a:r>
            <a:endParaRPr lang="en-US" sz="2400">
              <a:cs typeface="Calibri"/>
            </a:endParaRPr>
          </a:p>
          <a:p>
            <a:r>
              <a:rPr lang="en-US" sz="2400"/>
              <a:t>Multiplatform friendly</a:t>
            </a:r>
            <a:endParaRPr lang="en-US" sz="2400">
              <a:cs typeface="Calibri"/>
            </a:endParaRPr>
          </a:p>
          <a:p>
            <a:r>
              <a:rPr lang="en-US" sz="2400"/>
              <a:t>$50 for small teams </a:t>
            </a:r>
            <a:endParaRPr lang="en-US" sz="2400">
              <a:cs typeface="Calibri"/>
            </a:endParaRP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251C042-E40D-41BD-BA3E-98644265E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07" y="2880360"/>
            <a:ext cx="2743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09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Tableau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3200" b="1"/>
              <a:t>Introduction</a:t>
            </a:r>
            <a:endParaRPr lang="en-US" sz="3200"/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Considered one of the gold standards in data visualization.</a:t>
            </a:r>
            <a:endParaRPr lang="en-US" sz="2400">
              <a:cs typeface="Calibri"/>
            </a:endParaRPr>
          </a:p>
          <a:p>
            <a:r>
              <a:rPr lang="en-US" sz="2400"/>
              <a:t>Designed for many who don’t have skills. </a:t>
            </a:r>
            <a:endParaRPr lang="en-US" sz="2400">
              <a:cs typeface="Calibri"/>
            </a:endParaRPr>
          </a:p>
          <a:p>
            <a:r>
              <a:rPr lang="en-US" sz="2400"/>
              <a:t>Simplifies raw data into easily understandable format.</a:t>
            </a:r>
            <a:endParaRPr lang="en-US" sz="2400">
              <a:cs typeface="Calibri"/>
            </a:endParaRPr>
          </a:p>
          <a:p>
            <a:r>
              <a:rPr lang="en-US" sz="2400"/>
              <a:t>Great for commercial and non-commercial organizations.</a:t>
            </a:r>
            <a:endParaRPr lang="en-US" sz="2400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D1D7D1E-FF32-49B4-9DC6-76B2DE87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73" y="2913912"/>
            <a:ext cx="2743200" cy="103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1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Tableau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sz="2400" b="1">
              <a:cs typeface="Calibri"/>
            </a:endParaRPr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r>
              <a:rPr lang="en-US" sz="3200" b="1"/>
              <a:t>Features &amp; Comparisons</a:t>
            </a:r>
            <a:endParaRPr lang="en-US" sz="3200"/>
          </a:p>
          <a:p>
            <a:pPr marL="0" indent="0">
              <a:buNone/>
            </a:pPr>
            <a:endParaRPr lang="en-US" sz="2400" b="1"/>
          </a:p>
          <a:p>
            <a:r>
              <a:rPr lang="en-US" sz="2400"/>
              <a:t>Creation of interactive dashboards</a:t>
            </a:r>
            <a:endParaRPr lang="en-US" sz="2400">
              <a:cs typeface="Calibri"/>
            </a:endParaRPr>
          </a:p>
          <a:p>
            <a:r>
              <a:rPr lang="en-US" sz="2400"/>
              <a:t>Connects to various amounts of data files such as </a:t>
            </a:r>
            <a:r>
              <a:rPr lang="fr-FR" sz="2400"/>
              <a:t> (CSV, JSON, XML, MS Excel, etc.)</a:t>
            </a:r>
            <a:endParaRPr lang="fr-FR" sz="2400">
              <a:cs typeface="Calibri"/>
            </a:endParaRPr>
          </a:p>
          <a:p>
            <a:r>
              <a:rPr lang="fr-FR" sz="2400"/>
              <a:t>Unique and intuitive interface </a:t>
            </a:r>
            <a:endParaRPr lang="fr-FR" sz="2400">
              <a:cs typeface="Calibri" panose="020F0502020204030204"/>
            </a:endParaRPr>
          </a:p>
          <a:p>
            <a:r>
              <a:rPr lang="fr-FR" sz="2400">
                <a:cs typeface="Calibri" panose="020F0502020204030204"/>
              </a:rPr>
              <a:t>Wide </a:t>
            </a:r>
            <a:r>
              <a:rPr lang="fr-FR" sz="2400" err="1">
                <a:cs typeface="Calibri" panose="020F0502020204030204"/>
              </a:rPr>
              <a:t>selection</a:t>
            </a:r>
            <a:r>
              <a:rPr lang="fr-FR" sz="2400">
                <a:cs typeface="Calibri" panose="020F0502020204030204"/>
              </a:rPr>
              <a:t> of </a:t>
            </a:r>
            <a:r>
              <a:rPr lang="fr-FR" sz="2400" err="1">
                <a:cs typeface="Calibri" panose="020F0502020204030204"/>
              </a:rPr>
              <a:t>dashboards</a:t>
            </a:r>
            <a:r>
              <a:rPr lang="fr-FR" sz="2400">
                <a:cs typeface="Calibri" panose="020F0502020204030204"/>
              </a:rPr>
              <a:t> and charts.</a:t>
            </a:r>
          </a:p>
          <a:p>
            <a:endParaRPr lang="fr-FR" sz="2400"/>
          </a:p>
          <a:p>
            <a:endParaRPr lang="fr-FR" sz="2400">
              <a:cs typeface="Calibri" panose="020F0502020204030204"/>
            </a:endParaRPr>
          </a:p>
          <a:p>
            <a:pPr marL="0" indent="0">
              <a:buNone/>
            </a:pPr>
            <a:endParaRPr lang="fr-FR" sz="2400"/>
          </a:p>
          <a:p>
            <a:pPr marL="0" indent="0">
              <a:buNone/>
            </a:pPr>
            <a:endParaRPr lang="fr-FR" sz="2400">
              <a:cs typeface="Calibri" panose="020F0502020204030204"/>
            </a:endParaRPr>
          </a:p>
          <a:p>
            <a:endParaRPr lang="en-US" sz="2400">
              <a:cs typeface="Calibri" panose="020F0502020204030204"/>
            </a:endParaRPr>
          </a:p>
        </p:txBody>
      </p:sp>
      <p:pic>
        <p:nvPicPr>
          <p:cNvPr id="4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0B35E6-2CBF-4745-A068-00C1F2198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73" y="2913912"/>
            <a:ext cx="2743200" cy="103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25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Tableau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b="1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b="1">
                <a:ea typeface="+mn-lt"/>
                <a:cs typeface="+mn-lt"/>
              </a:rPr>
              <a:t>Contrasts From Competitors</a:t>
            </a:r>
            <a:endParaRPr lang="en-US" sz="3200">
              <a:cs typeface="Calibri"/>
            </a:endParaRP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Gentle learning curve for all users.</a:t>
            </a:r>
            <a:endParaRPr lang="en-US" sz="2400">
              <a:cs typeface="Calibri"/>
            </a:endParaRPr>
          </a:p>
          <a:p>
            <a:r>
              <a:rPr lang="en-US" sz="2400"/>
              <a:t>Leader in various training methods (</a:t>
            </a:r>
            <a:r>
              <a:rPr lang="da-DK" sz="2400"/>
              <a:t>videos, blogs, forums, social </a:t>
            </a:r>
            <a:r>
              <a:rPr lang="da-DK" sz="2400" err="1"/>
              <a:t>network</a:t>
            </a:r>
            <a:r>
              <a:rPr lang="da-DK" sz="2400"/>
              <a:t> engagement).</a:t>
            </a:r>
            <a:endParaRPr lang="da-DK" sz="2400">
              <a:cs typeface="Calibri"/>
            </a:endParaRPr>
          </a:p>
          <a:p>
            <a:r>
              <a:rPr lang="da-DK" sz="2400"/>
              <a:t>Flexible </a:t>
            </a:r>
            <a:r>
              <a:rPr lang="da-DK" sz="2400" err="1"/>
              <a:t>dashboards</a:t>
            </a:r>
            <a:r>
              <a:rPr lang="da-DK" sz="2400"/>
              <a:t> (overlaps) </a:t>
            </a:r>
            <a:r>
              <a:rPr lang="da-DK" sz="2400" err="1"/>
              <a:t>that</a:t>
            </a:r>
            <a:r>
              <a:rPr lang="da-DK" sz="2400"/>
              <a:t> </a:t>
            </a:r>
            <a:r>
              <a:rPr lang="da-DK" sz="2400" err="1"/>
              <a:t>can</a:t>
            </a:r>
            <a:r>
              <a:rPr lang="da-DK" sz="2400"/>
              <a:t> </a:t>
            </a:r>
            <a:r>
              <a:rPr lang="da-DK" sz="2400" err="1"/>
              <a:t>be</a:t>
            </a:r>
            <a:r>
              <a:rPr lang="da-DK" sz="2400"/>
              <a:t> </a:t>
            </a:r>
            <a:r>
              <a:rPr lang="da-DK" sz="2400" err="1"/>
              <a:t>used</a:t>
            </a:r>
            <a:r>
              <a:rPr lang="da-DK" sz="2400"/>
              <a:t> in </a:t>
            </a:r>
            <a:r>
              <a:rPr lang="da-DK" sz="2400" err="1"/>
              <a:t>restricted</a:t>
            </a:r>
            <a:r>
              <a:rPr lang="da-DK" sz="2400"/>
              <a:t> screen </a:t>
            </a:r>
            <a:r>
              <a:rPr lang="da-DK" sz="2400" err="1"/>
              <a:t>space</a:t>
            </a:r>
            <a:r>
              <a:rPr lang="da-DK" sz="2400"/>
              <a:t> </a:t>
            </a:r>
            <a:r>
              <a:rPr lang="da-DK" sz="2400" err="1"/>
              <a:t>area</a:t>
            </a:r>
            <a:r>
              <a:rPr lang="da-DK" sz="2400"/>
              <a:t>.</a:t>
            </a:r>
            <a:endParaRPr lang="da-DK" sz="2400">
              <a:cs typeface="Calibri"/>
            </a:endParaRPr>
          </a:p>
          <a:p>
            <a:r>
              <a:rPr lang="da-DK" sz="2400">
                <a:cs typeface="Calibri"/>
              </a:rPr>
              <a:t>$70 for small business</a:t>
            </a:r>
          </a:p>
          <a:p>
            <a:pPr marL="0" indent="0">
              <a:buNone/>
            </a:pPr>
            <a:endParaRPr lang="en-US" sz="2400">
              <a:cs typeface="Calibri" panose="020F0502020204030204"/>
            </a:endParaRPr>
          </a:p>
          <a:p>
            <a:endParaRPr lang="en-US" sz="2400"/>
          </a:p>
          <a:p>
            <a:endParaRPr lang="en-US" sz="2400">
              <a:cs typeface="Calibri" panose="020F0502020204030204"/>
            </a:endParaRPr>
          </a:p>
        </p:txBody>
      </p:sp>
      <p:pic>
        <p:nvPicPr>
          <p:cNvPr id="4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35DB420-CAC3-40F1-A3ED-31877028E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73" y="2913912"/>
            <a:ext cx="2743200" cy="103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6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QlikView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b="1"/>
              <a:t>Introduction </a:t>
            </a:r>
            <a:endParaRPr lang="en-US" sz="2000" b="1"/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 sz="2400"/>
              <a:t>Easy to navigate for ordinary users.</a:t>
            </a:r>
            <a:endParaRPr lang="en-US" sz="2400">
              <a:cs typeface="Calibri"/>
            </a:endParaRPr>
          </a:p>
          <a:p>
            <a:r>
              <a:rPr lang="en-US" sz="2400"/>
              <a:t>A solution that focuses on the user as the receiver of data</a:t>
            </a:r>
            <a:endParaRPr lang="en-US" sz="2400">
              <a:cs typeface="Calibri"/>
            </a:endParaRPr>
          </a:p>
          <a:p>
            <a:r>
              <a:rPr lang="en-US" sz="2400"/>
              <a:t>Offers guided exploration, discovery, and collaborative analytics for sharing insights.</a:t>
            </a:r>
            <a:endParaRPr lang="en-US" sz="2400">
              <a:cs typeface="Calibri"/>
            </a:endParaRPr>
          </a:p>
          <a:p>
            <a:r>
              <a:rPr lang="en-US" sz="2400"/>
              <a:t>Strives to maintain the association between data.</a:t>
            </a:r>
            <a:endParaRPr lang="en-US" sz="2400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9AF701D-5BC1-488D-9837-B8973C85D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22" y="2966190"/>
            <a:ext cx="2743200" cy="9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QlikView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b="1"/>
              <a:t>Features &amp; Comparisons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sz="2400"/>
              <a:t>Ability to manipulate data associations automatically.</a:t>
            </a:r>
            <a:endParaRPr lang="en-US" sz="2400">
              <a:cs typeface="Calibri"/>
            </a:endParaRPr>
          </a:p>
          <a:p>
            <a:r>
              <a:rPr lang="en-US" sz="2400"/>
              <a:t>Extremely useful for creating advanced dashboards based on data from multiple sources.</a:t>
            </a:r>
            <a:endParaRPr lang="en-US" sz="2400">
              <a:cs typeface="Calibri"/>
            </a:endParaRPr>
          </a:p>
          <a:p>
            <a:r>
              <a:rPr lang="en-US" sz="2400"/>
              <a:t>Incredibly flexible, allows to tweak every little aspect and customize the look and feel of any visualizations and dashboards. </a:t>
            </a:r>
            <a:endParaRPr lang="en-US" sz="2400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74EC30C-B6F1-41A4-AC4E-1CBA5895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29" y="2966190"/>
            <a:ext cx="2743200" cy="9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7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QlikView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b="1"/>
              <a:t>Contrasts From Competitors</a:t>
            </a:r>
          </a:p>
          <a:p>
            <a:pPr marL="0" indent="0">
              <a:buNone/>
            </a:pPr>
            <a:endParaRPr lang="en-US" sz="2400" b="1">
              <a:cs typeface="Calibri"/>
            </a:endParaRPr>
          </a:p>
          <a:p>
            <a:r>
              <a:rPr lang="en-US" sz="2400"/>
              <a:t>Many Advance search capabilities.</a:t>
            </a:r>
            <a:endParaRPr lang="en-US" sz="2400">
              <a:cs typeface="Calibri"/>
            </a:endParaRPr>
          </a:p>
          <a:p>
            <a:r>
              <a:rPr lang="en-US" sz="2400">
                <a:cs typeface="Calibri"/>
              </a:rPr>
              <a:t>Fine-tuned data visualization speed.</a:t>
            </a:r>
          </a:p>
          <a:p>
            <a:r>
              <a:rPr lang="en-US" sz="2400">
                <a:cs typeface="Calibri"/>
              </a:rPr>
              <a:t>Can combined many different dataset of all sizes effortlessly. </a:t>
            </a:r>
          </a:p>
          <a:p>
            <a:r>
              <a:rPr lang="en-US" sz="2400">
                <a:cs typeface="Calibri"/>
              </a:rPr>
              <a:t>$30 for Small Business</a:t>
            </a:r>
          </a:p>
          <a:p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8C1D9F9-82A5-4F30-99C8-006B7BFE7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22" y="2956897"/>
            <a:ext cx="2743200" cy="9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0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42B7B-067B-422B-92E5-18746C4D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Klipfolio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80179-5867-4B24-BEC6-ACBC3496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/>
              <a:t>Introduction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Solution that resides 100% in the cloud (no desktop application is required) providing a genuinely insightful tool for data visualization and dashboard composition.</a:t>
            </a:r>
            <a:endParaRPr lang="en-US" sz="2400">
              <a:cs typeface="Calibri"/>
            </a:endParaRP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7A3CE618-4EE2-43E9-8F1B-71B9E4DE7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07" y="2880360"/>
            <a:ext cx="2743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05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2C783-752B-46CF-943B-78EAA3464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rgbClr val="262626"/>
                </a:solidFill>
              </a:rPr>
              <a:t>Klipfolio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DFAD-CB82-4FFA-B053-A0E582F9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/>
              <a:t>Features &amp; Comparisons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Comes with some of the best features for a standard dashboard. </a:t>
            </a:r>
            <a:endParaRPr lang="en-US" sz="2400">
              <a:cs typeface="Calibri"/>
            </a:endParaRPr>
          </a:p>
          <a:p>
            <a:r>
              <a:rPr lang="en-US" sz="2400"/>
              <a:t>Easy to connect to a huge list of data sources by making use of its pre-defined connectors along with traditional way of Excel, CSV, etc.</a:t>
            </a:r>
            <a:endParaRPr lang="en-US" sz="2400">
              <a:cs typeface="Calibri"/>
            </a:endParaRPr>
          </a:p>
          <a:p>
            <a:r>
              <a:rPr lang="en-US" sz="2400"/>
              <a:t>User-friendly place to consume data. The dashboard can be shared through emails or it can be downloaded as image or pdf.</a:t>
            </a:r>
            <a:endParaRPr lang="en-US" sz="2400">
              <a:cs typeface="Calibri"/>
            </a:endParaRP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F788B7F0-1145-4DE2-BD7E-D7AAA5B2C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07" y="2880360"/>
            <a:ext cx="274320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23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E1FD6C6A77DA46AB8E54EF84E03D4A" ma:contentTypeVersion="7" ma:contentTypeDescription="Create a new document." ma:contentTypeScope="" ma:versionID="c8f6e138313071af93000eff38331101">
  <xsd:schema xmlns:xsd="http://www.w3.org/2001/XMLSchema" xmlns:xs="http://www.w3.org/2001/XMLSchema" xmlns:p="http://schemas.microsoft.com/office/2006/metadata/properties" xmlns:ns3="597e5560-d17f-42da-bd50-f4e791f1f9a6" xmlns:ns4="5747d86f-4dbc-4490-a403-c97f6c5954a3" targetNamespace="http://schemas.microsoft.com/office/2006/metadata/properties" ma:root="true" ma:fieldsID="3d2325aebdc83039ea32075301e4f8af" ns3:_="" ns4:_="">
    <xsd:import namespace="597e5560-d17f-42da-bd50-f4e791f1f9a6"/>
    <xsd:import namespace="5747d86f-4dbc-4490-a403-c97f6c5954a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7e5560-d17f-42da-bd50-f4e791f1f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47d86f-4dbc-4490-a403-c97f6c5954a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A63578-8FDC-495B-87AF-8CBB5FF58F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1135B7-1403-48DB-9633-74187DA80DD6}">
  <ds:schemaRefs>
    <ds:schemaRef ds:uri="5747d86f-4dbc-4490-a403-c97f6c5954a3"/>
    <ds:schemaRef ds:uri="597e5560-d17f-42da-bd50-f4e791f1f9a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C85A33B-A1FE-4F3F-AAFE-C2A776A0A430}">
  <ds:schemaRefs>
    <ds:schemaRef ds:uri="5747d86f-4dbc-4490-a403-c97f6c5954a3"/>
    <ds:schemaRef ds:uri="597e5560-d17f-42da-bd50-f4e791f1f9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Visualization Tools  </vt:lpstr>
      <vt:lpstr>Tableau</vt:lpstr>
      <vt:lpstr>Tableau</vt:lpstr>
      <vt:lpstr>Tableau </vt:lpstr>
      <vt:lpstr>QlikView</vt:lpstr>
      <vt:lpstr>QlikView</vt:lpstr>
      <vt:lpstr>QlikView</vt:lpstr>
      <vt:lpstr>Klipfolio</vt:lpstr>
      <vt:lpstr>Klipfolio</vt:lpstr>
      <vt:lpstr>   Klipfolio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Tools</dc:title>
  <dc:creator>Ryan Nguyen</dc:creator>
  <cp:revision>2</cp:revision>
  <dcterms:created xsi:type="dcterms:W3CDTF">2019-10-21T21:35:46Z</dcterms:created>
  <dcterms:modified xsi:type="dcterms:W3CDTF">2020-10-09T20:07:10Z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ryann@nvidia.com</vt:lpwstr>
  </property>
  <property fmtid="{D5CDD505-2E9C-101B-9397-08002B2CF9AE}" pid="5" name="MSIP_Label_6b558183-044c-4105-8d9c-cea02a2a3d86_SetDate">
    <vt:lpwstr>2019-10-22T01:42:59.9864388Z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ActionId">
    <vt:lpwstr>7b5e5361-0040-4f06-8e46-ad0a49b3e03e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  <property fmtid="{D5CDD505-2E9C-101B-9397-08002B2CF9AE}" pid="11" name="ContentTypeId">
    <vt:lpwstr>0x0101005FE1FD6C6A77DA46AB8E54EF84E03D4A</vt:lpwstr>
  </property>
</Properties>
</file>