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8" r:id="rId4"/>
    <p:sldId id="261" r:id="rId5"/>
    <p:sldId id="281" r:id="rId6"/>
    <p:sldId id="266" r:id="rId7"/>
    <p:sldId id="267" r:id="rId8"/>
    <p:sldId id="274" r:id="rId9"/>
    <p:sldId id="282" r:id="rId10"/>
    <p:sldId id="276" r:id="rId11"/>
    <p:sldId id="288" r:id="rId12"/>
    <p:sldId id="260" r:id="rId13"/>
    <p:sldId id="277" r:id="rId14"/>
    <p:sldId id="279" r:id="rId15"/>
    <p:sldId id="287" r:id="rId16"/>
    <p:sldId id="278" r:id="rId17"/>
    <p:sldId id="262" r:id="rId18"/>
    <p:sldId id="263" r:id="rId19"/>
    <p:sldId id="269" r:id="rId20"/>
    <p:sldId id="264" r:id="rId21"/>
    <p:sldId id="265" r:id="rId22"/>
    <p:sldId id="268" r:id="rId23"/>
    <p:sldId id="271" r:id="rId24"/>
    <p:sldId id="285" r:id="rId25"/>
    <p:sldId id="280" r:id="rId26"/>
    <p:sldId id="272" r:id="rId27"/>
    <p:sldId id="286" r:id="rId28"/>
    <p:sldId id="289" r:id="rId29"/>
    <p:sldId id="275" r:id="rId30"/>
    <p:sldId id="273" r:id="rId31"/>
    <p:sldId id="284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rt" id="{5E83E244-FD2B-4D8D-B3F1-0C27B9926424}">
          <p14:sldIdLst>
            <p14:sldId id="256"/>
          </p14:sldIdLst>
        </p14:section>
        <p14:section name="what" id="{3E26C83B-CFB0-4F95-9769-DB1B607ACBF2}">
          <p14:sldIdLst>
            <p14:sldId id="259"/>
            <p14:sldId id="258"/>
            <p14:sldId id="261"/>
            <p14:sldId id="281"/>
          </p14:sldIdLst>
        </p14:section>
        <p14:section name="how" id="{542B763A-1D32-4B98-B553-9350250128A4}">
          <p14:sldIdLst>
            <p14:sldId id="266"/>
            <p14:sldId id="267"/>
            <p14:sldId id="274"/>
            <p14:sldId id="282"/>
            <p14:sldId id="276"/>
            <p14:sldId id="288"/>
          </p14:sldIdLst>
        </p14:section>
        <p14:section name="why" id="{3CECC8AB-BE2A-452E-9952-B003BF8B70EF}">
          <p14:sldIdLst>
            <p14:sldId id="260"/>
            <p14:sldId id="277"/>
            <p14:sldId id="279"/>
            <p14:sldId id="287"/>
            <p14:sldId id="278"/>
          </p14:sldIdLst>
        </p14:section>
        <p14:section name="when" id="{95B12805-356A-44F0-BD44-4700BA9A5E8D}">
          <p14:sldIdLst>
            <p14:sldId id="262"/>
            <p14:sldId id="263"/>
            <p14:sldId id="269"/>
          </p14:sldIdLst>
        </p14:section>
        <p14:section name="pros and cons" id="{EC747A84-7DB3-443B-9208-DBAAED97970D}">
          <p14:sldIdLst>
            <p14:sldId id="264"/>
            <p14:sldId id="265"/>
            <p14:sldId id="268"/>
          </p14:sldIdLst>
        </p14:section>
        <p14:section name="warning" id="{7FBA17BD-7DEE-4730-9694-BA0BE8AFBBF2}">
          <p14:sldIdLst>
            <p14:sldId id="271"/>
            <p14:sldId id="285"/>
            <p14:sldId id="280"/>
            <p14:sldId id="272"/>
            <p14:sldId id="286"/>
            <p14:sldId id="289"/>
            <p14:sldId id="275"/>
          </p14:sldIdLst>
        </p14:section>
        <p14:section name="end" id="{76AA96B0-9D19-471D-9213-1F9D7F2CBCD8}">
          <p14:sldIdLst>
            <p14:sldId id="273"/>
            <p14:sldId id="28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 varScale="1">
        <p:scale>
          <a:sx n="77" d="100"/>
          <a:sy n="77" d="100"/>
        </p:scale>
        <p:origin x="72" y="2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8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8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4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A59994-AC8C-4EB1-BC35-42D4807BD8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.NET</a:t>
            </a:r>
            <a:r>
              <a:rPr lang="zh-TW" altLang="en-US" dirty="0"/>
              <a:t>非同步入門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60CBC0A-2EDC-468D-B856-34C36C9909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err="1"/>
              <a:t>Ryan.Juan</a:t>
            </a:r>
            <a:endParaRPr lang="en-US" altLang="zh-TW" dirty="0"/>
          </a:p>
          <a:p>
            <a:r>
              <a:rPr lang="en-US" altLang="zh-TW" dirty="0"/>
              <a:t>2020/11/13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528563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5E1AF3-3882-40CA-A050-39AC4380C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怎麼用非同步</a:t>
            </a:r>
            <a:r>
              <a:rPr lang="en-US" altLang="zh-TW" dirty="0"/>
              <a:t>—Lambda</a:t>
            </a:r>
            <a:endParaRPr lang="zh-TW" altLang="en-US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81CE145-9952-493A-888F-38A8E23272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516952"/>
            <a:ext cx="4443984" cy="823912"/>
          </a:xfrm>
        </p:spPr>
        <p:txBody>
          <a:bodyPr/>
          <a:lstStyle/>
          <a:p>
            <a:r>
              <a:rPr lang="zh-TW" altLang="en-US" dirty="0"/>
              <a:t>同步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877105D-F782-4702-BD7A-A4E0F46A36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2340865"/>
            <a:ext cx="4443984" cy="3526536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Foo(()=&gt;{</a:t>
            </a:r>
          </a:p>
          <a:p>
            <a:pPr marL="0" indent="0">
              <a:buNone/>
            </a:pPr>
            <a:r>
              <a:rPr lang="en-US" altLang="zh-TW" dirty="0">
                <a:latin typeface="Consolas" panose="020B0609020204030204" pitchFamily="49" charset="0"/>
              </a:rPr>
              <a:t>  	Bar();</a:t>
            </a:r>
          </a:p>
          <a:p>
            <a:pPr marL="0" indent="0">
              <a:buNone/>
            </a:pPr>
            <a:r>
              <a:rPr lang="en-US" altLang="zh-TW" dirty="0">
                <a:latin typeface="Consolas" panose="020B0609020204030204" pitchFamily="49" charset="0"/>
              </a:rPr>
              <a:t>  })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42B86E4-C93F-49AE-B1E3-B5BD1344E2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25014" y="1516952"/>
            <a:ext cx="4443984" cy="823912"/>
          </a:xfrm>
        </p:spPr>
        <p:txBody>
          <a:bodyPr/>
          <a:lstStyle/>
          <a:p>
            <a:r>
              <a:rPr lang="zh-TW" altLang="en-US" dirty="0"/>
              <a:t>非同步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3C35351-5CFA-4BAB-8FA2-88082AB12F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25013" y="2340865"/>
            <a:ext cx="5153415" cy="3526536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Foo(async ()=&gt;{</a:t>
            </a:r>
          </a:p>
          <a:p>
            <a:pPr marL="0" indent="0">
              <a:buNone/>
            </a:pPr>
            <a:r>
              <a:rPr lang="en-US" altLang="zh-TW" dirty="0">
                <a:latin typeface="Consolas" panose="020B0609020204030204" pitchFamily="49" charset="0"/>
              </a:rPr>
              <a:t>  	await </a:t>
            </a:r>
            <a:r>
              <a:rPr lang="en-US" altLang="zh-TW" dirty="0" err="1">
                <a:latin typeface="Consolas" panose="020B0609020204030204" pitchFamily="49" charset="0"/>
              </a:rPr>
              <a:t>BarAsync</a:t>
            </a:r>
            <a:r>
              <a:rPr lang="en-US" altLang="zh-TW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altLang="zh-TW" dirty="0">
                <a:latin typeface="Consolas" panose="020B0609020204030204" pitchFamily="49" charset="0"/>
              </a:rPr>
              <a:t>  })</a:t>
            </a:r>
          </a:p>
          <a:p>
            <a:pPr lvl="1"/>
            <a:r>
              <a:rPr lang="en-US" altLang="zh-TW" dirty="0">
                <a:latin typeface="Consolas" panose="020B0609020204030204" pitchFamily="49" charset="0"/>
              </a:rPr>
              <a:t>delegate</a:t>
            </a:r>
            <a:r>
              <a:rPr lang="zh-TW" altLang="en-US" dirty="0">
                <a:latin typeface="Consolas" panose="020B0609020204030204" pitchFamily="49" charset="0"/>
              </a:rPr>
              <a:t>型別與同步不同</a:t>
            </a:r>
          </a:p>
        </p:txBody>
      </p:sp>
    </p:spTree>
    <p:extLst>
      <p:ext uri="{BB962C8B-B14F-4D97-AF65-F5344CB8AC3E}">
        <p14:creationId xmlns:p14="http://schemas.microsoft.com/office/powerpoint/2010/main" val="8617320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>
            <a:extLst>
              <a:ext uri="{FF2B5EF4-FFF2-40B4-BE49-F238E27FC236}">
                <a16:creationId xmlns:a16="http://schemas.microsoft.com/office/drawing/2014/main" id="{09A503DC-9054-4BF5-89D2-6165149C3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怎麼用非同步</a:t>
            </a:r>
          </a:p>
        </p:txBody>
      </p:sp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id="{52B3D862-C8D3-479C-B423-F1B23EEE48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Sample Code</a:t>
            </a:r>
            <a:r>
              <a:rPr lang="zh-TW" altLang="en-US" dirty="0"/>
              <a:t>：</a:t>
            </a:r>
            <a:r>
              <a:rPr lang="en-US" altLang="zh-TW" dirty="0" err="1"/>
              <a:t>HowToUseAsync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182479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BD4D1AC1-EA7F-4517-B8A1-C8C04888B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為什麼要用非同步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B99B319-881C-4A6A-9C57-D26A187CAA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21635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14F95218-3B03-4269-A044-869A20EE9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為什麼要用非同步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EB79FF3C-27F9-4BAE-9CCD-6395654780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避免閒置資源浪費</a:t>
            </a:r>
            <a:endParaRPr lang="en-US" altLang="zh-TW" dirty="0"/>
          </a:p>
          <a:p>
            <a:r>
              <a:rPr lang="zh-TW" altLang="en-US" dirty="0"/>
              <a:t>避免資源鎖死耗光執行續</a:t>
            </a:r>
          </a:p>
        </p:txBody>
      </p:sp>
    </p:spTree>
    <p:extLst>
      <p:ext uri="{BB962C8B-B14F-4D97-AF65-F5344CB8AC3E}">
        <p14:creationId xmlns:p14="http://schemas.microsoft.com/office/powerpoint/2010/main" val="39338916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26AEE67-012D-4338-9530-8800B9C9F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非同步運作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F093A41-DA8D-4A21-8FBB-D655ED468F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97571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>
            <a:extLst>
              <a:ext uri="{FF2B5EF4-FFF2-40B4-BE49-F238E27FC236}">
                <a16:creationId xmlns:a16="http://schemas.microsoft.com/office/drawing/2014/main" id="{09A503DC-9054-4BF5-89D2-6165149C3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怎麼用非同步</a:t>
            </a:r>
          </a:p>
        </p:txBody>
      </p:sp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id="{52B3D862-C8D3-479C-B423-F1B23EEE48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Sample Code</a:t>
            </a:r>
            <a:r>
              <a:rPr lang="zh-TW" altLang="en-US" dirty="0"/>
              <a:t>：</a:t>
            </a:r>
            <a:r>
              <a:rPr lang="en-US" altLang="zh-TW" dirty="0" err="1"/>
              <a:t>AsyncThread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466462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311F84-6372-4050-9117-32BF100DE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資源鎖死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D260D78-F2FA-41FB-BAFA-094ECDAA9709}"/>
              </a:ext>
            </a:extLst>
          </p:cNvPr>
          <p:cNvSpPr/>
          <p:nvPr/>
        </p:nvSpPr>
        <p:spPr>
          <a:xfrm>
            <a:off x="2691414" y="1733364"/>
            <a:ext cx="6809172" cy="448322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zh-TW" dirty="0"/>
              <a:t>Application</a:t>
            </a:r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75CE581B-9BCB-45E3-873A-0B4775B3AF0B}"/>
              </a:ext>
            </a:extLst>
          </p:cNvPr>
          <p:cNvSpPr/>
          <p:nvPr/>
        </p:nvSpPr>
        <p:spPr>
          <a:xfrm>
            <a:off x="9756559" y="2059619"/>
            <a:ext cx="1961965" cy="10830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某個</a:t>
            </a:r>
            <a:r>
              <a:rPr lang="en-US" altLang="zh-TW" dirty="0"/>
              <a:t>API</a:t>
            </a:r>
            <a:endParaRPr lang="zh-TW" altLang="en-US" dirty="0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5EB2F3B0-320A-489C-8851-9E89956FB0DE}"/>
              </a:ext>
            </a:extLst>
          </p:cNvPr>
          <p:cNvSpPr/>
          <p:nvPr/>
        </p:nvSpPr>
        <p:spPr>
          <a:xfrm>
            <a:off x="9756559" y="3433438"/>
            <a:ext cx="1961965" cy="10830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某個</a:t>
            </a:r>
            <a:r>
              <a:rPr lang="en-US" altLang="zh-TW" dirty="0"/>
              <a:t>DB</a:t>
            </a:r>
            <a:endParaRPr lang="zh-TW" altLang="en-US" dirty="0"/>
          </a:p>
        </p:txBody>
      </p:sp>
      <p:sp>
        <p:nvSpPr>
          <p:cNvPr id="3" name="矩形: 圓角 2">
            <a:extLst>
              <a:ext uri="{FF2B5EF4-FFF2-40B4-BE49-F238E27FC236}">
                <a16:creationId xmlns:a16="http://schemas.microsoft.com/office/drawing/2014/main" id="{920FE186-F7EB-4216-BB70-0066E1B55630}"/>
              </a:ext>
            </a:extLst>
          </p:cNvPr>
          <p:cNvSpPr/>
          <p:nvPr/>
        </p:nvSpPr>
        <p:spPr>
          <a:xfrm>
            <a:off x="3140697" y="2422220"/>
            <a:ext cx="5910606" cy="100678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執行續</a:t>
            </a:r>
            <a:r>
              <a:rPr lang="en-US" altLang="zh-TW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endParaRPr lang="zh-TW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09FDB238-C6F6-42BD-9DE4-A754D680F41E}"/>
              </a:ext>
            </a:extLst>
          </p:cNvPr>
          <p:cNvSpPr/>
          <p:nvPr/>
        </p:nvSpPr>
        <p:spPr>
          <a:xfrm>
            <a:off x="3140697" y="3540388"/>
            <a:ext cx="5910606" cy="100678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執行續</a:t>
            </a:r>
            <a:r>
              <a:rPr lang="en-US" altLang="zh-TW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endParaRPr lang="zh-TW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3321E835-137C-4704-83A6-D3F62C83DE88}"/>
              </a:ext>
            </a:extLst>
          </p:cNvPr>
          <p:cNvSpPr/>
          <p:nvPr/>
        </p:nvSpPr>
        <p:spPr>
          <a:xfrm>
            <a:off x="3140697" y="4656755"/>
            <a:ext cx="5910606" cy="100678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執行續</a:t>
            </a:r>
            <a:r>
              <a:rPr lang="en-US" altLang="zh-TW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endParaRPr lang="zh-TW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8B21D2D8-7A31-4D1C-93D7-1DC64F946A5F}"/>
              </a:ext>
            </a:extLst>
          </p:cNvPr>
          <p:cNvSpPr/>
          <p:nvPr/>
        </p:nvSpPr>
        <p:spPr>
          <a:xfrm>
            <a:off x="826103" y="1880682"/>
            <a:ext cx="1640669" cy="10830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Client</a:t>
            </a:r>
          </a:p>
        </p:txBody>
      </p:sp>
      <p:cxnSp>
        <p:nvCxnSpPr>
          <p:cNvPr id="11" name="接點: 肘形 10">
            <a:extLst>
              <a:ext uri="{FF2B5EF4-FFF2-40B4-BE49-F238E27FC236}">
                <a16:creationId xmlns:a16="http://schemas.microsoft.com/office/drawing/2014/main" id="{8C2BC0AE-3F16-415F-88BA-F67ED9D9EB26}"/>
              </a:ext>
            </a:extLst>
          </p:cNvPr>
          <p:cNvCxnSpPr>
            <a:stCxn id="9" idx="6"/>
            <a:endCxn id="3" idx="1"/>
          </p:cNvCxnSpPr>
          <p:nvPr/>
        </p:nvCxnSpPr>
        <p:spPr>
          <a:xfrm>
            <a:off x="2466772" y="2422220"/>
            <a:ext cx="673925" cy="503390"/>
          </a:xfrm>
          <a:prstGeom prst="bentConnector3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接點: 肘形 11">
            <a:extLst>
              <a:ext uri="{FF2B5EF4-FFF2-40B4-BE49-F238E27FC236}">
                <a16:creationId xmlns:a16="http://schemas.microsoft.com/office/drawing/2014/main" id="{3902E88E-2EA3-44AC-9751-1DFC5527A301}"/>
              </a:ext>
            </a:extLst>
          </p:cNvPr>
          <p:cNvCxnSpPr>
            <a:cxnSpLocks/>
            <a:stCxn id="9" idx="6"/>
            <a:endCxn id="7" idx="1"/>
          </p:cNvCxnSpPr>
          <p:nvPr/>
        </p:nvCxnSpPr>
        <p:spPr>
          <a:xfrm>
            <a:off x="2466772" y="2422220"/>
            <a:ext cx="673925" cy="1621558"/>
          </a:xfrm>
          <a:prstGeom prst="bentConnector3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接點: 肘形 14">
            <a:extLst>
              <a:ext uri="{FF2B5EF4-FFF2-40B4-BE49-F238E27FC236}">
                <a16:creationId xmlns:a16="http://schemas.microsoft.com/office/drawing/2014/main" id="{1B4A52C8-AA92-452D-A1B3-126987AF8485}"/>
              </a:ext>
            </a:extLst>
          </p:cNvPr>
          <p:cNvCxnSpPr>
            <a:cxnSpLocks/>
            <a:stCxn id="9" idx="6"/>
            <a:endCxn id="8" idx="1"/>
          </p:cNvCxnSpPr>
          <p:nvPr/>
        </p:nvCxnSpPr>
        <p:spPr>
          <a:xfrm>
            <a:off x="2466772" y="2422220"/>
            <a:ext cx="673925" cy="2737925"/>
          </a:xfrm>
          <a:prstGeom prst="bentConnector3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08120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BD4D1AC1-EA7F-4517-B8A1-C8C04888B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什麼時候要用非同步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B99B319-881C-4A6A-9C57-D26A187CAA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33904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A2B961-E106-42D9-99DB-5B48152E8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什麼時候要用非同步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3B9F297-2F6E-4462-BDD1-8F868F25DC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5999"/>
            <a:ext cx="9601200" cy="4029959"/>
          </a:xfrm>
        </p:spPr>
        <p:txBody>
          <a:bodyPr>
            <a:normAutofit/>
          </a:bodyPr>
          <a:lstStyle/>
          <a:p>
            <a:r>
              <a:rPr lang="en-US" altLang="zh-TW" dirty="0"/>
              <a:t>IO</a:t>
            </a:r>
          </a:p>
          <a:p>
            <a:pPr lvl="1"/>
            <a:r>
              <a:rPr lang="en-US" altLang="zh-TW" dirty="0"/>
              <a:t>Disk</a:t>
            </a:r>
          </a:p>
          <a:p>
            <a:r>
              <a:rPr lang="en-US" altLang="zh-TW" dirty="0"/>
              <a:t>Network</a:t>
            </a:r>
          </a:p>
          <a:p>
            <a:pPr lvl="1"/>
            <a:r>
              <a:rPr lang="en-US" altLang="zh-TW" dirty="0"/>
              <a:t>HTTP</a:t>
            </a:r>
          </a:p>
          <a:p>
            <a:pPr lvl="1"/>
            <a:r>
              <a:rPr lang="en-US" altLang="zh-TW" dirty="0"/>
              <a:t>Database</a:t>
            </a:r>
          </a:p>
          <a:p>
            <a:pPr lvl="1"/>
            <a:r>
              <a:rPr lang="en-US" altLang="zh-TW" dirty="0"/>
              <a:t>Redis</a:t>
            </a:r>
          </a:p>
          <a:p>
            <a:r>
              <a:rPr lang="en-US" altLang="zh-TW" dirty="0"/>
              <a:t>Library</a:t>
            </a:r>
            <a:r>
              <a:rPr lang="zh-TW" altLang="en-US" dirty="0"/>
              <a:t>或</a:t>
            </a:r>
            <a:r>
              <a:rPr lang="en-US" altLang="zh-TW" dirty="0"/>
              <a:t>Framework</a:t>
            </a:r>
            <a:r>
              <a:rPr lang="zh-TW" altLang="en-US" dirty="0"/>
              <a:t>只提供非同步</a:t>
            </a:r>
            <a:r>
              <a:rPr lang="en-US" altLang="zh-TW" dirty="0"/>
              <a:t>API</a:t>
            </a:r>
          </a:p>
          <a:p>
            <a:pPr lvl="1"/>
            <a:r>
              <a:rPr lang="en-US" altLang="zh-TW" dirty="0"/>
              <a:t>.NET Core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574717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E36D1B-5ED2-4A00-878C-6CAF180DB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什麼時候要用非同步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64FCDCB-32CE-482F-9AD7-B6C09B964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有</a:t>
            </a:r>
            <a:r>
              <a:rPr lang="en-US" altLang="zh-TW" dirty="0"/>
              <a:t>UI</a:t>
            </a:r>
            <a:r>
              <a:rPr lang="zh-TW" altLang="en-US" dirty="0"/>
              <a:t>的程式</a:t>
            </a:r>
            <a:endParaRPr lang="en-US" altLang="zh-TW" dirty="0"/>
          </a:p>
          <a:p>
            <a:pPr lvl="1"/>
            <a:r>
              <a:rPr lang="zh-TW" altLang="en-US" dirty="0"/>
              <a:t>視窗程式</a:t>
            </a:r>
            <a:endParaRPr lang="en-US" altLang="zh-TW" dirty="0"/>
          </a:p>
          <a:p>
            <a:pPr lvl="1"/>
            <a:r>
              <a:rPr lang="en-US" altLang="zh-TW" dirty="0"/>
              <a:t>APP</a:t>
            </a:r>
          </a:p>
          <a:p>
            <a:r>
              <a:rPr lang="zh-TW" altLang="en-US" dirty="0"/>
              <a:t>等待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70413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BD4D1AC1-EA7F-4517-B8A1-C8C04888B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什麼是非同步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B99B319-881C-4A6A-9C57-D26A187CAA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10938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BD4D1AC1-EA7F-4517-B8A1-C8C04888B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非同步的優缺點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B99B319-881C-4A6A-9C57-D26A187CAA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37675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A2B961-E106-42D9-99DB-5B48152E8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非同步的優點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3B9F297-2F6E-4462-BDD1-8F868F25DC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整體效能提升</a:t>
            </a:r>
            <a:endParaRPr lang="en-US" altLang="zh-TW" dirty="0"/>
          </a:p>
          <a:p>
            <a:r>
              <a:rPr lang="zh-TW" altLang="en-US" dirty="0"/>
              <a:t>降低大流量時的執行續負擔</a:t>
            </a:r>
            <a:endParaRPr lang="en-US" altLang="zh-TW" dirty="0"/>
          </a:p>
          <a:p>
            <a:r>
              <a:rPr lang="zh-TW" altLang="en-US" dirty="0"/>
              <a:t>避免資源鎖死</a:t>
            </a:r>
          </a:p>
        </p:txBody>
      </p:sp>
    </p:spTree>
    <p:extLst>
      <p:ext uri="{BB962C8B-B14F-4D97-AF65-F5344CB8AC3E}">
        <p14:creationId xmlns:p14="http://schemas.microsoft.com/office/powerpoint/2010/main" val="7390577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A2B961-E106-42D9-99DB-5B48152E8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非同步的缺點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3B9F297-2F6E-4462-BDD1-8F868F25DC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輸出程式所占空間變大</a:t>
            </a:r>
            <a:endParaRPr lang="en-US" altLang="zh-TW" dirty="0"/>
          </a:p>
          <a:p>
            <a:pPr lvl="1"/>
            <a:r>
              <a:rPr lang="zh-TW" altLang="en-US" dirty="0"/>
              <a:t>每個帶有 </a:t>
            </a:r>
            <a:r>
              <a:rPr lang="en-US" altLang="zh-TW" dirty="0"/>
              <a:t>async </a:t>
            </a:r>
            <a:r>
              <a:rPr lang="zh-TW" altLang="en-US" dirty="0"/>
              <a:t>詞墜的方法大約會多 </a:t>
            </a:r>
            <a:r>
              <a:rPr lang="en-US" altLang="zh-TW" dirty="0"/>
              <a:t>100</a:t>
            </a:r>
            <a:r>
              <a:rPr lang="zh-TW" altLang="en-US" dirty="0"/>
              <a:t> </a:t>
            </a:r>
            <a:r>
              <a:rPr lang="en-US" altLang="zh-TW" dirty="0"/>
              <a:t>bytes</a:t>
            </a:r>
          </a:p>
          <a:p>
            <a:r>
              <a:rPr lang="zh-TW" altLang="en-US" dirty="0"/>
              <a:t>較難</a:t>
            </a:r>
            <a:r>
              <a:rPr lang="en-US" altLang="zh-TW" dirty="0"/>
              <a:t>Debug</a:t>
            </a:r>
          </a:p>
          <a:p>
            <a:r>
              <a:rPr lang="zh-TW" altLang="en-US" dirty="0"/>
              <a:t>非同步的傳遞性</a:t>
            </a:r>
            <a:endParaRPr lang="en-US" altLang="zh-TW" dirty="0"/>
          </a:p>
          <a:p>
            <a:r>
              <a:rPr lang="zh-TW" altLang="en-US" dirty="0"/>
              <a:t>單一回應時間稍微變長</a:t>
            </a:r>
            <a:endParaRPr lang="en-US" altLang="zh-TW" dirty="0"/>
          </a:p>
          <a:p>
            <a:pPr lvl="1"/>
            <a:r>
              <a:rPr lang="zh-TW" altLang="en-US" dirty="0"/>
              <a:t>幾乎可以忽略</a:t>
            </a:r>
          </a:p>
        </p:txBody>
      </p:sp>
    </p:spTree>
    <p:extLst>
      <p:ext uri="{BB962C8B-B14F-4D97-AF65-F5344CB8AC3E}">
        <p14:creationId xmlns:p14="http://schemas.microsoft.com/office/powerpoint/2010/main" val="23913443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B30D21D9-FC15-4EFB-B6EE-82937DD0E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避免與注意事項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529E6886-9147-475B-8604-5ED7D95D23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40879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16F79F-FFB0-4F61-944D-5A0F280FC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避免以同步呼叫非同步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2BCE793-D890-447C-9284-639D9D6187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消耗額外資源</a:t>
            </a:r>
            <a:endParaRPr lang="en-US" altLang="zh-TW" dirty="0"/>
          </a:p>
          <a:p>
            <a:r>
              <a:rPr lang="zh-TW" altLang="en-US" dirty="0"/>
              <a:t>可能造成</a:t>
            </a:r>
            <a:r>
              <a:rPr lang="en-US" altLang="zh-TW" dirty="0" err="1"/>
              <a:t>DeadLock</a:t>
            </a:r>
            <a:endParaRPr lang="en-US" altLang="zh-TW" dirty="0"/>
          </a:p>
          <a:p>
            <a:r>
              <a:rPr lang="zh-TW" altLang="en-US" dirty="0"/>
              <a:t>更難</a:t>
            </a:r>
            <a:r>
              <a:rPr lang="en-US" altLang="zh-TW" dirty="0"/>
              <a:t>Debug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235179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797183D-3828-4699-A43E-CEE8DCB41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07330"/>
          </a:xfrm>
        </p:spPr>
        <p:txBody>
          <a:bodyPr/>
          <a:lstStyle/>
          <a:p>
            <a:r>
              <a:rPr lang="zh-TW" altLang="en-US" dirty="0"/>
              <a:t>避免以同步呼叫非同步</a:t>
            </a:r>
          </a:p>
        </p:txBody>
      </p: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CAD8AEEA-CC24-4011-94E2-2C942976941D}"/>
              </a:ext>
            </a:extLst>
          </p:cNvPr>
          <p:cNvCxnSpPr>
            <a:cxnSpLocks/>
          </p:cNvCxnSpPr>
          <p:nvPr/>
        </p:nvCxnSpPr>
        <p:spPr>
          <a:xfrm>
            <a:off x="2726946" y="2319210"/>
            <a:ext cx="1666378" cy="0"/>
          </a:xfrm>
          <a:prstGeom prst="line">
            <a:avLst/>
          </a:prstGeom>
          <a:ln w="1270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文字方塊 6">
            <a:extLst>
              <a:ext uri="{FF2B5EF4-FFF2-40B4-BE49-F238E27FC236}">
                <a16:creationId xmlns:a16="http://schemas.microsoft.com/office/drawing/2014/main" id="{14DAC94D-A58F-441C-8FC0-E0148C13BB06}"/>
              </a:ext>
            </a:extLst>
          </p:cNvPr>
          <p:cNvSpPr txBox="1"/>
          <p:nvPr/>
        </p:nvSpPr>
        <p:spPr>
          <a:xfrm>
            <a:off x="1371600" y="2057600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dirty="0"/>
              <a:t>同步</a:t>
            </a:r>
          </a:p>
        </p:txBody>
      </p: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66F4B3EB-ED42-43D3-8100-D30C21594300}"/>
              </a:ext>
            </a:extLst>
          </p:cNvPr>
          <p:cNvCxnSpPr>
            <a:cxnSpLocks/>
          </p:cNvCxnSpPr>
          <p:nvPr/>
        </p:nvCxnSpPr>
        <p:spPr>
          <a:xfrm>
            <a:off x="4393324" y="2319210"/>
            <a:ext cx="4340773" cy="0"/>
          </a:xfrm>
          <a:prstGeom prst="line">
            <a:avLst/>
          </a:prstGeom>
          <a:ln w="127000"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2D8B0F04-4DFF-4722-94C3-BA527AAD82DB}"/>
              </a:ext>
            </a:extLst>
          </p:cNvPr>
          <p:cNvCxnSpPr>
            <a:cxnSpLocks/>
          </p:cNvCxnSpPr>
          <p:nvPr/>
        </p:nvCxnSpPr>
        <p:spPr>
          <a:xfrm>
            <a:off x="8734097" y="2319210"/>
            <a:ext cx="1666378" cy="0"/>
          </a:xfrm>
          <a:prstGeom prst="line">
            <a:avLst/>
          </a:prstGeom>
          <a:ln w="1270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B147B9C6-D317-4720-8B83-83B1ED0AF087}"/>
              </a:ext>
            </a:extLst>
          </p:cNvPr>
          <p:cNvCxnSpPr>
            <a:cxnSpLocks/>
          </p:cNvCxnSpPr>
          <p:nvPr/>
        </p:nvCxnSpPr>
        <p:spPr>
          <a:xfrm>
            <a:off x="2726946" y="3215217"/>
            <a:ext cx="1666378" cy="0"/>
          </a:xfrm>
          <a:prstGeom prst="line">
            <a:avLst/>
          </a:prstGeom>
          <a:ln w="1270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19FB29F7-FF78-4E47-93AA-25EDBA6D15FA}"/>
              </a:ext>
            </a:extLst>
          </p:cNvPr>
          <p:cNvSpPr txBox="1"/>
          <p:nvPr/>
        </p:nvSpPr>
        <p:spPr>
          <a:xfrm>
            <a:off x="1008993" y="2953607"/>
            <a:ext cx="16396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dirty="0"/>
              <a:t>非同步</a:t>
            </a:r>
          </a:p>
        </p:txBody>
      </p: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3B5C4356-4CCE-44F7-B132-EA23892D4056}"/>
              </a:ext>
            </a:extLst>
          </p:cNvPr>
          <p:cNvCxnSpPr>
            <a:cxnSpLocks/>
          </p:cNvCxnSpPr>
          <p:nvPr/>
        </p:nvCxnSpPr>
        <p:spPr>
          <a:xfrm>
            <a:off x="4393324" y="3625121"/>
            <a:ext cx="4340773" cy="0"/>
          </a:xfrm>
          <a:prstGeom prst="line">
            <a:avLst/>
          </a:prstGeom>
          <a:ln w="127000"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FE5F8A30-888D-4140-9349-FC0D7100A90B}"/>
              </a:ext>
            </a:extLst>
          </p:cNvPr>
          <p:cNvCxnSpPr>
            <a:cxnSpLocks/>
          </p:cNvCxnSpPr>
          <p:nvPr/>
        </p:nvCxnSpPr>
        <p:spPr>
          <a:xfrm>
            <a:off x="8734097" y="4077065"/>
            <a:ext cx="1666378" cy="0"/>
          </a:xfrm>
          <a:prstGeom prst="line">
            <a:avLst/>
          </a:prstGeom>
          <a:ln w="1270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335485FA-2088-48E4-9347-2E1F4EB2C34E}"/>
              </a:ext>
            </a:extLst>
          </p:cNvPr>
          <p:cNvSpPr txBox="1"/>
          <p:nvPr/>
        </p:nvSpPr>
        <p:spPr>
          <a:xfrm>
            <a:off x="1008993" y="4616864"/>
            <a:ext cx="16396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dirty="0"/>
              <a:t>同步呼叫非同步</a:t>
            </a:r>
          </a:p>
        </p:txBody>
      </p: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3F13A559-C57B-42ED-A7AE-DBC3527E2A1B}"/>
              </a:ext>
            </a:extLst>
          </p:cNvPr>
          <p:cNvCxnSpPr>
            <a:cxnSpLocks/>
          </p:cNvCxnSpPr>
          <p:nvPr/>
        </p:nvCxnSpPr>
        <p:spPr>
          <a:xfrm>
            <a:off x="4393324" y="5372460"/>
            <a:ext cx="4340773" cy="0"/>
          </a:xfrm>
          <a:prstGeom prst="line">
            <a:avLst/>
          </a:prstGeom>
          <a:ln w="127000"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7E33E3C4-434C-48AC-A7F4-B9112AADC1A9}"/>
              </a:ext>
            </a:extLst>
          </p:cNvPr>
          <p:cNvCxnSpPr>
            <a:cxnSpLocks/>
          </p:cNvCxnSpPr>
          <p:nvPr/>
        </p:nvCxnSpPr>
        <p:spPr>
          <a:xfrm>
            <a:off x="4393324" y="4960883"/>
            <a:ext cx="0" cy="411577"/>
          </a:xfrm>
          <a:prstGeom prst="straightConnector1">
            <a:avLst/>
          </a:prstGeom>
          <a:ln w="508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D4F4D4BF-E660-4538-8F60-87B3B23D975A}"/>
              </a:ext>
            </a:extLst>
          </p:cNvPr>
          <p:cNvCxnSpPr>
            <a:cxnSpLocks/>
          </p:cNvCxnSpPr>
          <p:nvPr/>
        </p:nvCxnSpPr>
        <p:spPr>
          <a:xfrm flipV="1">
            <a:off x="8734097" y="4960883"/>
            <a:ext cx="0" cy="529645"/>
          </a:xfrm>
          <a:prstGeom prst="straightConnector1">
            <a:avLst/>
          </a:prstGeom>
          <a:ln w="508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B1830CF8-0EB0-4AC9-8383-1ACBFFBF615C}"/>
              </a:ext>
            </a:extLst>
          </p:cNvPr>
          <p:cNvCxnSpPr>
            <a:cxnSpLocks/>
          </p:cNvCxnSpPr>
          <p:nvPr/>
        </p:nvCxnSpPr>
        <p:spPr>
          <a:xfrm>
            <a:off x="2726945" y="4906109"/>
            <a:ext cx="1666378" cy="0"/>
          </a:xfrm>
          <a:prstGeom prst="line">
            <a:avLst/>
          </a:prstGeom>
          <a:ln w="1270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97CBAB54-00D7-4B66-80C3-2B05A9761393}"/>
              </a:ext>
            </a:extLst>
          </p:cNvPr>
          <p:cNvCxnSpPr>
            <a:cxnSpLocks/>
          </p:cNvCxnSpPr>
          <p:nvPr/>
        </p:nvCxnSpPr>
        <p:spPr>
          <a:xfrm>
            <a:off x="4393323" y="4906109"/>
            <a:ext cx="4340773" cy="0"/>
          </a:xfrm>
          <a:prstGeom prst="line">
            <a:avLst/>
          </a:prstGeom>
          <a:ln w="1270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FDC95E49-A4C9-4EE3-ACF9-F5413F01B97F}"/>
              </a:ext>
            </a:extLst>
          </p:cNvPr>
          <p:cNvCxnSpPr>
            <a:cxnSpLocks/>
          </p:cNvCxnSpPr>
          <p:nvPr/>
        </p:nvCxnSpPr>
        <p:spPr>
          <a:xfrm>
            <a:off x="8734096" y="4906109"/>
            <a:ext cx="1666378" cy="0"/>
          </a:xfrm>
          <a:prstGeom prst="line">
            <a:avLst/>
          </a:prstGeom>
          <a:ln w="1270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F23680AC-21F4-4EFB-9B7C-D8937F257DC2}"/>
              </a:ext>
            </a:extLst>
          </p:cNvPr>
          <p:cNvCxnSpPr>
            <a:cxnSpLocks/>
          </p:cNvCxnSpPr>
          <p:nvPr/>
        </p:nvCxnSpPr>
        <p:spPr>
          <a:xfrm>
            <a:off x="4404754" y="3329953"/>
            <a:ext cx="0" cy="411577"/>
          </a:xfrm>
          <a:prstGeom prst="straightConnector1">
            <a:avLst/>
          </a:prstGeom>
          <a:ln w="508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2286DE0B-8B7D-46B1-9E54-4B0540A908BB}"/>
              </a:ext>
            </a:extLst>
          </p:cNvPr>
          <p:cNvCxnSpPr>
            <a:cxnSpLocks/>
          </p:cNvCxnSpPr>
          <p:nvPr/>
        </p:nvCxnSpPr>
        <p:spPr>
          <a:xfrm>
            <a:off x="8734096" y="3741530"/>
            <a:ext cx="0" cy="411577"/>
          </a:xfrm>
          <a:prstGeom prst="straightConnector1">
            <a:avLst/>
          </a:prstGeom>
          <a:ln w="508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58791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CAE88269-831B-47F3-BCCB-ADB55761B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避免以同步呼叫非同步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072A1A9B-4EB9-4970-A8FB-B51BAA8645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(O) .</a:t>
            </a:r>
            <a:r>
              <a:rPr lang="en-US" altLang="zh-TW" dirty="0" err="1">
                <a:latin typeface="Consolas" panose="020B0609020204030204" pitchFamily="49" charset="0"/>
              </a:rPr>
              <a:t>GetAwaiter</a:t>
            </a:r>
            <a:r>
              <a:rPr lang="en-US" altLang="zh-TW" dirty="0">
                <a:latin typeface="Consolas" panose="020B0609020204030204" pitchFamily="49" charset="0"/>
              </a:rPr>
              <a:t>().</a:t>
            </a:r>
            <a:r>
              <a:rPr lang="en-US" altLang="zh-TW" dirty="0" err="1">
                <a:latin typeface="Consolas" panose="020B0609020204030204" pitchFamily="49" charset="0"/>
              </a:rPr>
              <a:t>GetResult</a:t>
            </a:r>
            <a:r>
              <a:rPr lang="en-US" altLang="zh-TW" dirty="0">
                <a:latin typeface="Consolas" panose="020B0609020204030204" pitchFamily="49" charset="0"/>
              </a:rPr>
              <a:t>()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(X) .Result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(X) .Wait()</a:t>
            </a:r>
          </a:p>
          <a:p>
            <a:pPr lvl="1"/>
            <a:r>
              <a:rPr lang="en-US" altLang="zh-TW" dirty="0" err="1"/>
              <a:t>AggregateException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000566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D9E101-9010-4ABE-9468-060B0EE11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避免以同步呼叫非同步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10D9C24-902B-4571-BF48-82E8560105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Sample Code</a:t>
            </a:r>
            <a:r>
              <a:rPr lang="zh-TW" altLang="en-US" dirty="0"/>
              <a:t>：</a:t>
            </a:r>
            <a:r>
              <a:rPr lang="en-US" altLang="zh-TW" dirty="0" err="1"/>
              <a:t>WinFormDeadLock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927509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D8A269-6FA3-4981-BADD-0CF21F5D7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ConfigureAwait</a:t>
            </a:r>
            <a:r>
              <a:rPr lang="en-US" altLang="zh-TW" dirty="0"/>
              <a:t>(false)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5A43034-3C0C-43F3-81AE-A9342E07B6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58224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240F52-59BE-4459-8FC7-1027F21A8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避免射後不理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7B99059-7847-43F7-A09C-5BB5349A24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(O)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await </a:t>
            </a:r>
            <a:r>
              <a:rPr lang="en-US" altLang="zh-TW" dirty="0" err="1">
                <a:latin typeface="Consolas" panose="020B0609020204030204" pitchFamily="49" charset="0"/>
              </a:rPr>
              <a:t>FooAsync</a:t>
            </a:r>
            <a:r>
              <a:rPr lang="en-US" altLang="zh-TW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(X) </a:t>
            </a:r>
            <a:r>
              <a:rPr lang="en-US" altLang="zh-TW" dirty="0" err="1">
                <a:latin typeface="Consolas" panose="020B0609020204030204" pitchFamily="49" charset="0"/>
              </a:rPr>
              <a:t>FooAsync</a:t>
            </a:r>
            <a:r>
              <a:rPr lang="en-US" altLang="zh-TW" dirty="0"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zh-TW" altLang="en-US" dirty="0">
                <a:latin typeface="Consolas" panose="020B0609020204030204" pitchFamily="49" charset="0"/>
              </a:rPr>
              <a:t>編譯器會產生警告</a:t>
            </a:r>
            <a:endParaRPr lang="en-US" altLang="zh-TW" dirty="0">
              <a:latin typeface="Consolas" panose="020B0609020204030204" pitchFamily="49" charset="0"/>
            </a:endParaRPr>
          </a:p>
          <a:p>
            <a:pPr lvl="1"/>
            <a:r>
              <a:rPr lang="zh-TW" altLang="en-US" dirty="0">
                <a:latin typeface="Consolas" panose="020B0609020204030204" pitchFamily="49" charset="0"/>
              </a:rPr>
              <a:t>產生的例外會丟失</a:t>
            </a:r>
            <a:endParaRPr lang="en-US" altLang="zh-TW" dirty="0">
              <a:latin typeface="Consolas" panose="020B0609020204030204" pitchFamily="49" charset="0"/>
            </a:endParaRPr>
          </a:p>
          <a:p>
            <a:r>
              <a:rPr lang="en-US" altLang="zh-TW" dirty="0"/>
              <a:t>Sample Code</a:t>
            </a:r>
            <a:r>
              <a:rPr lang="zh-TW" altLang="en-US" dirty="0"/>
              <a:t>：</a:t>
            </a:r>
            <a:r>
              <a:rPr lang="en-US" altLang="zh-TW" dirty="0" err="1"/>
              <a:t>FireAndForgot</a:t>
            </a:r>
            <a:endParaRPr lang="en-US" altLang="zh-TW" dirty="0">
              <a:latin typeface="Consolas" panose="020B0609020204030204" pitchFamily="49" charset="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33696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A2B961-E106-42D9-99DB-5B48152E8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什麼是非同步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3B9F297-2F6E-4462-BDD1-8F868F25DC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Asynchronous</a:t>
            </a:r>
          </a:p>
          <a:p>
            <a:r>
              <a:rPr lang="zh-TW" altLang="en-US" dirty="0"/>
              <a:t>不同步</a:t>
            </a:r>
          </a:p>
        </p:txBody>
      </p:sp>
    </p:spTree>
    <p:extLst>
      <p:ext uri="{BB962C8B-B14F-4D97-AF65-F5344CB8AC3E}">
        <p14:creationId xmlns:p14="http://schemas.microsoft.com/office/powerpoint/2010/main" val="23570623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79802D99-7E96-435A-90B2-8BC931D913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End</a:t>
            </a:r>
            <a:endParaRPr lang="zh-TW" altLang="en-US" dirty="0"/>
          </a:p>
        </p:txBody>
      </p:sp>
      <p:sp>
        <p:nvSpPr>
          <p:cNvPr id="5" name="副標題 4">
            <a:extLst>
              <a:ext uri="{FF2B5EF4-FFF2-40B4-BE49-F238E27FC236}">
                <a16:creationId xmlns:a16="http://schemas.microsoft.com/office/drawing/2014/main" id="{FB6F8CDE-4348-4CC4-9C0A-802F4FB2F8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75907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B73C468-D875-4A8E-A540-E43BF8232D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C8669309-52EB-472E-B640-1BA9179E9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8732" y="2822414"/>
            <a:ext cx="4798243" cy="106748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zh-TW" altLang="en-US" sz="6000" cap="all" dirty="0"/>
              <a:t>課後回饋問卷</a:t>
            </a:r>
            <a:endParaRPr lang="en-US" altLang="zh-TW" sz="6000" cap="all" dirty="0"/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B4734F2F-19FC-4D35-9BDE-5CEAD57D9B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027878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8" name="Freeform 6">
            <a:extLst>
              <a:ext uri="{FF2B5EF4-FFF2-40B4-BE49-F238E27FC236}">
                <a16:creationId xmlns:a16="http://schemas.microsoft.com/office/drawing/2014/main" id="{D97A8A26-FD96-4968-A34A-727382AC7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C7079470-B0ED-4EC6-80AB-19C4CA8063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403" y="1425173"/>
            <a:ext cx="4207669" cy="4207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688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A2B961-E106-42D9-99DB-5B48152E8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23912"/>
          </a:xfrm>
        </p:spPr>
        <p:txBody>
          <a:bodyPr/>
          <a:lstStyle/>
          <a:p>
            <a:r>
              <a:rPr lang="zh-TW" altLang="en-US" dirty="0"/>
              <a:t>泡茶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528DDB8-161C-4E65-8DD1-4CADC8F2E2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516952"/>
            <a:ext cx="4443984" cy="823912"/>
          </a:xfrm>
        </p:spPr>
        <p:txBody>
          <a:bodyPr/>
          <a:lstStyle/>
          <a:p>
            <a:r>
              <a:rPr lang="zh-TW" altLang="en-US" dirty="0"/>
              <a:t>同步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34C473E7-26DE-4F53-8E1B-B94D281BD4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2348104"/>
            <a:ext cx="4443984" cy="382409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開水壺裝水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開火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等待水燒開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茶壺裝入茶葉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倒入開水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等待</a:t>
            </a:r>
            <a:r>
              <a:rPr lang="en-US" altLang="zh-TW" dirty="0"/>
              <a:t>1</a:t>
            </a:r>
            <a:r>
              <a:rPr lang="zh-TW" altLang="en-US" dirty="0"/>
              <a:t>分鐘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倒出茶</a:t>
            </a:r>
          </a:p>
        </p:txBody>
      </p:sp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id="{3EA23E41-37ED-49CA-A09E-CBE5E4B777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25014" y="1509712"/>
            <a:ext cx="4443984" cy="823912"/>
          </a:xfrm>
        </p:spPr>
        <p:txBody>
          <a:bodyPr/>
          <a:lstStyle/>
          <a:p>
            <a:r>
              <a:rPr lang="zh-TW" altLang="en-US" dirty="0"/>
              <a:t>非同步</a:t>
            </a:r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5C65D523-CBE6-42AA-B08B-D01704511D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25014" y="2348105"/>
            <a:ext cx="5315052" cy="3824094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開水壺裝水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開火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>
                <a:solidFill>
                  <a:srgbClr val="FF0000"/>
                </a:solidFill>
              </a:rPr>
              <a:t>等待水燒開的同時去寫</a:t>
            </a:r>
            <a:r>
              <a:rPr lang="en-US" altLang="zh-TW" dirty="0">
                <a:solidFill>
                  <a:srgbClr val="FF0000"/>
                </a:solidFill>
              </a:rPr>
              <a:t>Code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茶壺裝入茶葉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倒入開水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>
                <a:solidFill>
                  <a:srgbClr val="FF0000"/>
                </a:solidFill>
              </a:rPr>
              <a:t>等待</a:t>
            </a:r>
            <a:r>
              <a:rPr lang="en-US" altLang="zh-TW" dirty="0">
                <a:solidFill>
                  <a:srgbClr val="FF0000"/>
                </a:solidFill>
              </a:rPr>
              <a:t>1</a:t>
            </a:r>
            <a:r>
              <a:rPr lang="zh-TW" altLang="en-US" dirty="0">
                <a:solidFill>
                  <a:srgbClr val="FF0000"/>
                </a:solidFill>
              </a:rPr>
              <a:t>分鐘的同時滑手機</a:t>
            </a:r>
            <a:endParaRPr lang="en-US" altLang="zh-TW" dirty="0">
              <a:solidFill>
                <a:srgbClr val="FF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倒出茶</a:t>
            </a:r>
          </a:p>
        </p:txBody>
      </p:sp>
    </p:spTree>
    <p:extLst>
      <p:ext uri="{BB962C8B-B14F-4D97-AF65-F5344CB8AC3E}">
        <p14:creationId xmlns:p14="http://schemas.microsoft.com/office/powerpoint/2010/main" val="4100711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" grpId="0" build="p"/>
      <p:bldP spid="7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A2B961-E106-42D9-99DB-5B48152E8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什麼是非同步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3B9F297-2F6E-4462-BDD1-8F868F25DC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Asynchronous</a:t>
            </a:r>
          </a:p>
          <a:p>
            <a:r>
              <a:rPr lang="zh-TW" altLang="en-US" dirty="0"/>
              <a:t>不同步</a:t>
            </a:r>
            <a:endParaRPr lang="en-US" altLang="zh-TW" dirty="0"/>
          </a:p>
          <a:p>
            <a:r>
              <a:rPr lang="zh-TW" altLang="en-US" dirty="0"/>
              <a:t>等待時不閒置</a:t>
            </a:r>
          </a:p>
        </p:txBody>
      </p:sp>
    </p:spTree>
    <p:extLst>
      <p:ext uri="{BB962C8B-B14F-4D97-AF65-F5344CB8AC3E}">
        <p14:creationId xmlns:p14="http://schemas.microsoft.com/office/powerpoint/2010/main" val="3623579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BD4D1AC1-EA7F-4517-B8A1-C8C04888B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怎麼用非同步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B99B319-881C-4A6A-9C57-D26A187CAA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6980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A2B961-E106-42D9-99DB-5B48152E8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怎麼用非同步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3B9F297-2F6E-4462-BDD1-8F868F25DC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3954544"/>
          </a:xfrm>
        </p:spPr>
        <p:txBody>
          <a:bodyPr>
            <a:normAutofit/>
          </a:bodyPr>
          <a:lstStyle/>
          <a:p>
            <a:r>
              <a:rPr lang="en-US" altLang="zh-TW" dirty="0"/>
              <a:t>Task</a:t>
            </a:r>
            <a:r>
              <a:rPr lang="zh-TW" altLang="en-US" dirty="0"/>
              <a:t> </a:t>
            </a:r>
            <a:r>
              <a:rPr lang="en-US" altLang="zh-TW" dirty="0"/>
              <a:t>&amp;</a:t>
            </a:r>
            <a:r>
              <a:rPr lang="zh-TW" altLang="en-US" dirty="0"/>
              <a:t> </a:t>
            </a:r>
            <a:r>
              <a:rPr lang="en-US" altLang="zh-TW" dirty="0"/>
              <a:t>Task&lt;T&gt;</a:t>
            </a:r>
          </a:p>
          <a:p>
            <a:pPr lvl="1"/>
            <a:r>
              <a:rPr lang="zh-TW" altLang="en-US" dirty="0"/>
              <a:t>類別</a:t>
            </a:r>
            <a:endParaRPr lang="en-US" altLang="zh-TW" dirty="0"/>
          </a:p>
          <a:p>
            <a:pPr lvl="1"/>
            <a:r>
              <a:rPr lang="zh-TW" altLang="en-US" dirty="0"/>
              <a:t>命名空間：</a:t>
            </a:r>
            <a:r>
              <a:rPr lang="en-US" altLang="zh-TW" dirty="0" err="1"/>
              <a:t>System.Threading.Tasks</a:t>
            </a:r>
            <a:endParaRPr lang="en-US" altLang="zh-TW" dirty="0"/>
          </a:p>
          <a:p>
            <a:pPr lvl="1"/>
            <a:r>
              <a:rPr lang="zh-TW" altLang="en-US" dirty="0"/>
              <a:t>代表一個工作</a:t>
            </a:r>
            <a:endParaRPr lang="en-US" altLang="zh-TW" dirty="0"/>
          </a:p>
          <a:p>
            <a:r>
              <a:rPr lang="en-US" altLang="zh-TW" dirty="0"/>
              <a:t>async await</a:t>
            </a:r>
          </a:p>
          <a:p>
            <a:pPr lvl="1"/>
            <a:r>
              <a:rPr lang="zh-TW" altLang="en-US" dirty="0"/>
              <a:t>關鍵字</a:t>
            </a:r>
            <a:endParaRPr lang="en-US" altLang="zh-TW" dirty="0"/>
          </a:p>
          <a:p>
            <a:pPr lvl="1"/>
            <a:r>
              <a:rPr lang="en-US" altLang="zh-TW" dirty="0"/>
              <a:t>async</a:t>
            </a:r>
            <a:r>
              <a:rPr lang="zh-TW" altLang="en-US" dirty="0"/>
              <a:t>： </a:t>
            </a:r>
            <a:r>
              <a:rPr lang="en-US" altLang="zh-TW" dirty="0"/>
              <a:t>Asynchronous</a:t>
            </a:r>
          </a:p>
          <a:p>
            <a:pPr lvl="1"/>
            <a:r>
              <a:rPr lang="en-US" altLang="zh-TW" dirty="0"/>
              <a:t>await</a:t>
            </a:r>
            <a:r>
              <a:rPr lang="zh-TW" altLang="en-US" dirty="0"/>
              <a:t>： </a:t>
            </a:r>
            <a:r>
              <a:rPr lang="en-US" altLang="zh-TW" dirty="0"/>
              <a:t>Asynchronous</a:t>
            </a:r>
            <a:r>
              <a:rPr lang="zh-TW" altLang="en-US" dirty="0"/>
              <a:t> </a:t>
            </a:r>
            <a:r>
              <a:rPr lang="en-US" altLang="zh-TW" dirty="0"/>
              <a:t>Wait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75659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5E1AF3-3882-40CA-A050-39AC4380C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怎麼用非同步</a:t>
            </a:r>
            <a:r>
              <a:rPr lang="en-US" altLang="zh-TW" dirty="0"/>
              <a:t>—</a:t>
            </a:r>
            <a:r>
              <a:rPr lang="zh-TW" altLang="en-US" dirty="0"/>
              <a:t>宣告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81CE145-9952-493A-888F-38A8E23272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516952"/>
            <a:ext cx="4443984" cy="823912"/>
          </a:xfrm>
        </p:spPr>
        <p:txBody>
          <a:bodyPr/>
          <a:lstStyle/>
          <a:p>
            <a:r>
              <a:rPr lang="zh-TW" altLang="en-US" dirty="0"/>
              <a:t>同步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877105D-F782-4702-BD7A-A4E0F46A36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2340865"/>
            <a:ext cx="4443984" cy="3526536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void Foo()</a:t>
            </a:r>
          </a:p>
          <a:p>
            <a:r>
              <a:rPr lang="en-US" altLang="zh-TW" dirty="0" err="1">
                <a:latin typeface="Consolas" panose="020B0609020204030204" pitchFamily="49" charset="0"/>
              </a:rPr>
              <a:t>SomeClass</a:t>
            </a:r>
            <a:r>
              <a:rPr lang="en-US" altLang="zh-TW" dirty="0">
                <a:latin typeface="Consolas" panose="020B0609020204030204" pitchFamily="49" charset="0"/>
              </a:rPr>
              <a:t> Bar()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42B86E4-C93F-49AE-B1E3-B5BD1344E2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25014" y="1516952"/>
            <a:ext cx="4443984" cy="823912"/>
          </a:xfrm>
        </p:spPr>
        <p:txBody>
          <a:bodyPr/>
          <a:lstStyle/>
          <a:p>
            <a:r>
              <a:rPr lang="zh-TW" altLang="en-US" dirty="0"/>
              <a:t>非同步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3C35351-5CFA-4BAB-8FA2-88082AB12F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25014" y="2340865"/>
            <a:ext cx="5079382" cy="3526536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async Task </a:t>
            </a:r>
            <a:r>
              <a:rPr lang="en-US" altLang="zh-TW" dirty="0" err="1">
                <a:latin typeface="Consolas" panose="020B0609020204030204" pitchFamily="49" charset="0"/>
              </a:rPr>
              <a:t>FooAsync</a:t>
            </a:r>
            <a:r>
              <a:rPr lang="en-US" altLang="zh-TW" dirty="0">
                <a:latin typeface="Consolas" panose="020B0609020204030204" pitchFamily="49" charset="0"/>
              </a:rPr>
              <a:t>()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async Task&lt;</a:t>
            </a:r>
            <a:r>
              <a:rPr lang="en-US" altLang="zh-TW" dirty="0" err="1">
                <a:latin typeface="Consolas" panose="020B0609020204030204" pitchFamily="49" charset="0"/>
              </a:rPr>
              <a:t>SomeClass</a:t>
            </a:r>
            <a:r>
              <a:rPr lang="en-US" altLang="zh-TW" dirty="0">
                <a:latin typeface="Consolas" panose="020B0609020204030204" pitchFamily="49" charset="0"/>
              </a:rPr>
              <a:t>&gt; </a:t>
            </a:r>
            <a:r>
              <a:rPr lang="en-US" altLang="zh-TW" dirty="0" err="1">
                <a:latin typeface="Consolas" panose="020B0609020204030204" pitchFamily="49" charset="0"/>
              </a:rPr>
              <a:t>BarAsync</a:t>
            </a:r>
            <a:r>
              <a:rPr lang="en-US" altLang="zh-TW" dirty="0">
                <a:latin typeface="Consolas" panose="020B0609020204030204" pitchFamily="49" charset="0"/>
              </a:rPr>
              <a:t>()</a:t>
            </a:r>
          </a:p>
          <a:p>
            <a:r>
              <a:rPr lang="en-US" altLang="zh-TW" strike="sngStrike" dirty="0">
                <a:latin typeface="Consolas" panose="020B0609020204030204" pitchFamily="49" charset="0"/>
              </a:rPr>
              <a:t>async void </a:t>
            </a:r>
            <a:r>
              <a:rPr lang="en-US" altLang="zh-TW" strike="sngStrike" dirty="0" err="1">
                <a:latin typeface="Consolas" panose="020B0609020204030204" pitchFamily="49" charset="0"/>
              </a:rPr>
              <a:t>BazAsync</a:t>
            </a:r>
            <a:r>
              <a:rPr lang="en-US" altLang="zh-TW" strike="sngStrike" dirty="0">
                <a:latin typeface="Consolas" panose="020B0609020204030204" pitchFamily="49" charset="0"/>
              </a:rPr>
              <a:t>()</a:t>
            </a:r>
            <a:endParaRPr lang="zh-TW" altLang="en-US" strike="sngStrike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5575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5E1AF3-3882-40CA-A050-39AC4380C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怎麼用非同步</a:t>
            </a:r>
            <a:r>
              <a:rPr lang="en-US" altLang="zh-TW" dirty="0"/>
              <a:t>—</a:t>
            </a:r>
            <a:r>
              <a:rPr lang="zh-TW" altLang="en-US" dirty="0"/>
              <a:t>呼叫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81CE145-9952-493A-888F-38A8E23272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516952"/>
            <a:ext cx="4443984" cy="823912"/>
          </a:xfrm>
        </p:spPr>
        <p:txBody>
          <a:bodyPr/>
          <a:lstStyle/>
          <a:p>
            <a:r>
              <a:rPr lang="zh-TW" altLang="en-US" dirty="0"/>
              <a:t>同步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877105D-F782-4702-BD7A-A4E0F46A36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2340865"/>
            <a:ext cx="4443984" cy="3526536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Foo();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var a = Bar();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42B86E4-C93F-49AE-B1E3-B5BD1344E2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25014" y="1516952"/>
            <a:ext cx="4443984" cy="823912"/>
          </a:xfrm>
        </p:spPr>
        <p:txBody>
          <a:bodyPr/>
          <a:lstStyle/>
          <a:p>
            <a:r>
              <a:rPr lang="zh-TW" altLang="en-US" dirty="0"/>
              <a:t>非同步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3C35351-5CFA-4BAB-8FA2-88082AB12F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25013" y="2340865"/>
            <a:ext cx="5465881" cy="3526536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await </a:t>
            </a:r>
            <a:r>
              <a:rPr lang="en-US" altLang="zh-TW" dirty="0" err="1">
                <a:latin typeface="Consolas" panose="020B0609020204030204" pitchFamily="49" charset="0"/>
              </a:rPr>
              <a:t>FooAsync</a:t>
            </a:r>
            <a:r>
              <a:rPr lang="en-US" altLang="zh-TW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var a = await </a:t>
            </a:r>
            <a:r>
              <a:rPr lang="en-US" altLang="zh-TW" dirty="0" err="1">
                <a:latin typeface="Consolas" panose="020B0609020204030204" pitchFamily="49" charset="0"/>
              </a:rPr>
              <a:t>BarAsync</a:t>
            </a:r>
            <a:r>
              <a:rPr lang="en-US" altLang="zh-TW" dirty="0">
                <a:latin typeface="Consolas" panose="020B0609020204030204" pitchFamily="49" charset="0"/>
              </a:rPr>
              <a:t>();</a:t>
            </a:r>
            <a:endParaRPr lang="zh-TW" altLang="en-US" strike="sngStrike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0598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裁剪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516</TotalTime>
  <Words>446</Words>
  <Application>Microsoft Office PowerPoint</Application>
  <PresentationFormat>寬螢幕</PresentationFormat>
  <Paragraphs>132</Paragraphs>
  <Slides>31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31</vt:i4>
      </vt:variant>
    </vt:vector>
  </HeadingPairs>
  <TitlesOfParts>
    <vt:vector size="35" baseType="lpstr">
      <vt:lpstr>微軟正黑體</vt:lpstr>
      <vt:lpstr>Consolas</vt:lpstr>
      <vt:lpstr>Franklin Gothic Book</vt:lpstr>
      <vt:lpstr>裁剪</vt:lpstr>
      <vt:lpstr>.NET非同步入門</vt:lpstr>
      <vt:lpstr>什麼是非同步</vt:lpstr>
      <vt:lpstr>什麼是非同步</vt:lpstr>
      <vt:lpstr>泡茶</vt:lpstr>
      <vt:lpstr>什麼是非同步</vt:lpstr>
      <vt:lpstr>怎麼用非同步</vt:lpstr>
      <vt:lpstr>怎麼用非同步</vt:lpstr>
      <vt:lpstr>怎麼用非同步—宣告</vt:lpstr>
      <vt:lpstr>怎麼用非同步—呼叫</vt:lpstr>
      <vt:lpstr>怎麼用非同步—Lambda</vt:lpstr>
      <vt:lpstr>怎麼用非同步</vt:lpstr>
      <vt:lpstr>為什麼要用非同步</vt:lpstr>
      <vt:lpstr>為什麼要用非同步</vt:lpstr>
      <vt:lpstr>非同步運作</vt:lpstr>
      <vt:lpstr>怎麼用非同步</vt:lpstr>
      <vt:lpstr>資源鎖死</vt:lpstr>
      <vt:lpstr>什麼時候要用非同步</vt:lpstr>
      <vt:lpstr>什麼時候要用非同步</vt:lpstr>
      <vt:lpstr>什麼時候要用非同步</vt:lpstr>
      <vt:lpstr>非同步的優缺點</vt:lpstr>
      <vt:lpstr>非同步的優點</vt:lpstr>
      <vt:lpstr>非同步的缺點</vt:lpstr>
      <vt:lpstr>避免與注意事項</vt:lpstr>
      <vt:lpstr>避免以同步呼叫非同步</vt:lpstr>
      <vt:lpstr>避免以同步呼叫非同步</vt:lpstr>
      <vt:lpstr>避免以同步呼叫非同步</vt:lpstr>
      <vt:lpstr>避免以同步呼叫非同步</vt:lpstr>
      <vt:lpstr>ConfigureAwait(false)</vt:lpstr>
      <vt:lpstr>避免射後不理</vt:lpstr>
      <vt:lpstr>End</vt:lpstr>
      <vt:lpstr>課後回饋問卷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.NET非同步入門</dc:title>
  <dc:creator>韞澂 阮</dc:creator>
  <cp:lastModifiedBy>韞澂 阮</cp:lastModifiedBy>
  <cp:revision>25</cp:revision>
  <dcterms:created xsi:type="dcterms:W3CDTF">2020-11-10T07:27:24Z</dcterms:created>
  <dcterms:modified xsi:type="dcterms:W3CDTF">2020-11-10T17:24:53Z</dcterms:modified>
</cp:coreProperties>
</file>