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ner, Ryan" initials="SR" lastIdx="1" clrIdx="0">
    <p:extLst>
      <p:ext uri="{19B8F6BF-5375-455C-9EA6-DF929625EA0E}">
        <p15:presenceInfo xmlns:p15="http://schemas.microsoft.com/office/powerpoint/2012/main" userId="S::safner@hood.edu::365db9a9-0afa-4629-ab19-43817b7ff1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4C653-732E-7046-B0F6-C64239A0C30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6649-24D4-784B-9123-22B3C0F9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06649-24D4-784B-9123-22B3C0F98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E2F7-9958-5E48-BB20-73F2DB7F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5E0AF-A0F9-A44A-93A3-29996FEC4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07FA-FE68-C44F-AB0B-C791DB8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F891-DF71-924D-A53F-D76BD51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4CA6-A87D-8340-AB09-C1457D1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9948-B44F-F94D-9720-CA119F7A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4820F-CAED-D046-BA64-A4A6C484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A33E-38EE-CB4B-87A0-03A4ABDC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C838-9452-5346-BD0E-CC4981A8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8CE8-D86C-C94C-847B-7A4E5F0C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67C89-0B28-464E-89CC-7A9B7825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82EF-1FD2-4847-AC81-B832C6B1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53F4-C8E6-664B-944F-C2778DD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3B2C-3C38-DD4E-A8BE-7559EC6E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7E57-857C-F147-98CD-2E69B607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9A79-F37B-CE4D-BB47-CBCBC8D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4A2D-7E14-C94C-841B-2BCC3B2F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AF4E-7E36-7441-B801-A3A8CCB8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26F9-C40A-DA48-B508-A8C840B2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571A-0062-DD4B-9786-E39DD167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19AF-3B52-1742-8B98-A8EF1DE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D0C0-22AA-0948-9D22-1E8CAB18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8BC7-36B7-334D-982A-B13D9CE6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DEA0-B670-8E43-9117-9A167D7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CF34-2C11-594C-816D-C088F79A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34AC-325D-E547-9A05-17834642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42DD-3FC8-0245-B84E-C9769F427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0067D-D8EB-1445-8F4C-E4F3C796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B512D-4BA0-5F43-B536-97DB1360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54DD-63C5-0E48-B239-71BA475A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865D-3F01-3B4B-8483-293B0934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50A-47EA-E44F-B82D-7D3C69D2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5F83-E1EE-9546-9CDF-566B8C8C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2E490-E39F-F34E-A69C-F9F93B92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BA049-54A3-8B4D-B24E-5F744D5D3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78B4C-1641-2A49-9D4D-DB24083FA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9A6F1-4CF1-8842-9850-D0DC0B8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544D-D334-1E48-8EA4-C890DEE1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12FDA-AAF4-0545-85FB-24360BA7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8194-50D3-1844-9F67-CCCE34C2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01BF2-92DB-DA46-98F5-78833405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67546-0383-ED41-9585-4948F68A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60A62-D59B-8846-BDB7-FBFF08A1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A61AF-F023-0141-BC17-BEC8A90C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7AAEB-F579-9A47-AC68-E1BBD20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6379-666F-7D4E-9AE5-BF116717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D09E-B155-5341-9FC3-C6A2BAA4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2106-8833-5848-B713-95B31DA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AD4CB-6FEE-DC4C-82AD-6CE4ED55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C546-BD5F-8740-A0EB-541BED34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3D9E-E43F-9F4B-ADF4-F65ACDF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A7BF4-14C0-A543-B683-89737A2A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F719-3ACA-8E45-B40A-E7EDB1A9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86FDD-FEF4-914F-A6E3-369CEF99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6027F-2A6C-4243-AE3C-69D2AA41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93A85-54F8-CA43-A065-0E6B89CA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D21A-44E6-FE4B-B525-61DFD618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4F7F-E109-604C-A29B-DE386AC9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E814C-9A92-1149-9EDE-7FCEDA8F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FD7AB-61BE-8D48-BD64-2D8419EA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2B29-18A2-ED49-ACE9-0EEE7436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8612-3D50-1249-AF48-3BCA856FA8E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0E90-12C2-6142-B459-E43C0765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1E2A-2435-E747-9961-5EA6FA0F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304F-B65A-384B-BA1C-2C6F77CB7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ed/2019/#read" TargetMode="External"/><Relationship Id="rId2" Type="http://schemas.openxmlformats.org/officeDocument/2006/relationships/hyperlink" Target="http://hdr.undp.org/en/composite/H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worldjusticeproject.org/" TargetMode="External"/><Relationship Id="rId3" Type="http://schemas.openxmlformats.org/officeDocument/2006/relationships/hyperlink" Target="https://news.gallup.com/poll/224642/2017-update-americans-religion.aspx" TargetMode="External"/><Relationship Id="rId7" Type="http://schemas.openxmlformats.org/officeDocument/2006/relationships/hyperlink" Target="https://www.transparency.org/cpi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aserinstitute.org/economic-freedom/dataset?geozone=world&amp;year=2017&amp;page=dataset&amp;min-year=2&amp;max-year=0&amp;filter=0" TargetMode="External"/><Relationship Id="rId5" Type="http://schemas.openxmlformats.org/officeDocument/2006/relationships/hyperlink" Target="https://freedomhouse.org/report/freedom-world/2018/united-states" TargetMode="External"/><Relationship Id="rId4" Type="http://schemas.openxmlformats.org/officeDocument/2006/relationships/hyperlink" Target="http://www.systemicpeace.org/polity/usa2.htm" TargetMode="Externa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ec.world/en/profile/country/us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ingbusiness.org/en/data/doing-business-score" TargetMode="External"/><Relationship Id="rId4" Type="http://schemas.openxmlformats.org/officeDocument/2006/relationships/hyperlink" Target="https://www.census.gov/foreign-trade/statistics/highlights/toppartner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6B29D6-5B17-9244-B4D9-2F7D5DB36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75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EBA3F-15C2-5244-A69B-D9EB3103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120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Fira Sans Condensed" panose="020B0503050000020004" pitchFamily="34" charset="0"/>
                <a:ea typeface="Fira Sans" panose="020B0503050000020004" pitchFamily="34" charset="0"/>
              </a:rPr>
              <a:t>The United States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ECD1-07C0-6144-B7E5-33C732EF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0407"/>
            <a:ext cx="9144000" cy="10983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Fira Sans Condensed" panose="020B0503050000020004" pitchFamily="34" charset="0"/>
              </a:rPr>
              <a:t>Ryan Safner</a:t>
            </a:r>
          </a:p>
          <a:p>
            <a:r>
              <a:rPr lang="en-US" sz="2000" dirty="0">
                <a:solidFill>
                  <a:srgbClr val="FFFFFF"/>
                </a:solidFill>
                <a:latin typeface="Fira Sans Condensed" panose="020B0503050000020004" pitchFamily="34" charset="0"/>
              </a:rPr>
              <a:t>Country Profile</a:t>
            </a:r>
            <a:br>
              <a:rPr lang="en-US" sz="2000" dirty="0">
                <a:solidFill>
                  <a:srgbClr val="FFFFFF"/>
                </a:solidFill>
                <a:latin typeface="Fira Sans Condensed" panose="020B0503050000020004" pitchFamily="34" charset="0"/>
              </a:rPr>
            </a:br>
            <a:r>
              <a:rPr lang="en-US" sz="2000" dirty="0">
                <a:solidFill>
                  <a:srgbClr val="FFFFFF"/>
                </a:solidFill>
                <a:latin typeface="Fira Sans Condensed" panose="020B0503050000020004" pitchFamily="34" charset="0"/>
              </a:rPr>
              <a:t>ECON 317</a:t>
            </a:r>
          </a:p>
        </p:txBody>
      </p:sp>
    </p:spTree>
    <p:extLst>
      <p:ext uri="{BB962C8B-B14F-4D97-AF65-F5344CB8AC3E}">
        <p14:creationId xmlns:p14="http://schemas.microsoft.com/office/powerpoint/2010/main" val="124786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E6C5-7FA2-3F40-9A1E-9303312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Fira Sans Condensed" panose="020B0503050000020004" pitchFamily="34" charset="0"/>
              </a:rPr>
              <a:t>Historical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2075-14EE-A543-9891-3789D19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 Condensed" panose="020B0503050000020004" pitchFamily="34" charset="0"/>
              </a:rPr>
              <a:t>A former British Colony 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Independence July 4, 1776 – American Revolutionary War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Established a constitutional presidential federal republic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U.S. Constitution 1789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Civil War 1861-1865 between Union and Confederate States of America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Key roles in WWI and WWII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Cold War vs Soviet Union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Dominant power in latter 20</a:t>
            </a:r>
            <a:r>
              <a:rPr lang="en-US" baseline="30000" dirty="0">
                <a:latin typeface="Fira Sans Condensed" panose="020B0503050000020004" pitchFamily="34" charset="0"/>
              </a:rPr>
              <a:t>th</a:t>
            </a:r>
            <a:r>
              <a:rPr lang="en-US" dirty="0">
                <a:latin typeface="Fira Sans Condensed" panose="020B0503050000020004" pitchFamily="34" charset="0"/>
              </a:rPr>
              <a:t> Century</a:t>
            </a:r>
          </a:p>
          <a:p>
            <a:endParaRPr lang="en-US" dirty="0">
              <a:latin typeface="Fira Sans Condensed" panose="020B0503050000020004" pitchFamily="34" charset="0"/>
            </a:endParaRPr>
          </a:p>
          <a:p>
            <a:endParaRPr lang="en-US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E6C5-7FA2-3F40-9A1E-9303312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Fira Sans Condensed" panose="020B0503050000020004" pitchFamily="34" charset="0"/>
              </a:rPr>
              <a:t>Demographics</a:t>
            </a:r>
            <a:r>
              <a:rPr lang="en-US" baseline="30000" dirty="0">
                <a:latin typeface="Fira Sans Condensed" panose="020B0503050000020004" pitchFamily="34" charset="0"/>
              </a:rPr>
              <a:t>1</a:t>
            </a:r>
            <a:endParaRPr lang="en-US" dirty="0">
              <a:latin typeface="Fira Sans Condensed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2075-14EE-A543-9891-3789D19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 Condensed" panose="020B0503050000020004" pitchFamily="34" charset="0"/>
              </a:rPr>
              <a:t>Population (2018): 327,167,434 (0.619% growth)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HDI (2017)</a:t>
            </a:r>
            <a:r>
              <a:rPr lang="en-US" baseline="30000" dirty="0">
                <a:latin typeface="Fira Sans Condensed" panose="020B0503050000020004" pitchFamily="34" charset="0"/>
              </a:rPr>
              <a:t>2</a:t>
            </a:r>
            <a:r>
              <a:rPr lang="en-US" dirty="0">
                <a:latin typeface="Fira Sans Condensed" panose="020B0503050000020004" pitchFamily="34" charset="0"/>
              </a:rPr>
              <a:t>: 0.924 (13</a:t>
            </a:r>
            <a:r>
              <a:rPr lang="en-US" baseline="30000" dirty="0">
                <a:latin typeface="Fira Sans Condensed" panose="020B0503050000020004" pitchFamily="34" charset="0"/>
              </a:rPr>
              <a:t>th</a:t>
            </a:r>
            <a:r>
              <a:rPr lang="en-US" dirty="0">
                <a:latin typeface="Fira Sans Condensed" panose="020B0503050000020004" pitchFamily="34" charset="0"/>
              </a:rPr>
              <a:t>)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Life Expectancy (2018): 78 years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Happiness</a:t>
            </a:r>
            <a:r>
              <a:rPr lang="en-US" baseline="30000" dirty="0">
                <a:latin typeface="Fira Sans Condensed" panose="020B0503050000020004" pitchFamily="34" charset="0"/>
              </a:rPr>
              <a:t>3</a:t>
            </a:r>
            <a:r>
              <a:rPr lang="en-US" dirty="0">
                <a:latin typeface="Fira Sans Condensed" panose="020B0503050000020004" pitchFamily="34" charset="0"/>
              </a:rPr>
              <a:t>: 6.9/10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Poverty (% less than $1.90/day): 1.2% (2018)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Gini (2016): 41.5</a:t>
            </a:r>
          </a:p>
          <a:p>
            <a:pPr marL="0" indent="0">
              <a:buNone/>
            </a:pPr>
            <a:endParaRPr lang="en-US" dirty="0">
              <a:latin typeface="Fira Sans Condensed" panose="020B0503050000020004" pitchFamily="34" charset="0"/>
            </a:endParaRPr>
          </a:p>
          <a:p>
            <a:endParaRPr lang="en-US" dirty="0"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CAE56-45F0-9044-9C8F-8F40F3162B14}"/>
              </a:ext>
            </a:extLst>
          </p:cNvPr>
          <p:cNvSpPr txBox="1"/>
          <p:nvPr/>
        </p:nvSpPr>
        <p:spPr>
          <a:xfrm>
            <a:off x="-2059" y="6119336"/>
            <a:ext cx="7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Fira Sans Condensed" panose="020B0503050000020004" pitchFamily="34" charset="0"/>
              </a:rPr>
              <a:t>1 All data (except as otherwise noted) from World Bank Development Indicators</a:t>
            </a:r>
          </a:p>
          <a:p>
            <a:r>
              <a:rPr lang="en-US" baseline="30000" dirty="0">
                <a:latin typeface="Fira Sans Condensed" panose="020B0503050000020004" pitchFamily="34" charset="0"/>
              </a:rPr>
              <a:t>2 </a:t>
            </a:r>
            <a:r>
              <a:rPr lang="en-US" baseline="30000" dirty="0">
                <a:latin typeface="Fira Sans Condensed" panose="020B0503050000020004" pitchFamily="34" charset="0"/>
                <a:hlinkClick r:id="rId2"/>
              </a:rPr>
              <a:t>U.N. HDI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3 </a:t>
            </a:r>
            <a:r>
              <a:rPr lang="en-US" baseline="30000" dirty="0">
                <a:latin typeface="Fira Sans Condensed" panose="020B0503050000020004" pitchFamily="34" charset="0"/>
                <a:hlinkClick r:id="rId3"/>
              </a:rPr>
              <a:t>U.N. World Happiness Report</a:t>
            </a:r>
            <a:endParaRPr lang="en-US" baseline="30000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E6C5-7FA2-3F40-9A1E-9303312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Fira Sans Condensed" panose="020B0503050000020004" pitchFamily="34" charset="0"/>
              </a:rPr>
              <a:t>Institutions &amp;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2075-14EE-A543-9891-3789D19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Fira Sans Condensed" panose="020B0503050000020004" pitchFamily="34" charset="0"/>
              </a:rPr>
              <a:t>Religions</a:t>
            </a:r>
            <a:r>
              <a:rPr lang="en-US" baseline="30000" dirty="0">
                <a:latin typeface="Fira Sans Condensed" panose="020B0503050000020004" pitchFamily="34" charset="0"/>
              </a:rPr>
              <a:t>1</a:t>
            </a:r>
            <a:r>
              <a:rPr lang="en-US" dirty="0">
                <a:latin typeface="Fira Sans Condensed" panose="020B0503050000020004" pitchFamily="34" charset="0"/>
              </a:rPr>
              <a:t>: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No official religion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73% Christian, 21.3% Unaffiliated, 2.1% Jewish, 0.8% Muslim, 2.9% Other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Languages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No official language (at Federal level)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English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Common Law legal system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Polity IV</a:t>
            </a:r>
            <a:r>
              <a:rPr lang="en-US" baseline="30000" dirty="0">
                <a:latin typeface="Fira Sans Condensed" panose="020B0503050000020004" pitchFamily="34" charset="0"/>
              </a:rPr>
              <a:t>2</a:t>
            </a:r>
            <a:r>
              <a:rPr lang="en-US" dirty="0">
                <a:latin typeface="Fira Sans Condensed" panose="020B0503050000020004" pitchFamily="34" charset="0"/>
              </a:rPr>
              <a:t>: 10/10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Political Freedom (Freedom House)</a:t>
            </a:r>
            <a:r>
              <a:rPr lang="en-US" baseline="30000" dirty="0">
                <a:latin typeface="Fira Sans Condensed" panose="020B0503050000020004" pitchFamily="34" charset="0"/>
              </a:rPr>
              <a:t>3</a:t>
            </a:r>
            <a:r>
              <a:rPr lang="en-US" dirty="0">
                <a:latin typeface="Fira Sans Condensed" panose="020B0503050000020004" pitchFamily="34" charset="0"/>
              </a:rPr>
              <a:t>: 86/100 – Free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Economic Freedom (Fraser, 2017)</a:t>
            </a:r>
            <a:r>
              <a:rPr lang="en-US" baseline="30000" dirty="0">
                <a:latin typeface="Fira Sans Condensed" panose="020B0503050000020004" pitchFamily="34" charset="0"/>
              </a:rPr>
              <a:t>4</a:t>
            </a:r>
            <a:r>
              <a:rPr lang="en-US" dirty="0">
                <a:latin typeface="Fira Sans Condensed" panose="020B0503050000020004" pitchFamily="34" charset="0"/>
              </a:rPr>
              <a:t>: 8.19/10 (5</a:t>
            </a:r>
            <a:r>
              <a:rPr lang="en-US" baseline="30000" dirty="0">
                <a:latin typeface="Fira Sans Condensed" panose="020B0503050000020004" pitchFamily="34" charset="0"/>
              </a:rPr>
              <a:t>th</a:t>
            </a:r>
            <a:r>
              <a:rPr lang="en-US" dirty="0">
                <a:latin typeface="Fira Sans Condensed" panose="020B0503050000020004" pitchFamily="34" charset="0"/>
              </a:rPr>
              <a:t>)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Corruption (2018)</a:t>
            </a:r>
            <a:r>
              <a:rPr lang="en-US" baseline="30000" dirty="0">
                <a:latin typeface="Fira Sans Condensed" panose="020B0503050000020004" pitchFamily="34" charset="0"/>
              </a:rPr>
              <a:t>5</a:t>
            </a:r>
            <a:r>
              <a:rPr lang="en-US" dirty="0">
                <a:latin typeface="Fira Sans Condensed" panose="020B0503050000020004" pitchFamily="34" charset="0"/>
              </a:rPr>
              <a:t>: 71/100 (22</a:t>
            </a:r>
            <a:r>
              <a:rPr lang="en-US" baseline="30000" dirty="0">
                <a:latin typeface="Fira Sans Condensed" panose="020B0503050000020004" pitchFamily="34" charset="0"/>
              </a:rPr>
              <a:t>nd</a:t>
            </a:r>
            <a:r>
              <a:rPr lang="en-US" dirty="0">
                <a:latin typeface="Fira Sans Condensed" panose="020B0503050000020004" pitchFamily="34" charset="0"/>
              </a:rPr>
              <a:t>)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Rule of Law Score</a:t>
            </a:r>
            <a:r>
              <a:rPr lang="en-US" baseline="30000" dirty="0">
                <a:latin typeface="Fira Sans Condensed" panose="020B0503050000020004" pitchFamily="34" charset="0"/>
              </a:rPr>
              <a:t>6</a:t>
            </a:r>
            <a:r>
              <a:rPr lang="en-US" dirty="0">
                <a:latin typeface="Fira Sans Condensed" panose="020B0503050000020004" pitchFamily="34" charset="0"/>
              </a:rPr>
              <a:t>: 0.71/1.00 (20</a:t>
            </a:r>
            <a:r>
              <a:rPr lang="en-US" baseline="30000" dirty="0">
                <a:latin typeface="Fira Sans Condensed" panose="020B0503050000020004" pitchFamily="34" charset="0"/>
              </a:rPr>
              <a:t>th</a:t>
            </a:r>
            <a:r>
              <a:rPr lang="en-US" dirty="0">
                <a:latin typeface="Fira Sans Condensed" panose="020B0503050000020004" pitchFamily="34" charset="0"/>
              </a:rPr>
              <a:t>) </a:t>
            </a:r>
          </a:p>
          <a:p>
            <a:endParaRPr lang="en-US" dirty="0">
              <a:latin typeface="Fira Sans Condensed" panose="020B0503050000020004" pitchFamily="34" charset="0"/>
            </a:endParaRPr>
          </a:p>
          <a:p>
            <a:endParaRPr lang="en-US" dirty="0"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CAE56-45F0-9044-9C8F-8F40F3162B14}"/>
              </a:ext>
            </a:extLst>
          </p:cNvPr>
          <p:cNvSpPr txBox="1"/>
          <p:nvPr/>
        </p:nvSpPr>
        <p:spPr>
          <a:xfrm>
            <a:off x="0" y="5665569"/>
            <a:ext cx="73646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Fira Sans Condensed" panose="020B0503050000020004" pitchFamily="34" charset="0"/>
              </a:rPr>
              <a:t>1 </a:t>
            </a:r>
            <a:r>
              <a:rPr lang="en-US" baseline="30000" dirty="0">
                <a:latin typeface="Fira Sans Condensed" panose="020B0503050000020004" pitchFamily="34" charset="0"/>
                <a:hlinkClick r:id="rId3"/>
              </a:rPr>
              <a:t>Gallup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2 </a:t>
            </a:r>
            <a:r>
              <a:rPr lang="en-US" baseline="30000" dirty="0">
                <a:latin typeface="Fira Sans Condensed" panose="020B0503050000020004" pitchFamily="34" charset="0"/>
                <a:hlinkClick r:id="rId4"/>
              </a:rPr>
              <a:t>Polity IV</a:t>
            </a:r>
            <a:br>
              <a:rPr lang="en-US" dirty="0">
                <a:latin typeface="Fira Sans Condensed" panose="020B0503050000020004" pitchFamily="34" charset="0"/>
              </a:rPr>
            </a:br>
            <a:r>
              <a:rPr lang="en-US" baseline="30000" dirty="0">
                <a:latin typeface="Fira Sans Condensed" panose="020B0503050000020004" pitchFamily="34" charset="0"/>
              </a:rPr>
              <a:t>3 </a:t>
            </a:r>
            <a:r>
              <a:rPr lang="en-US" baseline="30000" dirty="0">
                <a:latin typeface="Fira Sans Condensed" panose="020B0503050000020004" pitchFamily="34" charset="0"/>
                <a:hlinkClick r:id="rId5"/>
              </a:rPr>
              <a:t>Freedom House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4 </a:t>
            </a:r>
            <a:r>
              <a:rPr lang="en-US" baseline="30000" dirty="0">
                <a:latin typeface="Fira Sans Condensed" panose="020B0503050000020004" pitchFamily="34" charset="0"/>
                <a:hlinkClick r:id="rId6"/>
              </a:rPr>
              <a:t>Fraser Institute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5 </a:t>
            </a:r>
            <a:r>
              <a:rPr lang="en-US" baseline="30000" dirty="0">
                <a:latin typeface="Fira Sans Condensed" panose="020B0503050000020004" pitchFamily="34" charset="0"/>
                <a:hlinkClick r:id="rId7"/>
              </a:rPr>
              <a:t>Transparency International: CPI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6 </a:t>
            </a:r>
            <a:r>
              <a:rPr lang="en-US" baseline="30000" dirty="0">
                <a:latin typeface="Fira Sans Condensed" panose="020B0503050000020004" pitchFamily="34" charset="0"/>
                <a:hlinkClick r:id="rId8"/>
              </a:rPr>
              <a:t>World Justice Project</a:t>
            </a:r>
            <a:endParaRPr lang="en-US" baseline="30000" dirty="0">
              <a:latin typeface="Fira Sans Condensed" panose="020B0503050000020004" pitchFamily="34" charset="0"/>
            </a:endParaRPr>
          </a:p>
        </p:txBody>
      </p:sp>
      <p:pic>
        <p:nvPicPr>
          <p:cNvPr id="7" name="Picture 6" descr="A large white building&#10;&#10;Description automatically generated">
            <a:extLst>
              <a:ext uri="{FF2B5EF4-FFF2-40B4-BE49-F238E27FC236}">
                <a16:creationId xmlns:a16="http://schemas.microsoft.com/office/drawing/2014/main" id="{8EF89DCB-CE46-C841-86CE-7842E6E25B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814" y="2887565"/>
            <a:ext cx="4548186" cy="25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E6C5-7FA2-3F40-9A1E-9303312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Fira Sans Condensed" panose="020B0503050000020004" pitchFamily="34" charset="0"/>
              </a:rPr>
              <a:t>Economy</a:t>
            </a:r>
            <a:r>
              <a:rPr lang="en-US" baseline="30000" dirty="0">
                <a:latin typeface="Fira Sans Condensed" panose="020B0503050000020004" pitchFamily="34" charset="0"/>
              </a:rPr>
              <a:t>1</a:t>
            </a:r>
            <a:endParaRPr lang="en-US" dirty="0">
              <a:latin typeface="Fira Sans Condensed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2075-14EE-A543-9891-3789D19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ira Sans Condensed" panose="020B0503050000020004" pitchFamily="34" charset="0"/>
              </a:rPr>
              <a:t>Macroeconomy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GDP per capita: $62,641 (2018) (2.22% growth)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Inflation: 2.44% (2018)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Debt % of GDP: 99% (2016)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Unemployment: 3.87% (2019)</a:t>
            </a:r>
          </a:p>
          <a:p>
            <a:r>
              <a:rPr lang="en-US" b="1" dirty="0">
                <a:latin typeface="Fira Sans Condensed" panose="020B0503050000020004" pitchFamily="34" charset="0"/>
              </a:rPr>
              <a:t>Trade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Trade % of GDP: 27% (2017)</a:t>
            </a: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Top Trade: Refined Petroleum ($74.5B), Cars ($56B), Aircraft ($54B)</a:t>
            </a:r>
            <a:r>
              <a:rPr lang="en-US" baseline="30000" dirty="0">
                <a:latin typeface="Fira Sans Condensed" panose="020B0503050000020004" pitchFamily="34" charset="0"/>
              </a:rPr>
              <a:t>2</a:t>
            </a:r>
            <a:endParaRPr lang="en-US" dirty="0">
              <a:latin typeface="Fira Sans Condensed" panose="020B0503050000020004" pitchFamily="34" charset="0"/>
            </a:endParaRPr>
          </a:p>
          <a:p>
            <a:pPr lvl="1"/>
            <a:r>
              <a:rPr lang="en-US" dirty="0">
                <a:latin typeface="Fira Sans Condensed" panose="020B0503050000020004" pitchFamily="34" charset="0"/>
              </a:rPr>
              <a:t>Top Trading partners: Mexico, Canada, China, Japan, Germany</a:t>
            </a:r>
            <a:r>
              <a:rPr lang="en-US" baseline="30000" dirty="0">
                <a:latin typeface="Fira Sans Condensed" panose="020B0503050000020004" pitchFamily="34" charset="0"/>
              </a:rPr>
              <a:t>3</a:t>
            </a:r>
          </a:p>
          <a:p>
            <a:r>
              <a:rPr lang="en-US" dirty="0">
                <a:latin typeface="Fira Sans Condensed" panose="020B0503050000020004" pitchFamily="34" charset="0"/>
              </a:rPr>
              <a:t>Ease of Doing Business (2020)</a:t>
            </a:r>
            <a:r>
              <a:rPr lang="en-US" baseline="30000" dirty="0">
                <a:latin typeface="Fira Sans Condensed" panose="020B0503050000020004" pitchFamily="34" charset="0"/>
              </a:rPr>
              <a:t>4</a:t>
            </a:r>
            <a:r>
              <a:rPr lang="en-US" dirty="0">
                <a:latin typeface="Fira Sans Condensed" panose="020B0503050000020004" pitchFamily="34" charset="0"/>
              </a:rPr>
              <a:t>: 85/100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CAE56-45F0-9044-9C8F-8F40F3162B14}"/>
              </a:ext>
            </a:extLst>
          </p:cNvPr>
          <p:cNvSpPr txBox="1"/>
          <p:nvPr/>
        </p:nvSpPr>
        <p:spPr>
          <a:xfrm>
            <a:off x="0" y="6031210"/>
            <a:ext cx="736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Fira Sans Condensed" panose="020B0503050000020004" pitchFamily="34" charset="0"/>
              </a:rPr>
              <a:t>1 All data (except as otherwise noted) from World Bank Development Indicators</a:t>
            </a:r>
            <a:br>
              <a:rPr lang="en-US" dirty="0">
                <a:latin typeface="Fira Sans Condensed" panose="020B0503050000020004" pitchFamily="34" charset="0"/>
              </a:rPr>
            </a:br>
            <a:r>
              <a:rPr lang="en-US" baseline="30000" dirty="0">
                <a:latin typeface="Fira Sans Condensed" panose="020B0503050000020004" pitchFamily="34" charset="0"/>
              </a:rPr>
              <a:t>2 </a:t>
            </a:r>
            <a:r>
              <a:rPr lang="en-US" baseline="30000" dirty="0">
                <a:latin typeface="Fira Sans Condensed" panose="020B0503050000020004" pitchFamily="34" charset="0"/>
                <a:hlinkClick r:id="rId3"/>
              </a:rPr>
              <a:t>Observatory of Economic Complexity 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3 </a:t>
            </a:r>
            <a:r>
              <a:rPr lang="en-US" baseline="30000" dirty="0">
                <a:latin typeface="Fira Sans Condensed" panose="020B0503050000020004" pitchFamily="34" charset="0"/>
                <a:hlinkClick r:id="rId4"/>
              </a:rPr>
              <a:t>US Census</a:t>
            </a:r>
            <a:endParaRPr lang="en-US" baseline="30000" dirty="0">
              <a:latin typeface="Fira Sans Condensed" panose="020B0503050000020004" pitchFamily="34" charset="0"/>
            </a:endParaRPr>
          </a:p>
          <a:p>
            <a:r>
              <a:rPr lang="en-US" baseline="30000" dirty="0">
                <a:latin typeface="Fira Sans Condensed" panose="020B0503050000020004" pitchFamily="34" charset="0"/>
              </a:rPr>
              <a:t>4 </a:t>
            </a:r>
            <a:r>
              <a:rPr lang="en-US" baseline="30000" dirty="0">
                <a:latin typeface="Fira Sans Condensed" panose="020B0503050000020004" pitchFamily="34" charset="0"/>
                <a:hlinkClick r:id="rId5"/>
              </a:rPr>
              <a:t>World Bank: Ease of Doing Business Score</a:t>
            </a:r>
            <a:endParaRPr lang="en-US" baseline="30000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E4A459-A5A4-3748-9020-644CE8D8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9AE4A459-A5A4-3748-9020-644CE8D8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87386-8354-0445-AD94-DD5AF5B6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9AE4A459-A5A4-3748-9020-644CE8D8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87386-8354-0445-AD94-DD5AF5B6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BEDDF-A0E5-794B-B8CA-5481E0A1B2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51000" y="685800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9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374</Words>
  <Application>Microsoft Macintosh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Fira Sans Condensed</vt:lpstr>
      <vt:lpstr>Office Theme</vt:lpstr>
      <vt:lpstr>The United States of America</vt:lpstr>
      <vt:lpstr>Historical Overview</vt:lpstr>
      <vt:lpstr>Demographics1</vt:lpstr>
      <vt:lpstr>Institutions &amp; Culture</vt:lpstr>
      <vt:lpstr>Economy1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United States of America</dc:title>
  <dc:creator>Safner, Ryan</dc:creator>
  <cp:lastModifiedBy>Safner, Ryan</cp:lastModifiedBy>
  <cp:revision>8</cp:revision>
  <dcterms:created xsi:type="dcterms:W3CDTF">2019-12-04T02:34:45Z</dcterms:created>
  <dcterms:modified xsi:type="dcterms:W3CDTF">2019-12-04T02:57:23Z</dcterms:modified>
</cp:coreProperties>
</file>