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F5F32-D922-4A29-B68D-3228444807E4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89C04C-3B25-48CF-86DA-8E2FD3B6C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02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A7A7E6D-E0B0-4E57-BF79-2F859C3A0915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4759747-5F9A-46A7-A788-F31458D1410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845891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7E6D-E0B0-4E57-BF79-2F859C3A0915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59747-5F9A-46A7-A788-F31458D14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976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7E6D-E0B0-4E57-BF79-2F859C3A0915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59747-5F9A-46A7-A788-F31458D14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26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7E6D-E0B0-4E57-BF79-2F859C3A0915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59747-5F9A-46A7-A788-F31458D14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97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7E6D-E0B0-4E57-BF79-2F859C3A0915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59747-5F9A-46A7-A788-F31458D1410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44610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7E6D-E0B0-4E57-BF79-2F859C3A0915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59747-5F9A-46A7-A788-F31458D14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096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7E6D-E0B0-4E57-BF79-2F859C3A0915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59747-5F9A-46A7-A788-F31458D14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19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7E6D-E0B0-4E57-BF79-2F859C3A0915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59747-5F9A-46A7-A788-F31458D14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054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7E6D-E0B0-4E57-BF79-2F859C3A0915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59747-5F9A-46A7-A788-F31458D14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10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7E6D-E0B0-4E57-BF79-2F859C3A0915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59747-5F9A-46A7-A788-F31458D14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870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7E6D-E0B0-4E57-BF79-2F859C3A0915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59747-5F9A-46A7-A788-F31458D14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84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A7A7E6D-E0B0-4E57-BF79-2F859C3A0915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4759747-5F9A-46A7-A788-F31458D14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586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untryeconomy.com/demography/world-happiness-index/egypt" TargetMode="External"/><Relationship Id="rId2" Type="http://schemas.openxmlformats.org/officeDocument/2006/relationships/hyperlink" Target="https://oec.world/en/profile/country/egy?depthSelector1=HS4Depth&amp;tradeScaleSelector1=tradeScale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ia.gov/library/publications/the-world-factbook/geos/eg.html" TargetMode="External"/><Relationship Id="rId5" Type="http://schemas.openxmlformats.org/officeDocument/2006/relationships/hyperlink" Target="https://foreignassistance.gov/explore/country/Egypt" TargetMode="External"/><Relationship Id="rId4" Type="http://schemas.openxmlformats.org/officeDocument/2006/relationships/hyperlink" Target="https://www.doingbusiness.org/en/data/exploreeconomies/egyp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8B72D-2659-4932-BBAC-7C6693041F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2594" y="758952"/>
            <a:ext cx="9056876" cy="4041648"/>
          </a:xfrm>
        </p:spPr>
        <p:txBody>
          <a:bodyPr>
            <a:normAutofit/>
          </a:bodyPr>
          <a:lstStyle/>
          <a:p>
            <a:r>
              <a:rPr lang="en-US"/>
              <a:t>Egyptian Country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2D943F-6E60-4A35-B354-0C110B7B1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2594" y="4800600"/>
            <a:ext cx="9056876" cy="169164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Chase Whitworth</a:t>
            </a:r>
          </a:p>
          <a:p>
            <a:r>
              <a:rPr lang="en-US" dirty="0">
                <a:solidFill>
                  <a:schemeClr val="tx2"/>
                </a:solidFill>
              </a:rPr>
              <a:t>11/17/2020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52007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06378C3-EA41-4A0B-8144-97AF179E9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8693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ABC575D-863A-449B-AA18-A22D2A84C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752" y="0"/>
            <a:ext cx="5165308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606CAB-DA2E-40F9-A53A-A1445E247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5993" y="643465"/>
            <a:ext cx="4419074" cy="5560272"/>
          </a:xfrm>
        </p:spPr>
        <p:txBody>
          <a:bodyPr anchor="ctr">
            <a:normAutofit/>
          </a:bodyPr>
          <a:lstStyle/>
          <a:p>
            <a:r>
              <a:rPr lang="en-US"/>
              <a:t>Essentials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EAB3C-8ECF-40A9-9066-20BDA8752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248" y="643465"/>
            <a:ext cx="4009730" cy="5528735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1700" dirty="0"/>
              <a:t>Population: Close to 105 million (14</a:t>
            </a:r>
            <a:r>
              <a:rPr lang="en-US" sz="1700" baseline="30000" dirty="0"/>
              <a:t>th</a:t>
            </a:r>
            <a:r>
              <a:rPr lang="en-US" sz="1700" dirty="0"/>
              <a:t> world)*</a:t>
            </a:r>
          </a:p>
          <a:p>
            <a:pPr marL="0" indent="0">
              <a:buNone/>
            </a:pPr>
            <a:r>
              <a:rPr lang="en-US" sz="1700" dirty="0"/>
              <a:t>Rate of 2.28% (2020)*</a:t>
            </a:r>
          </a:p>
          <a:p>
            <a:pPr marL="0" indent="0">
              <a:buNone/>
            </a:pPr>
            <a:r>
              <a:rPr lang="en-US" sz="1700" dirty="0"/>
              <a:t>Unemployment: 12.2%*</a:t>
            </a:r>
          </a:p>
          <a:p>
            <a:pPr marL="0" indent="0">
              <a:buNone/>
            </a:pPr>
            <a:r>
              <a:rPr lang="en-US" sz="1700" dirty="0"/>
              <a:t>Labor Participation 30 million or 71%*</a:t>
            </a:r>
          </a:p>
          <a:p>
            <a:pPr marL="0" indent="0">
              <a:buNone/>
            </a:pPr>
            <a:r>
              <a:rPr lang="en-US" sz="1700" dirty="0"/>
              <a:t>Impoverish population: 27.8%*</a:t>
            </a:r>
          </a:p>
          <a:p>
            <a:pPr marL="0" indent="0">
              <a:buNone/>
            </a:pPr>
            <a:r>
              <a:rPr lang="en-US" sz="1700" dirty="0"/>
              <a:t>Life Expectancy: 73.7 </a:t>
            </a:r>
            <a:r>
              <a:rPr lang="en-US" sz="1700" dirty="0" err="1"/>
              <a:t>yrs</a:t>
            </a:r>
            <a:r>
              <a:rPr lang="en-US" sz="1700" dirty="0"/>
              <a:t> (140</a:t>
            </a:r>
            <a:r>
              <a:rPr lang="en-US" sz="1700" baseline="30000" dirty="0"/>
              <a:t>th</a:t>
            </a:r>
            <a:r>
              <a:rPr lang="en-US" sz="1700" dirty="0"/>
              <a:t> world)*</a:t>
            </a:r>
          </a:p>
          <a:p>
            <a:pPr marL="0" indent="0">
              <a:buNone/>
            </a:pPr>
            <a:r>
              <a:rPr lang="en-US" sz="1700" dirty="0"/>
              <a:t>Infant Mortality Rate: 17.1 deaths /1000 births (87</a:t>
            </a:r>
            <a:r>
              <a:rPr lang="en-US" sz="1700" baseline="30000" dirty="0"/>
              <a:t>th</a:t>
            </a:r>
            <a:r>
              <a:rPr lang="en-US" sz="1700" dirty="0"/>
              <a:t> World)*</a:t>
            </a:r>
          </a:p>
          <a:p>
            <a:pPr marL="0" indent="0">
              <a:buNone/>
            </a:pPr>
            <a:r>
              <a:rPr lang="en-US" sz="1700" dirty="0"/>
              <a:t>Human Development Index: .7  (116/189 countries) (2018)”</a:t>
            </a:r>
          </a:p>
          <a:p>
            <a:pPr marL="0" indent="0">
              <a:buNone/>
            </a:pPr>
            <a:r>
              <a:rPr lang="en-US" sz="1700" dirty="0"/>
              <a:t>Gini Coefficient: 31.5 (2017)”</a:t>
            </a:r>
          </a:p>
          <a:p>
            <a:pPr marL="0" indent="0">
              <a:buNone/>
            </a:pPr>
            <a:r>
              <a:rPr lang="en-US" sz="1700" dirty="0"/>
              <a:t>Happiness Index: 4.166 (2019)^</a:t>
            </a:r>
          </a:p>
          <a:p>
            <a:pPr marL="457200" lvl="1" indent="0">
              <a:buNone/>
            </a:pPr>
            <a:endParaRPr lang="en-US" sz="1700" dirty="0"/>
          </a:p>
          <a:p>
            <a:pPr marL="457200" lvl="1" indent="0">
              <a:buNone/>
            </a:pPr>
            <a:endParaRPr lang="en-US" sz="17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32A87A1-E008-492C-8D91-EA0B5488D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30285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0AE80D91-18AA-438F-BFF4-E6BABFDFB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EF05C5AB-8A34-4DF3-AB54-AD74AA432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4698" y="0"/>
            <a:ext cx="5188141" cy="686546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626A12-A202-4996-AE71-2AFB6137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2937" y="643466"/>
            <a:ext cx="3962658" cy="5376334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Economic Essentials (2017 Data)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2DD88-F3E1-4467-A23C-3A16984AA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643467"/>
            <a:ext cx="4817766" cy="557852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Real GDP/ Growth Rate: $236.5 Billion/ 4.2% (2017)*</a:t>
            </a:r>
          </a:p>
          <a:p>
            <a:pPr marL="0" indent="0">
              <a:buNone/>
            </a:pPr>
            <a:r>
              <a:rPr lang="en-US" dirty="0"/>
              <a:t>Real GDP per Capita/ Growth Rate: $12,700/ -1% (2017)*</a:t>
            </a:r>
          </a:p>
          <a:p>
            <a:pPr marL="0" indent="0">
              <a:buNone/>
            </a:pPr>
            <a:r>
              <a:rPr lang="en-US" dirty="0"/>
              <a:t>Inflation: 23.5% (217</a:t>
            </a:r>
            <a:r>
              <a:rPr lang="en-US" baseline="30000" dirty="0"/>
              <a:t>th</a:t>
            </a:r>
            <a:r>
              <a:rPr lang="en-US" dirty="0"/>
              <a:t> World)*</a:t>
            </a:r>
          </a:p>
          <a:p>
            <a:pPr marL="0" indent="0">
              <a:buNone/>
            </a:pPr>
            <a:r>
              <a:rPr lang="en-US" dirty="0"/>
              <a:t>Budget in GDP % : -8.6%*</a:t>
            </a:r>
          </a:p>
          <a:p>
            <a:pPr marL="0" indent="0">
              <a:buNone/>
            </a:pPr>
            <a:r>
              <a:rPr lang="en-US" dirty="0"/>
              <a:t>Debt in GDP % : 103%*</a:t>
            </a:r>
          </a:p>
          <a:p>
            <a:pPr marL="0" indent="0">
              <a:buNone/>
            </a:pPr>
            <a:r>
              <a:rPr lang="en-US" dirty="0"/>
              <a:t>Exchange Rate: 18.05 EGP (Egyptian pounds)/ 1 US Dollar*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AA3B856C-9196-4702-BED7-5733C7EAA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52408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58EC8D-68D1-4138-B719-BE00C78AD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" y="0"/>
            <a:ext cx="122072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4579E4-5B5F-42C9-B08F-A904C81B1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811"/>
            <a:ext cx="2556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124ABA-0B00-4786-9C4E-127995071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322904" y="2514944"/>
            <a:ext cx="5054601" cy="1955108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Trade Essentials(~)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9116D-DC2D-4154-A010-DADAA3A5E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2654" y="965199"/>
            <a:ext cx="6670520" cy="5207002"/>
          </a:xfrm>
          <a:noFill/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/>
              <a:t>Top 5 exports by Value</a:t>
            </a:r>
          </a:p>
          <a:p>
            <a:pPr lvl="1"/>
            <a:r>
              <a:rPr lang="en-US" sz="2400"/>
              <a:t>Crude Petroleum ($4.93 Billion)</a:t>
            </a:r>
          </a:p>
          <a:p>
            <a:pPr lvl="1"/>
            <a:r>
              <a:rPr lang="en-US" sz="2400"/>
              <a:t>Refined Petroleum ($1.99 Billion)</a:t>
            </a:r>
          </a:p>
          <a:p>
            <a:pPr lvl="1"/>
            <a:r>
              <a:rPr lang="en-US" sz="2400"/>
              <a:t>Gold ($1.86 Billion)</a:t>
            </a:r>
          </a:p>
          <a:p>
            <a:pPr lvl="1"/>
            <a:r>
              <a:rPr lang="en-US" sz="2400"/>
              <a:t>Nitrogenous Fertilizers ($1.39 Billion)</a:t>
            </a:r>
          </a:p>
          <a:p>
            <a:pPr lvl="1"/>
            <a:r>
              <a:rPr lang="en-US" sz="2400"/>
              <a:t>Petroleum Gas ($1.17 Billion)</a:t>
            </a:r>
          </a:p>
          <a:p>
            <a:pPr marL="0" indent="0">
              <a:buNone/>
            </a:pPr>
            <a:r>
              <a:rPr lang="en-US" sz="2400"/>
              <a:t>Top 5 Trading Partners</a:t>
            </a:r>
          </a:p>
          <a:p>
            <a:pPr lvl="1">
              <a:buFontTx/>
              <a:buChar char="-"/>
            </a:pPr>
            <a:r>
              <a:rPr lang="en-US" sz="2400"/>
              <a:t>Italy</a:t>
            </a:r>
          </a:p>
          <a:p>
            <a:pPr lvl="1">
              <a:buFontTx/>
              <a:buChar char="-"/>
            </a:pPr>
            <a:r>
              <a:rPr lang="en-US" sz="2400"/>
              <a:t>UAE</a:t>
            </a:r>
          </a:p>
          <a:p>
            <a:pPr lvl="1">
              <a:buFontTx/>
              <a:buChar char="-"/>
            </a:pPr>
            <a:r>
              <a:rPr lang="en-US" sz="2400"/>
              <a:t>USA</a:t>
            </a:r>
          </a:p>
          <a:p>
            <a:pPr lvl="1">
              <a:buFontTx/>
              <a:buChar char="-"/>
            </a:pPr>
            <a:r>
              <a:rPr lang="en-US" sz="2400"/>
              <a:t>China</a:t>
            </a:r>
          </a:p>
          <a:p>
            <a:pPr lvl="1">
              <a:buFontTx/>
              <a:buChar char="-"/>
            </a:pPr>
            <a:r>
              <a:rPr lang="en-US" sz="2400"/>
              <a:t>Germany</a:t>
            </a:r>
          </a:p>
          <a:p>
            <a:pPr lvl="1"/>
            <a:endParaRPr lang="en-US" sz="2400"/>
          </a:p>
          <a:p>
            <a:pPr lvl="1"/>
            <a:endParaRPr lang="en-US" sz="2400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B41BF6CF-E1B8-4EE2-9AE1-86A58DAFD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66555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53F4E5A-C9EE-4859-B46B-F018F7D73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DF93A0-447A-4AF2-8EF1-373A229C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4564674"/>
            <a:ext cx="4010820" cy="1615461"/>
          </a:xfrm>
        </p:spPr>
        <p:txBody>
          <a:bodyPr anchor="ctr">
            <a:normAutofit/>
          </a:bodyPr>
          <a:lstStyle/>
          <a:p>
            <a:r>
              <a:rPr lang="en-US" sz="3200"/>
              <a:t>Government Essentials</a:t>
            </a:r>
          </a:p>
        </p:txBody>
      </p:sp>
      <p:pic>
        <p:nvPicPr>
          <p:cNvPr id="6" name="Picture 5" descr="Graphical user interface, chart, application&#10;&#10;Description automatically generated">
            <a:extLst>
              <a:ext uri="{FF2B5EF4-FFF2-40B4-BE49-F238E27FC236}">
                <a16:creationId xmlns:a16="http://schemas.microsoft.com/office/drawing/2014/main" id="{CEFBAFB7-36DD-430A-A644-D455335C2B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89" b="18757"/>
          <a:stretch/>
        </p:blipFill>
        <p:spPr>
          <a:xfrm>
            <a:off x="111780" y="0"/>
            <a:ext cx="11181060" cy="363787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41A955B-D579-48FD-A51C-51B0C0B6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3000" y="4813604"/>
            <a:ext cx="0" cy="11176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D6DC8-13E0-485C-BD9D-8B26381F0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8640" y="4564673"/>
            <a:ext cx="5665871" cy="1615463"/>
          </a:xfrm>
        </p:spPr>
        <p:txBody>
          <a:bodyPr anchor="ctr">
            <a:normAutofit/>
          </a:bodyPr>
          <a:lstStyle/>
          <a:p>
            <a:r>
              <a:rPr lang="en-US" sz="1500" dirty="0"/>
              <a:t>Trade as % of GDP: 47% or roughly $120 Billion</a:t>
            </a:r>
          </a:p>
          <a:p>
            <a:r>
              <a:rPr lang="en-US" sz="1500" dirty="0"/>
              <a:t>Doing Business Index: 60.1(“)</a:t>
            </a:r>
          </a:p>
          <a:p>
            <a:r>
              <a:rPr lang="en-US" sz="1500" dirty="0"/>
              <a:t>Amount of US Aid received: $1.43 Billion(`)</a:t>
            </a:r>
          </a:p>
          <a:p>
            <a:pPr lvl="1"/>
            <a:r>
              <a:rPr lang="en-US" sz="1500" dirty="0"/>
              <a:t>$1.31 Billion or 94% designated as “Peace and Security”</a:t>
            </a:r>
          </a:p>
          <a:p>
            <a:pPr lvl="1"/>
            <a:endParaRPr lang="en-US" sz="1500" dirty="0"/>
          </a:p>
          <a:p>
            <a:pPr lvl="1"/>
            <a:endParaRPr lang="en-US" sz="1500" dirty="0"/>
          </a:p>
        </p:txBody>
      </p:sp>
      <p:pic>
        <p:nvPicPr>
          <p:cNvPr id="12" name="Picture 11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6E0CD1BF-CE8F-49EA-95D5-5334E6586E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1" y="3270223"/>
            <a:ext cx="11216638" cy="102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42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DE6456-8D53-4096-BC56-6029A3999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/>
              <a:t>Living Essentials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8C201-5527-4848-9453-616A3D453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en-US" dirty="0"/>
              <a:t>Polity IV Score: -4 (2015)</a:t>
            </a:r>
          </a:p>
          <a:p>
            <a:r>
              <a:rPr lang="en-US" dirty="0"/>
              <a:t>Freedom Score:  21 (out of 100)</a:t>
            </a:r>
          </a:p>
          <a:p>
            <a:pPr marL="274320" lvl="1" indent="0">
              <a:buNone/>
            </a:pPr>
            <a:r>
              <a:rPr lang="en-US" dirty="0"/>
              <a:t>- Political Rights: 7 (out of 40)</a:t>
            </a:r>
          </a:p>
          <a:p>
            <a:pPr lvl="1">
              <a:buFontTx/>
              <a:buChar char="-"/>
            </a:pPr>
            <a:r>
              <a:rPr lang="en-US" dirty="0"/>
              <a:t>Civil Liberties: 14 (out of 60)</a:t>
            </a:r>
          </a:p>
          <a:p>
            <a:r>
              <a:rPr lang="en-US" dirty="0"/>
              <a:t>Economic Freedom Score: 5.38 (out of 10)</a:t>
            </a:r>
          </a:p>
          <a:p>
            <a:pPr lvl="1"/>
            <a:r>
              <a:rPr lang="en-US" dirty="0"/>
              <a:t>152</a:t>
            </a:r>
            <a:r>
              <a:rPr lang="en-US" baseline="30000" dirty="0"/>
              <a:t>nd</a:t>
            </a:r>
            <a:r>
              <a:rPr lang="en-US" dirty="0"/>
              <a:t> in the World</a:t>
            </a:r>
          </a:p>
          <a:p>
            <a:r>
              <a:rPr lang="en-US" dirty="0"/>
              <a:t>Corruption Score: 35 (out of 100)</a:t>
            </a:r>
          </a:p>
          <a:p>
            <a:pPr lvl="1"/>
            <a:r>
              <a:rPr lang="en-US" dirty="0"/>
              <a:t>106</a:t>
            </a:r>
            <a:r>
              <a:rPr lang="en-US" baseline="30000" dirty="0"/>
              <a:t>th</a:t>
            </a:r>
            <a:r>
              <a:rPr lang="en-US" dirty="0"/>
              <a:t> in the World</a:t>
            </a:r>
          </a:p>
          <a:p>
            <a:r>
              <a:rPr lang="en-US" dirty="0"/>
              <a:t>Rule of Law Score: .36 (out of 1)</a:t>
            </a:r>
          </a:p>
          <a:p>
            <a:pPr lvl="1"/>
            <a:r>
              <a:rPr lang="en-US" dirty="0"/>
              <a:t>125 out of 128 countries measured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1A595F-90B6-40A8-B8E0-9BE8882E1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Scores retrieved from respective hyperlinks on assignment tab</a:t>
            </a:r>
          </a:p>
        </p:txBody>
      </p:sp>
    </p:spTree>
    <p:extLst>
      <p:ext uri="{BB962C8B-B14F-4D97-AF65-F5344CB8AC3E}">
        <p14:creationId xmlns:p14="http://schemas.microsoft.com/office/powerpoint/2010/main" val="4851536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8BEC8-2FE3-46F1-81AD-5B46AE1BB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2223C-C0A2-4900-A32B-C2ACE95B2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23232"/>
                </a:solidFill>
                <a:effectLst/>
                <a:latin typeface="Times New Roman" panose="02020603050405020304" pitchFamily="18" charset="0"/>
              </a:rPr>
              <a:t>Egypt (EGY) Exports, Imports, and Trade Partners. (n.d.). Retrieved from </a:t>
            </a:r>
            <a:r>
              <a:rPr lang="en-US" b="0" i="0" dirty="0">
                <a:solidFill>
                  <a:srgbClr val="323232"/>
                </a:solidFill>
                <a:effectLst/>
                <a:latin typeface="Times New Roman" panose="02020603050405020304" pitchFamily="18" charset="0"/>
                <a:hlinkClick r:id="rId2"/>
              </a:rPr>
              <a:t>https://oec.world/en/profile/country/egy?depthSelector1=HS4Depth&amp;tradeScaleSelector1=tradeScale0</a:t>
            </a:r>
            <a:r>
              <a:rPr lang="en-US" b="0" i="0" dirty="0">
                <a:solidFill>
                  <a:srgbClr val="323232"/>
                </a:solidFill>
                <a:effectLst/>
                <a:latin typeface="Times New Roman" panose="02020603050405020304" pitchFamily="18" charset="0"/>
              </a:rPr>
              <a:t> (~)</a:t>
            </a:r>
          </a:p>
          <a:p>
            <a:r>
              <a:rPr lang="en-US" b="0" i="0" dirty="0">
                <a:solidFill>
                  <a:srgbClr val="323232"/>
                </a:solidFill>
                <a:effectLst/>
                <a:latin typeface="Times New Roman" panose="02020603050405020304" pitchFamily="18" charset="0"/>
              </a:rPr>
              <a:t>Egypt - World Happiness Index 2019. (n.d.). Retrieved from </a:t>
            </a:r>
            <a:r>
              <a:rPr lang="en-US" b="0" i="0" dirty="0">
                <a:solidFill>
                  <a:srgbClr val="323232"/>
                </a:solidFill>
                <a:effectLst/>
                <a:latin typeface="Times New Roman" panose="02020603050405020304" pitchFamily="18" charset="0"/>
                <a:hlinkClick r:id="rId3"/>
              </a:rPr>
              <a:t>https://countryeconomy.com/demography/world-happiness-index/egypt</a:t>
            </a:r>
            <a:r>
              <a:rPr lang="en-US" dirty="0">
                <a:solidFill>
                  <a:srgbClr val="323232"/>
                </a:solidFill>
                <a:latin typeface="Times New Roman" panose="02020603050405020304" pitchFamily="18" charset="0"/>
              </a:rPr>
              <a:t> (^)</a:t>
            </a:r>
            <a:endParaRPr lang="en-US" b="0" i="0" dirty="0">
              <a:solidFill>
                <a:srgbClr val="323232"/>
              </a:solidFill>
              <a:effectLst/>
              <a:latin typeface="Times New Roman" panose="02020603050405020304" pitchFamily="18" charset="0"/>
            </a:endParaRPr>
          </a:p>
          <a:p>
            <a:r>
              <a:rPr lang="en-US" b="0" i="0" dirty="0">
                <a:solidFill>
                  <a:srgbClr val="323232"/>
                </a:solidFill>
                <a:effectLst/>
                <a:latin typeface="Times New Roman" panose="02020603050405020304" pitchFamily="18" charset="0"/>
              </a:rPr>
              <a:t>Explore Economies. (n.d.). Retrieved from </a:t>
            </a:r>
            <a:r>
              <a:rPr lang="en-US" b="0" i="0" dirty="0">
                <a:solidFill>
                  <a:srgbClr val="323232"/>
                </a:solidFill>
                <a:effectLst/>
                <a:latin typeface="Times New Roman" panose="02020603050405020304" pitchFamily="18" charset="0"/>
                <a:hlinkClick r:id="rId4"/>
              </a:rPr>
              <a:t>https://www.doingbusiness.org/en/data/exploreeconomies/egypt</a:t>
            </a:r>
            <a:r>
              <a:rPr lang="en-US" b="0" i="0" dirty="0">
                <a:solidFill>
                  <a:srgbClr val="323232"/>
                </a:solidFill>
                <a:effectLst/>
                <a:latin typeface="Times New Roman" panose="02020603050405020304" pitchFamily="18" charset="0"/>
              </a:rPr>
              <a:t> (“)</a:t>
            </a:r>
          </a:p>
          <a:p>
            <a:r>
              <a:rPr lang="en-US" b="0" i="0" dirty="0">
                <a:solidFill>
                  <a:srgbClr val="323232"/>
                </a:solidFill>
                <a:effectLst/>
                <a:latin typeface="Times New Roman" panose="02020603050405020304" pitchFamily="18" charset="0"/>
              </a:rPr>
              <a:t>ForeignAssistance.gov. (n.d.). Retrieved from </a:t>
            </a:r>
            <a:r>
              <a:rPr lang="en-US" b="0" i="0" dirty="0">
                <a:solidFill>
                  <a:srgbClr val="323232"/>
                </a:solidFill>
                <a:effectLst/>
                <a:latin typeface="Times New Roman" panose="02020603050405020304" pitchFamily="18" charset="0"/>
                <a:hlinkClick r:id="rId5"/>
              </a:rPr>
              <a:t>https://foreignassistance.gov/explore/country/Egypt</a:t>
            </a:r>
            <a:r>
              <a:rPr lang="en-US" b="0" i="0" dirty="0">
                <a:solidFill>
                  <a:srgbClr val="323232"/>
                </a:solidFill>
                <a:effectLst/>
                <a:latin typeface="Times New Roman" panose="02020603050405020304" pitchFamily="18" charset="0"/>
              </a:rPr>
              <a:t> (`)</a:t>
            </a:r>
            <a:endParaRPr lang="en-US" dirty="0">
              <a:solidFill>
                <a:srgbClr val="323232"/>
              </a:solidFill>
              <a:latin typeface="Times New Roman" panose="02020603050405020304" pitchFamily="18" charset="0"/>
            </a:endParaRPr>
          </a:p>
          <a:p>
            <a:r>
              <a:rPr lang="en-US" b="0" i="0" dirty="0">
                <a:solidFill>
                  <a:srgbClr val="323232"/>
                </a:solidFill>
                <a:effectLst/>
                <a:latin typeface="Times New Roman" panose="02020603050405020304" pitchFamily="18" charset="0"/>
              </a:rPr>
              <a:t>The World Factbook: Egypt. (2018, February 01). Retrieved from </a:t>
            </a:r>
            <a:r>
              <a:rPr lang="en-US" b="0" i="0" dirty="0">
                <a:solidFill>
                  <a:srgbClr val="323232"/>
                </a:solidFill>
                <a:effectLst/>
                <a:latin typeface="Times New Roman" panose="02020603050405020304" pitchFamily="18" charset="0"/>
                <a:hlinkClick r:id="rId6"/>
              </a:rPr>
              <a:t>https://www.cia.gov/library/publications/the-world-factbook/geos/eg.html</a:t>
            </a:r>
            <a:r>
              <a:rPr lang="en-US" b="0" i="0" dirty="0">
                <a:solidFill>
                  <a:srgbClr val="323232"/>
                </a:solidFill>
                <a:effectLst/>
                <a:latin typeface="Times New Roman" panose="02020603050405020304" pitchFamily="18" charset="0"/>
              </a:rPr>
              <a:t> (*)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43601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496</Words>
  <Application>Microsoft Office PowerPoint</Application>
  <PresentationFormat>Widescreen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Schoolbook</vt:lpstr>
      <vt:lpstr>Times New Roman</vt:lpstr>
      <vt:lpstr>Wingdings 2</vt:lpstr>
      <vt:lpstr>View</vt:lpstr>
      <vt:lpstr>Egyptian Country Overview</vt:lpstr>
      <vt:lpstr>Essentials</vt:lpstr>
      <vt:lpstr>Economic Essentials (2017 Data)</vt:lpstr>
      <vt:lpstr>Trade Essentials(~)</vt:lpstr>
      <vt:lpstr>Government Essentials</vt:lpstr>
      <vt:lpstr>Living Essentials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Egyptian Country Overview</dc:title>
  <dc:creator>Chase Whitworth</dc:creator>
  <cp:lastModifiedBy>Chase Whitworth</cp:lastModifiedBy>
  <cp:revision>3</cp:revision>
  <dcterms:created xsi:type="dcterms:W3CDTF">2020-11-17T06:11:22Z</dcterms:created>
  <dcterms:modified xsi:type="dcterms:W3CDTF">2020-11-17T06:28:16Z</dcterms:modified>
</cp:coreProperties>
</file>