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Titillium Web"/>
      <p:regular r:id="rId22"/>
      <p:bold r:id="rId23"/>
      <p:italic r:id="rId24"/>
      <p:boldItalic r:id="rId25"/>
    </p:embeddedFont>
    <p:embeddedFont>
      <p:font typeface="Titillium Web Extra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C75E5C-07B4-47FB-B41F-6F071C14E1BD}">
  <a:tblStyle styleId="{F4C75E5C-07B4-47FB-B41F-6F071C14E1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TitilliumWeb-regular.fntdata"/><Relationship Id="rId21" Type="http://schemas.openxmlformats.org/officeDocument/2006/relationships/slide" Target="slides/slide16.xml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ExtraLight-regular.fntdata"/><Relationship Id="rId25" Type="http://schemas.openxmlformats.org/officeDocument/2006/relationships/font" Target="fonts/TitilliumWeb-boldItalic.fntdata"/><Relationship Id="rId28" Type="http://schemas.openxmlformats.org/officeDocument/2006/relationships/font" Target="fonts/TitilliumWebExtraLight-italic.fntdata"/><Relationship Id="rId27" Type="http://schemas.openxmlformats.org/officeDocument/2006/relationships/font" Target="fonts/TitilliumWebExtr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Extra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a2bc63229a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a2bc6322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a2bc63229a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a2bc6322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a2bc63229a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a2bc63229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a2bc63229a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a2bc6322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2bc63229a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2bc63229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a2bc63229a_0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a2bc63229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a2bc63229a_0_2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a2bc63229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a2bc63229a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a2bc6322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2bc63229a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2bc6322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a2bc63229a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a2bc63229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2bc63229a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a2bc63229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a2bc63229a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a2bc63229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2bc63229a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2bc63229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a2bc63229a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a2bc6322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systemicpeace.org/p4creports.html" TargetMode="External"/><Relationship Id="rId4" Type="http://schemas.openxmlformats.org/officeDocument/2006/relationships/hyperlink" Target="https://freedomhouse.org/country/gambia/freedom-world/2020" TargetMode="External"/><Relationship Id="rId5" Type="http://schemas.openxmlformats.org/officeDocument/2006/relationships/hyperlink" Target="https://www.fraserinstitute.org/economic-freedom/map?geozone=world&amp;page=map&amp;year=2018&amp;countries=GMB" TargetMode="External"/><Relationship Id="rId6" Type="http://schemas.openxmlformats.org/officeDocument/2006/relationships/hyperlink" Target="https://www.transparency.org/en/cpi/2018/results/gmb" TargetMode="External"/><Relationship Id="rId7" Type="http://schemas.openxmlformats.org/officeDocument/2006/relationships/hyperlink" Target="https://worldjusticeproject.org/rule-of-law-index/country/The%20Gambi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ia.gov/library/publications/resources/the-world-factbook/geos/print_ga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ia.gov/library/publications/resources/the-world-factbook/geos/print_ga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ec.world/en/profile/country/gmb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ec.world/en/profile/country/gm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ec.world/en/profile/country/gmb" TargetMode="External"/><Relationship Id="rId4" Type="http://schemas.openxmlformats.org/officeDocument/2006/relationships/hyperlink" Target="https://www.foreignassistance.gov/explore/country/Gambia,-Th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ia.gov/library/publications/resources/the-world-factbook/geos/print_ga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populationpyramid.net/gambia/2019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cia.gov/library/publications/resources/the-world-factbook/geos/print_ga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ia.gov/library/publications/resources/the-world-factbook/geos/print_ga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hdr.undp.org/sites/all/themes/hdr_theme/country-notes/GMB.pdf" TargetMode="External"/><Relationship Id="rId4" Type="http://schemas.openxmlformats.org/officeDocument/2006/relationships/hyperlink" Target="https://data.worldbank.org/indicator/SI.POV.GINI?locations=GM&amp;most_recent_year_desc=false" TargetMode="External"/><Relationship Id="rId5" Type="http://schemas.openxmlformats.org/officeDocument/2006/relationships/hyperlink" Target="https://happiness-report.s3.amazonaws.com/2020/WHR20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ia.gov/library/publications/resources/the-world-factbook/geos/print_g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0" y="678575"/>
            <a:ext cx="53115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COUNTRY PROFILE: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THE GAMBIA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0" name="Google Shape;780;p15"/>
          <p:cNvSpPr txBox="1"/>
          <p:nvPr/>
        </p:nvSpPr>
        <p:spPr>
          <a:xfrm>
            <a:off x="85375" y="4161800"/>
            <a:ext cx="36174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Sainabou Jallow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ECON 324: International Trade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Hood College, Fall 2020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81" name="Google Shape;7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00" y="728650"/>
            <a:ext cx="350520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15"/>
          <p:cNvSpPr/>
          <p:nvPr/>
        </p:nvSpPr>
        <p:spPr>
          <a:xfrm>
            <a:off x="5367725" y="1782550"/>
            <a:ext cx="320100" cy="2241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938" y="2607925"/>
            <a:ext cx="2258124" cy="2258124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84" name="Google Shape;784;p15"/>
          <p:cNvCxnSpPr>
            <a:stCxn id="782" idx="2"/>
            <a:endCxn id="783" idx="0"/>
          </p:cNvCxnSpPr>
          <p:nvPr/>
        </p:nvCxnSpPr>
        <p:spPr>
          <a:xfrm flipH="1">
            <a:off x="4571975" y="2006650"/>
            <a:ext cx="955800" cy="601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4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INSTITUTIONS</a:t>
            </a:r>
            <a:endParaRPr/>
          </a:p>
        </p:txBody>
      </p:sp>
      <p:sp>
        <p:nvSpPr>
          <p:cNvPr id="899" name="Google Shape;899;p24"/>
          <p:cNvSpPr/>
          <p:nvPr/>
        </p:nvSpPr>
        <p:spPr>
          <a:xfrm>
            <a:off x="6898679" y="1890725"/>
            <a:ext cx="1882790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5</a:t>
            </a:r>
          </a:p>
        </p:txBody>
      </p:sp>
      <p:grpSp>
        <p:nvGrpSpPr>
          <p:cNvPr id="900" name="Google Shape;900;p24"/>
          <p:cNvGrpSpPr/>
          <p:nvPr/>
        </p:nvGrpSpPr>
        <p:grpSpPr>
          <a:xfrm>
            <a:off x="4508488" y="668949"/>
            <a:ext cx="923250" cy="790854"/>
            <a:chOff x="5247525" y="3007275"/>
            <a:chExt cx="517575" cy="384825"/>
          </a:xfrm>
        </p:grpSpPr>
        <p:sp>
          <p:nvSpPr>
            <p:cNvPr id="901" name="Google Shape;901;p2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903" name="Google Shape;903;p24"/>
          <p:cNvGraphicFramePr/>
          <p:nvPr/>
        </p:nvGraphicFramePr>
        <p:xfrm>
          <a:off x="125050" y="18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{F4C75E5C-07B4-47FB-B41F-6F071C14E1BD}</a:tableStyleId>
              </a:tblPr>
              <a:tblGrid>
                <a:gridCol w="1108975"/>
                <a:gridCol w="1021700"/>
                <a:gridCol w="1530925"/>
                <a:gridCol w="1530925"/>
                <a:gridCol w="1530925"/>
              </a:tblGrid>
              <a:tr h="92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Polity IV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(2018)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Freedom House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(2020)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Economic Freedom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(2018)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Corruption  Perceptions Index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(2019)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Rule of Law Index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(2020)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(Open Anocracy)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(Partly Free)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(2nd Quartile)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37/100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93rd/198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74/128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4" name="Google Shape;904;p24"/>
          <p:cNvSpPr txBox="1"/>
          <p:nvPr/>
        </p:nvSpPr>
        <p:spPr>
          <a:xfrm>
            <a:off x="64200" y="4555550"/>
            <a:ext cx="90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Sources: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Polity IV Score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Freedom House Score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5"/>
              </a:rPr>
              <a:t>Economic Freedom Score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6"/>
              </a:rPr>
              <a:t>Corruption Perceptions Index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7"/>
              </a:rPr>
              <a:t>Rule of Law Index Score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5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MACROECONOMIC DATA</a:t>
            </a:r>
            <a:endParaRPr/>
          </a:p>
        </p:txBody>
      </p:sp>
      <p:sp>
        <p:nvSpPr>
          <p:cNvPr id="910" name="Google Shape;910;p25"/>
          <p:cNvSpPr/>
          <p:nvPr/>
        </p:nvSpPr>
        <p:spPr>
          <a:xfrm>
            <a:off x="6898679" y="1890725"/>
            <a:ext cx="2026046" cy="27996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6</a:t>
            </a:r>
          </a:p>
        </p:txBody>
      </p:sp>
      <p:grpSp>
        <p:nvGrpSpPr>
          <p:cNvPr id="911" name="Google Shape;911;p25"/>
          <p:cNvGrpSpPr/>
          <p:nvPr/>
        </p:nvGrpSpPr>
        <p:grpSpPr>
          <a:xfrm>
            <a:off x="7212451" y="668959"/>
            <a:ext cx="801964" cy="796635"/>
            <a:chOff x="4604550" y="3714775"/>
            <a:chExt cx="439625" cy="319075"/>
          </a:xfrm>
        </p:grpSpPr>
        <p:sp>
          <p:nvSpPr>
            <p:cNvPr id="912" name="Google Shape;912;p25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914" name="Google Shape;914;p25"/>
          <p:cNvGraphicFramePr/>
          <p:nvPr/>
        </p:nvGraphicFramePr>
        <p:xfrm>
          <a:off x="125050" y="18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{F4C75E5C-07B4-47FB-B41F-6F071C14E1BD}</a:tableStyleId>
              </a:tblPr>
              <a:tblGrid>
                <a:gridCol w="1108975"/>
                <a:gridCol w="1227075"/>
                <a:gridCol w="1484225"/>
                <a:gridCol w="1372250"/>
                <a:gridCol w="1530925"/>
              </a:tblGrid>
              <a:tr h="92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Real GDP and Growth Rate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(2019)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Real GDP/capita and Growth Rate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(2019)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Unemployment Rate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(2019)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Labor Force Participation Rate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(2019)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Inflation Rate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(2019)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$1.764 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2.475%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$2,298.38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2.924%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8.9%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59.4%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7.12%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5" name="Google Shape;915;p25"/>
          <p:cNvSpPr txBox="1"/>
          <p:nvPr/>
        </p:nvSpPr>
        <p:spPr>
          <a:xfrm>
            <a:off x="221500" y="4733325"/>
            <a:ext cx="329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Source: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CIA World Factbook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MACROECONOMIC DATA</a:t>
            </a:r>
            <a:endParaRPr/>
          </a:p>
        </p:txBody>
      </p:sp>
      <p:sp>
        <p:nvSpPr>
          <p:cNvPr id="921" name="Google Shape;921;p26"/>
          <p:cNvSpPr/>
          <p:nvPr/>
        </p:nvSpPr>
        <p:spPr>
          <a:xfrm>
            <a:off x="6898679" y="1890725"/>
            <a:ext cx="2026046" cy="27996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6</a:t>
            </a:r>
          </a:p>
        </p:txBody>
      </p:sp>
      <p:grpSp>
        <p:nvGrpSpPr>
          <p:cNvPr id="922" name="Google Shape;922;p26"/>
          <p:cNvGrpSpPr/>
          <p:nvPr/>
        </p:nvGrpSpPr>
        <p:grpSpPr>
          <a:xfrm>
            <a:off x="7212451" y="668959"/>
            <a:ext cx="801964" cy="796635"/>
            <a:chOff x="4604550" y="3714775"/>
            <a:chExt cx="439625" cy="319075"/>
          </a:xfrm>
        </p:grpSpPr>
        <p:sp>
          <p:nvSpPr>
            <p:cNvPr id="923" name="Google Shape;923;p2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925" name="Google Shape;925;p26"/>
          <p:cNvGraphicFramePr/>
          <p:nvPr/>
        </p:nvGraphicFramePr>
        <p:xfrm>
          <a:off x="125050" y="18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{F4C75E5C-07B4-47FB-B41F-6F071C14E1BD}</a:tableStyleId>
              </a:tblPr>
              <a:tblGrid>
                <a:gridCol w="1866350"/>
                <a:gridCol w="2065100"/>
                <a:gridCol w="2497875"/>
              </a:tblGrid>
              <a:tr h="92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Budget Deficit as % GDP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Debt as % GDP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Currency Exchange Rate for 1 USD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-1.7%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86.57%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51.75 Gambian Dalasis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6" name="Google Shape;926;p26"/>
          <p:cNvSpPr txBox="1"/>
          <p:nvPr/>
        </p:nvSpPr>
        <p:spPr>
          <a:xfrm>
            <a:off x="221500" y="4733325"/>
            <a:ext cx="329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Source: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CIA World Factbook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7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AND ECONOMY</a:t>
            </a:r>
            <a:endParaRPr/>
          </a:p>
        </p:txBody>
      </p:sp>
      <p:sp>
        <p:nvSpPr>
          <p:cNvPr id="932" name="Google Shape;932;p27"/>
          <p:cNvSpPr/>
          <p:nvPr/>
        </p:nvSpPr>
        <p:spPr>
          <a:xfrm>
            <a:off x="6898679" y="1890725"/>
            <a:ext cx="1727255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7</a:t>
            </a:r>
          </a:p>
        </p:txBody>
      </p:sp>
      <p:grpSp>
        <p:nvGrpSpPr>
          <p:cNvPr id="933" name="Google Shape;933;p27"/>
          <p:cNvGrpSpPr/>
          <p:nvPr/>
        </p:nvGrpSpPr>
        <p:grpSpPr>
          <a:xfrm>
            <a:off x="6780686" y="668958"/>
            <a:ext cx="795951" cy="782695"/>
            <a:chOff x="6643075" y="4309650"/>
            <a:chExt cx="407950" cy="456675"/>
          </a:xfrm>
        </p:grpSpPr>
        <p:sp>
          <p:nvSpPr>
            <p:cNvPr id="934" name="Google Shape;934;p27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943" name="Google Shape;943;p27"/>
          <p:cNvGraphicFramePr/>
          <p:nvPr/>
        </p:nvGraphicFramePr>
        <p:xfrm>
          <a:off x="125050" y="18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{F4C75E5C-07B4-47FB-B41F-6F071C14E1BD}</a:tableStyleId>
              </a:tblPr>
              <a:tblGrid>
                <a:gridCol w="3312000"/>
                <a:gridCol w="3542100"/>
              </a:tblGrid>
              <a:tr h="92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Top 5 Exports by Value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Top 5 Trading Partners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Coconuts, Brazil Nuts, and Cashews ($36.5M)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Rough Wood ($15M)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Non-fillet Frozen Fish ($9.74M)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Scrap Iron ($4.94M)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Sawn Wood ($4.45M)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India ($44.3M)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China ($19.9M)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South Korea ($9.87M)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Senegal ($8.17M)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Belgium-Luxembourg ($5.32M).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4" name="Google Shape;944;p27"/>
          <p:cNvSpPr txBox="1"/>
          <p:nvPr/>
        </p:nvSpPr>
        <p:spPr>
          <a:xfrm>
            <a:off x="125050" y="4583425"/>
            <a:ext cx="5059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OEC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8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AND ECONOMY</a:t>
            </a:r>
            <a:endParaRPr/>
          </a:p>
        </p:txBody>
      </p:sp>
      <p:sp>
        <p:nvSpPr>
          <p:cNvPr id="950" name="Google Shape;950;p28"/>
          <p:cNvSpPr/>
          <p:nvPr/>
        </p:nvSpPr>
        <p:spPr>
          <a:xfrm>
            <a:off x="6898679" y="1890725"/>
            <a:ext cx="1727255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7</a:t>
            </a:r>
          </a:p>
        </p:txBody>
      </p:sp>
      <p:grpSp>
        <p:nvGrpSpPr>
          <p:cNvPr id="951" name="Google Shape;951;p28"/>
          <p:cNvGrpSpPr/>
          <p:nvPr/>
        </p:nvGrpSpPr>
        <p:grpSpPr>
          <a:xfrm>
            <a:off x="6780686" y="668958"/>
            <a:ext cx="795951" cy="782695"/>
            <a:chOff x="6643075" y="4309650"/>
            <a:chExt cx="407950" cy="456675"/>
          </a:xfrm>
        </p:grpSpPr>
        <p:sp>
          <p:nvSpPr>
            <p:cNvPr id="952" name="Google Shape;952;p2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961" name="Google Shape;961;p28"/>
          <p:cNvGraphicFramePr/>
          <p:nvPr/>
        </p:nvGraphicFramePr>
        <p:xfrm>
          <a:off x="125050" y="18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{F4C75E5C-07B4-47FB-B41F-6F071C14E1BD}</a:tableStyleId>
              </a:tblPr>
              <a:tblGrid>
                <a:gridCol w="3536025"/>
                <a:gridCol w="3318075"/>
              </a:tblGrid>
              <a:tr h="92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Top 5 Imports by Value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Top 5 Trading Partners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Refined Petroleum ($271M)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Light Pure Woven Cotton ($186M)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Rice ($77M)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Palm Oil ($56M)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Raw Sugar ($54.9M).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China ($440M)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Cote d'Ivoire ($277M)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India ($150M)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Senegal ($100M)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Brazil ($89.8M).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2" name="Google Shape;962;p28"/>
          <p:cNvSpPr txBox="1"/>
          <p:nvPr/>
        </p:nvSpPr>
        <p:spPr>
          <a:xfrm>
            <a:off x="125050" y="4583425"/>
            <a:ext cx="5059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OEC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9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AND ECONOMY</a:t>
            </a:r>
            <a:endParaRPr/>
          </a:p>
        </p:txBody>
      </p:sp>
      <p:sp>
        <p:nvSpPr>
          <p:cNvPr id="968" name="Google Shape;968;p29"/>
          <p:cNvSpPr/>
          <p:nvPr/>
        </p:nvSpPr>
        <p:spPr>
          <a:xfrm>
            <a:off x="6898679" y="1890725"/>
            <a:ext cx="1727255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7</a:t>
            </a:r>
          </a:p>
        </p:txBody>
      </p:sp>
      <p:grpSp>
        <p:nvGrpSpPr>
          <p:cNvPr id="969" name="Google Shape;969;p29"/>
          <p:cNvGrpSpPr/>
          <p:nvPr/>
        </p:nvGrpSpPr>
        <p:grpSpPr>
          <a:xfrm>
            <a:off x="6780686" y="668958"/>
            <a:ext cx="795951" cy="782695"/>
            <a:chOff x="6643075" y="4309650"/>
            <a:chExt cx="407950" cy="456675"/>
          </a:xfrm>
        </p:grpSpPr>
        <p:sp>
          <p:nvSpPr>
            <p:cNvPr id="970" name="Google Shape;970;p2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979" name="Google Shape;979;p29"/>
          <p:cNvGraphicFramePr/>
          <p:nvPr/>
        </p:nvGraphicFramePr>
        <p:xfrm>
          <a:off x="448250" y="196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{F4C75E5C-07B4-47FB-B41F-6F071C14E1BD}</a:tableStyleId>
              </a:tblPr>
              <a:tblGrid>
                <a:gridCol w="2061725"/>
                <a:gridCol w="1906200"/>
                <a:gridCol w="2126600"/>
              </a:tblGrid>
              <a:tr h="92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Trade as % of GDP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Doing Business Index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US 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Foreign Aid Received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Exports: 21.85%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Imports: 41.51%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$2,154,550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0" name="Google Shape;980;p29"/>
          <p:cNvSpPr txBox="1"/>
          <p:nvPr/>
        </p:nvSpPr>
        <p:spPr>
          <a:xfrm>
            <a:off x="125050" y="4583425"/>
            <a:ext cx="5059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OEC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US Foreign Assistance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0"/>
          <p:cNvSpPr txBox="1"/>
          <p:nvPr>
            <p:ph type="ctrTitle"/>
          </p:nvPr>
        </p:nvSpPr>
        <p:spPr>
          <a:xfrm>
            <a:off x="0" y="678575"/>
            <a:ext cx="53115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COUNTRY PROFILE: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THE GAMBIA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86" name="Google Shape;986;p30"/>
          <p:cNvSpPr txBox="1"/>
          <p:nvPr/>
        </p:nvSpPr>
        <p:spPr>
          <a:xfrm>
            <a:off x="85375" y="4161800"/>
            <a:ext cx="36174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Sainabou Jallow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ECON 324: International Trade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Hood College, Fall 2020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87" name="Google Shape;9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00" y="728650"/>
            <a:ext cx="350520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30"/>
          <p:cNvSpPr/>
          <p:nvPr/>
        </p:nvSpPr>
        <p:spPr>
          <a:xfrm>
            <a:off x="5367725" y="1782550"/>
            <a:ext cx="320100" cy="2241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9" name="Google Shape;9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938" y="2607925"/>
            <a:ext cx="2258124" cy="2258124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90" name="Google Shape;990;p30"/>
          <p:cNvCxnSpPr>
            <a:stCxn id="988" idx="2"/>
            <a:endCxn id="989" idx="0"/>
          </p:cNvCxnSpPr>
          <p:nvPr/>
        </p:nvCxnSpPr>
        <p:spPr>
          <a:xfrm flipH="1">
            <a:off x="4571975" y="2006650"/>
            <a:ext cx="955800" cy="601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6"/>
          <p:cNvSpPr txBox="1"/>
          <p:nvPr>
            <p:ph type="ctrTitle"/>
          </p:nvPr>
        </p:nvSpPr>
        <p:spPr>
          <a:xfrm>
            <a:off x="224225" y="235227"/>
            <a:ext cx="80247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90" name="Google Shape;790;p16"/>
          <p:cNvSpPr txBox="1"/>
          <p:nvPr/>
        </p:nvSpPr>
        <p:spPr>
          <a:xfrm>
            <a:off x="512350" y="1291675"/>
            <a:ext cx="5847900" cy="3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AutoNum type="arabicPeriod"/>
            </a:pPr>
            <a:r>
              <a:rPr lang="en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Background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AutoNum type="arabicPeriod"/>
            </a:pPr>
            <a:r>
              <a:rPr lang="en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Demographics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AutoNum type="arabicPeriod"/>
            </a:pPr>
            <a:r>
              <a:rPr lang="en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Equality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AutoNum type="arabicPeriod"/>
            </a:pPr>
            <a:r>
              <a:rPr lang="en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Health Data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AutoNum type="arabicPeriod"/>
            </a:pPr>
            <a:r>
              <a:rPr lang="en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Institutions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AutoNum type="arabicPeriod"/>
            </a:pPr>
            <a:r>
              <a:rPr lang="en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Macroeconomic Data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AutoNum type="arabicPeriod"/>
            </a:pPr>
            <a:r>
              <a:rPr lang="en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Trade and Economy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7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96" name="Google Shape;796;p17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  <p:sp>
        <p:nvSpPr>
          <p:cNvPr id="797" name="Google Shape;797;p17"/>
          <p:cNvSpPr txBox="1"/>
          <p:nvPr/>
        </p:nvSpPr>
        <p:spPr>
          <a:xfrm>
            <a:off x="640400" y="1611800"/>
            <a:ext cx="67122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Smallest country on mainland Africa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Surrounded on three sides by Senegal and on one by the Atlantic ocean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Colonized by the British until gaining </a:t>
            </a: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independence</a:t>
            </a: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1964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Led by President Jawarah from 1965 to 1994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Jawarah was overthrown by a military coup in 1994 led by Jammeh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Jammeh president from 1994 to 2016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Increasingly authoritarian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Jammeh loses free and fair election in 2016 to Barrow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Barrow is current president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Potential for democratic backsliding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Country relies on agriculture and tourism and remittances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798" name="Google Shape;798;p17"/>
          <p:cNvGrpSpPr/>
          <p:nvPr/>
        </p:nvGrpSpPr>
        <p:grpSpPr>
          <a:xfrm>
            <a:off x="4515650" y="438012"/>
            <a:ext cx="596015" cy="899584"/>
            <a:chOff x="596350" y="929175"/>
            <a:chExt cx="407950" cy="497475"/>
          </a:xfrm>
        </p:grpSpPr>
        <p:sp>
          <p:nvSpPr>
            <p:cNvPr id="799" name="Google Shape;799;p1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8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</a:t>
            </a:r>
            <a:endParaRPr/>
          </a:p>
        </p:txBody>
      </p:sp>
      <p:sp>
        <p:nvSpPr>
          <p:cNvPr id="811" name="Google Shape;811;p18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  <p:grpSp>
        <p:nvGrpSpPr>
          <p:cNvPr id="812" name="Google Shape;812;p18"/>
          <p:cNvGrpSpPr/>
          <p:nvPr/>
        </p:nvGrpSpPr>
        <p:grpSpPr>
          <a:xfrm>
            <a:off x="5148866" y="668949"/>
            <a:ext cx="965724" cy="879091"/>
            <a:chOff x="3292425" y="3664250"/>
            <a:chExt cx="397025" cy="391525"/>
          </a:xfrm>
        </p:grpSpPr>
        <p:sp>
          <p:nvSpPr>
            <p:cNvPr id="813" name="Google Shape;813;p1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816" name="Google Shape;816;p18"/>
          <p:cNvGraphicFramePr/>
          <p:nvPr/>
        </p:nvGraphicFramePr>
        <p:xfrm>
          <a:off x="448275" y="18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{F4C75E5C-07B4-47FB-B41F-6F071C14E1BD}</a:tableStyleId>
              </a:tblPr>
              <a:tblGrid>
                <a:gridCol w="1706100"/>
                <a:gridCol w="1571850"/>
                <a:gridCol w="2355150"/>
              </a:tblGrid>
              <a:tr h="92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Population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(July 2020 est.)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Population Growth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(2020 est.)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Median 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(2020 est.)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2,173,999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1.87%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21.8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7" name="Google Shape;817;p18"/>
          <p:cNvSpPr txBox="1"/>
          <p:nvPr/>
        </p:nvSpPr>
        <p:spPr>
          <a:xfrm>
            <a:off x="221500" y="4733325"/>
            <a:ext cx="329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Source: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CIA World Factbook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9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</a:t>
            </a:r>
            <a:endParaRPr/>
          </a:p>
        </p:txBody>
      </p:sp>
      <p:sp>
        <p:nvSpPr>
          <p:cNvPr id="823" name="Google Shape;823;p19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  <p:grpSp>
        <p:nvGrpSpPr>
          <p:cNvPr id="824" name="Google Shape;824;p19"/>
          <p:cNvGrpSpPr/>
          <p:nvPr/>
        </p:nvGrpSpPr>
        <p:grpSpPr>
          <a:xfrm>
            <a:off x="5148866" y="668949"/>
            <a:ext cx="965724" cy="879091"/>
            <a:chOff x="3292425" y="3664250"/>
            <a:chExt cx="397025" cy="391525"/>
          </a:xfrm>
        </p:grpSpPr>
        <p:sp>
          <p:nvSpPr>
            <p:cNvPr id="825" name="Google Shape;825;p1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8" name="Google Shape;828;p19"/>
          <p:cNvPicPr preferRelativeResize="0"/>
          <p:nvPr/>
        </p:nvPicPr>
        <p:blipFill rotWithShape="1">
          <a:blip r:embed="rId3">
            <a:alphaModFix/>
          </a:blip>
          <a:srcRect b="11971" l="0" r="0" t="0"/>
          <a:stretch/>
        </p:blipFill>
        <p:spPr>
          <a:xfrm>
            <a:off x="871350" y="1548050"/>
            <a:ext cx="3950175" cy="35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19"/>
          <p:cNvSpPr txBox="1"/>
          <p:nvPr/>
        </p:nvSpPr>
        <p:spPr>
          <a:xfrm>
            <a:off x="4987625" y="4790775"/>
            <a:ext cx="287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Source: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Population Pyramids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0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</a:t>
            </a:r>
            <a:endParaRPr/>
          </a:p>
        </p:txBody>
      </p:sp>
      <p:sp>
        <p:nvSpPr>
          <p:cNvPr id="835" name="Google Shape;835;p20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  <p:grpSp>
        <p:nvGrpSpPr>
          <p:cNvPr id="836" name="Google Shape;836;p20"/>
          <p:cNvGrpSpPr/>
          <p:nvPr/>
        </p:nvGrpSpPr>
        <p:grpSpPr>
          <a:xfrm>
            <a:off x="5148866" y="668949"/>
            <a:ext cx="965724" cy="879091"/>
            <a:chOff x="3292425" y="3664250"/>
            <a:chExt cx="397025" cy="391525"/>
          </a:xfrm>
        </p:grpSpPr>
        <p:sp>
          <p:nvSpPr>
            <p:cNvPr id="837" name="Google Shape;837;p2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0" name="Google Shape;8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3776"/>
            <a:ext cx="6638499" cy="4104826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20"/>
          <p:cNvSpPr txBox="1"/>
          <p:nvPr/>
        </p:nvSpPr>
        <p:spPr>
          <a:xfrm>
            <a:off x="3010425" y="1548050"/>
            <a:ext cx="4725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ETHNICITY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2" name="Google Shape;842;p20"/>
          <p:cNvSpPr txBox="1"/>
          <p:nvPr/>
        </p:nvSpPr>
        <p:spPr>
          <a:xfrm>
            <a:off x="221500" y="4733325"/>
            <a:ext cx="329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Source: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CIA World Factbook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1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848" name="Google Shape;848;p21"/>
          <p:cNvSpPr/>
          <p:nvPr/>
        </p:nvSpPr>
        <p:spPr>
          <a:xfrm>
            <a:off x="6898679" y="1890725"/>
            <a:ext cx="1800930" cy="27996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  <p:grpSp>
        <p:nvGrpSpPr>
          <p:cNvPr id="849" name="Google Shape;849;p21"/>
          <p:cNvGrpSpPr/>
          <p:nvPr/>
        </p:nvGrpSpPr>
        <p:grpSpPr>
          <a:xfrm>
            <a:off x="3849786" y="807636"/>
            <a:ext cx="376061" cy="720045"/>
            <a:chOff x="3384375" y="2267500"/>
            <a:chExt cx="203375" cy="507825"/>
          </a:xfrm>
        </p:grpSpPr>
        <p:sp>
          <p:nvSpPr>
            <p:cNvPr id="850" name="Google Shape;850;p2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21"/>
          <p:cNvGrpSpPr/>
          <p:nvPr/>
        </p:nvGrpSpPr>
        <p:grpSpPr>
          <a:xfrm>
            <a:off x="3372586" y="668952"/>
            <a:ext cx="376061" cy="858732"/>
            <a:chOff x="3384375" y="2267500"/>
            <a:chExt cx="203375" cy="507825"/>
          </a:xfrm>
        </p:grpSpPr>
        <p:sp>
          <p:nvSpPr>
            <p:cNvPr id="853" name="Google Shape;853;p2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21"/>
          <p:cNvGrpSpPr/>
          <p:nvPr/>
        </p:nvGrpSpPr>
        <p:grpSpPr>
          <a:xfrm>
            <a:off x="4326980" y="454593"/>
            <a:ext cx="455479" cy="1073085"/>
            <a:chOff x="3384375" y="2267500"/>
            <a:chExt cx="203375" cy="507825"/>
          </a:xfrm>
        </p:grpSpPr>
        <p:sp>
          <p:nvSpPr>
            <p:cNvPr id="856" name="Google Shape;856;p2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858" name="Google Shape;858;p21"/>
          <p:cNvGraphicFramePr/>
          <p:nvPr/>
        </p:nvGraphicFramePr>
        <p:xfrm>
          <a:off x="588575" y="18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{F4C75E5C-07B4-47FB-B41F-6F071C14E1BD}</a:tableStyleId>
              </a:tblPr>
              <a:tblGrid>
                <a:gridCol w="1800275"/>
                <a:gridCol w="1658600"/>
                <a:gridCol w="2485200"/>
              </a:tblGrid>
              <a:tr h="92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% Population Below International Poverty Line ($1.90/day)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(2015)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% Population Living in Urban Areas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(2020)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Literacy Rate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(2015)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10.1%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62.6%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50.8%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FFFF"/>
                          </a:solidFill>
                        </a:rPr>
                        <a:t>*61.8% male</a:t>
                      </a:r>
                      <a:br>
                        <a:rPr i="1" lang="en">
                          <a:solidFill>
                            <a:srgbClr val="FFFFFF"/>
                          </a:solidFill>
                        </a:rPr>
                      </a:br>
                      <a:r>
                        <a:rPr i="1" lang="en">
                          <a:solidFill>
                            <a:srgbClr val="FFFFFF"/>
                          </a:solidFill>
                        </a:rPr>
                        <a:t>*46.1% female</a:t>
                      </a:r>
                      <a:endParaRPr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9" name="Google Shape;859;p21"/>
          <p:cNvSpPr txBox="1"/>
          <p:nvPr/>
        </p:nvSpPr>
        <p:spPr>
          <a:xfrm>
            <a:off x="221500" y="4733325"/>
            <a:ext cx="329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Source: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CIA World Factbook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2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865" name="Google Shape;865;p22"/>
          <p:cNvSpPr/>
          <p:nvPr/>
        </p:nvSpPr>
        <p:spPr>
          <a:xfrm>
            <a:off x="6898679" y="1890725"/>
            <a:ext cx="1800930" cy="27996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  <p:grpSp>
        <p:nvGrpSpPr>
          <p:cNvPr id="866" name="Google Shape;866;p22"/>
          <p:cNvGrpSpPr/>
          <p:nvPr/>
        </p:nvGrpSpPr>
        <p:grpSpPr>
          <a:xfrm>
            <a:off x="3849786" y="807636"/>
            <a:ext cx="376061" cy="720045"/>
            <a:chOff x="3384375" y="2267500"/>
            <a:chExt cx="203375" cy="507825"/>
          </a:xfrm>
        </p:grpSpPr>
        <p:sp>
          <p:nvSpPr>
            <p:cNvPr id="867" name="Google Shape;867;p22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3372586" y="668952"/>
            <a:ext cx="376061" cy="858732"/>
            <a:chOff x="3384375" y="2267500"/>
            <a:chExt cx="203375" cy="507825"/>
          </a:xfrm>
        </p:grpSpPr>
        <p:sp>
          <p:nvSpPr>
            <p:cNvPr id="870" name="Google Shape;870;p22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22"/>
          <p:cNvGrpSpPr/>
          <p:nvPr/>
        </p:nvGrpSpPr>
        <p:grpSpPr>
          <a:xfrm>
            <a:off x="4326980" y="454593"/>
            <a:ext cx="455479" cy="1073085"/>
            <a:chOff x="3384375" y="2267500"/>
            <a:chExt cx="203375" cy="507825"/>
          </a:xfrm>
        </p:grpSpPr>
        <p:sp>
          <p:nvSpPr>
            <p:cNvPr id="873" name="Google Shape;873;p22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875" name="Google Shape;875;p22"/>
          <p:cNvGraphicFramePr/>
          <p:nvPr/>
        </p:nvGraphicFramePr>
        <p:xfrm>
          <a:off x="588575" y="18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{F4C75E5C-07B4-47FB-B41F-6F071C14E1BD}</a:tableStyleId>
              </a:tblPr>
              <a:tblGrid>
                <a:gridCol w="1800275"/>
                <a:gridCol w="1658600"/>
                <a:gridCol w="2485200"/>
              </a:tblGrid>
              <a:tr h="92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Human Development Index Value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(2018)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Gini Coefficient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(2015)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Happiness Index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(2020)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0.466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Low human dev.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174th/189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35.9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4.751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113/153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6" name="Google Shape;876;p22"/>
          <p:cNvSpPr txBox="1"/>
          <p:nvPr/>
        </p:nvSpPr>
        <p:spPr>
          <a:xfrm>
            <a:off x="221500" y="4733325"/>
            <a:ext cx="88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Sources: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Human Development Index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,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 Gini Coefficient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5"/>
              </a:rPr>
              <a:t>Happiness Index Score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DATA</a:t>
            </a:r>
            <a:endParaRPr/>
          </a:p>
        </p:txBody>
      </p:sp>
      <p:sp>
        <p:nvSpPr>
          <p:cNvPr id="882" name="Google Shape;882;p23"/>
          <p:cNvSpPr/>
          <p:nvPr/>
        </p:nvSpPr>
        <p:spPr>
          <a:xfrm>
            <a:off x="6898679" y="1890725"/>
            <a:ext cx="1968744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</a:p>
        </p:txBody>
      </p:sp>
      <p:grpSp>
        <p:nvGrpSpPr>
          <p:cNvPr id="883" name="Google Shape;883;p23"/>
          <p:cNvGrpSpPr/>
          <p:nvPr/>
        </p:nvGrpSpPr>
        <p:grpSpPr>
          <a:xfrm>
            <a:off x="4439420" y="668892"/>
            <a:ext cx="768395" cy="782816"/>
            <a:chOff x="616425" y="2329600"/>
            <a:chExt cx="361700" cy="388475"/>
          </a:xfrm>
        </p:grpSpPr>
        <p:sp>
          <p:nvSpPr>
            <p:cNvPr id="884" name="Google Shape;884;p23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892" name="Google Shape;892;p23"/>
          <p:cNvGraphicFramePr/>
          <p:nvPr/>
        </p:nvGraphicFramePr>
        <p:xfrm>
          <a:off x="521625" y="18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{F4C75E5C-07B4-47FB-B41F-6F071C14E1BD}</a:tableStyleId>
              </a:tblPr>
              <a:tblGrid>
                <a:gridCol w="1477600"/>
                <a:gridCol w="1387375"/>
                <a:gridCol w="3512050"/>
              </a:tblGrid>
              <a:tr h="86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Life Expectancy at Birth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Infant Mortality Rate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Leading Causes of Death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65.8 years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54.9/1,000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Acute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Respiratory Infection (13.7%)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Malaria (12.9%)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Pulmonary Tuberculosis (10.2%)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3" name="Google Shape;893;p23"/>
          <p:cNvSpPr txBox="1"/>
          <p:nvPr/>
        </p:nvSpPr>
        <p:spPr>
          <a:xfrm>
            <a:off x="221500" y="4733325"/>
            <a:ext cx="329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Source: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CIA World Factbook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