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30"/>
  </p:notesMasterIdLst>
  <p:handoutMasterIdLst>
    <p:handoutMasterId r:id="rId31"/>
  </p:handoutMasterIdLst>
  <p:sldIdLst>
    <p:sldId id="344" r:id="rId2"/>
    <p:sldId id="354" r:id="rId3"/>
    <p:sldId id="353" r:id="rId4"/>
    <p:sldId id="258" r:id="rId5"/>
    <p:sldId id="343" r:id="rId6"/>
    <p:sldId id="361" r:id="rId7"/>
    <p:sldId id="345" r:id="rId8"/>
    <p:sldId id="359" r:id="rId9"/>
    <p:sldId id="364" r:id="rId10"/>
    <p:sldId id="355" r:id="rId11"/>
    <p:sldId id="362" r:id="rId12"/>
    <p:sldId id="365" r:id="rId13"/>
    <p:sldId id="366" r:id="rId14"/>
    <p:sldId id="367" r:id="rId15"/>
    <p:sldId id="356" r:id="rId16"/>
    <p:sldId id="368" r:id="rId17"/>
    <p:sldId id="369" r:id="rId18"/>
    <p:sldId id="357" r:id="rId19"/>
    <p:sldId id="370" r:id="rId20"/>
    <p:sldId id="371" r:id="rId21"/>
    <p:sldId id="358" r:id="rId22"/>
    <p:sldId id="372" r:id="rId23"/>
    <p:sldId id="373" r:id="rId24"/>
    <p:sldId id="374" r:id="rId25"/>
    <p:sldId id="377" r:id="rId26"/>
    <p:sldId id="375" r:id="rId27"/>
    <p:sldId id="376" r:id="rId28"/>
    <p:sldId id="378" r:id="rId29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565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715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9866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018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55" algn="l" defTabSz="91430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2907" algn="l" defTabSz="91430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058" algn="l" defTabSz="91430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209" algn="l" defTabSz="91430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5050"/>
    <a:srgbClr val="FFFF66"/>
    <a:srgbClr val="0099FF"/>
    <a:srgbClr val="0066FF"/>
    <a:srgbClr val="FFFFCC"/>
    <a:srgbClr val="FF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506" y="-204"/>
      </p:cViewPr>
      <p:guideLst>
        <p:guide orient="horz" pos="2391"/>
        <p:guide pos="31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2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87DD1B-61A3-49D8-9CA8-1B5FC5D83C36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9FD76C-EA41-4FD6-8B85-62136C497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0AD5604-A45A-4315-8047-8F6A24EAD422}" type="datetimeFigureOut">
              <a:rPr lang="en-US"/>
              <a:pPr>
                <a:defRPr/>
              </a:pPr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9005DC-D436-49FE-B1B0-07011E9CA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0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71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565" algn="l" defTabSz="91271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5" algn="l" defTabSz="91271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866" algn="l" defTabSz="91271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18" algn="l" defTabSz="91271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2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930521"/>
            <a:ext cx="3965029" cy="46593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42" y="-1023"/>
            <a:ext cx="10153117" cy="75908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07052" y="1915060"/>
            <a:ext cx="6270364" cy="1332821"/>
          </a:xfrm>
        </p:spPr>
        <p:txBody>
          <a:bodyPr bIns="10137"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45712" y="2734606"/>
            <a:ext cx="7227808" cy="364395"/>
          </a:xfrm>
        </p:spPr>
        <p:txBody>
          <a:bodyPr tIns="10137">
            <a:normAutofit/>
          </a:bodyPr>
          <a:lstStyle>
            <a:lvl1pPr marL="0" indent="0" algn="l">
              <a:buNone/>
              <a:defRPr kumimoji="0" lang="en-US" sz="1600" b="0" i="0" u="none" strike="noStrike" kern="1200" cap="all" spc="4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0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3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0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7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4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1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7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5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137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094" y="303947"/>
            <a:ext cx="2283857" cy="51776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524" y="303947"/>
            <a:ext cx="6682396" cy="51776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8" y="303947"/>
            <a:ext cx="9135429" cy="126497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7528" y="1770964"/>
            <a:ext cx="9135429" cy="5008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9497" y="7858645"/>
            <a:ext cx="4060190" cy="33732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 © Mittal Steel Company December, 2004</a:t>
            </a:r>
          </a:p>
          <a:p>
            <a:pPr>
              <a:defRPr/>
            </a:pPr>
            <a:endParaRPr lang="en-GB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2"/>
          </p:nvPr>
        </p:nvSpPr>
        <p:spPr>
          <a:xfrm>
            <a:off x="507524" y="6911672"/>
            <a:ext cx="2368444" cy="52707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9850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642" y="-1023"/>
            <a:ext cx="10153117" cy="75908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930521"/>
            <a:ext cx="3965029" cy="465931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09590" y="1911003"/>
            <a:ext cx="6272994" cy="1336366"/>
          </a:xfrm>
        </p:spPr>
        <p:txBody>
          <a:bodyPr bIns="10137" anchor="b"/>
          <a:lstStyle>
            <a:lvl1pPr algn="l">
              <a:defRPr kumimoji="0" lang="en-US" sz="3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137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350013" y="2731704"/>
            <a:ext cx="7227138" cy="3643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600" b="0" i="0" u="none" strike="noStrike" kern="1200" cap="all" spc="4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5068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37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74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42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1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79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54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137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43" y="1214374"/>
            <a:ext cx="3552666" cy="410863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7344" y="1214374"/>
            <a:ext cx="3552666" cy="410863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43" y="1214374"/>
            <a:ext cx="3552666" cy="60718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marL="0" lvl="0" indent="0" algn="l" defTabSz="10137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314" y="1883457"/>
            <a:ext cx="3552666" cy="344072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344" y="1214374"/>
            <a:ext cx="3552666" cy="60718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marL="0" lvl="0" indent="0" algn="l" defTabSz="10137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7344" y="1883457"/>
            <a:ext cx="3552666" cy="344072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930521"/>
            <a:ext cx="3965029" cy="46593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92601" y="-492599"/>
            <a:ext cx="7589838" cy="85750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marL="0" algn="ctr" defTabSz="1013704" rtl="0" eaLnBrk="1" latinLnBrk="0" hangingPunct="1"/>
            <a:endParaRPr lang="en-US" sz="20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1327" y="1744294"/>
            <a:ext cx="5785771" cy="1205683"/>
          </a:xfrm>
        </p:spPr>
        <p:txBody>
          <a:bodyPr bIns="0" anchor="b"/>
          <a:lstStyle>
            <a:lvl1pPr algn="l">
              <a:defRPr kumimoji="0" lang="en-US" sz="3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1370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333" y="2898385"/>
            <a:ext cx="4226899" cy="367947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440819" y="2493850"/>
            <a:ext cx="6432586" cy="689830"/>
          </a:xfrm>
        </p:spPr>
        <p:txBody>
          <a:bodyPr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marL="0" marR="0" lvl="0" indent="0" algn="l" defTabSz="1013704" rtl="0" eaLnBrk="1" fontAlgn="auto" latinLnBrk="0" hangingPunct="1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252137" y="0"/>
            <a:ext cx="7898338" cy="7589838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202741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930521"/>
            <a:ext cx="3965029" cy="46593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586964"/>
            <a:ext cx="3965029" cy="200287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45075" y="1900781"/>
            <a:ext cx="6090285" cy="960012"/>
          </a:xfrm>
        </p:spPr>
        <p:txBody>
          <a:bodyPr anchor="b"/>
          <a:lstStyle>
            <a:lvl1pPr algn="l">
              <a:defRPr sz="3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69342" y="2413220"/>
            <a:ext cx="6767588" cy="81970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29086-3807-4F7E-863E-E7CFE1362746}" type="datetimeFigureOut">
              <a:rPr lang="fr-FR" smtClean="0"/>
              <a:pPr>
                <a:defRPr/>
              </a:pPr>
              <a:t>31/01/2020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907F-ECFC-4832-8D3A-DEB3637C9C7C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643" y="5589601"/>
            <a:ext cx="3967673" cy="200023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642" y="5590331"/>
            <a:ext cx="10153117" cy="199950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43" y="404791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43" y="1218080"/>
            <a:ext cx="8348766" cy="3961866"/>
          </a:xfrm>
          <a:prstGeom prst="rect">
            <a:avLst/>
          </a:prstGeom>
        </p:spPr>
        <p:txBody>
          <a:bodyPr vert="horz" lIns="101370" tIns="50685" rIns="101370" bIns="506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23310" y="6496901"/>
            <a:ext cx="2415813" cy="222635"/>
          </a:xfrm>
          <a:prstGeom prst="rect">
            <a:avLst/>
          </a:prstGeom>
        </p:spPr>
        <p:txBody>
          <a:bodyPr vert="horz" lIns="101370" tIns="50685" rIns="101370" bIns="50685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4685" y="6955826"/>
            <a:ext cx="5244412" cy="303594"/>
          </a:xfrm>
          <a:prstGeom prst="rect">
            <a:avLst/>
          </a:prstGeom>
        </p:spPr>
        <p:txBody>
          <a:bodyPr vert="horz" lIns="101370" tIns="50685" rIns="101370" bIns="50685" rtlCol="0" anchor="ctr"/>
          <a:lstStyle>
            <a:lvl1pPr algn="r">
              <a:defRPr sz="1100" cap="all" spc="222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5736" y="6829329"/>
            <a:ext cx="558276" cy="5565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10137" tIns="10137" rIns="10137" bIns="10137" rtlCol="0" anchor="ctr">
            <a:norm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DE9F8E-BB37-4831-B54E-1D4695155B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xStyles>
    <p:titleStyle>
      <a:lvl1pPr algn="l" defTabSz="1013704" rtl="0" eaLnBrk="1" latinLnBrk="0" hangingPunct="1">
        <a:spcBef>
          <a:spcPct val="0"/>
        </a:spcBef>
        <a:buNone/>
        <a:defRPr sz="3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139" indent="-380139" algn="l" defTabSz="1013704" rtl="0" eaLnBrk="1" latinLnBrk="0" hangingPunct="1">
        <a:spcBef>
          <a:spcPts val="887"/>
        </a:spcBef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92604" indent="-192604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6030" indent="-182467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99456" indent="-182467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52882" indent="-192604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445" indent="-192604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00282" indent="-182467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753708" indent="-182467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986860" indent="-182467" algn="l" defTabSz="1013704" rtl="0" eaLnBrk="1" latinLnBrk="0" hangingPunct="1">
        <a:spcBef>
          <a:spcPts val="33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cid:SNXVAOxjF6FhgdbxJcFp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V:\Arif\Pak Hary\KOP CV Surya Kresna.jp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98368" y="2497309"/>
            <a:ext cx="6640709" cy="36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819157" y="6619129"/>
            <a:ext cx="8548960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ymail_attachmentId3693" descr="91170bab-dd3a-4322-b518-94764241f28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95977" y="6746013"/>
            <a:ext cx="662472" cy="648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ymail_attachmentId3654" descr="62613183-9035-43a5-9da8-6bcab2dd17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3333" y="6746013"/>
            <a:ext cx="672786" cy="648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Picture 8" descr="98580aa2-acd7-41e1-ae8c-33569843878e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8267" y="6726603"/>
            <a:ext cx="714726" cy="648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41348" y="6744464"/>
            <a:ext cx="626769" cy="6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cid:SNXVAOxjF6FhgdbxJcFp"/>
          <p:cNvPicPr>
            <a:picLocks noChangeAspect="1"/>
          </p:cNvPicPr>
          <p:nvPr/>
        </p:nvPicPr>
        <p:blipFill rotWithShape="1"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96517" y="6746013"/>
            <a:ext cx="1311914" cy="6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ymail_attachmentId1369" descr="b873adc9-d443-4c04-9270-b7099f5eed7a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56887" y="6741842"/>
            <a:ext cx="667890" cy="648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" name="ymail_attachmentId1367" descr="cf8cfdd6-9051-4bdc-98c1-9000144b1354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3117" y="6734429"/>
            <a:ext cx="702086" cy="648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9" name="Text Box 1"/>
          <p:cNvSpPr txBox="1"/>
          <p:nvPr/>
        </p:nvSpPr>
        <p:spPr>
          <a:xfrm>
            <a:off x="2013207" y="741719"/>
            <a:ext cx="6115230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D" sz="7200" b="1" dirty="0">
                <a:ln>
                  <a:noFill/>
                </a:ln>
                <a:gradFill>
                  <a:gsLst>
                    <a:gs pos="12000">
                      <a:srgbClr val="E46C0A"/>
                    </a:gs>
                    <a:gs pos="71000">
                      <a:srgbClr val="E6B9B8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/>
                </a:effectLst>
                <a:latin typeface="Calisto MT"/>
                <a:ea typeface="Times New Roman"/>
                <a:cs typeface="Times New Roman"/>
              </a:rPr>
              <a:t>COMPANY</a:t>
            </a:r>
            <a:endParaRPr lang="en-US" sz="16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20" name="Text Box 6"/>
          <p:cNvSpPr txBox="1">
            <a:spLocks/>
          </p:cNvSpPr>
          <p:nvPr/>
        </p:nvSpPr>
        <p:spPr>
          <a:xfrm>
            <a:off x="6091959" y="1734009"/>
            <a:ext cx="2876108" cy="62036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D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imes New Roman"/>
                <a:cs typeface="Times New Roman"/>
              </a:rPr>
              <a:t>grow with us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31" y="1030208"/>
            <a:ext cx="2712381" cy="12311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PERENCANAAN </a:t>
            </a:r>
            <a:r>
              <a:rPr lang="en-US" sz="2800" dirty="0"/>
              <a:t>K3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131" y="2497309"/>
            <a:ext cx="277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 err="1" smtClean="0"/>
              <a:t>Rencana</a:t>
            </a:r>
            <a:r>
              <a:rPr lang="en-ID" dirty="0" smtClean="0"/>
              <a:t> K3 </a:t>
            </a:r>
          </a:p>
          <a:p>
            <a:pPr algn="ctr"/>
            <a:r>
              <a:rPr lang="en-ID" dirty="0" err="1" smtClean="0"/>
              <a:t>disusun</a:t>
            </a:r>
            <a:r>
              <a:rPr lang="en-ID" dirty="0" smtClean="0"/>
              <a:t> </a:t>
            </a:r>
            <a:r>
              <a:rPr lang="en-ID" dirty="0" err="1" smtClean="0"/>
              <a:t>berdasarkan</a:t>
            </a:r>
            <a:r>
              <a:rPr lang="en-ID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5067" y="6390139"/>
            <a:ext cx="7175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1. </a:t>
            </a:r>
            <a:r>
              <a:rPr lang="en-US" sz="2000" u="sng" dirty="0" err="1" smtClean="0"/>
              <a:t>Hasil</a:t>
            </a:r>
            <a:r>
              <a:rPr lang="en-US" sz="2000" u="sng" dirty="0" smtClean="0"/>
              <a:t> </a:t>
            </a:r>
            <a:r>
              <a:rPr lang="en-US" sz="2000" u="sng" dirty="0" err="1"/>
              <a:t>penelaahan</a:t>
            </a:r>
            <a:r>
              <a:rPr lang="en-US" sz="2000" u="sng" dirty="0"/>
              <a:t> </a:t>
            </a:r>
            <a:r>
              <a:rPr lang="en-US" sz="2000" u="sng" dirty="0" err="1" smtClean="0"/>
              <a:t>awal</a:t>
            </a:r>
            <a:r>
              <a:rPr lang="en-US" sz="2000" u="sng" dirty="0" smtClean="0"/>
              <a:t>:</a:t>
            </a:r>
          </a:p>
          <a:p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/>
              <a:t>penelaahan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tinjauan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K3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penyusunan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98367" y="5245189"/>
            <a:ext cx="6803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sz="2000" u="sng" dirty="0" err="1" smtClean="0">
                <a:solidFill>
                  <a:schemeClr val="accent2">
                    <a:lumMod val="75000"/>
                  </a:schemeClr>
                </a:solidFill>
              </a:rPr>
              <a:t>Identifikasi</a:t>
            </a:r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accent2">
                    <a:lumMod val="75000"/>
                  </a:schemeClr>
                </a:solidFill>
              </a:rPr>
              <a:t>potensi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accent2">
                    <a:lumMod val="75000"/>
                  </a:schemeClr>
                </a:solidFill>
              </a:rPr>
              <a:t>bahaya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u="sng" dirty="0" err="1">
                <a:solidFill>
                  <a:schemeClr val="accent2">
                    <a:lumMod val="75000"/>
                  </a:schemeClr>
                </a:solidFill>
              </a:rPr>
              <a:t>penilaian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 dan </a:t>
            </a:r>
            <a:r>
              <a:rPr lang="en-US" sz="2000" u="sng" dirty="0" err="1">
                <a:solidFill>
                  <a:schemeClr val="accent2">
                    <a:lumMod val="75000"/>
                  </a:schemeClr>
                </a:solidFill>
              </a:rPr>
              <a:t>pengendalian</a:t>
            </a: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u="sng" dirty="0" err="1" smtClean="0">
                <a:solidFill>
                  <a:schemeClr val="accent2">
                    <a:lumMod val="75000"/>
                  </a:schemeClr>
                </a:solidFill>
              </a:rPr>
              <a:t>risiko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Identifikasi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potensi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bahaya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penilaian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penilaian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risiko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harus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dipertimbangkan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saat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merumuskan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rencana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1297" y="3107949"/>
            <a:ext cx="637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3. </a:t>
            </a:r>
            <a:r>
              <a:rPr lang="en-US" sz="2000" u="sng" dirty="0" err="1" smtClean="0"/>
              <a:t>Peraturan</a:t>
            </a:r>
            <a:r>
              <a:rPr lang="en-US" sz="2000" u="sng" dirty="0" smtClean="0"/>
              <a:t> </a:t>
            </a:r>
            <a:r>
              <a:rPr lang="en-US" sz="2000" u="sng" dirty="0" err="1"/>
              <a:t>perundang-undangan</a:t>
            </a:r>
            <a:r>
              <a:rPr lang="en-US" sz="2000" u="sng" dirty="0"/>
              <a:t> dan </a:t>
            </a:r>
            <a:r>
              <a:rPr lang="en-US" sz="2000" u="sng" dirty="0" err="1"/>
              <a:t>persyaratan</a:t>
            </a:r>
            <a:r>
              <a:rPr lang="en-US" sz="2000" u="sng" dirty="0"/>
              <a:t> </a:t>
            </a:r>
            <a:r>
              <a:rPr lang="en-US" sz="2000" u="sng" dirty="0" err="1" smtClean="0"/>
              <a:t>lainnya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 err="1"/>
              <a:t>perundang-undangan</a:t>
            </a:r>
            <a:r>
              <a:rPr lang="en-US" sz="2000" dirty="0"/>
              <a:t> dan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 smtClean="0"/>
              <a:t>ditetapkan</a:t>
            </a:r>
            <a:r>
              <a:rPr lang="en-US" sz="2000" dirty="0"/>
              <a:t>, </a:t>
            </a:r>
            <a:r>
              <a:rPr lang="en-US" sz="2000" dirty="0" err="1"/>
              <a:t>dipelihara</a:t>
            </a:r>
            <a:r>
              <a:rPr lang="en-US" sz="2000" dirty="0"/>
              <a:t>, </a:t>
            </a:r>
            <a:r>
              <a:rPr lang="en-US" sz="2000" dirty="0" err="1"/>
              <a:t>diinventarisasi</a:t>
            </a:r>
            <a:r>
              <a:rPr lang="en-US" sz="2000" dirty="0"/>
              <a:t> dan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; </a:t>
            </a:r>
            <a:r>
              <a:rPr lang="en-US" sz="2000" dirty="0" smtClean="0"/>
              <a:t>dan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 smtClean="0"/>
              <a:t>disosialisasikan</a:t>
            </a:r>
            <a:r>
              <a:rPr lang="en-US" sz="2000" dirty="0" smtClean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pekerja</a:t>
            </a:r>
            <a:r>
              <a:rPr lang="en-US" sz="2000" dirty="0"/>
              <a:t>/</a:t>
            </a:r>
            <a:r>
              <a:rPr lang="en-US" sz="2000" dirty="0" err="1"/>
              <a:t>buruh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09547" y="970709"/>
            <a:ext cx="41592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4. </a:t>
            </a:r>
            <a:r>
              <a:rPr lang="en-US" sz="2000" u="sng" dirty="0" err="1" smtClean="0"/>
              <a:t>Sumber</a:t>
            </a:r>
            <a:r>
              <a:rPr lang="en-US" sz="2000" u="sng" dirty="0" smtClean="0"/>
              <a:t> </a:t>
            </a:r>
            <a:r>
              <a:rPr lang="en-US" sz="2000" u="sng" dirty="0" err="1"/>
              <a:t>daya</a:t>
            </a:r>
            <a:r>
              <a:rPr lang="en-US" sz="2000" u="sng" dirty="0"/>
              <a:t> yang </a:t>
            </a:r>
            <a:r>
              <a:rPr lang="en-US" sz="2000" u="sng" dirty="0" err="1" smtClean="0"/>
              <a:t>dimiliki</a:t>
            </a:r>
            <a:r>
              <a:rPr lang="en-US" sz="2000" u="sng" dirty="0" smtClean="0"/>
              <a:t>:</a:t>
            </a:r>
            <a:endParaRPr lang="en-US" sz="2000" dirty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menyusun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tersedianya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yang </a:t>
            </a:r>
            <a:r>
              <a:rPr lang="en-US" sz="2000" dirty="0" err="1"/>
              <a:t>kompeten</a:t>
            </a:r>
            <a:r>
              <a:rPr lang="en-US" sz="2000" dirty="0"/>
              <a:t>, </a:t>
            </a:r>
            <a:r>
              <a:rPr lang="en-US" sz="2000" dirty="0" err="1"/>
              <a:t>sarana</a:t>
            </a:r>
            <a:r>
              <a:rPr lang="en-US" sz="2000" dirty="0"/>
              <a:t> dan </a:t>
            </a:r>
            <a:r>
              <a:rPr lang="en-US" sz="2000" dirty="0" err="1"/>
              <a:t>prasarana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dana.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0117" y="207410"/>
            <a:ext cx="5953740" cy="6869699"/>
          </a:xfrm>
          <a:prstGeom prst="straightConnector1">
            <a:avLst/>
          </a:prstGeom>
          <a:ln w="152400">
            <a:solidFill>
              <a:schemeClr val="accent6">
                <a:lumMod val="60000"/>
                <a:lumOff val="40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2289" y="6358783"/>
            <a:ext cx="8968068" cy="0"/>
          </a:xfrm>
          <a:prstGeom prst="line">
            <a:avLst/>
          </a:prstGeom>
          <a:ln w="28575">
            <a:solidFill>
              <a:srgbClr val="FF5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45707" y="5245189"/>
            <a:ext cx="8014650" cy="0"/>
          </a:xfrm>
          <a:prstGeom prst="line">
            <a:avLst/>
          </a:prstGeom>
          <a:ln w="28575">
            <a:solidFill>
              <a:srgbClr val="FF5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20887" y="3031619"/>
            <a:ext cx="6292130" cy="0"/>
          </a:xfrm>
          <a:prstGeom prst="line">
            <a:avLst/>
          </a:prstGeom>
          <a:ln w="28575">
            <a:solidFill>
              <a:srgbClr val="FF5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09547" y="894379"/>
            <a:ext cx="4350810" cy="0"/>
          </a:xfrm>
          <a:prstGeom prst="line">
            <a:avLst/>
          </a:prstGeom>
          <a:ln w="28575">
            <a:solidFill>
              <a:srgbClr val="FF5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87" y="201374"/>
            <a:ext cx="2610623" cy="649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Yang </a:t>
            </a:r>
            <a:r>
              <a:rPr lang="en-US" sz="1600" dirty="0" err="1"/>
              <a:t>dimaksud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“</a:t>
            </a:r>
            <a:r>
              <a:rPr lang="en-US" sz="1600" dirty="0" err="1"/>
              <a:t>penelaahan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”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pengusaha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/</a:t>
            </a:r>
            <a:r>
              <a:rPr lang="en-US" sz="1600" dirty="0" err="1"/>
              <a:t>kondisi</a:t>
            </a:r>
            <a:r>
              <a:rPr lang="en-US" sz="1600" dirty="0"/>
              <a:t>/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</a:t>
            </a:r>
            <a:r>
              <a:rPr lang="en-US" sz="1600" dirty="0" err="1"/>
              <a:t>keselamatan</a:t>
            </a:r>
            <a:r>
              <a:rPr lang="en-US" sz="1600" dirty="0"/>
              <a:t> dan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di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peraturan</a:t>
            </a:r>
            <a:r>
              <a:rPr lang="en-US" sz="1600" dirty="0"/>
              <a:t> </a:t>
            </a:r>
            <a:r>
              <a:rPr lang="en-US" sz="1600" dirty="0" err="1"/>
              <a:t>perundang-undangan</a:t>
            </a:r>
            <a:r>
              <a:rPr lang="en-US" sz="1600" dirty="0"/>
              <a:t> </a:t>
            </a:r>
            <a:r>
              <a:rPr lang="en-US" sz="1600" dirty="0" err="1"/>
              <a:t>keselamatan</a:t>
            </a:r>
            <a:r>
              <a:rPr lang="en-US" sz="1600" dirty="0"/>
              <a:t> dan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.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juga </a:t>
            </a:r>
            <a:r>
              <a:rPr lang="en-US" sz="1600" dirty="0" err="1"/>
              <a:t>mencakup</a:t>
            </a:r>
            <a:r>
              <a:rPr lang="en-US" sz="1600" dirty="0"/>
              <a:t> </a:t>
            </a:r>
            <a:r>
              <a:rPr lang="en-US" sz="1600" dirty="0" err="1"/>
              <a:t>evaluasi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kebijakan</a:t>
            </a:r>
            <a:r>
              <a:rPr lang="en-US" sz="1600" dirty="0"/>
              <a:t> </a:t>
            </a:r>
            <a:r>
              <a:rPr lang="en-US" sz="1600" dirty="0" err="1"/>
              <a:t>keselamatan</a:t>
            </a:r>
            <a:r>
              <a:rPr lang="en-US" sz="1600" dirty="0"/>
              <a:t> dan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, </a:t>
            </a:r>
            <a:r>
              <a:rPr lang="en-US" sz="1600" dirty="0" err="1"/>
              <a:t>partisipasi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/</a:t>
            </a:r>
            <a:r>
              <a:rPr lang="en-US" sz="1600" dirty="0" err="1"/>
              <a:t>buruh</a:t>
            </a:r>
            <a:r>
              <a:rPr lang="en-US" sz="1600" dirty="0"/>
              <a:t> dan/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serikat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/</a:t>
            </a:r>
            <a:r>
              <a:rPr lang="en-US" sz="1600" dirty="0" err="1"/>
              <a:t>serikat</a:t>
            </a:r>
            <a:r>
              <a:rPr lang="en-US" sz="1600" dirty="0"/>
              <a:t> </a:t>
            </a:r>
            <a:r>
              <a:rPr lang="en-US" sz="1600" dirty="0" err="1"/>
              <a:t>buruh</a:t>
            </a:r>
            <a:r>
              <a:rPr lang="en-US" sz="1600" dirty="0"/>
              <a:t>,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unit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analisa</a:t>
            </a:r>
            <a:r>
              <a:rPr lang="en-US" sz="1600" dirty="0"/>
              <a:t> dan </a:t>
            </a:r>
            <a:r>
              <a:rPr lang="en-US" sz="1600" dirty="0" err="1"/>
              <a:t>statistik</a:t>
            </a:r>
            <a:r>
              <a:rPr lang="en-US" sz="1600" dirty="0"/>
              <a:t> </a:t>
            </a:r>
            <a:r>
              <a:rPr lang="en-US" sz="1600" dirty="0" err="1"/>
              <a:t>kecelakaan</a:t>
            </a:r>
            <a:r>
              <a:rPr lang="en-US" sz="1600" dirty="0"/>
              <a:t>, dan </a:t>
            </a:r>
            <a:r>
              <a:rPr lang="en-US" sz="1600" dirty="0" err="1"/>
              <a:t>penyakit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upayaupaya</a:t>
            </a:r>
            <a:r>
              <a:rPr lang="en-US" sz="1600" dirty="0"/>
              <a:t> </a:t>
            </a:r>
            <a:r>
              <a:rPr lang="en-US" sz="1600" dirty="0" err="1"/>
              <a:t>pengendalian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98907" y="897832"/>
            <a:ext cx="4808790" cy="607187"/>
          </a:xfrm>
        </p:spPr>
        <p:txBody>
          <a:bodyPr/>
          <a:lstStyle/>
          <a:p>
            <a:r>
              <a:rPr lang="en-ID" sz="2400" dirty="0" smtClean="0"/>
              <a:t>CONTOH </a:t>
            </a:r>
            <a:br>
              <a:rPr lang="en-ID" sz="2400" dirty="0" smtClean="0"/>
            </a:br>
            <a:r>
              <a:rPr lang="en-ID" sz="2400" dirty="0" smtClean="0"/>
              <a:t>KEGIATAN PENELAAHAN AWAL:</a:t>
            </a:r>
            <a:br>
              <a:rPr lang="en-ID" sz="2400" dirty="0" smtClean="0"/>
            </a:br>
            <a:r>
              <a:rPr lang="en-ID" sz="2400" dirty="0" smtClean="0"/>
              <a:t>GAP ANALISIS KRITERIA</a:t>
            </a:r>
            <a:r>
              <a:rPr lang="en-ID" sz="2400" baseline="30000" dirty="0" smtClean="0"/>
              <a:t>2</a:t>
            </a:r>
            <a:r>
              <a:rPr lang="en-ID" sz="2400" dirty="0" smtClean="0"/>
              <a:t> SMK3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403" t="18309" r="22447" b="5593"/>
          <a:stretch/>
        </p:blipFill>
        <p:spPr bwMode="auto">
          <a:xfrm>
            <a:off x="2785337" y="1883563"/>
            <a:ext cx="7239993" cy="551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41" y="287192"/>
            <a:ext cx="8348766" cy="607187"/>
          </a:xfrm>
        </p:spPr>
        <p:txBody>
          <a:bodyPr/>
          <a:lstStyle/>
          <a:p>
            <a:r>
              <a:rPr lang="en-ID" dirty="0" smtClean="0"/>
              <a:t>IDENTIFIKASI BAHAYA, PENILAIAN RESIKO DAN PENETAPAN BENTUK PENGENDALIAN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8873" y="1406118"/>
            <a:ext cx="10189348" cy="47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41" y="287192"/>
            <a:ext cx="8348766" cy="607187"/>
          </a:xfrm>
        </p:spPr>
        <p:txBody>
          <a:bodyPr/>
          <a:lstStyle/>
          <a:p>
            <a:r>
              <a:rPr lang="en-ID" dirty="0" smtClean="0"/>
              <a:t>IDENTIFIKASI PERATURAN PERUDANGAN K3 DAN PEMENUHANNYA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747" y="1060493"/>
            <a:ext cx="7438030" cy="65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5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47" y="512729"/>
            <a:ext cx="8348766" cy="607187"/>
          </a:xfrm>
        </p:spPr>
        <p:txBody>
          <a:bodyPr/>
          <a:lstStyle/>
          <a:p>
            <a:r>
              <a:rPr lang="en-ID" dirty="0" smtClean="0"/>
              <a:t>EVALUASI PEMENUHAN PERATURAN PERUNDANGAN K3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05" t="17990" r="9642" b="4637"/>
          <a:stretch/>
        </p:blipFill>
        <p:spPr bwMode="auto">
          <a:xfrm>
            <a:off x="-1" y="1752509"/>
            <a:ext cx="10113018" cy="55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38537" y="894380"/>
            <a:ext cx="4174383" cy="686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ID" sz="1400" dirty="0" smtClean="0"/>
              <a:t>GAP ANALISIS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menggunakan</a:t>
            </a:r>
            <a:r>
              <a:rPr lang="en-ID" sz="1400" dirty="0" smtClean="0"/>
              <a:t> </a:t>
            </a:r>
            <a:r>
              <a:rPr lang="en-ID" sz="1400" dirty="0" err="1" smtClean="0"/>
              <a:t>ceklis</a:t>
            </a:r>
            <a:r>
              <a:rPr lang="en-ID" sz="1400" dirty="0" smtClean="0"/>
              <a:t> </a:t>
            </a:r>
            <a:r>
              <a:rPr lang="en-ID" sz="1400" dirty="0" err="1" smtClean="0"/>
              <a:t>pemenuhan</a:t>
            </a:r>
            <a:r>
              <a:rPr lang="en-ID" sz="1400" dirty="0" smtClean="0"/>
              <a:t> </a:t>
            </a:r>
            <a:r>
              <a:rPr lang="en-ID" sz="1400" dirty="0" err="1" smtClean="0"/>
              <a:t>peraturan</a:t>
            </a:r>
            <a:r>
              <a:rPr lang="en-ID" sz="1400" dirty="0" smtClean="0"/>
              <a:t> </a:t>
            </a:r>
            <a:r>
              <a:rPr lang="en-ID" sz="1400" dirty="0" err="1" smtClean="0"/>
              <a:t>perundangan</a:t>
            </a:r>
            <a:r>
              <a:rPr lang="en-ID" sz="1400" dirty="0" smtClean="0"/>
              <a:t> k3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246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624967" y="2955289"/>
            <a:ext cx="2137240" cy="1679260"/>
          </a:xfrm>
          <a:prstGeom prst="roundRect">
            <a:avLst>
              <a:gd name="adj" fmla="val 27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1837" y="1276029"/>
            <a:ext cx="3127057" cy="2554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1938"/>
            <a:r>
              <a:rPr lang="en-US" sz="2000" u="sng" dirty="0" err="1"/>
              <a:t>Upaya</a:t>
            </a:r>
            <a:r>
              <a:rPr lang="en-US" sz="2000" u="sng" dirty="0"/>
              <a:t> </a:t>
            </a:r>
            <a:r>
              <a:rPr lang="en-US" sz="2000" u="sng" dirty="0" err="1"/>
              <a:t>Pengendalian</a:t>
            </a:r>
            <a:r>
              <a:rPr lang="en-US" sz="2000" u="sng" dirty="0"/>
              <a:t> </a:t>
            </a:r>
            <a:r>
              <a:rPr lang="en-US" sz="2000" u="sng" dirty="0" err="1" smtClean="0"/>
              <a:t>Bahaya</a:t>
            </a:r>
            <a:r>
              <a:rPr lang="en-US" sz="2000" dirty="0" smtClean="0"/>
              <a:t>:</a:t>
            </a:r>
          </a:p>
          <a:p>
            <a:pPr marL="261938"/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penilaian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teknis</a:t>
            </a:r>
            <a:r>
              <a:rPr lang="en-US" sz="2000" dirty="0"/>
              <a:t>, </a:t>
            </a:r>
            <a:r>
              <a:rPr lang="en-US" sz="2000" dirty="0" err="1"/>
              <a:t>administratif</a:t>
            </a:r>
            <a:r>
              <a:rPr lang="en-US" sz="2000" dirty="0"/>
              <a:t>, dan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pelindung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977" y="3489599"/>
            <a:ext cx="2635094" cy="731771"/>
          </a:xfrm>
        </p:spPr>
        <p:txBody>
          <a:bodyPr/>
          <a:lstStyle/>
          <a:p>
            <a:pPr algn="ctr"/>
            <a:r>
              <a:rPr lang="en-ID" dirty="0" smtClean="0">
                <a:solidFill>
                  <a:srgbClr val="006600"/>
                </a:solidFill>
              </a:rPr>
              <a:t>RENCANA</a:t>
            </a:r>
            <a:br>
              <a:rPr lang="en-ID" dirty="0" smtClean="0">
                <a:solidFill>
                  <a:srgbClr val="006600"/>
                </a:solidFill>
              </a:rPr>
            </a:br>
            <a:r>
              <a:rPr lang="en-ID" sz="4800" b="1" dirty="0" smtClean="0">
                <a:solidFill>
                  <a:srgbClr val="006600"/>
                </a:solidFill>
              </a:rPr>
              <a:t>K3</a:t>
            </a:r>
            <a:endParaRPr lang="en-US" sz="4800" b="1" dirty="0">
              <a:solidFill>
                <a:srgbClr val="00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720" y="665389"/>
            <a:ext cx="3426907" cy="1631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Tujuan</a:t>
            </a:r>
            <a:r>
              <a:rPr lang="en-US" sz="2000" u="sng" dirty="0"/>
              <a:t> dan </a:t>
            </a:r>
            <a:r>
              <a:rPr lang="en-US" sz="2000" u="sng" dirty="0" err="1" smtClean="0"/>
              <a:t>Sasaran</a:t>
            </a:r>
            <a:r>
              <a:rPr lang="en-US" sz="2000" u="sng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diukur</a:t>
            </a:r>
            <a:r>
              <a:rPr lang="en-US" sz="2000" dirty="0"/>
              <a:t>; 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satuan</a:t>
            </a:r>
            <a:r>
              <a:rPr lang="en-US" sz="2000" dirty="0" smtClean="0"/>
              <a:t>/</a:t>
            </a:r>
            <a:r>
              <a:rPr lang="en-US" sz="2000" dirty="0" err="1" smtClean="0"/>
              <a:t>indikator</a:t>
            </a:r>
            <a:r>
              <a:rPr lang="en-US" sz="2000" dirty="0" smtClean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; </a:t>
            </a:r>
            <a:r>
              <a:rPr lang="en-US" sz="2000" dirty="0" smtClean="0"/>
              <a:t>dan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sasaran</a:t>
            </a:r>
            <a:r>
              <a:rPr lang="en-US" sz="2000" dirty="0" smtClean="0"/>
              <a:t> </a:t>
            </a:r>
            <a:r>
              <a:rPr lang="en-US" sz="2000" dirty="0" err="1"/>
              <a:t>pencapaian</a:t>
            </a:r>
            <a:r>
              <a:rPr lang="en-US" sz="2000" dirty="0" smtClean="0"/>
              <a:t>.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66987" y="131079"/>
            <a:ext cx="3666313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Skala</a:t>
            </a:r>
            <a:r>
              <a:rPr lang="en-US" sz="2000" u="sng" dirty="0"/>
              <a:t> </a:t>
            </a:r>
            <a:r>
              <a:rPr lang="en-US" sz="2000" u="sng" dirty="0" err="1" smtClean="0"/>
              <a:t>Prioritas</a:t>
            </a:r>
            <a:r>
              <a:rPr lang="en-US" sz="2000" u="sng" dirty="0" smtClean="0"/>
              <a:t>:</a:t>
            </a:r>
          </a:p>
          <a:p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diprioritaskan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6517" y="4100239"/>
            <a:ext cx="3585037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Penetapan</a:t>
            </a:r>
            <a:r>
              <a:rPr lang="en-US" sz="2000" u="sng" dirty="0"/>
              <a:t> </a:t>
            </a:r>
            <a:r>
              <a:rPr lang="en-US" sz="2000" u="sng" dirty="0" err="1"/>
              <a:t>Sumber</a:t>
            </a:r>
            <a:r>
              <a:rPr lang="en-US" sz="2000" u="sng" dirty="0"/>
              <a:t> </a:t>
            </a:r>
            <a:r>
              <a:rPr lang="en-US" sz="2000" u="sng" dirty="0" err="1" smtClean="0"/>
              <a:t>Daya</a:t>
            </a:r>
            <a:r>
              <a:rPr lang="en-US" sz="2000" u="sng" dirty="0" smtClean="0"/>
              <a:t>:</a:t>
            </a:r>
          </a:p>
          <a:p>
            <a:pPr marL="342900" indent="-168275">
              <a:buFontTx/>
              <a:buChar char="-"/>
            </a:pPr>
            <a:r>
              <a:rPr lang="sv-SE" sz="2000" dirty="0" smtClean="0"/>
              <a:t>manusia </a:t>
            </a:r>
            <a:r>
              <a:rPr lang="sv-SE" sz="2000" dirty="0"/>
              <a:t>yang </a:t>
            </a:r>
            <a:r>
              <a:rPr lang="sv-SE" sz="2000" dirty="0" smtClean="0"/>
              <a:t>kompeten</a:t>
            </a:r>
          </a:p>
          <a:p>
            <a:pPr marL="342900" indent="-168275">
              <a:buFontTx/>
              <a:buChar char="-"/>
            </a:pPr>
            <a:r>
              <a:rPr lang="sv-SE" sz="2000" dirty="0" smtClean="0"/>
              <a:t>sarana </a:t>
            </a:r>
            <a:r>
              <a:rPr lang="sv-SE" sz="2000" dirty="0"/>
              <a:t>dan prasarana serta </a:t>
            </a:r>
            <a:endParaRPr lang="sv-SE" sz="2000" dirty="0" smtClean="0"/>
          </a:p>
          <a:p>
            <a:pPr marL="342900" indent="-168275">
              <a:buFontTx/>
              <a:buChar char="-"/>
            </a:pPr>
            <a:r>
              <a:rPr lang="sv-SE" sz="2000" dirty="0" smtClean="0"/>
              <a:t>dana </a:t>
            </a:r>
            <a:r>
              <a:rPr lang="sv-SE" sz="2000" dirty="0"/>
              <a:t>yang memadai agar pelaksanaan K3 dapat berjalan.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06754" y="6161149"/>
            <a:ext cx="4137643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Jangka</a:t>
            </a:r>
            <a:r>
              <a:rPr lang="en-US" sz="2000" u="sng" dirty="0"/>
              <a:t> </a:t>
            </a:r>
            <a:r>
              <a:rPr lang="en-US" sz="2000" u="sng" dirty="0" err="1"/>
              <a:t>Waktu</a:t>
            </a:r>
            <a:r>
              <a:rPr lang="en-US" sz="2000" u="sng" dirty="0"/>
              <a:t> </a:t>
            </a:r>
            <a:r>
              <a:rPr lang="en-US" sz="2000" u="sng" dirty="0" err="1" smtClean="0"/>
              <a:t>Pelaksanaan</a:t>
            </a:r>
            <a:r>
              <a:rPr lang="en-US" sz="2000" u="sng" dirty="0" smtClean="0"/>
              <a:t>:</a:t>
            </a:r>
          </a:p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mencakup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.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29747" y="6161149"/>
            <a:ext cx="3434850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Indikator</a:t>
            </a:r>
            <a:r>
              <a:rPr lang="en-US" sz="2000" u="sng" dirty="0"/>
              <a:t> </a:t>
            </a:r>
            <a:r>
              <a:rPr lang="en-US" sz="2000" u="sng" dirty="0" err="1" smtClean="0"/>
              <a:t>Pencapaian</a:t>
            </a:r>
            <a:r>
              <a:rPr lang="en-US" sz="2000" u="sng" dirty="0" smtClean="0"/>
              <a:t>:</a:t>
            </a:r>
          </a:p>
          <a:p>
            <a:r>
              <a:rPr lang="en-US" sz="2000" dirty="0"/>
              <a:t>parameter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penilaian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K3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100" y="2561356"/>
            <a:ext cx="2874227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u="sng" dirty="0" err="1"/>
              <a:t>Sistem</a:t>
            </a:r>
            <a:r>
              <a:rPr lang="en-US" sz="2000" u="sng" dirty="0"/>
              <a:t> </a:t>
            </a:r>
            <a:r>
              <a:rPr lang="en-US" sz="2000" u="sng" dirty="0" err="1"/>
              <a:t>Pertanggung</a:t>
            </a:r>
            <a:r>
              <a:rPr lang="en-US" sz="2000" u="sng" dirty="0"/>
              <a:t> </a:t>
            </a:r>
            <a:r>
              <a:rPr lang="en-US" sz="2000" u="sng" dirty="0" err="1" smtClean="0"/>
              <a:t>Jawaban</a:t>
            </a:r>
            <a:r>
              <a:rPr lang="en-US" sz="2000" u="sng" dirty="0" smtClean="0"/>
              <a:t>:</a:t>
            </a:r>
          </a:p>
          <a:p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pencapaian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dan </a:t>
            </a:r>
            <a:r>
              <a:rPr lang="en-US" sz="2000" dirty="0" err="1"/>
              <a:t>sasaran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dan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bersangkutan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93587" y="2268319"/>
            <a:ext cx="0" cy="5343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2207" y="2802629"/>
            <a:ext cx="534310" cy="3053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62207" y="4481889"/>
            <a:ext cx="457980" cy="3053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51567" y="4863539"/>
            <a:ext cx="228990" cy="9159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0288" y="4863539"/>
            <a:ext cx="305319" cy="9159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90657" y="3855485"/>
            <a:ext cx="38165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395977" y="2497179"/>
            <a:ext cx="305320" cy="4581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87" y="512729"/>
            <a:ext cx="8348766" cy="607187"/>
          </a:xfrm>
        </p:spPr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rencana</a:t>
            </a:r>
            <a:r>
              <a:rPr lang="en-ID" dirty="0" smtClean="0"/>
              <a:t> k3/program k3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80" t="20856" r="18597" b="8617"/>
          <a:stretch/>
        </p:blipFill>
        <p:spPr bwMode="auto">
          <a:xfrm>
            <a:off x="-1" y="1345019"/>
            <a:ext cx="10113017" cy="50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8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47" y="5016199"/>
            <a:ext cx="8348766" cy="607187"/>
          </a:xfrm>
        </p:spPr>
        <p:txBody>
          <a:bodyPr/>
          <a:lstStyle/>
          <a:p>
            <a:r>
              <a:rPr lang="en-ID" dirty="0" smtClean="0"/>
              <a:t>PRINSIP-3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951" y="6011942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ID" dirty="0" smtClean="0"/>
          </a:p>
          <a:p>
            <a:pPr fontAlgn="auto">
              <a:spcAft>
                <a:spcPts val="0"/>
              </a:spcAft>
            </a:pPr>
            <a:r>
              <a:rPr lang="en-ID" sz="4400" b="1" dirty="0" smtClean="0"/>
              <a:t>PELAKSANAAN K3 </a:t>
            </a:r>
          </a:p>
          <a:p>
            <a:pPr fontAlgn="auto">
              <a:spcAft>
                <a:spcPts val="0"/>
              </a:spcAft>
            </a:pPr>
            <a:r>
              <a:rPr lang="en-ID" dirty="0" smtClean="0"/>
              <a:t>KESELAMATAN DAN KESEHATAN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4327" y="283739"/>
            <a:ext cx="461696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PELAKSANAAN RENCANA K3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90117" y="2089794"/>
            <a:ext cx="507365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3200" dirty="0" err="1" smtClean="0"/>
              <a:t>menyediakan</a:t>
            </a:r>
            <a:r>
              <a:rPr lang="en-US" sz="3200" dirty="0" smtClean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yang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 smtClean="0"/>
              <a:t>kualifikasi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533217" y="2090510"/>
            <a:ext cx="454393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err="1" smtClean="0"/>
              <a:t>menyediakan</a:t>
            </a:r>
            <a:r>
              <a:rPr lang="en-US" sz="3200" dirty="0" smtClean="0"/>
              <a:t> </a:t>
            </a:r>
            <a:r>
              <a:rPr lang="en-US" sz="3200" dirty="0" err="1"/>
              <a:t>prasarana</a:t>
            </a:r>
            <a:r>
              <a:rPr lang="en-US" sz="3200" dirty="0"/>
              <a:t> dan </a:t>
            </a:r>
            <a:r>
              <a:rPr lang="en-US" sz="3200" dirty="0" err="1"/>
              <a:t>sarana</a:t>
            </a:r>
            <a:r>
              <a:rPr lang="en-US" sz="3200" dirty="0"/>
              <a:t> yang </a:t>
            </a:r>
            <a:r>
              <a:rPr lang="en-US" sz="3200" dirty="0" err="1"/>
              <a:t>memadai</a:t>
            </a:r>
            <a:r>
              <a:rPr lang="en-US" sz="3200" dirty="0"/>
              <a:t>. </a:t>
            </a:r>
          </a:p>
        </p:txBody>
      </p:sp>
      <p:cxnSp>
        <p:nvCxnSpPr>
          <p:cNvPr id="10" name="Elbow Connector 9"/>
          <p:cNvCxnSpPr>
            <a:stCxn id="4" idx="3"/>
          </p:cNvCxnSpPr>
          <p:nvPr/>
        </p:nvCxnSpPr>
        <p:spPr>
          <a:xfrm>
            <a:off x="7631296" y="545349"/>
            <a:ext cx="924829" cy="13917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</p:cNvCxnSpPr>
          <p:nvPr/>
        </p:nvCxnSpPr>
        <p:spPr>
          <a:xfrm rot="10800000" flipV="1">
            <a:off x="1915423" y="545349"/>
            <a:ext cx="1098904" cy="139178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51027" y="1352359"/>
            <a:ext cx="61064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1.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670457" y="1299634"/>
            <a:ext cx="70503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721430" y="4453439"/>
            <a:ext cx="4162597" cy="27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organisasi</a:t>
            </a:r>
            <a:r>
              <a:rPr lang="en-US" sz="2000" dirty="0" smtClean="0"/>
              <a:t>/unit </a:t>
            </a:r>
            <a:r>
              <a:rPr lang="en-US" sz="2000" dirty="0"/>
              <a:t>yang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smtClean="0"/>
              <a:t>K3;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anggaran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 smtClean="0"/>
              <a:t>memadai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/</a:t>
            </a:r>
            <a:r>
              <a:rPr lang="en-US" sz="2000" dirty="0" err="1"/>
              <a:t>kerja</a:t>
            </a:r>
            <a:r>
              <a:rPr lang="en-US" sz="2000" dirty="0"/>
              <a:t>, </a:t>
            </a:r>
            <a:r>
              <a:rPr lang="en-US" sz="2000" dirty="0" err="1"/>
              <a:t>informasi</a:t>
            </a:r>
            <a:r>
              <a:rPr lang="en-US" sz="2000" dirty="0"/>
              <a:t>, dan </a:t>
            </a:r>
            <a:r>
              <a:rPr lang="en-US" sz="2000" dirty="0" err="1"/>
              <a:t>pelaporan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pendokumentasian</a:t>
            </a:r>
            <a:r>
              <a:rPr lang="en-US" sz="2000" dirty="0"/>
              <a:t>; </a:t>
            </a:r>
            <a:r>
              <a:rPr lang="en-US" sz="2000" dirty="0" smtClean="0"/>
              <a:t>dan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/>
              <a:t>kerja</a:t>
            </a:r>
            <a:r>
              <a:rPr lang="en-US" sz="2000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075" y="4453439"/>
            <a:ext cx="4597734" cy="270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dirty="0" err="1"/>
              <a:t>kompetensi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dibuktikan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sertifikat</a:t>
            </a:r>
            <a:r>
              <a:rPr lang="en-US" sz="2000" dirty="0"/>
              <a:t>; dan 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kewenangan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bidang</a:t>
            </a:r>
            <a:r>
              <a:rPr lang="en-US" sz="2000" dirty="0"/>
              <a:t> K3 yang </a:t>
            </a:r>
            <a:r>
              <a:rPr lang="en-US" sz="2000" dirty="0" err="1"/>
              <a:t>dibuktikan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/</a:t>
            </a:r>
            <a:r>
              <a:rPr lang="en-US" sz="2000" dirty="0" err="1"/>
              <a:t>operasi</a:t>
            </a:r>
            <a:r>
              <a:rPr lang="en-US" sz="2000" dirty="0"/>
              <a:t> dan/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penunjukkan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instansi</a:t>
            </a:r>
            <a:r>
              <a:rPr lang="en-US" sz="2000" dirty="0"/>
              <a:t> yang </a:t>
            </a:r>
            <a:r>
              <a:rPr lang="en-US" sz="2000" dirty="0" err="1"/>
              <a:t>berwenang</a:t>
            </a:r>
            <a:r>
              <a:rPr lang="en-US" sz="2000" dirty="0"/>
              <a:t>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26942" y="3871249"/>
            <a:ext cx="0" cy="457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127" y="3871249"/>
            <a:ext cx="0" cy="457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53" y="439852"/>
            <a:ext cx="2100784" cy="607187"/>
          </a:xfrm>
        </p:spPr>
        <p:txBody>
          <a:bodyPr/>
          <a:lstStyle/>
          <a:p>
            <a:r>
              <a:rPr lang="en-ID" sz="4800" dirty="0" smtClean="0"/>
              <a:t>P2K3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35067" y="152030"/>
            <a:ext cx="352911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organisasi</a:t>
            </a:r>
            <a:r>
              <a:rPr lang="en-US" dirty="0"/>
              <a:t>/unit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04227" y="283739"/>
            <a:ext cx="686970" cy="915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6447" y="1505019"/>
            <a:ext cx="9610032" cy="580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5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4429" y="131081"/>
            <a:ext cx="9113838" cy="3053198"/>
          </a:xfrm>
          <a:effectLst>
            <a:outerShdw dist="53882" dir="2700000" algn="ctr" rotWithShape="0">
              <a:srgbClr val="CCECFF"/>
            </a:outerShdw>
          </a:effectLst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7200" b="1" dirty="0">
                <a:solidFill>
                  <a:srgbClr val="0033CC"/>
                </a:solidFill>
                <a:latin typeface="BankGothic Md BT" pitchFamily="34" charset="0"/>
              </a:rPr>
              <a:t>SMK3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b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(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Sistem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Manajemen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Keselamatan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dan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Kesehatan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 </a:t>
            </a:r>
            <a:r>
              <a:rPr lang="en-US" sz="2800" b="1" dirty="0" err="1">
                <a:solidFill>
                  <a:srgbClr val="0033CC"/>
                </a:solidFill>
                <a:latin typeface="BankGothic Md BT" pitchFamily="34" charset="0"/>
              </a:rPr>
              <a:t>Kerja</a:t>
            </a:r>
            <a: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  <a:t>)</a:t>
            </a:r>
            <a:br>
              <a:rPr lang="en-US" sz="2800" b="1" dirty="0">
                <a:solidFill>
                  <a:srgbClr val="0033CC"/>
                </a:solidFill>
                <a:latin typeface="BankGothic Md BT" pitchFamily="34" charset="0"/>
              </a:rPr>
            </a:br>
            <a:endParaRPr lang="en-US" sz="2800" b="1" dirty="0">
              <a:solidFill>
                <a:srgbClr val="0033CC"/>
              </a:solidFill>
              <a:latin typeface="BankGothic Md BT" pitchFamily="34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17909" y="2955651"/>
            <a:ext cx="7189788" cy="1144588"/>
          </a:xfrm>
        </p:spPr>
        <p:txBody>
          <a:bodyPr>
            <a:normAutofit fontScale="62500" lnSpcReduction="2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500" dirty="0" smtClean="0">
                <a:solidFill>
                  <a:srgbClr val="FF0000"/>
                </a:solidFill>
                <a:latin typeface="Lucida Sans Unicode" pitchFamily="34" charset="0"/>
              </a:rPr>
              <a:t>Health </a:t>
            </a:r>
            <a:r>
              <a:rPr lang="en-US" sz="2500" dirty="0">
                <a:solidFill>
                  <a:srgbClr val="FF0000"/>
                </a:solidFill>
                <a:latin typeface="Lucida Sans Unicode" pitchFamily="34" charset="0"/>
              </a:rPr>
              <a:t>And Safety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FF0000"/>
                </a:solidFill>
                <a:latin typeface="Lucida Sans Unicode" pitchFamily="34" charset="0"/>
              </a:rPr>
              <a:t>Management System Requirements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500" dirty="0" err="1" smtClean="0">
                <a:solidFill>
                  <a:srgbClr val="FF0000"/>
                </a:solidFill>
                <a:latin typeface="Lucida Sans Unicode" pitchFamily="34" charset="0"/>
              </a:rPr>
              <a:t>Peraturan</a:t>
            </a:r>
            <a:r>
              <a:rPr lang="en-US" sz="2500" dirty="0" smtClean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  <a:latin typeface="Lucida Sans Unicode" pitchFamily="34" charset="0"/>
              </a:rPr>
              <a:t>Pemerintah</a:t>
            </a:r>
            <a:r>
              <a:rPr lang="en-US" sz="2500" dirty="0" smtClean="0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Lucida Sans Unicode" pitchFamily="34" charset="0"/>
              </a:rPr>
              <a:t>No.50 </a:t>
            </a:r>
            <a:r>
              <a:rPr lang="en-US" sz="2500" dirty="0" err="1">
                <a:solidFill>
                  <a:srgbClr val="FF0000"/>
                </a:solidFill>
                <a:latin typeface="Lucida Sans Unicode" pitchFamily="34" charset="0"/>
              </a:rPr>
              <a:t>Tahun</a:t>
            </a:r>
            <a:r>
              <a:rPr lang="en-US" sz="2500" dirty="0">
                <a:solidFill>
                  <a:srgbClr val="FF0000"/>
                </a:solidFill>
                <a:latin typeface="Lucida Sans Unicode" pitchFamily="34" charset="0"/>
              </a:rPr>
              <a:t> 2012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47" y="3947579"/>
            <a:ext cx="9482854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/>
            <a:r>
              <a:rPr lang="en-US" sz="1400" b="1" u="sng" dirty="0" err="1">
                <a:latin typeface="Lucida Sans" pitchFamily="34" charset="0"/>
              </a:rPr>
              <a:t>Sasaran</a:t>
            </a:r>
            <a:r>
              <a:rPr lang="en-US" sz="1400" b="1" u="sng" dirty="0">
                <a:latin typeface="Lucida Sans" pitchFamily="34" charset="0"/>
              </a:rPr>
              <a:t> </a:t>
            </a:r>
            <a:r>
              <a:rPr lang="en-US" sz="1400" b="1" u="sng" dirty="0" err="1" smtClean="0">
                <a:latin typeface="Lucida Sans" pitchFamily="34" charset="0"/>
              </a:rPr>
              <a:t>Pembelajaran</a:t>
            </a:r>
            <a:r>
              <a:rPr lang="en-US" sz="1400" b="1" u="sng" dirty="0" smtClean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 </a:t>
            </a:r>
          </a:p>
          <a:p>
            <a:pPr marL="177800"/>
            <a:r>
              <a:rPr lang="en-US" sz="1400" dirty="0" smtClean="0">
                <a:latin typeface="Lucida Sans" pitchFamily="34" charset="0"/>
              </a:rPr>
              <a:t>Program </a:t>
            </a:r>
            <a:r>
              <a:rPr lang="en-US" sz="1400" dirty="0" err="1" smtClean="0">
                <a:latin typeface="Lucida Sans" pitchFamily="34" charset="0"/>
              </a:rPr>
              <a:t>ini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akan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memberikan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informasi</a:t>
            </a:r>
            <a:r>
              <a:rPr lang="en-US" sz="1400" dirty="0">
                <a:latin typeface="Lucida Sans" pitchFamily="34" charset="0"/>
              </a:rPr>
              <a:t>, </a:t>
            </a:r>
            <a:r>
              <a:rPr lang="en-US" sz="1400" dirty="0" err="1">
                <a:latin typeface="Lucida Sans" pitchFamily="34" charset="0"/>
              </a:rPr>
              <a:t>pengetahuan</a:t>
            </a:r>
            <a:r>
              <a:rPr lang="en-US" sz="1400" dirty="0">
                <a:latin typeface="Lucida Sans" pitchFamily="34" charset="0"/>
              </a:rPr>
              <a:t> dan </a:t>
            </a:r>
            <a:r>
              <a:rPr lang="en-US" sz="1400" dirty="0" err="1">
                <a:latin typeface="Lucida Sans" pitchFamily="34" charset="0"/>
              </a:rPr>
              <a:t>ketrampilan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kepada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peserta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(</a:t>
            </a:r>
            <a:r>
              <a:rPr lang="en-US" sz="1400" dirty="0" err="1" smtClean="0">
                <a:latin typeface="Lucida Sans" pitchFamily="34" charset="0"/>
              </a:rPr>
              <a:t>pelajar</a:t>
            </a:r>
            <a:r>
              <a:rPr lang="en-US" sz="1400" dirty="0" smtClean="0">
                <a:latin typeface="Lucida Sans" pitchFamily="34" charset="0"/>
              </a:rPr>
              <a:t>/</a:t>
            </a:r>
            <a:r>
              <a:rPr lang="en-US" sz="1400" dirty="0" err="1" smtClean="0">
                <a:latin typeface="Lucida Sans" pitchFamily="34" charset="0"/>
              </a:rPr>
              <a:t>mahasiswa</a:t>
            </a:r>
            <a:r>
              <a:rPr lang="en-US" sz="1400" dirty="0" smtClean="0">
                <a:latin typeface="Lucida Sans" pitchFamily="34" charset="0"/>
              </a:rPr>
              <a:t>, </a:t>
            </a:r>
            <a:r>
              <a:rPr lang="en-US" sz="1400" dirty="0" err="1" smtClean="0">
                <a:latin typeface="Lucida Sans" pitchFamily="34" charset="0"/>
              </a:rPr>
              <a:t>organisasi</a:t>
            </a:r>
            <a:r>
              <a:rPr lang="en-US" sz="1400" dirty="0" smtClean="0">
                <a:latin typeface="Lucida Sans" pitchFamily="34" charset="0"/>
              </a:rPr>
              <a:t>/</a:t>
            </a:r>
            <a:r>
              <a:rPr lang="en-US" sz="1400" dirty="0" err="1" smtClean="0">
                <a:latin typeface="Lucida Sans" pitchFamily="34" charset="0"/>
              </a:rPr>
              <a:t>perusahaan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tentang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implementasi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Sistem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Manajemen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Keselamatan</a:t>
            </a:r>
            <a:r>
              <a:rPr lang="en-US" sz="1400" dirty="0">
                <a:latin typeface="Lucida Sans" pitchFamily="34" charset="0"/>
              </a:rPr>
              <a:t> dan </a:t>
            </a:r>
            <a:r>
              <a:rPr lang="en-US" sz="1400" dirty="0" err="1">
                <a:latin typeface="Lucida Sans" pitchFamily="34" charset="0"/>
              </a:rPr>
              <a:t>Kesehatan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Kerja</a:t>
            </a:r>
            <a:r>
              <a:rPr lang="en-US" sz="1400" dirty="0">
                <a:latin typeface="Lucida Sans" pitchFamily="34" charset="0"/>
              </a:rPr>
              <a:t> di proses </a:t>
            </a:r>
            <a:r>
              <a:rPr lang="en-US" sz="1400" dirty="0" err="1">
                <a:latin typeface="Lucida Sans" pitchFamily="34" charset="0"/>
              </a:rPr>
              <a:t>industri</a:t>
            </a:r>
            <a:r>
              <a:rPr lang="en-US" sz="1400" dirty="0">
                <a:latin typeface="Lucida Sans" pitchFamily="34" charset="0"/>
              </a:rPr>
              <a:t>. </a:t>
            </a:r>
            <a:r>
              <a:rPr lang="en-US" sz="1400" dirty="0" err="1">
                <a:latin typeface="Lucida Sans" pitchFamily="34" charset="0"/>
              </a:rPr>
              <a:t>Setelah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mengikuti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Kelas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ini</a:t>
            </a:r>
            <a:r>
              <a:rPr lang="en-US" sz="1400" dirty="0">
                <a:latin typeface="Lucida Sans" pitchFamily="34" charset="0"/>
              </a:rPr>
              <a:t>, </a:t>
            </a:r>
            <a:r>
              <a:rPr lang="en-US" sz="1400" dirty="0" err="1">
                <a:latin typeface="Lucida Sans" pitchFamily="34" charset="0"/>
              </a:rPr>
              <a:t>para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peserta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akan</a:t>
            </a:r>
            <a:r>
              <a:rPr lang="en-US" sz="1400" dirty="0">
                <a:latin typeface="Lucida Sans" pitchFamily="34" charset="0"/>
              </a:rPr>
              <a:t>: </a:t>
            </a:r>
            <a:endParaRPr lang="en-US" sz="1400" dirty="0" smtClean="0">
              <a:latin typeface="Lucida Sans" pitchFamily="34" charset="0"/>
            </a:endParaRP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Mengerti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dasar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hukum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penerapan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Sistem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Manajemen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Keselamatan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Kesehatan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Kerja</a:t>
            </a:r>
            <a:r>
              <a:rPr lang="en-US" sz="1400" dirty="0" smtClean="0">
                <a:latin typeface="Lucida Sans" pitchFamily="34" charset="0"/>
              </a:rPr>
              <a:t> (SMK3)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Memahami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konsep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dasar</a:t>
            </a:r>
            <a:r>
              <a:rPr lang="en-US" sz="1400" dirty="0">
                <a:latin typeface="Lucida Sans" pitchFamily="34" charset="0"/>
              </a:rPr>
              <a:t> PDCA (Plan, Do, Check, Action) </a:t>
            </a:r>
            <a:r>
              <a:rPr lang="en-US" sz="1400" dirty="0" err="1">
                <a:latin typeface="Lucida Sans" pitchFamily="34" charset="0"/>
              </a:rPr>
              <a:t>atau</a:t>
            </a:r>
            <a:r>
              <a:rPr lang="en-US" sz="1400" dirty="0">
                <a:latin typeface="Lucida Sans" pitchFamily="34" charset="0"/>
              </a:rPr>
              <a:t> 5 </a:t>
            </a:r>
            <a:r>
              <a:rPr lang="en-US" sz="1400" dirty="0" err="1">
                <a:latin typeface="Lucida Sans" pitchFamily="34" charset="0"/>
              </a:rPr>
              <a:t>Prinsip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SMK3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Mampu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mengidentifikasi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bahaya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menilai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resiko</a:t>
            </a:r>
            <a:r>
              <a:rPr lang="en-US" sz="1400" dirty="0">
                <a:latin typeface="Lucida Sans" pitchFamily="34" charset="0"/>
              </a:rPr>
              <a:t> (Risk </a:t>
            </a:r>
            <a:r>
              <a:rPr lang="en-US" sz="1400" dirty="0" smtClean="0">
                <a:latin typeface="Lucida Sans" pitchFamily="34" charset="0"/>
              </a:rPr>
              <a:t>Management)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Mampu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membuat</a:t>
            </a:r>
            <a:r>
              <a:rPr lang="en-US" sz="1400" dirty="0">
                <a:latin typeface="Lucida Sans" pitchFamily="34" charset="0"/>
              </a:rPr>
              <a:t> program </a:t>
            </a:r>
            <a:r>
              <a:rPr lang="en-US" sz="1400" dirty="0" err="1">
                <a:latin typeface="Lucida Sans" pitchFamily="34" charset="0"/>
              </a:rPr>
              <a:t>Manajemen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Keselamatan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Kesehatan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Kerja</a:t>
            </a:r>
            <a:r>
              <a:rPr lang="en-US" sz="1400" dirty="0">
                <a:latin typeface="Lucida Sans" pitchFamily="34" charset="0"/>
              </a:rPr>
              <a:t> </a:t>
            </a:r>
          </a:p>
          <a:p>
            <a:r>
              <a:rPr lang="en-US" sz="1400" dirty="0">
                <a:latin typeface="Lucida Sans" pitchFamily="34" charset="0"/>
              </a:rPr>
              <a:t> </a:t>
            </a:r>
          </a:p>
          <a:p>
            <a:pPr marL="177800"/>
            <a:r>
              <a:rPr lang="en-US" sz="1400" b="1" u="sng" dirty="0" err="1">
                <a:latin typeface="Lucida Sans" pitchFamily="34" charset="0"/>
              </a:rPr>
              <a:t>Materi</a:t>
            </a:r>
            <a:r>
              <a:rPr lang="en-US" sz="1400" b="1" u="sng" dirty="0">
                <a:latin typeface="Lucida Sans" pitchFamily="34" charset="0"/>
              </a:rPr>
              <a:t> </a:t>
            </a:r>
            <a:r>
              <a:rPr lang="en-US" sz="1400" b="1" u="sng" dirty="0" err="1" smtClean="0">
                <a:latin typeface="Lucida Sans" pitchFamily="34" charset="0"/>
              </a:rPr>
              <a:t>Pembelajaran</a:t>
            </a:r>
            <a:r>
              <a:rPr lang="en-US" sz="1400" dirty="0" smtClean="0">
                <a:latin typeface="Lucida Sans" pitchFamily="34" charset="0"/>
              </a:rPr>
              <a:t> </a:t>
            </a:r>
          </a:p>
          <a:p>
            <a:pPr marL="177800"/>
            <a:r>
              <a:rPr lang="en-US" sz="1400" dirty="0" err="1" smtClean="0">
                <a:latin typeface="Lucida Sans" pitchFamily="34" charset="0"/>
              </a:rPr>
              <a:t>Garis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besar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materi</a:t>
            </a:r>
            <a:r>
              <a:rPr lang="en-US" sz="1400" dirty="0" smtClean="0">
                <a:latin typeface="Lucida Sans" pitchFamily="34" charset="0"/>
              </a:rPr>
              <a:t> yang </a:t>
            </a:r>
            <a:r>
              <a:rPr lang="en-US" sz="1400" dirty="0" err="1">
                <a:latin typeface="Lucida Sans" pitchFamily="34" charset="0"/>
              </a:rPr>
              <a:t>disampaikan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pada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Program </a:t>
            </a:r>
            <a:r>
              <a:rPr lang="en-US" sz="1400" dirty="0" err="1" smtClean="0">
                <a:latin typeface="Lucida Sans" pitchFamily="34" charset="0"/>
              </a:rPr>
              <a:t>ini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adalah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>
                <a:latin typeface="Lucida Sans" pitchFamily="34" charset="0"/>
              </a:rPr>
              <a:t>: </a:t>
            </a:r>
            <a:endParaRPr lang="en-US" sz="1400" dirty="0" smtClean="0">
              <a:latin typeface="Lucida Sans" pitchFamily="34" charset="0"/>
            </a:endParaRP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Pengenalan</a:t>
            </a:r>
            <a:r>
              <a:rPr lang="en-US" sz="1400" dirty="0" smtClean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dasar</a:t>
            </a:r>
            <a:r>
              <a:rPr lang="en-US" sz="1400" dirty="0">
                <a:latin typeface="Lucida Sans" pitchFamily="34" charset="0"/>
              </a:rPr>
              <a:t> SMK3 (</a:t>
            </a:r>
            <a:r>
              <a:rPr lang="en-US" sz="1400" dirty="0" err="1">
                <a:latin typeface="Lucida Sans" pitchFamily="34" charset="0"/>
              </a:rPr>
              <a:t>sesuai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dengan</a:t>
            </a:r>
            <a:r>
              <a:rPr lang="en-US" sz="1400" dirty="0">
                <a:latin typeface="Lucida Sans" pitchFamily="34" charset="0"/>
              </a:rPr>
              <a:t> PP 50 </a:t>
            </a:r>
            <a:r>
              <a:rPr lang="en-US" sz="1400" dirty="0" err="1">
                <a:latin typeface="Lucida Sans" pitchFamily="34" charset="0"/>
              </a:rPr>
              <a:t>tahun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2012)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smtClean="0">
                <a:latin typeface="Lucida Sans" pitchFamily="34" charset="0"/>
              </a:rPr>
              <a:t>5 </a:t>
            </a:r>
            <a:r>
              <a:rPr lang="en-US" sz="1400" dirty="0" err="1">
                <a:latin typeface="Lucida Sans" pitchFamily="34" charset="0"/>
              </a:rPr>
              <a:t>prinsip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penerapan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smtClean="0">
                <a:latin typeface="Lucida Sans" pitchFamily="34" charset="0"/>
              </a:rPr>
              <a:t>SMK3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smtClean="0">
                <a:latin typeface="Lucida Sans" pitchFamily="34" charset="0"/>
              </a:rPr>
              <a:t>Risk </a:t>
            </a:r>
            <a:r>
              <a:rPr lang="en-US" sz="1400" dirty="0" err="1">
                <a:latin typeface="Lucida Sans" pitchFamily="34" charset="0"/>
              </a:rPr>
              <a:t>Manajemen</a:t>
            </a:r>
            <a:r>
              <a:rPr lang="en-US" sz="1400" dirty="0">
                <a:latin typeface="Lucida Sans" pitchFamily="34" charset="0"/>
              </a:rPr>
              <a:t> (</a:t>
            </a:r>
            <a:r>
              <a:rPr lang="en-US" sz="1400" dirty="0" err="1">
                <a:latin typeface="Lucida Sans" pitchFamily="34" charset="0"/>
              </a:rPr>
              <a:t>Identifikasi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Bahaya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dan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>
                <a:latin typeface="Lucida Sans" pitchFamily="34" charset="0"/>
              </a:rPr>
              <a:t>Penilaian</a:t>
            </a:r>
            <a:r>
              <a:rPr lang="en-US" sz="1400" dirty="0">
                <a:latin typeface="Lucida Sans" pitchFamily="34" charset="0"/>
              </a:rPr>
              <a:t> </a:t>
            </a:r>
            <a:r>
              <a:rPr lang="en-US" sz="1400" dirty="0" err="1" smtClean="0">
                <a:latin typeface="Lucida Sans" pitchFamily="34" charset="0"/>
              </a:rPr>
              <a:t>Resiko</a:t>
            </a:r>
            <a:r>
              <a:rPr lang="en-US" sz="1400" dirty="0" smtClean="0">
                <a:latin typeface="Lucida Sans" pitchFamily="34" charset="0"/>
              </a:rPr>
              <a:t>)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err="1" smtClean="0">
                <a:latin typeface="Lucida Sans" pitchFamily="34" charset="0"/>
              </a:rPr>
              <a:t>Kriteria-kriteria</a:t>
            </a:r>
            <a:r>
              <a:rPr lang="en-US" sz="1400" dirty="0" smtClean="0">
                <a:latin typeface="Lucida Sans" pitchFamily="34" charset="0"/>
              </a:rPr>
              <a:t> SMK3</a:t>
            </a:r>
          </a:p>
          <a:p>
            <a:pPr marL="723900" indent="-342900">
              <a:buFont typeface="+mj-lt"/>
              <a:buAutoNum type="arabicPeriod"/>
            </a:pPr>
            <a:r>
              <a:rPr lang="en-US" sz="1400" dirty="0" smtClean="0">
                <a:latin typeface="Lucida Sans" pitchFamily="34" charset="0"/>
              </a:rPr>
              <a:t>Work-shop</a:t>
            </a:r>
            <a:endParaRPr lang="en-US" sz="14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087" y="207409"/>
            <a:ext cx="8161361" cy="435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5593" y="4484716"/>
            <a:ext cx="8325134" cy="274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22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777" y="131079"/>
            <a:ext cx="7327680" cy="41549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err="1" smtClean="0"/>
              <a:t>Kegiatan-kegiatan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melaksanakan</a:t>
            </a:r>
            <a:r>
              <a:rPr lang="en-US" sz="3200" dirty="0" smtClean="0"/>
              <a:t> </a:t>
            </a:r>
            <a:r>
              <a:rPr lang="en-US" sz="3200" dirty="0" err="1" smtClean="0"/>
              <a:t>rencana</a:t>
            </a:r>
            <a:r>
              <a:rPr lang="en-US" sz="3200" dirty="0" smtClean="0"/>
              <a:t> K3:</a:t>
            </a:r>
          </a:p>
          <a:p>
            <a:endParaRPr lang="en-US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 smtClean="0"/>
              <a:t>pengendalian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perancangan</a:t>
            </a:r>
            <a:r>
              <a:rPr lang="en-US" sz="2000" dirty="0" smtClean="0"/>
              <a:t> </a:t>
            </a:r>
            <a:r>
              <a:rPr lang="en-US" sz="2000" dirty="0"/>
              <a:t>(design) dan </a:t>
            </a:r>
            <a:r>
              <a:rPr lang="en-US" sz="2000" dirty="0" err="1" smtClean="0"/>
              <a:t>rekayasa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/>
              <a:t>dan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penyerahan</a:t>
            </a:r>
            <a:r>
              <a:rPr lang="en-US" sz="2000" dirty="0" smtClean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 </a:t>
            </a:r>
            <a:r>
              <a:rPr lang="en-US" sz="2000" dirty="0" err="1"/>
              <a:t>pekerjaan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pembelian</a:t>
            </a:r>
            <a:r>
              <a:rPr lang="en-US" sz="2000" dirty="0" smtClean="0"/>
              <a:t>/</a:t>
            </a:r>
            <a:r>
              <a:rPr lang="en-US" sz="2000" dirty="0" err="1" smtClean="0"/>
              <a:t>pengadaan</a:t>
            </a:r>
            <a:r>
              <a:rPr lang="en-US" sz="2000" dirty="0" smtClean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dan </a:t>
            </a:r>
            <a:r>
              <a:rPr lang="en-US" sz="2000" dirty="0" err="1" smtClean="0"/>
              <a:t>jasa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produk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upaya</a:t>
            </a:r>
            <a:r>
              <a:rPr lang="en-US" sz="2000" dirty="0" smtClean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darurat</a:t>
            </a:r>
            <a:r>
              <a:rPr lang="en-US" sz="2000" dirty="0"/>
              <a:t> </a:t>
            </a:r>
            <a:r>
              <a:rPr lang="en-US" sz="2000" dirty="0" err="1"/>
              <a:t>kecelakaan</a:t>
            </a:r>
            <a:r>
              <a:rPr lang="en-US" sz="2000" dirty="0"/>
              <a:t> dan </a:t>
            </a:r>
            <a:r>
              <a:rPr lang="en-US" sz="2000" dirty="0" err="1"/>
              <a:t>bencana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; </a:t>
            </a:r>
            <a:r>
              <a:rPr lang="en-US" sz="2000" dirty="0" smtClean="0"/>
              <a:t>dan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 smtClean="0"/>
              <a:t>rencana</a:t>
            </a:r>
            <a:r>
              <a:rPr lang="en-US" sz="2000" dirty="0" smtClean="0"/>
              <a:t> </a:t>
            </a:r>
            <a:r>
              <a:rPr lang="en-US" sz="2000" dirty="0"/>
              <a:t>dan </a:t>
            </a:r>
            <a:r>
              <a:rPr lang="en-US" sz="2000" dirty="0" err="1"/>
              <a:t>pemulihan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darurat</a:t>
            </a:r>
            <a:r>
              <a:rPr lang="en-US" sz="2000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337" y="4364990"/>
            <a:ext cx="717502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000" b="1" u="sng" dirty="0" err="1" smtClean="0"/>
              <a:t>Dalam</a:t>
            </a:r>
            <a:r>
              <a:rPr lang="en-ID" sz="2000" b="1" u="sng" dirty="0" smtClean="0"/>
              <a:t> </a:t>
            </a:r>
            <a:r>
              <a:rPr lang="en-ID" sz="2000" b="1" u="sng" dirty="0" err="1" smtClean="0"/>
              <a:t>melakukan</a:t>
            </a:r>
            <a:r>
              <a:rPr lang="en-ID" sz="2000" b="1" u="sng" dirty="0" smtClean="0"/>
              <a:t> </a:t>
            </a:r>
            <a:r>
              <a:rPr lang="en-ID" sz="2000" b="1" u="sng" dirty="0" err="1" smtClean="0"/>
              <a:t>kegiata-kegiatan</a:t>
            </a:r>
            <a:r>
              <a:rPr lang="en-ID" sz="2000" b="1" u="sng" dirty="0" smtClean="0"/>
              <a:t> </a:t>
            </a:r>
            <a:r>
              <a:rPr lang="en-ID" sz="2000" b="1" u="sng" dirty="0" err="1" smtClean="0"/>
              <a:t>tersebut</a:t>
            </a:r>
            <a:r>
              <a:rPr lang="en-ID" sz="2000" b="1" u="sng" dirty="0" smtClean="0"/>
              <a:t> </a:t>
            </a:r>
            <a:r>
              <a:rPr lang="en-ID" sz="2000" b="1" u="sng" dirty="0" err="1" smtClean="0"/>
              <a:t>perusahaan</a:t>
            </a:r>
            <a:r>
              <a:rPr lang="en-ID" sz="2000" b="1" u="sng" dirty="0" smtClean="0"/>
              <a:t> </a:t>
            </a:r>
            <a:r>
              <a:rPr lang="en-ID" sz="2000" b="1" u="sng" dirty="0" err="1" smtClean="0"/>
              <a:t>harus</a:t>
            </a:r>
            <a:r>
              <a:rPr lang="en-ID" sz="2000" b="1" u="sng" dirty="0" smtClean="0"/>
              <a:t>:</a:t>
            </a:r>
            <a:endParaRPr lang="en-US" sz="2000" b="1" u="sng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menunjuk</a:t>
            </a:r>
            <a:r>
              <a:rPr lang="en-US" sz="2000" dirty="0" smtClean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kompetensi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dan </a:t>
            </a:r>
            <a:r>
              <a:rPr lang="en-US" sz="2000" dirty="0" err="1"/>
              <a:t>kewenangan</a:t>
            </a:r>
            <a:r>
              <a:rPr lang="en-US" sz="2000" dirty="0"/>
              <a:t> di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smtClean="0"/>
              <a:t>K3;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melibatkan</a:t>
            </a:r>
            <a:r>
              <a:rPr lang="en-US" sz="2000" dirty="0" smtClean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 smtClean="0"/>
              <a:t>pekerja</a:t>
            </a:r>
            <a:r>
              <a:rPr lang="en-US" sz="2000" dirty="0" smtClean="0"/>
              <a:t>/</a:t>
            </a:r>
            <a:r>
              <a:rPr lang="en-US" sz="2000" dirty="0" err="1" smtClean="0"/>
              <a:t>buruh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petunjuk</a:t>
            </a:r>
            <a:r>
              <a:rPr lang="en-US" sz="2000" dirty="0"/>
              <a:t> K3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dipatuhi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pekerja</a:t>
            </a:r>
            <a:r>
              <a:rPr lang="en-US" sz="2000" dirty="0"/>
              <a:t>/</a:t>
            </a:r>
            <a:r>
              <a:rPr lang="en-US" sz="2000" dirty="0" err="1"/>
              <a:t>buruh</a:t>
            </a:r>
            <a:r>
              <a:rPr lang="en-US" sz="2000" dirty="0"/>
              <a:t>, orang lain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pekerja</a:t>
            </a:r>
            <a:r>
              <a:rPr lang="en-US" sz="2000" dirty="0"/>
              <a:t>/</a:t>
            </a:r>
            <a:r>
              <a:rPr lang="en-US" sz="2000" dirty="0" err="1"/>
              <a:t>buruh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perusahaan</a:t>
            </a:r>
            <a:r>
              <a:rPr lang="en-US" sz="2000" dirty="0"/>
              <a:t>, dan </a:t>
            </a:r>
            <a:r>
              <a:rPr lang="en-US" sz="2000" dirty="0" err="1"/>
              <a:t>pihak</a:t>
            </a:r>
            <a:r>
              <a:rPr lang="en-US" sz="2000" dirty="0"/>
              <a:t> lain yang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pelaporan</a:t>
            </a:r>
            <a:r>
              <a:rPr lang="en-US" sz="2000" dirty="0"/>
              <a:t>; </a:t>
            </a:r>
            <a:r>
              <a:rPr lang="en-US" sz="2000" dirty="0" smtClean="0"/>
              <a:t>dan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mendokumentasikan</a:t>
            </a:r>
            <a:r>
              <a:rPr lang="en-US" sz="2000" dirty="0" smtClean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7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47" y="283739"/>
            <a:ext cx="3474724" cy="607187"/>
          </a:xfrm>
        </p:spPr>
        <p:txBody>
          <a:bodyPr/>
          <a:lstStyle/>
          <a:p>
            <a:r>
              <a:rPr lang="en-ID" dirty="0" err="1" smtClean="0"/>
              <a:t>Dokumentasi</a:t>
            </a:r>
            <a:r>
              <a:rPr lang="en-ID" dirty="0" smtClean="0"/>
              <a:t> k3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9" y="818049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dokumentasi</a:t>
            </a:r>
            <a:r>
              <a:rPr lang="en-ID" dirty="0" smtClean="0"/>
              <a:t> </a:t>
            </a:r>
            <a:r>
              <a:rPr lang="en-ID" dirty="0" err="1" smtClean="0"/>
              <a:t>diatur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prosedur</a:t>
            </a:r>
            <a:r>
              <a:rPr lang="en-ID" dirty="0" smtClean="0"/>
              <a:t> </a:t>
            </a:r>
            <a:r>
              <a:rPr lang="en-ID" dirty="0" err="1" smtClean="0"/>
              <a:t>kontrol</a:t>
            </a:r>
            <a:r>
              <a:rPr lang="en-ID" dirty="0" smtClean="0"/>
              <a:t> </a:t>
            </a:r>
            <a:r>
              <a:rPr lang="en-ID" dirty="0" err="1" smtClean="0"/>
              <a:t>dokumen</a:t>
            </a:r>
            <a:endParaRPr lang="en-ID" dirty="0" smtClean="0"/>
          </a:p>
          <a:p>
            <a:pPr marL="342900" indent="-342900">
              <a:buFontTx/>
              <a:buChar char="-"/>
            </a:pP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yang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didokumentasikan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/paling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meliputi</a:t>
            </a:r>
            <a:r>
              <a:rPr lang="en-ID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747" y="1962999"/>
            <a:ext cx="79562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K3 dan </a:t>
            </a:r>
            <a:r>
              <a:rPr lang="en-US" dirty="0" err="1"/>
              <a:t>standar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smtClean="0"/>
              <a:t>K3;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smtClean="0"/>
              <a:t>K3;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identifikasi</a:t>
            </a:r>
            <a:r>
              <a:rPr lang="en-US" dirty="0"/>
              <a:t>, </a:t>
            </a:r>
            <a:r>
              <a:rPr lang="en-US" dirty="0" err="1"/>
              <a:t>penilaian</a:t>
            </a:r>
            <a:r>
              <a:rPr lang="en-US" dirty="0"/>
              <a:t>, dan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smtClean="0"/>
              <a:t>K3;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/>
              <a:t>inspeksi</a:t>
            </a:r>
            <a:r>
              <a:rPr lang="en-US" dirty="0"/>
              <a:t>, </a:t>
            </a:r>
            <a:r>
              <a:rPr lang="en-US" dirty="0" err="1"/>
              <a:t>kalibrasi</a:t>
            </a:r>
            <a:r>
              <a:rPr lang="en-US" dirty="0"/>
              <a:t> dan </a:t>
            </a:r>
            <a:r>
              <a:rPr lang="en-US" dirty="0" err="1" smtClean="0"/>
              <a:t>pemeliharaan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smtClean="0"/>
              <a:t>data;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 smtClean="0"/>
              <a:t>komposisinya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dan </a:t>
            </a:r>
            <a:r>
              <a:rPr lang="en-US" dirty="0" err="1"/>
              <a:t>kontraktor</a:t>
            </a:r>
            <a:r>
              <a:rPr lang="en-US" dirty="0"/>
              <a:t>; </a:t>
            </a:r>
            <a:r>
              <a:rPr lang="en-US" dirty="0" smtClean="0"/>
              <a:t>dan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audit </a:t>
            </a:r>
            <a:r>
              <a:rPr lang="en-US" dirty="0"/>
              <a:t>dan </a:t>
            </a:r>
            <a:r>
              <a:rPr lang="en-US" dirty="0" err="1"/>
              <a:t>peninjauan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SMK3.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5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47" y="5016199"/>
            <a:ext cx="8348766" cy="607187"/>
          </a:xfrm>
        </p:spPr>
        <p:txBody>
          <a:bodyPr/>
          <a:lstStyle/>
          <a:p>
            <a:r>
              <a:rPr lang="en-ID" dirty="0" smtClean="0"/>
              <a:t>PRINSIP-4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951" y="6011942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ID" dirty="0" smtClean="0"/>
          </a:p>
          <a:p>
            <a:pPr fontAlgn="auto">
              <a:spcAft>
                <a:spcPts val="0"/>
              </a:spcAft>
            </a:pPr>
            <a:r>
              <a:rPr lang="en-ID" sz="4400" b="1" dirty="0" smtClean="0"/>
              <a:t>PEMANTAUAN DAN EVALUASI</a:t>
            </a:r>
          </a:p>
          <a:p>
            <a:pPr fontAlgn="auto">
              <a:spcAft>
                <a:spcPts val="0"/>
              </a:spcAft>
            </a:pPr>
            <a:r>
              <a:rPr lang="en-ID" sz="4400" b="1" dirty="0" smtClean="0"/>
              <a:t>KINERJA K3 </a:t>
            </a:r>
          </a:p>
          <a:p>
            <a:pPr fontAlgn="auto">
              <a:spcAft>
                <a:spcPts val="0"/>
              </a:spcAft>
            </a:pPr>
            <a:r>
              <a:rPr lang="en-ID" dirty="0" smtClean="0"/>
              <a:t>KESELAMATAN DAN KESEHATAN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767" y="1734009"/>
            <a:ext cx="38165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/>
              <a:t>Pemeriksaan</a:t>
            </a:r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err="1" smtClean="0"/>
              <a:t>Pengujian</a:t>
            </a:r>
            <a:r>
              <a:rPr lang="en-US" sz="3200" dirty="0"/>
              <a:t>, </a:t>
            </a:r>
            <a:r>
              <a:rPr lang="en-US" sz="3200" dirty="0" smtClean="0"/>
              <a:t>dan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/>
              <a:t>Pengukuran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14867" y="2497309"/>
            <a:ext cx="379783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Audit Internal SMK3 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7631296" y="876534"/>
            <a:ext cx="924829" cy="139178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 flipV="1">
            <a:off x="1915423" y="818049"/>
            <a:ext cx="1098904" cy="756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7574" y="890935"/>
            <a:ext cx="61064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1.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670457" y="1630819"/>
            <a:ext cx="705035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123" y="245019"/>
            <a:ext cx="4848664" cy="1260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i-FI" sz="2800" dirty="0"/>
              <a:t>Pemantauan dan evaluasi kinerja K3 dilaksanakan di perusahaan meliputi: </a:t>
            </a:r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478" y="3489599"/>
            <a:ext cx="2703426" cy="406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7949" y="3525387"/>
            <a:ext cx="2908568" cy="393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43" y="210862"/>
            <a:ext cx="8348766" cy="607187"/>
          </a:xfrm>
        </p:spPr>
        <p:txBody>
          <a:bodyPr/>
          <a:lstStyle/>
          <a:p>
            <a:r>
              <a:rPr lang="fi-FI" sz="3200" dirty="0"/>
              <a:t>evaluasi kinerja K3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43" y="760100"/>
            <a:ext cx="8348766" cy="897579"/>
          </a:xfrm>
        </p:spPr>
        <p:txBody>
          <a:bodyPr/>
          <a:lstStyle/>
          <a:p>
            <a:pPr marL="285719" indent="-285719">
              <a:buFont typeface="Wingdings" pitchFamily="2" charset="2"/>
              <a:buChar char="Ø"/>
            </a:pPr>
            <a:r>
              <a:rPr lang="en-US" dirty="0" err="1">
                <a:latin typeface="Trebuchet MS" pitchFamily="34" charset="0"/>
              </a:rPr>
              <a:t>Evaluasi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Pemenuhan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Peraturan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Perudangan</a:t>
            </a:r>
            <a:endParaRPr lang="en-US" dirty="0">
              <a:latin typeface="Trebuchet MS" pitchFamily="34" charset="0"/>
            </a:endParaRPr>
          </a:p>
          <a:p>
            <a:pPr marL="285719" indent="-285719">
              <a:buFont typeface="Wingdings" pitchFamily="2" charset="2"/>
              <a:buChar char="Ø"/>
            </a:pPr>
            <a:r>
              <a:rPr lang="en-US" dirty="0" err="1">
                <a:latin typeface="Trebuchet MS" pitchFamily="34" charset="0"/>
              </a:rPr>
              <a:t>Ketidaksesuaian</a:t>
            </a:r>
            <a:r>
              <a:rPr lang="en-US" dirty="0">
                <a:latin typeface="Trebuchet MS" pitchFamily="34" charset="0"/>
              </a:rPr>
              <a:t>, </a:t>
            </a:r>
            <a:r>
              <a:rPr lang="en-US" dirty="0" err="1">
                <a:latin typeface="Trebuchet MS" pitchFamily="34" charset="0"/>
              </a:rPr>
              <a:t>tindakan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perbaikan</a:t>
            </a:r>
            <a:r>
              <a:rPr lang="en-US" dirty="0">
                <a:latin typeface="Trebuchet MS" pitchFamily="34" charset="0"/>
              </a:rPr>
              <a:t> dan </a:t>
            </a:r>
            <a:r>
              <a:rPr lang="en-US" dirty="0" err="1">
                <a:latin typeface="Trebuchet MS" pitchFamily="34" charset="0"/>
              </a:rPr>
              <a:t>pencegahan</a:t>
            </a:r>
            <a:r>
              <a:rPr lang="en-US" dirty="0">
                <a:latin typeface="Trebuchet MS" pitchFamily="34" charset="0"/>
              </a:rPr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4427" y="1632052"/>
            <a:ext cx="6571047" cy="59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8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47" y="5016199"/>
            <a:ext cx="8348766" cy="607187"/>
          </a:xfrm>
        </p:spPr>
        <p:txBody>
          <a:bodyPr/>
          <a:lstStyle/>
          <a:p>
            <a:r>
              <a:rPr lang="en-ID" dirty="0" smtClean="0"/>
              <a:t>PRINSIP-5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3417" y="6008489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ID" dirty="0" smtClean="0"/>
          </a:p>
          <a:p>
            <a:pPr fontAlgn="auto">
              <a:spcAft>
                <a:spcPts val="0"/>
              </a:spcAft>
            </a:pPr>
            <a:r>
              <a:rPr lang="en-ID" sz="4400" b="1" dirty="0"/>
              <a:t>PENINJAUAN DAN PENINGKATAN  KINERJA </a:t>
            </a:r>
            <a:r>
              <a:rPr lang="en-ID" sz="4400" b="1" dirty="0" smtClean="0"/>
              <a:t>SMK3</a:t>
            </a:r>
          </a:p>
          <a:p>
            <a:pPr fontAlgn="auto">
              <a:spcAft>
                <a:spcPts val="0"/>
              </a:spcAft>
            </a:pPr>
            <a:r>
              <a:rPr lang="en-ID" dirty="0" smtClean="0"/>
              <a:t>KESELAMATAN DAN KESEHATAN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979" y="512729"/>
            <a:ext cx="95023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Tinjauan</a:t>
            </a:r>
            <a:r>
              <a:rPr lang="en-US" sz="4400" dirty="0"/>
              <a:t> </a:t>
            </a:r>
            <a:r>
              <a:rPr lang="en-US" sz="4400" dirty="0" err="1"/>
              <a:t>ulang</a:t>
            </a:r>
            <a:r>
              <a:rPr lang="en-US" sz="4400" dirty="0"/>
              <a:t> </a:t>
            </a:r>
            <a:r>
              <a:rPr lang="en-US" sz="4400" dirty="0" err="1"/>
              <a:t>penerapan</a:t>
            </a:r>
            <a:r>
              <a:rPr lang="en-US" sz="4400" dirty="0"/>
              <a:t> SMK3, paling </a:t>
            </a:r>
            <a:r>
              <a:rPr lang="en-US" sz="4400" dirty="0" err="1"/>
              <a:t>sedikit</a:t>
            </a:r>
            <a:r>
              <a:rPr lang="en-US" sz="4400" dirty="0"/>
              <a:t> </a:t>
            </a:r>
            <a:r>
              <a:rPr lang="en-US" sz="4400" dirty="0" err="1"/>
              <a:t>meliputi</a:t>
            </a:r>
            <a:r>
              <a:rPr lang="en-US" sz="4400" dirty="0"/>
              <a:t>:  </a:t>
            </a:r>
            <a:endParaRPr lang="en-US" sz="4400" dirty="0" smtClean="0"/>
          </a:p>
          <a:p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/>
              <a:t>evaluasi</a:t>
            </a:r>
            <a:r>
              <a:rPr lang="en-US" sz="3600" dirty="0" smtClean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kebijakan</a:t>
            </a:r>
            <a:r>
              <a:rPr lang="en-US" sz="3600" dirty="0"/>
              <a:t> </a:t>
            </a:r>
            <a:r>
              <a:rPr lang="en-US" sz="3600" dirty="0" smtClean="0"/>
              <a:t>K3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/>
              <a:t>tujuan</a:t>
            </a:r>
            <a:r>
              <a:rPr lang="en-US" sz="3600" dirty="0"/>
              <a:t>, </a:t>
            </a:r>
            <a:r>
              <a:rPr lang="en-US" sz="3600" dirty="0" err="1"/>
              <a:t>sasaran</a:t>
            </a:r>
            <a:r>
              <a:rPr lang="en-US" sz="3600" dirty="0"/>
              <a:t> dan </a:t>
            </a:r>
            <a:r>
              <a:rPr lang="en-US" sz="3600" dirty="0" err="1"/>
              <a:t>kinerja</a:t>
            </a:r>
            <a:r>
              <a:rPr lang="en-US" sz="3600" dirty="0"/>
              <a:t> K3;  </a:t>
            </a: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/>
              <a:t>hasil</a:t>
            </a:r>
            <a:r>
              <a:rPr lang="en-US" sz="3600" dirty="0" smtClean="0"/>
              <a:t> </a:t>
            </a:r>
            <a:r>
              <a:rPr lang="en-US" sz="3600" dirty="0" err="1"/>
              <a:t>temuan</a:t>
            </a:r>
            <a:r>
              <a:rPr lang="en-US" sz="3600" dirty="0"/>
              <a:t> audit SMK3; </a:t>
            </a:r>
            <a:r>
              <a:rPr lang="en-US" sz="3600" dirty="0" smtClean="0"/>
              <a:t>dan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 smtClean="0"/>
              <a:t>evaluasi</a:t>
            </a:r>
            <a:r>
              <a:rPr lang="en-US" sz="3600" dirty="0" smtClean="0"/>
              <a:t> </a:t>
            </a:r>
            <a:r>
              <a:rPr lang="en-US" sz="3600" dirty="0" err="1"/>
              <a:t>efektifitas</a:t>
            </a:r>
            <a:r>
              <a:rPr lang="en-US" sz="3600" dirty="0"/>
              <a:t> </a:t>
            </a:r>
            <a:r>
              <a:rPr lang="en-US" sz="3600" dirty="0" err="1"/>
              <a:t>penerapan</a:t>
            </a:r>
            <a:r>
              <a:rPr lang="en-US" sz="3600" dirty="0"/>
              <a:t> SMK3, dan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pengembangan</a:t>
            </a:r>
            <a:r>
              <a:rPr lang="en-US" sz="3600" dirty="0"/>
              <a:t> SMK3.  </a:t>
            </a:r>
          </a:p>
        </p:txBody>
      </p:sp>
    </p:spTree>
    <p:extLst>
      <p:ext uri="{BB962C8B-B14F-4D97-AF65-F5344CB8AC3E}">
        <p14:creationId xmlns:p14="http://schemas.microsoft.com/office/powerpoint/2010/main" val="98988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43" y="6240932"/>
            <a:ext cx="8348766" cy="607187"/>
          </a:xfrm>
        </p:spPr>
        <p:txBody>
          <a:bodyPr/>
          <a:lstStyle/>
          <a:p>
            <a:r>
              <a:rPr lang="en-ID" dirty="0" smtClean="0"/>
              <a:t>SELAMAT BELAJAR DAN TERIMA KASIH ATAS PERHATIANNYA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6436865" y="791782"/>
            <a:ext cx="2378542" cy="636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ID" sz="2200" b="1" dirty="0">
                <a:solidFill>
                  <a:schemeClr val="bg1"/>
                </a:solidFill>
                <a:latin typeface="Calibri" pitchFamily="34" charset="0"/>
              </a:rPr>
              <a:t>SERTIFIKASI SMK3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075237" y="1734009"/>
            <a:ext cx="4754829" cy="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3992" y="873980"/>
            <a:ext cx="4202960" cy="1056816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101360" tIns="50679" rIns="101360" bIns="50679" numCol="1" anchor="ctr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b="1" dirty="0" err="1" smtClean="0"/>
              <a:t>Sistem</a:t>
            </a:r>
            <a:r>
              <a:rPr lang="en-US" sz="1800" b="1" dirty="0" smtClean="0"/>
              <a:t> </a:t>
            </a:r>
            <a:r>
              <a:rPr lang="en-US" sz="1800" b="1" dirty="0" err="1"/>
              <a:t>Manajemen</a:t>
            </a:r>
            <a:r>
              <a:rPr lang="en-US" sz="1800" b="1" dirty="0"/>
              <a:t> </a:t>
            </a:r>
            <a:r>
              <a:rPr lang="en-US" sz="1800" b="1" dirty="0" err="1"/>
              <a:t>Keselamatan</a:t>
            </a:r>
            <a:r>
              <a:rPr lang="en-US" sz="1800" b="1" dirty="0"/>
              <a:t> dan </a:t>
            </a:r>
            <a:r>
              <a:rPr lang="en-US" sz="1800" b="1" dirty="0" err="1"/>
              <a:t>Kesehatan</a:t>
            </a:r>
            <a:r>
              <a:rPr lang="en-US" sz="1800" b="1" dirty="0"/>
              <a:t> </a:t>
            </a:r>
            <a:r>
              <a:rPr lang="en-US" sz="1800" b="1" dirty="0" err="1"/>
              <a:t>Kerja</a:t>
            </a:r>
            <a:r>
              <a:rPr lang="en-US" sz="1800" b="1" dirty="0"/>
              <a:t> </a:t>
            </a: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19881" y="6944080"/>
            <a:ext cx="1099636" cy="337326"/>
          </a:xfrm>
          <a:ln>
            <a:miter lim="800000"/>
            <a:headEnd/>
            <a:tailEnd/>
          </a:ln>
        </p:spPr>
        <p:txBody>
          <a:bodyPr wrap="square" lIns="101360" tIns="50679" rIns="101360" bIns="50679" numCol="1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BDE82-96FC-4F16-8FAE-3D63965D001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  <p:sp>
        <p:nvSpPr>
          <p:cNvPr id="386063" name="Rectangle 18"/>
          <p:cNvSpPr>
            <a:spLocks noChangeArrowheads="1"/>
          </p:cNvSpPr>
          <p:nvPr/>
        </p:nvSpPr>
        <p:spPr bwMode="auto">
          <a:xfrm>
            <a:off x="758810" y="6460715"/>
            <a:ext cx="664537" cy="550560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/>
            <a:r>
              <a:rPr lang="en-ID" sz="2200" b="1" dirty="0">
                <a:solidFill>
                  <a:srgbClr val="0099FF"/>
                </a:solidFill>
                <a:latin typeface="Calibri" pitchFamily="34" charset="0"/>
              </a:rPr>
              <a:t>1.</a:t>
            </a:r>
            <a:endParaRPr lang="en-GB" sz="2200" b="1" dirty="0">
              <a:solidFill>
                <a:srgbClr val="0099FF"/>
              </a:solidFill>
              <a:latin typeface="Calibri" pitchFamily="34" charset="0"/>
            </a:endParaRPr>
          </a:p>
        </p:txBody>
      </p:sp>
      <p:sp>
        <p:nvSpPr>
          <p:cNvPr id="386065" name="Text Box 21"/>
          <p:cNvSpPr txBox="1">
            <a:spLocks noChangeArrowheads="1"/>
          </p:cNvSpPr>
          <p:nvPr/>
        </p:nvSpPr>
        <p:spPr bwMode="auto">
          <a:xfrm>
            <a:off x="1585989" y="6495856"/>
            <a:ext cx="7917673" cy="83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60" tIns="50679" rIns="101360" bIns="50679">
            <a:spAutoFit/>
          </a:bodyPr>
          <a:lstStyle/>
          <a:p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Peserta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paham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dasar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prinsip-prinsip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implementasi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Manajemen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Keselamatan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Kesehatan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(SMK3) di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perusahaan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FontTx/>
              <a:buChar char="-"/>
            </a:pPr>
            <a:endParaRPr lang="en-GB" sz="1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6072" name="Rectangle 35"/>
          <p:cNvSpPr>
            <a:spLocks noChangeArrowheads="1"/>
          </p:cNvSpPr>
          <p:nvPr/>
        </p:nvSpPr>
        <p:spPr bwMode="auto">
          <a:xfrm>
            <a:off x="1416143" y="5800796"/>
            <a:ext cx="664537" cy="47436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libri" pitchFamily="34" charset="0"/>
              </a:rPr>
              <a:t>2.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2105247" y="5092532"/>
            <a:ext cx="680092" cy="4704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ID" sz="2200" b="1" dirty="0">
                <a:solidFill>
                  <a:schemeClr val="bg1"/>
                </a:solidFill>
                <a:latin typeface="Calibri" pitchFamily="34" charset="0"/>
              </a:rPr>
              <a:t>3.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082948" y="2985287"/>
            <a:ext cx="638162" cy="102733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ID" sz="2200" b="1" dirty="0">
                <a:solidFill>
                  <a:schemeClr val="bg1"/>
                </a:solidFill>
                <a:latin typeface="Calibri" pitchFamily="34" charset="0"/>
              </a:rPr>
              <a:t>5.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2861671" y="5016199"/>
            <a:ext cx="5671252" cy="61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60" tIns="50679" rIns="101360" bIns="50679">
            <a:spAutoFit/>
          </a:bodyPr>
          <a:lstStyle/>
          <a:p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Pengenalan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interpretasi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Manajemen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Keselamatan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Kesehatan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(SMK3)</a:t>
            </a:r>
            <a:endParaRPr lang="en-US" sz="1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3014327" y="4252899"/>
            <a:ext cx="839629" cy="527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ID" sz="2200" b="1" dirty="0">
                <a:solidFill>
                  <a:schemeClr val="bg1"/>
                </a:solidFill>
                <a:latin typeface="Calibri" pitchFamily="34" charset="0"/>
              </a:rPr>
              <a:t>4.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922577" y="2715872"/>
            <a:ext cx="3022591" cy="138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60" tIns="50679" rIns="101360" bIns="50679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Penyusunan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SMK3:</a:t>
            </a:r>
          </a:p>
          <a:p>
            <a:pPr marL="285719" indent="-285719">
              <a:buFontTx/>
              <a:buChar char="-"/>
            </a:pPr>
            <a:r>
              <a:rPr lang="en-ID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Manual K3</a:t>
            </a:r>
          </a:p>
          <a:p>
            <a:pPr marL="285719" indent="-285719">
              <a:buFontTx/>
              <a:buChar char="-"/>
            </a:pPr>
            <a:r>
              <a:rPr lang="en-ID" sz="16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Prosedur</a:t>
            </a:r>
            <a:r>
              <a:rPr lang="en-ID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K3</a:t>
            </a:r>
          </a:p>
          <a:p>
            <a:pPr marL="285719" indent="-285719">
              <a:buFontTx/>
              <a:buChar char="-"/>
            </a:pPr>
            <a:r>
              <a:rPr lang="en-ID" sz="16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Petunjuk</a:t>
            </a:r>
            <a:r>
              <a:rPr lang="en-ID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ID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Aman</a:t>
            </a:r>
            <a:endParaRPr lang="en-ID" sz="16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19" indent="-285719">
              <a:buFontTx/>
              <a:buChar char="-"/>
            </a:pPr>
            <a:r>
              <a:rPr lang="en-ID" sz="16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Catatan</a:t>
            </a:r>
            <a:r>
              <a:rPr lang="en-ID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K3</a:t>
            </a:r>
            <a:endParaRPr lang="en-US" sz="16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56101" y="5703169"/>
            <a:ext cx="6528701" cy="61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60" tIns="50679" rIns="101360" bIns="50679">
            <a:spAutoFit/>
          </a:bodyPr>
          <a:lstStyle/>
          <a:p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Mengerti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penerapan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Manajemen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Keselamatan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Kesehatan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(SMK3)</a:t>
            </a:r>
            <a:endParaRPr lang="en-GB" sz="1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5075237" y="1940851"/>
            <a:ext cx="686970" cy="4801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ID" sz="2200" b="1" dirty="0">
                <a:solidFill>
                  <a:schemeClr val="bg1"/>
                </a:solidFill>
                <a:latin typeface="Calibri" pitchFamily="34" charset="0"/>
              </a:rPr>
              <a:t>6.</a:t>
            </a:r>
            <a:endParaRPr lang="en-GB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6067527" y="1952979"/>
            <a:ext cx="2514857" cy="468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lIns="101360" tIns="50679" rIns="101360" bIns="50679" anchor="ctr"/>
          <a:lstStyle/>
          <a:p>
            <a:pPr algn="ctr"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</a:rPr>
              <a:t>Implementasi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ID" sz="2000" dirty="0" smtClean="0">
                <a:solidFill>
                  <a:schemeClr val="bg1"/>
                </a:solidFill>
                <a:latin typeface="Calibri" pitchFamily="34" charset="0"/>
              </a:rPr>
              <a:t>SMK3</a:t>
            </a:r>
            <a:endParaRPr lang="en-GB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4006617" y="4253974"/>
            <a:ext cx="3577373" cy="53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60" tIns="50679" rIns="101360" bIns="50679">
            <a:spAutoFit/>
          </a:bodyPr>
          <a:lstStyle/>
          <a:p>
            <a:pPr marL="197088" indent="-197088">
              <a:buFontTx/>
              <a:buChar char="-"/>
            </a:pPr>
            <a:r>
              <a:rPr lang="en-US" sz="1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Tinjauan</a:t>
            </a:r>
            <a:r>
              <a:rPr lang="en-US" sz="1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awal</a:t>
            </a:r>
            <a:r>
              <a:rPr lang="en-US" sz="1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/Gap </a:t>
            </a:r>
            <a:r>
              <a:rPr lang="en-US" sz="1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analisa</a:t>
            </a:r>
            <a:endParaRPr lang="en-US" sz="1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97088" indent="-197088">
              <a:buFontTx/>
              <a:buChar char="-"/>
            </a:pPr>
            <a:r>
              <a:rPr lang="en-ID" sz="1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Pemenuhan</a:t>
            </a:r>
            <a:r>
              <a:rPr lang="en-ID" sz="1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kriteria-kriteria</a:t>
            </a:r>
            <a:r>
              <a:rPr lang="en-ID" sz="1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SMK3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48097" y="6341480"/>
            <a:ext cx="920016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82408" y="5703170"/>
            <a:ext cx="8649732" cy="175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45709" y="4916869"/>
            <a:ext cx="787381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61671" y="4087159"/>
            <a:ext cx="6957850" cy="1308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35607" y="2528340"/>
            <a:ext cx="558391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ymail_attachmentId3642" descr="98580aa2-acd7-41e1-ae8c-33569843878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78" y="2441871"/>
            <a:ext cx="1868071" cy="157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p Arrow 5"/>
          <p:cNvSpPr/>
          <p:nvPr/>
        </p:nvSpPr>
        <p:spPr>
          <a:xfrm rot="2586334" flipH="1">
            <a:off x="2975473" y="-655176"/>
            <a:ext cx="307486" cy="8774138"/>
          </a:xfrm>
          <a:prstGeom prst="upArrow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832143" y="423855"/>
            <a:ext cx="16119" cy="688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6377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098367" y="3871118"/>
            <a:ext cx="5945038" cy="1066801"/>
          </a:xfrm>
        </p:spPr>
        <p:txBody>
          <a:bodyPr/>
          <a:lstStyle/>
          <a:p>
            <a:pPr algn="ctr">
              <a:defRPr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Keselamatan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Kesehatan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endParaRPr lang="en-US" sz="2000" dirty="0"/>
          </a:p>
        </p:txBody>
      </p:sp>
      <p:pic>
        <p:nvPicPr>
          <p:cNvPr id="16390" name="ymail_attachmentId3642" descr="98580aa2-acd7-41e1-ae8c-33569843878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7089" y="2681369"/>
            <a:ext cx="1868071" cy="157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70040" y="5855829"/>
            <a:ext cx="7585957" cy="15696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3487" y="2268319"/>
            <a:ext cx="3048000" cy="255453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2000" dirty="0"/>
              <a:t>K3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keselamatan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upaya</a:t>
            </a:r>
            <a:r>
              <a:rPr lang="en-US" sz="2000" dirty="0"/>
              <a:t> </a:t>
            </a:r>
            <a:r>
              <a:rPr lang="en-US" sz="2000" dirty="0" err="1"/>
              <a:t>pencegahan</a:t>
            </a:r>
            <a:r>
              <a:rPr lang="en-US" sz="2000" dirty="0"/>
              <a:t> </a:t>
            </a:r>
            <a:r>
              <a:rPr lang="en-US" sz="2000" dirty="0" err="1"/>
              <a:t>kecelakaan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2238" y="899320"/>
            <a:ext cx="3124201" cy="46949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Penerapan</a:t>
            </a:r>
            <a:r>
              <a:rPr lang="en-US" sz="1600" dirty="0">
                <a:solidFill>
                  <a:schemeClr val="tx1"/>
                </a:solidFill>
              </a:rPr>
              <a:t> SMK3 </a:t>
            </a:r>
            <a:r>
              <a:rPr lang="en-US" sz="1600" dirty="0" err="1">
                <a:solidFill>
                  <a:schemeClr val="tx1"/>
                </a:solidFill>
              </a:rPr>
              <a:t>bertujuan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:  </a:t>
            </a:r>
          </a:p>
          <a:p>
            <a:pPr marL="342863" indent="-342863">
              <a:buFont typeface="+mj-lt"/>
              <a:buAutoNum type="alphaLcPeriod"/>
            </a:pPr>
            <a:r>
              <a:rPr lang="en-US" sz="1600" dirty="0" err="1">
                <a:solidFill>
                  <a:schemeClr val="tx1"/>
                </a:solidFill>
              </a:rPr>
              <a:t>meningkatkan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efektifitas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perlindungan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keselamatan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kesehatan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kerja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terencana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terukur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terstruktur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terintegrasi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</a:p>
          <a:p>
            <a:pPr marL="342863" indent="-342863">
              <a:buFont typeface="+mj-lt"/>
              <a:buAutoNum type="alphaLcPeriod"/>
            </a:pPr>
            <a:r>
              <a:rPr lang="en-US" sz="1600" dirty="0" err="1">
                <a:solidFill>
                  <a:schemeClr val="tx1"/>
                </a:solidFill>
              </a:rPr>
              <a:t>mencegah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mengurangi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kecelakaan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kerja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penyakit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akibat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kerja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melibatkan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unsur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manajemen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pekerja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buruh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atau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serikat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pekerja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serikat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buruh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r>
              <a:rPr lang="en-US" sz="1600" dirty="0" err="1">
                <a:solidFill>
                  <a:schemeClr val="tx1"/>
                </a:solidFill>
              </a:rPr>
              <a:t>serta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863" indent="-342863">
              <a:buFont typeface="+mj-lt"/>
              <a:buAutoNum type="alphaLcPeriod"/>
            </a:pPr>
            <a:r>
              <a:rPr lang="en-US" sz="1600" dirty="0" err="1">
                <a:solidFill>
                  <a:schemeClr val="tx1"/>
                </a:solidFill>
              </a:rPr>
              <a:t>menciptakan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tempat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kerja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aman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nyaman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efisien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mendorong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produktivitas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Down Arrow 7"/>
          <p:cNvSpPr/>
          <p:nvPr/>
        </p:nvSpPr>
        <p:spPr>
          <a:xfrm>
            <a:off x="4803560" y="5135981"/>
            <a:ext cx="609601" cy="33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6205697" y="3362917"/>
            <a:ext cx="609600" cy="33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>
            <a:off x="3584360" y="3362916"/>
            <a:ext cx="609600" cy="33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54448" y="289720"/>
            <a:ext cx="4673989" cy="1631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2000" dirty="0"/>
              <a:t>Perusahaan yang </a:t>
            </a:r>
            <a:r>
              <a:rPr lang="en-US" sz="2000" dirty="0" err="1"/>
              <a:t>mempekerjakan</a:t>
            </a:r>
            <a:r>
              <a:rPr lang="en-US" sz="2000" dirty="0"/>
              <a:t> </a:t>
            </a:r>
            <a:r>
              <a:rPr lang="en-US" sz="2000" dirty="0" err="1"/>
              <a:t>pekerja</a:t>
            </a:r>
            <a:r>
              <a:rPr lang="en-US" sz="2000" dirty="0"/>
              <a:t>/</a:t>
            </a:r>
            <a:r>
              <a:rPr lang="en-US" sz="2000" dirty="0" err="1"/>
              <a:t>buruh</a:t>
            </a:r>
            <a:r>
              <a:rPr lang="en-US" sz="2000" dirty="0"/>
              <a:t> paling </a:t>
            </a:r>
            <a:r>
              <a:rPr lang="en-US" sz="2000" dirty="0" err="1"/>
              <a:t>sedikit</a:t>
            </a:r>
            <a:r>
              <a:rPr lang="en-US" sz="2000" dirty="0"/>
              <a:t> 100 (</a:t>
            </a:r>
            <a:r>
              <a:rPr lang="en-US" sz="2000" dirty="0" err="1"/>
              <a:t>seratus</a:t>
            </a:r>
            <a:r>
              <a:rPr lang="en-US" sz="2000" dirty="0"/>
              <a:t>) orang, </a:t>
            </a:r>
            <a:r>
              <a:rPr lang="en-US" sz="2000" dirty="0" err="1"/>
              <a:t>atau</a:t>
            </a:r>
            <a:r>
              <a:rPr lang="en-US" sz="2000" dirty="0"/>
              <a:t> 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potensi</a:t>
            </a:r>
            <a:r>
              <a:rPr lang="en-US" sz="2000" dirty="0"/>
              <a:t> </a:t>
            </a:r>
            <a:r>
              <a:rPr lang="en-US" sz="2000" dirty="0" err="1"/>
              <a:t>bahaya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SMK3 di </a:t>
            </a:r>
            <a:r>
              <a:rPr lang="en-US" sz="2000" dirty="0" err="1"/>
              <a:t>perusahaannya</a:t>
            </a:r>
            <a:r>
              <a:rPr lang="en-US" sz="2000" dirty="0"/>
              <a:t>.  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803560" y="2118520"/>
            <a:ext cx="609601" cy="335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447" y="2713311"/>
            <a:ext cx="23415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7" tIns="48373" rIns="96747" bIns="48373" anchor="ctr"/>
          <a:lstStyle/>
          <a:p>
            <a:pPr defTabSz="966685" eaLnBrk="0" hangingPunct="0"/>
            <a:r>
              <a:rPr lang="en-US" sz="3200" dirty="0" err="1" smtClean="0">
                <a:latin typeface="Trebuchet MS" pitchFamily="34" charset="0"/>
              </a:rPr>
              <a:t>P</a:t>
            </a:r>
            <a:r>
              <a:rPr lang="en-US" sz="1900" dirty="0" err="1" smtClean="0">
                <a:latin typeface="Trebuchet MS" pitchFamily="34" charset="0"/>
              </a:rPr>
              <a:t>eninjauan</a:t>
            </a:r>
            <a:r>
              <a:rPr lang="en-US" sz="1900" dirty="0" smtClean="0">
                <a:latin typeface="Trebuchet MS" pitchFamily="34" charset="0"/>
              </a:rPr>
              <a:t> </a:t>
            </a:r>
            <a:r>
              <a:rPr lang="en-US" sz="1900" dirty="0" err="1">
                <a:latin typeface="Trebuchet MS" pitchFamily="34" charset="0"/>
              </a:rPr>
              <a:t>dan</a:t>
            </a:r>
            <a:r>
              <a:rPr lang="en-US" sz="1900" dirty="0">
                <a:latin typeface="Trebuchet MS" pitchFamily="34" charset="0"/>
              </a:rPr>
              <a:t> </a:t>
            </a:r>
          </a:p>
          <a:p>
            <a:pPr defTabSz="966685" eaLnBrk="0" hangingPunct="0"/>
            <a:r>
              <a:rPr lang="en-US" sz="1900" dirty="0" err="1">
                <a:latin typeface="Trebuchet MS" pitchFamily="34" charset="0"/>
              </a:rPr>
              <a:t>Peningkatan</a:t>
            </a:r>
            <a:r>
              <a:rPr lang="en-US" sz="1900" dirty="0">
                <a:latin typeface="Trebuchet MS" pitchFamily="34" charset="0"/>
              </a:rPr>
              <a:t> </a:t>
            </a:r>
          </a:p>
          <a:p>
            <a:pPr defTabSz="966685" eaLnBrk="0" hangingPunct="0"/>
            <a:r>
              <a:rPr lang="en-US" sz="1900" dirty="0" err="1">
                <a:latin typeface="Trebuchet MS" pitchFamily="34" charset="0"/>
              </a:rPr>
              <a:t>Kinerja</a:t>
            </a:r>
            <a:r>
              <a:rPr lang="en-US" sz="1900" dirty="0">
                <a:latin typeface="Trebuchet MS" pitchFamily="34" charset="0"/>
              </a:rPr>
              <a:t> SMK3 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114068" y="207409"/>
            <a:ext cx="7930329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55" tIns="53627" rIns="107255" bIns="53627" anchor="ctr"/>
          <a:lstStyle/>
          <a:p>
            <a:pPr algn="ctr" defTabSz="1071449"/>
            <a:r>
              <a:rPr lang="en-ID" sz="3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 PRINSIP SISTEM </a:t>
            </a:r>
            <a:r>
              <a:rPr lang="en-ID" sz="36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MANAJEMEN K3</a:t>
            </a:r>
            <a:endParaRPr lang="en-US" sz="36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439" name="Freeform 10"/>
          <p:cNvSpPr>
            <a:spLocks/>
          </p:cNvSpPr>
          <p:nvPr/>
        </p:nvSpPr>
        <p:spPr bwMode="auto">
          <a:xfrm>
            <a:off x="2527303" y="1627189"/>
            <a:ext cx="1682751" cy="1811337"/>
          </a:xfrm>
          <a:custGeom>
            <a:avLst/>
            <a:gdLst>
              <a:gd name="T0" fmla="*/ 0 w 1034"/>
              <a:gd name="T1" fmla="*/ 2147483647 h 1031"/>
              <a:gd name="T2" fmla="*/ 2147483647 w 1034"/>
              <a:gd name="T3" fmla="*/ 2147483647 h 1031"/>
              <a:gd name="T4" fmla="*/ 2147483647 w 1034"/>
              <a:gd name="T5" fmla="*/ 2147483647 h 1031"/>
              <a:gd name="T6" fmla="*/ 2147483647 w 1034"/>
              <a:gd name="T7" fmla="*/ 2147483647 h 1031"/>
              <a:gd name="T8" fmla="*/ 2147483647 w 1034"/>
              <a:gd name="T9" fmla="*/ 2147483647 h 1031"/>
              <a:gd name="T10" fmla="*/ 2147483647 w 1034"/>
              <a:gd name="T11" fmla="*/ 2147483647 h 1031"/>
              <a:gd name="T12" fmla="*/ 2147483647 w 1034"/>
              <a:gd name="T13" fmla="*/ 2147483647 h 1031"/>
              <a:gd name="T14" fmla="*/ 2147483647 w 1034"/>
              <a:gd name="T15" fmla="*/ 2147483647 h 1031"/>
              <a:gd name="T16" fmla="*/ 2147483647 w 1034"/>
              <a:gd name="T17" fmla="*/ 2147483647 h 1031"/>
              <a:gd name="T18" fmla="*/ 2147483647 w 1034"/>
              <a:gd name="T19" fmla="*/ 2147483647 h 1031"/>
              <a:gd name="T20" fmla="*/ 2147483647 w 1034"/>
              <a:gd name="T21" fmla="*/ 2147483647 h 1031"/>
              <a:gd name="T22" fmla="*/ 2147483647 w 1034"/>
              <a:gd name="T23" fmla="*/ 2147483647 h 1031"/>
              <a:gd name="T24" fmla="*/ 2147483647 w 1034"/>
              <a:gd name="T25" fmla="*/ 2147483647 h 1031"/>
              <a:gd name="T26" fmla="*/ 2147483647 w 1034"/>
              <a:gd name="T27" fmla="*/ 2147483647 h 1031"/>
              <a:gd name="T28" fmla="*/ 2147483647 w 1034"/>
              <a:gd name="T29" fmla="*/ 2147483647 h 1031"/>
              <a:gd name="T30" fmla="*/ 2147483647 w 1034"/>
              <a:gd name="T31" fmla="*/ 2147483647 h 1031"/>
              <a:gd name="T32" fmla="*/ 2147483647 w 1034"/>
              <a:gd name="T33" fmla="*/ 2147483647 h 1031"/>
              <a:gd name="T34" fmla="*/ 2147483647 w 1034"/>
              <a:gd name="T35" fmla="*/ 2147483647 h 1031"/>
              <a:gd name="T36" fmla="*/ 2147483647 w 1034"/>
              <a:gd name="T37" fmla="*/ 2147483647 h 1031"/>
              <a:gd name="T38" fmla="*/ 2147483647 w 1034"/>
              <a:gd name="T39" fmla="*/ 2147483647 h 1031"/>
              <a:gd name="T40" fmla="*/ 2147483647 w 1034"/>
              <a:gd name="T41" fmla="*/ 2147483647 h 1031"/>
              <a:gd name="T42" fmla="*/ 2147483647 w 1034"/>
              <a:gd name="T43" fmla="*/ 2147483647 h 1031"/>
              <a:gd name="T44" fmla="*/ 2147483647 w 1034"/>
              <a:gd name="T45" fmla="*/ 2147483647 h 1031"/>
              <a:gd name="T46" fmla="*/ 2147483647 w 1034"/>
              <a:gd name="T47" fmla="*/ 2147483647 h 1031"/>
              <a:gd name="T48" fmla="*/ 2147483647 w 1034"/>
              <a:gd name="T49" fmla="*/ 2147483647 h 1031"/>
              <a:gd name="T50" fmla="*/ 2147483647 w 1034"/>
              <a:gd name="T51" fmla="*/ 2147483647 h 1031"/>
              <a:gd name="T52" fmla="*/ 2147483647 w 1034"/>
              <a:gd name="T53" fmla="*/ 2147483647 h 1031"/>
              <a:gd name="T54" fmla="*/ 2147483647 w 1034"/>
              <a:gd name="T55" fmla="*/ 2147483647 h 1031"/>
              <a:gd name="T56" fmla="*/ 2147483647 w 1034"/>
              <a:gd name="T57" fmla="*/ 2147483647 h 1031"/>
              <a:gd name="T58" fmla="*/ 2147483647 w 1034"/>
              <a:gd name="T59" fmla="*/ 2147483647 h 1031"/>
              <a:gd name="T60" fmla="*/ 2147483647 w 1034"/>
              <a:gd name="T61" fmla="*/ 2147483647 h 1031"/>
              <a:gd name="T62" fmla="*/ 2147483647 w 1034"/>
              <a:gd name="T63" fmla="*/ 2147483647 h 1031"/>
              <a:gd name="T64" fmla="*/ 2147483647 w 1034"/>
              <a:gd name="T65" fmla="*/ 2147483647 h 1031"/>
              <a:gd name="T66" fmla="*/ 2147483647 w 1034"/>
              <a:gd name="T67" fmla="*/ 2147483647 h 1031"/>
              <a:gd name="T68" fmla="*/ 2147483647 w 1034"/>
              <a:gd name="T69" fmla="*/ 2147483647 h 1031"/>
              <a:gd name="T70" fmla="*/ 2147483647 w 1034"/>
              <a:gd name="T71" fmla="*/ 2147483647 h 1031"/>
              <a:gd name="T72" fmla="*/ 2147483647 w 1034"/>
              <a:gd name="T73" fmla="*/ 2147483647 h 1031"/>
              <a:gd name="T74" fmla="*/ 2147483647 w 1034"/>
              <a:gd name="T75" fmla="*/ 2147483647 h 1031"/>
              <a:gd name="T76" fmla="*/ 2147483647 w 1034"/>
              <a:gd name="T77" fmla="*/ 0 h 1031"/>
              <a:gd name="T78" fmla="*/ 2147483647 w 1034"/>
              <a:gd name="T79" fmla="*/ 2147483647 h 1031"/>
              <a:gd name="T80" fmla="*/ 2147483647 w 1034"/>
              <a:gd name="T81" fmla="*/ 2147483647 h 1031"/>
              <a:gd name="T82" fmla="*/ 2147483647 w 1034"/>
              <a:gd name="T83" fmla="*/ 2147483647 h 1031"/>
              <a:gd name="T84" fmla="*/ 2147483647 w 1034"/>
              <a:gd name="T85" fmla="*/ 2147483647 h 1031"/>
              <a:gd name="T86" fmla="*/ 2147483647 w 1034"/>
              <a:gd name="T87" fmla="*/ 2147483647 h 1031"/>
              <a:gd name="T88" fmla="*/ 2147483647 w 1034"/>
              <a:gd name="T89" fmla="*/ 2147483647 h 1031"/>
              <a:gd name="T90" fmla="*/ 2147483647 w 1034"/>
              <a:gd name="T91" fmla="*/ 2147483647 h 1031"/>
              <a:gd name="T92" fmla="*/ 2147483647 w 1034"/>
              <a:gd name="T93" fmla="*/ 2147483647 h 1031"/>
              <a:gd name="T94" fmla="*/ 2147483647 w 1034"/>
              <a:gd name="T95" fmla="*/ 2147483647 h 1031"/>
              <a:gd name="T96" fmla="*/ 2147483647 w 1034"/>
              <a:gd name="T97" fmla="*/ 2147483647 h 1031"/>
              <a:gd name="T98" fmla="*/ 2147483647 w 1034"/>
              <a:gd name="T99" fmla="*/ 2147483647 h 1031"/>
              <a:gd name="T100" fmla="*/ 2147483647 w 1034"/>
              <a:gd name="T101" fmla="*/ 2147483647 h 1031"/>
              <a:gd name="T102" fmla="*/ 2147483647 w 1034"/>
              <a:gd name="T103" fmla="*/ 2147483647 h 1031"/>
              <a:gd name="T104" fmla="*/ 2147483647 w 1034"/>
              <a:gd name="T105" fmla="*/ 2147483647 h 1031"/>
              <a:gd name="T106" fmla="*/ 2147483647 w 1034"/>
              <a:gd name="T107" fmla="*/ 2147483647 h 1031"/>
              <a:gd name="T108" fmla="*/ 2147483647 w 1034"/>
              <a:gd name="T109" fmla="*/ 2147483647 h 1031"/>
              <a:gd name="T110" fmla="*/ 2147483647 w 1034"/>
              <a:gd name="T111" fmla="*/ 2147483647 h 1031"/>
              <a:gd name="T112" fmla="*/ 2147483647 w 1034"/>
              <a:gd name="T113" fmla="*/ 2147483647 h 1031"/>
              <a:gd name="T114" fmla="*/ 2147483647 w 1034"/>
              <a:gd name="T115" fmla="*/ 2147483647 h 1031"/>
              <a:gd name="T116" fmla="*/ 2147483647 w 1034"/>
              <a:gd name="T117" fmla="*/ 2147483647 h 1031"/>
              <a:gd name="T118" fmla="*/ 0 w 1034"/>
              <a:gd name="T119" fmla="*/ 2147483647 h 103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34"/>
              <a:gd name="T181" fmla="*/ 0 h 1031"/>
              <a:gd name="T182" fmla="*/ 1034 w 1034"/>
              <a:gd name="T183" fmla="*/ 1031 h 103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34" h="1031">
                <a:moveTo>
                  <a:pt x="0" y="817"/>
                </a:moveTo>
                <a:lnTo>
                  <a:pt x="10" y="795"/>
                </a:lnTo>
                <a:lnTo>
                  <a:pt x="20" y="778"/>
                </a:lnTo>
                <a:lnTo>
                  <a:pt x="29" y="759"/>
                </a:lnTo>
                <a:lnTo>
                  <a:pt x="38" y="742"/>
                </a:lnTo>
                <a:lnTo>
                  <a:pt x="49" y="724"/>
                </a:lnTo>
                <a:lnTo>
                  <a:pt x="61" y="705"/>
                </a:lnTo>
                <a:lnTo>
                  <a:pt x="72" y="688"/>
                </a:lnTo>
                <a:lnTo>
                  <a:pt x="82" y="669"/>
                </a:lnTo>
                <a:lnTo>
                  <a:pt x="97" y="648"/>
                </a:lnTo>
                <a:lnTo>
                  <a:pt x="113" y="626"/>
                </a:lnTo>
                <a:lnTo>
                  <a:pt x="125" y="609"/>
                </a:lnTo>
                <a:lnTo>
                  <a:pt x="139" y="592"/>
                </a:lnTo>
                <a:lnTo>
                  <a:pt x="154" y="572"/>
                </a:lnTo>
                <a:lnTo>
                  <a:pt x="170" y="551"/>
                </a:lnTo>
                <a:lnTo>
                  <a:pt x="186" y="532"/>
                </a:lnTo>
                <a:lnTo>
                  <a:pt x="203" y="512"/>
                </a:lnTo>
                <a:lnTo>
                  <a:pt x="219" y="496"/>
                </a:lnTo>
                <a:lnTo>
                  <a:pt x="239" y="473"/>
                </a:lnTo>
                <a:lnTo>
                  <a:pt x="257" y="455"/>
                </a:lnTo>
                <a:lnTo>
                  <a:pt x="274" y="439"/>
                </a:lnTo>
                <a:lnTo>
                  <a:pt x="294" y="420"/>
                </a:lnTo>
                <a:lnTo>
                  <a:pt x="308" y="407"/>
                </a:lnTo>
                <a:lnTo>
                  <a:pt x="327" y="391"/>
                </a:lnTo>
                <a:lnTo>
                  <a:pt x="346" y="375"/>
                </a:lnTo>
                <a:lnTo>
                  <a:pt x="368" y="358"/>
                </a:lnTo>
                <a:lnTo>
                  <a:pt x="387" y="343"/>
                </a:lnTo>
                <a:lnTo>
                  <a:pt x="408" y="326"/>
                </a:lnTo>
                <a:lnTo>
                  <a:pt x="434" y="308"/>
                </a:lnTo>
                <a:lnTo>
                  <a:pt x="456" y="291"/>
                </a:lnTo>
                <a:lnTo>
                  <a:pt x="481" y="274"/>
                </a:lnTo>
                <a:lnTo>
                  <a:pt x="507" y="258"/>
                </a:lnTo>
                <a:lnTo>
                  <a:pt x="533" y="243"/>
                </a:lnTo>
                <a:lnTo>
                  <a:pt x="561" y="227"/>
                </a:lnTo>
                <a:lnTo>
                  <a:pt x="585" y="216"/>
                </a:lnTo>
                <a:lnTo>
                  <a:pt x="608" y="203"/>
                </a:lnTo>
                <a:lnTo>
                  <a:pt x="634" y="193"/>
                </a:lnTo>
                <a:lnTo>
                  <a:pt x="653" y="185"/>
                </a:lnTo>
                <a:lnTo>
                  <a:pt x="573" y="0"/>
                </a:lnTo>
                <a:lnTo>
                  <a:pt x="1034" y="263"/>
                </a:lnTo>
                <a:lnTo>
                  <a:pt x="914" y="810"/>
                </a:lnTo>
                <a:lnTo>
                  <a:pt x="839" y="648"/>
                </a:lnTo>
                <a:lnTo>
                  <a:pt x="809" y="662"/>
                </a:lnTo>
                <a:lnTo>
                  <a:pt x="779" y="678"/>
                </a:lnTo>
                <a:lnTo>
                  <a:pt x="748" y="698"/>
                </a:lnTo>
                <a:lnTo>
                  <a:pt x="713" y="721"/>
                </a:lnTo>
                <a:lnTo>
                  <a:pt x="686" y="741"/>
                </a:lnTo>
                <a:lnTo>
                  <a:pt x="660" y="763"/>
                </a:lnTo>
                <a:lnTo>
                  <a:pt x="633" y="785"/>
                </a:lnTo>
                <a:lnTo>
                  <a:pt x="611" y="807"/>
                </a:lnTo>
                <a:lnTo>
                  <a:pt x="589" y="831"/>
                </a:lnTo>
                <a:lnTo>
                  <a:pt x="565" y="857"/>
                </a:lnTo>
                <a:lnTo>
                  <a:pt x="545" y="882"/>
                </a:lnTo>
                <a:lnTo>
                  <a:pt x="525" y="907"/>
                </a:lnTo>
                <a:lnTo>
                  <a:pt x="508" y="930"/>
                </a:lnTo>
                <a:lnTo>
                  <a:pt x="489" y="960"/>
                </a:lnTo>
                <a:lnTo>
                  <a:pt x="472" y="988"/>
                </a:lnTo>
                <a:lnTo>
                  <a:pt x="463" y="1010"/>
                </a:lnTo>
                <a:lnTo>
                  <a:pt x="451" y="1031"/>
                </a:lnTo>
                <a:lnTo>
                  <a:pt x="0" y="817"/>
                </a:lnTo>
                <a:close/>
              </a:path>
            </a:pathLst>
          </a:custGeom>
          <a:solidFill>
            <a:srgbClr val="006600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0" name="Freeform 11"/>
          <p:cNvSpPr>
            <a:spLocks/>
          </p:cNvSpPr>
          <p:nvPr/>
        </p:nvSpPr>
        <p:spPr bwMode="auto">
          <a:xfrm>
            <a:off x="2027239" y="2981327"/>
            <a:ext cx="1479549" cy="2019300"/>
          </a:xfrm>
          <a:custGeom>
            <a:avLst/>
            <a:gdLst>
              <a:gd name="T0" fmla="*/ 2147483647 w 910"/>
              <a:gd name="T1" fmla="*/ 2147483647 h 1149"/>
              <a:gd name="T2" fmla="*/ 2147483647 w 910"/>
              <a:gd name="T3" fmla="*/ 2147483647 h 1149"/>
              <a:gd name="T4" fmla="*/ 2147483647 w 910"/>
              <a:gd name="T5" fmla="*/ 2147483647 h 1149"/>
              <a:gd name="T6" fmla="*/ 2147483647 w 910"/>
              <a:gd name="T7" fmla="*/ 2147483647 h 1149"/>
              <a:gd name="T8" fmla="*/ 2147483647 w 910"/>
              <a:gd name="T9" fmla="*/ 2147483647 h 1149"/>
              <a:gd name="T10" fmla="*/ 2147483647 w 910"/>
              <a:gd name="T11" fmla="*/ 2147483647 h 1149"/>
              <a:gd name="T12" fmla="*/ 2147483647 w 910"/>
              <a:gd name="T13" fmla="*/ 2147483647 h 1149"/>
              <a:gd name="T14" fmla="*/ 2147483647 w 910"/>
              <a:gd name="T15" fmla="*/ 2147483647 h 1149"/>
              <a:gd name="T16" fmla="*/ 2147483647 w 910"/>
              <a:gd name="T17" fmla="*/ 2147483647 h 1149"/>
              <a:gd name="T18" fmla="*/ 2147483647 w 910"/>
              <a:gd name="T19" fmla="*/ 2147483647 h 1149"/>
              <a:gd name="T20" fmla="*/ 2147483647 w 910"/>
              <a:gd name="T21" fmla="*/ 2147483647 h 1149"/>
              <a:gd name="T22" fmla="*/ 2147483647 w 910"/>
              <a:gd name="T23" fmla="*/ 2147483647 h 1149"/>
              <a:gd name="T24" fmla="*/ 2147483647 w 910"/>
              <a:gd name="T25" fmla="*/ 2147483647 h 1149"/>
              <a:gd name="T26" fmla="*/ 2147483647 w 910"/>
              <a:gd name="T27" fmla="*/ 2147483647 h 1149"/>
              <a:gd name="T28" fmla="*/ 2147483647 w 910"/>
              <a:gd name="T29" fmla="*/ 2147483647 h 1149"/>
              <a:gd name="T30" fmla="*/ 2147483647 w 910"/>
              <a:gd name="T31" fmla="*/ 2147483647 h 1149"/>
              <a:gd name="T32" fmla="*/ 2147483647 w 910"/>
              <a:gd name="T33" fmla="*/ 2147483647 h 1149"/>
              <a:gd name="T34" fmla="*/ 2147483647 w 910"/>
              <a:gd name="T35" fmla="*/ 2147483647 h 1149"/>
              <a:gd name="T36" fmla="*/ 2147483647 w 910"/>
              <a:gd name="T37" fmla="*/ 2147483647 h 1149"/>
              <a:gd name="T38" fmla="*/ 2147483647 w 910"/>
              <a:gd name="T39" fmla="*/ 2147483647 h 1149"/>
              <a:gd name="T40" fmla="*/ 2147483647 w 910"/>
              <a:gd name="T41" fmla="*/ 2147483647 h 1149"/>
              <a:gd name="T42" fmla="*/ 2147483647 w 910"/>
              <a:gd name="T43" fmla="*/ 2147483647 h 1149"/>
              <a:gd name="T44" fmla="*/ 2147483647 w 910"/>
              <a:gd name="T45" fmla="*/ 2147483647 h 1149"/>
              <a:gd name="T46" fmla="*/ 2147483647 w 910"/>
              <a:gd name="T47" fmla="*/ 2147483647 h 1149"/>
              <a:gd name="T48" fmla="*/ 2147483647 w 910"/>
              <a:gd name="T49" fmla="*/ 2147483647 h 1149"/>
              <a:gd name="T50" fmla="*/ 2147483647 w 910"/>
              <a:gd name="T51" fmla="*/ 2147483647 h 1149"/>
              <a:gd name="T52" fmla="*/ 2147483647 w 910"/>
              <a:gd name="T53" fmla="*/ 2147483647 h 1149"/>
              <a:gd name="T54" fmla="*/ 2147483647 w 910"/>
              <a:gd name="T55" fmla="*/ 2147483647 h 1149"/>
              <a:gd name="T56" fmla="*/ 2147483647 w 910"/>
              <a:gd name="T57" fmla="*/ 2147483647 h 1149"/>
              <a:gd name="T58" fmla="*/ 2147483647 w 910"/>
              <a:gd name="T59" fmla="*/ 2147483647 h 1149"/>
              <a:gd name="T60" fmla="*/ 2147483647 w 910"/>
              <a:gd name="T61" fmla="*/ 2147483647 h 1149"/>
              <a:gd name="T62" fmla="*/ 2147483647 w 910"/>
              <a:gd name="T63" fmla="*/ 2147483647 h 1149"/>
              <a:gd name="T64" fmla="*/ 2147483647 w 910"/>
              <a:gd name="T65" fmla="*/ 2147483647 h 1149"/>
              <a:gd name="T66" fmla="*/ 2147483647 w 910"/>
              <a:gd name="T67" fmla="*/ 2147483647 h 1149"/>
              <a:gd name="T68" fmla="*/ 2147483647 w 910"/>
              <a:gd name="T69" fmla="*/ 2147483647 h 1149"/>
              <a:gd name="T70" fmla="*/ 2147483647 w 910"/>
              <a:gd name="T71" fmla="*/ 2147483647 h 1149"/>
              <a:gd name="T72" fmla="*/ 2147483647 w 910"/>
              <a:gd name="T73" fmla="*/ 2147483647 h 1149"/>
              <a:gd name="T74" fmla="*/ 2147483647 w 910"/>
              <a:gd name="T75" fmla="*/ 2147483647 h 1149"/>
              <a:gd name="T76" fmla="*/ 2147483647 w 910"/>
              <a:gd name="T77" fmla="*/ 2147483647 h 1149"/>
              <a:gd name="T78" fmla="*/ 2147483647 w 910"/>
              <a:gd name="T79" fmla="*/ 2147483647 h 1149"/>
              <a:gd name="T80" fmla="*/ 2147483647 w 910"/>
              <a:gd name="T81" fmla="*/ 2147483647 h 1149"/>
              <a:gd name="T82" fmla="*/ 2147483647 w 910"/>
              <a:gd name="T83" fmla="*/ 2147483647 h 1149"/>
              <a:gd name="T84" fmla="*/ 2147483647 w 910"/>
              <a:gd name="T85" fmla="*/ 2147483647 h 1149"/>
              <a:gd name="T86" fmla="*/ 2147483647 w 910"/>
              <a:gd name="T87" fmla="*/ 2147483647 h 1149"/>
              <a:gd name="T88" fmla="*/ 2147483647 w 910"/>
              <a:gd name="T89" fmla="*/ 2147483647 h 1149"/>
              <a:gd name="T90" fmla="*/ 2147483647 w 910"/>
              <a:gd name="T91" fmla="*/ 2147483647 h 1149"/>
              <a:gd name="T92" fmla="*/ 2147483647 w 910"/>
              <a:gd name="T93" fmla="*/ 2147483647 h 1149"/>
              <a:gd name="T94" fmla="*/ 2147483647 w 910"/>
              <a:gd name="T95" fmla="*/ 2147483647 h 1149"/>
              <a:gd name="T96" fmla="*/ 2147483647 w 910"/>
              <a:gd name="T97" fmla="*/ 2147483647 h 1149"/>
              <a:gd name="T98" fmla="*/ 2147483647 w 910"/>
              <a:gd name="T99" fmla="*/ 2147483647 h 1149"/>
              <a:gd name="T100" fmla="*/ 2147483647 w 910"/>
              <a:gd name="T101" fmla="*/ 2147483647 h 1149"/>
              <a:gd name="T102" fmla="*/ 2147483647 w 910"/>
              <a:gd name="T103" fmla="*/ 2147483647 h 1149"/>
              <a:gd name="T104" fmla="*/ 2147483647 w 910"/>
              <a:gd name="T105" fmla="*/ 2147483647 h 1149"/>
              <a:gd name="T106" fmla="*/ 2147483647 w 910"/>
              <a:gd name="T107" fmla="*/ 2147483647 h 1149"/>
              <a:gd name="T108" fmla="*/ 0 w 910"/>
              <a:gd name="T109" fmla="*/ 2147483647 h 1149"/>
              <a:gd name="T110" fmla="*/ 2147483647 w 910"/>
              <a:gd name="T111" fmla="*/ 0 h 1149"/>
              <a:gd name="T112" fmla="*/ 2147483647 w 910"/>
              <a:gd name="T113" fmla="*/ 2147483647 h 114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10"/>
              <a:gd name="T172" fmla="*/ 0 h 1149"/>
              <a:gd name="T173" fmla="*/ 910 w 910"/>
              <a:gd name="T174" fmla="*/ 1149 h 114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10" h="1149">
                <a:moveTo>
                  <a:pt x="910" y="475"/>
                </a:moveTo>
                <a:lnTo>
                  <a:pt x="679" y="381"/>
                </a:lnTo>
                <a:lnTo>
                  <a:pt x="670" y="402"/>
                </a:lnTo>
                <a:lnTo>
                  <a:pt x="664" y="423"/>
                </a:lnTo>
                <a:lnTo>
                  <a:pt x="658" y="446"/>
                </a:lnTo>
                <a:lnTo>
                  <a:pt x="652" y="470"/>
                </a:lnTo>
                <a:lnTo>
                  <a:pt x="646" y="501"/>
                </a:lnTo>
                <a:lnTo>
                  <a:pt x="642" y="526"/>
                </a:lnTo>
                <a:lnTo>
                  <a:pt x="638" y="554"/>
                </a:lnTo>
                <a:lnTo>
                  <a:pt x="635" y="584"/>
                </a:lnTo>
                <a:lnTo>
                  <a:pt x="632" y="616"/>
                </a:lnTo>
                <a:lnTo>
                  <a:pt x="632" y="674"/>
                </a:lnTo>
                <a:lnTo>
                  <a:pt x="634" y="703"/>
                </a:lnTo>
                <a:lnTo>
                  <a:pt x="635" y="731"/>
                </a:lnTo>
                <a:lnTo>
                  <a:pt x="639" y="759"/>
                </a:lnTo>
                <a:lnTo>
                  <a:pt x="644" y="787"/>
                </a:lnTo>
                <a:lnTo>
                  <a:pt x="650" y="813"/>
                </a:lnTo>
                <a:lnTo>
                  <a:pt x="656" y="845"/>
                </a:lnTo>
                <a:lnTo>
                  <a:pt x="666" y="875"/>
                </a:lnTo>
                <a:lnTo>
                  <a:pt x="230" y="1149"/>
                </a:lnTo>
                <a:lnTo>
                  <a:pt x="221" y="1121"/>
                </a:lnTo>
                <a:lnTo>
                  <a:pt x="212" y="1097"/>
                </a:lnTo>
                <a:lnTo>
                  <a:pt x="204" y="1074"/>
                </a:lnTo>
                <a:lnTo>
                  <a:pt x="196" y="1049"/>
                </a:lnTo>
                <a:lnTo>
                  <a:pt x="189" y="1028"/>
                </a:lnTo>
                <a:lnTo>
                  <a:pt x="181" y="1004"/>
                </a:lnTo>
                <a:lnTo>
                  <a:pt x="176" y="981"/>
                </a:lnTo>
                <a:lnTo>
                  <a:pt x="171" y="960"/>
                </a:lnTo>
                <a:lnTo>
                  <a:pt x="165" y="937"/>
                </a:lnTo>
                <a:lnTo>
                  <a:pt x="159" y="911"/>
                </a:lnTo>
                <a:lnTo>
                  <a:pt x="155" y="883"/>
                </a:lnTo>
                <a:lnTo>
                  <a:pt x="149" y="857"/>
                </a:lnTo>
                <a:lnTo>
                  <a:pt x="144" y="832"/>
                </a:lnTo>
                <a:lnTo>
                  <a:pt x="141" y="803"/>
                </a:lnTo>
                <a:lnTo>
                  <a:pt x="139" y="775"/>
                </a:lnTo>
                <a:lnTo>
                  <a:pt x="136" y="743"/>
                </a:lnTo>
                <a:lnTo>
                  <a:pt x="133" y="712"/>
                </a:lnTo>
                <a:lnTo>
                  <a:pt x="133" y="682"/>
                </a:lnTo>
                <a:lnTo>
                  <a:pt x="133" y="650"/>
                </a:lnTo>
                <a:lnTo>
                  <a:pt x="133" y="610"/>
                </a:lnTo>
                <a:lnTo>
                  <a:pt x="135" y="574"/>
                </a:lnTo>
                <a:lnTo>
                  <a:pt x="136" y="550"/>
                </a:lnTo>
                <a:lnTo>
                  <a:pt x="139" y="521"/>
                </a:lnTo>
                <a:lnTo>
                  <a:pt x="141" y="493"/>
                </a:lnTo>
                <a:lnTo>
                  <a:pt x="145" y="459"/>
                </a:lnTo>
                <a:lnTo>
                  <a:pt x="151" y="430"/>
                </a:lnTo>
                <a:lnTo>
                  <a:pt x="156" y="403"/>
                </a:lnTo>
                <a:lnTo>
                  <a:pt x="163" y="370"/>
                </a:lnTo>
                <a:lnTo>
                  <a:pt x="169" y="344"/>
                </a:lnTo>
                <a:lnTo>
                  <a:pt x="176" y="312"/>
                </a:lnTo>
                <a:lnTo>
                  <a:pt x="184" y="285"/>
                </a:lnTo>
                <a:lnTo>
                  <a:pt x="193" y="256"/>
                </a:lnTo>
                <a:lnTo>
                  <a:pt x="203" y="226"/>
                </a:lnTo>
                <a:lnTo>
                  <a:pt x="216" y="191"/>
                </a:lnTo>
                <a:lnTo>
                  <a:pt x="0" y="100"/>
                </a:lnTo>
                <a:lnTo>
                  <a:pt x="567" y="0"/>
                </a:lnTo>
                <a:lnTo>
                  <a:pt x="910" y="475"/>
                </a:lnTo>
                <a:close/>
              </a:path>
            </a:pathLst>
          </a:custGeom>
          <a:solidFill>
            <a:srgbClr val="008000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1" name="Freeform 12"/>
          <p:cNvSpPr>
            <a:spLocks/>
          </p:cNvSpPr>
          <p:nvPr/>
        </p:nvSpPr>
        <p:spPr bwMode="auto">
          <a:xfrm>
            <a:off x="2138366" y="4538662"/>
            <a:ext cx="1681162" cy="1727201"/>
          </a:xfrm>
          <a:custGeom>
            <a:avLst/>
            <a:gdLst>
              <a:gd name="T0" fmla="*/ 2147483647 w 1033"/>
              <a:gd name="T1" fmla="*/ 2147483647 h 983"/>
              <a:gd name="T2" fmla="*/ 2147483647 w 1033"/>
              <a:gd name="T3" fmla="*/ 2147483647 h 983"/>
              <a:gd name="T4" fmla="*/ 2147483647 w 1033"/>
              <a:gd name="T5" fmla="*/ 2147483647 h 983"/>
              <a:gd name="T6" fmla="*/ 2147483647 w 1033"/>
              <a:gd name="T7" fmla="*/ 2147483647 h 983"/>
              <a:gd name="T8" fmla="*/ 2147483647 w 1033"/>
              <a:gd name="T9" fmla="*/ 2147483647 h 983"/>
              <a:gd name="T10" fmla="*/ 2147483647 w 1033"/>
              <a:gd name="T11" fmla="*/ 2147483647 h 983"/>
              <a:gd name="T12" fmla="*/ 2147483647 w 1033"/>
              <a:gd name="T13" fmla="*/ 2147483647 h 983"/>
              <a:gd name="T14" fmla="*/ 2147483647 w 1033"/>
              <a:gd name="T15" fmla="*/ 2147483647 h 983"/>
              <a:gd name="T16" fmla="*/ 2147483647 w 1033"/>
              <a:gd name="T17" fmla="*/ 2147483647 h 983"/>
              <a:gd name="T18" fmla="*/ 2147483647 w 1033"/>
              <a:gd name="T19" fmla="*/ 2147483647 h 983"/>
              <a:gd name="T20" fmla="*/ 2147483647 w 1033"/>
              <a:gd name="T21" fmla="*/ 2147483647 h 983"/>
              <a:gd name="T22" fmla="*/ 2147483647 w 1033"/>
              <a:gd name="T23" fmla="*/ 2147483647 h 983"/>
              <a:gd name="T24" fmla="*/ 2147483647 w 1033"/>
              <a:gd name="T25" fmla="*/ 2147483647 h 983"/>
              <a:gd name="T26" fmla="*/ 2147483647 w 1033"/>
              <a:gd name="T27" fmla="*/ 2147483647 h 983"/>
              <a:gd name="T28" fmla="*/ 2147483647 w 1033"/>
              <a:gd name="T29" fmla="*/ 2147483647 h 983"/>
              <a:gd name="T30" fmla="*/ 2147483647 w 1033"/>
              <a:gd name="T31" fmla="*/ 2147483647 h 983"/>
              <a:gd name="T32" fmla="*/ 2147483647 w 1033"/>
              <a:gd name="T33" fmla="*/ 2147483647 h 983"/>
              <a:gd name="T34" fmla="*/ 2147483647 w 1033"/>
              <a:gd name="T35" fmla="*/ 2147483647 h 983"/>
              <a:gd name="T36" fmla="*/ 2147483647 w 1033"/>
              <a:gd name="T37" fmla="*/ 2147483647 h 983"/>
              <a:gd name="T38" fmla="*/ 2147483647 w 1033"/>
              <a:gd name="T39" fmla="*/ 2147483647 h 983"/>
              <a:gd name="T40" fmla="*/ 2147483647 w 1033"/>
              <a:gd name="T41" fmla="*/ 2147483647 h 983"/>
              <a:gd name="T42" fmla="*/ 2147483647 w 1033"/>
              <a:gd name="T43" fmla="*/ 2147483647 h 983"/>
              <a:gd name="T44" fmla="*/ 2147483647 w 1033"/>
              <a:gd name="T45" fmla="*/ 2147483647 h 983"/>
              <a:gd name="T46" fmla="*/ 2147483647 w 1033"/>
              <a:gd name="T47" fmla="*/ 2147483647 h 983"/>
              <a:gd name="T48" fmla="*/ 2147483647 w 1033"/>
              <a:gd name="T49" fmla="*/ 2147483647 h 983"/>
              <a:gd name="T50" fmla="*/ 2147483647 w 1033"/>
              <a:gd name="T51" fmla="*/ 2147483647 h 983"/>
              <a:gd name="T52" fmla="*/ 2147483647 w 1033"/>
              <a:gd name="T53" fmla="*/ 2147483647 h 983"/>
              <a:gd name="T54" fmla="*/ 2147483647 w 1033"/>
              <a:gd name="T55" fmla="*/ 2147483647 h 983"/>
              <a:gd name="T56" fmla="*/ 2147483647 w 1033"/>
              <a:gd name="T57" fmla="*/ 2147483647 h 983"/>
              <a:gd name="T58" fmla="*/ 2147483647 w 1033"/>
              <a:gd name="T59" fmla="*/ 2147483647 h 983"/>
              <a:gd name="T60" fmla="*/ 2147483647 w 1033"/>
              <a:gd name="T61" fmla="*/ 2147483647 h 983"/>
              <a:gd name="T62" fmla="*/ 2147483647 w 1033"/>
              <a:gd name="T63" fmla="*/ 2147483647 h 983"/>
              <a:gd name="T64" fmla="*/ 2147483647 w 1033"/>
              <a:gd name="T65" fmla="*/ 2147483647 h 983"/>
              <a:gd name="T66" fmla="*/ 2147483647 w 1033"/>
              <a:gd name="T67" fmla="*/ 2147483647 h 983"/>
              <a:gd name="T68" fmla="*/ 2147483647 w 1033"/>
              <a:gd name="T69" fmla="*/ 2147483647 h 983"/>
              <a:gd name="T70" fmla="*/ 2147483647 w 1033"/>
              <a:gd name="T71" fmla="*/ 2147483647 h 983"/>
              <a:gd name="T72" fmla="*/ 2147483647 w 1033"/>
              <a:gd name="T73" fmla="*/ 2147483647 h 983"/>
              <a:gd name="T74" fmla="*/ 0 w 1033"/>
              <a:gd name="T75" fmla="*/ 2147483647 h 983"/>
              <a:gd name="T76" fmla="*/ 2147483647 w 1033"/>
              <a:gd name="T77" fmla="*/ 0 h 983"/>
              <a:gd name="T78" fmla="*/ 2147483647 w 1033"/>
              <a:gd name="T79" fmla="*/ 2147483647 h 983"/>
              <a:gd name="T80" fmla="*/ 2147483647 w 1033"/>
              <a:gd name="T81" fmla="*/ 2147483647 h 983"/>
              <a:gd name="T82" fmla="*/ 2147483647 w 1033"/>
              <a:gd name="T83" fmla="*/ 2147483647 h 983"/>
              <a:gd name="T84" fmla="*/ 2147483647 w 1033"/>
              <a:gd name="T85" fmla="*/ 2147483647 h 983"/>
              <a:gd name="T86" fmla="*/ 2147483647 w 1033"/>
              <a:gd name="T87" fmla="*/ 2147483647 h 983"/>
              <a:gd name="T88" fmla="*/ 2147483647 w 1033"/>
              <a:gd name="T89" fmla="*/ 2147483647 h 983"/>
              <a:gd name="T90" fmla="*/ 2147483647 w 1033"/>
              <a:gd name="T91" fmla="*/ 2147483647 h 983"/>
              <a:gd name="T92" fmla="*/ 2147483647 w 1033"/>
              <a:gd name="T93" fmla="*/ 2147483647 h 983"/>
              <a:gd name="T94" fmla="*/ 2147483647 w 1033"/>
              <a:gd name="T95" fmla="*/ 2147483647 h 983"/>
              <a:gd name="T96" fmla="*/ 2147483647 w 1033"/>
              <a:gd name="T97" fmla="*/ 2147483647 h 983"/>
              <a:gd name="T98" fmla="*/ 2147483647 w 1033"/>
              <a:gd name="T99" fmla="*/ 2147483647 h 983"/>
              <a:gd name="T100" fmla="*/ 2147483647 w 1033"/>
              <a:gd name="T101" fmla="*/ 2147483647 h 983"/>
              <a:gd name="T102" fmla="*/ 2147483647 w 1033"/>
              <a:gd name="T103" fmla="*/ 2147483647 h 983"/>
              <a:gd name="T104" fmla="*/ 2147483647 w 1033"/>
              <a:gd name="T105" fmla="*/ 2147483647 h 983"/>
              <a:gd name="T106" fmla="*/ 2147483647 w 1033"/>
              <a:gd name="T107" fmla="*/ 2147483647 h 983"/>
              <a:gd name="T108" fmla="*/ 2147483647 w 1033"/>
              <a:gd name="T109" fmla="*/ 2147483647 h 983"/>
              <a:gd name="T110" fmla="*/ 2147483647 w 1033"/>
              <a:gd name="T111" fmla="*/ 2147483647 h 983"/>
              <a:gd name="T112" fmla="*/ 2147483647 w 1033"/>
              <a:gd name="T113" fmla="*/ 2147483647 h 983"/>
              <a:gd name="T114" fmla="*/ 2147483647 w 1033"/>
              <a:gd name="T115" fmla="*/ 2147483647 h 983"/>
              <a:gd name="T116" fmla="*/ 2147483647 w 1033"/>
              <a:gd name="T117" fmla="*/ 2147483647 h 9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033"/>
              <a:gd name="T178" fmla="*/ 0 h 983"/>
              <a:gd name="T179" fmla="*/ 1033 w 1033"/>
              <a:gd name="T180" fmla="*/ 983 h 9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033" h="983">
                <a:moveTo>
                  <a:pt x="821" y="983"/>
                </a:moveTo>
                <a:lnTo>
                  <a:pt x="799" y="973"/>
                </a:lnTo>
                <a:lnTo>
                  <a:pt x="782" y="963"/>
                </a:lnTo>
                <a:lnTo>
                  <a:pt x="763" y="954"/>
                </a:lnTo>
                <a:lnTo>
                  <a:pt x="746" y="945"/>
                </a:lnTo>
                <a:lnTo>
                  <a:pt x="727" y="934"/>
                </a:lnTo>
                <a:lnTo>
                  <a:pt x="709" y="923"/>
                </a:lnTo>
                <a:lnTo>
                  <a:pt x="691" y="911"/>
                </a:lnTo>
                <a:lnTo>
                  <a:pt x="673" y="901"/>
                </a:lnTo>
                <a:lnTo>
                  <a:pt x="653" y="886"/>
                </a:lnTo>
                <a:lnTo>
                  <a:pt x="630" y="871"/>
                </a:lnTo>
                <a:lnTo>
                  <a:pt x="613" y="858"/>
                </a:lnTo>
                <a:lnTo>
                  <a:pt x="596" y="843"/>
                </a:lnTo>
                <a:lnTo>
                  <a:pt x="576" y="829"/>
                </a:lnTo>
                <a:lnTo>
                  <a:pt x="554" y="813"/>
                </a:lnTo>
                <a:lnTo>
                  <a:pt x="536" y="797"/>
                </a:lnTo>
                <a:lnTo>
                  <a:pt x="516" y="780"/>
                </a:lnTo>
                <a:lnTo>
                  <a:pt x="500" y="765"/>
                </a:lnTo>
                <a:lnTo>
                  <a:pt x="477" y="744"/>
                </a:lnTo>
                <a:lnTo>
                  <a:pt x="459" y="726"/>
                </a:lnTo>
                <a:lnTo>
                  <a:pt x="443" y="709"/>
                </a:lnTo>
                <a:lnTo>
                  <a:pt x="424" y="689"/>
                </a:lnTo>
                <a:lnTo>
                  <a:pt x="411" y="674"/>
                </a:lnTo>
                <a:lnTo>
                  <a:pt x="395" y="656"/>
                </a:lnTo>
                <a:lnTo>
                  <a:pt x="379" y="637"/>
                </a:lnTo>
                <a:lnTo>
                  <a:pt x="361" y="615"/>
                </a:lnTo>
                <a:lnTo>
                  <a:pt x="346" y="596"/>
                </a:lnTo>
                <a:lnTo>
                  <a:pt x="330" y="575"/>
                </a:lnTo>
                <a:lnTo>
                  <a:pt x="311" y="549"/>
                </a:lnTo>
                <a:lnTo>
                  <a:pt x="295" y="527"/>
                </a:lnTo>
                <a:lnTo>
                  <a:pt x="278" y="501"/>
                </a:lnTo>
                <a:lnTo>
                  <a:pt x="262" y="476"/>
                </a:lnTo>
                <a:lnTo>
                  <a:pt x="247" y="450"/>
                </a:lnTo>
                <a:lnTo>
                  <a:pt x="231" y="422"/>
                </a:lnTo>
                <a:lnTo>
                  <a:pt x="220" y="398"/>
                </a:lnTo>
                <a:lnTo>
                  <a:pt x="207" y="375"/>
                </a:lnTo>
                <a:lnTo>
                  <a:pt x="196" y="350"/>
                </a:lnTo>
                <a:lnTo>
                  <a:pt x="0" y="443"/>
                </a:lnTo>
                <a:lnTo>
                  <a:pt x="324" y="0"/>
                </a:lnTo>
                <a:lnTo>
                  <a:pt x="874" y="48"/>
                </a:lnTo>
                <a:lnTo>
                  <a:pt x="653" y="146"/>
                </a:lnTo>
                <a:lnTo>
                  <a:pt x="666" y="174"/>
                </a:lnTo>
                <a:lnTo>
                  <a:pt x="682" y="203"/>
                </a:lnTo>
                <a:lnTo>
                  <a:pt x="702" y="235"/>
                </a:lnTo>
                <a:lnTo>
                  <a:pt x="725" y="270"/>
                </a:lnTo>
                <a:lnTo>
                  <a:pt x="745" y="296"/>
                </a:lnTo>
                <a:lnTo>
                  <a:pt x="767" y="323"/>
                </a:lnTo>
                <a:lnTo>
                  <a:pt x="789" y="350"/>
                </a:lnTo>
                <a:lnTo>
                  <a:pt x="811" y="372"/>
                </a:lnTo>
                <a:lnTo>
                  <a:pt x="835" y="394"/>
                </a:lnTo>
                <a:lnTo>
                  <a:pt x="860" y="418"/>
                </a:lnTo>
                <a:lnTo>
                  <a:pt x="886" y="438"/>
                </a:lnTo>
                <a:lnTo>
                  <a:pt x="910" y="457"/>
                </a:lnTo>
                <a:lnTo>
                  <a:pt x="934" y="475"/>
                </a:lnTo>
                <a:lnTo>
                  <a:pt x="963" y="493"/>
                </a:lnTo>
                <a:lnTo>
                  <a:pt x="992" y="511"/>
                </a:lnTo>
                <a:lnTo>
                  <a:pt x="1013" y="520"/>
                </a:lnTo>
                <a:lnTo>
                  <a:pt x="1033" y="531"/>
                </a:lnTo>
                <a:lnTo>
                  <a:pt x="821" y="983"/>
                </a:lnTo>
                <a:close/>
              </a:path>
            </a:pathLst>
          </a:custGeom>
          <a:solidFill>
            <a:srgbClr val="339933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2" name="Freeform 13"/>
          <p:cNvSpPr>
            <a:spLocks/>
          </p:cNvSpPr>
          <p:nvPr/>
        </p:nvSpPr>
        <p:spPr bwMode="auto">
          <a:xfrm>
            <a:off x="3429002" y="5168905"/>
            <a:ext cx="1827213" cy="1577975"/>
          </a:xfrm>
          <a:custGeom>
            <a:avLst/>
            <a:gdLst>
              <a:gd name="T0" fmla="*/ 2147483647 w 1123"/>
              <a:gd name="T1" fmla="*/ 0 h 898"/>
              <a:gd name="T2" fmla="*/ 2147483647 w 1123"/>
              <a:gd name="T3" fmla="*/ 2147483647 h 898"/>
              <a:gd name="T4" fmla="*/ 2147483647 w 1123"/>
              <a:gd name="T5" fmla="*/ 2147483647 h 898"/>
              <a:gd name="T6" fmla="*/ 2147483647 w 1123"/>
              <a:gd name="T7" fmla="*/ 2147483647 h 898"/>
              <a:gd name="T8" fmla="*/ 2147483647 w 1123"/>
              <a:gd name="T9" fmla="*/ 2147483647 h 898"/>
              <a:gd name="T10" fmla="*/ 2147483647 w 1123"/>
              <a:gd name="T11" fmla="*/ 2147483647 h 898"/>
              <a:gd name="T12" fmla="*/ 2147483647 w 1123"/>
              <a:gd name="T13" fmla="*/ 2147483647 h 898"/>
              <a:gd name="T14" fmla="*/ 2147483647 w 1123"/>
              <a:gd name="T15" fmla="*/ 2147483647 h 898"/>
              <a:gd name="T16" fmla="*/ 2147483647 w 1123"/>
              <a:gd name="T17" fmla="*/ 2147483647 h 898"/>
              <a:gd name="T18" fmla="*/ 2147483647 w 1123"/>
              <a:gd name="T19" fmla="*/ 2147483647 h 898"/>
              <a:gd name="T20" fmla="*/ 2147483647 w 1123"/>
              <a:gd name="T21" fmla="*/ 2147483647 h 898"/>
              <a:gd name="T22" fmla="*/ 2147483647 w 1123"/>
              <a:gd name="T23" fmla="*/ 2147483647 h 898"/>
              <a:gd name="T24" fmla="*/ 2147483647 w 1123"/>
              <a:gd name="T25" fmla="*/ 2147483647 h 898"/>
              <a:gd name="T26" fmla="*/ 2147483647 w 1123"/>
              <a:gd name="T27" fmla="*/ 2147483647 h 898"/>
              <a:gd name="T28" fmla="*/ 2147483647 w 1123"/>
              <a:gd name="T29" fmla="*/ 2147483647 h 898"/>
              <a:gd name="T30" fmla="*/ 2147483647 w 1123"/>
              <a:gd name="T31" fmla="*/ 2147483647 h 898"/>
              <a:gd name="T32" fmla="*/ 2147483647 w 1123"/>
              <a:gd name="T33" fmla="*/ 2147483647 h 898"/>
              <a:gd name="T34" fmla="*/ 2147483647 w 1123"/>
              <a:gd name="T35" fmla="*/ 2147483647 h 898"/>
              <a:gd name="T36" fmla="*/ 2147483647 w 1123"/>
              <a:gd name="T37" fmla="*/ 2147483647 h 898"/>
              <a:gd name="T38" fmla="*/ 2147483647 w 1123"/>
              <a:gd name="T39" fmla="*/ 2147483647 h 898"/>
              <a:gd name="T40" fmla="*/ 2147483647 w 1123"/>
              <a:gd name="T41" fmla="*/ 2147483647 h 898"/>
              <a:gd name="T42" fmla="*/ 2147483647 w 1123"/>
              <a:gd name="T43" fmla="*/ 2147483647 h 898"/>
              <a:gd name="T44" fmla="*/ 2147483647 w 1123"/>
              <a:gd name="T45" fmla="*/ 2147483647 h 898"/>
              <a:gd name="T46" fmla="*/ 2147483647 w 1123"/>
              <a:gd name="T47" fmla="*/ 2147483647 h 898"/>
              <a:gd name="T48" fmla="*/ 2147483647 w 1123"/>
              <a:gd name="T49" fmla="*/ 2147483647 h 898"/>
              <a:gd name="T50" fmla="*/ 2147483647 w 1123"/>
              <a:gd name="T51" fmla="*/ 2147483647 h 898"/>
              <a:gd name="T52" fmla="*/ 2147483647 w 1123"/>
              <a:gd name="T53" fmla="*/ 2147483647 h 898"/>
              <a:gd name="T54" fmla="*/ 2147483647 w 1123"/>
              <a:gd name="T55" fmla="*/ 2147483647 h 898"/>
              <a:gd name="T56" fmla="*/ 2147483647 w 1123"/>
              <a:gd name="T57" fmla="*/ 2147483647 h 898"/>
              <a:gd name="T58" fmla="*/ 2147483647 w 1123"/>
              <a:gd name="T59" fmla="*/ 2147483647 h 898"/>
              <a:gd name="T60" fmla="*/ 2147483647 w 1123"/>
              <a:gd name="T61" fmla="*/ 2147483647 h 898"/>
              <a:gd name="T62" fmla="*/ 2147483647 w 1123"/>
              <a:gd name="T63" fmla="*/ 2147483647 h 898"/>
              <a:gd name="T64" fmla="*/ 2147483647 w 1123"/>
              <a:gd name="T65" fmla="*/ 2147483647 h 898"/>
              <a:gd name="T66" fmla="*/ 2147483647 w 1123"/>
              <a:gd name="T67" fmla="*/ 2147483647 h 898"/>
              <a:gd name="T68" fmla="*/ 2147483647 w 1123"/>
              <a:gd name="T69" fmla="*/ 2147483647 h 898"/>
              <a:gd name="T70" fmla="*/ 2147483647 w 1123"/>
              <a:gd name="T71" fmla="*/ 2147483647 h 898"/>
              <a:gd name="T72" fmla="*/ 2147483647 w 1123"/>
              <a:gd name="T73" fmla="*/ 2147483647 h 898"/>
              <a:gd name="T74" fmla="*/ 2147483647 w 1123"/>
              <a:gd name="T75" fmla="*/ 2147483647 h 898"/>
              <a:gd name="T76" fmla="*/ 2147483647 w 1123"/>
              <a:gd name="T77" fmla="*/ 2147483647 h 898"/>
              <a:gd name="T78" fmla="*/ 2147483647 w 1123"/>
              <a:gd name="T79" fmla="*/ 2147483647 h 898"/>
              <a:gd name="T80" fmla="*/ 2147483647 w 1123"/>
              <a:gd name="T81" fmla="*/ 2147483647 h 898"/>
              <a:gd name="T82" fmla="*/ 2147483647 w 1123"/>
              <a:gd name="T83" fmla="*/ 2147483647 h 898"/>
              <a:gd name="T84" fmla="*/ 2147483647 w 1123"/>
              <a:gd name="T85" fmla="*/ 2147483647 h 898"/>
              <a:gd name="T86" fmla="*/ 2147483647 w 1123"/>
              <a:gd name="T87" fmla="*/ 2147483647 h 898"/>
              <a:gd name="T88" fmla="*/ 2147483647 w 1123"/>
              <a:gd name="T89" fmla="*/ 2147483647 h 898"/>
              <a:gd name="T90" fmla="*/ 2147483647 w 1123"/>
              <a:gd name="T91" fmla="*/ 2147483647 h 898"/>
              <a:gd name="T92" fmla="*/ 2147483647 w 1123"/>
              <a:gd name="T93" fmla="*/ 2147483647 h 898"/>
              <a:gd name="T94" fmla="*/ 2147483647 w 1123"/>
              <a:gd name="T95" fmla="*/ 2147483647 h 898"/>
              <a:gd name="T96" fmla="*/ 2147483647 w 1123"/>
              <a:gd name="T97" fmla="*/ 2147483647 h 898"/>
              <a:gd name="T98" fmla="*/ 2147483647 w 1123"/>
              <a:gd name="T99" fmla="*/ 2147483647 h 898"/>
              <a:gd name="T100" fmla="*/ 2147483647 w 1123"/>
              <a:gd name="T101" fmla="*/ 2147483647 h 898"/>
              <a:gd name="T102" fmla="*/ 2147483647 w 1123"/>
              <a:gd name="T103" fmla="*/ 2147483647 h 898"/>
              <a:gd name="T104" fmla="*/ 2147483647 w 1123"/>
              <a:gd name="T105" fmla="*/ 2147483647 h 898"/>
              <a:gd name="T106" fmla="*/ 2147483647 w 1123"/>
              <a:gd name="T107" fmla="*/ 2147483647 h 898"/>
              <a:gd name="T108" fmla="*/ 2147483647 w 1123"/>
              <a:gd name="T109" fmla="*/ 2147483647 h 898"/>
              <a:gd name="T110" fmla="*/ 0 w 1123"/>
              <a:gd name="T111" fmla="*/ 2147483647 h 898"/>
              <a:gd name="T112" fmla="*/ 2147483647 w 1123"/>
              <a:gd name="T113" fmla="*/ 0 h 8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123"/>
              <a:gd name="T172" fmla="*/ 0 h 898"/>
              <a:gd name="T173" fmla="*/ 1123 w 1123"/>
              <a:gd name="T174" fmla="*/ 898 h 89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123" h="898">
                <a:moveTo>
                  <a:pt x="450" y="0"/>
                </a:moveTo>
                <a:lnTo>
                  <a:pt x="357" y="232"/>
                </a:lnTo>
                <a:lnTo>
                  <a:pt x="378" y="241"/>
                </a:lnTo>
                <a:lnTo>
                  <a:pt x="398" y="246"/>
                </a:lnTo>
                <a:lnTo>
                  <a:pt x="420" y="253"/>
                </a:lnTo>
                <a:lnTo>
                  <a:pt x="446" y="260"/>
                </a:lnTo>
                <a:lnTo>
                  <a:pt x="475" y="265"/>
                </a:lnTo>
                <a:lnTo>
                  <a:pt x="502" y="269"/>
                </a:lnTo>
                <a:lnTo>
                  <a:pt x="528" y="273"/>
                </a:lnTo>
                <a:lnTo>
                  <a:pt x="559" y="277"/>
                </a:lnTo>
                <a:lnTo>
                  <a:pt x="591" y="280"/>
                </a:lnTo>
                <a:lnTo>
                  <a:pt x="648" y="280"/>
                </a:lnTo>
                <a:lnTo>
                  <a:pt x="679" y="278"/>
                </a:lnTo>
                <a:lnTo>
                  <a:pt x="705" y="276"/>
                </a:lnTo>
                <a:lnTo>
                  <a:pt x="733" y="272"/>
                </a:lnTo>
                <a:lnTo>
                  <a:pt x="762" y="266"/>
                </a:lnTo>
                <a:lnTo>
                  <a:pt x="788" y="262"/>
                </a:lnTo>
                <a:lnTo>
                  <a:pt x="820" y="254"/>
                </a:lnTo>
                <a:lnTo>
                  <a:pt x="849" y="245"/>
                </a:lnTo>
                <a:lnTo>
                  <a:pt x="1123" y="679"/>
                </a:lnTo>
                <a:lnTo>
                  <a:pt x="1096" y="689"/>
                </a:lnTo>
                <a:lnTo>
                  <a:pt x="1071" y="699"/>
                </a:lnTo>
                <a:lnTo>
                  <a:pt x="1048" y="707"/>
                </a:lnTo>
                <a:lnTo>
                  <a:pt x="1024" y="715"/>
                </a:lnTo>
                <a:lnTo>
                  <a:pt x="1002" y="721"/>
                </a:lnTo>
                <a:lnTo>
                  <a:pt x="978" y="729"/>
                </a:lnTo>
                <a:lnTo>
                  <a:pt x="957" y="735"/>
                </a:lnTo>
                <a:lnTo>
                  <a:pt x="934" y="740"/>
                </a:lnTo>
                <a:lnTo>
                  <a:pt x="911" y="745"/>
                </a:lnTo>
                <a:lnTo>
                  <a:pt x="886" y="752"/>
                </a:lnTo>
                <a:lnTo>
                  <a:pt x="857" y="756"/>
                </a:lnTo>
                <a:lnTo>
                  <a:pt x="833" y="761"/>
                </a:lnTo>
                <a:lnTo>
                  <a:pt x="806" y="767"/>
                </a:lnTo>
                <a:lnTo>
                  <a:pt x="778" y="771"/>
                </a:lnTo>
                <a:lnTo>
                  <a:pt x="749" y="773"/>
                </a:lnTo>
                <a:lnTo>
                  <a:pt x="717" y="775"/>
                </a:lnTo>
                <a:lnTo>
                  <a:pt x="687" y="777"/>
                </a:lnTo>
                <a:lnTo>
                  <a:pt x="657" y="777"/>
                </a:lnTo>
                <a:lnTo>
                  <a:pt x="625" y="777"/>
                </a:lnTo>
                <a:lnTo>
                  <a:pt x="585" y="777"/>
                </a:lnTo>
                <a:lnTo>
                  <a:pt x="549" y="776"/>
                </a:lnTo>
                <a:lnTo>
                  <a:pt x="524" y="775"/>
                </a:lnTo>
                <a:lnTo>
                  <a:pt x="496" y="773"/>
                </a:lnTo>
                <a:lnTo>
                  <a:pt x="467" y="771"/>
                </a:lnTo>
                <a:lnTo>
                  <a:pt x="434" y="765"/>
                </a:lnTo>
                <a:lnTo>
                  <a:pt x="406" y="760"/>
                </a:lnTo>
                <a:lnTo>
                  <a:pt x="378" y="756"/>
                </a:lnTo>
                <a:lnTo>
                  <a:pt x="345" y="748"/>
                </a:lnTo>
                <a:lnTo>
                  <a:pt x="319" y="741"/>
                </a:lnTo>
                <a:lnTo>
                  <a:pt x="287" y="735"/>
                </a:lnTo>
                <a:lnTo>
                  <a:pt x="259" y="727"/>
                </a:lnTo>
                <a:lnTo>
                  <a:pt x="231" y="719"/>
                </a:lnTo>
                <a:lnTo>
                  <a:pt x="202" y="708"/>
                </a:lnTo>
                <a:lnTo>
                  <a:pt x="166" y="695"/>
                </a:lnTo>
                <a:lnTo>
                  <a:pt x="81" y="898"/>
                </a:lnTo>
                <a:lnTo>
                  <a:pt x="0" y="322"/>
                </a:lnTo>
                <a:lnTo>
                  <a:pt x="450" y="0"/>
                </a:lnTo>
                <a:close/>
              </a:path>
            </a:pathLst>
          </a:custGeom>
          <a:solidFill>
            <a:srgbClr val="33CC33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3" name="Freeform 14"/>
          <p:cNvSpPr>
            <a:spLocks/>
          </p:cNvSpPr>
          <p:nvPr/>
        </p:nvSpPr>
        <p:spPr bwMode="auto">
          <a:xfrm>
            <a:off x="4730751" y="4972051"/>
            <a:ext cx="1587500" cy="1714500"/>
          </a:xfrm>
          <a:custGeom>
            <a:avLst/>
            <a:gdLst>
              <a:gd name="T0" fmla="*/ 2147483647 w 976"/>
              <a:gd name="T1" fmla="*/ 2147483647 h 976"/>
              <a:gd name="T2" fmla="*/ 2147483647 w 976"/>
              <a:gd name="T3" fmla="*/ 2147483647 h 976"/>
              <a:gd name="T4" fmla="*/ 2147483647 w 976"/>
              <a:gd name="T5" fmla="*/ 2147483647 h 976"/>
              <a:gd name="T6" fmla="*/ 2147483647 w 976"/>
              <a:gd name="T7" fmla="*/ 2147483647 h 976"/>
              <a:gd name="T8" fmla="*/ 2147483647 w 976"/>
              <a:gd name="T9" fmla="*/ 2147483647 h 976"/>
              <a:gd name="T10" fmla="*/ 2147483647 w 976"/>
              <a:gd name="T11" fmla="*/ 2147483647 h 976"/>
              <a:gd name="T12" fmla="*/ 2147483647 w 976"/>
              <a:gd name="T13" fmla="*/ 2147483647 h 976"/>
              <a:gd name="T14" fmla="*/ 2147483647 w 976"/>
              <a:gd name="T15" fmla="*/ 2147483647 h 976"/>
              <a:gd name="T16" fmla="*/ 2147483647 w 976"/>
              <a:gd name="T17" fmla="*/ 2147483647 h 976"/>
              <a:gd name="T18" fmla="*/ 2147483647 w 976"/>
              <a:gd name="T19" fmla="*/ 2147483647 h 976"/>
              <a:gd name="T20" fmla="*/ 2147483647 w 976"/>
              <a:gd name="T21" fmla="*/ 2147483647 h 976"/>
              <a:gd name="T22" fmla="*/ 2147483647 w 976"/>
              <a:gd name="T23" fmla="*/ 2147483647 h 976"/>
              <a:gd name="T24" fmla="*/ 2147483647 w 976"/>
              <a:gd name="T25" fmla="*/ 2147483647 h 976"/>
              <a:gd name="T26" fmla="*/ 2147483647 w 976"/>
              <a:gd name="T27" fmla="*/ 2147483647 h 976"/>
              <a:gd name="T28" fmla="*/ 2147483647 w 976"/>
              <a:gd name="T29" fmla="*/ 2147483647 h 976"/>
              <a:gd name="T30" fmla="*/ 2147483647 w 976"/>
              <a:gd name="T31" fmla="*/ 2147483647 h 976"/>
              <a:gd name="T32" fmla="*/ 2147483647 w 976"/>
              <a:gd name="T33" fmla="*/ 2147483647 h 976"/>
              <a:gd name="T34" fmla="*/ 2147483647 w 976"/>
              <a:gd name="T35" fmla="*/ 2147483647 h 976"/>
              <a:gd name="T36" fmla="*/ 2147483647 w 976"/>
              <a:gd name="T37" fmla="*/ 2147483647 h 976"/>
              <a:gd name="T38" fmla="*/ 2147483647 w 976"/>
              <a:gd name="T39" fmla="*/ 2147483647 h 976"/>
              <a:gd name="T40" fmla="*/ 2147483647 w 976"/>
              <a:gd name="T41" fmla="*/ 2147483647 h 976"/>
              <a:gd name="T42" fmla="*/ 2147483647 w 976"/>
              <a:gd name="T43" fmla="*/ 2147483647 h 976"/>
              <a:gd name="T44" fmla="*/ 2147483647 w 976"/>
              <a:gd name="T45" fmla="*/ 2147483647 h 976"/>
              <a:gd name="T46" fmla="*/ 2147483647 w 976"/>
              <a:gd name="T47" fmla="*/ 2147483647 h 976"/>
              <a:gd name="T48" fmla="*/ 2147483647 w 976"/>
              <a:gd name="T49" fmla="*/ 2147483647 h 976"/>
              <a:gd name="T50" fmla="*/ 2147483647 w 976"/>
              <a:gd name="T51" fmla="*/ 2147483647 h 976"/>
              <a:gd name="T52" fmla="*/ 2147483647 w 976"/>
              <a:gd name="T53" fmla="*/ 2147483647 h 976"/>
              <a:gd name="T54" fmla="*/ 2147483647 w 976"/>
              <a:gd name="T55" fmla="*/ 2147483647 h 976"/>
              <a:gd name="T56" fmla="*/ 2147483647 w 976"/>
              <a:gd name="T57" fmla="*/ 2147483647 h 976"/>
              <a:gd name="T58" fmla="*/ 2147483647 w 976"/>
              <a:gd name="T59" fmla="*/ 2147483647 h 976"/>
              <a:gd name="T60" fmla="*/ 2147483647 w 976"/>
              <a:gd name="T61" fmla="*/ 2147483647 h 976"/>
              <a:gd name="T62" fmla="*/ 2147483647 w 976"/>
              <a:gd name="T63" fmla="*/ 2147483647 h 976"/>
              <a:gd name="T64" fmla="*/ 2147483647 w 976"/>
              <a:gd name="T65" fmla="*/ 2147483647 h 976"/>
              <a:gd name="T66" fmla="*/ 2147483647 w 976"/>
              <a:gd name="T67" fmla="*/ 2147483647 h 976"/>
              <a:gd name="T68" fmla="*/ 2147483647 w 976"/>
              <a:gd name="T69" fmla="*/ 2147483647 h 976"/>
              <a:gd name="T70" fmla="*/ 0 w 976"/>
              <a:gd name="T71" fmla="*/ 2147483647 h 976"/>
              <a:gd name="T72" fmla="*/ 2147483647 w 976"/>
              <a:gd name="T73" fmla="*/ 2147483647 h 976"/>
              <a:gd name="T74" fmla="*/ 2147483647 w 976"/>
              <a:gd name="T75" fmla="*/ 2147483647 h 976"/>
              <a:gd name="T76" fmla="*/ 2147483647 w 976"/>
              <a:gd name="T77" fmla="*/ 2147483647 h 976"/>
              <a:gd name="T78" fmla="*/ 2147483647 w 976"/>
              <a:gd name="T79" fmla="*/ 2147483647 h 976"/>
              <a:gd name="T80" fmla="*/ 2147483647 w 976"/>
              <a:gd name="T81" fmla="*/ 2147483647 h 976"/>
              <a:gd name="T82" fmla="*/ 2147483647 w 976"/>
              <a:gd name="T83" fmla="*/ 2147483647 h 976"/>
              <a:gd name="T84" fmla="*/ 2147483647 w 976"/>
              <a:gd name="T85" fmla="*/ 2147483647 h 976"/>
              <a:gd name="T86" fmla="*/ 2147483647 w 976"/>
              <a:gd name="T87" fmla="*/ 2147483647 h 976"/>
              <a:gd name="T88" fmla="*/ 2147483647 w 976"/>
              <a:gd name="T89" fmla="*/ 2147483647 h 976"/>
              <a:gd name="T90" fmla="*/ 2147483647 w 976"/>
              <a:gd name="T91" fmla="*/ 2147483647 h 976"/>
              <a:gd name="T92" fmla="*/ 2147483647 w 976"/>
              <a:gd name="T93" fmla="*/ 2147483647 h 976"/>
              <a:gd name="T94" fmla="*/ 2147483647 w 976"/>
              <a:gd name="T95" fmla="*/ 2147483647 h 976"/>
              <a:gd name="T96" fmla="*/ 2147483647 w 976"/>
              <a:gd name="T97" fmla="*/ 2147483647 h 976"/>
              <a:gd name="T98" fmla="*/ 2147483647 w 976"/>
              <a:gd name="T99" fmla="*/ 2147483647 h 976"/>
              <a:gd name="T100" fmla="*/ 2147483647 w 976"/>
              <a:gd name="T101" fmla="*/ 2147483647 h 976"/>
              <a:gd name="T102" fmla="*/ 2147483647 w 976"/>
              <a:gd name="T103" fmla="*/ 2147483647 h 976"/>
              <a:gd name="T104" fmla="*/ 2147483647 w 976"/>
              <a:gd name="T105" fmla="*/ 2147483647 h 976"/>
              <a:gd name="T106" fmla="*/ 2147483647 w 976"/>
              <a:gd name="T107" fmla="*/ 2147483647 h 976"/>
              <a:gd name="T108" fmla="*/ 2147483647 w 976"/>
              <a:gd name="T109" fmla="*/ 0 h 976"/>
              <a:gd name="T110" fmla="*/ 2147483647 w 976"/>
              <a:gd name="T111" fmla="*/ 2147483647 h 97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76"/>
              <a:gd name="T169" fmla="*/ 0 h 976"/>
              <a:gd name="T170" fmla="*/ 976 w 976"/>
              <a:gd name="T171" fmla="*/ 976 h 97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76" h="976">
                <a:moveTo>
                  <a:pt x="976" y="215"/>
                </a:moveTo>
                <a:lnTo>
                  <a:pt x="964" y="236"/>
                </a:lnTo>
                <a:lnTo>
                  <a:pt x="956" y="253"/>
                </a:lnTo>
                <a:lnTo>
                  <a:pt x="945" y="272"/>
                </a:lnTo>
                <a:lnTo>
                  <a:pt x="937" y="289"/>
                </a:lnTo>
                <a:lnTo>
                  <a:pt x="926" y="308"/>
                </a:lnTo>
                <a:lnTo>
                  <a:pt x="914" y="326"/>
                </a:lnTo>
                <a:lnTo>
                  <a:pt x="904" y="344"/>
                </a:lnTo>
                <a:lnTo>
                  <a:pt x="892" y="362"/>
                </a:lnTo>
                <a:lnTo>
                  <a:pt x="877" y="382"/>
                </a:lnTo>
                <a:lnTo>
                  <a:pt x="862" y="404"/>
                </a:lnTo>
                <a:lnTo>
                  <a:pt x="850" y="421"/>
                </a:lnTo>
                <a:lnTo>
                  <a:pt x="836" y="438"/>
                </a:lnTo>
                <a:lnTo>
                  <a:pt x="820" y="460"/>
                </a:lnTo>
                <a:lnTo>
                  <a:pt x="804" y="481"/>
                </a:lnTo>
                <a:lnTo>
                  <a:pt x="788" y="499"/>
                </a:lnTo>
                <a:lnTo>
                  <a:pt x="771" y="519"/>
                </a:lnTo>
                <a:lnTo>
                  <a:pt x="756" y="535"/>
                </a:lnTo>
                <a:lnTo>
                  <a:pt x="735" y="558"/>
                </a:lnTo>
                <a:lnTo>
                  <a:pt x="717" y="577"/>
                </a:lnTo>
                <a:lnTo>
                  <a:pt x="700" y="593"/>
                </a:lnTo>
                <a:lnTo>
                  <a:pt x="680" y="611"/>
                </a:lnTo>
                <a:lnTo>
                  <a:pt x="666" y="625"/>
                </a:lnTo>
                <a:lnTo>
                  <a:pt x="647" y="641"/>
                </a:lnTo>
                <a:lnTo>
                  <a:pt x="628" y="656"/>
                </a:lnTo>
                <a:lnTo>
                  <a:pt x="607" y="674"/>
                </a:lnTo>
                <a:lnTo>
                  <a:pt x="588" y="688"/>
                </a:lnTo>
                <a:lnTo>
                  <a:pt x="567" y="704"/>
                </a:lnTo>
                <a:lnTo>
                  <a:pt x="540" y="723"/>
                </a:lnTo>
                <a:lnTo>
                  <a:pt x="518" y="739"/>
                </a:lnTo>
                <a:lnTo>
                  <a:pt x="494" y="756"/>
                </a:lnTo>
                <a:lnTo>
                  <a:pt x="469" y="774"/>
                </a:lnTo>
                <a:lnTo>
                  <a:pt x="442" y="788"/>
                </a:lnTo>
                <a:lnTo>
                  <a:pt x="576" y="976"/>
                </a:lnTo>
                <a:lnTo>
                  <a:pt x="40" y="735"/>
                </a:lnTo>
                <a:lnTo>
                  <a:pt x="0" y="259"/>
                </a:lnTo>
                <a:lnTo>
                  <a:pt x="112" y="393"/>
                </a:lnTo>
                <a:lnTo>
                  <a:pt x="137" y="381"/>
                </a:lnTo>
                <a:lnTo>
                  <a:pt x="163" y="368"/>
                </a:lnTo>
                <a:lnTo>
                  <a:pt x="196" y="352"/>
                </a:lnTo>
                <a:lnTo>
                  <a:pt x="228" y="333"/>
                </a:lnTo>
                <a:lnTo>
                  <a:pt x="261" y="310"/>
                </a:lnTo>
                <a:lnTo>
                  <a:pt x="289" y="290"/>
                </a:lnTo>
                <a:lnTo>
                  <a:pt x="316" y="268"/>
                </a:lnTo>
                <a:lnTo>
                  <a:pt x="342" y="245"/>
                </a:lnTo>
                <a:lnTo>
                  <a:pt x="364" y="224"/>
                </a:lnTo>
                <a:lnTo>
                  <a:pt x="386" y="200"/>
                </a:lnTo>
                <a:lnTo>
                  <a:pt x="410" y="173"/>
                </a:lnTo>
                <a:lnTo>
                  <a:pt x="430" y="149"/>
                </a:lnTo>
                <a:lnTo>
                  <a:pt x="450" y="124"/>
                </a:lnTo>
                <a:lnTo>
                  <a:pt x="467" y="102"/>
                </a:lnTo>
                <a:lnTo>
                  <a:pt x="486" y="71"/>
                </a:lnTo>
                <a:lnTo>
                  <a:pt x="503" y="43"/>
                </a:lnTo>
                <a:lnTo>
                  <a:pt x="513" y="22"/>
                </a:lnTo>
                <a:lnTo>
                  <a:pt x="522" y="0"/>
                </a:lnTo>
                <a:lnTo>
                  <a:pt x="976" y="215"/>
                </a:lnTo>
                <a:close/>
              </a:path>
            </a:pathLst>
          </a:custGeom>
          <a:solidFill>
            <a:srgbClr val="99FF33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4" name="Freeform 15"/>
          <p:cNvSpPr>
            <a:spLocks/>
          </p:cNvSpPr>
          <p:nvPr/>
        </p:nvSpPr>
        <p:spPr bwMode="auto">
          <a:xfrm>
            <a:off x="5302252" y="3511551"/>
            <a:ext cx="1465262" cy="1993900"/>
          </a:xfrm>
          <a:custGeom>
            <a:avLst/>
            <a:gdLst>
              <a:gd name="T0" fmla="*/ 0 w 900"/>
              <a:gd name="T1" fmla="*/ 2147483647 h 1135"/>
              <a:gd name="T2" fmla="*/ 2147483647 w 900"/>
              <a:gd name="T3" fmla="*/ 2147483647 h 1135"/>
              <a:gd name="T4" fmla="*/ 2147483647 w 900"/>
              <a:gd name="T5" fmla="*/ 2147483647 h 1135"/>
              <a:gd name="T6" fmla="*/ 2147483647 w 900"/>
              <a:gd name="T7" fmla="*/ 2147483647 h 1135"/>
              <a:gd name="T8" fmla="*/ 2147483647 w 900"/>
              <a:gd name="T9" fmla="*/ 2147483647 h 1135"/>
              <a:gd name="T10" fmla="*/ 2147483647 w 900"/>
              <a:gd name="T11" fmla="*/ 2147483647 h 1135"/>
              <a:gd name="T12" fmla="*/ 2147483647 w 900"/>
              <a:gd name="T13" fmla="*/ 2147483647 h 1135"/>
              <a:gd name="T14" fmla="*/ 2147483647 w 900"/>
              <a:gd name="T15" fmla="*/ 2147483647 h 1135"/>
              <a:gd name="T16" fmla="*/ 2147483647 w 900"/>
              <a:gd name="T17" fmla="*/ 2147483647 h 1135"/>
              <a:gd name="T18" fmla="*/ 2147483647 w 900"/>
              <a:gd name="T19" fmla="*/ 2147483647 h 1135"/>
              <a:gd name="T20" fmla="*/ 2147483647 w 900"/>
              <a:gd name="T21" fmla="*/ 2147483647 h 1135"/>
              <a:gd name="T22" fmla="*/ 2147483647 w 900"/>
              <a:gd name="T23" fmla="*/ 2147483647 h 1135"/>
              <a:gd name="T24" fmla="*/ 2147483647 w 900"/>
              <a:gd name="T25" fmla="*/ 2147483647 h 1135"/>
              <a:gd name="T26" fmla="*/ 2147483647 w 900"/>
              <a:gd name="T27" fmla="*/ 2147483647 h 1135"/>
              <a:gd name="T28" fmla="*/ 2147483647 w 900"/>
              <a:gd name="T29" fmla="*/ 2147483647 h 1135"/>
              <a:gd name="T30" fmla="*/ 2147483647 w 900"/>
              <a:gd name="T31" fmla="*/ 2147483647 h 1135"/>
              <a:gd name="T32" fmla="*/ 2147483647 w 900"/>
              <a:gd name="T33" fmla="*/ 2147483647 h 1135"/>
              <a:gd name="T34" fmla="*/ 2147483647 w 900"/>
              <a:gd name="T35" fmla="*/ 2147483647 h 1135"/>
              <a:gd name="T36" fmla="*/ 2147483647 w 900"/>
              <a:gd name="T37" fmla="*/ 2147483647 h 1135"/>
              <a:gd name="T38" fmla="*/ 2147483647 w 900"/>
              <a:gd name="T39" fmla="*/ 2147483647 h 1135"/>
              <a:gd name="T40" fmla="*/ 2147483647 w 900"/>
              <a:gd name="T41" fmla="*/ 0 h 1135"/>
              <a:gd name="T42" fmla="*/ 2147483647 w 900"/>
              <a:gd name="T43" fmla="*/ 2147483647 h 1135"/>
              <a:gd name="T44" fmla="*/ 2147483647 w 900"/>
              <a:gd name="T45" fmla="*/ 2147483647 h 1135"/>
              <a:gd name="T46" fmla="*/ 2147483647 w 900"/>
              <a:gd name="T47" fmla="*/ 2147483647 h 1135"/>
              <a:gd name="T48" fmla="*/ 2147483647 w 900"/>
              <a:gd name="T49" fmla="*/ 2147483647 h 1135"/>
              <a:gd name="T50" fmla="*/ 2147483647 w 900"/>
              <a:gd name="T51" fmla="*/ 2147483647 h 1135"/>
              <a:gd name="T52" fmla="*/ 2147483647 w 900"/>
              <a:gd name="T53" fmla="*/ 2147483647 h 1135"/>
              <a:gd name="T54" fmla="*/ 2147483647 w 900"/>
              <a:gd name="T55" fmla="*/ 2147483647 h 1135"/>
              <a:gd name="T56" fmla="*/ 2147483647 w 900"/>
              <a:gd name="T57" fmla="*/ 2147483647 h 1135"/>
              <a:gd name="T58" fmla="*/ 2147483647 w 900"/>
              <a:gd name="T59" fmla="*/ 2147483647 h 1135"/>
              <a:gd name="T60" fmla="*/ 2147483647 w 900"/>
              <a:gd name="T61" fmla="*/ 2147483647 h 1135"/>
              <a:gd name="T62" fmla="*/ 2147483647 w 900"/>
              <a:gd name="T63" fmla="*/ 2147483647 h 1135"/>
              <a:gd name="T64" fmla="*/ 2147483647 w 900"/>
              <a:gd name="T65" fmla="*/ 2147483647 h 1135"/>
              <a:gd name="T66" fmla="*/ 2147483647 w 900"/>
              <a:gd name="T67" fmla="*/ 2147483647 h 1135"/>
              <a:gd name="T68" fmla="*/ 2147483647 w 900"/>
              <a:gd name="T69" fmla="*/ 2147483647 h 1135"/>
              <a:gd name="T70" fmla="*/ 2147483647 w 900"/>
              <a:gd name="T71" fmla="*/ 2147483647 h 1135"/>
              <a:gd name="T72" fmla="*/ 2147483647 w 900"/>
              <a:gd name="T73" fmla="*/ 2147483647 h 1135"/>
              <a:gd name="T74" fmla="*/ 2147483647 w 900"/>
              <a:gd name="T75" fmla="*/ 2147483647 h 1135"/>
              <a:gd name="T76" fmla="*/ 2147483647 w 900"/>
              <a:gd name="T77" fmla="*/ 2147483647 h 1135"/>
              <a:gd name="T78" fmla="*/ 2147483647 w 900"/>
              <a:gd name="T79" fmla="*/ 2147483647 h 1135"/>
              <a:gd name="T80" fmla="*/ 2147483647 w 900"/>
              <a:gd name="T81" fmla="*/ 2147483647 h 1135"/>
              <a:gd name="T82" fmla="*/ 2147483647 w 900"/>
              <a:gd name="T83" fmla="*/ 2147483647 h 1135"/>
              <a:gd name="T84" fmla="*/ 2147483647 w 900"/>
              <a:gd name="T85" fmla="*/ 2147483647 h 1135"/>
              <a:gd name="T86" fmla="*/ 2147483647 w 900"/>
              <a:gd name="T87" fmla="*/ 2147483647 h 1135"/>
              <a:gd name="T88" fmla="*/ 2147483647 w 900"/>
              <a:gd name="T89" fmla="*/ 2147483647 h 1135"/>
              <a:gd name="T90" fmla="*/ 2147483647 w 900"/>
              <a:gd name="T91" fmla="*/ 2147483647 h 1135"/>
              <a:gd name="T92" fmla="*/ 2147483647 w 900"/>
              <a:gd name="T93" fmla="*/ 2147483647 h 1135"/>
              <a:gd name="T94" fmla="*/ 2147483647 w 900"/>
              <a:gd name="T95" fmla="*/ 2147483647 h 1135"/>
              <a:gd name="T96" fmla="*/ 2147483647 w 900"/>
              <a:gd name="T97" fmla="*/ 2147483647 h 1135"/>
              <a:gd name="T98" fmla="*/ 2147483647 w 900"/>
              <a:gd name="T99" fmla="*/ 2147483647 h 1135"/>
              <a:gd name="T100" fmla="*/ 2147483647 w 900"/>
              <a:gd name="T101" fmla="*/ 2147483647 h 1135"/>
              <a:gd name="T102" fmla="*/ 2147483647 w 900"/>
              <a:gd name="T103" fmla="*/ 2147483647 h 1135"/>
              <a:gd name="T104" fmla="*/ 2147483647 w 900"/>
              <a:gd name="T105" fmla="*/ 2147483647 h 1135"/>
              <a:gd name="T106" fmla="*/ 2147483647 w 900"/>
              <a:gd name="T107" fmla="*/ 2147483647 h 1135"/>
              <a:gd name="T108" fmla="*/ 2147483647 w 900"/>
              <a:gd name="T109" fmla="*/ 2147483647 h 1135"/>
              <a:gd name="T110" fmla="*/ 2147483647 w 900"/>
              <a:gd name="T111" fmla="*/ 2147483647 h 1135"/>
              <a:gd name="T112" fmla="*/ 2147483647 w 900"/>
              <a:gd name="T113" fmla="*/ 2147483647 h 1135"/>
              <a:gd name="T114" fmla="*/ 2147483647 w 900"/>
              <a:gd name="T115" fmla="*/ 2147483647 h 1135"/>
              <a:gd name="T116" fmla="*/ 0 w 900"/>
              <a:gd name="T117" fmla="*/ 2147483647 h 113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00"/>
              <a:gd name="T178" fmla="*/ 0 h 1135"/>
              <a:gd name="T179" fmla="*/ 900 w 900"/>
              <a:gd name="T180" fmla="*/ 1135 h 113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00" h="1135">
                <a:moveTo>
                  <a:pt x="0" y="721"/>
                </a:moveTo>
                <a:lnTo>
                  <a:pt x="224" y="805"/>
                </a:lnTo>
                <a:lnTo>
                  <a:pt x="236" y="777"/>
                </a:lnTo>
                <a:lnTo>
                  <a:pt x="245" y="750"/>
                </a:lnTo>
                <a:lnTo>
                  <a:pt x="252" y="725"/>
                </a:lnTo>
                <a:lnTo>
                  <a:pt x="258" y="702"/>
                </a:lnTo>
                <a:lnTo>
                  <a:pt x="265" y="677"/>
                </a:lnTo>
                <a:lnTo>
                  <a:pt x="270" y="648"/>
                </a:lnTo>
                <a:lnTo>
                  <a:pt x="274" y="621"/>
                </a:lnTo>
                <a:lnTo>
                  <a:pt x="278" y="595"/>
                </a:lnTo>
                <a:lnTo>
                  <a:pt x="282" y="564"/>
                </a:lnTo>
                <a:lnTo>
                  <a:pt x="284" y="532"/>
                </a:lnTo>
                <a:lnTo>
                  <a:pt x="284" y="475"/>
                </a:lnTo>
                <a:lnTo>
                  <a:pt x="282" y="444"/>
                </a:lnTo>
                <a:lnTo>
                  <a:pt x="281" y="418"/>
                </a:lnTo>
                <a:lnTo>
                  <a:pt x="277" y="390"/>
                </a:lnTo>
                <a:lnTo>
                  <a:pt x="272" y="360"/>
                </a:lnTo>
                <a:lnTo>
                  <a:pt x="266" y="335"/>
                </a:lnTo>
                <a:lnTo>
                  <a:pt x="260" y="303"/>
                </a:lnTo>
                <a:lnTo>
                  <a:pt x="250" y="272"/>
                </a:lnTo>
                <a:lnTo>
                  <a:pt x="684" y="0"/>
                </a:lnTo>
                <a:lnTo>
                  <a:pt x="695" y="26"/>
                </a:lnTo>
                <a:lnTo>
                  <a:pt x="704" y="52"/>
                </a:lnTo>
                <a:lnTo>
                  <a:pt x="712" y="74"/>
                </a:lnTo>
                <a:lnTo>
                  <a:pt x="720" y="98"/>
                </a:lnTo>
                <a:lnTo>
                  <a:pt x="727" y="121"/>
                </a:lnTo>
                <a:lnTo>
                  <a:pt x="735" y="145"/>
                </a:lnTo>
                <a:lnTo>
                  <a:pt x="740" y="166"/>
                </a:lnTo>
                <a:lnTo>
                  <a:pt x="745" y="189"/>
                </a:lnTo>
                <a:lnTo>
                  <a:pt x="751" y="211"/>
                </a:lnTo>
                <a:lnTo>
                  <a:pt x="757" y="237"/>
                </a:lnTo>
                <a:lnTo>
                  <a:pt x="761" y="266"/>
                </a:lnTo>
                <a:lnTo>
                  <a:pt x="767" y="290"/>
                </a:lnTo>
                <a:lnTo>
                  <a:pt x="772" y="316"/>
                </a:lnTo>
                <a:lnTo>
                  <a:pt x="776" y="344"/>
                </a:lnTo>
                <a:lnTo>
                  <a:pt x="777" y="374"/>
                </a:lnTo>
                <a:lnTo>
                  <a:pt x="780" y="406"/>
                </a:lnTo>
                <a:lnTo>
                  <a:pt x="783" y="436"/>
                </a:lnTo>
                <a:lnTo>
                  <a:pt x="783" y="465"/>
                </a:lnTo>
                <a:lnTo>
                  <a:pt x="783" y="497"/>
                </a:lnTo>
                <a:lnTo>
                  <a:pt x="783" y="537"/>
                </a:lnTo>
                <a:lnTo>
                  <a:pt x="781" y="573"/>
                </a:lnTo>
                <a:lnTo>
                  <a:pt x="780" y="599"/>
                </a:lnTo>
                <a:lnTo>
                  <a:pt x="777" y="626"/>
                </a:lnTo>
                <a:lnTo>
                  <a:pt x="776" y="656"/>
                </a:lnTo>
                <a:lnTo>
                  <a:pt x="771" y="689"/>
                </a:lnTo>
                <a:lnTo>
                  <a:pt x="765" y="717"/>
                </a:lnTo>
                <a:lnTo>
                  <a:pt x="760" y="745"/>
                </a:lnTo>
                <a:lnTo>
                  <a:pt x="753" y="778"/>
                </a:lnTo>
                <a:lnTo>
                  <a:pt x="747" y="803"/>
                </a:lnTo>
                <a:lnTo>
                  <a:pt x="740" y="835"/>
                </a:lnTo>
                <a:lnTo>
                  <a:pt x="732" y="863"/>
                </a:lnTo>
                <a:lnTo>
                  <a:pt x="723" y="891"/>
                </a:lnTo>
                <a:lnTo>
                  <a:pt x="713" y="921"/>
                </a:lnTo>
                <a:lnTo>
                  <a:pt x="701" y="957"/>
                </a:lnTo>
                <a:lnTo>
                  <a:pt x="688" y="992"/>
                </a:lnTo>
                <a:lnTo>
                  <a:pt x="900" y="1079"/>
                </a:lnTo>
                <a:lnTo>
                  <a:pt x="369" y="1135"/>
                </a:lnTo>
                <a:lnTo>
                  <a:pt x="0" y="721"/>
                </a:lnTo>
                <a:close/>
              </a:path>
            </a:pathLst>
          </a:custGeom>
          <a:solidFill>
            <a:srgbClr val="CCFF33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5" name="Freeform 16"/>
          <p:cNvSpPr>
            <a:spLocks/>
          </p:cNvSpPr>
          <p:nvPr/>
        </p:nvSpPr>
        <p:spPr bwMode="auto">
          <a:xfrm>
            <a:off x="5151437" y="2565402"/>
            <a:ext cx="1712912" cy="1760538"/>
          </a:xfrm>
          <a:custGeom>
            <a:avLst/>
            <a:gdLst>
              <a:gd name="T0" fmla="*/ 2147483647 w 1053"/>
              <a:gd name="T1" fmla="*/ 0 h 1002"/>
              <a:gd name="T2" fmla="*/ 2147483647 w 1053"/>
              <a:gd name="T3" fmla="*/ 2147483647 h 1002"/>
              <a:gd name="T4" fmla="*/ 2147483647 w 1053"/>
              <a:gd name="T5" fmla="*/ 2147483647 h 1002"/>
              <a:gd name="T6" fmla="*/ 2147483647 w 1053"/>
              <a:gd name="T7" fmla="*/ 2147483647 h 1002"/>
              <a:gd name="T8" fmla="*/ 2147483647 w 1053"/>
              <a:gd name="T9" fmla="*/ 2147483647 h 1002"/>
              <a:gd name="T10" fmla="*/ 2147483647 w 1053"/>
              <a:gd name="T11" fmla="*/ 2147483647 h 1002"/>
              <a:gd name="T12" fmla="*/ 2147483647 w 1053"/>
              <a:gd name="T13" fmla="*/ 2147483647 h 1002"/>
              <a:gd name="T14" fmla="*/ 2147483647 w 1053"/>
              <a:gd name="T15" fmla="*/ 2147483647 h 1002"/>
              <a:gd name="T16" fmla="*/ 2147483647 w 1053"/>
              <a:gd name="T17" fmla="*/ 2147483647 h 1002"/>
              <a:gd name="T18" fmla="*/ 2147483647 w 1053"/>
              <a:gd name="T19" fmla="*/ 2147483647 h 1002"/>
              <a:gd name="T20" fmla="*/ 2147483647 w 1053"/>
              <a:gd name="T21" fmla="*/ 2147483647 h 1002"/>
              <a:gd name="T22" fmla="*/ 2147483647 w 1053"/>
              <a:gd name="T23" fmla="*/ 2147483647 h 1002"/>
              <a:gd name="T24" fmla="*/ 2147483647 w 1053"/>
              <a:gd name="T25" fmla="*/ 2147483647 h 1002"/>
              <a:gd name="T26" fmla="*/ 2147483647 w 1053"/>
              <a:gd name="T27" fmla="*/ 2147483647 h 1002"/>
              <a:gd name="T28" fmla="*/ 2147483647 w 1053"/>
              <a:gd name="T29" fmla="*/ 2147483647 h 1002"/>
              <a:gd name="T30" fmla="*/ 2147483647 w 1053"/>
              <a:gd name="T31" fmla="*/ 2147483647 h 1002"/>
              <a:gd name="T32" fmla="*/ 2147483647 w 1053"/>
              <a:gd name="T33" fmla="*/ 2147483647 h 1002"/>
              <a:gd name="T34" fmla="*/ 2147483647 w 1053"/>
              <a:gd name="T35" fmla="*/ 2147483647 h 1002"/>
              <a:gd name="T36" fmla="*/ 2147483647 w 1053"/>
              <a:gd name="T37" fmla="*/ 2147483647 h 1002"/>
              <a:gd name="T38" fmla="*/ 2147483647 w 1053"/>
              <a:gd name="T39" fmla="*/ 2147483647 h 1002"/>
              <a:gd name="T40" fmla="*/ 2147483647 w 1053"/>
              <a:gd name="T41" fmla="*/ 2147483647 h 1002"/>
              <a:gd name="T42" fmla="*/ 2147483647 w 1053"/>
              <a:gd name="T43" fmla="*/ 2147483647 h 1002"/>
              <a:gd name="T44" fmla="*/ 2147483647 w 1053"/>
              <a:gd name="T45" fmla="*/ 2147483647 h 1002"/>
              <a:gd name="T46" fmla="*/ 2147483647 w 1053"/>
              <a:gd name="T47" fmla="*/ 2147483647 h 1002"/>
              <a:gd name="T48" fmla="*/ 2147483647 w 1053"/>
              <a:gd name="T49" fmla="*/ 2147483647 h 1002"/>
              <a:gd name="T50" fmla="*/ 2147483647 w 1053"/>
              <a:gd name="T51" fmla="*/ 2147483647 h 1002"/>
              <a:gd name="T52" fmla="*/ 2147483647 w 1053"/>
              <a:gd name="T53" fmla="*/ 2147483647 h 1002"/>
              <a:gd name="T54" fmla="*/ 2147483647 w 1053"/>
              <a:gd name="T55" fmla="*/ 2147483647 h 1002"/>
              <a:gd name="T56" fmla="*/ 2147483647 w 1053"/>
              <a:gd name="T57" fmla="*/ 2147483647 h 1002"/>
              <a:gd name="T58" fmla="*/ 2147483647 w 1053"/>
              <a:gd name="T59" fmla="*/ 2147483647 h 1002"/>
              <a:gd name="T60" fmla="*/ 2147483647 w 1053"/>
              <a:gd name="T61" fmla="*/ 2147483647 h 1002"/>
              <a:gd name="T62" fmla="*/ 2147483647 w 1053"/>
              <a:gd name="T63" fmla="*/ 2147483647 h 1002"/>
              <a:gd name="T64" fmla="*/ 2147483647 w 1053"/>
              <a:gd name="T65" fmla="*/ 2147483647 h 1002"/>
              <a:gd name="T66" fmla="*/ 2147483647 w 1053"/>
              <a:gd name="T67" fmla="*/ 2147483647 h 1002"/>
              <a:gd name="T68" fmla="*/ 2147483647 w 1053"/>
              <a:gd name="T69" fmla="*/ 2147483647 h 1002"/>
              <a:gd name="T70" fmla="*/ 2147483647 w 1053"/>
              <a:gd name="T71" fmla="*/ 2147483647 h 1002"/>
              <a:gd name="T72" fmla="*/ 2147483647 w 1053"/>
              <a:gd name="T73" fmla="*/ 2147483647 h 1002"/>
              <a:gd name="T74" fmla="*/ 2147483647 w 1053"/>
              <a:gd name="T75" fmla="*/ 2147483647 h 1002"/>
              <a:gd name="T76" fmla="*/ 2147483647 w 1053"/>
              <a:gd name="T77" fmla="*/ 2147483647 h 1002"/>
              <a:gd name="T78" fmla="*/ 2147483647 w 1053"/>
              <a:gd name="T79" fmla="*/ 2147483647 h 1002"/>
              <a:gd name="T80" fmla="*/ 2147483647 w 1053"/>
              <a:gd name="T81" fmla="*/ 2147483647 h 1002"/>
              <a:gd name="T82" fmla="*/ 2147483647 w 1053"/>
              <a:gd name="T83" fmla="*/ 2147483647 h 1002"/>
              <a:gd name="T84" fmla="*/ 2147483647 w 1053"/>
              <a:gd name="T85" fmla="*/ 2147483647 h 1002"/>
              <a:gd name="T86" fmla="*/ 2147483647 w 1053"/>
              <a:gd name="T87" fmla="*/ 2147483647 h 1002"/>
              <a:gd name="T88" fmla="*/ 2147483647 w 1053"/>
              <a:gd name="T89" fmla="*/ 2147483647 h 1002"/>
              <a:gd name="T90" fmla="*/ 2147483647 w 1053"/>
              <a:gd name="T91" fmla="*/ 2147483647 h 1002"/>
              <a:gd name="T92" fmla="*/ 2147483647 w 1053"/>
              <a:gd name="T93" fmla="*/ 2147483647 h 1002"/>
              <a:gd name="T94" fmla="*/ 2147483647 w 1053"/>
              <a:gd name="T95" fmla="*/ 2147483647 h 1002"/>
              <a:gd name="T96" fmla="*/ 2147483647 w 1053"/>
              <a:gd name="T97" fmla="*/ 2147483647 h 1002"/>
              <a:gd name="T98" fmla="*/ 2147483647 w 1053"/>
              <a:gd name="T99" fmla="*/ 2147483647 h 1002"/>
              <a:gd name="T100" fmla="*/ 2147483647 w 1053"/>
              <a:gd name="T101" fmla="*/ 2147483647 h 1002"/>
              <a:gd name="T102" fmla="*/ 2147483647 w 1053"/>
              <a:gd name="T103" fmla="*/ 2147483647 h 1002"/>
              <a:gd name="T104" fmla="*/ 2147483647 w 1053"/>
              <a:gd name="T105" fmla="*/ 2147483647 h 1002"/>
              <a:gd name="T106" fmla="*/ 2147483647 w 1053"/>
              <a:gd name="T107" fmla="*/ 2147483647 h 1002"/>
              <a:gd name="T108" fmla="*/ 2147483647 w 1053"/>
              <a:gd name="T109" fmla="*/ 2147483647 h 1002"/>
              <a:gd name="T110" fmla="*/ 2147483647 w 1053"/>
              <a:gd name="T111" fmla="*/ 2147483647 h 1002"/>
              <a:gd name="T112" fmla="*/ 2147483647 w 1053"/>
              <a:gd name="T113" fmla="*/ 2147483647 h 1002"/>
              <a:gd name="T114" fmla="*/ 2147483647 w 1053"/>
              <a:gd name="T115" fmla="*/ 2147483647 h 1002"/>
              <a:gd name="T116" fmla="*/ 0 w 1053"/>
              <a:gd name="T117" fmla="*/ 2147483647 h 1002"/>
              <a:gd name="T118" fmla="*/ 2147483647 w 1053"/>
              <a:gd name="T119" fmla="*/ 0 h 10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53"/>
              <a:gd name="T181" fmla="*/ 0 h 1002"/>
              <a:gd name="T182" fmla="*/ 1053 w 1053"/>
              <a:gd name="T183" fmla="*/ 1002 h 10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53" h="1002">
                <a:moveTo>
                  <a:pt x="214" y="0"/>
                </a:moveTo>
                <a:lnTo>
                  <a:pt x="236" y="10"/>
                </a:lnTo>
                <a:lnTo>
                  <a:pt x="253" y="20"/>
                </a:lnTo>
                <a:lnTo>
                  <a:pt x="272" y="29"/>
                </a:lnTo>
                <a:lnTo>
                  <a:pt x="289" y="38"/>
                </a:lnTo>
                <a:lnTo>
                  <a:pt x="308" y="49"/>
                </a:lnTo>
                <a:lnTo>
                  <a:pt x="325" y="61"/>
                </a:lnTo>
                <a:lnTo>
                  <a:pt x="342" y="72"/>
                </a:lnTo>
                <a:lnTo>
                  <a:pt x="360" y="82"/>
                </a:lnTo>
                <a:lnTo>
                  <a:pt x="381" y="97"/>
                </a:lnTo>
                <a:lnTo>
                  <a:pt x="403" y="113"/>
                </a:lnTo>
                <a:lnTo>
                  <a:pt x="421" y="125"/>
                </a:lnTo>
                <a:lnTo>
                  <a:pt x="438" y="140"/>
                </a:lnTo>
                <a:lnTo>
                  <a:pt x="459" y="154"/>
                </a:lnTo>
                <a:lnTo>
                  <a:pt x="481" y="170"/>
                </a:lnTo>
                <a:lnTo>
                  <a:pt x="499" y="186"/>
                </a:lnTo>
                <a:lnTo>
                  <a:pt x="518" y="203"/>
                </a:lnTo>
                <a:lnTo>
                  <a:pt x="535" y="219"/>
                </a:lnTo>
                <a:lnTo>
                  <a:pt x="556" y="239"/>
                </a:lnTo>
                <a:lnTo>
                  <a:pt x="575" y="257"/>
                </a:lnTo>
                <a:lnTo>
                  <a:pt x="591" y="274"/>
                </a:lnTo>
                <a:lnTo>
                  <a:pt x="610" y="294"/>
                </a:lnTo>
                <a:lnTo>
                  <a:pt x="624" y="309"/>
                </a:lnTo>
                <a:lnTo>
                  <a:pt x="640" y="327"/>
                </a:lnTo>
                <a:lnTo>
                  <a:pt x="656" y="346"/>
                </a:lnTo>
                <a:lnTo>
                  <a:pt x="674" y="368"/>
                </a:lnTo>
                <a:lnTo>
                  <a:pt x="688" y="387"/>
                </a:lnTo>
                <a:lnTo>
                  <a:pt x="704" y="408"/>
                </a:lnTo>
                <a:lnTo>
                  <a:pt x="723" y="434"/>
                </a:lnTo>
                <a:lnTo>
                  <a:pt x="739" y="456"/>
                </a:lnTo>
                <a:lnTo>
                  <a:pt x="756" y="482"/>
                </a:lnTo>
                <a:lnTo>
                  <a:pt x="772" y="507"/>
                </a:lnTo>
                <a:lnTo>
                  <a:pt x="787" y="534"/>
                </a:lnTo>
                <a:lnTo>
                  <a:pt x="803" y="561"/>
                </a:lnTo>
                <a:lnTo>
                  <a:pt x="815" y="585"/>
                </a:lnTo>
                <a:lnTo>
                  <a:pt x="827" y="608"/>
                </a:lnTo>
                <a:lnTo>
                  <a:pt x="837" y="635"/>
                </a:lnTo>
                <a:lnTo>
                  <a:pt x="844" y="653"/>
                </a:lnTo>
                <a:lnTo>
                  <a:pt x="1053" y="571"/>
                </a:lnTo>
                <a:lnTo>
                  <a:pt x="728" y="1002"/>
                </a:lnTo>
                <a:lnTo>
                  <a:pt x="153" y="931"/>
                </a:lnTo>
                <a:lnTo>
                  <a:pt x="381" y="840"/>
                </a:lnTo>
                <a:lnTo>
                  <a:pt x="366" y="809"/>
                </a:lnTo>
                <a:lnTo>
                  <a:pt x="352" y="780"/>
                </a:lnTo>
                <a:lnTo>
                  <a:pt x="332" y="748"/>
                </a:lnTo>
                <a:lnTo>
                  <a:pt x="309" y="715"/>
                </a:lnTo>
                <a:lnTo>
                  <a:pt x="289" y="687"/>
                </a:lnTo>
                <a:lnTo>
                  <a:pt x="268" y="660"/>
                </a:lnTo>
                <a:lnTo>
                  <a:pt x="245" y="633"/>
                </a:lnTo>
                <a:lnTo>
                  <a:pt x="222" y="611"/>
                </a:lnTo>
                <a:lnTo>
                  <a:pt x="200" y="589"/>
                </a:lnTo>
                <a:lnTo>
                  <a:pt x="173" y="565"/>
                </a:lnTo>
                <a:lnTo>
                  <a:pt x="148" y="546"/>
                </a:lnTo>
                <a:lnTo>
                  <a:pt x="124" y="526"/>
                </a:lnTo>
                <a:lnTo>
                  <a:pt x="100" y="508"/>
                </a:lnTo>
                <a:lnTo>
                  <a:pt x="71" y="490"/>
                </a:lnTo>
                <a:lnTo>
                  <a:pt x="42" y="472"/>
                </a:lnTo>
                <a:lnTo>
                  <a:pt x="22" y="463"/>
                </a:lnTo>
                <a:lnTo>
                  <a:pt x="0" y="451"/>
                </a:lnTo>
                <a:lnTo>
                  <a:pt x="21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446" name="Freeform 17"/>
          <p:cNvSpPr>
            <a:spLocks/>
          </p:cNvSpPr>
          <p:nvPr/>
        </p:nvSpPr>
        <p:spPr bwMode="auto">
          <a:xfrm>
            <a:off x="4194179" y="2217739"/>
            <a:ext cx="1655762" cy="1441449"/>
          </a:xfrm>
          <a:custGeom>
            <a:avLst/>
            <a:gdLst>
              <a:gd name="T0" fmla="*/ 2147483647 w 1018"/>
              <a:gd name="T1" fmla="*/ 2147483647 h 821"/>
              <a:gd name="T2" fmla="*/ 2147483647 w 1018"/>
              <a:gd name="T3" fmla="*/ 2147483647 h 821"/>
              <a:gd name="T4" fmla="*/ 2147483647 w 1018"/>
              <a:gd name="T5" fmla="*/ 2147483647 h 821"/>
              <a:gd name="T6" fmla="*/ 2147483647 w 1018"/>
              <a:gd name="T7" fmla="*/ 2147483647 h 821"/>
              <a:gd name="T8" fmla="*/ 2147483647 w 1018"/>
              <a:gd name="T9" fmla="*/ 2147483647 h 821"/>
              <a:gd name="T10" fmla="*/ 2147483647 w 1018"/>
              <a:gd name="T11" fmla="*/ 2147483647 h 821"/>
              <a:gd name="T12" fmla="*/ 2147483647 w 1018"/>
              <a:gd name="T13" fmla="*/ 2147483647 h 821"/>
              <a:gd name="T14" fmla="*/ 2147483647 w 1018"/>
              <a:gd name="T15" fmla="*/ 2147483647 h 821"/>
              <a:gd name="T16" fmla="*/ 2147483647 w 1018"/>
              <a:gd name="T17" fmla="*/ 2147483647 h 821"/>
              <a:gd name="T18" fmla="*/ 2147483647 w 1018"/>
              <a:gd name="T19" fmla="*/ 2147483647 h 821"/>
              <a:gd name="T20" fmla="*/ 2147483647 w 1018"/>
              <a:gd name="T21" fmla="*/ 2147483647 h 821"/>
              <a:gd name="T22" fmla="*/ 2147483647 w 1018"/>
              <a:gd name="T23" fmla="*/ 2147483647 h 821"/>
              <a:gd name="T24" fmla="*/ 2147483647 w 1018"/>
              <a:gd name="T25" fmla="*/ 2147483647 h 821"/>
              <a:gd name="T26" fmla="*/ 2147483647 w 1018"/>
              <a:gd name="T27" fmla="*/ 2147483647 h 821"/>
              <a:gd name="T28" fmla="*/ 2147483647 w 1018"/>
              <a:gd name="T29" fmla="*/ 2147483647 h 821"/>
              <a:gd name="T30" fmla="*/ 2147483647 w 1018"/>
              <a:gd name="T31" fmla="*/ 2147483647 h 821"/>
              <a:gd name="T32" fmla="*/ 2147483647 w 1018"/>
              <a:gd name="T33" fmla="*/ 2147483647 h 821"/>
              <a:gd name="T34" fmla="*/ 2147483647 w 1018"/>
              <a:gd name="T35" fmla="*/ 2147483647 h 821"/>
              <a:gd name="T36" fmla="*/ 0 w 1018"/>
              <a:gd name="T37" fmla="*/ 2147483647 h 821"/>
              <a:gd name="T38" fmla="*/ 2147483647 w 1018"/>
              <a:gd name="T39" fmla="*/ 2147483647 h 821"/>
              <a:gd name="T40" fmla="*/ 2147483647 w 1018"/>
              <a:gd name="T41" fmla="*/ 2147483647 h 821"/>
              <a:gd name="T42" fmla="*/ 2147483647 w 1018"/>
              <a:gd name="T43" fmla="*/ 2147483647 h 821"/>
              <a:gd name="T44" fmla="*/ 2147483647 w 1018"/>
              <a:gd name="T45" fmla="*/ 2147483647 h 821"/>
              <a:gd name="T46" fmla="*/ 2147483647 w 1018"/>
              <a:gd name="T47" fmla="*/ 2147483647 h 821"/>
              <a:gd name="T48" fmla="*/ 2147483647 w 1018"/>
              <a:gd name="T49" fmla="*/ 2147483647 h 821"/>
              <a:gd name="T50" fmla="*/ 2147483647 w 1018"/>
              <a:gd name="T51" fmla="*/ 2147483647 h 821"/>
              <a:gd name="T52" fmla="*/ 2147483647 w 1018"/>
              <a:gd name="T53" fmla="*/ 2147483647 h 821"/>
              <a:gd name="T54" fmla="*/ 2147483647 w 1018"/>
              <a:gd name="T55" fmla="*/ 2147483647 h 821"/>
              <a:gd name="T56" fmla="*/ 2147483647 w 1018"/>
              <a:gd name="T57" fmla="*/ 2147483647 h 821"/>
              <a:gd name="T58" fmla="*/ 2147483647 w 1018"/>
              <a:gd name="T59" fmla="*/ 2147483647 h 821"/>
              <a:gd name="T60" fmla="*/ 2147483647 w 1018"/>
              <a:gd name="T61" fmla="*/ 2147483647 h 821"/>
              <a:gd name="T62" fmla="*/ 2147483647 w 1018"/>
              <a:gd name="T63" fmla="*/ 2147483647 h 821"/>
              <a:gd name="T64" fmla="*/ 2147483647 w 1018"/>
              <a:gd name="T65" fmla="*/ 2147483647 h 821"/>
              <a:gd name="T66" fmla="*/ 2147483647 w 1018"/>
              <a:gd name="T67" fmla="*/ 2147483647 h 821"/>
              <a:gd name="T68" fmla="*/ 2147483647 w 1018"/>
              <a:gd name="T69" fmla="*/ 2147483647 h 821"/>
              <a:gd name="T70" fmla="*/ 2147483647 w 1018"/>
              <a:gd name="T71" fmla="*/ 2147483647 h 821"/>
              <a:gd name="T72" fmla="*/ 2147483647 w 1018"/>
              <a:gd name="T73" fmla="*/ 2147483647 h 821"/>
              <a:gd name="T74" fmla="*/ 2147483647 w 1018"/>
              <a:gd name="T75" fmla="*/ 2147483647 h 821"/>
              <a:gd name="T76" fmla="*/ 2147483647 w 1018"/>
              <a:gd name="T77" fmla="*/ 2147483647 h 821"/>
              <a:gd name="T78" fmla="*/ 2147483647 w 1018"/>
              <a:gd name="T79" fmla="*/ 2147483647 h 821"/>
              <a:gd name="T80" fmla="*/ 2147483647 w 1018"/>
              <a:gd name="T81" fmla="*/ 2147483647 h 821"/>
              <a:gd name="T82" fmla="*/ 2147483647 w 1018"/>
              <a:gd name="T83" fmla="*/ 2147483647 h 821"/>
              <a:gd name="T84" fmla="*/ 2147483647 w 1018"/>
              <a:gd name="T85" fmla="*/ 2147483647 h 821"/>
              <a:gd name="T86" fmla="*/ 2147483647 w 1018"/>
              <a:gd name="T87" fmla="*/ 2147483647 h 821"/>
              <a:gd name="T88" fmla="*/ 2147483647 w 1018"/>
              <a:gd name="T89" fmla="*/ 2147483647 h 821"/>
              <a:gd name="T90" fmla="*/ 2147483647 w 1018"/>
              <a:gd name="T91" fmla="*/ 2147483647 h 821"/>
              <a:gd name="T92" fmla="*/ 2147483647 w 1018"/>
              <a:gd name="T93" fmla="*/ 2147483647 h 821"/>
              <a:gd name="T94" fmla="*/ 2147483647 w 1018"/>
              <a:gd name="T95" fmla="*/ 2147483647 h 821"/>
              <a:gd name="T96" fmla="*/ 2147483647 w 1018"/>
              <a:gd name="T97" fmla="*/ 0 h 821"/>
              <a:gd name="T98" fmla="*/ 2147483647 w 1018"/>
              <a:gd name="T99" fmla="*/ 2147483647 h 821"/>
              <a:gd name="T100" fmla="*/ 2147483647 w 1018"/>
              <a:gd name="T101" fmla="*/ 2147483647 h 82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18"/>
              <a:gd name="T154" fmla="*/ 0 h 821"/>
              <a:gd name="T155" fmla="*/ 1018 w 1018"/>
              <a:gd name="T156" fmla="*/ 821 h 82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18" h="821">
                <a:moveTo>
                  <a:pt x="543" y="821"/>
                </a:moveTo>
                <a:lnTo>
                  <a:pt x="610" y="662"/>
                </a:lnTo>
                <a:lnTo>
                  <a:pt x="588" y="655"/>
                </a:lnTo>
                <a:lnTo>
                  <a:pt x="564" y="650"/>
                </a:lnTo>
                <a:lnTo>
                  <a:pt x="534" y="643"/>
                </a:lnTo>
                <a:lnTo>
                  <a:pt x="508" y="639"/>
                </a:lnTo>
                <a:lnTo>
                  <a:pt x="480" y="635"/>
                </a:lnTo>
                <a:lnTo>
                  <a:pt x="450" y="632"/>
                </a:lnTo>
                <a:lnTo>
                  <a:pt x="418" y="630"/>
                </a:lnTo>
                <a:lnTo>
                  <a:pt x="361" y="630"/>
                </a:lnTo>
                <a:lnTo>
                  <a:pt x="331" y="631"/>
                </a:lnTo>
                <a:lnTo>
                  <a:pt x="303" y="634"/>
                </a:lnTo>
                <a:lnTo>
                  <a:pt x="276" y="636"/>
                </a:lnTo>
                <a:lnTo>
                  <a:pt x="248" y="642"/>
                </a:lnTo>
                <a:lnTo>
                  <a:pt x="221" y="647"/>
                </a:lnTo>
                <a:lnTo>
                  <a:pt x="189" y="654"/>
                </a:lnTo>
                <a:lnTo>
                  <a:pt x="161" y="663"/>
                </a:lnTo>
                <a:lnTo>
                  <a:pt x="234" y="325"/>
                </a:lnTo>
                <a:lnTo>
                  <a:pt x="0" y="191"/>
                </a:lnTo>
                <a:lnTo>
                  <a:pt x="12" y="187"/>
                </a:lnTo>
                <a:lnTo>
                  <a:pt x="36" y="179"/>
                </a:lnTo>
                <a:lnTo>
                  <a:pt x="55" y="173"/>
                </a:lnTo>
                <a:lnTo>
                  <a:pt x="76" y="167"/>
                </a:lnTo>
                <a:lnTo>
                  <a:pt x="101" y="161"/>
                </a:lnTo>
                <a:lnTo>
                  <a:pt x="123" y="156"/>
                </a:lnTo>
                <a:lnTo>
                  <a:pt x="150" y="149"/>
                </a:lnTo>
                <a:lnTo>
                  <a:pt x="174" y="145"/>
                </a:lnTo>
                <a:lnTo>
                  <a:pt x="202" y="141"/>
                </a:lnTo>
                <a:lnTo>
                  <a:pt x="232" y="137"/>
                </a:lnTo>
                <a:lnTo>
                  <a:pt x="260" y="135"/>
                </a:lnTo>
                <a:lnTo>
                  <a:pt x="292" y="133"/>
                </a:lnTo>
                <a:lnTo>
                  <a:pt x="322" y="131"/>
                </a:lnTo>
                <a:lnTo>
                  <a:pt x="353" y="131"/>
                </a:lnTo>
                <a:lnTo>
                  <a:pt x="385" y="131"/>
                </a:lnTo>
                <a:lnTo>
                  <a:pt x="425" y="131"/>
                </a:lnTo>
                <a:lnTo>
                  <a:pt x="460" y="132"/>
                </a:lnTo>
                <a:lnTo>
                  <a:pt x="484" y="133"/>
                </a:lnTo>
                <a:lnTo>
                  <a:pt x="514" y="136"/>
                </a:lnTo>
                <a:lnTo>
                  <a:pt x="542" y="139"/>
                </a:lnTo>
                <a:lnTo>
                  <a:pt x="575" y="143"/>
                </a:lnTo>
                <a:lnTo>
                  <a:pt x="603" y="148"/>
                </a:lnTo>
                <a:lnTo>
                  <a:pt x="629" y="153"/>
                </a:lnTo>
                <a:lnTo>
                  <a:pt x="664" y="160"/>
                </a:lnTo>
                <a:lnTo>
                  <a:pt x="691" y="167"/>
                </a:lnTo>
                <a:lnTo>
                  <a:pt x="723" y="175"/>
                </a:lnTo>
                <a:lnTo>
                  <a:pt x="749" y="181"/>
                </a:lnTo>
                <a:lnTo>
                  <a:pt x="779" y="191"/>
                </a:lnTo>
                <a:lnTo>
                  <a:pt x="808" y="200"/>
                </a:lnTo>
                <a:lnTo>
                  <a:pt x="894" y="0"/>
                </a:lnTo>
                <a:lnTo>
                  <a:pt x="1018" y="557"/>
                </a:lnTo>
                <a:lnTo>
                  <a:pt x="543" y="821"/>
                </a:lnTo>
                <a:close/>
              </a:path>
            </a:pathLst>
          </a:custGeom>
          <a:solidFill>
            <a:srgbClr val="FFFF99">
              <a:alpha val="50195"/>
            </a:srgbClr>
          </a:solidFill>
          <a:ln w="17463">
            <a:solidFill>
              <a:srgbClr val="000066"/>
            </a:solidFill>
            <a:round/>
            <a:headEnd/>
            <a:tailEnd/>
          </a:ln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850024" y="1219789"/>
            <a:ext cx="2469623" cy="590550"/>
          </a:xfrm>
          <a:prstGeom prst="ellipse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747" tIns="48373" rIns="96747" bIns="48373" anchor="ctr"/>
          <a:lstStyle/>
          <a:p>
            <a:pPr algn="ctr" defTabSz="966685" eaLnBrk="0" hangingPunct="0"/>
            <a:r>
              <a:rPr lang="en-US" sz="2500" dirty="0" err="1">
                <a:latin typeface="Franklin Gothic Demi" pitchFamily="34" charset="0"/>
              </a:rPr>
              <a:t>Peningkatan</a:t>
            </a:r>
            <a:endParaRPr lang="en-US" sz="2500" dirty="0">
              <a:latin typeface="Franklin Gothic Demi" pitchFamily="34" charset="0"/>
            </a:endParaRPr>
          </a:p>
          <a:p>
            <a:pPr algn="ctr" defTabSz="966685" eaLnBrk="0" hangingPunct="0"/>
            <a:r>
              <a:rPr lang="en-ID" sz="2500" dirty="0" err="1">
                <a:latin typeface="Franklin Gothic Demi" pitchFamily="34" charset="0"/>
              </a:rPr>
              <a:t>Berkelanjutan</a:t>
            </a:r>
            <a:r>
              <a:rPr lang="en-ID" sz="2500" dirty="0">
                <a:latin typeface="Franklin Gothic Demi" pitchFamily="34" charset="0"/>
              </a:rPr>
              <a:t> </a:t>
            </a:r>
            <a:endParaRPr lang="en-US" sz="2500" dirty="0">
              <a:latin typeface="Franklin Gothic Demi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349852" y="1464394"/>
            <a:ext cx="1717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7" tIns="48373" rIns="96747" bIns="48373" anchor="ctr"/>
          <a:lstStyle/>
          <a:p>
            <a:pPr algn="ctr" defTabSz="966685" eaLnBrk="0" hangingPunct="0"/>
            <a:r>
              <a:rPr lang="en-US" b="1" u="sng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Kebijakan</a:t>
            </a:r>
            <a:r>
              <a:rPr lang="en-US" b="1" u="sng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K3</a:t>
            </a:r>
            <a:endParaRPr lang="en-US" b="1" u="sng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719332" y="2039329"/>
            <a:ext cx="1717673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57" tIns="48379" rIns="96757" bIns="48379" anchor="ctr"/>
          <a:lstStyle/>
          <a:p>
            <a:pPr algn="ctr" defTabSz="966685" eaLnBrk="0" hangingPunct="0"/>
            <a:r>
              <a:rPr lang="en-US" sz="4000" b="1" u="sng" dirty="0" err="1" smtClean="0">
                <a:latin typeface="Trebuchet MS" pitchFamily="34" charset="0"/>
              </a:rPr>
              <a:t>P</a:t>
            </a:r>
            <a:r>
              <a:rPr lang="en-US" sz="1900" b="1" u="sng" dirty="0" err="1" smtClean="0">
                <a:latin typeface="Trebuchet MS" pitchFamily="34" charset="0"/>
              </a:rPr>
              <a:t>erencanaan</a:t>
            </a:r>
            <a:r>
              <a:rPr lang="en-US" sz="1900" b="1" u="sng" dirty="0" smtClean="0">
                <a:latin typeface="Trebuchet MS" pitchFamily="34" charset="0"/>
              </a:rPr>
              <a:t> </a:t>
            </a:r>
            <a:r>
              <a:rPr lang="en-US" sz="1900" b="1" u="sng" dirty="0">
                <a:latin typeface="Trebuchet MS" pitchFamily="34" charset="0"/>
              </a:rPr>
              <a:t>K3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6631" y="2506341"/>
            <a:ext cx="3635376" cy="206209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184130" indent="-184130" defTabSz="966685" eaLnBrk="0" hangingPunct="0">
              <a:buAutoNum type="arabicPeriod"/>
            </a:pPr>
            <a:r>
              <a:rPr lang="en-ID" sz="1600" dirty="0" err="1">
                <a:latin typeface="Trebuchet MS" pitchFamily="34" charset="0"/>
              </a:rPr>
              <a:t>Tijauan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awal</a:t>
            </a:r>
            <a:endParaRPr lang="en-ID" sz="1600" dirty="0">
              <a:latin typeface="Trebuchet MS" pitchFamily="34" charset="0"/>
            </a:endParaRPr>
          </a:p>
          <a:p>
            <a:pPr marL="184130" indent="-184130" defTabSz="966685" eaLnBrk="0" hangingPunct="0">
              <a:buAutoNum type="arabicPeriod"/>
            </a:pPr>
            <a:r>
              <a:rPr lang="en-ID" sz="1600" dirty="0" err="1">
                <a:latin typeface="Trebuchet MS" pitchFamily="34" charset="0"/>
              </a:rPr>
              <a:t>Identifikasi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Bahaya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dan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Penilaian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Resiko</a:t>
            </a:r>
            <a:endParaRPr lang="en-ID" sz="1600" dirty="0">
              <a:latin typeface="Trebuchet MS" pitchFamily="34" charset="0"/>
            </a:endParaRPr>
          </a:p>
          <a:p>
            <a:pPr marL="184130" indent="-184130" defTabSz="966685" eaLnBrk="0" hangingPunct="0">
              <a:buAutoNum type="arabicPeriod"/>
            </a:pPr>
            <a:r>
              <a:rPr lang="en-ID" sz="1600" dirty="0" err="1">
                <a:latin typeface="Trebuchet MS" pitchFamily="34" charset="0"/>
              </a:rPr>
              <a:t>Identifikasi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Pemenuhunan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Peraturan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Perudangan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dan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Persyaratan</a:t>
            </a:r>
            <a:r>
              <a:rPr lang="en-ID" sz="1600" dirty="0">
                <a:latin typeface="Trebuchet MS" pitchFamily="34" charset="0"/>
              </a:rPr>
              <a:t> </a:t>
            </a:r>
            <a:r>
              <a:rPr lang="en-ID" sz="1600" dirty="0" err="1">
                <a:latin typeface="Trebuchet MS" pitchFamily="34" charset="0"/>
              </a:rPr>
              <a:t>lainnya</a:t>
            </a:r>
            <a:endParaRPr lang="en-ID" sz="1600" dirty="0">
              <a:latin typeface="Trebuchet MS" pitchFamily="34" charset="0"/>
            </a:endParaRPr>
          </a:p>
          <a:p>
            <a:pPr marL="184130" indent="-184130" defTabSz="966685" eaLnBrk="0" hangingPunct="0">
              <a:buAutoNum type="arabicPeriod"/>
            </a:pPr>
            <a:r>
              <a:rPr lang="en-ID" sz="1600" dirty="0">
                <a:latin typeface="Trebuchet MS" pitchFamily="34" charset="0"/>
              </a:rPr>
              <a:t>Program </a:t>
            </a:r>
            <a:r>
              <a:rPr lang="en-ID" sz="1600" dirty="0" err="1">
                <a:latin typeface="Trebuchet MS" pitchFamily="34" charset="0"/>
              </a:rPr>
              <a:t>Kerja</a:t>
            </a:r>
            <a:r>
              <a:rPr lang="en-ID" sz="1600" dirty="0">
                <a:latin typeface="Trebuchet MS" pitchFamily="34" charset="0"/>
              </a:rPr>
              <a:t> K3</a:t>
            </a:r>
            <a:endParaRPr lang="en-US" sz="1600" dirty="0">
              <a:latin typeface="Trebuchet MS" pitchFamily="34" charset="0"/>
            </a:endParaRPr>
          </a:p>
          <a:p>
            <a:endParaRPr lang="en-US" sz="16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7167563" y="5049045"/>
            <a:ext cx="171767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57" tIns="48379" rIns="96757" bIns="48379" anchor="ctr"/>
          <a:lstStyle/>
          <a:p>
            <a:pPr algn="ctr" defTabSz="966685" eaLnBrk="0" hangingPunct="0"/>
            <a:r>
              <a:rPr lang="en-US" sz="3600" b="1" u="sng" dirty="0" err="1" smtClean="0">
                <a:latin typeface="Trebuchet MS" pitchFamily="34" charset="0"/>
              </a:rPr>
              <a:t>P</a:t>
            </a:r>
            <a:r>
              <a:rPr lang="en-US" sz="1900" b="1" u="sng" dirty="0" err="1" smtClean="0">
                <a:latin typeface="Trebuchet MS" pitchFamily="34" charset="0"/>
              </a:rPr>
              <a:t>elaksanaan</a:t>
            </a:r>
            <a:r>
              <a:rPr lang="en-US" sz="1900" b="1" u="sng" dirty="0" smtClean="0">
                <a:latin typeface="Trebuchet MS" pitchFamily="34" charset="0"/>
              </a:rPr>
              <a:t> </a:t>
            </a:r>
            <a:r>
              <a:rPr lang="en-US" sz="1900" b="1" u="sng" dirty="0">
                <a:latin typeface="Trebuchet MS" pitchFamily="34" charset="0"/>
              </a:rPr>
              <a:t>K3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6026" y="5474179"/>
            <a:ext cx="3808412" cy="2395744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marL="260322" indent="-260322">
              <a:buAutoNum type="arabicPeriod"/>
            </a:pPr>
            <a:r>
              <a:rPr lang="it-IT" sz="1600" dirty="0">
                <a:latin typeface="Trebuchet MS" pitchFamily="34" charset="0"/>
              </a:rPr>
              <a:t>Sumber daya manusia di bidang K3, prasarana, dan sarana</a:t>
            </a:r>
          </a:p>
          <a:p>
            <a:pPr marL="260322" indent="-260322">
              <a:buAutoNum type="arabicPeriod"/>
            </a:pPr>
            <a:r>
              <a:rPr lang="it-IT" sz="1600" dirty="0">
                <a:latin typeface="Trebuchet MS" pitchFamily="34" charset="0"/>
              </a:rPr>
              <a:t>Kegiatan dalam pemenuhan persyaratan K3</a:t>
            </a:r>
          </a:p>
          <a:p>
            <a:pPr marL="260322" indent="-260322">
              <a:buAutoNum type="arabicPeriod"/>
            </a:pPr>
            <a:r>
              <a:rPr lang="it-IT" sz="1600" dirty="0">
                <a:latin typeface="Trebuchet MS" pitchFamily="34" charset="0"/>
              </a:rPr>
              <a:t>Komunikasi K3</a:t>
            </a:r>
          </a:p>
          <a:p>
            <a:pPr marL="260322" indent="-260322">
              <a:buAutoNum type="arabicPeriod"/>
            </a:pPr>
            <a:r>
              <a:rPr lang="it-IT" sz="1600" dirty="0">
                <a:latin typeface="Trebuchet MS" pitchFamily="34" charset="0"/>
              </a:rPr>
              <a:t>Kontrol pengendalian</a:t>
            </a:r>
          </a:p>
          <a:p>
            <a:pPr marL="260322" indent="-260322">
              <a:buAutoNum type="arabicPeriod"/>
            </a:pPr>
            <a:r>
              <a:rPr lang="it-IT" sz="1600" dirty="0">
                <a:latin typeface="Trebuchet MS" pitchFamily="34" charset="0"/>
              </a:rPr>
              <a:t>Dokumentasi K3</a:t>
            </a:r>
          </a:p>
          <a:p>
            <a:pPr marL="260322" indent="-260322">
              <a:buAutoNum type="arabicPeriod"/>
            </a:pPr>
            <a:r>
              <a:rPr lang="it-IT" sz="1600" dirty="0" smtClean="0">
                <a:latin typeface="Trebuchet MS" pitchFamily="34" charset="0"/>
              </a:rPr>
              <a:t>Persiapan </a:t>
            </a:r>
            <a:r>
              <a:rPr lang="it-IT" sz="1600" dirty="0">
                <a:latin typeface="Trebuchet MS" pitchFamily="34" charset="0"/>
              </a:rPr>
              <a:t>dan tanggap darurat</a:t>
            </a:r>
          </a:p>
          <a:p>
            <a:pPr marL="260322" indent="-260322">
              <a:buAutoNum type="arabicPeriod"/>
            </a:pPr>
            <a:endParaRPr lang="en-US" sz="1600" dirty="0">
              <a:latin typeface="Trebuchet M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384" y="4584772"/>
            <a:ext cx="2143517" cy="861764"/>
          </a:xfrm>
          <a:prstGeom prst="rect">
            <a:avLst/>
          </a:prstGeom>
        </p:spPr>
        <p:txBody>
          <a:bodyPr wrap="none" lIns="91431" tIns="45715" rIns="91431" bIns="45715">
            <a:spAutoFit/>
          </a:bodyPr>
          <a:lstStyle/>
          <a:p>
            <a:r>
              <a:rPr lang="fi-FI" sz="3200" dirty="0" smtClean="0">
                <a:latin typeface="Trebuchet MS" pitchFamily="34" charset="0"/>
              </a:rPr>
              <a:t>P</a:t>
            </a:r>
            <a:r>
              <a:rPr lang="fi-FI" sz="1800" dirty="0" smtClean="0">
                <a:latin typeface="Trebuchet MS" pitchFamily="34" charset="0"/>
              </a:rPr>
              <a:t>emantauan </a:t>
            </a:r>
            <a:r>
              <a:rPr lang="fi-FI" sz="1800" dirty="0">
                <a:latin typeface="Trebuchet MS" pitchFamily="34" charset="0"/>
              </a:rPr>
              <a:t>dan </a:t>
            </a:r>
          </a:p>
          <a:p>
            <a:r>
              <a:rPr lang="fi-FI" sz="1800" u="sng" dirty="0">
                <a:latin typeface="Trebuchet MS" pitchFamily="34" charset="0"/>
              </a:rPr>
              <a:t>Evaluasi kinerja K3</a:t>
            </a:r>
            <a:endParaRPr lang="en-US" sz="1800" u="sng" dirty="0"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033" y="5421286"/>
            <a:ext cx="3107614" cy="1884813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marL="285719" indent="-285719">
              <a:buFont typeface="Wingdings" pitchFamily="2" charset="2"/>
              <a:buChar char="Ø"/>
            </a:pPr>
            <a:r>
              <a:rPr lang="en-US" sz="1600" dirty="0" err="1">
                <a:latin typeface="Trebuchet MS" pitchFamily="34" charset="0"/>
              </a:rPr>
              <a:t>pemeriksaan</a:t>
            </a:r>
            <a:r>
              <a:rPr lang="en-US" sz="1600" dirty="0">
                <a:latin typeface="Trebuchet MS" pitchFamily="34" charset="0"/>
              </a:rPr>
              <a:t>, </a:t>
            </a:r>
            <a:r>
              <a:rPr lang="en-US" sz="1600" dirty="0" err="1">
                <a:latin typeface="Trebuchet MS" pitchFamily="34" charset="0"/>
              </a:rPr>
              <a:t>pengujian</a:t>
            </a:r>
            <a:r>
              <a:rPr lang="en-US" sz="1600" dirty="0">
                <a:latin typeface="Trebuchet MS" pitchFamily="34" charset="0"/>
              </a:rPr>
              <a:t>, </a:t>
            </a:r>
            <a:r>
              <a:rPr lang="en-US" sz="1600" dirty="0" err="1">
                <a:latin typeface="Trebuchet MS" pitchFamily="34" charset="0"/>
              </a:rPr>
              <a:t>pengukuran</a:t>
            </a:r>
            <a:r>
              <a:rPr lang="en-US" sz="1600" dirty="0">
                <a:latin typeface="Trebuchet MS" pitchFamily="34" charset="0"/>
              </a:rPr>
              <a:t>, </a:t>
            </a:r>
            <a:r>
              <a:rPr lang="en-US" sz="1600" dirty="0" err="1">
                <a:latin typeface="Trebuchet MS" pitchFamily="34" charset="0"/>
              </a:rPr>
              <a:t>dan</a:t>
            </a:r>
            <a:r>
              <a:rPr lang="en-US" sz="1600" dirty="0">
                <a:latin typeface="Trebuchet MS" pitchFamily="34" charset="0"/>
              </a:rPr>
              <a:t> audit internal SMK3</a:t>
            </a:r>
          </a:p>
          <a:p>
            <a:pPr marL="285719" indent="-285719">
              <a:buFont typeface="Wingdings" pitchFamily="2" charset="2"/>
              <a:buChar char="Ø"/>
            </a:pPr>
            <a:r>
              <a:rPr lang="en-US" sz="1600" dirty="0" err="1">
                <a:latin typeface="Trebuchet MS" pitchFamily="34" charset="0"/>
              </a:rPr>
              <a:t>Evaluasi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Pemenuhan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Peraturan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Perudangan</a:t>
            </a:r>
            <a:endParaRPr lang="en-US" sz="1600" dirty="0">
              <a:latin typeface="Trebuchet MS" pitchFamily="34" charset="0"/>
            </a:endParaRPr>
          </a:p>
          <a:p>
            <a:pPr marL="285719" indent="-285719">
              <a:buFont typeface="Wingdings" pitchFamily="2" charset="2"/>
              <a:buChar char="Ø"/>
            </a:pPr>
            <a:r>
              <a:rPr lang="en-US" sz="1600" dirty="0" err="1">
                <a:latin typeface="Trebuchet MS" pitchFamily="34" charset="0"/>
              </a:rPr>
              <a:t>Ketidaksesuaian</a:t>
            </a:r>
            <a:r>
              <a:rPr lang="en-US" sz="1600" dirty="0">
                <a:latin typeface="Trebuchet MS" pitchFamily="34" charset="0"/>
              </a:rPr>
              <a:t>, </a:t>
            </a:r>
            <a:r>
              <a:rPr lang="en-US" sz="1600" dirty="0" err="1">
                <a:latin typeface="Trebuchet MS" pitchFamily="34" charset="0"/>
              </a:rPr>
              <a:t>tindakan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perbaikan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pencegahan</a:t>
            </a:r>
            <a:r>
              <a:rPr lang="en-US" sz="1600" dirty="0">
                <a:latin typeface="Trebuchet MS" pitchFamily="34" charset="0"/>
              </a:rPr>
              <a:t> </a:t>
            </a:r>
          </a:p>
        </p:txBody>
      </p:sp>
      <p:pic>
        <p:nvPicPr>
          <p:cNvPr id="48" name="ymail_attachmentId3642" descr="98580aa2-acd7-41e1-ae8c-33569843878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6341" y="3413920"/>
            <a:ext cx="1739901" cy="14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6510" y="112336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i="1" u="sng" dirty="0" smtClean="0">
                <a:solidFill>
                  <a:srgbClr val="FFC000"/>
                </a:solidFill>
              </a:rPr>
              <a:t>Prisip-1</a:t>
            </a:r>
            <a:endParaRPr lang="en-US" sz="2000" i="1" u="sng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6649" y="168661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i="1" u="sng" dirty="0" smtClean="0">
                <a:solidFill>
                  <a:srgbClr val="FFC000"/>
                </a:solidFill>
              </a:rPr>
              <a:t>Prisip-2</a:t>
            </a:r>
            <a:endParaRPr lang="en-US" sz="2000" i="1" u="sng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0457" y="478720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i="1" u="sng" dirty="0" smtClean="0">
                <a:solidFill>
                  <a:srgbClr val="FFC000"/>
                </a:solidFill>
              </a:rPr>
              <a:t>Prisip-3</a:t>
            </a:r>
            <a:endParaRPr lang="en-US" sz="2000" i="1" u="sng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9747" y="226831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i="1" u="sng" dirty="0" smtClean="0">
                <a:solidFill>
                  <a:srgbClr val="FFC000"/>
                </a:solidFill>
              </a:rPr>
              <a:t>Prisip-5</a:t>
            </a:r>
            <a:endParaRPr lang="en-US" sz="2000" i="1" u="sng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6340" y="440555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i="1" u="sng" dirty="0" smtClean="0">
                <a:solidFill>
                  <a:srgbClr val="FFC000"/>
                </a:solidFill>
              </a:rPr>
              <a:t>Prisip-4</a:t>
            </a:r>
            <a:endParaRPr lang="en-US" sz="2000" i="1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47" y="5016199"/>
            <a:ext cx="8348766" cy="607187"/>
          </a:xfrm>
        </p:spPr>
        <p:txBody>
          <a:bodyPr/>
          <a:lstStyle/>
          <a:p>
            <a:r>
              <a:rPr lang="en-ID" dirty="0" smtClean="0"/>
              <a:t>PRINSIP-1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951" y="6011942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ID" dirty="0" smtClean="0"/>
          </a:p>
          <a:p>
            <a:pPr fontAlgn="auto">
              <a:spcAft>
                <a:spcPts val="0"/>
              </a:spcAft>
            </a:pPr>
            <a:r>
              <a:rPr lang="en-ID" sz="4400" b="1" dirty="0" smtClean="0"/>
              <a:t>KEBIJAKAN </a:t>
            </a:r>
          </a:p>
          <a:p>
            <a:pPr fontAlgn="auto">
              <a:spcAft>
                <a:spcPts val="0"/>
              </a:spcAft>
            </a:pPr>
            <a:r>
              <a:rPr lang="en-ID" dirty="0" smtClean="0"/>
              <a:t>KESELAMATAN DAN KESEHATAN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026696" y="350198"/>
            <a:ext cx="1908250" cy="12311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Penetapan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K3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097" y="665389"/>
            <a:ext cx="4198150" cy="70787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sz="2000" dirty="0" smtClean="0"/>
              <a:t>Perusahaan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melaksanakan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Kebijakan</a:t>
            </a:r>
            <a:r>
              <a:rPr lang="en-US" sz="2000" dirty="0" smtClean="0"/>
              <a:t> K3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0117" y="1810339"/>
            <a:ext cx="4198150" cy="39703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menyusun</a:t>
            </a:r>
            <a:r>
              <a:rPr lang="en-US" sz="1400" dirty="0" smtClean="0"/>
              <a:t> </a:t>
            </a:r>
            <a:r>
              <a:rPr lang="en-US" sz="1400" dirty="0" err="1" smtClean="0"/>
              <a:t>kebijakan</a:t>
            </a:r>
            <a:r>
              <a:rPr lang="en-US" sz="1400" dirty="0" smtClean="0"/>
              <a:t> K3 </a:t>
            </a:r>
            <a:r>
              <a:rPr lang="en-US" sz="1400" dirty="0" err="1" smtClean="0"/>
              <a:t>pengusaha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: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/>
              <a:t>tinjauan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K3 yang </a:t>
            </a:r>
            <a:r>
              <a:rPr lang="en-US" sz="1400" dirty="0" err="1" smtClean="0"/>
              <a:t>meliputi</a:t>
            </a:r>
            <a:r>
              <a:rPr lang="en-US" sz="1400" dirty="0" smtClean="0"/>
              <a:t>:</a:t>
            </a:r>
            <a:endParaRPr lang="en-ID" sz="1400" dirty="0"/>
          </a:p>
          <a:p>
            <a:pPr marL="533400" indent="-165100">
              <a:buAutoNum type="arabicPeriod"/>
            </a:pPr>
            <a:r>
              <a:rPr lang="en-US" sz="1400" dirty="0" err="1"/>
              <a:t>identifikasi</a:t>
            </a:r>
            <a:r>
              <a:rPr lang="en-US" sz="1400" dirty="0"/>
              <a:t> </a:t>
            </a:r>
            <a:r>
              <a:rPr lang="en-US" sz="1400" dirty="0" err="1"/>
              <a:t>potensi</a:t>
            </a:r>
            <a:r>
              <a:rPr lang="en-US" sz="1400" dirty="0"/>
              <a:t> </a:t>
            </a:r>
            <a:r>
              <a:rPr lang="en-US" sz="1400" dirty="0" err="1"/>
              <a:t>bahaya</a:t>
            </a:r>
            <a:r>
              <a:rPr lang="en-US" sz="1400" dirty="0"/>
              <a:t>, </a:t>
            </a:r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pengendalian</a:t>
            </a:r>
            <a:r>
              <a:rPr lang="en-US" sz="1400" dirty="0"/>
              <a:t> </a:t>
            </a:r>
            <a:r>
              <a:rPr lang="en-US" sz="1400" dirty="0" err="1"/>
              <a:t>risiko</a:t>
            </a:r>
            <a:r>
              <a:rPr lang="en-US" sz="1400" dirty="0"/>
              <a:t>;</a:t>
            </a:r>
          </a:p>
          <a:p>
            <a:pPr marL="533400" indent="-165100">
              <a:buAutoNum type="arabicPeriod"/>
            </a:pP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K3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sektor</a:t>
            </a:r>
            <a:r>
              <a:rPr lang="en-US" sz="1400" dirty="0"/>
              <a:t> lain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;</a:t>
            </a:r>
          </a:p>
          <a:p>
            <a:pPr marL="533400" indent="-165100">
              <a:buAutoNum type="arabicPeriod"/>
            </a:pPr>
            <a:r>
              <a:rPr lang="en-US" sz="1400" dirty="0" err="1"/>
              <a:t>peninjauan</a:t>
            </a:r>
            <a:r>
              <a:rPr lang="en-US" sz="1400" dirty="0"/>
              <a:t> </a:t>
            </a:r>
            <a:r>
              <a:rPr lang="en-US" sz="1400" dirty="0" err="1"/>
              <a:t>sebab</a:t>
            </a:r>
            <a:r>
              <a:rPr lang="en-US" sz="1400" dirty="0"/>
              <a:t> </a:t>
            </a:r>
            <a:r>
              <a:rPr lang="en-US" sz="1400" dirty="0" err="1"/>
              <a:t>akibat</a:t>
            </a:r>
            <a:r>
              <a:rPr lang="en-US" sz="1400" dirty="0"/>
              <a:t> </a:t>
            </a:r>
            <a:r>
              <a:rPr lang="en-US" sz="1400" dirty="0" err="1"/>
              <a:t>kejadian</a:t>
            </a:r>
            <a:r>
              <a:rPr lang="en-US" sz="1400" dirty="0"/>
              <a:t> yang </a:t>
            </a:r>
            <a:r>
              <a:rPr lang="en-US" sz="1400" dirty="0" err="1"/>
              <a:t>membahayakan</a:t>
            </a:r>
            <a:r>
              <a:rPr lang="en-US" sz="1400" dirty="0"/>
              <a:t>; </a:t>
            </a:r>
          </a:p>
          <a:p>
            <a:pPr marL="533400" indent="-165100">
              <a:buAutoNum type="arabicPeriod"/>
            </a:pPr>
            <a:r>
              <a:rPr lang="en-US" sz="1400" dirty="0" err="1"/>
              <a:t>kompensasi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gangguan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yang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keselamatan</a:t>
            </a:r>
            <a:r>
              <a:rPr lang="en-US" sz="1400" dirty="0"/>
              <a:t>;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</a:p>
          <a:p>
            <a:pPr marL="533400" indent="-165100">
              <a:buAutoNum type="arabicPeriod"/>
            </a:pPr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efektivitas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yang </a:t>
            </a:r>
            <a:r>
              <a:rPr lang="en-US" sz="1400" dirty="0" err="1"/>
              <a:t>disediakan</a:t>
            </a:r>
            <a:r>
              <a:rPr lang="en-US" sz="1400" dirty="0" smtClean="0"/>
              <a:t>.</a:t>
            </a:r>
          </a:p>
          <a:p>
            <a:pPr marL="342900" indent="-342900">
              <a:buAutoNum type="alphaLcPeriod" startAt="2"/>
            </a:pPr>
            <a:r>
              <a:rPr lang="en-US" sz="1400" dirty="0" err="1" smtClean="0"/>
              <a:t>memperhatikan</a:t>
            </a:r>
            <a:r>
              <a:rPr lang="en-US" sz="1400" dirty="0" smtClean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 smtClean="0"/>
              <a:t>manajemen</a:t>
            </a:r>
            <a:r>
              <a:rPr lang="en-US" sz="1400" dirty="0" smtClean="0"/>
              <a:t> </a:t>
            </a:r>
            <a:r>
              <a:rPr lang="en-US" sz="1400" dirty="0"/>
              <a:t>K3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terus-menerus</a:t>
            </a:r>
            <a:r>
              <a:rPr lang="en-US" sz="1400" dirty="0"/>
              <a:t>;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</a:p>
          <a:p>
            <a:pPr marL="342900" indent="-342900">
              <a:buAutoNum type="alphaLcPeriod" startAt="2"/>
            </a:pPr>
            <a:r>
              <a:rPr lang="en-US" sz="1400" dirty="0" err="1" smtClean="0"/>
              <a:t>memperhatikan</a:t>
            </a:r>
            <a:r>
              <a:rPr lang="en-US" sz="1400" dirty="0" smtClean="0"/>
              <a:t> </a:t>
            </a:r>
            <a:r>
              <a:rPr lang="en-US" sz="1400" dirty="0" err="1"/>
              <a:t>masukan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/</a:t>
            </a:r>
            <a:r>
              <a:rPr lang="en-US" sz="1400" dirty="0" err="1"/>
              <a:t>buruh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/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serikat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/</a:t>
            </a:r>
            <a:r>
              <a:rPr lang="en-US" sz="1400" dirty="0" err="1"/>
              <a:t>serikat</a:t>
            </a:r>
            <a:r>
              <a:rPr lang="en-US" sz="1400" dirty="0"/>
              <a:t> </a:t>
            </a:r>
            <a:r>
              <a:rPr lang="en-US" sz="1400" dirty="0" err="1"/>
              <a:t>buruh</a:t>
            </a:r>
            <a:r>
              <a:rPr lang="en-US" sz="1400" dirty="0"/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943" y="2139112"/>
            <a:ext cx="3015744" cy="280075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/>
              <a:t>komitmen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K3 </a:t>
            </a:r>
            <a:r>
              <a:rPr lang="en-US" sz="1600" dirty="0" err="1"/>
              <a:t>sehingga</a:t>
            </a:r>
            <a:r>
              <a:rPr lang="en-US" sz="1600" dirty="0"/>
              <a:t> SMK3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diterapkan</a:t>
            </a:r>
            <a:r>
              <a:rPr lang="en-US" sz="1600" dirty="0"/>
              <a:t> dan </a:t>
            </a:r>
            <a:r>
              <a:rPr lang="en-US" sz="1600" dirty="0" err="1"/>
              <a:t>dikembangkan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ID" sz="1600" dirty="0"/>
          </a:p>
          <a:p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/</a:t>
            </a:r>
            <a:r>
              <a:rPr lang="en-US" sz="1600" dirty="0" err="1"/>
              <a:t>buruh</a:t>
            </a:r>
            <a:r>
              <a:rPr lang="en-US" sz="1600" dirty="0"/>
              <a:t> dan orang lain yang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berperan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dan </a:t>
            </a:r>
            <a:r>
              <a:rPr lang="en-US" sz="1600" dirty="0" err="1"/>
              <a:t>mengendalikan</a:t>
            </a:r>
            <a:r>
              <a:rPr lang="en-US" sz="1600" dirty="0"/>
              <a:t> </a:t>
            </a:r>
            <a:r>
              <a:rPr lang="en-US" sz="1600" dirty="0" err="1"/>
              <a:t>pelaksanaan</a:t>
            </a:r>
            <a:r>
              <a:rPr lang="en-US" sz="1600" dirty="0"/>
              <a:t> K3.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7257" y="5011782"/>
            <a:ext cx="5419430" cy="24622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31" tIns="45715" rIns="91431" bIns="45715">
            <a:spAutoFit/>
          </a:bodyPr>
          <a:lstStyle/>
          <a:p>
            <a:r>
              <a:rPr lang="en-US" sz="1400" dirty="0" err="1"/>
              <a:t>Penetapan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K3 </a:t>
            </a:r>
            <a:r>
              <a:rPr lang="en-US" sz="1400" dirty="0" err="1"/>
              <a:t>harus</a:t>
            </a:r>
            <a:r>
              <a:rPr lang="en-US" sz="1400" dirty="0"/>
              <a:t>: 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disahkan</a:t>
            </a:r>
            <a:r>
              <a:rPr lang="en-US" sz="1400" dirty="0" smtClean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pucuk</a:t>
            </a:r>
            <a:r>
              <a:rPr lang="en-US" sz="1400" dirty="0"/>
              <a:t> </a:t>
            </a:r>
            <a:r>
              <a:rPr lang="en-US" sz="1400" dirty="0" err="1"/>
              <a:t>pimpinan</a:t>
            </a:r>
            <a:r>
              <a:rPr lang="en-US" sz="1400" dirty="0"/>
              <a:t>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;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tertulis</a:t>
            </a:r>
            <a:r>
              <a:rPr lang="en-US" sz="1400" dirty="0"/>
              <a:t>, </a:t>
            </a:r>
            <a:r>
              <a:rPr lang="en-US" sz="1400" dirty="0" err="1"/>
              <a:t>tertanggal</a:t>
            </a:r>
            <a:r>
              <a:rPr lang="en-US" sz="1400" dirty="0"/>
              <a:t> dan </a:t>
            </a:r>
            <a:r>
              <a:rPr lang="en-US" sz="1400" dirty="0" err="1"/>
              <a:t>ditanda</a:t>
            </a:r>
            <a:r>
              <a:rPr lang="en-US" sz="1400" dirty="0"/>
              <a:t> </a:t>
            </a:r>
            <a:r>
              <a:rPr lang="en-US" sz="1400" dirty="0" err="1" smtClean="0"/>
              <a:t>tangani</a:t>
            </a:r>
            <a:r>
              <a:rPr lang="en-US" sz="1400" dirty="0" smtClean="0"/>
              <a:t>;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/>
              <a:t>jelas</a:t>
            </a:r>
            <a:r>
              <a:rPr lang="en-US" sz="1400" dirty="0"/>
              <a:t>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dan </a:t>
            </a:r>
            <a:r>
              <a:rPr lang="en-US" sz="1400" dirty="0" err="1"/>
              <a:t>sasaran</a:t>
            </a:r>
            <a:r>
              <a:rPr lang="en-US" sz="1400" dirty="0"/>
              <a:t> K3; </a:t>
            </a:r>
            <a:endParaRPr lang="en-US" sz="1400" dirty="0" smtClean="0"/>
          </a:p>
          <a:p>
            <a:pPr marL="342900" indent="-342900">
              <a:buAutoNum type="alphaLcPeriod"/>
            </a:pPr>
            <a:r>
              <a:rPr lang="en-US" sz="1400" dirty="0" err="1"/>
              <a:t>dijelaskan</a:t>
            </a:r>
            <a:r>
              <a:rPr lang="en-US" sz="1400" dirty="0"/>
              <a:t> dan </a:t>
            </a:r>
            <a:r>
              <a:rPr lang="en-US" sz="1400" dirty="0" err="1"/>
              <a:t>disebarluaskan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/</a:t>
            </a:r>
            <a:r>
              <a:rPr lang="en-US" sz="1400" dirty="0" err="1"/>
              <a:t>buruh</a:t>
            </a:r>
            <a:r>
              <a:rPr lang="en-US" sz="1400" dirty="0"/>
              <a:t>, </a:t>
            </a:r>
            <a:r>
              <a:rPr lang="en-US" sz="1400" dirty="0" err="1"/>
              <a:t>tamu</a:t>
            </a:r>
            <a:r>
              <a:rPr lang="en-US" sz="1400" dirty="0"/>
              <a:t>,  </a:t>
            </a:r>
            <a:r>
              <a:rPr lang="en-US" sz="1400" dirty="0" err="1"/>
              <a:t>kontraktor</a:t>
            </a:r>
            <a:r>
              <a:rPr lang="en-US" sz="1400" dirty="0"/>
              <a:t>, </a:t>
            </a:r>
            <a:r>
              <a:rPr lang="en-US" sz="1400" dirty="0" err="1"/>
              <a:t>pemasok</a:t>
            </a:r>
            <a:r>
              <a:rPr lang="en-US" sz="1400" dirty="0"/>
              <a:t>, dan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;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terdokumentasi</a:t>
            </a:r>
            <a:r>
              <a:rPr lang="en-US" sz="1400" dirty="0" smtClean="0"/>
              <a:t> </a:t>
            </a:r>
            <a:r>
              <a:rPr lang="en-US" sz="1400" dirty="0"/>
              <a:t>dan </a:t>
            </a:r>
            <a:r>
              <a:rPr lang="en-US" sz="1400" dirty="0" err="1"/>
              <a:t>terpelihara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;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bersifat</a:t>
            </a:r>
            <a:r>
              <a:rPr lang="en-US" sz="1400" dirty="0" smtClean="0"/>
              <a:t> </a:t>
            </a:r>
            <a:r>
              <a:rPr lang="en-US" sz="1400" dirty="0" err="1"/>
              <a:t>dinamik</a:t>
            </a:r>
            <a:r>
              <a:rPr lang="en-US" sz="1400" dirty="0"/>
              <a:t>; </a:t>
            </a:r>
            <a:r>
              <a:rPr lang="en-US" sz="1400" dirty="0" smtClean="0"/>
              <a:t>dan</a:t>
            </a:r>
          </a:p>
          <a:p>
            <a:pPr marL="342900" indent="-342900">
              <a:buAutoNum type="alphaLcPeriod"/>
            </a:pPr>
            <a:r>
              <a:rPr lang="en-US" sz="1400" dirty="0" err="1" smtClean="0"/>
              <a:t>ditinjau</a:t>
            </a:r>
            <a:r>
              <a:rPr lang="en-US" sz="1400" dirty="0" smtClean="0"/>
              <a:t> </a:t>
            </a:r>
            <a:r>
              <a:rPr lang="en-US" sz="1400" dirty="0" err="1"/>
              <a:t>ulang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berkala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menjamin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yang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dan </a:t>
            </a:r>
            <a:r>
              <a:rPr lang="en-US" sz="1400" dirty="0" err="1"/>
              <a:t>peraturan</a:t>
            </a:r>
            <a:r>
              <a:rPr lang="en-US" sz="1400" dirty="0"/>
              <a:t> </a:t>
            </a:r>
            <a:r>
              <a:rPr lang="en-US" sz="1400" dirty="0" err="1"/>
              <a:t>perundangundangan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17258" y="1695977"/>
            <a:ext cx="1679259" cy="18963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2848" y="1867653"/>
            <a:ext cx="381650" cy="29958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922577" y="1033540"/>
            <a:ext cx="915960" cy="48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94127" y="1695977"/>
            <a:ext cx="457626" cy="3433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37" y="1432142"/>
            <a:ext cx="5535634" cy="607187"/>
          </a:xfrm>
        </p:spPr>
        <p:txBody>
          <a:bodyPr/>
          <a:lstStyle/>
          <a:p>
            <a:r>
              <a:rPr lang="en-ID" sz="4800" dirty="0" smtClean="0"/>
              <a:t>CONTOH </a:t>
            </a:r>
            <a:br>
              <a:rPr lang="en-ID" sz="4800" dirty="0" smtClean="0"/>
            </a:br>
            <a:r>
              <a:rPr lang="en-ID" sz="4800" dirty="0" smtClean="0"/>
              <a:t>KEBIJAKAN K3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93587" y="25767"/>
            <a:ext cx="5288613" cy="75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87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47" y="5016199"/>
            <a:ext cx="8348766" cy="607187"/>
          </a:xfrm>
        </p:spPr>
        <p:txBody>
          <a:bodyPr/>
          <a:lstStyle/>
          <a:p>
            <a:r>
              <a:rPr lang="en-ID" dirty="0" smtClean="0"/>
              <a:t>PRINSIP-2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951" y="6011942"/>
            <a:ext cx="8348766" cy="607187"/>
          </a:xfrm>
          <a:prstGeom prst="rect">
            <a:avLst/>
          </a:prstGeom>
        </p:spPr>
        <p:txBody>
          <a:bodyPr vert="horz" lIns="101370" tIns="50685" rIns="101370" bIns="50685" rtlCol="0" anchor="ctr">
            <a:noAutofit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3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ID" dirty="0" smtClean="0"/>
          </a:p>
          <a:p>
            <a:pPr fontAlgn="auto">
              <a:spcAft>
                <a:spcPts val="0"/>
              </a:spcAft>
            </a:pPr>
            <a:r>
              <a:rPr lang="en-ID" sz="4400" b="1" dirty="0" smtClean="0"/>
              <a:t>PERENCANAAN K3 </a:t>
            </a:r>
          </a:p>
          <a:p>
            <a:pPr fontAlgn="auto">
              <a:spcAft>
                <a:spcPts val="0"/>
              </a:spcAft>
            </a:pPr>
            <a:r>
              <a:rPr lang="en-ID" dirty="0" smtClean="0"/>
              <a:t>KESELAMATAN DAN KESEHATAN 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13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14762</TotalTime>
  <Words>1406</Words>
  <Application>Microsoft Office PowerPoint</Application>
  <PresentationFormat>Custom</PresentationFormat>
  <Paragraphs>221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PowerPoint Presentation</vt:lpstr>
      <vt:lpstr>SMK3  (Sistem Manajemen Keselamatan dan Kesehatan Kerja) </vt:lpstr>
      <vt:lpstr>Sistem Manajemen Keselamatan dan Kesehatan Kerja </vt:lpstr>
      <vt:lpstr> Sistem Manajemen  Keselamatan dan Kesehatan Kerja</vt:lpstr>
      <vt:lpstr>PowerPoint Presentation</vt:lpstr>
      <vt:lpstr>PRINSIP-1</vt:lpstr>
      <vt:lpstr>PowerPoint Presentation</vt:lpstr>
      <vt:lpstr>CONTOH  KEBIJAKAN K3</vt:lpstr>
      <vt:lpstr>PRINSIP-2</vt:lpstr>
      <vt:lpstr>PowerPoint Presentation</vt:lpstr>
      <vt:lpstr>CONTOH  KEGIATAN PENELAAHAN AWAL: GAP ANALISIS KRITERIA2 SMK3</vt:lpstr>
      <vt:lpstr>IDENTIFIKASI BAHAYA, PENILAIAN RESIKO DAN PENETAPAN BENTUK PENGENDALIAN</vt:lpstr>
      <vt:lpstr>IDENTIFIKASI PERATURAN PERUDANGAN K3 DAN PEMENUHANNYA</vt:lpstr>
      <vt:lpstr>EVALUASI PEMENUHAN PERATURAN PERUNDANGAN K3</vt:lpstr>
      <vt:lpstr>RENCANA K3</vt:lpstr>
      <vt:lpstr>Contoh rencana k3/program k3</vt:lpstr>
      <vt:lpstr>PRINSIP-3</vt:lpstr>
      <vt:lpstr>PowerPoint Presentation</vt:lpstr>
      <vt:lpstr>P2K3</vt:lpstr>
      <vt:lpstr>PowerPoint Presentation</vt:lpstr>
      <vt:lpstr>PowerPoint Presentation</vt:lpstr>
      <vt:lpstr>Dokumentasi k3</vt:lpstr>
      <vt:lpstr>PRINSIP-4</vt:lpstr>
      <vt:lpstr>Pemantauan dan evaluasi kinerja K3 dilaksanakan di perusahaan meliputi: </vt:lpstr>
      <vt:lpstr>evaluasi kinerja K3</vt:lpstr>
      <vt:lpstr>PRINSIP-5</vt:lpstr>
      <vt:lpstr>PowerPoint Presentation</vt:lpstr>
      <vt:lpstr>SELAMAT BELAJAR DAN TERIMA KASIH ATAS PERHATIANNYA</vt:lpstr>
    </vt:vector>
  </TitlesOfParts>
  <Company>MIS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SMK3/ISO45001:2018</dc:title>
  <dc:creator>Arie Irwan</dc:creator>
  <cp:lastModifiedBy>faukal</cp:lastModifiedBy>
  <cp:revision>269</cp:revision>
  <dcterms:created xsi:type="dcterms:W3CDTF">2005-04-06T08:20:09Z</dcterms:created>
  <dcterms:modified xsi:type="dcterms:W3CDTF">2020-01-31T08:42:33Z</dcterms:modified>
</cp:coreProperties>
</file>