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92" r:id="rId5"/>
    <p:sldId id="309" r:id="rId6"/>
    <p:sldId id="310" r:id="rId7"/>
    <p:sldId id="314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Role 1 - Product Owner: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Responsible for maximizing the value of the product and managing the Product Backlog.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Serves as the liaison between the stakeholders and the development team.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that the team works on stories that deliver the most value to the business.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Role 2 - Scrum Master: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Acts as a servant leader and coach for the Scrum Team.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Facilitates Scrum events and helps the team adhere to Scrum practices.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Removes impediments that hinder the team's progress.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Role 3 - Development Team: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 group of professionals who do the work of delivering a potentially releasable increment of a finished product at the end of each Sprint.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Developers are cross-functional, with all the skills necessary to create a product increment and to collaborate on problem-solving and product development and product delivery.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1 - Concept and Initiation:</a:t>
          </a:r>
        </a:p>
        <a:p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where the project's feasibility and business value are assessed.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Sets the foundation and direction for the project, ensuring alignment with business goals.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2 - Planning: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Involves creating the product backlog, sprint planning, and release planning.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that the team has a clear understanding of the work to be done and priorities are set.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3 - Design and Development:</a:t>
          </a:r>
        </a:p>
        <a:p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phase is iterative, with each sprint delivering a potentially shippable product increment.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Allows for flexibility and adaptability in developing features based on continuous feedback.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88F27BD6-AFCA-4EB8-92AF-D43630B845ED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4 - Testing: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in Agile is continuous and often overlaps with development.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quality and functionality of the product through regular feedback and adjustments.</a:t>
          </a:r>
        </a:p>
      </dgm:t>
    </dgm:pt>
    <dgm:pt modelId="{31FD54E9-9BCF-4EE3-A555-0DA90B9A9C42}" type="parTrans" cxnId="{20888B16-1AA0-4A9E-ACB5-0A270034B6CE}">
      <dgm:prSet/>
      <dgm:spPr/>
      <dgm:t>
        <a:bodyPr/>
        <a:lstStyle/>
        <a:p>
          <a:endParaRPr lang="en-US"/>
        </a:p>
      </dgm:t>
    </dgm:pt>
    <dgm:pt modelId="{332BA4A8-AF50-44F2-B9A8-8E522EC19D32}" type="sibTrans" cxnId="{20888B16-1AA0-4A9E-ACB5-0A270034B6CE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025DF456-EAC0-48B8-8D03-5E611804F117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5 - Deployment: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product is delivered to the users, which can happen at the end of sprints or after several sprints.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early and incremental value delivery to customers, aligning with business needs.</a:t>
          </a:r>
        </a:p>
      </dgm:t>
    </dgm:pt>
    <dgm:pt modelId="{1FDF5A1B-8DEC-48DA-A571-FDBB8BAED149}" type="parTrans" cxnId="{3D0D76AF-E20B-46F7-B8A0-8A708950A76B}">
      <dgm:prSet/>
      <dgm:spPr/>
      <dgm:t>
        <a:bodyPr/>
        <a:lstStyle/>
        <a:p>
          <a:endParaRPr lang="en-US"/>
        </a:p>
      </dgm:t>
    </dgm:pt>
    <dgm:pt modelId="{9BBD2226-16A3-40D6-8A9C-F73AAE0187C2}" type="sibTrans" cxnId="{3D0D76AF-E20B-46F7-B8A0-8A708950A76B}">
      <dgm:prSet phldrT="05" phldr="0"/>
      <dgm:spPr/>
      <dgm:t>
        <a:bodyPr/>
        <a:lstStyle/>
        <a:p>
          <a:r>
            <a:rPr lang="en-US"/>
            <a:t>05</a:t>
          </a:r>
          <a:endParaRPr lang="en-US" dirty="0"/>
        </a:p>
      </dgm:t>
    </dgm:pt>
    <dgm:pt modelId="{27E1DB29-205B-4152-AA65-539C52A81DFD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Phase 6 - Review and Maintenance: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Post-deployment, the product is reviewed, and maintenance work is undertaken.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the product remains relevant and useful, with improvements and updates based on user feedback.</a:t>
          </a:r>
        </a:p>
      </dgm:t>
    </dgm:pt>
    <dgm:pt modelId="{533A8810-5F61-4B6E-929F-E1FC90D14845}" type="parTrans" cxnId="{E33BABE2-5666-4C5E-A8F2-E5B7EDED26A4}">
      <dgm:prSet/>
      <dgm:spPr/>
      <dgm:t>
        <a:bodyPr/>
        <a:lstStyle/>
        <a:p>
          <a:endParaRPr lang="en-US"/>
        </a:p>
      </dgm:t>
    </dgm:pt>
    <dgm:pt modelId="{AB6DBBCA-71B0-44DF-8B2D-8B9F41AB90E4}" type="sibTrans" cxnId="{E33BABE2-5666-4C5E-A8F2-E5B7EDED26A4}">
      <dgm:prSet phldrT="06" phldr="0"/>
      <dgm:spPr/>
      <dgm:t>
        <a:bodyPr/>
        <a:lstStyle/>
        <a:p>
          <a:r>
            <a:rPr lang="en-US"/>
            <a:t>06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6" custScaleY="248748" custLinFactNeighborY="843"/>
      <dgm:spPr/>
    </dgm:pt>
    <dgm:pt modelId="{15536E38-36FE-4A51-B620-2715BFAD5475}" type="pres">
      <dgm:prSet presAssocID="{23210C7F-6847-491E-BE1F-A79529AF2B8B}" presName="sibTransNodeRect" presStyleLbl="alignNode1" presStyleIdx="0" presStyleCnt="6" custLinFactNeighborY="-55896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6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6" custScaleY="248748" custLinFactNeighborX="-1011" custLinFactNeighborY="422"/>
      <dgm:spPr/>
    </dgm:pt>
    <dgm:pt modelId="{379B8CE4-8135-4F2C-A5A0-E55EBE328E9A}" type="pres">
      <dgm:prSet presAssocID="{FBAA44FF-54DE-45C8-9FAC-512C40277233}" presName="sibTransNodeRect" presStyleLbl="alignNode1" presStyleIdx="1" presStyleCnt="6" custScaleY="102767" custLinFactNeighborX="-2529" custLinFactNeighborY="-57279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6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6" custScaleY="248748"/>
      <dgm:spPr/>
    </dgm:pt>
    <dgm:pt modelId="{68AC9669-DC11-473A-AA2E-579A44E78C37}" type="pres">
      <dgm:prSet presAssocID="{196DA4DC-9DD2-4A39-8A3A-D367BFE5A8BA}" presName="sibTransNodeRect" presStyleLbl="alignNode1" presStyleIdx="2" presStyleCnt="6" custLinFactNeighborX="-506" custLinFactNeighborY="-55896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6">
        <dgm:presLayoutVars>
          <dgm:bulletEnabled val="1"/>
        </dgm:presLayoutVars>
      </dgm:prSet>
      <dgm:spPr/>
    </dgm:pt>
    <dgm:pt modelId="{85727458-342C-4689-A6FA-C2C8296DDDA6}" type="pres">
      <dgm:prSet presAssocID="{196DA4DC-9DD2-4A39-8A3A-D367BFE5A8BA}" presName="sibTrans" presStyleCnt="0"/>
      <dgm:spPr/>
    </dgm:pt>
    <dgm:pt modelId="{ED3B3903-BEB8-428A-ABE8-FC7D4453773A}" type="pres">
      <dgm:prSet presAssocID="{88F27BD6-AFCA-4EB8-92AF-D43630B845ED}" presName="compositeNode" presStyleCnt="0">
        <dgm:presLayoutVars>
          <dgm:bulletEnabled val="1"/>
        </dgm:presLayoutVars>
      </dgm:prSet>
      <dgm:spPr/>
    </dgm:pt>
    <dgm:pt modelId="{EA48685F-7CA6-4080-A8BF-B5C0C8BD2753}" type="pres">
      <dgm:prSet presAssocID="{88F27BD6-AFCA-4EB8-92AF-D43630B845ED}" presName="bgRect" presStyleLbl="alignNode1" presStyleIdx="3" presStyleCnt="6" custScaleY="248748"/>
      <dgm:spPr/>
    </dgm:pt>
    <dgm:pt modelId="{972E250D-D2FC-4E9D-8F7A-C458FB0705A2}" type="pres">
      <dgm:prSet presAssocID="{332BA4A8-AF50-44F2-B9A8-8E522EC19D32}" presName="sibTransNodeRect" presStyleLbl="alignNode1" presStyleIdx="3" presStyleCnt="6" custLinFactNeighborX="506" custLinFactNeighborY="-55896">
        <dgm:presLayoutVars>
          <dgm:chMax val="0"/>
          <dgm:bulletEnabled val="1"/>
        </dgm:presLayoutVars>
      </dgm:prSet>
      <dgm:spPr/>
    </dgm:pt>
    <dgm:pt modelId="{A3EB52F7-2BAF-41DB-85D5-86EB96C4DFC3}" type="pres">
      <dgm:prSet presAssocID="{88F27BD6-AFCA-4EB8-92AF-D43630B845ED}" presName="nodeRect" presStyleLbl="alignNode1" presStyleIdx="3" presStyleCnt="6">
        <dgm:presLayoutVars>
          <dgm:bulletEnabled val="1"/>
        </dgm:presLayoutVars>
      </dgm:prSet>
      <dgm:spPr/>
    </dgm:pt>
    <dgm:pt modelId="{A7E2B5BF-1169-4ED3-917E-C2B26C6B8CFB}" type="pres">
      <dgm:prSet presAssocID="{332BA4A8-AF50-44F2-B9A8-8E522EC19D32}" presName="sibTrans" presStyleCnt="0"/>
      <dgm:spPr/>
    </dgm:pt>
    <dgm:pt modelId="{BECC17BC-9E62-49FE-8FA5-5503EA72CF4F}" type="pres">
      <dgm:prSet presAssocID="{025DF456-EAC0-48B8-8D03-5E611804F117}" presName="compositeNode" presStyleCnt="0">
        <dgm:presLayoutVars>
          <dgm:bulletEnabled val="1"/>
        </dgm:presLayoutVars>
      </dgm:prSet>
      <dgm:spPr/>
    </dgm:pt>
    <dgm:pt modelId="{D498DEDD-30FF-480D-9501-9A6899CC22B6}" type="pres">
      <dgm:prSet presAssocID="{025DF456-EAC0-48B8-8D03-5E611804F117}" presName="bgRect" presStyleLbl="alignNode1" presStyleIdx="4" presStyleCnt="6" custScaleY="248748"/>
      <dgm:spPr/>
    </dgm:pt>
    <dgm:pt modelId="{0073DA56-3E25-4805-B26A-76FC68BDAB75}" type="pres">
      <dgm:prSet presAssocID="{9BBD2226-16A3-40D6-8A9C-F73AAE0187C2}" presName="sibTransNodeRect" presStyleLbl="alignNode1" presStyleIdx="4" presStyleCnt="6" custLinFactNeighborX="-506" custLinFactNeighborY="-55896">
        <dgm:presLayoutVars>
          <dgm:chMax val="0"/>
          <dgm:bulletEnabled val="1"/>
        </dgm:presLayoutVars>
      </dgm:prSet>
      <dgm:spPr/>
    </dgm:pt>
    <dgm:pt modelId="{F954A5F1-4393-465C-8AE3-6EAEF6BEC577}" type="pres">
      <dgm:prSet presAssocID="{025DF456-EAC0-48B8-8D03-5E611804F117}" presName="nodeRect" presStyleLbl="alignNode1" presStyleIdx="4" presStyleCnt="6">
        <dgm:presLayoutVars>
          <dgm:bulletEnabled val="1"/>
        </dgm:presLayoutVars>
      </dgm:prSet>
      <dgm:spPr/>
    </dgm:pt>
    <dgm:pt modelId="{2F84BEF4-9023-4CE2-9B4C-33511FA2A294}" type="pres">
      <dgm:prSet presAssocID="{9BBD2226-16A3-40D6-8A9C-F73AAE0187C2}" presName="sibTrans" presStyleCnt="0"/>
      <dgm:spPr/>
    </dgm:pt>
    <dgm:pt modelId="{8574B72D-E3CF-4CF4-BFAE-6B82EFFE06F8}" type="pres">
      <dgm:prSet presAssocID="{27E1DB29-205B-4152-AA65-539C52A81DFD}" presName="compositeNode" presStyleCnt="0">
        <dgm:presLayoutVars>
          <dgm:bulletEnabled val="1"/>
        </dgm:presLayoutVars>
      </dgm:prSet>
      <dgm:spPr/>
    </dgm:pt>
    <dgm:pt modelId="{06357F9A-3D82-424D-9EBA-A0D0CDCAE1B6}" type="pres">
      <dgm:prSet presAssocID="{27E1DB29-205B-4152-AA65-539C52A81DFD}" presName="bgRect" presStyleLbl="alignNode1" presStyleIdx="5" presStyleCnt="6" custScaleY="248748"/>
      <dgm:spPr/>
    </dgm:pt>
    <dgm:pt modelId="{DDE1F112-2081-45A0-A4C7-F5F29B8F90E5}" type="pres">
      <dgm:prSet presAssocID="{AB6DBBCA-71B0-44DF-8B2D-8B9F41AB90E4}" presName="sibTransNodeRect" presStyleLbl="alignNode1" presStyleIdx="5" presStyleCnt="6" custLinFactNeighborY="-55896">
        <dgm:presLayoutVars>
          <dgm:chMax val="0"/>
          <dgm:bulletEnabled val="1"/>
        </dgm:presLayoutVars>
      </dgm:prSet>
      <dgm:spPr/>
    </dgm:pt>
    <dgm:pt modelId="{9F0090DA-640A-4C6E-969F-F7683E40E9F8}" type="pres">
      <dgm:prSet presAssocID="{27E1DB29-205B-4152-AA65-539C52A81DFD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FF81CC06-7088-4EF5-8509-E2ABE608BA02}" type="presOf" srcId="{025DF456-EAC0-48B8-8D03-5E611804F117}" destId="{D498DEDD-30FF-480D-9501-9A6899CC22B6}" srcOrd="0" destOrd="0" presId="urn:microsoft.com/office/officeart/2016/7/layout/LinearBlockProcessNumbered#1"/>
    <dgm:cxn modelId="{20FBB70B-FB67-446A-9AF9-1DAE0E1CDA82}" type="presOf" srcId="{AB6DBBCA-71B0-44DF-8B2D-8B9F41AB90E4}" destId="{DDE1F112-2081-45A0-A4C7-F5F29B8F90E5}" srcOrd="0" destOrd="0" presId="urn:microsoft.com/office/officeart/2016/7/layout/LinearBlockProcessNumbered#1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0888B16-1AA0-4A9E-ACB5-0A270034B6CE}" srcId="{15509919-36B5-4162-8899-417A9F93473B}" destId="{88F27BD6-AFCA-4EB8-92AF-D43630B845ED}" srcOrd="3" destOrd="0" parTransId="{31FD54E9-9BCF-4EE3-A555-0DA90B9A9C42}" sibTransId="{332BA4A8-AF50-44F2-B9A8-8E522EC19D32}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9491F936-B078-49F2-8504-0B34BA8C679F}" type="presOf" srcId="{27E1DB29-205B-4152-AA65-539C52A81DFD}" destId="{06357F9A-3D82-424D-9EBA-A0D0CDCAE1B6}" srcOrd="0" destOrd="0" presId="urn:microsoft.com/office/officeart/2016/7/layout/LinearBlockProcessNumbered#1"/>
    <dgm:cxn modelId="{AC1FA538-27F4-4D16-88CA-5DC2809A4D61}" type="presOf" srcId="{88F27BD6-AFCA-4EB8-92AF-D43630B845ED}" destId="{A3EB52F7-2BAF-41DB-85D5-86EB96C4DFC3}" srcOrd="1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E32AB05E-594D-4AB9-B79A-80951BE6D040}" type="presOf" srcId="{9BBD2226-16A3-40D6-8A9C-F73AAE0187C2}" destId="{0073DA56-3E25-4805-B26A-76FC68BDAB75}" srcOrd="0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746A5C4E-6D94-40C2-B65D-E8AD53BD7A3B}" type="presOf" srcId="{27E1DB29-205B-4152-AA65-539C52A81DFD}" destId="{9F0090DA-640A-4C6E-969F-F7683E40E9F8}" srcOrd="1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8531AB79-9760-46B9-8E7A-E9F29944BB1F}" type="presOf" srcId="{88F27BD6-AFCA-4EB8-92AF-D43630B845ED}" destId="{EA48685F-7CA6-4080-A8BF-B5C0C8BD2753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BE859195-6B32-4D86-B802-0FF0016FADBF}" type="presOf" srcId="{025DF456-EAC0-48B8-8D03-5E611804F117}" destId="{F954A5F1-4393-465C-8AE3-6EAEF6BEC577}" srcOrd="1" destOrd="0" presId="urn:microsoft.com/office/officeart/2016/7/layout/LinearBlockProcessNumbered#1"/>
    <dgm:cxn modelId="{3D0D76AF-E20B-46F7-B8A0-8A708950A76B}" srcId="{15509919-36B5-4162-8899-417A9F93473B}" destId="{025DF456-EAC0-48B8-8D03-5E611804F117}" srcOrd="4" destOrd="0" parTransId="{1FDF5A1B-8DEC-48DA-A571-FDBB8BAED149}" sibTransId="{9BBD2226-16A3-40D6-8A9C-F73AAE0187C2}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E33BABE2-5666-4C5E-A8F2-E5B7EDED26A4}" srcId="{15509919-36B5-4162-8899-417A9F93473B}" destId="{27E1DB29-205B-4152-AA65-539C52A81DFD}" srcOrd="5" destOrd="0" parTransId="{533A8810-5F61-4B6E-929F-E1FC90D14845}" sibTransId="{AB6DBBCA-71B0-44DF-8B2D-8B9F41AB90E4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1AFD6FFD-9C4A-4442-97D1-ECA2981BBEE8}" type="presOf" srcId="{332BA4A8-AF50-44F2-B9A8-8E522EC19D32}" destId="{972E250D-D2FC-4E9D-8F7A-C458FB0705A2}" srcOrd="0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56A8E0AD-4DF7-45B7-850F-20FEFDFD1023}" type="presParOf" srcId="{09F899AB-70CA-46DA-8F8C-58514A9FEF67}" destId="{85727458-342C-4689-A6FA-C2C8296DDDA6}" srcOrd="5" destOrd="0" presId="urn:microsoft.com/office/officeart/2016/7/layout/LinearBlockProcessNumbered#1"/>
    <dgm:cxn modelId="{893F9175-5C3C-4D0C-B863-4D7194B65993}" type="presParOf" srcId="{09F899AB-70CA-46DA-8F8C-58514A9FEF67}" destId="{ED3B3903-BEB8-428A-ABE8-FC7D4453773A}" srcOrd="6" destOrd="0" presId="urn:microsoft.com/office/officeart/2016/7/layout/LinearBlockProcessNumbered#1"/>
    <dgm:cxn modelId="{5FD77133-CE93-4E4E-88EB-D351F7D39F8A}" type="presParOf" srcId="{ED3B3903-BEB8-428A-ABE8-FC7D4453773A}" destId="{EA48685F-7CA6-4080-A8BF-B5C0C8BD2753}" srcOrd="0" destOrd="0" presId="urn:microsoft.com/office/officeart/2016/7/layout/LinearBlockProcessNumbered#1"/>
    <dgm:cxn modelId="{AF22E7DC-6239-4176-8316-4A661E33CEE9}" type="presParOf" srcId="{ED3B3903-BEB8-428A-ABE8-FC7D4453773A}" destId="{972E250D-D2FC-4E9D-8F7A-C458FB0705A2}" srcOrd="1" destOrd="0" presId="urn:microsoft.com/office/officeart/2016/7/layout/LinearBlockProcessNumbered#1"/>
    <dgm:cxn modelId="{29C57F97-C9D2-47CA-A015-49033236A010}" type="presParOf" srcId="{ED3B3903-BEB8-428A-ABE8-FC7D4453773A}" destId="{A3EB52F7-2BAF-41DB-85D5-86EB96C4DFC3}" srcOrd="2" destOrd="0" presId="urn:microsoft.com/office/officeart/2016/7/layout/LinearBlockProcessNumbered#1"/>
    <dgm:cxn modelId="{B176DC15-7F07-4A3D-9523-54803DE9312B}" type="presParOf" srcId="{09F899AB-70CA-46DA-8F8C-58514A9FEF67}" destId="{A7E2B5BF-1169-4ED3-917E-C2B26C6B8CFB}" srcOrd="7" destOrd="0" presId="urn:microsoft.com/office/officeart/2016/7/layout/LinearBlockProcessNumbered#1"/>
    <dgm:cxn modelId="{CCA52A0F-F6DF-4742-A40C-02DE5C9BCEF5}" type="presParOf" srcId="{09F899AB-70CA-46DA-8F8C-58514A9FEF67}" destId="{BECC17BC-9E62-49FE-8FA5-5503EA72CF4F}" srcOrd="8" destOrd="0" presId="urn:microsoft.com/office/officeart/2016/7/layout/LinearBlockProcessNumbered#1"/>
    <dgm:cxn modelId="{EBF98E72-F949-4537-BDF7-B1E4B5ED36F9}" type="presParOf" srcId="{BECC17BC-9E62-49FE-8FA5-5503EA72CF4F}" destId="{D498DEDD-30FF-480D-9501-9A6899CC22B6}" srcOrd="0" destOrd="0" presId="urn:microsoft.com/office/officeart/2016/7/layout/LinearBlockProcessNumbered#1"/>
    <dgm:cxn modelId="{DFBBD9D0-D29D-4CE4-A07D-19759D347958}" type="presParOf" srcId="{BECC17BC-9E62-49FE-8FA5-5503EA72CF4F}" destId="{0073DA56-3E25-4805-B26A-76FC68BDAB75}" srcOrd="1" destOrd="0" presId="urn:microsoft.com/office/officeart/2016/7/layout/LinearBlockProcessNumbered#1"/>
    <dgm:cxn modelId="{AA43EE8E-4806-4A12-BC2F-A098ED0A69C7}" type="presParOf" srcId="{BECC17BC-9E62-49FE-8FA5-5503EA72CF4F}" destId="{F954A5F1-4393-465C-8AE3-6EAEF6BEC577}" srcOrd="2" destOrd="0" presId="urn:microsoft.com/office/officeart/2016/7/layout/LinearBlockProcessNumbered#1"/>
    <dgm:cxn modelId="{DCA02E93-8B8C-4ADC-872B-DC8ED6EBBF2F}" type="presParOf" srcId="{09F899AB-70CA-46DA-8F8C-58514A9FEF67}" destId="{2F84BEF4-9023-4CE2-9B4C-33511FA2A294}" srcOrd="9" destOrd="0" presId="urn:microsoft.com/office/officeart/2016/7/layout/LinearBlockProcessNumbered#1"/>
    <dgm:cxn modelId="{D61B19C4-CFDA-437D-B0D6-09C541676104}" type="presParOf" srcId="{09F899AB-70CA-46DA-8F8C-58514A9FEF67}" destId="{8574B72D-E3CF-4CF4-BFAE-6B82EFFE06F8}" srcOrd="10" destOrd="0" presId="urn:microsoft.com/office/officeart/2016/7/layout/LinearBlockProcessNumbered#1"/>
    <dgm:cxn modelId="{96585353-59A1-47DF-8B3B-D722F491A019}" type="presParOf" srcId="{8574B72D-E3CF-4CF4-BFAE-6B82EFFE06F8}" destId="{06357F9A-3D82-424D-9EBA-A0D0CDCAE1B6}" srcOrd="0" destOrd="0" presId="urn:microsoft.com/office/officeart/2016/7/layout/LinearBlockProcessNumbered#1"/>
    <dgm:cxn modelId="{E669AC7C-6AFB-42CE-A628-235B89465B9F}" type="presParOf" srcId="{8574B72D-E3CF-4CF4-BFAE-6B82EFFE06F8}" destId="{DDE1F112-2081-45A0-A4C7-F5F29B8F90E5}" srcOrd="1" destOrd="0" presId="urn:microsoft.com/office/officeart/2016/7/layout/LinearBlockProcessNumbered#1"/>
    <dgm:cxn modelId="{755CFFE4-4616-44E4-81F8-864AADA4DFD7}" type="presParOf" srcId="{8574B72D-E3CF-4CF4-BFAE-6B82EFFE06F8}" destId="{9F0090DA-640A-4C6E-969F-F7683E40E9F8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 Approach: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Nature: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Sequential and linear, with each phase completed fully before moving to the next.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Example Scenario: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 Waterfall, if a significant requirement change occurs during the development phase, the project must often cycle back to the beginning, redoing the requirements and design phases. This can cause delays and increased costs.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in Waterfall: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Changes late in the project can be costly and time-consuming, as they may require revisiting and revising earlier stages.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 Approach: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Nature: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 and incremental, with continuous collaboration and feedback.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Example Scenario: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 Agile, if new requirements emerge during development, they can be incorporated into the next sprint, allowing for flexibility and responsiveness without significant project delays.</a:t>
          </a: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Benefit in Agile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: Agile accommodates changes more smoothly, allowing the project to adapt and evolve throughout the development process.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Comparative Analysis: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suited for projects with well-defined, unchanging requirements.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Ideal for projects where requirements are expected to change or evolve.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 custScaleY="123047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 custScaleY="123047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 custScaleY="123047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and Stakeholder Engagement: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projects where customer involvement is limited to the beginning and end of the project.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customer feedback and involvement are necessary throughout the project.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B2B879BD-3840-400C-92BD-B2C2383358D7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Requirements Stability: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 would rather consider to use waterfall if the project has well defined, stable requirements that are unlikely to change.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I would rather consider to use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if the project requirements are expected to evolve or are not fully clear at the outset.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CA9D674E-4FF1-45DC-82E4-0B2DB6A5363F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Complexity and Size: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 well for smaller, less complex projects with predictable outcomes.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Better suited for complex projects where the outcome is uncertain and innovation is key.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E3DE3F4-CF72-4240-9942-739B51BF4502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Risk Tolerance and Flexibility: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Good for projects where a structured approach is preferred and risks are well understood or at least minimal.</a:t>
          </a: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Favored when the project needs to be flexible to adapt to changing conditions and there's a higher tolerance for risk.</a:t>
          </a:r>
        </a:p>
      </dgm:t>
    </dgm:pt>
    <dgm:pt modelId="{0156B7A8-C89E-4B91-B0BF-EA8F2EC4C407}" type="parTrans" cxnId="{3B69B6D5-CC38-48EE-BB9B-D8DF536CB56A}">
      <dgm:prSet/>
      <dgm:spPr/>
      <dgm:t>
        <a:bodyPr/>
        <a:lstStyle/>
        <a:p>
          <a:endParaRPr lang="en-US"/>
        </a:p>
      </dgm:t>
    </dgm:pt>
    <dgm:pt modelId="{1BA24F84-092E-4CD3-92E9-2496B239B9E3}" type="sibTrans" cxnId="{3B69B6D5-CC38-48EE-BB9B-D8DF536CB56A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0" presStyleCnt="4" custScaleY="156300" custLinFactNeighborY="-57377"/>
      <dgm:spPr/>
    </dgm:pt>
    <dgm:pt modelId="{379B8CE4-8135-4F2C-A5A0-E55EBE328E9A}" type="pres">
      <dgm:prSet presAssocID="{FBAA44FF-54DE-45C8-9FAC-512C40277233}" presName="sibTransNodeRect" presStyleLbl="alignNode1" presStyleIdx="0" presStyleCnt="4" custLinFactY="-43441" custLinFactNeighborY="-100000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0" presStyleCnt="4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1" presStyleCnt="4" custScaleY="156300" custLinFactNeighborY="-57377"/>
      <dgm:spPr/>
    </dgm:pt>
    <dgm:pt modelId="{15536E38-36FE-4A51-B620-2715BFAD5475}" type="pres">
      <dgm:prSet presAssocID="{23210C7F-6847-491E-BE1F-A79529AF2B8B}" presName="sibTransNodeRect" presStyleLbl="alignNode1" presStyleIdx="1" presStyleCnt="4" custLinFactY="-43441" custLinFactNeighborY="-100000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1" presStyleCnt="4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4" custScaleY="156300" custLinFactNeighborY="-57377"/>
      <dgm:spPr/>
    </dgm:pt>
    <dgm:pt modelId="{68AC9669-DC11-473A-AA2E-579A44E78C37}" type="pres">
      <dgm:prSet presAssocID="{196DA4DC-9DD2-4A39-8A3A-D367BFE5A8BA}" presName="sibTransNodeRect" presStyleLbl="alignNode1" presStyleIdx="2" presStyleCnt="4" custLinFactY="-43441" custLinFactNeighborY="-100000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4">
        <dgm:presLayoutVars>
          <dgm:bulletEnabled val="1"/>
        </dgm:presLayoutVars>
      </dgm:prSet>
      <dgm:spPr/>
    </dgm:pt>
    <dgm:pt modelId="{B82DA142-899B-4292-8528-D520501AB8F5}" type="pres">
      <dgm:prSet presAssocID="{196DA4DC-9DD2-4A39-8A3A-D367BFE5A8BA}" presName="sibTrans" presStyleCnt="0"/>
      <dgm:spPr/>
    </dgm:pt>
    <dgm:pt modelId="{F1B67E79-4F84-40AF-892D-6E59B807D36A}" type="pres">
      <dgm:prSet presAssocID="{0E3DE3F4-CF72-4240-9942-739B51BF4502}" presName="compositeNode" presStyleCnt="0">
        <dgm:presLayoutVars>
          <dgm:bulletEnabled val="1"/>
        </dgm:presLayoutVars>
      </dgm:prSet>
      <dgm:spPr/>
    </dgm:pt>
    <dgm:pt modelId="{1EF101EF-0A18-48F6-9DE8-20AC9CD334FB}" type="pres">
      <dgm:prSet presAssocID="{0E3DE3F4-CF72-4240-9942-739B51BF4502}" presName="bgRect" presStyleLbl="alignNode1" presStyleIdx="3" presStyleCnt="4" custScaleY="155002" custLinFactNeighborY="-47642"/>
      <dgm:spPr/>
    </dgm:pt>
    <dgm:pt modelId="{01B00D86-CABE-4104-9320-724062E24ED4}" type="pres">
      <dgm:prSet presAssocID="{1BA24F84-092E-4CD3-92E9-2496B239B9E3}" presName="sibTransNodeRect" presStyleLbl="alignNode1" presStyleIdx="3" presStyleCnt="4" custLinFactY="-40806" custLinFactNeighborY="-100000">
        <dgm:presLayoutVars>
          <dgm:chMax val="0"/>
          <dgm:bulletEnabled val="1"/>
        </dgm:presLayoutVars>
      </dgm:prSet>
      <dgm:spPr/>
    </dgm:pt>
    <dgm:pt modelId="{907A017D-B827-44A6-B6AA-0F37650B52EE}" type="pres">
      <dgm:prSet presAssocID="{0E3DE3F4-CF72-4240-9942-739B51BF450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1" destOrd="0" parTransId="{205BDF49-153E-4CE8-8402-E23704595764}" sibTransId="{23210C7F-6847-491E-BE1F-A79529AF2B8B}"/>
    <dgm:cxn modelId="{F938BD13-E7EF-46FE-9869-EFC6561D73F2}" type="presOf" srcId="{0E3DE3F4-CF72-4240-9942-739B51BF4502}" destId="{907A017D-B827-44A6-B6AA-0F37650B52EE}" srcOrd="1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0F43E661-9AEC-4FA6-87CB-716351C5F42E}" type="presOf" srcId="{23210C7F-6847-491E-BE1F-A79529AF2B8B}" destId="{15536E38-36FE-4A51-B620-2715BFAD5475}" srcOrd="0" destOrd="0" presId="urn:microsoft.com/office/officeart/2016/7/layout/LinearBlockProcessNumbered#1"/>
    <dgm:cxn modelId="{C5B27449-28A1-4606-B13D-194F41FA4AC9}" type="presOf" srcId="{B2B879BD-3840-400C-92BD-B2C2383358D7}" destId="{9F2B2B99-E41C-48B6-9241-186B3896CDB2}" srcOrd="1" destOrd="0" presId="urn:microsoft.com/office/officeart/2016/7/layout/LinearBlockProcessNumbered#1"/>
    <dgm:cxn modelId="{B3F4EC4E-23D6-4655-9F79-9F56E6DA5CD6}" type="presOf" srcId="{FBAA44FF-54DE-45C8-9FAC-512C40277233}" destId="{379B8CE4-8135-4F2C-A5A0-E55EBE328E9A}" srcOrd="0" destOrd="0" presId="urn:microsoft.com/office/officeart/2016/7/layout/LinearBlockProcessNumbered#1"/>
    <dgm:cxn modelId="{BDEAF66E-3930-433A-8EED-963F1AF34E3F}" type="presOf" srcId="{AAF9DEE3-8444-4CA1-8BC2-D834D3ED6C74}" destId="{F4992080-7D4E-4F2B-B608-170DDBB6006A}" srcOrd="0" destOrd="0" presId="urn:microsoft.com/office/officeart/2016/7/layout/LinearBlockProcessNumbered#1"/>
    <dgm:cxn modelId="{944B1757-F5F5-4418-8727-08787EA30FE3}" type="presOf" srcId="{B2B879BD-3840-400C-92BD-B2C2383358D7}" destId="{89A9B4CF-6439-46B1-B6A9-1D6CD5034774}" srcOrd="0" destOrd="0" presId="urn:microsoft.com/office/officeart/2016/7/layout/LinearBlockProcessNumbered#1"/>
    <dgm:cxn modelId="{2DA56B89-5430-4AF6-A013-DF409AC29955}" type="presOf" srcId="{CA9D674E-4FF1-45DC-82E4-0B2DB6A5363F}" destId="{0802B4A8-7224-4B0A-95B7-D17AEB2B2AFF}" srcOrd="0" destOrd="0" presId="urn:microsoft.com/office/officeart/2016/7/layout/LinearBlockProcessNumbered#1"/>
    <dgm:cxn modelId="{9D767FA4-7786-465E-A6FC-5A0EF3473041}" type="presOf" srcId="{AAF9DEE3-8444-4CA1-8BC2-D834D3ED6C74}" destId="{B158057C-23C1-45AE-9273-5935A8F6104B}" srcOrd="1" destOrd="0" presId="urn:microsoft.com/office/officeart/2016/7/layout/LinearBlockProcessNumbered#1"/>
    <dgm:cxn modelId="{EA2A02AA-5F54-4855-84CE-43AEA2FD8DE3}" type="presOf" srcId="{1BA24F84-092E-4CD3-92E9-2496B239B9E3}" destId="{01B00D86-CABE-4104-9320-724062E24ED4}" srcOrd="0" destOrd="0" presId="urn:microsoft.com/office/officeart/2016/7/layout/LinearBlockProcessNumbered#1"/>
    <dgm:cxn modelId="{982748C2-C72D-4684-84A0-8F76B6824E86}" type="presOf" srcId="{CA9D674E-4FF1-45DC-82E4-0B2DB6A5363F}" destId="{D085015A-41AF-4EFA-A104-4FD73B2362F0}" srcOrd="1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0" destOrd="0" parTransId="{09440D86-F3E6-4A3C-9E78-1AFC56348641}" sibTransId="{FBAA44FF-54DE-45C8-9FAC-512C40277233}"/>
    <dgm:cxn modelId="{D27087CB-C509-43DA-AC48-165631184198}" type="presOf" srcId="{0E3DE3F4-CF72-4240-9942-739B51BF4502}" destId="{1EF101EF-0A18-48F6-9DE8-20AC9CD334FB}" srcOrd="0" destOrd="0" presId="urn:microsoft.com/office/officeart/2016/7/layout/LinearBlockProcessNumbered#1"/>
    <dgm:cxn modelId="{8D3836D3-5C2B-4101-9BCE-9C2927A2D13B}" type="presOf" srcId="{196DA4DC-9DD2-4A39-8A3A-D367BFE5A8BA}" destId="{68AC9669-DC11-473A-AA2E-579A44E78C37}" srcOrd="0" destOrd="0" presId="urn:microsoft.com/office/officeart/2016/7/layout/LinearBlockProcessNumbered#1"/>
    <dgm:cxn modelId="{3B69B6D5-CC38-48EE-BB9B-D8DF536CB56A}" srcId="{15509919-36B5-4162-8899-417A9F93473B}" destId="{0E3DE3F4-CF72-4240-9942-739B51BF4502}" srcOrd="3" destOrd="0" parTransId="{0156B7A8-C89E-4B91-B0BF-EA8F2EC4C407}" sibTransId="{1BA24F84-092E-4CD3-92E9-2496B239B9E3}"/>
    <dgm:cxn modelId="{0B1BE93B-6069-4E08-8AF9-C3218F32DF57}" type="presParOf" srcId="{09F899AB-70CA-46DA-8F8C-58514A9FEF67}" destId="{070CFBFA-AE62-406D-B2E3-4A871FE3EC95}" srcOrd="0" destOrd="0" presId="urn:microsoft.com/office/officeart/2016/7/layout/LinearBlockProcessNumbered#1"/>
    <dgm:cxn modelId="{9D1DEF88-44A6-42CE-94DB-EBAA26FA7112}" type="presParOf" srcId="{070CFBFA-AE62-406D-B2E3-4A871FE3EC95}" destId="{89A9B4CF-6439-46B1-B6A9-1D6CD5034774}" srcOrd="0" destOrd="0" presId="urn:microsoft.com/office/officeart/2016/7/layout/LinearBlockProcessNumbered#1"/>
    <dgm:cxn modelId="{D9EA1194-D864-428A-BA8D-1D30A6225A99}" type="presParOf" srcId="{070CFBFA-AE62-406D-B2E3-4A871FE3EC95}" destId="{379B8CE4-8135-4F2C-A5A0-E55EBE328E9A}" srcOrd="1" destOrd="0" presId="urn:microsoft.com/office/officeart/2016/7/layout/LinearBlockProcessNumbered#1"/>
    <dgm:cxn modelId="{90C6E2FA-C7B9-4408-BB51-034449264118}" type="presParOf" srcId="{070CFBFA-AE62-406D-B2E3-4A871FE3EC95}" destId="{9F2B2B99-E41C-48B6-9241-186B3896CDB2}" srcOrd="2" destOrd="0" presId="urn:microsoft.com/office/officeart/2016/7/layout/LinearBlockProcessNumbered#1"/>
    <dgm:cxn modelId="{BD4FE580-33FC-4135-A6C2-CE44F45DECC5}" type="presParOf" srcId="{09F899AB-70CA-46DA-8F8C-58514A9FEF67}" destId="{88CC7DDE-DA0F-42A6-8406-A11161BD6BA9}" srcOrd="1" destOrd="0" presId="urn:microsoft.com/office/officeart/2016/7/layout/LinearBlockProcessNumbered#1"/>
    <dgm:cxn modelId="{D3780CFD-0C83-467A-92C0-6B6B00821B77}" type="presParOf" srcId="{09F899AB-70CA-46DA-8F8C-58514A9FEF67}" destId="{9E708B2C-9056-43B8-820C-8D4D2D591614}" srcOrd="2" destOrd="0" presId="urn:microsoft.com/office/officeart/2016/7/layout/LinearBlockProcessNumbered#1"/>
    <dgm:cxn modelId="{5925FD13-8D15-41E4-9624-8A23C6A4D8FF}" type="presParOf" srcId="{9E708B2C-9056-43B8-820C-8D4D2D591614}" destId="{F4992080-7D4E-4F2B-B608-170DDBB6006A}" srcOrd="0" destOrd="0" presId="urn:microsoft.com/office/officeart/2016/7/layout/LinearBlockProcessNumbered#1"/>
    <dgm:cxn modelId="{119D5E8C-82B3-4837-BF88-4F3AB8311695}" type="presParOf" srcId="{9E708B2C-9056-43B8-820C-8D4D2D591614}" destId="{15536E38-36FE-4A51-B620-2715BFAD5475}" srcOrd="1" destOrd="0" presId="urn:microsoft.com/office/officeart/2016/7/layout/LinearBlockProcessNumbered#1"/>
    <dgm:cxn modelId="{09B64BBA-2326-4DA8-98F6-65FA013F7FA7}" type="presParOf" srcId="{9E708B2C-9056-43B8-820C-8D4D2D591614}" destId="{B158057C-23C1-45AE-9273-5935A8F6104B}" srcOrd="2" destOrd="0" presId="urn:microsoft.com/office/officeart/2016/7/layout/LinearBlockProcessNumbered#1"/>
    <dgm:cxn modelId="{480E110A-F607-4CEA-94B7-9FB1DCACECE4}" type="presParOf" srcId="{09F899AB-70CA-46DA-8F8C-58514A9FEF67}" destId="{5D52B8B6-958E-480C-9455-911A104C8C73}" srcOrd="3" destOrd="0" presId="urn:microsoft.com/office/officeart/2016/7/layout/LinearBlockProcessNumbered#1"/>
    <dgm:cxn modelId="{81ABE90C-2D60-414B-A7A7-E86DC944CEDA}" type="presParOf" srcId="{09F899AB-70CA-46DA-8F8C-58514A9FEF67}" destId="{4C550E1C-ACB2-4A5D-BD4A-3D5D60E405E6}" srcOrd="4" destOrd="0" presId="urn:microsoft.com/office/officeart/2016/7/layout/LinearBlockProcessNumbered#1"/>
    <dgm:cxn modelId="{15FC1FA9-CFA4-4C94-BCF9-9103AAFA4DDB}" type="presParOf" srcId="{4C550E1C-ACB2-4A5D-BD4A-3D5D60E405E6}" destId="{0802B4A8-7224-4B0A-95B7-D17AEB2B2AFF}" srcOrd="0" destOrd="0" presId="urn:microsoft.com/office/officeart/2016/7/layout/LinearBlockProcessNumbered#1"/>
    <dgm:cxn modelId="{1AAF9955-FAAD-4A58-B3F8-B51EB048FFBF}" type="presParOf" srcId="{4C550E1C-ACB2-4A5D-BD4A-3D5D60E405E6}" destId="{68AC9669-DC11-473A-AA2E-579A44E78C37}" srcOrd="1" destOrd="0" presId="urn:microsoft.com/office/officeart/2016/7/layout/LinearBlockProcessNumbered#1"/>
    <dgm:cxn modelId="{2EDF3FD8-9FD9-4AF3-960F-5C1A6B0A37F0}" type="presParOf" srcId="{4C550E1C-ACB2-4A5D-BD4A-3D5D60E405E6}" destId="{D085015A-41AF-4EFA-A104-4FD73B2362F0}" srcOrd="2" destOrd="0" presId="urn:microsoft.com/office/officeart/2016/7/layout/LinearBlockProcessNumbered#1"/>
    <dgm:cxn modelId="{60336C30-D8C5-44A2-9B1B-0B5F16B846A7}" type="presParOf" srcId="{09F899AB-70CA-46DA-8F8C-58514A9FEF67}" destId="{B82DA142-899B-4292-8528-D520501AB8F5}" srcOrd="5" destOrd="0" presId="urn:microsoft.com/office/officeart/2016/7/layout/LinearBlockProcessNumbered#1"/>
    <dgm:cxn modelId="{AC6D1051-9972-4DA4-B059-2FD0A9B7508A}" type="presParOf" srcId="{09F899AB-70CA-46DA-8F8C-58514A9FEF67}" destId="{F1B67E79-4F84-40AF-892D-6E59B807D36A}" srcOrd="6" destOrd="0" presId="urn:microsoft.com/office/officeart/2016/7/layout/LinearBlockProcessNumbered#1"/>
    <dgm:cxn modelId="{EBF5F133-760B-4B54-8FD7-833C239CDA1C}" type="presParOf" srcId="{F1B67E79-4F84-40AF-892D-6E59B807D36A}" destId="{1EF101EF-0A18-48F6-9DE8-20AC9CD334FB}" srcOrd="0" destOrd="0" presId="urn:microsoft.com/office/officeart/2016/7/layout/LinearBlockProcessNumbered#1"/>
    <dgm:cxn modelId="{6EEA361A-66AE-42A7-AFCF-34B7C3B60B4E}" type="presParOf" srcId="{F1B67E79-4F84-40AF-892D-6E59B807D36A}" destId="{01B00D86-CABE-4104-9320-724062E24ED4}" srcOrd="1" destOrd="0" presId="urn:microsoft.com/office/officeart/2016/7/layout/LinearBlockProcessNumbered#1"/>
    <dgm:cxn modelId="{0FAED608-EED8-44EB-B9DE-EAB432B3AD0C}" type="presParOf" srcId="{F1B67E79-4F84-40AF-892D-6E59B807D36A}" destId="{907A017D-B827-44A6-B6AA-0F37650B52EE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 1 - Product Owner: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Responsible for maximizing the value of the product and managing the Product Backlog.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Serves as the liaison between the stakeholders and the development team.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that the team works on stories that deliver the most value to the business.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 2 - Scrum Master: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Acts as a servant leader and coach for the Scrum Team.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Facilitates Scrum events and helps the team adhere to Scrum practices.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Removes impediments that hinder the team's progress.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Role 3 - Development Team: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group of professionals who do the work of delivering a potentially releasable increment of a finished product at the end of each Sprint.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Developers are cross-functional, with all the skills necessary to create a product increment and to collaborate on problem-solving and product development and product delivery.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0" y="111317"/>
          <a:ext cx="1571625" cy="46912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1 - Concept and Initiation: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where the project's feasibility and business value are assessed.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Sets the foundation and direction for the project, ensuring alignment with business goals.</a:t>
          </a:r>
        </a:p>
      </dsp:txBody>
      <dsp:txXfrm>
        <a:off x="0" y="1987822"/>
        <a:ext cx="1571625" cy="2814757"/>
      </dsp:txXfrm>
    </dsp:sp>
    <dsp:sp modelId="{15536E38-36FE-4A51-B620-2715BFAD5475}">
      <dsp:nvSpPr>
        <dsp:cNvPr id="0" name=""/>
        <dsp:cNvSpPr/>
      </dsp:nvSpPr>
      <dsp:spPr>
        <a:xfrm>
          <a:off x="0" y="1076407"/>
          <a:ext cx="1571625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  <a:endParaRPr lang="en-US" sz="3100" kern="1200" dirty="0"/>
        </a:p>
      </dsp:txBody>
      <dsp:txXfrm>
        <a:off x="0" y="1076407"/>
        <a:ext cx="1571625" cy="754379"/>
      </dsp:txXfrm>
    </dsp:sp>
    <dsp:sp modelId="{89A9B4CF-6439-46B1-B6A9-1D6CD5034774}">
      <dsp:nvSpPr>
        <dsp:cNvPr id="0" name=""/>
        <dsp:cNvSpPr/>
      </dsp:nvSpPr>
      <dsp:spPr>
        <a:xfrm>
          <a:off x="1681465" y="103377"/>
          <a:ext cx="1571625" cy="46912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2 - Planning: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Involves creating the product backlog, sprint planning, and release planning.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that the team has a clear understanding of the work to be done and priorities are set.</a:t>
          </a:r>
        </a:p>
      </dsp:txBody>
      <dsp:txXfrm>
        <a:off x="1681465" y="1979882"/>
        <a:ext cx="1571625" cy="2814757"/>
      </dsp:txXfrm>
    </dsp:sp>
    <dsp:sp modelId="{379B8CE4-8135-4F2C-A5A0-E55EBE328E9A}">
      <dsp:nvSpPr>
        <dsp:cNvPr id="0" name=""/>
        <dsp:cNvSpPr/>
      </dsp:nvSpPr>
      <dsp:spPr>
        <a:xfrm>
          <a:off x="1657608" y="1055537"/>
          <a:ext cx="1571625" cy="77525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  <a:endParaRPr lang="en-US" sz="3100" kern="1200" dirty="0"/>
        </a:p>
      </dsp:txBody>
      <dsp:txXfrm>
        <a:off x="1657608" y="1055537"/>
        <a:ext cx="1571625" cy="775253"/>
      </dsp:txXfrm>
    </dsp:sp>
    <dsp:sp modelId="{0802B4A8-7224-4B0A-95B7-D17AEB2B2AFF}">
      <dsp:nvSpPr>
        <dsp:cNvPr id="0" name=""/>
        <dsp:cNvSpPr/>
      </dsp:nvSpPr>
      <dsp:spPr>
        <a:xfrm>
          <a:off x="3394709" y="95419"/>
          <a:ext cx="1571625" cy="46912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3 - Design and Development: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phase is iterative, with each sprint delivering a potentially shippable product increment.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Allows for flexibility and adaptability in developing features based on continuous feedback.</a:t>
          </a:r>
        </a:p>
      </dsp:txBody>
      <dsp:txXfrm>
        <a:off x="3394709" y="1971924"/>
        <a:ext cx="1571625" cy="2814757"/>
      </dsp:txXfrm>
    </dsp:sp>
    <dsp:sp modelId="{68AC9669-DC11-473A-AA2E-579A44E78C37}">
      <dsp:nvSpPr>
        <dsp:cNvPr id="0" name=""/>
        <dsp:cNvSpPr/>
      </dsp:nvSpPr>
      <dsp:spPr>
        <a:xfrm>
          <a:off x="3386757" y="1076407"/>
          <a:ext cx="1571625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  <a:endParaRPr lang="en-US" sz="3100" kern="1200" dirty="0"/>
        </a:p>
      </dsp:txBody>
      <dsp:txXfrm>
        <a:off x="3386757" y="1076407"/>
        <a:ext cx="1571625" cy="754379"/>
      </dsp:txXfrm>
    </dsp:sp>
    <dsp:sp modelId="{EA48685F-7CA6-4080-A8BF-B5C0C8BD2753}">
      <dsp:nvSpPr>
        <dsp:cNvPr id="0" name=""/>
        <dsp:cNvSpPr/>
      </dsp:nvSpPr>
      <dsp:spPr>
        <a:xfrm>
          <a:off x="5092065" y="95419"/>
          <a:ext cx="1571625" cy="46912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4 - Testing: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in Agile is continuous and often overlaps with development.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quality and functionality of the product through regular feedback and adjustments.</a:t>
          </a:r>
        </a:p>
      </dsp:txBody>
      <dsp:txXfrm>
        <a:off x="5092065" y="1971924"/>
        <a:ext cx="1571625" cy="2814757"/>
      </dsp:txXfrm>
    </dsp:sp>
    <dsp:sp modelId="{972E250D-D2FC-4E9D-8F7A-C458FB0705A2}">
      <dsp:nvSpPr>
        <dsp:cNvPr id="0" name=""/>
        <dsp:cNvSpPr/>
      </dsp:nvSpPr>
      <dsp:spPr>
        <a:xfrm>
          <a:off x="5100017" y="1076407"/>
          <a:ext cx="1571625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  <a:endParaRPr lang="en-US" sz="3100" kern="1200" dirty="0"/>
        </a:p>
      </dsp:txBody>
      <dsp:txXfrm>
        <a:off x="5100017" y="1076407"/>
        <a:ext cx="1571625" cy="754379"/>
      </dsp:txXfrm>
    </dsp:sp>
    <dsp:sp modelId="{D498DEDD-30FF-480D-9501-9A6899CC22B6}">
      <dsp:nvSpPr>
        <dsp:cNvPr id="0" name=""/>
        <dsp:cNvSpPr/>
      </dsp:nvSpPr>
      <dsp:spPr>
        <a:xfrm>
          <a:off x="6789420" y="95419"/>
          <a:ext cx="1571625" cy="46912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5 - Deployment: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product is delivered to the users, which can happen at the end of sprints or after several sprints.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early and incremental value delivery to customers, aligning with business needs.</a:t>
          </a:r>
        </a:p>
      </dsp:txBody>
      <dsp:txXfrm>
        <a:off x="6789420" y="1971924"/>
        <a:ext cx="1571625" cy="2814757"/>
      </dsp:txXfrm>
    </dsp:sp>
    <dsp:sp modelId="{0073DA56-3E25-4805-B26A-76FC68BDAB75}">
      <dsp:nvSpPr>
        <dsp:cNvPr id="0" name=""/>
        <dsp:cNvSpPr/>
      </dsp:nvSpPr>
      <dsp:spPr>
        <a:xfrm>
          <a:off x="6781467" y="1076407"/>
          <a:ext cx="1571625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05</a:t>
          </a:r>
          <a:endParaRPr lang="en-US" sz="3100" kern="1200" dirty="0"/>
        </a:p>
      </dsp:txBody>
      <dsp:txXfrm>
        <a:off x="6781467" y="1076407"/>
        <a:ext cx="1571625" cy="754379"/>
      </dsp:txXfrm>
    </dsp:sp>
    <dsp:sp modelId="{06357F9A-3D82-424D-9EBA-A0D0CDCAE1B6}">
      <dsp:nvSpPr>
        <dsp:cNvPr id="0" name=""/>
        <dsp:cNvSpPr/>
      </dsp:nvSpPr>
      <dsp:spPr>
        <a:xfrm>
          <a:off x="8486775" y="95419"/>
          <a:ext cx="1571625" cy="46912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6 - Review and Maintenance: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Description: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Post-deployment, the product is reviewed, and maintenance work is undertaken.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Ensures the product remains relevant and useful, with improvements and updates based on user feedback.</a:t>
          </a:r>
        </a:p>
      </dsp:txBody>
      <dsp:txXfrm>
        <a:off x="8486775" y="1971924"/>
        <a:ext cx="1571625" cy="2814757"/>
      </dsp:txXfrm>
    </dsp:sp>
    <dsp:sp modelId="{DDE1F112-2081-45A0-A4C7-F5F29B8F90E5}">
      <dsp:nvSpPr>
        <dsp:cNvPr id="0" name=""/>
        <dsp:cNvSpPr/>
      </dsp:nvSpPr>
      <dsp:spPr>
        <a:xfrm>
          <a:off x="8486775" y="1076407"/>
          <a:ext cx="1571625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06</a:t>
          </a:r>
          <a:endParaRPr lang="en-US" sz="3100" kern="1200" dirty="0"/>
        </a:p>
      </dsp:txBody>
      <dsp:txXfrm>
        <a:off x="8486775" y="1076407"/>
        <a:ext cx="1571625" cy="754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-1"/>
          <a:ext cx="3182540" cy="4699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 Approach: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Sequential and linear, with each phase completed fully before moving to the next.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 Scenario: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Waterfall, if a significant requirement change occurs during the development phase, the project must often cycle back to the beginning, redoing the requirements and design phases. This can cause delays and increased costs.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 in Waterfall: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Changes late in the project can be costly and time-consuming, as they may require revisiting and revising earlier stages.</a:t>
          </a:r>
        </a:p>
      </dsp:txBody>
      <dsp:txXfrm>
        <a:off x="785" y="1879688"/>
        <a:ext cx="3182540" cy="2819534"/>
      </dsp:txXfrm>
    </dsp:sp>
    <dsp:sp modelId="{15536E38-36FE-4A51-B620-2715BFAD5475}">
      <dsp:nvSpPr>
        <dsp:cNvPr id="0" name=""/>
        <dsp:cNvSpPr/>
      </dsp:nvSpPr>
      <dsp:spPr>
        <a:xfrm>
          <a:off x="785" y="440086"/>
          <a:ext cx="3182540" cy="152761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440086"/>
        <a:ext cx="3182540" cy="1527619"/>
      </dsp:txXfrm>
    </dsp:sp>
    <dsp:sp modelId="{89A9B4CF-6439-46B1-B6A9-1D6CD5034774}">
      <dsp:nvSpPr>
        <dsp:cNvPr id="0" name=""/>
        <dsp:cNvSpPr/>
      </dsp:nvSpPr>
      <dsp:spPr>
        <a:xfrm>
          <a:off x="3437929" y="-1"/>
          <a:ext cx="3182540" cy="4699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Approach: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 and incremental, with continuous collaboration and feedback.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 Scenario: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Agile, if new requirements emerge during development, they can be incorporated into the next sprint, allowing for flexibility and responsiveness without significant project delays.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Benefit in Agile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Agile accommodates changes more smoothly, allowing the project to adapt and evolve throughout the development process.</a:t>
          </a:r>
        </a:p>
      </dsp:txBody>
      <dsp:txXfrm>
        <a:off x="3437929" y="1879688"/>
        <a:ext cx="3182540" cy="2819534"/>
      </dsp:txXfrm>
    </dsp:sp>
    <dsp:sp modelId="{379B8CE4-8135-4F2C-A5A0-E55EBE328E9A}">
      <dsp:nvSpPr>
        <dsp:cNvPr id="0" name=""/>
        <dsp:cNvSpPr/>
      </dsp:nvSpPr>
      <dsp:spPr>
        <a:xfrm>
          <a:off x="3437929" y="440086"/>
          <a:ext cx="3182540" cy="152761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440086"/>
        <a:ext cx="3182540" cy="1527619"/>
      </dsp:txXfrm>
    </dsp:sp>
    <dsp:sp modelId="{0802B4A8-7224-4B0A-95B7-D17AEB2B2AFF}">
      <dsp:nvSpPr>
        <dsp:cNvPr id="0" name=""/>
        <dsp:cNvSpPr/>
      </dsp:nvSpPr>
      <dsp:spPr>
        <a:xfrm>
          <a:off x="6875073" y="-1"/>
          <a:ext cx="3182540" cy="46992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Comparative Analysis: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suited for projects with well-defined, unchanging requirements.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Ideal for projects where requirements are expected to change or evolve.</a:t>
          </a:r>
        </a:p>
      </dsp:txBody>
      <dsp:txXfrm>
        <a:off x="6875073" y="1879688"/>
        <a:ext cx="3182540" cy="2819534"/>
      </dsp:txXfrm>
    </dsp:sp>
    <dsp:sp modelId="{68AC9669-DC11-473A-AA2E-579A44E78C37}">
      <dsp:nvSpPr>
        <dsp:cNvPr id="0" name=""/>
        <dsp:cNvSpPr/>
      </dsp:nvSpPr>
      <dsp:spPr>
        <a:xfrm>
          <a:off x="6875073" y="440086"/>
          <a:ext cx="3182540" cy="152761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440086"/>
        <a:ext cx="3182540" cy="1527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9B4CF-6439-46B1-B6A9-1D6CD5034774}">
      <dsp:nvSpPr>
        <dsp:cNvPr id="0" name=""/>
        <dsp:cNvSpPr/>
      </dsp:nvSpPr>
      <dsp:spPr>
        <a:xfrm>
          <a:off x="196" y="0"/>
          <a:ext cx="2372171" cy="4449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Requirements Stability: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 would rather consider to use waterfall if the project has well defined, stable requirements that are unlikely to change.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 would rather consider to use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if the project requirements are expected to evolve or are not fully clear at the outset.</a:t>
          </a:r>
        </a:p>
      </dsp:txBody>
      <dsp:txXfrm>
        <a:off x="196" y="1779697"/>
        <a:ext cx="2372171" cy="2669546"/>
      </dsp:txXfrm>
    </dsp:sp>
    <dsp:sp modelId="{379B8CE4-8135-4F2C-A5A0-E55EBE328E9A}">
      <dsp:nvSpPr>
        <dsp:cNvPr id="0" name=""/>
        <dsp:cNvSpPr/>
      </dsp:nvSpPr>
      <dsp:spPr>
        <a:xfrm>
          <a:off x="196" y="0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01</a:t>
          </a:r>
        </a:p>
      </dsp:txBody>
      <dsp:txXfrm>
        <a:off x="196" y="0"/>
        <a:ext cx="2372171" cy="1138642"/>
      </dsp:txXfrm>
    </dsp:sp>
    <dsp:sp modelId="{F4992080-7D4E-4F2B-B608-170DDBB6006A}">
      <dsp:nvSpPr>
        <dsp:cNvPr id="0" name=""/>
        <dsp:cNvSpPr/>
      </dsp:nvSpPr>
      <dsp:spPr>
        <a:xfrm>
          <a:off x="2562141" y="0"/>
          <a:ext cx="2372171" cy="4449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and Stakeholder Engagement: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projects where customer involvement is limited to the beginning and end of the project.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customer feedback and involvement are necessary throughout the project.</a:t>
          </a:r>
        </a:p>
      </dsp:txBody>
      <dsp:txXfrm>
        <a:off x="2562141" y="1779697"/>
        <a:ext cx="2372171" cy="2669546"/>
      </dsp:txXfrm>
    </dsp:sp>
    <dsp:sp modelId="{15536E38-36FE-4A51-B620-2715BFAD5475}">
      <dsp:nvSpPr>
        <dsp:cNvPr id="0" name=""/>
        <dsp:cNvSpPr/>
      </dsp:nvSpPr>
      <dsp:spPr>
        <a:xfrm>
          <a:off x="2562141" y="0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562141" y="0"/>
        <a:ext cx="2372171" cy="1138642"/>
      </dsp:txXfrm>
    </dsp:sp>
    <dsp:sp modelId="{0802B4A8-7224-4B0A-95B7-D17AEB2B2AFF}">
      <dsp:nvSpPr>
        <dsp:cNvPr id="0" name=""/>
        <dsp:cNvSpPr/>
      </dsp:nvSpPr>
      <dsp:spPr>
        <a:xfrm>
          <a:off x="5124086" y="0"/>
          <a:ext cx="2372171" cy="4449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Complexity and Size: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 well for smaller, less complex projects with predictable outcomes.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Better suited for complex projects where the outcome is uncertain and innovation is key.</a:t>
          </a:r>
        </a:p>
      </dsp:txBody>
      <dsp:txXfrm>
        <a:off x="5124086" y="1779697"/>
        <a:ext cx="2372171" cy="2669546"/>
      </dsp:txXfrm>
    </dsp:sp>
    <dsp:sp modelId="{68AC9669-DC11-473A-AA2E-579A44E78C37}">
      <dsp:nvSpPr>
        <dsp:cNvPr id="0" name=""/>
        <dsp:cNvSpPr/>
      </dsp:nvSpPr>
      <dsp:spPr>
        <a:xfrm>
          <a:off x="5124086" y="0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  <a:endParaRPr lang="en-US" sz="5900" kern="1200" dirty="0"/>
        </a:p>
      </dsp:txBody>
      <dsp:txXfrm>
        <a:off x="5124086" y="0"/>
        <a:ext cx="2372171" cy="1138642"/>
      </dsp:txXfrm>
    </dsp:sp>
    <dsp:sp modelId="{1EF101EF-0A18-48F6-9DE8-20AC9CD334FB}">
      <dsp:nvSpPr>
        <dsp:cNvPr id="0" name=""/>
        <dsp:cNvSpPr/>
      </dsp:nvSpPr>
      <dsp:spPr>
        <a:xfrm>
          <a:off x="7686032" y="0"/>
          <a:ext cx="2372171" cy="44122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Tolerance and Flexibility: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Waterfall: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Good for projects where a structured approach is preferred and risks are well understood or at least minimal.</a:t>
          </a: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Agile: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Favored when the project needs to be flexible to adapt to changing conditions and there's a higher tolerance for risk.</a:t>
          </a:r>
        </a:p>
      </dsp:txBody>
      <dsp:txXfrm>
        <a:off x="7686032" y="1764918"/>
        <a:ext cx="2372171" cy="2647377"/>
      </dsp:txXfrm>
    </dsp:sp>
    <dsp:sp modelId="{01B00D86-CABE-4104-9320-724062E24ED4}">
      <dsp:nvSpPr>
        <dsp:cNvPr id="0" name=""/>
        <dsp:cNvSpPr/>
      </dsp:nvSpPr>
      <dsp:spPr>
        <a:xfrm>
          <a:off x="7686032" y="0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  <a:endParaRPr lang="en-US" sz="5900" kern="1200" dirty="0"/>
        </a:p>
      </dsp:txBody>
      <dsp:txXfrm>
        <a:off x="7686032" y="0"/>
        <a:ext cx="2372171" cy="113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86354-F804-4FE9-BBDD-E416EFE33043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DD29-32B4-47C2-8EDA-6AA7E2F65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Ryan Hatch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Roles in a Scrum Agile Team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7049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Agile SDLC Phases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833212"/>
              </p:ext>
            </p:extLst>
          </p:nvPr>
        </p:nvGraphicFramePr>
        <p:xfrm>
          <a:off x="1066800" y="1598212"/>
          <a:ext cx="10058400" cy="488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88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Waterfall vs. Agile: Process Differences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747167"/>
              </p:ext>
            </p:extLst>
          </p:nvPr>
        </p:nvGraphicFramePr>
        <p:xfrm>
          <a:off x="1066800" y="1590261"/>
          <a:ext cx="10058400" cy="46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233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Choice Between Waterfall and Agile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79479"/>
              </p:ext>
            </p:extLst>
          </p:nvPr>
        </p:nvGraphicFramePr>
        <p:xfrm>
          <a:off x="1066800" y="1645920"/>
          <a:ext cx="10058400" cy="478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98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{0CC42603-A5BC-4C8C-9343-54EE6257519F}tf78829772_win32</Template>
  <TotalTime>6087</TotalTime>
  <Words>814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Garamond</vt:lpstr>
      <vt:lpstr>Sagona Book</vt:lpstr>
      <vt:lpstr>Sagona ExtraLight</vt:lpstr>
      <vt:lpstr>Times New Roman</vt:lpstr>
      <vt:lpstr>SavonVTI</vt:lpstr>
      <vt:lpstr>Agile presentation</vt:lpstr>
      <vt:lpstr>Roles in a Scrum Agile Team </vt:lpstr>
      <vt:lpstr>Agile SDLC Phases </vt:lpstr>
      <vt:lpstr>Waterfall vs. Agile: Process Differences</vt:lpstr>
      <vt:lpstr>The Choice Between Waterfall and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im a clone</dc:creator>
  <cp:lastModifiedBy>Ryan Hatch</cp:lastModifiedBy>
  <cp:revision>3</cp:revision>
  <dcterms:created xsi:type="dcterms:W3CDTF">2023-12-08T00:00:09Z</dcterms:created>
  <dcterms:modified xsi:type="dcterms:W3CDTF">2023-12-12T05:28:07Z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