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8" r:id="rId4"/>
    <p:sldId id="261" r:id="rId5"/>
    <p:sldId id="267" r:id="rId6"/>
    <p:sldId id="263" r:id="rId7"/>
    <p:sldId id="265"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9" d="100"/>
          <a:sy n="79" d="100"/>
        </p:scale>
        <p:origin x="17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Times New Roman" panose="02020603050405020304" pitchFamily="18" charset="0"/>
                <a:cs typeface="Times New Roman" panose="02020603050405020304" pitchFamily="18" charset="0"/>
              </a:rPr>
              <a:t>My name is Ryan, and today I'll be presenting the system design for our </a:t>
            </a:r>
            <a:r>
              <a:rPr lang="en-US" b="0" i="0" dirty="0" err="1">
                <a:solidFill>
                  <a:srgbClr val="D1D5DB"/>
                </a:solidFill>
                <a:effectLst/>
                <a:latin typeface="Times New Roman" panose="02020603050405020304" pitchFamily="18" charset="0"/>
                <a:cs typeface="Times New Roman" panose="02020603050405020304" pitchFamily="18" charset="0"/>
              </a:rPr>
              <a:t>DriverPass</a:t>
            </a:r>
            <a:r>
              <a:rPr lang="en-US" b="0" i="0" dirty="0">
                <a:solidFill>
                  <a:srgbClr val="D1D5DB"/>
                </a:solidFill>
                <a:effectLst/>
                <a:latin typeface="Times New Roman" panose="02020603050405020304" pitchFamily="18" charset="0"/>
                <a:cs typeface="Times New Roman" panose="02020603050405020304" pitchFamily="18" charset="0"/>
              </a:rPr>
              <a:t> system. </a:t>
            </a:r>
            <a:br>
              <a:rPr lang="en-US" b="0" i="0" dirty="0">
                <a:solidFill>
                  <a:srgbClr val="D1D5DB"/>
                </a:solidFill>
                <a:effectLst/>
                <a:latin typeface="Times New Roman" panose="02020603050405020304" pitchFamily="18" charset="0"/>
                <a:cs typeface="Times New Roman" panose="02020603050405020304" pitchFamily="18" charset="0"/>
              </a:rPr>
            </a:br>
            <a:r>
              <a:rPr lang="en-US" b="0" i="0" dirty="0">
                <a:solidFill>
                  <a:srgbClr val="D1D5DB"/>
                </a:solidFill>
                <a:effectLst/>
                <a:latin typeface="Times New Roman" panose="02020603050405020304" pitchFamily="18" charset="0"/>
                <a:cs typeface="Times New Roman" panose="02020603050405020304" pitchFamily="18" charset="0"/>
              </a:rPr>
              <a:t>We’ll be going over all of the requirements, diagrams, and other essential components of our design.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600" b="0" i="0" dirty="0">
                <a:solidFill>
                  <a:srgbClr val="D1D5DB"/>
                </a:solidFill>
                <a:effectLst/>
                <a:latin typeface="Söhne"/>
              </a:rPr>
              <a:t>These requirements are the backbone of our design, ensuring that the system is both efficient and user-friendly.</a:t>
            </a:r>
          </a:p>
          <a:p>
            <a:pPr marL="0" marR="0">
              <a:lnSpc>
                <a:spcPct val="107000"/>
              </a:lnSpc>
              <a:spcBef>
                <a:spcPts val="0"/>
              </a:spcBef>
              <a:spcAft>
                <a:spcPts val="800"/>
              </a:spcAft>
            </a:pPr>
            <a:endParaRPr lang="en-US" sz="1600" b="0" i="0" kern="100" dirty="0">
              <a:solidFill>
                <a:srgbClr val="D1D5DB"/>
              </a:solidFill>
              <a:effectLst/>
              <a:latin typeface="Söhne"/>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1600" b="1" i="0" dirty="0">
                <a:solidFill>
                  <a:srgbClr val="D1D5DB"/>
                </a:solidFill>
                <a:effectLst/>
                <a:latin typeface="Söhne"/>
              </a:rPr>
              <a:t>User Registration and Authentication: </a:t>
            </a:r>
            <a:r>
              <a:rPr lang="en-US" sz="1600" b="0" i="0" dirty="0">
                <a:solidFill>
                  <a:srgbClr val="D1D5DB"/>
                </a:solidFill>
                <a:effectLst/>
                <a:latin typeface="Söhne"/>
              </a:rPr>
              <a:t>This is the gateway to our system. We've made sure that users can easily sign up and log in. This ensures that only authorized individuals have access, providing a personalized experience for each user.</a:t>
            </a:r>
          </a:p>
          <a:p>
            <a:pPr algn="l">
              <a:buFont typeface="Arial" panose="020B0604020202020204" pitchFamily="34" charset="0"/>
              <a:buChar char="•"/>
            </a:pPr>
            <a:r>
              <a:rPr lang="en-US" sz="1600" b="1" i="0" dirty="0">
                <a:solidFill>
                  <a:srgbClr val="D1D5DB"/>
                </a:solidFill>
                <a:effectLst/>
                <a:latin typeface="Söhne"/>
              </a:rPr>
              <a:t>Reservation and Management: </a:t>
            </a:r>
            <a:r>
              <a:rPr lang="en-US" sz="1600" b="0" i="0" dirty="0">
                <a:solidFill>
                  <a:srgbClr val="D1D5DB"/>
                </a:solidFill>
                <a:effectLst/>
                <a:latin typeface="Söhne"/>
              </a:rPr>
              <a:t>Given that </a:t>
            </a:r>
            <a:r>
              <a:rPr lang="en-US" sz="1600" b="0" i="0" dirty="0" err="1">
                <a:solidFill>
                  <a:srgbClr val="D1D5DB"/>
                </a:solidFill>
                <a:effectLst/>
                <a:latin typeface="Söhne"/>
              </a:rPr>
              <a:t>DriverPass</a:t>
            </a:r>
            <a:r>
              <a:rPr lang="en-US" sz="1600" b="0" i="0" dirty="0">
                <a:solidFill>
                  <a:srgbClr val="D1D5DB"/>
                </a:solidFill>
                <a:effectLst/>
                <a:latin typeface="Söhne"/>
              </a:rPr>
              <a:t> is all about driving lessons and packages, we've designed a seamless process for users to make, modify, or cancel reservations. This feature is intuitive, ensuring that users can manage their lessons with ease.</a:t>
            </a:r>
          </a:p>
          <a:p>
            <a:pPr marL="0" marR="0">
              <a:lnSpc>
                <a:spcPct val="107000"/>
              </a:lnSpc>
              <a:spcBef>
                <a:spcPts val="0"/>
              </a:spcBef>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Moving on to our nonfunctional requirements, which are the qualities or standards the system should adhere to:</a:t>
            </a:r>
          </a:p>
          <a:p>
            <a:pPr marL="0" marR="0">
              <a:lnSpc>
                <a:spcPct val="107000"/>
              </a:lnSpc>
              <a:spcBef>
                <a:spcPts val="0"/>
              </a:spcBef>
              <a:spcAft>
                <a:spcPts val="800"/>
              </a:spcAft>
            </a:pP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800"/>
              </a:spcAft>
              <a:buFont typeface="Arial" panose="020B0604020202020204" pitchFamily="34" charset="0"/>
              <a:buChar char="•"/>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Accessibility: </a:t>
            </a: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We believe in inclusivity. Our system is designed to be accessible to everyone, including those with disabilities. This ensures that </a:t>
            </a:r>
            <a:r>
              <a:rPr lang="en-US" sz="1100" b="0" kern="100" dirty="0" err="1">
                <a:effectLst/>
                <a:latin typeface="Calibri" panose="020F0502020204030204" pitchFamily="34" charset="0"/>
                <a:ea typeface="Calibri" panose="020F0502020204030204" pitchFamily="34" charset="0"/>
                <a:cs typeface="Times New Roman" panose="02020603050405020304" pitchFamily="18" charset="0"/>
              </a:rPr>
              <a:t>DriverPass</a:t>
            </a: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 reaches a wider audience and provides an equal experience for all.</a:t>
            </a:r>
          </a:p>
          <a:p>
            <a:pPr marL="171450" marR="0" indent="-171450">
              <a:lnSpc>
                <a:spcPct val="107000"/>
              </a:lnSpc>
              <a:spcBef>
                <a:spcPts val="0"/>
              </a:spcBef>
              <a:spcAft>
                <a:spcPts val="800"/>
              </a:spcAft>
              <a:buFont typeface="Arial" panose="020B0604020202020204" pitchFamily="34" charset="0"/>
              <a:buChar char="•"/>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Security:</a:t>
            </a: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 In today's digital age, security is paramount. We've incorporated advanced security measures to protect user data and ensure safe transactions. This builds trust and confidence among our users.</a:t>
            </a:r>
          </a:p>
          <a:p>
            <a:pPr marL="171450" marR="0" indent="-171450">
              <a:lnSpc>
                <a:spcPct val="107000"/>
              </a:lnSpc>
              <a:spcBef>
                <a:spcPts val="0"/>
              </a:spcBef>
              <a:spcAft>
                <a:spcPts val="800"/>
              </a:spcAft>
              <a:buFont typeface="Arial" panose="020B0604020202020204" pitchFamily="34" charset="0"/>
              <a:buChar char="•"/>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Scalability: </a:t>
            </a: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As </a:t>
            </a:r>
            <a:r>
              <a:rPr lang="en-US" sz="1100" b="0" kern="100" dirty="0" err="1">
                <a:effectLst/>
                <a:latin typeface="Calibri" panose="020F0502020204030204" pitchFamily="34" charset="0"/>
                <a:ea typeface="Calibri" panose="020F0502020204030204" pitchFamily="34" charset="0"/>
                <a:cs typeface="Times New Roman" panose="02020603050405020304" pitchFamily="18" charset="0"/>
              </a:rPr>
              <a:t>DriverPass</a:t>
            </a: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 grows, we want our system to grow with it. Scalability ensures that as the number of users increases, our system can handle the load without compromising on performance.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023429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diagram which represents the different interactions within our system, </a:t>
            </a:r>
            <a:r>
              <a:rPr lang="en-US" baseline="0" dirty="0" err="1"/>
              <a:t>youll</a:t>
            </a:r>
            <a:r>
              <a:rPr lang="en-US" baseline="0" dirty="0"/>
              <a:t> see various roles like the customer, admin, and the driver. Each of these roles represent a group of people or individuals who will be using our system.</a:t>
            </a:r>
          </a:p>
          <a:p>
            <a:endParaRPr lang="en-US" baseline="0" dirty="0"/>
          </a:p>
          <a:p>
            <a:pPr marL="171450" indent="-171450">
              <a:buFont typeface="Arial" panose="020B0604020202020204" pitchFamily="34" charset="0"/>
              <a:buChar char="•"/>
            </a:pPr>
            <a:r>
              <a:rPr lang="en-US" baseline="0" dirty="0"/>
              <a:t>Starting with our </a:t>
            </a:r>
            <a:r>
              <a:rPr lang="en-US" b="1" baseline="0" dirty="0"/>
              <a:t>customers</a:t>
            </a:r>
            <a:r>
              <a:rPr lang="en-US" baseline="0" dirty="0"/>
              <a:t>, they can do a variety of tasks online such as accessing data, making or changing reservations, signing up for driving packages, and even scheduling their driving lessons. If they forget their password, they can easily request a reset.</a:t>
            </a:r>
          </a:p>
          <a:p>
            <a:pPr marL="171450" indent="-171450">
              <a:buFont typeface="Arial" panose="020B0604020202020204" pitchFamily="34" charset="0"/>
              <a:buChar char="•"/>
            </a:pPr>
            <a:r>
              <a:rPr lang="en-US" baseline="0" dirty="0"/>
              <a:t>Liam, our </a:t>
            </a:r>
            <a:r>
              <a:rPr lang="en-US" b="1" baseline="0" dirty="0"/>
              <a:t>admins</a:t>
            </a:r>
            <a:r>
              <a:rPr lang="en-US" baseline="0" dirty="0"/>
              <a:t>, have a broader set of responsibilities. They can access data both online and offline, keep track of user activities related to reservations, and even receive important updates from the DMV.</a:t>
            </a:r>
          </a:p>
          <a:p>
            <a:pPr marL="171450" indent="-171450">
              <a:buFont typeface="Arial" panose="020B0604020202020204" pitchFamily="34" charset="0"/>
              <a:buChar char="•"/>
            </a:pPr>
            <a:r>
              <a:rPr lang="en-US" baseline="0" dirty="0"/>
              <a:t>Lastly, our </a:t>
            </a:r>
            <a:r>
              <a:rPr lang="en-US" b="1" baseline="0" dirty="0"/>
              <a:t>drivers</a:t>
            </a:r>
            <a:r>
              <a:rPr lang="en-US" baseline="0" dirty="0"/>
              <a:t>, the backbone of our service, will ensure the lessons and exam are conducted appropriately. The drivers also can update the details of their driving sessions, ensuring that all information is up-to-date and accurate.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This diagram was crafted keeping in mind the diverse needs of the </a:t>
            </a:r>
            <a:r>
              <a:rPr lang="en-US" baseline="0" dirty="0" err="1"/>
              <a:t>DriverPass</a:t>
            </a:r>
            <a:r>
              <a:rPr lang="en-US" baseline="0" dirty="0"/>
              <a:t> system. We wanted to ensure that every individual, from the customer to the admin, has a clear and efficient way to interact with our system, making their tasks smoother and more intuitive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diagram visually represents the steps a user would take when interacting with our reservation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journey begins at the home screen of the reservation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here, the system will ask if you're looking to create a new reservation or check the status of an existing 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you're creating a new reservation, you'll be prompted to select a driving package. Once selected, you'll be asked to provide your email. This is where we've added a layer of convenience. If your email is already registered with us, the system will recognize you and directly show available slots for your chosen package. If your email isn't registered, the system will guide you to register your email and then proceed.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Once you see the available slots, you can select your preferred time. If the slot you've chosen is available, your reservation is then confirmed. But, if by chance the slot is already taken, the system will inform you and guide you back to start the reservation process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you're checking the status of an existing reservation, you'll be prompted to enter your registered email. Once entered, the system will display your current reservation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Throughout this design, we've prioritized user-friendliness and efficiency. We've ensured that the process is intuitive, minimizing the number of steps and providing clear guidance at each stage. This design is a reflection of </a:t>
            </a:r>
            <a:r>
              <a:rPr lang="en-US" dirty="0" err="1"/>
              <a:t>DriverPass's</a:t>
            </a:r>
            <a:r>
              <a:rPr lang="en-US" dirty="0"/>
              <a:t> commitment to offering a seamless experience to its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F8F8F2"/>
                </a:solidFill>
                <a:effectLst/>
                <a:latin typeface="Consolas" panose="020B0609020204030204" pitchFamily="49" charset="0"/>
              </a:rPr>
              <a:t>One of the top priorities for </a:t>
            </a:r>
            <a:r>
              <a:rPr lang="en-US" b="0" dirty="0" err="1">
                <a:solidFill>
                  <a:srgbClr val="F8F8F2"/>
                </a:solidFill>
                <a:effectLst/>
                <a:latin typeface="Consolas" panose="020B0609020204030204" pitchFamily="49" charset="0"/>
              </a:rPr>
              <a:t>DriverPass</a:t>
            </a:r>
            <a:r>
              <a:rPr lang="en-US" b="0" dirty="0">
                <a:solidFill>
                  <a:srgbClr val="F8F8F2"/>
                </a:solidFill>
                <a:effectLst/>
                <a:latin typeface="Consolas" panose="020B0609020204030204" pitchFamily="49" charset="0"/>
              </a:rPr>
              <a:t> is ensuring the safety and security of our users' information.</a:t>
            </a:r>
          </a:p>
          <a:p>
            <a:endParaRPr lang="en-US" b="0" dirty="0">
              <a:solidFill>
                <a:srgbClr val="F8F8F2"/>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F8F8F2"/>
                </a:solidFill>
                <a:effectLst/>
                <a:latin typeface="Consolas" panose="020B0609020204030204" pitchFamily="49" charset="0"/>
              </a:rPr>
              <a:t>Firstly, we've put in place a strong sign-in process. Think of this as the front door to a house. Just as you'd want a sturdy lock on your front door to keep out intruders, our sign-in process ensures that only the rightful user can access their account.</a:t>
            </a:r>
          </a:p>
          <a:p>
            <a:pPr marL="171450" indent="-171450">
              <a:buFont typeface="Arial" panose="020B0604020202020204" pitchFamily="34" charset="0"/>
              <a:buChar char="•"/>
            </a:pPr>
            <a:r>
              <a:rPr lang="en-US" b="0" dirty="0">
                <a:solidFill>
                  <a:srgbClr val="F8F8F2"/>
                </a:solidFill>
                <a:effectLst/>
                <a:latin typeface="Consolas" panose="020B0609020204030204" pitchFamily="49" charset="0"/>
              </a:rPr>
              <a:t>Next, we've taken steps to protect sensitive information. Imagine you have valuable items in your home. You wouldn't just leave them out in the open; you'd lock them in a safe. Similarly, we ensure that personal details, especially payment information, are stored securely and are protected when they're being sent across the internet.</a:t>
            </a:r>
          </a:p>
          <a:p>
            <a:pPr marL="171450" indent="-171450">
              <a:buFont typeface="Arial" panose="020B0604020202020204" pitchFamily="34" charset="0"/>
              <a:buChar char="•"/>
            </a:pPr>
            <a:r>
              <a:rPr lang="en-US" b="0" dirty="0">
                <a:solidFill>
                  <a:srgbClr val="F8F8F2"/>
                </a:solidFill>
                <a:effectLst/>
                <a:latin typeface="Consolas" panose="020B0609020204030204" pitchFamily="49" charset="0"/>
              </a:rPr>
              <a:t>We've also set up a digital security system. Just as security cameras and alarms can detect and deter intruders in a home, our system is designed to constantly be on the lookout for any suspicious activity. If anything unusual is detected, the system raises an alert.</a:t>
            </a:r>
          </a:p>
          <a:p>
            <a:pPr marL="171450" indent="-171450">
              <a:buFont typeface="Arial" panose="020B0604020202020204" pitchFamily="34" charset="0"/>
              <a:buChar char="•"/>
            </a:pPr>
            <a:r>
              <a:rPr lang="en-US" b="0" dirty="0">
                <a:solidFill>
                  <a:srgbClr val="F8F8F2"/>
                </a:solidFill>
                <a:effectLst/>
                <a:latin typeface="Consolas" panose="020B0609020204030204" pitchFamily="49" charset="0"/>
              </a:rPr>
              <a:t>Lastly, we believe in regular check-ups. Think of this as a routine inspection of your home's security systems to ensure everything is working as it should. We periodically review our security measures to find and fix any potential weak spots.</a:t>
            </a:r>
          </a:p>
          <a:p>
            <a:pPr marL="0" indent="0">
              <a:buFont typeface="Arial" panose="020B0604020202020204" pitchFamily="34" charset="0"/>
              <a:buNone/>
            </a:pPr>
            <a:endParaRPr lang="en-US" b="0" dirty="0">
              <a:solidFill>
                <a:srgbClr val="F8F8F2"/>
              </a:solidFill>
              <a:effectLst/>
              <a:latin typeface="Consolas" panose="020B0609020204030204" pitchFamily="49" charset="0"/>
            </a:endParaRPr>
          </a:p>
          <a:p>
            <a:pPr marL="0" indent="0">
              <a:buFont typeface="Arial" panose="020B0604020202020204" pitchFamily="34" charset="0"/>
              <a:buNone/>
            </a:pPr>
            <a:r>
              <a:rPr lang="en-US" b="0" dirty="0">
                <a:solidFill>
                  <a:srgbClr val="F8F8F2"/>
                </a:solidFill>
                <a:effectLst/>
                <a:latin typeface="Consolas" panose="020B0609020204030204" pitchFamily="49" charset="0"/>
              </a:rPr>
              <a:t>In essence, every decision in designing the </a:t>
            </a:r>
            <a:r>
              <a:rPr lang="en-US" b="0" dirty="0" err="1">
                <a:solidFill>
                  <a:srgbClr val="F8F8F2"/>
                </a:solidFill>
                <a:effectLst/>
                <a:latin typeface="Consolas" panose="020B0609020204030204" pitchFamily="49" charset="0"/>
              </a:rPr>
              <a:t>DriverPass</a:t>
            </a:r>
            <a:r>
              <a:rPr lang="en-US" b="0" dirty="0">
                <a:solidFill>
                  <a:srgbClr val="F8F8F2"/>
                </a:solidFill>
                <a:effectLst/>
                <a:latin typeface="Consolas" panose="020B0609020204030204" pitchFamily="49" charset="0"/>
              </a:rPr>
              <a:t> system has been with the safety and security of our users in mind. We've taken a comprehensive approach to ensure that our users can trust us with their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F8F8F2"/>
                </a:solidFill>
                <a:effectLst/>
                <a:latin typeface="Consolas" panose="020B0609020204030204" pitchFamily="49" charset="0"/>
              </a:rPr>
              <a:t>Every system, no matter how well-designed, has certain limitations. It's important for us to be transparent about these so we can set the right expectations.</a:t>
            </a:r>
            <a:br>
              <a:rPr lang="en-US" b="0" dirty="0">
                <a:solidFill>
                  <a:srgbClr val="F8F8F2"/>
                </a:solidFill>
                <a:effectLst/>
                <a:latin typeface="Consolas" panose="020B0609020204030204" pitchFamily="49" charset="0"/>
              </a:rPr>
            </a:br>
            <a:endParaRPr lang="en-US" b="0" dirty="0">
              <a:solidFill>
                <a:srgbClr val="F8F8F2"/>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F8F8F2"/>
                </a:solidFill>
                <a:effectLst/>
                <a:latin typeface="Consolas" panose="020B0609020204030204" pitchFamily="49" charset="0"/>
              </a:rPr>
              <a:t>Firstly, just like building a house has constraints like budget, materials, and time, the system's development is influenced by available resources, budget, and the project timeline. We can aim to deliver the best within these parameters, but there might be features or enhancements that we'll need to prioritize based on these constraints.</a:t>
            </a:r>
          </a:p>
          <a:p>
            <a:pPr marL="171450" indent="-171450">
              <a:buFont typeface="Arial" panose="020B0604020202020204" pitchFamily="34" charset="0"/>
              <a:buChar char="•"/>
            </a:pPr>
            <a:r>
              <a:rPr lang="en-US" b="0" dirty="0">
                <a:solidFill>
                  <a:srgbClr val="F8F8F2"/>
                </a:solidFill>
                <a:effectLst/>
                <a:latin typeface="Consolas" panose="020B0609020204030204" pitchFamily="49" charset="0"/>
              </a:rPr>
              <a:t>Imagine for example, after buying a new house, eventually you decide you want to add a swimming pool. Adding that pool would require some changes and adjustments to the existing structure. Similarly, as </a:t>
            </a:r>
            <a:r>
              <a:rPr lang="en-US" b="0" dirty="0" err="1">
                <a:solidFill>
                  <a:srgbClr val="F8F8F2"/>
                </a:solidFill>
                <a:effectLst/>
                <a:latin typeface="Consolas" panose="020B0609020204030204" pitchFamily="49" charset="0"/>
              </a:rPr>
              <a:t>DriverPass</a:t>
            </a:r>
            <a:r>
              <a:rPr lang="en-US" b="0" dirty="0">
                <a:solidFill>
                  <a:srgbClr val="F8F8F2"/>
                </a:solidFill>
                <a:effectLst/>
                <a:latin typeface="Consolas" panose="020B0609020204030204" pitchFamily="49" charset="0"/>
              </a:rPr>
              <a:t> grows and evolves, new features or changes might require some additional work to fit seamlessly into the existing system.</a:t>
            </a: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In essence, while our design aims to be comprehensive and forward-thinking, there are natural limitations. None the less, with feedback and collaboration, we can continue to refine and enhance the system to best serve </a:t>
            </a:r>
            <a:r>
              <a:rPr lang="en-US" b="0" dirty="0" err="1">
                <a:solidFill>
                  <a:srgbClr val="F8F8F2"/>
                </a:solidFill>
                <a:effectLst/>
                <a:latin typeface="Consolas" panose="020B0609020204030204" pitchFamily="49" charset="0"/>
              </a:rPr>
              <a:t>DriverPass</a:t>
            </a:r>
            <a:r>
              <a:rPr lang="en-US" b="0" dirty="0">
                <a:solidFill>
                  <a:srgbClr val="F8F8F2"/>
                </a:solidFill>
                <a:effectLst/>
                <a:latin typeface="Consolas" panose="020B0609020204030204" pitchFamily="49" charset="0"/>
              </a:rPr>
              <a:t> and its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By: Ryan Hatch</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pPr algn="ctr"/>
            <a:r>
              <a:rPr lang="en-US" dirty="0">
                <a:solidFill>
                  <a:schemeClr val="bg1"/>
                </a:solidFill>
              </a:rPr>
              <a:t>System Requirements:</a:t>
            </a:r>
            <a:br>
              <a:rPr lang="en-US" dirty="0">
                <a:solidFill>
                  <a:schemeClr val="bg1"/>
                </a:solidFill>
              </a:rPr>
            </a:br>
            <a:br>
              <a:rPr lang="en-US" dirty="0">
                <a:solidFill>
                  <a:schemeClr val="bg1"/>
                </a:solidFill>
              </a:rPr>
            </a:br>
            <a:r>
              <a:rPr lang="en-US" dirty="0">
                <a:solidFill>
                  <a:schemeClr val="bg1"/>
                </a:solidFill>
              </a:rPr>
              <a:t>Functional</a:t>
            </a:r>
          </a:p>
        </p:txBody>
      </p:sp>
      <p:sp>
        <p:nvSpPr>
          <p:cNvPr id="3" name="Content Placeholder 2"/>
          <p:cNvSpPr>
            <a:spLocks noGrp="1"/>
          </p:cNvSpPr>
          <p:nvPr>
            <p:ph idx="1"/>
          </p:nvPr>
        </p:nvSpPr>
        <p:spPr>
          <a:xfrm>
            <a:off x="6090574" y="801866"/>
            <a:ext cx="5306084" cy="5230634"/>
          </a:xfrm>
        </p:spPr>
        <p:txBody>
          <a:bodyPr anchor="ctr">
            <a:noAutofit/>
          </a:bodyPr>
          <a:lstStyle/>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User Registration and Authentication: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Users should be able to register, log in, and reset their passwords.</a:t>
            </a:r>
          </a:p>
          <a:p>
            <a:pPr marL="742950" marR="0" lvl="1" indent="-28575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Explanation: This ensures that only authorized users can access the system, make reservations, and access online classes. It meets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DriverPass's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need to provide a personalized experience for each user.</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Reservation Management: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Users should be able to make, modify, and cancel driving lesson reservations.</a:t>
            </a:r>
          </a:p>
          <a:p>
            <a:pPr marL="742950" marR="0" lvl="1" indent="-28575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Admins should be able to track user activity related to reservations.</a:t>
            </a:r>
          </a:p>
          <a:p>
            <a:pPr marL="742950" marR="0" lvl="1" indent="-28575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Explanation: This functionality is core to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DriverPass's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business model, allowing customers to book lessons and ensuring efficient scheduling and tracking.</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pPr algn="ctr"/>
            <a:r>
              <a:rPr lang="en-US" dirty="0">
                <a:solidFill>
                  <a:schemeClr val="bg1"/>
                </a:solidFill>
              </a:rPr>
              <a:t>System Requirements:</a:t>
            </a:r>
            <a:br>
              <a:rPr lang="en-US" dirty="0">
                <a:solidFill>
                  <a:schemeClr val="bg1"/>
                </a:solidFill>
              </a:rPr>
            </a:br>
            <a:br>
              <a:rPr lang="en-US" dirty="0">
                <a:solidFill>
                  <a:schemeClr val="bg1"/>
                </a:solidFill>
              </a:rPr>
            </a:br>
            <a:r>
              <a:rPr lang="en-US" dirty="0">
                <a:solidFill>
                  <a:schemeClr val="bg1"/>
                </a:solidFill>
              </a:rPr>
              <a:t>Non-Functional</a:t>
            </a:r>
          </a:p>
        </p:txBody>
      </p:sp>
      <p:sp>
        <p:nvSpPr>
          <p:cNvPr id="3" name="Content Placeholder 2"/>
          <p:cNvSpPr>
            <a:spLocks noGrp="1"/>
          </p:cNvSpPr>
          <p:nvPr>
            <p:ph idx="1"/>
          </p:nvPr>
        </p:nvSpPr>
        <p:spPr>
          <a:xfrm>
            <a:off x="6090574" y="801866"/>
            <a:ext cx="5306084" cy="5230634"/>
          </a:xfrm>
        </p:spPr>
        <p:txBody>
          <a:bodyPr anchor="ctr">
            <a:noAutofit/>
          </a:bodyPr>
          <a:lstStyle/>
          <a:p>
            <a:pPr marL="342900" marR="0" lvl="0" indent="-342900">
              <a:lnSpc>
                <a:spcPct val="107000"/>
              </a:lnSpc>
              <a:spcBef>
                <a:spcPts val="0"/>
              </a:spcBef>
              <a:spcAft>
                <a:spcPts val="800"/>
              </a:spcAft>
              <a:buFont typeface="+mj-lt"/>
              <a:buAutoNum type="arabicPeriod"/>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Accessibility:</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rPr>
              <a:t>The system should be accessible online from any computer or mobile device.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rPr>
              <a:t>Explanation: This meets </a:t>
            </a:r>
            <a:r>
              <a:rPr lang="en-US" sz="1600" b="0" kern="100" dirty="0" err="1">
                <a:effectLst/>
                <a:latin typeface="Times New Roman" panose="02020603050405020304" pitchFamily="18" charset="0"/>
                <a:ea typeface="Calibri" panose="020F0502020204030204" pitchFamily="34" charset="0"/>
                <a:cs typeface="Times New Roman" panose="02020603050405020304" pitchFamily="18" charset="0"/>
              </a:rPr>
              <a:t>DriverPass's</a:t>
            </a:r>
            <a:r>
              <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rPr>
              <a:t> need to provide a flexible and convenient platform for users and staff, regardless of their location.</a:t>
            </a:r>
          </a:p>
          <a:p>
            <a:pPr marL="342900" marR="0" lvl="0" indent="-342900">
              <a:lnSpc>
                <a:spcPct val="107000"/>
              </a:lnSpc>
              <a:spcBef>
                <a:spcPts val="0"/>
              </a:spcBef>
              <a:spcAft>
                <a:spcPts val="800"/>
              </a:spcAft>
              <a:buFont typeface="+mj-lt"/>
              <a:buAutoNum type="arabicPeriod"/>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Security:</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rPr>
              <a:t>Data encryption, secure user authentication, and regular security audits should be in place.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rPr>
              <a:t>Explanation: Given the sensitive nature of user data, especially payment details, security is paramount. This ensures trust and reliability for </a:t>
            </a:r>
            <a:r>
              <a:rPr lang="en-US" sz="1600" b="0" kern="100" dirty="0" err="1">
                <a:effectLst/>
                <a:latin typeface="Times New Roman" panose="02020603050405020304" pitchFamily="18" charset="0"/>
                <a:ea typeface="Calibri" panose="020F0502020204030204" pitchFamily="34" charset="0"/>
                <a:cs typeface="Times New Roman" panose="02020603050405020304" pitchFamily="18" charset="0"/>
              </a:rPr>
              <a:t>DriverPass's</a:t>
            </a:r>
            <a:r>
              <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rPr>
              <a:t> customers.</a:t>
            </a:r>
          </a:p>
          <a:p>
            <a:pPr marL="342900" marR="0" lvl="0" indent="-342900">
              <a:lnSpc>
                <a:spcPct val="107000"/>
              </a:lnSpc>
              <a:spcBef>
                <a:spcPts val="0"/>
              </a:spcBef>
              <a:spcAft>
                <a:spcPts val="800"/>
              </a:spcAft>
              <a:buFont typeface="+mj-lt"/>
              <a:buAutoNum type="arabicPeriod"/>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rPr>
              <a:t>The system should be built on scalable infrastructure to handle growth in the number of users.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rPr>
              <a:t>Explanation: As </a:t>
            </a:r>
            <a:r>
              <a:rPr lang="en-US" sz="1600" b="0" kern="100" dirty="0" err="1">
                <a:effectLst/>
                <a:latin typeface="Times New Roman" panose="02020603050405020304" pitchFamily="18" charset="0"/>
                <a:ea typeface="Calibri" panose="020F0502020204030204" pitchFamily="34" charset="0"/>
                <a:cs typeface="Times New Roman" panose="02020603050405020304" pitchFamily="18" charset="0"/>
              </a:rPr>
              <a:t>DriverPass</a:t>
            </a:r>
            <a:r>
              <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rPr>
              <a:t> expands its customer base, the system should be able to handle increased traffic without performance issues.</a:t>
            </a:r>
          </a:p>
        </p:txBody>
      </p:sp>
    </p:spTree>
    <p:custDataLst>
      <p:tags r:id="rId1"/>
    </p:custDataLst>
    <p:extLst>
      <p:ext uri="{BB962C8B-B14F-4D97-AF65-F5344CB8AC3E}">
        <p14:creationId xmlns:p14="http://schemas.microsoft.com/office/powerpoint/2010/main" val="180545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6" name="Content Placeholder 5">
            <a:extLst>
              <a:ext uri="{FF2B5EF4-FFF2-40B4-BE49-F238E27FC236}">
                <a16:creationId xmlns:a16="http://schemas.microsoft.com/office/drawing/2014/main" id="{18DD3199-23E3-4409-253E-FEE25470595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314554" y="1096120"/>
            <a:ext cx="6877445" cy="650390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4D550722-C9D8-CF73-B62B-BDF5F14E0CF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09891" y="-215900"/>
            <a:ext cx="5550382" cy="6915876"/>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Autofit/>
          </a:bodyPr>
          <a:lstStyle/>
          <a:p>
            <a:pPr lvl="1">
              <a:lnSpc>
                <a:spcPct val="107000"/>
              </a:lnSpc>
              <a:spcBef>
                <a:spcPts val="0"/>
              </a:spcBef>
            </a:pPr>
            <a:r>
              <a:rPr lang="en-US" sz="2200" b="1" dirty="0">
                <a:effectLst/>
                <a:latin typeface="Times New Roman" panose="02020603050405020304" pitchFamily="18" charset="0"/>
                <a:ea typeface="Cambria" panose="02040503050406030204" pitchFamily="18" charset="0"/>
                <a:cs typeface="Times New Roman" panose="02020603050405020304" pitchFamily="18" charset="0"/>
              </a:rPr>
              <a:t>User Authentication:</a:t>
            </a:r>
            <a:r>
              <a:rPr lang="en-US" sz="2200" dirty="0">
                <a:effectLst/>
                <a:latin typeface="Times New Roman" panose="02020603050405020304" pitchFamily="18" charset="0"/>
                <a:ea typeface="Cambria" panose="02040503050406030204" pitchFamily="18" charset="0"/>
                <a:cs typeface="Times New Roman" panose="02020603050405020304" pitchFamily="18" charset="0"/>
              </a:rPr>
              <a:t> Implementing secure authentication mechanisms like OAuth or JWT to ensure only authorized users can access the system.</a:t>
            </a:r>
            <a:br>
              <a:rPr lang="en-US" sz="2200" dirty="0">
                <a:effectLst/>
                <a:latin typeface="Times New Roman" panose="02020603050405020304" pitchFamily="18" charset="0"/>
                <a:ea typeface="Cambria" panose="02040503050406030204" pitchFamily="18" charset="0"/>
                <a:cs typeface="Times New Roman" panose="02020603050405020304" pitchFamily="18" charset="0"/>
              </a:rPr>
            </a:br>
            <a:endParaRPr lang="en-US" sz="2200" dirty="0">
              <a:effectLst/>
              <a:latin typeface="Times New Roman" panose="02020603050405020304" pitchFamily="18" charset="0"/>
              <a:ea typeface="Cambria" panose="02040503050406030204" pitchFamily="18" charset="0"/>
              <a:cs typeface="Times New Roman" panose="02020603050405020304" pitchFamily="18" charset="0"/>
            </a:endParaRPr>
          </a:p>
          <a:p>
            <a:pPr marR="0" lvl="1">
              <a:lnSpc>
                <a:spcPct val="107000"/>
              </a:lnSpc>
              <a:spcBef>
                <a:spcPts val="0"/>
              </a:spcBef>
              <a:spcAft>
                <a:spcPts val="0"/>
              </a:spcAft>
            </a:pPr>
            <a:r>
              <a:rPr lang="en-US" sz="2200" b="1" dirty="0">
                <a:effectLst/>
                <a:latin typeface="Times New Roman" panose="02020603050405020304" pitchFamily="18" charset="0"/>
                <a:ea typeface="Cambria" panose="02040503050406030204" pitchFamily="18" charset="0"/>
                <a:cs typeface="Times New Roman" panose="02020603050405020304" pitchFamily="18" charset="0"/>
              </a:rPr>
              <a:t>Data Encryption:</a:t>
            </a:r>
            <a:r>
              <a:rPr lang="en-US" sz="2200" dirty="0">
                <a:effectLst/>
                <a:latin typeface="Times New Roman" panose="02020603050405020304" pitchFamily="18" charset="0"/>
                <a:ea typeface="Cambria" panose="02040503050406030204" pitchFamily="18" charset="0"/>
                <a:cs typeface="Times New Roman" panose="02020603050405020304" pitchFamily="18" charset="0"/>
              </a:rPr>
              <a:t> Encrypting sensitive data, especially payment details and personal information, both at rest and in transit.</a:t>
            </a:r>
            <a:br>
              <a:rPr lang="en-US" sz="2200" dirty="0">
                <a:effectLst/>
                <a:latin typeface="Times New Roman" panose="02020603050405020304" pitchFamily="18" charset="0"/>
                <a:ea typeface="Cambria" panose="02040503050406030204" pitchFamily="18" charset="0"/>
                <a:cs typeface="Times New Roman" panose="02020603050405020304" pitchFamily="18" charset="0"/>
              </a:rPr>
            </a:br>
            <a:endParaRPr lang="en-US" sz="2200" dirty="0">
              <a:effectLst/>
              <a:latin typeface="Times New Roman" panose="02020603050405020304" pitchFamily="18" charset="0"/>
              <a:ea typeface="Cambria" panose="02040503050406030204" pitchFamily="18" charset="0"/>
              <a:cs typeface="Times New Roman" panose="02020603050405020304" pitchFamily="18" charset="0"/>
            </a:endParaRPr>
          </a:p>
          <a:p>
            <a:pPr marR="0" lvl="1">
              <a:lnSpc>
                <a:spcPct val="107000"/>
              </a:lnSpc>
              <a:spcBef>
                <a:spcPts val="0"/>
              </a:spcBef>
              <a:spcAft>
                <a:spcPts val="0"/>
              </a:spcAft>
            </a:pPr>
            <a:r>
              <a:rPr lang="en-US" sz="2200" b="1" dirty="0">
                <a:effectLst/>
                <a:latin typeface="Times New Roman" panose="02020603050405020304" pitchFamily="18" charset="0"/>
                <a:ea typeface="Cambria" panose="02040503050406030204" pitchFamily="18" charset="0"/>
                <a:cs typeface="Times New Roman" panose="02020603050405020304" pitchFamily="18" charset="0"/>
              </a:rPr>
              <a:t>Firewall and Intrusion Detection Systems (IDS):</a:t>
            </a:r>
            <a:r>
              <a:rPr lang="en-US" sz="2200" dirty="0">
                <a:effectLst/>
                <a:latin typeface="Times New Roman" panose="02020603050405020304" pitchFamily="18" charset="0"/>
                <a:ea typeface="Cambria" panose="02040503050406030204" pitchFamily="18" charset="0"/>
                <a:cs typeface="Times New Roman" panose="02020603050405020304" pitchFamily="18" charset="0"/>
              </a:rPr>
              <a:t> To prevent unauthorized access and detect potential security threats.</a:t>
            </a:r>
            <a:br>
              <a:rPr lang="en-US" sz="2200" dirty="0">
                <a:effectLst/>
                <a:latin typeface="Times New Roman" panose="02020603050405020304" pitchFamily="18" charset="0"/>
                <a:ea typeface="Cambria" panose="02040503050406030204" pitchFamily="18" charset="0"/>
                <a:cs typeface="Times New Roman" panose="02020603050405020304" pitchFamily="18" charset="0"/>
              </a:rPr>
            </a:br>
            <a:endParaRPr lang="en-US" sz="2200" dirty="0">
              <a:effectLst/>
              <a:latin typeface="Times New Roman" panose="02020603050405020304" pitchFamily="18" charset="0"/>
              <a:ea typeface="Cambria" panose="02040503050406030204" pitchFamily="18" charset="0"/>
              <a:cs typeface="Times New Roman" panose="02020603050405020304" pitchFamily="18" charset="0"/>
            </a:endParaRPr>
          </a:p>
          <a:p>
            <a:pPr marR="0" lvl="1">
              <a:lnSpc>
                <a:spcPct val="107000"/>
              </a:lnSpc>
              <a:spcBef>
                <a:spcPts val="0"/>
              </a:spcBef>
              <a:spcAft>
                <a:spcPts val="800"/>
              </a:spcAft>
            </a:pPr>
            <a:r>
              <a:rPr lang="en-US" sz="2200" b="1" dirty="0">
                <a:effectLst/>
                <a:latin typeface="Times New Roman" panose="02020603050405020304" pitchFamily="18" charset="0"/>
                <a:ea typeface="Cambria" panose="02040503050406030204" pitchFamily="18" charset="0"/>
                <a:cs typeface="Times New Roman" panose="02020603050405020304" pitchFamily="18" charset="0"/>
              </a:rPr>
              <a:t>Regular Security Audits:</a:t>
            </a:r>
            <a:r>
              <a:rPr lang="en-US" sz="2200" dirty="0">
                <a:effectLst/>
                <a:latin typeface="Times New Roman" panose="02020603050405020304" pitchFamily="18" charset="0"/>
                <a:ea typeface="Cambria" panose="02040503050406030204" pitchFamily="18" charset="0"/>
                <a:cs typeface="Times New Roman" panose="02020603050405020304" pitchFamily="18" charset="0"/>
              </a:rPr>
              <a:t> Periodic security assessments to identify and rectify vulnerabilities.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20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s</a:t>
            </a:r>
            <a:r>
              <a:rPr lang="en-US" sz="22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ystems development will be influenced by resource availability, budget constraints, and a project timeline.</a:t>
            </a:r>
          </a:p>
          <a:p>
            <a:pPr marL="0" marR="0" lvl="0" indent="0">
              <a:lnSpc>
                <a:spcPct val="200000"/>
              </a:lnSpc>
              <a:spcBef>
                <a:spcPts val="0"/>
              </a:spcBef>
              <a:spcAft>
                <a:spcPts val="0"/>
              </a:spcAft>
              <a:buNone/>
            </a:pPr>
            <a:endParaRPr lang="en-US" sz="2200" u="none" strike="noStrike"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22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Future features added to the system may require additional development to align with evolving business needs.</a:t>
            </a:r>
            <a:endParaRPr lang="en-US" sz="2200" u="none" strike="noStrike"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2520</TotalTime>
  <Words>1605</Words>
  <Application>Microsoft Office PowerPoint</Application>
  <PresentationFormat>Widescreen</PresentationFormat>
  <Paragraphs>76</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Consolas</vt:lpstr>
      <vt:lpstr>Söhne</vt:lpstr>
      <vt:lpstr>Symbol</vt:lpstr>
      <vt:lpstr>Times New Roman</vt:lpstr>
      <vt:lpstr>Office Theme</vt:lpstr>
      <vt:lpstr>DriverPass System Analysis</vt:lpstr>
      <vt:lpstr>System Requirements:  Functional</vt:lpstr>
      <vt:lpstr>System Requirements:  Non-Functional</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Ryan Hatch</cp:lastModifiedBy>
  <cp:revision>25</cp:revision>
  <dcterms:created xsi:type="dcterms:W3CDTF">2019-10-14T02:36:52Z</dcterms:created>
  <dcterms:modified xsi:type="dcterms:W3CDTF">2023-10-15T13:27:40Z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