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4290" r:id="rId2"/>
  </p:sldMasterIdLst>
  <p:notesMasterIdLst>
    <p:notesMasterId r:id="rId9"/>
  </p:notesMasterIdLst>
  <p:handoutMasterIdLst>
    <p:handoutMasterId r:id="rId10"/>
  </p:handoutMasterIdLst>
  <p:sldIdLst>
    <p:sldId id="303" r:id="rId3"/>
    <p:sldId id="265" r:id="rId4"/>
    <p:sldId id="268" r:id="rId5"/>
    <p:sldId id="267" r:id="rId6"/>
    <p:sldId id="302" r:id="rId7"/>
    <p:sldId id="256" r:id="rId8"/>
  </p:sldIdLst>
  <p:sldSz cx="9144000" cy="5143500" type="screen16x9"/>
  <p:notesSz cx="9144000" cy="6858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462C"/>
    <a:srgbClr val="FF4A21"/>
    <a:srgbClr val="00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 autoAdjust="0"/>
    <p:restoredTop sz="85212" autoAdjust="0"/>
  </p:normalViewPr>
  <p:slideViewPr>
    <p:cSldViewPr snapToGrid="0" snapToObjects="1">
      <p:cViewPr varScale="1">
        <p:scale>
          <a:sx n="118" d="100"/>
          <a:sy n="118" d="100"/>
        </p:scale>
        <p:origin x="120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Rockwel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C6E28A-33A3-DB4F-9F93-D3B0C6596826}" type="datetimeFigureOut">
              <a:rPr lang="en-US"/>
              <a:pPr>
                <a:defRPr/>
              </a:pPr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Rockwel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965ECB-F284-854D-818F-5BC971CC7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9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Quadon Medium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Quadon Medium"/>
              </a:defRPr>
            </a:lvl1pPr>
          </a:lstStyle>
          <a:p>
            <a:pPr>
              <a:defRPr/>
            </a:pPr>
            <a:fld id="{0F85DB7A-A5FF-C04A-A4AA-98B39292EA77}" type="datetimeFigureOut">
              <a:rPr lang="en-US" smtClean="0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Quadon Medium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Quadon Medium"/>
              </a:defRPr>
            </a:lvl1pPr>
          </a:lstStyle>
          <a:p>
            <a:pPr>
              <a:defRPr/>
            </a:pPr>
            <a:fld id="{1A60B8F3-4DE0-044E-A0D2-83BDE6C79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4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0B8F3-4DE0-044E-A0D2-83BDE6C791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2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9" y="1524"/>
            <a:ext cx="9141291" cy="5141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71298" y="1676188"/>
            <a:ext cx="8272702" cy="1334281"/>
          </a:xfrm>
        </p:spPr>
        <p:txBody>
          <a:bodyPr/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1299" y="3095756"/>
            <a:ext cx="8681355" cy="58102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127672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9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3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42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17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2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4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5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27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0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1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62"/>
            <a:ext cx="9141291" cy="5141976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86685" y="1136854"/>
            <a:ext cx="2170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10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10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71298" y="2140561"/>
            <a:ext cx="8272702" cy="1334281"/>
          </a:xfrm>
        </p:spPr>
        <p:txBody>
          <a:bodyPr/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1299" y="3560129"/>
            <a:ext cx="8681355" cy="58102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849426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676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87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86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94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22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15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56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289956" y="1722826"/>
            <a:ext cx="7556500" cy="310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7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821" y="2142597"/>
            <a:ext cx="7763657" cy="2611257"/>
          </a:xfrm>
        </p:spPr>
        <p:txBody>
          <a:bodyPr>
            <a:normAutofit/>
          </a:bodyPr>
          <a:lstStyle>
            <a:lvl1pPr>
              <a:defRPr sz="1800">
                <a:latin typeface="Quadon Medium"/>
                <a:cs typeface="Quadon Medium"/>
              </a:defRPr>
            </a:lvl1pPr>
            <a:lvl2pPr>
              <a:defRPr sz="1800">
                <a:latin typeface="Quadon Medium"/>
                <a:cs typeface="Quadon Medium"/>
              </a:defRPr>
            </a:lvl2pPr>
            <a:lvl3pPr>
              <a:defRPr sz="1800">
                <a:latin typeface="Quadon Medium"/>
                <a:cs typeface="Quadon Medium"/>
              </a:defRPr>
            </a:lvl3pPr>
            <a:lvl4pPr>
              <a:defRPr sz="1800">
                <a:latin typeface="Quadon Medium"/>
                <a:cs typeface="Quadon Medium"/>
              </a:defRPr>
            </a:lvl4pPr>
            <a:lvl5pPr>
              <a:defRPr sz="1800">
                <a:latin typeface="Quadon Medium"/>
                <a:cs typeface="Quadon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/>
          </p:nvPr>
        </p:nvSpPr>
        <p:spPr>
          <a:xfrm>
            <a:off x="293821" y="1500290"/>
            <a:ext cx="7763657" cy="581025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85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821" y="2583842"/>
            <a:ext cx="3657600" cy="2268251"/>
          </a:xfrm>
        </p:spPr>
        <p:txBody>
          <a:bodyPr>
            <a:normAutofit/>
          </a:bodyPr>
          <a:lstStyle>
            <a:lvl1pPr>
              <a:defRPr sz="1800">
                <a:latin typeface="Quadon Medium"/>
                <a:cs typeface="Quadon Medium"/>
              </a:defRPr>
            </a:lvl1pPr>
            <a:lvl2pPr>
              <a:defRPr sz="1800">
                <a:latin typeface="Quadon Medium"/>
                <a:cs typeface="Quadon Medium"/>
              </a:defRPr>
            </a:lvl2pPr>
            <a:lvl3pPr>
              <a:defRPr sz="1800">
                <a:latin typeface="Quadon Medium"/>
                <a:cs typeface="Quadon Medium"/>
              </a:defRPr>
            </a:lvl3pPr>
            <a:lvl4pPr>
              <a:defRPr sz="1800">
                <a:latin typeface="Quadon Medium"/>
                <a:cs typeface="Quadon Medium"/>
              </a:defRPr>
            </a:lvl4pPr>
            <a:lvl5pPr>
              <a:defRPr sz="1800">
                <a:latin typeface="Quadon Medium"/>
                <a:cs typeface="Quadon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6158" y="2583842"/>
            <a:ext cx="3657600" cy="2268251"/>
          </a:xfrm>
        </p:spPr>
        <p:txBody>
          <a:bodyPr>
            <a:normAutofit/>
          </a:bodyPr>
          <a:lstStyle>
            <a:lvl1pPr>
              <a:defRPr sz="1800" b="0" i="0">
                <a:latin typeface="Quadon Medium"/>
                <a:cs typeface="Quadon Medium"/>
              </a:defRPr>
            </a:lvl1pPr>
            <a:lvl2pPr>
              <a:defRPr sz="1800">
                <a:latin typeface="Quadon Medium"/>
                <a:cs typeface="Quadon Medium"/>
              </a:defRPr>
            </a:lvl2pPr>
            <a:lvl3pPr>
              <a:defRPr sz="1800">
                <a:latin typeface="Quadon Medium"/>
                <a:cs typeface="Quadon Medium"/>
              </a:defRPr>
            </a:lvl3pPr>
            <a:lvl4pPr>
              <a:defRPr sz="1800">
                <a:latin typeface="Quadon Medium"/>
                <a:cs typeface="Quadon Medium"/>
              </a:defRPr>
            </a:lvl4pPr>
            <a:lvl5pPr>
              <a:defRPr sz="1800">
                <a:latin typeface="Quadon Medium"/>
                <a:cs typeface="Quadon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21" y="2301454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Gentona Book"/>
                <a:cs typeface="Gentona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6158" y="2301454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Gentona Book"/>
                <a:cs typeface="Gentona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93821" y="1500290"/>
            <a:ext cx="7763657" cy="581025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81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62"/>
            <a:ext cx="9141291" cy="5141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AE0F5-5504-3846-951C-F929F716AB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09" y="1524"/>
            <a:ext cx="9141290" cy="51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8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90C5E0-FA08-504F-A519-20D7EB6C10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90037"/>
          <a:stretch/>
        </p:blipFill>
        <p:spPr>
          <a:xfrm>
            <a:off x="0" y="2205"/>
            <a:ext cx="9144000" cy="51241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956" y="1722826"/>
            <a:ext cx="7556500" cy="310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6684" y="347147"/>
            <a:ext cx="5250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accent1"/>
                </a:solidFill>
                <a:latin typeface="Quadon Medium"/>
                <a:cs typeface="Quadon Medium"/>
              </a:rPr>
              <a:t>DEPARTMENT OR UNIT NAME</a:t>
            </a:r>
            <a:r>
              <a:rPr lang="en-US" sz="800" b="0" i="0" baseline="0" dirty="0">
                <a:solidFill>
                  <a:schemeClr val="accent1"/>
                </a:solidFill>
                <a:latin typeface="Quadon Medium"/>
                <a:cs typeface="Quadon Medium"/>
              </a:rPr>
              <a:t>. DELETE FROM MASTER SLIDE IF N/A</a:t>
            </a:r>
            <a:endParaRPr lang="en-US" sz="800" b="0" i="0" dirty="0">
              <a:solidFill>
                <a:schemeClr val="accent1"/>
              </a:solidFill>
              <a:latin typeface="Quadon Medium"/>
              <a:cs typeface="Quadon Med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9" r:id="rId2"/>
    <p:sldLayoutId id="2147484286" r:id="rId3"/>
    <p:sldLayoutId id="2147484285" r:id="rId4"/>
    <p:sldLayoutId id="2147484267" r:id="rId5"/>
    <p:sldLayoutId id="2147484269" r:id="rId6"/>
    <p:sldLayoutId id="2147484270" r:id="rId7"/>
    <p:sldLayoutId id="21474842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accent1"/>
          </a:solidFill>
          <a:latin typeface="Gentona Book"/>
          <a:ea typeface="MS PGothic" panose="020B0600070205080204" pitchFamily="34" charset="-128"/>
          <a:cs typeface="Gentona 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sz="2000"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3"/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chemeClr val="accent3"/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87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  <p:sldLayoutId id="2147484302" r:id="rId12"/>
    <p:sldLayoutId id="2147484303" r:id="rId13"/>
    <p:sldLayoutId id="2147484304" r:id="rId14"/>
    <p:sldLayoutId id="2147484305" r:id="rId15"/>
    <p:sldLayoutId id="2147484306" r:id="rId16"/>
    <p:sldLayoutId id="214748430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Microprocessor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By: Carlos Matos</a:t>
            </a:r>
          </a:p>
          <a:p>
            <a:r>
              <a:rPr lang="en-US" dirty="0"/>
              <a:t>EEL4712C – Fall 2019</a:t>
            </a:r>
          </a:p>
        </p:txBody>
      </p:sp>
    </p:spTree>
    <p:extLst>
      <p:ext uri="{BB962C8B-B14F-4D97-AF65-F5344CB8AC3E}">
        <p14:creationId xmlns:p14="http://schemas.microsoft.com/office/powerpoint/2010/main" val="134415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7C9FD8-20E4-0E4D-8093-12CE16FB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7475"/>
            <a:ext cx="7429499" cy="11089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09C7D-9C3C-E14E-8377-CB40C0818B0C}"/>
              </a:ext>
            </a:extLst>
          </p:cNvPr>
          <p:cNvSpPr txBox="1"/>
          <p:nvPr/>
        </p:nvSpPr>
        <p:spPr>
          <a:xfrm>
            <a:off x="5286006" y="4479966"/>
            <a:ext cx="3726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 err="1">
                <a:solidFill>
                  <a:srgbClr val="134770"/>
                </a:solidFill>
                <a:latin typeface="Tw Cen MT" panose="020B0602020104020603"/>
                <a:ea typeface="+mn-ea"/>
                <a:cs typeface="+mn-cs"/>
              </a:rPr>
              <a:t>lw</a:t>
            </a:r>
            <a:r>
              <a:rPr lang="en-US" sz="1350" dirty="0">
                <a:solidFill>
                  <a:srgbClr val="134770"/>
                </a:solidFill>
                <a:latin typeface="Tw Cen MT" panose="020B0602020104020603"/>
                <a:ea typeface="+mn-ea"/>
                <a:cs typeface="+mn-cs"/>
              </a:rPr>
              <a:t> $s1, FFFC($zero)</a:t>
            </a:r>
          </a:p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134770"/>
                </a:solidFill>
                <a:latin typeface="Tw Cen MT" panose="020B0602020104020603"/>
                <a:ea typeface="+mn-ea"/>
                <a:cs typeface="+mn-cs"/>
              </a:rPr>
              <a:t>100011 00000 10001 1111111111111100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73FBFC-31BB-9E44-88CE-8D9F33B78928}"/>
              </a:ext>
            </a:extLst>
          </p:cNvPr>
          <p:cNvCxnSpPr/>
          <p:nvPr/>
        </p:nvCxnSpPr>
        <p:spPr>
          <a:xfrm flipV="1">
            <a:off x="730333" y="2333502"/>
            <a:ext cx="507670" cy="436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EDFDC2-A822-034F-9581-A55A43F981D3}"/>
              </a:ext>
            </a:extLst>
          </p:cNvPr>
          <p:cNvCxnSpPr>
            <a:cxnSpLocks/>
          </p:cNvCxnSpPr>
          <p:nvPr/>
        </p:nvCxnSpPr>
        <p:spPr>
          <a:xfrm flipV="1">
            <a:off x="2066306" y="2841172"/>
            <a:ext cx="160317" cy="1416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DD534DE-A910-A347-8D83-D8C4B26EC3AF}"/>
              </a:ext>
            </a:extLst>
          </p:cNvPr>
          <p:cNvSpPr/>
          <p:nvPr/>
        </p:nvSpPr>
        <p:spPr>
          <a:xfrm>
            <a:off x="4898572" y="2190998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AA8D73-5506-A146-B06F-C22C378EFC72}"/>
              </a:ext>
            </a:extLst>
          </p:cNvPr>
          <p:cNvSpPr/>
          <p:nvPr/>
        </p:nvSpPr>
        <p:spPr>
          <a:xfrm>
            <a:off x="5036623" y="2803729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0AE5F2-5BBF-1A4A-A6A7-7F69E8970400}"/>
              </a:ext>
            </a:extLst>
          </p:cNvPr>
          <p:cNvCxnSpPr>
            <a:cxnSpLocks/>
          </p:cNvCxnSpPr>
          <p:nvPr/>
        </p:nvCxnSpPr>
        <p:spPr>
          <a:xfrm flipV="1">
            <a:off x="5538355" y="2841172"/>
            <a:ext cx="160317" cy="1416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59199CE-0570-E441-B540-0C790388E66C}"/>
              </a:ext>
            </a:extLst>
          </p:cNvPr>
          <p:cNvSpPr/>
          <p:nvPr/>
        </p:nvSpPr>
        <p:spPr>
          <a:xfrm>
            <a:off x="856060" y="2081394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37B0BD-C4FE-444F-B661-DE163C44BAC1}"/>
              </a:ext>
            </a:extLst>
          </p:cNvPr>
          <p:cNvCxnSpPr/>
          <p:nvPr/>
        </p:nvCxnSpPr>
        <p:spPr>
          <a:xfrm flipH="1">
            <a:off x="1612076" y="703613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3CD189-FBFC-8C4D-A548-230C6CE5DA06}"/>
              </a:ext>
            </a:extLst>
          </p:cNvPr>
          <p:cNvCxnSpPr/>
          <p:nvPr/>
        </p:nvCxnSpPr>
        <p:spPr>
          <a:xfrm>
            <a:off x="1620982" y="694706"/>
            <a:ext cx="0" cy="1211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B0DABF-127C-CB4B-AD82-8A542F7F6AB2}"/>
              </a:ext>
            </a:extLst>
          </p:cNvPr>
          <p:cNvCxnSpPr/>
          <p:nvPr/>
        </p:nvCxnSpPr>
        <p:spPr>
          <a:xfrm>
            <a:off x="3526972" y="665261"/>
            <a:ext cx="37852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04FB9B-A5E9-D047-BD61-179866BFE9DE}"/>
              </a:ext>
            </a:extLst>
          </p:cNvPr>
          <p:cNvCxnSpPr/>
          <p:nvPr/>
        </p:nvCxnSpPr>
        <p:spPr>
          <a:xfrm>
            <a:off x="7312232" y="694707"/>
            <a:ext cx="0" cy="2680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6BBC1-BA5D-F745-99F9-075B90A13AD9}"/>
              </a:ext>
            </a:extLst>
          </p:cNvPr>
          <p:cNvCxnSpPr/>
          <p:nvPr/>
        </p:nvCxnSpPr>
        <p:spPr>
          <a:xfrm flipH="1">
            <a:off x="6572993" y="3375561"/>
            <a:ext cx="73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FE0A52A-B24A-F74B-8971-99B14FE46F1E}"/>
              </a:ext>
            </a:extLst>
          </p:cNvPr>
          <p:cNvSpPr/>
          <p:nvPr/>
        </p:nvSpPr>
        <p:spPr>
          <a:xfrm>
            <a:off x="3199952" y="2302329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200643-4DE1-1C41-88D5-BE74E4187C99}"/>
              </a:ext>
            </a:extLst>
          </p:cNvPr>
          <p:cNvSpPr/>
          <p:nvPr/>
        </p:nvSpPr>
        <p:spPr>
          <a:xfrm>
            <a:off x="3189561" y="3026391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428490-A796-8149-A459-5E8B4E784E5C}"/>
              </a:ext>
            </a:extLst>
          </p:cNvPr>
          <p:cNvCxnSpPr/>
          <p:nvPr/>
        </p:nvCxnSpPr>
        <p:spPr>
          <a:xfrm>
            <a:off x="3465661" y="1077686"/>
            <a:ext cx="7025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9B4989-AC1F-7B4A-A9BA-B37A2ECD820D}"/>
              </a:ext>
            </a:extLst>
          </p:cNvPr>
          <p:cNvCxnSpPr/>
          <p:nvPr/>
        </p:nvCxnSpPr>
        <p:spPr>
          <a:xfrm>
            <a:off x="4177145" y="1077686"/>
            <a:ext cx="0" cy="828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85E0B21-4EDE-3449-8CC7-B69E5B2A7EAA}"/>
              </a:ext>
            </a:extLst>
          </p:cNvPr>
          <p:cNvSpPr txBox="1"/>
          <p:nvPr/>
        </p:nvSpPr>
        <p:spPr>
          <a:xfrm>
            <a:off x="133598" y="2778923"/>
            <a:ext cx="86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1) Fetch instruction from SRAM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7CC1F5-0D7C-CD4E-9AC0-77DD33D6B97A}"/>
              </a:ext>
            </a:extLst>
          </p:cNvPr>
          <p:cNvSpPr txBox="1"/>
          <p:nvPr/>
        </p:nvSpPr>
        <p:spPr>
          <a:xfrm>
            <a:off x="1741962" y="4275116"/>
            <a:ext cx="2677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2) Write instruction code into register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9A233B-8B10-9F4C-AA9B-608FA66B3A59}"/>
              </a:ext>
            </a:extLst>
          </p:cNvPr>
          <p:cNvSpPr txBox="1"/>
          <p:nvPr/>
        </p:nvSpPr>
        <p:spPr>
          <a:xfrm>
            <a:off x="2444462" y="4842041"/>
            <a:ext cx="16079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4) Decode instruction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A3393A-F2CF-C542-847C-8F4C86B30B42}"/>
              </a:ext>
            </a:extLst>
          </p:cNvPr>
          <p:cNvSpPr txBox="1"/>
          <p:nvPr/>
        </p:nvSpPr>
        <p:spPr>
          <a:xfrm>
            <a:off x="4740740" y="4257304"/>
            <a:ext cx="26778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5) Add base and offset values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3DDE8-B1B9-0D43-B28C-9641FC32389F}"/>
              </a:ext>
            </a:extLst>
          </p:cNvPr>
          <p:cNvSpPr txBox="1"/>
          <p:nvPr/>
        </p:nvSpPr>
        <p:spPr>
          <a:xfrm>
            <a:off x="95746" y="3702253"/>
            <a:ext cx="8639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6) Use computed address to retrieve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BCE9F4-B21B-764E-90F6-7836C07EF64B}"/>
              </a:ext>
            </a:extLst>
          </p:cNvPr>
          <p:cNvCxnSpPr>
            <a:cxnSpLocks/>
          </p:cNvCxnSpPr>
          <p:nvPr/>
        </p:nvCxnSpPr>
        <p:spPr>
          <a:xfrm flipH="1" flipV="1">
            <a:off x="2567445" y="3249053"/>
            <a:ext cx="276065" cy="987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FE809A-A4C7-C74A-B6C9-04DED956FE1E}"/>
              </a:ext>
            </a:extLst>
          </p:cNvPr>
          <p:cNvSpPr txBox="1"/>
          <p:nvPr/>
        </p:nvSpPr>
        <p:spPr>
          <a:xfrm>
            <a:off x="2339771" y="4158401"/>
            <a:ext cx="24009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7) Select data from memory to be written to register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FF61B1-7BEA-524F-BEDE-7C6B071813F9}"/>
              </a:ext>
            </a:extLst>
          </p:cNvPr>
          <p:cNvSpPr txBox="1"/>
          <p:nvPr/>
        </p:nvSpPr>
        <p:spPr>
          <a:xfrm>
            <a:off x="154829" y="2285172"/>
            <a:ext cx="7012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3) PC = PC + 4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F51419-A139-2B4C-A78A-0F8020C74301}"/>
              </a:ext>
            </a:extLst>
          </p:cNvPr>
          <p:cNvCxnSpPr>
            <a:stCxn id="55" idx="0"/>
          </p:cNvCxnSpPr>
          <p:nvPr/>
        </p:nvCxnSpPr>
        <p:spPr>
          <a:xfrm flipV="1">
            <a:off x="505445" y="2081393"/>
            <a:ext cx="179614" cy="203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80317C6-94E7-A641-9ACE-34F00ADCA999}"/>
              </a:ext>
            </a:extLst>
          </p:cNvPr>
          <p:cNvSpPr/>
          <p:nvPr/>
        </p:nvSpPr>
        <p:spPr>
          <a:xfrm>
            <a:off x="4898572" y="2006668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CF4058B-602A-6141-9677-0AFD10E879D0}"/>
              </a:ext>
            </a:extLst>
          </p:cNvPr>
          <p:cNvSpPr/>
          <p:nvPr/>
        </p:nvSpPr>
        <p:spPr>
          <a:xfrm>
            <a:off x="5009904" y="2753128"/>
            <a:ext cx="276101" cy="118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BAC7B8-6F13-074F-AC18-F1DB5D1A8F3F}"/>
              </a:ext>
            </a:extLst>
          </p:cNvPr>
          <p:cNvCxnSpPr>
            <a:cxnSpLocks/>
          </p:cNvCxnSpPr>
          <p:nvPr/>
        </p:nvCxnSpPr>
        <p:spPr>
          <a:xfrm>
            <a:off x="685058" y="480951"/>
            <a:ext cx="0" cy="126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1C1E49-0AF4-2D4E-B60A-A3C86F5B56CB}"/>
              </a:ext>
            </a:extLst>
          </p:cNvPr>
          <p:cNvCxnSpPr>
            <a:cxnSpLocks/>
          </p:cNvCxnSpPr>
          <p:nvPr/>
        </p:nvCxnSpPr>
        <p:spPr>
          <a:xfrm flipH="1">
            <a:off x="685058" y="470561"/>
            <a:ext cx="4806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7162352-BB30-D642-BE9E-4E4F1D896FD6}"/>
              </a:ext>
            </a:extLst>
          </p:cNvPr>
          <p:cNvCxnSpPr>
            <a:cxnSpLocks/>
          </p:cNvCxnSpPr>
          <p:nvPr/>
        </p:nvCxnSpPr>
        <p:spPr>
          <a:xfrm flipH="1">
            <a:off x="1353787" y="489858"/>
            <a:ext cx="16663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E613B36-711F-E34D-967A-5B2727AD5713}"/>
              </a:ext>
            </a:extLst>
          </p:cNvPr>
          <p:cNvCxnSpPr/>
          <p:nvPr/>
        </p:nvCxnSpPr>
        <p:spPr>
          <a:xfrm flipH="1">
            <a:off x="2314575" y="1051661"/>
            <a:ext cx="7055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35EE99-8C98-1445-9278-BE55CE0C63CD}"/>
              </a:ext>
            </a:extLst>
          </p:cNvPr>
          <p:cNvCxnSpPr/>
          <p:nvPr/>
        </p:nvCxnSpPr>
        <p:spPr>
          <a:xfrm>
            <a:off x="2303860" y="1077686"/>
            <a:ext cx="0" cy="665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5FFA14D-D6B4-B443-A5DA-9040DE52D957}"/>
              </a:ext>
            </a:extLst>
          </p:cNvPr>
          <p:cNvCxnSpPr>
            <a:cxnSpLocks/>
          </p:cNvCxnSpPr>
          <p:nvPr/>
        </p:nvCxnSpPr>
        <p:spPr>
          <a:xfrm>
            <a:off x="2721769" y="1905989"/>
            <a:ext cx="531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D432D1-5AE0-9E45-B556-16C9DE7E0CE1}"/>
              </a:ext>
            </a:extLst>
          </p:cNvPr>
          <p:cNvCxnSpPr/>
          <p:nvPr/>
        </p:nvCxnSpPr>
        <p:spPr>
          <a:xfrm flipV="1">
            <a:off x="3243224" y="1169043"/>
            <a:ext cx="10391" cy="749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39" grpId="0" animBg="1"/>
      <p:bldP spid="40" grpId="0" animBg="1"/>
      <p:bldP spid="45" grpId="0"/>
      <p:bldP spid="46" grpId="0"/>
      <p:bldP spid="47" grpId="0"/>
      <p:bldP spid="48" grpId="0"/>
      <p:bldP spid="49" grpId="0"/>
      <p:bldP spid="54" grpId="0"/>
      <p:bldP spid="55" grpId="0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7C9FD8-20E4-0E4D-8093-12CE16FB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F7714-0D81-4A43-A29A-D458ED07C413}"/>
              </a:ext>
            </a:extLst>
          </p:cNvPr>
          <p:cNvSpPr txBox="1"/>
          <p:nvPr/>
        </p:nvSpPr>
        <p:spPr>
          <a:xfrm>
            <a:off x="5186046" y="4552292"/>
            <a:ext cx="3866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 err="1">
                <a:solidFill>
                  <a:srgbClr val="134770"/>
                </a:solidFill>
                <a:latin typeface="Tw Cen MT" panose="020B0602020104020603"/>
                <a:ea typeface="+mn-ea"/>
                <a:cs typeface="+mn-cs"/>
              </a:rPr>
              <a:t>subu</a:t>
            </a:r>
            <a:r>
              <a:rPr lang="en-US" sz="1350" dirty="0">
                <a:solidFill>
                  <a:srgbClr val="134770"/>
                </a:solidFill>
                <a:latin typeface="Tw Cen MT" panose="020B0602020104020603"/>
                <a:ea typeface="+mn-ea"/>
                <a:cs typeface="+mn-cs"/>
              </a:rPr>
              <a:t> $s1,$s1,$s0</a:t>
            </a:r>
          </a:p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134770"/>
                </a:solidFill>
                <a:latin typeface="Tw Cen MT" panose="020B0602020104020603"/>
                <a:ea typeface="+mn-ea"/>
                <a:cs typeface="+mn-cs"/>
              </a:rPr>
              <a:t>000000 10001 10000 10001 00000 100011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9794F1-926E-C341-8483-CB41FEE1726B}"/>
              </a:ext>
            </a:extLst>
          </p:cNvPr>
          <p:cNvCxnSpPr/>
          <p:nvPr/>
        </p:nvCxnSpPr>
        <p:spPr>
          <a:xfrm flipH="1">
            <a:off x="1612076" y="703613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547FDC-0CEE-484E-BEE4-BBCDA4271A24}"/>
              </a:ext>
            </a:extLst>
          </p:cNvPr>
          <p:cNvCxnSpPr/>
          <p:nvPr/>
        </p:nvCxnSpPr>
        <p:spPr>
          <a:xfrm>
            <a:off x="1620982" y="694706"/>
            <a:ext cx="0" cy="1211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EF2621-786F-9149-ABAB-59ABF9E82BB9}"/>
              </a:ext>
            </a:extLst>
          </p:cNvPr>
          <p:cNvCxnSpPr>
            <a:cxnSpLocks/>
          </p:cNvCxnSpPr>
          <p:nvPr/>
        </p:nvCxnSpPr>
        <p:spPr>
          <a:xfrm>
            <a:off x="685058" y="480951"/>
            <a:ext cx="0" cy="126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F67F33-D840-0C41-BE1C-7EBABBB4E957}"/>
              </a:ext>
            </a:extLst>
          </p:cNvPr>
          <p:cNvCxnSpPr>
            <a:cxnSpLocks/>
          </p:cNvCxnSpPr>
          <p:nvPr/>
        </p:nvCxnSpPr>
        <p:spPr>
          <a:xfrm flipH="1">
            <a:off x="685058" y="470561"/>
            <a:ext cx="4806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33AEC-BC50-C443-B4AC-529E63C09F4F}"/>
              </a:ext>
            </a:extLst>
          </p:cNvPr>
          <p:cNvCxnSpPr>
            <a:cxnSpLocks/>
          </p:cNvCxnSpPr>
          <p:nvPr/>
        </p:nvCxnSpPr>
        <p:spPr>
          <a:xfrm flipH="1">
            <a:off x="1353787" y="489858"/>
            <a:ext cx="16663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9F6172-2C96-5C46-9887-21F0303A2284}"/>
              </a:ext>
            </a:extLst>
          </p:cNvPr>
          <p:cNvCxnSpPr/>
          <p:nvPr/>
        </p:nvCxnSpPr>
        <p:spPr>
          <a:xfrm flipH="1">
            <a:off x="2314575" y="1051661"/>
            <a:ext cx="7055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FA5F4A-1A61-DB48-89A6-1A0EB035857C}"/>
              </a:ext>
            </a:extLst>
          </p:cNvPr>
          <p:cNvCxnSpPr/>
          <p:nvPr/>
        </p:nvCxnSpPr>
        <p:spPr>
          <a:xfrm>
            <a:off x="2303860" y="1077686"/>
            <a:ext cx="0" cy="665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E47DCE-23D8-AC4C-86B3-ABBD7C967AD0}"/>
              </a:ext>
            </a:extLst>
          </p:cNvPr>
          <p:cNvCxnSpPr/>
          <p:nvPr/>
        </p:nvCxnSpPr>
        <p:spPr>
          <a:xfrm flipV="1">
            <a:off x="3243224" y="1169043"/>
            <a:ext cx="10391" cy="749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A19CAD-C54A-D946-AA66-1D144C6A96D4}"/>
              </a:ext>
            </a:extLst>
          </p:cNvPr>
          <p:cNvCxnSpPr>
            <a:cxnSpLocks/>
          </p:cNvCxnSpPr>
          <p:nvPr/>
        </p:nvCxnSpPr>
        <p:spPr>
          <a:xfrm>
            <a:off x="2721769" y="1905989"/>
            <a:ext cx="531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A083223-6664-BF4C-B6AC-0BE5E1A11C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9438" y="1132864"/>
            <a:ext cx="828304" cy="717947"/>
          </a:xfrm>
          <a:prstGeom prst="bentConnector3">
            <a:avLst>
              <a:gd name="adj1" fmla="val -4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D57E49-3332-1947-AF24-15F20ED26011}"/>
              </a:ext>
            </a:extLst>
          </p:cNvPr>
          <p:cNvSpPr/>
          <p:nvPr/>
        </p:nvSpPr>
        <p:spPr>
          <a:xfrm>
            <a:off x="151865" y="2553517"/>
            <a:ext cx="866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1) Fetch instruction from SRAM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A3AB7-33B7-734F-A779-4099F344F789}"/>
              </a:ext>
            </a:extLst>
          </p:cNvPr>
          <p:cNvCxnSpPr>
            <a:cxnSpLocks/>
          </p:cNvCxnSpPr>
          <p:nvPr/>
        </p:nvCxnSpPr>
        <p:spPr>
          <a:xfrm flipV="1">
            <a:off x="2066306" y="2841172"/>
            <a:ext cx="160317" cy="1416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F5FFEC-3B7A-1E4B-A563-B01B64D293E5}"/>
              </a:ext>
            </a:extLst>
          </p:cNvPr>
          <p:cNvSpPr txBox="1"/>
          <p:nvPr/>
        </p:nvSpPr>
        <p:spPr>
          <a:xfrm>
            <a:off x="1741962" y="4275116"/>
            <a:ext cx="2677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2) Write instruction code into register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43A6BF-D74C-4B43-B980-82F627D55735}"/>
              </a:ext>
            </a:extLst>
          </p:cNvPr>
          <p:cNvSpPr txBox="1"/>
          <p:nvPr/>
        </p:nvSpPr>
        <p:spPr>
          <a:xfrm>
            <a:off x="154829" y="2285172"/>
            <a:ext cx="7012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3) PC = PC + 4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03D5E-2906-984D-82D1-57D32BDAA997}"/>
              </a:ext>
            </a:extLst>
          </p:cNvPr>
          <p:cNvSpPr txBox="1"/>
          <p:nvPr/>
        </p:nvSpPr>
        <p:spPr>
          <a:xfrm>
            <a:off x="2444462" y="4842041"/>
            <a:ext cx="16079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4) Decode instruction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82E5EE-8942-B343-92C3-0D35B99D8D2B}"/>
              </a:ext>
            </a:extLst>
          </p:cNvPr>
          <p:cNvSpPr/>
          <p:nvPr/>
        </p:nvSpPr>
        <p:spPr>
          <a:xfrm>
            <a:off x="4886881" y="2173840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AE4710-C71B-A841-9FA8-08CFEA12B7A4}"/>
              </a:ext>
            </a:extLst>
          </p:cNvPr>
          <p:cNvSpPr/>
          <p:nvPr/>
        </p:nvSpPr>
        <p:spPr>
          <a:xfrm>
            <a:off x="5047338" y="2553517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F9F7DE-F67D-EE41-8886-7C6F5589DD2B}"/>
              </a:ext>
            </a:extLst>
          </p:cNvPr>
          <p:cNvSpPr/>
          <p:nvPr/>
        </p:nvSpPr>
        <p:spPr>
          <a:xfrm>
            <a:off x="3148515" y="2499813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475C9B-E13C-C14E-848A-FDDE506AC026}"/>
              </a:ext>
            </a:extLst>
          </p:cNvPr>
          <p:cNvSpPr/>
          <p:nvPr/>
        </p:nvSpPr>
        <p:spPr>
          <a:xfrm>
            <a:off x="3195977" y="2812636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5AA777-8523-E84E-8F7A-6FF62685EAF7}"/>
              </a:ext>
            </a:extLst>
          </p:cNvPr>
          <p:cNvCxnSpPr>
            <a:cxnSpLocks/>
          </p:cNvCxnSpPr>
          <p:nvPr/>
        </p:nvCxnSpPr>
        <p:spPr>
          <a:xfrm flipV="1">
            <a:off x="5538355" y="2841172"/>
            <a:ext cx="160317" cy="1416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CC6900-F484-224C-BC61-8C83FB7CED7E}"/>
              </a:ext>
            </a:extLst>
          </p:cNvPr>
          <p:cNvCxnSpPr/>
          <p:nvPr/>
        </p:nvCxnSpPr>
        <p:spPr>
          <a:xfrm>
            <a:off x="3526972" y="665261"/>
            <a:ext cx="37852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22B47E-1275-C449-ACBA-DD3473CF1733}"/>
              </a:ext>
            </a:extLst>
          </p:cNvPr>
          <p:cNvCxnSpPr/>
          <p:nvPr/>
        </p:nvCxnSpPr>
        <p:spPr>
          <a:xfrm>
            <a:off x="7312232" y="694707"/>
            <a:ext cx="0" cy="2680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FEA08B-E909-7A45-890D-56099425695B}"/>
              </a:ext>
            </a:extLst>
          </p:cNvPr>
          <p:cNvCxnSpPr/>
          <p:nvPr/>
        </p:nvCxnSpPr>
        <p:spPr>
          <a:xfrm flipH="1">
            <a:off x="6572993" y="3375561"/>
            <a:ext cx="73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E0A09C-1591-7F4E-B0CF-D1D3EFE87F7B}"/>
              </a:ext>
            </a:extLst>
          </p:cNvPr>
          <p:cNvSpPr txBox="1"/>
          <p:nvPr/>
        </p:nvSpPr>
        <p:spPr>
          <a:xfrm>
            <a:off x="5024932" y="4266386"/>
            <a:ext cx="1082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5) $s1 - $s0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AC1A22-9E5A-6244-B5BE-17167A4BDFA5}"/>
              </a:ext>
            </a:extLst>
          </p:cNvPr>
          <p:cNvSpPr/>
          <p:nvPr/>
        </p:nvSpPr>
        <p:spPr>
          <a:xfrm>
            <a:off x="7305405" y="2442186"/>
            <a:ext cx="276101" cy="204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AEBFD8-584B-FC4E-A5EC-AFF8EE152843}"/>
              </a:ext>
            </a:extLst>
          </p:cNvPr>
          <p:cNvSpPr/>
          <p:nvPr/>
        </p:nvSpPr>
        <p:spPr>
          <a:xfrm>
            <a:off x="2782651" y="4221459"/>
            <a:ext cx="20018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6) Select ALU result to be written into register $s1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F9535E-C8E3-4D4A-8980-985D5B99E1CA}"/>
              </a:ext>
            </a:extLst>
          </p:cNvPr>
          <p:cNvCxnSpPr>
            <a:cxnSpLocks/>
          </p:cNvCxnSpPr>
          <p:nvPr/>
        </p:nvCxnSpPr>
        <p:spPr>
          <a:xfrm flipV="1">
            <a:off x="775902" y="2179571"/>
            <a:ext cx="605339" cy="63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A4AFAAD-1C43-2C40-9C6C-92A360125C85}"/>
              </a:ext>
            </a:extLst>
          </p:cNvPr>
          <p:cNvSpPr/>
          <p:nvPr/>
        </p:nvSpPr>
        <p:spPr>
          <a:xfrm>
            <a:off x="4909944" y="1934675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1E1E1F-C770-0244-B6B4-39EF6BF1A118}"/>
              </a:ext>
            </a:extLst>
          </p:cNvPr>
          <p:cNvSpPr/>
          <p:nvPr/>
        </p:nvSpPr>
        <p:spPr>
          <a:xfrm>
            <a:off x="4926017" y="2731791"/>
            <a:ext cx="442760" cy="161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5537F9-1C57-3B40-8690-A45CC116D5A4}"/>
              </a:ext>
            </a:extLst>
          </p:cNvPr>
          <p:cNvCxnSpPr>
            <a:cxnSpLocks/>
          </p:cNvCxnSpPr>
          <p:nvPr/>
        </p:nvCxnSpPr>
        <p:spPr>
          <a:xfrm flipV="1">
            <a:off x="3817056" y="2973970"/>
            <a:ext cx="171593" cy="1292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5" grpId="0"/>
      <p:bldP spid="36" grpId="0" animBg="1"/>
      <p:bldP spid="37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7C9FD8-20E4-0E4D-8093-12CE16FB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61E1F-E05E-E14F-BAAF-BF3FB9887CDD}"/>
              </a:ext>
            </a:extLst>
          </p:cNvPr>
          <p:cNvSpPr txBox="1"/>
          <p:nvPr/>
        </p:nvSpPr>
        <p:spPr>
          <a:xfrm>
            <a:off x="5786399" y="4357005"/>
            <a:ext cx="34950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 err="1">
                <a:solidFill>
                  <a:srgbClr val="134770"/>
                </a:solidFill>
                <a:latin typeface="Tw Cen MT" panose="020B0602020104020603"/>
                <a:ea typeface="+mn-ea"/>
                <a:cs typeface="+mn-cs"/>
              </a:rPr>
              <a:t>beq</a:t>
            </a:r>
            <a:r>
              <a:rPr lang="en-US" sz="1350" dirty="0">
                <a:solidFill>
                  <a:srgbClr val="134770"/>
                </a:solidFill>
                <a:latin typeface="Tw Cen MT" panose="020B0602020104020603"/>
                <a:ea typeface="+mn-ea"/>
                <a:cs typeface="+mn-cs"/>
              </a:rPr>
              <a:t> $s1, $s0, EXIT</a:t>
            </a:r>
          </a:p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134770"/>
                </a:solidFill>
                <a:latin typeface="Tw Cen MT" panose="020B0602020104020603"/>
                <a:ea typeface="+mn-ea"/>
                <a:cs typeface="+mn-cs"/>
              </a:rPr>
              <a:t>000100 10001 10000 0000000000000110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4B45E3-157E-8647-A6ED-D7512E4D7312}"/>
              </a:ext>
            </a:extLst>
          </p:cNvPr>
          <p:cNvCxnSpPr/>
          <p:nvPr/>
        </p:nvCxnSpPr>
        <p:spPr>
          <a:xfrm flipH="1">
            <a:off x="1612076" y="703613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733ABC-8505-CA4F-960E-43ACB609798B}"/>
              </a:ext>
            </a:extLst>
          </p:cNvPr>
          <p:cNvCxnSpPr/>
          <p:nvPr/>
        </p:nvCxnSpPr>
        <p:spPr>
          <a:xfrm>
            <a:off x="1620982" y="694706"/>
            <a:ext cx="0" cy="1211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B93A32-9577-8848-AF62-C0BFA75691B5}"/>
              </a:ext>
            </a:extLst>
          </p:cNvPr>
          <p:cNvCxnSpPr>
            <a:cxnSpLocks/>
          </p:cNvCxnSpPr>
          <p:nvPr/>
        </p:nvCxnSpPr>
        <p:spPr>
          <a:xfrm>
            <a:off x="685058" y="480951"/>
            <a:ext cx="0" cy="126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357CB0-2898-BD4C-BD26-5E9EF612FEB7}"/>
              </a:ext>
            </a:extLst>
          </p:cNvPr>
          <p:cNvCxnSpPr>
            <a:cxnSpLocks/>
          </p:cNvCxnSpPr>
          <p:nvPr/>
        </p:nvCxnSpPr>
        <p:spPr>
          <a:xfrm flipH="1">
            <a:off x="685058" y="470561"/>
            <a:ext cx="4806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862100-EC03-DF4B-A0F5-711563A3E17C}"/>
              </a:ext>
            </a:extLst>
          </p:cNvPr>
          <p:cNvCxnSpPr/>
          <p:nvPr/>
        </p:nvCxnSpPr>
        <p:spPr>
          <a:xfrm flipH="1">
            <a:off x="2314575" y="1051661"/>
            <a:ext cx="7055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AE5DE-8279-4449-B4F5-DF09926DDF1E}"/>
              </a:ext>
            </a:extLst>
          </p:cNvPr>
          <p:cNvCxnSpPr/>
          <p:nvPr/>
        </p:nvCxnSpPr>
        <p:spPr>
          <a:xfrm>
            <a:off x="2303860" y="1077686"/>
            <a:ext cx="0" cy="665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5E5222-F9A0-3649-A706-A61085473ABA}"/>
              </a:ext>
            </a:extLst>
          </p:cNvPr>
          <p:cNvCxnSpPr/>
          <p:nvPr/>
        </p:nvCxnSpPr>
        <p:spPr>
          <a:xfrm flipV="1">
            <a:off x="3243224" y="1169043"/>
            <a:ext cx="10391" cy="749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BF7DDF-3073-9D46-87D5-F6A342111E9D}"/>
              </a:ext>
            </a:extLst>
          </p:cNvPr>
          <p:cNvCxnSpPr>
            <a:cxnSpLocks/>
          </p:cNvCxnSpPr>
          <p:nvPr/>
        </p:nvCxnSpPr>
        <p:spPr>
          <a:xfrm>
            <a:off x="2721769" y="1905989"/>
            <a:ext cx="531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068147-ED73-0D47-8ACD-6694090DD65B}"/>
              </a:ext>
            </a:extLst>
          </p:cNvPr>
          <p:cNvSpPr/>
          <p:nvPr/>
        </p:nvSpPr>
        <p:spPr>
          <a:xfrm>
            <a:off x="151865" y="2593985"/>
            <a:ext cx="876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1) Fetch instruction from SRAM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1475F3-60DE-794F-A431-A03EE4539F1D}"/>
              </a:ext>
            </a:extLst>
          </p:cNvPr>
          <p:cNvCxnSpPr>
            <a:cxnSpLocks/>
          </p:cNvCxnSpPr>
          <p:nvPr/>
        </p:nvCxnSpPr>
        <p:spPr>
          <a:xfrm flipV="1">
            <a:off x="2066306" y="2841172"/>
            <a:ext cx="160317" cy="1416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0CB247-C08B-774E-99DF-F41AF80FF1E6}"/>
              </a:ext>
            </a:extLst>
          </p:cNvPr>
          <p:cNvSpPr txBox="1"/>
          <p:nvPr/>
        </p:nvSpPr>
        <p:spPr>
          <a:xfrm>
            <a:off x="1741962" y="4275116"/>
            <a:ext cx="2677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2) Write instruction code into register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F26DA-F886-244F-A05E-903CBA697E2F}"/>
              </a:ext>
            </a:extLst>
          </p:cNvPr>
          <p:cNvSpPr txBox="1"/>
          <p:nvPr/>
        </p:nvSpPr>
        <p:spPr>
          <a:xfrm>
            <a:off x="154829" y="2285172"/>
            <a:ext cx="7012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3) PC = PC + 4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44171D-E048-3347-8B81-DC9C50F9DC28}"/>
              </a:ext>
            </a:extLst>
          </p:cNvPr>
          <p:cNvCxnSpPr/>
          <p:nvPr/>
        </p:nvCxnSpPr>
        <p:spPr>
          <a:xfrm flipV="1">
            <a:off x="505445" y="2081393"/>
            <a:ext cx="179614" cy="203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1FC5B2-0155-6844-A740-20DC368E7334}"/>
              </a:ext>
            </a:extLst>
          </p:cNvPr>
          <p:cNvSpPr txBox="1"/>
          <p:nvPr/>
        </p:nvSpPr>
        <p:spPr>
          <a:xfrm>
            <a:off x="2444462" y="4842041"/>
            <a:ext cx="16079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4) Decode instruction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ABBDC-B42D-9D49-9B9B-F37C8F95170C}"/>
              </a:ext>
            </a:extLst>
          </p:cNvPr>
          <p:cNvSpPr txBox="1"/>
          <p:nvPr/>
        </p:nvSpPr>
        <p:spPr>
          <a:xfrm>
            <a:off x="4390943" y="4233506"/>
            <a:ext cx="17529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5) Compute address to branch to.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606BE4-9ABE-1D46-917C-E2D069ABACF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267399" y="2841174"/>
            <a:ext cx="431273" cy="1392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D3BF9D8-6E71-074D-9BA4-CDB63184701C}"/>
              </a:ext>
            </a:extLst>
          </p:cNvPr>
          <p:cNvSpPr/>
          <p:nvPr/>
        </p:nvSpPr>
        <p:spPr>
          <a:xfrm>
            <a:off x="4934073" y="1968363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60AC28-8A4A-AC49-B76D-0AC1CC92748E}"/>
              </a:ext>
            </a:extLst>
          </p:cNvPr>
          <p:cNvSpPr/>
          <p:nvPr/>
        </p:nvSpPr>
        <p:spPr>
          <a:xfrm>
            <a:off x="5047994" y="2932777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63F9DB-5CDB-3840-8BE6-D8B8902A7F08}"/>
              </a:ext>
            </a:extLst>
          </p:cNvPr>
          <p:cNvSpPr/>
          <p:nvPr/>
        </p:nvSpPr>
        <p:spPr>
          <a:xfrm>
            <a:off x="6590805" y="2351314"/>
            <a:ext cx="365167" cy="178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1ACC7D-7FF9-6443-91CC-569AD0261D89}"/>
              </a:ext>
            </a:extLst>
          </p:cNvPr>
          <p:cNvCxnSpPr/>
          <p:nvPr/>
        </p:nvCxnSpPr>
        <p:spPr>
          <a:xfrm>
            <a:off x="3526972" y="665261"/>
            <a:ext cx="37852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8AEA5D-DD92-BC4B-A864-A59F224E9086}"/>
              </a:ext>
            </a:extLst>
          </p:cNvPr>
          <p:cNvCxnSpPr/>
          <p:nvPr/>
        </p:nvCxnSpPr>
        <p:spPr>
          <a:xfrm>
            <a:off x="7312232" y="694707"/>
            <a:ext cx="0" cy="2680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F7612A-DD66-5940-9C87-6D71338CBADF}"/>
              </a:ext>
            </a:extLst>
          </p:cNvPr>
          <p:cNvCxnSpPr/>
          <p:nvPr/>
        </p:nvCxnSpPr>
        <p:spPr>
          <a:xfrm flipH="1">
            <a:off x="6572993" y="3375561"/>
            <a:ext cx="73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EF7E2AE-CD35-F843-9D5D-CEB36C02397B}"/>
              </a:ext>
            </a:extLst>
          </p:cNvPr>
          <p:cNvSpPr/>
          <p:nvPr/>
        </p:nvSpPr>
        <p:spPr>
          <a:xfrm>
            <a:off x="4909944" y="2183283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4F65B3-0B86-0C44-AB0D-1A443A68EF09}"/>
              </a:ext>
            </a:extLst>
          </p:cNvPr>
          <p:cNvSpPr/>
          <p:nvPr/>
        </p:nvSpPr>
        <p:spPr>
          <a:xfrm>
            <a:off x="5046565" y="2572837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DA1976-6CFB-594F-AAB7-05955EC550FD}"/>
              </a:ext>
            </a:extLst>
          </p:cNvPr>
          <p:cNvSpPr txBox="1"/>
          <p:nvPr/>
        </p:nvSpPr>
        <p:spPr>
          <a:xfrm>
            <a:off x="4390944" y="4640529"/>
            <a:ext cx="18634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6) Compute whether branch is taken or not.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432CE1-7C73-A44F-B1CC-E7B4F3DEA4A8}"/>
              </a:ext>
            </a:extLst>
          </p:cNvPr>
          <p:cNvSpPr/>
          <p:nvPr/>
        </p:nvSpPr>
        <p:spPr>
          <a:xfrm>
            <a:off x="6751123" y="1494474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893B310-4EB4-6E46-A425-7AFCB6BB7A2E}"/>
              </a:ext>
            </a:extLst>
          </p:cNvPr>
          <p:cNvCxnSpPr>
            <a:cxnSpLocks/>
          </p:cNvCxnSpPr>
          <p:nvPr/>
        </p:nvCxnSpPr>
        <p:spPr>
          <a:xfrm rot="10800000">
            <a:off x="2002101" y="158633"/>
            <a:ext cx="4153142" cy="2109216"/>
          </a:xfrm>
          <a:prstGeom prst="bentConnector3">
            <a:avLst>
              <a:gd name="adj1" fmla="val -36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274BCB-53E5-8340-8959-B8D5F0959E43}"/>
              </a:ext>
            </a:extLst>
          </p:cNvPr>
          <p:cNvCxnSpPr>
            <a:cxnSpLocks/>
          </p:cNvCxnSpPr>
          <p:nvPr/>
        </p:nvCxnSpPr>
        <p:spPr>
          <a:xfrm flipV="1">
            <a:off x="775902" y="2179571"/>
            <a:ext cx="605339" cy="63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DE0AA48-BE2F-004D-94AC-164802D734BB}"/>
              </a:ext>
            </a:extLst>
          </p:cNvPr>
          <p:cNvSpPr/>
          <p:nvPr/>
        </p:nvSpPr>
        <p:spPr>
          <a:xfrm>
            <a:off x="4981699" y="2663515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4972A8-FB72-D042-BB9A-C1E18466FE0E}"/>
              </a:ext>
            </a:extLst>
          </p:cNvPr>
          <p:cNvSpPr/>
          <p:nvPr/>
        </p:nvSpPr>
        <p:spPr>
          <a:xfrm>
            <a:off x="4934072" y="1970062"/>
            <a:ext cx="276102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5C09E7-4F94-1D49-A61B-7C68924F3B28}"/>
              </a:ext>
            </a:extLst>
          </p:cNvPr>
          <p:cNvSpPr/>
          <p:nvPr/>
        </p:nvSpPr>
        <p:spPr>
          <a:xfrm>
            <a:off x="6773389" y="1343971"/>
            <a:ext cx="276101" cy="222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BF7B1-8832-C443-95AD-AFF2C3871E6D}"/>
              </a:ext>
            </a:extLst>
          </p:cNvPr>
          <p:cNvSpPr txBox="1"/>
          <p:nvPr/>
        </p:nvSpPr>
        <p:spPr>
          <a:xfrm>
            <a:off x="2439772" y="4195254"/>
            <a:ext cx="18634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rPr>
              <a:t>7) If branch taken = 1, store address into PC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9A2EFE-4687-ED47-BBAB-BBD0B6360E3F}"/>
              </a:ext>
            </a:extLst>
          </p:cNvPr>
          <p:cNvSpPr/>
          <p:nvPr/>
        </p:nvSpPr>
        <p:spPr>
          <a:xfrm>
            <a:off x="595251" y="1742899"/>
            <a:ext cx="180651" cy="448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84500C-AA0F-3F4C-8AC2-8DED6CFB1D9D}"/>
              </a:ext>
            </a:extLst>
          </p:cNvPr>
          <p:cNvCxnSpPr>
            <a:cxnSpLocks/>
          </p:cNvCxnSpPr>
          <p:nvPr/>
        </p:nvCxnSpPr>
        <p:spPr>
          <a:xfrm flipV="1">
            <a:off x="5520543" y="2818242"/>
            <a:ext cx="265856" cy="1891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EBD504-8487-004A-8E95-D03696717083}"/>
              </a:ext>
            </a:extLst>
          </p:cNvPr>
          <p:cNvCxnSpPr>
            <a:cxnSpLocks/>
          </p:cNvCxnSpPr>
          <p:nvPr/>
        </p:nvCxnSpPr>
        <p:spPr>
          <a:xfrm flipH="1">
            <a:off x="1913023" y="368166"/>
            <a:ext cx="11694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0587688-8B98-B642-814D-9D1F8EB542A7}"/>
              </a:ext>
            </a:extLst>
          </p:cNvPr>
          <p:cNvCxnSpPr>
            <a:endCxn id="50" idx="0"/>
          </p:cNvCxnSpPr>
          <p:nvPr/>
        </p:nvCxnSpPr>
        <p:spPr>
          <a:xfrm rot="5400000">
            <a:off x="286141" y="863326"/>
            <a:ext cx="1279010" cy="480137"/>
          </a:xfrm>
          <a:prstGeom prst="bentConnector3">
            <a:avLst>
              <a:gd name="adj1" fmla="val 3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1" grpId="0"/>
      <p:bldP spid="22" grpId="0"/>
      <p:bldP spid="24" grpId="0" animBg="1"/>
      <p:bldP spid="25" grpId="0" animBg="1"/>
      <p:bldP spid="2" grpId="0" animBg="1"/>
      <p:bldP spid="29" grpId="0" animBg="1"/>
      <p:bldP spid="30" grpId="0" animBg="1"/>
      <p:bldP spid="31" grpId="0"/>
      <p:bldP spid="32" grpId="0" animBg="1"/>
      <p:bldP spid="46" grpId="0" animBg="1"/>
      <p:bldP spid="47" grpId="0" animBg="1"/>
      <p:bldP spid="48" grpId="0" animBg="1"/>
      <p:bldP spid="49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395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PNE Theme Slide Deck">
  <a:themeElements>
    <a:clrScheme name="Custom 7">
      <a:dk1>
        <a:sysClr val="windowText" lastClr="000000"/>
      </a:dk1>
      <a:lt1>
        <a:sysClr val="window" lastClr="FFFFFF"/>
      </a:lt1>
      <a:dk2>
        <a:srgbClr val="000C3E"/>
      </a:dk2>
      <a:lt2>
        <a:srgbClr val="6C9AC3"/>
      </a:lt2>
      <a:accent1>
        <a:srgbClr val="00529B"/>
      </a:accent1>
      <a:accent2>
        <a:srgbClr val="00529B"/>
      </a:accent2>
      <a:accent3>
        <a:srgbClr val="E17F35"/>
      </a:accent3>
      <a:accent4>
        <a:srgbClr val="FF462C"/>
      </a:accent4>
      <a:accent5>
        <a:srgbClr val="FF462C"/>
      </a:accent5>
      <a:accent6>
        <a:srgbClr val="6C9AC3"/>
      </a:accent6>
      <a:hlink>
        <a:srgbClr val="FF462C"/>
      </a:hlink>
      <a:folHlink>
        <a:srgbClr val="FF7F35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6907</TotalTime>
  <Words>196</Words>
  <Application>Microsoft Macintosh PowerPoint</Application>
  <PresentationFormat>On-screen Show (16:9)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Gentona Book</vt:lpstr>
      <vt:lpstr>Quadon Medium</vt:lpstr>
      <vt:lpstr>Rockwell</vt:lpstr>
      <vt:lpstr>Tw Cen MT</vt:lpstr>
      <vt:lpstr>Wingdings</vt:lpstr>
      <vt:lpstr>PNE Theme Slide Deck</vt:lpstr>
      <vt:lpstr>Circuit</vt:lpstr>
      <vt:lpstr>MIPS Microprocessor</vt:lpstr>
      <vt:lpstr>PowerPoint Presentation</vt:lpstr>
      <vt:lpstr>PowerPoint Presentation</vt:lpstr>
      <vt:lpstr>PowerPoint Presentation</vt:lpstr>
      <vt:lpstr>Questions</vt:lpstr>
      <vt:lpstr>PowerPoint Presentation</vt:lpstr>
    </vt:vector>
  </TitlesOfParts>
  <Company>UF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Performance Data</dc:title>
  <dc:creator>Cocherell,Teresa D</dc:creator>
  <cp:lastModifiedBy>Matos,Carlos E</cp:lastModifiedBy>
  <cp:revision>281</cp:revision>
  <cp:lastPrinted>2014-01-31T19:29:42Z</cp:lastPrinted>
  <dcterms:created xsi:type="dcterms:W3CDTF">2013-09-18T13:46:37Z</dcterms:created>
  <dcterms:modified xsi:type="dcterms:W3CDTF">2019-11-13T15:01:49Z</dcterms:modified>
</cp:coreProperties>
</file>