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ADC0CA-6992-48BA-B5EC-0118BA9E8984}">
  <a:tblStyle styleId="{C2ADC0CA-6992-48BA-B5EC-0118BA9E8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ffa069d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ffa069d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= TweetTokenizer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ffa069d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affa069d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ffa069d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ffa069d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ffa069d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ffa069d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performance and insight analysis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463b88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463b88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ffa069d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affa069d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ANNIKA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about next steps – hyperparameter tuning (weight decay, learning rate, number of epochs, hidden layer size) to improve accuracy/loss, explore LSTM more?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affa069d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affa069d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ffa069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ffa069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ffa069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ffa06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train/val/test splits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20,000 training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TRAIN: 8,000 republican tweets + 8,000 democratic tweets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VAL: 2,000 republican tweets + 2,000 republican tweets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4,000 testing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2,000 republican tweets + 2,000 democratic tweets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details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Naive Bayes: log priors + log likelihood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Logistic Regression: sigmoid + gradient descent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ffa069d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ffa069d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ffa069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affa069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DIVYA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https://github.com/gabrielloye/RNN-walkthrough/blob/master/main.ipynba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ffa069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ffa069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ffa069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ffa069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DIVYA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TweetTokenizer does same preprocessing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ffa069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ffa069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ANNIKA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hashtags are commonly used in tweets and 2nd example has hyperlink which provides no information about the party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ffa069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affa069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ANNIKA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Ideology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Annika Dahlmann, Divya Ramamoorthy, Ryan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89100" y="1687519"/>
            <a:ext cx="1734000" cy="310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24950" y="1225800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150" name="Google Shape;150;p22"/>
          <p:cNvSpPr/>
          <p:nvPr/>
        </p:nvSpPr>
        <p:spPr>
          <a:xfrm>
            <a:off x="189100" y="4072089"/>
            <a:ext cx="1734000" cy="71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89100" y="1681850"/>
            <a:ext cx="1734000" cy="239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022950" y="3325075"/>
            <a:ext cx="8064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preprocess</a:t>
            </a:r>
            <a:endParaRPr sz="800"/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2869300" y="28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{C2ADC0CA-6992-48BA-B5EC-0118BA9E8984}</a:tableStyleId>
              </a:tblPr>
              <a:tblGrid>
                <a:gridCol w="793300"/>
                <a:gridCol w="793300"/>
                <a:gridCol w="725500"/>
                <a:gridCol w="725500"/>
              </a:tblGrid>
              <a:tr h="56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word count 1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w</a:t>
                      </a:r>
                      <a:r>
                        <a:rPr i="1" lang="en" sz="1200"/>
                        <a:t>ord count 2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tweet1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tweet2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2"/>
          <p:cNvSpPr txBox="1"/>
          <p:nvPr/>
        </p:nvSpPr>
        <p:spPr>
          <a:xfrm>
            <a:off x="3294050" y="2417025"/>
            <a:ext cx="2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Frequency Dictionary</a:t>
            </a:r>
            <a:endParaRPr b="1"/>
          </a:p>
        </p:txBody>
      </p:sp>
      <p:sp>
        <p:nvSpPr>
          <p:cNvPr id="155" name="Google Shape;155;p22"/>
          <p:cNvSpPr/>
          <p:nvPr/>
        </p:nvSpPr>
        <p:spPr>
          <a:xfrm>
            <a:off x="5973575" y="3325075"/>
            <a:ext cx="5244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6" name="Google Shape;156;p22"/>
          <p:cNvSpPr/>
          <p:nvPr/>
        </p:nvSpPr>
        <p:spPr>
          <a:xfrm>
            <a:off x="6564675" y="3053036"/>
            <a:ext cx="730150" cy="817925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359950" y="3325075"/>
            <a:ext cx="6657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8" name="Google Shape;158;p22"/>
          <p:cNvSpPr txBox="1"/>
          <p:nvPr/>
        </p:nvSpPr>
        <p:spPr>
          <a:xfrm>
            <a:off x="7979300" y="3261900"/>
            <a:ext cx="10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 b="1"/>
          </a:p>
        </p:txBody>
      </p:sp>
      <p:sp>
        <p:nvSpPr>
          <p:cNvPr id="159" name="Google Shape;159;p22"/>
          <p:cNvSpPr txBox="1"/>
          <p:nvPr>
            <p:ph idx="4294967295" type="title"/>
          </p:nvPr>
        </p:nvSpPr>
        <p:spPr>
          <a:xfrm>
            <a:off x="300000" y="450750"/>
            <a:ext cx="84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r>
              <a:rPr lang="en"/>
              <a:t>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Architecture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886200" y="2267675"/>
            <a:ext cx="32061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Layers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Embedding Layer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Conv. layer + ReLU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 Pooling Layer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LSTM Layer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Dense/Sigmoid Layer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LSTM Layer contains 100 units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550250" y="1889825"/>
            <a:ext cx="3774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LogReg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/>
              <a:t>Best Accuracy: 54.32%</a:t>
            </a:r>
            <a:endParaRPr sz="1050"/>
          </a:p>
        </p:txBody>
      </p:sp>
      <p:pic>
        <p:nvPicPr>
          <p:cNvPr id="177" name="Google Shape;177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0" y="2800875"/>
            <a:ext cx="3457026" cy="21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4927325" y="1889825"/>
            <a:ext cx="50046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53.13%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927325" y="2800875"/>
            <a:ext cx="31887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LSTM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Accuracy: 67.42%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Batch Size: 64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Loss Function: Binary Cross-Entropy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LR: 1e-5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Weight Decay: 1e-4</a:t>
            </a: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Architecture and Results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125" y="1747913"/>
            <a:ext cx="3954900" cy="25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835425" y="4262825"/>
            <a:ext cx="39549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00"/>
              <a:t>100 epochs, weight decay=0.0001, learning rate=0.01 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200"/>
              <a:t>accuracy=</a:t>
            </a:r>
            <a:r>
              <a:rPr b="1" lang="en" sz="1200"/>
              <a:t>0.4887, f1_score=0.6566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b="1" sz="12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50" y="2177025"/>
            <a:ext cx="4335201" cy="2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political ideology based on public tweets before 2020 Presidential 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 is a quick and easy source that influences elections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~ 70 million users in the United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Input</a:t>
            </a:r>
            <a:r>
              <a:rPr lang="en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 and LogReg: frequency dictionary of words and corresponding counts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RNN: word embeddings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LSTM: vocabulary 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Output</a:t>
            </a:r>
            <a:r>
              <a:rPr lang="en"/>
              <a:t>: Republican or Democrat label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/ Related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Reference/Related Work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 work related to ideology detection: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RNN to capture syntactic (structure) and semantic (meaning) composition on ideologically charged sentences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Models using news articles, speeches as 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with Tweets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Twitter carries heavy social impact, its convenience factor for American voters makes it beneficial to use as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RNN with sentence completion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one-hot encoding of data to predict most likely next word in a sentence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2.5 million 2020 US Election tweets (Manch Hui’s 2020 Election Dataset)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Including tweets from both politicians and non-politicians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Balanced across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(1) remove hyperlinks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(2) </a:t>
            </a:r>
            <a:r>
              <a:rPr lang="en"/>
              <a:t>lowercase and</a:t>
            </a:r>
            <a:r>
              <a:rPr lang="en"/>
              <a:t> tokenize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(3) remove common words (“is”, “the”,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(4) stem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(5) UNK tokens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412900" y="1901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{C2ADC0CA-6992-48BA-B5EC-0118BA9E8984}</a:tableStyleId>
              </a:tblPr>
              <a:tblGrid>
                <a:gridCol w="2139200"/>
                <a:gridCol w="2139200"/>
                <a:gridCol w="3410050"/>
                <a:gridCol w="868350"/>
              </a:tblGrid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status_id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created_at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text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party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94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x649659448751992833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2015-10-01 18:57:37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Sgt. Martland should be commended - not punished! Proud to support @VernBuchanan &amp;amp; @Rep_Hunter bill calling for his immediate reinstatement.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x1029813906234122242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2018-08-15 19:35:42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 years ago, the Obama Administration gave #DREAMers the legal protection to stay in the United States. #DACA not only brought opportunity to these talented people, but also vitalized our communities and economy from their contributions to our society. DREAMers are #HereToStay.https://t.co/DjSRRzzr4T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189100" y="1687519"/>
            <a:ext cx="1734000" cy="310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24950" y="1225800"/>
            <a:ext cx="16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133" name="Google Shape;133;p21"/>
          <p:cNvSpPr/>
          <p:nvPr/>
        </p:nvSpPr>
        <p:spPr>
          <a:xfrm>
            <a:off x="189100" y="4072089"/>
            <a:ext cx="1734000" cy="71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89100" y="1681850"/>
            <a:ext cx="1734000" cy="184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189100" y="3534008"/>
            <a:ext cx="1734000" cy="537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022950" y="3325063"/>
            <a:ext cx="984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preprocess</a:t>
            </a:r>
            <a:endParaRPr sz="800"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3107100" y="28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{C2ADC0CA-6992-48BA-B5EC-0118BA9E8984}</a:tableStyleId>
              </a:tblPr>
              <a:tblGrid>
                <a:gridCol w="1372125"/>
                <a:gridCol w="1254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(word, party)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count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(“economy”,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1"/>
          <p:cNvSpPr txBox="1"/>
          <p:nvPr/>
        </p:nvSpPr>
        <p:spPr>
          <a:xfrm>
            <a:off x="3294050" y="2417025"/>
            <a:ext cx="2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Frequency Dictionary</a:t>
            </a:r>
            <a:endParaRPr b="1"/>
          </a:p>
        </p:txBody>
      </p:sp>
      <p:sp>
        <p:nvSpPr>
          <p:cNvPr id="139" name="Google Shape;139;p21"/>
          <p:cNvSpPr/>
          <p:nvPr/>
        </p:nvSpPr>
        <p:spPr>
          <a:xfrm>
            <a:off x="5833850" y="3325050"/>
            <a:ext cx="6657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0" name="Google Shape;140;p21"/>
          <p:cNvSpPr/>
          <p:nvPr/>
        </p:nvSpPr>
        <p:spPr>
          <a:xfrm>
            <a:off x="6564675" y="3053036"/>
            <a:ext cx="730150" cy="817925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359950" y="3325075"/>
            <a:ext cx="6657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2" name="Google Shape;142;p21"/>
          <p:cNvSpPr txBox="1"/>
          <p:nvPr/>
        </p:nvSpPr>
        <p:spPr>
          <a:xfrm>
            <a:off x="7979300" y="3261900"/>
            <a:ext cx="10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 b="1"/>
          </a:p>
        </p:txBody>
      </p:sp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300000" y="450750"/>
            <a:ext cx="84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LogReg+NB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