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0" r:id="rId11"/>
    <p:sldId id="271" r:id="rId12"/>
    <p:sldId id="267" r:id="rId13"/>
    <p:sldId id="265" r:id="rId14"/>
    <p:sldId id="268" r:id="rId15"/>
    <p:sldId id="269" r:id="rId16"/>
    <p:sldId id="272" r:id="rId17"/>
    <p:sldId id="266"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31" autoAdjust="0"/>
  </p:normalViewPr>
  <p:slideViewPr>
    <p:cSldViewPr>
      <p:cViewPr>
        <p:scale>
          <a:sx n="85" d="100"/>
          <a:sy n="85" d="100"/>
        </p:scale>
        <p:origin x="-151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0F471D-FD1B-42CC-B5B3-51B217A1054E}" type="datetimeFigureOut">
              <a:rPr lang="en-GB" smtClean="0"/>
              <a:t>20/08/2014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AA605-BCDA-427A-BAB2-81D40A08CFBC}" type="slidenum">
              <a:rPr lang="en-GB" smtClean="0"/>
              <a:t>‹#›</a:t>
            </a:fld>
            <a:endParaRPr lang="en-GB"/>
          </a:p>
        </p:txBody>
      </p:sp>
    </p:spTree>
    <p:extLst>
      <p:ext uri="{BB962C8B-B14F-4D97-AF65-F5344CB8AC3E}">
        <p14:creationId xmlns:p14="http://schemas.microsoft.com/office/powerpoint/2010/main" val="95603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 says that quality standards provide specific, concise quality statements, measures and audience descriptors</a:t>
            </a:r>
            <a:r>
              <a:rPr lang="en-GB" baseline="0" dirty="0" smtClean="0"/>
              <a:t>  to provide – amongst others – commissioners with definitions of high-quality care – in other words “ what does good look like”. Good this shouldn’t take long.</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2</a:t>
            </a:fld>
            <a:endParaRPr lang="en-GB"/>
          </a:p>
        </p:txBody>
      </p:sp>
    </p:spTree>
    <p:extLst>
      <p:ext uri="{BB962C8B-B14F-4D97-AF65-F5344CB8AC3E}">
        <p14:creationId xmlns:p14="http://schemas.microsoft.com/office/powerpoint/2010/main" val="1703455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Ah – page 17 in the word document shows the question to</a:t>
            </a:r>
            <a:r>
              <a:rPr lang="en-GB" baseline="0" dirty="0" smtClean="0"/>
              <a:t> ask and where the provider will need to get the information from. The previous 16 pages were repeating what the quality statements were. I will have to send this document  along with the measures to our business information peoples so they can get the ball rolling.</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11</a:t>
            </a:fld>
            <a:endParaRPr lang="en-GB"/>
          </a:p>
        </p:txBody>
      </p:sp>
    </p:spTree>
    <p:extLst>
      <p:ext uri="{BB962C8B-B14F-4D97-AF65-F5344CB8AC3E}">
        <p14:creationId xmlns:p14="http://schemas.microsoft.com/office/powerpoint/2010/main" val="267973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if we wanted to implement this, how would we go about it.  I am worried about the </a:t>
            </a:r>
            <a:r>
              <a:rPr lang="en-GB" dirty="0" err="1" smtClean="0"/>
              <a:t>cost.The</a:t>
            </a:r>
            <a:r>
              <a:rPr lang="en-GB" baseline="0" dirty="0" smtClean="0"/>
              <a:t> most hopeful tab there looks like “using the quality standard”</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12</a:t>
            </a:fld>
            <a:endParaRPr lang="en-GB"/>
          </a:p>
        </p:txBody>
      </p:sp>
    </p:spTree>
    <p:extLst>
      <p:ext uri="{BB962C8B-B14F-4D97-AF65-F5344CB8AC3E}">
        <p14:creationId xmlns:p14="http://schemas.microsoft.com/office/powerpoint/2010/main" val="2363569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a:t>
            </a:r>
            <a:r>
              <a:rPr lang="en-GB" baseline="0" dirty="0" smtClean="0"/>
              <a:t> Maybe the support document has what I need</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13</a:t>
            </a:fld>
            <a:endParaRPr lang="en-GB"/>
          </a:p>
        </p:txBody>
      </p:sp>
    </p:spTree>
    <p:extLst>
      <p:ext uri="{BB962C8B-B14F-4D97-AF65-F5344CB8AC3E}">
        <p14:creationId xmlns:p14="http://schemas.microsoft.com/office/powerpoint/2010/main" val="405212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sounds</a:t>
            </a:r>
            <a:r>
              <a:rPr lang="en-GB" baseline="0" dirty="0" smtClean="0"/>
              <a:t> promising – cost impact and commissioning assessment. Another document to search through though.</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14</a:t>
            </a:fld>
            <a:endParaRPr lang="en-GB"/>
          </a:p>
        </p:txBody>
      </p:sp>
    </p:spTree>
    <p:extLst>
      <p:ext uri="{BB962C8B-B14F-4D97-AF65-F5344CB8AC3E}">
        <p14:creationId xmlns:p14="http://schemas.microsoft.com/office/powerpoint/2010/main" val="3200528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Wow – 27 pages. Ok, there is  the cost estimate for QS 1. What is this based on? Ah there</a:t>
            </a:r>
            <a:r>
              <a:rPr lang="en-GB" baseline="0" dirty="0" smtClean="0"/>
              <a:t> is some explanation in the text under “ resource implications”.</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15</a:t>
            </a:fld>
            <a:endParaRPr lang="en-GB"/>
          </a:p>
        </p:txBody>
      </p:sp>
    </p:spTree>
    <p:extLst>
      <p:ext uri="{BB962C8B-B14F-4D97-AF65-F5344CB8AC3E}">
        <p14:creationId xmlns:p14="http://schemas.microsoft.com/office/powerpoint/2010/main" val="2033472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Hold on,  there is more starting on page 11 with links to some tools. I will try the NICE one first. Ok that is a broken link. The external one is a 50 page document. I will look at it later. There</a:t>
            </a:r>
            <a:r>
              <a:rPr lang="en-GB" baseline="0" dirty="0" smtClean="0"/>
              <a:t> a few more paragraphs further down which have some examples of costing information on DAFNE courses and pointing me to more external sources. I will come back to those. </a:t>
            </a:r>
            <a:r>
              <a:rPr lang="en-GB" dirty="0" smtClean="0"/>
              <a:t>The</a:t>
            </a:r>
            <a:r>
              <a:rPr lang="en-GB" baseline="0" dirty="0" smtClean="0"/>
              <a:t> costing information seems to be in several places. Maybe  before I go chasing it all I can see some examples of where this has been actually implemented. I see there is a reference here to a QUIPP example on the NHS evidence web site.  The link is broken here too, but I know where the NHS Evidence site is and will have a quick look.</a:t>
            </a:r>
            <a:endParaRPr lang="en-GB" dirty="0" smtClean="0"/>
          </a:p>
          <a:p>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16</a:t>
            </a:fld>
            <a:endParaRPr lang="en-GB"/>
          </a:p>
        </p:txBody>
      </p:sp>
    </p:spTree>
    <p:extLst>
      <p:ext uri="{BB962C8B-B14F-4D97-AF65-F5344CB8AC3E}">
        <p14:creationId xmlns:p14="http://schemas.microsoft.com/office/powerpoint/2010/main" val="3460296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the one they meant, and there seem to be a few more in the search results which may be relevant. I will see what this document says first, and then if I have time, go back and look at the others. </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17</a:t>
            </a:fld>
            <a:endParaRPr lang="en-GB"/>
          </a:p>
        </p:txBody>
      </p:sp>
    </p:spTree>
    <p:extLst>
      <p:ext uri="{BB962C8B-B14F-4D97-AF65-F5344CB8AC3E}">
        <p14:creationId xmlns:p14="http://schemas.microsoft.com/office/powerpoint/2010/main" val="3989856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just</a:t>
            </a:r>
            <a:r>
              <a:rPr lang="en-GB" baseline="0" dirty="0" smtClean="0"/>
              <a:t> want a quick skim of this to find out briefly  where it was done, what they did, what the outcomes were, the cost savings if any to see if it would be likely we could  or should do something similar. I know what QUIPP is, not really bothered about reading what updates have been made right now I just want to get to the meat of the case study. There are no hyperlinks so I will just have to scroll down. OK, skimming over the update data, the detail begins on p3, the savings and outcomes information on p 5 and the location information on p7. Ah, there is no specific location information. I see it is nationwide. I am surprised that there are no more case studies/local collection resources listed under resources for the quality standard, but I need a coffee now and then I will look at those other links  on the Evidence site if I have the energy. I am aware I have another 13 quality statements  to repeat this exercise for. ….</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18</a:t>
            </a:fld>
            <a:endParaRPr lang="en-GB"/>
          </a:p>
        </p:txBody>
      </p:sp>
    </p:spTree>
    <p:extLst>
      <p:ext uri="{BB962C8B-B14F-4D97-AF65-F5344CB8AC3E}">
        <p14:creationId xmlns:p14="http://schemas.microsoft.com/office/powerpoint/2010/main" val="272656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an overview. I know all about</a:t>
            </a:r>
            <a:r>
              <a:rPr lang="en-GB" baseline="0" dirty="0" smtClean="0"/>
              <a:t> diabetes and what a problem it is. I want to get to the key areas. These must be them on the left. I can see at a glance that there are 14 of them.  Lets look at the first one</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3</a:t>
            </a:fld>
            <a:endParaRPr lang="en-GB"/>
          </a:p>
        </p:txBody>
      </p:sp>
    </p:spTree>
    <p:extLst>
      <p:ext uri="{BB962C8B-B14F-4D97-AF65-F5344CB8AC3E}">
        <p14:creationId xmlns:p14="http://schemas.microsoft.com/office/powerpoint/2010/main" val="3650663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I can see the basic quality</a:t>
            </a:r>
            <a:r>
              <a:rPr lang="en-GB" baseline="0" dirty="0" smtClean="0"/>
              <a:t> statement. It is very generic. What am I supposed to do about it? I see  that there is a link for what it means for each audience. </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4</a:t>
            </a:fld>
            <a:endParaRPr lang="en-GB"/>
          </a:p>
        </p:txBody>
      </p:sp>
    </p:spTree>
    <p:extLst>
      <p:ext uri="{BB962C8B-B14F-4D97-AF65-F5344CB8AC3E}">
        <p14:creationId xmlns:p14="http://schemas.microsoft.com/office/powerpoint/2010/main" val="3073516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Nationally agreed</a:t>
            </a:r>
            <a:r>
              <a:rPr lang="en-GB" baseline="0" dirty="0" smtClean="0"/>
              <a:t> criteria? We have some education programmes but how do I find out what these criteria are and if our programme fulfils them? Perhaps it says in the source guidance they list below. I’ll start with the top one. Clinical Guideline 87 recommendation 1.1.1</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5</a:t>
            </a:fld>
            <a:endParaRPr lang="en-GB"/>
          </a:p>
        </p:txBody>
      </p:sp>
    </p:spTree>
    <p:extLst>
      <p:ext uri="{BB962C8B-B14F-4D97-AF65-F5344CB8AC3E}">
        <p14:creationId xmlns:p14="http://schemas.microsoft.com/office/powerpoint/2010/main" val="308099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OK, scrolling back up to the top, there</a:t>
            </a:r>
            <a:r>
              <a:rPr lang="en-GB" baseline="0" dirty="0" smtClean="0"/>
              <a:t> is a link that says definitions. Perhaps that will help</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6</a:t>
            </a:fld>
            <a:endParaRPr lang="en-GB"/>
          </a:p>
        </p:txBody>
      </p:sp>
    </p:spTree>
    <p:extLst>
      <p:ext uri="{BB962C8B-B14F-4D97-AF65-F5344CB8AC3E}">
        <p14:creationId xmlns:p14="http://schemas.microsoft.com/office/powerpoint/2010/main" val="4003728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Oh,  the criteria were down at the bottom of the page all the time. So I can copy and paste these when I need to. But perhaps I may need to look at the external link they provide which lists the full criteria. </a:t>
            </a:r>
            <a:r>
              <a:rPr lang="en-GB" baseline="0" dirty="0" smtClean="0"/>
              <a:t> I will do that later. In the meantime….</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7</a:t>
            </a:fld>
            <a:endParaRPr lang="en-GB"/>
          </a:p>
        </p:txBody>
      </p:sp>
    </p:spTree>
    <p:extLst>
      <p:ext uri="{BB962C8B-B14F-4D97-AF65-F5344CB8AC3E}">
        <p14:creationId xmlns:p14="http://schemas.microsoft.com/office/powerpoint/2010/main" val="945737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 wonder</a:t>
            </a:r>
            <a:r>
              <a:rPr lang="en-GB" baseline="0" dirty="0" smtClean="0"/>
              <a:t> how we are doing right now on this one. </a:t>
            </a:r>
            <a:r>
              <a:rPr lang="en-GB" dirty="0" smtClean="0"/>
              <a:t> need to establish how we can measure our baseline.</a:t>
            </a:r>
            <a:r>
              <a:rPr lang="en-GB" baseline="0" dirty="0" smtClean="0"/>
              <a:t> </a:t>
            </a:r>
            <a:r>
              <a:rPr lang="en-GB" dirty="0" smtClean="0"/>
              <a:t>There are a lot of measures here. Where should we get the data from?</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8</a:t>
            </a:fld>
            <a:endParaRPr lang="en-GB"/>
          </a:p>
        </p:txBody>
      </p:sp>
    </p:spTree>
    <p:extLst>
      <p:ext uri="{BB962C8B-B14F-4D97-AF65-F5344CB8AC3E}">
        <p14:creationId xmlns:p14="http://schemas.microsoft.com/office/powerpoint/2010/main" val="3938671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Oh there it is right down the page. Local data collection contained within another document. I suppose I had better</a:t>
            </a:r>
            <a:r>
              <a:rPr lang="en-GB" baseline="0" dirty="0" smtClean="0"/>
              <a:t> look and see.</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9</a:t>
            </a:fld>
            <a:endParaRPr lang="en-GB"/>
          </a:p>
        </p:txBody>
      </p:sp>
    </p:spTree>
    <p:extLst>
      <p:ext uri="{BB962C8B-B14F-4D97-AF65-F5344CB8AC3E}">
        <p14:creationId xmlns:p14="http://schemas.microsoft.com/office/powerpoint/2010/main" val="3957179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Oh,</a:t>
            </a:r>
            <a:r>
              <a:rPr lang="en-GB" baseline="0" dirty="0" smtClean="0"/>
              <a:t> it is in a word document.</a:t>
            </a:r>
            <a:endParaRPr lang="en-GB" dirty="0"/>
          </a:p>
        </p:txBody>
      </p:sp>
      <p:sp>
        <p:nvSpPr>
          <p:cNvPr id="4" name="Slide Number Placeholder 3"/>
          <p:cNvSpPr>
            <a:spLocks noGrp="1"/>
          </p:cNvSpPr>
          <p:nvPr>
            <p:ph type="sldNum" sz="quarter" idx="10"/>
          </p:nvPr>
        </p:nvSpPr>
        <p:spPr/>
        <p:txBody>
          <a:bodyPr/>
          <a:lstStyle/>
          <a:p>
            <a:fld id="{FFFAA605-BCDA-427A-BAB2-81D40A08CFBC}" type="slidenum">
              <a:rPr lang="en-GB" smtClean="0"/>
              <a:t>10</a:t>
            </a:fld>
            <a:endParaRPr lang="en-GB"/>
          </a:p>
        </p:txBody>
      </p:sp>
    </p:spTree>
    <p:extLst>
      <p:ext uri="{BB962C8B-B14F-4D97-AF65-F5344CB8AC3E}">
        <p14:creationId xmlns:p14="http://schemas.microsoft.com/office/powerpoint/2010/main" val="2399819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F74E84D-4857-472E-AAF0-70C7A67D78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414337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4E84D-4857-472E-AAF0-70C7A67D78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15822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4E84D-4857-472E-AAF0-70C7A67D78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394903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74E84D-4857-472E-AAF0-70C7A67D78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217496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4E84D-4857-472E-AAF0-70C7A67D78DD}" type="datetimeFigureOut">
              <a:rPr lang="en-GB" smtClean="0"/>
              <a:t>20/08/2014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2301877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F74E84D-4857-472E-AAF0-70C7A67D78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44017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F74E84D-4857-472E-AAF0-70C7A67D78DD}" type="datetimeFigureOut">
              <a:rPr lang="en-GB" smtClean="0"/>
              <a:t>20/08/2014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3185353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F74E84D-4857-472E-AAF0-70C7A67D78DD}" type="datetimeFigureOut">
              <a:rPr lang="en-GB" smtClean="0"/>
              <a:t>20/08/2014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4089679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74E84D-4857-472E-AAF0-70C7A67D78DD}" type="datetimeFigureOut">
              <a:rPr lang="en-GB" smtClean="0"/>
              <a:t>20/08/2014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29504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4E84D-4857-472E-AAF0-70C7A67D78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634653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4E84D-4857-472E-AAF0-70C7A67D78DD}" type="datetimeFigureOut">
              <a:rPr lang="en-GB" smtClean="0"/>
              <a:t>20/08/2014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03FE23-E5FB-45EB-B3C6-A1F785EB0878}" type="slidenum">
              <a:rPr lang="en-GB" smtClean="0"/>
              <a:t>‹#›</a:t>
            </a:fld>
            <a:endParaRPr lang="en-GB"/>
          </a:p>
        </p:txBody>
      </p:sp>
    </p:spTree>
    <p:extLst>
      <p:ext uri="{BB962C8B-B14F-4D97-AF65-F5344CB8AC3E}">
        <p14:creationId xmlns:p14="http://schemas.microsoft.com/office/powerpoint/2010/main" val="140694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74E84D-4857-472E-AAF0-70C7A67D78DD}" type="datetimeFigureOut">
              <a:rPr lang="en-GB" smtClean="0"/>
              <a:t>20/08/2014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3FE23-E5FB-45EB-B3C6-A1F785EB0878}" type="slidenum">
              <a:rPr lang="en-GB" smtClean="0"/>
              <a:t>‹#›</a:t>
            </a:fld>
            <a:endParaRPr lang="en-GB"/>
          </a:p>
        </p:txBody>
      </p:sp>
    </p:spTree>
    <p:extLst>
      <p:ext uri="{BB962C8B-B14F-4D97-AF65-F5344CB8AC3E}">
        <p14:creationId xmlns:p14="http://schemas.microsoft.com/office/powerpoint/2010/main" val="373515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hyperlink" Target="http://www.nice.org.uk/Guidance/QS6/InformationForPublic" TargetMode="External"/><Relationship Id="rId5" Type="http://schemas.openxmlformats.org/officeDocument/2006/relationships/hyperlink" Target="http://www.nice.org.uk/proxy/?sourceUrl=http://www.nice.org.uk/usingguidance/commissioningguides/bytopic.jsp" TargetMode="External"/><Relationship Id="rId4" Type="http://schemas.openxmlformats.org/officeDocument/2006/relationships/hyperlink" Target="http://www.nice.org.uk/proxy/?sourceUrl=http://guidance.nice.org.uk/QS6/CommissionerSuppor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gif"/><Relationship Id="rId4" Type="http://schemas.openxmlformats.org/officeDocument/2006/relationships/hyperlink" Target="http://www.nice.org.uk/guidance/qs6/resources/qs6-diabetes-in-adults-cost-impact-and-commissioning-assessment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hyperlink" Target="https://www.nice.org.uk/guidance/cg87/resources/cg87-type-2-diabetes-newer-agents-a-partial-update-of-cg66-audit-support-clinical-criteria2" TargetMode="External"/><Relationship Id="rId13" Type="http://schemas.openxmlformats.org/officeDocument/2006/relationships/hyperlink" Target="https://www.nice.org.uk/guidance/qs6/resources/qs6-diabetes-in-adults-cost-impact-and-commissioning-assessment2" TargetMode="External"/><Relationship Id="rId3" Type="http://schemas.openxmlformats.org/officeDocument/2006/relationships/hyperlink" Target="https://www.nice.org.uk/guidance/qs6/chapter/introduction-and-overview" TargetMode="External"/><Relationship Id="rId7" Type="http://schemas.openxmlformats.org/officeDocument/2006/relationships/hyperlink" Target="https://www.nice.org.uk/guidance/cg87/resources/cg87-type-2-diabetes-newer-agents-a-partial-update-of-cg66-audit-support-clinical-criteria" TargetMode="External"/><Relationship Id="rId12" Type="http://schemas.openxmlformats.org/officeDocument/2006/relationships/hyperlink" Target="https://www.nice.org.uk/resource/QS6/html/p/qs6-diabetes-in-adults-cost-impact-and-commissioning-assessment?id=lxio74xw4a3ofvbkj4g2kcfyru" TargetMode="External"/><Relationship Id="rId2" Type="http://schemas.openxmlformats.org/officeDocument/2006/relationships/hyperlink" Target="https://www.nice.org.uk/Guidance/QS6" TargetMode="External"/><Relationship Id="rId1" Type="http://schemas.openxmlformats.org/officeDocument/2006/relationships/slideLayout" Target="../slideLayouts/slideLayout6.xml"/><Relationship Id="rId6" Type="http://schemas.openxmlformats.org/officeDocument/2006/relationships/hyperlink" Target="https://www.nice.org.uk/guidance/qs6/chapter/Quality-statement-1-Structured-education#definitions" TargetMode="External"/><Relationship Id="rId11" Type="http://schemas.openxmlformats.org/officeDocument/2006/relationships/hyperlink" Target="https://www.nice.org.uk/proxy/?sourceUrl=http://guidance.nice.org.uk/QS6/CommissionerSupport" TargetMode="External"/><Relationship Id="rId5" Type="http://schemas.openxmlformats.org/officeDocument/2006/relationships/hyperlink" Target="https://www.nice.org.uk/guidance/qs6/chapter/Quality-statement-1-Structured-education#what-the-quality-statement-means-for-each-audience" TargetMode="External"/><Relationship Id="rId15" Type="http://schemas.openxmlformats.org/officeDocument/2006/relationships/hyperlink" Target="http://arms.evidence.nhs.uk/resources/qipp/899091/attachment" TargetMode="External"/><Relationship Id="rId10" Type="http://schemas.openxmlformats.org/officeDocument/2006/relationships/hyperlink" Target="https://www.nice.org.uk/guidance/QS6/chapter/Using-the-quality-standard#commissioning-support-and-information-for-patients" TargetMode="External"/><Relationship Id="rId4" Type="http://schemas.openxmlformats.org/officeDocument/2006/relationships/hyperlink" Target="https://www.nice.org.uk/guidance/qs6/chapter/Quality-statement-1-Structured-education" TargetMode="External"/><Relationship Id="rId9" Type="http://schemas.openxmlformats.org/officeDocument/2006/relationships/hyperlink" Target="https://www.nice.org.uk/guidance/QS6/chapter/Using-the-quality-standard" TargetMode="External"/><Relationship Id="rId14" Type="http://schemas.openxmlformats.org/officeDocument/2006/relationships/hyperlink" Target="https://www.evidence.nhs.u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Commissioner Scenario 3.3</a:t>
            </a:r>
            <a:endParaRPr lang="en-GB" dirty="0"/>
          </a:p>
        </p:txBody>
      </p:sp>
      <p:pic>
        <p:nvPicPr>
          <p:cNvPr id="4" name="Picture 2" descr="http://www.liverpoolccg.nhs.uk/Library/01_Images/About_us/Governing_Body_members/Simon_Bowe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78"/>
            <a:ext cx="1699456" cy="24719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51651" y="1340768"/>
            <a:ext cx="4394857" cy="369332"/>
          </a:xfrm>
          <a:prstGeom prst="rect">
            <a:avLst/>
          </a:prstGeom>
        </p:spPr>
        <p:txBody>
          <a:bodyPr wrap="none">
            <a:spAutoFit/>
          </a:bodyPr>
          <a:lstStyle/>
          <a:p>
            <a:pPr lvl="0"/>
            <a:r>
              <a:rPr lang="en-GB" b="1" dirty="0">
                <a:solidFill>
                  <a:prstClr val="black"/>
                </a:solidFill>
              </a:rPr>
              <a:t>Commissioning: Access to Quality Standards</a:t>
            </a:r>
          </a:p>
        </p:txBody>
      </p:sp>
      <p:sp>
        <p:nvSpPr>
          <p:cNvPr id="6" name="TextBox 5"/>
          <p:cNvSpPr txBox="1"/>
          <p:nvPr/>
        </p:nvSpPr>
        <p:spPr>
          <a:xfrm>
            <a:off x="2411760" y="2348878"/>
            <a:ext cx="6120679" cy="3970318"/>
          </a:xfrm>
          <a:prstGeom prst="rect">
            <a:avLst/>
          </a:prstGeom>
          <a:solidFill>
            <a:schemeClr val="bg1">
              <a:lumMod val="95000"/>
            </a:schemeClr>
          </a:solidFill>
          <a:ln w="19050">
            <a:solidFill>
              <a:schemeClr val="tx2"/>
            </a:solidFill>
          </a:ln>
        </p:spPr>
        <p:txBody>
          <a:bodyPr wrap="square" rtlCol="0">
            <a:spAutoFit/>
          </a:bodyPr>
          <a:lstStyle/>
          <a:p>
            <a:pPr marL="285750" indent="-285750">
              <a:buFont typeface="Arial" panose="020B0604020202020204" pitchFamily="34" charset="0"/>
              <a:buChar char="•"/>
            </a:pPr>
            <a:r>
              <a:rPr lang="en-GB" dirty="0" smtClean="0"/>
              <a:t>Stuart is leading the commissioning of adult care within a CCG. He is interested in outcomes that could be specified for local diabetes care and guidance on how to monitor the quality of commissioned services.</a:t>
            </a:r>
          </a:p>
          <a:p>
            <a:pPr marL="285750" indent="-285750">
              <a:buFont typeface="Arial" panose="020B0604020202020204" pitchFamily="34" charset="0"/>
              <a:buChar char="•"/>
            </a:pPr>
            <a:r>
              <a:rPr lang="en-GB" dirty="0" smtClean="0"/>
              <a:t>Stuart has looked at national benchmarking statistics for diabetes .</a:t>
            </a:r>
          </a:p>
          <a:p>
            <a:pPr marL="285750" indent="-285750">
              <a:buFont typeface="Arial" panose="020B0604020202020204" pitchFamily="34" charset="0"/>
              <a:buChar char="•"/>
            </a:pPr>
            <a:r>
              <a:rPr lang="en-GB" dirty="0" smtClean="0"/>
              <a:t>He has reviewed his area’s performance compared to his neighbouring areas and to others with a similar demographic.</a:t>
            </a:r>
          </a:p>
          <a:p>
            <a:pPr marL="285750" indent="-285750">
              <a:buFont typeface="Arial" panose="020B0604020202020204" pitchFamily="34" charset="0"/>
              <a:buChar char="•"/>
            </a:pPr>
            <a:r>
              <a:rPr lang="en-GB" dirty="0" smtClean="0"/>
              <a:t>He notes that some areas are doing better than his.</a:t>
            </a:r>
          </a:p>
          <a:p>
            <a:pPr marL="285750" indent="-285750">
              <a:buFont typeface="Arial" panose="020B0604020202020204" pitchFamily="34" charset="0"/>
              <a:buChar char="•"/>
            </a:pPr>
            <a:r>
              <a:rPr lang="en-GB" dirty="0" smtClean="0"/>
              <a:t>He looks at internal documents to review what services are currently being commissioned for diabetes in his area</a:t>
            </a:r>
          </a:p>
          <a:p>
            <a:pPr marL="285750" indent="-285750">
              <a:buFont typeface="Arial" panose="020B0604020202020204" pitchFamily="34" charset="0"/>
              <a:buChar char="•"/>
            </a:pPr>
            <a:r>
              <a:rPr lang="en-GB" dirty="0" smtClean="0"/>
              <a:t>He turns to NICE  for guidance.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37573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GB" sz="2400" b="1" dirty="0" smtClean="0"/>
              <a:t>Question: How difficult will it be to collect this information?</a:t>
            </a:r>
            <a:br>
              <a:rPr lang="en-GB" sz="2400" b="1" dirty="0" smtClean="0"/>
            </a:br>
            <a:r>
              <a:rPr lang="en-GB" sz="2400" dirty="0" smtClean="0"/>
              <a:t>He downloads the word document</a:t>
            </a:r>
            <a:endParaRPr lang="en-GB" sz="2400" dirty="0"/>
          </a:p>
        </p:txBody>
      </p:sp>
      <p:pic>
        <p:nvPicPr>
          <p:cNvPr id="1026" name="Picture 2" descr="C:\Users\adesimone\Documents\QSscreenshot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5" y="1196752"/>
            <a:ext cx="8208912" cy="4772397"/>
          </a:xfrm>
          <a:prstGeom prst="rect">
            <a:avLst/>
          </a:prstGeom>
          <a:noFill/>
          <a:extLst>
            <a:ext uri="{909E8E84-426E-40DD-AFC4-6F175D3DCCD1}">
              <a14:hiddenFill xmlns:a14="http://schemas.microsoft.com/office/drawing/2010/main">
                <a:solidFill>
                  <a:srgbClr val="FFFFFF"/>
                </a:solidFill>
              </a14:hiddenFill>
            </a:ext>
          </a:extLst>
        </p:spPr>
      </p:pic>
      <p:sp>
        <p:nvSpPr>
          <p:cNvPr id="5" name="Oval Callout 4"/>
          <p:cNvSpPr/>
          <p:nvPr/>
        </p:nvSpPr>
        <p:spPr>
          <a:xfrm>
            <a:off x="6300192" y="5969149"/>
            <a:ext cx="2520280" cy="720080"/>
          </a:xfrm>
          <a:prstGeom prst="wedgeEllipseCallout">
            <a:avLst>
              <a:gd name="adj1" fmla="val -101017"/>
              <a:gd name="adj2" fmla="val -2035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Word document</a:t>
            </a:r>
            <a:endParaRPr lang="en-GB" sz="1200" b="1" dirty="0"/>
          </a:p>
        </p:txBody>
      </p:sp>
    </p:spTree>
    <p:extLst>
      <p:ext uri="{BB962C8B-B14F-4D97-AF65-F5344CB8AC3E}">
        <p14:creationId xmlns:p14="http://schemas.microsoft.com/office/powerpoint/2010/main" val="3356611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esimone\Documents\QSscreenshot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13" y="764704"/>
            <a:ext cx="7392987" cy="5143103"/>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5" name="Oval Callout 4"/>
          <p:cNvSpPr/>
          <p:nvPr/>
        </p:nvSpPr>
        <p:spPr>
          <a:xfrm>
            <a:off x="6300192" y="6091858"/>
            <a:ext cx="2520280" cy="720080"/>
          </a:xfrm>
          <a:prstGeom prst="wedgeEllipseCallout">
            <a:avLst>
              <a:gd name="adj1" fmla="val -105768"/>
              <a:gd name="adj2" fmla="val -750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Begins on p17</a:t>
            </a:r>
            <a:endParaRPr lang="en-GB" sz="1200" b="1" dirty="0"/>
          </a:p>
        </p:txBody>
      </p:sp>
      <p:sp>
        <p:nvSpPr>
          <p:cNvPr id="6" name="Oval Callout 5"/>
          <p:cNvSpPr/>
          <p:nvPr/>
        </p:nvSpPr>
        <p:spPr>
          <a:xfrm>
            <a:off x="5508104" y="0"/>
            <a:ext cx="2376264" cy="694726"/>
          </a:xfrm>
          <a:prstGeom prst="wedgeEllipseCallout">
            <a:avLst>
              <a:gd name="adj1" fmla="val -107417"/>
              <a:gd name="adj2" fmla="val 232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Links this to QS 6 statement 1</a:t>
            </a:r>
            <a:endParaRPr lang="en-GB" sz="1200" b="1" dirty="0"/>
          </a:p>
        </p:txBody>
      </p:sp>
      <p:sp>
        <p:nvSpPr>
          <p:cNvPr id="4" name="TextBox 3"/>
          <p:cNvSpPr txBox="1"/>
          <p:nvPr/>
        </p:nvSpPr>
        <p:spPr>
          <a:xfrm>
            <a:off x="971600" y="185207"/>
            <a:ext cx="4243467" cy="461665"/>
          </a:xfrm>
          <a:prstGeom prst="rect">
            <a:avLst/>
          </a:prstGeom>
          <a:noFill/>
        </p:spPr>
        <p:txBody>
          <a:bodyPr wrap="square" rtlCol="0">
            <a:spAutoFit/>
          </a:bodyPr>
          <a:lstStyle/>
          <a:p>
            <a:r>
              <a:rPr lang="en-GB" sz="2400" dirty="0" smtClean="0"/>
              <a:t>… and scrolls through it</a:t>
            </a:r>
            <a:endParaRPr lang="en-GB" sz="2400" dirty="0"/>
          </a:p>
        </p:txBody>
      </p:sp>
    </p:spTree>
    <p:extLst>
      <p:ext uri="{BB962C8B-B14F-4D97-AF65-F5344CB8AC3E}">
        <p14:creationId xmlns:p14="http://schemas.microsoft.com/office/powerpoint/2010/main" val="4176235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GB" sz="2800" b="1" dirty="0" smtClean="0"/>
              <a:t>Question: How  can we implement this in real life?</a:t>
            </a:r>
            <a:br>
              <a:rPr lang="en-GB" sz="2800" b="1" dirty="0" smtClean="0"/>
            </a:br>
            <a:r>
              <a:rPr lang="en-GB" sz="2400" dirty="0" smtClean="0"/>
              <a:t>He chooses the tab “using the quality standard”</a:t>
            </a:r>
            <a:endParaRPr lang="en-GB" sz="2400" dirty="0"/>
          </a:p>
        </p:txBody>
      </p:sp>
      <p:pic>
        <p:nvPicPr>
          <p:cNvPr id="2050" name="Picture 2" descr="C:\Users\adesimone\Documents\QSscreenshot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1433513"/>
            <a:ext cx="8545513" cy="3990975"/>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508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908" y="188640"/>
            <a:ext cx="8229600" cy="922114"/>
          </a:xfrm>
        </p:spPr>
        <p:txBody>
          <a:bodyPr>
            <a:noAutofit/>
          </a:bodyPr>
          <a:lstStyle/>
          <a:p>
            <a:r>
              <a:rPr lang="en-GB" sz="2400" b="1" dirty="0" smtClean="0"/>
              <a:t/>
            </a:r>
            <a:br>
              <a:rPr lang="en-GB" sz="2400" b="1" dirty="0" smtClean="0"/>
            </a:br>
            <a:r>
              <a:rPr lang="en-GB" sz="2400" b="1" dirty="0" smtClean="0"/>
              <a:t>Question: How much is this likely to cost to implement? Are there any tools to help me establish this?</a:t>
            </a:r>
            <a:br>
              <a:rPr lang="en-GB" sz="2400" b="1" dirty="0" smtClean="0"/>
            </a:br>
            <a:r>
              <a:rPr lang="en-GB" sz="2000" dirty="0" smtClean="0"/>
              <a:t>He clicks on the “support document” link</a:t>
            </a:r>
            <a:r>
              <a:rPr lang="en-GB" sz="2400" b="1" dirty="0" smtClean="0"/>
              <a:t/>
            </a:r>
            <a:br>
              <a:rPr lang="en-GB" sz="2400" b="1" dirty="0" smtClean="0"/>
            </a:br>
            <a:endParaRPr lang="en-GB" sz="2400" b="1" dirty="0"/>
          </a:p>
        </p:txBody>
      </p:sp>
      <p:pic>
        <p:nvPicPr>
          <p:cNvPr id="1026" name="Picture 2" descr="C:\Users\adesimone\Documents\QSscreenshot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268759"/>
            <a:ext cx="8280919" cy="3420273"/>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179512" y="4827352"/>
            <a:ext cx="8496944" cy="1815882"/>
          </a:xfrm>
          <a:prstGeom prst="rect">
            <a:avLst/>
          </a:prstGeom>
          <a:ln w="19050">
            <a:solidFill>
              <a:schemeClr val="accent1"/>
            </a:solidFill>
          </a:ln>
        </p:spPr>
        <p:txBody>
          <a:bodyPr wrap="square">
            <a:spAutoFit/>
          </a:bodyPr>
          <a:lstStyle/>
          <a:p>
            <a:r>
              <a:rPr lang="en-GB" sz="1600" dirty="0">
                <a:solidFill>
                  <a:srgbClr val="4A4A4A"/>
                </a:solidFill>
                <a:latin typeface="Lato"/>
              </a:rPr>
              <a:t>Commissioning support and information for patients</a:t>
            </a:r>
          </a:p>
          <a:p>
            <a:r>
              <a:rPr lang="en-GB" sz="1600" dirty="0">
                <a:solidFill>
                  <a:srgbClr val="4A4A4A"/>
                </a:solidFill>
                <a:latin typeface="Lato"/>
              </a:rPr>
              <a:t>NICE has produced a </a:t>
            </a:r>
            <a:r>
              <a:rPr lang="en-GB" sz="1600" dirty="0">
                <a:solidFill>
                  <a:srgbClr val="11779B"/>
                </a:solidFill>
                <a:latin typeface="Lato"/>
                <a:hlinkClick r:id="rId4"/>
              </a:rPr>
              <a:t>support document</a:t>
            </a:r>
            <a:r>
              <a:rPr lang="en-GB" sz="1600" dirty="0">
                <a:solidFill>
                  <a:srgbClr val="4A4A4A"/>
                </a:solidFill>
                <a:latin typeface="Lato"/>
              </a:rPr>
              <a:t> to help commissioners and others consider the commissioning implications and potential resource impact of this quality standard. Full </a:t>
            </a:r>
            <a:r>
              <a:rPr lang="en-GB" sz="1600" dirty="0">
                <a:solidFill>
                  <a:srgbClr val="11779B"/>
                </a:solidFill>
                <a:latin typeface="Lato"/>
                <a:hlinkClick r:id="rId5"/>
              </a:rPr>
              <a:t>guides for commissioners</a:t>
            </a:r>
            <a:r>
              <a:rPr lang="en-GB" sz="1600" dirty="0">
                <a:solidFill>
                  <a:srgbClr val="4A4A4A"/>
                </a:solidFill>
                <a:latin typeface="Lato"/>
              </a:rPr>
              <a:t> on foot care services for people with diabetes, insulin pump therapy services and patient education programmes for people with type 2 diabetes are also available. </a:t>
            </a:r>
            <a:r>
              <a:rPr lang="en-GB" sz="1600" dirty="0">
                <a:solidFill>
                  <a:srgbClr val="11779B"/>
                </a:solidFill>
                <a:latin typeface="Lato"/>
                <a:hlinkClick r:id="rId6"/>
              </a:rPr>
              <a:t>Information for patients</a:t>
            </a:r>
            <a:r>
              <a:rPr lang="en-GB" sz="1600" dirty="0">
                <a:solidFill>
                  <a:srgbClr val="4A4A4A"/>
                </a:solidFill>
                <a:latin typeface="Lato"/>
              </a:rPr>
              <a:t> using the quality standard is also available on the NICE website.</a:t>
            </a:r>
            <a:endParaRPr lang="en-GB" sz="1600" b="0" i="0" dirty="0">
              <a:solidFill>
                <a:srgbClr val="4A4A4A"/>
              </a:solidFill>
              <a:effectLst/>
              <a:latin typeface="Lato"/>
            </a:endParaRPr>
          </a:p>
        </p:txBody>
      </p:sp>
      <p:cxnSp>
        <p:nvCxnSpPr>
          <p:cNvPr id="8" name="Straight Arrow Connector 7"/>
          <p:cNvCxnSpPr/>
          <p:nvPr/>
        </p:nvCxnSpPr>
        <p:spPr>
          <a:xfrm flipH="1" flipV="1">
            <a:off x="7268751" y="3435459"/>
            <a:ext cx="1008112" cy="139189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9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esimone\Documents\QSscreensho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1" y="404665"/>
            <a:ext cx="7856788" cy="2880320"/>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graphicFrame>
        <p:nvGraphicFramePr>
          <p:cNvPr id="6" name="Table 5"/>
          <p:cNvGraphicFramePr>
            <a:graphicFrameLocks noGrp="1"/>
          </p:cNvGraphicFramePr>
          <p:nvPr>
            <p:extLst>
              <p:ext uri="{D42A27DB-BD31-4B8C-83A1-F6EECF244321}">
                <p14:modId xmlns:p14="http://schemas.microsoft.com/office/powerpoint/2010/main" val="3835385828"/>
              </p:ext>
            </p:extLst>
          </p:nvPr>
        </p:nvGraphicFramePr>
        <p:xfrm>
          <a:off x="251520" y="3355243"/>
          <a:ext cx="8435281" cy="2607687"/>
        </p:xfrm>
        <a:graphic>
          <a:graphicData uri="http://schemas.openxmlformats.org/drawingml/2006/table">
            <a:tbl>
              <a:tblPr/>
              <a:tblGrid>
                <a:gridCol w="843528"/>
                <a:gridCol w="7591753"/>
              </a:tblGrid>
              <a:tr h="2607687">
                <a:tc>
                  <a:txBody>
                    <a:bodyPr/>
                    <a:lstStyle/>
                    <a:p>
                      <a:pPr algn="l"/>
                      <a:endParaRPr lang="en-GB" dirty="0"/>
                    </a:p>
                  </a:txBody>
                  <a:tcPr marL="38100" marR="38100" marT="38100" marB="38100">
                    <a:lnL>
                      <a:noFill/>
                    </a:lnL>
                    <a:lnR>
                      <a:noFill/>
                    </a:lnR>
                    <a:lnT>
                      <a:noFill/>
                    </a:lnT>
                    <a:lnB>
                      <a:noFill/>
                    </a:lnB>
                  </a:tcPr>
                </a:tc>
                <a:tc>
                  <a:txBody>
                    <a:bodyPr/>
                    <a:lstStyle/>
                    <a:p>
                      <a:pPr algn="l"/>
                      <a:r>
                        <a:rPr lang="en-GB" u="none" strike="noStrike" dirty="0">
                          <a:solidFill>
                            <a:srgbClr val="11779B"/>
                          </a:solidFill>
                          <a:effectLst/>
                          <a:hlinkClick r:id="rId4"/>
                        </a:rPr>
                        <a:t>QS6 Diabetes in adults: cost impact and commissioning assessment</a:t>
                      </a:r>
                      <a:r>
                        <a:rPr lang="en-GB" dirty="0"/>
                        <a:t/>
                      </a:r>
                      <a:br>
                        <a:rPr lang="en-GB" dirty="0"/>
                      </a:br>
                      <a:r>
                        <a:rPr lang="en-GB" dirty="0"/>
                        <a:t>01 April 2011 </a:t>
                      </a:r>
                      <a:br>
                        <a:rPr lang="en-GB" dirty="0"/>
                      </a:br>
                      <a:r>
                        <a:rPr lang="en-GB" dirty="0"/>
                        <a:t>(400.25 Kb 56 sec) </a:t>
                      </a:r>
                    </a:p>
                  </a:txBody>
                  <a:tcPr marL="38100" marR="38100" marT="38100" marB="38100">
                    <a:lnL>
                      <a:noFill/>
                    </a:lnL>
                    <a:lnR>
                      <a:noFill/>
                    </a:lnR>
                    <a:lnT>
                      <a:noFill/>
                    </a:lnT>
                    <a:lnB>
                      <a:noFill/>
                    </a:lnB>
                  </a:tcPr>
                </a:tc>
              </a:tr>
            </a:tbl>
          </a:graphicData>
        </a:graphic>
      </p:graphicFrame>
      <p:sp>
        <p:nvSpPr>
          <p:cNvPr id="7" name="Rectangle 6"/>
          <p:cNvSpPr>
            <a:spLocks noChangeArrowheads="1"/>
          </p:cNvSpPr>
          <p:nvPr/>
        </p:nvSpPr>
        <p:spPr bwMode="auto">
          <a:xfrm>
            <a:off x="457201" y="4019102"/>
            <a:ext cx="8003231" cy="2417270"/>
          </a:xfrm>
          <a:prstGeom prst="rect">
            <a:avLst/>
          </a:prstGeom>
          <a:solidFill>
            <a:srgbClr val="F6F6F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2046" rIns="0" bIns="92046"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700" b="0" i="0" u="none" strike="noStrike" cap="none" normalizeH="0" baseline="0" dirty="0" smtClean="0">
                <a:ln>
                  <a:noFill/>
                </a:ln>
                <a:solidFill>
                  <a:srgbClr val="4A4A4A"/>
                </a:solidFill>
                <a:effectLst/>
                <a:latin typeface="Lato"/>
                <a:cs typeface="Arial" pitchFamily="34" charset="0"/>
              </a:rPr>
              <a:t>QS6 Diabetes in adults: cost impact and commissioning assessment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4A4A"/>
                </a:solidFill>
                <a:effectLst/>
                <a:latin typeface="Lato"/>
                <a:cs typeface="Arial" pitchFamily="34" charset="0"/>
              </a:rPr>
              <a:t>This assessment reviews the potential cost impact and implications for commissioners and service providers of the NICE quality standard for diabetes in adults.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4A4A"/>
                </a:solidFill>
                <a:effectLst/>
                <a:latin typeface="Lato"/>
                <a:cs typeface="Arial" pitchFamily="34" charset="0"/>
              </a:rPr>
              <a:t>It has been developed in conjunction with clinicians and reviewed by the Topic Expert Group for the quality standard.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4A4A4A"/>
                </a:solidFill>
                <a:effectLst/>
                <a:latin typeface="Lato"/>
                <a:cs typeface="Arial" pitchFamily="34" charset="0"/>
              </a:rPr>
              <a:t>Because each NHS community will have differing levels of compliance with the standard, the precise cost impact of each standard cannot be estimated at a national level. Cost impact should be assessed locally using the following commentary as a guide to areas that may need to be considered.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11779B"/>
                </a:solidFill>
                <a:effectLst/>
                <a:latin typeface="Lato"/>
                <a:cs typeface="Arial" pitchFamily="34" charset="0"/>
              </a:rPr>
              <a:t> </a:t>
            </a:r>
            <a:r>
              <a:rPr kumimoji="0" lang="en-US" altLang="en-US" sz="1900" b="0" i="0" u="none" strike="noStrike" cap="none" normalizeH="0" baseline="0" dirty="0" smtClean="0">
                <a:ln>
                  <a:noFill/>
                </a:ln>
                <a:solidFill>
                  <a:srgbClr val="11779B"/>
                </a:solidFill>
                <a:effectLst/>
                <a:latin typeface="Lato"/>
                <a:cs typeface="Arial" pitchFamily="34" charset="0"/>
              </a:rPr>
              <a:t> </a:t>
            </a:r>
            <a:r>
              <a:rPr kumimoji="0" lang="en-US" altLang="en-US" sz="1200" b="0" i="0" u="none" strike="noStrike" cap="none" normalizeH="0" baseline="0" dirty="0" smtClean="0">
                <a:ln>
                  <a:noFill/>
                </a:ln>
                <a:solidFill>
                  <a:srgbClr val="11779B"/>
                </a:solidFill>
                <a:effectLst/>
                <a:latin typeface="Lato"/>
                <a:cs typeface="Arial" pitchFamily="34" charset="0"/>
              </a:rPr>
              <a:t>      </a:t>
            </a:r>
          </a:p>
        </p:txBody>
      </p:sp>
      <p:pic>
        <p:nvPicPr>
          <p:cNvPr id="3079" name="Picture 7" descr="QS6 Diabetes in adults: cost impact and commissioning assessment&#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1" y="3347805"/>
            <a:ext cx="304800" cy="304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71600" y="35333"/>
            <a:ext cx="6696744" cy="369332"/>
          </a:xfrm>
          <a:prstGeom prst="rect">
            <a:avLst/>
          </a:prstGeom>
          <a:noFill/>
        </p:spPr>
        <p:txBody>
          <a:bodyPr wrap="square" rtlCol="0">
            <a:spAutoFit/>
          </a:bodyPr>
          <a:lstStyle/>
          <a:p>
            <a:r>
              <a:rPr lang="en-GB" dirty="0"/>
              <a:t> </a:t>
            </a:r>
            <a:r>
              <a:rPr lang="en-GB" dirty="0" smtClean="0"/>
              <a:t>… and opens the pdf document</a:t>
            </a:r>
            <a:endParaRPr lang="en-GB" dirty="0"/>
          </a:p>
        </p:txBody>
      </p:sp>
    </p:spTree>
    <p:extLst>
      <p:ext uri="{BB962C8B-B14F-4D97-AF65-F5344CB8AC3E}">
        <p14:creationId xmlns:p14="http://schemas.microsoft.com/office/powerpoint/2010/main" val="129311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adesimone\Documents\QSscreenshot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292679"/>
            <a:ext cx="3381375" cy="417195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100" name="Picture 4" descr="C:\Users\adesimone\Documents\QSscreenshot1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3771" y="1260376"/>
            <a:ext cx="3381375" cy="4191000"/>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7" name="Oval Callout 6"/>
          <p:cNvSpPr/>
          <p:nvPr/>
        </p:nvSpPr>
        <p:spPr>
          <a:xfrm>
            <a:off x="-108520" y="6105644"/>
            <a:ext cx="3240360" cy="720080"/>
          </a:xfrm>
          <a:prstGeom prst="wedgeEllipseCallout">
            <a:avLst>
              <a:gd name="adj1" fmla="val 61789"/>
              <a:gd name="adj2" fmla="val -1536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Information on resource implications does not start until p 7</a:t>
            </a:r>
            <a:endParaRPr lang="en-GB" sz="1400" b="1" dirty="0"/>
          </a:p>
        </p:txBody>
      </p:sp>
      <p:sp>
        <p:nvSpPr>
          <p:cNvPr id="8" name="Oval Callout 7"/>
          <p:cNvSpPr/>
          <p:nvPr/>
        </p:nvSpPr>
        <p:spPr>
          <a:xfrm>
            <a:off x="1043608" y="188640"/>
            <a:ext cx="3240360" cy="720080"/>
          </a:xfrm>
          <a:prstGeom prst="wedgeEllipseCallout">
            <a:avLst>
              <a:gd name="adj1" fmla="val 122258"/>
              <a:gd name="adj2" fmla="val 1109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Here is cost estimation for achieving quality statement 1</a:t>
            </a:r>
            <a:endParaRPr lang="en-GB" sz="1400" b="1" dirty="0"/>
          </a:p>
        </p:txBody>
      </p:sp>
      <p:sp>
        <p:nvSpPr>
          <p:cNvPr id="6" name="Oval Callout 5"/>
          <p:cNvSpPr/>
          <p:nvPr/>
        </p:nvSpPr>
        <p:spPr>
          <a:xfrm>
            <a:off x="4148783" y="5898004"/>
            <a:ext cx="3240360" cy="720080"/>
          </a:xfrm>
          <a:prstGeom prst="wedgeEllipseCallout">
            <a:avLst>
              <a:gd name="adj1" fmla="val -64189"/>
              <a:gd name="adj2" fmla="val -294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Text on how cost estimates were arrived at</a:t>
            </a:r>
            <a:endParaRPr lang="en-GB" sz="1400" b="1" dirty="0"/>
          </a:p>
        </p:txBody>
      </p:sp>
      <p:sp>
        <p:nvSpPr>
          <p:cNvPr id="2" name="TextBox 1"/>
          <p:cNvSpPr txBox="1"/>
          <p:nvPr/>
        </p:nvSpPr>
        <p:spPr>
          <a:xfrm>
            <a:off x="5220072" y="476672"/>
            <a:ext cx="3600400" cy="369332"/>
          </a:xfrm>
          <a:prstGeom prst="rect">
            <a:avLst/>
          </a:prstGeom>
          <a:noFill/>
        </p:spPr>
        <p:txBody>
          <a:bodyPr wrap="square" rtlCol="0">
            <a:spAutoFit/>
          </a:bodyPr>
          <a:lstStyle/>
          <a:p>
            <a:r>
              <a:rPr lang="en-GB" dirty="0" smtClean="0"/>
              <a:t>… and searches through……..</a:t>
            </a:r>
            <a:endParaRPr lang="en-GB" dirty="0"/>
          </a:p>
        </p:txBody>
      </p:sp>
    </p:spTree>
    <p:extLst>
      <p:ext uri="{BB962C8B-B14F-4D97-AF65-F5344CB8AC3E}">
        <p14:creationId xmlns:p14="http://schemas.microsoft.com/office/powerpoint/2010/main" val="358202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adesimone\Documents\QSscreenshot1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548680"/>
            <a:ext cx="3096343" cy="3712886"/>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pic>
        <p:nvPicPr>
          <p:cNvPr id="3075" name="Picture 3" descr="C:\Users\adesimone\Documents\QSscreenshot1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9689" y="592357"/>
            <a:ext cx="3384375" cy="3697809"/>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7" name="Oval Callout 6"/>
          <p:cNvSpPr/>
          <p:nvPr/>
        </p:nvSpPr>
        <p:spPr>
          <a:xfrm>
            <a:off x="5903640" y="404664"/>
            <a:ext cx="3060848" cy="720080"/>
          </a:xfrm>
          <a:prstGeom prst="wedgeEllipseCallout">
            <a:avLst>
              <a:gd name="adj1" fmla="val -8422"/>
              <a:gd name="adj2" fmla="val 2711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Repetition of  need to comply with five key criteria</a:t>
            </a:r>
            <a:endParaRPr lang="en-GB" sz="1400" b="1" dirty="0"/>
          </a:p>
        </p:txBody>
      </p:sp>
      <p:sp>
        <p:nvSpPr>
          <p:cNvPr id="8" name="Oval Callout 7"/>
          <p:cNvSpPr/>
          <p:nvPr/>
        </p:nvSpPr>
        <p:spPr>
          <a:xfrm>
            <a:off x="5720071" y="5799602"/>
            <a:ext cx="3240360" cy="720080"/>
          </a:xfrm>
          <a:prstGeom prst="wedgeEllipseCallout">
            <a:avLst>
              <a:gd name="adj1" fmla="val -37314"/>
              <a:gd name="adj2" fmla="val -387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Useful information for costing</a:t>
            </a:r>
            <a:endParaRPr lang="en-GB" sz="1400" b="1" dirty="0"/>
          </a:p>
        </p:txBody>
      </p:sp>
      <p:sp>
        <p:nvSpPr>
          <p:cNvPr id="6" name="Rectangle 5"/>
          <p:cNvSpPr/>
          <p:nvPr/>
        </p:nvSpPr>
        <p:spPr>
          <a:xfrm>
            <a:off x="461053" y="4437112"/>
            <a:ext cx="5407193" cy="2246769"/>
          </a:xfrm>
          <a:prstGeom prst="rect">
            <a:avLst/>
          </a:prstGeom>
          <a:ln w="19050">
            <a:solidFill>
              <a:schemeClr val="accent1"/>
            </a:solidFill>
          </a:ln>
        </p:spPr>
        <p:txBody>
          <a:bodyPr wrap="square">
            <a:spAutoFit/>
          </a:bodyPr>
          <a:lstStyle/>
          <a:p>
            <a:r>
              <a:rPr lang="en-GB" sz="1400" dirty="0"/>
              <a:t>Local areas may choose to purchase and deliver an ‘off-the-shelf’ education </a:t>
            </a:r>
            <a:r>
              <a:rPr lang="en-GB" sz="1400" dirty="0" smtClean="0"/>
              <a:t>programme </a:t>
            </a:r>
            <a:r>
              <a:rPr lang="en-GB" sz="1400" dirty="0"/>
              <a:t>or may choose to develop a local programme. NHS Diabetes </a:t>
            </a:r>
            <a:r>
              <a:rPr lang="en-GB" sz="1400" dirty="0" smtClean="0"/>
              <a:t>have </a:t>
            </a:r>
            <a:r>
              <a:rPr lang="en-GB" sz="1400" dirty="0"/>
              <a:t>provided a synopsis of the evidence base for off-the-shelf </a:t>
            </a:r>
            <a:r>
              <a:rPr lang="en-GB" sz="1400" dirty="0" smtClean="0"/>
              <a:t>packages and </a:t>
            </a:r>
            <a:r>
              <a:rPr lang="en-GB" sz="1400" dirty="0"/>
              <a:t>the Department of Health and Diabetes UK have produced a ‘</a:t>
            </a:r>
            <a:r>
              <a:rPr lang="en-GB" sz="1400" b="1" dirty="0">
                <a:solidFill>
                  <a:schemeClr val="tx2">
                    <a:lumMod val="60000"/>
                    <a:lumOff val="40000"/>
                  </a:schemeClr>
                </a:solidFill>
              </a:rPr>
              <a:t>Structured </a:t>
            </a:r>
            <a:r>
              <a:rPr lang="en-GB" sz="1400" b="1" dirty="0" smtClean="0">
                <a:solidFill>
                  <a:schemeClr val="tx2">
                    <a:lumMod val="60000"/>
                    <a:lumOff val="40000"/>
                  </a:schemeClr>
                </a:solidFill>
              </a:rPr>
              <a:t>diabetes </a:t>
            </a:r>
            <a:r>
              <a:rPr lang="en-GB" sz="1400" b="1" dirty="0">
                <a:solidFill>
                  <a:schemeClr val="tx2">
                    <a:lumMod val="60000"/>
                    <a:lumOff val="40000"/>
                  </a:schemeClr>
                </a:solidFill>
              </a:rPr>
              <a:t>education improvement tool</a:t>
            </a:r>
            <a:r>
              <a:rPr lang="en-GB" sz="1400" dirty="0"/>
              <a:t>’ which can be used to assess the quality of structured education programmes For further information on </a:t>
            </a:r>
            <a:r>
              <a:rPr lang="en-GB" sz="1400" dirty="0" smtClean="0"/>
              <a:t>commissioning </a:t>
            </a:r>
            <a:r>
              <a:rPr lang="en-GB" sz="1400" dirty="0"/>
              <a:t>a diabetes structured education service refer to the </a:t>
            </a:r>
            <a:r>
              <a:rPr lang="en-GB" sz="1400" b="1" dirty="0">
                <a:solidFill>
                  <a:schemeClr val="tx2">
                    <a:lumMod val="60000"/>
                    <a:lumOff val="40000"/>
                  </a:schemeClr>
                </a:solidFill>
              </a:rPr>
              <a:t>NICE </a:t>
            </a:r>
            <a:r>
              <a:rPr lang="en-GB" sz="1400" b="1" dirty="0" smtClean="0">
                <a:solidFill>
                  <a:schemeClr val="tx2">
                    <a:lumMod val="60000"/>
                    <a:lumOff val="40000"/>
                  </a:schemeClr>
                </a:solidFill>
              </a:rPr>
              <a:t>‘</a:t>
            </a:r>
            <a:r>
              <a:rPr lang="en-GB" sz="1400" b="1" dirty="0">
                <a:solidFill>
                  <a:schemeClr val="tx2">
                    <a:lumMod val="60000"/>
                    <a:lumOff val="40000"/>
                  </a:schemeClr>
                </a:solidFill>
              </a:rPr>
              <a:t>Patient education programme for people with type 2 diabetes commissioning </a:t>
            </a:r>
            <a:r>
              <a:rPr lang="en-GB" sz="1400" b="1" dirty="0" smtClean="0">
                <a:solidFill>
                  <a:schemeClr val="tx2">
                    <a:lumMod val="60000"/>
                    <a:lumOff val="40000"/>
                  </a:schemeClr>
                </a:solidFill>
              </a:rPr>
              <a:t>guide</a:t>
            </a:r>
            <a:r>
              <a:rPr lang="en-GB" sz="1400" b="1" dirty="0">
                <a:solidFill>
                  <a:schemeClr val="tx2">
                    <a:lumMod val="60000"/>
                    <a:lumOff val="40000"/>
                  </a:schemeClr>
                </a:solidFill>
              </a:rPr>
              <a:t>’ (incorporating a benchmarking tool).</a:t>
            </a:r>
          </a:p>
        </p:txBody>
      </p:sp>
      <p:cxnSp>
        <p:nvCxnSpPr>
          <p:cNvPr id="10" name="Straight Arrow Connector 9"/>
          <p:cNvCxnSpPr>
            <a:stCxn id="6" idx="0"/>
          </p:cNvCxnSpPr>
          <p:nvPr/>
        </p:nvCxnSpPr>
        <p:spPr>
          <a:xfrm flipV="1">
            <a:off x="3164650" y="2977740"/>
            <a:ext cx="1290349" cy="145937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705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52128"/>
          </a:xfrm>
        </p:spPr>
        <p:txBody>
          <a:bodyPr>
            <a:noAutofit/>
          </a:bodyPr>
          <a:lstStyle/>
          <a:p>
            <a:r>
              <a:rPr lang="en-GB" sz="2000" b="1" dirty="0" smtClean="0"/>
              <a:t>Question: show me some real life examples where this quality statement has been addressed successfully  in an area like mine?</a:t>
            </a:r>
            <a:br>
              <a:rPr lang="en-GB" sz="2000" b="1" dirty="0" smtClean="0"/>
            </a:br>
            <a:r>
              <a:rPr lang="en-GB" sz="2000" dirty="0" smtClean="0"/>
              <a:t>He finds the QUIPP example on the Evidence  web site</a:t>
            </a:r>
            <a:endParaRPr lang="en-GB" sz="2000" dirty="0"/>
          </a:p>
        </p:txBody>
      </p:sp>
      <p:pic>
        <p:nvPicPr>
          <p:cNvPr id="4099" name="Picture 3" descr="C:\Users\adesimone\Documents\QSscreenshot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1762125"/>
            <a:ext cx="6696743" cy="3333750"/>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1690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712968" cy="922114"/>
          </a:xfrm>
        </p:spPr>
        <p:txBody>
          <a:bodyPr>
            <a:noAutofit/>
          </a:bodyPr>
          <a:lstStyle/>
          <a:p>
            <a:r>
              <a:rPr lang="en-GB" sz="2800" b="1" dirty="0" smtClean="0"/>
              <a:t>Question: Where are the outcomes and savings data?</a:t>
            </a:r>
            <a:br>
              <a:rPr lang="en-GB" sz="2800" b="1" dirty="0" smtClean="0"/>
            </a:br>
            <a:r>
              <a:rPr lang="en-GB" sz="2400" dirty="0" smtClean="0"/>
              <a:t>He looks through the document to locate the data that interest him</a:t>
            </a:r>
            <a:r>
              <a:rPr lang="en-GB" sz="2800" dirty="0" smtClean="0"/>
              <a:t>.</a:t>
            </a:r>
            <a:endParaRPr lang="en-GB" sz="2800" dirty="0"/>
          </a:p>
        </p:txBody>
      </p:sp>
      <p:pic>
        <p:nvPicPr>
          <p:cNvPr id="5122" name="Picture 2" descr="C:\Users\adesimone\Documents\QSscreenshot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87666"/>
            <a:ext cx="1676400" cy="4057650"/>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5123" name="Picture 3" descr="C:\Users\adesimone\Documents\QSscreenshot2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1353014"/>
            <a:ext cx="1638300" cy="4105275"/>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5124" name="Picture 4" descr="C:\Users\adesimone\Documents\QSscreenshot23.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1344803"/>
            <a:ext cx="1638300" cy="4143375"/>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sp>
        <p:nvSpPr>
          <p:cNvPr id="9" name="Oval Callout 8"/>
          <p:cNvSpPr/>
          <p:nvPr/>
        </p:nvSpPr>
        <p:spPr>
          <a:xfrm>
            <a:off x="6444207" y="1844824"/>
            <a:ext cx="2516223" cy="720080"/>
          </a:xfrm>
          <a:prstGeom prst="wedgeEllipseCallout">
            <a:avLst>
              <a:gd name="adj1" fmla="val -92126"/>
              <a:gd name="adj2" fmla="val -810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Savings information</a:t>
            </a:r>
            <a:endParaRPr lang="en-GB" sz="1400" b="1" dirty="0"/>
          </a:p>
        </p:txBody>
      </p:sp>
      <p:sp>
        <p:nvSpPr>
          <p:cNvPr id="10" name="Oval Callout 9"/>
          <p:cNvSpPr/>
          <p:nvPr/>
        </p:nvSpPr>
        <p:spPr>
          <a:xfrm>
            <a:off x="6572876" y="4768098"/>
            <a:ext cx="2516223" cy="720080"/>
          </a:xfrm>
          <a:prstGeom prst="wedgeEllipseCallout">
            <a:avLst>
              <a:gd name="adj1" fmla="val -83474"/>
              <a:gd name="adj2" fmla="val -2972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t>Outcome Information</a:t>
            </a:r>
            <a:endParaRPr lang="en-GB" sz="1400" b="1" dirty="0"/>
          </a:p>
        </p:txBody>
      </p:sp>
    </p:spTree>
    <p:extLst>
      <p:ext uri="{BB962C8B-B14F-4D97-AF65-F5344CB8AC3E}">
        <p14:creationId xmlns:p14="http://schemas.microsoft.com/office/powerpoint/2010/main" val="358094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Autofit/>
          </a:bodyPr>
          <a:lstStyle/>
          <a:p>
            <a:r>
              <a:rPr lang="en-GB" sz="3200" dirty="0" smtClean="0"/>
              <a:t>Sources of Information used by Commissioner</a:t>
            </a:r>
            <a:endParaRPr lang="en-GB" sz="3200" dirty="0"/>
          </a:p>
        </p:txBody>
      </p:sp>
      <p:sp>
        <p:nvSpPr>
          <p:cNvPr id="3" name="TextBox 2"/>
          <p:cNvSpPr txBox="1"/>
          <p:nvPr/>
        </p:nvSpPr>
        <p:spPr>
          <a:xfrm>
            <a:off x="899592" y="836712"/>
            <a:ext cx="7560840" cy="6309420"/>
          </a:xfrm>
          <a:prstGeom prst="rect">
            <a:avLst/>
          </a:prstGeom>
          <a:noFill/>
        </p:spPr>
        <p:txBody>
          <a:bodyPr wrap="square" rtlCol="0">
            <a:spAutoFit/>
          </a:bodyPr>
          <a:lstStyle/>
          <a:p>
            <a:pPr marL="285750" indent="-285750">
              <a:buFont typeface="Arial" panose="020B0604020202020204" pitchFamily="34" charset="0"/>
              <a:buChar char="•"/>
            </a:pPr>
            <a:r>
              <a:rPr lang="en-GB" sz="1600" dirty="0">
                <a:hlinkClick r:id="rId2"/>
              </a:rPr>
              <a:t>https://</a:t>
            </a:r>
            <a:r>
              <a:rPr lang="en-GB" sz="1600" dirty="0" smtClean="0">
                <a:hlinkClick r:id="rId2"/>
              </a:rPr>
              <a:t>www.nice.org.uk/Guidance/QS6</a:t>
            </a:r>
            <a:endParaRPr lang="en-GB" sz="1600" dirty="0" smtClean="0"/>
          </a:p>
          <a:p>
            <a:pPr marL="285750" indent="-285750">
              <a:buFont typeface="Arial" panose="020B0604020202020204" pitchFamily="34" charset="0"/>
              <a:buChar char="•"/>
            </a:pPr>
            <a:r>
              <a:rPr lang="en-GB" sz="1600" dirty="0">
                <a:hlinkClick r:id="rId3"/>
              </a:rPr>
              <a:t>https://</a:t>
            </a:r>
            <a:r>
              <a:rPr lang="en-GB" sz="1600" dirty="0" smtClean="0">
                <a:hlinkClick r:id="rId3"/>
              </a:rPr>
              <a:t>www.nice.org.uk/guidance/qs6/chapter/introduction-and-overview</a:t>
            </a:r>
            <a:endParaRPr lang="en-GB" sz="1600" dirty="0" smtClean="0"/>
          </a:p>
          <a:p>
            <a:pPr marL="285750" indent="-285750">
              <a:buFont typeface="Arial" panose="020B0604020202020204" pitchFamily="34" charset="0"/>
              <a:buChar char="•"/>
            </a:pPr>
            <a:r>
              <a:rPr lang="en-GB" sz="1600" dirty="0">
                <a:hlinkClick r:id="rId4"/>
              </a:rPr>
              <a:t>https://</a:t>
            </a:r>
            <a:r>
              <a:rPr lang="en-GB" sz="1600" dirty="0" smtClean="0">
                <a:hlinkClick r:id="rId4"/>
              </a:rPr>
              <a:t>www.nice.org.uk/guidance/qs6/chapter/Quality-statement-1-Structured-education</a:t>
            </a:r>
            <a:endParaRPr lang="en-GB" sz="1600" dirty="0" smtClean="0"/>
          </a:p>
          <a:p>
            <a:pPr marL="285750" indent="-285750">
              <a:buFont typeface="Arial" panose="020B0604020202020204" pitchFamily="34" charset="0"/>
              <a:buChar char="•"/>
            </a:pPr>
            <a:r>
              <a:rPr lang="en-GB" sz="1600" dirty="0">
                <a:hlinkClick r:id="rId5"/>
              </a:rPr>
              <a:t>https://</a:t>
            </a:r>
            <a:r>
              <a:rPr lang="en-GB" sz="1600" dirty="0" smtClean="0">
                <a:hlinkClick r:id="rId5"/>
              </a:rPr>
              <a:t>www.nice.org.uk/guidance/qs6/chapter/Quality-statement-1-Structured-education#what-the-quality-statement-means-for-each-audience</a:t>
            </a:r>
            <a:r>
              <a:rPr lang="en-GB" sz="1600" dirty="0" smtClean="0"/>
              <a:t> </a:t>
            </a:r>
          </a:p>
          <a:p>
            <a:pPr marL="285750" indent="-285750">
              <a:buFont typeface="Arial" panose="020B0604020202020204" pitchFamily="34" charset="0"/>
              <a:buChar char="•"/>
            </a:pPr>
            <a:r>
              <a:rPr lang="en-GB" sz="1600" dirty="0">
                <a:hlinkClick r:id="rId6"/>
              </a:rPr>
              <a:t>https://</a:t>
            </a:r>
            <a:r>
              <a:rPr lang="en-GB" sz="1600" dirty="0" smtClean="0">
                <a:hlinkClick r:id="rId6"/>
              </a:rPr>
              <a:t>www.nice.org.uk/guidance/qs6/chapter/Quality-statement-1-Structured-education#definitions</a:t>
            </a:r>
            <a:r>
              <a:rPr lang="en-GB" sz="1600" dirty="0" smtClean="0"/>
              <a:t> </a:t>
            </a:r>
          </a:p>
          <a:p>
            <a:pPr marL="285750" indent="-285750">
              <a:buFont typeface="Arial" panose="020B0604020202020204" pitchFamily="34" charset="0"/>
              <a:buChar char="•"/>
            </a:pPr>
            <a:r>
              <a:rPr lang="en-GB" sz="1600" dirty="0">
                <a:hlinkClick r:id="rId7"/>
              </a:rPr>
              <a:t>https://</a:t>
            </a:r>
            <a:r>
              <a:rPr lang="en-GB" sz="1600" dirty="0" smtClean="0">
                <a:hlinkClick r:id="rId7"/>
              </a:rPr>
              <a:t>www.nice.org.uk/guidance/cg87/resources/cg87-type-2-diabetes-newer-agents-a-partial-update-of-cg66-audit-support-clinical-criteria</a:t>
            </a:r>
            <a:r>
              <a:rPr lang="en-GB" sz="1600" dirty="0" smtClean="0"/>
              <a:t> </a:t>
            </a:r>
          </a:p>
          <a:p>
            <a:pPr marL="285750" indent="-285750">
              <a:buFont typeface="Arial" panose="020B0604020202020204" pitchFamily="34" charset="0"/>
              <a:buChar char="•"/>
            </a:pPr>
            <a:r>
              <a:rPr lang="en-GB" sz="1600" dirty="0">
                <a:hlinkClick r:id="rId8"/>
              </a:rPr>
              <a:t>https://</a:t>
            </a:r>
            <a:r>
              <a:rPr lang="en-GB" sz="1600" dirty="0" smtClean="0">
                <a:hlinkClick r:id="rId8"/>
              </a:rPr>
              <a:t>www.nice.org.uk/guidance/cg87/resources/cg87-type-2-diabetes-newer-agents-a-partial-update-of-cg66-audit-support-clinical-criteria2</a:t>
            </a:r>
            <a:r>
              <a:rPr lang="en-GB" sz="1600" dirty="0" smtClean="0"/>
              <a:t> </a:t>
            </a:r>
          </a:p>
          <a:p>
            <a:pPr marL="285750" indent="-285750">
              <a:buFont typeface="Arial" panose="020B0604020202020204" pitchFamily="34" charset="0"/>
              <a:buChar char="•"/>
            </a:pPr>
            <a:r>
              <a:rPr lang="en-GB" sz="1600" dirty="0"/>
              <a:t> </a:t>
            </a:r>
            <a:r>
              <a:rPr lang="en-GB" sz="1600" dirty="0">
                <a:hlinkClick r:id="rId9"/>
              </a:rPr>
              <a:t>https://</a:t>
            </a:r>
            <a:r>
              <a:rPr lang="en-GB" sz="1600" dirty="0" smtClean="0">
                <a:hlinkClick r:id="rId9"/>
              </a:rPr>
              <a:t>www.nice.org.uk/guidance/QS6/chapter/Using-the-quality-standard</a:t>
            </a:r>
            <a:r>
              <a:rPr lang="en-GB" sz="1600" dirty="0" smtClean="0"/>
              <a:t> </a:t>
            </a:r>
          </a:p>
          <a:p>
            <a:pPr marL="285750" indent="-285750">
              <a:buFont typeface="Arial" panose="020B0604020202020204" pitchFamily="34" charset="0"/>
              <a:buChar char="•"/>
            </a:pPr>
            <a:r>
              <a:rPr lang="en-GB" sz="1600" dirty="0">
                <a:hlinkClick r:id="rId10"/>
              </a:rPr>
              <a:t>https://</a:t>
            </a:r>
            <a:r>
              <a:rPr lang="en-GB" sz="1600" dirty="0" smtClean="0">
                <a:hlinkClick r:id="rId10"/>
              </a:rPr>
              <a:t>www.nice.org.uk/guidance/QS6/chapter/Using-the-quality-standard#commissioning-support-and-information-for-patients</a:t>
            </a:r>
            <a:r>
              <a:rPr lang="en-GB" sz="1600" dirty="0" smtClean="0"/>
              <a:t> </a:t>
            </a:r>
          </a:p>
          <a:p>
            <a:pPr marL="285750" indent="-285750">
              <a:buFont typeface="Arial" panose="020B0604020202020204" pitchFamily="34" charset="0"/>
              <a:buChar char="•"/>
            </a:pPr>
            <a:r>
              <a:rPr lang="en-GB" sz="1600" dirty="0">
                <a:hlinkClick r:id="rId11"/>
              </a:rPr>
              <a:t>https://www.nice.org.uk/proxy/?</a:t>
            </a:r>
            <a:r>
              <a:rPr lang="en-GB" sz="1600" dirty="0" smtClean="0">
                <a:hlinkClick r:id="rId11"/>
              </a:rPr>
              <a:t>sourceUrl=http%3a%2f%2fguidance.nice.org.uk%2fQS6%2fCommissionerSupport</a:t>
            </a:r>
            <a:r>
              <a:rPr lang="en-GB" sz="1600" dirty="0" smtClean="0"/>
              <a:t> </a:t>
            </a:r>
          </a:p>
          <a:p>
            <a:pPr marL="285750" indent="-285750">
              <a:buFont typeface="Arial" panose="020B0604020202020204" pitchFamily="34" charset="0"/>
              <a:buChar char="•"/>
            </a:pPr>
            <a:r>
              <a:rPr lang="en-GB" sz="1600" dirty="0">
                <a:hlinkClick r:id="rId12"/>
              </a:rPr>
              <a:t>https://</a:t>
            </a:r>
            <a:r>
              <a:rPr lang="en-GB" sz="1600" dirty="0" smtClean="0">
                <a:hlinkClick r:id="rId12"/>
              </a:rPr>
              <a:t>www.nice.org.uk/resource/QS6/html/p/qs6-diabetes-in-adults-cost-impact-and-commissioning-assessment?id=lxio74xw4a3ofvbkj4g2kcfyru</a:t>
            </a:r>
            <a:r>
              <a:rPr lang="en-GB" sz="1600" dirty="0" smtClean="0"/>
              <a:t> </a:t>
            </a:r>
          </a:p>
          <a:p>
            <a:pPr marL="285750" indent="-285750">
              <a:buFont typeface="Arial" panose="020B0604020202020204" pitchFamily="34" charset="0"/>
              <a:buChar char="•"/>
            </a:pPr>
            <a:r>
              <a:rPr lang="en-GB" sz="1600" dirty="0">
                <a:hlinkClick r:id="rId13"/>
              </a:rPr>
              <a:t>https://</a:t>
            </a:r>
            <a:r>
              <a:rPr lang="en-GB" sz="1600" dirty="0" smtClean="0">
                <a:hlinkClick r:id="rId13"/>
              </a:rPr>
              <a:t>www.nice.org.uk/guidance/qs6/resources/qs6-diabetes-in-adults-cost-impact-and-commissioning-assessment2</a:t>
            </a:r>
            <a:r>
              <a:rPr lang="en-GB" sz="1600" dirty="0" smtClean="0"/>
              <a:t> </a:t>
            </a:r>
          </a:p>
          <a:p>
            <a:pPr marL="285750" indent="-285750">
              <a:buFont typeface="Arial" panose="020B0604020202020204" pitchFamily="34" charset="0"/>
              <a:buChar char="•"/>
            </a:pPr>
            <a:r>
              <a:rPr lang="en-GB" sz="1600" dirty="0">
                <a:hlinkClick r:id="rId14"/>
              </a:rPr>
              <a:t>https://www.evidence.nhs.uk</a:t>
            </a:r>
            <a:r>
              <a:rPr lang="en-GB" sz="1600" dirty="0" smtClean="0">
                <a:hlinkClick r:id="rId14"/>
              </a:rPr>
              <a:t>/</a:t>
            </a:r>
            <a:r>
              <a:rPr lang="en-GB" sz="1600" dirty="0" smtClean="0"/>
              <a:t> </a:t>
            </a:r>
          </a:p>
          <a:p>
            <a:pPr marL="285750" indent="-285750">
              <a:buFont typeface="Arial" panose="020B0604020202020204" pitchFamily="34" charset="0"/>
              <a:buChar char="•"/>
            </a:pPr>
            <a:r>
              <a:rPr lang="en-GB" sz="1600" dirty="0">
                <a:hlinkClick r:id="rId15"/>
              </a:rPr>
              <a:t>http://</a:t>
            </a:r>
            <a:r>
              <a:rPr lang="en-GB" sz="1600" dirty="0" smtClean="0">
                <a:hlinkClick r:id="rId15"/>
              </a:rPr>
              <a:t>arms.evidence.nhs.uk/resources/qipp/899091/attachment</a:t>
            </a:r>
            <a:r>
              <a:rPr lang="en-GB" sz="1600" dirty="0" smtClean="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1717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008112"/>
          </a:xfrm>
        </p:spPr>
        <p:txBody>
          <a:bodyPr>
            <a:noAutofit/>
          </a:bodyPr>
          <a:lstStyle/>
          <a:p>
            <a:r>
              <a:rPr lang="en-GB" sz="2400" b="1" dirty="0" smtClean="0"/>
              <a:t>Question: what are the </a:t>
            </a:r>
            <a:r>
              <a:rPr lang="en-GB" sz="2400" b="1" dirty="0"/>
              <a:t>key areas we </a:t>
            </a:r>
            <a:r>
              <a:rPr lang="en-GB" sz="2400" b="1" dirty="0" smtClean="0"/>
              <a:t>need to focus </a:t>
            </a:r>
            <a:r>
              <a:rPr lang="en-GB" sz="2400" b="1" dirty="0"/>
              <a:t>on to improve outcomes for diabetes in </a:t>
            </a:r>
            <a:r>
              <a:rPr lang="en-GB" sz="2400" b="1" dirty="0" smtClean="0"/>
              <a:t>our area?</a:t>
            </a:r>
            <a:r>
              <a:rPr lang="en-GB" sz="2400" dirty="0" smtClean="0"/>
              <a:t/>
            </a:r>
            <a:br>
              <a:rPr lang="en-GB" sz="2400" dirty="0" smtClean="0"/>
            </a:br>
            <a:r>
              <a:rPr lang="en-GB" sz="2000" dirty="0" smtClean="0"/>
              <a:t>The home page for the Quality Standard starts with an overview</a:t>
            </a:r>
            <a:endParaRPr lang="en-GB" sz="2400" dirty="0"/>
          </a:p>
        </p:txBody>
      </p:sp>
      <p:pic>
        <p:nvPicPr>
          <p:cNvPr id="1026" name="Picture 2" descr="C:\Users\adesimone\Documents\QS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1481138"/>
            <a:ext cx="8650287" cy="3895725"/>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4" name="Oval Callout 3"/>
          <p:cNvSpPr/>
          <p:nvPr/>
        </p:nvSpPr>
        <p:spPr>
          <a:xfrm>
            <a:off x="467544" y="5661248"/>
            <a:ext cx="2376264" cy="848419"/>
          </a:xfrm>
          <a:prstGeom prst="wedgeEllipseCallout">
            <a:avLst>
              <a:gd name="adj1" fmla="val 41021"/>
              <a:gd name="adj2" fmla="val -4508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Overview is shown initially</a:t>
            </a:r>
            <a:endParaRPr lang="en-GB" sz="1400" dirty="0"/>
          </a:p>
        </p:txBody>
      </p:sp>
    </p:spTree>
    <p:extLst>
      <p:ext uri="{BB962C8B-B14F-4D97-AF65-F5344CB8AC3E}">
        <p14:creationId xmlns:p14="http://schemas.microsoft.com/office/powerpoint/2010/main" val="129595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GB" sz="3200" b="1" dirty="0" smtClean="0"/>
              <a:t>Question: which are the key areas? </a:t>
            </a:r>
            <a:r>
              <a:rPr lang="en-GB" sz="3200" dirty="0" smtClean="0"/>
              <a:t/>
            </a:r>
            <a:br>
              <a:rPr lang="en-GB" sz="3200" dirty="0" smtClean="0"/>
            </a:br>
            <a:r>
              <a:rPr lang="en-GB" sz="2400" dirty="0" smtClean="0"/>
              <a:t>He</a:t>
            </a:r>
            <a:r>
              <a:rPr lang="en-GB" sz="3200" dirty="0" smtClean="0"/>
              <a:t> </a:t>
            </a:r>
            <a:r>
              <a:rPr lang="en-GB" sz="2400" dirty="0" smtClean="0"/>
              <a:t>follows the link to the main quality standard</a:t>
            </a:r>
            <a:endParaRPr lang="en-GB" sz="2400" dirty="0"/>
          </a:p>
        </p:txBody>
      </p:sp>
      <p:pic>
        <p:nvPicPr>
          <p:cNvPr id="2050" name="Picture 2" descr="C:\Users\adesimone\Documents\QSscreensho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844824"/>
            <a:ext cx="8555037" cy="404812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
        <p:nvSpPr>
          <p:cNvPr id="4" name="Oval Callout 3"/>
          <p:cNvSpPr/>
          <p:nvPr/>
        </p:nvSpPr>
        <p:spPr>
          <a:xfrm>
            <a:off x="6804247" y="1359060"/>
            <a:ext cx="2002309" cy="773796"/>
          </a:xfrm>
          <a:prstGeom prst="wedgeEllipseCallout">
            <a:avLst>
              <a:gd name="adj1" fmla="val -96722"/>
              <a:gd name="adj2" fmla="val 1208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Introduction and overview of diabetes</a:t>
            </a:r>
            <a:endParaRPr lang="en-GB" sz="1400" dirty="0"/>
          </a:p>
        </p:txBody>
      </p:sp>
      <p:sp>
        <p:nvSpPr>
          <p:cNvPr id="6" name="Oval Callout 5"/>
          <p:cNvSpPr/>
          <p:nvPr/>
        </p:nvSpPr>
        <p:spPr>
          <a:xfrm>
            <a:off x="2771800" y="5892948"/>
            <a:ext cx="2376264" cy="848419"/>
          </a:xfrm>
          <a:prstGeom prst="wedgeEllipseCallout">
            <a:avLst>
              <a:gd name="adj1" fmla="val -91829"/>
              <a:gd name="adj2" fmla="val -121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Individual Quality statements listed  in side menu</a:t>
            </a:r>
            <a:endParaRPr lang="en-GB" sz="1400" dirty="0"/>
          </a:p>
        </p:txBody>
      </p:sp>
    </p:spTree>
    <p:extLst>
      <p:ext uri="{BB962C8B-B14F-4D97-AF65-F5344CB8AC3E}">
        <p14:creationId xmlns:p14="http://schemas.microsoft.com/office/powerpoint/2010/main" val="314925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775" y="260648"/>
            <a:ext cx="8409399" cy="634082"/>
          </a:xfrm>
        </p:spPr>
        <p:txBody>
          <a:bodyPr>
            <a:noAutofit/>
          </a:bodyPr>
          <a:lstStyle/>
          <a:p>
            <a:r>
              <a:rPr lang="en-GB" sz="2400" b="1" dirty="0" smtClean="0"/>
              <a:t>Question: What specifically should we be doing in each key area?</a:t>
            </a:r>
            <a:endParaRPr lang="en-GB" sz="2400" b="1" dirty="0"/>
          </a:p>
        </p:txBody>
      </p:sp>
      <p:pic>
        <p:nvPicPr>
          <p:cNvPr id="3074" name="Picture 2" descr="C:\Users\adesimone\Documents\QSscreenshot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1124744"/>
            <a:ext cx="8660705" cy="4361656"/>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sp>
        <p:nvSpPr>
          <p:cNvPr id="5" name="Oval Callout 4"/>
          <p:cNvSpPr/>
          <p:nvPr/>
        </p:nvSpPr>
        <p:spPr>
          <a:xfrm>
            <a:off x="6660232" y="2348880"/>
            <a:ext cx="2002309" cy="773796"/>
          </a:xfrm>
          <a:prstGeom prst="wedgeEllipseCallout">
            <a:avLst>
              <a:gd name="adj1" fmla="val -192406"/>
              <a:gd name="adj2" fmla="val 1264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Quality Statement</a:t>
            </a:r>
            <a:endParaRPr lang="en-GB" sz="1400" dirty="0"/>
          </a:p>
        </p:txBody>
      </p:sp>
      <p:sp>
        <p:nvSpPr>
          <p:cNvPr id="6" name="Oval Callout 5"/>
          <p:cNvSpPr/>
          <p:nvPr/>
        </p:nvSpPr>
        <p:spPr>
          <a:xfrm>
            <a:off x="6372201" y="1268760"/>
            <a:ext cx="1656184" cy="720080"/>
          </a:xfrm>
          <a:prstGeom prst="wedgeEllipseCallout">
            <a:avLst>
              <a:gd name="adj1" fmla="val -157732"/>
              <a:gd name="adj2" fmla="val 1496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Link to audience relevance</a:t>
            </a:r>
            <a:endParaRPr lang="en-GB" sz="1400" dirty="0"/>
          </a:p>
        </p:txBody>
      </p:sp>
    </p:spTree>
    <p:extLst>
      <p:ext uri="{BB962C8B-B14F-4D97-AF65-F5344CB8AC3E}">
        <p14:creationId xmlns:p14="http://schemas.microsoft.com/office/powerpoint/2010/main" val="2061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GB" sz="2400" b="1" dirty="0" smtClean="0"/>
              <a:t>Question: What should I as a commissioner specifically be doing to address this quality statement?</a:t>
            </a:r>
            <a:endParaRPr lang="en-GB" sz="2400" b="1" dirty="0"/>
          </a:p>
        </p:txBody>
      </p:sp>
      <p:sp>
        <p:nvSpPr>
          <p:cNvPr id="3" name="Rectangle 2"/>
          <p:cNvSpPr/>
          <p:nvPr/>
        </p:nvSpPr>
        <p:spPr>
          <a:xfrm>
            <a:off x="4355976" y="5085184"/>
            <a:ext cx="4572000" cy="1477328"/>
          </a:xfrm>
          <a:prstGeom prst="rect">
            <a:avLst/>
          </a:prstGeom>
          <a:ln w="19050">
            <a:solidFill>
              <a:schemeClr val="accent1"/>
            </a:solidFill>
          </a:ln>
        </p:spPr>
        <p:txBody>
          <a:bodyPr>
            <a:spAutoFit/>
          </a:bodyPr>
          <a:lstStyle/>
          <a:p>
            <a:r>
              <a:rPr lang="en-GB" b="1" dirty="0"/>
              <a:t>Commissioners</a:t>
            </a:r>
            <a:r>
              <a:rPr lang="en-GB" dirty="0"/>
              <a:t> ensure they commission structured educational programmes that fulfil nationally agreed criteria and are ongoing and accessible to people with diabetes and/or their carers.</a:t>
            </a:r>
          </a:p>
        </p:txBody>
      </p:sp>
      <p:pic>
        <p:nvPicPr>
          <p:cNvPr id="4098" name="Picture 2" descr="C:\Users\adesimone\Documents\QSscreenshot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1" y="1484784"/>
            <a:ext cx="6552728" cy="3312367"/>
          </a:xfrm>
          <a:prstGeom prst="rect">
            <a:avLst/>
          </a:prstGeom>
          <a:noFill/>
          <a:ln w="19050">
            <a:solidFill>
              <a:schemeClr val="accent1"/>
            </a:solidFill>
          </a:ln>
          <a:extLst>
            <a:ext uri="{909E8E84-426E-40DD-AFC4-6F175D3DCCD1}">
              <a14:hiddenFill xmlns:a14="http://schemas.microsoft.com/office/drawing/2010/main">
                <a:solidFill>
                  <a:srgbClr val="FFFFFF"/>
                </a:solidFill>
              </a14:hiddenFill>
            </a:ext>
          </a:extLst>
        </p:spPr>
      </p:pic>
      <p:cxnSp>
        <p:nvCxnSpPr>
          <p:cNvPr id="7" name="Straight Arrow Connector 6"/>
          <p:cNvCxnSpPr>
            <a:stCxn id="3" idx="0"/>
          </p:cNvCxnSpPr>
          <p:nvPr/>
        </p:nvCxnSpPr>
        <p:spPr>
          <a:xfrm flipH="1" flipV="1">
            <a:off x="4572000" y="2708920"/>
            <a:ext cx="2069976" cy="237626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78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8964488" cy="864096"/>
          </a:xfrm>
        </p:spPr>
        <p:txBody>
          <a:bodyPr>
            <a:noAutofit/>
          </a:bodyPr>
          <a:lstStyle/>
          <a:p>
            <a:r>
              <a:rPr lang="en-GB" sz="2400" b="1" dirty="0" smtClean="0"/>
              <a:t>Question: Where is the detail that will help me with understand this?</a:t>
            </a:r>
            <a:br>
              <a:rPr lang="en-GB" sz="2400" b="1" dirty="0" smtClean="0"/>
            </a:br>
            <a:r>
              <a:rPr lang="en-GB" sz="2400" b="1" dirty="0" smtClean="0"/>
              <a:t/>
            </a:r>
            <a:br>
              <a:rPr lang="en-GB" sz="2400" b="1" dirty="0" smtClean="0"/>
            </a:br>
            <a:r>
              <a:rPr lang="en-GB" sz="2400" dirty="0" smtClean="0"/>
              <a:t>He scrolls back up to the list of links at the top of the page</a:t>
            </a:r>
            <a:endParaRPr lang="en-GB" sz="2400" dirty="0"/>
          </a:p>
        </p:txBody>
      </p:sp>
      <p:pic>
        <p:nvPicPr>
          <p:cNvPr id="6146" name="Picture 2" descr="C:\Users\adesimone\Documents\QSscreenshot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808" y="1484784"/>
            <a:ext cx="8640381" cy="4143954"/>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sp>
        <p:nvSpPr>
          <p:cNvPr id="6" name="Oval Callout 5"/>
          <p:cNvSpPr/>
          <p:nvPr/>
        </p:nvSpPr>
        <p:spPr>
          <a:xfrm>
            <a:off x="251808" y="6105644"/>
            <a:ext cx="2304256" cy="491708"/>
          </a:xfrm>
          <a:prstGeom prst="wedgeEllipseCallout">
            <a:avLst>
              <a:gd name="adj1" fmla="val 49777"/>
              <a:gd name="adj2" fmla="val -630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Definitions</a:t>
            </a:r>
            <a:endParaRPr lang="en-GB" sz="1400" dirty="0"/>
          </a:p>
        </p:txBody>
      </p:sp>
    </p:spTree>
    <p:extLst>
      <p:ext uri="{BB962C8B-B14F-4D97-AF65-F5344CB8AC3E}">
        <p14:creationId xmlns:p14="http://schemas.microsoft.com/office/powerpoint/2010/main" val="139951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adesimone\Documents\QSscreenshot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149" y="620688"/>
            <a:ext cx="6364287" cy="5364460"/>
          </a:xfrm>
          <a:prstGeom prst="rect">
            <a:avLst/>
          </a:prstGeom>
          <a:noFill/>
          <a:ln w="19050">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sp>
        <p:nvSpPr>
          <p:cNvPr id="9" name="Oval Callout 8"/>
          <p:cNvSpPr/>
          <p:nvPr/>
        </p:nvSpPr>
        <p:spPr>
          <a:xfrm>
            <a:off x="0" y="794534"/>
            <a:ext cx="2304256" cy="491708"/>
          </a:xfrm>
          <a:prstGeom prst="wedgeEllipseCallout">
            <a:avLst>
              <a:gd name="adj1" fmla="val 57554"/>
              <a:gd name="adj2" fmla="val 1441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L</a:t>
            </a:r>
            <a:r>
              <a:rPr lang="en-GB" sz="1400" dirty="0" smtClean="0"/>
              <a:t>ist of key criteria</a:t>
            </a:r>
            <a:endParaRPr lang="en-GB" sz="1400" dirty="0"/>
          </a:p>
        </p:txBody>
      </p:sp>
      <p:sp>
        <p:nvSpPr>
          <p:cNvPr id="10" name="Oval Callout 9"/>
          <p:cNvSpPr/>
          <p:nvPr/>
        </p:nvSpPr>
        <p:spPr>
          <a:xfrm>
            <a:off x="20893" y="2811210"/>
            <a:ext cx="2304256" cy="491708"/>
          </a:xfrm>
          <a:prstGeom prst="wedgeEllipseCallout">
            <a:avLst>
              <a:gd name="adj1" fmla="val 53302"/>
              <a:gd name="adj2" fmla="val 188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External link to full criteria</a:t>
            </a:r>
            <a:endParaRPr lang="en-GB" sz="1400" dirty="0"/>
          </a:p>
        </p:txBody>
      </p:sp>
    </p:spTree>
    <p:extLst>
      <p:ext uri="{BB962C8B-B14F-4D97-AF65-F5344CB8AC3E}">
        <p14:creationId xmlns:p14="http://schemas.microsoft.com/office/powerpoint/2010/main" val="415788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GB" sz="2800" b="1" dirty="0" smtClean="0"/>
              <a:t>Question: How can I measure our baseline for this quality statement</a:t>
            </a:r>
            <a:endParaRPr lang="en-GB" sz="2800" b="1" dirty="0"/>
          </a:p>
        </p:txBody>
      </p:sp>
      <p:pic>
        <p:nvPicPr>
          <p:cNvPr id="7170" name="Picture 2" descr="C:\Users\adesimone\Documents\QSscreenshot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728787"/>
            <a:ext cx="6335713" cy="3400425"/>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
        <p:nvSpPr>
          <p:cNvPr id="4" name="Oval Callout 3"/>
          <p:cNvSpPr/>
          <p:nvPr/>
        </p:nvSpPr>
        <p:spPr>
          <a:xfrm>
            <a:off x="179512" y="903851"/>
            <a:ext cx="2304256" cy="491708"/>
          </a:xfrm>
          <a:prstGeom prst="wedgeEllipseCallout">
            <a:avLst>
              <a:gd name="adj1" fmla="val 36295"/>
              <a:gd name="adj2" fmla="val 2017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Structure Measure</a:t>
            </a:r>
            <a:endParaRPr lang="en-GB" sz="1400" dirty="0"/>
          </a:p>
        </p:txBody>
      </p:sp>
      <p:sp>
        <p:nvSpPr>
          <p:cNvPr id="5" name="Oval Callout 4"/>
          <p:cNvSpPr/>
          <p:nvPr/>
        </p:nvSpPr>
        <p:spPr>
          <a:xfrm>
            <a:off x="107504" y="6043127"/>
            <a:ext cx="3139752" cy="491708"/>
          </a:xfrm>
          <a:prstGeom prst="wedgeEllipseCallout">
            <a:avLst>
              <a:gd name="adj1" fmla="val 16123"/>
              <a:gd name="adj2" fmla="val -7834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t>Process Measures</a:t>
            </a:r>
            <a:endParaRPr lang="en-GB" sz="1400" dirty="0"/>
          </a:p>
        </p:txBody>
      </p:sp>
    </p:spTree>
    <p:extLst>
      <p:ext uri="{BB962C8B-B14F-4D97-AF65-F5344CB8AC3E}">
        <p14:creationId xmlns:p14="http://schemas.microsoft.com/office/powerpoint/2010/main" val="20723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244" y="260648"/>
            <a:ext cx="8229600" cy="504056"/>
          </a:xfrm>
        </p:spPr>
        <p:txBody>
          <a:bodyPr>
            <a:noAutofit/>
          </a:bodyPr>
          <a:lstStyle/>
          <a:p>
            <a:r>
              <a:rPr lang="en-GB" sz="2400" b="1" dirty="0" smtClean="0"/>
              <a:t/>
            </a:r>
            <a:br>
              <a:rPr lang="en-GB" sz="2400" b="1" dirty="0" smtClean="0"/>
            </a:br>
            <a:r>
              <a:rPr lang="en-GB" sz="2400" b="1" dirty="0" smtClean="0"/>
              <a:t>Question: Where should  we get the data for these measures?</a:t>
            </a:r>
            <a:br>
              <a:rPr lang="en-GB" sz="2400" b="1" dirty="0" smtClean="0"/>
            </a:br>
            <a:r>
              <a:rPr lang="en-GB" sz="2400" dirty="0" smtClean="0"/>
              <a:t>He follows the link to data source</a:t>
            </a:r>
            <a:r>
              <a:rPr lang="en-GB" sz="2800" b="1" dirty="0" smtClean="0"/>
              <a:t/>
            </a:r>
            <a:br>
              <a:rPr lang="en-GB" sz="2800" b="1" dirty="0" smtClean="0"/>
            </a:br>
            <a:endParaRPr lang="en-GB" sz="2800" b="1" dirty="0"/>
          </a:p>
        </p:txBody>
      </p:sp>
      <p:pic>
        <p:nvPicPr>
          <p:cNvPr id="8194" name="Picture 2" descr="C:\Users\adesimone\Documents\QSscreenshot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690387"/>
            <a:ext cx="6316663" cy="4133850"/>
          </a:xfrm>
          <a:prstGeom prst="rect">
            <a:avLst/>
          </a:prstGeom>
          <a:noFill/>
          <a:ln w="19050">
            <a:solidFill>
              <a:schemeClr val="tx2"/>
            </a:solidFill>
          </a:ln>
          <a:extLst>
            <a:ext uri="{909E8E84-426E-40DD-AFC4-6F175D3DCCD1}">
              <a14:hiddenFill xmlns:a14="http://schemas.microsoft.com/office/drawing/2010/main">
                <a:solidFill>
                  <a:srgbClr val="FFFFFF"/>
                </a:solidFill>
              </a14:hiddenFill>
            </a:ext>
          </a:extLst>
        </p:spPr>
      </p:pic>
      <p:sp>
        <p:nvSpPr>
          <p:cNvPr id="5" name="Oval Callout 4"/>
          <p:cNvSpPr/>
          <p:nvPr/>
        </p:nvSpPr>
        <p:spPr>
          <a:xfrm>
            <a:off x="107504" y="6021288"/>
            <a:ext cx="2520280" cy="720080"/>
          </a:xfrm>
          <a:prstGeom prst="wedgeEllipseCallout">
            <a:avLst>
              <a:gd name="adj1" fmla="val 45837"/>
              <a:gd name="adj2" fmla="val -1989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Data sources listed further down page and separate from measures</a:t>
            </a:r>
            <a:endParaRPr lang="en-GB" sz="1200" b="1" dirty="0"/>
          </a:p>
        </p:txBody>
      </p:sp>
      <p:sp>
        <p:nvSpPr>
          <p:cNvPr id="6" name="Oval Callout 5"/>
          <p:cNvSpPr/>
          <p:nvPr/>
        </p:nvSpPr>
        <p:spPr>
          <a:xfrm>
            <a:off x="0" y="764704"/>
            <a:ext cx="2614734" cy="1368152"/>
          </a:xfrm>
          <a:prstGeom prst="wedgeEllipseCallout">
            <a:avLst>
              <a:gd name="adj1" fmla="val 44110"/>
              <a:gd name="adj2" fmla="val 1018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t>What quality statement means for each audience and Source Guidance presented between measures and the data source  required to provide them</a:t>
            </a:r>
            <a:endParaRPr lang="en-GB" sz="1200" b="1" dirty="0"/>
          </a:p>
        </p:txBody>
      </p:sp>
    </p:spTree>
    <p:extLst>
      <p:ext uri="{BB962C8B-B14F-4D97-AF65-F5344CB8AC3E}">
        <p14:creationId xmlns:p14="http://schemas.microsoft.com/office/powerpoint/2010/main" val="2640207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4963</TotalTime>
  <Words>1571</Words>
  <Application>Microsoft Office PowerPoint</Application>
  <PresentationFormat>On-screen Show (4:3)</PresentationFormat>
  <Paragraphs>104</Paragraphs>
  <Slides>19</Slides>
  <Notes>17</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Commissioner Scenario 3.3</vt:lpstr>
      <vt:lpstr>Question: what are the key areas we need to focus on to improve outcomes for diabetes in our area? The home page for the Quality Standard starts with an overview</vt:lpstr>
      <vt:lpstr>Question: which are the key areas?  He follows the link to the main quality standard</vt:lpstr>
      <vt:lpstr>Question: What specifically should we be doing in each key area?</vt:lpstr>
      <vt:lpstr>Question: What should I as a commissioner specifically be doing to address this quality statement?</vt:lpstr>
      <vt:lpstr>Question: Where is the detail that will help me with understand this?  He scrolls back up to the list of links at the top of the page</vt:lpstr>
      <vt:lpstr>PowerPoint Presentation</vt:lpstr>
      <vt:lpstr>Question: How can I measure our baseline for this quality statement</vt:lpstr>
      <vt:lpstr> Question: Where should  we get the data for these measures? He follows the link to data source </vt:lpstr>
      <vt:lpstr>Question: How difficult will it be to collect this information? He downloads the word document</vt:lpstr>
      <vt:lpstr>PowerPoint Presentation</vt:lpstr>
      <vt:lpstr>Question: How  can we implement this in real life? He chooses the tab “using the quality standard”</vt:lpstr>
      <vt:lpstr> Question: How much is this likely to cost to implement? Are there any tools to help me establish this? He clicks on the “support document” link </vt:lpstr>
      <vt:lpstr>PowerPoint Presentation</vt:lpstr>
      <vt:lpstr>PowerPoint Presentation</vt:lpstr>
      <vt:lpstr>PowerPoint Presentation</vt:lpstr>
      <vt:lpstr>Question: show me some real life examples where this quality statement has been addressed successfully  in an area like mine? He finds the QUIPP example on the Evidence  web site</vt:lpstr>
      <vt:lpstr>Question: Where are the outcomes and savings data? He looks through the document to locate the data that interest him.</vt:lpstr>
      <vt:lpstr>Sources of Information used by Commissioner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Commissioner Scenario 3.3</dc:title>
  <dc:creator>Alison Desimone</dc:creator>
  <cp:lastModifiedBy>Andrew Mitchell</cp:lastModifiedBy>
  <cp:revision>51</cp:revision>
  <dcterms:created xsi:type="dcterms:W3CDTF">2014-07-16T11:58:58Z</dcterms:created>
  <dcterms:modified xsi:type="dcterms:W3CDTF">2014-08-20T13:32:19Z</dcterms:modified>
</cp:coreProperties>
</file>