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60" r:id="rId4"/>
    <p:sldId id="259" r:id="rId5"/>
    <p:sldId id="261" r:id="rId6"/>
    <p:sldId id="262" r:id="rId7"/>
    <p:sldId id="263" r:id="rId8"/>
    <p:sldId id="264" r:id="rId9"/>
    <p:sldId id="265" r:id="rId10"/>
    <p:sldId id="266" r:id="rId11"/>
    <p:sldId id="267" r:id="rId12"/>
    <p:sldId id="279" r:id="rId13"/>
    <p:sldId id="269" r:id="rId14"/>
    <p:sldId id="268" r:id="rId15"/>
    <p:sldId id="270" r:id="rId16"/>
    <p:sldId id="276" r:id="rId17"/>
    <p:sldId id="275" r:id="rId18"/>
    <p:sldId id="271" r:id="rId19"/>
    <p:sldId id="272"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89353" autoAdjust="0"/>
  </p:normalViewPr>
  <p:slideViewPr>
    <p:cSldViewPr>
      <p:cViewPr>
        <p:scale>
          <a:sx n="89" d="100"/>
          <a:sy n="89" d="100"/>
        </p:scale>
        <p:origin x="-148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B1841-0853-465E-8A60-3F8AB9E613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0531BD-3691-404F-B227-639F448CBFA4}">
      <dgm:prSet phldrT="[Text]"/>
      <dgm:spPr/>
      <dgm:t>
        <a:bodyPr/>
        <a:lstStyle/>
        <a:p>
          <a:r>
            <a:rPr lang="en-GB" dirty="0" smtClean="0"/>
            <a:t>Presenting Symptoms</a:t>
          </a:r>
          <a:endParaRPr lang="en-GB" dirty="0"/>
        </a:p>
      </dgm:t>
    </dgm:pt>
    <dgm:pt modelId="{7EF4837F-A030-49BB-A947-5805F4E1AA42}" type="parTrans" cxnId="{FAC0EB79-540D-4F4E-A8DD-F272264697AE}">
      <dgm:prSet/>
      <dgm:spPr/>
      <dgm:t>
        <a:bodyPr/>
        <a:lstStyle/>
        <a:p>
          <a:endParaRPr lang="en-GB"/>
        </a:p>
      </dgm:t>
    </dgm:pt>
    <dgm:pt modelId="{BA912271-5B79-42E8-AE06-EF7910376551}" type="sibTrans" cxnId="{FAC0EB79-540D-4F4E-A8DD-F272264697AE}">
      <dgm:prSet/>
      <dgm:spPr/>
      <dgm:t>
        <a:bodyPr/>
        <a:lstStyle/>
        <a:p>
          <a:endParaRPr lang="en-GB"/>
        </a:p>
      </dgm:t>
    </dgm:pt>
    <dgm:pt modelId="{4E1E1F43-204B-48D1-8A6B-989EA1CA5459}">
      <dgm:prSet phldrT="[Text]"/>
      <dgm:spPr/>
      <dgm:t>
        <a:bodyPr/>
        <a:lstStyle/>
        <a:p>
          <a:r>
            <a:rPr lang="en-GB" dirty="0" smtClean="0"/>
            <a:t>Vomiting</a:t>
          </a:r>
          <a:endParaRPr lang="en-GB" dirty="0"/>
        </a:p>
      </dgm:t>
    </dgm:pt>
    <dgm:pt modelId="{893BF4B7-0B0F-4E55-9183-68382F138BD9}" type="parTrans" cxnId="{49AE18C7-B645-4012-9678-AF66DAC5E4E8}">
      <dgm:prSet/>
      <dgm:spPr/>
      <dgm:t>
        <a:bodyPr/>
        <a:lstStyle/>
        <a:p>
          <a:endParaRPr lang="en-GB"/>
        </a:p>
      </dgm:t>
    </dgm:pt>
    <dgm:pt modelId="{A4119604-8700-4E58-B818-096F0B729CB0}" type="sibTrans" cxnId="{49AE18C7-B645-4012-9678-AF66DAC5E4E8}">
      <dgm:prSet/>
      <dgm:spPr/>
      <dgm:t>
        <a:bodyPr/>
        <a:lstStyle/>
        <a:p>
          <a:endParaRPr lang="en-GB"/>
        </a:p>
      </dgm:t>
    </dgm:pt>
    <dgm:pt modelId="{DCB6E7BC-0D59-4C8B-8FBE-1ADAAAA72C7D}">
      <dgm:prSet phldrT="[Text]"/>
      <dgm:spPr/>
      <dgm:t>
        <a:bodyPr/>
        <a:lstStyle/>
        <a:p>
          <a:r>
            <a:rPr lang="en-GB" dirty="0" smtClean="0"/>
            <a:t>Bloating</a:t>
          </a:r>
          <a:endParaRPr lang="en-GB" dirty="0"/>
        </a:p>
      </dgm:t>
    </dgm:pt>
    <dgm:pt modelId="{54E02B5A-C59C-4136-B2DB-3E6BE774249C}" type="parTrans" cxnId="{115F42CF-0E64-4138-BEBB-945A5A381843}">
      <dgm:prSet/>
      <dgm:spPr/>
      <dgm:t>
        <a:bodyPr/>
        <a:lstStyle/>
        <a:p>
          <a:endParaRPr lang="en-GB"/>
        </a:p>
      </dgm:t>
    </dgm:pt>
    <dgm:pt modelId="{7E3AD646-9DF9-43AE-BBDF-DB39C5996026}" type="sibTrans" cxnId="{115F42CF-0E64-4138-BEBB-945A5A381843}">
      <dgm:prSet/>
      <dgm:spPr/>
      <dgm:t>
        <a:bodyPr/>
        <a:lstStyle/>
        <a:p>
          <a:endParaRPr lang="en-GB"/>
        </a:p>
      </dgm:t>
    </dgm:pt>
    <dgm:pt modelId="{A37B311E-8E89-4599-BCBD-37AD6C9883D8}" type="pres">
      <dgm:prSet presAssocID="{9CEB1841-0853-465E-8A60-3F8AB9E61329}" presName="linear" presStyleCnt="0">
        <dgm:presLayoutVars>
          <dgm:animLvl val="lvl"/>
          <dgm:resizeHandles val="exact"/>
        </dgm:presLayoutVars>
      </dgm:prSet>
      <dgm:spPr/>
      <dgm:t>
        <a:bodyPr/>
        <a:lstStyle/>
        <a:p>
          <a:endParaRPr lang="en-GB"/>
        </a:p>
      </dgm:t>
    </dgm:pt>
    <dgm:pt modelId="{ABF4F9EE-7390-48FE-ABD8-652BBE529170}" type="pres">
      <dgm:prSet presAssocID="{C20531BD-3691-404F-B227-639F448CBFA4}" presName="parentText" presStyleLbl="node1" presStyleIdx="0" presStyleCnt="1" custScaleY="48224">
        <dgm:presLayoutVars>
          <dgm:chMax val="0"/>
          <dgm:bulletEnabled val="1"/>
        </dgm:presLayoutVars>
      </dgm:prSet>
      <dgm:spPr/>
      <dgm:t>
        <a:bodyPr/>
        <a:lstStyle/>
        <a:p>
          <a:endParaRPr lang="en-GB"/>
        </a:p>
      </dgm:t>
    </dgm:pt>
    <dgm:pt modelId="{B37535A3-DD9F-483D-8AFE-9408F2146B70}" type="pres">
      <dgm:prSet presAssocID="{C20531BD-3691-404F-B227-639F448CBFA4}" presName="childText" presStyleLbl="revTx" presStyleIdx="0" presStyleCnt="1">
        <dgm:presLayoutVars>
          <dgm:bulletEnabled val="1"/>
        </dgm:presLayoutVars>
      </dgm:prSet>
      <dgm:spPr/>
      <dgm:t>
        <a:bodyPr/>
        <a:lstStyle/>
        <a:p>
          <a:endParaRPr lang="en-GB"/>
        </a:p>
      </dgm:t>
    </dgm:pt>
  </dgm:ptLst>
  <dgm:cxnLst>
    <dgm:cxn modelId="{07250E90-DFC8-4180-9D31-742F4CFB5CFF}" type="presOf" srcId="{C20531BD-3691-404F-B227-639F448CBFA4}" destId="{ABF4F9EE-7390-48FE-ABD8-652BBE529170}" srcOrd="0" destOrd="0" presId="urn:microsoft.com/office/officeart/2005/8/layout/vList2"/>
    <dgm:cxn modelId="{FAC0EB79-540D-4F4E-A8DD-F272264697AE}" srcId="{9CEB1841-0853-465E-8A60-3F8AB9E61329}" destId="{C20531BD-3691-404F-B227-639F448CBFA4}" srcOrd="0" destOrd="0" parTransId="{7EF4837F-A030-49BB-A947-5805F4E1AA42}" sibTransId="{BA912271-5B79-42E8-AE06-EF7910376551}"/>
    <dgm:cxn modelId="{49AE18C7-B645-4012-9678-AF66DAC5E4E8}" srcId="{C20531BD-3691-404F-B227-639F448CBFA4}" destId="{4E1E1F43-204B-48D1-8A6B-989EA1CA5459}" srcOrd="0" destOrd="0" parTransId="{893BF4B7-0B0F-4E55-9183-68382F138BD9}" sibTransId="{A4119604-8700-4E58-B818-096F0B729CB0}"/>
    <dgm:cxn modelId="{B3DED686-74A3-4F65-9DA6-2CC3306F658D}" type="presOf" srcId="{4E1E1F43-204B-48D1-8A6B-989EA1CA5459}" destId="{B37535A3-DD9F-483D-8AFE-9408F2146B70}" srcOrd="0" destOrd="0" presId="urn:microsoft.com/office/officeart/2005/8/layout/vList2"/>
    <dgm:cxn modelId="{D23A4757-45FB-4A59-9A20-70ECB48CA22B}" type="presOf" srcId="{DCB6E7BC-0D59-4C8B-8FBE-1ADAAAA72C7D}" destId="{B37535A3-DD9F-483D-8AFE-9408F2146B70}" srcOrd="0" destOrd="1" presId="urn:microsoft.com/office/officeart/2005/8/layout/vList2"/>
    <dgm:cxn modelId="{2D3B041D-7D4D-4239-AAB0-868951C92F33}" type="presOf" srcId="{9CEB1841-0853-465E-8A60-3F8AB9E61329}" destId="{A37B311E-8E89-4599-BCBD-37AD6C9883D8}" srcOrd="0" destOrd="0" presId="urn:microsoft.com/office/officeart/2005/8/layout/vList2"/>
    <dgm:cxn modelId="{115F42CF-0E64-4138-BEBB-945A5A381843}" srcId="{C20531BD-3691-404F-B227-639F448CBFA4}" destId="{DCB6E7BC-0D59-4C8B-8FBE-1ADAAAA72C7D}" srcOrd="1" destOrd="0" parTransId="{54E02B5A-C59C-4136-B2DB-3E6BE774249C}" sibTransId="{7E3AD646-9DF9-43AE-BBDF-DB39C5996026}"/>
    <dgm:cxn modelId="{A9AD514E-7795-491E-B3CC-231662218653}" type="presParOf" srcId="{A37B311E-8E89-4599-BCBD-37AD6C9883D8}" destId="{ABF4F9EE-7390-48FE-ABD8-652BBE529170}" srcOrd="0" destOrd="0" presId="urn:microsoft.com/office/officeart/2005/8/layout/vList2"/>
    <dgm:cxn modelId="{31590A93-A979-4711-AE5B-9DB3566B9337}" type="presParOf" srcId="{A37B311E-8E89-4599-BCBD-37AD6C9883D8}" destId="{B37535A3-DD9F-483D-8AFE-9408F2146B70}" srcOrd="1" destOrd="0" presId="urn:microsoft.com/office/officeart/2005/8/layout/vList2"/>
  </dgm:cxnLst>
  <dgm:bg/>
  <dgm:whole>
    <a:ln w="25400">
      <a:solidFill>
        <a:schemeClr val="accent1">
          <a:shade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0E1DC1-6776-415F-8415-4A56490CABD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117CE116-4055-4353-B786-25A98E2054F0}">
      <dgm:prSet phldrT="[Text]"/>
      <dgm:spPr/>
      <dgm:t>
        <a:bodyPr/>
        <a:lstStyle/>
        <a:p>
          <a:r>
            <a:rPr lang="en-GB" dirty="0" smtClean="0"/>
            <a:t>Diagnosed conditions</a:t>
          </a:r>
          <a:endParaRPr lang="en-GB" dirty="0"/>
        </a:p>
      </dgm:t>
    </dgm:pt>
    <dgm:pt modelId="{A7835D46-9BB3-4177-90A1-509E8953D176}" type="parTrans" cxnId="{6A762D57-ABB9-46FC-A6A4-6C3708A3AC08}">
      <dgm:prSet/>
      <dgm:spPr/>
      <dgm:t>
        <a:bodyPr/>
        <a:lstStyle/>
        <a:p>
          <a:endParaRPr lang="en-GB"/>
        </a:p>
      </dgm:t>
    </dgm:pt>
    <dgm:pt modelId="{B240951E-AD03-4158-878B-CC33060CDFD9}" type="sibTrans" cxnId="{6A762D57-ABB9-46FC-A6A4-6C3708A3AC08}">
      <dgm:prSet/>
      <dgm:spPr/>
      <dgm:t>
        <a:bodyPr/>
        <a:lstStyle/>
        <a:p>
          <a:endParaRPr lang="en-GB"/>
        </a:p>
      </dgm:t>
    </dgm:pt>
    <dgm:pt modelId="{754452B0-7555-4E02-8130-B0EF7C61CB9E}">
      <dgm:prSet phldrT="[Text]"/>
      <dgm:spPr/>
      <dgm:t>
        <a:bodyPr/>
        <a:lstStyle/>
        <a:p>
          <a:r>
            <a:rPr lang="en-GB" dirty="0" smtClean="0"/>
            <a:t>Type 2 diabetes</a:t>
          </a:r>
          <a:endParaRPr lang="en-GB" dirty="0"/>
        </a:p>
      </dgm:t>
    </dgm:pt>
    <dgm:pt modelId="{FFB267C9-E3BB-4712-8C5B-4245CE0C10CE}" type="parTrans" cxnId="{C82AC74C-C3A5-49E4-AAC4-CE38402D7C4A}">
      <dgm:prSet/>
      <dgm:spPr/>
      <dgm:t>
        <a:bodyPr/>
        <a:lstStyle/>
        <a:p>
          <a:endParaRPr lang="en-GB"/>
        </a:p>
      </dgm:t>
    </dgm:pt>
    <dgm:pt modelId="{BF41BAD0-BD35-4415-BDC3-C3CC91D7EE67}" type="sibTrans" cxnId="{C82AC74C-C3A5-49E4-AAC4-CE38402D7C4A}">
      <dgm:prSet/>
      <dgm:spPr/>
      <dgm:t>
        <a:bodyPr/>
        <a:lstStyle/>
        <a:p>
          <a:endParaRPr lang="en-GB"/>
        </a:p>
      </dgm:t>
    </dgm:pt>
    <dgm:pt modelId="{94219F5D-4B6C-433F-AF18-FD1967075B57}">
      <dgm:prSet phldrT="[Text]"/>
      <dgm:spPr/>
      <dgm:t>
        <a:bodyPr/>
        <a:lstStyle/>
        <a:p>
          <a:r>
            <a:rPr lang="en-GB" dirty="0" smtClean="0"/>
            <a:t>Ischaemic heart disease</a:t>
          </a:r>
          <a:endParaRPr lang="en-GB" dirty="0"/>
        </a:p>
      </dgm:t>
    </dgm:pt>
    <dgm:pt modelId="{0AA7DD83-0ED6-497E-A97A-C98384D5DEA8}" type="parTrans" cxnId="{EB38C492-CC03-4DEB-95B1-EED2895AE51E}">
      <dgm:prSet/>
      <dgm:spPr/>
      <dgm:t>
        <a:bodyPr/>
        <a:lstStyle/>
        <a:p>
          <a:endParaRPr lang="en-GB"/>
        </a:p>
      </dgm:t>
    </dgm:pt>
    <dgm:pt modelId="{80A167C4-4655-42B1-97D6-46A951A5AFFD}" type="sibTrans" cxnId="{EB38C492-CC03-4DEB-95B1-EED2895AE51E}">
      <dgm:prSet/>
      <dgm:spPr/>
      <dgm:t>
        <a:bodyPr/>
        <a:lstStyle/>
        <a:p>
          <a:endParaRPr lang="en-GB"/>
        </a:p>
      </dgm:t>
    </dgm:pt>
    <dgm:pt modelId="{841AB011-1C42-4886-B2E2-F403ADCA55EF}">
      <dgm:prSet phldrT="[Text]"/>
      <dgm:spPr/>
      <dgm:t>
        <a:bodyPr/>
        <a:lstStyle/>
        <a:p>
          <a:r>
            <a:rPr lang="en-GB" dirty="0" smtClean="0"/>
            <a:t>Tests performed</a:t>
          </a:r>
          <a:endParaRPr lang="en-GB" dirty="0"/>
        </a:p>
      </dgm:t>
    </dgm:pt>
    <dgm:pt modelId="{B252B6C5-8743-480C-8B89-49F4B5A417F9}" type="parTrans" cxnId="{CB0C6BC3-4586-4BBB-8DC3-FF8D3E81A740}">
      <dgm:prSet/>
      <dgm:spPr/>
      <dgm:t>
        <a:bodyPr/>
        <a:lstStyle/>
        <a:p>
          <a:endParaRPr lang="en-GB"/>
        </a:p>
      </dgm:t>
    </dgm:pt>
    <dgm:pt modelId="{21958329-840C-4040-A0A9-74E70BDC1317}" type="sibTrans" cxnId="{CB0C6BC3-4586-4BBB-8DC3-FF8D3E81A740}">
      <dgm:prSet/>
      <dgm:spPr/>
      <dgm:t>
        <a:bodyPr/>
        <a:lstStyle/>
        <a:p>
          <a:endParaRPr lang="en-GB"/>
        </a:p>
      </dgm:t>
    </dgm:pt>
    <dgm:pt modelId="{03F0A294-2B78-470E-99F0-BE2AEB338785}">
      <dgm:prSet phldrT="[Text]"/>
      <dgm:spPr/>
      <dgm:t>
        <a:bodyPr/>
        <a:lstStyle/>
        <a:p>
          <a:r>
            <a:rPr lang="en-GB" dirty="0" smtClean="0"/>
            <a:t>Endoscopy</a:t>
          </a:r>
          <a:endParaRPr lang="en-GB" dirty="0"/>
        </a:p>
      </dgm:t>
    </dgm:pt>
    <dgm:pt modelId="{ADC55389-D766-4C0F-BD9C-E7D123FC09E1}" type="parTrans" cxnId="{10ACC894-12D9-48E9-BCC4-0EDB79EC2B63}">
      <dgm:prSet/>
      <dgm:spPr/>
      <dgm:t>
        <a:bodyPr/>
        <a:lstStyle/>
        <a:p>
          <a:endParaRPr lang="en-GB"/>
        </a:p>
      </dgm:t>
    </dgm:pt>
    <dgm:pt modelId="{E600C397-6B48-4822-A55E-C6A0090B9A98}" type="sibTrans" cxnId="{10ACC894-12D9-48E9-BCC4-0EDB79EC2B63}">
      <dgm:prSet/>
      <dgm:spPr/>
      <dgm:t>
        <a:bodyPr/>
        <a:lstStyle/>
        <a:p>
          <a:endParaRPr lang="en-GB"/>
        </a:p>
      </dgm:t>
    </dgm:pt>
    <dgm:pt modelId="{8880FD6D-AB08-4DD8-8C77-EBEC01DF49FE}">
      <dgm:prSet phldrT="[Text]"/>
      <dgm:spPr/>
      <dgm:t>
        <a:bodyPr/>
        <a:lstStyle/>
        <a:p>
          <a:r>
            <a:rPr lang="en-GB" dirty="0" smtClean="0"/>
            <a:t>Negative result. No malignancy detected</a:t>
          </a:r>
          <a:endParaRPr lang="en-GB" dirty="0"/>
        </a:p>
      </dgm:t>
    </dgm:pt>
    <dgm:pt modelId="{0CB534FE-58D7-4D5A-9449-1EAECC7F2009}" type="parTrans" cxnId="{38A5A11F-2AC9-4C7A-9184-BE27B778176D}">
      <dgm:prSet/>
      <dgm:spPr/>
      <dgm:t>
        <a:bodyPr/>
        <a:lstStyle/>
        <a:p>
          <a:endParaRPr lang="en-GB"/>
        </a:p>
      </dgm:t>
    </dgm:pt>
    <dgm:pt modelId="{7217CE36-BEA3-49A7-8AE5-AA647A7DB644}" type="sibTrans" cxnId="{38A5A11F-2AC9-4C7A-9184-BE27B778176D}">
      <dgm:prSet/>
      <dgm:spPr/>
      <dgm:t>
        <a:bodyPr/>
        <a:lstStyle/>
        <a:p>
          <a:endParaRPr lang="en-GB"/>
        </a:p>
      </dgm:t>
    </dgm:pt>
    <dgm:pt modelId="{35AE8239-33CD-4EAD-85AD-06082DFDE39B}">
      <dgm:prSet phldrT="[Text]"/>
      <dgm:spPr/>
      <dgm:t>
        <a:bodyPr/>
        <a:lstStyle/>
        <a:p>
          <a:r>
            <a:rPr lang="en-GB" dirty="0" smtClean="0"/>
            <a:t>Drugs prescribed</a:t>
          </a:r>
          <a:endParaRPr lang="en-GB" dirty="0"/>
        </a:p>
      </dgm:t>
    </dgm:pt>
    <dgm:pt modelId="{0D245387-8DD9-463E-A649-BED543C9BFB8}" type="parTrans" cxnId="{DB990D55-B660-4C2B-8D11-A251F77C7054}">
      <dgm:prSet/>
      <dgm:spPr/>
      <dgm:t>
        <a:bodyPr/>
        <a:lstStyle/>
        <a:p>
          <a:endParaRPr lang="en-GB"/>
        </a:p>
      </dgm:t>
    </dgm:pt>
    <dgm:pt modelId="{CC0F80DC-19BA-4FA1-8EC4-216E62090DBE}" type="sibTrans" cxnId="{DB990D55-B660-4C2B-8D11-A251F77C7054}">
      <dgm:prSet/>
      <dgm:spPr/>
      <dgm:t>
        <a:bodyPr/>
        <a:lstStyle/>
        <a:p>
          <a:endParaRPr lang="en-GB"/>
        </a:p>
      </dgm:t>
    </dgm:pt>
    <dgm:pt modelId="{3F3FEEB5-F72F-44C1-84EC-370E77DF624A}">
      <dgm:prSet phldrT="[Text]"/>
      <dgm:spPr/>
      <dgm:t>
        <a:bodyPr/>
        <a:lstStyle/>
        <a:p>
          <a:r>
            <a:rPr lang="en-GB" dirty="0" smtClean="0"/>
            <a:t>Drug Simvastatin to lower cholesterol  to manage ischaemic heart disease</a:t>
          </a:r>
          <a:endParaRPr lang="en-GB" dirty="0"/>
        </a:p>
      </dgm:t>
    </dgm:pt>
    <dgm:pt modelId="{CAABC61C-F754-4B36-BD29-26F44618828C}" type="parTrans" cxnId="{B060FFF6-8087-42C8-BF6F-0AD88B199035}">
      <dgm:prSet/>
      <dgm:spPr/>
      <dgm:t>
        <a:bodyPr/>
        <a:lstStyle/>
        <a:p>
          <a:endParaRPr lang="en-GB"/>
        </a:p>
      </dgm:t>
    </dgm:pt>
    <dgm:pt modelId="{32B9460F-B988-4919-AD87-580708374DC4}" type="sibTrans" cxnId="{B060FFF6-8087-42C8-BF6F-0AD88B199035}">
      <dgm:prSet/>
      <dgm:spPr/>
      <dgm:t>
        <a:bodyPr/>
        <a:lstStyle/>
        <a:p>
          <a:endParaRPr lang="en-GB"/>
        </a:p>
      </dgm:t>
    </dgm:pt>
    <dgm:pt modelId="{AFDEA401-7D70-4A45-B7B4-F6B7A4DC2346}" type="pres">
      <dgm:prSet presAssocID="{CC0E1DC1-6776-415F-8415-4A56490CABD4}" presName="Name0" presStyleCnt="0">
        <dgm:presLayoutVars>
          <dgm:dir/>
          <dgm:resizeHandles val="exact"/>
        </dgm:presLayoutVars>
      </dgm:prSet>
      <dgm:spPr/>
      <dgm:t>
        <a:bodyPr/>
        <a:lstStyle/>
        <a:p>
          <a:endParaRPr lang="en-GB"/>
        </a:p>
      </dgm:t>
    </dgm:pt>
    <dgm:pt modelId="{13DA57B6-1EAF-4EC2-9594-B6852D7EE143}" type="pres">
      <dgm:prSet presAssocID="{117CE116-4055-4353-B786-25A98E2054F0}" presName="node" presStyleLbl="node1" presStyleIdx="0" presStyleCnt="3" custLinFactX="12717" custLinFactNeighborX="100000" custLinFactNeighborY="553">
        <dgm:presLayoutVars>
          <dgm:bulletEnabled val="1"/>
        </dgm:presLayoutVars>
      </dgm:prSet>
      <dgm:spPr/>
      <dgm:t>
        <a:bodyPr/>
        <a:lstStyle/>
        <a:p>
          <a:endParaRPr lang="en-GB"/>
        </a:p>
      </dgm:t>
    </dgm:pt>
    <dgm:pt modelId="{F28666A2-9822-407A-BBD3-6A4734B49B05}" type="pres">
      <dgm:prSet presAssocID="{B240951E-AD03-4158-878B-CC33060CDFD9}" presName="sibTrans" presStyleCnt="0"/>
      <dgm:spPr/>
    </dgm:pt>
    <dgm:pt modelId="{091B85C2-7FC5-46DE-A2B5-1B4925C7936B}" type="pres">
      <dgm:prSet presAssocID="{841AB011-1C42-4886-B2E2-F403ADCA55EF}" presName="node" presStyleLbl="node1" presStyleIdx="1" presStyleCnt="3" custLinFactX="6428" custLinFactNeighborX="100000" custLinFactNeighborY="0">
        <dgm:presLayoutVars>
          <dgm:bulletEnabled val="1"/>
        </dgm:presLayoutVars>
      </dgm:prSet>
      <dgm:spPr/>
      <dgm:t>
        <a:bodyPr/>
        <a:lstStyle/>
        <a:p>
          <a:endParaRPr lang="en-GB"/>
        </a:p>
      </dgm:t>
    </dgm:pt>
    <dgm:pt modelId="{13C951BC-0992-41F7-B2EE-5F25893DA6D0}" type="pres">
      <dgm:prSet presAssocID="{21958329-840C-4040-A0A9-74E70BDC1317}" presName="sibTrans" presStyleCnt="0"/>
      <dgm:spPr/>
    </dgm:pt>
    <dgm:pt modelId="{E1F26E33-F91D-4C0C-B30B-C8DF2DA989E1}" type="pres">
      <dgm:prSet presAssocID="{35AE8239-33CD-4EAD-85AD-06082DFDE39B}" presName="node" presStyleLbl="node1" presStyleIdx="2" presStyleCnt="3" custLinFactX="10174" custLinFactNeighborX="100000" custLinFactNeighborY="0">
        <dgm:presLayoutVars>
          <dgm:bulletEnabled val="1"/>
        </dgm:presLayoutVars>
      </dgm:prSet>
      <dgm:spPr/>
      <dgm:t>
        <a:bodyPr/>
        <a:lstStyle/>
        <a:p>
          <a:endParaRPr lang="en-GB"/>
        </a:p>
      </dgm:t>
    </dgm:pt>
  </dgm:ptLst>
  <dgm:cxnLst>
    <dgm:cxn modelId="{1DE9574C-FDB3-4E32-82DF-F23480FA892D}" type="presOf" srcId="{117CE116-4055-4353-B786-25A98E2054F0}" destId="{13DA57B6-1EAF-4EC2-9594-B6852D7EE143}" srcOrd="0" destOrd="0" presId="urn:microsoft.com/office/officeart/2005/8/layout/hList6"/>
    <dgm:cxn modelId="{B060FFF6-8087-42C8-BF6F-0AD88B199035}" srcId="{35AE8239-33CD-4EAD-85AD-06082DFDE39B}" destId="{3F3FEEB5-F72F-44C1-84EC-370E77DF624A}" srcOrd="0" destOrd="0" parTransId="{CAABC61C-F754-4B36-BD29-26F44618828C}" sibTransId="{32B9460F-B988-4919-AD87-580708374DC4}"/>
    <dgm:cxn modelId="{38A5A11F-2AC9-4C7A-9184-BE27B778176D}" srcId="{841AB011-1C42-4886-B2E2-F403ADCA55EF}" destId="{8880FD6D-AB08-4DD8-8C77-EBEC01DF49FE}" srcOrd="1" destOrd="0" parTransId="{0CB534FE-58D7-4D5A-9449-1EAECC7F2009}" sibTransId="{7217CE36-BEA3-49A7-8AE5-AA647A7DB644}"/>
    <dgm:cxn modelId="{10ACC894-12D9-48E9-BCC4-0EDB79EC2B63}" srcId="{841AB011-1C42-4886-B2E2-F403ADCA55EF}" destId="{03F0A294-2B78-470E-99F0-BE2AEB338785}" srcOrd="0" destOrd="0" parTransId="{ADC55389-D766-4C0F-BD9C-E7D123FC09E1}" sibTransId="{E600C397-6B48-4822-A55E-C6A0090B9A98}"/>
    <dgm:cxn modelId="{6A762D57-ABB9-46FC-A6A4-6C3708A3AC08}" srcId="{CC0E1DC1-6776-415F-8415-4A56490CABD4}" destId="{117CE116-4055-4353-B786-25A98E2054F0}" srcOrd="0" destOrd="0" parTransId="{A7835D46-9BB3-4177-90A1-509E8953D176}" sibTransId="{B240951E-AD03-4158-878B-CC33060CDFD9}"/>
    <dgm:cxn modelId="{C82AC74C-C3A5-49E4-AAC4-CE38402D7C4A}" srcId="{117CE116-4055-4353-B786-25A98E2054F0}" destId="{754452B0-7555-4E02-8130-B0EF7C61CB9E}" srcOrd="0" destOrd="0" parTransId="{FFB267C9-E3BB-4712-8C5B-4245CE0C10CE}" sibTransId="{BF41BAD0-BD35-4415-BDC3-C3CC91D7EE67}"/>
    <dgm:cxn modelId="{896FC9A6-B785-42CC-8543-060688E2C77A}" type="presOf" srcId="{94219F5D-4B6C-433F-AF18-FD1967075B57}" destId="{13DA57B6-1EAF-4EC2-9594-B6852D7EE143}" srcOrd="0" destOrd="2" presId="urn:microsoft.com/office/officeart/2005/8/layout/hList6"/>
    <dgm:cxn modelId="{39DDA128-0FCB-4FFE-BD90-09DABB11678F}" type="presOf" srcId="{8880FD6D-AB08-4DD8-8C77-EBEC01DF49FE}" destId="{091B85C2-7FC5-46DE-A2B5-1B4925C7936B}" srcOrd="0" destOrd="2" presId="urn:microsoft.com/office/officeart/2005/8/layout/hList6"/>
    <dgm:cxn modelId="{306D03EA-8AFF-4D26-9E87-106D528FC502}" type="presOf" srcId="{841AB011-1C42-4886-B2E2-F403ADCA55EF}" destId="{091B85C2-7FC5-46DE-A2B5-1B4925C7936B}" srcOrd="0" destOrd="0" presId="urn:microsoft.com/office/officeart/2005/8/layout/hList6"/>
    <dgm:cxn modelId="{E583E877-BFFF-4E0B-8DC1-3C3ECA2259B7}" type="presOf" srcId="{03F0A294-2B78-470E-99F0-BE2AEB338785}" destId="{091B85C2-7FC5-46DE-A2B5-1B4925C7936B}" srcOrd="0" destOrd="1" presId="urn:microsoft.com/office/officeart/2005/8/layout/hList6"/>
    <dgm:cxn modelId="{320D21E1-AF97-4701-8848-7E7496736086}" type="presOf" srcId="{754452B0-7555-4E02-8130-B0EF7C61CB9E}" destId="{13DA57B6-1EAF-4EC2-9594-B6852D7EE143}" srcOrd="0" destOrd="1" presId="urn:microsoft.com/office/officeart/2005/8/layout/hList6"/>
    <dgm:cxn modelId="{D32CCD64-98B6-4C04-9523-154923CE39AC}" type="presOf" srcId="{CC0E1DC1-6776-415F-8415-4A56490CABD4}" destId="{AFDEA401-7D70-4A45-B7B4-F6B7A4DC2346}" srcOrd="0" destOrd="0" presId="urn:microsoft.com/office/officeart/2005/8/layout/hList6"/>
    <dgm:cxn modelId="{BC6B783B-E27D-43A6-96A8-C714AD859824}" type="presOf" srcId="{3F3FEEB5-F72F-44C1-84EC-370E77DF624A}" destId="{E1F26E33-F91D-4C0C-B30B-C8DF2DA989E1}" srcOrd="0" destOrd="1" presId="urn:microsoft.com/office/officeart/2005/8/layout/hList6"/>
    <dgm:cxn modelId="{EB38C492-CC03-4DEB-95B1-EED2895AE51E}" srcId="{117CE116-4055-4353-B786-25A98E2054F0}" destId="{94219F5D-4B6C-433F-AF18-FD1967075B57}" srcOrd="1" destOrd="0" parTransId="{0AA7DD83-0ED6-497E-A97A-C98384D5DEA8}" sibTransId="{80A167C4-4655-42B1-97D6-46A951A5AFFD}"/>
    <dgm:cxn modelId="{DB990D55-B660-4C2B-8D11-A251F77C7054}" srcId="{CC0E1DC1-6776-415F-8415-4A56490CABD4}" destId="{35AE8239-33CD-4EAD-85AD-06082DFDE39B}" srcOrd="2" destOrd="0" parTransId="{0D245387-8DD9-463E-A649-BED543C9BFB8}" sibTransId="{CC0F80DC-19BA-4FA1-8EC4-216E62090DBE}"/>
    <dgm:cxn modelId="{CB0C6BC3-4586-4BBB-8DC3-FF8D3E81A740}" srcId="{CC0E1DC1-6776-415F-8415-4A56490CABD4}" destId="{841AB011-1C42-4886-B2E2-F403ADCA55EF}" srcOrd="1" destOrd="0" parTransId="{B252B6C5-8743-480C-8B89-49F4B5A417F9}" sibTransId="{21958329-840C-4040-A0A9-74E70BDC1317}"/>
    <dgm:cxn modelId="{FC097E4F-402E-4493-A1E8-ABD7F9958F6D}" type="presOf" srcId="{35AE8239-33CD-4EAD-85AD-06082DFDE39B}" destId="{E1F26E33-F91D-4C0C-B30B-C8DF2DA989E1}" srcOrd="0" destOrd="0" presId="urn:microsoft.com/office/officeart/2005/8/layout/hList6"/>
    <dgm:cxn modelId="{8880C52C-DD4A-4B32-B6A6-FAA73F5E1A6D}" type="presParOf" srcId="{AFDEA401-7D70-4A45-B7B4-F6B7A4DC2346}" destId="{13DA57B6-1EAF-4EC2-9594-B6852D7EE143}" srcOrd="0" destOrd="0" presId="urn:microsoft.com/office/officeart/2005/8/layout/hList6"/>
    <dgm:cxn modelId="{21E1FA0D-8E87-42C7-91C9-9E5560B016E5}" type="presParOf" srcId="{AFDEA401-7D70-4A45-B7B4-F6B7A4DC2346}" destId="{F28666A2-9822-407A-BBD3-6A4734B49B05}" srcOrd="1" destOrd="0" presId="urn:microsoft.com/office/officeart/2005/8/layout/hList6"/>
    <dgm:cxn modelId="{BADCAF9E-B1BD-47D8-997C-AF40CB1D4457}" type="presParOf" srcId="{AFDEA401-7D70-4A45-B7B4-F6B7A4DC2346}" destId="{091B85C2-7FC5-46DE-A2B5-1B4925C7936B}" srcOrd="2" destOrd="0" presId="urn:microsoft.com/office/officeart/2005/8/layout/hList6"/>
    <dgm:cxn modelId="{6E945285-3186-4EBC-9E1A-6027F6B6468A}" type="presParOf" srcId="{AFDEA401-7D70-4A45-B7B4-F6B7A4DC2346}" destId="{13C951BC-0992-41F7-B2EE-5F25893DA6D0}" srcOrd="3" destOrd="0" presId="urn:microsoft.com/office/officeart/2005/8/layout/hList6"/>
    <dgm:cxn modelId="{C4D00D6B-6C55-4F96-82B3-54D2301DECD6}" type="presParOf" srcId="{AFDEA401-7D70-4A45-B7B4-F6B7A4DC2346}" destId="{E1F26E33-F91D-4C0C-B30B-C8DF2DA989E1}"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EB1841-0853-465E-8A60-3F8AB9E613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0531BD-3691-404F-B227-639F448CBFA4}">
      <dgm:prSet phldrT="[Text]"/>
      <dgm:spPr/>
      <dgm:t>
        <a:bodyPr/>
        <a:lstStyle/>
        <a:p>
          <a:r>
            <a:rPr lang="en-GB" dirty="0" smtClean="0"/>
            <a:t>Presenting Symptoms</a:t>
          </a:r>
          <a:endParaRPr lang="en-GB" dirty="0"/>
        </a:p>
      </dgm:t>
    </dgm:pt>
    <dgm:pt modelId="{7EF4837F-A030-49BB-A947-5805F4E1AA42}" type="parTrans" cxnId="{FAC0EB79-540D-4F4E-A8DD-F272264697AE}">
      <dgm:prSet/>
      <dgm:spPr/>
      <dgm:t>
        <a:bodyPr/>
        <a:lstStyle/>
        <a:p>
          <a:endParaRPr lang="en-GB"/>
        </a:p>
      </dgm:t>
    </dgm:pt>
    <dgm:pt modelId="{BA912271-5B79-42E8-AE06-EF7910376551}" type="sibTrans" cxnId="{FAC0EB79-540D-4F4E-A8DD-F272264697AE}">
      <dgm:prSet/>
      <dgm:spPr/>
      <dgm:t>
        <a:bodyPr/>
        <a:lstStyle/>
        <a:p>
          <a:endParaRPr lang="en-GB"/>
        </a:p>
      </dgm:t>
    </dgm:pt>
    <dgm:pt modelId="{4E1E1F43-204B-48D1-8A6B-989EA1CA5459}">
      <dgm:prSet phldrT="[Text]" custT="1"/>
      <dgm:spPr/>
      <dgm:t>
        <a:bodyPr/>
        <a:lstStyle/>
        <a:p>
          <a:r>
            <a:rPr lang="en-GB" sz="1400" dirty="0" smtClean="0"/>
            <a:t>Vomiting</a:t>
          </a:r>
          <a:endParaRPr lang="en-GB" sz="1400" dirty="0"/>
        </a:p>
      </dgm:t>
    </dgm:pt>
    <dgm:pt modelId="{893BF4B7-0B0F-4E55-9183-68382F138BD9}" type="parTrans" cxnId="{49AE18C7-B645-4012-9678-AF66DAC5E4E8}">
      <dgm:prSet/>
      <dgm:spPr/>
      <dgm:t>
        <a:bodyPr/>
        <a:lstStyle/>
        <a:p>
          <a:endParaRPr lang="en-GB"/>
        </a:p>
      </dgm:t>
    </dgm:pt>
    <dgm:pt modelId="{A4119604-8700-4E58-B818-096F0B729CB0}" type="sibTrans" cxnId="{49AE18C7-B645-4012-9678-AF66DAC5E4E8}">
      <dgm:prSet/>
      <dgm:spPr/>
      <dgm:t>
        <a:bodyPr/>
        <a:lstStyle/>
        <a:p>
          <a:endParaRPr lang="en-GB"/>
        </a:p>
      </dgm:t>
    </dgm:pt>
    <dgm:pt modelId="{DCB6E7BC-0D59-4C8B-8FBE-1ADAAAA72C7D}">
      <dgm:prSet phldrT="[Text]" custT="1"/>
      <dgm:spPr/>
      <dgm:t>
        <a:bodyPr/>
        <a:lstStyle/>
        <a:p>
          <a:r>
            <a:rPr lang="en-GB" sz="1400" dirty="0" smtClean="0"/>
            <a:t>Bloating</a:t>
          </a:r>
          <a:endParaRPr lang="en-GB" sz="1400" dirty="0"/>
        </a:p>
      </dgm:t>
    </dgm:pt>
    <dgm:pt modelId="{54E02B5A-C59C-4136-B2DB-3E6BE774249C}" type="parTrans" cxnId="{115F42CF-0E64-4138-BEBB-945A5A381843}">
      <dgm:prSet/>
      <dgm:spPr/>
      <dgm:t>
        <a:bodyPr/>
        <a:lstStyle/>
        <a:p>
          <a:endParaRPr lang="en-GB"/>
        </a:p>
      </dgm:t>
    </dgm:pt>
    <dgm:pt modelId="{7E3AD646-9DF9-43AE-BBDF-DB39C5996026}" type="sibTrans" cxnId="{115F42CF-0E64-4138-BEBB-945A5A381843}">
      <dgm:prSet/>
      <dgm:spPr/>
      <dgm:t>
        <a:bodyPr/>
        <a:lstStyle/>
        <a:p>
          <a:endParaRPr lang="en-GB"/>
        </a:p>
      </dgm:t>
    </dgm:pt>
    <dgm:pt modelId="{A37B311E-8E89-4599-BCBD-37AD6C9883D8}" type="pres">
      <dgm:prSet presAssocID="{9CEB1841-0853-465E-8A60-3F8AB9E61329}" presName="linear" presStyleCnt="0">
        <dgm:presLayoutVars>
          <dgm:animLvl val="lvl"/>
          <dgm:resizeHandles val="exact"/>
        </dgm:presLayoutVars>
      </dgm:prSet>
      <dgm:spPr/>
      <dgm:t>
        <a:bodyPr/>
        <a:lstStyle/>
        <a:p>
          <a:endParaRPr lang="en-GB"/>
        </a:p>
      </dgm:t>
    </dgm:pt>
    <dgm:pt modelId="{ABF4F9EE-7390-48FE-ABD8-652BBE529170}" type="pres">
      <dgm:prSet presAssocID="{C20531BD-3691-404F-B227-639F448CBFA4}" presName="parentText" presStyleLbl="node1" presStyleIdx="0" presStyleCnt="1" custScaleY="48224" custLinFactNeighborX="-870" custLinFactNeighborY="-20237">
        <dgm:presLayoutVars>
          <dgm:chMax val="0"/>
          <dgm:bulletEnabled val="1"/>
        </dgm:presLayoutVars>
      </dgm:prSet>
      <dgm:spPr/>
      <dgm:t>
        <a:bodyPr/>
        <a:lstStyle/>
        <a:p>
          <a:endParaRPr lang="en-GB"/>
        </a:p>
      </dgm:t>
    </dgm:pt>
    <dgm:pt modelId="{B37535A3-DD9F-483D-8AFE-9408F2146B70}" type="pres">
      <dgm:prSet presAssocID="{C20531BD-3691-404F-B227-639F448CBFA4}" presName="childText" presStyleLbl="revTx" presStyleIdx="0" presStyleCnt="1">
        <dgm:presLayoutVars>
          <dgm:bulletEnabled val="1"/>
        </dgm:presLayoutVars>
      </dgm:prSet>
      <dgm:spPr/>
      <dgm:t>
        <a:bodyPr/>
        <a:lstStyle/>
        <a:p>
          <a:endParaRPr lang="en-GB"/>
        </a:p>
      </dgm:t>
    </dgm:pt>
  </dgm:ptLst>
  <dgm:cxnLst>
    <dgm:cxn modelId="{FAC0EB79-540D-4F4E-A8DD-F272264697AE}" srcId="{9CEB1841-0853-465E-8A60-3F8AB9E61329}" destId="{C20531BD-3691-404F-B227-639F448CBFA4}" srcOrd="0" destOrd="0" parTransId="{7EF4837F-A030-49BB-A947-5805F4E1AA42}" sibTransId="{BA912271-5B79-42E8-AE06-EF7910376551}"/>
    <dgm:cxn modelId="{468CCE6C-0DF7-4666-B7E1-7984BD012ED5}" type="presOf" srcId="{C20531BD-3691-404F-B227-639F448CBFA4}" destId="{ABF4F9EE-7390-48FE-ABD8-652BBE529170}" srcOrd="0" destOrd="0" presId="urn:microsoft.com/office/officeart/2005/8/layout/vList2"/>
    <dgm:cxn modelId="{49AE18C7-B645-4012-9678-AF66DAC5E4E8}" srcId="{C20531BD-3691-404F-B227-639F448CBFA4}" destId="{4E1E1F43-204B-48D1-8A6B-989EA1CA5459}" srcOrd="0" destOrd="0" parTransId="{893BF4B7-0B0F-4E55-9183-68382F138BD9}" sibTransId="{A4119604-8700-4E58-B818-096F0B729CB0}"/>
    <dgm:cxn modelId="{591A2825-8ABB-4CF9-A031-D66B39912047}" type="presOf" srcId="{DCB6E7BC-0D59-4C8B-8FBE-1ADAAAA72C7D}" destId="{B37535A3-DD9F-483D-8AFE-9408F2146B70}" srcOrd="0" destOrd="1" presId="urn:microsoft.com/office/officeart/2005/8/layout/vList2"/>
    <dgm:cxn modelId="{0B9EBF43-353A-4D27-89BA-96225FEF860C}" type="presOf" srcId="{4E1E1F43-204B-48D1-8A6B-989EA1CA5459}" destId="{B37535A3-DD9F-483D-8AFE-9408F2146B70}" srcOrd="0" destOrd="0" presId="urn:microsoft.com/office/officeart/2005/8/layout/vList2"/>
    <dgm:cxn modelId="{1C5A98A9-B563-4C4A-974C-DFE03957DA0A}" type="presOf" srcId="{9CEB1841-0853-465E-8A60-3F8AB9E61329}" destId="{A37B311E-8E89-4599-BCBD-37AD6C9883D8}" srcOrd="0" destOrd="0" presId="urn:microsoft.com/office/officeart/2005/8/layout/vList2"/>
    <dgm:cxn modelId="{115F42CF-0E64-4138-BEBB-945A5A381843}" srcId="{C20531BD-3691-404F-B227-639F448CBFA4}" destId="{DCB6E7BC-0D59-4C8B-8FBE-1ADAAAA72C7D}" srcOrd="1" destOrd="0" parTransId="{54E02B5A-C59C-4136-B2DB-3E6BE774249C}" sibTransId="{7E3AD646-9DF9-43AE-BBDF-DB39C5996026}"/>
    <dgm:cxn modelId="{ED6F0E92-1D7A-4066-805F-F2A61A793687}" type="presParOf" srcId="{A37B311E-8E89-4599-BCBD-37AD6C9883D8}" destId="{ABF4F9EE-7390-48FE-ABD8-652BBE529170}" srcOrd="0" destOrd="0" presId="urn:microsoft.com/office/officeart/2005/8/layout/vList2"/>
    <dgm:cxn modelId="{1CEE5A9C-7AB0-47D3-AC05-07AB31398689}" type="presParOf" srcId="{A37B311E-8E89-4599-BCBD-37AD6C9883D8}" destId="{B37535A3-DD9F-483D-8AFE-9408F2146B70}" srcOrd="1" destOrd="0" presId="urn:microsoft.com/office/officeart/2005/8/layout/vList2"/>
  </dgm:cxnLst>
  <dgm:bg/>
  <dgm:whole>
    <a:ln w="22225" cmpd="sng">
      <a:solidFill>
        <a:schemeClr val="accent1"/>
      </a:solidFill>
      <a:prstDash val="solid"/>
    </a:ln>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0E1DC1-6776-415F-8415-4A56490CABD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117CE116-4055-4353-B786-25A98E2054F0}">
      <dgm:prSet phldrT="[Text]"/>
      <dgm:spPr/>
      <dgm:t>
        <a:bodyPr/>
        <a:lstStyle/>
        <a:p>
          <a:r>
            <a:rPr lang="en-GB" b="1" dirty="0" smtClean="0">
              <a:solidFill>
                <a:srgbClr val="FFFF00"/>
              </a:solidFill>
            </a:rPr>
            <a:t>Diagnosed conditions</a:t>
          </a:r>
          <a:endParaRPr lang="en-GB" b="1" dirty="0">
            <a:solidFill>
              <a:srgbClr val="FFFF00"/>
            </a:solidFill>
          </a:endParaRPr>
        </a:p>
      </dgm:t>
    </dgm:pt>
    <dgm:pt modelId="{A7835D46-9BB3-4177-90A1-509E8953D176}" type="parTrans" cxnId="{6A762D57-ABB9-46FC-A6A4-6C3708A3AC08}">
      <dgm:prSet/>
      <dgm:spPr/>
      <dgm:t>
        <a:bodyPr/>
        <a:lstStyle/>
        <a:p>
          <a:endParaRPr lang="en-GB"/>
        </a:p>
      </dgm:t>
    </dgm:pt>
    <dgm:pt modelId="{B240951E-AD03-4158-878B-CC33060CDFD9}" type="sibTrans" cxnId="{6A762D57-ABB9-46FC-A6A4-6C3708A3AC08}">
      <dgm:prSet/>
      <dgm:spPr/>
      <dgm:t>
        <a:bodyPr/>
        <a:lstStyle/>
        <a:p>
          <a:endParaRPr lang="en-GB"/>
        </a:p>
      </dgm:t>
    </dgm:pt>
    <dgm:pt modelId="{754452B0-7555-4E02-8130-B0EF7C61CB9E}">
      <dgm:prSet phldrT="[Text]"/>
      <dgm:spPr/>
      <dgm:t>
        <a:bodyPr/>
        <a:lstStyle/>
        <a:p>
          <a:r>
            <a:rPr lang="en-GB" b="1" dirty="0" smtClean="0">
              <a:solidFill>
                <a:srgbClr val="FFFF00"/>
              </a:solidFill>
            </a:rPr>
            <a:t>Type 2 diabetes</a:t>
          </a:r>
          <a:endParaRPr lang="en-GB" b="1" dirty="0">
            <a:solidFill>
              <a:srgbClr val="FFFF00"/>
            </a:solidFill>
          </a:endParaRPr>
        </a:p>
      </dgm:t>
    </dgm:pt>
    <dgm:pt modelId="{FFB267C9-E3BB-4712-8C5B-4245CE0C10CE}" type="parTrans" cxnId="{C82AC74C-C3A5-49E4-AAC4-CE38402D7C4A}">
      <dgm:prSet/>
      <dgm:spPr/>
      <dgm:t>
        <a:bodyPr/>
        <a:lstStyle/>
        <a:p>
          <a:endParaRPr lang="en-GB"/>
        </a:p>
      </dgm:t>
    </dgm:pt>
    <dgm:pt modelId="{BF41BAD0-BD35-4415-BDC3-C3CC91D7EE67}" type="sibTrans" cxnId="{C82AC74C-C3A5-49E4-AAC4-CE38402D7C4A}">
      <dgm:prSet/>
      <dgm:spPr/>
      <dgm:t>
        <a:bodyPr/>
        <a:lstStyle/>
        <a:p>
          <a:endParaRPr lang="en-GB"/>
        </a:p>
      </dgm:t>
    </dgm:pt>
    <dgm:pt modelId="{94219F5D-4B6C-433F-AF18-FD1967075B57}">
      <dgm:prSet phldrT="[Text]"/>
      <dgm:spPr/>
      <dgm:t>
        <a:bodyPr/>
        <a:lstStyle/>
        <a:p>
          <a:r>
            <a:rPr lang="en-GB" dirty="0" smtClean="0"/>
            <a:t>Ischaemic heart disease</a:t>
          </a:r>
          <a:endParaRPr lang="en-GB" dirty="0"/>
        </a:p>
      </dgm:t>
    </dgm:pt>
    <dgm:pt modelId="{0AA7DD83-0ED6-497E-A97A-C98384D5DEA8}" type="parTrans" cxnId="{EB38C492-CC03-4DEB-95B1-EED2895AE51E}">
      <dgm:prSet/>
      <dgm:spPr/>
      <dgm:t>
        <a:bodyPr/>
        <a:lstStyle/>
        <a:p>
          <a:endParaRPr lang="en-GB"/>
        </a:p>
      </dgm:t>
    </dgm:pt>
    <dgm:pt modelId="{80A167C4-4655-42B1-97D6-46A951A5AFFD}" type="sibTrans" cxnId="{EB38C492-CC03-4DEB-95B1-EED2895AE51E}">
      <dgm:prSet/>
      <dgm:spPr/>
      <dgm:t>
        <a:bodyPr/>
        <a:lstStyle/>
        <a:p>
          <a:endParaRPr lang="en-GB"/>
        </a:p>
      </dgm:t>
    </dgm:pt>
    <dgm:pt modelId="{841AB011-1C42-4886-B2E2-F403ADCA55EF}">
      <dgm:prSet phldrT="[Text]"/>
      <dgm:spPr/>
      <dgm:t>
        <a:bodyPr/>
        <a:lstStyle/>
        <a:p>
          <a:r>
            <a:rPr lang="en-GB" b="1" dirty="0" smtClean="0">
              <a:solidFill>
                <a:srgbClr val="FFFF00"/>
              </a:solidFill>
            </a:rPr>
            <a:t>Tests performed</a:t>
          </a:r>
          <a:endParaRPr lang="en-GB" b="1" dirty="0">
            <a:solidFill>
              <a:srgbClr val="FFFF00"/>
            </a:solidFill>
          </a:endParaRPr>
        </a:p>
      </dgm:t>
    </dgm:pt>
    <dgm:pt modelId="{B252B6C5-8743-480C-8B89-49F4B5A417F9}" type="parTrans" cxnId="{CB0C6BC3-4586-4BBB-8DC3-FF8D3E81A740}">
      <dgm:prSet/>
      <dgm:spPr/>
      <dgm:t>
        <a:bodyPr/>
        <a:lstStyle/>
        <a:p>
          <a:endParaRPr lang="en-GB"/>
        </a:p>
      </dgm:t>
    </dgm:pt>
    <dgm:pt modelId="{21958329-840C-4040-A0A9-74E70BDC1317}" type="sibTrans" cxnId="{CB0C6BC3-4586-4BBB-8DC3-FF8D3E81A740}">
      <dgm:prSet/>
      <dgm:spPr/>
      <dgm:t>
        <a:bodyPr/>
        <a:lstStyle/>
        <a:p>
          <a:endParaRPr lang="en-GB"/>
        </a:p>
      </dgm:t>
    </dgm:pt>
    <dgm:pt modelId="{03F0A294-2B78-470E-99F0-BE2AEB338785}">
      <dgm:prSet phldrT="[Text]"/>
      <dgm:spPr/>
      <dgm:t>
        <a:bodyPr/>
        <a:lstStyle/>
        <a:p>
          <a:r>
            <a:rPr lang="en-GB" b="1" dirty="0" smtClean="0">
              <a:solidFill>
                <a:srgbClr val="FFFF00"/>
              </a:solidFill>
            </a:rPr>
            <a:t>Endoscopy</a:t>
          </a:r>
          <a:endParaRPr lang="en-GB" b="1" dirty="0">
            <a:solidFill>
              <a:srgbClr val="FFFF00"/>
            </a:solidFill>
          </a:endParaRPr>
        </a:p>
      </dgm:t>
    </dgm:pt>
    <dgm:pt modelId="{ADC55389-D766-4C0F-BD9C-E7D123FC09E1}" type="parTrans" cxnId="{10ACC894-12D9-48E9-BCC4-0EDB79EC2B63}">
      <dgm:prSet/>
      <dgm:spPr/>
      <dgm:t>
        <a:bodyPr/>
        <a:lstStyle/>
        <a:p>
          <a:endParaRPr lang="en-GB"/>
        </a:p>
      </dgm:t>
    </dgm:pt>
    <dgm:pt modelId="{E600C397-6B48-4822-A55E-C6A0090B9A98}" type="sibTrans" cxnId="{10ACC894-12D9-48E9-BCC4-0EDB79EC2B63}">
      <dgm:prSet/>
      <dgm:spPr/>
      <dgm:t>
        <a:bodyPr/>
        <a:lstStyle/>
        <a:p>
          <a:endParaRPr lang="en-GB"/>
        </a:p>
      </dgm:t>
    </dgm:pt>
    <dgm:pt modelId="{8880FD6D-AB08-4DD8-8C77-EBEC01DF49FE}">
      <dgm:prSet phldrT="[Text]"/>
      <dgm:spPr/>
      <dgm:t>
        <a:bodyPr/>
        <a:lstStyle/>
        <a:p>
          <a:r>
            <a:rPr lang="en-GB" b="1" dirty="0" smtClean="0">
              <a:solidFill>
                <a:srgbClr val="FFFF00"/>
              </a:solidFill>
            </a:rPr>
            <a:t>Negative result. No malignancy detected</a:t>
          </a:r>
          <a:endParaRPr lang="en-GB" b="1" dirty="0">
            <a:solidFill>
              <a:srgbClr val="FFFF00"/>
            </a:solidFill>
          </a:endParaRPr>
        </a:p>
      </dgm:t>
    </dgm:pt>
    <dgm:pt modelId="{0CB534FE-58D7-4D5A-9449-1EAECC7F2009}" type="parTrans" cxnId="{38A5A11F-2AC9-4C7A-9184-BE27B778176D}">
      <dgm:prSet/>
      <dgm:spPr/>
      <dgm:t>
        <a:bodyPr/>
        <a:lstStyle/>
        <a:p>
          <a:endParaRPr lang="en-GB"/>
        </a:p>
      </dgm:t>
    </dgm:pt>
    <dgm:pt modelId="{7217CE36-BEA3-49A7-8AE5-AA647A7DB644}" type="sibTrans" cxnId="{38A5A11F-2AC9-4C7A-9184-BE27B778176D}">
      <dgm:prSet/>
      <dgm:spPr/>
      <dgm:t>
        <a:bodyPr/>
        <a:lstStyle/>
        <a:p>
          <a:endParaRPr lang="en-GB"/>
        </a:p>
      </dgm:t>
    </dgm:pt>
    <dgm:pt modelId="{35AE8239-33CD-4EAD-85AD-06082DFDE39B}">
      <dgm:prSet phldrT="[Text]"/>
      <dgm:spPr/>
      <dgm:t>
        <a:bodyPr/>
        <a:lstStyle/>
        <a:p>
          <a:r>
            <a:rPr lang="en-GB" dirty="0" smtClean="0"/>
            <a:t>Drugs prescribed</a:t>
          </a:r>
          <a:endParaRPr lang="en-GB" dirty="0"/>
        </a:p>
      </dgm:t>
    </dgm:pt>
    <dgm:pt modelId="{0D245387-8DD9-463E-A649-BED543C9BFB8}" type="parTrans" cxnId="{DB990D55-B660-4C2B-8D11-A251F77C7054}">
      <dgm:prSet/>
      <dgm:spPr/>
      <dgm:t>
        <a:bodyPr/>
        <a:lstStyle/>
        <a:p>
          <a:endParaRPr lang="en-GB"/>
        </a:p>
      </dgm:t>
    </dgm:pt>
    <dgm:pt modelId="{CC0F80DC-19BA-4FA1-8EC4-216E62090DBE}" type="sibTrans" cxnId="{DB990D55-B660-4C2B-8D11-A251F77C7054}">
      <dgm:prSet/>
      <dgm:spPr/>
      <dgm:t>
        <a:bodyPr/>
        <a:lstStyle/>
        <a:p>
          <a:endParaRPr lang="en-GB"/>
        </a:p>
      </dgm:t>
    </dgm:pt>
    <dgm:pt modelId="{3F3FEEB5-F72F-44C1-84EC-370E77DF624A}">
      <dgm:prSet phldrT="[Text]"/>
      <dgm:spPr/>
      <dgm:t>
        <a:bodyPr/>
        <a:lstStyle/>
        <a:p>
          <a:r>
            <a:rPr lang="en-GB" dirty="0" smtClean="0"/>
            <a:t>Drug Simvastatin to lower cholesterol  to manage ischaemic heart disease</a:t>
          </a:r>
          <a:endParaRPr lang="en-GB" dirty="0"/>
        </a:p>
      </dgm:t>
    </dgm:pt>
    <dgm:pt modelId="{CAABC61C-F754-4B36-BD29-26F44618828C}" type="parTrans" cxnId="{B060FFF6-8087-42C8-BF6F-0AD88B199035}">
      <dgm:prSet/>
      <dgm:spPr/>
      <dgm:t>
        <a:bodyPr/>
        <a:lstStyle/>
        <a:p>
          <a:endParaRPr lang="en-GB"/>
        </a:p>
      </dgm:t>
    </dgm:pt>
    <dgm:pt modelId="{32B9460F-B988-4919-AD87-580708374DC4}" type="sibTrans" cxnId="{B060FFF6-8087-42C8-BF6F-0AD88B199035}">
      <dgm:prSet/>
      <dgm:spPr/>
      <dgm:t>
        <a:bodyPr/>
        <a:lstStyle/>
        <a:p>
          <a:endParaRPr lang="en-GB"/>
        </a:p>
      </dgm:t>
    </dgm:pt>
    <dgm:pt modelId="{AFDEA401-7D70-4A45-B7B4-F6B7A4DC2346}" type="pres">
      <dgm:prSet presAssocID="{CC0E1DC1-6776-415F-8415-4A56490CABD4}" presName="Name0" presStyleCnt="0">
        <dgm:presLayoutVars>
          <dgm:dir/>
          <dgm:resizeHandles val="exact"/>
        </dgm:presLayoutVars>
      </dgm:prSet>
      <dgm:spPr/>
      <dgm:t>
        <a:bodyPr/>
        <a:lstStyle/>
        <a:p>
          <a:endParaRPr lang="en-GB"/>
        </a:p>
      </dgm:t>
    </dgm:pt>
    <dgm:pt modelId="{13DA57B6-1EAF-4EC2-9594-B6852D7EE143}" type="pres">
      <dgm:prSet presAssocID="{117CE116-4055-4353-B786-25A98E2054F0}" presName="node" presStyleLbl="node1" presStyleIdx="0" presStyleCnt="3" custLinFactX="-11154" custLinFactNeighborX="-100000" custLinFactNeighborY="-351">
        <dgm:presLayoutVars>
          <dgm:bulletEnabled val="1"/>
        </dgm:presLayoutVars>
      </dgm:prSet>
      <dgm:spPr/>
      <dgm:t>
        <a:bodyPr/>
        <a:lstStyle/>
        <a:p>
          <a:endParaRPr lang="en-GB"/>
        </a:p>
      </dgm:t>
    </dgm:pt>
    <dgm:pt modelId="{F28666A2-9822-407A-BBD3-6A4734B49B05}" type="pres">
      <dgm:prSet presAssocID="{B240951E-AD03-4158-878B-CC33060CDFD9}" presName="sibTrans" presStyleCnt="0"/>
      <dgm:spPr/>
    </dgm:pt>
    <dgm:pt modelId="{091B85C2-7FC5-46DE-A2B5-1B4925C7936B}" type="pres">
      <dgm:prSet presAssocID="{841AB011-1C42-4886-B2E2-F403ADCA55EF}" presName="node" presStyleLbl="node1" presStyleIdx="1" presStyleCnt="3" custLinFactNeighborX="-12606" custLinFactNeighborY="-351">
        <dgm:presLayoutVars>
          <dgm:bulletEnabled val="1"/>
        </dgm:presLayoutVars>
      </dgm:prSet>
      <dgm:spPr/>
      <dgm:t>
        <a:bodyPr/>
        <a:lstStyle/>
        <a:p>
          <a:endParaRPr lang="en-GB"/>
        </a:p>
      </dgm:t>
    </dgm:pt>
    <dgm:pt modelId="{13C951BC-0992-41F7-B2EE-5F25893DA6D0}" type="pres">
      <dgm:prSet presAssocID="{21958329-840C-4040-A0A9-74E70BDC1317}" presName="sibTrans" presStyleCnt="0"/>
      <dgm:spPr/>
    </dgm:pt>
    <dgm:pt modelId="{E1F26E33-F91D-4C0C-B30B-C8DF2DA989E1}" type="pres">
      <dgm:prSet presAssocID="{35AE8239-33CD-4EAD-85AD-06082DFDE39B}" presName="node" presStyleLbl="node1" presStyleIdx="2" presStyleCnt="3" custLinFactNeighborX="-26917" custLinFactNeighborY="-351">
        <dgm:presLayoutVars>
          <dgm:bulletEnabled val="1"/>
        </dgm:presLayoutVars>
      </dgm:prSet>
      <dgm:spPr/>
      <dgm:t>
        <a:bodyPr/>
        <a:lstStyle/>
        <a:p>
          <a:endParaRPr lang="en-GB"/>
        </a:p>
      </dgm:t>
    </dgm:pt>
  </dgm:ptLst>
  <dgm:cxnLst>
    <dgm:cxn modelId="{E1C613E5-F347-493D-9AE0-6D199D557771}" type="presOf" srcId="{35AE8239-33CD-4EAD-85AD-06082DFDE39B}" destId="{E1F26E33-F91D-4C0C-B30B-C8DF2DA989E1}" srcOrd="0" destOrd="0" presId="urn:microsoft.com/office/officeart/2005/8/layout/hList6"/>
    <dgm:cxn modelId="{B060FFF6-8087-42C8-BF6F-0AD88B199035}" srcId="{35AE8239-33CD-4EAD-85AD-06082DFDE39B}" destId="{3F3FEEB5-F72F-44C1-84EC-370E77DF624A}" srcOrd="0" destOrd="0" parTransId="{CAABC61C-F754-4B36-BD29-26F44618828C}" sibTransId="{32B9460F-B988-4919-AD87-580708374DC4}"/>
    <dgm:cxn modelId="{79CB4E66-109B-462E-A2E5-93F7058E2B66}" type="presOf" srcId="{117CE116-4055-4353-B786-25A98E2054F0}" destId="{13DA57B6-1EAF-4EC2-9594-B6852D7EE143}" srcOrd="0" destOrd="0" presId="urn:microsoft.com/office/officeart/2005/8/layout/hList6"/>
    <dgm:cxn modelId="{38A5A11F-2AC9-4C7A-9184-BE27B778176D}" srcId="{841AB011-1C42-4886-B2E2-F403ADCA55EF}" destId="{8880FD6D-AB08-4DD8-8C77-EBEC01DF49FE}" srcOrd="1" destOrd="0" parTransId="{0CB534FE-58D7-4D5A-9449-1EAECC7F2009}" sibTransId="{7217CE36-BEA3-49A7-8AE5-AA647A7DB644}"/>
    <dgm:cxn modelId="{10ACC894-12D9-48E9-BCC4-0EDB79EC2B63}" srcId="{841AB011-1C42-4886-B2E2-F403ADCA55EF}" destId="{03F0A294-2B78-470E-99F0-BE2AEB338785}" srcOrd="0" destOrd="0" parTransId="{ADC55389-D766-4C0F-BD9C-E7D123FC09E1}" sibTransId="{E600C397-6B48-4822-A55E-C6A0090B9A98}"/>
    <dgm:cxn modelId="{6A762D57-ABB9-46FC-A6A4-6C3708A3AC08}" srcId="{CC0E1DC1-6776-415F-8415-4A56490CABD4}" destId="{117CE116-4055-4353-B786-25A98E2054F0}" srcOrd="0" destOrd="0" parTransId="{A7835D46-9BB3-4177-90A1-509E8953D176}" sibTransId="{B240951E-AD03-4158-878B-CC33060CDFD9}"/>
    <dgm:cxn modelId="{2C305AB1-9749-447B-9FF5-82F50F662C2E}" type="presOf" srcId="{8880FD6D-AB08-4DD8-8C77-EBEC01DF49FE}" destId="{091B85C2-7FC5-46DE-A2B5-1B4925C7936B}" srcOrd="0" destOrd="2" presId="urn:microsoft.com/office/officeart/2005/8/layout/hList6"/>
    <dgm:cxn modelId="{C82AC74C-C3A5-49E4-AAC4-CE38402D7C4A}" srcId="{117CE116-4055-4353-B786-25A98E2054F0}" destId="{754452B0-7555-4E02-8130-B0EF7C61CB9E}" srcOrd="0" destOrd="0" parTransId="{FFB267C9-E3BB-4712-8C5B-4245CE0C10CE}" sibTransId="{BF41BAD0-BD35-4415-BDC3-C3CC91D7EE67}"/>
    <dgm:cxn modelId="{FBFCEECC-895D-4F90-90DE-F81474968D16}" type="presOf" srcId="{3F3FEEB5-F72F-44C1-84EC-370E77DF624A}" destId="{E1F26E33-F91D-4C0C-B30B-C8DF2DA989E1}" srcOrd="0" destOrd="1" presId="urn:microsoft.com/office/officeart/2005/8/layout/hList6"/>
    <dgm:cxn modelId="{12F869C5-C2B6-4FFD-A241-941A3F2B7882}" type="presOf" srcId="{CC0E1DC1-6776-415F-8415-4A56490CABD4}" destId="{AFDEA401-7D70-4A45-B7B4-F6B7A4DC2346}" srcOrd="0" destOrd="0" presId="urn:microsoft.com/office/officeart/2005/8/layout/hList6"/>
    <dgm:cxn modelId="{335754A2-50F0-4EC2-87AA-DAFE74533C64}" type="presOf" srcId="{94219F5D-4B6C-433F-AF18-FD1967075B57}" destId="{13DA57B6-1EAF-4EC2-9594-B6852D7EE143}" srcOrd="0" destOrd="2" presId="urn:microsoft.com/office/officeart/2005/8/layout/hList6"/>
    <dgm:cxn modelId="{13CC3774-DB54-440C-A73B-6A5C128B9A79}" type="presOf" srcId="{03F0A294-2B78-470E-99F0-BE2AEB338785}" destId="{091B85C2-7FC5-46DE-A2B5-1B4925C7936B}" srcOrd="0" destOrd="1" presId="urn:microsoft.com/office/officeart/2005/8/layout/hList6"/>
    <dgm:cxn modelId="{EB38C492-CC03-4DEB-95B1-EED2895AE51E}" srcId="{117CE116-4055-4353-B786-25A98E2054F0}" destId="{94219F5D-4B6C-433F-AF18-FD1967075B57}" srcOrd="1" destOrd="0" parTransId="{0AA7DD83-0ED6-497E-A97A-C98384D5DEA8}" sibTransId="{80A167C4-4655-42B1-97D6-46A951A5AFFD}"/>
    <dgm:cxn modelId="{2760AB59-E86B-4C98-99D9-AB8778C46D75}" type="presOf" srcId="{754452B0-7555-4E02-8130-B0EF7C61CB9E}" destId="{13DA57B6-1EAF-4EC2-9594-B6852D7EE143}" srcOrd="0" destOrd="1" presId="urn:microsoft.com/office/officeart/2005/8/layout/hList6"/>
    <dgm:cxn modelId="{DB990D55-B660-4C2B-8D11-A251F77C7054}" srcId="{CC0E1DC1-6776-415F-8415-4A56490CABD4}" destId="{35AE8239-33CD-4EAD-85AD-06082DFDE39B}" srcOrd="2" destOrd="0" parTransId="{0D245387-8DD9-463E-A649-BED543C9BFB8}" sibTransId="{CC0F80DC-19BA-4FA1-8EC4-216E62090DBE}"/>
    <dgm:cxn modelId="{CB0C6BC3-4586-4BBB-8DC3-FF8D3E81A740}" srcId="{CC0E1DC1-6776-415F-8415-4A56490CABD4}" destId="{841AB011-1C42-4886-B2E2-F403ADCA55EF}" srcOrd="1" destOrd="0" parTransId="{B252B6C5-8743-480C-8B89-49F4B5A417F9}" sibTransId="{21958329-840C-4040-A0A9-74E70BDC1317}"/>
    <dgm:cxn modelId="{DA074706-CA79-41F7-942B-B89EB069DBDD}" type="presOf" srcId="{841AB011-1C42-4886-B2E2-F403ADCA55EF}" destId="{091B85C2-7FC5-46DE-A2B5-1B4925C7936B}" srcOrd="0" destOrd="0" presId="urn:microsoft.com/office/officeart/2005/8/layout/hList6"/>
    <dgm:cxn modelId="{55DEEBB9-468C-4906-AFF5-F542D7588A29}" type="presParOf" srcId="{AFDEA401-7D70-4A45-B7B4-F6B7A4DC2346}" destId="{13DA57B6-1EAF-4EC2-9594-B6852D7EE143}" srcOrd="0" destOrd="0" presId="urn:microsoft.com/office/officeart/2005/8/layout/hList6"/>
    <dgm:cxn modelId="{474EA516-A010-4019-91C1-B28E261C1F04}" type="presParOf" srcId="{AFDEA401-7D70-4A45-B7B4-F6B7A4DC2346}" destId="{F28666A2-9822-407A-BBD3-6A4734B49B05}" srcOrd="1" destOrd="0" presId="urn:microsoft.com/office/officeart/2005/8/layout/hList6"/>
    <dgm:cxn modelId="{48E4C51F-D600-4FFA-8A1E-ED212C384F25}" type="presParOf" srcId="{AFDEA401-7D70-4A45-B7B4-F6B7A4DC2346}" destId="{091B85C2-7FC5-46DE-A2B5-1B4925C7936B}" srcOrd="2" destOrd="0" presId="urn:microsoft.com/office/officeart/2005/8/layout/hList6"/>
    <dgm:cxn modelId="{B8B8D3D3-3CC7-4706-B4E3-70A4D8BC423B}" type="presParOf" srcId="{AFDEA401-7D70-4A45-B7B4-F6B7A4DC2346}" destId="{13C951BC-0992-41F7-B2EE-5F25893DA6D0}" srcOrd="3" destOrd="0" presId="urn:microsoft.com/office/officeart/2005/8/layout/hList6"/>
    <dgm:cxn modelId="{D2F96282-8CC3-4C33-B709-62AD439D07FA}" type="presParOf" srcId="{AFDEA401-7D70-4A45-B7B4-F6B7A4DC2346}" destId="{E1F26E33-F91D-4C0C-B30B-C8DF2DA989E1}"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EB1841-0853-465E-8A60-3F8AB9E613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0531BD-3691-404F-B227-639F448CBFA4}">
      <dgm:prSet phldrT="[Text]"/>
      <dgm:spPr/>
      <dgm:t>
        <a:bodyPr/>
        <a:lstStyle/>
        <a:p>
          <a:r>
            <a:rPr lang="en-GB" b="1" dirty="0" smtClean="0">
              <a:solidFill>
                <a:srgbClr val="FFFF00"/>
              </a:solidFill>
            </a:rPr>
            <a:t>Presenting Symptoms</a:t>
          </a:r>
          <a:endParaRPr lang="en-GB" b="1" dirty="0">
            <a:solidFill>
              <a:srgbClr val="FFFF00"/>
            </a:solidFill>
          </a:endParaRPr>
        </a:p>
      </dgm:t>
    </dgm:pt>
    <dgm:pt modelId="{7EF4837F-A030-49BB-A947-5805F4E1AA42}" type="parTrans" cxnId="{FAC0EB79-540D-4F4E-A8DD-F272264697AE}">
      <dgm:prSet/>
      <dgm:spPr/>
      <dgm:t>
        <a:bodyPr/>
        <a:lstStyle/>
        <a:p>
          <a:endParaRPr lang="en-GB"/>
        </a:p>
      </dgm:t>
    </dgm:pt>
    <dgm:pt modelId="{BA912271-5B79-42E8-AE06-EF7910376551}" type="sibTrans" cxnId="{FAC0EB79-540D-4F4E-A8DD-F272264697AE}">
      <dgm:prSet/>
      <dgm:spPr/>
      <dgm:t>
        <a:bodyPr/>
        <a:lstStyle/>
        <a:p>
          <a:endParaRPr lang="en-GB"/>
        </a:p>
      </dgm:t>
    </dgm:pt>
    <dgm:pt modelId="{4E1E1F43-204B-48D1-8A6B-989EA1CA5459}">
      <dgm:prSet phldrT="[Text]"/>
      <dgm:spPr/>
      <dgm:t>
        <a:bodyPr/>
        <a:lstStyle/>
        <a:p>
          <a:r>
            <a:rPr lang="en-GB" dirty="0" smtClean="0"/>
            <a:t>Vomiting</a:t>
          </a:r>
          <a:endParaRPr lang="en-GB" dirty="0"/>
        </a:p>
      </dgm:t>
    </dgm:pt>
    <dgm:pt modelId="{893BF4B7-0B0F-4E55-9183-68382F138BD9}" type="parTrans" cxnId="{49AE18C7-B645-4012-9678-AF66DAC5E4E8}">
      <dgm:prSet/>
      <dgm:spPr/>
      <dgm:t>
        <a:bodyPr/>
        <a:lstStyle/>
        <a:p>
          <a:endParaRPr lang="en-GB"/>
        </a:p>
      </dgm:t>
    </dgm:pt>
    <dgm:pt modelId="{A4119604-8700-4E58-B818-096F0B729CB0}" type="sibTrans" cxnId="{49AE18C7-B645-4012-9678-AF66DAC5E4E8}">
      <dgm:prSet/>
      <dgm:spPr/>
      <dgm:t>
        <a:bodyPr/>
        <a:lstStyle/>
        <a:p>
          <a:endParaRPr lang="en-GB"/>
        </a:p>
      </dgm:t>
    </dgm:pt>
    <dgm:pt modelId="{DCB6E7BC-0D59-4C8B-8FBE-1ADAAAA72C7D}">
      <dgm:prSet phldrT="[Text]"/>
      <dgm:spPr/>
      <dgm:t>
        <a:bodyPr/>
        <a:lstStyle/>
        <a:p>
          <a:r>
            <a:rPr lang="en-GB" dirty="0" smtClean="0"/>
            <a:t>Bloating</a:t>
          </a:r>
          <a:endParaRPr lang="en-GB" dirty="0"/>
        </a:p>
      </dgm:t>
    </dgm:pt>
    <dgm:pt modelId="{54E02B5A-C59C-4136-B2DB-3E6BE774249C}" type="parTrans" cxnId="{115F42CF-0E64-4138-BEBB-945A5A381843}">
      <dgm:prSet/>
      <dgm:spPr/>
      <dgm:t>
        <a:bodyPr/>
        <a:lstStyle/>
        <a:p>
          <a:endParaRPr lang="en-GB"/>
        </a:p>
      </dgm:t>
    </dgm:pt>
    <dgm:pt modelId="{7E3AD646-9DF9-43AE-BBDF-DB39C5996026}" type="sibTrans" cxnId="{115F42CF-0E64-4138-BEBB-945A5A381843}">
      <dgm:prSet/>
      <dgm:spPr/>
      <dgm:t>
        <a:bodyPr/>
        <a:lstStyle/>
        <a:p>
          <a:endParaRPr lang="en-GB"/>
        </a:p>
      </dgm:t>
    </dgm:pt>
    <dgm:pt modelId="{A37B311E-8E89-4599-BCBD-37AD6C9883D8}" type="pres">
      <dgm:prSet presAssocID="{9CEB1841-0853-465E-8A60-3F8AB9E61329}" presName="linear" presStyleCnt="0">
        <dgm:presLayoutVars>
          <dgm:animLvl val="lvl"/>
          <dgm:resizeHandles val="exact"/>
        </dgm:presLayoutVars>
      </dgm:prSet>
      <dgm:spPr/>
      <dgm:t>
        <a:bodyPr/>
        <a:lstStyle/>
        <a:p>
          <a:endParaRPr lang="en-GB"/>
        </a:p>
      </dgm:t>
    </dgm:pt>
    <dgm:pt modelId="{ABF4F9EE-7390-48FE-ABD8-652BBE529170}" type="pres">
      <dgm:prSet presAssocID="{C20531BD-3691-404F-B227-639F448CBFA4}" presName="parentText" presStyleLbl="node1" presStyleIdx="0" presStyleCnt="1" custScaleY="48224" custLinFactNeighborX="2426" custLinFactNeighborY="-3666">
        <dgm:presLayoutVars>
          <dgm:chMax val="0"/>
          <dgm:bulletEnabled val="1"/>
        </dgm:presLayoutVars>
      </dgm:prSet>
      <dgm:spPr/>
      <dgm:t>
        <a:bodyPr/>
        <a:lstStyle/>
        <a:p>
          <a:endParaRPr lang="en-GB"/>
        </a:p>
      </dgm:t>
    </dgm:pt>
    <dgm:pt modelId="{B37535A3-DD9F-483D-8AFE-9408F2146B70}" type="pres">
      <dgm:prSet presAssocID="{C20531BD-3691-404F-B227-639F448CBFA4}" presName="childText" presStyleLbl="revTx" presStyleIdx="0" presStyleCnt="1">
        <dgm:presLayoutVars>
          <dgm:bulletEnabled val="1"/>
        </dgm:presLayoutVars>
      </dgm:prSet>
      <dgm:spPr/>
      <dgm:t>
        <a:bodyPr/>
        <a:lstStyle/>
        <a:p>
          <a:endParaRPr lang="en-GB"/>
        </a:p>
      </dgm:t>
    </dgm:pt>
  </dgm:ptLst>
  <dgm:cxnLst>
    <dgm:cxn modelId="{FAC0EB79-540D-4F4E-A8DD-F272264697AE}" srcId="{9CEB1841-0853-465E-8A60-3F8AB9E61329}" destId="{C20531BD-3691-404F-B227-639F448CBFA4}" srcOrd="0" destOrd="0" parTransId="{7EF4837F-A030-49BB-A947-5805F4E1AA42}" sibTransId="{BA912271-5B79-42E8-AE06-EF7910376551}"/>
    <dgm:cxn modelId="{49AE18C7-B645-4012-9678-AF66DAC5E4E8}" srcId="{C20531BD-3691-404F-B227-639F448CBFA4}" destId="{4E1E1F43-204B-48D1-8A6B-989EA1CA5459}" srcOrd="0" destOrd="0" parTransId="{893BF4B7-0B0F-4E55-9183-68382F138BD9}" sibTransId="{A4119604-8700-4E58-B818-096F0B729CB0}"/>
    <dgm:cxn modelId="{39D72F23-EB9A-4CB6-832B-1251442EB6FD}" type="presOf" srcId="{DCB6E7BC-0D59-4C8B-8FBE-1ADAAAA72C7D}" destId="{B37535A3-DD9F-483D-8AFE-9408F2146B70}" srcOrd="0" destOrd="1" presId="urn:microsoft.com/office/officeart/2005/8/layout/vList2"/>
    <dgm:cxn modelId="{3BFAC984-8D92-489C-88C9-D4DCB622D90F}" type="presOf" srcId="{4E1E1F43-204B-48D1-8A6B-989EA1CA5459}" destId="{B37535A3-DD9F-483D-8AFE-9408F2146B70}" srcOrd="0" destOrd="0" presId="urn:microsoft.com/office/officeart/2005/8/layout/vList2"/>
    <dgm:cxn modelId="{115F42CF-0E64-4138-BEBB-945A5A381843}" srcId="{C20531BD-3691-404F-B227-639F448CBFA4}" destId="{DCB6E7BC-0D59-4C8B-8FBE-1ADAAAA72C7D}" srcOrd="1" destOrd="0" parTransId="{54E02B5A-C59C-4136-B2DB-3E6BE774249C}" sibTransId="{7E3AD646-9DF9-43AE-BBDF-DB39C5996026}"/>
    <dgm:cxn modelId="{C127A1EF-0174-4C75-9300-A3209FBBC29C}" type="presOf" srcId="{9CEB1841-0853-465E-8A60-3F8AB9E61329}" destId="{A37B311E-8E89-4599-BCBD-37AD6C9883D8}" srcOrd="0" destOrd="0" presId="urn:microsoft.com/office/officeart/2005/8/layout/vList2"/>
    <dgm:cxn modelId="{29D393E5-FDC9-47A2-875A-0397237838C4}" type="presOf" srcId="{C20531BD-3691-404F-B227-639F448CBFA4}" destId="{ABF4F9EE-7390-48FE-ABD8-652BBE529170}" srcOrd="0" destOrd="0" presId="urn:microsoft.com/office/officeart/2005/8/layout/vList2"/>
    <dgm:cxn modelId="{D72880A2-C21A-4039-9E7E-8D36258F2F2B}" type="presParOf" srcId="{A37B311E-8E89-4599-BCBD-37AD6C9883D8}" destId="{ABF4F9EE-7390-48FE-ABD8-652BBE529170}" srcOrd="0" destOrd="0" presId="urn:microsoft.com/office/officeart/2005/8/layout/vList2"/>
    <dgm:cxn modelId="{8A35B77C-AFC4-4D39-85B6-AD8D0157815E}" type="presParOf" srcId="{A37B311E-8E89-4599-BCBD-37AD6C9883D8}" destId="{B37535A3-DD9F-483D-8AFE-9408F2146B70}" srcOrd="1" destOrd="0" presId="urn:microsoft.com/office/officeart/2005/8/layout/vList2"/>
  </dgm:cxnLst>
  <dgm:bg/>
  <dgm:whole>
    <a:ln w="22225" cmpd="sng">
      <a:solidFill>
        <a:schemeClr val="accent1"/>
      </a:solidFill>
      <a:prstDash val="solid"/>
    </a:ln>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0E1DC1-6776-415F-8415-4A56490CABD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117CE116-4055-4353-B786-25A98E2054F0}">
      <dgm:prSet phldrT="[Text]"/>
      <dgm:spPr/>
      <dgm:t>
        <a:bodyPr/>
        <a:lstStyle/>
        <a:p>
          <a:r>
            <a:rPr lang="en-GB" dirty="0" smtClean="0"/>
            <a:t>Diagnosed conditions</a:t>
          </a:r>
          <a:endParaRPr lang="en-GB" dirty="0"/>
        </a:p>
      </dgm:t>
    </dgm:pt>
    <dgm:pt modelId="{A7835D46-9BB3-4177-90A1-509E8953D176}" type="parTrans" cxnId="{6A762D57-ABB9-46FC-A6A4-6C3708A3AC08}">
      <dgm:prSet/>
      <dgm:spPr/>
      <dgm:t>
        <a:bodyPr/>
        <a:lstStyle/>
        <a:p>
          <a:endParaRPr lang="en-GB"/>
        </a:p>
      </dgm:t>
    </dgm:pt>
    <dgm:pt modelId="{B240951E-AD03-4158-878B-CC33060CDFD9}" type="sibTrans" cxnId="{6A762D57-ABB9-46FC-A6A4-6C3708A3AC08}">
      <dgm:prSet/>
      <dgm:spPr/>
      <dgm:t>
        <a:bodyPr/>
        <a:lstStyle/>
        <a:p>
          <a:endParaRPr lang="en-GB"/>
        </a:p>
      </dgm:t>
    </dgm:pt>
    <dgm:pt modelId="{754452B0-7555-4E02-8130-B0EF7C61CB9E}">
      <dgm:prSet phldrT="[Text]"/>
      <dgm:spPr/>
      <dgm:t>
        <a:bodyPr/>
        <a:lstStyle/>
        <a:p>
          <a:r>
            <a:rPr lang="en-GB" dirty="0" smtClean="0"/>
            <a:t>Type 2 diabetes</a:t>
          </a:r>
          <a:endParaRPr lang="en-GB" dirty="0"/>
        </a:p>
      </dgm:t>
    </dgm:pt>
    <dgm:pt modelId="{FFB267C9-E3BB-4712-8C5B-4245CE0C10CE}" type="parTrans" cxnId="{C82AC74C-C3A5-49E4-AAC4-CE38402D7C4A}">
      <dgm:prSet/>
      <dgm:spPr/>
      <dgm:t>
        <a:bodyPr/>
        <a:lstStyle/>
        <a:p>
          <a:endParaRPr lang="en-GB"/>
        </a:p>
      </dgm:t>
    </dgm:pt>
    <dgm:pt modelId="{BF41BAD0-BD35-4415-BDC3-C3CC91D7EE67}" type="sibTrans" cxnId="{C82AC74C-C3A5-49E4-AAC4-CE38402D7C4A}">
      <dgm:prSet/>
      <dgm:spPr/>
      <dgm:t>
        <a:bodyPr/>
        <a:lstStyle/>
        <a:p>
          <a:endParaRPr lang="en-GB"/>
        </a:p>
      </dgm:t>
    </dgm:pt>
    <dgm:pt modelId="{94219F5D-4B6C-433F-AF18-FD1967075B57}">
      <dgm:prSet phldrT="[Text]"/>
      <dgm:spPr/>
      <dgm:t>
        <a:bodyPr/>
        <a:lstStyle/>
        <a:p>
          <a:r>
            <a:rPr lang="en-GB" dirty="0" smtClean="0"/>
            <a:t>Ischaemic heart disease</a:t>
          </a:r>
          <a:endParaRPr lang="en-GB" dirty="0"/>
        </a:p>
      </dgm:t>
    </dgm:pt>
    <dgm:pt modelId="{0AA7DD83-0ED6-497E-A97A-C98384D5DEA8}" type="parTrans" cxnId="{EB38C492-CC03-4DEB-95B1-EED2895AE51E}">
      <dgm:prSet/>
      <dgm:spPr/>
      <dgm:t>
        <a:bodyPr/>
        <a:lstStyle/>
        <a:p>
          <a:endParaRPr lang="en-GB"/>
        </a:p>
      </dgm:t>
    </dgm:pt>
    <dgm:pt modelId="{80A167C4-4655-42B1-97D6-46A951A5AFFD}" type="sibTrans" cxnId="{EB38C492-CC03-4DEB-95B1-EED2895AE51E}">
      <dgm:prSet/>
      <dgm:spPr/>
      <dgm:t>
        <a:bodyPr/>
        <a:lstStyle/>
        <a:p>
          <a:endParaRPr lang="en-GB"/>
        </a:p>
      </dgm:t>
    </dgm:pt>
    <dgm:pt modelId="{841AB011-1C42-4886-B2E2-F403ADCA55EF}">
      <dgm:prSet phldrT="[Text]"/>
      <dgm:spPr/>
      <dgm:t>
        <a:bodyPr/>
        <a:lstStyle/>
        <a:p>
          <a:r>
            <a:rPr lang="en-GB" dirty="0" smtClean="0"/>
            <a:t>Tests performed</a:t>
          </a:r>
          <a:endParaRPr lang="en-GB" dirty="0"/>
        </a:p>
      </dgm:t>
    </dgm:pt>
    <dgm:pt modelId="{B252B6C5-8743-480C-8B89-49F4B5A417F9}" type="parTrans" cxnId="{CB0C6BC3-4586-4BBB-8DC3-FF8D3E81A740}">
      <dgm:prSet/>
      <dgm:spPr/>
      <dgm:t>
        <a:bodyPr/>
        <a:lstStyle/>
        <a:p>
          <a:endParaRPr lang="en-GB"/>
        </a:p>
      </dgm:t>
    </dgm:pt>
    <dgm:pt modelId="{21958329-840C-4040-A0A9-74E70BDC1317}" type="sibTrans" cxnId="{CB0C6BC3-4586-4BBB-8DC3-FF8D3E81A740}">
      <dgm:prSet/>
      <dgm:spPr/>
      <dgm:t>
        <a:bodyPr/>
        <a:lstStyle/>
        <a:p>
          <a:endParaRPr lang="en-GB"/>
        </a:p>
      </dgm:t>
    </dgm:pt>
    <dgm:pt modelId="{03F0A294-2B78-470E-99F0-BE2AEB338785}">
      <dgm:prSet phldrT="[Text]"/>
      <dgm:spPr/>
      <dgm:t>
        <a:bodyPr/>
        <a:lstStyle/>
        <a:p>
          <a:r>
            <a:rPr lang="en-GB" dirty="0" smtClean="0"/>
            <a:t>Endoscopy</a:t>
          </a:r>
          <a:endParaRPr lang="en-GB" dirty="0"/>
        </a:p>
      </dgm:t>
    </dgm:pt>
    <dgm:pt modelId="{ADC55389-D766-4C0F-BD9C-E7D123FC09E1}" type="parTrans" cxnId="{10ACC894-12D9-48E9-BCC4-0EDB79EC2B63}">
      <dgm:prSet/>
      <dgm:spPr/>
      <dgm:t>
        <a:bodyPr/>
        <a:lstStyle/>
        <a:p>
          <a:endParaRPr lang="en-GB"/>
        </a:p>
      </dgm:t>
    </dgm:pt>
    <dgm:pt modelId="{E600C397-6B48-4822-A55E-C6A0090B9A98}" type="sibTrans" cxnId="{10ACC894-12D9-48E9-BCC4-0EDB79EC2B63}">
      <dgm:prSet/>
      <dgm:spPr/>
      <dgm:t>
        <a:bodyPr/>
        <a:lstStyle/>
        <a:p>
          <a:endParaRPr lang="en-GB"/>
        </a:p>
      </dgm:t>
    </dgm:pt>
    <dgm:pt modelId="{8880FD6D-AB08-4DD8-8C77-EBEC01DF49FE}">
      <dgm:prSet phldrT="[Text]"/>
      <dgm:spPr/>
      <dgm:t>
        <a:bodyPr/>
        <a:lstStyle/>
        <a:p>
          <a:r>
            <a:rPr lang="en-GB" dirty="0" smtClean="0"/>
            <a:t>Negative result. No malignancy detected</a:t>
          </a:r>
          <a:endParaRPr lang="en-GB" dirty="0"/>
        </a:p>
      </dgm:t>
    </dgm:pt>
    <dgm:pt modelId="{0CB534FE-58D7-4D5A-9449-1EAECC7F2009}" type="parTrans" cxnId="{38A5A11F-2AC9-4C7A-9184-BE27B778176D}">
      <dgm:prSet/>
      <dgm:spPr/>
      <dgm:t>
        <a:bodyPr/>
        <a:lstStyle/>
        <a:p>
          <a:endParaRPr lang="en-GB"/>
        </a:p>
      </dgm:t>
    </dgm:pt>
    <dgm:pt modelId="{7217CE36-BEA3-49A7-8AE5-AA647A7DB644}" type="sibTrans" cxnId="{38A5A11F-2AC9-4C7A-9184-BE27B778176D}">
      <dgm:prSet/>
      <dgm:spPr/>
      <dgm:t>
        <a:bodyPr/>
        <a:lstStyle/>
        <a:p>
          <a:endParaRPr lang="en-GB"/>
        </a:p>
      </dgm:t>
    </dgm:pt>
    <dgm:pt modelId="{35AE8239-33CD-4EAD-85AD-06082DFDE39B}">
      <dgm:prSet phldrT="[Text]"/>
      <dgm:spPr/>
      <dgm:t>
        <a:bodyPr/>
        <a:lstStyle/>
        <a:p>
          <a:r>
            <a:rPr lang="en-GB" dirty="0" smtClean="0"/>
            <a:t>Drugs prescribed</a:t>
          </a:r>
          <a:endParaRPr lang="en-GB" dirty="0"/>
        </a:p>
      </dgm:t>
    </dgm:pt>
    <dgm:pt modelId="{0D245387-8DD9-463E-A649-BED543C9BFB8}" type="parTrans" cxnId="{DB990D55-B660-4C2B-8D11-A251F77C7054}">
      <dgm:prSet/>
      <dgm:spPr/>
      <dgm:t>
        <a:bodyPr/>
        <a:lstStyle/>
        <a:p>
          <a:endParaRPr lang="en-GB"/>
        </a:p>
      </dgm:t>
    </dgm:pt>
    <dgm:pt modelId="{CC0F80DC-19BA-4FA1-8EC4-216E62090DBE}" type="sibTrans" cxnId="{DB990D55-B660-4C2B-8D11-A251F77C7054}">
      <dgm:prSet/>
      <dgm:spPr/>
      <dgm:t>
        <a:bodyPr/>
        <a:lstStyle/>
        <a:p>
          <a:endParaRPr lang="en-GB"/>
        </a:p>
      </dgm:t>
    </dgm:pt>
    <dgm:pt modelId="{3F3FEEB5-F72F-44C1-84EC-370E77DF624A}">
      <dgm:prSet phldrT="[Text]"/>
      <dgm:spPr/>
      <dgm:t>
        <a:bodyPr/>
        <a:lstStyle/>
        <a:p>
          <a:r>
            <a:rPr lang="en-GB" dirty="0" smtClean="0"/>
            <a:t>Drug? For ischaemic heart disease</a:t>
          </a:r>
          <a:endParaRPr lang="en-GB" dirty="0"/>
        </a:p>
      </dgm:t>
    </dgm:pt>
    <dgm:pt modelId="{CAABC61C-F754-4B36-BD29-26F44618828C}" type="parTrans" cxnId="{B060FFF6-8087-42C8-BF6F-0AD88B199035}">
      <dgm:prSet/>
      <dgm:spPr/>
      <dgm:t>
        <a:bodyPr/>
        <a:lstStyle/>
        <a:p>
          <a:endParaRPr lang="en-GB"/>
        </a:p>
      </dgm:t>
    </dgm:pt>
    <dgm:pt modelId="{32B9460F-B988-4919-AD87-580708374DC4}" type="sibTrans" cxnId="{B060FFF6-8087-42C8-BF6F-0AD88B199035}">
      <dgm:prSet/>
      <dgm:spPr/>
      <dgm:t>
        <a:bodyPr/>
        <a:lstStyle/>
        <a:p>
          <a:endParaRPr lang="en-GB"/>
        </a:p>
      </dgm:t>
    </dgm:pt>
    <dgm:pt modelId="{AFDEA401-7D70-4A45-B7B4-F6B7A4DC2346}" type="pres">
      <dgm:prSet presAssocID="{CC0E1DC1-6776-415F-8415-4A56490CABD4}" presName="Name0" presStyleCnt="0">
        <dgm:presLayoutVars>
          <dgm:dir/>
          <dgm:resizeHandles val="exact"/>
        </dgm:presLayoutVars>
      </dgm:prSet>
      <dgm:spPr/>
      <dgm:t>
        <a:bodyPr/>
        <a:lstStyle/>
        <a:p>
          <a:endParaRPr lang="en-GB"/>
        </a:p>
      </dgm:t>
    </dgm:pt>
    <dgm:pt modelId="{13DA57B6-1EAF-4EC2-9594-B6852D7EE143}" type="pres">
      <dgm:prSet presAssocID="{117CE116-4055-4353-B786-25A98E2054F0}" presName="node" presStyleLbl="node1" presStyleIdx="0" presStyleCnt="3" custLinFactX="12717" custLinFactNeighborX="100000" custLinFactNeighborY="553">
        <dgm:presLayoutVars>
          <dgm:bulletEnabled val="1"/>
        </dgm:presLayoutVars>
      </dgm:prSet>
      <dgm:spPr/>
      <dgm:t>
        <a:bodyPr/>
        <a:lstStyle/>
        <a:p>
          <a:endParaRPr lang="en-GB"/>
        </a:p>
      </dgm:t>
    </dgm:pt>
    <dgm:pt modelId="{F28666A2-9822-407A-BBD3-6A4734B49B05}" type="pres">
      <dgm:prSet presAssocID="{B240951E-AD03-4158-878B-CC33060CDFD9}" presName="sibTrans" presStyleCnt="0"/>
      <dgm:spPr/>
    </dgm:pt>
    <dgm:pt modelId="{091B85C2-7FC5-46DE-A2B5-1B4925C7936B}" type="pres">
      <dgm:prSet presAssocID="{841AB011-1C42-4886-B2E2-F403ADCA55EF}" presName="node" presStyleLbl="node1" presStyleIdx="1" presStyleCnt="3" custLinFactX="6428" custLinFactNeighborX="100000" custLinFactNeighborY="0">
        <dgm:presLayoutVars>
          <dgm:bulletEnabled val="1"/>
        </dgm:presLayoutVars>
      </dgm:prSet>
      <dgm:spPr/>
      <dgm:t>
        <a:bodyPr/>
        <a:lstStyle/>
        <a:p>
          <a:endParaRPr lang="en-GB"/>
        </a:p>
      </dgm:t>
    </dgm:pt>
    <dgm:pt modelId="{13C951BC-0992-41F7-B2EE-5F25893DA6D0}" type="pres">
      <dgm:prSet presAssocID="{21958329-840C-4040-A0A9-74E70BDC1317}" presName="sibTrans" presStyleCnt="0"/>
      <dgm:spPr/>
    </dgm:pt>
    <dgm:pt modelId="{E1F26E33-F91D-4C0C-B30B-C8DF2DA989E1}" type="pres">
      <dgm:prSet presAssocID="{35AE8239-33CD-4EAD-85AD-06082DFDE39B}" presName="node" presStyleLbl="node1" presStyleIdx="2" presStyleCnt="3" custLinFactX="10174" custLinFactNeighborX="100000" custLinFactNeighborY="0">
        <dgm:presLayoutVars>
          <dgm:bulletEnabled val="1"/>
        </dgm:presLayoutVars>
      </dgm:prSet>
      <dgm:spPr/>
      <dgm:t>
        <a:bodyPr/>
        <a:lstStyle/>
        <a:p>
          <a:endParaRPr lang="en-GB"/>
        </a:p>
      </dgm:t>
    </dgm:pt>
  </dgm:ptLst>
  <dgm:cxnLst>
    <dgm:cxn modelId="{B060FFF6-8087-42C8-BF6F-0AD88B199035}" srcId="{35AE8239-33CD-4EAD-85AD-06082DFDE39B}" destId="{3F3FEEB5-F72F-44C1-84EC-370E77DF624A}" srcOrd="0" destOrd="0" parTransId="{CAABC61C-F754-4B36-BD29-26F44618828C}" sibTransId="{32B9460F-B988-4919-AD87-580708374DC4}"/>
    <dgm:cxn modelId="{4BF6BFAC-B02E-41FC-BF8C-67A853E14087}" type="presOf" srcId="{3F3FEEB5-F72F-44C1-84EC-370E77DF624A}" destId="{E1F26E33-F91D-4C0C-B30B-C8DF2DA989E1}" srcOrd="0" destOrd="1" presId="urn:microsoft.com/office/officeart/2005/8/layout/hList6"/>
    <dgm:cxn modelId="{38A5A11F-2AC9-4C7A-9184-BE27B778176D}" srcId="{841AB011-1C42-4886-B2E2-F403ADCA55EF}" destId="{8880FD6D-AB08-4DD8-8C77-EBEC01DF49FE}" srcOrd="1" destOrd="0" parTransId="{0CB534FE-58D7-4D5A-9449-1EAECC7F2009}" sibTransId="{7217CE36-BEA3-49A7-8AE5-AA647A7DB644}"/>
    <dgm:cxn modelId="{10ACC894-12D9-48E9-BCC4-0EDB79EC2B63}" srcId="{841AB011-1C42-4886-B2E2-F403ADCA55EF}" destId="{03F0A294-2B78-470E-99F0-BE2AEB338785}" srcOrd="0" destOrd="0" parTransId="{ADC55389-D766-4C0F-BD9C-E7D123FC09E1}" sibTransId="{E600C397-6B48-4822-A55E-C6A0090B9A98}"/>
    <dgm:cxn modelId="{6A762D57-ABB9-46FC-A6A4-6C3708A3AC08}" srcId="{CC0E1DC1-6776-415F-8415-4A56490CABD4}" destId="{117CE116-4055-4353-B786-25A98E2054F0}" srcOrd="0" destOrd="0" parTransId="{A7835D46-9BB3-4177-90A1-509E8953D176}" sibTransId="{B240951E-AD03-4158-878B-CC33060CDFD9}"/>
    <dgm:cxn modelId="{C82AC74C-C3A5-49E4-AAC4-CE38402D7C4A}" srcId="{117CE116-4055-4353-B786-25A98E2054F0}" destId="{754452B0-7555-4E02-8130-B0EF7C61CB9E}" srcOrd="0" destOrd="0" parTransId="{FFB267C9-E3BB-4712-8C5B-4245CE0C10CE}" sibTransId="{BF41BAD0-BD35-4415-BDC3-C3CC91D7EE67}"/>
    <dgm:cxn modelId="{5690E0E3-4449-4E85-B91F-3A1CB03E564F}" type="presOf" srcId="{94219F5D-4B6C-433F-AF18-FD1967075B57}" destId="{13DA57B6-1EAF-4EC2-9594-B6852D7EE143}" srcOrd="0" destOrd="2" presId="urn:microsoft.com/office/officeart/2005/8/layout/hList6"/>
    <dgm:cxn modelId="{FD281725-CA53-48C5-823E-A824B874AA9F}" type="presOf" srcId="{35AE8239-33CD-4EAD-85AD-06082DFDE39B}" destId="{E1F26E33-F91D-4C0C-B30B-C8DF2DA989E1}" srcOrd="0" destOrd="0" presId="urn:microsoft.com/office/officeart/2005/8/layout/hList6"/>
    <dgm:cxn modelId="{21AA17D5-6373-4198-8D26-BE3DF0E2634A}" type="presOf" srcId="{8880FD6D-AB08-4DD8-8C77-EBEC01DF49FE}" destId="{091B85C2-7FC5-46DE-A2B5-1B4925C7936B}" srcOrd="0" destOrd="2" presId="urn:microsoft.com/office/officeart/2005/8/layout/hList6"/>
    <dgm:cxn modelId="{208EBAD5-14AA-4E24-91BD-FFE18A47F560}" type="presOf" srcId="{CC0E1DC1-6776-415F-8415-4A56490CABD4}" destId="{AFDEA401-7D70-4A45-B7B4-F6B7A4DC2346}" srcOrd="0" destOrd="0" presId="urn:microsoft.com/office/officeart/2005/8/layout/hList6"/>
    <dgm:cxn modelId="{BE7B1671-D292-4B13-AB35-53692538A550}" type="presOf" srcId="{841AB011-1C42-4886-B2E2-F403ADCA55EF}" destId="{091B85C2-7FC5-46DE-A2B5-1B4925C7936B}" srcOrd="0" destOrd="0" presId="urn:microsoft.com/office/officeart/2005/8/layout/hList6"/>
    <dgm:cxn modelId="{D85A02F2-D146-46FF-926E-35D3F7989CDB}" type="presOf" srcId="{03F0A294-2B78-470E-99F0-BE2AEB338785}" destId="{091B85C2-7FC5-46DE-A2B5-1B4925C7936B}" srcOrd="0" destOrd="1" presId="urn:microsoft.com/office/officeart/2005/8/layout/hList6"/>
    <dgm:cxn modelId="{EB38C492-CC03-4DEB-95B1-EED2895AE51E}" srcId="{117CE116-4055-4353-B786-25A98E2054F0}" destId="{94219F5D-4B6C-433F-AF18-FD1967075B57}" srcOrd="1" destOrd="0" parTransId="{0AA7DD83-0ED6-497E-A97A-C98384D5DEA8}" sibTransId="{80A167C4-4655-42B1-97D6-46A951A5AFFD}"/>
    <dgm:cxn modelId="{5552CBC0-120D-45C9-8DC1-20B88C200A66}" type="presOf" srcId="{117CE116-4055-4353-B786-25A98E2054F0}" destId="{13DA57B6-1EAF-4EC2-9594-B6852D7EE143}" srcOrd="0" destOrd="0" presId="urn:microsoft.com/office/officeart/2005/8/layout/hList6"/>
    <dgm:cxn modelId="{DB990D55-B660-4C2B-8D11-A251F77C7054}" srcId="{CC0E1DC1-6776-415F-8415-4A56490CABD4}" destId="{35AE8239-33CD-4EAD-85AD-06082DFDE39B}" srcOrd="2" destOrd="0" parTransId="{0D245387-8DD9-463E-A649-BED543C9BFB8}" sibTransId="{CC0F80DC-19BA-4FA1-8EC4-216E62090DBE}"/>
    <dgm:cxn modelId="{AAA4F7CD-E9A4-4610-A9B1-4ED5277FC3DB}" type="presOf" srcId="{754452B0-7555-4E02-8130-B0EF7C61CB9E}" destId="{13DA57B6-1EAF-4EC2-9594-B6852D7EE143}" srcOrd="0" destOrd="1" presId="urn:microsoft.com/office/officeart/2005/8/layout/hList6"/>
    <dgm:cxn modelId="{CB0C6BC3-4586-4BBB-8DC3-FF8D3E81A740}" srcId="{CC0E1DC1-6776-415F-8415-4A56490CABD4}" destId="{841AB011-1C42-4886-B2E2-F403ADCA55EF}" srcOrd="1" destOrd="0" parTransId="{B252B6C5-8743-480C-8B89-49F4B5A417F9}" sibTransId="{21958329-840C-4040-A0A9-74E70BDC1317}"/>
    <dgm:cxn modelId="{81BD30A6-3B58-442D-B948-DA36EF4BB130}" type="presParOf" srcId="{AFDEA401-7D70-4A45-B7B4-F6B7A4DC2346}" destId="{13DA57B6-1EAF-4EC2-9594-B6852D7EE143}" srcOrd="0" destOrd="0" presId="urn:microsoft.com/office/officeart/2005/8/layout/hList6"/>
    <dgm:cxn modelId="{BBEF13E2-86E2-403E-9980-3293343198CF}" type="presParOf" srcId="{AFDEA401-7D70-4A45-B7B4-F6B7A4DC2346}" destId="{F28666A2-9822-407A-BBD3-6A4734B49B05}" srcOrd="1" destOrd="0" presId="urn:microsoft.com/office/officeart/2005/8/layout/hList6"/>
    <dgm:cxn modelId="{4967D4CA-9FDC-48A1-B475-51B065EEBDB9}" type="presParOf" srcId="{AFDEA401-7D70-4A45-B7B4-F6B7A4DC2346}" destId="{091B85C2-7FC5-46DE-A2B5-1B4925C7936B}" srcOrd="2" destOrd="0" presId="urn:microsoft.com/office/officeart/2005/8/layout/hList6"/>
    <dgm:cxn modelId="{26235EBE-9977-4795-9C00-F3AFA7CEAAFD}" type="presParOf" srcId="{AFDEA401-7D70-4A45-B7B4-F6B7A4DC2346}" destId="{13C951BC-0992-41F7-B2EE-5F25893DA6D0}" srcOrd="3" destOrd="0" presId="urn:microsoft.com/office/officeart/2005/8/layout/hList6"/>
    <dgm:cxn modelId="{73ACEED0-0EEB-4E3F-9F45-992AE0EE59E2}" type="presParOf" srcId="{AFDEA401-7D70-4A45-B7B4-F6B7A4DC2346}" destId="{E1F26E33-F91D-4C0C-B30B-C8DF2DA989E1}"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CEB1841-0853-465E-8A60-3F8AB9E613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0531BD-3691-404F-B227-639F448CBFA4}">
      <dgm:prSet phldrT="[Text]"/>
      <dgm:spPr/>
      <dgm:t>
        <a:bodyPr/>
        <a:lstStyle/>
        <a:p>
          <a:r>
            <a:rPr lang="en-GB" dirty="0" smtClean="0"/>
            <a:t>Presenting Symptoms</a:t>
          </a:r>
          <a:endParaRPr lang="en-GB" dirty="0"/>
        </a:p>
      </dgm:t>
    </dgm:pt>
    <dgm:pt modelId="{7EF4837F-A030-49BB-A947-5805F4E1AA42}" type="parTrans" cxnId="{FAC0EB79-540D-4F4E-A8DD-F272264697AE}">
      <dgm:prSet/>
      <dgm:spPr/>
      <dgm:t>
        <a:bodyPr/>
        <a:lstStyle/>
        <a:p>
          <a:endParaRPr lang="en-GB"/>
        </a:p>
      </dgm:t>
    </dgm:pt>
    <dgm:pt modelId="{BA912271-5B79-42E8-AE06-EF7910376551}" type="sibTrans" cxnId="{FAC0EB79-540D-4F4E-A8DD-F272264697AE}">
      <dgm:prSet/>
      <dgm:spPr/>
      <dgm:t>
        <a:bodyPr/>
        <a:lstStyle/>
        <a:p>
          <a:endParaRPr lang="en-GB"/>
        </a:p>
      </dgm:t>
    </dgm:pt>
    <dgm:pt modelId="{4E1E1F43-204B-48D1-8A6B-989EA1CA5459}">
      <dgm:prSet phldrT="[Text]"/>
      <dgm:spPr/>
      <dgm:t>
        <a:bodyPr/>
        <a:lstStyle/>
        <a:p>
          <a:r>
            <a:rPr lang="en-GB" dirty="0" smtClean="0"/>
            <a:t>Gastric vomiting</a:t>
          </a:r>
          <a:endParaRPr lang="en-GB" dirty="0"/>
        </a:p>
      </dgm:t>
    </dgm:pt>
    <dgm:pt modelId="{893BF4B7-0B0F-4E55-9183-68382F138BD9}" type="parTrans" cxnId="{49AE18C7-B645-4012-9678-AF66DAC5E4E8}">
      <dgm:prSet/>
      <dgm:spPr/>
      <dgm:t>
        <a:bodyPr/>
        <a:lstStyle/>
        <a:p>
          <a:endParaRPr lang="en-GB"/>
        </a:p>
      </dgm:t>
    </dgm:pt>
    <dgm:pt modelId="{A4119604-8700-4E58-B818-096F0B729CB0}" type="sibTrans" cxnId="{49AE18C7-B645-4012-9678-AF66DAC5E4E8}">
      <dgm:prSet/>
      <dgm:spPr/>
      <dgm:t>
        <a:bodyPr/>
        <a:lstStyle/>
        <a:p>
          <a:endParaRPr lang="en-GB"/>
        </a:p>
      </dgm:t>
    </dgm:pt>
    <dgm:pt modelId="{DCB6E7BC-0D59-4C8B-8FBE-1ADAAAA72C7D}">
      <dgm:prSet phldrT="[Text]"/>
      <dgm:spPr/>
      <dgm:t>
        <a:bodyPr/>
        <a:lstStyle/>
        <a:p>
          <a:r>
            <a:rPr lang="en-GB" dirty="0" smtClean="0"/>
            <a:t>Bloating</a:t>
          </a:r>
          <a:endParaRPr lang="en-GB" dirty="0"/>
        </a:p>
      </dgm:t>
    </dgm:pt>
    <dgm:pt modelId="{54E02B5A-C59C-4136-B2DB-3E6BE774249C}" type="parTrans" cxnId="{115F42CF-0E64-4138-BEBB-945A5A381843}">
      <dgm:prSet/>
      <dgm:spPr/>
      <dgm:t>
        <a:bodyPr/>
        <a:lstStyle/>
        <a:p>
          <a:endParaRPr lang="en-GB"/>
        </a:p>
      </dgm:t>
    </dgm:pt>
    <dgm:pt modelId="{7E3AD646-9DF9-43AE-BBDF-DB39C5996026}" type="sibTrans" cxnId="{115F42CF-0E64-4138-BEBB-945A5A381843}">
      <dgm:prSet/>
      <dgm:spPr/>
      <dgm:t>
        <a:bodyPr/>
        <a:lstStyle/>
        <a:p>
          <a:endParaRPr lang="en-GB"/>
        </a:p>
      </dgm:t>
    </dgm:pt>
    <dgm:pt modelId="{A37B311E-8E89-4599-BCBD-37AD6C9883D8}" type="pres">
      <dgm:prSet presAssocID="{9CEB1841-0853-465E-8A60-3F8AB9E61329}" presName="linear" presStyleCnt="0">
        <dgm:presLayoutVars>
          <dgm:animLvl val="lvl"/>
          <dgm:resizeHandles val="exact"/>
        </dgm:presLayoutVars>
      </dgm:prSet>
      <dgm:spPr/>
      <dgm:t>
        <a:bodyPr/>
        <a:lstStyle/>
        <a:p>
          <a:endParaRPr lang="en-GB"/>
        </a:p>
      </dgm:t>
    </dgm:pt>
    <dgm:pt modelId="{ABF4F9EE-7390-48FE-ABD8-652BBE529170}" type="pres">
      <dgm:prSet presAssocID="{C20531BD-3691-404F-B227-639F448CBFA4}" presName="parentText" presStyleLbl="node1" presStyleIdx="0" presStyleCnt="1" custScaleY="48224" custLinFactNeighborX="2426" custLinFactNeighborY="-3666">
        <dgm:presLayoutVars>
          <dgm:chMax val="0"/>
          <dgm:bulletEnabled val="1"/>
        </dgm:presLayoutVars>
      </dgm:prSet>
      <dgm:spPr/>
      <dgm:t>
        <a:bodyPr/>
        <a:lstStyle/>
        <a:p>
          <a:endParaRPr lang="en-GB"/>
        </a:p>
      </dgm:t>
    </dgm:pt>
    <dgm:pt modelId="{B37535A3-DD9F-483D-8AFE-9408F2146B70}" type="pres">
      <dgm:prSet presAssocID="{C20531BD-3691-404F-B227-639F448CBFA4}" presName="childText" presStyleLbl="revTx" presStyleIdx="0" presStyleCnt="1">
        <dgm:presLayoutVars>
          <dgm:bulletEnabled val="1"/>
        </dgm:presLayoutVars>
      </dgm:prSet>
      <dgm:spPr/>
      <dgm:t>
        <a:bodyPr/>
        <a:lstStyle/>
        <a:p>
          <a:endParaRPr lang="en-GB"/>
        </a:p>
      </dgm:t>
    </dgm:pt>
  </dgm:ptLst>
  <dgm:cxnLst>
    <dgm:cxn modelId="{FAC0EB79-540D-4F4E-A8DD-F272264697AE}" srcId="{9CEB1841-0853-465E-8A60-3F8AB9E61329}" destId="{C20531BD-3691-404F-B227-639F448CBFA4}" srcOrd="0" destOrd="0" parTransId="{7EF4837F-A030-49BB-A947-5805F4E1AA42}" sibTransId="{BA912271-5B79-42E8-AE06-EF7910376551}"/>
    <dgm:cxn modelId="{49AE18C7-B645-4012-9678-AF66DAC5E4E8}" srcId="{C20531BD-3691-404F-B227-639F448CBFA4}" destId="{4E1E1F43-204B-48D1-8A6B-989EA1CA5459}" srcOrd="0" destOrd="0" parTransId="{893BF4B7-0B0F-4E55-9183-68382F138BD9}" sibTransId="{A4119604-8700-4E58-B818-096F0B729CB0}"/>
    <dgm:cxn modelId="{41AE737B-9EAE-4DC8-91B1-6802DB300C1D}" type="presOf" srcId="{DCB6E7BC-0D59-4C8B-8FBE-1ADAAAA72C7D}" destId="{B37535A3-DD9F-483D-8AFE-9408F2146B70}" srcOrd="0" destOrd="1" presId="urn:microsoft.com/office/officeart/2005/8/layout/vList2"/>
    <dgm:cxn modelId="{A467AF81-7C79-44A3-B700-A8734C185878}" type="presOf" srcId="{4E1E1F43-204B-48D1-8A6B-989EA1CA5459}" destId="{B37535A3-DD9F-483D-8AFE-9408F2146B70}" srcOrd="0" destOrd="0" presId="urn:microsoft.com/office/officeart/2005/8/layout/vList2"/>
    <dgm:cxn modelId="{AEC6E746-7569-4DCF-AC73-4F824833AF0D}" type="presOf" srcId="{C20531BD-3691-404F-B227-639F448CBFA4}" destId="{ABF4F9EE-7390-48FE-ABD8-652BBE529170}" srcOrd="0" destOrd="0" presId="urn:microsoft.com/office/officeart/2005/8/layout/vList2"/>
    <dgm:cxn modelId="{25EC8E6E-2071-4899-823A-E6418D1CCCB8}" type="presOf" srcId="{9CEB1841-0853-465E-8A60-3F8AB9E61329}" destId="{A37B311E-8E89-4599-BCBD-37AD6C9883D8}" srcOrd="0" destOrd="0" presId="urn:microsoft.com/office/officeart/2005/8/layout/vList2"/>
    <dgm:cxn modelId="{115F42CF-0E64-4138-BEBB-945A5A381843}" srcId="{C20531BD-3691-404F-B227-639F448CBFA4}" destId="{DCB6E7BC-0D59-4C8B-8FBE-1ADAAAA72C7D}" srcOrd="1" destOrd="0" parTransId="{54E02B5A-C59C-4136-B2DB-3E6BE774249C}" sibTransId="{7E3AD646-9DF9-43AE-BBDF-DB39C5996026}"/>
    <dgm:cxn modelId="{4729829A-DE3A-4D46-8D2D-5B3F67B35939}" type="presParOf" srcId="{A37B311E-8E89-4599-BCBD-37AD6C9883D8}" destId="{ABF4F9EE-7390-48FE-ABD8-652BBE529170}" srcOrd="0" destOrd="0" presId="urn:microsoft.com/office/officeart/2005/8/layout/vList2"/>
    <dgm:cxn modelId="{5E713B56-4BBE-4853-AD6C-F795293C1433}" type="presParOf" srcId="{A37B311E-8E89-4599-BCBD-37AD6C9883D8}" destId="{B37535A3-DD9F-483D-8AFE-9408F2146B70}" srcOrd="1" destOrd="0" presId="urn:microsoft.com/office/officeart/2005/8/layout/vList2"/>
  </dgm:cxnLst>
  <dgm:bg/>
  <dgm:whole>
    <a:ln w="22225" cmpd="sng">
      <a:solidFill>
        <a:schemeClr val="accent1"/>
      </a:solidFill>
      <a:prstDash val="solid"/>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4F9EE-7390-48FE-ABD8-652BBE529170}">
      <dsp:nvSpPr>
        <dsp:cNvPr id="0" name=""/>
        <dsp:cNvSpPr/>
      </dsp:nvSpPr>
      <dsp:spPr>
        <a:xfrm>
          <a:off x="0" y="18587"/>
          <a:ext cx="3312368" cy="6138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GB" sz="2500" kern="1200" dirty="0" smtClean="0"/>
            <a:t>Presenting Symptoms</a:t>
          </a:r>
          <a:endParaRPr lang="en-GB" sz="2500" kern="1200" dirty="0"/>
        </a:p>
      </dsp:txBody>
      <dsp:txXfrm>
        <a:off x="29967" y="48554"/>
        <a:ext cx="3252434" cy="553938"/>
      </dsp:txXfrm>
    </dsp:sp>
    <dsp:sp modelId="{B37535A3-DD9F-483D-8AFE-9408F2146B70}">
      <dsp:nvSpPr>
        <dsp:cNvPr id="0" name=""/>
        <dsp:cNvSpPr/>
      </dsp:nvSpPr>
      <dsp:spPr>
        <a:xfrm>
          <a:off x="0" y="632460"/>
          <a:ext cx="3312368"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6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kern="1200" dirty="0" smtClean="0"/>
            <a:t>Vomiting</a:t>
          </a:r>
          <a:endParaRPr lang="en-GB" sz="2000" kern="1200" dirty="0"/>
        </a:p>
        <a:p>
          <a:pPr marL="228600" lvl="1" indent="-228600" algn="l" defTabSz="889000">
            <a:lnSpc>
              <a:spcPct val="90000"/>
            </a:lnSpc>
            <a:spcBef>
              <a:spcPct val="0"/>
            </a:spcBef>
            <a:spcAft>
              <a:spcPct val="20000"/>
            </a:spcAft>
            <a:buChar char="••"/>
          </a:pPr>
          <a:r>
            <a:rPr lang="en-GB" sz="2000" kern="1200" dirty="0" smtClean="0"/>
            <a:t>Bloating</a:t>
          </a:r>
          <a:endParaRPr lang="en-GB" sz="2000" kern="1200" dirty="0"/>
        </a:p>
      </dsp:txBody>
      <dsp:txXfrm>
        <a:off x="0" y="632460"/>
        <a:ext cx="3312368" cy="861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A57B6-1EAF-4EC2-9594-B6852D7EE143}">
      <dsp:nvSpPr>
        <dsp:cNvPr id="0" name=""/>
        <dsp:cNvSpPr/>
      </dsp:nvSpPr>
      <dsp:spPr>
        <a:xfrm rot="16200000">
          <a:off x="-810023" y="1087507"/>
          <a:ext cx="3544940" cy="136992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768" bIns="0" numCol="1" spcCol="1270" anchor="t" anchorCtr="0">
          <a:noAutofit/>
        </a:bodyPr>
        <a:lstStyle/>
        <a:p>
          <a:pPr lvl="0" algn="l" defTabSz="800100">
            <a:lnSpc>
              <a:spcPct val="90000"/>
            </a:lnSpc>
            <a:spcBef>
              <a:spcPct val="0"/>
            </a:spcBef>
            <a:spcAft>
              <a:spcPct val="35000"/>
            </a:spcAft>
          </a:pPr>
          <a:r>
            <a:rPr lang="en-GB" sz="1800" kern="1200" dirty="0" smtClean="0"/>
            <a:t>Diagnosed conditions</a:t>
          </a:r>
          <a:endParaRPr lang="en-GB" sz="1800" kern="1200" dirty="0"/>
        </a:p>
        <a:p>
          <a:pPr marL="114300" lvl="1" indent="-114300" algn="l" defTabSz="622300">
            <a:lnSpc>
              <a:spcPct val="90000"/>
            </a:lnSpc>
            <a:spcBef>
              <a:spcPct val="0"/>
            </a:spcBef>
            <a:spcAft>
              <a:spcPct val="15000"/>
            </a:spcAft>
            <a:buChar char="••"/>
          </a:pPr>
          <a:r>
            <a:rPr lang="en-GB" sz="1400" kern="1200" dirty="0" smtClean="0"/>
            <a:t>Type 2 diabetes</a:t>
          </a:r>
          <a:endParaRPr lang="en-GB" sz="1400" kern="1200" dirty="0"/>
        </a:p>
        <a:p>
          <a:pPr marL="114300" lvl="1" indent="-114300" algn="l" defTabSz="622300">
            <a:lnSpc>
              <a:spcPct val="90000"/>
            </a:lnSpc>
            <a:spcBef>
              <a:spcPct val="0"/>
            </a:spcBef>
            <a:spcAft>
              <a:spcPct val="15000"/>
            </a:spcAft>
            <a:buChar char="••"/>
          </a:pPr>
          <a:r>
            <a:rPr lang="en-GB" sz="1400" kern="1200" dirty="0" smtClean="0"/>
            <a:t>Ischaemic heart disease</a:t>
          </a:r>
          <a:endParaRPr lang="en-GB" sz="1400" kern="1200" dirty="0"/>
        </a:p>
      </dsp:txBody>
      <dsp:txXfrm rot="5400000">
        <a:off x="277485" y="708987"/>
        <a:ext cx="1369924" cy="2126964"/>
      </dsp:txXfrm>
    </dsp:sp>
    <dsp:sp modelId="{091B85C2-7FC5-46DE-A2B5-1B4925C7936B}">
      <dsp:nvSpPr>
        <dsp:cNvPr id="0" name=""/>
        <dsp:cNvSpPr/>
      </dsp:nvSpPr>
      <dsp:spPr>
        <a:xfrm rot="16200000">
          <a:off x="576491" y="1087507"/>
          <a:ext cx="3544940" cy="136992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768" bIns="0" numCol="1" spcCol="1270" anchor="t" anchorCtr="0">
          <a:noAutofit/>
        </a:bodyPr>
        <a:lstStyle/>
        <a:p>
          <a:pPr lvl="0" algn="l" defTabSz="800100">
            <a:lnSpc>
              <a:spcPct val="90000"/>
            </a:lnSpc>
            <a:spcBef>
              <a:spcPct val="0"/>
            </a:spcBef>
            <a:spcAft>
              <a:spcPct val="35000"/>
            </a:spcAft>
          </a:pPr>
          <a:r>
            <a:rPr lang="en-GB" sz="1800" kern="1200" dirty="0" smtClean="0"/>
            <a:t>Tests performed</a:t>
          </a:r>
          <a:endParaRPr lang="en-GB" sz="1800" kern="1200" dirty="0"/>
        </a:p>
        <a:p>
          <a:pPr marL="114300" lvl="1" indent="-114300" algn="l" defTabSz="622300">
            <a:lnSpc>
              <a:spcPct val="90000"/>
            </a:lnSpc>
            <a:spcBef>
              <a:spcPct val="0"/>
            </a:spcBef>
            <a:spcAft>
              <a:spcPct val="15000"/>
            </a:spcAft>
            <a:buChar char="••"/>
          </a:pPr>
          <a:r>
            <a:rPr lang="en-GB" sz="1400" kern="1200" dirty="0" smtClean="0"/>
            <a:t>Endoscopy</a:t>
          </a:r>
          <a:endParaRPr lang="en-GB" sz="1400" kern="1200" dirty="0"/>
        </a:p>
        <a:p>
          <a:pPr marL="114300" lvl="1" indent="-114300" algn="l" defTabSz="622300">
            <a:lnSpc>
              <a:spcPct val="90000"/>
            </a:lnSpc>
            <a:spcBef>
              <a:spcPct val="0"/>
            </a:spcBef>
            <a:spcAft>
              <a:spcPct val="15000"/>
            </a:spcAft>
            <a:buChar char="••"/>
          </a:pPr>
          <a:r>
            <a:rPr lang="en-GB" sz="1400" kern="1200" dirty="0" smtClean="0"/>
            <a:t>Negative result. No malignancy detected</a:t>
          </a:r>
          <a:endParaRPr lang="en-GB" sz="1400" kern="1200" dirty="0"/>
        </a:p>
      </dsp:txBody>
      <dsp:txXfrm rot="5400000">
        <a:off x="1663999" y="708987"/>
        <a:ext cx="1369924" cy="2126964"/>
      </dsp:txXfrm>
    </dsp:sp>
    <dsp:sp modelId="{E1F26E33-F91D-4C0C-B30B-C8DF2DA989E1}">
      <dsp:nvSpPr>
        <dsp:cNvPr id="0" name=""/>
        <dsp:cNvSpPr/>
      </dsp:nvSpPr>
      <dsp:spPr>
        <a:xfrm rot="16200000">
          <a:off x="1858883" y="1087507"/>
          <a:ext cx="3544940" cy="136992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768" bIns="0" numCol="1" spcCol="1270" anchor="t" anchorCtr="0">
          <a:noAutofit/>
        </a:bodyPr>
        <a:lstStyle/>
        <a:p>
          <a:pPr lvl="0" algn="l" defTabSz="800100">
            <a:lnSpc>
              <a:spcPct val="90000"/>
            </a:lnSpc>
            <a:spcBef>
              <a:spcPct val="0"/>
            </a:spcBef>
            <a:spcAft>
              <a:spcPct val="35000"/>
            </a:spcAft>
          </a:pPr>
          <a:r>
            <a:rPr lang="en-GB" sz="1800" kern="1200" dirty="0" smtClean="0"/>
            <a:t>Drugs prescribed</a:t>
          </a:r>
          <a:endParaRPr lang="en-GB" sz="1800" kern="1200" dirty="0"/>
        </a:p>
        <a:p>
          <a:pPr marL="114300" lvl="1" indent="-114300" algn="l" defTabSz="622300">
            <a:lnSpc>
              <a:spcPct val="90000"/>
            </a:lnSpc>
            <a:spcBef>
              <a:spcPct val="0"/>
            </a:spcBef>
            <a:spcAft>
              <a:spcPct val="15000"/>
            </a:spcAft>
            <a:buChar char="••"/>
          </a:pPr>
          <a:r>
            <a:rPr lang="en-GB" sz="1400" kern="1200" dirty="0" smtClean="0"/>
            <a:t>Drug Simvastatin to lower cholesterol  to manage ischaemic heart disease</a:t>
          </a:r>
          <a:endParaRPr lang="en-GB" sz="1400" kern="1200" dirty="0"/>
        </a:p>
      </dsp:txBody>
      <dsp:txXfrm rot="5400000">
        <a:off x="2946391" y="708987"/>
        <a:ext cx="1369924" cy="2126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4F9EE-7390-48FE-ABD8-652BBE529170}">
      <dsp:nvSpPr>
        <dsp:cNvPr id="0" name=""/>
        <dsp:cNvSpPr/>
      </dsp:nvSpPr>
      <dsp:spPr>
        <a:xfrm>
          <a:off x="0" y="0"/>
          <a:ext cx="1694185" cy="4795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GB" sz="1300" kern="1200" dirty="0" smtClean="0"/>
            <a:t>Presenting Symptoms</a:t>
          </a:r>
          <a:endParaRPr lang="en-GB" sz="1300" kern="1200" dirty="0"/>
        </a:p>
      </dsp:txBody>
      <dsp:txXfrm>
        <a:off x="23412" y="23412"/>
        <a:ext cx="1647361" cy="432763"/>
      </dsp:txXfrm>
    </dsp:sp>
    <dsp:sp modelId="{B37535A3-DD9F-483D-8AFE-9408F2146B70}">
      <dsp:nvSpPr>
        <dsp:cNvPr id="0" name=""/>
        <dsp:cNvSpPr/>
      </dsp:nvSpPr>
      <dsp:spPr>
        <a:xfrm>
          <a:off x="0" y="527935"/>
          <a:ext cx="1694185" cy="47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790"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GB" sz="1400" kern="1200" dirty="0" smtClean="0"/>
            <a:t>Vomiting</a:t>
          </a:r>
          <a:endParaRPr lang="en-GB" sz="1400" kern="1200" dirty="0"/>
        </a:p>
        <a:p>
          <a:pPr marL="114300" lvl="1" indent="-114300" algn="l" defTabSz="622300">
            <a:lnSpc>
              <a:spcPct val="90000"/>
            </a:lnSpc>
            <a:spcBef>
              <a:spcPct val="0"/>
            </a:spcBef>
            <a:spcAft>
              <a:spcPct val="20000"/>
            </a:spcAft>
            <a:buChar char="••"/>
          </a:pPr>
          <a:r>
            <a:rPr lang="en-GB" sz="1400" kern="1200" dirty="0" smtClean="0"/>
            <a:t>Bloating</a:t>
          </a:r>
          <a:endParaRPr lang="en-GB" sz="1400" kern="1200" dirty="0"/>
        </a:p>
      </dsp:txBody>
      <dsp:txXfrm>
        <a:off x="0" y="527935"/>
        <a:ext cx="1694185" cy="478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A57B6-1EAF-4EC2-9594-B6852D7EE143}">
      <dsp:nvSpPr>
        <dsp:cNvPr id="0" name=""/>
        <dsp:cNvSpPr/>
      </dsp:nvSpPr>
      <dsp:spPr>
        <a:xfrm rot="16200000">
          <a:off x="-1088964" y="1088964"/>
          <a:ext cx="3328144" cy="115021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676" bIns="0" numCol="1" spcCol="1270" anchor="t" anchorCtr="0">
          <a:noAutofit/>
        </a:bodyPr>
        <a:lstStyle/>
        <a:p>
          <a:pPr lvl="0" algn="l" defTabSz="711200">
            <a:lnSpc>
              <a:spcPct val="90000"/>
            </a:lnSpc>
            <a:spcBef>
              <a:spcPct val="0"/>
            </a:spcBef>
            <a:spcAft>
              <a:spcPct val="35000"/>
            </a:spcAft>
          </a:pPr>
          <a:r>
            <a:rPr lang="en-GB" sz="1600" b="1" kern="1200" dirty="0" smtClean="0">
              <a:solidFill>
                <a:srgbClr val="FFFF00"/>
              </a:solidFill>
            </a:rPr>
            <a:t>Diagnosed conditions</a:t>
          </a:r>
          <a:endParaRPr lang="en-GB" sz="1600" b="1" kern="1200" dirty="0">
            <a:solidFill>
              <a:srgbClr val="FFFF00"/>
            </a:solidFill>
          </a:endParaRPr>
        </a:p>
        <a:p>
          <a:pPr marL="114300" lvl="1" indent="-114300" algn="l" defTabSz="533400">
            <a:lnSpc>
              <a:spcPct val="90000"/>
            </a:lnSpc>
            <a:spcBef>
              <a:spcPct val="0"/>
            </a:spcBef>
            <a:spcAft>
              <a:spcPct val="15000"/>
            </a:spcAft>
            <a:buChar char="••"/>
          </a:pPr>
          <a:r>
            <a:rPr lang="en-GB" sz="1200" b="1" kern="1200" dirty="0" smtClean="0">
              <a:solidFill>
                <a:srgbClr val="FFFF00"/>
              </a:solidFill>
            </a:rPr>
            <a:t>Type 2 diabetes</a:t>
          </a:r>
          <a:endParaRPr lang="en-GB" sz="1200" b="1" kern="1200" dirty="0">
            <a:solidFill>
              <a:srgbClr val="FFFF00"/>
            </a:solidFill>
          </a:endParaRPr>
        </a:p>
        <a:p>
          <a:pPr marL="114300" lvl="1" indent="-114300" algn="l" defTabSz="533400">
            <a:lnSpc>
              <a:spcPct val="90000"/>
            </a:lnSpc>
            <a:spcBef>
              <a:spcPct val="0"/>
            </a:spcBef>
            <a:spcAft>
              <a:spcPct val="15000"/>
            </a:spcAft>
            <a:buChar char="••"/>
          </a:pPr>
          <a:r>
            <a:rPr lang="en-GB" sz="1200" kern="1200" dirty="0" smtClean="0"/>
            <a:t>Ischaemic heart disease</a:t>
          </a:r>
          <a:endParaRPr lang="en-GB" sz="1200" kern="1200" dirty="0"/>
        </a:p>
      </dsp:txBody>
      <dsp:txXfrm rot="5400000">
        <a:off x="0" y="665629"/>
        <a:ext cx="1150215" cy="1996886"/>
      </dsp:txXfrm>
    </dsp:sp>
    <dsp:sp modelId="{091B85C2-7FC5-46DE-A2B5-1B4925C7936B}">
      <dsp:nvSpPr>
        <dsp:cNvPr id="0" name=""/>
        <dsp:cNvSpPr/>
      </dsp:nvSpPr>
      <dsp:spPr>
        <a:xfrm rot="16200000">
          <a:off x="137085" y="1088964"/>
          <a:ext cx="3328144" cy="115021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676" bIns="0" numCol="1" spcCol="1270" anchor="t" anchorCtr="0">
          <a:noAutofit/>
        </a:bodyPr>
        <a:lstStyle/>
        <a:p>
          <a:pPr lvl="0" algn="l" defTabSz="711200">
            <a:lnSpc>
              <a:spcPct val="90000"/>
            </a:lnSpc>
            <a:spcBef>
              <a:spcPct val="0"/>
            </a:spcBef>
            <a:spcAft>
              <a:spcPct val="35000"/>
            </a:spcAft>
          </a:pPr>
          <a:r>
            <a:rPr lang="en-GB" sz="1600" b="1" kern="1200" dirty="0" smtClean="0">
              <a:solidFill>
                <a:srgbClr val="FFFF00"/>
              </a:solidFill>
            </a:rPr>
            <a:t>Tests performed</a:t>
          </a:r>
          <a:endParaRPr lang="en-GB" sz="1600" b="1" kern="1200" dirty="0">
            <a:solidFill>
              <a:srgbClr val="FFFF00"/>
            </a:solidFill>
          </a:endParaRPr>
        </a:p>
        <a:p>
          <a:pPr marL="114300" lvl="1" indent="-114300" algn="l" defTabSz="533400">
            <a:lnSpc>
              <a:spcPct val="90000"/>
            </a:lnSpc>
            <a:spcBef>
              <a:spcPct val="0"/>
            </a:spcBef>
            <a:spcAft>
              <a:spcPct val="15000"/>
            </a:spcAft>
            <a:buChar char="••"/>
          </a:pPr>
          <a:r>
            <a:rPr lang="en-GB" sz="1200" b="1" kern="1200" dirty="0" smtClean="0">
              <a:solidFill>
                <a:srgbClr val="FFFF00"/>
              </a:solidFill>
            </a:rPr>
            <a:t>Endoscopy</a:t>
          </a:r>
          <a:endParaRPr lang="en-GB" sz="1200" b="1" kern="1200" dirty="0">
            <a:solidFill>
              <a:srgbClr val="FFFF00"/>
            </a:solidFill>
          </a:endParaRPr>
        </a:p>
        <a:p>
          <a:pPr marL="114300" lvl="1" indent="-114300" algn="l" defTabSz="533400">
            <a:lnSpc>
              <a:spcPct val="90000"/>
            </a:lnSpc>
            <a:spcBef>
              <a:spcPct val="0"/>
            </a:spcBef>
            <a:spcAft>
              <a:spcPct val="15000"/>
            </a:spcAft>
            <a:buChar char="••"/>
          </a:pPr>
          <a:r>
            <a:rPr lang="en-GB" sz="1200" b="1" kern="1200" dirty="0" smtClean="0">
              <a:solidFill>
                <a:srgbClr val="FFFF00"/>
              </a:solidFill>
            </a:rPr>
            <a:t>Negative result. No malignancy detected</a:t>
          </a:r>
          <a:endParaRPr lang="en-GB" sz="1200" b="1" kern="1200" dirty="0">
            <a:solidFill>
              <a:srgbClr val="FFFF00"/>
            </a:solidFill>
          </a:endParaRPr>
        </a:p>
      </dsp:txBody>
      <dsp:txXfrm rot="5400000">
        <a:off x="1226049" y="665629"/>
        <a:ext cx="1150215" cy="1996886"/>
      </dsp:txXfrm>
    </dsp:sp>
    <dsp:sp modelId="{E1F26E33-F91D-4C0C-B30B-C8DF2DA989E1}">
      <dsp:nvSpPr>
        <dsp:cNvPr id="0" name=""/>
        <dsp:cNvSpPr/>
      </dsp:nvSpPr>
      <dsp:spPr>
        <a:xfrm rot="16200000">
          <a:off x="1361221" y="1088964"/>
          <a:ext cx="3328144" cy="115021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676" bIns="0" numCol="1" spcCol="1270" anchor="t" anchorCtr="0">
          <a:noAutofit/>
        </a:bodyPr>
        <a:lstStyle/>
        <a:p>
          <a:pPr lvl="0" algn="l" defTabSz="711200">
            <a:lnSpc>
              <a:spcPct val="90000"/>
            </a:lnSpc>
            <a:spcBef>
              <a:spcPct val="0"/>
            </a:spcBef>
            <a:spcAft>
              <a:spcPct val="35000"/>
            </a:spcAft>
          </a:pPr>
          <a:r>
            <a:rPr lang="en-GB" sz="1600" kern="1200" dirty="0" smtClean="0"/>
            <a:t>Drugs prescribed</a:t>
          </a:r>
          <a:endParaRPr lang="en-GB" sz="1600" kern="1200" dirty="0"/>
        </a:p>
        <a:p>
          <a:pPr marL="114300" lvl="1" indent="-114300" algn="l" defTabSz="533400">
            <a:lnSpc>
              <a:spcPct val="90000"/>
            </a:lnSpc>
            <a:spcBef>
              <a:spcPct val="0"/>
            </a:spcBef>
            <a:spcAft>
              <a:spcPct val="15000"/>
            </a:spcAft>
            <a:buChar char="••"/>
          </a:pPr>
          <a:r>
            <a:rPr lang="en-GB" sz="1200" kern="1200" dirty="0" smtClean="0"/>
            <a:t>Drug Simvastatin to lower cholesterol  to manage ischaemic heart disease</a:t>
          </a:r>
          <a:endParaRPr lang="en-GB" sz="1200" kern="1200" dirty="0"/>
        </a:p>
      </dsp:txBody>
      <dsp:txXfrm rot="5400000">
        <a:off x="2450185" y="665629"/>
        <a:ext cx="1150215" cy="19968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4F9EE-7390-48FE-ABD8-652BBE529170}">
      <dsp:nvSpPr>
        <dsp:cNvPr id="0" name=""/>
        <dsp:cNvSpPr/>
      </dsp:nvSpPr>
      <dsp:spPr>
        <a:xfrm>
          <a:off x="0" y="64609"/>
          <a:ext cx="1694185" cy="4604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GB" sz="1300" b="1" kern="1200" dirty="0" smtClean="0">
              <a:solidFill>
                <a:srgbClr val="FFFF00"/>
              </a:solidFill>
            </a:rPr>
            <a:t>Presenting Symptoms</a:t>
          </a:r>
          <a:endParaRPr lang="en-GB" sz="1300" b="1" kern="1200" dirty="0">
            <a:solidFill>
              <a:srgbClr val="FFFF00"/>
            </a:solidFill>
          </a:endParaRPr>
        </a:p>
      </dsp:txBody>
      <dsp:txXfrm>
        <a:off x="22475" y="87084"/>
        <a:ext cx="1649235" cy="415454"/>
      </dsp:txXfrm>
    </dsp:sp>
    <dsp:sp modelId="{B37535A3-DD9F-483D-8AFE-9408F2146B70}">
      <dsp:nvSpPr>
        <dsp:cNvPr id="0" name=""/>
        <dsp:cNvSpPr/>
      </dsp:nvSpPr>
      <dsp:spPr>
        <a:xfrm>
          <a:off x="0" y="549145"/>
          <a:ext cx="1694185"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790" tIns="16510" rIns="92456" bIns="16510" numCol="1" spcCol="1270" anchor="t" anchorCtr="0">
          <a:noAutofit/>
        </a:bodyPr>
        <a:lstStyle/>
        <a:p>
          <a:pPr marL="57150" lvl="1" indent="-57150" algn="l" defTabSz="444500">
            <a:lnSpc>
              <a:spcPct val="90000"/>
            </a:lnSpc>
            <a:spcBef>
              <a:spcPct val="0"/>
            </a:spcBef>
            <a:spcAft>
              <a:spcPct val="20000"/>
            </a:spcAft>
            <a:buChar char="••"/>
          </a:pPr>
          <a:r>
            <a:rPr lang="en-GB" sz="1000" kern="1200" dirty="0" smtClean="0"/>
            <a:t>Vomiting</a:t>
          </a:r>
          <a:endParaRPr lang="en-GB" sz="1000" kern="1200" dirty="0"/>
        </a:p>
        <a:p>
          <a:pPr marL="57150" lvl="1" indent="-57150" algn="l" defTabSz="444500">
            <a:lnSpc>
              <a:spcPct val="90000"/>
            </a:lnSpc>
            <a:spcBef>
              <a:spcPct val="0"/>
            </a:spcBef>
            <a:spcAft>
              <a:spcPct val="20000"/>
            </a:spcAft>
            <a:buChar char="••"/>
          </a:pPr>
          <a:r>
            <a:rPr lang="en-GB" sz="1000" kern="1200" dirty="0" smtClean="0"/>
            <a:t>Bloating</a:t>
          </a:r>
          <a:endParaRPr lang="en-GB" sz="1000" kern="1200" dirty="0"/>
        </a:p>
      </dsp:txBody>
      <dsp:txXfrm>
        <a:off x="0" y="549145"/>
        <a:ext cx="1694185" cy="6582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AD02A-6A01-4A58-AAA3-0039954C09E3}" type="datetimeFigureOut">
              <a:rPr lang="en-GB" smtClean="0"/>
              <a:t>20/08/2014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8E67B2-D54A-477A-8AF0-48B97E6A540A}" type="slidenum">
              <a:rPr lang="en-GB" smtClean="0"/>
              <a:t>‹#›</a:t>
            </a:fld>
            <a:endParaRPr lang="en-GB"/>
          </a:p>
        </p:txBody>
      </p:sp>
    </p:spTree>
    <p:extLst>
      <p:ext uri="{BB962C8B-B14F-4D97-AF65-F5344CB8AC3E}">
        <p14:creationId xmlns:p14="http://schemas.microsoft.com/office/powerpoint/2010/main" val="321740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would like to check and see I have got this right. I know</a:t>
            </a:r>
            <a:r>
              <a:rPr lang="en-GB" baseline="0" dirty="0" smtClean="0"/>
              <a:t> the bloating is not due to malignancy but just want to check the latest guidance on diagnosing </a:t>
            </a:r>
            <a:r>
              <a:rPr lang="en-GB" baseline="0" dirty="0" err="1" smtClean="0"/>
              <a:t>gastroparesis</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3</a:t>
            </a:fld>
            <a:endParaRPr lang="en-GB"/>
          </a:p>
        </p:txBody>
      </p:sp>
    </p:spTree>
    <p:extLst>
      <p:ext uri="{BB962C8B-B14F-4D97-AF65-F5344CB8AC3E}">
        <p14:creationId xmlns:p14="http://schemas.microsoft.com/office/powerpoint/2010/main" val="36270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so that information is not provided. Hmm. These are all quite old studies. I wonder if</a:t>
            </a:r>
            <a:r>
              <a:rPr lang="en-GB" baseline="0" dirty="0" smtClean="0"/>
              <a:t> there is any more up to date guidance come out on this since then? </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12</a:t>
            </a:fld>
            <a:endParaRPr lang="en-GB"/>
          </a:p>
        </p:txBody>
      </p:sp>
    </p:spTree>
    <p:extLst>
      <p:ext uri="{BB962C8B-B14F-4D97-AF65-F5344CB8AC3E}">
        <p14:creationId xmlns:p14="http://schemas.microsoft.com/office/powerpoint/2010/main" val="1408989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Anything</a:t>
            </a:r>
            <a:r>
              <a:rPr lang="en-GB" baseline="0" dirty="0" smtClean="0"/>
              <a:t> specifically on </a:t>
            </a:r>
            <a:r>
              <a:rPr lang="en-GB" baseline="0" dirty="0" err="1" smtClean="0"/>
              <a:t>gastroparesis</a:t>
            </a:r>
            <a:r>
              <a:rPr lang="en-GB" baseline="0" dirty="0" smtClean="0"/>
              <a:t>?  I see that </a:t>
            </a:r>
            <a:r>
              <a:rPr lang="en-GB" baseline="0" dirty="0" err="1" smtClean="0"/>
              <a:t>gastroelectrical</a:t>
            </a:r>
            <a:r>
              <a:rPr lang="en-GB" baseline="0" dirty="0" smtClean="0"/>
              <a:t> stimulation – not mentioned in previous guidance – might be an option but </a:t>
            </a:r>
            <a:r>
              <a:rPr lang="en-GB" baseline="0" dirty="0" err="1" smtClean="0"/>
              <a:t>prokinetic</a:t>
            </a:r>
            <a:r>
              <a:rPr lang="en-GB" baseline="0" dirty="0" smtClean="0"/>
              <a:t> drugs should be a first line option and an evidence update still shows no clear winner between erythromycin and metoclopramide. Ok</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13</a:t>
            </a:fld>
            <a:endParaRPr lang="en-GB"/>
          </a:p>
        </p:txBody>
      </p:sp>
    </p:spTree>
    <p:extLst>
      <p:ext uri="{BB962C8B-B14F-4D97-AF65-F5344CB8AC3E}">
        <p14:creationId xmlns:p14="http://schemas.microsoft.com/office/powerpoint/2010/main" val="289976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Maybe I have missed something. Has there been anything more recent published or anything in development on T2 Diabetes</a:t>
            </a:r>
            <a:r>
              <a:rPr lang="en-GB" baseline="0" dirty="0" smtClean="0"/>
              <a:t> in general</a:t>
            </a:r>
            <a:r>
              <a:rPr lang="en-GB" dirty="0" smtClean="0"/>
              <a:t>? Ah I see there is a new guideline in development.</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14</a:t>
            </a:fld>
            <a:endParaRPr lang="en-GB"/>
          </a:p>
        </p:txBody>
      </p:sp>
    </p:spTree>
    <p:extLst>
      <p:ext uri="{BB962C8B-B14F-4D97-AF65-F5344CB8AC3E}">
        <p14:creationId xmlns:p14="http://schemas.microsoft.com/office/powerpoint/2010/main" val="2510533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a:t>
            </a:r>
            <a:r>
              <a:rPr lang="en-GB" baseline="0" dirty="0" smtClean="0"/>
              <a:t> none of these drugs is more effective than the other, I need to know which is  the safest for my patient to take  as first line management of </a:t>
            </a:r>
            <a:r>
              <a:rPr lang="en-GB" baseline="0" dirty="0" err="1" smtClean="0"/>
              <a:t>gastroparesis</a:t>
            </a:r>
            <a:r>
              <a:rPr lang="en-GB" baseline="0" dirty="0" smtClean="0"/>
              <a:t>. The BNF should list all the side effects, contraindications and interactions.</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15</a:t>
            </a:fld>
            <a:endParaRPr lang="en-GB"/>
          </a:p>
        </p:txBody>
      </p:sp>
    </p:spTree>
    <p:extLst>
      <p:ext uri="{BB962C8B-B14F-4D97-AF65-F5344CB8AC3E}">
        <p14:creationId xmlns:p14="http://schemas.microsoft.com/office/powerpoint/2010/main" val="2458746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Problem is, my patient also</a:t>
            </a:r>
            <a:r>
              <a:rPr lang="en-GB" baseline="0" dirty="0" smtClean="0"/>
              <a:t> has Ischaemic heart disease and is taking statins to lower his cholesterol. This may take some time.</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16</a:t>
            </a:fld>
            <a:endParaRPr lang="en-GB"/>
          </a:p>
        </p:txBody>
      </p:sp>
    </p:spTree>
    <p:extLst>
      <p:ext uri="{BB962C8B-B14F-4D97-AF65-F5344CB8AC3E}">
        <p14:creationId xmlns:p14="http://schemas.microsoft.com/office/powerpoint/2010/main" val="555960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21</a:t>
            </a:fld>
            <a:endParaRPr lang="en-GB"/>
          </a:p>
        </p:txBody>
      </p:sp>
    </p:spTree>
    <p:extLst>
      <p:ext uri="{BB962C8B-B14F-4D97-AF65-F5344CB8AC3E}">
        <p14:creationId xmlns:p14="http://schemas.microsoft.com/office/powerpoint/2010/main" val="278950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a:t>
            </a:r>
            <a:r>
              <a:rPr lang="en-GB" baseline="0" dirty="0" smtClean="0"/>
              <a:t> we are CKS on Type 2 Diabetes. They have a section on assessing for neuropathy. Excellent Here it says </a:t>
            </a:r>
            <a:r>
              <a:rPr lang="en-GB" baseline="0" dirty="0" err="1" smtClean="0"/>
              <a:t>gastroparesis</a:t>
            </a:r>
            <a:r>
              <a:rPr lang="en-GB" baseline="0" dirty="0" smtClean="0"/>
              <a:t> may present as erratic glucose control or unexplained bloating or vomiting, but to consider other causes and refer for investigation. Well the recent endoscopy came back negative, so I am fairly certain it must be </a:t>
            </a:r>
            <a:r>
              <a:rPr lang="en-GB" baseline="0" dirty="0" err="1" smtClean="0"/>
              <a:t>gastroparesis</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4</a:t>
            </a:fld>
            <a:endParaRPr lang="en-GB"/>
          </a:p>
        </p:txBody>
      </p:sp>
    </p:spTree>
    <p:extLst>
      <p:ext uri="{BB962C8B-B14F-4D97-AF65-F5344CB8AC3E}">
        <p14:creationId xmlns:p14="http://schemas.microsoft.com/office/powerpoint/2010/main" val="331581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a:t>
            </a:r>
            <a:r>
              <a:rPr lang="en-GB" baseline="0" dirty="0" smtClean="0"/>
              <a:t> is the recommended treatment for a patient with </a:t>
            </a:r>
            <a:r>
              <a:rPr lang="en-GB" baseline="0" dirty="0" err="1" smtClean="0"/>
              <a:t>gastroparesis</a:t>
            </a:r>
            <a:r>
              <a:rPr lang="en-GB" baseline="0" dirty="0" smtClean="0"/>
              <a:t>? CKS suggests using either drug </a:t>
            </a:r>
            <a:r>
              <a:rPr lang="en-GB" baseline="0" dirty="0" err="1" smtClean="0"/>
              <a:t>domperidone</a:t>
            </a:r>
            <a:r>
              <a:rPr lang="en-GB" baseline="0" dirty="0" smtClean="0"/>
              <a:t> or erythromycin. I wonder what they base that on? There is no option for non-</a:t>
            </a:r>
            <a:r>
              <a:rPr lang="en-GB" baseline="0" dirty="0" err="1" smtClean="0"/>
              <a:t>pharmacalogical</a:t>
            </a:r>
            <a:r>
              <a:rPr lang="en-GB" baseline="0" dirty="0" smtClean="0"/>
              <a:t> treatment mentioned</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5</a:t>
            </a:fld>
            <a:endParaRPr lang="en-GB"/>
          </a:p>
        </p:txBody>
      </p:sp>
    </p:spTree>
    <p:extLst>
      <p:ext uri="{BB962C8B-B14F-4D97-AF65-F5344CB8AC3E}">
        <p14:creationId xmlns:p14="http://schemas.microsoft.com/office/powerpoint/2010/main" val="308105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Ah, ok. It comes from a </a:t>
            </a:r>
            <a:r>
              <a:rPr lang="en-GB" baseline="0" dirty="0" smtClean="0"/>
              <a:t>NICE guideline. Good. I would like to see how strong a recommendation this is and if there are any non-pharmacological  options. I will follow their link.</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6</a:t>
            </a:fld>
            <a:endParaRPr lang="en-GB"/>
          </a:p>
        </p:txBody>
      </p:sp>
    </p:spTree>
    <p:extLst>
      <p:ext uri="{BB962C8B-B14F-4D97-AF65-F5344CB8AC3E}">
        <p14:creationId xmlns:p14="http://schemas.microsoft.com/office/powerpoint/2010/main" val="404494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Goodness, this is confusing. I just want to get to the original guidance and see the underlying evidence for it. Do I go to 87</a:t>
            </a:r>
            <a:r>
              <a:rPr lang="en-GB" baseline="0" dirty="0" smtClean="0"/>
              <a:t> or 66? They say 87 partially updates and replaces 66  but there is all sorts of stuff on evidence on 66 too, so I really don’t know. I will start at 87 as it is the most up to date and take it from there.</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7</a:t>
            </a:fld>
            <a:endParaRPr lang="en-GB"/>
          </a:p>
        </p:txBody>
      </p:sp>
    </p:spTree>
    <p:extLst>
      <p:ext uri="{BB962C8B-B14F-4D97-AF65-F5344CB8AC3E}">
        <p14:creationId xmlns:p14="http://schemas.microsoft.com/office/powerpoint/2010/main" val="1584373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want to see the recommendations on </a:t>
            </a:r>
            <a:r>
              <a:rPr lang="en-GB" dirty="0" err="1" smtClean="0"/>
              <a:t>gastroparesis</a:t>
            </a:r>
            <a:r>
              <a:rPr lang="en-GB" dirty="0" smtClean="0"/>
              <a:t>.</a:t>
            </a:r>
            <a:r>
              <a:rPr lang="en-GB" baseline="0" dirty="0" smtClean="0"/>
              <a:t> </a:t>
            </a:r>
            <a:r>
              <a:rPr lang="en-GB" dirty="0" smtClean="0"/>
              <a:t>Ah</a:t>
            </a:r>
            <a:r>
              <a:rPr lang="en-GB" baseline="0" dirty="0" smtClean="0"/>
              <a:t> yes. I expect the recommendations will come under nerve damage.</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8</a:t>
            </a:fld>
            <a:endParaRPr lang="en-GB"/>
          </a:p>
        </p:txBody>
      </p:sp>
    </p:spTree>
    <p:extLst>
      <p:ext uri="{BB962C8B-B14F-4D97-AF65-F5344CB8AC3E}">
        <p14:creationId xmlns:p14="http://schemas.microsoft.com/office/powerpoint/2010/main" val="8752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are – </a:t>
            </a:r>
            <a:r>
              <a:rPr lang="en-GB" dirty="0" err="1" smtClean="0"/>
              <a:t>gastroparesis</a:t>
            </a:r>
            <a:r>
              <a:rPr lang="en-GB" dirty="0" smtClean="0"/>
              <a:t>. Interesting – the recommendation suggests 3 possible drugs, not just the two mentioned in the CKS. I really would like to find out</a:t>
            </a:r>
            <a:r>
              <a:rPr lang="en-GB" baseline="0" dirty="0" smtClean="0"/>
              <a:t> in the evidence how effective these drugs are and which one is most effective as it is not clear from this. I also see the recommendations are for management through </a:t>
            </a:r>
            <a:r>
              <a:rPr lang="en-GB" baseline="0" dirty="0" err="1" smtClean="0"/>
              <a:t>prokinetic</a:t>
            </a:r>
            <a:r>
              <a:rPr lang="en-GB" baseline="0" dirty="0" smtClean="0"/>
              <a:t> drugs. Now how do I get back to the evidence?  I think it said to look in the full guideline. I will note down the recommendation numbers so I can refer to them to find the related evidence. Let me go back </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9</a:t>
            </a:fld>
            <a:endParaRPr lang="en-GB"/>
          </a:p>
        </p:txBody>
      </p:sp>
    </p:spTree>
    <p:extLst>
      <p:ext uri="{BB962C8B-B14F-4D97-AF65-F5344CB8AC3E}">
        <p14:creationId xmlns:p14="http://schemas.microsoft.com/office/powerpoint/2010/main" val="94640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I need to look in the full guideline. Which one was that again?</a:t>
            </a:r>
            <a:r>
              <a:rPr lang="en-GB" baseline="0" dirty="0" smtClean="0"/>
              <a:t> It says to look in the full guideline Type 2 diabetes update for the methods and evidence. CG87 is called a partial update – do they mean that? No, that is called a short guideline. CG66 is a full guideline, but didn’t they say that been replaced?  It doesn’t say update . This is so confusing. Shall I try the guideline or the appendices? I will try the guideline. If it is not there  I will call NICE.</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10</a:t>
            </a:fld>
            <a:endParaRPr lang="en-GB"/>
          </a:p>
        </p:txBody>
      </p:sp>
    </p:spTree>
    <p:extLst>
      <p:ext uri="{BB962C8B-B14F-4D97-AF65-F5344CB8AC3E}">
        <p14:creationId xmlns:p14="http://schemas.microsoft.com/office/powerpoint/2010/main" val="79311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a:t>
            </a:r>
            <a:r>
              <a:rPr lang="en-GB" baseline="0" dirty="0" smtClean="0"/>
              <a:t>I’ll just do a quick search and find the stuff on </a:t>
            </a:r>
            <a:r>
              <a:rPr lang="en-GB" baseline="0" dirty="0" err="1" smtClean="0"/>
              <a:t>gastroparesis</a:t>
            </a:r>
            <a:r>
              <a:rPr lang="en-GB" baseline="0" dirty="0" smtClean="0"/>
              <a:t>.  My recommendations should be there. Interesting, the recommendation numbers are completely different but the recommendations are identical.  I note in the discussion, there is talk of non-pharmaceutical management, but this has not made it into the recommendations.  So now I can see the recommendations are based on reviewing just 6 studies. They are all RCTs. The discussion states that the evidence is poor and looking at the </a:t>
            </a:r>
            <a:r>
              <a:rPr lang="en-GB" dirty="0" smtClean="0"/>
              <a:t>evidence statements</a:t>
            </a:r>
            <a:r>
              <a:rPr lang="en-GB" baseline="0" dirty="0" smtClean="0"/>
              <a:t> and discussion, there is little to choose between the recommended drugs</a:t>
            </a:r>
            <a:r>
              <a:rPr lang="en-GB" dirty="0" smtClean="0"/>
              <a:t>. It seems to be that any</a:t>
            </a:r>
            <a:r>
              <a:rPr lang="en-GB" baseline="0" dirty="0" smtClean="0"/>
              <a:t> of the drugs have shown some effectiveness in some people.  I wonder what populations were involved in these studies? I had better look at the reference numbers they provide.</a:t>
            </a:r>
            <a:endParaRPr lang="en-GB" dirty="0"/>
          </a:p>
        </p:txBody>
      </p:sp>
      <p:sp>
        <p:nvSpPr>
          <p:cNvPr id="4" name="Slide Number Placeholder 3"/>
          <p:cNvSpPr>
            <a:spLocks noGrp="1"/>
          </p:cNvSpPr>
          <p:nvPr>
            <p:ph type="sldNum" sz="quarter" idx="10"/>
          </p:nvPr>
        </p:nvSpPr>
        <p:spPr/>
        <p:txBody>
          <a:bodyPr/>
          <a:lstStyle/>
          <a:p>
            <a:fld id="{9E8E67B2-D54A-477A-8AF0-48B97E6A540A}" type="slidenum">
              <a:rPr lang="en-GB" smtClean="0"/>
              <a:t>11</a:t>
            </a:fld>
            <a:endParaRPr lang="en-GB"/>
          </a:p>
        </p:txBody>
      </p:sp>
    </p:spTree>
    <p:extLst>
      <p:ext uri="{BB962C8B-B14F-4D97-AF65-F5344CB8AC3E}">
        <p14:creationId xmlns:p14="http://schemas.microsoft.com/office/powerpoint/2010/main" val="4190415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D974415-68A0-4DE4-9D11-9AFDFB8D2BDD}" type="datetimeFigureOut">
              <a:rPr lang="en-GB" smtClean="0"/>
              <a:t>20/08/2014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E3C5A7-39AE-495E-9942-041B6171867B}" type="slidenum">
              <a:rPr lang="en-GB" smtClean="0"/>
              <a:t>‹#›</a:t>
            </a:fld>
            <a:endParaRPr lang="en-GB"/>
          </a:p>
        </p:txBody>
      </p:sp>
    </p:spTree>
    <p:extLst>
      <p:ext uri="{BB962C8B-B14F-4D97-AF65-F5344CB8AC3E}">
        <p14:creationId xmlns:p14="http://schemas.microsoft.com/office/powerpoint/2010/main" val="197520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974415-68A0-4DE4-9D11-9AFDFB8D2BDD}" type="datetimeFigureOut">
              <a:rPr lang="en-GB" smtClean="0"/>
              <a:t>20/08/2014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E3C5A7-39AE-495E-9942-041B6171867B}" type="slidenum">
              <a:rPr lang="en-GB" smtClean="0"/>
              <a:t>‹#›</a:t>
            </a:fld>
            <a:endParaRPr lang="en-GB"/>
          </a:p>
        </p:txBody>
      </p:sp>
    </p:spTree>
    <p:extLst>
      <p:ext uri="{BB962C8B-B14F-4D97-AF65-F5344CB8AC3E}">
        <p14:creationId xmlns:p14="http://schemas.microsoft.com/office/powerpoint/2010/main" val="120385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974415-68A0-4DE4-9D11-9AFDFB8D2BDD}" type="datetimeFigureOut">
              <a:rPr lang="en-GB" smtClean="0"/>
              <a:t>20/08/2014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E3C5A7-39AE-495E-9942-041B6171867B}" type="slidenum">
              <a:rPr lang="en-GB" smtClean="0"/>
              <a:t>‹#›</a:t>
            </a:fld>
            <a:endParaRPr lang="en-GB"/>
          </a:p>
        </p:txBody>
      </p:sp>
    </p:spTree>
    <p:extLst>
      <p:ext uri="{BB962C8B-B14F-4D97-AF65-F5344CB8AC3E}">
        <p14:creationId xmlns:p14="http://schemas.microsoft.com/office/powerpoint/2010/main" val="339632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974415-68A0-4DE4-9D11-9AFDFB8D2BDD}" type="datetimeFigureOut">
              <a:rPr lang="en-GB" smtClean="0"/>
              <a:t>20/08/2014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E3C5A7-39AE-495E-9942-041B6171867B}" type="slidenum">
              <a:rPr lang="en-GB" smtClean="0"/>
              <a:t>‹#›</a:t>
            </a:fld>
            <a:endParaRPr lang="en-GB"/>
          </a:p>
        </p:txBody>
      </p:sp>
    </p:spTree>
    <p:extLst>
      <p:ext uri="{BB962C8B-B14F-4D97-AF65-F5344CB8AC3E}">
        <p14:creationId xmlns:p14="http://schemas.microsoft.com/office/powerpoint/2010/main" val="87436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74415-68A0-4DE4-9D11-9AFDFB8D2BDD}" type="datetimeFigureOut">
              <a:rPr lang="en-GB" smtClean="0"/>
              <a:t>20/08/2014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E3C5A7-39AE-495E-9942-041B6171867B}" type="slidenum">
              <a:rPr lang="en-GB" smtClean="0"/>
              <a:t>‹#›</a:t>
            </a:fld>
            <a:endParaRPr lang="en-GB"/>
          </a:p>
        </p:txBody>
      </p:sp>
    </p:spTree>
    <p:extLst>
      <p:ext uri="{BB962C8B-B14F-4D97-AF65-F5344CB8AC3E}">
        <p14:creationId xmlns:p14="http://schemas.microsoft.com/office/powerpoint/2010/main" val="136722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D974415-68A0-4DE4-9D11-9AFDFB8D2BDD}" type="datetimeFigureOut">
              <a:rPr lang="en-GB" smtClean="0"/>
              <a:t>20/08/2014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E3C5A7-39AE-495E-9942-041B6171867B}" type="slidenum">
              <a:rPr lang="en-GB" smtClean="0"/>
              <a:t>‹#›</a:t>
            </a:fld>
            <a:endParaRPr lang="en-GB"/>
          </a:p>
        </p:txBody>
      </p:sp>
    </p:spTree>
    <p:extLst>
      <p:ext uri="{BB962C8B-B14F-4D97-AF65-F5344CB8AC3E}">
        <p14:creationId xmlns:p14="http://schemas.microsoft.com/office/powerpoint/2010/main" val="356723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D974415-68A0-4DE4-9D11-9AFDFB8D2BDD}" type="datetimeFigureOut">
              <a:rPr lang="en-GB" smtClean="0"/>
              <a:t>20/08/2014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AE3C5A7-39AE-495E-9942-041B6171867B}" type="slidenum">
              <a:rPr lang="en-GB" smtClean="0"/>
              <a:t>‹#›</a:t>
            </a:fld>
            <a:endParaRPr lang="en-GB"/>
          </a:p>
        </p:txBody>
      </p:sp>
    </p:spTree>
    <p:extLst>
      <p:ext uri="{BB962C8B-B14F-4D97-AF65-F5344CB8AC3E}">
        <p14:creationId xmlns:p14="http://schemas.microsoft.com/office/powerpoint/2010/main" val="176481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D974415-68A0-4DE4-9D11-9AFDFB8D2BDD}" type="datetimeFigureOut">
              <a:rPr lang="en-GB" smtClean="0"/>
              <a:t>20/08/2014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E3C5A7-39AE-495E-9942-041B6171867B}" type="slidenum">
              <a:rPr lang="en-GB" smtClean="0"/>
              <a:t>‹#›</a:t>
            </a:fld>
            <a:endParaRPr lang="en-GB"/>
          </a:p>
        </p:txBody>
      </p:sp>
    </p:spTree>
    <p:extLst>
      <p:ext uri="{BB962C8B-B14F-4D97-AF65-F5344CB8AC3E}">
        <p14:creationId xmlns:p14="http://schemas.microsoft.com/office/powerpoint/2010/main" val="80359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974415-68A0-4DE4-9D11-9AFDFB8D2BDD}" type="datetimeFigureOut">
              <a:rPr lang="en-GB" smtClean="0"/>
              <a:t>20/08/2014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AE3C5A7-39AE-495E-9942-041B6171867B}" type="slidenum">
              <a:rPr lang="en-GB" smtClean="0"/>
              <a:t>‹#›</a:t>
            </a:fld>
            <a:endParaRPr lang="en-GB"/>
          </a:p>
        </p:txBody>
      </p:sp>
    </p:spTree>
    <p:extLst>
      <p:ext uri="{BB962C8B-B14F-4D97-AF65-F5344CB8AC3E}">
        <p14:creationId xmlns:p14="http://schemas.microsoft.com/office/powerpoint/2010/main" val="97620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74415-68A0-4DE4-9D11-9AFDFB8D2BDD}" type="datetimeFigureOut">
              <a:rPr lang="en-GB" smtClean="0"/>
              <a:t>20/08/2014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E3C5A7-39AE-495E-9942-041B6171867B}" type="slidenum">
              <a:rPr lang="en-GB" smtClean="0"/>
              <a:t>‹#›</a:t>
            </a:fld>
            <a:endParaRPr lang="en-GB"/>
          </a:p>
        </p:txBody>
      </p:sp>
    </p:spTree>
    <p:extLst>
      <p:ext uri="{BB962C8B-B14F-4D97-AF65-F5344CB8AC3E}">
        <p14:creationId xmlns:p14="http://schemas.microsoft.com/office/powerpoint/2010/main" val="184626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74415-68A0-4DE4-9D11-9AFDFB8D2BDD}" type="datetimeFigureOut">
              <a:rPr lang="en-GB" smtClean="0"/>
              <a:t>20/08/2014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E3C5A7-39AE-495E-9942-041B6171867B}" type="slidenum">
              <a:rPr lang="en-GB" smtClean="0"/>
              <a:t>‹#›</a:t>
            </a:fld>
            <a:endParaRPr lang="en-GB"/>
          </a:p>
        </p:txBody>
      </p:sp>
    </p:spTree>
    <p:extLst>
      <p:ext uri="{BB962C8B-B14F-4D97-AF65-F5344CB8AC3E}">
        <p14:creationId xmlns:p14="http://schemas.microsoft.com/office/powerpoint/2010/main" val="75412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74415-68A0-4DE4-9D11-9AFDFB8D2BDD}" type="datetimeFigureOut">
              <a:rPr lang="en-GB" smtClean="0"/>
              <a:t>20/08/2014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3C5A7-39AE-495E-9942-041B6171867B}" type="slidenum">
              <a:rPr lang="en-GB" smtClean="0"/>
              <a:t>‹#›</a:t>
            </a:fld>
            <a:endParaRPr lang="en-GB"/>
          </a:p>
        </p:txBody>
      </p:sp>
    </p:spTree>
    <p:extLst>
      <p:ext uri="{BB962C8B-B14F-4D97-AF65-F5344CB8AC3E}">
        <p14:creationId xmlns:p14="http://schemas.microsoft.com/office/powerpoint/2010/main" val="939438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nice.org.uk/guidance/cg87/resources/cg87-type-2-diabetes-newer-agents-a-partial-update-of-cg66-short-guideline-ms-word-format" TargetMode="External"/><Relationship Id="rId3" Type="http://schemas.openxmlformats.org/officeDocument/2006/relationships/hyperlink" Target="http://www.nice.org.uk/guidance/cg87/resources/cg87-type-2-diabetes-newer-agents-a-partial-update-of-cg66-full-guideline" TargetMode="External"/><Relationship Id="rId7" Type="http://schemas.openxmlformats.org/officeDocument/2006/relationships/hyperlink" Target="http://www.nice.org.uk/guidance/cg87/resources/cg87-type-2-diabetes-newer-agents-a-partial-update-of-cg66-short-guideline-appendice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www.nice.org.uk/guidance/cg87/resources/cg87-type-2-diabetes-newer-agents-a-partial-update-of-cg66-short-guideline" TargetMode="External"/><Relationship Id="rId11" Type="http://schemas.openxmlformats.org/officeDocument/2006/relationships/hyperlink" Target="http://www.nice.org.uk/guidance/cg87/resources/cg66-type-2-diabetes-full-guideline-appendices2" TargetMode="External"/><Relationship Id="rId5" Type="http://schemas.openxmlformats.org/officeDocument/2006/relationships/image" Target="../media/image9.png"/><Relationship Id="rId10" Type="http://schemas.openxmlformats.org/officeDocument/2006/relationships/hyperlink" Target="http://www.nice.org.uk/guidance/cg87/resources/cg66-type-2-diabetes-full-guideline2" TargetMode="External"/><Relationship Id="rId4" Type="http://schemas.openxmlformats.org/officeDocument/2006/relationships/hyperlink" Target="http://www.nice.org.uk/Guidance/CG87" TargetMode="External"/><Relationship Id="rId9" Type="http://schemas.openxmlformats.org/officeDocument/2006/relationships/hyperlink" Target="http://www.nice.org.uk/guidance/cg87/resources/cg87-type-2-diabetes-newer-agents-a-partial-update-of-cg66-short-guideline-appendices-ms-word-forma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jpeg"/><Relationship Id="rId13" Type="http://schemas.microsoft.com/office/2007/relationships/diagramDrawing" Target="../diagrams/drawing7.xml"/><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diagramColors" Target="../diagrams/colors7.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diagramColors" Target="../diagrams/colors6.xml"/><Relationship Id="rId11" Type="http://schemas.openxmlformats.org/officeDocument/2006/relationships/diagramQuickStyle" Target="../diagrams/quickStyle7.xml"/><Relationship Id="rId5" Type="http://schemas.openxmlformats.org/officeDocument/2006/relationships/diagramQuickStyle" Target="../diagrams/quickStyle6.xml"/><Relationship Id="rId10" Type="http://schemas.openxmlformats.org/officeDocument/2006/relationships/diagramLayout" Target="../diagrams/layout7.xml"/><Relationship Id="rId4" Type="http://schemas.openxmlformats.org/officeDocument/2006/relationships/diagramLayout" Target="../diagrams/layout6.xml"/><Relationship Id="rId9"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hyperlink" Target="http://cks.nice.org.uk/diabetes-type-2#!scenario:7" TargetMode="External"/><Relationship Id="rId7" Type="http://schemas.openxmlformats.org/officeDocument/2006/relationships/hyperlink" Target="http://cks.nice.org.uk/diabetes-type-2#!references/A39054" TargetMode="External"/><Relationship Id="rId2" Type="http://schemas.openxmlformats.org/officeDocument/2006/relationships/hyperlink" Target="http://cks.nice.org.uk/diabetes-type-2" TargetMode="External"/><Relationship Id="rId1" Type="http://schemas.openxmlformats.org/officeDocument/2006/relationships/slideLayout" Target="../slideLayouts/slideLayout6.xml"/><Relationship Id="rId6" Type="http://schemas.openxmlformats.org/officeDocument/2006/relationships/hyperlink" Target="http://cks.nice.org.uk/diabetes-type-2#!scenariobasis:33" TargetMode="External"/><Relationship Id="rId5" Type="http://schemas.openxmlformats.org/officeDocument/2006/relationships/hyperlink" Target="http://cks.nice.org.uk/diabetes-type-2#!scenariorecommendation:40" TargetMode="External"/><Relationship Id="rId4" Type="http://schemas.openxmlformats.org/officeDocument/2006/relationships/hyperlink" Target="http://cks.nice.org.uk/diabetes-type-2#!scenariorecommendation:38"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www.nice.org.uk/guidance/cg87/resources/cg87-type-2-diabetes-newer-agents-a-partial-update-of-cg66-full-guideline" TargetMode="External"/><Relationship Id="rId3" Type="http://schemas.openxmlformats.org/officeDocument/2006/relationships/hyperlink" Target="http://www.nice.org.uk/Guidance/CG87" TargetMode="External"/><Relationship Id="rId7" Type="http://schemas.openxmlformats.org/officeDocument/2006/relationships/hyperlink" Target="http://www.nice.org.uk/guidance/CG87/chapter/5-Other-versions-of-this-guideline" TargetMode="External"/><Relationship Id="rId2" Type="http://schemas.openxmlformats.org/officeDocument/2006/relationships/hyperlink" Target="http://www.nice.org.uk/guidance/CG66" TargetMode="External"/><Relationship Id="rId1" Type="http://schemas.openxmlformats.org/officeDocument/2006/relationships/slideLayout" Target="../slideLayouts/slideLayout6.xml"/><Relationship Id="rId6" Type="http://schemas.openxmlformats.org/officeDocument/2006/relationships/hyperlink" Target="http://www.nice.org.uk/guidance/CG87/chapter/1-Guidance#nerve-damage" TargetMode="External"/><Relationship Id="rId5" Type="http://schemas.openxmlformats.org/officeDocument/2006/relationships/hyperlink" Target="http://www.nice.org.uk/guidance/CG87/chapter/1-Guidance" TargetMode="External"/><Relationship Id="rId4" Type="http://schemas.openxmlformats.org/officeDocument/2006/relationships/hyperlink" Target="http://www.nice.org.uk/guidance/CG87/chapter/introduction" TargetMode="External"/><Relationship Id="rId9" Type="http://schemas.openxmlformats.org/officeDocument/2006/relationships/hyperlink" Target="http://www.nice.org.uk/guidance/cg87/resources/cg66-type-2-diabetes-full-guideline2%20p247-250"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13" Type="http://schemas.microsoft.com/office/2007/relationships/diagramDrawing" Target="../diagrams/drawing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QuickStyle" Target="../diagrams/quickStyle3.xml"/><Relationship Id="rId5" Type="http://schemas.openxmlformats.org/officeDocument/2006/relationships/diagramQuickStyle" Target="../diagrams/quickStyle2.xml"/><Relationship Id="rId10" Type="http://schemas.openxmlformats.org/officeDocument/2006/relationships/diagramLayout" Target="../diagrams/layout3.xml"/><Relationship Id="rId4" Type="http://schemas.openxmlformats.org/officeDocument/2006/relationships/diagramLayout" Target="../diagrams/layout2.xml"/><Relationship Id="rId9" Type="http://schemas.openxmlformats.org/officeDocument/2006/relationships/diagramData" Target="../diagrams/data3.xml"/></Relationships>
</file>

<file path=ppt/slides/_rels/slide20.xml.rels><?xml version="1.0" encoding="UTF-8" standalone="yes"?>
<Relationships xmlns="http://schemas.openxmlformats.org/package/2006/relationships"><Relationship Id="rId3" Type="http://schemas.openxmlformats.org/officeDocument/2006/relationships/hyperlink" Target="http://www.nice.org.uk/Search?area=NICE.Search&amp;q=gastroparesis" TargetMode="External"/><Relationship Id="rId2" Type="http://schemas.openxmlformats.org/officeDocument/2006/relationships/hyperlink" Target="http://www.nice.org.uk/Guidance/Conditions-and-diseases/Diabetes-and-other-endocrinal--nutritional-and-metabolic-conditions/Diabetes" TargetMode="External"/><Relationship Id="rId1" Type="http://schemas.openxmlformats.org/officeDocument/2006/relationships/slideLayout" Target="../slideLayouts/slideLayout6.xml"/><Relationship Id="rId5" Type="http://schemas.openxmlformats.org/officeDocument/2006/relationships/hyperlink" Target="http://www.nice.org.uk/Guidance/CG87" TargetMode="External"/><Relationship Id="rId4" Type="http://schemas.openxmlformats.org/officeDocument/2006/relationships/hyperlink" Target="http://www.nice.org.uk/Advice/ESUOM13"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evidence.nhs.uk/formulary/bnf/current/a1-interactions/list-of-drug-interactions/metoclopramide" TargetMode="External"/><Relationship Id="rId3" Type="http://schemas.openxmlformats.org/officeDocument/2006/relationships/hyperlink" Target="http://evidence.nhs.uk/formulary/bnf/current?utm_source=evidence&amp;utm_medium=homepage&amp;utm_content=BNF&amp;utm_campaign=BNF+Homepage" TargetMode="External"/><Relationship Id="rId7" Type="http://schemas.openxmlformats.org/officeDocument/2006/relationships/hyperlink" Target="http://evidence.nhs.uk/formulary/bnf/current/4-central-nervous-system/46-drugs-used-in-nausea-and-vertigo/domperidone-and-metoclopramide/metoclopramide-hydrochloride?q=METOCLOPRAMIDE%20HYDROCHLORIDE"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evidence.nhs.uk/formulary/bnf/current/5-infections/51-antibacterial-drugs/515-macrolides#PHP3501" TargetMode="External"/><Relationship Id="rId11" Type="http://schemas.openxmlformats.org/officeDocument/2006/relationships/hyperlink" Target="http://www.nice.org.uk/Guidance/CG87" TargetMode="External"/><Relationship Id="rId5" Type="http://schemas.openxmlformats.org/officeDocument/2006/relationships/hyperlink" Target="http://evidence.nhs.uk/formulary/bnf/current/a1-interactions/list-of-drug-interactions/antibacterials/macrolides/erythromycin" TargetMode="External"/><Relationship Id="rId10" Type="http://schemas.openxmlformats.org/officeDocument/2006/relationships/hyperlink" Target="http://evidence.nhs.uk/formulary/bnf/current/a1-interactions/list-of-drug-interactions/domperidone" TargetMode="External"/><Relationship Id="rId4" Type="http://schemas.openxmlformats.org/officeDocument/2006/relationships/hyperlink" Target="http://evidence.nhs.uk/formulary/bnf/current/5-infections/51-antibacterial-drugs/515-macrolides/erythromycin?q=ERYTHROMYCIN" TargetMode="External"/><Relationship Id="rId9" Type="http://schemas.openxmlformats.org/officeDocument/2006/relationships/hyperlink" Target="http://evidence.nhs.uk/formulary/bnf/current/4-central-nervous-system/46-drugs-used-in-nausea-and-vertigo/domperidone-and-metoclopramide/domperidone?q=DOMPERIDONE" TargetMode="Externa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cks.nice.org.uk/diabetes-type-2#!references/A39198"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cks.nice.org.uk/diabetes-type-2#!references/A3905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dirty="0" smtClean="0"/>
              <a:t>GP Scenario 3.1</a:t>
            </a:r>
            <a:endParaRPr lang="en-GB" dirty="0"/>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737" y="908720"/>
            <a:ext cx="1512168" cy="2272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1979712" y="215115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utoShape 5" descr="data:image/jpeg;base64,/9j/4AAQSkZJRgABAQAAAQABAAD/2wCEAAkGBxIQEhUQEhQUFRUWEBQQEhUQDxUQFA8QFBQWFhQUFBUYHCggGBolHBQUITEhJSkrLi4uFx8zODMsNygtLisBCgoKDg0OGhAQGywkHyQsLCwsLCwsLCwsLCwsLCwsLCwsLCwsLCwsLCwsLCwsLCwsLCwsLCwsLCwsLCwsLCwsLP/AABEIAK4BIgMBIgACEQEDEQH/xAAcAAABBQEBAQAAAAAAAAAAAAAGAQIDBAUHAAj/xABGEAABAwIDBAYGBggGAQUAAAABAAIDBBEFEiEGMVFhEyJBcYGRMkKSobHBBxQVUmLRIzNTcoKDk/AWQ1RjsuFzRKKjwtL/xAAaAQACAwEBAAAAAAAAAAAAAAAAAQIDBAUG/8QAKxEAAgIBAwQBAwQDAQAAAAAAAAECEQMSITEEE0FRFCJhcRVCUpGhsfAy/9oADAMBAAIRAxEAPwD0W8LTLVlxekO9bOVR6fhjzciRNTnNTo2p5atBUVLJQ2+9SAJzQEBZWkiuoH05Wg5qbZFhZndEU0AhaQamyQghFgZxXmNU7oEwwFRI6UMLFG6FSFjgkD0C0tcEBiUZpgrqTKgNTRlyMczVpUUtQXNF1pzMWRK21+9UZYKrRow5LdGsNo5GRhh9G1lznaSTNO53HVE2KOtHdB2JSZiDyVPTSuLTLuoilNNEmCOtM3vsuj9GbDTsXM8LdaVh/EF2CmbdjTyC1wlRnkjGfCPu+5QPpWHe0eSIzEOChfGOCtU4+iFMGpMOiPqhV34LCexExomlRHDwnqgFMGJNnoT2KtJs0zsJ80XmjaonUA4+9L6A3Ax+zXBygfgEg9ZGr6E8VC+jd/YS0wfkepgS7B5RwUTsPlHqo1fTuCjMR4KPaT4HrYEvhe3e0r0MpBBBO8dqLamG4IshGduVxHNVZMdE4ys6hgkuaIHktAIQ2YxHqhpRbE6+q5klTN9OkyItXlMWryiBUi9Id63WhYUfpDvRA1mg7l1On4ZgzcoWNqcWpY2p9loKSoWrykJXkANy6JMqkunNGiTQEAZZK4KbKmlqVAVCEmVWDEkDEtwK5YmuhVstTSErGUXUyhewhaZCie1OwMmR6ypXXJRFNECsOrhyuUcm8SUK1GdXtvGRyQNMezgUc1J6hHJA1RvPesfT7OSNmfdJnqZ1ntPBwPvXZ8LN4mnkFxMFdm2cfmp2HkPgtRlZfITC1TEJC1SIEBamEKctTS1MClJomXurE7FCWp0A0tTHBPJKjdIlQEbmqMsCmc9RlyBkEsYsgTHo8sp5o/Lgg7ayGzg7wUWNckeCy6I0wavDhlKAcHfrZbVPMWOuFgyr6js4Ep4aDxeWE3FtB3Lypor7UjQZ6Q/e+aJY2aDuQ16/8XzRRDuHcup03DOXm8CtZZesn2XrLTRSVnRpuRW7LxCVBZXaxPYNFJlTWBFANypCFKmkJDIiF6yksmpCIyE0hSlMISoZE5qic1TkJhCVBZVkasfEWWN1uvasvE2aJOOw4vcGKiJxJtuQbiDLSOHNdAtvQNjjbSlZcaqTNWR3FGcuvbEyZqZvcPguQhdU+jqW9PbhorylhSQmkKVNIUiDIyE0hTWSEJiKr2JrolYeEhagdlN0ahkiurzgonBAFF0Si6JXXBRPCVjKTo9UO7Xw9S/Agoqc1Y20cOaJ3cUMEDWx2GuqagRNNr6336BdSl+jOUC4kB07Wf8Aa5fsNW9DWxO4uLT4hfT1NPmYHcQuN1s5RyVdKjoY8jhjTS8nJD9H1T+HyK8uvdIF5Yvkz9/4LPky/j/s4070j+980UQHqjuQs49Y/vfNE9MeqO5ej6byc3N4JwlSBKFrKDy9ZeS2QMSyYwKRMHagBUhCVeKQDbJpCemlIBhCaQnlNKQERTSFIUwpAROCo4gy7Sr5VWrb1T3IAFZjYoP2jbaXwRlUjXxQltQ2z2lY1tM1veJhLpP0Yy3jc3gSubo8+i6TrPbz+SuKmdFsvZU8hJZSIMZZJZPSWTEQyBIVJIFGEARuCicFO4KJwQMgcFE4KdwUbghgQOCo4nFmYRyWi4KCoZdp7khnLY5OilDh6sl/IruOEbX5oG2ve3yXEcZjyzPHO6MdkakOjDVh6vBHJTfg29Pl07UHTtqZOHvXlmfVikWHsYvRq7s/+RVfvPeiak9EdyF5N570TUZ6g7l2em5Zy83CLQTgmhKtZmFSpF66Bipg3pyZfVADl4rxSIGIkKVIogNSFKU0oAaQmFSFMKQiJyrzblZcq8qABeuFie9CO1TTdpI0RniAs4oc20b+jYeY+axz2yGyO8APKMfo0ktO4cQPmg4ol2Bly1Q5hWlTOxWSFOCv4fQh3WebN+KHJJWwjBydIzQ1PNO4C5FhxOiIDUwRaCyzsTnEwyt3Kl5/Rph0n8jHLgdyYFWNO6M71M2QW3qUMyf/AK2K8nTNP6d0KVG5PumlXmchcoypnBRkIAhconhWCFG4JDObbXQ5Zr8QtDYYZn25pduYLZXc/iqOx1Vkm71RnX0MvwP6kdfY0WHcvKk2tFvBeXG3OxsY0p1PeiXDz1G9yGJN571oUuJgWbY+S7nTtJuzh5uEEYSrHGKNVkVS2qnwZk0y9deuqfT80hqeadDLt0wnVVvrCT6xqlQFu69dVvrCXpwlQFi6RQicLxlCQEhKbdMMoSZwkA8ppTc4XrpCEcoJVOopAgAcxVvWQ3tYLwNPAhFeLs7UK7Sa055H5rLmX1pmvE/oaAta2y8mWpYb23/BZKfG8tII0I3Kwgd4o5Q46u0AudVSxzazozlad2gHFcmhx6dmoeUXbLbMVFd+nmJjj3glvWkPIHsWfKm/wa+mlGKqtwpo6+aoy2DW3+8d3gtSOTontGcOuOtbTyCpQ7K21bLI23cbhR1ey8jiHMqCHDdmaCPFVNLwaIOW+oIKimEgKHpoyxxuijBontYBJYutYlu481DW4YCb/EKDGD7pOVlDJMRvW+ylbbK6xCqVWFscC3ePIhWY8zhs+CnLgU91szHNRzTTUcws7F9mKgXdTy5h91+hHcUGVtZUwuyyBzD+IaHuPatUcsZcGOWKUeToRn5jzUb6m3aPNc3OMy/eKacXlPrKWohpCXa92eO/ihTCpMsjTzWxhWDV2ID9FG5ze1zrMZ7R3+C3qP6K64kFz4Wa39Iv+ASktS2JRelmnHPoO4JFtM2BmAA+sM3W/Vu/NIud8afo3fKgZEh1KtwVbQLEe5Zss4uVC6saN5WqGRwdozSgpLc3hWR8Pcq9TVXN2nRZH11nEKGrxiOEB7usL6gHero9TO/BW8MUavTv7HKzTVYt1yCe9CFTtmwus1jWt36638lk4ntWZMoYxrSCbkE6hX92VFWlHTW1rOPvXumaTe5XFn4jLcnMd/FXKHaWeI+lmHByO9L0GhHYWyjikE3NDuB4qKmMSbuwjgQtHMqn1VPdE1hVcmoZuaQTc1m5kmZHyl6F2PuX3yOTTK5VBKeKey7k31UfQnha8k/SuCX6w5VnSEb0nSlP5MA7Mi/HVHtSfW7qg+UnRJPIwQnM3M7MCLnTTiO1J54+A7T8kmKXLb7xxBuOPYhPH/1Lwm/aDukJvvK0MVoXvjErW3YW303XG+6pctbLktCOeBeujbA3QTNcx0LcwbcHinUeGsllbF0bTmdYlo9EDU3U7IeaNP6ONjGVOWqnZaJurQ7/ADDxI7Quk4jXRssxujRoANFi4pjLKeMQssA1uUW5IIrscDyQXEc1lbc3sdCMI442zpUWJstYKSGZpO9cvosVlNmNu8n0QG3J8kZ4Dg1W8h8wDG8PW8kSi48hDJCXAY07b7lFV7rXsp4I8jcoPeSsuZwLuJUGT/BE4Ac+9eDlI8dij6PtUWhkfRW13qGuw2KduV7Q4cHtv71aStaSlQM51jP0dgkup3Ze3I/VvgexW9hvo9bM7pqq5aw2DWnqyOvuJ7QjmqpyWEbrkAnl2rfp42sa1jLWAFrLTgcpy0sxdSlBbDoqdsbQxga1oFgGiwA5AJxFk3Mo55ToAt+kw2TZh/YXlWyryKC2cqktdZdezXctp+FSNF3FoHM2T4cGzave1o4vcI22/eeR7gVz3jknujcmmtgVLBwWXtC0dF4o7qxQQA3mjeQDozPJ1uwXsG+KE6jFIpDZzW5b7jG0iyajTJLHKQCuSx70XVApTuij8GlvwKrvw2lNjYtP4JLDycCr+4iHxp+AcITLIi+xY3uayNzy9zg1req4uPhbTTetOTYCpHqHwsfgUa0VyxuPJZ2GZ+gNvvn4ojyngsXAaKakY5j43izr36N1jfnZW3YyAqJJt2STVF+x4e9JY8FnfbY7Ap4q2R26Nx8FHSyVlkB17WWjD1RZZpxGNmj3Na7eRfUJv21B+0b5qqVsoy6nskak1nBUnxEdqrfbMP7Rvml+1oT/AJjfNJNohCU4+GSWPFVayQgZTqD7uakjrI3eu3zSyujO97fMKeo2QWpWgarad0Zue3UEcFepa+YwOgYdCcxHEbiB7vJS4vk6MkOBDewEE25KajwkGMhrwXPaDE9ugDt7DzB3eKnCSTQ5QbTMCmn6J26x7QdES7NYtFEXud1XZOqSdOdihP7XBJjnb1mktdcatI0ITJQx3oO0PYVqlC1SZmhPTJNo1Mex8G7r37u1XNk4xXzCNrSABeQ7wxvfxQqzD3FwaG5rkADiSu47K4NHQUzWBoD3DNIe0uPZdUusaNVvPJXwjTwbC4KYdRouBbMRc+avSVoCHK/GmQ3zHKOJQnje20bG9Ql7icoy7geaoqUjS9MOdjokldmGm5MiiO+2p+CAMC2za8sjlBZawLj6J/JdBpqwO1aQeYN0nFp7gpRkvpJZIlXkPYrMkiq2TBMcxquQMCqwn5K412vikFlXat5ipHPa0mzml+U2IZfrG/Z/2o9kq0S0sbwSdXt1uSLOItrqtWvLXxPjdqHMcw9xFkJfR3JlgkhO+Kcg9x7fcVp6arMXVp0guzXUb/mng/3ZNf8A3qtrZiPBy8m5f7v/ANJUWBwap2nme7q3BOgt1n9w/ILLrp5c36XOHb7SAtdryOq7Ls5hdJRC8Mbc9tZJOvIe4n0e4WWX9J1CayBsrADJDmOg6zojbMOdrA+a58uN2dSOZaqSpHLcOgdPKyFpAL3BovoAToL+K29oNiqijhM8mrRvy70IiUtcHC4IOhBsQRqCOd7LqtNtozEqN1JVECUty5jo2bS1+TuSklGtwyyyftZyo1TD97yH5qSGZryGjNcmw03nzWliWyxisQTq4NHiUQ0GFwxWApml9gWvdKW68STf5I+hkO9lMzDMInhkEpjz2BsM7mWJ9a4G+1/NFdPitQPVmb+7OXfFYdbNVhrngWa02NpBp471kTYhUH1rfzT+arcfbE5yk+A7j2kkabF8gP42Md8ApP8AFjT1Xmndpe0sWUrnrDO8+lf+MlXYmz7rsBH4cx8SUbLyFN8oPIcUp3amlpnc4pSw/FR1DaCT9ZHVRf8AjnL2jusgKqnPokgkHUtAFuWi9FUvG5zh3OIUvBKON+HQR1GxtFLd0VdI0n1Zgwnu01WPV7ATt/V1UTv3w6O/jYrHqMdnafSBHB7Gu08rrRfi9ZAGmWmc0OF23EkOYb9EWyMo15KE+yVczcGP/wDHI0/GyyqrCaqP04ZBz6JxHmBZF1PtUHfrIXt7ntf8QCr8OPQHdK5h4OBHvFwn3GuULTfEjmZcRp7iEjpCuq/WI5vXgl5PDHn36qrPgNM7V9K0c4ZHR+4G3uR34+RPFPwcyLyjXYXFMwNK86tBfEfw+sz33HitEbDUU3ozy07uEjBM3zOQf+5Qw7Cy0s8c0M8MzWvBdYmN+T1tCC09W+5xUpuGSLRGGqEkzP8ApAowHsqgP1gySW/asGjvFv8AxQ1Szi9ibI627YPqzhwlY4d+75lc4KeCblBNizQUZ0jouweHOlqGvGrIzmcewHsC6FjeLiJpJ7ATouUbC7XigEkT2ksec1272utby0Um0O2gm6sTTY7y/TTkFHJCU5F2HJGEPuVcf2jfUuuA5rQeqOPMrI+vHkpmYsxws5tu7VRyTRHUW+CuUElsZnkcnbHtxTsIWns7j0lK/NHJ3sffKfyWI9rDuUJaBuKTjaHGdO0dzwTa2GcAOcGv+6SLE8j2rbdNpovnhk1u1EWA7aTU3VcRIzg/eO5yoeJ+DTHOv3HYRUW0CuR1Frd+qBMO26o5B1ndG78e7wK3qfFYpNWyNcCPVcCqnFrk0RcZcMJpJ7ghCuEP+r172HRs7dOHSN/s+akmxEjUFUK+obPa1w9pDmuYL5XDcbKWOWmVkM2PVGg/Y5OcsjA8QdKwdIMsg0dpo/8AE3v4di1rXXTi9S2OQ006ZHnK8pei5ryNSFR89M2unHrO8HlTs2ymHrv9q/xWsIaR3o08Q5v0TZ6GiaLudTtP3WAuPxWByR1kr8AjW2mcXsBzEkuAFgSdbiyZFSzN1DHfBEkdfSxmwzEf7bQ34qNm0bWNexsDHZjo+UlzmjgOxLU62ROj1JVyOYGyZgGuDhuduO7iERQYhFO0sBs624ixBQW3EXghwsCN2g+ary1T3P6S9nXubafBR0ticEHmMTxMpr7pC3K5o1uQfS05IRjDSAf73rehp4nNDi7eAVn4pTxsAcw9oBHG6claM8dmNpmAHRPrpMrCRvOg8VHQOuTyWozZurq2B8MTi256129Y9oAvf3KtRZdGUb3dApcjcCnRuPNEL9j65u+F/su/JRO2fqm72Ed+YfJWOfsuSh4kB02fPfK61/uniizF8aM8LY56iWbLq11nNLdLNFiNbJ4wupHqn2k5uGVP3HHu1UJSUq+wlhim3fIK9C0jR5J5xuSUsOZwabDmboyjwetPowzH91hPyV2DZbE37qWbvcxrf+VlYpvwVvBj/kv7BkbN5iLOiI4ufb3LXpNnJwbtq4ouTZ3C3gDYokp/o+xM6vEUQ4zTMFvZBWjBsS2PWoxCAcRBGJT52+Sa1eSqWPGuJf0YtLhz2frK+nd29dgJ822K1aenbYdHKyQG/SdGHZWsbq51zoOwcdVpRwYRT+kZah3+5lY0+DbFYu0u04ewxU8XRMNrhjTd1twJ7G8vFVy0R/I4xlJ0rr7lUlry4uYHsNw4OF22PFUm7P4aXEyWgba4Lj1L33A9m/ctCsxERRBrd1gbcTbW/fdDEmJEjcAL6ZtVGOrHVP8AJJRWZ01+DdGz2Df6mHzP5Jv+GsFP/q4h4kfJYIxM/g9kJDiRP3PYaru8yX6f9zZfsjhB3VsH9RRHYvDDuroB/NCyfr3FrD/D/wBpprfws9hPvMf6e/ZtN2Bw47sQh8JWKZv0c4f/AK+Pwmj/ADQ6av8AAz2AlFT/ALcf9MJd0P0+XsK4vozw/wD1bXfz2fIq9F9GWH/tWH+c0/NA3TN/ZxeMaYZWn/Jh8Ygl3R/Al7OiM+jOh7DGe94PzVyn2Chj/VmMd1vkVy4Ss/YQf07fNeM0f+nh9g/mn3A+DNHXBsrJ2SNPhdKNmKlvovaByjK5LFXNZq2GMfu5m/Aqd+PvItlA/mTf/tLWhPpMns6j9hVgIImZob7nDz1W7SfWG+mxruLmPAPkVxKLaCQbh5TTD4PVuXaR7AAS7ONbCefK3tF80mvdZTjkrgpydJL9x3HpPwH3Ly4C7a2qOvTTeEjgPDVeVneZV8T7gy6YnikDyug0ux0DfSu7vWnBg0Ee6NviLqhyNWpHLcr+B8ikEbj2E+BXXDEwC2RvshVqiNgGjWjuaFFzaGnfg5h9Tl+472SrNPgkryM1mDtu658gj3DoGyy5XC4vbLcgW7x+SXaDFYqXSngbGb2u5wkPnYK6MG1bM089Okihg+y/SXM07oo2sJzZACSBoGg79bIPGrzmJcA+wNja1963sJxJ9TN+mu8a6B5aqWJ14e4gMDWg2DQdAB4JOk6RFXyyzhAa4lrb3JsFoUcVRTlwOjcxc3quDhc33gjRYArsnott4rRptsZGtLHtDxawzNBLeFiSbKNMkmEUGPVDPRe8d08jfjdatLtLiFrtdKRxE7H/ABC5zNjz3cu6w+CKdlaxwiJ4uvbfayjK1w2Sik+UgnG1WIj9r5wH5Lx2vxEdkv8A8I+AVZuJO4K02vPBQ1S9k9Mf4kMm2GIHf0o/iaP+LVTm2lrH+k+Txc8/MLWFYD2e5OzNPq+5Ret+RpwXgGpK6R3pOf7H53TOkB35j33+SJnUrHdirSYa1QcX5LFOPgx2StG4W/hTnVXP3FX34ZzVOppchsoNUTU7MzF6TpQOsWni0fmvUMfRsDGkc7t1J4kntWuBdqgcyyUpPgcVvYyNubQ29kKV1GLatHsBPphqr7m6JE0zGdSM+432AojQxH/LZ7AWrJGoXMQFmacMg/ZM9kL32RAf8tvgtEMUjYwi2FmT9hwH1PJzh8CmnZyE+qfCR4/+y3mRhTCJO37HYMHZqLg/+q/8007Mxfj/AKrkWCNPEIRql7CwMdswzjJ/UUT9mm/ekHiD8kc9CFWnhCeqXsLBCn2dyuDg95sb2IaR46JZ9nAWm5dmL82bT0bejb5oxpoArxpAQroxk97KJ5Ec1/w2f2jv6YXl0E0beC8paJ+yOu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7" descr="data:image/jpeg;base64,/9j/4AAQSkZJRgABAQAAAQABAAD/2wCEAAkGBxIQEhUQEhQUFRUWEBQQEhUQDxUQFA8QFBQWFhQUFBUYHCggGBolHBQUITEhJSkrLi4uFx8zODMsNygtLisBCgoKDg0OGhAQGywkHyQsLCwsLCwsLCwsLCwsLCwsLCwsLCwsLCwsLCwsLCwsLCwsLCwsLCwsLCwsLCwsLCwsLP/AABEIAK4BIgMBIgACEQEDEQH/xAAcAAABBQEBAQAAAAAAAAAAAAAGAQIDBAUHAAj/xABGEAABAwIDBAYGBggGAQUAAAABAAIDBBEFEiEGMVFhEyJBcYGRMkKSobHBBxQVUmLRIzNTcoKDk/AWQ1RjsuFzRKKjwtL/xAAaAQACAwEBAAAAAAAAAAAAAAAAAQIDBAUG/8QAKxEAAgIBAwQBAwQDAQAAAAAAAAECEQMSITEEE0FRFCJhcRVCUpGhsfAy/9oADAMBAAIRAxEAPwD0W8LTLVlxekO9bOVR6fhjzciRNTnNTo2p5atBUVLJQ2+9SAJzQEBZWkiuoH05Wg5qbZFhZndEU0AhaQamyQghFgZxXmNU7oEwwFRI6UMLFG6FSFjgkD0C0tcEBiUZpgrqTKgNTRlyMczVpUUtQXNF1pzMWRK21+9UZYKrRow5LdGsNo5GRhh9G1lznaSTNO53HVE2KOtHdB2JSZiDyVPTSuLTLuoilNNEmCOtM3vsuj9GbDTsXM8LdaVh/EF2CmbdjTyC1wlRnkjGfCPu+5QPpWHe0eSIzEOChfGOCtU4+iFMGpMOiPqhV34LCexExomlRHDwnqgFMGJNnoT2KtJs0zsJ80XmjaonUA4+9L6A3Ax+zXBygfgEg9ZGr6E8VC+jd/YS0wfkepgS7B5RwUTsPlHqo1fTuCjMR4KPaT4HrYEvhe3e0r0MpBBBO8dqLamG4IshGduVxHNVZMdE4ys6hgkuaIHktAIQ2YxHqhpRbE6+q5klTN9OkyItXlMWryiBUi9Id63WhYUfpDvRA1mg7l1On4ZgzcoWNqcWpY2p9loKSoWrykJXkANy6JMqkunNGiTQEAZZK4KbKmlqVAVCEmVWDEkDEtwK5YmuhVstTSErGUXUyhewhaZCie1OwMmR6ypXXJRFNECsOrhyuUcm8SUK1GdXtvGRyQNMezgUc1J6hHJA1RvPesfT7OSNmfdJnqZ1ntPBwPvXZ8LN4mnkFxMFdm2cfmp2HkPgtRlZfITC1TEJC1SIEBamEKctTS1MClJomXurE7FCWp0A0tTHBPJKjdIlQEbmqMsCmc9RlyBkEsYsgTHo8sp5o/Lgg7ayGzg7wUWNckeCy6I0wavDhlKAcHfrZbVPMWOuFgyr6js4Ep4aDxeWE3FtB3Lypor7UjQZ6Q/e+aJY2aDuQ16/8XzRRDuHcup03DOXm8CtZZesn2XrLTRSVnRpuRW7LxCVBZXaxPYNFJlTWBFANypCFKmkJDIiF6yksmpCIyE0hSlMISoZE5qic1TkJhCVBZVkasfEWWN1uvasvE2aJOOw4vcGKiJxJtuQbiDLSOHNdAtvQNjjbSlZcaqTNWR3FGcuvbEyZqZvcPguQhdU+jqW9PbhorylhSQmkKVNIUiDIyE0hTWSEJiKr2JrolYeEhagdlN0ahkiurzgonBAFF0Si6JXXBRPCVjKTo9UO7Xw9S/Agoqc1Y20cOaJ3cUMEDWx2GuqagRNNr6336BdSl+jOUC4kB07Wf8Aa5fsNW9DWxO4uLT4hfT1NPmYHcQuN1s5RyVdKjoY8jhjTS8nJD9H1T+HyK8uvdIF5Yvkz9/4LPky/j/s4070j+980UQHqjuQs49Y/vfNE9MeqO5ej6byc3N4JwlSBKFrKDy9ZeS2QMSyYwKRMHagBUhCVeKQDbJpCemlIBhCaQnlNKQERTSFIUwpAROCo4gy7Sr5VWrb1T3IAFZjYoP2jbaXwRlUjXxQltQ2z2lY1tM1veJhLpP0Yy3jc3gSubo8+i6TrPbz+SuKmdFsvZU8hJZSIMZZJZPSWTEQyBIVJIFGEARuCicFO4KJwQMgcFE4KdwUbghgQOCo4nFmYRyWi4KCoZdp7khnLY5OilDh6sl/IruOEbX5oG2ve3yXEcZjyzPHO6MdkakOjDVh6vBHJTfg29Pl07UHTtqZOHvXlmfVikWHsYvRq7s/+RVfvPeiak9EdyF5N570TUZ6g7l2em5Zy83CLQTgmhKtZmFSpF66Bipg3pyZfVADl4rxSIGIkKVIogNSFKU0oAaQmFSFMKQiJyrzblZcq8qABeuFie9CO1TTdpI0RniAs4oc20b+jYeY+axz2yGyO8APKMfo0ktO4cQPmg4ol2Bly1Q5hWlTOxWSFOCv4fQh3WebN+KHJJWwjBydIzQ1PNO4C5FhxOiIDUwRaCyzsTnEwyt3Kl5/Rph0n8jHLgdyYFWNO6M71M2QW3qUMyf/AK2K8nTNP6d0KVG5PumlXmchcoypnBRkIAhconhWCFG4JDObbXQ5Zr8QtDYYZn25pduYLZXc/iqOx1Vkm71RnX0MvwP6kdfY0WHcvKk2tFvBeXG3OxsY0p1PeiXDz1G9yGJN571oUuJgWbY+S7nTtJuzh5uEEYSrHGKNVkVS2qnwZk0y9deuqfT80hqeadDLt0wnVVvrCT6xqlQFu69dVvrCXpwlQFi6RQicLxlCQEhKbdMMoSZwkA8ppTc4XrpCEcoJVOopAgAcxVvWQ3tYLwNPAhFeLs7UK7Sa055H5rLmX1pmvE/oaAta2y8mWpYb23/BZKfG8tII0I3Kwgd4o5Q46u0AudVSxzazozlad2gHFcmhx6dmoeUXbLbMVFd+nmJjj3glvWkPIHsWfKm/wa+mlGKqtwpo6+aoy2DW3+8d3gtSOTontGcOuOtbTyCpQ7K21bLI23cbhR1ey8jiHMqCHDdmaCPFVNLwaIOW+oIKimEgKHpoyxxuijBontYBJYutYlu481DW4YCb/EKDGD7pOVlDJMRvW+ylbbK6xCqVWFscC3ePIhWY8zhs+CnLgU91szHNRzTTUcws7F9mKgXdTy5h91+hHcUGVtZUwuyyBzD+IaHuPatUcsZcGOWKUeToRn5jzUb6m3aPNc3OMy/eKacXlPrKWohpCXa92eO/ihTCpMsjTzWxhWDV2ID9FG5ze1zrMZ7R3+C3qP6K64kFz4Wa39Iv+ASktS2JRelmnHPoO4JFtM2BmAA+sM3W/Vu/NIud8afo3fKgZEh1KtwVbQLEe5Zss4uVC6saN5WqGRwdozSgpLc3hWR8Pcq9TVXN2nRZH11nEKGrxiOEB7usL6gHero9TO/BW8MUavTv7HKzTVYt1yCe9CFTtmwus1jWt36638lk4ntWZMoYxrSCbkE6hX92VFWlHTW1rOPvXumaTe5XFn4jLcnMd/FXKHaWeI+lmHByO9L0GhHYWyjikE3NDuB4qKmMSbuwjgQtHMqn1VPdE1hVcmoZuaQTc1m5kmZHyl6F2PuX3yOTTK5VBKeKey7k31UfQnha8k/SuCX6w5VnSEb0nSlP5MA7Mi/HVHtSfW7qg+UnRJPIwQnM3M7MCLnTTiO1J54+A7T8kmKXLb7xxBuOPYhPH/1Lwm/aDukJvvK0MVoXvjErW3YW303XG+6pctbLktCOeBeujbA3QTNcx0LcwbcHinUeGsllbF0bTmdYlo9EDU3U7IeaNP6ONjGVOWqnZaJurQ7/ADDxI7Quk4jXRssxujRoANFi4pjLKeMQssA1uUW5IIrscDyQXEc1lbc3sdCMI442zpUWJstYKSGZpO9cvosVlNmNu8n0QG3J8kZ4Dg1W8h8wDG8PW8kSi48hDJCXAY07b7lFV7rXsp4I8jcoPeSsuZwLuJUGT/BE4Ac+9eDlI8dij6PtUWhkfRW13qGuw2KduV7Q4cHtv71aStaSlQM51jP0dgkup3Ze3I/VvgexW9hvo9bM7pqq5aw2DWnqyOvuJ7QjmqpyWEbrkAnl2rfp42sa1jLWAFrLTgcpy0sxdSlBbDoqdsbQxga1oFgGiwA5AJxFk3Mo55ToAt+kw2TZh/YXlWyryKC2cqktdZdezXctp+FSNF3FoHM2T4cGzave1o4vcI22/eeR7gVz3jknujcmmtgVLBwWXtC0dF4o7qxQQA3mjeQDozPJ1uwXsG+KE6jFIpDZzW5b7jG0iyajTJLHKQCuSx70XVApTuij8GlvwKrvw2lNjYtP4JLDycCr+4iHxp+AcITLIi+xY3uayNzy9zg1req4uPhbTTetOTYCpHqHwsfgUa0VyxuPJZ2GZ+gNvvn4ojyngsXAaKakY5j43izr36N1jfnZW3YyAqJJt2STVF+x4e9JY8FnfbY7Ap4q2R26Nx8FHSyVlkB17WWjD1RZZpxGNmj3Na7eRfUJv21B+0b5qqVsoy6nskak1nBUnxEdqrfbMP7Rvml+1oT/AJjfNJNohCU4+GSWPFVayQgZTqD7uakjrI3eu3zSyujO97fMKeo2QWpWgarad0Zue3UEcFepa+YwOgYdCcxHEbiB7vJS4vk6MkOBDewEE25KajwkGMhrwXPaDE9ugDt7DzB3eKnCSTQ5QbTMCmn6J26x7QdES7NYtFEXud1XZOqSdOdihP7XBJjnb1mktdcatI0ITJQx3oO0PYVqlC1SZmhPTJNo1Mex8G7r37u1XNk4xXzCNrSABeQ7wxvfxQqzD3FwaG5rkADiSu47K4NHQUzWBoD3DNIe0uPZdUusaNVvPJXwjTwbC4KYdRouBbMRc+avSVoCHK/GmQ3zHKOJQnje20bG9Ql7icoy7geaoqUjS9MOdjokldmGm5MiiO+2p+CAMC2za8sjlBZawLj6J/JdBpqwO1aQeYN0nFp7gpRkvpJZIlXkPYrMkiq2TBMcxquQMCqwn5K412vikFlXat5ipHPa0mzml+U2IZfrG/Z/2o9kq0S0sbwSdXt1uSLOItrqtWvLXxPjdqHMcw9xFkJfR3JlgkhO+Kcg9x7fcVp6arMXVp0guzXUb/mng/3ZNf8A3qtrZiPBy8m5f7v/ANJUWBwap2nme7q3BOgt1n9w/ILLrp5c36XOHb7SAtdryOq7Ls5hdJRC8Mbc9tZJOvIe4n0e4WWX9J1CayBsrADJDmOg6zojbMOdrA+a58uN2dSOZaqSpHLcOgdPKyFpAL3BovoAToL+K29oNiqijhM8mrRvy70IiUtcHC4IOhBsQRqCOd7LqtNtozEqN1JVECUty5jo2bS1+TuSklGtwyyyftZyo1TD97yH5qSGZryGjNcmw03nzWliWyxisQTq4NHiUQ0GFwxWApml9gWvdKW68STf5I+hkO9lMzDMInhkEpjz2BsM7mWJ9a4G+1/NFdPitQPVmb+7OXfFYdbNVhrngWa02NpBp471kTYhUH1rfzT+arcfbE5yk+A7j2kkabF8gP42Md8ApP8AFjT1Xmndpe0sWUrnrDO8+lf+MlXYmz7rsBH4cx8SUbLyFN8oPIcUp3amlpnc4pSw/FR1DaCT9ZHVRf8AjnL2jusgKqnPokgkHUtAFuWi9FUvG5zh3OIUvBKON+HQR1GxtFLd0VdI0n1Zgwnu01WPV7ATt/V1UTv3w6O/jYrHqMdnafSBHB7Gu08rrRfi9ZAGmWmc0OF23EkOYb9EWyMo15KE+yVczcGP/wDHI0/GyyqrCaqP04ZBz6JxHmBZF1PtUHfrIXt7ntf8QCr8OPQHdK5h4OBHvFwn3GuULTfEjmZcRp7iEjpCuq/WI5vXgl5PDHn36qrPgNM7V9K0c4ZHR+4G3uR34+RPFPwcyLyjXYXFMwNK86tBfEfw+sz33HitEbDUU3ozy07uEjBM3zOQf+5Qw7Cy0s8c0M8MzWvBdYmN+T1tCC09W+5xUpuGSLRGGqEkzP8ApAowHsqgP1gySW/asGjvFv8AxQ1Szi9ibI627YPqzhwlY4d+75lc4KeCblBNizQUZ0jouweHOlqGvGrIzmcewHsC6FjeLiJpJ7ATouUbC7XigEkT2ksec1272utby0Um0O2gm6sTTY7y/TTkFHJCU5F2HJGEPuVcf2jfUuuA5rQeqOPMrI+vHkpmYsxws5tu7VRyTRHUW+CuUElsZnkcnbHtxTsIWns7j0lK/NHJ3sffKfyWI9rDuUJaBuKTjaHGdO0dzwTa2GcAOcGv+6SLE8j2rbdNpovnhk1u1EWA7aTU3VcRIzg/eO5yoeJ+DTHOv3HYRUW0CuR1Frd+qBMO26o5B1ndG78e7wK3qfFYpNWyNcCPVcCqnFrk0RcZcMJpJ7ghCuEP+r172HRs7dOHSN/s+akmxEjUFUK+obPa1w9pDmuYL5XDcbKWOWmVkM2PVGg/Y5OcsjA8QdKwdIMsg0dpo/8AE3v4di1rXXTi9S2OQ006ZHnK8pei5ryNSFR89M2unHrO8HlTs2ymHrv9q/xWsIaR3o08Q5v0TZ6GiaLudTtP3WAuPxWByR1kr8AjW2mcXsBzEkuAFgSdbiyZFSzN1DHfBEkdfSxmwzEf7bQ34qNm0bWNexsDHZjo+UlzmjgOxLU62ROj1JVyOYGyZgGuDhuduO7iERQYhFO0sBs624ixBQW3EXghwsCN2g+ary1T3P6S9nXubafBR0ticEHmMTxMpr7pC3K5o1uQfS05IRjDSAf73rehp4nNDi7eAVn4pTxsAcw9oBHG6claM8dmNpmAHRPrpMrCRvOg8VHQOuTyWozZurq2B8MTi256129Y9oAvf3KtRZdGUb3dApcjcCnRuPNEL9j65u+F/su/JRO2fqm72Ed+YfJWOfsuSh4kB02fPfK61/uniizF8aM8LY56iWbLq11nNLdLNFiNbJ4wupHqn2k5uGVP3HHu1UJSUq+wlhim3fIK9C0jR5J5xuSUsOZwabDmboyjwetPowzH91hPyV2DZbE37qWbvcxrf+VlYpvwVvBj/kv7BkbN5iLOiI4ufb3LXpNnJwbtq4ouTZ3C3gDYokp/o+xM6vEUQ4zTMFvZBWjBsS2PWoxCAcRBGJT52+Sa1eSqWPGuJf0YtLhz2frK+nd29dgJ822K1aenbYdHKyQG/SdGHZWsbq51zoOwcdVpRwYRT+kZah3+5lY0+DbFYu0u04ewxU8XRMNrhjTd1twJ7G8vFVy0R/I4xlJ0rr7lUlry4uYHsNw4OF22PFUm7P4aXEyWgba4Lj1L33A9m/ctCsxERRBrd1gbcTbW/fdDEmJEjcAL6ZtVGOrHVP8AJJRWZ01+DdGz2Df6mHzP5Jv+GsFP/q4h4kfJYIxM/g9kJDiRP3PYaru8yX6f9zZfsjhB3VsH9RRHYvDDuroB/NCyfr3FrD/D/wBpprfws9hPvMf6e/ZtN2Bw47sQh8JWKZv0c4f/AK+Pwmj/ADQ6av8AAz2AlFT/ALcf9MJd0P0+XsK4vozw/wD1bXfz2fIq9F9GWH/tWH+c0/NA3TN/ZxeMaYZWn/Jh8Ygl3R/Al7OiM+jOh7DGe94PzVyn2Chj/VmMd1vkVy4Ss/YQf07fNeM0f+nh9g/mn3A+DNHXBsrJ2SNPhdKNmKlvovaByjK5LFXNZq2GMfu5m/Aqd+PvItlA/mTf/tLWhPpMns6j9hVgIImZob7nDz1W7SfWG+mxruLmPAPkVxKLaCQbh5TTD4PVuXaR7AAS7ONbCefK3tF80mvdZTjkrgpydJL9x3HpPwH3Ly4C7a2qOvTTeEjgPDVeVneZV8T7gy6YnikDyug0ux0DfSu7vWnBg0Ee6NviLqhyNWpHLcr+B8ikEbj2E+BXXDEwC2RvshVqiNgGjWjuaFFzaGnfg5h9Tl+472SrNPgkryM1mDtu658gj3DoGyy5XC4vbLcgW7x+SXaDFYqXSngbGb2u5wkPnYK6MG1bM089Okihg+y/SXM07oo2sJzZACSBoGg79bIPGrzmJcA+wNja1963sJxJ9TN+mu8a6B5aqWJ14e4gMDWg2DQdAB4JOk6RFXyyzhAa4lrb3JsFoUcVRTlwOjcxc3quDhc33gjRYArsnott4rRptsZGtLHtDxawzNBLeFiSbKNMkmEUGPVDPRe8d08jfjdatLtLiFrtdKRxE7H/ABC5zNjz3cu6w+CKdlaxwiJ4uvbfayjK1w2Sik+UgnG1WIj9r5wH5Lx2vxEdkv8A8I+AVZuJO4K02vPBQ1S9k9Mf4kMm2GIHf0o/iaP+LVTm2lrH+k+Txc8/MLWFYD2e5OzNPq+5Ret+RpwXgGpK6R3pOf7H53TOkB35j33+SJnUrHdirSYa1QcX5LFOPgx2StG4W/hTnVXP3FX34ZzVOppchsoNUTU7MzF6TpQOsWni0fmvUMfRsDGkc7t1J4kntWuBdqgcyyUpPgcVvYyNubQ29kKV1GLatHsBPphqr7m6JE0zGdSM+432AojQxH/LZ7AWrJGoXMQFmacMg/ZM9kL32RAf8tvgtEMUjYwi2FmT9hwH1PJzh8CmnZyE+qfCR4/+y3mRhTCJO37HYMHZqLg/+q/8007Mxfj/AKrkWCNPEIRql7CwMdswzjJ/UUT9mm/ekHiD8kc9CFWnhCeqXsLBCn2dyuDg95sb2IaR46JZ9nAWm5dmL82bT0bejb5oxpoArxpAQroxk97KJ5Ec1/w2f2jv6YXl0E0beC8paJ+yOuJ//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TextBox 6"/>
          <p:cNvSpPr txBox="1"/>
          <p:nvPr/>
        </p:nvSpPr>
        <p:spPr>
          <a:xfrm>
            <a:off x="3347864" y="2070306"/>
            <a:ext cx="3096344" cy="646331"/>
          </a:xfrm>
          <a:prstGeom prst="rect">
            <a:avLst/>
          </a:prstGeom>
          <a:noFill/>
          <a:ln w="22225">
            <a:solidFill>
              <a:schemeClr val="accent1"/>
            </a:solidFill>
          </a:ln>
        </p:spPr>
        <p:txBody>
          <a:bodyPr wrap="square" rtlCol="0">
            <a:spAutoFit/>
          </a:bodyPr>
          <a:lstStyle/>
          <a:p>
            <a:pPr algn="ctr"/>
            <a:r>
              <a:rPr lang="en-GB" dirty="0" smtClean="0"/>
              <a:t>Consultation with 65 year old patient </a:t>
            </a:r>
            <a:endParaRPr lang="en-GB" i="1" dirty="0"/>
          </a:p>
        </p:txBody>
      </p:sp>
      <p:graphicFrame>
        <p:nvGraphicFramePr>
          <p:cNvPr id="10" name="Diagram 9"/>
          <p:cNvGraphicFramePr/>
          <p:nvPr>
            <p:extLst>
              <p:ext uri="{D42A27DB-BD31-4B8C-83A1-F6EECF244321}">
                <p14:modId xmlns:p14="http://schemas.microsoft.com/office/powerpoint/2010/main" val="1042851828"/>
              </p:ext>
            </p:extLst>
          </p:nvPr>
        </p:nvGraphicFramePr>
        <p:xfrm>
          <a:off x="3419872" y="3645024"/>
          <a:ext cx="3312368" cy="1512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6" name="Picture 12" descr="https://encrypted-tbn0.gstatic.com/images?q=tbn:ANd9GcRnYJkvy5OjaYMYLTHLiTTIJnML2aaHyJM94dFyU7xcdXXfY7C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4321" y="1218093"/>
            <a:ext cx="1963012" cy="196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94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000" dirty="0" smtClean="0"/>
              <a:t>GP looks for  underlying evidence on efficacy of recommended drugs. This is contained within full guideline CG66</a:t>
            </a:r>
            <a:br>
              <a:rPr lang="en-GB" sz="2000" dirty="0" smtClean="0"/>
            </a:br>
            <a:endParaRPr lang="en-GB" sz="2000" dirty="0"/>
          </a:p>
        </p:txBody>
      </p:sp>
      <p:sp>
        <p:nvSpPr>
          <p:cNvPr id="3" name="Rectangle 2"/>
          <p:cNvSpPr/>
          <p:nvPr/>
        </p:nvSpPr>
        <p:spPr>
          <a:xfrm>
            <a:off x="578768" y="1268760"/>
            <a:ext cx="8169696" cy="2031325"/>
          </a:xfrm>
          <a:prstGeom prst="rect">
            <a:avLst/>
          </a:prstGeom>
          <a:noFill/>
          <a:ln w="19050">
            <a:solidFill>
              <a:schemeClr val="tx2"/>
            </a:solidFill>
          </a:ln>
        </p:spPr>
        <p:txBody>
          <a:bodyPr wrap="square">
            <a:spAutoFit/>
          </a:bodyPr>
          <a:lstStyle/>
          <a:p>
            <a:r>
              <a:rPr lang="en-GB" dirty="0"/>
              <a:t>5.1 Full guidelines</a:t>
            </a:r>
          </a:p>
          <a:p>
            <a:r>
              <a:rPr lang="en-GB" dirty="0"/>
              <a:t>The full guideline, '</a:t>
            </a:r>
            <a:r>
              <a:rPr lang="en-GB" dirty="0">
                <a:hlinkClick r:id="rId3"/>
              </a:rPr>
              <a:t>Type 2 diabetes (update): national clinical guideline for management in primary and secondary care</a:t>
            </a:r>
            <a:r>
              <a:rPr lang="en-GB" dirty="0"/>
              <a:t>' contains details of the methods and evidence used to develop the guideline. It is published by the National Collaborating Centre for Chronic Conditions. The short clinical guideline </a:t>
            </a:r>
            <a:r>
              <a:rPr lang="en-GB" dirty="0">
                <a:hlinkClick r:id="rId4"/>
              </a:rPr>
              <a:t>'Type 2 diabetes: newer agents for blood glucose control in type 2 diabetes</a:t>
            </a:r>
            <a:r>
              <a:rPr lang="en-GB" dirty="0"/>
              <a:t>' contains details of the methods and evidence used to develop the recommendations in 1.6 and 1.7.2.</a:t>
            </a:r>
          </a:p>
        </p:txBody>
      </p:sp>
      <p:pic>
        <p:nvPicPr>
          <p:cNvPr id="4" name="Picture 3" descr="Type 2 diabetes: The management of type 2 diabetes | Guidance and guidelines | NICE - Google Chrom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257" y="3861048"/>
            <a:ext cx="2282993" cy="1512168"/>
          </a:xfrm>
          <a:prstGeom prst="rect">
            <a:avLst/>
          </a:prstGeom>
        </p:spPr>
      </p:pic>
      <p:sp>
        <p:nvSpPr>
          <p:cNvPr id="7" name="Oval Callout 6"/>
          <p:cNvSpPr/>
          <p:nvPr/>
        </p:nvSpPr>
        <p:spPr>
          <a:xfrm>
            <a:off x="137795" y="5843729"/>
            <a:ext cx="2699792" cy="864096"/>
          </a:xfrm>
          <a:prstGeom prst="wedgeEllipseCallout">
            <a:avLst>
              <a:gd name="adj1" fmla="val 74389"/>
              <a:gd name="adj2" fmla="val -24399"/>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b="1" dirty="0" smtClean="0"/>
              <a:t>Which one?</a:t>
            </a:r>
          </a:p>
          <a:p>
            <a:pPr algn="ctr"/>
            <a:r>
              <a:rPr lang="en-GB" sz="1600" b="1" dirty="0" smtClean="0"/>
              <a:t>CG66 full guideline</a:t>
            </a:r>
            <a:endParaRPr lang="en-GB" sz="1600" b="1" dirty="0"/>
          </a:p>
        </p:txBody>
      </p:sp>
      <p:sp>
        <p:nvSpPr>
          <p:cNvPr id="8" name="Left Arrow Callout 7"/>
          <p:cNvSpPr/>
          <p:nvPr/>
        </p:nvSpPr>
        <p:spPr>
          <a:xfrm>
            <a:off x="2411760" y="3429000"/>
            <a:ext cx="6336704" cy="3139321"/>
          </a:xfrm>
          <a:prstGeom prst="leftArrowCallout">
            <a:avLst>
              <a:gd name="adj1" fmla="val 6596"/>
              <a:gd name="adj2" fmla="val 25000"/>
              <a:gd name="adj3" fmla="val 25000"/>
              <a:gd name="adj4" fmla="val 844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3419873" y="3429000"/>
            <a:ext cx="5270512" cy="3139321"/>
          </a:xfrm>
          <a:prstGeom prst="rect">
            <a:avLst/>
          </a:prstGeom>
          <a:solidFill>
            <a:schemeClr val="bg1">
              <a:lumMod val="95000"/>
            </a:schemeClr>
          </a:solidFill>
        </p:spPr>
        <p:txBody>
          <a:bodyPr wrap="square">
            <a:spAutoFit/>
          </a:bodyPr>
          <a:lstStyle/>
          <a:p>
            <a:r>
              <a:rPr lang="en-GB" dirty="0" smtClean="0">
                <a:hlinkClick r:id="rId6"/>
              </a:rPr>
              <a:t>CG87 Type 2 diabetes - newer agents (a partial update of CG66): short guideline</a:t>
            </a:r>
            <a:endParaRPr lang="en-GB" dirty="0" smtClean="0"/>
          </a:p>
          <a:p>
            <a:r>
              <a:rPr lang="en-GB" dirty="0" smtClean="0">
                <a:hlinkClick r:id="rId7"/>
              </a:rPr>
              <a:t>CG87 Type 2 diabetes - newer agents (a partial update of CG66): short guideline appendices</a:t>
            </a:r>
            <a:endParaRPr lang="en-GB" dirty="0" smtClean="0"/>
          </a:p>
          <a:p>
            <a:r>
              <a:rPr lang="en-GB" u="sng" dirty="0" smtClean="0">
                <a:hlinkClick r:id="rId8"/>
              </a:rPr>
              <a:t>CG87 Type 2 diabetes - newer agents (a partial update of CG66): short guideline (MS Word format)</a:t>
            </a:r>
            <a:endParaRPr lang="en-GB" dirty="0" smtClean="0"/>
          </a:p>
          <a:p>
            <a:r>
              <a:rPr lang="en-GB" dirty="0" smtClean="0">
                <a:hlinkClick r:id="rId9"/>
              </a:rPr>
              <a:t>CG87 Type 2 diabetes - newer agents (a partial update of CG66): short guideline appendices (MS Word format)</a:t>
            </a:r>
            <a:endParaRPr lang="en-GB" dirty="0" smtClean="0"/>
          </a:p>
          <a:p>
            <a:r>
              <a:rPr lang="en-GB" dirty="0" smtClean="0">
                <a:hlinkClick r:id="rId10"/>
              </a:rPr>
              <a:t>CG66 Type 2 diabetes: full guideline</a:t>
            </a:r>
            <a:endParaRPr lang="en-GB" dirty="0" smtClean="0"/>
          </a:p>
          <a:p>
            <a:r>
              <a:rPr lang="en-GB" dirty="0" smtClean="0">
                <a:hlinkClick r:id="rId11"/>
              </a:rPr>
              <a:t>CG66 Type 2 diabetes: full guideline appendices</a:t>
            </a:r>
            <a:endParaRPr lang="en-GB" dirty="0"/>
          </a:p>
        </p:txBody>
      </p:sp>
    </p:spTree>
    <p:extLst>
      <p:ext uri="{BB962C8B-B14F-4D97-AF65-F5344CB8AC3E}">
        <p14:creationId xmlns:p14="http://schemas.microsoft.com/office/powerpoint/2010/main" val="2021378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667" y="269766"/>
            <a:ext cx="8690048" cy="812516"/>
          </a:xfrm>
        </p:spPr>
        <p:txBody>
          <a:bodyPr>
            <a:noAutofit/>
          </a:bodyPr>
          <a:lstStyle/>
          <a:p>
            <a:r>
              <a:rPr lang="en-GB" sz="1800" b="1" dirty="0" smtClean="0"/>
              <a:t>Question:  How effective are the drugs? Which is the most effective drug? Do any of the studies have a population that matches my patient? What kind of studies have been included in the evidence review?</a:t>
            </a:r>
            <a:br>
              <a:rPr lang="en-GB" sz="1800" b="1" dirty="0" smtClean="0"/>
            </a:br>
            <a:r>
              <a:rPr lang="en-GB" sz="1800" dirty="0" smtClean="0"/>
              <a:t>GP searches full guideline CG66 pdf document for underlying evidence</a:t>
            </a:r>
            <a:r>
              <a:rPr lang="en-GB" sz="2000" dirty="0" smtClean="0"/>
              <a:t/>
            </a:r>
            <a:br>
              <a:rPr lang="en-GB" sz="2000" dirty="0" smtClean="0"/>
            </a:br>
            <a:endParaRPr lang="en-GB" sz="2000" dirty="0"/>
          </a:p>
        </p:txBody>
      </p:sp>
      <p:pic>
        <p:nvPicPr>
          <p:cNvPr id="8194" name="Picture 2" descr="C:\Users\adesimone\Documents\gastr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12776"/>
            <a:ext cx="2952328" cy="3826141"/>
          </a:xfrm>
          <a:prstGeom prst="rect">
            <a:avLst/>
          </a:prstGeom>
          <a:noFill/>
          <a:ln w="22225">
            <a:solidFill>
              <a:schemeClr val="accent1"/>
            </a:solidFill>
          </a:ln>
          <a:extLst>
            <a:ext uri="{909E8E84-426E-40DD-AFC4-6F175D3DCCD1}">
              <a14:hiddenFill xmlns:a14="http://schemas.microsoft.com/office/drawing/2010/main">
                <a:solidFill>
                  <a:srgbClr val="FFFFFF"/>
                </a:solidFill>
              </a14:hiddenFill>
            </a:ext>
          </a:extLst>
        </p:spPr>
      </p:pic>
      <p:pic>
        <p:nvPicPr>
          <p:cNvPr id="8195" name="Picture 3" descr="C:\Users\adesimone\Documents\gastr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2950666"/>
            <a:ext cx="3120225" cy="3826142"/>
          </a:xfrm>
          <a:prstGeom prst="rect">
            <a:avLst/>
          </a:prstGeom>
          <a:noFill/>
          <a:ln w="22225">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01074" y="3913602"/>
            <a:ext cx="1646989" cy="830997"/>
          </a:xfrm>
          <a:prstGeom prst="rect">
            <a:avLst/>
          </a:prstGeom>
          <a:noFill/>
          <a:ln w="19050">
            <a:solidFill>
              <a:schemeClr val="accent2"/>
            </a:solidFill>
          </a:ln>
        </p:spPr>
        <p:txBody>
          <a:bodyPr wrap="square" rtlCol="0">
            <a:spAutoFit/>
          </a:bodyPr>
          <a:lstStyle/>
          <a:p>
            <a:r>
              <a:rPr lang="en-GB" sz="1200" dirty="0" smtClean="0"/>
              <a:t>Recommendation numbers different in full guideline from NICE guideline</a:t>
            </a:r>
            <a:endParaRPr lang="en-GB" sz="1200" dirty="0"/>
          </a:p>
        </p:txBody>
      </p:sp>
      <p:cxnSp>
        <p:nvCxnSpPr>
          <p:cNvPr id="11" name="Straight Arrow Connector 10"/>
          <p:cNvCxnSpPr/>
          <p:nvPr/>
        </p:nvCxnSpPr>
        <p:spPr>
          <a:xfrm>
            <a:off x="4788024" y="4744599"/>
            <a:ext cx="1152128" cy="268578"/>
          </a:xfrm>
          <a:prstGeom prst="straightConnector1">
            <a:avLst/>
          </a:prstGeom>
          <a:ln w="222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Oval Callout 15"/>
          <p:cNvSpPr/>
          <p:nvPr/>
        </p:nvSpPr>
        <p:spPr>
          <a:xfrm>
            <a:off x="323528" y="6021288"/>
            <a:ext cx="3510981" cy="836712"/>
          </a:xfrm>
          <a:prstGeom prst="wedgeEllipseCallout">
            <a:avLst>
              <a:gd name="adj1" fmla="val -13624"/>
              <a:gd name="adj2" fmla="val -2286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GP reviews evidence statements on drug options for treating </a:t>
            </a:r>
            <a:r>
              <a:rPr lang="en-GB" sz="1400" b="1" dirty="0" err="1" smtClean="0"/>
              <a:t>gastroparesis</a:t>
            </a:r>
            <a:endParaRPr lang="en-GB" sz="1400" b="1" dirty="0"/>
          </a:p>
        </p:txBody>
      </p:sp>
      <p:sp>
        <p:nvSpPr>
          <p:cNvPr id="19" name="Oval Callout 18"/>
          <p:cNvSpPr/>
          <p:nvPr/>
        </p:nvSpPr>
        <p:spPr>
          <a:xfrm>
            <a:off x="3995936" y="1052736"/>
            <a:ext cx="4899779" cy="1512168"/>
          </a:xfrm>
          <a:prstGeom prst="wedgeEllipseCallout">
            <a:avLst>
              <a:gd name="adj1" fmla="val 13290"/>
              <a:gd name="adj2" fmla="val 7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GP reads discussion, which concludes that the evidence is poor and there is little to choose  between the 3 </a:t>
            </a:r>
            <a:r>
              <a:rPr lang="en-GB" sz="1400" b="1" dirty="0" err="1" smtClean="0"/>
              <a:t>prokinetic</a:t>
            </a:r>
            <a:r>
              <a:rPr lang="en-GB" sz="1400" b="1" dirty="0" smtClean="0"/>
              <a:t> drugs recommended, all of which could be effective in some people in treating </a:t>
            </a:r>
            <a:r>
              <a:rPr lang="en-GB" sz="1400" b="1" dirty="0" err="1" smtClean="0"/>
              <a:t>gastroparesis</a:t>
            </a:r>
            <a:endParaRPr lang="en-GB" sz="1400" b="1" dirty="0"/>
          </a:p>
        </p:txBody>
      </p:sp>
      <p:sp>
        <p:nvSpPr>
          <p:cNvPr id="20" name="TextBox 19"/>
          <p:cNvSpPr txBox="1"/>
          <p:nvPr/>
        </p:nvSpPr>
        <p:spPr>
          <a:xfrm>
            <a:off x="3485371" y="2636912"/>
            <a:ext cx="1646989" cy="1015663"/>
          </a:xfrm>
          <a:prstGeom prst="rect">
            <a:avLst/>
          </a:prstGeom>
          <a:noFill/>
          <a:ln w="19050">
            <a:solidFill>
              <a:schemeClr val="accent2"/>
            </a:solidFill>
          </a:ln>
        </p:spPr>
        <p:txBody>
          <a:bodyPr wrap="square" rtlCol="0">
            <a:spAutoFit/>
          </a:bodyPr>
          <a:lstStyle/>
          <a:p>
            <a:r>
              <a:rPr lang="en-GB" sz="1200" dirty="0" smtClean="0"/>
              <a:t>Discussion included non-pharmacological management, but this did not make it to recommendations</a:t>
            </a:r>
            <a:endParaRPr lang="en-GB" sz="1200" dirty="0"/>
          </a:p>
        </p:txBody>
      </p:sp>
      <p:cxnSp>
        <p:nvCxnSpPr>
          <p:cNvPr id="21" name="Straight Arrow Connector 20"/>
          <p:cNvCxnSpPr/>
          <p:nvPr/>
        </p:nvCxnSpPr>
        <p:spPr>
          <a:xfrm>
            <a:off x="5132360" y="3409014"/>
            <a:ext cx="1167832" cy="740066"/>
          </a:xfrm>
          <a:prstGeom prst="straightConnector1">
            <a:avLst/>
          </a:prstGeom>
          <a:ln w="2222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117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GB" sz="1800" b="1" dirty="0" smtClean="0"/>
              <a:t>Question: where can I get details of the populations used in the studies?</a:t>
            </a:r>
            <a:r>
              <a:rPr lang="en-GB" sz="1800" dirty="0" smtClean="0"/>
              <a:t/>
            </a:r>
            <a:br>
              <a:rPr lang="en-GB" sz="1800" dirty="0" smtClean="0"/>
            </a:br>
            <a:r>
              <a:rPr lang="en-GB" sz="1800" dirty="0" smtClean="0"/>
              <a:t>GP finds the list of studies in the reference list of pdf document but no more details</a:t>
            </a:r>
            <a:endParaRPr lang="en-GB" sz="1800" dirty="0"/>
          </a:p>
        </p:txBody>
      </p:sp>
      <p:pic>
        <p:nvPicPr>
          <p:cNvPr id="12290" name="Picture 2" descr="C:\Users\adesimone\Documents\referen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12" y="1196752"/>
            <a:ext cx="7200800" cy="486296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026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990" y="141685"/>
            <a:ext cx="8136904" cy="1152128"/>
          </a:xfrm>
        </p:spPr>
        <p:txBody>
          <a:bodyPr>
            <a:noAutofit/>
          </a:bodyPr>
          <a:lstStyle/>
          <a:p>
            <a:r>
              <a:rPr lang="en-GB" sz="1800" b="1" dirty="0" smtClean="0"/>
              <a:t>Question: What other guidance has NICE produced on </a:t>
            </a:r>
            <a:r>
              <a:rPr lang="en-GB" sz="1800" b="1" dirty="0" err="1" smtClean="0"/>
              <a:t>gastroparesis</a:t>
            </a:r>
            <a:r>
              <a:rPr lang="en-GB" sz="1800" b="1" dirty="0" smtClean="0"/>
              <a:t> since publication of CG87?</a:t>
            </a:r>
            <a:br>
              <a:rPr lang="en-GB" sz="1800" b="1" dirty="0" smtClean="0"/>
            </a:br>
            <a:r>
              <a:rPr lang="en-GB" sz="1600" dirty="0" smtClean="0"/>
              <a:t>GP</a:t>
            </a:r>
            <a:r>
              <a:rPr lang="en-GB" sz="1600" b="1" dirty="0" smtClean="0"/>
              <a:t> </a:t>
            </a:r>
            <a:r>
              <a:rPr lang="en-GB" sz="1600" dirty="0" smtClean="0"/>
              <a:t>searches  for any  further specific recent  guidance  on </a:t>
            </a:r>
            <a:r>
              <a:rPr lang="en-GB" sz="1600" dirty="0" err="1" smtClean="0"/>
              <a:t>gastroparesis</a:t>
            </a:r>
            <a:r>
              <a:rPr lang="en-GB" sz="1600" dirty="0" smtClean="0"/>
              <a:t> on NICE web site  since guideline was produced</a:t>
            </a:r>
            <a:r>
              <a:rPr lang="en-GB" sz="2000" dirty="0" smtClean="0"/>
              <a:t/>
            </a:r>
            <a:br>
              <a:rPr lang="en-GB" sz="2000" dirty="0" smtClean="0"/>
            </a:br>
            <a:endParaRPr lang="en-GB" sz="2000" dirty="0"/>
          </a:p>
        </p:txBody>
      </p:sp>
      <p:pic>
        <p:nvPicPr>
          <p:cNvPr id="10242" name="Picture 2" descr="C:\Users\adesimone\Documents\gastro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47" y="1293813"/>
            <a:ext cx="7344816" cy="3935387"/>
          </a:xfrm>
          <a:prstGeom prst="rect">
            <a:avLst/>
          </a:prstGeom>
          <a:noFill/>
          <a:ln w="22225">
            <a:solidFill>
              <a:schemeClr val="tx2"/>
            </a:solidFill>
          </a:ln>
          <a:extLst>
            <a:ext uri="{909E8E84-426E-40DD-AFC4-6F175D3DCCD1}">
              <a14:hiddenFill xmlns:a14="http://schemas.microsoft.com/office/drawing/2010/main">
                <a:solidFill>
                  <a:srgbClr val="FFFFFF"/>
                </a:solidFill>
              </a14:hiddenFill>
            </a:ext>
          </a:extLst>
        </p:spPr>
      </p:pic>
      <p:sp>
        <p:nvSpPr>
          <p:cNvPr id="5" name="Oval Callout 4"/>
          <p:cNvSpPr/>
          <p:nvPr/>
        </p:nvSpPr>
        <p:spPr>
          <a:xfrm>
            <a:off x="323528" y="5805264"/>
            <a:ext cx="3816424" cy="1008112"/>
          </a:xfrm>
          <a:prstGeom prst="wedgeEllipseCallout">
            <a:avLst>
              <a:gd name="adj1" fmla="val 19419"/>
              <a:gd name="adj2" fmla="val -151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Evidence update from systematic review suggests no significant benefit of using erythromycin over  metoclopramide </a:t>
            </a:r>
            <a:endParaRPr lang="en-GB" sz="1400" b="1" dirty="0"/>
          </a:p>
        </p:txBody>
      </p:sp>
      <p:sp>
        <p:nvSpPr>
          <p:cNvPr id="6" name="Oval Callout 5"/>
          <p:cNvSpPr/>
          <p:nvPr/>
        </p:nvSpPr>
        <p:spPr>
          <a:xfrm>
            <a:off x="4427984" y="5661248"/>
            <a:ext cx="4536504" cy="1152128"/>
          </a:xfrm>
          <a:prstGeom prst="wedgeEllipseCallout">
            <a:avLst>
              <a:gd name="adj1" fmla="val -25750"/>
              <a:gd name="adj2" fmla="val -232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IPG  recommends </a:t>
            </a:r>
            <a:r>
              <a:rPr lang="en-GB" sz="1400" b="1" dirty="0" err="1" smtClean="0"/>
              <a:t>gastroelectrical</a:t>
            </a:r>
            <a:r>
              <a:rPr lang="en-GB" sz="1400" b="1" dirty="0" smtClean="0"/>
              <a:t> stimulation for chronic</a:t>
            </a:r>
            <a:r>
              <a:rPr lang="en-GB" sz="1400" b="1" dirty="0"/>
              <a:t>, intractable nausea and vomiting secondary </a:t>
            </a:r>
            <a:r>
              <a:rPr lang="en-GB" sz="1400" b="1" dirty="0" smtClean="0"/>
              <a:t>to </a:t>
            </a:r>
            <a:r>
              <a:rPr lang="en-GB" sz="1400" b="1" dirty="0" err="1" smtClean="0"/>
              <a:t>gastroparesis</a:t>
            </a:r>
            <a:r>
              <a:rPr lang="en-GB" sz="1400" b="1" dirty="0" smtClean="0"/>
              <a:t>. </a:t>
            </a:r>
            <a:r>
              <a:rPr lang="en-GB" sz="1400" b="1" dirty="0" err="1" smtClean="0"/>
              <a:t>Prokinetics</a:t>
            </a:r>
            <a:r>
              <a:rPr lang="en-GB" sz="1400" b="1" dirty="0" smtClean="0"/>
              <a:t>/diet should be first line treatment</a:t>
            </a:r>
            <a:endParaRPr lang="en-GB" sz="1400" b="1" dirty="0"/>
          </a:p>
        </p:txBody>
      </p:sp>
    </p:spTree>
    <p:extLst>
      <p:ext uri="{BB962C8B-B14F-4D97-AF65-F5344CB8AC3E}">
        <p14:creationId xmlns:p14="http://schemas.microsoft.com/office/powerpoint/2010/main" val="591817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75" y="149289"/>
            <a:ext cx="8856984" cy="850106"/>
          </a:xfrm>
        </p:spPr>
        <p:txBody>
          <a:bodyPr>
            <a:noAutofit/>
          </a:bodyPr>
          <a:lstStyle/>
          <a:p>
            <a:r>
              <a:rPr lang="en-GB" sz="2000" b="1" dirty="0" smtClean="0"/>
              <a:t/>
            </a:r>
            <a:br>
              <a:rPr lang="en-GB" sz="2000" b="1" dirty="0" smtClean="0"/>
            </a:br>
            <a:r>
              <a:rPr lang="en-GB" sz="2000" b="1" dirty="0" smtClean="0"/>
              <a:t>Question: What other more recent guidance has been written on Type 2 Diabetes?</a:t>
            </a:r>
            <a:br>
              <a:rPr lang="en-GB" sz="2000" b="1" dirty="0" smtClean="0"/>
            </a:br>
            <a:r>
              <a:rPr lang="en-GB" sz="1800" dirty="0" smtClean="0"/>
              <a:t>GP looks for further NICE guidance  on diabetes on NICE web site to make sure nothing has been missed </a:t>
            </a:r>
            <a:r>
              <a:rPr lang="en-GB" sz="2000" dirty="0" smtClean="0"/>
              <a:t/>
            </a:r>
            <a:br>
              <a:rPr lang="en-GB" sz="2000" dirty="0" smtClean="0"/>
            </a:br>
            <a:endParaRPr lang="en-GB" sz="2000" dirty="0"/>
          </a:p>
        </p:txBody>
      </p:sp>
      <p:pic>
        <p:nvPicPr>
          <p:cNvPr id="9219" name="Picture 3" descr="C:\Users\adesimone\Documents\t2dmresult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124744"/>
            <a:ext cx="2028825" cy="4367783"/>
          </a:xfrm>
          <a:prstGeom prst="rect">
            <a:avLst/>
          </a:prstGeom>
          <a:noFill/>
          <a:ln w="22225">
            <a:solidFill>
              <a:schemeClr val="tx2"/>
            </a:solidFill>
          </a:ln>
          <a:extLst>
            <a:ext uri="{909E8E84-426E-40DD-AFC4-6F175D3DCCD1}">
              <a14:hiddenFill xmlns:a14="http://schemas.microsoft.com/office/drawing/2010/main">
                <a:solidFill>
                  <a:srgbClr val="FFFFFF"/>
                </a:solidFill>
              </a14:hiddenFill>
            </a:ext>
          </a:extLst>
        </p:spPr>
      </p:pic>
      <p:pic>
        <p:nvPicPr>
          <p:cNvPr id="9220" name="Picture 4" descr="C:\Users\adesimone\Documents\t2dmresults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058" y="1124744"/>
            <a:ext cx="6175375" cy="4318939"/>
          </a:xfrm>
          <a:prstGeom prst="rect">
            <a:avLst/>
          </a:prstGeom>
          <a:noFill/>
          <a:ln w="22225">
            <a:solidFill>
              <a:schemeClr val="tx2"/>
            </a:solidFill>
          </a:ln>
          <a:extLst>
            <a:ext uri="{909E8E84-426E-40DD-AFC4-6F175D3DCCD1}">
              <a14:hiddenFill xmlns:a14="http://schemas.microsoft.com/office/drawing/2010/main">
                <a:solidFill>
                  <a:srgbClr val="FFFFFF"/>
                </a:solidFill>
              </a14:hiddenFill>
            </a:ext>
          </a:extLst>
        </p:spPr>
      </p:pic>
      <p:sp>
        <p:nvSpPr>
          <p:cNvPr id="5" name="Oval Callout 4"/>
          <p:cNvSpPr/>
          <p:nvPr/>
        </p:nvSpPr>
        <p:spPr>
          <a:xfrm>
            <a:off x="683568" y="6021288"/>
            <a:ext cx="3096344" cy="612648"/>
          </a:xfrm>
          <a:prstGeom prst="wedgeEllipseCallout">
            <a:avLst>
              <a:gd name="adj1" fmla="val 72001"/>
              <a:gd name="adj2" fmla="val -433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GP has reviewed CG87 and CG66</a:t>
            </a:r>
            <a:endParaRPr lang="en-GB" sz="1400" b="1" dirty="0"/>
          </a:p>
        </p:txBody>
      </p:sp>
      <p:sp>
        <p:nvSpPr>
          <p:cNvPr id="9" name="Oval Callout 8"/>
          <p:cNvSpPr/>
          <p:nvPr/>
        </p:nvSpPr>
        <p:spPr>
          <a:xfrm>
            <a:off x="5292080" y="6021288"/>
            <a:ext cx="3528392" cy="720080"/>
          </a:xfrm>
          <a:prstGeom prst="wedgeEllipseCallout">
            <a:avLst>
              <a:gd name="adj1" fmla="val 4200"/>
              <a:gd name="adj2" fmla="val -147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Notes there is a new Type 2 Diabetes guideline in development</a:t>
            </a:r>
            <a:endParaRPr lang="en-GB" sz="1400" b="1" dirty="0"/>
          </a:p>
        </p:txBody>
      </p:sp>
    </p:spTree>
    <p:extLst>
      <p:ext uri="{BB962C8B-B14F-4D97-AF65-F5344CB8AC3E}">
        <p14:creationId xmlns:p14="http://schemas.microsoft.com/office/powerpoint/2010/main" val="528175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1916832"/>
            <a:ext cx="8136904" cy="369332"/>
          </a:xfrm>
          <a:prstGeom prst="rect">
            <a:avLst/>
          </a:prstGeom>
          <a:noFill/>
        </p:spPr>
        <p:txBody>
          <a:bodyPr wrap="square" rtlCol="0">
            <a:spAutoFit/>
          </a:bodyPr>
          <a:lstStyle/>
          <a:p>
            <a:endParaRPr lang="en-GB" dirty="0"/>
          </a:p>
        </p:txBody>
      </p:sp>
      <p:pic>
        <p:nvPicPr>
          <p:cNvPr id="11266" name="Picture 2" descr="C:\Users\adesimone\Documents\erythr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6" y="1916832"/>
            <a:ext cx="4248475" cy="3136994"/>
          </a:xfrm>
          <a:prstGeom prst="rect">
            <a:avLst/>
          </a:prstGeom>
          <a:noFill/>
          <a:ln w="22225">
            <a:solidFill>
              <a:schemeClr val="tx2"/>
            </a:solidFill>
          </a:ln>
          <a:extLst>
            <a:ext uri="{909E8E84-426E-40DD-AFC4-6F175D3DCCD1}">
              <a14:hiddenFill xmlns:a14="http://schemas.microsoft.com/office/drawing/2010/main">
                <a:solidFill>
                  <a:srgbClr val="FFFFFF"/>
                </a:solidFill>
              </a14:hiddenFill>
            </a:ext>
          </a:extLst>
        </p:spPr>
      </p:pic>
      <p:pic>
        <p:nvPicPr>
          <p:cNvPr id="11267" name="Picture 3" descr="C:\Users\adesimone\Documents\erythr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534" y="1945432"/>
            <a:ext cx="3747422" cy="3425026"/>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pic>
        <p:nvPicPr>
          <p:cNvPr id="11268" name="Picture 4" descr="C:\Users\adesimone\Documents\erythro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7" y="5159491"/>
            <a:ext cx="4248473" cy="1546668"/>
          </a:xfrm>
          <a:prstGeom prst="rect">
            <a:avLst/>
          </a:prstGeom>
          <a:noFill/>
          <a:ln w="22225">
            <a:solidFill>
              <a:schemeClr val="tx2"/>
            </a:solidFill>
          </a:ln>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5210034" y="5597065"/>
            <a:ext cx="3606922" cy="1260935"/>
          </a:xfrm>
          <a:prstGeom prst="wedgeEllipseCallout">
            <a:avLst>
              <a:gd name="adj1" fmla="val -57059"/>
              <a:gd name="adj2" fmla="val -71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Contraindications, side effects, dose and drug interactions information spread over 2/3 web pages per drug</a:t>
            </a:r>
            <a:endParaRPr lang="en-GB" sz="1400" b="1" dirty="0"/>
          </a:p>
        </p:txBody>
      </p:sp>
      <p:sp>
        <p:nvSpPr>
          <p:cNvPr id="10" name="TextBox 9"/>
          <p:cNvSpPr txBox="1"/>
          <p:nvPr/>
        </p:nvSpPr>
        <p:spPr>
          <a:xfrm flipH="1">
            <a:off x="323526" y="151472"/>
            <a:ext cx="8493430" cy="1754326"/>
          </a:xfrm>
          <a:prstGeom prst="rect">
            <a:avLst/>
          </a:prstGeom>
          <a:noFill/>
          <a:ln w="25400">
            <a:solidFill>
              <a:schemeClr val="tx1"/>
            </a:solidFill>
          </a:ln>
        </p:spPr>
        <p:txBody>
          <a:bodyPr wrap="square" rtlCol="0">
            <a:spAutoFit/>
          </a:bodyPr>
          <a:lstStyle/>
          <a:p>
            <a:r>
              <a:rPr lang="en-GB" b="1" dirty="0" smtClean="0"/>
              <a:t>Question: Which is the most suitable drug  for my patient to take as first line management of </a:t>
            </a:r>
            <a:r>
              <a:rPr lang="en-GB" b="1" dirty="0" err="1" smtClean="0"/>
              <a:t>gastroparesis</a:t>
            </a:r>
            <a:r>
              <a:rPr lang="en-GB" b="1" dirty="0" smtClean="0"/>
              <a:t>?</a:t>
            </a:r>
          </a:p>
          <a:p>
            <a:r>
              <a:rPr lang="en-GB" dirty="0" smtClean="0"/>
              <a:t>Given no clear lead from evidence of increased clinical effectiveness of one drug over another, and NICE evidence to recommendations discussion  suggesting drug choice based on  on tolerability, including drug interactions, GP consults BNF via Evidence web site for side effects, interactions information.</a:t>
            </a:r>
          </a:p>
        </p:txBody>
      </p:sp>
    </p:spTree>
    <p:extLst>
      <p:ext uri="{BB962C8B-B14F-4D97-AF65-F5344CB8AC3E}">
        <p14:creationId xmlns:p14="http://schemas.microsoft.com/office/powerpoint/2010/main" val="745471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Autofit/>
          </a:bodyPr>
          <a:lstStyle/>
          <a:p>
            <a:r>
              <a:rPr lang="en-GB" sz="2800" dirty="0" smtClean="0"/>
              <a:t>Variables for GP to consider</a:t>
            </a:r>
            <a:endParaRPr lang="en-GB" sz="2800" dirty="0"/>
          </a:p>
        </p:txBody>
      </p:sp>
      <p:sp>
        <p:nvSpPr>
          <p:cNvPr id="3" name="TextBox 2"/>
          <p:cNvSpPr txBox="1"/>
          <p:nvPr/>
        </p:nvSpPr>
        <p:spPr>
          <a:xfrm>
            <a:off x="769978" y="620688"/>
            <a:ext cx="7776864" cy="5078313"/>
          </a:xfrm>
          <a:prstGeom prst="rect">
            <a:avLst/>
          </a:prstGeom>
          <a:solidFill>
            <a:schemeClr val="bg1">
              <a:lumMod val="95000"/>
            </a:schemeClr>
          </a:solidFill>
          <a:ln w="22225">
            <a:solidFill>
              <a:schemeClr val="tx1"/>
            </a:solidFill>
          </a:ln>
        </p:spPr>
        <p:txBody>
          <a:bodyPr wrap="square" rtlCol="0">
            <a:spAutoFit/>
          </a:bodyPr>
          <a:lstStyle/>
          <a:p>
            <a:pPr marL="285750" indent="-285750">
              <a:buFont typeface="Arial" panose="020B0604020202020204" pitchFamily="34" charset="0"/>
              <a:buChar char="•"/>
            </a:pPr>
            <a:r>
              <a:rPr lang="en-GB" dirty="0" smtClean="0"/>
              <a:t>Patient is 65 years old </a:t>
            </a:r>
          </a:p>
          <a:p>
            <a:pPr marL="742950" lvl="1" indent="-285750">
              <a:buFont typeface="Arial" panose="020B0604020202020204" pitchFamily="34" charset="0"/>
              <a:buChar char="•"/>
            </a:pPr>
            <a:r>
              <a:rPr lang="en-GB" b="1" dirty="0" smtClean="0"/>
              <a:t>Question: Which drug has a contraindication/caution for patients over 60?</a:t>
            </a:r>
          </a:p>
          <a:p>
            <a:pPr marL="285750" indent="-285750">
              <a:buFont typeface="Arial" panose="020B0604020202020204" pitchFamily="34" charset="0"/>
              <a:buChar char="•"/>
            </a:pPr>
            <a:r>
              <a:rPr lang="en-GB" dirty="0" smtClean="0"/>
              <a:t>Patient has Type 2 Diabetes:  </a:t>
            </a:r>
          </a:p>
          <a:p>
            <a:pPr marL="742950" lvl="1" indent="-285750">
              <a:buFont typeface="Arial" panose="020B0604020202020204" pitchFamily="34" charset="0"/>
              <a:buChar char="•"/>
            </a:pPr>
            <a:r>
              <a:rPr lang="en-GB" b="1" dirty="0" smtClean="0"/>
              <a:t>Do any of the drugs  have contraindication for those with Type 2 Diabetes? </a:t>
            </a:r>
          </a:p>
          <a:p>
            <a:pPr marL="742950" lvl="1" indent="-285750">
              <a:buFont typeface="Arial" panose="020B0604020202020204" pitchFamily="34" charset="0"/>
              <a:buChar char="•"/>
            </a:pPr>
            <a:r>
              <a:rPr lang="en-GB" b="1" dirty="0" smtClean="0"/>
              <a:t>Do any of the drugs have side effects which will exacerbate symptoms of type 2 Diabetes?</a:t>
            </a:r>
          </a:p>
          <a:p>
            <a:pPr marL="285750" indent="-285750">
              <a:buFont typeface="Arial" panose="020B0604020202020204" pitchFamily="34" charset="0"/>
              <a:buChar char="•"/>
            </a:pPr>
            <a:r>
              <a:rPr lang="en-GB" dirty="0" smtClean="0"/>
              <a:t>Patient has Ischaemic Heart Disease: </a:t>
            </a:r>
          </a:p>
          <a:p>
            <a:pPr marL="742950" lvl="1" indent="-285750">
              <a:buFont typeface="Arial" panose="020B0604020202020204" pitchFamily="34" charset="0"/>
              <a:buChar char="•"/>
            </a:pPr>
            <a:r>
              <a:rPr lang="en-GB" b="1" dirty="0" smtClean="0"/>
              <a:t>Do any of the drugs  have contraindication for those with Ischaemic Heart Disease? </a:t>
            </a:r>
          </a:p>
          <a:p>
            <a:pPr marL="742950" lvl="1" indent="-285750">
              <a:buFont typeface="Arial" panose="020B0604020202020204" pitchFamily="34" charset="0"/>
              <a:buChar char="•"/>
            </a:pPr>
            <a:r>
              <a:rPr lang="en-GB" b="1" dirty="0" smtClean="0"/>
              <a:t>Do any of the drugs have side effects that will exacerbate symptoms of Ischaemic Heart Disease?</a:t>
            </a:r>
          </a:p>
          <a:p>
            <a:pPr marL="285750" indent="-285750">
              <a:buFont typeface="Arial" panose="020B0604020202020204" pitchFamily="34" charset="0"/>
              <a:buChar char="•"/>
            </a:pPr>
            <a:r>
              <a:rPr lang="en-GB" dirty="0" smtClean="0"/>
              <a:t>Patient is taking drug Simvastatin to lower cholesterol for IHD. </a:t>
            </a:r>
          </a:p>
          <a:p>
            <a:pPr marL="742950" lvl="1" indent="-285750">
              <a:buFont typeface="Arial" panose="020B0604020202020204" pitchFamily="34" charset="0"/>
              <a:buChar char="•"/>
            </a:pPr>
            <a:r>
              <a:rPr lang="en-GB" b="1" dirty="0" smtClean="0"/>
              <a:t>Do any of the drugs interact with simvastatin or similar statins? </a:t>
            </a:r>
          </a:p>
          <a:p>
            <a:pPr marL="742950" lvl="1" indent="-285750">
              <a:buFont typeface="Arial" panose="020B0604020202020204" pitchFamily="34" charset="0"/>
              <a:buChar char="•"/>
            </a:pPr>
            <a:r>
              <a:rPr lang="en-GB" b="1" dirty="0" smtClean="0"/>
              <a:t>Do any of the drugs interact with drugs patient taking to manage  diabetes?</a:t>
            </a:r>
          </a:p>
          <a:p>
            <a:pPr marL="285750" indent="-285750">
              <a:buFont typeface="Arial" panose="020B0604020202020204" pitchFamily="34" charset="0"/>
              <a:buChar char="•"/>
            </a:pPr>
            <a:r>
              <a:rPr lang="en-GB" dirty="0" smtClean="0"/>
              <a:t>Drug side effects: </a:t>
            </a:r>
            <a:r>
              <a:rPr lang="en-GB" b="1" dirty="0" smtClean="0"/>
              <a:t>What are the other side effects of these drugs?</a:t>
            </a:r>
          </a:p>
        </p:txBody>
      </p:sp>
      <p:sp>
        <p:nvSpPr>
          <p:cNvPr id="5" name="TextBox 4"/>
          <p:cNvSpPr txBox="1"/>
          <p:nvPr/>
        </p:nvSpPr>
        <p:spPr>
          <a:xfrm>
            <a:off x="821972" y="6318115"/>
            <a:ext cx="7776864" cy="369332"/>
          </a:xfrm>
          <a:prstGeom prst="rect">
            <a:avLst/>
          </a:prstGeom>
          <a:solidFill>
            <a:schemeClr val="bg1">
              <a:lumMod val="95000"/>
            </a:schemeClr>
          </a:solidFill>
          <a:ln w="19050">
            <a:solidFill>
              <a:schemeClr val="tx1"/>
            </a:solidFill>
          </a:ln>
        </p:spPr>
        <p:txBody>
          <a:bodyPr wrap="square" rtlCol="0">
            <a:spAutoFit/>
          </a:bodyPr>
          <a:lstStyle/>
          <a:p>
            <a:pPr algn="ctr"/>
            <a:r>
              <a:rPr lang="en-GB" dirty="0" smtClean="0"/>
              <a:t>Recommended drug for discussion with patient  = ?</a:t>
            </a:r>
            <a:endParaRPr lang="en-GB" dirty="0"/>
          </a:p>
        </p:txBody>
      </p:sp>
      <p:sp>
        <p:nvSpPr>
          <p:cNvPr id="8" name="Down Arrow 7"/>
          <p:cNvSpPr/>
          <p:nvPr/>
        </p:nvSpPr>
        <p:spPr>
          <a:xfrm>
            <a:off x="4342559" y="5856177"/>
            <a:ext cx="678489"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7130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a:ln w="19050">
            <a:solidFill>
              <a:schemeClr val="tx1"/>
            </a:solidFill>
          </a:ln>
        </p:spPr>
        <p:txBody>
          <a:bodyPr>
            <a:normAutofit fontScale="90000"/>
          </a:bodyPr>
          <a:lstStyle/>
          <a:p>
            <a:r>
              <a:rPr lang="en-GB" sz="3200" dirty="0" smtClean="0"/>
              <a:t>Sources of information used by GP to confirm diagnosis and suitable treatment options (1)</a:t>
            </a:r>
            <a:endParaRPr lang="en-GB" sz="3200" dirty="0"/>
          </a:p>
        </p:txBody>
      </p:sp>
      <p:sp>
        <p:nvSpPr>
          <p:cNvPr id="5" name="AutoShape 5" descr="data:image/jpeg;base64,/9j/4AAQSkZJRgABAQAAAQABAAD/2wCEAAkGBxIQEhUQEhQUFRUWEBQQEhUQDxUQFA8QFBQWFhQUFBUYHCggGBolHBQUITEhJSkrLi4uFx8zODMsNygtLisBCgoKDg0OGhAQGywkHyQsLCwsLCwsLCwsLCwsLCwsLCwsLCwsLCwsLCwsLCwsLCwsLCwsLCwsLCwsLCwsLCwsLP/AABEIAK4BIgMBIgACEQEDEQH/xAAcAAABBQEBAQAAAAAAAAAAAAAGAQIDBAUHAAj/xABGEAABAwIDBAYGBggGAQUAAAABAAIDBBEFEiEGMVFhEyJBcYGRMkKSobHBBxQVUmLRIzNTcoKDk/AWQ1RjsuFzRKKjwtL/xAAaAQACAwEBAAAAAAAAAAAAAAAAAQIDBAUG/8QAKxEAAgIBAwQBAwQDAQAAAAAAAAECEQMSITEEE0FRFCJhcRVCUpGhsfAy/9oADAMBAAIRAxEAPwD0W8LTLVlxekO9bOVR6fhjzciRNTnNTo2p5atBUVLJQ2+9SAJzQEBZWkiuoH05Wg5qbZFhZndEU0AhaQamyQghFgZxXmNU7oEwwFRI6UMLFG6FSFjgkD0C0tcEBiUZpgrqTKgNTRlyMczVpUUtQXNF1pzMWRK21+9UZYKrRow5LdGsNo5GRhh9G1lznaSTNO53HVE2KOtHdB2JSZiDyVPTSuLTLuoilNNEmCOtM3vsuj9GbDTsXM8LdaVh/EF2CmbdjTyC1wlRnkjGfCPu+5QPpWHe0eSIzEOChfGOCtU4+iFMGpMOiPqhV34LCexExomlRHDwnqgFMGJNnoT2KtJs0zsJ80XmjaonUA4+9L6A3Ax+zXBygfgEg9ZGr6E8VC+jd/YS0wfkepgS7B5RwUTsPlHqo1fTuCjMR4KPaT4HrYEvhe3e0r0MpBBBO8dqLamG4IshGduVxHNVZMdE4ys6hgkuaIHktAIQ2YxHqhpRbE6+q5klTN9OkyItXlMWryiBUi9Id63WhYUfpDvRA1mg7l1On4ZgzcoWNqcWpY2p9loKSoWrykJXkANy6JMqkunNGiTQEAZZK4KbKmlqVAVCEmVWDEkDEtwK5YmuhVstTSErGUXUyhewhaZCie1OwMmR6ypXXJRFNECsOrhyuUcm8SUK1GdXtvGRyQNMezgUc1J6hHJA1RvPesfT7OSNmfdJnqZ1ntPBwPvXZ8LN4mnkFxMFdm2cfmp2HkPgtRlZfITC1TEJC1SIEBamEKctTS1MClJomXurE7FCWp0A0tTHBPJKjdIlQEbmqMsCmc9RlyBkEsYsgTHo8sp5o/Lgg7ayGzg7wUWNckeCy6I0wavDhlKAcHfrZbVPMWOuFgyr6js4Ep4aDxeWE3FtB3Lypor7UjQZ6Q/e+aJY2aDuQ16/8XzRRDuHcup03DOXm8CtZZesn2XrLTRSVnRpuRW7LxCVBZXaxPYNFJlTWBFANypCFKmkJDIiF6yksmpCIyE0hSlMISoZE5qic1TkJhCVBZVkasfEWWN1uvasvE2aJOOw4vcGKiJxJtuQbiDLSOHNdAtvQNjjbSlZcaqTNWR3FGcuvbEyZqZvcPguQhdU+jqW9PbhorylhSQmkKVNIUiDIyE0hTWSEJiKr2JrolYeEhagdlN0ahkiurzgonBAFF0Si6JXXBRPCVjKTo9UO7Xw9S/Agoqc1Y20cOaJ3cUMEDWx2GuqagRNNr6336BdSl+jOUC4kB07Wf8Aa5fsNW9DWxO4uLT4hfT1NPmYHcQuN1s5RyVdKjoY8jhjTS8nJD9H1T+HyK8uvdIF5Yvkz9/4LPky/j/s4070j+980UQHqjuQs49Y/vfNE9MeqO5ej6byc3N4JwlSBKFrKDy9ZeS2QMSyYwKRMHagBUhCVeKQDbJpCemlIBhCaQnlNKQERTSFIUwpAROCo4gy7Sr5VWrb1T3IAFZjYoP2jbaXwRlUjXxQltQ2z2lY1tM1veJhLpP0Yy3jc3gSubo8+i6TrPbz+SuKmdFsvZU8hJZSIMZZJZPSWTEQyBIVJIFGEARuCicFO4KJwQMgcFE4KdwUbghgQOCo4nFmYRyWi4KCoZdp7khnLY5OilDh6sl/IruOEbX5oG2ve3yXEcZjyzPHO6MdkakOjDVh6vBHJTfg29Pl07UHTtqZOHvXlmfVikWHsYvRq7s/+RVfvPeiak9EdyF5N570TUZ6g7l2em5Zy83CLQTgmhKtZmFSpF66Bipg3pyZfVADl4rxSIGIkKVIogNSFKU0oAaQmFSFMKQiJyrzblZcq8qABeuFie9CO1TTdpI0RniAs4oc20b+jYeY+axz2yGyO8APKMfo0ktO4cQPmg4ol2Bly1Q5hWlTOxWSFOCv4fQh3WebN+KHJJWwjBydIzQ1PNO4C5FhxOiIDUwRaCyzsTnEwyt3Kl5/Rph0n8jHLgdyYFWNO6M71M2QW3qUMyf/AK2K8nTNP6d0KVG5PumlXmchcoypnBRkIAhconhWCFG4JDObbXQ5Zr8QtDYYZn25pduYLZXc/iqOx1Vkm71RnX0MvwP6kdfY0WHcvKk2tFvBeXG3OxsY0p1PeiXDz1G9yGJN571oUuJgWbY+S7nTtJuzh5uEEYSrHGKNVkVS2qnwZk0y9deuqfT80hqeadDLt0wnVVvrCT6xqlQFu69dVvrCXpwlQFi6RQicLxlCQEhKbdMMoSZwkA8ppTc4XrpCEcoJVOopAgAcxVvWQ3tYLwNPAhFeLs7UK7Sa055H5rLmX1pmvE/oaAta2y8mWpYb23/BZKfG8tII0I3Kwgd4o5Q46u0AudVSxzazozlad2gHFcmhx6dmoeUXbLbMVFd+nmJjj3glvWkPIHsWfKm/wa+mlGKqtwpo6+aoy2DW3+8d3gtSOTontGcOuOtbTyCpQ7K21bLI23cbhR1ey8jiHMqCHDdmaCPFVNLwaIOW+oIKimEgKHpoyxxuijBontYBJYutYlu481DW4YCb/EKDGD7pOVlDJMRvW+ylbbK6xCqVWFscC3ePIhWY8zhs+CnLgU91szHNRzTTUcws7F9mKgXdTy5h91+hHcUGVtZUwuyyBzD+IaHuPatUcsZcGOWKUeToRn5jzUb6m3aPNc3OMy/eKacXlPrKWohpCXa92eO/ihTCpMsjTzWxhWDV2ID9FG5ze1zrMZ7R3+C3qP6K64kFz4Wa39Iv+ASktS2JRelmnHPoO4JFtM2BmAA+sM3W/Vu/NIud8afo3fKgZEh1KtwVbQLEe5Zss4uVC6saN5WqGRwdozSgpLc3hWR8Pcq9TVXN2nRZH11nEKGrxiOEB7usL6gHero9TO/BW8MUavTv7HKzTVYt1yCe9CFTtmwus1jWt36638lk4ntWZMoYxrSCbkE6hX92VFWlHTW1rOPvXumaTe5XFn4jLcnMd/FXKHaWeI+lmHByO9L0GhHYWyjikE3NDuB4qKmMSbuwjgQtHMqn1VPdE1hVcmoZuaQTc1m5kmZHyl6F2PuX3yOTTK5VBKeKey7k31UfQnha8k/SuCX6w5VnSEb0nSlP5MA7Mi/HVHtSfW7qg+UnRJPIwQnM3M7MCLnTTiO1J54+A7T8kmKXLb7xxBuOPYhPH/1Lwm/aDukJvvK0MVoXvjErW3YW303XG+6pctbLktCOeBeujbA3QTNcx0LcwbcHinUeGsllbF0bTmdYlo9EDU3U7IeaNP6ONjGVOWqnZaJurQ7/ADDxI7Quk4jXRssxujRoANFi4pjLKeMQssA1uUW5IIrscDyQXEc1lbc3sdCMI442zpUWJstYKSGZpO9cvosVlNmNu8n0QG3J8kZ4Dg1W8h8wDG8PW8kSi48hDJCXAY07b7lFV7rXsp4I8jcoPeSsuZwLuJUGT/BE4Ac+9eDlI8dij6PtUWhkfRW13qGuw2KduV7Q4cHtv71aStaSlQM51jP0dgkup3Ze3I/VvgexW9hvo9bM7pqq5aw2DWnqyOvuJ7QjmqpyWEbrkAnl2rfp42sa1jLWAFrLTgcpy0sxdSlBbDoqdsbQxga1oFgGiwA5AJxFk3Mo55ToAt+kw2TZh/YXlWyryKC2cqktdZdezXctp+FSNF3FoHM2T4cGzave1o4vcI22/eeR7gVz3jknujcmmtgVLBwWXtC0dF4o7qxQQA3mjeQDozPJ1uwXsG+KE6jFIpDZzW5b7jG0iyajTJLHKQCuSx70XVApTuij8GlvwKrvw2lNjYtP4JLDycCr+4iHxp+AcITLIi+xY3uayNzy9zg1req4uPhbTTetOTYCpHqHwsfgUa0VyxuPJZ2GZ+gNvvn4ojyngsXAaKakY5j43izr36N1jfnZW3YyAqJJt2STVF+x4e9JY8FnfbY7Ap4q2R26Nx8FHSyVlkB17WWjD1RZZpxGNmj3Na7eRfUJv21B+0b5qqVsoy6nskak1nBUnxEdqrfbMP7Rvml+1oT/AJjfNJNohCU4+GSWPFVayQgZTqD7uakjrI3eu3zSyujO97fMKeo2QWpWgarad0Zue3UEcFepa+YwOgYdCcxHEbiB7vJS4vk6MkOBDewEE25KajwkGMhrwXPaDE9ugDt7DzB3eKnCSTQ5QbTMCmn6J26x7QdES7NYtFEXud1XZOqSdOdihP7XBJjnb1mktdcatI0ITJQx3oO0PYVqlC1SZmhPTJNo1Mex8G7r37u1XNk4xXzCNrSABeQ7wxvfxQqzD3FwaG5rkADiSu47K4NHQUzWBoD3DNIe0uPZdUusaNVvPJXwjTwbC4KYdRouBbMRc+avSVoCHK/GmQ3zHKOJQnje20bG9Ql7icoy7geaoqUjS9MOdjokldmGm5MiiO+2p+CAMC2za8sjlBZawLj6J/JdBpqwO1aQeYN0nFp7gpRkvpJZIlXkPYrMkiq2TBMcxquQMCqwn5K412vikFlXat5ipHPa0mzml+U2IZfrG/Z/2o9kq0S0sbwSdXt1uSLOItrqtWvLXxPjdqHMcw9xFkJfR3JlgkhO+Kcg9x7fcVp6arMXVp0guzXUb/mng/3ZNf8A3qtrZiPBy8m5f7v/ANJUWBwap2nme7q3BOgt1n9w/ILLrp5c36XOHb7SAtdryOq7Ls5hdJRC8Mbc9tZJOvIe4n0e4WWX9J1CayBsrADJDmOg6zojbMOdrA+a58uN2dSOZaqSpHLcOgdPKyFpAL3BovoAToL+K29oNiqijhM8mrRvy70IiUtcHC4IOhBsQRqCOd7LqtNtozEqN1JVECUty5jo2bS1+TuSklGtwyyyftZyo1TD97yH5qSGZryGjNcmw03nzWliWyxisQTq4NHiUQ0GFwxWApml9gWvdKW68STf5I+hkO9lMzDMInhkEpjz2BsM7mWJ9a4G+1/NFdPitQPVmb+7OXfFYdbNVhrngWa02NpBp471kTYhUH1rfzT+arcfbE5yk+A7j2kkabF8gP42Md8ApP8AFjT1Xmndpe0sWUrnrDO8+lf+MlXYmz7rsBH4cx8SUbLyFN8oPIcUp3amlpnc4pSw/FR1DaCT9ZHVRf8AjnL2jusgKqnPokgkHUtAFuWi9FUvG5zh3OIUvBKON+HQR1GxtFLd0VdI0n1Zgwnu01WPV7ATt/V1UTv3w6O/jYrHqMdnafSBHB7Gu08rrRfi9ZAGmWmc0OF23EkOYb9EWyMo15KE+yVczcGP/wDHI0/GyyqrCaqP04ZBz6JxHmBZF1PtUHfrIXt7ntf8QCr8OPQHdK5h4OBHvFwn3GuULTfEjmZcRp7iEjpCuq/WI5vXgl5PDHn36qrPgNM7V9K0c4ZHR+4G3uR34+RPFPwcyLyjXYXFMwNK86tBfEfw+sz33HitEbDUU3ozy07uEjBM3zOQf+5Qw7Cy0s8c0M8MzWvBdYmN+T1tCC09W+5xUpuGSLRGGqEkzP8ApAowHsqgP1gySW/asGjvFv8AxQ1Szi9ibI627YPqzhwlY4d+75lc4KeCblBNizQUZ0jouweHOlqGvGrIzmcewHsC6FjeLiJpJ7ATouUbC7XigEkT2ksec1272utby0Um0O2gm6sTTY7y/TTkFHJCU5F2HJGEPuVcf2jfUuuA5rQeqOPMrI+vHkpmYsxws5tu7VRyTRHUW+CuUElsZnkcnbHtxTsIWns7j0lK/NHJ3sffKfyWI9rDuUJaBuKTjaHGdO0dzwTa2GcAOcGv+6SLE8j2rbdNpovnhk1u1EWA7aTU3VcRIzg/eO5yoeJ+DTHOv3HYRUW0CuR1Frd+qBMO26o5B1ndG78e7wK3qfFYpNWyNcCPVcCqnFrk0RcZcMJpJ7ghCuEP+r172HRs7dOHSN/s+akmxEjUFUK+obPa1w9pDmuYL5XDcbKWOWmVkM2PVGg/Y5OcsjA8QdKwdIMsg0dpo/8AE3v4di1rXXTi9S2OQ006ZHnK8pei5ryNSFR89M2unHrO8HlTs2ymHrv9q/xWsIaR3o08Q5v0TZ6GiaLudTtP3WAuPxWByR1kr8AjW2mcXsBzEkuAFgSdbiyZFSzN1DHfBEkdfSxmwzEf7bQ34qNm0bWNexsDHZjo+UlzmjgOxLU62ROj1JVyOYGyZgGuDhuduO7iERQYhFO0sBs624ixBQW3EXghwsCN2g+ary1T3P6S9nXubafBR0ticEHmMTxMpr7pC3K5o1uQfS05IRjDSAf73rehp4nNDi7eAVn4pTxsAcw9oBHG6claM8dmNpmAHRPrpMrCRvOg8VHQOuTyWozZurq2B8MTi256129Y9oAvf3KtRZdGUb3dApcjcCnRuPNEL9j65u+F/su/JRO2fqm72Ed+YfJWOfsuSh4kB02fPfK61/uniizF8aM8LY56iWbLq11nNLdLNFiNbJ4wupHqn2k5uGVP3HHu1UJSUq+wlhim3fIK9C0jR5J5xuSUsOZwabDmboyjwetPowzH91hPyV2DZbE37qWbvcxrf+VlYpvwVvBj/kv7BkbN5iLOiI4ufb3LXpNnJwbtq4ouTZ3C3gDYokp/o+xM6vEUQ4zTMFvZBWjBsS2PWoxCAcRBGJT52+Sa1eSqWPGuJf0YtLhz2frK+nd29dgJ822K1aenbYdHKyQG/SdGHZWsbq51zoOwcdVpRwYRT+kZah3+5lY0+DbFYu0u04ewxU8XRMNrhjTd1twJ7G8vFVy0R/I4xlJ0rr7lUlry4uYHsNw4OF22PFUm7P4aXEyWgba4Lj1L33A9m/ctCsxERRBrd1gbcTbW/fdDEmJEjcAL6ZtVGOrHVP8AJJRWZ01+DdGz2Df6mHzP5Jv+GsFP/q4h4kfJYIxM/g9kJDiRP3PYaru8yX6f9zZfsjhB3VsH9RRHYvDDuroB/NCyfr3FrD/D/wBpprfws9hPvMf6e/ZtN2Bw47sQh8JWKZv0c4f/AK+Pwmj/ADQ6av8AAz2AlFT/ALcf9MJd0P0+XsK4vozw/wD1bXfz2fIq9F9GWH/tWH+c0/NA3TN/ZxeMaYZWn/Jh8Ygl3R/Al7OiM+jOh7DGe94PzVyn2Chj/VmMd1vkVy4Ss/YQf07fNeM0f+nh9g/mn3A+DNHXBsrJ2SNPhdKNmKlvovaByjK5LFXNZq2GMfu5m/Aqd+PvItlA/mTf/tLWhPpMns6j9hVgIImZob7nDz1W7SfWG+mxruLmPAPkVxKLaCQbh5TTD4PVuXaR7AAS7ONbCefK3tF80mvdZTjkrgpydJL9x3HpPwH3Ly4C7a2qOvTTeEjgPDVeVneZV8T7gy6YnikDyug0ux0DfSu7vWnBg0Ee6NviLqhyNWpHLcr+B8ikEbj2E+BXXDEwC2RvshVqiNgGjWjuaFFzaGnfg5h9Tl+472SrNPgkryM1mDtu658gj3DoGyy5XC4vbLcgW7x+SXaDFYqXSngbGb2u5wkPnYK6MG1bM089Okihg+y/SXM07oo2sJzZACSBoGg79bIPGrzmJcA+wNja1963sJxJ9TN+mu8a6B5aqWJ14e4gMDWg2DQdAB4JOk6RFXyyzhAa4lrb3JsFoUcVRTlwOjcxc3quDhc33gjRYArsnott4rRptsZGtLHtDxawzNBLeFiSbKNMkmEUGPVDPRe8d08jfjdatLtLiFrtdKRxE7H/ABC5zNjz3cu6w+CKdlaxwiJ4uvbfayjK1w2Sik+UgnG1WIj9r5wH5Lx2vxEdkv8A8I+AVZuJO4K02vPBQ1S9k9Mf4kMm2GIHf0o/iaP+LVTm2lrH+k+Txc8/MLWFYD2e5OzNPq+5Ret+RpwXgGpK6R3pOf7H53TOkB35j33+SJnUrHdirSYa1QcX5LFOPgx2StG4W/hTnVXP3FX34ZzVOppchsoNUTU7MzF6TpQOsWni0fmvUMfRsDGkc7t1J4kntWuBdqgcyyUpPgcVvYyNubQ29kKV1GLatHsBPphqr7m6JE0zGdSM+432AojQxH/LZ7AWrJGoXMQFmacMg/ZM9kL32RAf8tvgtEMUjYwi2FmT9hwH1PJzh8CmnZyE+qfCR4/+y3mRhTCJO37HYMHZqLg/+q/8007Mxfj/AKrkWCNPEIRql7CwMdswzjJ/UUT9mm/ekHiD8kc9CFWnhCeqXsLBCn2dyuDg95sb2IaR46JZ9nAWm5dmL82bT0bejb5oxpoArxpAQroxk97KJ5Ec1/w2f2jv6YXl0E0beC8paJ+yOu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7" descr="data:image/jpeg;base64,/9j/4AAQSkZJRgABAQAAAQABAAD/2wCEAAkGBxIQEhUQEhQUFRUWEBQQEhUQDxUQFA8QFBQWFhQUFBUYHCggGBolHBQUITEhJSkrLi4uFx8zODMsNygtLisBCgoKDg0OGhAQGywkHyQsLCwsLCwsLCwsLCwsLCwsLCwsLCwsLCwsLCwsLCwsLCwsLCwsLCwsLCwsLCwsLCwsLP/AABEIAK4BIgMBIgACEQEDEQH/xAAcAAABBQEBAQAAAAAAAAAAAAAGAQIDBAUHAAj/xABGEAABAwIDBAYGBggGAQUAAAABAAIDBBEFEiEGMVFhEyJBcYGRMkKSobHBBxQVUmLRIzNTcoKDk/AWQ1RjsuFzRKKjwtL/xAAaAQACAwEBAAAAAAAAAAAAAAAAAQIDBAUG/8QAKxEAAgIBAwQBAwQDAQAAAAAAAAECEQMSITEEE0FRFCJhcRVCUpGhsfAy/9oADAMBAAIRAxEAPwD0W8LTLVlxekO9bOVR6fhjzciRNTnNTo2p5atBUVLJQ2+9SAJzQEBZWkiuoH05Wg5qbZFhZndEU0AhaQamyQghFgZxXmNU7oEwwFRI6UMLFG6FSFjgkD0C0tcEBiUZpgrqTKgNTRlyMczVpUUtQXNF1pzMWRK21+9UZYKrRow5LdGsNo5GRhh9G1lznaSTNO53HVE2KOtHdB2JSZiDyVPTSuLTLuoilNNEmCOtM3vsuj9GbDTsXM8LdaVh/EF2CmbdjTyC1wlRnkjGfCPu+5QPpWHe0eSIzEOChfGOCtU4+iFMGpMOiPqhV34LCexExomlRHDwnqgFMGJNnoT2KtJs0zsJ80XmjaonUA4+9L6A3Ax+zXBygfgEg9ZGr6E8VC+jd/YS0wfkepgS7B5RwUTsPlHqo1fTuCjMR4KPaT4HrYEvhe3e0r0MpBBBO8dqLamG4IshGduVxHNVZMdE4ys6hgkuaIHktAIQ2YxHqhpRbE6+q5klTN9OkyItXlMWryiBUi9Id63WhYUfpDvRA1mg7l1On4ZgzcoWNqcWpY2p9loKSoWrykJXkANy6JMqkunNGiTQEAZZK4KbKmlqVAVCEmVWDEkDEtwK5YmuhVstTSErGUXUyhewhaZCie1OwMmR6ypXXJRFNECsOrhyuUcm8SUK1GdXtvGRyQNMezgUc1J6hHJA1RvPesfT7OSNmfdJnqZ1ntPBwPvXZ8LN4mnkFxMFdm2cfmp2HkPgtRlZfITC1TEJC1SIEBamEKctTS1MClJomXurE7FCWp0A0tTHBPJKjdIlQEbmqMsCmc9RlyBkEsYsgTHo8sp5o/Lgg7ayGzg7wUWNckeCy6I0wavDhlKAcHfrZbVPMWOuFgyr6js4Ep4aDxeWE3FtB3Lypor7UjQZ6Q/e+aJY2aDuQ16/8XzRRDuHcup03DOXm8CtZZesn2XrLTRSVnRpuRW7LxCVBZXaxPYNFJlTWBFANypCFKmkJDIiF6yksmpCIyE0hSlMISoZE5qic1TkJhCVBZVkasfEWWN1uvasvE2aJOOw4vcGKiJxJtuQbiDLSOHNdAtvQNjjbSlZcaqTNWR3FGcuvbEyZqZvcPguQhdU+jqW9PbhorylhSQmkKVNIUiDIyE0hTWSEJiKr2JrolYeEhagdlN0ahkiurzgonBAFF0Si6JXXBRPCVjKTo9UO7Xw9S/Agoqc1Y20cOaJ3cUMEDWx2GuqagRNNr6336BdSl+jOUC4kB07Wf8Aa5fsNW9DWxO4uLT4hfT1NPmYHcQuN1s5RyVdKjoY8jhjTS8nJD9H1T+HyK8uvdIF5Yvkz9/4LPky/j/s4070j+980UQHqjuQs49Y/vfNE9MeqO5ej6byc3N4JwlSBKFrKDy9ZeS2QMSyYwKRMHagBUhCVeKQDbJpCemlIBhCaQnlNKQERTSFIUwpAROCo4gy7Sr5VWrb1T3IAFZjYoP2jbaXwRlUjXxQltQ2z2lY1tM1veJhLpP0Yy3jc3gSubo8+i6TrPbz+SuKmdFsvZU8hJZSIMZZJZPSWTEQyBIVJIFGEARuCicFO4KJwQMgcFE4KdwUbghgQOCo4nFmYRyWi4KCoZdp7khnLY5OilDh6sl/IruOEbX5oG2ve3yXEcZjyzPHO6MdkakOjDVh6vBHJTfg29Pl07UHTtqZOHvXlmfVikWHsYvRq7s/+RVfvPeiak9EdyF5N570TUZ6g7l2em5Zy83CLQTgmhKtZmFSpF66Bipg3pyZfVADl4rxSIGIkKVIogNSFKU0oAaQmFSFMKQiJyrzblZcq8qABeuFie9CO1TTdpI0RniAs4oc20b+jYeY+axz2yGyO8APKMfo0ktO4cQPmg4ol2Bly1Q5hWlTOxWSFOCv4fQh3WebN+KHJJWwjBydIzQ1PNO4C5FhxOiIDUwRaCyzsTnEwyt3Kl5/Rph0n8jHLgdyYFWNO6M71M2QW3qUMyf/AK2K8nTNP6d0KVG5PumlXmchcoypnBRkIAhconhWCFG4JDObbXQ5Zr8QtDYYZn25pduYLZXc/iqOx1Vkm71RnX0MvwP6kdfY0WHcvKk2tFvBeXG3OxsY0p1PeiXDz1G9yGJN571oUuJgWbY+S7nTtJuzh5uEEYSrHGKNVkVS2qnwZk0y9deuqfT80hqeadDLt0wnVVvrCT6xqlQFu69dVvrCXpwlQFi6RQicLxlCQEhKbdMMoSZwkA8ppTc4XrpCEcoJVOopAgAcxVvWQ3tYLwNPAhFeLs7UK7Sa055H5rLmX1pmvE/oaAta2y8mWpYb23/BZKfG8tII0I3Kwgd4o5Q46u0AudVSxzazozlad2gHFcmhx6dmoeUXbLbMVFd+nmJjj3glvWkPIHsWfKm/wa+mlGKqtwpo6+aoy2DW3+8d3gtSOTontGcOuOtbTyCpQ7K21bLI23cbhR1ey8jiHMqCHDdmaCPFVNLwaIOW+oIKimEgKHpoyxxuijBontYBJYutYlu481DW4YCb/EKDGD7pOVlDJMRvW+ylbbK6xCqVWFscC3ePIhWY8zhs+CnLgU91szHNRzTTUcws7F9mKgXdTy5h91+hHcUGVtZUwuyyBzD+IaHuPatUcsZcGOWKUeToRn5jzUb6m3aPNc3OMy/eKacXlPrKWohpCXa92eO/ihTCpMsjTzWxhWDV2ID9FG5ze1zrMZ7R3+C3qP6K64kFz4Wa39Iv+ASktS2JRelmnHPoO4JFtM2BmAA+sM3W/Vu/NIud8afo3fKgZEh1KtwVbQLEe5Zss4uVC6saN5WqGRwdozSgpLc3hWR8Pcq9TVXN2nRZH11nEKGrxiOEB7usL6gHero9TO/BW8MUavTv7HKzTVYt1yCe9CFTtmwus1jWt36638lk4ntWZMoYxrSCbkE6hX92VFWlHTW1rOPvXumaTe5XFn4jLcnMd/FXKHaWeI+lmHByO9L0GhHYWyjikE3NDuB4qKmMSbuwjgQtHMqn1VPdE1hVcmoZuaQTc1m5kmZHyl6F2PuX3yOTTK5VBKeKey7k31UfQnha8k/SuCX6w5VnSEb0nSlP5MA7Mi/HVHtSfW7qg+UnRJPIwQnM3M7MCLnTTiO1J54+A7T8kmKXLb7xxBuOPYhPH/1Lwm/aDukJvvK0MVoXvjErW3YW303XG+6pctbLktCOeBeujbA3QTNcx0LcwbcHinUeGsllbF0bTmdYlo9EDU3U7IeaNP6ONjGVOWqnZaJurQ7/ADDxI7Quk4jXRssxujRoANFi4pjLKeMQssA1uUW5IIrscDyQXEc1lbc3sdCMI442zpUWJstYKSGZpO9cvosVlNmNu8n0QG3J8kZ4Dg1W8h8wDG8PW8kSi48hDJCXAY07b7lFV7rXsp4I8jcoPeSsuZwLuJUGT/BE4Ac+9eDlI8dij6PtUWhkfRW13qGuw2KduV7Q4cHtv71aStaSlQM51jP0dgkup3Ze3I/VvgexW9hvo9bM7pqq5aw2DWnqyOvuJ7QjmqpyWEbrkAnl2rfp42sa1jLWAFrLTgcpy0sxdSlBbDoqdsbQxga1oFgGiwA5AJxFk3Mo55ToAt+kw2TZh/YXlWyryKC2cqktdZdezXctp+FSNF3FoHM2T4cGzave1o4vcI22/eeR7gVz3jknujcmmtgVLBwWXtC0dF4o7qxQQA3mjeQDozPJ1uwXsG+KE6jFIpDZzW5b7jG0iyajTJLHKQCuSx70XVApTuij8GlvwKrvw2lNjYtP4JLDycCr+4iHxp+AcITLIi+xY3uayNzy9zg1req4uPhbTTetOTYCpHqHwsfgUa0VyxuPJZ2GZ+gNvvn4ojyngsXAaKakY5j43izr36N1jfnZW3YyAqJJt2STVF+x4e9JY8FnfbY7Ap4q2R26Nx8FHSyVlkB17WWjD1RZZpxGNmj3Na7eRfUJv21B+0b5qqVsoy6nskak1nBUnxEdqrfbMP7Rvml+1oT/AJjfNJNohCU4+GSWPFVayQgZTqD7uakjrI3eu3zSyujO97fMKeo2QWpWgarad0Zue3UEcFepa+YwOgYdCcxHEbiB7vJS4vk6MkOBDewEE25KajwkGMhrwXPaDE9ugDt7DzB3eKnCSTQ5QbTMCmn6J26x7QdES7NYtFEXud1XZOqSdOdihP7XBJjnb1mktdcatI0ITJQx3oO0PYVqlC1SZmhPTJNo1Mex8G7r37u1XNk4xXzCNrSABeQ7wxvfxQqzD3FwaG5rkADiSu47K4NHQUzWBoD3DNIe0uPZdUusaNVvPJXwjTwbC4KYdRouBbMRc+avSVoCHK/GmQ3zHKOJQnje20bG9Ql7icoy7geaoqUjS9MOdjokldmGm5MiiO+2p+CAMC2za8sjlBZawLj6J/JdBpqwO1aQeYN0nFp7gpRkvpJZIlXkPYrMkiq2TBMcxquQMCqwn5K412vikFlXat5ipHPa0mzml+U2IZfrG/Z/2o9kq0S0sbwSdXt1uSLOItrqtWvLXxPjdqHMcw9xFkJfR3JlgkhO+Kcg9x7fcVp6arMXVp0guzXUb/mng/3ZNf8A3qtrZiPBy8m5f7v/ANJUWBwap2nme7q3BOgt1n9w/ILLrp5c36XOHb7SAtdryOq7Ls5hdJRC8Mbc9tZJOvIe4n0e4WWX9J1CayBsrADJDmOg6zojbMOdrA+a58uN2dSOZaqSpHLcOgdPKyFpAL3BovoAToL+K29oNiqijhM8mrRvy70IiUtcHC4IOhBsQRqCOd7LqtNtozEqN1JVECUty5jo2bS1+TuSklGtwyyyftZyo1TD97yH5qSGZryGjNcmw03nzWliWyxisQTq4NHiUQ0GFwxWApml9gWvdKW68STf5I+hkO9lMzDMInhkEpjz2BsM7mWJ9a4G+1/NFdPitQPVmb+7OXfFYdbNVhrngWa02NpBp471kTYhUH1rfzT+arcfbE5yk+A7j2kkabF8gP42Md8ApP8AFjT1Xmndpe0sWUrnrDO8+lf+MlXYmz7rsBH4cx8SUbLyFN8oPIcUp3amlpnc4pSw/FR1DaCT9ZHVRf8AjnL2jusgKqnPokgkHUtAFuWi9FUvG5zh3OIUvBKON+HQR1GxtFLd0VdI0n1Zgwnu01WPV7ATt/V1UTv3w6O/jYrHqMdnafSBHB7Gu08rrRfi9ZAGmWmc0OF23EkOYb9EWyMo15KE+yVczcGP/wDHI0/GyyqrCaqP04ZBz6JxHmBZF1PtUHfrIXt7ntf8QCr8OPQHdK5h4OBHvFwn3GuULTfEjmZcRp7iEjpCuq/WI5vXgl5PDHn36qrPgNM7V9K0c4ZHR+4G3uR34+RPFPwcyLyjXYXFMwNK86tBfEfw+sz33HitEbDUU3ozy07uEjBM3zOQf+5Qw7Cy0s8c0M8MzWvBdYmN+T1tCC09W+5xUpuGSLRGGqEkzP8ApAowHsqgP1gySW/asGjvFv8AxQ1Szi9ibI627YPqzhwlY4d+75lc4KeCblBNizQUZ0jouweHOlqGvGrIzmcewHsC6FjeLiJpJ7ATouUbC7XigEkT2ksec1272utby0Um0O2gm6sTTY7y/TTkFHJCU5F2HJGEPuVcf2jfUuuA5rQeqOPMrI+vHkpmYsxws5tu7VRyTRHUW+CuUElsZnkcnbHtxTsIWns7j0lK/NHJ3sffKfyWI9rDuUJaBuKTjaHGdO0dzwTa2GcAOcGv+6SLE8j2rbdNpovnhk1u1EWA7aTU3VcRIzg/eO5yoeJ+DTHOv3HYRUW0CuR1Frd+qBMO26o5B1ndG78e7wK3qfFYpNWyNcCPVcCqnFrk0RcZcMJpJ7ghCuEP+r172HRs7dOHSN/s+akmxEjUFUK+obPa1w9pDmuYL5XDcbKWOWmVkM2PVGg/Y5OcsjA8QdKwdIMsg0dpo/8AE3v4di1rXXTi9S2OQ006ZHnK8pei5ryNSFR89M2unHrO8HlTs2ymHrv9q/xWsIaR3o08Q5v0TZ6GiaLudTtP3WAuPxWByR1kr8AjW2mcXsBzEkuAFgSdbiyZFSzN1DHfBEkdfSxmwzEf7bQ34qNm0bWNexsDHZjo+UlzmjgOxLU62ROj1JVyOYGyZgGuDhuduO7iERQYhFO0sBs624ixBQW3EXghwsCN2g+ary1T3P6S9nXubafBR0ticEHmMTxMpr7pC3K5o1uQfS05IRjDSAf73rehp4nNDi7eAVn4pTxsAcw9oBHG6claM8dmNpmAHRPrpMrCRvOg8VHQOuTyWozZurq2B8MTi256129Y9oAvf3KtRZdGUb3dApcjcCnRuPNEL9j65u+F/su/JRO2fqm72Ed+YfJWOfsuSh4kB02fPfK61/uniizF8aM8LY56iWbLq11nNLdLNFiNbJ4wupHqn2k5uGVP3HHu1UJSUq+wlhim3fIK9C0jR5J5xuSUsOZwabDmboyjwetPowzH91hPyV2DZbE37qWbvcxrf+VlYpvwVvBj/kv7BkbN5iLOiI4ufb3LXpNnJwbtq4ouTZ3C3gDYokp/o+xM6vEUQ4zTMFvZBWjBsS2PWoxCAcRBGJT52+Sa1eSqWPGuJf0YtLhz2frK+nd29dgJ822K1aenbYdHKyQG/SdGHZWsbq51zoOwcdVpRwYRT+kZah3+5lY0+DbFYu0u04ewxU8XRMNrhjTd1twJ7G8vFVy0R/I4xlJ0rr7lUlry4uYHsNw4OF22PFUm7P4aXEyWgba4Lj1L33A9m/ctCsxERRBrd1gbcTbW/fdDEmJEjcAL6ZtVGOrHVP8AJJRWZ01+DdGz2Df6mHzP5Jv+GsFP/q4h4kfJYIxM/g9kJDiRP3PYaru8yX6f9zZfsjhB3VsH9RRHYvDDuroB/NCyfr3FrD/D/wBpprfws9hPvMf6e/ZtN2Bw47sQh8JWKZv0c4f/AK+Pwmj/ADQ6av8AAz2AlFT/ALcf9MJd0P0+XsK4vozw/wD1bXfz2fIq9F9GWH/tWH+c0/NA3TN/ZxeMaYZWn/Jh8Ygl3R/Al7OiM+jOh7DGe94PzVyn2Chj/VmMd1vkVy4Ss/YQf07fNeM0f+nh9g/mn3A+DNHXBsrJ2SNPhdKNmKlvovaByjK5LFXNZq2GMfu5m/Aqd+PvItlA/mTf/tLWhPpMns6j9hVgIImZob7nDz1W7SfWG+mxruLmPAPkVxKLaCQbh5TTD4PVuXaR7AAS7ONbCefK3tF80mvdZTjkrgpydJL9x3HpPwH3Ly4C7a2qOvTTeEjgPDVeVneZV8T7gy6YnikDyug0ux0DfSu7vWnBg0Ee6NviLqhyNWpHLcr+B8ikEbj2E+BXXDEwC2RvshVqiNgGjWjuaFFzaGnfg5h9Tl+472SrNPgkryM1mDtu658gj3DoGyy5XC4vbLcgW7x+SXaDFYqXSngbGb2u5wkPnYK6MG1bM089Okihg+y/SXM07oo2sJzZACSBoGg79bIPGrzmJcA+wNja1963sJxJ9TN+mu8a6B5aqWJ14e4gMDWg2DQdAB4JOk6RFXyyzhAa4lrb3JsFoUcVRTlwOjcxc3quDhc33gjRYArsnott4rRptsZGtLHtDxawzNBLeFiSbKNMkmEUGPVDPRe8d08jfjdatLtLiFrtdKRxE7H/ABC5zNjz3cu6w+CKdlaxwiJ4uvbfayjK1w2Sik+UgnG1WIj9r5wH5Lx2vxEdkv8A8I+AVZuJO4K02vPBQ1S9k9Mf4kMm2GIHf0o/iaP+LVTm2lrH+k+Txc8/MLWFYD2e5OzNPq+5Ret+RpwXgGpK6R3pOf7H53TOkB35j33+SJnUrHdirSYa1QcX5LFOPgx2StG4W/hTnVXP3FX34ZzVOppchsoNUTU7MzF6TpQOsWni0fmvUMfRsDGkc7t1J4kntWuBdqgcyyUpPgcVvYyNubQ29kKV1GLatHsBPphqr7m6JE0zGdSM+432AojQxH/LZ7AWrJGoXMQFmacMg/ZM9kL32RAf8tvgtEMUjYwi2FmT9hwH1PJzh8CmnZyE+qfCR4/+y3mRhTCJO37HYMHZqLg/+q/8007Mxfj/AKrkWCNPEIRql7CwMdswzjJ/UUT9mm/ekHiD8kc9CFWnhCeqXsLBCn2dyuDg95sb2IaR46JZ9nAWm5dmL82bT0bejb5oxpoArxpAQroxk97KJ5Ec1/w2f2jv6YXl0E0beC8paJ+yOuJ//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158347"/>
            <a:ext cx="3528392" cy="1339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Diagram 8"/>
          <p:cNvGraphicFramePr/>
          <p:nvPr>
            <p:extLst>
              <p:ext uri="{D42A27DB-BD31-4B8C-83A1-F6EECF244321}">
                <p14:modId xmlns:p14="http://schemas.microsoft.com/office/powerpoint/2010/main" val="621487628"/>
              </p:ext>
            </p:extLst>
          </p:nvPr>
        </p:nvGraphicFramePr>
        <p:xfrm>
          <a:off x="4038972" y="3428997"/>
          <a:ext cx="3624064" cy="332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3136070" y="3428997"/>
            <a:ext cx="1150215" cy="3328144"/>
            <a:chOff x="443" y="0"/>
            <a:chExt cx="1150215" cy="3328144"/>
          </a:xfrm>
        </p:grpSpPr>
        <p:sp>
          <p:nvSpPr>
            <p:cNvPr id="14" name="Flowchart: Manual Operation 13"/>
            <p:cNvSpPr/>
            <p:nvPr/>
          </p:nvSpPr>
          <p:spPr>
            <a:xfrm rot="16200000">
              <a:off x="-1088521" y="1088964"/>
              <a:ext cx="3328144" cy="1150215"/>
            </a:xfrm>
            <a:prstGeom prst="flowChartManualOperati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lowchart: Manual Operation 4"/>
            <p:cNvSpPr/>
            <p:nvPr/>
          </p:nvSpPr>
          <p:spPr>
            <a:xfrm rot="21600000">
              <a:off x="443" y="665629"/>
              <a:ext cx="1150215" cy="1996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0" tIns="0" rIns="100118" bIns="0" numCol="1" spcCol="1270" anchor="t" anchorCtr="0">
              <a:noAutofit/>
            </a:bodyPr>
            <a:lstStyle/>
            <a:p>
              <a:pPr lvl="0" algn="l" defTabSz="711200">
                <a:lnSpc>
                  <a:spcPct val="90000"/>
                </a:lnSpc>
                <a:spcBef>
                  <a:spcPct val="0"/>
                </a:spcBef>
                <a:spcAft>
                  <a:spcPct val="35000"/>
                </a:spcAft>
              </a:pPr>
              <a:r>
                <a:rPr lang="en-GB" sz="1600" kern="1200" dirty="0" smtClean="0"/>
                <a:t>Patient profile</a:t>
              </a:r>
              <a:endParaRPr lang="en-GB" sz="1600" kern="1200" dirty="0"/>
            </a:p>
            <a:p>
              <a:pPr marL="114300" lvl="1" indent="-114300" algn="l" defTabSz="533400">
                <a:lnSpc>
                  <a:spcPct val="90000"/>
                </a:lnSpc>
                <a:spcBef>
                  <a:spcPct val="0"/>
                </a:spcBef>
                <a:spcAft>
                  <a:spcPct val="15000"/>
                </a:spcAft>
                <a:buChar char="••"/>
              </a:pPr>
              <a:r>
                <a:rPr lang="en-GB" sz="1200" kern="1200" dirty="0" smtClean="0"/>
                <a:t>65 years old</a:t>
              </a:r>
              <a:endParaRPr lang="en-GB" sz="1200" kern="1200" dirty="0"/>
            </a:p>
          </p:txBody>
        </p:sp>
      </p:grpSp>
      <p:sp>
        <p:nvSpPr>
          <p:cNvPr id="8" name="Down Arrow 7"/>
          <p:cNvSpPr/>
          <p:nvPr/>
        </p:nvSpPr>
        <p:spPr>
          <a:xfrm>
            <a:off x="3419872" y="2614372"/>
            <a:ext cx="484632" cy="576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p:cNvSpPr/>
          <p:nvPr/>
        </p:nvSpPr>
        <p:spPr>
          <a:xfrm>
            <a:off x="4271951" y="2614372"/>
            <a:ext cx="484632" cy="576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Down Arrow 16"/>
          <p:cNvSpPr/>
          <p:nvPr/>
        </p:nvSpPr>
        <p:spPr>
          <a:xfrm>
            <a:off x="5436096" y="2609301"/>
            <a:ext cx="484632" cy="576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own Arrow 17"/>
          <p:cNvSpPr/>
          <p:nvPr/>
        </p:nvSpPr>
        <p:spPr>
          <a:xfrm>
            <a:off x="6660232" y="2614372"/>
            <a:ext cx="484632" cy="576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2" descr="https://encrypted-tbn0.gstatic.com/images?q=tbn:ANd9GcRnYJkvy5OjaYMYLTHLiTTIJnML2aaHyJM94dFyU7xcdXXfY7C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579" y="1340768"/>
            <a:ext cx="1599730" cy="13681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Diagram 19"/>
          <p:cNvGraphicFramePr/>
          <p:nvPr>
            <p:extLst>
              <p:ext uri="{D42A27DB-BD31-4B8C-83A1-F6EECF244321}">
                <p14:modId xmlns:p14="http://schemas.microsoft.com/office/powerpoint/2010/main" val="3506281631"/>
              </p:ext>
            </p:extLst>
          </p:nvPr>
        </p:nvGraphicFramePr>
        <p:xfrm>
          <a:off x="137319" y="4246238"/>
          <a:ext cx="1694185" cy="129614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0" name="Plus 9"/>
          <p:cNvSpPr/>
          <p:nvPr/>
        </p:nvSpPr>
        <p:spPr>
          <a:xfrm>
            <a:off x="2123728" y="4407701"/>
            <a:ext cx="719401" cy="72008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9173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3" y="260648"/>
            <a:ext cx="7992888" cy="648072"/>
          </a:xfrm>
          <a:ln w="15875">
            <a:noFill/>
          </a:ln>
        </p:spPr>
        <p:txBody>
          <a:bodyPr>
            <a:normAutofit/>
          </a:bodyPr>
          <a:lstStyle/>
          <a:p>
            <a:r>
              <a:rPr lang="en-GB" sz="2800" dirty="0" smtClean="0"/>
              <a:t>Sources of </a:t>
            </a:r>
            <a:r>
              <a:rPr lang="en-GB" sz="3200" dirty="0" smtClean="0"/>
              <a:t>information</a:t>
            </a:r>
            <a:r>
              <a:rPr lang="en-GB" sz="2800" dirty="0" smtClean="0"/>
              <a:t> used by GP (2)</a:t>
            </a:r>
            <a:endParaRPr lang="en-GB" sz="2800" dirty="0"/>
          </a:p>
        </p:txBody>
      </p:sp>
      <p:sp>
        <p:nvSpPr>
          <p:cNvPr id="3" name="TextBox 2"/>
          <p:cNvSpPr txBox="1"/>
          <p:nvPr/>
        </p:nvSpPr>
        <p:spPr>
          <a:xfrm>
            <a:off x="395536" y="980728"/>
            <a:ext cx="8280920" cy="5016758"/>
          </a:xfrm>
          <a:prstGeom prst="rect">
            <a:avLst/>
          </a:prstGeom>
          <a:solidFill>
            <a:schemeClr val="bg1">
              <a:lumMod val="95000"/>
            </a:schemeClr>
          </a:solidFill>
          <a:ln>
            <a:solidFill>
              <a:schemeClr val="tx1"/>
            </a:solidFill>
          </a:ln>
        </p:spPr>
        <p:txBody>
          <a:bodyPr wrap="square" rtlCol="0">
            <a:spAutoFit/>
          </a:bodyPr>
          <a:lstStyle/>
          <a:p>
            <a:pPr marL="285750" indent="-285750">
              <a:buFont typeface="Arial" panose="020B0604020202020204" pitchFamily="34" charset="0"/>
              <a:buChar char="•"/>
            </a:pPr>
            <a:endParaRPr lang="en-GB" sz="1600" b="1" dirty="0" smtClean="0"/>
          </a:p>
          <a:p>
            <a:pPr marL="285750" indent="-285750">
              <a:buFont typeface="Arial" panose="020B0604020202020204" pitchFamily="34" charset="0"/>
              <a:buChar char="•"/>
            </a:pPr>
            <a:r>
              <a:rPr lang="en-GB" sz="1600" b="1" dirty="0" smtClean="0"/>
              <a:t>Clinical Knowledge Summaries</a:t>
            </a:r>
          </a:p>
          <a:p>
            <a:pPr marL="742950" lvl="1" indent="-285750">
              <a:buFont typeface="Arial" panose="020B0604020202020204" pitchFamily="34" charset="0"/>
              <a:buChar char="•"/>
            </a:pPr>
            <a:r>
              <a:rPr lang="en-GB" dirty="0" smtClean="0">
                <a:hlinkClick r:id="rId2"/>
              </a:rPr>
              <a:t>http://cks.nice.org.uk/diabetes-type-2</a:t>
            </a:r>
            <a:r>
              <a:rPr lang="en-GB" dirty="0" smtClean="0"/>
              <a:t> introduction to Type 2 diabetes CKS</a:t>
            </a:r>
          </a:p>
          <a:p>
            <a:pPr marL="742950" lvl="1" indent="-285750">
              <a:buFont typeface="Arial" panose="020B0604020202020204" pitchFamily="34" charset="0"/>
              <a:buChar char="•"/>
            </a:pPr>
            <a:r>
              <a:rPr lang="en-GB" dirty="0" smtClean="0">
                <a:hlinkClick r:id="rId3"/>
              </a:rPr>
              <a:t>http://cks.nice.org.uk/diabetes-type-2#!scenario:7</a:t>
            </a:r>
            <a:r>
              <a:rPr lang="en-GB" dirty="0" smtClean="0"/>
              <a:t> Scenario</a:t>
            </a:r>
            <a:r>
              <a:rPr lang="en-GB" dirty="0"/>
              <a:t>: Managing </a:t>
            </a:r>
            <a:r>
              <a:rPr lang="en-GB" dirty="0" smtClean="0"/>
              <a:t>neuropathy</a:t>
            </a:r>
          </a:p>
          <a:p>
            <a:pPr marL="742950" lvl="1" indent="-285750">
              <a:buFont typeface="Arial" panose="020B0604020202020204" pitchFamily="34" charset="0"/>
              <a:buChar char="•"/>
            </a:pPr>
            <a:r>
              <a:rPr lang="en-GB" dirty="0" smtClean="0">
                <a:hlinkClick r:id="rId4"/>
              </a:rPr>
              <a:t>http://cks.nice.org.uk/diabetes-type-2#!scenariorecommendation:38</a:t>
            </a:r>
            <a:r>
              <a:rPr lang="en-GB" dirty="0" smtClean="0"/>
              <a:t> Assessing for neuropathy – suggests </a:t>
            </a:r>
            <a:r>
              <a:rPr lang="en-GB" dirty="0" err="1" smtClean="0"/>
              <a:t>Gastroparesis</a:t>
            </a:r>
            <a:r>
              <a:rPr lang="en-GB" dirty="0" smtClean="0"/>
              <a:t> as a presenting sign </a:t>
            </a:r>
          </a:p>
          <a:p>
            <a:pPr marL="742950" lvl="1" indent="-285750">
              <a:buFont typeface="Arial" panose="020B0604020202020204" pitchFamily="34" charset="0"/>
              <a:buChar char="•"/>
            </a:pPr>
            <a:r>
              <a:rPr lang="en-GB" dirty="0" smtClean="0">
                <a:hlinkClick r:id="rId5"/>
              </a:rPr>
              <a:t>http://cks.nice.org.uk/diabetes-type-2#!scenariorecommendation:40</a:t>
            </a:r>
            <a:endParaRPr lang="en-GB" dirty="0" smtClean="0"/>
          </a:p>
          <a:p>
            <a:pPr marL="742950" lvl="1" indent="-285750">
              <a:buFont typeface="Arial" panose="020B0604020202020204" pitchFamily="34" charset="0"/>
              <a:buChar char="•"/>
            </a:pPr>
            <a:r>
              <a:rPr lang="en-GB" dirty="0" smtClean="0"/>
              <a:t> Automatic neuropathy – how to manage it, including drug treatments for </a:t>
            </a:r>
            <a:r>
              <a:rPr lang="en-GB" dirty="0" err="1" smtClean="0"/>
              <a:t>gastroparesis</a:t>
            </a:r>
            <a:endParaRPr lang="en-GB" dirty="0" smtClean="0"/>
          </a:p>
          <a:p>
            <a:pPr marL="742950" lvl="1" indent="-285750">
              <a:buFont typeface="Arial" panose="020B0604020202020204" pitchFamily="34" charset="0"/>
              <a:buChar char="•"/>
            </a:pPr>
            <a:r>
              <a:rPr lang="en-GB" dirty="0" smtClean="0">
                <a:hlinkClick r:id="rId6"/>
              </a:rPr>
              <a:t>http://cks.nice.org.uk/diabetes-type-2#!scenariobasis:33</a:t>
            </a:r>
            <a:r>
              <a:rPr lang="en-GB" dirty="0" smtClean="0"/>
              <a:t> </a:t>
            </a:r>
          </a:p>
          <a:p>
            <a:pPr marL="742950" lvl="1" indent="-285750">
              <a:buFont typeface="Arial" panose="020B0604020202020204" pitchFamily="34" charset="0"/>
              <a:buChar char="•"/>
            </a:pPr>
            <a:r>
              <a:rPr lang="en-GB" dirty="0" smtClean="0"/>
              <a:t>Basis of recommendation. Quotes NICE guidance  but also EMA advice which counteracts one of NICE drug recommendations</a:t>
            </a:r>
          </a:p>
          <a:p>
            <a:pPr marL="742950" lvl="1" indent="-285750">
              <a:buFont typeface="Arial" panose="020B0604020202020204" pitchFamily="34" charset="0"/>
              <a:buChar char="•"/>
            </a:pPr>
            <a:r>
              <a:rPr lang="en-GB" dirty="0" smtClean="0">
                <a:hlinkClick r:id="rId7"/>
              </a:rPr>
              <a:t>http://cks.nice.org.uk/diabetes-type-2#!references/A39054</a:t>
            </a:r>
            <a:r>
              <a:rPr lang="en-GB" dirty="0" smtClean="0"/>
              <a:t> link on reference page to relevant NICE guidance. </a:t>
            </a:r>
            <a:endParaRPr lang="en-GB" sz="2000" dirty="0"/>
          </a:p>
          <a:p>
            <a:pPr marL="742950" lvl="1" indent="-285750">
              <a:buFont typeface="Arial" panose="020B0604020202020204" pitchFamily="34" charset="0"/>
              <a:buChar char="•"/>
            </a:pPr>
            <a:endParaRPr lang="en-GB" dirty="0" smtClean="0"/>
          </a:p>
          <a:p>
            <a:pPr lvl="1"/>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743094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028"/>
            <a:ext cx="8245424" cy="850715"/>
          </a:xfrm>
          <a:ln w="19050">
            <a:noFill/>
          </a:ln>
        </p:spPr>
        <p:txBody>
          <a:bodyPr>
            <a:normAutofit/>
          </a:bodyPr>
          <a:lstStyle/>
          <a:p>
            <a:r>
              <a:rPr lang="en-GB" sz="2800" dirty="0" smtClean="0"/>
              <a:t>Sources of </a:t>
            </a:r>
            <a:r>
              <a:rPr lang="en-GB" sz="3200" dirty="0" smtClean="0"/>
              <a:t>information</a:t>
            </a:r>
            <a:r>
              <a:rPr lang="en-GB" sz="2800" dirty="0" smtClean="0"/>
              <a:t> used by GP (3)</a:t>
            </a:r>
            <a:endParaRPr lang="en-GB" sz="2800" dirty="0"/>
          </a:p>
        </p:txBody>
      </p:sp>
      <p:sp>
        <p:nvSpPr>
          <p:cNvPr id="3" name="TextBox 2"/>
          <p:cNvSpPr txBox="1"/>
          <p:nvPr/>
        </p:nvSpPr>
        <p:spPr>
          <a:xfrm>
            <a:off x="539552" y="1124744"/>
            <a:ext cx="8245424" cy="5139869"/>
          </a:xfrm>
          <a:prstGeom prst="rect">
            <a:avLst/>
          </a:prstGeom>
          <a:solidFill>
            <a:schemeClr val="bg1">
              <a:lumMod val="95000"/>
            </a:schemeClr>
          </a:solidFill>
          <a:ln w="19050">
            <a:solidFill>
              <a:schemeClr val="tx1"/>
            </a:solidFill>
          </a:ln>
        </p:spPr>
        <p:txBody>
          <a:bodyPr wrap="square" rtlCol="0">
            <a:spAutoFit/>
          </a:bodyPr>
          <a:lstStyle/>
          <a:p>
            <a:pPr marL="285750" indent="-285750">
              <a:buFont typeface="Arial" panose="020B0604020202020204" pitchFamily="34" charset="0"/>
              <a:buChar char="•"/>
            </a:pPr>
            <a:r>
              <a:rPr lang="en-GB" sz="1600" b="1" dirty="0" smtClean="0"/>
              <a:t>CG66 NICE Guideline</a:t>
            </a:r>
          </a:p>
          <a:p>
            <a:pPr marL="742950" lvl="1" indent="-285750">
              <a:buFont typeface="Arial" panose="020B0604020202020204" pitchFamily="34" charset="0"/>
              <a:buChar char="•"/>
            </a:pPr>
            <a:r>
              <a:rPr lang="en-GB" sz="1600" dirty="0" smtClean="0">
                <a:hlinkClick r:id="rId2"/>
              </a:rPr>
              <a:t>http://www.nice.org.uk/guidance/CG66</a:t>
            </a:r>
            <a:r>
              <a:rPr lang="en-GB" sz="1600" dirty="0" smtClean="0"/>
              <a:t> Home page Type 2 diabetes (partially updated by CG87) (CG66)</a:t>
            </a:r>
          </a:p>
          <a:p>
            <a:pPr marL="285750" indent="-285750">
              <a:buFont typeface="Arial" panose="020B0604020202020204" pitchFamily="34" charset="0"/>
              <a:buChar char="•"/>
            </a:pPr>
            <a:r>
              <a:rPr lang="en-GB" sz="1600" b="1" dirty="0" smtClean="0"/>
              <a:t>CG87 NICE Guideline</a:t>
            </a:r>
          </a:p>
          <a:p>
            <a:pPr marL="742950" lvl="1" indent="-285750">
              <a:buFont typeface="Arial" panose="020B0604020202020204" pitchFamily="34" charset="0"/>
              <a:buChar char="•"/>
            </a:pPr>
            <a:r>
              <a:rPr lang="en-GB" sz="1600" dirty="0" smtClean="0">
                <a:hlinkClick r:id="rId3"/>
              </a:rPr>
              <a:t>http://www.nice.org.uk/Guidance/CG87</a:t>
            </a:r>
            <a:r>
              <a:rPr lang="en-GB" sz="1600" dirty="0" smtClean="0"/>
              <a:t> </a:t>
            </a:r>
          </a:p>
          <a:p>
            <a:pPr marL="742950" lvl="1" indent="-285750">
              <a:buFont typeface="Arial" panose="020B0604020202020204" pitchFamily="34" charset="0"/>
              <a:buChar char="•"/>
            </a:pPr>
            <a:r>
              <a:rPr lang="en-GB" sz="1600" dirty="0" smtClean="0">
                <a:hlinkClick r:id="rId4"/>
              </a:rPr>
              <a:t>http://www.nice.org.uk/guidance/CG87/chapter/introduction</a:t>
            </a:r>
            <a:r>
              <a:rPr lang="en-GB" sz="1600" dirty="0" smtClean="0"/>
              <a:t>  trying to find actual recommendations</a:t>
            </a:r>
          </a:p>
          <a:p>
            <a:pPr marL="742950" lvl="1" indent="-285750">
              <a:buFont typeface="Arial" panose="020B0604020202020204" pitchFamily="34" charset="0"/>
              <a:buChar char="•"/>
            </a:pPr>
            <a:r>
              <a:rPr lang="en-GB" sz="1600" dirty="0" smtClean="0">
                <a:hlinkClick r:id="rId5"/>
              </a:rPr>
              <a:t>http://www.nice.org.uk/guidance/CG87/chapter/1-Guidance</a:t>
            </a:r>
            <a:r>
              <a:rPr lang="en-GB" sz="1600" dirty="0" smtClean="0"/>
              <a:t> List of recommendation subsections. Section 1.14 Nerve Damage is relevant</a:t>
            </a:r>
          </a:p>
          <a:p>
            <a:pPr marL="742950" lvl="1" indent="-285750">
              <a:buFont typeface="Arial" panose="020B0604020202020204" pitchFamily="34" charset="0"/>
              <a:buChar char="•"/>
            </a:pPr>
            <a:r>
              <a:rPr lang="en-GB" sz="1600" dirty="0" smtClean="0">
                <a:hlinkClick r:id="rId6"/>
              </a:rPr>
              <a:t>http://www.nice.org.uk/guidance/CG87/chapter/1-Guidance#nerve-damage</a:t>
            </a:r>
            <a:r>
              <a:rPr lang="en-GB" sz="1600" dirty="0" smtClean="0"/>
              <a:t> Nerve Damage includes recommendations 1.14.3.1 -3 on </a:t>
            </a:r>
            <a:r>
              <a:rPr lang="en-GB" sz="1600" dirty="0" err="1" smtClean="0"/>
              <a:t>gastroparesis</a:t>
            </a:r>
            <a:endParaRPr lang="en-GB" sz="1600" dirty="0" smtClean="0"/>
          </a:p>
          <a:p>
            <a:pPr marL="742950" lvl="1" indent="-285750">
              <a:buFont typeface="Arial" panose="020B0604020202020204" pitchFamily="34" charset="0"/>
              <a:buChar char="•"/>
            </a:pPr>
            <a:r>
              <a:rPr lang="en-GB" sz="1600" dirty="0" smtClean="0">
                <a:hlinkClick r:id="rId7"/>
              </a:rPr>
              <a:t>http://www.nice.org.uk/guidance/CG87/chapter/5-Other-versions-of-this-guideline</a:t>
            </a:r>
            <a:r>
              <a:rPr lang="en-GB" sz="1600" dirty="0" smtClean="0"/>
              <a:t> looking for full guideline with links to methods and evidence</a:t>
            </a:r>
          </a:p>
          <a:p>
            <a:pPr marL="742950" lvl="1" indent="-285750">
              <a:buFont typeface="Arial" panose="020B0604020202020204" pitchFamily="34" charset="0"/>
              <a:buChar char="•"/>
            </a:pPr>
            <a:r>
              <a:rPr lang="en-GB" sz="1600" dirty="0" smtClean="0">
                <a:hlinkClick r:id="rId8"/>
              </a:rPr>
              <a:t>http://www.nice.org.uk/guidance/cg87/resources/cg87-type-2-diabetes-newer-agents-a-partial-update-of-cg66-full-guideline</a:t>
            </a:r>
            <a:r>
              <a:rPr lang="en-GB" sz="1600" dirty="0" smtClean="0"/>
              <a:t> list of links to 6 versions of guideline 66/87 in various versions and appendices. Relevant one is CG66 full guideline</a:t>
            </a:r>
          </a:p>
          <a:p>
            <a:pPr marL="285750" indent="-285750">
              <a:buFont typeface="Arial" panose="020B0604020202020204" pitchFamily="34" charset="0"/>
              <a:buChar char="•"/>
            </a:pPr>
            <a:r>
              <a:rPr lang="en-GB" sz="1600" b="1" dirty="0" smtClean="0"/>
              <a:t>CG66  Full Guideline (pdf )</a:t>
            </a:r>
          </a:p>
          <a:p>
            <a:pPr marL="742950" lvl="1" indent="-285750">
              <a:buFont typeface="Arial" panose="020B0604020202020204" pitchFamily="34" charset="0"/>
              <a:buChar char="•"/>
            </a:pPr>
            <a:r>
              <a:rPr lang="en-GB" sz="1600" dirty="0" smtClean="0">
                <a:hlinkClick r:id="rId9"/>
              </a:rPr>
              <a:t>http://www.nice.org.uk/guidance/cg87/resources/cg66-type-2-diabetes-full-guideline2 p247-250</a:t>
            </a:r>
            <a:r>
              <a:rPr lang="en-GB" sz="1600" dirty="0" smtClean="0"/>
              <a:t> section on </a:t>
            </a:r>
            <a:r>
              <a:rPr lang="en-GB" sz="1600" dirty="0" err="1" smtClean="0"/>
              <a:t>gastroparesis</a:t>
            </a:r>
            <a:r>
              <a:rPr lang="en-GB" sz="1600" dirty="0" smtClean="0"/>
              <a:t>, introduction, evidence statements and evidence to recommendations discussion</a:t>
            </a:r>
          </a:p>
        </p:txBody>
      </p:sp>
    </p:spTree>
    <p:extLst>
      <p:ext uri="{BB962C8B-B14F-4D97-AF65-F5344CB8AC3E}">
        <p14:creationId xmlns:p14="http://schemas.microsoft.com/office/powerpoint/2010/main" val="2206426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dirty="0" smtClean="0"/>
              <a:t>GP consults patient history</a:t>
            </a:r>
            <a:endParaRPr lang="en-GB" dirty="0"/>
          </a:p>
        </p:txBody>
      </p:sp>
      <p:sp>
        <p:nvSpPr>
          <p:cNvPr id="5" name="AutoShape 5" descr="data:image/jpeg;base64,/9j/4AAQSkZJRgABAQAAAQABAAD/2wCEAAkGBxIQEhUQEhQUFRUWEBQQEhUQDxUQFA8QFBQWFhQUFBUYHCggGBolHBQUITEhJSkrLi4uFx8zODMsNygtLisBCgoKDg0OGhAQGywkHyQsLCwsLCwsLCwsLCwsLCwsLCwsLCwsLCwsLCwsLCwsLCwsLCwsLCwsLCwsLCwsLCwsLP/AABEIAK4BIgMBIgACEQEDEQH/xAAcAAABBQEBAQAAAAAAAAAAAAAGAQIDBAUHAAj/xABGEAABAwIDBAYGBggGAQUAAAABAAIDBBEFEiEGMVFhEyJBcYGRMkKSobHBBxQVUmLRIzNTcoKDk/AWQ1RjsuFzRKKjwtL/xAAaAQACAwEBAAAAAAAAAAAAAAAAAQIDBAUG/8QAKxEAAgIBAwQBAwQDAQAAAAAAAAECEQMSITEEE0FRFCJhcRVCUpGhsfAy/9oADAMBAAIRAxEAPwD0W8LTLVlxekO9bOVR6fhjzciRNTnNTo2p5atBUVLJQ2+9SAJzQEBZWkiuoH05Wg5qbZFhZndEU0AhaQamyQghFgZxXmNU7oEwwFRI6UMLFG6FSFjgkD0C0tcEBiUZpgrqTKgNTRlyMczVpUUtQXNF1pzMWRK21+9UZYKrRow5LdGsNo5GRhh9G1lznaSTNO53HVE2KOtHdB2JSZiDyVPTSuLTLuoilNNEmCOtM3vsuj9GbDTsXM8LdaVh/EF2CmbdjTyC1wlRnkjGfCPu+5QPpWHe0eSIzEOChfGOCtU4+iFMGpMOiPqhV34LCexExomlRHDwnqgFMGJNnoT2KtJs0zsJ80XmjaonUA4+9L6A3Ax+zXBygfgEg9ZGr6E8VC+jd/YS0wfkepgS7B5RwUTsPlHqo1fTuCjMR4KPaT4HrYEvhe3e0r0MpBBBO8dqLamG4IshGduVxHNVZMdE4ys6hgkuaIHktAIQ2YxHqhpRbE6+q5klTN9OkyItXlMWryiBUi9Id63WhYUfpDvRA1mg7l1On4ZgzcoWNqcWpY2p9loKSoWrykJXkANy6JMqkunNGiTQEAZZK4KbKmlqVAVCEmVWDEkDEtwK5YmuhVstTSErGUXUyhewhaZCie1OwMmR6ypXXJRFNECsOrhyuUcm8SUK1GdXtvGRyQNMezgUc1J6hHJA1RvPesfT7OSNmfdJnqZ1ntPBwPvXZ8LN4mnkFxMFdm2cfmp2HkPgtRlZfITC1TEJC1SIEBamEKctTS1MClJomXurE7FCWp0A0tTHBPJKjdIlQEbmqMsCmc9RlyBkEsYsgTHo8sp5o/Lgg7ayGzg7wUWNckeCy6I0wavDhlKAcHfrZbVPMWOuFgyr6js4Ep4aDxeWE3FtB3Lypor7UjQZ6Q/e+aJY2aDuQ16/8XzRRDuHcup03DOXm8CtZZesn2XrLTRSVnRpuRW7LxCVBZXaxPYNFJlTWBFANypCFKmkJDIiF6yksmpCIyE0hSlMISoZE5qic1TkJhCVBZVkasfEWWN1uvasvE2aJOOw4vcGKiJxJtuQbiDLSOHNdAtvQNjjbSlZcaqTNWR3FGcuvbEyZqZvcPguQhdU+jqW9PbhorylhSQmkKVNIUiDIyE0hTWSEJiKr2JrolYeEhagdlN0ahkiurzgonBAFF0Si6JXXBRPCVjKTo9UO7Xw9S/Agoqc1Y20cOaJ3cUMEDWx2GuqagRNNr6336BdSl+jOUC4kB07Wf8Aa5fsNW9DWxO4uLT4hfT1NPmYHcQuN1s5RyVdKjoY8jhjTS8nJD9H1T+HyK8uvdIF5Yvkz9/4LPky/j/s4070j+980UQHqjuQs49Y/vfNE9MeqO5ej6byc3N4JwlSBKFrKDy9ZeS2QMSyYwKRMHagBUhCVeKQDbJpCemlIBhCaQnlNKQERTSFIUwpAROCo4gy7Sr5VWrb1T3IAFZjYoP2jbaXwRlUjXxQltQ2z2lY1tM1veJhLpP0Yy3jc3gSubo8+i6TrPbz+SuKmdFsvZU8hJZSIMZZJZPSWTEQyBIVJIFGEARuCicFO4KJwQMgcFE4KdwUbghgQOCo4nFmYRyWi4KCoZdp7khnLY5OilDh6sl/IruOEbX5oG2ve3yXEcZjyzPHO6MdkakOjDVh6vBHJTfg29Pl07UHTtqZOHvXlmfVikWHsYvRq7s/+RVfvPeiak9EdyF5N570TUZ6g7l2em5Zy83CLQTgmhKtZmFSpF66Bipg3pyZfVADl4rxSIGIkKVIogNSFKU0oAaQmFSFMKQiJyrzblZcq8qABeuFie9CO1TTdpI0RniAs4oc20b+jYeY+axz2yGyO8APKMfo0ktO4cQPmg4ol2Bly1Q5hWlTOxWSFOCv4fQh3WebN+KHJJWwjBydIzQ1PNO4C5FhxOiIDUwRaCyzsTnEwyt3Kl5/Rph0n8jHLgdyYFWNO6M71M2QW3qUMyf/AK2K8nTNP6d0KVG5PumlXmchcoypnBRkIAhconhWCFG4JDObbXQ5Zr8QtDYYZn25pduYLZXc/iqOx1Vkm71RnX0MvwP6kdfY0WHcvKk2tFvBeXG3OxsY0p1PeiXDz1G9yGJN571oUuJgWbY+S7nTtJuzh5uEEYSrHGKNVkVS2qnwZk0y9deuqfT80hqeadDLt0wnVVvrCT6xqlQFu69dVvrCXpwlQFi6RQicLxlCQEhKbdMMoSZwkA8ppTc4XrpCEcoJVOopAgAcxVvWQ3tYLwNPAhFeLs7UK7Sa055H5rLmX1pmvE/oaAta2y8mWpYb23/BZKfG8tII0I3Kwgd4o5Q46u0AudVSxzazozlad2gHFcmhx6dmoeUXbLbMVFd+nmJjj3glvWkPIHsWfKm/wa+mlGKqtwpo6+aoy2DW3+8d3gtSOTontGcOuOtbTyCpQ7K21bLI23cbhR1ey8jiHMqCHDdmaCPFVNLwaIOW+oIKimEgKHpoyxxuijBontYBJYutYlu481DW4YCb/EKDGD7pOVlDJMRvW+ylbbK6xCqVWFscC3ePIhWY8zhs+CnLgU91szHNRzTTUcws7F9mKgXdTy5h91+hHcUGVtZUwuyyBzD+IaHuPatUcsZcGOWKUeToRn5jzUb6m3aPNc3OMy/eKacXlPrKWohpCXa92eO/ihTCpMsjTzWxhWDV2ID9FG5ze1zrMZ7R3+C3qP6K64kFz4Wa39Iv+ASktS2JRelmnHPoO4JFtM2BmAA+sM3W/Vu/NIud8afo3fKgZEh1KtwVbQLEe5Zss4uVC6saN5WqGRwdozSgpLc3hWR8Pcq9TVXN2nRZH11nEKGrxiOEB7usL6gHero9TO/BW8MUavTv7HKzTVYt1yCe9CFTtmwus1jWt36638lk4ntWZMoYxrSCbkE6hX92VFWlHTW1rOPvXumaTe5XFn4jLcnMd/FXKHaWeI+lmHByO9L0GhHYWyjikE3NDuB4qKmMSbuwjgQtHMqn1VPdE1hVcmoZuaQTc1m5kmZHyl6F2PuX3yOTTK5VBKeKey7k31UfQnha8k/SuCX6w5VnSEb0nSlP5MA7Mi/HVHtSfW7qg+UnRJPIwQnM3M7MCLnTTiO1J54+A7T8kmKXLb7xxBuOPYhPH/1Lwm/aDukJvvK0MVoXvjErW3YW303XG+6pctbLktCOeBeujbA3QTNcx0LcwbcHinUeGsllbF0bTmdYlo9EDU3U7IeaNP6ONjGVOWqnZaJurQ7/ADDxI7Quk4jXRssxujRoANFi4pjLKeMQssA1uUW5IIrscDyQXEc1lbc3sdCMI442zpUWJstYKSGZpO9cvosVlNmNu8n0QG3J8kZ4Dg1W8h8wDG8PW8kSi48hDJCXAY07b7lFV7rXsp4I8jcoPeSsuZwLuJUGT/BE4Ac+9eDlI8dij6PtUWhkfRW13qGuw2KduV7Q4cHtv71aStaSlQM51jP0dgkup3Ze3I/VvgexW9hvo9bM7pqq5aw2DWnqyOvuJ7QjmqpyWEbrkAnl2rfp42sa1jLWAFrLTgcpy0sxdSlBbDoqdsbQxga1oFgGiwA5AJxFk3Mo55ToAt+kw2TZh/YXlWyryKC2cqktdZdezXctp+FSNF3FoHM2T4cGzave1o4vcI22/eeR7gVz3jknujcmmtgVLBwWXtC0dF4o7qxQQA3mjeQDozPJ1uwXsG+KE6jFIpDZzW5b7jG0iyajTJLHKQCuSx70XVApTuij8GlvwKrvw2lNjYtP4JLDycCr+4iHxp+AcITLIi+xY3uayNzy9zg1req4uPhbTTetOTYCpHqHwsfgUa0VyxuPJZ2GZ+gNvvn4ojyngsXAaKakY5j43izr36N1jfnZW3YyAqJJt2STVF+x4e9JY8FnfbY7Ap4q2R26Nx8FHSyVlkB17WWjD1RZZpxGNmj3Na7eRfUJv21B+0b5qqVsoy6nskak1nBUnxEdqrfbMP7Rvml+1oT/AJjfNJNohCU4+GSWPFVayQgZTqD7uakjrI3eu3zSyujO97fMKeo2QWpWgarad0Zue3UEcFepa+YwOgYdCcxHEbiB7vJS4vk6MkOBDewEE25KajwkGMhrwXPaDE9ugDt7DzB3eKnCSTQ5QbTMCmn6J26x7QdES7NYtFEXud1XZOqSdOdihP7XBJjnb1mktdcatI0ITJQx3oO0PYVqlC1SZmhPTJNo1Mex8G7r37u1XNk4xXzCNrSABeQ7wxvfxQqzD3FwaG5rkADiSu47K4NHQUzWBoD3DNIe0uPZdUusaNVvPJXwjTwbC4KYdRouBbMRc+avSVoCHK/GmQ3zHKOJQnje20bG9Ql7icoy7geaoqUjS9MOdjokldmGm5MiiO+2p+CAMC2za8sjlBZawLj6J/JdBpqwO1aQeYN0nFp7gpRkvpJZIlXkPYrMkiq2TBMcxquQMCqwn5K412vikFlXat5ipHPa0mzml+U2IZfrG/Z/2o9kq0S0sbwSdXt1uSLOItrqtWvLXxPjdqHMcw9xFkJfR3JlgkhO+Kcg9x7fcVp6arMXVp0guzXUb/mng/3ZNf8A3qtrZiPBy8m5f7v/ANJUWBwap2nme7q3BOgt1n9w/ILLrp5c36XOHb7SAtdryOq7Ls5hdJRC8Mbc9tZJOvIe4n0e4WWX9J1CayBsrADJDmOg6zojbMOdrA+a58uN2dSOZaqSpHLcOgdPKyFpAL3BovoAToL+K29oNiqijhM8mrRvy70IiUtcHC4IOhBsQRqCOd7LqtNtozEqN1JVECUty5jo2bS1+TuSklGtwyyyftZyo1TD97yH5qSGZryGjNcmw03nzWliWyxisQTq4NHiUQ0GFwxWApml9gWvdKW68STf5I+hkO9lMzDMInhkEpjz2BsM7mWJ9a4G+1/NFdPitQPVmb+7OXfFYdbNVhrngWa02NpBp471kTYhUH1rfzT+arcfbE5yk+A7j2kkabF8gP42Md8ApP8AFjT1Xmndpe0sWUrnrDO8+lf+MlXYmz7rsBH4cx8SUbLyFN8oPIcUp3amlpnc4pSw/FR1DaCT9ZHVRf8AjnL2jusgKqnPokgkHUtAFuWi9FUvG5zh3OIUvBKON+HQR1GxtFLd0VdI0n1Zgwnu01WPV7ATt/V1UTv3w6O/jYrHqMdnafSBHB7Gu08rrRfi9ZAGmWmc0OF23EkOYb9EWyMo15KE+yVczcGP/wDHI0/GyyqrCaqP04ZBz6JxHmBZF1PtUHfrIXt7ntf8QCr8OPQHdK5h4OBHvFwn3GuULTfEjmZcRp7iEjpCuq/WI5vXgl5PDHn36qrPgNM7V9K0c4ZHR+4G3uR34+RPFPwcyLyjXYXFMwNK86tBfEfw+sz33HitEbDUU3ozy07uEjBM3zOQf+5Qw7Cy0s8c0M8MzWvBdYmN+T1tCC09W+5xUpuGSLRGGqEkzP8ApAowHsqgP1gySW/asGjvFv8AxQ1Szi9ibI627YPqzhwlY4d+75lc4KeCblBNizQUZ0jouweHOlqGvGrIzmcewHsC6FjeLiJpJ7ATouUbC7XigEkT2ksec1272utby0Um0O2gm6sTTY7y/TTkFHJCU5F2HJGEPuVcf2jfUuuA5rQeqOPMrI+vHkpmYsxws5tu7VRyTRHUW+CuUElsZnkcnbHtxTsIWns7j0lK/NHJ3sffKfyWI9rDuUJaBuKTjaHGdO0dzwTa2GcAOcGv+6SLE8j2rbdNpovnhk1u1EWA7aTU3VcRIzg/eO5yoeJ+DTHOv3HYRUW0CuR1Frd+qBMO26o5B1ndG78e7wK3qfFYpNWyNcCPVcCqnFrk0RcZcMJpJ7ghCuEP+r172HRs7dOHSN/s+akmxEjUFUK+obPa1w9pDmuYL5XDcbKWOWmVkM2PVGg/Y5OcsjA8QdKwdIMsg0dpo/8AE3v4di1rXXTi9S2OQ006ZHnK8pei5ryNSFR89M2unHrO8HlTs2ymHrv9q/xWsIaR3o08Q5v0TZ6GiaLudTtP3WAuPxWByR1kr8AjW2mcXsBzEkuAFgSdbiyZFSzN1DHfBEkdfSxmwzEf7bQ34qNm0bWNexsDHZjo+UlzmjgOxLU62ROj1JVyOYGyZgGuDhuduO7iERQYhFO0sBs624ixBQW3EXghwsCN2g+ary1T3P6S9nXubafBR0ticEHmMTxMpr7pC3K5o1uQfS05IRjDSAf73rehp4nNDi7eAVn4pTxsAcw9oBHG6claM8dmNpmAHRPrpMrCRvOg8VHQOuTyWozZurq2B8MTi256129Y9oAvf3KtRZdGUb3dApcjcCnRuPNEL9j65u+F/su/JRO2fqm72Ed+YfJWOfsuSh4kB02fPfK61/uniizF8aM8LY56iWbLq11nNLdLNFiNbJ4wupHqn2k5uGVP3HHu1UJSUq+wlhim3fIK9C0jR5J5xuSUsOZwabDmboyjwetPowzH91hPyV2DZbE37qWbvcxrf+VlYpvwVvBj/kv7BkbN5iLOiI4ufb3LXpNnJwbtq4ouTZ3C3gDYokp/o+xM6vEUQ4zTMFvZBWjBsS2PWoxCAcRBGJT52+Sa1eSqWPGuJf0YtLhz2frK+nd29dgJ822K1aenbYdHKyQG/SdGHZWsbq51zoOwcdVpRwYRT+kZah3+5lY0+DbFYu0u04ewxU8XRMNrhjTd1twJ7G8vFVy0R/I4xlJ0rr7lUlry4uYHsNw4OF22PFUm7P4aXEyWgba4Lj1L33A9m/ctCsxERRBrd1gbcTbW/fdDEmJEjcAL6ZtVGOrHVP8AJJRWZ01+DdGz2Df6mHzP5Jv+GsFP/q4h4kfJYIxM/g9kJDiRP3PYaru8yX6f9zZfsjhB3VsH9RRHYvDDuroB/NCyfr3FrD/D/wBpprfws9hPvMf6e/ZtN2Bw47sQh8JWKZv0c4f/AK+Pwmj/ADQ6av8AAz2AlFT/ALcf9MJd0P0+XsK4vozw/wD1bXfz2fIq9F9GWH/tWH+c0/NA3TN/ZxeMaYZWn/Jh8Ygl3R/Al7OiM+jOh7DGe94PzVyn2Chj/VmMd1vkVy4Ss/YQf07fNeM0f+nh9g/mn3A+DNHXBsrJ2SNPhdKNmKlvovaByjK5LFXNZq2GMfu5m/Aqd+PvItlA/mTf/tLWhPpMns6j9hVgIImZob7nDz1W7SfWG+mxruLmPAPkVxKLaCQbh5TTD4PVuXaR7AAS7ONbCefK3tF80mvdZTjkrgpydJL9x3HpPwH3Ly4C7a2qOvTTeEjgPDVeVneZV8T7gy6YnikDyug0ux0DfSu7vWnBg0Ee6NviLqhyNWpHLcr+B8ikEbj2E+BXXDEwC2RvshVqiNgGjWjuaFFzaGnfg5h9Tl+472SrNPgkryM1mDtu658gj3DoGyy5XC4vbLcgW7x+SXaDFYqXSngbGb2u5wkPnYK6MG1bM089Okihg+y/SXM07oo2sJzZACSBoGg79bIPGrzmJcA+wNja1963sJxJ9TN+mu8a6B5aqWJ14e4gMDWg2DQdAB4JOk6RFXyyzhAa4lrb3JsFoUcVRTlwOjcxc3quDhc33gjRYArsnott4rRptsZGtLHtDxawzNBLeFiSbKNMkmEUGPVDPRe8d08jfjdatLtLiFrtdKRxE7H/ABC5zNjz3cu6w+CKdlaxwiJ4uvbfayjK1w2Sik+UgnG1WIj9r5wH5Lx2vxEdkv8A8I+AVZuJO4K02vPBQ1S9k9Mf4kMm2GIHf0o/iaP+LVTm2lrH+k+Txc8/MLWFYD2e5OzNPq+5Ret+RpwXgGpK6R3pOf7H53TOkB35j33+SJnUrHdirSYa1QcX5LFOPgx2StG4W/hTnVXP3FX34ZzVOppchsoNUTU7MzF6TpQOsWni0fmvUMfRsDGkc7t1J4kntWuBdqgcyyUpPgcVvYyNubQ29kKV1GLatHsBPphqr7m6JE0zGdSM+432AojQxH/LZ7AWrJGoXMQFmacMg/ZM9kL32RAf8tvgtEMUjYwi2FmT9hwH1PJzh8CmnZyE+qfCR4/+y3mRhTCJO37HYMHZqLg/+q/8007Mxfj/AKrkWCNPEIRql7CwMdswzjJ/UUT9mm/ekHiD8kc9CFWnhCeqXsLBCn2dyuDg95sb2IaR46JZ9nAWm5dmL82bT0bejb5oxpoArxpAQroxk97KJ5Ec1/w2f2jv6YXl0E0beC8paJ+yOu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7" descr="data:image/jpeg;base64,/9j/4AAQSkZJRgABAQAAAQABAAD/2wCEAAkGBxIQEhUQEhQUFRUWEBQQEhUQDxUQFA8QFBQWFhQUFBUYHCggGBolHBQUITEhJSkrLi4uFx8zODMsNygtLisBCgoKDg0OGhAQGywkHyQsLCwsLCwsLCwsLCwsLCwsLCwsLCwsLCwsLCwsLCwsLCwsLCwsLCwsLCwsLCwsLCwsLP/AABEIAK4BIgMBIgACEQEDEQH/xAAcAAABBQEBAQAAAAAAAAAAAAAGAQIDBAUHAAj/xABGEAABAwIDBAYGBggGAQUAAAABAAIDBBEFEiEGMVFhEyJBcYGRMkKSobHBBxQVUmLRIzNTcoKDk/AWQ1RjsuFzRKKjwtL/xAAaAQACAwEBAAAAAAAAAAAAAAAAAQIDBAUG/8QAKxEAAgIBAwQBAwQDAQAAAAAAAAECEQMSITEEE0FRFCJhcRVCUpGhsfAy/9oADAMBAAIRAxEAPwD0W8LTLVlxekO9bOVR6fhjzciRNTnNTo2p5atBUVLJQ2+9SAJzQEBZWkiuoH05Wg5qbZFhZndEU0AhaQamyQghFgZxXmNU7oEwwFRI6UMLFG6FSFjgkD0C0tcEBiUZpgrqTKgNTRlyMczVpUUtQXNF1pzMWRK21+9UZYKrRow5LdGsNo5GRhh9G1lznaSTNO53HVE2KOtHdB2JSZiDyVPTSuLTLuoilNNEmCOtM3vsuj9GbDTsXM8LdaVh/EF2CmbdjTyC1wlRnkjGfCPu+5QPpWHe0eSIzEOChfGOCtU4+iFMGpMOiPqhV34LCexExomlRHDwnqgFMGJNnoT2KtJs0zsJ80XmjaonUA4+9L6A3Ax+zXBygfgEg9ZGr6E8VC+jd/YS0wfkepgS7B5RwUTsPlHqo1fTuCjMR4KPaT4HrYEvhe3e0r0MpBBBO8dqLamG4IshGduVxHNVZMdE4ys6hgkuaIHktAIQ2YxHqhpRbE6+q5klTN9OkyItXlMWryiBUi9Id63WhYUfpDvRA1mg7l1On4ZgzcoWNqcWpY2p9loKSoWrykJXkANy6JMqkunNGiTQEAZZK4KbKmlqVAVCEmVWDEkDEtwK5YmuhVstTSErGUXUyhewhaZCie1OwMmR6ypXXJRFNECsOrhyuUcm8SUK1GdXtvGRyQNMezgUc1J6hHJA1RvPesfT7OSNmfdJnqZ1ntPBwPvXZ8LN4mnkFxMFdm2cfmp2HkPgtRlZfITC1TEJC1SIEBamEKctTS1MClJomXurE7FCWp0A0tTHBPJKjdIlQEbmqMsCmc9RlyBkEsYsgTHo8sp5o/Lgg7ayGzg7wUWNckeCy6I0wavDhlKAcHfrZbVPMWOuFgyr6js4Ep4aDxeWE3FtB3Lypor7UjQZ6Q/e+aJY2aDuQ16/8XzRRDuHcup03DOXm8CtZZesn2XrLTRSVnRpuRW7LxCVBZXaxPYNFJlTWBFANypCFKmkJDIiF6yksmpCIyE0hSlMISoZE5qic1TkJhCVBZVkasfEWWN1uvasvE2aJOOw4vcGKiJxJtuQbiDLSOHNdAtvQNjjbSlZcaqTNWR3FGcuvbEyZqZvcPguQhdU+jqW9PbhorylhSQmkKVNIUiDIyE0hTWSEJiKr2JrolYeEhagdlN0ahkiurzgonBAFF0Si6JXXBRPCVjKTo9UO7Xw9S/Agoqc1Y20cOaJ3cUMEDWx2GuqagRNNr6336BdSl+jOUC4kB07Wf8Aa5fsNW9DWxO4uLT4hfT1NPmYHcQuN1s5RyVdKjoY8jhjTS8nJD9H1T+HyK8uvdIF5Yvkz9/4LPky/j/s4070j+980UQHqjuQs49Y/vfNE9MeqO5ej6byc3N4JwlSBKFrKDy9ZeS2QMSyYwKRMHagBUhCVeKQDbJpCemlIBhCaQnlNKQERTSFIUwpAROCo4gy7Sr5VWrb1T3IAFZjYoP2jbaXwRlUjXxQltQ2z2lY1tM1veJhLpP0Yy3jc3gSubo8+i6TrPbz+SuKmdFsvZU8hJZSIMZZJZPSWTEQyBIVJIFGEARuCicFO4KJwQMgcFE4KdwUbghgQOCo4nFmYRyWi4KCoZdp7khnLY5OilDh6sl/IruOEbX5oG2ve3yXEcZjyzPHO6MdkakOjDVh6vBHJTfg29Pl07UHTtqZOHvXlmfVikWHsYvRq7s/+RVfvPeiak9EdyF5N570TUZ6g7l2em5Zy83CLQTgmhKtZmFSpF66Bipg3pyZfVADl4rxSIGIkKVIogNSFKU0oAaQmFSFMKQiJyrzblZcq8qABeuFie9CO1TTdpI0RniAs4oc20b+jYeY+axz2yGyO8APKMfo0ktO4cQPmg4ol2Bly1Q5hWlTOxWSFOCv4fQh3WebN+KHJJWwjBydIzQ1PNO4C5FhxOiIDUwRaCyzsTnEwyt3Kl5/Rph0n8jHLgdyYFWNO6M71M2QW3qUMyf/AK2K8nTNP6d0KVG5PumlXmchcoypnBRkIAhconhWCFG4JDObbXQ5Zr8QtDYYZn25pduYLZXc/iqOx1Vkm71RnX0MvwP6kdfY0WHcvKk2tFvBeXG3OxsY0p1PeiXDz1G9yGJN571oUuJgWbY+S7nTtJuzh5uEEYSrHGKNVkVS2qnwZk0y9deuqfT80hqeadDLt0wnVVvrCT6xqlQFu69dVvrCXpwlQFi6RQicLxlCQEhKbdMMoSZwkA8ppTc4XrpCEcoJVOopAgAcxVvWQ3tYLwNPAhFeLs7UK7Sa055H5rLmX1pmvE/oaAta2y8mWpYb23/BZKfG8tII0I3Kwgd4o5Q46u0AudVSxzazozlad2gHFcmhx6dmoeUXbLbMVFd+nmJjj3glvWkPIHsWfKm/wa+mlGKqtwpo6+aoy2DW3+8d3gtSOTontGcOuOtbTyCpQ7K21bLI23cbhR1ey8jiHMqCHDdmaCPFVNLwaIOW+oIKimEgKHpoyxxuijBontYBJYutYlu481DW4YCb/EKDGD7pOVlDJMRvW+ylbbK6xCqVWFscC3ePIhWY8zhs+CnLgU91szHNRzTTUcws7F9mKgXdTy5h91+hHcUGVtZUwuyyBzD+IaHuPatUcsZcGOWKUeToRn5jzUb6m3aPNc3OMy/eKacXlPrKWohpCXa92eO/ihTCpMsjTzWxhWDV2ID9FG5ze1zrMZ7R3+C3qP6K64kFz4Wa39Iv+ASktS2JRelmnHPoO4JFtM2BmAA+sM3W/Vu/NIud8afo3fKgZEh1KtwVbQLEe5Zss4uVC6saN5WqGRwdozSgpLc3hWR8Pcq9TVXN2nRZH11nEKGrxiOEB7usL6gHero9TO/BW8MUavTv7HKzTVYt1yCe9CFTtmwus1jWt36638lk4ntWZMoYxrSCbkE6hX92VFWlHTW1rOPvXumaTe5XFn4jLcnMd/FXKHaWeI+lmHByO9L0GhHYWyjikE3NDuB4qKmMSbuwjgQtHMqn1VPdE1hVcmoZuaQTc1m5kmZHyl6F2PuX3yOTTK5VBKeKey7k31UfQnha8k/SuCX6w5VnSEb0nSlP5MA7Mi/HVHtSfW7qg+UnRJPIwQnM3M7MCLnTTiO1J54+A7T8kmKXLb7xxBuOPYhPH/1Lwm/aDukJvvK0MVoXvjErW3YW303XG+6pctbLktCOeBeujbA3QTNcx0LcwbcHinUeGsllbF0bTmdYlo9EDU3U7IeaNP6ONjGVOWqnZaJurQ7/ADDxI7Quk4jXRssxujRoANFi4pjLKeMQssA1uUW5IIrscDyQXEc1lbc3sdCMI442zpUWJstYKSGZpO9cvosVlNmNu8n0QG3J8kZ4Dg1W8h8wDG8PW8kSi48hDJCXAY07b7lFV7rXsp4I8jcoPeSsuZwLuJUGT/BE4Ac+9eDlI8dij6PtUWhkfRW13qGuw2KduV7Q4cHtv71aStaSlQM51jP0dgkup3Ze3I/VvgexW9hvo9bM7pqq5aw2DWnqyOvuJ7QjmqpyWEbrkAnl2rfp42sa1jLWAFrLTgcpy0sxdSlBbDoqdsbQxga1oFgGiwA5AJxFk3Mo55ToAt+kw2TZh/YXlWyryKC2cqktdZdezXctp+FSNF3FoHM2T4cGzave1o4vcI22/eeR7gVz3jknujcmmtgVLBwWXtC0dF4o7qxQQA3mjeQDozPJ1uwXsG+KE6jFIpDZzW5b7jG0iyajTJLHKQCuSx70XVApTuij8GlvwKrvw2lNjYtP4JLDycCr+4iHxp+AcITLIi+xY3uayNzy9zg1req4uPhbTTetOTYCpHqHwsfgUa0VyxuPJZ2GZ+gNvvn4ojyngsXAaKakY5j43izr36N1jfnZW3YyAqJJt2STVF+x4e9JY8FnfbY7Ap4q2R26Nx8FHSyVlkB17WWjD1RZZpxGNmj3Na7eRfUJv21B+0b5qqVsoy6nskak1nBUnxEdqrfbMP7Rvml+1oT/AJjfNJNohCU4+GSWPFVayQgZTqD7uakjrI3eu3zSyujO97fMKeo2QWpWgarad0Zue3UEcFepa+YwOgYdCcxHEbiB7vJS4vk6MkOBDewEE25KajwkGMhrwXPaDE9ugDt7DzB3eKnCSTQ5QbTMCmn6J26x7QdES7NYtFEXud1XZOqSdOdihP7XBJjnb1mktdcatI0ITJQx3oO0PYVqlC1SZmhPTJNo1Mex8G7r37u1XNk4xXzCNrSABeQ7wxvfxQqzD3FwaG5rkADiSu47K4NHQUzWBoD3DNIe0uPZdUusaNVvPJXwjTwbC4KYdRouBbMRc+avSVoCHK/GmQ3zHKOJQnje20bG9Ql7icoy7geaoqUjS9MOdjokldmGm5MiiO+2p+CAMC2za8sjlBZawLj6J/JdBpqwO1aQeYN0nFp7gpRkvpJZIlXkPYrMkiq2TBMcxquQMCqwn5K412vikFlXat5ipHPa0mzml+U2IZfrG/Z/2o9kq0S0sbwSdXt1uSLOItrqtWvLXxPjdqHMcw9xFkJfR3JlgkhO+Kcg9x7fcVp6arMXVp0guzXUb/mng/3ZNf8A3qtrZiPBy8m5f7v/ANJUWBwap2nme7q3BOgt1n9w/ILLrp5c36XOHb7SAtdryOq7Ls5hdJRC8Mbc9tZJOvIe4n0e4WWX9J1CayBsrADJDmOg6zojbMOdrA+a58uN2dSOZaqSpHLcOgdPKyFpAL3BovoAToL+K29oNiqijhM8mrRvy70IiUtcHC4IOhBsQRqCOd7LqtNtozEqN1JVECUty5jo2bS1+TuSklGtwyyyftZyo1TD97yH5qSGZryGjNcmw03nzWliWyxisQTq4NHiUQ0GFwxWApml9gWvdKW68STf5I+hkO9lMzDMInhkEpjz2BsM7mWJ9a4G+1/NFdPitQPVmb+7OXfFYdbNVhrngWa02NpBp471kTYhUH1rfzT+arcfbE5yk+A7j2kkabF8gP42Md8ApP8AFjT1Xmndpe0sWUrnrDO8+lf+MlXYmz7rsBH4cx8SUbLyFN8oPIcUp3amlpnc4pSw/FR1DaCT9ZHVRf8AjnL2jusgKqnPokgkHUtAFuWi9FUvG5zh3OIUvBKON+HQR1GxtFLd0VdI0n1Zgwnu01WPV7ATt/V1UTv3w6O/jYrHqMdnafSBHB7Gu08rrRfi9ZAGmWmc0OF23EkOYb9EWyMo15KE+yVczcGP/wDHI0/GyyqrCaqP04ZBz6JxHmBZF1PtUHfrIXt7ntf8QCr8OPQHdK5h4OBHvFwn3GuULTfEjmZcRp7iEjpCuq/WI5vXgl5PDHn36qrPgNM7V9K0c4ZHR+4G3uR34+RPFPwcyLyjXYXFMwNK86tBfEfw+sz33HitEbDUU3ozy07uEjBM3zOQf+5Qw7Cy0s8c0M8MzWvBdYmN+T1tCC09W+5xUpuGSLRGGqEkzP8ApAowHsqgP1gySW/asGjvFv8AxQ1Szi9ibI627YPqzhwlY4d+75lc4KeCblBNizQUZ0jouweHOlqGvGrIzmcewHsC6FjeLiJpJ7ATouUbC7XigEkT2ksec1272utby0Um0O2gm6sTTY7y/TTkFHJCU5F2HJGEPuVcf2jfUuuA5rQeqOPMrI+vHkpmYsxws5tu7VRyTRHUW+CuUElsZnkcnbHtxTsIWns7j0lK/NHJ3sffKfyWI9rDuUJaBuKTjaHGdO0dzwTa2GcAOcGv+6SLE8j2rbdNpovnhk1u1EWA7aTU3VcRIzg/eO5yoeJ+DTHOv3HYRUW0CuR1Frd+qBMO26o5B1ndG78e7wK3qfFYpNWyNcCPVcCqnFrk0RcZcMJpJ7ghCuEP+r172HRs7dOHSN/s+akmxEjUFUK+obPa1w9pDmuYL5XDcbKWOWmVkM2PVGg/Y5OcsjA8QdKwdIMsg0dpo/8AE3v4di1rXXTi9S2OQ006ZHnK8pei5ryNSFR89M2unHrO8HlTs2ymHrv9q/xWsIaR3o08Q5v0TZ6GiaLudTtP3WAuPxWByR1kr8AjW2mcXsBzEkuAFgSdbiyZFSzN1DHfBEkdfSxmwzEf7bQ34qNm0bWNexsDHZjo+UlzmjgOxLU62ROj1JVyOYGyZgGuDhuduO7iERQYhFO0sBs624ixBQW3EXghwsCN2g+ary1T3P6S9nXubafBR0ticEHmMTxMpr7pC3K5o1uQfS05IRjDSAf73rehp4nNDi7eAVn4pTxsAcw9oBHG6claM8dmNpmAHRPrpMrCRvOg8VHQOuTyWozZurq2B8MTi256129Y9oAvf3KtRZdGUb3dApcjcCnRuPNEL9j65u+F/su/JRO2fqm72Ed+YfJWOfsuSh4kB02fPfK61/uniizF8aM8LY56iWbLq11nNLdLNFiNbJ4wupHqn2k5uGVP3HHu1UJSUq+wlhim3fIK9C0jR5J5xuSUsOZwabDmboyjwetPowzH91hPyV2DZbE37qWbvcxrf+VlYpvwVvBj/kv7BkbN5iLOiI4ufb3LXpNnJwbtq4ouTZ3C3gDYokp/o+xM6vEUQ4zTMFvZBWjBsS2PWoxCAcRBGJT52+Sa1eSqWPGuJf0YtLhz2frK+nd29dgJ822K1aenbYdHKyQG/SdGHZWsbq51zoOwcdVpRwYRT+kZah3+5lY0+DbFYu0u04ewxU8XRMNrhjTd1twJ7G8vFVy0R/I4xlJ0rr7lUlry4uYHsNw4OF22PFUm7P4aXEyWgba4Lj1L33A9m/ctCsxERRBrd1gbcTbW/fdDEmJEjcAL6ZtVGOrHVP8AJJRWZ01+DdGz2Df6mHzP5Jv+GsFP/q4h4kfJYIxM/g9kJDiRP3PYaru8yX6f9zZfsjhB3VsH9RRHYvDDuroB/NCyfr3FrD/D/wBpprfws9hPvMf6e/ZtN2Bw47sQh8JWKZv0c4f/AK+Pwmj/ADQ6av8AAz2AlFT/ALcf9MJd0P0+XsK4vozw/wD1bXfz2fIq9F9GWH/tWH+c0/NA3TN/ZxeMaYZWn/Jh8Ygl3R/Al7OiM+jOh7DGe94PzVyn2Chj/VmMd1vkVy4Ss/YQf07fNeM0f+nh9g/mn3A+DNHXBsrJ2SNPhdKNmKlvovaByjK5LFXNZq2GMfu5m/Aqd+PvItlA/mTf/tLWhPpMns6j9hVgIImZob7nDz1W7SfWG+mxruLmPAPkVxKLaCQbh5TTD4PVuXaR7AAS7ONbCefK3tF80mvdZTjkrgpydJL9x3HpPwH3Ly4C7a2qOvTTeEjgPDVeVneZV8T7gy6YnikDyug0ux0DfSu7vWnBg0Ee6NviLqhyNWpHLcr+B8ikEbj2E+BXXDEwC2RvshVqiNgGjWjuaFFzaGnfg5h9Tl+472SrNPgkryM1mDtu658gj3DoGyy5XC4vbLcgW7x+SXaDFYqXSngbGb2u5wkPnYK6MG1bM089Okihg+y/SXM07oo2sJzZACSBoGg79bIPGrzmJcA+wNja1963sJxJ9TN+mu8a6B5aqWJ14e4gMDWg2DQdAB4JOk6RFXyyzhAa4lrb3JsFoUcVRTlwOjcxc3quDhc33gjRYArsnott4rRptsZGtLHtDxawzNBLeFiSbKNMkmEUGPVDPRe8d08jfjdatLtLiFrtdKRxE7H/ABC5zNjz3cu6w+CKdlaxwiJ4uvbfayjK1w2Sik+UgnG1WIj9r5wH5Lx2vxEdkv8A8I+AVZuJO4K02vPBQ1S9k9Mf4kMm2GIHf0o/iaP+LVTm2lrH+k+Txc8/MLWFYD2e5OzNPq+5Ret+RpwXgGpK6R3pOf7H53TOkB35j33+SJnUrHdirSYa1QcX5LFOPgx2StG4W/hTnVXP3FX34ZzVOppchsoNUTU7MzF6TpQOsWni0fmvUMfRsDGkc7t1J4kntWuBdqgcyyUpPgcVvYyNubQ29kKV1GLatHsBPphqr7m6JE0zGdSM+432AojQxH/LZ7AWrJGoXMQFmacMg/ZM9kL32RAf8tvgtEMUjYwi2FmT9hwH1PJzh8CmnZyE+qfCR4/+y3mRhTCJO37HYMHZqLg/+q/8007Mxfj/AKrkWCNPEIRql7CwMdswzjJ/UUT9mm/ekHiD8kc9CFWnhCeqXsLBCn2dyuDg95sb2IaR46JZ9nAWm5dmL82bT0bejb5oxpoArxpAQroxk97KJ5Ec1/w2f2jv6YXl0E0beC8paJ+yOuJ//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158347"/>
            <a:ext cx="3528392" cy="1339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Diagram 8"/>
          <p:cNvGraphicFramePr/>
          <p:nvPr>
            <p:extLst>
              <p:ext uri="{D42A27DB-BD31-4B8C-83A1-F6EECF244321}">
                <p14:modId xmlns:p14="http://schemas.microsoft.com/office/powerpoint/2010/main" val="3666845379"/>
              </p:ext>
            </p:extLst>
          </p:nvPr>
        </p:nvGraphicFramePr>
        <p:xfrm>
          <a:off x="4072108" y="3212201"/>
          <a:ext cx="4316316" cy="3544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3136069" y="3190434"/>
            <a:ext cx="1150216" cy="3566706"/>
            <a:chOff x="443" y="-238562"/>
            <a:chExt cx="1150216" cy="3566706"/>
          </a:xfrm>
        </p:grpSpPr>
        <p:sp>
          <p:nvSpPr>
            <p:cNvPr id="14" name="Flowchart: Manual Operation 13"/>
            <p:cNvSpPr/>
            <p:nvPr/>
          </p:nvSpPr>
          <p:spPr>
            <a:xfrm rot="16200000">
              <a:off x="-1207801" y="969683"/>
              <a:ext cx="3566706" cy="1150215"/>
            </a:xfrm>
            <a:prstGeom prst="flowChartManualOperati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lowchart: Manual Operation 4"/>
            <p:cNvSpPr/>
            <p:nvPr/>
          </p:nvSpPr>
          <p:spPr>
            <a:xfrm rot="21600000">
              <a:off x="443" y="665629"/>
              <a:ext cx="1150215" cy="1996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0" tIns="0" rIns="100118" bIns="0" numCol="1" spcCol="1270" anchor="t" anchorCtr="0">
              <a:noAutofit/>
            </a:bodyPr>
            <a:lstStyle/>
            <a:p>
              <a:pPr lvl="0" algn="l" defTabSz="711200">
                <a:lnSpc>
                  <a:spcPct val="90000"/>
                </a:lnSpc>
                <a:spcBef>
                  <a:spcPct val="0"/>
                </a:spcBef>
                <a:spcAft>
                  <a:spcPct val="35000"/>
                </a:spcAft>
              </a:pPr>
              <a:r>
                <a:rPr lang="en-GB" sz="1600" kern="1200" dirty="0" smtClean="0"/>
                <a:t>Patient profile</a:t>
              </a:r>
              <a:endParaRPr lang="en-GB" sz="1600" kern="1200" dirty="0"/>
            </a:p>
            <a:p>
              <a:pPr marL="114300" lvl="1" indent="-114300" algn="l" defTabSz="533400">
                <a:lnSpc>
                  <a:spcPct val="90000"/>
                </a:lnSpc>
                <a:spcBef>
                  <a:spcPct val="0"/>
                </a:spcBef>
                <a:spcAft>
                  <a:spcPct val="15000"/>
                </a:spcAft>
                <a:buChar char="••"/>
              </a:pPr>
              <a:r>
                <a:rPr lang="en-GB" sz="1200" kern="1200" dirty="0" smtClean="0"/>
                <a:t>65 years old</a:t>
              </a:r>
              <a:endParaRPr lang="en-GB" sz="1200" kern="1200" dirty="0"/>
            </a:p>
          </p:txBody>
        </p:sp>
      </p:grpSp>
      <p:sp>
        <p:nvSpPr>
          <p:cNvPr id="8" name="Down Arrow 7"/>
          <p:cNvSpPr/>
          <p:nvPr/>
        </p:nvSpPr>
        <p:spPr>
          <a:xfrm>
            <a:off x="3419872" y="2614372"/>
            <a:ext cx="484632" cy="576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p:cNvSpPr/>
          <p:nvPr/>
        </p:nvSpPr>
        <p:spPr>
          <a:xfrm>
            <a:off x="4514267" y="2609301"/>
            <a:ext cx="484632" cy="576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Down Arrow 16"/>
          <p:cNvSpPr/>
          <p:nvPr/>
        </p:nvSpPr>
        <p:spPr>
          <a:xfrm>
            <a:off x="5641824" y="2614372"/>
            <a:ext cx="484632" cy="576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own Arrow 17"/>
          <p:cNvSpPr/>
          <p:nvPr/>
        </p:nvSpPr>
        <p:spPr>
          <a:xfrm>
            <a:off x="6660232" y="2614372"/>
            <a:ext cx="484632" cy="576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2" descr="https://encrypted-tbn0.gstatic.com/images?q=tbn:ANd9GcRnYJkvy5OjaYMYLTHLiTTIJnML2aaHyJM94dFyU7xcdXXfY7CI"/>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579" y="1340768"/>
            <a:ext cx="1599730" cy="13681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Diagram 19"/>
          <p:cNvGraphicFramePr/>
          <p:nvPr>
            <p:extLst>
              <p:ext uri="{D42A27DB-BD31-4B8C-83A1-F6EECF244321}">
                <p14:modId xmlns:p14="http://schemas.microsoft.com/office/powerpoint/2010/main" val="2195699280"/>
              </p:ext>
            </p:extLst>
          </p:nvPr>
        </p:nvGraphicFramePr>
        <p:xfrm>
          <a:off x="137319" y="4246239"/>
          <a:ext cx="1694185" cy="105497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0" name="Plus 9"/>
          <p:cNvSpPr/>
          <p:nvPr/>
        </p:nvSpPr>
        <p:spPr>
          <a:xfrm>
            <a:off x="2123728" y="4407701"/>
            <a:ext cx="719401" cy="72008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496730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74" y="140290"/>
            <a:ext cx="8666045" cy="922723"/>
          </a:xfrm>
          <a:ln w="19050">
            <a:noFill/>
          </a:ln>
        </p:spPr>
        <p:txBody>
          <a:bodyPr>
            <a:normAutofit/>
          </a:bodyPr>
          <a:lstStyle/>
          <a:p>
            <a:r>
              <a:rPr lang="en-GB" sz="2800" dirty="0" smtClean="0"/>
              <a:t>Sources of </a:t>
            </a:r>
            <a:r>
              <a:rPr lang="en-GB" sz="3200" dirty="0" smtClean="0"/>
              <a:t>information</a:t>
            </a:r>
            <a:r>
              <a:rPr lang="en-GB" sz="2800" dirty="0" smtClean="0"/>
              <a:t> used by GP (4)</a:t>
            </a:r>
            <a:endParaRPr lang="en-GB" sz="2800" dirty="0"/>
          </a:p>
        </p:txBody>
      </p:sp>
      <p:sp>
        <p:nvSpPr>
          <p:cNvPr id="3" name="TextBox 2"/>
          <p:cNvSpPr txBox="1"/>
          <p:nvPr/>
        </p:nvSpPr>
        <p:spPr>
          <a:xfrm>
            <a:off x="261864" y="1052736"/>
            <a:ext cx="8677472" cy="5078313"/>
          </a:xfrm>
          <a:prstGeom prst="rect">
            <a:avLst/>
          </a:prstGeom>
          <a:solidFill>
            <a:schemeClr val="bg1">
              <a:lumMod val="95000"/>
            </a:schemeClr>
          </a:solidFill>
          <a:ln w="19050">
            <a:solidFill>
              <a:schemeClr val="tx1"/>
            </a:solidFill>
          </a:ln>
        </p:spPr>
        <p:txBody>
          <a:bodyPr wrap="square" rtlCol="0">
            <a:spAutoFit/>
          </a:bodyPr>
          <a:lstStyle/>
          <a:p>
            <a:pPr marL="285750" indent="-285750">
              <a:buFont typeface="Arial" panose="020B0604020202020204" pitchFamily="34" charset="0"/>
              <a:buChar char="•"/>
            </a:pPr>
            <a:r>
              <a:rPr lang="en-GB" sz="2000" b="1" dirty="0" smtClean="0"/>
              <a:t>NICE website</a:t>
            </a:r>
          </a:p>
          <a:p>
            <a:pPr marL="742950" lvl="1" indent="-285750">
              <a:buFont typeface="Arial" panose="020B0604020202020204" pitchFamily="34" charset="0"/>
              <a:buChar char="•"/>
            </a:pPr>
            <a:endParaRPr lang="en-GB" sz="2000" dirty="0" smtClean="0">
              <a:hlinkClick r:id="rId2"/>
            </a:endParaRPr>
          </a:p>
          <a:p>
            <a:pPr marL="742950" lvl="1" indent="-285750">
              <a:buFont typeface="Arial" panose="020B0604020202020204" pitchFamily="34" charset="0"/>
              <a:buChar char="•"/>
            </a:pPr>
            <a:r>
              <a:rPr lang="en-GB" sz="2000" dirty="0" smtClean="0">
                <a:hlinkClick r:id="rId2"/>
              </a:rPr>
              <a:t>http://www.nice.org.uk/Guidance/Conditions-and-diseases/Diabetes-and-other-endocrinal--nutritional-and-metabolic-conditions/Diabetes</a:t>
            </a:r>
            <a:r>
              <a:rPr lang="en-GB" sz="2000" dirty="0" smtClean="0"/>
              <a:t> list of published and draft guidance for Type 2 diabetes</a:t>
            </a:r>
          </a:p>
          <a:p>
            <a:pPr marL="742950" lvl="1" indent="-285750">
              <a:buFont typeface="Arial" panose="020B0604020202020204" pitchFamily="34" charset="0"/>
              <a:buChar char="•"/>
            </a:pPr>
            <a:r>
              <a:rPr lang="en-GB" sz="2000" dirty="0" smtClean="0">
                <a:hlinkClick r:id="rId3"/>
              </a:rPr>
              <a:t>http://www.nice.org.uk/Search?area=NICE.Search&amp;q=gastroparesis</a:t>
            </a:r>
            <a:r>
              <a:rPr lang="en-GB" sz="2000" dirty="0" smtClean="0"/>
              <a:t> search for guidance specific to </a:t>
            </a:r>
            <a:r>
              <a:rPr lang="en-GB" sz="2000" dirty="0" err="1" smtClean="0"/>
              <a:t>gastroparesis</a:t>
            </a:r>
            <a:r>
              <a:rPr lang="en-GB" sz="2000" dirty="0" smtClean="0"/>
              <a:t> </a:t>
            </a:r>
          </a:p>
          <a:p>
            <a:pPr marL="742950" lvl="1" indent="-285750">
              <a:buFont typeface="Arial" panose="020B0604020202020204" pitchFamily="34" charset="0"/>
              <a:buChar char="•"/>
            </a:pPr>
            <a:r>
              <a:rPr lang="en-GB" sz="2000" dirty="0" smtClean="0">
                <a:hlinkClick r:id="rId4"/>
              </a:rPr>
              <a:t>http://www.nice.org.uk/Advice/ESUOM13</a:t>
            </a:r>
            <a:r>
              <a:rPr lang="en-GB" sz="2000" dirty="0" smtClean="0"/>
              <a:t> evidence update on use of erythromycin for </a:t>
            </a:r>
            <a:r>
              <a:rPr lang="en-GB" sz="2000" dirty="0" err="1" smtClean="0"/>
              <a:t>gastroparesis</a:t>
            </a:r>
            <a:endParaRPr lang="en-GB" sz="2000" dirty="0" smtClean="0"/>
          </a:p>
          <a:p>
            <a:pPr marL="742950" lvl="1" indent="-285750">
              <a:buFont typeface="Arial" panose="020B0604020202020204" pitchFamily="34" charset="0"/>
              <a:buChar char="•"/>
            </a:pPr>
            <a:endParaRPr lang="en-GB" dirty="0" smtClean="0"/>
          </a:p>
          <a:p>
            <a:pPr marL="742950" lvl="1" indent="-285750">
              <a:buFont typeface="Arial" panose="020B0604020202020204" pitchFamily="34" charset="0"/>
              <a:buChar char="•"/>
            </a:pPr>
            <a:endParaRPr lang="en-GB" dirty="0" smtClean="0">
              <a:hlinkClick r:id="rId5"/>
            </a:endParaRPr>
          </a:p>
          <a:p>
            <a:pPr marL="742950" lvl="1" indent="-285750">
              <a:buFont typeface="Arial" panose="020B0604020202020204" pitchFamily="34" charset="0"/>
              <a:buChar char="•"/>
            </a:pPr>
            <a:endParaRPr lang="en-GB" dirty="0">
              <a:hlinkClick r:id="rId5"/>
            </a:endParaRPr>
          </a:p>
          <a:p>
            <a:pPr marL="742950" lvl="1" indent="-285750">
              <a:buFont typeface="Arial" panose="020B0604020202020204" pitchFamily="34" charset="0"/>
              <a:buChar char="•"/>
            </a:pPr>
            <a:endParaRPr lang="en-GB" dirty="0" smtClean="0">
              <a:hlinkClick r:id="rId5"/>
            </a:endParaRPr>
          </a:p>
          <a:p>
            <a:pPr marL="742950" lvl="1" indent="-285750">
              <a:buFont typeface="Arial" panose="020B0604020202020204" pitchFamily="34" charset="0"/>
              <a:buChar char="•"/>
            </a:pPr>
            <a:endParaRPr lang="en-GB" dirty="0">
              <a:hlinkClick r:id="rId5"/>
            </a:endParaRPr>
          </a:p>
          <a:p>
            <a:pPr marL="742950" lvl="1" indent="-285750">
              <a:buFont typeface="Arial" panose="020B0604020202020204" pitchFamily="34" charset="0"/>
              <a:buChar char="•"/>
            </a:pPr>
            <a:endParaRPr lang="en-GB" dirty="0" smtClean="0">
              <a:hlinkClick r:id="rId5"/>
            </a:endParaRPr>
          </a:p>
          <a:p>
            <a:pPr lvl="1"/>
            <a:endParaRPr lang="en-GB" dirty="0">
              <a:hlinkClick r:id="rId5"/>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346482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301608" cy="720080"/>
          </a:xfrm>
          <a:ln w="19050">
            <a:noFill/>
          </a:ln>
        </p:spPr>
        <p:txBody>
          <a:bodyPr>
            <a:normAutofit/>
          </a:bodyPr>
          <a:lstStyle/>
          <a:p>
            <a:r>
              <a:rPr lang="en-GB" sz="3200" dirty="0" smtClean="0"/>
              <a:t>Sources of information used by GP (5)</a:t>
            </a:r>
            <a:endParaRPr lang="en-GB" sz="3200" dirty="0"/>
          </a:p>
        </p:txBody>
      </p:sp>
      <p:sp>
        <p:nvSpPr>
          <p:cNvPr id="3" name="TextBox 2"/>
          <p:cNvSpPr txBox="1"/>
          <p:nvPr/>
        </p:nvSpPr>
        <p:spPr>
          <a:xfrm>
            <a:off x="395536" y="908720"/>
            <a:ext cx="8311280" cy="5786199"/>
          </a:xfrm>
          <a:prstGeom prst="rect">
            <a:avLst/>
          </a:prstGeom>
          <a:solidFill>
            <a:schemeClr val="bg1">
              <a:lumMod val="95000"/>
            </a:schemeClr>
          </a:solidFill>
          <a:ln w="19050">
            <a:solidFill>
              <a:schemeClr val="tx1"/>
            </a:solidFill>
          </a:ln>
        </p:spPr>
        <p:txBody>
          <a:bodyPr wrap="square" rtlCol="0">
            <a:spAutoFit/>
          </a:bodyPr>
          <a:lstStyle/>
          <a:p>
            <a:pPr marL="285750" indent="-285750">
              <a:buFont typeface="Arial" panose="020B0604020202020204" pitchFamily="34" charset="0"/>
              <a:buChar char="•"/>
            </a:pPr>
            <a:r>
              <a:rPr lang="en-GB" b="1" dirty="0" smtClean="0"/>
              <a:t>Evidence web site (BNF)</a:t>
            </a:r>
          </a:p>
          <a:p>
            <a:pPr marL="742950" lvl="1" indent="-285750">
              <a:buFont typeface="Arial" panose="020B0604020202020204" pitchFamily="34" charset="0"/>
              <a:buChar char="•"/>
            </a:pPr>
            <a:r>
              <a:rPr lang="en-GB" sz="1600" dirty="0" smtClean="0">
                <a:hlinkClick r:id="rId3"/>
              </a:rPr>
              <a:t>http://evidence.nhs.uk/formulary/bnf/current?utm_source=evidence&amp;utm_medium=homepage&amp;utm_content=BNF&amp;utm_campaign=BNF+Homepage</a:t>
            </a:r>
            <a:r>
              <a:rPr lang="en-GB" sz="1600" dirty="0" smtClean="0"/>
              <a:t> BNF home page</a:t>
            </a:r>
          </a:p>
          <a:p>
            <a:pPr marL="742950" lvl="1" indent="-285750">
              <a:buFont typeface="Arial" panose="020B0604020202020204" pitchFamily="34" charset="0"/>
              <a:buChar char="•"/>
            </a:pPr>
            <a:r>
              <a:rPr lang="en-GB" sz="1600" dirty="0" smtClean="0">
                <a:hlinkClick r:id="rId4"/>
              </a:rPr>
              <a:t>http://evidence.nhs.uk/formulary/bnf/current/5-infections/51-antibacterial-drugs/515-macrolides/erythromycin?q=ERYTHROMYCIN</a:t>
            </a:r>
            <a:r>
              <a:rPr lang="en-GB" sz="1600" dirty="0" smtClean="0"/>
              <a:t>  erythromycin main page including indications, caution, dose</a:t>
            </a:r>
          </a:p>
          <a:p>
            <a:pPr marL="742950" lvl="1" indent="-285750">
              <a:buFont typeface="Arial" panose="020B0604020202020204" pitchFamily="34" charset="0"/>
              <a:buChar char="•"/>
            </a:pPr>
            <a:r>
              <a:rPr lang="en-GB" sz="1600" dirty="0" smtClean="0">
                <a:hlinkClick r:id="rId5"/>
              </a:rPr>
              <a:t>http://evidence.nhs.uk/formulary/bnf/current/a1-interactions/list-of-drug-interactions/antibacterials/macrolides/erythromycin</a:t>
            </a:r>
            <a:r>
              <a:rPr lang="en-GB" sz="1600" dirty="0" smtClean="0"/>
              <a:t> erythromycin interactions</a:t>
            </a:r>
          </a:p>
          <a:p>
            <a:pPr marL="742950" lvl="1" indent="-285750">
              <a:buFont typeface="Arial" panose="020B0604020202020204" pitchFamily="34" charset="0"/>
              <a:buChar char="•"/>
            </a:pPr>
            <a:r>
              <a:rPr lang="en-GB" sz="1600" dirty="0" smtClean="0">
                <a:hlinkClick r:id="rId6"/>
              </a:rPr>
              <a:t>http://evidence.nhs.uk/formulary/bnf/current/5-infections/51-antibacterial-drugs/515-macrolides#PHP3501</a:t>
            </a:r>
            <a:r>
              <a:rPr lang="en-GB" sz="1600" dirty="0" smtClean="0"/>
              <a:t> erythromycin side effects</a:t>
            </a:r>
          </a:p>
          <a:p>
            <a:pPr marL="742950" lvl="1" indent="-285750">
              <a:buFont typeface="Arial" panose="020B0604020202020204" pitchFamily="34" charset="0"/>
              <a:buChar char="•"/>
            </a:pPr>
            <a:r>
              <a:rPr lang="en-GB" sz="1600" dirty="0" smtClean="0">
                <a:hlinkClick r:id="rId7"/>
              </a:rPr>
              <a:t>http://evidence.nhs.uk/formulary/bnf/current/4-central-nervous-system/46-drugs-used-in-nausea-and-vertigo/domperidone-and-metoclopramide/metoclopramide-hydrochloride?q=METOCLOPRAMIDE%20HYDROCHLORIDE</a:t>
            </a:r>
            <a:r>
              <a:rPr lang="en-GB" sz="1600" dirty="0" smtClean="0"/>
              <a:t> metoclopramide main page – indications, cautions, contraindications, side effects, dose</a:t>
            </a:r>
          </a:p>
          <a:p>
            <a:pPr marL="742950" lvl="1" indent="-285750">
              <a:buFont typeface="Arial" panose="020B0604020202020204" pitchFamily="34" charset="0"/>
              <a:buChar char="•"/>
            </a:pPr>
            <a:r>
              <a:rPr lang="en-GB" sz="1600" dirty="0" smtClean="0">
                <a:hlinkClick r:id="rId8"/>
              </a:rPr>
              <a:t>http://evidence.nhs.uk/formulary/bnf/current/a1-interactions/list-of-drug-interactions/metoclopramide</a:t>
            </a:r>
            <a:r>
              <a:rPr lang="en-GB" sz="1600" dirty="0" smtClean="0"/>
              <a:t> metoclopramide interactions</a:t>
            </a:r>
          </a:p>
          <a:p>
            <a:pPr marL="742950" lvl="1" indent="-285750">
              <a:buFont typeface="Arial" panose="020B0604020202020204" pitchFamily="34" charset="0"/>
              <a:buChar char="•"/>
            </a:pPr>
            <a:r>
              <a:rPr lang="en-GB" sz="1600" dirty="0" smtClean="0">
                <a:hlinkClick r:id="rId9"/>
              </a:rPr>
              <a:t>http://evidence.nhs.uk/formulary/bnf/current/4-central-nervous-system/46-drugs-used-in-nausea-and-vertigo/domperidone-and-metoclopramide/domperidone?q=DOMPERIDONE</a:t>
            </a:r>
            <a:r>
              <a:rPr lang="en-GB" sz="1600" dirty="0" smtClean="0"/>
              <a:t>  </a:t>
            </a:r>
            <a:r>
              <a:rPr lang="en-GB" sz="1600" dirty="0" err="1" smtClean="0"/>
              <a:t>domperidone</a:t>
            </a:r>
            <a:r>
              <a:rPr lang="en-GB" sz="1600" dirty="0" smtClean="0"/>
              <a:t> main page – indications, cautions, contraindications, side effects, dose</a:t>
            </a:r>
          </a:p>
          <a:p>
            <a:pPr marL="742950" lvl="1" indent="-285750">
              <a:buFont typeface="Arial" panose="020B0604020202020204" pitchFamily="34" charset="0"/>
              <a:buChar char="•"/>
            </a:pPr>
            <a:r>
              <a:rPr lang="en-GB" sz="1600" dirty="0" smtClean="0">
                <a:hlinkClick r:id="rId10"/>
              </a:rPr>
              <a:t>http://evidence.nhs.uk/formulary/bnf/current/a1-interactions/list-of-drug-interactions/domperidone</a:t>
            </a:r>
            <a:r>
              <a:rPr lang="en-GB" sz="1600" dirty="0" smtClean="0"/>
              <a:t> </a:t>
            </a:r>
            <a:r>
              <a:rPr lang="en-GB" sz="1600" dirty="0" err="1" smtClean="0"/>
              <a:t>domperidone</a:t>
            </a:r>
            <a:r>
              <a:rPr lang="en-GB" sz="1600" dirty="0" smtClean="0"/>
              <a:t> side effects</a:t>
            </a:r>
            <a:endParaRPr lang="en-GB" dirty="0">
              <a:hlinkClick r:id="rId11"/>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448812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dirty="0" smtClean="0"/>
              <a:t>Differential Diagnosis</a:t>
            </a:r>
            <a:endParaRPr lang="en-GB" dirty="0"/>
          </a:p>
        </p:txBody>
      </p:sp>
      <p:sp>
        <p:nvSpPr>
          <p:cNvPr id="5" name="AutoShape 5" descr="data:image/jpeg;base64,/9j/4AAQSkZJRgABAQAAAQABAAD/2wCEAAkGBxIQEhUQEhQUFRUWEBQQEhUQDxUQFA8QFBQWFhQUFBUYHCggGBolHBQUITEhJSkrLi4uFx8zODMsNygtLisBCgoKDg0OGhAQGywkHyQsLCwsLCwsLCwsLCwsLCwsLCwsLCwsLCwsLCwsLCwsLCwsLCwsLCwsLCwsLCwsLCwsLP/AABEIAK4BIgMBIgACEQEDEQH/xAAcAAABBQEBAQAAAAAAAAAAAAAGAQIDBAUHAAj/xABGEAABAwIDBAYGBggGAQUAAAABAAIDBBEFEiEGMVFhEyJBcYGRMkKSobHBBxQVUmLRIzNTcoKDk/AWQ1RjsuFzRKKjwtL/xAAaAQACAwEBAAAAAAAAAAAAAAAAAQIDBAUG/8QAKxEAAgIBAwQBAwQDAQAAAAAAAAECEQMSITEEE0FRFCJhcRVCUpGhsfAy/9oADAMBAAIRAxEAPwD0W8LTLVlxekO9bOVR6fhjzciRNTnNTo2p5atBUVLJQ2+9SAJzQEBZWkiuoH05Wg5qbZFhZndEU0AhaQamyQghFgZxXmNU7oEwwFRI6UMLFG6FSFjgkD0C0tcEBiUZpgrqTKgNTRlyMczVpUUtQXNF1pzMWRK21+9UZYKrRow5LdGsNo5GRhh9G1lznaSTNO53HVE2KOtHdB2JSZiDyVPTSuLTLuoilNNEmCOtM3vsuj9GbDTsXM8LdaVh/EF2CmbdjTyC1wlRnkjGfCPu+5QPpWHe0eSIzEOChfGOCtU4+iFMGpMOiPqhV34LCexExomlRHDwnqgFMGJNnoT2KtJs0zsJ80XmjaonUA4+9L6A3Ax+zXBygfgEg9ZGr6E8VC+jd/YS0wfkepgS7B5RwUTsPlHqo1fTuCjMR4KPaT4HrYEvhe3e0r0MpBBBO8dqLamG4IshGduVxHNVZMdE4ys6hgkuaIHktAIQ2YxHqhpRbE6+q5klTN9OkyItXlMWryiBUi9Id63WhYUfpDvRA1mg7l1On4ZgzcoWNqcWpY2p9loKSoWrykJXkANy6JMqkunNGiTQEAZZK4KbKmlqVAVCEmVWDEkDEtwK5YmuhVstTSErGUXUyhewhaZCie1OwMmR6ypXXJRFNECsOrhyuUcm8SUK1GdXtvGRyQNMezgUc1J6hHJA1RvPesfT7OSNmfdJnqZ1ntPBwPvXZ8LN4mnkFxMFdm2cfmp2HkPgtRlZfITC1TEJC1SIEBamEKctTS1MClJomXurE7FCWp0A0tTHBPJKjdIlQEbmqMsCmc9RlyBkEsYsgTHo8sp5o/Lgg7ayGzg7wUWNckeCy6I0wavDhlKAcHfrZbVPMWOuFgyr6js4Ep4aDxeWE3FtB3Lypor7UjQZ6Q/e+aJY2aDuQ16/8XzRRDuHcup03DOXm8CtZZesn2XrLTRSVnRpuRW7LxCVBZXaxPYNFJlTWBFANypCFKmkJDIiF6yksmpCIyE0hSlMISoZE5qic1TkJhCVBZVkasfEWWN1uvasvE2aJOOw4vcGKiJxJtuQbiDLSOHNdAtvQNjjbSlZcaqTNWR3FGcuvbEyZqZvcPguQhdU+jqW9PbhorylhSQmkKVNIUiDIyE0hTWSEJiKr2JrolYeEhagdlN0ahkiurzgonBAFF0Si6JXXBRPCVjKTo9UO7Xw9S/Agoqc1Y20cOaJ3cUMEDWx2GuqagRNNr6336BdSl+jOUC4kB07Wf8Aa5fsNW9DWxO4uLT4hfT1NPmYHcQuN1s5RyVdKjoY8jhjTS8nJD9H1T+HyK8uvdIF5Yvkz9/4LPky/j/s4070j+980UQHqjuQs49Y/vfNE9MeqO5ej6byc3N4JwlSBKFrKDy9ZeS2QMSyYwKRMHagBUhCVeKQDbJpCemlIBhCaQnlNKQERTSFIUwpAROCo4gy7Sr5VWrb1T3IAFZjYoP2jbaXwRlUjXxQltQ2z2lY1tM1veJhLpP0Yy3jc3gSubo8+i6TrPbz+SuKmdFsvZU8hJZSIMZZJZPSWTEQyBIVJIFGEARuCicFO4KJwQMgcFE4KdwUbghgQOCo4nFmYRyWi4KCoZdp7khnLY5OilDh6sl/IruOEbX5oG2ve3yXEcZjyzPHO6MdkakOjDVh6vBHJTfg29Pl07UHTtqZOHvXlmfVikWHsYvRq7s/+RVfvPeiak9EdyF5N570TUZ6g7l2em5Zy83CLQTgmhKtZmFSpF66Bipg3pyZfVADl4rxSIGIkKVIogNSFKU0oAaQmFSFMKQiJyrzblZcq8qABeuFie9CO1TTdpI0RniAs4oc20b+jYeY+axz2yGyO8APKMfo0ktO4cQPmg4ol2Bly1Q5hWlTOxWSFOCv4fQh3WebN+KHJJWwjBydIzQ1PNO4C5FhxOiIDUwRaCyzsTnEwyt3Kl5/Rph0n8jHLgdyYFWNO6M71M2QW3qUMyf/AK2K8nTNP6d0KVG5PumlXmchcoypnBRkIAhconhWCFG4JDObbXQ5Zr8QtDYYZn25pduYLZXc/iqOx1Vkm71RnX0MvwP6kdfY0WHcvKk2tFvBeXG3OxsY0p1PeiXDz1G9yGJN571oUuJgWbY+S7nTtJuzh5uEEYSrHGKNVkVS2qnwZk0y9deuqfT80hqeadDLt0wnVVvrCT6xqlQFu69dVvrCXpwlQFi6RQicLxlCQEhKbdMMoSZwkA8ppTc4XrpCEcoJVOopAgAcxVvWQ3tYLwNPAhFeLs7UK7Sa055H5rLmX1pmvE/oaAta2y8mWpYb23/BZKfG8tII0I3Kwgd4o5Q46u0AudVSxzazozlad2gHFcmhx6dmoeUXbLbMVFd+nmJjj3glvWkPIHsWfKm/wa+mlGKqtwpo6+aoy2DW3+8d3gtSOTontGcOuOtbTyCpQ7K21bLI23cbhR1ey8jiHMqCHDdmaCPFVNLwaIOW+oIKimEgKHpoyxxuijBontYBJYutYlu481DW4YCb/EKDGD7pOVlDJMRvW+ylbbK6xCqVWFscC3ePIhWY8zhs+CnLgU91szHNRzTTUcws7F9mKgXdTy5h91+hHcUGVtZUwuyyBzD+IaHuPatUcsZcGOWKUeToRn5jzUb6m3aPNc3OMy/eKacXlPrKWohpCXa92eO/ihTCpMsjTzWxhWDV2ID9FG5ze1zrMZ7R3+C3qP6K64kFz4Wa39Iv+ASktS2JRelmnHPoO4JFtM2BmAA+sM3W/Vu/NIud8afo3fKgZEh1KtwVbQLEe5Zss4uVC6saN5WqGRwdozSgpLc3hWR8Pcq9TVXN2nRZH11nEKGrxiOEB7usL6gHero9TO/BW8MUavTv7HKzTVYt1yCe9CFTtmwus1jWt36638lk4ntWZMoYxrSCbkE6hX92VFWlHTW1rOPvXumaTe5XFn4jLcnMd/FXKHaWeI+lmHByO9L0GhHYWyjikE3NDuB4qKmMSbuwjgQtHMqn1VPdE1hVcmoZuaQTc1m5kmZHyl6F2PuX3yOTTK5VBKeKey7k31UfQnha8k/SuCX6w5VnSEb0nSlP5MA7Mi/HVHtSfW7qg+UnRJPIwQnM3M7MCLnTTiO1J54+A7T8kmKXLb7xxBuOPYhPH/1Lwm/aDukJvvK0MVoXvjErW3YW303XG+6pctbLktCOeBeujbA3QTNcx0LcwbcHinUeGsllbF0bTmdYlo9EDU3U7IeaNP6ONjGVOWqnZaJurQ7/ADDxI7Quk4jXRssxujRoANFi4pjLKeMQssA1uUW5IIrscDyQXEc1lbc3sdCMI442zpUWJstYKSGZpO9cvosVlNmNu8n0QG3J8kZ4Dg1W8h8wDG8PW8kSi48hDJCXAY07b7lFV7rXsp4I8jcoPeSsuZwLuJUGT/BE4Ac+9eDlI8dij6PtUWhkfRW13qGuw2KduV7Q4cHtv71aStaSlQM51jP0dgkup3Ze3I/VvgexW9hvo9bM7pqq5aw2DWnqyOvuJ7QjmqpyWEbrkAnl2rfp42sa1jLWAFrLTgcpy0sxdSlBbDoqdsbQxga1oFgGiwA5AJxFk3Mo55ToAt+kw2TZh/YXlWyryKC2cqktdZdezXctp+FSNF3FoHM2T4cGzave1o4vcI22/eeR7gVz3jknujcmmtgVLBwWXtC0dF4o7qxQQA3mjeQDozPJ1uwXsG+KE6jFIpDZzW5b7jG0iyajTJLHKQCuSx70XVApTuij8GlvwKrvw2lNjYtP4JLDycCr+4iHxp+AcITLIi+xY3uayNzy9zg1req4uPhbTTetOTYCpHqHwsfgUa0VyxuPJZ2GZ+gNvvn4ojyngsXAaKakY5j43izr36N1jfnZW3YyAqJJt2STVF+x4e9JY8FnfbY7Ap4q2R26Nx8FHSyVlkB17WWjD1RZZpxGNmj3Na7eRfUJv21B+0b5qqVsoy6nskak1nBUnxEdqrfbMP7Rvml+1oT/AJjfNJNohCU4+GSWPFVayQgZTqD7uakjrI3eu3zSyujO97fMKeo2QWpWgarad0Zue3UEcFepa+YwOgYdCcxHEbiB7vJS4vk6MkOBDewEE25KajwkGMhrwXPaDE9ugDt7DzB3eKnCSTQ5QbTMCmn6J26x7QdES7NYtFEXud1XZOqSdOdihP7XBJjnb1mktdcatI0ITJQx3oO0PYVqlC1SZmhPTJNo1Mex8G7r37u1XNk4xXzCNrSABeQ7wxvfxQqzD3FwaG5rkADiSu47K4NHQUzWBoD3DNIe0uPZdUusaNVvPJXwjTwbC4KYdRouBbMRc+avSVoCHK/GmQ3zHKOJQnje20bG9Ql7icoy7geaoqUjS9MOdjokldmGm5MiiO+2p+CAMC2za8sjlBZawLj6J/JdBpqwO1aQeYN0nFp7gpRkvpJZIlXkPYrMkiq2TBMcxquQMCqwn5K412vikFlXat5ipHPa0mzml+U2IZfrG/Z/2o9kq0S0sbwSdXt1uSLOItrqtWvLXxPjdqHMcw9xFkJfR3JlgkhO+Kcg9x7fcVp6arMXVp0guzXUb/mng/3ZNf8A3qtrZiPBy8m5f7v/ANJUWBwap2nme7q3BOgt1n9w/ILLrp5c36XOHb7SAtdryOq7Ls5hdJRC8Mbc9tZJOvIe4n0e4WWX9J1CayBsrADJDmOg6zojbMOdrA+a58uN2dSOZaqSpHLcOgdPKyFpAL3BovoAToL+K29oNiqijhM8mrRvy70IiUtcHC4IOhBsQRqCOd7LqtNtozEqN1JVECUty5jo2bS1+TuSklGtwyyyftZyo1TD97yH5qSGZryGjNcmw03nzWliWyxisQTq4NHiUQ0GFwxWApml9gWvdKW68STf5I+hkO9lMzDMInhkEpjz2BsM7mWJ9a4G+1/NFdPitQPVmb+7OXfFYdbNVhrngWa02NpBp471kTYhUH1rfzT+arcfbE5yk+A7j2kkabF8gP42Md8ApP8AFjT1Xmndpe0sWUrnrDO8+lf+MlXYmz7rsBH4cx8SUbLyFN8oPIcUp3amlpnc4pSw/FR1DaCT9ZHVRf8AjnL2jusgKqnPokgkHUtAFuWi9FUvG5zh3OIUvBKON+HQR1GxtFLd0VdI0n1Zgwnu01WPV7ATt/V1UTv3w6O/jYrHqMdnafSBHB7Gu08rrRfi9ZAGmWmc0OF23EkOYb9EWyMo15KE+yVczcGP/wDHI0/GyyqrCaqP04ZBz6JxHmBZF1PtUHfrIXt7ntf8QCr8OPQHdK5h4OBHvFwn3GuULTfEjmZcRp7iEjpCuq/WI5vXgl5PDHn36qrPgNM7V9K0c4ZHR+4G3uR34+RPFPwcyLyjXYXFMwNK86tBfEfw+sz33HitEbDUU3ozy07uEjBM3zOQf+5Qw7Cy0s8c0M8MzWvBdYmN+T1tCC09W+5xUpuGSLRGGqEkzP8ApAowHsqgP1gySW/asGjvFv8AxQ1Szi9ibI627YPqzhwlY4d+75lc4KeCblBNizQUZ0jouweHOlqGvGrIzmcewHsC6FjeLiJpJ7ATouUbC7XigEkT2ksec1272utby0Um0O2gm6sTTY7y/TTkFHJCU5F2HJGEPuVcf2jfUuuA5rQeqOPMrI+vHkpmYsxws5tu7VRyTRHUW+CuUElsZnkcnbHtxTsIWns7j0lK/NHJ3sffKfyWI9rDuUJaBuKTjaHGdO0dzwTa2GcAOcGv+6SLE8j2rbdNpovnhk1u1EWA7aTU3VcRIzg/eO5yoeJ+DTHOv3HYRUW0CuR1Frd+qBMO26o5B1ndG78e7wK3qfFYpNWyNcCPVcCqnFrk0RcZcMJpJ7ghCuEP+r172HRs7dOHSN/s+akmxEjUFUK+obPa1w9pDmuYL5XDcbKWOWmVkM2PVGg/Y5OcsjA8QdKwdIMsg0dpo/8AE3v4di1rXXTi9S2OQ006ZHnK8pei5ryNSFR89M2unHrO8HlTs2ymHrv9q/xWsIaR3o08Q5v0TZ6GiaLudTtP3WAuPxWByR1kr8AjW2mcXsBzEkuAFgSdbiyZFSzN1DHfBEkdfSxmwzEf7bQ34qNm0bWNexsDHZjo+UlzmjgOxLU62ROj1JVyOYGyZgGuDhuduO7iERQYhFO0sBs624ixBQW3EXghwsCN2g+ary1T3P6S9nXubafBR0ticEHmMTxMpr7pC3K5o1uQfS05IRjDSAf73rehp4nNDi7eAVn4pTxsAcw9oBHG6claM8dmNpmAHRPrpMrCRvOg8VHQOuTyWozZurq2B8MTi256129Y9oAvf3KtRZdGUb3dApcjcCnRuPNEL9j65u+F/su/JRO2fqm72Ed+YfJWOfsuSh4kB02fPfK61/uniizF8aM8LY56iWbLq11nNLdLNFiNbJ4wupHqn2k5uGVP3HHu1UJSUq+wlhim3fIK9C0jR5J5xuSUsOZwabDmboyjwetPowzH91hPyV2DZbE37qWbvcxrf+VlYpvwVvBj/kv7BkbN5iLOiI4ufb3LXpNnJwbtq4ouTZ3C3gDYokp/o+xM6vEUQ4zTMFvZBWjBsS2PWoxCAcRBGJT52+Sa1eSqWPGuJf0YtLhz2frK+nd29dgJ822K1aenbYdHKyQG/SdGHZWsbq51zoOwcdVpRwYRT+kZah3+5lY0+DbFYu0u04ewxU8XRMNrhjTd1twJ7G8vFVy0R/I4xlJ0rr7lUlry4uYHsNw4OF22PFUm7P4aXEyWgba4Lj1L33A9m/ctCsxERRBrd1gbcTbW/fdDEmJEjcAL6ZtVGOrHVP8AJJRWZ01+DdGz2Df6mHzP5Jv+GsFP/q4h4kfJYIxM/g9kJDiRP3PYaru8yX6f9zZfsjhB3VsH9RRHYvDDuroB/NCyfr3FrD/D/wBpprfws9hPvMf6e/ZtN2Bw47sQh8JWKZv0c4f/AK+Pwmj/ADQ6av8AAz2AlFT/ALcf9MJd0P0+XsK4vozw/wD1bXfz2fIq9F9GWH/tWH+c0/NA3TN/ZxeMaYZWn/Jh8Ygl3R/Al7OiM+jOh7DGe94PzVyn2Chj/VmMd1vkVy4Ss/YQf07fNeM0f+nh9g/mn3A+DNHXBsrJ2SNPhdKNmKlvovaByjK5LFXNZq2GMfu5m/Aqd+PvItlA/mTf/tLWhPpMns6j9hVgIImZob7nDz1W7SfWG+mxruLmPAPkVxKLaCQbh5TTD4PVuXaR7AAS7ONbCefK3tF80mvdZTjkrgpydJL9x3HpPwH3Ly4C7a2qOvTTeEjgPDVeVneZV8T7gy6YnikDyug0ux0DfSu7vWnBg0Ee6NviLqhyNWpHLcr+B8ikEbj2E+BXXDEwC2RvshVqiNgGjWjuaFFzaGnfg5h9Tl+472SrNPgkryM1mDtu658gj3DoGyy5XC4vbLcgW7x+SXaDFYqXSngbGb2u5wkPnYK6MG1bM089Okihg+y/SXM07oo2sJzZACSBoGg79bIPGrzmJcA+wNja1963sJxJ9TN+mu8a6B5aqWJ14e4gMDWg2DQdAB4JOk6RFXyyzhAa4lrb3JsFoUcVRTlwOjcxc3quDhc33gjRYArsnott4rRptsZGtLHtDxawzNBLeFiSbKNMkmEUGPVDPRe8d08jfjdatLtLiFrtdKRxE7H/ABC5zNjz3cu6w+CKdlaxwiJ4uvbfayjK1w2Sik+UgnG1WIj9r5wH5Lx2vxEdkv8A8I+AVZuJO4K02vPBQ1S9k9Mf4kMm2GIHf0o/iaP+LVTm2lrH+k+Txc8/MLWFYD2e5OzNPq+5Ret+RpwXgGpK6R3pOf7H53TOkB35j33+SJnUrHdirSYa1QcX5LFOPgx2StG4W/hTnVXP3FX34ZzVOppchsoNUTU7MzF6TpQOsWni0fmvUMfRsDGkc7t1J4kntWuBdqgcyyUpPgcVvYyNubQ29kKV1GLatHsBPphqr7m6JE0zGdSM+432AojQxH/LZ7AWrJGoXMQFmacMg/ZM9kL32RAf8tvgtEMUjYwi2FmT9hwH1PJzh8CmnZyE+qfCR4/+y3mRhTCJO37HYMHZqLg/+q/8007Mxfj/AKrkWCNPEIRql7CwMdswzjJ/UUT9mm/ekHiD8kc9CFWnhCeqXsLBCn2dyuDg95sb2IaR46JZ9nAWm5dmL82bT0bejb5oxpoArxpAQroxk97KJ5Ec1/w2f2jv6YXl0E0beC8paJ+yOu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7" descr="data:image/jpeg;base64,/9j/4AAQSkZJRgABAQAAAQABAAD/2wCEAAkGBxIQEhUQEhQUFRUWEBQQEhUQDxUQFA8QFBQWFhQUFBUYHCggGBolHBQUITEhJSkrLi4uFx8zODMsNygtLisBCgoKDg0OGhAQGywkHyQsLCwsLCwsLCwsLCwsLCwsLCwsLCwsLCwsLCwsLCwsLCwsLCwsLCwsLCwsLCwsLCwsLP/AABEIAK4BIgMBIgACEQEDEQH/xAAcAAABBQEBAQAAAAAAAAAAAAAGAQIDBAUHAAj/xABGEAABAwIDBAYGBggGAQUAAAABAAIDBBEFEiEGMVFhEyJBcYGRMkKSobHBBxQVUmLRIzNTcoKDk/AWQ1RjsuFzRKKjwtL/xAAaAQACAwEBAAAAAAAAAAAAAAAAAQIDBAUG/8QAKxEAAgIBAwQBAwQDAQAAAAAAAAECEQMSITEEE0FRFCJhcRVCUpGhsfAy/9oADAMBAAIRAxEAPwD0W8LTLVlxekO9bOVR6fhjzciRNTnNTo2p5atBUVLJQ2+9SAJzQEBZWkiuoH05Wg5qbZFhZndEU0AhaQamyQghFgZxXmNU7oEwwFRI6UMLFG6FSFjgkD0C0tcEBiUZpgrqTKgNTRlyMczVpUUtQXNF1pzMWRK21+9UZYKrRow5LdGsNo5GRhh9G1lznaSTNO53HVE2KOtHdB2JSZiDyVPTSuLTLuoilNNEmCOtM3vsuj9GbDTsXM8LdaVh/EF2CmbdjTyC1wlRnkjGfCPu+5QPpWHe0eSIzEOChfGOCtU4+iFMGpMOiPqhV34LCexExomlRHDwnqgFMGJNnoT2KtJs0zsJ80XmjaonUA4+9L6A3Ax+zXBygfgEg9ZGr6E8VC+jd/YS0wfkepgS7B5RwUTsPlHqo1fTuCjMR4KPaT4HrYEvhe3e0r0MpBBBO8dqLamG4IshGduVxHNVZMdE4ys6hgkuaIHktAIQ2YxHqhpRbE6+q5klTN9OkyItXlMWryiBUi9Id63WhYUfpDvRA1mg7l1On4ZgzcoWNqcWpY2p9loKSoWrykJXkANy6JMqkunNGiTQEAZZK4KbKmlqVAVCEmVWDEkDEtwK5YmuhVstTSErGUXUyhewhaZCie1OwMmR6ypXXJRFNECsOrhyuUcm8SUK1GdXtvGRyQNMezgUc1J6hHJA1RvPesfT7OSNmfdJnqZ1ntPBwPvXZ8LN4mnkFxMFdm2cfmp2HkPgtRlZfITC1TEJC1SIEBamEKctTS1MClJomXurE7FCWp0A0tTHBPJKjdIlQEbmqMsCmc9RlyBkEsYsgTHo8sp5o/Lgg7ayGzg7wUWNckeCy6I0wavDhlKAcHfrZbVPMWOuFgyr6js4Ep4aDxeWE3FtB3Lypor7UjQZ6Q/e+aJY2aDuQ16/8XzRRDuHcup03DOXm8CtZZesn2XrLTRSVnRpuRW7LxCVBZXaxPYNFJlTWBFANypCFKmkJDIiF6yksmpCIyE0hSlMISoZE5qic1TkJhCVBZVkasfEWWN1uvasvE2aJOOw4vcGKiJxJtuQbiDLSOHNdAtvQNjjbSlZcaqTNWR3FGcuvbEyZqZvcPguQhdU+jqW9PbhorylhSQmkKVNIUiDIyE0hTWSEJiKr2JrolYeEhagdlN0ahkiurzgonBAFF0Si6JXXBRPCVjKTo9UO7Xw9S/Agoqc1Y20cOaJ3cUMEDWx2GuqagRNNr6336BdSl+jOUC4kB07Wf8Aa5fsNW9DWxO4uLT4hfT1NPmYHcQuN1s5RyVdKjoY8jhjTS8nJD9H1T+HyK8uvdIF5Yvkz9/4LPky/j/s4070j+980UQHqjuQs49Y/vfNE9MeqO5ej6byc3N4JwlSBKFrKDy9ZeS2QMSyYwKRMHagBUhCVeKQDbJpCemlIBhCaQnlNKQERTSFIUwpAROCo4gy7Sr5VWrb1T3IAFZjYoP2jbaXwRlUjXxQltQ2z2lY1tM1veJhLpP0Yy3jc3gSubo8+i6TrPbz+SuKmdFsvZU8hJZSIMZZJZPSWTEQyBIVJIFGEARuCicFO4KJwQMgcFE4KdwUbghgQOCo4nFmYRyWi4KCoZdp7khnLY5OilDh6sl/IruOEbX5oG2ve3yXEcZjyzPHO6MdkakOjDVh6vBHJTfg29Pl07UHTtqZOHvXlmfVikWHsYvRq7s/+RVfvPeiak9EdyF5N570TUZ6g7l2em5Zy83CLQTgmhKtZmFSpF66Bipg3pyZfVADl4rxSIGIkKVIogNSFKU0oAaQmFSFMKQiJyrzblZcq8qABeuFie9CO1TTdpI0RniAs4oc20b+jYeY+axz2yGyO8APKMfo0ktO4cQPmg4ol2Bly1Q5hWlTOxWSFOCv4fQh3WebN+KHJJWwjBydIzQ1PNO4C5FhxOiIDUwRaCyzsTnEwyt3Kl5/Rph0n8jHLgdyYFWNO6M71M2QW3qUMyf/AK2K8nTNP6d0KVG5PumlXmchcoypnBRkIAhconhWCFG4JDObbXQ5Zr8QtDYYZn25pduYLZXc/iqOx1Vkm71RnX0MvwP6kdfY0WHcvKk2tFvBeXG3OxsY0p1PeiXDz1G9yGJN571oUuJgWbY+S7nTtJuzh5uEEYSrHGKNVkVS2qnwZk0y9deuqfT80hqeadDLt0wnVVvrCT6xqlQFu69dVvrCXpwlQFi6RQicLxlCQEhKbdMMoSZwkA8ppTc4XrpCEcoJVOopAgAcxVvWQ3tYLwNPAhFeLs7UK7Sa055H5rLmX1pmvE/oaAta2y8mWpYb23/BZKfG8tII0I3Kwgd4o5Q46u0AudVSxzazozlad2gHFcmhx6dmoeUXbLbMVFd+nmJjj3glvWkPIHsWfKm/wa+mlGKqtwpo6+aoy2DW3+8d3gtSOTontGcOuOtbTyCpQ7K21bLI23cbhR1ey8jiHMqCHDdmaCPFVNLwaIOW+oIKimEgKHpoyxxuijBontYBJYutYlu481DW4YCb/EKDGD7pOVlDJMRvW+ylbbK6xCqVWFscC3ePIhWY8zhs+CnLgU91szHNRzTTUcws7F9mKgXdTy5h91+hHcUGVtZUwuyyBzD+IaHuPatUcsZcGOWKUeToRn5jzUb6m3aPNc3OMy/eKacXlPrKWohpCXa92eO/ihTCpMsjTzWxhWDV2ID9FG5ze1zrMZ7R3+C3qP6K64kFz4Wa39Iv+ASktS2JRelmnHPoO4JFtM2BmAA+sM3W/Vu/NIud8afo3fKgZEh1KtwVbQLEe5Zss4uVC6saN5WqGRwdozSgpLc3hWR8Pcq9TVXN2nRZH11nEKGrxiOEB7usL6gHero9TO/BW8MUavTv7HKzTVYt1yCe9CFTtmwus1jWt36638lk4ntWZMoYxrSCbkE6hX92VFWlHTW1rOPvXumaTe5XFn4jLcnMd/FXKHaWeI+lmHByO9L0GhHYWyjikE3NDuB4qKmMSbuwjgQtHMqn1VPdE1hVcmoZuaQTc1m5kmZHyl6F2PuX3yOTTK5VBKeKey7k31UfQnha8k/SuCX6w5VnSEb0nSlP5MA7Mi/HVHtSfW7qg+UnRJPIwQnM3M7MCLnTTiO1J54+A7T8kmKXLb7xxBuOPYhPH/1Lwm/aDukJvvK0MVoXvjErW3YW303XG+6pctbLktCOeBeujbA3QTNcx0LcwbcHinUeGsllbF0bTmdYlo9EDU3U7IeaNP6ONjGVOWqnZaJurQ7/ADDxI7Quk4jXRssxujRoANFi4pjLKeMQssA1uUW5IIrscDyQXEc1lbc3sdCMI442zpUWJstYKSGZpO9cvosVlNmNu8n0QG3J8kZ4Dg1W8h8wDG8PW8kSi48hDJCXAY07b7lFV7rXsp4I8jcoPeSsuZwLuJUGT/BE4Ac+9eDlI8dij6PtUWhkfRW13qGuw2KduV7Q4cHtv71aStaSlQM51jP0dgkup3Ze3I/VvgexW9hvo9bM7pqq5aw2DWnqyOvuJ7QjmqpyWEbrkAnl2rfp42sa1jLWAFrLTgcpy0sxdSlBbDoqdsbQxga1oFgGiwA5AJxFk3Mo55ToAt+kw2TZh/YXlWyryKC2cqktdZdezXctp+FSNF3FoHM2T4cGzave1o4vcI22/eeR7gVz3jknujcmmtgVLBwWXtC0dF4o7qxQQA3mjeQDozPJ1uwXsG+KE6jFIpDZzW5b7jG0iyajTJLHKQCuSx70XVApTuij8GlvwKrvw2lNjYtP4JLDycCr+4iHxp+AcITLIi+xY3uayNzy9zg1req4uPhbTTetOTYCpHqHwsfgUa0VyxuPJZ2GZ+gNvvn4ojyngsXAaKakY5j43izr36N1jfnZW3YyAqJJt2STVF+x4e9JY8FnfbY7Ap4q2R26Nx8FHSyVlkB17WWjD1RZZpxGNmj3Na7eRfUJv21B+0b5qqVsoy6nskak1nBUnxEdqrfbMP7Rvml+1oT/AJjfNJNohCU4+GSWPFVayQgZTqD7uakjrI3eu3zSyujO97fMKeo2QWpWgarad0Zue3UEcFepa+YwOgYdCcxHEbiB7vJS4vk6MkOBDewEE25KajwkGMhrwXPaDE9ugDt7DzB3eKnCSTQ5QbTMCmn6J26x7QdES7NYtFEXud1XZOqSdOdihP7XBJjnb1mktdcatI0ITJQx3oO0PYVqlC1SZmhPTJNo1Mex8G7r37u1XNk4xXzCNrSABeQ7wxvfxQqzD3FwaG5rkADiSu47K4NHQUzWBoD3DNIe0uPZdUusaNVvPJXwjTwbC4KYdRouBbMRc+avSVoCHK/GmQ3zHKOJQnje20bG9Ql7icoy7geaoqUjS9MOdjokldmGm5MiiO+2p+CAMC2za8sjlBZawLj6J/JdBpqwO1aQeYN0nFp7gpRkvpJZIlXkPYrMkiq2TBMcxquQMCqwn5K412vikFlXat5ipHPa0mzml+U2IZfrG/Z/2o9kq0S0sbwSdXt1uSLOItrqtWvLXxPjdqHMcw9xFkJfR3JlgkhO+Kcg9x7fcVp6arMXVp0guzXUb/mng/3ZNf8A3qtrZiPBy8m5f7v/ANJUWBwap2nme7q3BOgt1n9w/ILLrp5c36XOHb7SAtdryOq7Ls5hdJRC8Mbc9tZJOvIe4n0e4WWX9J1CayBsrADJDmOg6zojbMOdrA+a58uN2dSOZaqSpHLcOgdPKyFpAL3BovoAToL+K29oNiqijhM8mrRvy70IiUtcHC4IOhBsQRqCOd7LqtNtozEqN1JVECUty5jo2bS1+TuSklGtwyyyftZyo1TD97yH5qSGZryGjNcmw03nzWliWyxisQTq4NHiUQ0GFwxWApml9gWvdKW68STf5I+hkO9lMzDMInhkEpjz2BsM7mWJ9a4G+1/NFdPitQPVmb+7OXfFYdbNVhrngWa02NpBp471kTYhUH1rfzT+arcfbE5yk+A7j2kkabF8gP42Md8ApP8AFjT1Xmndpe0sWUrnrDO8+lf+MlXYmz7rsBH4cx8SUbLyFN8oPIcUp3amlpnc4pSw/FR1DaCT9ZHVRf8AjnL2jusgKqnPokgkHUtAFuWi9FUvG5zh3OIUvBKON+HQR1GxtFLd0VdI0n1Zgwnu01WPV7ATt/V1UTv3w6O/jYrHqMdnafSBHB7Gu08rrRfi9ZAGmWmc0OF23EkOYb9EWyMo15KE+yVczcGP/wDHI0/GyyqrCaqP04ZBz6JxHmBZF1PtUHfrIXt7ntf8QCr8OPQHdK5h4OBHvFwn3GuULTfEjmZcRp7iEjpCuq/WI5vXgl5PDHn36qrPgNM7V9K0c4ZHR+4G3uR34+RPFPwcyLyjXYXFMwNK86tBfEfw+sz33HitEbDUU3ozy07uEjBM3zOQf+5Qw7Cy0s8c0M8MzWvBdYmN+T1tCC09W+5xUpuGSLRGGqEkzP8ApAowHsqgP1gySW/asGjvFv8AxQ1Szi9ibI627YPqzhwlY4d+75lc4KeCblBNizQUZ0jouweHOlqGvGrIzmcewHsC6FjeLiJpJ7ATouUbC7XigEkT2ksec1272utby0Um0O2gm6sTTY7y/TTkFHJCU5F2HJGEPuVcf2jfUuuA5rQeqOPMrI+vHkpmYsxws5tu7VRyTRHUW+CuUElsZnkcnbHtxTsIWns7j0lK/NHJ3sffKfyWI9rDuUJaBuKTjaHGdO0dzwTa2GcAOcGv+6SLE8j2rbdNpovnhk1u1EWA7aTU3VcRIzg/eO5yoeJ+DTHOv3HYRUW0CuR1Frd+qBMO26o5B1ndG78e7wK3qfFYpNWyNcCPVcCqnFrk0RcZcMJpJ7ghCuEP+r172HRs7dOHSN/s+akmxEjUFUK+obPa1w9pDmuYL5XDcbKWOWmVkM2PVGg/Y5OcsjA8QdKwdIMsg0dpo/8AE3v4di1rXXTi9S2OQ006ZHnK8pei5ryNSFR89M2unHrO8HlTs2ymHrv9q/xWsIaR3o08Q5v0TZ6GiaLudTtP3WAuPxWByR1kr8AjW2mcXsBzEkuAFgSdbiyZFSzN1DHfBEkdfSxmwzEf7bQ34qNm0bWNexsDHZjo+UlzmjgOxLU62ROj1JVyOYGyZgGuDhuduO7iERQYhFO0sBs624ixBQW3EXghwsCN2g+ary1T3P6S9nXubafBR0ticEHmMTxMpr7pC3K5o1uQfS05IRjDSAf73rehp4nNDi7eAVn4pTxsAcw9oBHG6claM8dmNpmAHRPrpMrCRvOg8VHQOuTyWozZurq2B8MTi256129Y9oAvf3KtRZdGUb3dApcjcCnRuPNEL9j65u+F/su/JRO2fqm72Ed+YfJWOfsuSh4kB02fPfK61/uniizF8aM8LY56iWbLq11nNLdLNFiNbJ4wupHqn2k5uGVP3HHu1UJSUq+wlhim3fIK9C0jR5J5xuSUsOZwabDmboyjwetPowzH91hPyV2DZbE37qWbvcxrf+VlYpvwVvBj/kv7BkbN5iLOiI4ufb3LXpNnJwbtq4ouTZ3C3gDYokp/o+xM6vEUQ4zTMFvZBWjBsS2PWoxCAcRBGJT52+Sa1eSqWPGuJf0YtLhz2frK+nd29dgJ822K1aenbYdHKyQG/SdGHZWsbq51zoOwcdVpRwYRT+kZah3+5lY0+DbFYu0u04ewxU8XRMNrhjTd1twJ7G8vFVy0R/I4xlJ0rr7lUlry4uYHsNw4OF22PFUm7P4aXEyWgba4Lj1L33A9m/ctCsxERRBrd1gbcTbW/fdDEmJEjcAL6ZtVGOrHVP8AJJRWZ01+DdGz2Df6mHzP5Jv+GsFP/q4h4kfJYIxM/g9kJDiRP3PYaru8yX6f9zZfsjhB3VsH9RRHYvDDuroB/NCyfr3FrD/D/wBpprfws9hPvMf6e/ZtN2Bw47sQh8JWKZv0c4f/AK+Pwmj/ADQ6av8AAz2AlFT/ALcf9MJd0P0+XsK4vozw/wD1bXfz2fIq9F9GWH/tWH+c0/NA3TN/ZxeMaYZWn/Jh8Ygl3R/Al7OiM+jOh7DGe94PzVyn2Chj/VmMd1vkVy4Ss/YQf07fNeM0f+nh9g/mn3A+DNHXBsrJ2SNPhdKNmKlvovaByjK5LFXNZq2GMfu5m/Aqd+PvItlA/mTf/tLWhPpMns6j9hVgIImZob7nDz1W7SfWG+mxruLmPAPkVxKLaCQbh5TTD4PVuXaR7AAS7ONbCefK3tF80mvdZTjkrgpydJL9x3HpPwH3Ly4C7a2qOvTTeEjgPDVeVneZV8T7gy6YnikDyug0ux0DfSu7vWnBg0Ee6NviLqhyNWpHLcr+B8ikEbj2E+BXXDEwC2RvshVqiNgGjWjuaFFzaGnfg5h9Tl+472SrNPgkryM1mDtu658gj3DoGyy5XC4vbLcgW7x+SXaDFYqXSngbGb2u5wkPnYK6MG1bM089Okihg+y/SXM07oo2sJzZACSBoGg79bIPGrzmJcA+wNja1963sJxJ9TN+mu8a6B5aqWJ14e4gMDWg2DQdAB4JOk6RFXyyzhAa4lrb3JsFoUcVRTlwOjcxc3quDhc33gjRYArsnott4rRptsZGtLHtDxawzNBLeFiSbKNMkmEUGPVDPRe8d08jfjdatLtLiFrtdKRxE7H/ABC5zNjz3cu6w+CKdlaxwiJ4uvbfayjK1w2Sik+UgnG1WIj9r5wH5Lx2vxEdkv8A8I+AVZuJO4K02vPBQ1S9k9Mf4kMm2GIHf0o/iaP+LVTm2lrH+k+Txc8/MLWFYD2e5OzNPq+5Ret+RpwXgGpK6R3pOf7H53TOkB35j33+SJnUrHdirSYa1QcX5LFOPgx2StG4W/hTnVXP3FX34ZzVOppchsoNUTU7MzF6TpQOsWni0fmvUMfRsDGkc7t1J4kntWuBdqgcyyUpPgcVvYyNubQ29kKV1GLatHsBPphqr7m6JE0zGdSM+432AojQxH/LZ7AWrJGoXMQFmacMg/ZM9kL32RAf8tvgtEMUjYwi2FmT9hwH1PJzh8CmnZyE+qfCR4/+y3mRhTCJO37HYMHZqLg/+q/8007Mxfj/AKrkWCNPEIRql7CwMdswzjJ/UUT9mm/ekHiD8kc9CFWnhCeqXsLBCn2dyuDg95sb2IaR46JZ9nAWm5dmL82bT0bejb5oxpoArxpAQroxk97KJ5Ec1/w2f2jv6YXl0E0beC8paJ+yOuJ//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9" name="Diagram 8"/>
          <p:cNvGraphicFramePr/>
          <p:nvPr>
            <p:extLst>
              <p:ext uri="{D42A27DB-BD31-4B8C-83A1-F6EECF244321}">
                <p14:modId xmlns:p14="http://schemas.microsoft.com/office/powerpoint/2010/main" val="258789745"/>
              </p:ext>
            </p:extLst>
          </p:nvPr>
        </p:nvGraphicFramePr>
        <p:xfrm>
          <a:off x="4066032" y="980727"/>
          <a:ext cx="3624064" cy="332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627784" y="1052736"/>
            <a:ext cx="1150215" cy="3328144"/>
            <a:chOff x="443" y="0"/>
            <a:chExt cx="1150215" cy="3328144"/>
          </a:xfrm>
        </p:grpSpPr>
        <p:sp>
          <p:nvSpPr>
            <p:cNvPr id="14" name="Flowchart: Manual Operation 13"/>
            <p:cNvSpPr/>
            <p:nvPr/>
          </p:nvSpPr>
          <p:spPr>
            <a:xfrm rot="16200000">
              <a:off x="-1088521" y="1088964"/>
              <a:ext cx="3328144" cy="1150215"/>
            </a:xfrm>
            <a:prstGeom prst="flowChartManualOperati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lowchart: Manual Operation 4"/>
            <p:cNvSpPr/>
            <p:nvPr/>
          </p:nvSpPr>
          <p:spPr>
            <a:xfrm rot="21600000">
              <a:off x="443" y="665629"/>
              <a:ext cx="1150215" cy="1996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0" tIns="0" rIns="100118" bIns="0" numCol="1" spcCol="1270" anchor="t" anchorCtr="0">
              <a:noAutofit/>
            </a:bodyPr>
            <a:lstStyle/>
            <a:p>
              <a:pPr lvl="0" algn="l" defTabSz="711200">
                <a:lnSpc>
                  <a:spcPct val="90000"/>
                </a:lnSpc>
                <a:spcBef>
                  <a:spcPct val="0"/>
                </a:spcBef>
                <a:spcAft>
                  <a:spcPct val="35000"/>
                </a:spcAft>
              </a:pPr>
              <a:r>
                <a:rPr lang="en-GB" sz="1600" kern="1200" dirty="0" smtClean="0"/>
                <a:t>Patient profile</a:t>
              </a:r>
              <a:endParaRPr lang="en-GB" sz="1600" kern="1200" dirty="0"/>
            </a:p>
            <a:p>
              <a:pPr marL="114300" lvl="1" indent="-114300" algn="l" defTabSz="533400">
                <a:lnSpc>
                  <a:spcPct val="90000"/>
                </a:lnSpc>
                <a:spcBef>
                  <a:spcPct val="0"/>
                </a:spcBef>
                <a:spcAft>
                  <a:spcPct val="15000"/>
                </a:spcAft>
                <a:buChar char="••"/>
              </a:pPr>
              <a:r>
                <a:rPr lang="en-GB" sz="1200" kern="1200" dirty="0" smtClean="0"/>
                <a:t>65 years old</a:t>
              </a:r>
              <a:endParaRPr lang="en-GB" sz="1200" kern="1200" dirty="0"/>
            </a:p>
          </p:txBody>
        </p:sp>
      </p:grpSp>
      <p:graphicFrame>
        <p:nvGraphicFramePr>
          <p:cNvPr id="20" name="Diagram 19"/>
          <p:cNvGraphicFramePr/>
          <p:nvPr>
            <p:extLst>
              <p:ext uri="{D42A27DB-BD31-4B8C-83A1-F6EECF244321}">
                <p14:modId xmlns:p14="http://schemas.microsoft.com/office/powerpoint/2010/main" val="1544610816"/>
              </p:ext>
            </p:extLst>
          </p:nvPr>
        </p:nvGraphicFramePr>
        <p:xfrm>
          <a:off x="57812" y="1700808"/>
          <a:ext cx="1694185" cy="129614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Plus 9"/>
          <p:cNvSpPr/>
          <p:nvPr/>
        </p:nvSpPr>
        <p:spPr>
          <a:xfrm>
            <a:off x="1900880" y="1772816"/>
            <a:ext cx="457200" cy="50405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Equal 2"/>
          <p:cNvSpPr/>
          <p:nvPr/>
        </p:nvSpPr>
        <p:spPr>
          <a:xfrm>
            <a:off x="4619624" y="4519905"/>
            <a:ext cx="768848" cy="64807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Box 3"/>
          <p:cNvSpPr txBox="1"/>
          <p:nvPr/>
        </p:nvSpPr>
        <p:spPr>
          <a:xfrm>
            <a:off x="1475656" y="5661248"/>
            <a:ext cx="6984776" cy="369332"/>
          </a:xfrm>
          <a:prstGeom prst="rect">
            <a:avLst/>
          </a:prstGeom>
          <a:noFill/>
          <a:ln>
            <a:solidFill>
              <a:schemeClr val="tx1"/>
            </a:solidFill>
          </a:ln>
        </p:spPr>
        <p:txBody>
          <a:bodyPr wrap="square" rtlCol="0">
            <a:spAutoFit/>
          </a:bodyPr>
          <a:lstStyle/>
          <a:p>
            <a:r>
              <a:rPr lang="en-GB" b="1" dirty="0" smtClean="0"/>
              <a:t>Possible neuropathic complications of Type 2 diabetes (</a:t>
            </a:r>
            <a:r>
              <a:rPr lang="en-GB" b="1" dirty="0" err="1" smtClean="0"/>
              <a:t>Gastroparesis</a:t>
            </a:r>
            <a:r>
              <a:rPr lang="en-GB" b="1" dirty="0" smtClean="0"/>
              <a:t>)</a:t>
            </a:r>
            <a:endParaRPr lang="en-GB" b="1" dirty="0"/>
          </a:p>
        </p:txBody>
      </p:sp>
    </p:spTree>
    <p:extLst>
      <p:ext uri="{BB962C8B-B14F-4D97-AF65-F5344CB8AC3E}">
        <p14:creationId xmlns:p14="http://schemas.microsoft.com/office/powerpoint/2010/main" val="3915374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adesimone\Documents\ck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111" y="1578597"/>
            <a:ext cx="6185223" cy="4455520"/>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7503" y="274638"/>
            <a:ext cx="8352929" cy="1066130"/>
          </a:xfrm>
        </p:spPr>
        <p:txBody>
          <a:bodyPr>
            <a:noAutofit/>
          </a:bodyPr>
          <a:lstStyle/>
          <a:p>
            <a:r>
              <a:rPr lang="en-GB" sz="2000" b="1" dirty="0" smtClean="0"/>
              <a:t>Question: what are the symptoms of </a:t>
            </a:r>
            <a:r>
              <a:rPr lang="en-GB" sz="2000" b="1" dirty="0" err="1" smtClean="0"/>
              <a:t>gastroparesis</a:t>
            </a:r>
            <a:r>
              <a:rPr lang="en-GB" sz="2000" b="1" dirty="0" smtClean="0"/>
              <a:t>? What other conditions present these symptoms?</a:t>
            </a:r>
            <a:r>
              <a:rPr lang="en-GB" sz="2000" dirty="0" smtClean="0"/>
              <a:t/>
            </a:r>
            <a:br>
              <a:rPr lang="en-GB" sz="2000" dirty="0" smtClean="0"/>
            </a:br>
            <a:r>
              <a:rPr lang="en-GB" sz="2000" dirty="0" smtClean="0"/>
              <a:t>Consult CKS on type 2 Diabetes for guidance on diagnosing </a:t>
            </a:r>
            <a:r>
              <a:rPr lang="en-GB" sz="2000" dirty="0" err="1" smtClean="0"/>
              <a:t>gastroparesis</a:t>
            </a:r>
            <a:endParaRPr lang="en-GB" sz="2000" dirty="0"/>
          </a:p>
        </p:txBody>
      </p:sp>
      <p:sp>
        <p:nvSpPr>
          <p:cNvPr id="4" name="Oval Callout 3"/>
          <p:cNvSpPr/>
          <p:nvPr/>
        </p:nvSpPr>
        <p:spPr>
          <a:xfrm>
            <a:off x="5341" y="3095601"/>
            <a:ext cx="1494656" cy="1224136"/>
          </a:xfrm>
          <a:prstGeom prst="wedgeEllipseCallout">
            <a:avLst>
              <a:gd name="adj1" fmla="val 119902"/>
              <a:gd name="adj2" fmla="val -567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Assessing for neuropathy</a:t>
            </a:r>
            <a:endParaRPr lang="en-GB" sz="1400" dirty="0"/>
          </a:p>
        </p:txBody>
      </p:sp>
      <p:sp>
        <p:nvSpPr>
          <p:cNvPr id="10" name="Oval Callout 9"/>
          <p:cNvSpPr/>
          <p:nvPr/>
        </p:nvSpPr>
        <p:spPr>
          <a:xfrm>
            <a:off x="395536" y="4809981"/>
            <a:ext cx="1638402" cy="1224136"/>
          </a:xfrm>
          <a:prstGeom prst="wedgeEllipseCallout">
            <a:avLst>
              <a:gd name="adj1" fmla="val 179527"/>
              <a:gd name="adj2" fmla="val -60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How to identify </a:t>
            </a:r>
            <a:r>
              <a:rPr lang="en-GB" sz="1400" dirty="0" err="1" smtClean="0"/>
              <a:t>gastroparesis</a:t>
            </a:r>
            <a:endParaRPr lang="en-GB" sz="1400" dirty="0"/>
          </a:p>
        </p:txBody>
      </p:sp>
      <p:sp>
        <p:nvSpPr>
          <p:cNvPr id="11" name="Oval Callout 10"/>
          <p:cNvSpPr/>
          <p:nvPr/>
        </p:nvSpPr>
        <p:spPr>
          <a:xfrm>
            <a:off x="7380312" y="5407648"/>
            <a:ext cx="1638402" cy="1224136"/>
          </a:xfrm>
          <a:prstGeom prst="wedgeEllipseCallout">
            <a:avLst>
              <a:gd name="adj1" fmla="val -125437"/>
              <a:gd name="adj2" fmla="val -3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Link to advice on managing autonomic neuropathy</a:t>
            </a:r>
            <a:endParaRPr lang="en-GB" sz="1400" dirty="0"/>
          </a:p>
        </p:txBody>
      </p:sp>
    </p:spTree>
    <p:extLst>
      <p:ext uri="{BB962C8B-B14F-4D97-AF65-F5344CB8AC3E}">
        <p14:creationId xmlns:p14="http://schemas.microsoft.com/office/powerpoint/2010/main" val="1034883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0" y="332656"/>
            <a:ext cx="9144000" cy="1152128"/>
          </a:xfrm>
        </p:spPr>
        <p:txBody>
          <a:bodyPr>
            <a:noAutofit/>
          </a:bodyPr>
          <a:lstStyle/>
          <a:p>
            <a:r>
              <a:rPr lang="en-GB" sz="2000" b="1" dirty="0" smtClean="0"/>
              <a:t>Question: What is recommended treatment for managing </a:t>
            </a:r>
            <a:r>
              <a:rPr lang="en-GB" sz="2000" b="1" dirty="0" err="1" smtClean="0"/>
              <a:t>gastroparesis</a:t>
            </a:r>
            <a:r>
              <a:rPr lang="en-GB" sz="2000" b="1" dirty="0" smtClean="0"/>
              <a:t>? </a:t>
            </a:r>
            <a:r>
              <a:rPr lang="en-GB" sz="2000" dirty="0" smtClean="0"/>
              <a:t/>
            </a:r>
            <a:br>
              <a:rPr lang="en-GB" sz="2000" dirty="0" smtClean="0"/>
            </a:br>
            <a:r>
              <a:rPr lang="en-GB" sz="2000" dirty="0" smtClean="0"/>
              <a:t>GP seeks up to date  guidance in CKS</a:t>
            </a:r>
            <a:endParaRPr lang="en-GB" sz="2000" dirty="0"/>
          </a:p>
        </p:txBody>
      </p:sp>
      <p:pic>
        <p:nvPicPr>
          <p:cNvPr id="4098" name="Picture 2" descr="C:\Users\adesimone\Documents\ck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937" y="1570062"/>
            <a:ext cx="6630987" cy="4667250"/>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3" name="Oval Callout 2"/>
          <p:cNvSpPr/>
          <p:nvPr/>
        </p:nvSpPr>
        <p:spPr>
          <a:xfrm>
            <a:off x="5796136" y="1844824"/>
            <a:ext cx="3347864" cy="864096"/>
          </a:xfrm>
          <a:prstGeom prst="wedgeEllipseCallout">
            <a:avLst>
              <a:gd name="adj1" fmla="val -65701"/>
              <a:gd name="adj2" fmla="val 17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Recommended trial of drugs: </a:t>
            </a:r>
            <a:r>
              <a:rPr lang="en-GB" sz="1400" b="1" dirty="0" err="1" smtClean="0"/>
              <a:t>Domperidone</a:t>
            </a:r>
            <a:r>
              <a:rPr lang="en-GB" sz="1400" b="1" dirty="0" smtClean="0"/>
              <a:t> or Erythromycin</a:t>
            </a:r>
            <a:endParaRPr lang="en-GB" sz="1400" b="1" dirty="0"/>
          </a:p>
        </p:txBody>
      </p:sp>
      <p:sp>
        <p:nvSpPr>
          <p:cNvPr id="5" name="Oval Callout 4"/>
          <p:cNvSpPr/>
          <p:nvPr/>
        </p:nvSpPr>
        <p:spPr>
          <a:xfrm>
            <a:off x="203078" y="5969429"/>
            <a:ext cx="2424706" cy="864096"/>
          </a:xfrm>
          <a:prstGeom prst="wedgeEllipseCallout">
            <a:avLst>
              <a:gd name="adj1" fmla="val 33535"/>
              <a:gd name="adj2" fmla="val -114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Link to basis for recommendation</a:t>
            </a:r>
            <a:endParaRPr lang="en-GB" sz="1400" b="1" dirty="0"/>
          </a:p>
        </p:txBody>
      </p:sp>
    </p:spTree>
    <p:extLst>
      <p:ext uri="{BB962C8B-B14F-4D97-AF65-F5344CB8AC3E}">
        <p14:creationId xmlns:p14="http://schemas.microsoft.com/office/powerpoint/2010/main" val="3600929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507288" cy="1066130"/>
          </a:xfrm>
        </p:spPr>
        <p:txBody>
          <a:bodyPr>
            <a:noAutofit/>
          </a:bodyPr>
          <a:lstStyle/>
          <a:p>
            <a:r>
              <a:rPr lang="en-GB" sz="2000" b="1" dirty="0" smtClean="0"/>
              <a:t>Question: What is the  evidence basis for this recommendation? Are there any other non-pharmacological treatment recommendations?</a:t>
            </a:r>
            <a:br>
              <a:rPr lang="en-GB" sz="2000" b="1" dirty="0" smtClean="0"/>
            </a:br>
            <a:r>
              <a:rPr lang="en-GB" sz="2000" dirty="0" smtClean="0"/>
              <a:t>GP investigates NICE guidelines on which the CKS recommendations are based following link in reference list on CKS</a:t>
            </a:r>
            <a:endParaRPr lang="en-GB" sz="2000" dirty="0"/>
          </a:p>
        </p:txBody>
      </p:sp>
      <p:sp>
        <p:nvSpPr>
          <p:cNvPr id="3" name="Rectangle 2"/>
          <p:cNvSpPr/>
          <p:nvPr/>
        </p:nvSpPr>
        <p:spPr>
          <a:xfrm>
            <a:off x="456859" y="2996952"/>
            <a:ext cx="7834067" cy="1477328"/>
          </a:xfrm>
          <a:prstGeom prst="rect">
            <a:avLst/>
          </a:prstGeom>
          <a:ln w="15875">
            <a:solidFill>
              <a:schemeClr val="tx1"/>
            </a:solidFill>
          </a:ln>
        </p:spPr>
        <p:txBody>
          <a:bodyPr wrap="square">
            <a:spAutoFit/>
          </a:bodyPr>
          <a:lstStyle/>
          <a:p>
            <a:r>
              <a:rPr lang="en-GB" b="1" dirty="0" smtClean="0">
                <a:effectLst/>
              </a:rPr>
              <a:t>Basis for recommendation</a:t>
            </a:r>
          </a:p>
          <a:p>
            <a:r>
              <a:rPr lang="en-GB" dirty="0"/>
              <a:t>These recommendations are based on the National Institute for Health and Care Excellence guideline </a:t>
            </a:r>
            <a:r>
              <a:rPr lang="en-GB" i="1" dirty="0"/>
              <a:t>Type 2 diabetes: the management of type 2 diabetes (update)</a:t>
            </a:r>
            <a:r>
              <a:rPr lang="en-GB" dirty="0"/>
              <a:t> [</a:t>
            </a:r>
            <a:r>
              <a:rPr lang="en-GB" u="sng" dirty="0">
                <a:hlinkClick r:id="rId3"/>
              </a:rPr>
              <a:t>National Collaborating Centre for Chronic Conditions, 2008</a:t>
            </a:r>
            <a:r>
              <a:rPr lang="en-GB" dirty="0"/>
              <a:t>; </a:t>
            </a:r>
            <a:r>
              <a:rPr lang="en-GB" u="sng" dirty="0">
                <a:hlinkClick r:id="rId4"/>
              </a:rPr>
              <a:t>NICE, 2008a</a:t>
            </a:r>
            <a:r>
              <a:rPr lang="en-GB" dirty="0"/>
              <a:t>].</a:t>
            </a:r>
          </a:p>
        </p:txBody>
      </p:sp>
      <p:sp>
        <p:nvSpPr>
          <p:cNvPr id="32" name="Oval Callout 31"/>
          <p:cNvSpPr/>
          <p:nvPr/>
        </p:nvSpPr>
        <p:spPr>
          <a:xfrm>
            <a:off x="3625044" y="5731363"/>
            <a:ext cx="3578696" cy="612648"/>
          </a:xfrm>
          <a:prstGeom prst="wedgeEllipseCallout">
            <a:avLst>
              <a:gd name="adj1" fmla="val -100992"/>
              <a:gd name="adj2" fmla="val -305302"/>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Links to guideline rather than recommendation</a:t>
            </a:r>
            <a:endParaRPr lang="en-GB" dirty="0"/>
          </a:p>
        </p:txBody>
      </p:sp>
      <p:sp>
        <p:nvSpPr>
          <p:cNvPr id="33" name="Oval Callout 32"/>
          <p:cNvSpPr/>
          <p:nvPr/>
        </p:nvSpPr>
        <p:spPr>
          <a:xfrm>
            <a:off x="5076056" y="1700808"/>
            <a:ext cx="3578696" cy="612648"/>
          </a:xfrm>
          <a:prstGeom prst="wedgeEllipseCallout">
            <a:avLst>
              <a:gd name="adj1" fmla="val 2430"/>
              <a:gd name="adj2" fmla="val 257953"/>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Gives guideline title and year but no number </a:t>
            </a:r>
            <a:endParaRPr lang="en-GB" dirty="0"/>
          </a:p>
        </p:txBody>
      </p:sp>
    </p:spTree>
    <p:extLst>
      <p:ext uri="{BB962C8B-B14F-4D97-AF65-F5344CB8AC3E}">
        <p14:creationId xmlns:p14="http://schemas.microsoft.com/office/powerpoint/2010/main" val="3327607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363" y="188640"/>
            <a:ext cx="8229600" cy="706090"/>
          </a:xfrm>
        </p:spPr>
        <p:txBody>
          <a:bodyPr>
            <a:noAutofit/>
          </a:bodyPr>
          <a:lstStyle/>
          <a:p>
            <a:r>
              <a:rPr lang="en-GB" sz="1800" b="1" dirty="0" smtClean="0"/>
              <a:t>Question: Where can I find the original recommendations and underlying evidence?</a:t>
            </a:r>
            <a:r>
              <a:rPr lang="en-GB" sz="2000" b="1" dirty="0" smtClean="0"/>
              <a:t/>
            </a:r>
            <a:br>
              <a:rPr lang="en-GB" sz="2000" b="1" dirty="0" smtClean="0"/>
            </a:br>
            <a:r>
              <a:rPr lang="en-GB" sz="1800" dirty="0" smtClean="0"/>
              <a:t>GP follows link to CG66 page on </a:t>
            </a:r>
            <a:r>
              <a:rPr lang="en-GB" sz="1800" dirty="0"/>
              <a:t>N</a:t>
            </a:r>
            <a:r>
              <a:rPr lang="en-GB" sz="1800" dirty="0" smtClean="0"/>
              <a:t>ICE web site</a:t>
            </a:r>
            <a:r>
              <a:rPr lang="en-GB" sz="2000" dirty="0" smtClean="0"/>
              <a:t/>
            </a:r>
            <a:br>
              <a:rPr lang="en-GB" sz="2000" dirty="0" smtClean="0"/>
            </a:br>
            <a:endParaRPr lang="en-GB" sz="2000" dirty="0"/>
          </a:p>
        </p:txBody>
      </p:sp>
      <p:sp>
        <p:nvSpPr>
          <p:cNvPr id="4" name="Rectangle 3"/>
          <p:cNvSpPr/>
          <p:nvPr/>
        </p:nvSpPr>
        <p:spPr>
          <a:xfrm>
            <a:off x="477888" y="3284984"/>
            <a:ext cx="8064896" cy="3139321"/>
          </a:xfrm>
          <a:prstGeom prst="rect">
            <a:avLst/>
          </a:prstGeom>
          <a:ln w="25400">
            <a:solidFill>
              <a:schemeClr val="accent1">
                <a:shade val="95000"/>
                <a:satMod val="105000"/>
              </a:schemeClr>
            </a:solidFill>
          </a:ln>
        </p:spPr>
        <p:txBody>
          <a:bodyPr wrap="square">
            <a:spAutoFit/>
          </a:bodyPr>
          <a:lstStyle/>
          <a:p>
            <a:r>
              <a:rPr lang="en-GB" dirty="0" smtClean="0">
                <a:solidFill>
                  <a:srgbClr val="FF0000"/>
                </a:solidFill>
              </a:rPr>
              <a:t>NICE clinical guideline 87 partially updates NICE clinical guideline 66 and replaces it. </a:t>
            </a:r>
            <a:r>
              <a:rPr lang="en-GB" dirty="0" smtClean="0"/>
              <a:t>Most of the recommendations were developed for NICE clinical guideline 66 by the National Collaborating Centre for Chronic Conditions.</a:t>
            </a:r>
          </a:p>
          <a:p>
            <a:endParaRPr lang="en-GB" dirty="0" smtClean="0"/>
          </a:p>
          <a:p>
            <a:r>
              <a:rPr lang="en-GB" dirty="0" smtClean="0">
                <a:solidFill>
                  <a:srgbClr val="FF0000"/>
                </a:solidFill>
              </a:rPr>
              <a:t>Details of the methods and evidence used to develop these recommendations are in CG66 Type 2 diabetes: full guideline</a:t>
            </a:r>
            <a:r>
              <a:rPr lang="en-GB" dirty="0" smtClean="0"/>
              <a:t>. The recommendations on DPP-4 inhibitors (</a:t>
            </a:r>
            <a:r>
              <a:rPr lang="en-GB" dirty="0" err="1" smtClean="0"/>
              <a:t>sitagliptin</a:t>
            </a:r>
            <a:r>
              <a:rPr lang="en-GB" dirty="0" smtClean="0"/>
              <a:t>, </a:t>
            </a:r>
            <a:r>
              <a:rPr lang="en-GB" dirty="0" err="1" smtClean="0"/>
              <a:t>vildagliptin</a:t>
            </a:r>
            <a:r>
              <a:rPr lang="en-GB" dirty="0" smtClean="0"/>
              <a:t>), </a:t>
            </a:r>
            <a:r>
              <a:rPr lang="en-GB" dirty="0" err="1" smtClean="0"/>
              <a:t>thiazolidinediones</a:t>
            </a:r>
            <a:r>
              <a:rPr lang="en-GB" dirty="0" smtClean="0"/>
              <a:t> (pioglitazone, rosiglitazone), </a:t>
            </a:r>
            <a:r>
              <a:rPr lang="en-GB" dirty="0" err="1" smtClean="0"/>
              <a:t>exenatide</a:t>
            </a:r>
            <a:r>
              <a:rPr lang="en-GB" dirty="0" smtClean="0"/>
              <a:t> and insulin were developed by the Centre for Clinical Practice at NICE following the process for short clinical guidelines.</a:t>
            </a:r>
          </a:p>
          <a:p>
            <a:r>
              <a:rPr lang="en-GB" dirty="0" smtClean="0">
                <a:solidFill>
                  <a:srgbClr val="FF0000"/>
                </a:solidFill>
              </a:rPr>
              <a:t>Details of the methods and evidence used to develop these recommendations are in CG87 Type 2 diabetes - newer agents: short guideline</a:t>
            </a:r>
            <a:r>
              <a:rPr lang="en-GB" dirty="0" smtClean="0"/>
              <a:t>.</a:t>
            </a:r>
          </a:p>
        </p:txBody>
      </p:sp>
      <p:sp>
        <p:nvSpPr>
          <p:cNvPr id="6" name="Rectangle 5"/>
          <p:cNvSpPr/>
          <p:nvPr/>
        </p:nvSpPr>
        <p:spPr>
          <a:xfrm>
            <a:off x="4426633" y="1045248"/>
            <a:ext cx="4436031" cy="646331"/>
          </a:xfrm>
          <a:prstGeom prst="rect">
            <a:avLst/>
          </a:prstGeom>
          <a:ln w="15875">
            <a:solidFill>
              <a:schemeClr val="accent1">
                <a:shade val="95000"/>
                <a:satMod val="105000"/>
              </a:schemeClr>
            </a:solidFill>
          </a:ln>
        </p:spPr>
        <p:txBody>
          <a:bodyPr wrap="square">
            <a:spAutoFit/>
          </a:bodyPr>
          <a:lstStyle/>
          <a:p>
            <a:r>
              <a:rPr lang="en-GB" dirty="0" smtClean="0"/>
              <a:t>Type 2 diabetes (partially updated by CG87) (CG66)</a:t>
            </a:r>
            <a:endParaRPr lang="en-GB" dirty="0"/>
          </a:p>
        </p:txBody>
      </p:sp>
      <p:cxnSp>
        <p:nvCxnSpPr>
          <p:cNvPr id="8" name="Straight Arrow Connector 7"/>
          <p:cNvCxnSpPr/>
          <p:nvPr/>
        </p:nvCxnSpPr>
        <p:spPr>
          <a:xfrm flipH="1">
            <a:off x="3404592" y="1498148"/>
            <a:ext cx="10220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Callout 21"/>
          <p:cNvSpPr/>
          <p:nvPr/>
        </p:nvSpPr>
        <p:spPr>
          <a:xfrm>
            <a:off x="4441914" y="1916832"/>
            <a:ext cx="4306550" cy="1189003"/>
          </a:xfrm>
          <a:prstGeom prst="wedgeEllipseCallout">
            <a:avLst>
              <a:gd name="adj1" fmla="val -22160"/>
              <a:gd name="adj2" fmla="val 7210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smtClean="0"/>
              <a:t>Which guideline to look at? CG87 or CG66? Has it been completely replaced by CG87 or not?</a:t>
            </a:r>
            <a:endParaRPr lang="en-GB" sz="1600" b="1" dirty="0"/>
          </a:p>
        </p:txBody>
      </p:sp>
      <p:pic>
        <p:nvPicPr>
          <p:cNvPr id="3" name="Picture 2" descr="Type 2 diabetes (partially updated by CG87) (CG66) | Guidance and guidelines | NICE - Google Chrom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635" y="1045249"/>
            <a:ext cx="2926704" cy="2060586"/>
          </a:xfrm>
          <a:prstGeom prst="rect">
            <a:avLst/>
          </a:prstGeom>
        </p:spPr>
      </p:pic>
    </p:spTree>
    <p:extLst>
      <p:ext uri="{BB962C8B-B14F-4D97-AF65-F5344CB8AC3E}">
        <p14:creationId xmlns:p14="http://schemas.microsoft.com/office/powerpoint/2010/main" val="240535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3029"/>
            <a:ext cx="8229600" cy="1196752"/>
          </a:xfrm>
        </p:spPr>
        <p:txBody>
          <a:bodyPr>
            <a:noAutofit/>
          </a:bodyPr>
          <a:lstStyle/>
          <a:p>
            <a:r>
              <a:rPr lang="en-GB" sz="2000" b="1" dirty="0" smtClean="0"/>
              <a:t>Question (</a:t>
            </a:r>
            <a:r>
              <a:rPr lang="en-GB" sz="2000" b="1" dirty="0" err="1" smtClean="0"/>
              <a:t>cont</a:t>
            </a:r>
            <a:r>
              <a:rPr lang="en-GB" sz="2000" b="1" dirty="0" smtClean="0"/>
              <a:t>): Where can I find the original guidance and underlying evidence on </a:t>
            </a:r>
            <a:r>
              <a:rPr lang="en-GB" sz="2000" b="1" dirty="0" err="1" smtClean="0"/>
              <a:t>gastroparesis</a:t>
            </a:r>
            <a:r>
              <a:rPr lang="en-GB" sz="2000" b="1" dirty="0" smtClean="0"/>
              <a:t>?</a:t>
            </a:r>
            <a:r>
              <a:rPr lang="en-GB" sz="2400" b="1" dirty="0" smtClean="0"/>
              <a:t/>
            </a:r>
            <a:br>
              <a:rPr lang="en-GB" sz="2400" b="1" dirty="0" smtClean="0"/>
            </a:br>
            <a:r>
              <a:rPr lang="en-GB" sz="2000" dirty="0" smtClean="0"/>
              <a:t>GP consults CG87 (as most recent NICE guideline)</a:t>
            </a:r>
            <a:r>
              <a:rPr lang="en-GB" sz="2400" dirty="0" smtClean="0"/>
              <a:t/>
            </a:r>
            <a:br>
              <a:rPr lang="en-GB" sz="2400" dirty="0" smtClean="0"/>
            </a:br>
            <a:endParaRPr lang="en-GB" sz="2400" dirty="0"/>
          </a:p>
        </p:txBody>
      </p:sp>
      <p:pic>
        <p:nvPicPr>
          <p:cNvPr id="5" name="Picture 4" descr="Type 2 diabetes | 1-Guidance | Guidance and guidelines | NICE - Google Chro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24" y="1317124"/>
            <a:ext cx="7379976" cy="4668740"/>
          </a:xfrm>
          <a:prstGeom prst="rect">
            <a:avLst/>
          </a:prstGeom>
        </p:spPr>
      </p:pic>
      <p:sp>
        <p:nvSpPr>
          <p:cNvPr id="6" name="Oval Callout 5"/>
          <p:cNvSpPr/>
          <p:nvPr/>
        </p:nvSpPr>
        <p:spPr>
          <a:xfrm>
            <a:off x="5004048" y="3309746"/>
            <a:ext cx="3866728" cy="683496"/>
          </a:xfrm>
          <a:prstGeom prst="wedgeEllipseCallout">
            <a:avLst>
              <a:gd name="adj1" fmla="val -88125"/>
              <a:gd name="adj2" fmla="val 270792"/>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b="1" dirty="0" smtClean="0"/>
              <a:t>Consults section on nerve damage (neuropathy)</a:t>
            </a:r>
            <a:endParaRPr lang="en-GB" sz="1600" b="1" dirty="0"/>
          </a:p>
        </p:txBody>
      </p:sp>
      <p:sp>
        <p:nvSpPr>
          <p:cNvPr id="7" name="Oval Callout 6"/>
          <p:cNvSpPr/>
          <p:nvPr/>
        </p:nvSpPr>
        <p:spPr>
          <a:xfrm>
            <a:off x="5241445" y="6149222"/>
            <a:ext cx="3866728" cy="683496"/>
          </a:xfrm>
          <a:prstGeom prst="wedgeEllipseCallout">
            <a:avLst>
              <a:gd name="adj1" fmla="val -55134"/>
              <a:gd name="adj2" fmla="val -92569"/>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b="1" dirty="0" smtClean="0"/>
              <a:t>Notes the link to full guideline for methods and evidence</a:t>
            </a:r>
            <a:endParaRPr lang="en-GB" sz="1600" b="1" dirty="0"/>
          </a:p>
        </p:txBody>
      </p:sp>
    </p:spTree>
    <p:extLst>
      <p:ext uri="{BB962C8B-B14F-4D97-AF65-F5344CB8AC3E}">
        <p14:creationId xmlns:p14="http://schemas.microsoft.com/office/powerpoint/2010/main" val="3491564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ype 2 diabetes | 1-Guidance | Guidance and guidelines | NICE - Google Chro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010345"/>
            <a:ext cx="8496944" cy="4770646"/>
          </a:xfrm>
          <a:prstGeom prst="rect">
            <a:avLst/>
          </a:prstGeom>
        </p:spPr>
      </p:pic>
      <p:sp>
        <p:nvSpPr>
          <p:cNvPr id="3" name="Oval Callout 2"/>
          <p:cNvSpPr/>
          <p:nvPr/>
        </p:nvSpPr>
        <p:spPr>
          <a:xfrm>
            <a:off x="179512" y="5993904"/>
            <a:ext cx="6963072" cy="864096"/>
          </a:xfrm>
          <a:prstGeom prst="wedgeEllipseCallout">
            <a:avLst>
              <a:gd name="adj1" fmla="val 23848"/>
              <a:gd name="adj2" fmla="val -111324"/>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smtClean="0"/>
              <a:t>Recommendation suggests 3 possible drugs to treat </a:t>
            </a:r>
            <a:r>
              <a:rPr lang="en-GB" sz="1400" b="1" dirty="0" err="1" smtClean="0"/>
              <a:t>gastroparesis</a:t>
            </a:r>
            <a:r>
              <a:rPr lang="en-GB" sz="1400" b="1" dirty="0" smtClean="0"/>
              <a:t> metoclopramide, </a:t>
            </a:r>
            <a:r>
              <a:rPr lang="en-GB" sz="1400" b="1" dirty="0" err="1" smtClean="0"/>
              <a:t>domperidone</a:t>
            </a:r>
            <a:r>
              <a:rPr lang="en-GB" sz="1400" b="1" dirty="0" smtClean="0"/>
              <a:t> and erythromycin CKS did not recommend metoclopramide</a:t>
            </a:r>
            <a:endParaRPr lang="en-GB" sz="1400" b="1" dirty="0"/>
          </a:p>
        </p:txBody>
      </p:sp>
      <p:sp>
        <p:nvSpPr>
          <p:cNvPr id="4" name="Oval Callout 3"/>
          <p:cNvSpPr/>
          <p:nvPr/>
        </p:nvSpPr>
        <p:spPr>
          <a:xfrm>
            <a:off x="107504" y="3569690"/>
            <a:ext cx="2699792" cy="864096"/>
          </a:xfrm>
          <a:prstGeom prst="wedgeEllipseCallout">
            <a:avLst>
              <a:gd name="adj1" fmla="val 55438"/>
              <a:gd name="adj2" fmla="val -81089"/>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smtClean="0"/>
              <a:t>Notes there is another guideline on neuropathic pain</a:t>
            </a:r>
            <a:endParaRPr lang="en-GB" sz="1400" b="1" dirty="0"/>
          </a:p>
        </p:txBody>
      </p:sp>
      <p:sp>
        <p:nvSpPr>
          <p:cNvPr id="5" name="TextBox 4"/>
          <p:cNvSpPr txBox="1"/>
          <p:nvPr/>
        </p:nvSpPr>
        <p:spPr>
          <a:xfrm>
            <a:off x="134346" y="116632"/>
            <a:ext cx="8856984" cy="92333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b="1" dirty="0" smtClean="0"/>
              <a:t>Question: I have found the original recommendations. What is the underlying evidence?</a:t>
            </a:r>
          </a:p>
          <a:p>
            <a:pPr algn="ctr"/>
            <a:r>
              <a:rPr lang="en-GB" dirty="0" smtClean="0"/>
              <a:t>GP consults original NICE recommendations on treating </a:t>
            </a:r>
            <a:r>
              <a:rPr lang="en-GB" dirty="0" err="1" smtClean="0"/>
              <a:t>gastroparesis</a:t>
            </a:r>
            <a:r>
              <a:rPr lang="en-GB" dirty="0" smtClean="0"/>
              <a:t> to review underlying evidence</a:t>
            </a:r>
          </a:p>
        </p:txBody>
      </p:sp>
    </p:spTree>
    <p:extLst>
      <p:ext uri="{BB962C8B-B14F-4D97-AF65-F5344CB8AC3E}">
        <p14:creationId xmlns:p14="http://schemas.microsoft.com/office/powerpoint/2010/main" val="1717988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3345</TotalTime>
  <Words>2296</Words>
  <Application>Microsoft Office PowerPoint</Application>
  <PresentationFormat>On-screen Show (4:3)</PresentationFormat>
  <Paragraphs>189</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GP Scenario 3.1</vt:lpstr>
      <vt:lpstr>GP consults patient history</vt:lpstr>
      <vt:lpstr>Differential Diagnosis</vt:lpstr>
      <vt:lpstr>Question: what are the symptoms of gastroparesis? What other conditions present these symptoms? Consult CKS on type 2 Diabetes for guidance on diagnosing gastroparesis</vt:lpstr>
      <vt:lpstr>Question: What is recommended treatment for managing gastroparesis?  GP seeks up to date  guidance in CKS</vt:lpstr>
      <vt:lpstr>Question: What is the  evidence basis for this recommendation? Are there any other non-pharmacological treatment recommendations? GP investigates NICE guidelines on which the CKS recommendations are based following link in reference list on CKS</vt:lpstr>
      <vt:lpstr>Question: Where can I find the original recommendations and underlying evidence? GP follows link to CG66 page on NICE web site </vt:lpstr>
      <vt:lpstr>Question (cont): Where can I find the original guidance and underlying evidence on gastroparesis? GP consults CG87 (as most recent NICE guideline) </vt:lpstr>
      <vt:lpstr>PowerPoint Presentation</vt:lpstr>
      <vt:lpstr>GP looks for  underlying evidence on efficacy of recommended drugs. This is contained within full guideline CG66 </vt:lpstr>
      <vt:lpstr>Question:  How effective are the drugs? Which is the most effective drug? Do any of the studies have a population that matches my patient? What kind of studies have been included in the evidence review? GP searches full guideline CG66 pdf document for underlying evidence </vt:lpstr>
      <vt:lpstr>Question: where can I get details of the populations used in the studies? GP finds the list of studies in the reference list of pdf document but no more details</vt:lpstr>
      <vt:lpstr>Question: What other guidance has NICE produced on gastroparesis since publication of CG87? GP searches  for any  further specific recent  guidance  on gastroparesis on NICE web site  since guideline was produced </vt:lpstr>
      <vt:lpstr> Question: What other more recent guidance has been written on Type 2 Diabetes? GP looks for further NICE guidance  on diabetes on NICE web site to make sure nothing has been missed  </vt:lpstr>
      <vt:lpstr>PowerPoint Presentation</vt:lpstr>
      <vt:lpstr>Variables for GP to consider</vt:lpstr>
      <vt:lpstr>Sources of information used by GP to confirm diagnosis and suitable treatment options (1)</vt:lpstr>
      <vt:lpstr>Sources of information used by GP (2)</vt:lpstr>
      <vt:lpstr>Sources of information used by GP (3)</vt:lpstr>
      <vt:lpstr>Sources of information used by GP (4)</vt:lpstr>
      <vt:lpstr>Sources of information used by GP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Desimone</dc:creator>
  <cp:lastModifiedBy>Andrew Mitchell</cp:lastModifiedBy>
  <cp:revision>79</cp:revision>
  <dcterms:created xsi:type="dcterms:W3CDTF">2014-07-08T08:29:05Z</dcterms:created>
  <dcterms:modified xsi:type="dcterms:W3CDTF">2014-08-20T10:45:21Z</dcterms:modified>
</cp:coreProperties>
</file>