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576192ea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576192ea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7e98d32f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7e98d32f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e98d32f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e98d32f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7e98d32f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7e98d32f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7e98d32f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7e98d32f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7e98d32f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7e98d32f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7e98d32f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7e98d32f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576192ea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576192e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576192e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576192e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576192ea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576192ea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Chord_diagra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hyperlink" Target="https://www.data-to-viz.com/graph/chord.html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d3/d3-chord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3-wiki.readthedocs.io/zh_CN/master/Chord-Layout/#group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Chord Diagrams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Sun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with real data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00" y="1558175"/>
            <a:ext cx="4480875" cy="16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400" y="866725"/>
            <a:ext cx="4205925" cy="3613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for?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Visualize weighted relationships between several entities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Data in a matrix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Compare relative magnitudes of “</a:t>
            </a:r>
            <a:r>
              <a:rPr lang="en">
                <a:solidFill>
                  <a:srgbClr val="00FFFF"/>
                </a:solidFill>
              </a:rPr>
              <a:t>flow</a:t>
            </a:r>
            <a:r>
              <a:rPr lang="en"/>
              <a:t>” between entities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Aesthetically pleasing visualizations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Common uses: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Migration studies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Economic flows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Genome studies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d3, a circular layout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91450" y="4572000"/>
            <a:ext cx="33936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https://en.wikipedia.org/wiki/Chord_diagram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Flows/connections between several entities (groups)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group is represented by a fragment of the outer shell, an </a:t>
            </a:r>
            <a:r>
              <a:rPr lang="en">
                <a:solidFill>
                  <a:srgbClr val="00FF00"/>
                </a:solidFill>
              </a:rPr>
              <a:t>arc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rgbClr val="00FF00"/>
                </a:solidFill>
              </a:rPr>
              <a:t>Chords </a:t>
            </a:r>
            <a:r>
              <a:rPr lang="en"/>
              <a:t>are drawn between groups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Size of chord is proportional to the relative weight of the</a:t>
            </a:r>
            <a:r>
              <a:rPr lang="en">
                <a:solidFill>
                  <a:srgbClr val="00FF00"/>
                </a:solidFill>
              </a:rPr>
              <a:t> flow</a:t>
            </a:r>
            <a:endParaRPr>
              <a:solidFill>
                <a:srgbClr val="00F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Straight lines would quickly become unreadable given large amounts of data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Quadratic</a:t>
            </a:r>
            <a:r>
              <a:rPr lang="en"/>
              <a:t> Bézier curves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</a:t>
            </a:r>
            <a:r>
              <a:rPr lang="en"/>
              <a:t>Hierarchical</a:t>
            </a:r>
            <a:r>
              <a:rPr lang="en"/>
              <a:t> edge bundling”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Allows for adjacency relations, organized in a </a:t>
            </a:r>
            <a:r>
              <a:rPr lang="en"/>
              <a:t>hierarchy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Decrease clutter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675" y="2716425"/>
            <a:ext cx="2455326" cy="22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32550" y="4659850"/>
            <a:ext cx="4099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https://www.data-to-viz.com/graph/chord.html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2675" y="346250"/>
            <a:ext cx="2455325" cy="2290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d3.chord() : Overview	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999900" cy="26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Constructs a new chord layout with the default settings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Declaration: </a:t>
            </a:r>
            <a:r>
              <a:rPr lang="en">
                <a:solidFill>
                  <a:srgbClr val="6D9EEB"/>
                </a:solidFill>
              </a:rPr>
              <a:t>let </a:t>
            </a:r>
            <a:r>
              <a:rPr lang="en">
                <a:solidFill>
                  <a:srgbClr val="FF0000"/>
                </a:solidFill>
              </a:rPr>
              <a:t>chord</a:t>
            </a:r>
            <a:r>
              <a:rPr lang="en"/>
              <a:t> = </a:t>
            </a:r>
            <a:r>
              <a:rPr lang="en">
                <a:solidFill>
                  <a:srgbClr val="00FF00"/>
                </a:solidFill>
              </a:rPr>
              <a:t>d3</a:t>
            </a:r>
            <a:r>
              <a:rPr lang="en"/>
              <a:t>.</a:t>
            </a:r>
            <a:r>
              <a:rPr lang="en">
                <a:solidFill>
                  <a:srgbClr val="FFD966"/>
                </a:solidFill>
              </a:rPr>
              <a:t>chord()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Parameters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>
                <a:solidFill>
                  <a:srgbClr val="FF0000"/>
                </a:solidFill>
              </a:rPr>
              <a:t>chord</a:t>
            </a:r>
            <a:r>
              <a:rPr lang="en"/>
              <a:t>.</a:t>
            </a:r>
            <a:r>
              <a:rPr lang="en">
                <a:solidFill>
                  <a:srgbClr val="FFD966"/>
                </a:solidFill>
              </a:rPr>
              <a:t>padAngle</a:t>
            </a:r>
            <a:r>
              <a:rPr lang="en"/>
              <a:t>(angle)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>
                <a:solidFill>
                  <a:srgbClr val="FF0000"/>
                </a:solidFill>
              </a:rPr>
              <a:t>chord</a:t>
            </a:r>
            <a:r>
              <a:rPr lang="en"/>
              <a:t>.</a:t>
            </a:r>
            <a:r>
              <a:rPr lang="en">
                <a:solidFill>
                  <a:srgbClr val="FFD966"/>
                </a:solidFill>
              </a:rPr>
              <a:t>sortGroups</a:t>
            </a:r>
            <a:r>
              <a:rPr lang="en"/>
              <a:t>(comparator)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>
                <a:solidFill>
                  <a:srgbClr val="FF0000"/>
                </a:solidFill>
              </a:rPr>
              <a:t>chord</a:t>
            </a:r>
            <a:r>
              <a:rPr lang="en"/>
              <a:t>.</a:t>
            </a:r>
            <a:r>
              <a:rPr lang="en">
                <a:solidFill>
                  <a:srgbClr val="FFD966"/>
                </a:solidFill>
              </a:rPr>
              <a:t>sortSubgroups</a:t>
            </a:r>
            <a:r>
              <a:rPr lang="en"/>
              <a:t>(comparator)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>
                <a:solidFill>
                  <a:srgbClr val="FF0000"/>
                </a:solidFill>
              </a:rPr>
              <a:t>chord</a:t>
            </a:r>
            <a:r>
              <a:rPr lang="en"/>
              <a:t>.</a:t>
            </a:r>
            <a:r>
              <a:rPr lang="en">
                <a:solidFill>
                  <a:srgbClr val="FFD966"/>
                </a:solidFill>
              </a:rPr>
              <a:t>sortChords</a:t>
            </a:r>
            <a:r>
              <a:rPr lang="en"/>
              <a:t>(comparator)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trike="sngStrike">
                <a:solidFill>
                  <a:srgbClr val="FF0000"/>
                </a:solidFill>
              </a:rPr>
              <a:t>chord</a:t>
            </a:r>
            <a:r>
              <a:rPr lang="en" strike="sngStrike"/>
              <a:t>.</a:t>
            </a:r>
            <a:r>
              <a:rPr lang="en" strike="sngStrike">
                <a:solidFill>
                  <a:srgbClr val="FFD966"/>
                </a:solidFill>
              </a:rPr>
              <a:t>matrix</a:t>
            </a:r>
            <a:r>
              <a:rPr lang="en" strike="sngStrike"/>
              <a:t>(data)</a:t>
            </a:r>
            <a:r>
              <a:rPr lang="en"/>
              <a:t> Deprecated in V5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00" strike="sngStrike"/>
              <a:t> 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594825" y="4653650"/>
            <a:ext cx="28131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https://github.com/d3/d3-chord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450" y="747913"/>
            <a:ext cx="393199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237925" y="3827738"/>
            <a:ext cx="5017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>
                <a:solidFill>
                  <a:schemeClr val="lt2"/>
                </a:solidFill>
              </a:rPr>
              <a:t>Instead</a:t>
            </a:r>
            <a:r>
              <a:rPr lang="en">
                <a:solidFill>
                  <a:schemeClr val="lt2"/>
                </a:solidFill>
              </a:rPr>
              <a:t>: </a:t>
            </a:r>
            <a:r>
              <a:rPr lang="en">
                <a:solidFill>
                  <a:srgbClr val="6D9EEB"/>
                </a:solidFill>
              </a:rPr>
              <a:t>const </a:t>
            </a:r>
            <a:r>
              <a:rPr lang="en">
                <a:solidFill>
                  <a:schemeClr val="lt2"/>
                </a:solidFill>
              </a:rPr>
              <a:t>chords = </a:t>
            </a:r>
            <a:r>
              <a:rPr lang="en">
                <a:solidFill>
                  <a:srgbClr val="FF0000"/>
                </a:solidFill>
              </a:rPr>
              <a:t>chord</a:t>
            </a:r>
            <a:r>
              <a:rPr lang="en">
                <a:solidFill>
                  <a:schemeClr val="lt2"/>
                </a:solidFill>
              </a:rPr>
              <a:t>(matrix)</a:t>
            </a:r>
            <a:endParaRPr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-"/>
            </a:pPr>
            <a:r>
              <a:rPr lang="en" sz="1200">
                <a:solidFill>
                  <a:schemeClr val="lt2"/>
                </a:solidFill>
              </a:rPr>
              <a:t>Returns: Array of chords (objects)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d3.chord() : Groups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564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is specified by setting the associated 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Group data is retrieved by using the </a:t>
            </a:r>
            <a:r>
              <a:rPr lang="en">
                <a:solidFill>
                  <a:srgbClr val="FFE599"/>
                </a:solidFill>
              </a:rPr>
              <a:t>groups</a:t>
            </a:r>
            <a:r>
              <a:rPr lang="en"/>
              <a:t> accessor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rgbClr val="6D9EEB"/>
                </a:solidFill>
              </a:rPr>
              <a:t>const </a:t>
            </a:r>
            <a:r>
              <a:rPr lang="en">
                <a:solidFill>
                  <a:srgbClr val="6AA84F"/>
                </a:solidFill>
              </a:rPr>
              <a:t>chords</a:t>
            </a:r>
            <a:r>
              <a:rPr lang="en"/>
              <a:t> = </a:t>
            </a:r>
            <a:r>
              <a:rPr lang="en">
                <a:solidFill>
                  <a:srgbClr val="FF0000"/>
                </a:solidFill>
              </a:rPr>
              <a:t>chord</a:t>
            </a:r>
            <a:r>
              <a:rPr lang="en"/>
              <a:t>(matrix)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rgbClr val="6D9EEB"/>
                </a:solidFill>
              </a:rPr>
              <a:t>const </a:t>
            </a:r>
            <a:r>
              <a:rPr lang="en"/>
              <a:t>groups = </a:t>
            </a:r>
            <a:r>
              <a:rPr lang="en">
                <a:solidFill>
                  <a:srgbClr val="6AA84F"/>
                </a:solidFill>
              </a:rPr>
              <a:t>chords</a:t>
            </a:r>
            <a:r>
              <a:rPr lang="en"/>
              <a:t>.</a:t>
            </a:r>
            <a:r>
              <a:rPr lang="en">
                <a:solidFill>
                  <a:srgbClr val="FFE599"/>
                </a:solidFill>
              </a:rPr>
              <a:t>groups</a:t>
            </a:r>
            <a:endParaRPr>
              <a:solidFill>
                <a:srgbClr val="FFE5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matrix must be a squared 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row corresponds to an entity (group)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same index in each row corresponds to the same reference node for the flow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FF0000"/>
                </a:solidFill>
              </a:rPr>
              <a:t>chord</a:t>
            </a:r>
            <a:r>
              <a:rPr lang="en" sz="1400"/>
              <a:t>.</a:t>
            </a:r>
            <a:r>
              <a:rPr lang="en" sz="1400">
                <a:solidFill>
                  <a:srgbClr val="FFD966"/>
                </a:solidFill>
              </a:rPr>
              <a:t>sortGroups</a:t>
            </a:r>
            <a:r>
              <a:rPr lang="en" sz="1400"/>
              <a:t>(comparator)</a:t>
            </a:r>
            <a:endParaRPr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Sort the rows by sum</a:t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FF0000"/>
                </a:solidFill>
              </a:rPr>
              <a:t>chord</a:t>
            </a:r>
            <a:r>
              <a:rPr lang="en" sz="1400"/>
              <a:t>.</a:t>
            </a:r>
            <a:r>
              <a:rPr lang="en" sz="1400">
                <a:solidFill>
                  <a:srgbClr val="FFD966"/>
                </a:solidFill>
              </a:rPr>
              <a:t>sortSubgroups</a:t>
            </a:r>
            <a:r>
              <a:rPr lang="en" sz="1400"/>
              <a:t>(comparator)</a:t>
            </a:r>
            <a:endParaRPr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Sort elements by value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2223950" y="4640650"/>
            <a:ext cx="4360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https://d3-wiki.readthedocs.io/zh_CN/master/Chord-Layout/#groups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6584150" y="1017725"/>
            <a:ext cx="13053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[ [</a:t>
            </a:r>
            <a:r>
              <a:rPr lang="en">
                <a:solidFill>
                  <a:srgbClr val="FF00FF"/>
                </a:solidFill>
              </a:rPr>
              <a:t>1</a:t>
            </a:r>
            <a:r>
              <a:rPr lang="en">
                <a:solidFill>
                  <a:srgbClr val="CCCCCC"/>
                </a:solidFill>
              </a:rPr>
              <a:t>,2,3,4,5], 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  [</a:t>
            </a:r>
            <a:r>
              <a:rPr lang="en">
                <a:solidFill>
                  <a:srgbClr val="FF00FF"/>
                </a:solidFill>
              </a:rPr>
              <a:t>6</a:t>
            </a:r>
            <a:r>
              <a:rPr lang="en">
                <a:solidFill>
                  <a:srgbClr val="CCCCCC"/>
                </a:solidFill>
              </a:rPr>
              <a:t>,7,8,9,1],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  [</a:t>
            </a:r>
            <a:r>
              <a:rPr lang="en">
                <a:solidFill>
                  <a:srgbClr val="FF00FF"/>
                </a:solidFill>
              </a:rPr>
              <a:t>2</a:t>
            </a:r>
            <a:r>
              <a:rPr lang="en">
                <a:solidFill>
                  <a:srgbClr val="CCCCCC"/>
                </a:solidFill>
              </a:rPr>
              <a:t>,3,4,5,6],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  [</a:t>
            </a:r>
            <a:r>
              <a:rPr lang="en">
                <a:solidFill>
                  <a:srgbClr val="FF00FF"/>
                </a:solidFill>
              </a:rPr>
              <a:t>7</a:t>
            </a:r>
            <a:r>
              <a:rPr lang="en">
                <a:solidFill>
                  <a:srgbClr val="CCCCCC"/>
                </a:solidFill>
              </a:rPr>
              <a:t>,8,9,1,2],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  [</a:t>
            </a:r>
            <a:r>
              <a:rPr lang="en">
                <a:solidFill>
                  <a:srgbClr val="FF00FF"/>
                </a:solidFill>
              </a:rPr>
              <a:t>3</a:t>
            </a:r>
            <a:r>
              <a:rPr lang="en">
                <a:solidFill>
                  <a:srgbClr val="CCCCCC"/>
                </a:solidFill>
              </a:rPr>
              <a:t>,4,5,6,7] ]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531575" y="2464025"/>
            <a:ext cx="2061900" cy="22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Group 1: 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[1,2,3,4,5]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Subgroup of Group 1: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1,2,3,4,5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Flow into Group 1: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1,6,2,7,3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d3.chord() : Chords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989725"/>
            <a:ext cx="840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500">
                <a:solidFill>
                  <a:srgbClr val="FF0000"/>
                </a:solidFill>
              </a:rPr>
              <a:t>chord</a:t>
            </a:r>
            <a:r>
              <a:rPr lang="en" sz="1500"/>
              <a:t>(matrix) returns an array of (N/2)(N+1) chords, where N = number of groups</a:t>
            </a:r>
            <a:endParaRPr sz="19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Each</a:t>
            </a:r>
            <a:r>
              <a:rPr lang="en" sz="1700"/>
              <a:t> chord represents the combined bidirectional flow between the source and target (source can equal target), where each object has properties:</a:t>
            </a:r>
            <a:endParaRPr sz="17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index (source node index)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subindex ( target node index)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startAngle (starting angle in radians)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endAngle (ending angle in radians)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value (weight or matrix flow value)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Typically, this result is passed to d3.</a:t>
            </a:r>
            <a:r>
              <a:rPr lang="en">
                <a:solidFill>
                  <a:srgbClr val="FFE599"/>
                </a:solidFill>
              </a:rPr>
              <a:t>ribbon</a:t>
            </a:r>
            <a:r>
              <a:rPr lang="en"/>
              <a:t>(), a path generator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 display the network relationships (draw the path)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6799" l="0" r="0" t="-6800"/>
          <a:stretch/>
        </p:blipFill>
        <p:spPr>
          <a:xfrm>
            <a:off x="547025" y="3156125"/>
            <a:ext cx="7930250" cy="61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25" y="4617825"/>
            <a:ext cx="7930251" cy="2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- initialization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13" y="1658338"/>
            <a:ext cx="433387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325" y="3100042"/>
            <a:ext cx="4128600" cy="6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407025"/>
            <a:ext cx="4333876" cy="31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325" y="1068500"/>
            <a:ext cx="2632800" cy="4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1325" y="3843717"/>
            <a:ext cx="35528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75200" y="3910392"/>
            <a:ext cx="39243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22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- SVG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758800"/>
            <a:ext cx="4625250" cy="12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08400"/>
            <a:ext cx="4625250" cy="27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000" y="1294225"/>
            <a:ext cx="43073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275" y="1307200"/>
            <a:ext cx="3631175" cy="321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200" y="1307200"/>
            <a:ext cx="3495218" cy="321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1658525" y="901300"/>
            <a:ext cx="2253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Desc</a:t>
            </a:r>
            <a:r>
              <a:rPr lang="en">
                <a:solidFill>
                  <a:srgbClr val="FF0000"/>
                </a:solidFill>
              </a:rPr>
              <a:t>ending subgroups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016700" y="901300"/>
            <a:ext cx="2253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As</a:t>
            </a:r>
            <a:r>
              <a:rPr lang="en">
                <a:solidFill>
                  <a:srgbClr val="FF0000"/>
                </a:solidFill>
              </a:rPr>
              <a:t>cending subgroups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