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Average"/>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Average-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d64e1c4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d64e1c4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anova table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529a01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3529a01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analyze how the expected life expectancy of a country may weigh on that country’s overall happiness, we conducted a linear regression model. Each circle represents the life expectancy and overall happiness score attributed to a specific country. As seen by the graph, life expectancy and happiness follow a linear distribution. Majority of the points hug the y=x line, with the exception of a dense portion in the top right. The R-squared value is 0.5541 which means that the regression function fits the data relatively well, but not perfectly. This could be explained by the fact that it’s rare for a given country to have an average life expectancy greater than 73. Thus, when you reach that point, life expectancy is no longer the only factor influencing overall happiness, resulting in a 1 point margin in happiness score, the 6.5-7.5 range.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529a013a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529a013a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To try and confirm that this model is statistically significant we tested how the fitted values compare with the residuals.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The graph on the left represents the fitted values against the observed residuals. The plot contains points randomly scattered around the horizontal zero line, suggesting that, for the most part, the assumption that the relationship is linear is reasonable. A couple points in the top left corner stand out from the pack suggesting that there are a few outliers, as seen in the above linear regression plot. This can be justified by the fact that life expectancy isn’t the only factor affecting overall happiness.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The graph on the right represents the Q-Q plot which portrays the majority of the points following the y=x, representing that the data is fairly normally distributed, except for the tailends which make up the same set of outliers explained above. From these plots we can conclude that the model is able to predict the happiness score within 2 adequately for all of the countries.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3529a013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3529a013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After determining that life expectancy and score follow a linear relationship, we decided to graph the regional indicators against the average life expectancy of all of the countries found within that region in order to find the happiest regions.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this plot you can see that the largest average life expectancies can be found in Central and Eastern Europe, East Asia, North America and ANZ, and Western Europe. Thus we concluded that the happiest countries, in regards to life expectancy, can be found in those regions. These results are possibly representative of the better health care systems, reduced violence and drug and/or alcohol use, as well as the cheap, or free, education found in these regions.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64e1c4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64e1c4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scatterplot matrix visualizes the relationship between combinations of variables.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3529a013a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3529a013a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model combining these three variables, The R-squared value is 69.37%, meaning that this model explains 69.37% of variation in happiness. This value is okay, so we looked more closely at the assumptions in this model. Outliers and influential cases, multicollinearity, and residuals.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42c157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42c157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find outliers we looked at the standardized residuals. Under the assumption that standardized residuals greater than 3 are deemed outliers, we looked at the </a:t>
            </a:r>
            <a:r>
              <a:rPr lang="en"/>
              <a:t>percentage</a:t>
            </a:r>
            <a:r>
              <a:rPr lang="en"/>
              <a:t> of values with a standardized residuals outside of this range. Shown in the first output, 0.3% of our values are outliers, which is too low to significantly affect our model. Next looking at influential cases, no values have a cook’s distance greater than 1, meaning there are no influential cases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2c1575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2c1575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VIF larger than 10 indicate multicollinearity. These three values are all less than 10, so there is no multicollinearity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2c1575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2c1575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the studentized </a:t>
            </a:r>
            <a:r>
              <a:rPr lang="en"/>
              <a:t>residuals</a:t>
            </a:r>
            <a:r>
              <a:rPr lang="en"/>
              <a:t> and residuals vs. the fitted values show somewhat of a U-shaped pattern, which lead us to investigate transforming y to natural log of y to fix this non-linear relationship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2c1575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2c1575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transformation fixed our problem, both plots show more randomized pattern around the horizontal line at 0. The r-squared value of our new model is 69.55% which is higher than the previous models r-squared value, proving there is some non-linearity in our dataset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529a0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529a0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529a01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3529a01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529a01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529a01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first report was conducted in 2005 and our dataset utilizes all the data up until 2020. We also utilized the 2021 report which is separate and contains a regional indicator. The happiness scores utilize data from the Gallup World Poll. The survey is conducted by asking the participants to rate their current lives on a scale from 0 to 10 by imagining a ladder, hence the name in the dataset itself. Six factors are included in the dataset regarding the happiness score: GDP, social support, life expectancy, freedom, generosity, and corruption. The goal of the factors is not to impact the total score, but to show how each of them explain the overall happiness score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a:t>
            </a:r>
            <a:r>
              <a:rPr i="1" lang="en" sz="1200">
                <a:solidFill>
                  <a:schemeClr val="dk1"/>
                </a:solidFill>
                <a:latin typeface="Times New Roman"/>
                <a:ea typeface="Times New Roman"/>
                <a:cs typeface="Times New Roman"/>
                <a:sym typeface="Times New Roman"/>
              </a:rPr>
              <a:t>World Happiness Report </a:t>
            </a:r>
            <a:r>
              <a:rPr lang="en" sz="1200">
                <a:solidFill>
                  <a:schemeClr val="dk1"/>
                </a:solidFill>
                <a:latin typeface="Times New Roman"/>
                <a:ea typeface="Times New Roman"/>
                <a:cs typeface="Times New Roman"/>
                <a:sym typeface="Times New Roman"/>
              </a:rPr>
              <a:t>dataset contains 8 variables and 1,949 rows. The variables are as follows: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Country: Country where the data was polled from</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Year: The year the data was collected</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GDP: Gross domestic product, or the economic production</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Social Support: A support system in times of need/crisis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Life Expectancy: Average lifespan of people</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Freedom to Make Life Choices: Presence of free speech, actions, beliefs, etc...</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Generosity: Response to “Have you recently donated to charity?”</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Perceptions of Corruption: Within the government, state and local, and corporations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target is trying to predict the happiness score (or “Life Ladder”), which is a continuous, moving value. The variables GDP, social support, life expectancy, freedom to make life choices, generosity, and perceptions of corruption are all continuous. The variable country is categorical and year is discrete.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529a01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529a01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began our research by first observing the correlation between the six factors that explain the overall happiness score and the happiness score itself.</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this analysis we concluded that GDP, social support, and life expectancy weigh the most on the happiness score and decided to focus our attention there.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529a01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529a01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Happiness is often a factor that isn’t considered when talking about different countries, however it is arguably one of the most important aspects in life to have. In order to research this, we tried to answer the following 3 questions: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9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Does the economic stability of a country (GDP) have an effect on the happiness of those living there?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How does the level of social support found within a country contribute to its happiness?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How does a country’s life expectancy affect its happiness? What does this mean on a deeper level?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529a01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529a01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considering the overall happiness, there is a certain notion or stereotype that money buys happiness and will fix anyone’s problems. Analyzing the effect of a country’s economic stability on its overall happiness is a way in which this theory can be looked into.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started off by looking at GDP vs Happiness scores in a scatter plot form over the past years. It can be seen from these plots that not only does economic stability have a correlation with happiness, it has an extremely strong positive linear correlation that has been proven over the 15 years with these scores. Following this visualization, it seems that a simple linear regression model would be able to capture this trend and be able to predict the estimated happiness score of a country.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d64682c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d64682c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black dots, representing each country’s GDP and score over the year, appear to follow along with the linear regression model shown by the red line. With very outliers, there don’t seem to be any data points that are predicted wildly wrong. There is however one section in the top right of the graph where there is a strong concentration of data points above the model prediction. This can be explained by the concept that after a certain point, money is no longer able to buy more happiness and there must be other means to increase happiness. In addition, there appear to be countries that have high GDPs but low happiness scores. After further analysis, it is found that these data points mainly come from the country of Botswana. Botswana has a huge income inequality among its citizens which is most likely the biggest contributing reason as to why their GDP could be higher, but happiness lower.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64682c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64682c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In order to confirm that this model is statistically significant, tests and visualizations were performed. The following shows how the fitted values match up with the residuals. It can be seen from these plots that the model performs well on the data and is able to predict the happiness scores within 2 for almost every single country. The slight deviance at the top of the QQ plot on the right can be explained by the outliers previously mentioned. It’s important to not only consider GDP as there are many factors that could be playing a role in influencing the happiness level of a country.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3529a01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3529a01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704875" y="1751775"/>
            <a:ext cx="79500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Unhappy With Where You Live? Here’s What You Should Consider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ISYE 312</a:t>
            </a:r>
            <a:endParaRPr/>
          </a:p>
          <a:p>
            <a:pPr indent="0" lvl="0" marL="0" rtl="0" algn="ctr">
              <a:spcBef>
                <a:spcPts val="0"/>
              </a:spcBef>
              <a:spcAft>
                <a:spcPts val="0"/>
              </a:spcAft>
              <a:buNone/>
            </a:pPr>
            <a:r>
              <a:rPr lang="en"/>
              <a:t>Group 14</a:t>
            </a:r>
            <a:endParaRPr/>
          </a:p>
          <a:p>
            <a:pPr indent="0" lvl="0" marL="0" rtl="0" algn="ctr">
              <a:spcBef>
                <a:spcPts val="0"/>
              </a:spcBef>
              <a:spcAft>
                <a:spcPts val="0"/>
              </a:spcAft>
              <a:buNone/>
            </a:pPr>
            <a:r>
              <a:rPr lang="en"/>
              <a:t>Chris Duffy, Ian Leonhardt, Olivia Vitale, Ryan Susilo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Support vs Happiness Fit Test</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311700" y="1266325"/>
            <a:ext cx="4213275" cy="26943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524975" y="1266325"/>
            <a:ext cx="4307325" cy="2694375"/>
          </a:xfrm>
          <a:prstGeom prst="rect">
            <a:avLst/>
          </a:prstGeom>
          <a:noFill/>
          <a:ln>
            <a:noFill/>
          </a:ln>
        </p:spPr>
      </p:pic>
      <p:pic>
        <p:nvPicPr>
          <p:cNvPr id="129" name="Google Shape;129;p22"/>
          <p:cNvPicPr preferRelativeResize="0"/>
          <p:nvPr/>
        </p:nvPicPr>
        <p:blipFill>
          <a:blip r:embed="rId5">
            <a:alphaModFix/>
          </a:blip>
          <a:stretch>
            <a:fillRect/>
          </a:stretch>
        </p:blipFill>
        <p:spPr>
          <a:xfrm>
            <a:off x="2354725" y="3960700"/>
            <a:ext cx="4427326" cy="109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Expectancy vs Happiness Score Model</a:t>
            </a:r>
            <a:endParaRPr/>
          </a:p>
        </p:txBody>
      </p:sp>
      <p:pic>
        <p:nvPicPr>
          <p:cNvPr id="135" name="Google Shape;135;p23"/>
          <p:cNvPicPr preferRelativeResize="0"/>
          <p:nvPr/>
        </p:nvPicPr>
        <p:blipFill>
          <a:blip r:embed="rId3">
            <a:alphaModFix/>
          </a:blip>
          <a:stretch>
            <a:fillRect/>
          </a:stretch>
        </p:blipFill>
        <p:spPr>
          <a:xfrm>
            <a:off x="162350" y="1152425"/>
            <a:ext cx="4184652" cy="3686275"/>
          </a:xfrm>
          <a:prstGeom prst="rect">
            <a:avLst/>
          </a:prstGeom>
          <a:noFill/>
          <a:ln>
            <a:noFill/>
          </a:ln>
        </p:spPr>
      </p:pic>
      <p:pic>
        <p:nvPicPr>
          <p:cNvPr id="136" name="Google Shape;136;p23"/>
          <p:cNvPicPr preferRelativeResize="0"/>
          <p:nvPr/>
        </p:nvPicPr>
        <p:blipFill>
          <a:blip r:embed="rId4">
            <a:alphaModFix/>
          </a:blip>
          <a:stretch>
            <a:fillRect/>
          </a:stretch>
        </p:blipFill>
        <p:spPr>
          <a:xfrm>
            <a:off x="4479502" y="1512400"/>
            <a:ext cx="4492198" cy="29663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56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Expectancy</a:t>
            </a:r>
            <a:r>
              <a:rPr lang="en"/>
              <a:t> vs Happiness Fit Test</a:t>
            </a:r>
            <a:endParaRPr/>
          </a:p>
          <a:p>
            <a:pPr indent="0" lvl="0" marL="0" rtl="0" algn="l">
              <a:spcBef>
                <a:spcPts val="0"/>
              </a:spcBef>
              <a:spcAft>
                <a:spcPts val="0"/>
              </a:spcAft>
              <a:buNone/>
            </a:pPr>
            <a:r>
              <a:t/>
            </a:r>
            <a:endParaRPr/>
          </a:p>
        </p:txBody>
      </p:sp>
      <p:pic>
        <p:nvPicPr>
          <p:cNvPr id="142" name="Google Shape;142;p24"/>
          <p:cNvPicPr preferRelativeResize="0"/>
          <p:nvPr/>
        </p:nvPicPr>
        <p:blipFill>
          <a:blip r:embed="rId3">
            <a:alphaModFix/>
          </a:blip>
          <a:stretch>
            <a:fillRect/>
          </a:stretch>
        </p:blipFill>
        <p:spPr>
          <a:xfrm>
            <a:off x="311700" y="963375"/>
            <a:ext cx="3377550" cy="2618200"/>
          </a:xfrm>
          <a:prstGeom prst="rect">
            <a:avLst/>
          </a:prstGeom>
          <a:noFill/>
          <a:ln>
            <a:noFill/>
          </a:ln>
        </p:spPr>
      </p:pic>
      <p:pic>
        <p:nvPicPr>
          <p:cNvPr id="143" name="Google Shape;143;p24"/>
          <p:cNvPicPr preferRelativeResize="0"/>
          <p:nvPr/>
        </p:nvPicPr>
        <p:blipFill>
          <a:blip r:embed="rId4">
            <a:alphaModFix/>
          </a:blip>
          <a:stretch>
            <a:fillRect/>
          </a:stretch>
        </p:blipFill>
        <p:spPr>
          <a:xfrm>
            <a:off x="4919125" y="987375"/>
            <a:ext cx="3377550" cy="2628316"/>
          </a:xfrm>
          <a:prstGeom prst="rect">
            <a:avLst/>
          </a:prstGeom>
          <a:noFill/>
          <a:ln>
            <a:noFill/>
          </a:ln>
        </p:spPr>
      </p:pic>
      <p:pic>
        <p:nvPicPr>
          <p:cNvPr id="144" name="Google Shape;144;p24"/>
          <p:cNvPicPr preferRelativeResize="0"/>
          <p:nvPr/>
        </p:nvPicPr>
        <p:blipFill>
          <a:blip r:embed="rId5">
            <a:alphaModFix/>
          </a:blip>
          <a:stretch>
            <a:fillRect/>
          </a:stretch>
        </p:blipFill>
        <p:spPr>
          <a:xfrm>
            <a:off x="2468188" y="3581575"/>
            <a:ext cx="4207626" cy="141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345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Geographic</a:t>
            </a:r>
            <a:r>
              <a:rPr lang="en"/>
              <a:t> Location vs Life Expectancy</a:t>
            </a:r>
            <a:endParaRPr/>
          </a:p>
        </p:txBody>
      </p:sp>
      <p:pic>
        <p:nvPicPr>
          <p:cNvPr id="150" name="Google Shape;150;p25"/>
          <p:cNvPicPr preferRelativeResize="0"/>
          <p:nvPr/>
        </p:nvPicPr>
        <p:blipFill>
          <a:blip r:embed="rId3">
            <a:alphaModFix/>
          </a:blip>
          <a:stretch>
            <a:fillRect/>
          </a:stretch>
        </p:blipFill>
        <p:spPr>
          <a:xfrm>
            <a:off x="1039763" y="1052925"/>
            <a:ext cx="7064474" cy="3928926"/>
          </a:xfrm>
          <a:prstGeom prst="rect">
            <a:avLst/>
          </a:prstGeom>
          <a:noFill/>
          <a:ln>
            <a:noFill/>
          </a:ln>
        </p:spPr>
      </p:pic>
      <p:sp>
        <p:nvSpPr>
          <p:cNvPr id="151" name="Google Shape;151;p25"/>
          <p:cNvSpPr/>
          <p:nvPr/>
        </p:nvSpPr>
        <p:spPr>
          <a:xfrm>
            <a:off x="2704700" y="1584775"/>
            <a:ext cx="895500" cy="40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4532200" y="1398875"/>
            <a:ext cx="895500" cy="40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6973075" y="1282625"/>
            <a:ext cx="895500" cy="40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1444075" y="2091725"/>
            <a:ext cx="895500" cy="408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Scatterplot Matrix</a:t>
            </a:r>
            <a:endParaRPr/>
          </a:p>
        </p:txBody>
      </p:sp>
      <p:pic>
        <p:nvPicPr>
          <p:cNvPr id="160" name="Google Shape;160;p26"/>
          <p:cNvPicPr preferRelativeResize="0"/>
          <p:nvPr/>
        </p:nvPicPr>
        <p:blipFill>
          <a:blip r:embed="rId3">
            <a:alphaModFix/>
          </a:blip>
          <a:stretch>
            <a:fillRect/>
          </a:stretch>
        </p:blipFill>
        <p:spPr>
          <a:xfrm>
            <a:off x="1563750" y="1152425"/>
            <a:ext cx="6016501" cy="3768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Linear Regression Model </a:t>
            </a:r>
            <a:endParaRPr/>
          </a:p>
        </p:txBody>
      </p:sp>
      <p:pic>
        <p:nvPicPr>
          <p:cNvPr id="166" name="Google Shape;166;p27"/>
          <p:cNvPicPr preferRelativeResize="0"/>
          <p:nvPr/>
        </p:nvPicPr>
        <p:blipFill>
          <a:blip r:embed="rId3">
            <a:alphaModFix/>
          </a:blip>
          <a:stretch>
            <a:fillRect/>
          </a:stretch>
        </p:blipFill>
        <p:spPr>
          <a:xfrm>
            <a:off x="1201388" y="1152425"/>
            <a:ext cx="6741224" cy="3791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 and Influential Cases</a:t>
            </a:r>
            <a:endParaRPr/>
          </a:p>
        </p:txBody>
      </p:sp>
      <p:sp>
        <p:nvSpPr>
          <p:cNvPr id="172" name="Google Shape;172;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361950" y="2571750"/>
            <a:ext cx="8420100" cy="1066800"/>
          </a:xfrm>
          <a:prstGeom prst="rect">
            <a:avLst/>
          </a:prstGeom>
          <a:noFill/>
          <a:ln>
            <a:noFill/>
          </a:ln>
        </p:spPr>
      </p:pic>
      <p:pic>
        <p:nvPicPr>
          <p:cNvPr id="174" name="Google Shape;174;p28"/>
          <p:cNvPicPr preferRelativeResize="0"/>
          <p:nvPr/>
        </p:nvPicPr>
        <p:blipFill>
          <a:blip r:embed="rId4">
            <a:alphaModFix/>
          </a:blip>
          <a:stretch>
            <a:fillRect/>
          </a:stretch>
        </p:blipFill>
        <p:spPr>
          <a:xfrm>
            <a:off x="361950" y="1266325"/>
            <a:ext cx="7717091"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Multicollinearity</a:t>
            </a:r>
            <a:endParaRPr/>
          </a:p>
        </p:txBody>
      </p:sp>
      <p:sp>
        <p:nvSpPr>
          <p:cNvPr id="180" name="Google Shape;18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9"/>
          <p:cNvPicPr preferRelativeResize="0"/>
          <p:nvPr/>
        </p:nvPicPr>
        <p:blipFill rotWithShape="1">
          <a:blip r:embed="rId3">
            <a:alphaModFix/>
          </a:blip>
          <a:srcRect b="-5159" l="0" r="0" t="5160"/>
          <a:stretch/>
        </p:blipFill>
        <p:spPr>
          <a:xfrm>
            <a:off x="274775" y="1321138"/>
            <a:ext cx="8594450" cy="319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Residuals</a:t>
            </a:r>
            <a:endParaRPr/>
          </a:p>
        </p:txBody>
      </p:sp>
      <p:sp>
        <p:nvSpPr>
          <p:cNvPr id="187" name="Google Shape;18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0"/>
          <p:cNvPicPr preferRelativeResize="0"/>
          <p:nvPr/>
        </p:nvPicPr>
        <p:blipFill>
          <a:blip r:embed="rId3">
            <a:alphaModFix/>
          </a:blip>
          <a:stretch>
            <a:fillRect/>
          </a:stretch>
        </p:blipFill>
        <p:spPr>
          <a:xfrm>
            <a:off x="215375" y="1163000"/>
            <a:ext cx="4200875" cy="3509351"/>
          </a:xfrm>
          <a:prstGeom prst="rect">
            <a:avLst/>
          </a:prstGeom>
          <a:noFill/>
          <a:ln>
            <a:noFill/>
          </a:ln>
        </p:spPr>
      </p:pic>
      <p:pic>
        <p:nvPicPr>
          <p:cNvPr id="189" name="Google Shape;189;p30"/>
          <p:cNvPicPr preferRelativeResize="0"/>
          <p:nvPr/>
        </p:nvPicPr>
        <p:blipFill>
          <a:blip r:embed="rId4">
            <a:alphaModFix/>
          </a:blip>
          <a:stretch>
            <a:fillRect/>
          </a:stretch>
        </p:blipFill>
        <p:spPr>
          <a:xfrm>
            <a:off x="4572000" y="1161313"/>
            <a:ext cx="4200876" cy="35127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Model</a:t>
            </a:r>
            <a:endParaRPr/>
          </a:p>
        </p:txBody>
      </p:sp>
      <p:sp>
        <p:nvSpPr>
          <p:cNvPr id="195" name="Google Shape;195;p31"/>
          <p:cNvSpPr txBox="1"/>
          <p:nvPr>
            <p:ph idx="1" type="body"/>
          </p:nvPr>
        </p:nvSpPr>
        <p:spPr>
          <a:xfrm>
            <a:off x="1178200" y="1963650"/>
            <a:ext cx="2749200" cy="260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1"/>
          <p:cNvPicPr preferRelativeResize="0"/>
          <p:nvPr/>
        </p:nvPicPr>
        <p:blipFill>
          <a:blip r:embed="rId3">
            <a:alphaModFix/>
          </a:blip>
          <a:stretch>
            <a:fillRect/>
          </a:stretch>
        </p:blipFill>
        <p:spPr>
          <a:xfrm>
            <a:off x="5460225" y="2666725"/>
            <a:ext cx="3115349" cy="2185024"/>
          </a:xfrm>
          <a:prstGeom prst="rect">
            <a:avLst/>
          </a:prstGeom>
          <a:noFill/>
          <a:ln>
            <a:noFill/>
          </a:ln>
        </p:spPr>
      </p:pic>
      <p:pic>
        <p:nvPicPr>
          <p:cNvPr id="197" name="Google Shape;197;p31"/>
          <p:cNvPicPr preferRelativeResize="0"/>
          <p:nvPr/>
        </p:nvPicPr>
        <p:blipFill>
          <a:blip r:embed="rId4">
            <a:alphaModFix/>
          </a:blip>
          <a:stretch>
            <a:fillRect/>
          </a:stretch>
        </p:blipFill>
        <p:spPr>
          <a:xfrm>
            <a:off x="5460225" y="177350"/>
            <a:ext cx="3274650" cy="2394401"/>
          </a:xfrm>
          <a:prstGeom prst="rect">
            <a:avLst/>
          </a:prstGeom>
          <a:noFill/>
          <a:ln>
            <a:noFill/>
          </a:ln>
        </p:spPr>
      </p:pic>
      <p:pic>
        <p:nvPicPr>
          <p:cNvPr id="198" name="Google Shape;198;p31"/>
          <p:cNvPicPr preferRelativeResize="0"/>
          <p:nvPr/>
        </p:nvPicPr>
        <p:blipFill>
          <a:blip r:embed="rId5">
            <a:alphaModFix/>
          </a:blip>
          <a:stretch>
            <a:fillRect/>
          </a:stretch>
        </p:blipFill>
        <p:spPr>
          <a:xfrm>
            <a:off x="377700" y="1039525"/>
            <a:ext cx="4854476" cy="381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a:t>
            </a:r>
            <a:endParaRPr/>
          </a:p>
        </p:txBody>
      </p:sp>
      <p:sp>
        <p:nvSpPr>
          <p:cNvPr id="73" name="Google Shape;73;p14"/>
          <p:cNvSpPr txBox="1"/>
          <p:nvPr>
            <p:ph idx="1" type="body"/>
          </p:nvPr>
        </p:nvSpPr>
        <p:spPr>
          <a:xfrm>
            <a:off x="311700" y="1216625"/>
            <a:ext cx="8520600" cy="3412800"/>
          </a:xfrm>
          <a:prstGeom prst="rect">
            <a:avLst/>
          </a:prstGeom>
        </p:spPr>
        <p:txBody>
          <a:bodyPr anchorCtr="0" anchor="t" bIns="91425" lIns="91425" spcFirstLastPara="1" rIns="91425" wrap="square" tIns="91425">
            <a:normAutofit/>
          </a:bodyPr>
          <a:lstStyle/>
          <a:p>
            <a:pPr indent="-342900" lvl="0" marL="457200" rtl="0" algn="l">
              <a:spcBef>
                <a:spcPts val="900"/>
              </a:spcBef>
              <a:spcAft>
                <a:spcPts val="0"/>
              </a:spcAft>
              <a:buSzPts val="1800"/>
              <a:buFont typeface="Average"/>
              <a:buChar char="-"/>
            </a:pPr>
            <a:r>
              <a:rPr lang="en">
                <a:latin typeface="Average"/>
                <a:ea typeface="Average"/>
                <a:cs typeface="Average"/>
                <a:sym typeface="Average"/>
              </a:rPr>
              <a:t>The </a:t>
            </a:r>
            <a:r>
              <a:rPr i="1" lang="en">
                <a:latin typeface="Average"/>
                <a:ea typeface="Average"/>
                <a:cs typeface="Average"/>
                <a:sym typeface="Average"/>
              </a:rPr>
              <a:t>World Happiness Report</a:t>
            </a:r>
            <a:r>
              <a:rPr lang="en">
                <a:latin typeface="Average"/>
                <a:ea typeface="Average"/>
                <a:cs typeface="Average"/>
                <a:sym typeface="Average"/>
              </a:rPr>
              <a:t> portrays the </a:t>
            </a:r>
            <a:r>
              <a:rPr lang="en">
                <a:latin typeface="Average"/>
                <a:ea typeface="Average"/>
                <a:cs typeface="Average"/>
                <a:sym typeface="Average"/>
              </a:rPr>
              <a:t>level</a:t>
            </a:r>
            <a:r>
              <a:rPr lang="en">
                <a:latin typeface="Average"/>
                <a:ea typeface="Average"/>
                <a:cs typeface="Average"/>
                <a:sym typeface="Average"/>
              </a:rPr>
              <a:t> of </a:t>
            </a:r>
            <a:r>
              <a:rPr lang="en">
                <a:latin typeface="Average"/>
                <a:ea typeface="Average"/>
                <a:cs typeface="Average"/>
                <a:sym typeface="Average"/>
              </a:rPr>
              <a:t>happiness</a:t>
            </a:r>
            <a:r>
              <a:rPr lang="en">
                <a:latin typeface="Average"/>
                <a:ea typeface="Average"/>
                <a:cs typeface="Average"/>
                <a:sym typeface="Average"/>
              </a:rPr>
              <a:t> in countries throughout the </a:t>
            </a:r>
            <a:r>
              <a:rPr lang="en">
                <a:latin typeface="Average"/>
                <a:ea typeface="Average"/>
                <a:cs typeface="Average"/>
                <a:sym typeface="Average"/>
              </a:rPr>
              <a:t>world and helps to explain </a:t>
            </a:r>
            <a:r>
              <a:rPr lang="en">
                <a:latin typeface="Average"/>
                <a:ea typeface="Average"/>
                <a:cs typeface="Average"/>
                <a:sym typeface="Average"/>
              </a:rPr>
              <a:t>personal and national variations in happiness</a:t>
            </a:r>
            <a:endParaRPr>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a:latin typeface="Average"/>
                <a:ea typeface="Average"/>
                <a:cs typeface="Average"/>
                <a:sym typeface="Average"/>
              </a:rPr>
              <a:t>This landmark </a:t>
            </a:r>
            <a:r>
              <a:rPr lang="en">
                <a:latin typeface="Average"/>
                <a:ea typeface="Average"/>
                <a:cs typeface="Average"/>
                <a:sym typeface="Average"/>
              </a:rPr>
              <a:t>survey</a:t>
            </a:r>
            <a:r>
              <a:rPr lang="en">
                <a:latin typeface="Average"/>
                <a:ea typeface="Average"/>
                <a:cs typeface="Average"/>
                <a:sym typeface="Average"/>
              </a:rPr>
              <a:t> continues to gain global popularity among governments, organizations, and civil societies </a:t>
            </a:r>
            <a:r>
              <a:rPr lang="en">
                <a:latin typeface="Average"/>
                <a:ea typeface="Average"/>
                <a:cs typeface="Average"/>
                <a:sym typeface="Average"/>
              </a:rPr>
              <a:t>who</a:t>
            </a:r>
            <a:r>
              <a:rPr lang="en">
                <a:latin typeface="Average"/>
                <a:ea typeface="Average"/>
                <a:cs typeface="Average"/>
                <a:sym typeface="Average"/>
              </a:rPr>
              <a:t> reference happiness </a:t>
            </a:r>
            <a:r>
              <a:rPr lang="en">
                <a:latin typeface="Average"/>
                <a:ea typeface="Average"/>
                <a:cs typeface="Average"/>
                <a:sym typeface="Average"/>
              </a:rPr>
              <a:t>indicators in efforts to better their policies</a:t>
            </a:r>
            <a:endParaRPr>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a:latin typeface="Average"/>
                <a:ea typeface="Average"/>
                <a:cs typeface="Average"/>
                <a:sym typeface="Average"/>
              </a:rPr>
              <a:t>The research we conducted was focalized on how this data could be utilized when helping advise </a:t>
            </a:r>
            <a:r>
              <a:rPr lang="en">
                <a:latin typeface="Average"/>
                <a:ea typeface="Average"/>
                <a:cs typeface="Average"/>
                <a:sym typeface="Average"/>
              </a:rPr>
              <a:t>someone</a:t>
            </a:r>
            <a:r>
              <a:rPr lang="en">
                <a:latin typeface="Average"/>
                <a:ea typeface="Average"/>
                <a:cs typeface="Average"/>
                <a:sym typeface="Average"/>
              </a:rPr>
              <a:t> on what factors they should </a:t>
            </a:r>
            <a:r>
              <a:rPr lang="en">
                <a:latin typeface="Average"/>
                <a:ea typeface="Average"/>
                <a:cs typeface="Average"/>
                <a:sym typeface="Average"/>
              </a:rPr>
              <a:t>consider</a:t>
            </a:r>
            <a:r>
              <a:rPr lang="en">
                <a:latin typeface="Average"/>
                <a:ea typeface="Average"/>
                <a:cs typeface="Average"/>
                <a:sym typeface="Average"/>
              </a:rPr>
              <a:t> before moving to a different country</a:t>
            </a:r>
            <a:endParaRPr>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a:latin typeface="Average"/>
                <a:ea typeface="Average"/>
                <a:cs typeface="Average"/>
                <a:sym typeface="Average"/>
              </a:rPr>
              <a:t>We used RStudio and Python to draw our conclusions</a:t>
            </a:r>
            <a:endParaRPr>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4" name="Google Shape;204;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GDP, Social Support, and Life Expectancy all have linear relationships with the overall happiness found in a </a:t>
            </a:r>
            <a:r>
              <a:rPr lang="en"/>
              <a:t>country</a:t>
            </a:r>
            <a:r>
              <a:rPr lang="en"/>
              <a:t> </a:t>
            </a:r>
            <a:endParaRPr/>
          </a:p>
          <a:p>
            <a:pPr indent="-342900" lvl="0" marL="457200" rtl="0" algn="l">
              <a:spcBef>
                <a:spcPts val="0"/>
              </a:spcBef>
              <a:spcAft>
                <a:spcPts val="0"/>
              </a:spcAft>
              <a:buSzPts val="1800"/>
              <a:buChar char="-"/>
            </a:pPr>
            <a:r>
              <a:rPr lang="en"/>
              <a:t>These 3 variables are the most correlated with the score</a:t>
            </a:r>
            <a:endParaRPr/>
          </a:p>
          <a:p>
            <a:pPr indent="-342900" lvl="0" marL="457200" rtl="0" algn="l">
              <a:spcBef>
                <a:spcPts val="0"/>
              </a:spcBef>
              <a:spcAft>
                <a:spcPts val="0"/>
              </a:spcAft>
              <a:buSzPts val="1800"/>
              <a:buChar char="-"/>
            </a:pPr>
            <a:r>
              <a:rPr lang="en"/>
              <a:t>Each one provides good </a:t>
            </a:r>
            <a:r>
              <a:rPr lang="en"/>
              <a:t>insight</a:t>
            </a:r>
            <a:r>
              <a:rPr lang="en"/>
              <a:t> into </a:t>
            </a:r>
            <a:r>
              <a:rPr lang="en"/>
              <a:t>predicting</a:t>
            </a:r>
            <a:r>
              <a:rPr lang="en"/>
              <a:t> how happy you will be, yet there are </a:t>
            </a:r>
            <a:r>
              <a:rPr lang="en"/>
              <a:t>multiple</a:t>
            </a:r>
            <a:r>
              <a:rPr lang="en"/>
              <a:t> variables that go into the score</a:t>
            </a:r>
            <a:endParaRPr/>
          </a:p>
          <a:p>
            <a:pPr indent="-342900" lvl="0" marL="457200" rtl="0" algn="l">
              <a:spcBef>
                <a:spcPts val="0"/>
              </a:spcBef>
              <a:spcAft>
                <a:spcPts val="0"/>
              </a:spcAft>
              <a:buSzPts val="1800"/>
              <a:buChar char="-"/>
            </a:pPr>
            <a:r>
              <a:rPr lang="en"/>
              <a:t>Thus, someone who is planning on </a:t>
            </a:r>
            <a:r>
              <a:rPr lang="en"/>
              <a:t>moving</a:t>
            </a:r>
            <a:r>
              <a:rPr lang="en"/>
              <a:t> to a country should look at all of the factors before making a decision, but place the largest weight on GDP, social support, and life expectancy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i="1" lang="en"/>
              <a:t>World Happiness Report </a:t>
            </a:r>
            <a:r>
              <a:rPr lang="en"/>
              <a:t>uses data from the </a:t>
            </a:r>
            <a:r>
              <a:rPr i="1" lang="en"/>
              <a:t>Gallup World Poll </a:t>
            </a:r>
            <a:r>
              <a:rPr lang="en"/>
              <a:t>to determine happiness scores</a:t>
            </a:r>
            <a:endParaRPr/>
          </a:p>
          <a:p>
            <a:pPr indent="-342900" lvl="0" marL="457200" rtl="0" algn="l">
              <a:spcBef>
                <a:spcPts val="0"/>
              </a:spcBef>
              <a:spcAft>
                <a:spcPts val="0"/>
              </a:spcAft>
              <a:buSzPts val="1800"/>
              <a:buChar char="-"/>
            </a:pPr>
            <a:r>
              <a:rPr lang="en"/>
              <a:t>We used both </a:t>
            </a:r>
            <a:r>
              <a:rPr lang="en"/>
              <a:t>the</a:t>
            </a:r>
            <a:r>
              <a:rPr lang="en"/>
              <a:t> 2021 and combined (2008-2020) reports</a:t>
            </a:r>
            <a:endParaRPr/>
          </a:p>
          <a:p>
            <a:pPr indent="-342900" lvl="0" marL="457200" rtl="0" algn="l">
              <a:spcBef>
                <a:spcPts val="0"/>
              </a:spcBef>
              <a:spcAft>
                <a:spcPts val="0"/>
              </a:spcAft>
              <a:buSzPts val="1800"/>
              <a:buChar char="-"/>
            </a:pPr>
            <a:r>
              <a:rPr lang="en"/>
              <a:t>It contains 8 variables and 1,949 rows. The variables are:</a:t>
            </a:r>
            <a:endParaRPr/>
          </a:p>
          <a:p>
            <a:pPr indent="-342900" lvl="1" marL="914400" rtl="0" algn="l">
              <a:spcBef>
                <a:spcPts val="0"/>
              </a:spcBef>
              <a:spcAft>
                <a:spcPts val="0"/>
              </a:spcAft>
              <a:buSzPts val="1800"/>
              <a:buChar char="-"/>
            </a:pPr>
            <a:r>
              <a:rPr lang="en" sz="1800"/>
              <a:t>Country, Year, GDP, Social Support, Life Expectancy, Freedom to Make Life Choices, Generosity, and Perceptions of Corruption</a:t>
            </a:r>
            <a:endParaRPr sz="1800"/>
          </a:p>
          <a:p>
            <a:pPr indent="-342900" lvl="0" marL="457200" rtl="0" algn="l">
              <a:spcBef>
                <a:spcPts val="0"/>
              </a:spcBef>
              <a:spcAft>
                <a:spcPts val="0"/>
              </a:spcAft>
              <a:buSzPts val="1800"/>
              <a:buChar char="-"/>
            </a:pPr>
            <a:r>
              <a:rPr lang="en"/>
              <a:t>The target is trying to predict the happiness score (or “Life Ladder”), which is a continuous, moving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the Dataset</a:t>
            </a:r>
            <a:endParaRPr/>
          </a:p>
        </p:txBody>
      </p:sp>
      <p:sp>
        <p:nvSpPr>
          <p:cNvPr id="85" name="Google Shape;85;p16"/>
          <p:cNvSpPr txBox="1"/>
          <p:nvPr>
            <p:ph idx="1" type="body"/>
          </p:nvPr>
        </p:nvSpPr>
        <p:spPr>
          <a:xfrm>
            <a:off x="311700" y="4062325"/>
            <a:ext cx="8520600" cy="707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Right off </a:t>
            </a:r>
            <a:r>
              <a:rPr lang="en"/>
              <a:t>the</a:t>
            </a:r>
            <a:r>
              <a:rPr lang="en"/>
              <a:t> bat, we see there’s a very strong correlation between </a:t>
            </a:r>
            <a:r>
              <a:rPr lang="en"/>
              <a:t>happiness</a:t>
            </a:r>
            <a:r>
              <a:rPr lang="en"/>
              <a:t> score and GDP, Social Support, and Life Expectancy, so that’s where we’ll start</a:t>
            </a:r>
            <a:endParaRPr/>
          </a:p>
        </p:txBody>
      </p:sp>
      <p:pic>
        <p:nvPicPr>
          <p:cNvPr id="86" name="Google Shape;86;p16"/>
          <p:cNvPicPr preferRelativeResize="0"/>
          <p:nvPr/>
        </p:nvPicPr>
        <p:blipFill>
          <a:blip r:embed="rId3">
            <a:alphaModFix/>
          </a:blip>
          <a:stretch>
            <a:fillRect/>
          </a:stretch>
        </p:blipFill>
        <p:spPr>
          <a:xfrm>
            <a:off x="829413" y="1152425"/>
            <a:ext cx="7485169" cy="271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92" name="Google Shape;92;p17"/>
          <p:cNvSpPr txBox="1"/>
          <p:nvPr>
            <p:ph idx="1" type="body"/>
          </p:nvPr>
        </p:nvSpPr>
        <p:spPr>
          <a:xfrm>
            <a:off x="311700" y="1152425"/>
            <a:ext cx="8520600" cy="36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our research was to be able to put together a report explaining the trends in </a:t>
            </a:r>
            <a:r>
              <a:rPr lang="en"/>
              <a:t>world</a:t>
            </a:r>
            <a:r>
              <a:rPr lang="en"/>
              <a:t> </a:t>
            </a:r>
            <a:r>
              <a:rPr lang="en"/>
              <a:t>happiness, ultimately serving as a resource to someone who may be unhappy with their current state of living and is seeking a move. In order to do this, we tried to answer the following 3 questions:</a:t>
            </a:r>
            <a:endParaRPr/>
          </a:p>
          <a:p>
            <a:pPr indent="-342900" lvl="0" marL="457200" rtl="0" algn="l">
              <a:spcBef>
                <a:spcPts val="1200"/>
              </a:spcBef>
              <a:spcAft>
                <a:spcPts val="0"/>
              </a:spcAft>
              <a:buSzPts val="1800"/>
              <a:buAutoNum type="arabicPeriod"/>
            </a:pPr>
            <a:r>
              <a:rPr lang="en"/>
              <a:t>Does the economic stability of a country (GDP) have an effect on the happiness of those living there?</a:t>
            </a:r>
            <a:endParaRPr/>
          </a:p>
          <a:p>
            <a:pPr indent="-342900" lvl="0" marL="457200" rtl="0" algn="l">
              <a:spcBef>
                <a:spcPts val="0"/>
              </a:spcBef>
              <a:spcAft>
                <a:spcPts val="0"/>
              </a:spcAft>
              <a:buSzPts val="1800"/>
              <a:buAutoNum type="arabicPeriod"/>
            </a:pPr>
            <a:r>
              <a:rPr lang="en"/>
              <a:t>How does the level of social support found within a country contribute to its happiness? </a:t>
            </a:r>
            <a:endParaRPr/>
          </a:p>
          <a:p>
            <a:pPr indent="-342900" lvl="0" marL="457200" rtl="0" algn="l">
              <a:spcBef>
                <a:spcPts val="0"/>
              </a:spcBef>
              <a:spcAft>
                <a:spcPts val="0"/>
              </a:spcAft>
              <a:buSzPts val="1800"/>
              <a:buAutoNum type="arabicPeriod"/>
            </a:pPr>
            <a:r>
              <a:rPr lang="en"/>
              <a:t>How does a country’s life expectancy affect its happiness? What does this mean on a deeper level?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vs Happiness Score History</a:t>
            </a:r>
            <a:endParaRPr/>
          </a:p>
        </p:txBody>
      </p:sp>
      <p:pic>
        <p:nvPicPr>
          <p:cNvPr id="98" name="Google Shape;98;p18"/>
          <p:cNvPicPr preferRelativeResize="0"/>
          <p:nvPr/>
        </p:nvPicPr>
        <p:blipFill rotWithShape="1">
          <a:blip r:embed="rId3">
            <a:alphaModFix/>
          </a:blip>
          <a:srcRect b="0" l="0" r="0" t="2229"/>
          <a:stretch/>
        </p:blipFill>
        <p:spPr>
          <a:xfrm>
            <a:off x="1817925" y="1244088"/>
            <a:ext cx="5508151" cy="334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vs Happiness Score Model</a:t>
            </a:r>
            <a:endParaRPr/>
          </a:p>
        </p:txBody>
      </p:sp>
      <p:pic>
        <p:nvPicPr>
          <p:cNvPr id="104" name="Google Shape;104;p19"/>
          <p:cNvPicPr preferRelativeResize="0"/>
          <p:nvPr/>
        </p:nvPicPr>
        <p:blipFill>
          <a:blip r:embed="rId3">
            <a:alphaModFix/>
          </a:blip>
          <a:stretch>
            <a:fillRect/>
          </a:stretch>
        </p:blipFill>
        <p:spPr>
          <a:xfrm>
            <a:off x="67500" y="1346000"/>
            <a:ext cx="5064724" cy="3143351"/>
          </a:xfrm>
          <a:prstGeom prst="rect">
            <a:avLst/>
          </a:prstGeom>
          <a:noFill/>
          <a:ln>
            <a:noFill/>
          </a:ln>
        </p:spPr>
      </p:pic>
      <p:pic>
        <p:nvPicPr>
          <p:cNvPr id="105" name="Google Shape;105;p19"/>
          <p:cNvPicPr preferRelativeResize="0"/>
          <p:nvPr/>
        </p:nvPicPr>
        <p:blipFill>
          <a:blip r:embed="rId4">
            <a:alphaModFix/>
          </a:blip>
          <a:stretch>
            <a:fillRect/>
          </a:stretch>
        </p:blipFill>
        <p:spPr>
          <a:xfrm>
            <a:off x="5263125" y="1346012"/>
            <a:ext cx="3880875" cy="2617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 vs Happiness Fit Test</a:t>
            </a:r>
            <a:endParaRPr/>
          </a:p>
        </p:txBody>
      </p:sp>
      <p:pic>
        <p:nvPicPr>
          <p:cNvPr id="111" name="Google Shape;111;p20"/>
          <p:cNvPicPr preferRelativeResize="0"/>
          <p:nvPr/>
        </p:nvPicPr>
        <p:blipFill>
          <a:blip r:embed="rId3">
            <a:alphaModFix/>
          </a:blip>
          <a:stretch>
            <a:fillRect/>
          </a:stretch>
        </p:blipFill>
        <p:spPr>
          <a:xfrm>
            <a:off x="5462075" y="2034150"/>
            <a:ext cx="3681924" cy="1380740"/>
          </a:xfrm>
          <a:prstGeom prst="rect">
            <a:avLst/>
          </a:prstGeom>
          <a:noFill/>
          <a:ln>
            <a:noFill/>
          </a:ln>
        </p:spPr>
      </p:pic>
      <p:pic>
        <p:nvPicPr>
          <p:cNvPr id="112" name="Google Shape;112;p20"/>
          <p:cNvPicPr preferRelativeResize="0"/>
          <p:nvPr/>
        </p:nvPicPr>
        <p:blipFill>
          <a:blip r:embed="rId4">
            <a:alphaModFix/>
          </a:blip>
          <a:stretch>
            <a:fillRect/>
          </a:stretch>
        </p:blipFill>
        <p:spPr>
          <a:xfrm>
            <a:off x="106750" y="1206000"/>
            <a:ext cx="5284328" cy="3302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Social Support vs Happiness Score Model</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311700" y="1266325"/>
            <a:ext cx="4159024" cy="3302700"/>
          </a:xfrm>
          <a:prstGeom prst="rect">
            <a:avLst/>
          </a:prstGeom>
          <a:noFill/>
          <a:ln>
            <a:noFill/>
          </a:ln>
        </p:spPr>
      </p:pic>
      <p:pic>
        <p:nvPicPr>
          <p:cNvPr id="120" name="Google Shape;120;p21"/>
          <p:cNvPicPr preferRelativeResize="0"/>
          <p:nvPr/>
        </p:nvPicPr>
        <p:blipFill>
          <a:blip r:embed="rId4">
            <a:alphaModFix/>
          </a:blip>
          <a:stretch>
            <a:fillRect/>
          </a:stretch>
        </p:blipFill>
        <p:spPr>
          <a:xfrm>
            <a:off x="4470725" y="1266325"/>
            <a:ext cx="4361575" cy="33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