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7" r:id="rId6"/>
    <p:sldId id="278" r:id="rId7"/>
    <p:sldId id="279" r:id="rId8"/>
    <p:sldId id="280" r:id="rId9"/>
    <p:sldId id="281" r:id="rId10"/>
    <p:sldId id="282" r:id="rId11"/>
    <p:sldId id="258" r:id="rId12"/>
    <p:sldId id="259" r:id="rId13"/>
    <p:sldId id="283" r:id="rId14"/>
    <p:sldId id="284" r:id="rId15"/>
    <p:sldId id="260" r:id="rId16"/>
    <p:sldId id="26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1"/>
    <p:restoredTop sz="74127" autoAdjust="0"/>
  </p:normalViewPr>
  <p:slideViewPr>
    <p:cSldViewPr snapToGrid="0" snapToObjects="1">
      <p:cViewPr varScale="1">
        <p:scale>
          <a:sx n="111" d="100"/>
          <a:sy n="111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540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748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278d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278d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7278d1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7278d1f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57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10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796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changes each of the observers “changed” method is called with a new value.</a:t>
            </a:r>
          </a:p>
        </p:txBody>
      </p:sp>
    </p:spTree>
    <p:extLst>
      <p:ext uri="{BB962C8B-B14F-4D97-AF65-F5344CB8AC3E}">
        <p14:creationId xmlns:p14="http://schemas.microsoft.com/office/powerpoint/2010/main" val="390932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only need a “changed” method  will do something with the data each time it gets called.</a:t>
            </a:r>
          </a:p>
        </p:txBody>
      </p:sp>
    </p:spTree>
    <p:extLst>
      <p:ext uri="{BB962C8B-B14F-4D97-AF65-F5344CB8AC3E}">
        <p14:creationId xmlns:p14="http://schemas.microsoft.com/office/powerpoint/2010/main" val="3596022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 create and subscribes. The subject value changes and the new value is now pushed to all three observers.</a:t>
            </a:r>
          </a:p>
        </p:txBody>
      </p:sp>
    </p:spTree>
    <p:extLst>
      <p:ext uri="{BB962C8B-B14F-4D97-AF65-F5344CB8AC3E}">
        <p14:creationId xmlns:p14="http://schemas.microsoft.com/office/powerpoint/2010/main" val="204905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08a9d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08a9d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37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1620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906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03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800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our example now changes as each observer has a custom output for its changed method.</a:t>
            </a:r>
          </a:p>
        </p:txBody>
      </p:sp>
    </p:spTree>
    <p:extLst>
      <p:ext uri="{BB962C8B-B14F-4D97-AF65-F5344CB8AC3E}">
        <p14:creationId xmlns:p14="http://schemas.microsoft.com/office/powerpoint/2010/main" val="4211474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164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have each observer implementing a observer interface.</a:t>
            </a:r>
          </a:p>
        </p:txBody>
      </p:sp>
    </p:spTree>
    <p:extLst>
      <p:ext uri="{BB962C8B-B14F-4D97-AF65-F5344CB8AC3E}">
        <p14:creationId xmlns:p14="http://schemas.microsoft.com/office/powerpoint/2010/main" val="4159455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9095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653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744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6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07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12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de70b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de70b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de70b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1de70bd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Reactive Programming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Brief History of Interactive Programming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Observer Pattern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Interfaces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BCA0-2974-3D47-8E82-BE0DD528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reactive programming?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042F-7C32-D74C-B3C5-88E757B0F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</a:t>
            </a:r>
            <a:r>
              <a:rPr lang="en-AU" b="1" i="1" dirty="0"/>
              <a:t>imperative programming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AU" dirty="0"/>
              <a:t>, would calculate the result of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c </a:t>
            </a:r>
            <a:r>
              <a:rPr lang="en-AU" dirty="0"/>
              <a:t>and store it in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AU" dirty="0"/>
              <a:t> once, and would no longer be affected if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AU" dirty="0"/>
              <a:t> or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AU" dirty="0"/>
              <a:t> change in value unless the line of code is executed again</a:t>
            </a:r>
          </a:p>
          <a:p>
            <a:r>
              <a:rPr lang="en-AU" dirty="0"/>
              <a:t>In </a:t>
            </a:r>
            <a:r>
              <a:rPr lang="en-AU" b="1" i="1" dirty="0"/>
              <a:t>reactive programming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AU" dirty="0"/>
              <a:t>, would continually update the value of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AU" dirty="0"/>
              <a:t> as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AU" dirty="0"/>
              <a:t> or </a:t>
            </a: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AU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323039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DE97-AA29-6346-A572-BEF2B4E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3D95-C29A-1948-9BA6-04E4DF08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have encountered </a:t>
            </a:r>
            <a:r>
              <a:rPr lang="en-AU" b="1" i="1" dirty="0"/>
              <a:t>binding</a:t>
            </a:r>
            <a:r>
              <a:rPr lang="en-AU" dirty="0"/>
              <a:t> in Angular</a:t>
            </a:r>
          </a:p>
          <a:p>
            <a:r>
              <a:rPr lang="en-AU" dirty="0"/>
              <a:t>Binding is an example of reactive programming</a:t>
            </a:r>
          </a:p>
          <a:p>
            <a:r>
              <a:rPr lang="en-AU" dirty="0"/>
              <a:t>When we include a component variable in a template, Angular binds the variable</a:t>
            </a:r>
          </a:p>
          <a:p>
            <a:r>
              <a:rPr lang="en-AU" dirty="0"/>
              <a:t>When the variable value changes the HTML will automatically update</a:t>
            </a:r>
          </a:p>
          <a:p>
            <a:r>
              <a:rPr lang="en-AU" dirty="0"/>
              <a:t>This is a specific example of reactive programming</a:t>
            </a:r>
          </a:p>
          <a:p>
            <a:endParaRPr lang="en-AU" dirty="0"/>
          </a:p>
          <a:p>
            <a:r>
              <a:rPr lang="en-AU" dirty="0"/>
              <a:t>e.g.:</a:t>
            </a:r>
          </a:p>
          <a:p>
            <a:pPr marL="596900" lvl="1" indent="0">
              <a:buNone/>
            </a:pPr>
            <a:r>
              <a:rPr lang="en-AU" b="1" dirty="0">
                <a:latin typeface="Courier" pitchFamily="2" charset="0"/>
              </a:rPr>
              <a:t>{{a + b}}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61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Observer Pattern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A </a:t>
            </a:r>
            <a:r>
              <a:rPr lang="en-AU" dirty="0">
                <a:hlinkClick r:id="rId3"/>
              </a:rPr>
              <a:t>Software Design Pattern </a:t>
            </a:r>
            <a:r>
              <a:rPr lang="en-AU" dirty="0"/>
              <a:t>is a reusable solution to a commonly occurring problem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It is similar in concept to an algorithm, but generally is focussed on the software architecture rather than the procedural execution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Software design patterns were popularised by the </a:t>
            </a:r>
            <a:r>
              <a:rPr lang="en-AU" b="1" dirty="0"/>
              <a:t>Gang of Four </a:t>
            </a:r>
            <a:r>
              <a:rPr lang="en-AU" dirty="0"/>
              <a:t>in 1994: </a:t>
            </a:r>
            <a:r>
              <a:rPr lang="en-AU" b="1" dirty="0"/>
              <a:t>Gamma</a:t>
            </a:r>
            <a:r>
              <a:rPr lang="en-AU" dirty="0"/>
              <a:t>, </a:t>
            </a:r>
            <a:r>
              <a:rPr lang="en-AU" b="1" dirty="0"/>
              <a:t>Helm</a:t>
            </a:r>
            <a:r>
              <a:rPr lang="en-AU" dirty="0"/>
              <a:t>, </a:t>
            </a:r>
            <a:r>
              <a:rPr lang="en-AU" b="1" dirty="0"/>
              <a:t>Johnson</a:t>
            </a:r>
            <a:r>
              <a:rPr lang="en-AU" dirty="0"/>
              <a:t>, </a:t>
            </a:r>
            <a:r>
              <a:rPr lang="en-AU" b="1" dirty="0" err="1"/>
              <a:t>Vlissides</a:t>
            </a:r>
            <a:endParaRPr lang="en-AU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Common design patterns used in OOP proposed in the </a:t>
            </a:r>
            <a:r>
              <a:rPr lang="en-AU" dirty="0" err="1"/>
              <a:t>GoF</a:t>
            </a:r>
            <a:r>
              <a:rPr lang="en-AU" dirty="0"/>
              <a:t> </a:t>
            </a:r>
            <a:r>
              <a:rPr lang="en-AU" i="1" dirty="0"/>
              <a:t>Design Patterns </a:t>
            </a:r>
            <a:r>
              <a:rPr lang="en-AU" dirty="0"/>
              <a:t>book include: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/>
              <a:t>Factory methods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/>
              <a:t>Singleton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https://upload.wikimedia.org/wikipedia/en/7/78/Design_Patterns_cover.jpg">
            <a:extLst>
              <a:ext uri="{FF2B5EF4-FFF2-40B4-BE49-F238E27FC236}">
                <a16:creationId xmlns:a16="http://schemas.microsoft.com/office/drawing/2014/main" id="{6A36329E-C3FB-DD45-B594-C53ADF89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3" y="3351836"/>
            <a:ext cx="1367971" cy="170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D8D4-94C0-0541-B9AC-13E7A646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70F4-B582-AA47-9CF5-40F8E7DA8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b="1" i="1" dirty="0"/>
              <a:t>observer</a:t>
            </a:r>
            <a:r>
              <a:rPr lang="en-AU" dirty="0"/>
              <a:t> pattern was also presented in the </a:t>
            </a:r>
            <a:r>
              <a:rPr lang="en-AU" dirty="0" err="1"/>
              <a:t>GoF</a:t>
            </a:r>
            <a:r>
              <a:rPr lang="en-AU" dirty="0"/>
              <a:t> </a:t>
            </a:r>
            <a:r>
              <a:rPr lang="en-AU" i="1" dirty="0"/>
              <a:t>Design Patterns </a:t>
            </a:r>
            <a:r>
              <a:rPr lang="en-AU" dirty="0"/>
              <a:t>book</a:t>
            </a:r>
          </a:p>
          <a:p>
            <a:r>
              <a:rPr lang="en-AU" dirty="0"/>
              <a:t>The observer pattern promotes </a:t>
            </a:r>
            <a:r>
              <a:rPr lang="en-AU" b="1" i="1" dirty="0"/>
              <a:t>low coupling </a:t>
            </a:r>
            <a:r>
              <a:rPr lang="en-AU" dirty="0"/>
              <a:t>between objects</a:t>
            </a:r>
          </a:p>
          <a:p>
            <a:r>
              <a:rPr lang="en-AU" dirty="0"/>
              <a:t>The observer pattern is related to the </a:t>
            </a:r>
            <a:r>
              <a:rPr lang="en-AU" b="1" dirty="0"/>
              <a:t>publish/subscribe </a:t>
            </a:r>
            <a:r>
              <a:rPr lang="en-AU" dirty="0"/>
              <a:t>pattern</a:t>
            </a:r>
          </a:p>
          <a:p>
            <a:r>
              <a:rPr lang="en-AU" dirty="0"/>
              <a:t>A subscriber can subscribe to changes made by the publisher:</a:t>
            </a:r>
          </a:p>
          <a:p>
            <a:pPr lvl="1"/>
            <a:r>
              <a:rPr lang="en-AU" dirty="0"/>
              <a:t>The </a:t>
            </a:r>
            <a:r>
              <a:rPr lang="en-AU" b="1" dirty="0"/>
              <a:t>subscriber</a:t>
            </a:r>
            <a:r>
              <a:rPr lang="en-AU" dirty="0"/>
              <a:t> registers (subscribes) with the </a:t>
            </a:r>
            <a:r>
              <a:rPr lang="en-AU" b="1" dirty="0"/>
              <a:t>publisher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The </a:t>
            </a:r>
            <a:r>
              <a:rPr lang="en-AU" b="1" dirty="0"/>
              <a:t>publisher</a:t>
            </a:r>
            <a:r>
              <a:rPr lang="en-AU" dirty="0"/>
              <a:t> adds the </a:t>
            </a:r>
            <a:r>
              <a:rPr lang="en-AU" b="1" dirty="0"/>
              <a:t>subscriber</a:t>
            </a:r>
            <a:r>
              <a:rPr lang="en-AU" dirty="0"/>
              <a:t> to its </a:t>
            </a:r>
            <a:r>
              <a:rPr lang="en-AU" b="1" dirty="0"/>
              <a:t>subscriber list</a:t>
            </a:r>
          </a:p>
          <a:p>
            <a:pPr lvl="1"/>
            <a:r>
              <a:rPr lang="en-AU" dirty="0"/>
              <a:t>When a </a:t>
            </a:r>
            <a:r>
              <a:rPr lang="en-AU" b="1" dirty="0"/>
              <a:t>change</a:t>
            </a:r>
            <a:r>
              <a:rPr lang="en-AU" dirty="0"/>
              <a:t> occurs, the </a:t>
            </a:r>
            <a:r>
              <a:rPr lang="en-AU" b="1" dirty="0"/>
              <a:t>publisher</a:t>
            </a:r>
            <a:r>
              <a:rPr lang="en-AU" dirty="0"/>
              <a:t> sends a </a:t>
            </a:r>
            <a:r>
              <a:rPr lang="en-AU" b="1" dirty="0"/>
              <a:t>message</a:t>
            </a:r>
            <a:r>
              <a:rPr lang="en-AU" dirty="0"/>
              <a:t> to each </a:t>
            </a:r>
            <a:r>
              <a:rPr lang="en-AU" b="1" dirty="0"/>
              <a:t>subscriber</a:t>
            </a:r>
            <a:r>
              <a:rPr lang="en-AU" dirty="0"/>
              <a:t> with information about the change that occurred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7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9068-A913-8F40-8C91-07B34DE2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5966-EA1A-954D-907C-A4B0D400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the observer pattern, the publisher is the </a:t>
            </a:r>
            <a:r>
              <a:rPr lang="en-AU" b="1" dirty="0"/>
              <a:t>subject</a:t>
            </a:r>
            <a:r>
              <a:rPr lang="en-AU" dirty="0"/>
              <a:t> and the subscriber is the </a:t>
            </a:r>
            <a:r>
              <a:rPr lang="en-AU" b="1" dirty="0"/>
              <a:t>observer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FE357C-2893-6643-928F-225D04D33D9A}"/>
              </a:ext>
            </a:extLst>
          </p:cNvPr>
          <p:cNvSpPr/>
          <p:nvPr/>
        </p:nvSpPr>
        <p:spPr>
          <a:xfrm>
            <a:off x="1791478" y="2513045"/>
            <a:ext cx="1194318" cy="1194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0C382E-3676-9540-B5ED-CBF83577FBFB}"/>
              </a:ext>
            </a:extLst>
          </p:cNvPr>
          <p:cNvSpPr/>
          <p:nvPr/>
        </p:nvSpPr>
        <p:spPr>
          <a:xfrm>
            <a:off x="5019549" y="1595534"/>
            <a:ext cx="1450693" cy="973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290FF0-0FB2-5B4B-8656-8919785206A8}"/>
              </a:ext>
            </a:extLst>
          </p:cNvPr>
          <p:cNvSpPr/>
          <p:nvPr/>
        </p:nvSpPr>
        <p:spPr>
          <a:xfrm>
            <a:off x="5019549" y="2911376"/>
            <a:ext cx="1450693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707AE-59E3-E04A-9F8A-163086A59883}"/>
              </a:ext>
            </a:extLst>
          </p:cNvPr>
          <p:cNvSpPr/>
          <p:nvPr/>
        </p:nvSpPr>
        <p:spPr>
          <a:xfrm>
            <a:off x="5019549" y="4157566"/>
            <a:ext cx="1450693" cy="824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64E66F-FFCB-B249-8135-3EA05D20BBC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985796" y="2082282"/>
            <a:ext cx="2033753" cy="10279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D75BB-AD08-664A-9CC2-A4A31807B15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5796" y="3110204"/>
            <a:ext cx="2033753" cy="2812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E0424-FB87-F046-BE23-33E7BB6DA59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5796" y="3110204"/>
            <a:ext cx="2033753" cy="14594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128099-AC4C-6A46-8F56-B60ECFC1CABF}"/>
              </a:ext>
            </a:extLst>
          </p:cNvPr>
          <p:cNvSpPr txBox="1"/>
          <p:nvPr/>
        </p:nvSpPr>
        <p:spPr>
          <a:xfrm>
            <a:off x="3144104" y="288856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Broadcast changes</a:t>
            </a:r>
          </a:p>
        </p:txBody>
      </p:sp>
    </p:spTree>
    <p:extLst>
      <p:ext uri="{BB962C8B-B14F-4D97-AF65-F5344CB8AC3E}">
        <p14:creationId xmlns:p14="http://schemas.microsoft.com/office/powerpoint/2010/main" val="233348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DC2D-A8EE-1844-A6AD-4F794FB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TypeScript Observer Pattern Example</a:t>
            </a:r>
          </a:p>
        </p:txBody>
      </p:sp>
    </p:spTree>
    <p:extLst>
      <p:ext uri="{BB962C8B-B14F-4D97-AF65-F5344CB8AC3E}">
        <p14:creationId xmlns:p14="http://schemas.microsoft.com/office/powerpoint/2010/main" val="10104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8CA-BEB6-9645-B0C0-0EED1A39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TypeScript Observer Pattern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E628-A859-6545-B73B-A804B1609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the next few slides we will write our own observer pattern example using TypeScript classes</a:t>
            </a:r>
          </a:p>
          <a:p>
            <a:r>
              <a:rPr lang="en-AU" dirty="0"/>
              <a:t>We need two classes: </a:t>
            </a:r>
            <a:r>
              <a:rPr lang="en-AU" b="1" dirty="0"/>
              <a:t>Subject</a:t>
            </a:r>
            <a:r>
              <a:rPr lang="en-AU" dirty="0"/>
              <a:t> and </a:t>
            </a:r>
            <a:r>
              <a:rPr lang="en-AU" b="1" dirty="0"/>
              <a:t>Observer</a:t>
            </a:r>
          </a:p>
          <a:p>
            <a:r>
              <a:rPr lang="en-AU" dirty="0"/>
              <a:t>The subject will contain a list of observers as well as a value that can be changed</a:t>
            </a:r>
          </a:p>
          <a:p>
            <a:r>
              <a:rPr lang="en-AU" dirty="0"/>
              <a:t>When the value is changed the subject will notify all of the observers in its list</a:t>
            </a:r>
          </a:p>
        </p:txBody>
      </p:sp>
    </p:spTree>
    <p:extLst>
      <p:ext uri="{BB962C8B-B14F-4D97-AF65-F5344CB8AC3E}">
        <p14:creationId xmlns:p14="http://schemas.microsoft.com/office/powerpoint/2010/main" val="392710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B82-F8D4-0041-87F3-AA8597F6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F0BBD-E6B3-3E4A-8971-3D18E2D0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866180"/>
            <a:ext cx="5038323" cy="40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DF5-88A8-194C-AD90-4BB0E4B1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66C1-284E-0840-87C7-743B8ED4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B4741-C4AC-634B-B5A3-BC895A47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1117600"/>
            <a:ext cx="4294708" cy="17562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0A02E1-7347-664B-9C06-6733235A8CBC}"/>
              </a:ext>
            </a:extLst>
          </p:cNvPr>
          <p:cNvCxnSpPr/>
          <p:nvPr/>
        </p:nvCxnSpPr>
        <p:spPr>
          <a:xfrm flipH="1" flipV="1">
            <a:off x="2593910" y="1430694"/>
            <a:ext cx="2376196" cy="4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4F8E10-CDDE-4149-90AF-68F4E983332D}"/>
              </a:ext>
            </a:extLst>
          </p:cNvPr>
          <p:cNvSpPr txBox="1"/>
          <p:nvPr/>
        </p:nvSpPr>
        <p:spPr>
          <a:xfrm>
            <a:off x="5100735" y="1337388"/>
            <a:ext cx="358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Remember that public constructor parameters become members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099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Brief History of Interactive Programming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1970: Console Programming – Synchronous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1980: Polling GUI events – Synchronous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1990: Event handlers – Asynchronous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2010: Reactive Programming – Asynchronous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E6D6-515A-544D-A12D-95481C2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usage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4FFB9-A6C5-8547-89EC-76F8E81E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1082922"/>
            <a:ext cx="3712609" cy="3383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31C3D-4ECF-CF4C-BF1D-F774327B1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65" y="1973051"/>
            <a:ext cx="3812240" cy="134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1F9-9B5F-D241-A122-7AB1CA697EEA}"/>
              </a:ext>
            </a:extLst>
          </p:cNvPr>
          <p:cNvSpPr txBox="1"/>
          <p:nvPr/>
        </p:nvSpPr>
        <p:spPr>
          <a:xfrm>
            <a:off x="4796165" y="1572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7013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0445-2761-F748-8612-B3D76CC1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1510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EA15-1221-F44A-8435-E45CE08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D23-3B34-1745-A9C0-489CAF659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the previous example, all of the observers did the same thing because they use the same class and </a:t>
            </a:r>
            <a:r>
              <a:rPr lang="en-AU" b="1" dirty="0"/>
              <a:t>changed() </a:t>
            </a:r>
            <a:r>
              <a:rPr lang="en-AU" dirty="0"/>
              <a:t>function</a:t>
            </a:r>
          </a:p>
          <a:p>
            <a:r>
              <a:rPr lang="en-AU" dirty="0"/>
              <a:t>In reality each observer will respond to the changed message differently</a:t>
            </a:r>
          </a:p>
          <a:p>
            <a:r>
              <a:rPr lang="en-AU" dirty="0"/>
              <a:t>One way that we can support different types of observers is to use an </a:t>
            </a:r>
            <a:r>
              <a:rPr lang="en-AU" b="1" i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1789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C04C-D2D1-3246-BD8C-A4D6F26E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0495-B4A2-BB4C-884C-B47FC349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 </a:t>
            </a:r>
            <a:r>
              <a:rPr lang="en-AU" b="1" i="1" dirty="0"/>
              <a:t>interface</a:t>
            </a:r>
            <a:r>
              <a:rPr lang="en-AU" dirty="0"/>
              <a:t> is like a class but with no implementation</a:t>
            </a:r>
          </a:p>
          <a:p>
            <a:r>
              <a:rPr lang="en-AU" dirty="0"/>
              <a:t>An interface defines what methods a class should have that </a:t>
            </a:r>
            <a:r>
              <a:rPr lang="en-AU" b="1" i="1" dirty="0"/>
              <a:t>implements</a:t>
            </a:r>
            <a:r>
              <a:rPr lang="en-AU" dirty="0"/>
              <a:t> the interface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0161E-358D-854F-A382-B1001F6FE371}"/>
              </a:ext>
            </a:extLst>
          </p:cNvPr>
          <p:cNvSpPr/>
          <p:nvPr/>
        </p:nvSpPr>
        <p:spPr>
          <a:xfrm>
            <a:off x="6892685" y="2490951"/>
            <a:ext cx="1154036" cy="105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Object1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102F0-F7A7-3A41-8B4F-487381EE8905}"/>
              </a:ext>
            </a:extLst>
          </p:cNvPr>
          <p:cNvSpPr/>
          <p:nvPr/>
        </p:nvSpPr>
        <p:spPr>
          <a:xfrm rot="16200000">
            <a:off x="6117325" y="2875331"/>
            <a:ext cx="1053136" cy="2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BBF73-E950-0541-9D62-DAD49E956CEA}"/>
              </a:ext>
            </a:extLst>
          </p:cNvPr>
          <p:cNvSpPr/>
          <p:nvPr/>
        </p:nvSpPr>
        <p:spPr>
          <a:xfrm>
            <a:off x="6892684" y="3819137"/>
            <a:ext cx="1154036" cy="105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Object2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852E-B64B-6A47-9D68-CDB80F91B370}"/>
              </a:ext>
            </a:extLst>
          </p:cNvPr>
          <p:cNvSpPr/>
          <p:nvPr/>
        </p:nvSpPr>
        <p:spPr>
          <a:xfrm rot="16200000">
            <a:off x="6117324" y="4203517"/>
            <a:ext cx="1053136" cy="2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Interface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D8430596-104B-7A4D-B5BF-823BF9C82675}"/>
              </a:ext>
            </a:extLst>
          </p:cNvPr>
          <p:cNvSpPr/>
          <p:nvPr/>
        </p:nvSpPr>
        <p:spPr>
          <a:xfrm>
            <a:off x="2793650" y="3015873"/>
            <a:ext cx="1040524" cy="9900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62358-9610-5A47-8393-4B91A8C885DC}"/>
              </a:ext>
            </a:extLst>
          </p:cNvPr>
          <p:cNvCxnSpPr>
            <a:stCxn id="9" idx="3"/>
            <a:endCxn id="5" idx="0"/>
          </p:cNvCxnSpPr>
          <p:nvPr/>
        </p:nvCxnSpPr>
        <p:spPr>
          <a:xfrm flipV="1">
            <a:off x="3834174" y="3017519"/>
            <a:ext cx="2667532" cy="4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54B735-FFB6-9F43-B261-DC41492574FF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3834174" y="3510910"/>
            <a:ext cx="2667531" cy="83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99063D-7A5E-1C40-B96B-654B20567569}"/>
              </a:ext>
            </a:extLst>
          </p:cNvPr>
          <p:cNvSpPr txBox="1"/>
          <p:nvPr/>
        </p:nvSpPr>
        <p:spPr>
          <a:xfrm>
            <a:off x="1166654" y="2358101"/>
            <a:ext cx="469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The object may be different, but the interface is the same</a:t>
            </a:r>
          </a:p>
        </p:txBody>
      </p:sp>
    </p:spTree>
    <p:extLst>
      <p:ext uri="{BB962C8B-B14F-4D97-AF65-F5344CB8AC3E}">
        <p14:creationId xmlns:p14="http://schemas.microsoft.com/office/powerpoint/2010/main" val="161744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3C12-3BC3-2044-84A1-B511674F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Observer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239D-F070-5846-A6BE-5A076AA5D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is the </a:t>
            </a:r>
            <a:r>
              <a:rPr lang="en-AU" b="1" dirty="0"/>
              <a:t>Observer</a:t>
            </a:r>
            <a:r>
              <a:rPr lang="en-AU" dirty="0"/>
              <a:t> interface</a:t>
            </a:r>
          </a:p>
          <a:p>
            <a:r>
              <a:rPr lang="en-AU" dirty="0"/>
              <a:t>Note that it is declared as an </a:t>
            </a:r>
            <a:r>
              <a:rPr lang="en-AU" b="1" dirty="0"/>
              <a:t>interface</a:t>
            </a:r>
            <a:r>
              <a:rPr lang="en-AU" dirty="0"/>
              <a:t> and not a </a:t>
            </a:r>
            <a:r>
              <a:rPr lang="en-AU" b="1" dirty="0"/>
              <a:t>class</a:t>
            </a:r>
          </a:p>
          <a:p>
            <a:r>
              <a:rPr lang="en-AU" dirty="0"/>
              <a:t>It is similar to a class but the </a:t>
            </a:r>
            <a:r>
              <a:rPr lang="en-AU" b="1" dirty="0"/>
              <a:t>method has no body</a:t>
            </a:r>
          </a:p>
          <a:p>
            <a:r>
              <a:rPr lang="en-AU" dirty="0"/>
              <a:t>The interface indicates what methods an </a:t>
            </a:r>
            <a:r>
              <a:rPr lang="en-AU" i="1" dirty="0"/>
              <a:t>implementing</a:t>
            </a:r>
            <a:r>
              <a:rPr lang="en-AU" dirty="0"/>
              <a:t> class will </a:t>
            </a:r>
            <a:r>
              <a:rPr lang="en-AU" i="1" dirty="0"/>
              <a:t>implement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01D84-C2F7-CF45-B75D-74585A7D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2" y="3034222"/>
            <a:ext cx="2315677" cy="8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34E4-BADA-F345-8BC9-2E16459A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613C-7DBB-2F4B-870E-E8A7620CF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can now make as many Observer classes that we like that implement the Observer interface</a:t>
            </a:r>
          </a:p>
          <a:p>
            <a:r>
              <a:rPr lang="en-AU" dirty="0"/>
              <a:t>If a class indicates that it implements an interface, it must provide implementations for all of the methods in the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A666-1EB2-874D-8CCD-65FAB713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40" y="2422969"/>
            <a:ext cx="4777201" cy="27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96A3-4774-124C-8D9C-8B2339DE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usage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E4216-3D13-CB49-956A-1B3E5918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2" y="982823"/>
            <a:ext cx="4056893" cy="3855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074AE-27F1-774F-A972-1B7C61009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93" y="2127379"/>
            <a:ext cx="3928579" cy="1259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A2AFA-3B8A-6544-A15E-7A4D6F2DCF7F}"/>
              </a:ext>
            </a:extLst>
          </p:cNvPr>
          <p:cNvSpPr txBox="1"/>
          <p:nvPr/>
        </p:nvSpPr>
        <p:spPr>
          <a:xfrm>
            <a:off x="4789193" y="17280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41568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7CD8-6DFF-C843-AF94-AFF1F7B4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854A-1AB0-784B-9DEA-777E46343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 that the </a:t>
            </a:r>
            <a:r>
              <a:rPr lang="en-AU" b="1" dirty="0"/>
              <a:t>Subject</a:t>
            </a:r>
            <a:r>
              <a:rPr lang="en-AU" dirty="0"/>
              <a:t> class didn't change!</a:t>
            </a:r>
          </a:p>
          <a:p>
            <a:r>
              <a:rPr lang="en-AU" dirty="0"/>
              <a:t>The </a:t>
            </a:r>
            <a:r>
              <a:rPr lang="en-AU" b="1" dirty="0"/>
              <a:t>Observer</a:t>
            </a:r>
            <a:r>
              <a:rPr lang="en-AU" dirty="0"/>
              <a:t> interface is a type and we can use it where we might use a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8F062-37EF-4946-9502-00BAF8A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79" y="1996129"/>
            <a:ext cx="3911360" cy="31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4602-80AA-5C47-8310-F7709608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1C2BE-A284-B94E-8CCC-E9F14EE6C796}"/>
              </a:ext>
            </a:extLst>
          </p:cNvPr>
          <p:cNvSpPr/>
          <p:nvPr/>
        </p:nvSpPr>
        <p:spPr>
          <a:xfrm>
            <a:off x="5656668" y="1696368"/>
            <a:ext cx="1154036" cy="105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5C676-8FCA-FF46-B13A-991B679A8D58}"/>
              </a:ext>
            </a:extLst>
          </p:cNvPr>
          <p:cNvSpPr/>
          <p:nvPr/>
        </p:nvSpPr>
        <p:spPr>
          <a:xfrm rot="16200000">
            <a:off x="4881308" y="2080748"/>
            <a:ext cx="1053136" cy="2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E9E41-8A0D-874C-A69C-1CBDC7357393}"/>
              </a:ext>
            </a:extLst>
          </p:cNvPr>
          <p:cNvSpPr/>
          <p:nvPr/>
        </p:nvSpPr>
        <p:spPr>
          <a:xfrm>
            <a:off x="5656667" y="3024554"/>
            <a:ext cx="1154036" cy="105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ABBD2-423B-9D41-85C6-CC7F12B94CBE}"/>
              </a:ext>
            </a:extLst>
          </p:cNvPr>
          <p:cNvSpPr/>
          <p:nvPr/>
        </p:nvSpPr>
        <p:spPr>
          <a:xfrm rot="16200000">
            <a:off x="4881307" y="3408934"/>
            <a:ext cx="1053136" cy="2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Observer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FC835BED-6246-EF4A-95A1-6E804CFDA389}"/>
              </a:ext>
            </a:extLst>
          </p:cNvPr>
          <p:cNvSpPr/>
          <p:nvPr/>
        </p:nvSpPr>
        <p:spPr>
          <a:xfrm>
            <a:off x="1557633" y="2221290"/>
            <a:ext cx="1040524" cy="9900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9CB2A-39F9-4B4B-B5AE-73C6D9B44D95}"/>
              </a:ext>
            </a:extLst>
          </p:cNvPr>
          <p:cNvCxnSpPr>
            <a:stCxn id="8" idx="3"/>
            <a:endCxn id="5" idx="0"/>
          </p:cNvCxnSpPr>
          <p:nvPr/>
        </p:nvCxnSpPr>
        <p:spPr>
          <a:xfrm flipV="1">
            <a:off x="2598157" y="2222936"/>
            <a:ext cx="2667532" cy="4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95620-D969-7947-83E7-C99461CBAE9F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2598157" y="2716327"/>
            <a:ext cx="2667531" cy="83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2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EB33-D1B6-FA44-960A-A96C0B0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multiple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CA39-5241-814C-AABF-DC8730018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class can implement multiple interfaces</a:t>
            </a:r>
          </a:p>
          <a:p>
            <a:r>
              <a:rPr lang="en-AU" dirty="0"/>
              <a:t>The below example has a class implementing two interfaces:</a:t>
            </a:r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A98A-0348-AD40-B3BC-0C7ADC58352B}"/>
              </a:ext>
            </a:extLst>
          </p:cNvPr>
          <p:cNvSpPr txBox="1"/>
          <p:nvPr/>
        </p:nvSpPr>
        <p:spPr>
          <a:xfrm>
            <a:off x="2367980" y="1917087"/>
            <a:ext cx="440803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" pitchFamily="2" charset="0"/>
              </a:rPr>
              <a:t>interface Add {</a:t>
            </a:r>
          </a:p>
          <a:p>
            <a:r>
              <a:rPr lang="en-AU" sz="1200" b="1" dirty="0">
                <a:latin typeface="Courier" pitchFamily="2" charset="0"/>
              </a:rPr>
              <a:t>	add(a, b);</a:t>
            </a:r>
          </a:p>
          <a:p>
            <a:r>
              <a:rPr lang="en-AU" sz="1200" b="1" dirty="0">
                <a:latin typeface="Courier" pitchFamily="2" charset="0"/>
              </a:rPr>
              <a:t>}</a:t>
            </a:r>
          </a:p>
          <a:p>
            <a:endParaRPr lang="en-AU" sz="1200" b="1" dirty="0">
              <a:latin typeface="Courier" pitchFamily="2" charset="0"/>
            </a:endParaRPr>
          </a:p>
          <a:p>
            <a:r>
              <a:rPr lang="en-AU" sz="1200" b="1" dirty="0">
                <a:latin typeface="Courier" pitchFamily="2" charset="0"/>
              </a:rPr>
              <a:t>interface Subtract {</a:t>
            </a:r>
          </a:p>
          <a:p>
            <a:r>
              <a:rPr lang="en-AU" sz="1200" b="1" dirty="0">
                <a:latin typeface="Courier" pitchFamily="2" charset="0"/>
              </a:rPr>
              <a:t>	subtract(a, b);</a:t>
            </a:r>
          </a:p>
          <a:p>
            <a:r>
              <a:rPr lang="en-AU" sz="1200" b="1" dirty="0">
                <a:latin typeface="Courier" pitchFamily="2" charset="0"/>
              </a:rPr>
              <a:t>}</a:t>
            </a:r>
          </a:p>
          <a:p>
            <a:endParaRPr lang="en-AU" sz="1200" b="1" dirty="0">
              <a:latin typeface="Courier" pitchFamily="2" charset="0"/>
            </a:endParaRPr>
          </a:p>
          <a:p>
            <a:r>
              <a:rPr lang="en-AU" sz="1200" b="1" dirty="0">
                <a:latin typeface="Courier" pitchFamily="2" charset="0"/>
              </a:rPr>
              <a:t>class Arithmetic implements Add, Subtract {</a:t>
            </a:r>
          </a:p>
          <a:p>
            <a:r>
              <a:rPr lang="en-AU" sz="1200" b="1" dirty="0">
                <a:latin typeface="Courier" pitchFamily="2" charset="0"/>
              </a:rPr>
              <a:t>	add(a, b) {</a:t>
            </a:r>
          </a:p>
          <a:p>
            <a:r>
              <a:rPr lang="en-AU" sz="1200" b="1" dirty="0">
                <a:latin typeface="Courier" pitchFamily="2" charset="0"/>
              </a:rPr>
              <a:t>		return a + b;</a:t>
            </a:r>
          </a:p>
          <a:p>
            <a:r>
              <a:rPr lang="en-AU" sz="1200" b="1" dirty="0">
                <a:latin typeface="Courier" pitchFamily="2" charset="0"/>
              </a:rPr>
              <a:t>	}</a:t>
            </a:r>
          </a:p>
          <a:p>
            <a:r>
              <a:rPr lang="en-AU" sz="1200" b="1" dirty="0">
                <a:latin typeface="Courier" pitchFamily="2" charset="0"/>
              </a:rPr>
              <a:t>	subtract(a, b) {</a:t>
            </a:r>
          </a:p>
          <a:p>
            <a:r>
              <a:rPr lang="en-AU" sz="1200" b="1" dirty="0">
                <a:latin typeface="Courier" pitchFamily="2" charset="0"/>
              </a:rPr>
              <a:t>		return a – b;</a:t>
            </a:r>
          </a:p>
          <a:p>
            <a:r>
              <a:rPr lang="en-AU" sz="1200" b="1" dirty="0">
                <a:latin typeface="Courier" pitchFamily="2" charset="0"/>
              </a:rPr>
              <a:t>	}</a:t>
            </a:r>
          </a:p>
          <a:p>
            <a:r>
              <a:rPr lang="en-AU" sz="1200" b="1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1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31A-4EB7-704F-ADA7-55B66762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Console Interaction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DEB2-435C-F74E-8CC3-2883BA9BF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Console interaction is </a:t>
            </a:r>
            <a:r>
              <a:rPr lang="en-AU" b="1" i="1" dirty="0"/>
              <a:t>synchronous</a:t>
            </a:r>
          </a:p>
          <a:p>
            <a:r>
              <a:rPr lang="en-AU" b="1" dirty="0"/>
              <a:t>Synchronous</a:t>
            </a:r>
            <a:r>
              <a:rPr lang="en-AU" dirty="0"/>
              <a:t> means that the program will wait until the user interaction finishes before moving on in the program</a:t>
            </a:r>
          </a:p>
          <a:p>
            <a:r>
              <a:rPr lang="en-AU" dirty="0"/>
              <a:t>Example console program:</a:t>
            </a:r>
          </a:p>
          <a:p>
            <a:endParaRPr lang="en-AU" dirty="0"/>
          </a:p>
          <a:p>
            <a:pPr marL="11430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&gt;Alice</a:t>
            </a:r>
          </a:p>
          <a:p>
            <a:pPr marL="11430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 age: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&gt;25</a:t>
            </a:r>
          </a:p>
          <a:p>
            <a:pPr marL="11430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 is 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8B60-9B5B-A545-B044-A9CFBB32D5E0}"/>
              </a:ext>
            </a:extLst>
          </p:cNvPr>
          <p:cNvSpPr txBox="1"/>
          <p:nvPr/>
        </p:nvSpPr>
        <p:spPr>
          <a:xfrm>
            <a:off x="3666931" y="288004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Program waits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C59A-37AD-4F4F-B235-459207AAB083}"/>
              </a:ext>
            </a:extLst>
          </p:cNvPr>
          <p:cNvSpPr txBox="1"/>
          <p:nvPr/>
        </p:nvSpPr>
        <p:spPr>
          <a:xfrm>
            <a:off x="3666931" y="363398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Program waits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A16C1A-DA1E-D54C-BC18-B1E7B9A2EAA8}"/>
              </a:ext>
            </a:extLst>
          </p:cNvPr>
          <p:cNvCxnSpPr/>
          <p:nvPr/>
        </p:nvCxnSpPr>
        <p:spPr>
          <a:xfrm flipH="1">
            <a:off x="1859902" y="3029339"/>
            <a:ext cx="1807029" cy="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28F4F2-D0F5-CB48-BEB1-706063296898}"/>
              </a:ext>
            </a:extLst>
          </p:cNvPr>
          <p:cNvCxnSpPr/>
          <p:nvPr/>
        </p:nvCxnSpPr>
        <p:spPr>
          <a:xfrm flipH="1">
            <a:off x="1349829" y="3787873"/>
            <a:ext cx="231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662262-0E1D-8943-A884-5A573B6BEFFD}"/>
              </a:ext>
            </a:extLst>
          </p:cNvPr>
          <p:cNvSpPr txBox="1"/>
          <p:nvPr/>
        </p:nvSpPr>
        <p:spPr>
          <a:xfrm>
            <a:off x="5984032" y="2880047"/>
            <a:ext cx="3066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print("Enter your name: ");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print("Enter your age: ");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 + " is " + age);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71794-6588-CB42-983F-ED7C8FA85C92}"/>
              </a:ext>
            </a:extLst>
          </p:cNvPr>
          <p:cNvCxnSpPr>
            <a:stCxn id="4" idx="3"/>
          </p:cNvCxnSpPr>
          <p:nvPr/>
        </p:nvCxnSpPr>
        <p:spPr>
          <a:xfrm>
            <a:off x="4996141" y="3033936"/>
            <a:ext cx="987892" cy="23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7A34A8-0665-3A40-ADF3-1F20EC5455EC}"/>
              </a:ext>
            </a:extLst>
          </p:cNvPr>
          <p:cNvCxnSpPr/>
          <p:nvPr/>
        </p:nvCxnSpPr>
        <p:spPr>
          <a:xfrm flipV="1">
            <a:off x="5131837" y="3707363"/>
            <a:ext cx="852196" cy="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9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409E-17B6-FF44-A712-6AC058F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6117-92DC-524B-9138-C19761E55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a class specifies that it implements an interface it must implement the methods of the interface otherwise it will be an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E3903-0FD1-124D-BA60-CE707BDC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91" y="1836245"/>
            <a:ext cx="3568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C6D3-302F-3647-AE17-331E645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Synchronous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13A7-FFC4-DF4E-8549-B902A514F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Synchronous programming is generally simpler and predictable</a:t>
            </a:r>
          </a:p>
          <a:p>
            <a:r>
              <a:rPr lang="en-AU" dirty="0"/>
              <a:t>No code is executing while waiting for the user's input</a:t>
            </a:r>
          </a:p>
          <a:p>
            <a:r>
              <a:rPr lang="en-AU" dirty="0"/>
              <a:t>The program pauses exactly where the request for user input occurs</a:t>
            </a:r>
          </a:p>
          <a:p>
            <a:r>
              <a:rPr lang="en-AU" dirty="0"/>
              <a:t>No further programming constructs are required</a:t>
            </a:r>
          </a:p>
        </p:txBody>
      </p:sp>
    </p:spTree>
    <p:extLst>
      <p:ext uri="{BB962C8B-B14F-4D97-AF65-F5344CB8AC3E}">
        <p14:creationId xmlns:p14="http://schemas.microsoft.com/office/powerpoint/2010/main" val="187686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2EF7-0812-664F-981B-27030ECD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GUI event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2268-5543-7E42-B54A-D348979D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GUI user interfaces are naturally </a:t>
            </a:r>
            <a:r>
              <a:rPr lang="en-AU" b="1" i="1" dirty="0"/>
              <a:t>multimodal</a:t>
            </a:r>
            <a:r>
              <a:rPr lang="en-AU" dirty="0"/>
              <a:t>, this means that the user can do many things with the user interface, e.g. press buttons, type in text fields, switch windows</a:t>
            </a:r>
          </a:p>
          <a:p>
            <a:r>
              <a:rPr lang="en-AU" dirty="0"/>
              <a:t>The user interface is not waiting for a single input, there may be many different types of input</a:t>
            </a:r>
          </a:p>
          <a:p>
            <a:r>
              <a:rPr lang="en-AU" dirty="0"/>
              <a:t>The initial approach to handling user events was an </a:t>
            </a:r>
            <a:r>
              <a:rPr lang="en-AU" b="1" i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62419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B0D-728E-3F41-A007-44EFDC0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Event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6A10-ADC4-5746-8595-DF64CD17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19840"/>
            <a:ext cx="8222100" cy="3712800"/>
          </a:xfrm>
        </p:spPr>
        <p:txBody>
          <a:bodyPr/>
          <a:lstStyle/>
          <a:p>
            <a:r>
              <a:rPr lang="en-AU" dirty="0"/>
              <a:t>With an event loop the program is still in full control</a:t>
            </a:r>
          </a:p>
          <a:p>
            <a:r>
              <a:rPr lang="en-AU" dirty="0"/>
              <a:t>It constantly loops and checks for new events</a:t>
            </a:r>
          </a:p>
          <a:p>
            <a:r>
              <a:rPr lang="en-AU" dirty="0"/>
              <a:t>When a new event occurs it checks the type of event and executes a response accordingly, </a:t>
            </a:r>
            <a:r>
              <a:rPr lang="en-AU" b="1" dirty="0"/>
              <a:t>synchronously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A987F-3027-F441-A433-05470212A5C5}"/>
              </a:ext>
            </a:extLst>
          </p:cNvPr>
          <p:cNvSpPr txBox="1"/>
          <p:nvPr/>
        </p:nvSpPr>
        <p:spPr>
          <a:xfrm>
            <a:off x="2071396" y="2450242"/>
            <a:ext cx="6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=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getNextEvent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switch (event) {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mouseButton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processMouseButton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textEntered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processTextEntered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1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BB7-6EF3-5044-8751-74AA64BC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Event 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E78B-F2D9-C546-B990-D52B5DBCE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Because event loops became the standard way to process events the approach was abstracted to </a:t>
            </a:r>
            <a:r>
              <a:rPr lang="en-AU" b="1" i="1" dirty="0"/>
              <a:t>event handlers</a:t>
            </a:r>
          </a:p>
          <a:p>
            <a:r>
              <a:rPr lang="en-AU" dirty="0"/>
              <a:t>In reality a framework used by the program has a built-in event loop</a:t>
            </a:r>
          </a:p>
          <a:p>
            <a:r>
              <a:rPr lang="en-AU" dirty="0"/>
              <a:t>The program can register event handlers (functions) with GUI objects</a:t>
            </a:r>
          </a:p>
          <a:p>
            <a:r>
              <a:rPr lang="en-AU" dirty="0"/>
              <a:t>The framework will determine which GUI object has been interacted with and call the appropriate registered event handler (if one has been registered)</a:t>
            </a:r>
          </a:p>
          <a:p>
            <a:r>
              <a:rPr lang="en-AU" dirty="0"/>
              <a:t>This approach is </a:t>
            </a:r>
            <a:r>
              <a:rPr lang="en-AU" b="1" i="1" dirty="0"/>
              <a:t>asynchronous</a:t>
            </a:r>
            <a:r>
              <a:rPr lang="en-AU" dirty="0"/>
              <a:t> because between event handler calls, your program no longer controls the flow of execution</a:t>
            </a:r>
          </a:p>
        </p:txBody>
      </p:sp>
    </p:spTree>
    <p:extLst>
      <p:ext uri="{BB962C8B-B14F-4D97-AF65-F5344CB8AC3E}">
        <p14:creationId xmlns:p14="http://schemas.microsoft.com/office/powerpoint/2010/main" val="184098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Reactive Programming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reactive?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Asynchronous programming can be significantly more complex than synchronous programming and can introduce a number of issues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One issue is maintaining a consistent state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For example two different event handlers may modify views and data independently resulting in the view being inconsistent with the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Reactive programming aims to provide a conceptual approach to asynchronous programming to simplify asynchronous programming and mitigate some of these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3AD32-8237-4F6D-B12B-72877C85C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5961-9bff-4aee-b49a-ffa08e4b240f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AE3D8D-E1EB-4C62-A60D-86675A781E62}">
  <ds:schemaRefs>
    <ds:schemaRef ds:uri="http://schemas.microsoft.com/office/infopath/2007/PartnerControls"/>
    <ds:schemaRef ds:uri="http://purl.org/dc/elements/1.1/"/>
    <ds:schemaRef ds:uri="e9ff6b31-2d37-44ea-8bb4-862baf53b3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0a25961-9bff-4aee-b49a-ffa08e4b240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AA6C18-BBEA-4C3E-9D83-EB148F08C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1163</Words>
  <Application>Microsoft Office PowerPoint</Application>
  <PresentationFormat>On-screen Show (16:9)</PresentationFormat>
  <Paragraphs>170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Courier New</vt:lpstr>
      <vt:lpstr>Arial</vt:lpstr>
      <vt:lpstr>Roboto</vt:lpstr>
      <vt:lpstr>Courier</vt:lpstr>
      <vt:lpstr>Material</vt:lpstr>
      <vt:lpstr>Reactive Programming</vt:lpstr>
      <vt:lpstr>A Brief History of Interactive Programming</vt:lpstr>
      <vt:lpstr>Console Interaction</vt:lpstr>
      <vt:lpstr>Synchronous programming</vt:lpstr>
      <vt:lpstr>Early GUI event handling</vt:lpstr>
      <vt:lpstr>Event loop</vt:lpstr>
      <vt:lpstr>Event Handlers</vt:lpstr>
      <vt:lpstr>Reactive Programming</vt:lpstr>
      <vt:lpstr>Why reactive?</vt:lpstr>
      <vt:lpstr>What is reactive programming?</vt:lpstr>
      <vt:lpstr>Binding</vt:lpstr>
      <vt:lpstr>Observer Pattern</vt:lpstr>
      <vt:lpstr>Patterns</vt:lpstr>
      <vt:lpstr>Observer Pattern</vt:lpstr>
      <vt:lpstr>Observer pattern</vt:lpstr>
      <vt:lpstr>TypeScript Observer Pattern Example</vt:lpstr>
      <vt:lpstr>TypeScript Observer Pattern Example</vt:lpstr>
      <vt:lpstr>Subject</vt:lpstr>
      <vt:lpstr>Observer</vt:lpstr>
      <vt:lpstr>Example usage and output</vt:lpstr>
      <vt:lpstr>Interfaces</vt:lpstr>
      <vt:lpstr>Interfaces</vt:lpstr>
      <vt:lpstr>Interface</vt:lpstr>
      <vt:lpstr>An Observer Interface</vt:lpstr>
      <vt:lpstr>An Observer</vt:lpstr>
      <vt:lpstr>Example usage and output</vt:lpstr>
      <vt:lpstr>Observer interface</vt:lpstr>
      <vt:lpstr>Observer Interface</vt:lpstr>
      <vt:lpstr>Implementing multiple interfaces</vt:lpstr>
      <vt:lpstr>Interface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cp:lastModifiedBy>Allan Browning</cp:lastModifiedBy>
  <cp:revision>9</cp:revision>
  <dcterms:modified xsi:type="dcterms:W3CDTF">2019-07-28T03:59:06Z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5120">
    <vt:lpwstr>6</vt:lpwstr>
  </property>
  <property fmtid="{D5CDD505-2E9C-101B-9397-08002B2CF9AE}" pid="4" name="AuthorIds_UIVersion_6656">
    <vt:lpwstr>6</vt:lpwstr>
  </property>
</Properties>
</file>