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autoCompressPictures="0">
  <p:sldMasterIdLst>
    <p:sldMasterId id="2147483659" r:id="rId4"/>
  </p:sldMasterIdLst>
  <p:notesMasterIdLst>
    <p:notesMasterId r:id="rId22"/>
  </p:notesMasterIdLst>
  <p:sldIdLst>
    <p:sldId id="256" r:id="rId5"/>
    <p:sldId id="303" r:id="rId6"/>
    <p:sldId id="304" r:id="rId7"/>
    <p:sldId id="305" r:id="rId8"/>
    <p:sldId id="308" r:id="rId9"/>
    <p:sldId id="309" r:id="rId10"/>
    <p:sldId id="310" r:id="rId11"/>
    <p:sldId id="311" r:id="rId12"/>
    <p:sldId id="315" r:id="rId13"/>
    <p:sldId id="316" r:id="rId14"/>
    <p:sldId id="317" r:id="rId15"/>
    <p:sldId id="318" r:id="rId16"/>
    <p:sldId id="319" r:id="rId17"/>
    <p:sldId id="320" r:id="rId18"/>
    <p:sldId id="274" r:id="rId19"/>
    <p:sldId id="313" r:id="rId20"/>
    <p:sldId id="314" r:id="rId21"/>
  </p:sldIdLst>
  <p:sldSz cx="9144000" cy="5143500" type="screen16x9"/>
  <p:notesSz cx="6858000" cy="9144000"/>
  <p:embeddedFontLst>
    <p:embeddedFont>
      <p:font typeface="Roboto" panose="02000000000000000000" pitchFamily="2"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59929" autoAdjust="0"/>
  </p:normalViewPr>
  <p:slideViewPr>
    <p:cSldViewPr snapToGrid="0">
      <p:cViewPr varScale="1">
        <p:scale>
          <a:sx n="90" d="100"/>
          <a:sy n="90" d="100"/>
        </p:scale>
        <p:origin x="2214" y="78"/>
      </p:cViewPr>
      <p:guideLst/>
    </p:cSldViewPr>
  </p:slideViewPr>
  <p:notesTextViewPr>
    <p:cViewPr>
      <p:scale>
        <a:sx n="125" d="100"/>
        <a:sy n="125"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4.fntdata"/><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3.fntdata"/><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2.fntdata"/><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1.fntdata"/><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ile Su" userId="S::k.su@griffith.edu.au::1636eb44-51af-46aa-b91c-16ad8b70fe25" providerId="AD" clId="Web-{A651C222-9556-FA8B-16B2-38472F4410F2}"/>
    <pc:docChg chg="modSld">
      <pc:chgData name="Kaile Su" userId="S::k.su@griffith.edu.au::1636eb44-51af-46aa-b91c-16ad8b70fe25" providerId="AD" clId="Web-{A651C222-9556-FA8B-16B2-38472F4410F2}" dt="2019-07-18T11:58:34.769" v="21" actId="20577"/>
      <pc:docMkLst>
        <pc:docMk/>
      </pc:docMkLst>
      <pc:sldChg chg="modSp">
        <pc:chgData name="Kaile Su" userId="S::k.su@griffith.edu.au::1636eb44-51af-46aa-b91c-16ad8b70fe25" providerId="AD" clId="Web-{A651C222-9556-FA8B-16B2-38472F4410F2}" dt="2019-07-18T11:58:34.769" v="21" actId="20577"/>
        <pc:sldMkLst>
          <pc:docMk/>
          <pc:sldMk cId="0" sldId="256"/>
        </pc:sldMkLst>
        <pc:spChg chg="mod">
          <ac:chgData name="Kaile Su" userId="S::k.su@griffith.edu.au::1636eb44-51af-46aa-b91c-16ad8b70fe25" providerId="AD" clId="Web-{A651C222-9556-FA8B-16B2-38472F4410F2}" dt="2019-07-18T11:57:40.190" v="5" actId="20577"/>
          <ac:spMkLst>
            <pc:docMk/>
            <pc:sldMk cId="0" sldId="256"/>
            <ac:spMk id="68" creationId="{00000000-0000-0000-0000-000000000000}"/>
          </ac:spMkLst>
        </pc:spChg>
        <pc:spChg chg="mod">
          <ac:chgData name="Kaile Su" userId="S::k.su@griffith.edu.au::1636eb44-51af-46aa-b91c-16ad8b70fe25" providerId="AD" clId="Web-{A651C222-9556-FA8B-16B2-38472F4410F2}" dt="2019-07-18T11:58:34.769" v="21" actId="20577"/>
          <ac:spMkLst>
            <pc:docMk/>
            <pc:sldMk cId="0" sldId="256"/>
            <ac:spMk id="69" creationId="{00000000-0000-0000-0000-000000000000}"/>
          </ac:spMkLst>
        </pc:spChg>
      </pc:sldChg>
    </pc:docChg>
  </pc:docChgLst>
  <pc:docChgLst>
    <pc:chgData name="Kaile Su" userId="S::k.su@griffith.edu.au::1636eb44-51af-46aa-b91c-16ad8b70fe25" providerId="AD" clId="Web-{C1C1039F-BD5F-4B38-FF7F-44AD10DF7972}"/>
    <pc:docChg chg="delSld">
      <pc:chgData name="Kaile Su" userId="S::k.su@griffith.edu.au::1636eb44-51af-46aa-b91c-16ad8b70fe25" providerId="AD" clId="Web-{C1C1039F-BD5F-4B38-FF7F-44AD10DF7972}" dt="2019-06-14T05:25:41.884" v="0"/>
      <pc:docMkLst>
        <pc:docMk/>
      </pc:docMkLst>
      <pc:sldChg chg="del">
        <pc:chgData name="Kaile Su" userId="S::k.su@griffith.edu.au::1636eb44-51af-46aa-b91c-16ad8b70fe25" providerId="AD" clId="Web-{C1C1039F-BD5F-4B38-FF7F-44AD10DF7972}" dt="2019-06-14T05:25:41.884" v="0"/>
        <pc:sldMkLst>
          <pc:docMk/>
          <pc:sldMk cId="2219746015" sldId="312"/>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AU" dirty="0"/>
          </a:p>
        </p:txBody>
      </p:sp>
    </p:spTree>
    <p:extLst>
      <p:ext uri="{BB962C8B-B14F-4D97-AF65-F5344CB8AC3E}">
        <p14:creationId xmlns:p14="http://schemas.microsoft.com/office/powerpoint/2010/main" val="3720633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AU" dirty="0"/>
              <a:t>can make code very difficult to read. Async Await is a way to fix this problem and make the code easily readable.</a:t>
            </a:r>
          </a:p>
        </p:txBody>
      </p:sp>
    </p:spTree>
    <p:extLst>
      <p:ext uri="{BB962C8B-B14F-4D97-AF65-F5344CB8AC3E}">
        <p14:creationId xmlns:p14="http://schemas.microsoft.com/office/powerpoint/2010/main" val="25764926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Tree>
    <p:extLst>
      <p:ext uri="{BB962C8B-B14F-4D97-AF65-F5344CB8AC3E}">
        <p14:creationId xmlns:p14="http://schemas.microsoft.com/office/powerpoint/2010/main" val="4630489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AU" dirty="0"/>
          </a:p>
          <a:p>
            <a:endParaRPr lang="en-AU" dirty="0"/>
          </a:p>
        </p:txBody>
      </p:sp>
    </p:spTree>
    <p:extLst>
      <p:ext uri="{BB962C8B-B14F-4D97-AF65-F5344CB8AC3E}">
        <p14:creationId xmlns:p14="http://schemas.microsoft.com/office/powerpoint/2010/main" val="30946686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35257b6259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35257b6259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610221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AU" dirty="0"/>
              <a:t>it can also be used to convert a promise to an observable</a:t>
            </a:r>
          </a:p>
        </p:txBody>
      </p:sp>
    </p:spTree>
    <p:extLst>
      <p:ext uri="{BB962C8B-B14F-4D97-AF65-F5344CB8AC3E}">
        <p14:creationId xmlns:p14="http://schemas.microsoft.com/office/powerpoint/2010/main" val="4170150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AU" dirty="0"/>
          </a:p>
        </p:txBody>
      </p:sp>
    </p:spTree>
    <p:extLst>
      <p:ext uri="{BB962C8B-B14F-4D97-AF65-F5344CB8AC3E}">
        <p14:creationId xmlns:p14="http://schemas.microsoft.com/office/powerpoint/2010/main" val="3291301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AU" dirty="0"/>
          </a:p>
        </p:txBody>
      </p:sp>
    </p:spTree>
    <p:extLst>
      <p:ext uri="{BB962C8B-B14F-4D97-AF65-F5344CB8AC3E}">
        <p14:creationId xmlns:p14="http://schemas.microsoft.com/office/powerpoint/2010/main" val="32314098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AU" dirty="0"/>
          </a:p>
        </p:txBody>
      </p:sp>
    </p:spTree>
    <p:extLst>
      <p:ext uri="{BB962C8B-B14F-4D97-AF65-F5344CB8AC3E}">
        <p14:creationId xmlns:p14="http://schemas.microsoft.com/office/powerpoint/2010/main" val="35295876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AU" dirty="0"/>
          </a:p>
        </p:txBody>
      </p:sp>
    </p:spTree>
    <p:extLst>
      <p:ext uri="{BB962C8B-B14F-4D97-AF65-F5344CB8AC3E}">
        <p14:creationId xmlns:p14="http://schemas.microsoft.com/office/powerpoint/2010/main" val="15449282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AU" dirty="0"/>
          </a:p>
        </p:txBody>
      </p:sp>
    </p:spTree>
    <p:extLst>
      <p:ext uri="{BB962C8B-B14F-4D97-AF65-F5344CB8AC3E}">
        <p14:creationId xmlns:p14="http://schemas.microsoft.com/office/powerpoint/2010/main" val="33927327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AU" dirty="0"/>
          </a:p>
        </p:txBody>
      </p:sp>
    </p:spTree>
    <p:extLst>
      <p:ext uri="{BB962C8B-B14F-4D97-AF65-F5344CB8AC3E}">
        <p14:creationId xmlns:p14="http://schemas.microsoft.com/office/powerpoint/2010/main" val="17598647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AU" dirty="0"/>
          </a:p>
        </p:txBody>
      </p:sp>
    </p:spTree>
    <p:extLst>
      <p:ext uri="{BB962C8B-B14F-4D97-AF65-F5344CB8AC3E}">
        <p14:creationId xmlns:p14="http://schemas.microsoft.com/office/powerpoint/2010/main" val="25355291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AU" dirty="0"/>
          </a:p>
        </p:txBody>
      </p:sp>
    </p:spTree>
    <p:extLst>
      <p:ext uri="{BB962C8B-B14F-4D97-AF65-F5344CB8AC3E}">
        <p14:creationId xmlns:p14="http://schemas.microsoft.com/office/powerpoint/2010/main" val="23856300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35257b6259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35257b6259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03561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8246400" y="4245875"/>
            <a:ext cx="897600" cy="897600"/>
          </a:xfrm>
          <a:prstGeom prst="round1Rect">
            <a:avLst>
              <a:gd name="adj" fmla="val 16667"/>
            </a:avLst>
          </a:prstGeom>
          <a:solidFill>
            <a:schemeClr val="lt1">
              <a:alpha val="68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390525" y="1819275"/>
            <a:ext cx="8222100" cy="933600"/>
          </a:xfrm>
          <a:prstGeom prst="rect">
            <a:avLst/>
          </a:prstGeom>
        </p:spPr>
        <p:txBody>
          <a:bodyPr spcFirstLastPara="1" wrap="square" lIns="91425" tIns="91425" rIns="91425" bIns="91425" anchor="b"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3" name="Google Shape;13;p2"/>
          <p:cNvSpPr txBox="1">
            <a:spLocks noGrp="1"/>
          </p:cNvSpPr>
          <p:nvPr>
            <p:ph type="subTitle" idx="1"/>
          </p:nvPr>
        </p:nvSpPr>
        <p:spPr>
          <a:xfrm>
            <a:off x="390525" y="2789130"/>
            <a:ext cx="8222100" cy="432900"/>
          </a:xfrm>
          <a:prstGeom prst="rect">
            <a:avLst/>
          </a:prstGeom>
        </p:spPr>
        <p:txBody>
          <a:bodyPr spcFirstLastPara="1" wrap="square" lIns="91425" tIns="91425" rIns="91425" bIns="91425" anchor="t" anchorCtr="0"/>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14" name="Google Shape;14;p2"/>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43"/>
        <p:cNvGrpSpPr/>
        <p:nvPr/>
      </p:nvGrpSpPr>
      <p:grpSpPr>
        <a:xfrm>
          <a:off x="0" y="0"/>
          <a:ext cx="0" cy="0"/>
          <a:chOff x="0" y="0"/>
          <a:chExt cx="0" cy="0"/>
        </a:xfrm>
      </p:grpSpPr>
      <p:sp>
        <p:nvSpPr>
          <p:cNvPr id="44" name="Google Shape;44;p8"/>
          <p:cNvSpPr txBox="1">
            <a:spLocks noGrp="1"/>
          </p:cNvSpPr>
          <p:nvPr>
            <p:ph type="title"/>
          </p:nvPr>
        </p:nvSpPr>
        <p:spPr>
          <a:xfrm>
            <a:off x="490250" y="488250"/>
            <a:ext cx="6227100" cy="4090800"/>
          </a:xfrm>
          <a:prstGeom prst="rect">
            <a:avLst/>
          </a:prstGeom>
        </p:spPr>
        <p:txBody>
          <a:bodyPr spcFirstLastPara="1" wrap="square" lIns="91425" tIns="91425" rIns="91425" bIns="91425" anchor="ctr" anchorCtr="0"/>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a:endParaRPr/>
          </a:p>
        </p:txBody>
      </p:sp>
      <p:sp>
        <p:nvSpPr>
          <p:cNvPr id="45" name="Google Shape;45;p8"/>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351612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2" name="Google Shape;22;p4"/>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3" name="Google Shape;23;p4"/>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5"/>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8" name="Google Shape;28;p5"/>
          <p:cNvSpPr txBox="1">
            <a:spLocks noGrp="1"/>
          </p:cNvSpPr>
          <p:nvPr>
            <p:ph type="body" idx="1"/>
          </p:nvPr>
        </p:nvSpPr>
        <p:spPr>
          <a:xfrm>
            <a:off x="471900" y="1919075"/>
            <a:ext cx="3999900" cy="27102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9" name="Google Shape;29;p5"/>
          <p:cNvSpPr txBox="1">
            <a:spLocks noGrp="1"/>
          </p:cNvSpPr>
          <p:nvPr>
            <p:ph type="body" idx="2"/>
          </p:nvPr>
        </p:nvSpPr>
        <p:spPr>
          <a:xfrm>
            <a:off x="4694250" y="1919075"/>
            <a:ext cx="3999900" cy="27102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0" name="Google Shape;30;p5"/>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hallow Title" type="titleOnly">
  <p:cSld name="TITLE_ONLY">
    <p:spTree>
      <p:nvGrpSpPr>
        <p:cNvPr id="1" name="Shape 31"/>
        <p:cNvGrpSpPr/>
        <p:nvPr/>
      </p:nvGrpSpPr>
      <p:grpSpPr>
        <a:xfrm>
          <a:off x="0" y="0"/>
          <a:ext cx="0" cy="0"/>
          <a:chOff x="0" y="0"/>
          <a:chExt cx="0" cy="0"/>
        </a:xfrm>
      </p:grpSpPr>
      <p:sp>
        <p:nvSpPr>
          <p:cNvPr id="32" name="Google Shape;32;p6"/>
          <p:cNvSpPr/>
          <p:nvPr/>
        </p:nvSpPr>
        <p:spPr>
          <a:xfrm rot="10800000" flipH="1">
            <a:off x="0" y="656400"/>
            <a:ext cx="9144000" cy="448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6"/>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a:endParaRPr/>
          </a:p>
        </p:txBody>
      </p:sp>
      <p:sp>
        <p:nvSpPr>
          <p:cNvPr id="35" name="Google Shape;35;p6"/>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36" name="Google Shape;36;p6"/>
          <p:cNvSpPr txBox="1">
            <a:spLocks noGrp="1"/>
          </p:cNvSpPr>
          <p:nvPr>
            <p:ph type="body" idx="1"/>
          </p:nvPr>
        </p:nvSpPr>
        <p:spPr>
          <a:xfrm>
            <a:off x="460950" y="982900"/>
            <a:ext cx="8222100" cy="3712800"/>
          </a:xfrm>
          <a:prstGeom prst="rect">
            <a:avLst/>
          </a:prstGeom>
        </p:spPr>
        <p:txBody>
          <a:bodyPr spcFirstLastPara="1" wrap="square" lIns="91425" tIns="91425" rIns="91425" bIns="91425" anchor="t" anchorCtr="0"/>
          <a:lstStyle>
            <a:lvl1pPr marL="457200" lvl="0" indent="-342900" rtl="0">
              <a:spcBef>
                <a:spcPts val="0"/>
              </a:spcBef>
              <a:spcAft>
                <a:spcPts val="0"/>
              </a:spcAft>
              <a:buClr>
                <a:srgbClr val="434343"/>
              </a:buClr>
              <a:buSzPts val="1800"/>
              <a:buChar char="●"/>
              <a:defRPr>
                <a:solidFill>
                  <a:srgbClr val="434343"/>
                </a:solidFill>
              </a:defRPr>
            </a:lvl1pPr>
            <a:lvl2pPr marL="914400" lvl="1" indent="-317500" rtl="0">
              <a:spcBef>
                <a:spcPts val="1600"/>
              </a:spcBef>
              <a:spcAft>
                <a:spcPts val="0"/>
              </a:spcAft>
              <a:buClr>
                <a:srgbClr val="434343"/>
              </a:buClr>
              <a:buSzPts val="1400"/>
              <a:buChar char="○"/>
              <a:defRPr>
                <a:solidFill>
                  <a:srgbClr val="434343"/>
                </a:solidFill>
              </a:defRPr>
            </a:lvl2pPr>
            <a:lvl3pPr marL="1371600" lvl="2" indent="-317500" rtl="0">
              <a:spcBef>
                <a:spcPts val="1600"/>
              </a:spcBef>
              <a:spcAft>
                <a:spcPts val="0"/>
              </a:spcAft>
              <a:buClr>
                <a:srgbClr val="434343"/>
              </a:buClr>
              <a:buSzPts val="1400"/>
              <a:buChar char="■"/>
              <a:defRPr>
                <a:solidFill>
                  <a:srgbClr val="434343"/>
                </a:solidFill>
              </a:defRPr>
            </a:lvl3pPr>
            <a:lvl4pPr marL="1828800" lvl="3" indent="-317500" rtl="0">
              <a:spcBef>
                <a:spcPts val="1600"/>
              </a:spcBef>
              <a:spcAft>
                <a:spcPts val="0"/>
              </a:spcAft>
              <a:buClr>
                <a:srgbClr val="434343"/>
              </a:buClr>
              <a:buSzPts val="1400"/>
              <a:buChar char="●"/>
              <a:defRPr>
                <a:solidFill>
                  <a:srgbClr val="434343"/>
                </a:solidFill>
              </a:defRPr>
            </a:lvl4pPr>
            <a:lvl5pPr marL="2286000" lvl="4" indent="-317500" rtl="0">
              <a:spcBef>
                <a:spcPts val="1600"/>
              </a:spcBef>
              <a:spcAft>
                <a:spcPts val="0"/>
              </a:spcAft>
              <a:buClr>
                <a:srgbClr val="434343"/>
              </a:buClr>
              <a:buSzPts val="1400"/>
              <a:buChar char="○"/>
              <a:defRPr>
                <a:solidFill>
                  <a:srgbClr val="434343"/>
                </a:solidFill>
              </a:defRPr>
            </a:lvl5pPr>
            <a:lvl6pPr marL="2743200" lvl="5" indent="-317500" rtl="0">
              <a:spcBef>
                <a:spcPts val="1600"/>
              </a:spcBef>
              <a:spcAft>
                <a:spcPts val="0"/>
              </a:spcAft>
              <a:buClr>
                <a:srgbClr val="434343"/>
              </a:buClr>
              <a:buSzPts val="1400"/>
              <a:buChar char="■"/>
              <a:defRPr>
                <a:solidFill>
                  <a:srgbClr val="434343"/>
                </a:solidFill>
              </a:defRPr>
            </a:lvl6pPr>
            <a:lvl7pPr marL="3200400" lvl="6" indent="-317500" rtl="0">
              <a:spcBef>
                <a:spcPts val="1600"/>
              </a:spcBef>
              <a:spcAft>
                <a:spcPts val="0"/>
              </a:spcAft>
              <a:buClr>
                <a:srgbClr val="434343"/>
              </a:buClr>
              <a:buSzPts val="1400"/>
              <a:buChar char="●"/>
              <a:defRPr>
                <a:solidFill>
                  <a:srgbClr val="434343"/>
                </a:solidFill>
              </a:defRPr>
            </a:lvl7pPr>
            <a:lvl8pPr marL="3657600" lvl="7" indent="-317500" rtl="0">
              <a:spcBef>
                <a:spcPts val="1600"/>
              </a:spcBef>
              <a:spcAft>
                <a:spcPts val="0"/>
              </a:spcAft>
              <a:buClr>
                <a:srgbClr val="434343"/>
              </a:buClr>
              <a:buSzPts val="1400"/>
              <a:buChar char="○"/>
              <a:defRPr>
                <a:solidFill>
                  <a:srgbClr val="434343"/>
                </a:solidFill>
              </a:defRPr>
            </a:lvl8pPr>
            <a:lvl9pPr marL="4114800" lvl="8" indent="-317500" rtl="0">
              <a:spcBef>
                <a:spcPts val="1600"/>
              </a:spcBef>
              <a:spcAft>
                <a:spcPts val="1600"/>
              </a:spcAft>
              <a:buClr>
                <a:srgbClr val="434343"/>
              </a:buClr>
              <a:buSzPts val="1400"/>
              <a:buChar char="■"/>
              <a:defRPr>
                <a:solidFill>
                  <a:srgbClr val="434343"/>
                </a:solidFil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7"/>
        <p:cNvGrpSpPr/>
        <p:nvPr/>
      </p:nvGrpSpPr>
      <p:grpSpPr>
        <a:xfrm>
          <a:off x="0" y="0"/>
          <a:ext cx="0" cy="0"/>
          <a:chOff x="0" y="0"/>
          <a:chExt cx="0" cy="0"/>
        </a:xfrm>
      </p:grpSpPr>
      <p:sp>
        <p:nvSpPr>
          <p:cNvPr id="38" name="Google Shape;38;p7"/>
          <p:cNvSpPr txBox="1"/>
          <p:nvPr/>
        </p:nvSpPr>
        <p:spPr>
          <a:xfrm rot="10800000" flipH="1">
            <a:off x="3276600" y="25"/>
            <a:ext cx="58674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7"/>
          <p:cNvSpPr txBox="1">
            <a:spLocks noGrp="1"/>
          </p:cNvSpPr>
          <p:nvPr>
            <p:ph type="title"/>
          </p:nvPr>
        </p:nvSpPr>
        <p:spPr>
          <a:xfrm>
            <a:off x="226078" y="357800"/>
            <a:ext cx="2808000" cy="9534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1" name="Google Shape;41;p7"/>
          <p:cNvSpPr txBox="1">
            <a:spLocks noGrp="1"/>
          </p:cNvSpPr>
          <p:nvPr>
            <p:ph type="body" idx="1"/>
          </p:nvPr>
        </p:nvSpPr>
        <p:spPr>
          <a:xfrm>
            <a:off x="226075" y="1465800"/>
            <a:ext cx="2808000" cy="3163500"/>
          </a:xfrm>
          <a:prstGeom prst="rect">
            <a:avLst/>
          </a:prstGeom>
        </p:spPr>
        <p:txBody>
          <a:bodyPr spcFirstLastPara="1" wrap="square" lIns="91425" tIns="91425" rIns="91425" bIns="91425" anchor="t" anchorCtr="0"/>
          <a:lstStyle>
            <a:lvl1pPr marL="457200" lvl="0" indent="-304800">
              <a:spcBef>
                <a:spcPts val="0"/>
              </a:spcBef>
              <a:spcAft>
                <a:spcPts val="0"/>
              </a:spcAft>
              <a:buClr>
                <a:schemeClr val="lt1"/>
              </a:buClr>
              <a:buSzPts val="1200"/>
              <a:buChar char="●"/>
              <a:defRPr sz="1200">
                <a:solidFill>
                  <a:schemeClr val="lt1"/>
                </a:solidFill>
              </a:defRPr>
            </a:lvl1pPr>
            <a:lvl2pPr marL="914400" lvl="1" indent="-304800">
              <a:spcBef>
                <a:spcPts val="1600"/>
              </a:spcBef>
              <a:spcAft>
                <a:spcPts val="0"/>
              </a:spcAft>
              <a:buClr>
                <a:schemeClr val="lt1"/>
              </a:buClr>
              <a:buSzPts val="1200"/>
              <a:buChar char="○"/>
              <a:defRPr sz="1200">
                <a:solidFill>
                  <a:schemeClr val="lt1"/>
                </a:solidFill>
              </a:defRPr>
            </a:lvl2pPr>
            <a:lvl3pPr marL="1371600" lvl="2" indent="-304800">
              <a:spcBef>
                <a:spcPts val="1600"/>
              </a:spcBef>
              <a:spcAft>
                <a:spcPts val="0"/>
              </a:spcAft>
              <a:buClr>
                <a:schemeClr val="lt1"/>
              </a:buClr>
              <a:buSzPts val="1200"/>
              <a:buChar char="■"/>
              <a:defRPr sz="1200">
                <a:solidFill>
                  <a:schemeClr val="lt1"/>
                </a:solidFill>
              </a:defRPr>
            </a:lvl3pPr>
            <a:lvl4pPr marL="1828800" lvl="3" indent="-304800">
              <a:spcBef>
                <a:spcPts val="1600"/>
              </a:spcBef>
              <a:spcAft>
                <a:spcPts val="0"/>
              </a:spcAft>
              <a:buClr>
                <a:schemeClr val="lt1"/>
              </a:buClr>
              <a:buSzPts val="1200"/>
              <a:buChar char="●"/>
              <a:defRPr sz="1200">
                <a:solidFill>
                  <a:schemeClr val="lt1"/>
                </a:solidFill>
              </a:defRPr>
            </a:lvl4pPr>
            <a:lvl5pPr marL="2286000" lvl="4" indent="-304800">
              <a:spcBef>
                <a:spcPts val="1600"/>
              </a:spcBef>
              <a:spcAft>
                <a:spcPts val="0"/>
              </a:spcAft>
              <a:buClr>
                <a:schemeClr val="lt1"/>
              </a:buClr>
              <a:buSzPts val="1200"/>
              <a:buChar char="○"/>
              <a:defRPr sz="1200">
                <a:solidFill>
                  <a:schemeClr val="lt1"/>
                </a:solidFill>
              </a:defRPr>
            </a:lvl5pPr>
            <a:lvl6pPr marL="2743200" lvl="5" indent="-304800">
              <a:spcBef>
                <a:spcPts val="1600"/>
              </a:spcBef>
              <a:spcAft>
                <a:spcPts val="0"/>
              </a:spcAft>
              <a:buClr>
                <a:schemeClr val="lt1"/>
              </a:buClr>
              <a:buSzPts val="1200"/>
              <a:buChar char="■"/>
              <a:defRPr sz="1200">
                <a:solidFill>
                  <a:schemeClr val="lt1"/>
                </a:solidFill>
              </a:defRPr>
            </a:lvl6pPr>
            <a:lvl7pPr marL="3200400" lvl="6" indent="-304800">
              <a:spcBef>
                <a:spcPts val="1600"/>
              </a:spcBef>
              <a:spcAft>
                <a:spcPts val="0"/>
              </a:spcAft>
              <a:buClr>
                <a:schemeClr val="lt1"/>
              </a:buClr>
              <a:buSzPts val="1200"/>
              <a:buChar char="●"/>
              <a:defRPr sz="1200">
                <a:solidFill>
                  <a:schemeClr val="lt1"/>
                </a:solidFill>
              </a:defRPr>
            </a:lvl7pPr>
            <a:lvl8pPr marL="3657600" lvl="7" indent="-304800">
              <a:spcBef>
                <a:spcPts val="1600"/>
              </a:spcBef>
              <a:spcAft>
                <a:spcPts val="0"/>
              </a:spcAft>
              <a:buClr>
                <a:schemeClr val="lt1"/>
              </a:buClr>
              <a:buSzPts val="1200"/>
              <a:buChar char="○"/>
              <a:defRPr sz="1200">
                <a:solidFill>
                  <a:schemeClr val="lt1"/>
                </a:solidFill>
              </a:defRPr>
            </a:lvl8pPr>
            <a:lvl9pPr marL="4114800" lvl="8" indent="-304800">
              <a:spcBef>
                <a:spcPts val="1600"/>
              </a:spcBef>
              <a:spcAft>
                <a:spcPts val="1600"/>
              </a:spcAft>
              <a:buClr>
                <a:schemeClr val="lt1"/>
              </a:buClr>
              <a:buSzPts val="1200"/>
              <a:buChar char="■"/>
              <a:defRPr sz="1200">
                <a:solidFill>
                  <a:schemeClr val="lt1"/>
                </a:solidFill>
              </a:defRPr>
            </a:lvl9pPr>
          </a:lstStyle>
          <a:p>
            <a:endParaRPr/>
          </a:p>
        </p:txBody>
      </p:sp>
      <p:sp>
        <p:nvSpPr>
          <p:cNvPr id="42" name="Google Shape;42;p7"/>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6"/>
        <p:cNvGrpSpPr/>
        <p:nvPr/>
      </p:nvGrpSpPr>
      <p:grpSpPr>
        <a:xfrm>
          <a:off x="0" y="0"/>
          <a:ext cx="0" cy="0"/>
          <a:chOff x="0" y="0"/>
          <a:chExt cx="0" cy="0"/>
        </a:xfrm>
      </p:grpSpPr>
      <p:sp>
        <p:nvSpPr>
          <p:cNvPr id="47" name="Google Shape;47;p9"/>
          <p:cNvSpPr/>
          <p:nvPr/>
        </p:nvSpPr>
        <p:spPr>
          <a:xfrm flipH="1">
            <a:off x="0" y="0"/>
            <a:ext cx="45720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a:endParaRPr/>
          </a:p>
        </p:txBody>
      </p:sp>
      <p:sp>
        <p:nvSpPr>
          <p:cNvPr id="50" name="Google Shape;50;p9"/>
          <p:cNvSpPr txBox="1">
            <a:spLocks noGrp="1"/>
          </p:cNvSpPr>
          <p:nvPr>
            <p:ph type="subTitle" idx="1"/>
          </p:nvPr>
        </p:nvSpPr>
        <p:spPr>
          <a:xfrm>
            <a:off x="265500" y="2779467"/>
            <a:ext cx="4045200" cy="1235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1" name="Google Shape;51;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52" name="Google Shape;52;p9"/>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3"/>
        <p:cNvGrpSpPr/>
        <p:nvPr/>
      </p:nvGrpSpPr>
      <p:grpSpPr>
        <a:xfrm>
          <a:off x="0" y="0"/>
          <a:ext cx="0" cy="0"/>
          <a:chOff x="0" y="0"/>
          <a:chExt cx="0" cy="0"/>
        </a:xfrm>
      </p:grpSpPr>
      <p:sp>
        <p:nvSpPr>
          <p:cNvPr id="54" name="Google Shape;54;p10"/>
          <p:cNvSpPr txBox="1"/>
          <p:nvPr/>
        </p:nvSpPr>
        <p:spPr>
          <a:xfrm rot="10800000" flipH="1">
            <a:off x="0" y="0"/>
            <a:ext cx="9144000" cy="4695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10"/>
          <p:cNvSpPr/>
          <p:nvPr/>
        </p:nvSpPr>
        <p:spPr>
          <a:xfrm rot="10800000" flipH="1">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10"/>
          <p:cNvSpPr txBox="1">
            <a:spLocks noGrp="1"/>
          </p:cNvSpPr>
          <p:nvPr>
            <p:ph type="body" idx="1"/>
          </p:nvPr>
        </p:nvSpPr>
        <p:spPr>
          <a:xfrm>
            <a:off x="57150" y="4696825"/>
            <a:ext cx="8382000" cy="4467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Clr>
                <a:schemeClr val="lt1"/>
              </a:buClr>
              <a:buSzPts val="1200"/>
              <a:buNone/>
              <a:defRPr sz="1200">
                <a:solidFill>
                  <a:schemeClr val="lt1"/>
                </a:solidFill>
              </a:defRPr>
            </a:lvl1pPr>
          </a:lstStyle>
          <a:p>
            <a:endParaRPr/>
          </a:p>
        </p:txBody>
      </p:sp>
      <p:sp>
        <p:nvSpPr>
          <p:cNvPr id="57" name="Google Shape;57;p10"/>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4"/>
        </a:solidFill>
        <a:effectLst/>
      </p:bgPr>
    </p:bg>
    <p:spTree>
      <p:nvGrpSpPr>
        <p:cNvPr id="1" name="Shape 58"/>
        <p:cNvGrpSpPr/>
        <p:nvPr/>
      </p:nvGrpSpPr>
      <p:grpSpPr>
        <a:xfrm>
          <a:off x="0" y="0"/>
          <a:ext cx="0" cy="0"/>
          <a:chOff x="0" y="0"/>
          <a:chExt cx="0" cy="0"/>
        </a:xfrm>
      </p:grpSpPr>
      <p:sp>
        <p:nvSpPr>
          <p:cNvPr id="59" name="Google Shape;59;p11"/>
          <p:cNvSpPr txBox="1">
            <a:spLocks noGrp="1"/>
          </p:cNvSpPr>
          <p:nvPr>
            <p:ph type="title" hasCustomPrompt="1"/>
          </p:nvPr>
        </p:nvSpPr>
        <p:spPr>
          <a:xfrm>
            <a:off x="475500" y="1258525"/>
            <a:ext cx="8222100" cy="1963500"/>
          </a:xfrm>
          <a:prstGeom prst="rect">
            <a:avLst/>
          </a:prstGeom>
        </p:spPr>
        <p:txBody>
          <a:bodyPr spcFirstLastPara="1" wrap="square" lIns="91425" tIns="91425" rIns="91425" bIns="91425" anchor="b" anchorCtr="0"/>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60" name="Google Shape;60;p11"/>
          <p:cNvSpPr txBox="1">
            <a:spLocks noGrp="1"/>
          </p:cNvSpPr>
          <p:nvPr>
            <p:ph type="body" idx="1"/>
          </p:nvPr>
        </p:nvSpPr>
        <p:spPr>
          <a:xfrm>
            <a:off x="475500" y="3304625"/>
            <a:ext cx="82221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61" name="Google Shape;61;p11"/>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4"/>
        </a:solidFill>
        <a:effectLst/>
      </p:bgPr>
    </p:bg>
    <p:spTree>
      <p:nvGrpSpPr>
        <p:cNvPr id="1" name="Shape 62"/>
        <p:cNvGrpSpPr/>
        <p:nvPr/>
      </p:nvGrpSpPr>
      <p:grpSpPr>
        <a:xfrm>
          <a:off x="0" y="0"/>
          <a:ext cx="0" cy="0"/>
          <a:chOff x="0" y="0"/>
          <a:chExt cx="0" cy="0"/>
        </a:xfrm>
      </p:grpSpPr>
      <p:sp>
        <p:nvSpPr>
          <p:cNvPr id="63" name="Google Shape;63;p12"/>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terial">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471900" y="1919075"/>
            <a:ext cx="8222100" cy="27102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marL="914400" lvl="1"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marL="1371600" lvl="2"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marL="1828800" lvl="3"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marL="2286000" lvl="4"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marL="2743200" lvl="5"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marL="3200400" lvl="6"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marL="3657600" lvl="7"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marL="4114800" lvl="8" indent="-3175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5" r:id="rId6"/>
    <p:sldLayoutId id="2147483656" r:id="rId7"/>
    <p:sldLayoutId id="2147483657" r:id="rId8"/>
    <p:sldLayoutId id="2147483658" r:id="rId9"/>
    <p:sldLayoutId id="2147483660"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hyperlink" Target="https://developer.mozilla.org/en-US/docs/Web/JavaScript/Reference/Global_Objects/Promise" TargetMode="External"/><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3"/>
          <p:cNvSpPr txBox="1">
            <a:spLocks noGrp="1"/>
          </p:cNvSpPr>
          <p:nvPr>
            <p:ph type="ctrTitle"/>
          </p:nvPr>
        </p:nvSpPr>
        <p:spPr>
          <a:xfrm>
            <a:off x="390525" y="1819275"/>
            <a:ext cx="8222100" cy="933600"/>
          </a:xfrm>
          <a:prstGeom prst="rect">
            <a:avLst/>
          </a:prstGeom>
        </p:spPr>
        <p:txBody>
          <a:bodyPr spcFirstLastPara="1" wrap="square" lIns="91425" tIns="91425" rIns="91425" bIns="91425" anchor="b" anchorCtr="0">
            <a:noAutofit/>
          </a:bodyPr>
          <a:lstStyle/>
          <a:p>
            <a:pPr>
              <a:lnSpc>
                <a:spcPct val="114999"/>
              </a:lnSpc>
            </a:pPr>
            <a:r>
              <a:rPr lang="en" sz="4400" dirty="0"/>
              <a:t>Promises and </a:t>
            </a:r>
            <a:r>
              <a:rPr lang="en-AU" sz="4400" b="1" dirty="0"/>
              <a:t>async</a:t>
            </a:r>
            <a:r>
              <a:rPr lang="en-AU" sz="4400" dirty="0"/>
              <a:t> functions</a:t>
            </a:r>
            <a:endParaRPr lang="en-US" sz="4400" dirty="0"/>
          </a:p>
        </p:txBody>
      </p:sp>
      <p:sp>
        <p:nvSpPr>
          <p:cNvPr id="69" name="Google Shape;69;p13"/>
          <p:cNvSpPr txBox="1">
            <a:spLocks noGrp="1"/>
          </p:cNvSpPr>
          <p:nvPr>
            <p:ph type="subTitle" idx="1"/>
          </p:nvPr>
        </p:nvSpPr>
        <p:spPr>
          <a:xfrm>
            <a:off x="390525" y="2789130"/>
            <a:ext cx="8222100" cy="432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AU"/>
          </a:p>
          <a:p>
            <a:pPr marL="457200" lvl="0" indent="-342900" algn="l" rtl="0">
              <a:spcBef>
                <a:spcPts val="0"/>
              </a:spcBef>
              <a:spcAft>
                <a:spcPts val="0"/>
              </a:spcAft>
              <a:buSzPts val="1800"/>
              <a:buChar char="●"/>
            </a:pPr>
            <a:r>
              <a:rPr lang="en-AU" dirty="0"/>
              <a:t>Promises</a:t>
            </a:r>
          </a:p>
          <a:p>
            <a:pPr marL="457200" lvl="0" indent="-342900" algn="l" rtl="0">
              <a:spcBef>
                <a:spcPts val="0"/>
              </a:spcBef>
              <a:spcAft>
                <a:spcPts val="0"/>
              </a:spcAft>
              <a:buSzPts val="1800"/>
              <a:buChar char="●"/>
            </a:pPr>
            <a:r>
              <a:rPr lang="en-AU" dirty="0"/>
              <a:t>fetch()</a:t>
            </a:r>
          </a:p>
          <a:p>
            <a:pPr marL="457200" lvl="0" indent="-342900" algn="l" rtl="0">
              <a:spcBef>
                <a:spcPts val="0"/>
              </a:spcBef>
              <a:spcAft>
                <a:spcPts val="0"/>
              </a:spcAft>
              <a:buSzPts val="1800"/>
              <a:buChar char="●"/>
            </a:pPr>
            <a:r>
              <a:rPr lang="en-AU" dirty="0"/>
              <a:t>Chaining Promises</a:t>
            </a:r>
          </a:p>
          <a:p>
            <a:pPr>
              <a:buChar char="●"/>
            </a:pPr>
            <a:r>
              <a:rPr lang="en-AU" b="1" dirty="0"/>
              <a:t>async</a:t>
            </a:r>
            <a:r>
              <a:rPr lang="en-AU" dirty="0"/>
              <a:t> functions</a:t>
            </a:r>
          </a:p>
          <a:p>
            <a:pPr>
              <a:buChar char="●"/>
            </a:pPr>
            <a:r>
              <a:rPr lang="en-AU" dirty="0"/>
              <a:t>From promises to observables</a:t>
            </a:r>
          </a:p>
          <a:p>
            <a:pPr marL="0" indent="0"/>
            <a:endParaRPr lang="en-US"/>
          </a:p>
          <a:p>
            <a:pPr marL="0" indent="0"/>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615B7F-F529-2842-B1DA-0E434437AAEE}"/>
              </a:ext>
            </a:extLst>
          </p:cNvPr>
          <p:cNvSpPr>
            <a:spLocks noGrp="1"/>
          </p:cNvSpPr>
          <p:nvPr>
            <p:ph type="title"/>
          </p:nvPr>
        </p:nvSpPr>
        <p:spPr/>
        <p:txBody>
          <a:bodyPr/>
          <a:lstStyle/>
          <a:p>
            <a:r>
              <a:rPr lang="en-AU" err="1"/>
              <a:t>async</a:t>
            </a:r>
            <a:r>
              <a:rPr lang="en-AU"/>
              <a:t> and await</a:t>
            </a:r>
          </a:p>
        </p:txBody>
      </p:sp>
      <p:sp>
        <p:nvSpPr>
          <p:cNvPr id="3" name="Text Placeholder 2">
            <a:extLst>
              <a:ext uri="{FF2B5EF4-FFF2-40B4-BE49-F238E27FC236}">
                <a16:creationId xmlns:a16="http://schemas.microsoft.com/office/drawing/2014/main" id="{2BB79978-59FF-7549-B69F-4039517211D9}"/>
              </a:ext>
            </a:extLst>
          </p:cNvPr>
          <p:cNvSpPr>
            <a:spLocks noGrp="1"/>
          </p:cNvSpPr>
          <p:nvPr>
            <p:ph type="body" idx="1"/>
          </p:nvPr>
        </p:nvSpPr>
        <p:spPr/>
        <p:txBody>
          <a:bodyPr/>
          <a:lstStyle/>
          <a:p>
            <a:r>
              <a:rPr lang="en-AU" dirty="0"/>
              <a:t>JavaScript has recently added the ability to declare </a:t>
            </a:r>
            <a:r>
              <a:rPr lang="en-AU" b="1" dirty="0"/>
              <a:t>async</a:t>
            </a:r>
            <a:r>
              <a:rPr lang="en-AU" dirty="0"/>
              <a:t> functions</a:t>
            </a:r>
          </a:p>
          <a:p>
            <a:r>
              <a:rPr lang="en-AU" dirty="0"/>
              <a:t>An </a:t>
            </a:r>
            <a:r>
              <a:rPr lang="en-AU" b="1" dirty="0"/>
              <a:t>async</a:t>
            </a:r>
            <a:r>
              <a:rPr lang="en-AU" dirty="0"/>
              <a:t> function can use </a:t>
            </a:r>
            <a:r>
              <a:rPr lang="en-AU" b="1" dirty="0"/>
              <a:t>await</a:t>
            </a:r>
            <a:r>
              <a:rPr lang="en-AU" dirty="0"/>
              <a:t> to call other functions which return promises and wait until the promise is resolved</a:t>
            </a:r>
          </a:p>
          <a:p>
            <a:endParaRPr lang="en-AU" dirty="0"/>
          </a:p>
        </p:txBody>
      </p:sp>
    </p:spTree>
    <p:extLst>
      <p:ext uri="{BB962C8B-B14F-4D97-AF65-F5344CB8AC3E}">
        <p14:creationId xmlns:p14="http://schemas.microsoft.com/office/powerpoint/2010/main" val="21723584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957BD-EB6B-7D43-B2BE-39F211B48455}"/>
              </a:ext>
            </a:extLst>
          </p:cNvPr>
          <p:cNvSpPr>
            <a:spLocks noGrp="1"/>
          </p:cNvSpPr>
          <p:nvPr>
            <p:ph type="title"/>
          </p:nvPr>
        </p:nvSpPr>
        <p:spPr/>
        <p:txBody>
          <a:bodyPr/>
          <a:lstStyle/>
          <a:p>
            <a:r>
              <a:rPr lang="en-AU" err="1"/>
              <a:t>async</a:t>
            </a:r>
            <a:r>
              <a:rPr lang="en-AU"/>
              <a:t> and await example</a:t>
            </a:r>
          </a:p>
        </p:txBody>
      </p:sp>
      <p:pic>
        <p:nvPicPr>
          <p:cNvPr id="4" name="Picture 3">
            <a:extLst>
              <a:ext uri="{FF2B5EF4-FFF2-40B4-BE49-F238E27FC236}">
                <a16:creationId xmlns:a16="http://schemas.microsoft.com/office/drawing/2014/main" id="{B8EA8F6B-5BFB-7849-8AF6-8A4939E5607A}"/>
              </a:ext>
            </a:extLst>
          </p:cNvPr>
          <p:cNvPicPr>
            <a:picLocks noChangeAspect="1"/>
          </p:cNvPicPr>
          <p:nvPr/>
        </p:nvPicPr>
        <p:blipFill>
          <a:blip r:embed="rId3"/>
          <a:stretch>
            <a:fillRect/>
          </a:stretch>
        </p:blipFill>
        <p:spPr>
          <a:xfrm>
            <a:off x="4320929" y="100472"/>
            <a:ext cx="3566782" cy="4899279"/>
          </a:xfrm>
          <a:prstGeom prst="rect">
            <a:avLst/>
          </a:prstGeom>
        </p:spPr>
      </p:pic>
      <p:sp>
        <p:nvSpPr>
          <p:cNvPr id="5" name="TextBox 4">
            <a:extLst>
              <a:ext uri="{FF2B5EF4-FFF2-40B4-BE49-F238E27FC236}">
                <a16:creationId xmlns:a16="http://schemas.microsoft.com/office/drawing/2014/main" id="{D88BFD8D-7556-1E43-97D0-711CC082B3E2}"/>
              </a:ext>
            </a:extLst>
          </p:cNvPr>
          <p:cNvSpPr txBox="1"/>
          <p:nvPr/>
        </p:nvSpPr>
        <p:spPr>
          <a:xfrm>
            <a:off x="1436037" y="1847211"/>
            <a:ext cx="2252540" cy="307777"/>
          </a:xfrm>
          <a:prstGeom prst="rect">
            <a:avLst/>
          </a:prstGeom>
          <a:noFill/>
        </p:spPr>
        <p:txBody>
          <a:bodyPr wrap="none" rtlCol="0">
            <a:spAutoFit/>
          </a:bodyPr>
          <a:lstStyle/>
          <a:p>
            <a:r>
              <a:rPr lang="en-AU"/>
              <a:t>Functions return promises</a:t>
            </a:r>
          </a:p>
        </p:txBody>
      </p:sp>
      <p:cxnSp>
        <p:nvCxnSpPr>
          <p:cNvPr id="7" name="Straight Arrow Connector 6">
            <a:extLst>
              <a:ext uri="{FF2B5EF4-FFF2-40B4-BE49-F238E27FC236}">
                <a16:creationId xmlns:a16="http://schemas.microsoft.com/office/drawing/2014/main" id="{3E2C7BE1-7F44-1342-AA87-159581F76B58}"/>
              </a:ext>
            </a:extLst>
          </p:cNvPr>
          <p:cNvCxnSpPr>
            <a:stCxn id="5" idx="3"/>
          </p:cNvCxnSpPr>
          <p:nvPr/>
        </p:nvCxnSpPr>
        <p:spPr>
          <a:xfrm flipV="1">
            <a:off x="3688577" y="908263"/>
            <a:ext cx="632352" cy="10928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1A72B7CF-A1A8-3945-8391-159D2CEF4473}"/>
              </a:ext>
            </a:extLst>
          </p:cNvPr>
          <p:cNvCxnSpPr>
            <a:stCxn id="5" idx="3"/>
          </p:cNvCxnSpPr>
          <p:nvPr/>
        </p:nvCxnSpPr>
        <p:spPr>
          <a:xfrm>
            <a:off x="3688577" y="2001100"/>
            <a:ext cx="632352" cy="3125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B5887F91-B26E-5F41-8294-2528924B8D55}"/>
              </a:ext>
            </a:extLst>
          </p:cNvPr>
          <p:cNvSpPr txBox="1"/>
          <p:nvPr/>
        </p:nvSpPr>
        <p:spPr>
          <a:xfrm>
            <a:off x="1650829" y="3300636"/>
            <a:ext cx="1367682" cy="307777"/>
          </a:xfrm>
          <a:prstGeom prst="rect">
            <a:avLst/>
          </a:prstGeom>
          <a:noFill/>
        </p:spPr>
        <p:txBody>
          <a:bodyPr wrap="none" rtlCol="0">
            <a:spAutoFit/>
          </a:bodyPr>
          <a:lstStyle/>
          <a:p>
            <a:r>
              <a:rPr lang="en-AU" b="1" err="1"/>
              <a:t>async</a:t>
            </a:r>
            <a:r>
              <a:rPr lang="en-AU"/>
              <a:t> function</a:t>
            </a:r>
          </a:p>
        </p:txBody>
      </p:sp>
      <p:cxnSp>
        <p:nvCxnSpPr>
          <p:cNvPr id="12" name="Straight Arrow Connector 11">
            <a:extLst>
              <a:ext uri="{FF2B5EF4-FFF2-40B4-BE49-F238E27FC236}">
                <a16:creationId xmlns:a16="http://schemas.microsoft.com/office/drawing/2014/main" id="{E4093BC4-4AD4-6545-84C5-34350E46EFD1}"/>
              </a:ext>
            </a:extLst>
          </p:cNvPr>
          <p:cNvCxnSpPr>
            <a:stCxn id="10" idx="3"/>
          </p:cNvCxnSpPr>
          <p:nvPr/>
        </p:nvCxnSpPr>
        <p:spPr>
          <a:xfrm flipV="1">
            <a:off x="3018511" y="3448945"/>
            <a:ext cx="1160726" cy="55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FA7FC92B-4C8A-4D47-BF7F-BBEDC8B68A59}"/>
              </a:ext>
            </a:extLst>
          </p:cNvPr>
          <p:cNvSpPr txBox="1"/>
          <p:nvPr/>
        </p:nvSpPr>
        <p:spPr>
          <a:xfrm>
            <a:off x="1601732" y="3925579"/>
            <a:ext cx="2160195" cy="738664"/>
          </a:xfrm>
          <a:prstGeom prst="rect">
            <a:avLst/>
          </a:prstGeom>
          <a:noFill/>
        </p:spPr>
        <p:txBody>
          <a:bodyPr wrap="square" rtlCol="0">
            <a:spAutoFit/>
          </a:bodyPr>
          <a:lstStyle/>
          <a:p>
            <a:r>
              <a:rPr lang="en-AU" b="1"/>
              <a:t>await</a:t>
            </a:r>
            <a:r>
              <a:rPr lang="en-AU"/>
              <a:t> pauses function execution until promise returned is resolved</a:t>
            </a:r>
          </a:p>
        </p:txBody>
      </p:sp>
      <p:cxnSp>
        <p:nvCxnSpPr>
          <p:cNvPr id="15" name="Straight Arrow Connector 14">
            <a:extLst>
              <a:ext uri="{FF2B5EF4-FFF2-40B4-BE49-F238E27FC236}">
                <a16:creationId xmlns:a16="http://schemas.microsoft.com/office/drawing/2014/main" id="{88886375-5C61-4448-BE53-B66AC9D0F3B0}"/>
              </a:ext>
            </a:extLst>
          </p:cNvPr>
          <p:cNvCxnSpPr>
            <a:cxnSpLocks/>
            <a:stCxn id="13" idx="3"/>
          </p:cNvCxnSpPr>
          <p:nvPr/>
        </p:nvCxnSpPr>
        <p:spPr>
          <a:xfrm flipV="1">
            <a:off x="3761927" y="4099459"/>
            <a:ext cx="515500" cy="1954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27546DAA-C911-D040-8558-608514C76E0F}"/>
              </a:ext>
            </a:extLst>
          </p:cNvPr>
          <p:cNvCxnSpPr>
            <a:cxnSpLocks/>
            <a:stCxn id="13" idx="3"/>
          </p:cNvCxnSpPr>
          <p:nvPr/>
        </p:nvCxnSpPr>
        <p:spPr>
          <a:xfrm>
            <a:off x="3761927" y="4294911"/>
            <a:ext cx="632353" cy="2770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267216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03FC3-6C20-1641-B472-1B0BA20F0652}"/>
              </a:ext>
            </a:extLst>
          </p:cNvPr>
          <p:cNvSpPr>
            <a:spLocks noGrp="1"/>
          </p:cNvSpPr>
          <p:nvPr>
            <p:ph type="title"/>
          </p:nvPr>
        </p:nvSpPr>
        <p:spPr/>
        <p:txBody>
          <a:bodyPr/>
          <a:lstStyle/>
          <a:p>
            <a:r>
              <a:rPr lang="en-AU" err="1"/>
              <a:t>async</a:t>
            </a:r>
            <a:r>
              <a:rPr lang="en-AU"/>
              <a:t>/await explanation</a:t>
            </a:r>
          </a:p>
        </p:txBody>
      </p:sp>
      <p:sp>
        <p:nvSpPr>
          <p:cNvPr id="3" name="Text Placeholder 2">
            <a:extLst>
              <a:ext uri="{FF2B5EF4-FFF2-40B4-BE49-F238E27FC236}">
                <a16:creationId xmlns:a16="http://schemas.microsoft.com/office/drawing/2014/main" id="{BECC598D-5207-3140-B25E-3D822AE168BC}"/>
              </a:ext>
            </a:extLst>
          </p:cNvPr>
          <p:cNvSpPr>
            <a:spLocks noGrp="1"/>
          </p:cNvSpPr>
          <p:nvPr>
            <p:ph type="body" idx="1"/>
          </p:nvPr>
        </p:nvSpPr>
        <p:spPr/>
        <p:txBody>
          <a:bodyPr/>
          <a:lstStyle/>
          <a:p>
            <a:r>
              <a:rPr lang="en-AU"/>
              <a:t>In the previous example the following lines:</a:t>
            </a:r>
          </a:p>
          <a:p>
            <a:pPr marL="596900" lvl="1" indent="0">
              <a:buNone/>
            </a:pPr>
            <a:r>
              <a:rPr lang="en-AU" err="1">
                <a:latin typeface="Courier" pitchFamily="2" charset="0"/>
              </a:rPr>
              <a:t>const</a:t>
            </a:r>
            <a:r>
              <a:rPr lang="en-AU">
                <a:latin typeface="Courier" pitchFamily="2" charset="0"/>
              </a:rPr>
              <a:t> slow = await resolveAfter2Seconds();</a:t>
            </a:r>
          </a:p>
          <a:p>
            <a:pPr marL="596900" lvl="1" indent="0">
              <a:buNone/>
            </a:pPr>
            <a:r>
              <a:rPr lang="en-AU" err="1">
                <a:latin typeface="Courier" pitchFamily="2" charset="0"/>
              </a:rPr>
              <a:t>const</a:t>
            </a:r>
            <a:r>
              <a:rPr lang="en-AU">
                <a:latin typeface="Courier" pitchFamily="2" charset="0"/>
              </a:rPr>
              <a:t> fast = await resolveAfter1Seconds();</a:t>
            </a:r>
          </a:p>
          <a:p>
            <a:pPr marL="596900" lvl="1" indent="0">
              <a:buNone/>
            </a:pPr>
            <a:endParaRPr lang="en-AU"/>
          </a:p>
          <a:p>
            <a:r>
              <a:rPr lang="en-AU"/>
              <a:t>Is equivalent to chaining the promises:</a:t>
            </a:r>
          </a:p>
          <a:p>
            <a:pPr marL="596900" lvl="1" indent="0">
              <a:spcBef>
                <a:spcPts val="0"/>
              </a:spcBef>
              <a:buNone/>
            </a:pPr>
            <a:r>
              <a:rPr lang="en-AU">
                <a:latin typeface="Courier" pitchFamily="2" charset="0"/>
              </a:rPr>
              <a:t>resolveAfter2Seconds().then(</a:t>
            </a:r>
            <a:r>
              <a:rPr lang="en-AU" err="1">
                <a:latin typeface="Courier" pitchFamily="2" charset="0"/>
              </a:rPr>
              <a:t>val</a:t>
            </a:r>
            <a:r>
              <a:rPr lang="en-AU">
                <a:latin typeface="Courier" pitchFamily="2" charset="0"/>
              </a:rPr>
              <a:t> =&gt; {</a:t>
            </a:r>
          </a:p>
          <a:p>
            <a:pPr marL="1054100" lvl="2" indent="0">
              <a:spcBef>
                <a:spcPts val="0"/>
              </a:spcBef>
              <a:buNone/>
            </a:pPr>
            <a:r>
              <a:rPr lang="en-AU" err="1">
                <a:latin typeface="Courier" pitchFamily="2" charset="0"/>
              </a:rPr>
              <a:t>const</a:t>
            </a:r>
            <a:r>
              <a:rPr lang="en-AU">
                <a:latin typeface="Courier" pitchFamily="2" charset="0"/>
              </a:rPr>
              <a:t> slow = </a:t>
            </a:r>
            <a:r>
              <a:rPr lang="en-AU" err="1">
                <a:latin typeface="Courier" pitchFamily="2" charset="0"/>
              </a:rPr>
              <a:t>val</a:t>
            </a:r>
            <a:r>
              <a:rPr lang="en-AU">
                <a:latin typeface="Courier" pitchFamily="2" charset="0"/>
              </a:rPr>
              <a:t>;</a:t>
            </a:r>
          </a:p>
          <a:p>
            <a:pPr marL="1054100" lvl="2" indent="0">
              <a:spcBef>
                <a:spcPts val="0"/>
              </a:spcBef>
              <a:buNone/>
            </a:pPr>
            <a:r>
              <a:rPr lang="en-AU" err="1">
                <a:latin typeface="Courier" pitchFamily="2" charset="0"/>
              </a:rPr>
              <a:t>console.log</a:t>
            </a:r>
            <a:r>
              <a:rPr lang="en-AU">
                <a:latin typeface="Courier" pitchFamily="2" charset="0"/>
              </a:rPr>
              <a:t>(slow);</a:t>
            </a:r>
          </a:p>
          <a:p>
            <a:pPr marL="1054100" lvl="2" indent="0">
              <a:spcBef>
                <a:spcPts val="0"/>
              </a:spcBef>
              <a:buNone/>
            </a:pPr>
            <a:r>
              <a:rPr lang="en-AU">
                <a:latin typeface="Courier" pitchFamily="2" charset="0"/>
              </a:rPr>
              <a:t>return resolveAfter1Seconds();</a:t>
            </a:r>
          </a:p>
          <a:p>
            <a:pPr marL="596900" lvl="1" indent="0">
              <a:spcBef>
                <a:spcPts val="0"/>
              </a:spcBef>
              <a:buNone/>
            </a:pPr>
            <a:r>
              <a:rPr lang="en-AU">
                <a:latin typeface="Courier" pitchFamily="2" charset="0"/>
              </a:rPr>
              <a:t>}).then(</a:t>
            </a:r>
            <a:r>
              <a:rPr lang="en-AU" err="1">
                <a:latin typeface="Courier" pitchFamily="2" charset="0"/>
              </a:rPr>
              <a:t>val</a:t>
            </a:r>
            <a:r>
              <a:rPr lang="en-AU">
                <a:latin typeface="Courier" pitchFamily="2" charset="0"/>
              </a:rPr>
              <a:t> =&gt; {</a:t>
            </a:r>
          </a:p>
          <a:p>
            <a:pPr marL="1054100" lvl="2" indent="0">
              <a:spcBef>
                <a:spcPts val="0"/>
              </a:spcBef>
              <a:buNone/>
            </a:pPr>
            <a:r>
              <a:rPr lang="en-AU" err="1">
                <a:latin typeface="Courier" pitchFamily="2" charset="0"/>
              </a:rPr>
              <a:t>const</a:t>
            </a:r>
            <a:r>
              <a:rPr lang="en-AU">
                <a:latin typeface="Courier" pitchFamily="2" charset="0"/>
              </a:rPr>
              <a:t> fast = </a:t>
            </a:r>
            <a:r>
              <a:rPr lang="en-AU" err="1">
                <a:latin typeface="Courier" pitchFamily="2" charset="0"/>
              </a:rPr>
              <a:t>val</a:t>
            </a:r>
            <a:r>
              <a:rPr lang="en-AU">
                <a:latin typeface="Courier" pitchFamily="2" charset="0"/>
              </a:rPr>
              <a:t>;</a:t>
            </a:r>
          </a:p>
          <a:p>
            <a:pPr marL="1054100" lvl="2" indent="0">
              <a:spcBef>
                <a:spcPts val="0"/>
              </a:spcBef>
              <a:buNone/>
            </a:pPr>
            <a:r>
              <a:rPr lang="en-AU" err="1">
                <a:latin typeface="Courier" pitchFamily="2" charset="0"/>
              </a:rPr>
              <a:t>console.log</a:t>
            </a:r>
            <a:r>
              <a:rPr lang="en-AU">
                <a:latin typeface="Courier" pitchFamily="2" charset="0"/>
              </a:rPr>
              <a:t>(fast);</a:t>
            </a:r>
          </a:p>
          <a:p>
            <a:pPr marL="596900" lvl="1" indent="0">
              <a:spcBef>
                <a:spcPts val="0"/>
              </a:spcBef>
              <a:buNone/>
            </a:pPr>
            <a:r>
              <a:rPr lang="en-AU">
                <a:latin typeface="Courier" pitchFamily="2" charset="0"/>
              </a:rPr>
              <a:t>});</a:t>
            </a:r>
          </a:p>
        </p:txBody>
      </p:sp>
    </p:spTree>
    <p:extLst>
      <p:ext uri="{BB962C8B-B14F-4D97-AF65-F5344CB8AC3E}">
        <p14:creationId xmlns:p14="http://schemas.microsoft.com/office/powerpoint/2010/main" val="30079113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42CDE-EF33-DD45-AA87-19AFC777BA7C}"/>
              </a:ext>
            </a:extLst>
          </p:cNvPr>
          <p:cNvSpPr>
            <a:spLocks noGrp="1"/>
          </p:cNvSpPr>
          <p:nvPr>
            <p:ph type="title"/>
          </p:nvPr>
        </p:nvSpPr>
        <p:spPr/>
        <p:txBody>
          <a:bodyPr/>
          <a:lstStyle/>
          <a:p>
            <a:r>
              <a:rPr lang="en-AU" err="1"/>
              <a:t>async</a:t>
            </a:r>
            <a:r>
              <a:rPr lang="en-AU"/>
              <a:t>/await</a:t>
            </a:r>
          </a:p>
        </p:txBody>
      </p:sp>
      <p:sp>
        <p:nvSpPr>
          <p:cNvPr id="3" name="Text Placeholder 2">
            <a:extLst>
              <a:ext uri="{FF2B5EF4-FFF2-40B4-BE49-F238E27FC236}">
                <a16:creationId xmlns:a16="http://schemas.microsoft.com/office/drawing/2014/main" id="{C2D488BE-7B2F-564A-84EA-2F1588FDDF5A}"/>
              </a:ext>
            </a:extLst>
          </p:cNvPr>
          <p:cNvSpPr>
            <a:spLocks noGrp="1"/>
          </p:cNvSpPr>
          <p:nvPr>
            <p:ph type="body" idx="1"/>
          </p:nvPr>
        </p:nvSpPr>
        <p:spPr/>
        <p:txBody>
          <a:bodyPr/>
          <a:lstStyle/>
          <a:p>
            <a:r>
              <a:rPr lang="en-AU" b="1"/>
              <a:t>await</a:t>
            </a:r>
            <a:r>
              <a:rPr lang="en-AU"/>
              <a:t> can only be used in functions that are declared with </a:t>
            </a:r>
            <a:r>
              <a:rPr lang="en-AU" b="1" err="1"/>
              <a:t>async</a:t>
            </a:r>
            <a:endParaRPr lang="en-AU" b="1"/>
          </a:p>
          <a:p>
            <a:r>
              <a:rPr lang="en-AU" b="1"/>
              <a:t>await</a:t>
            </a:r>
            <a:r>
              <a:rPr lang="en-AU"/>
              <a:t> can only be used to call functions which return a </a:t>
            </a:r>
            <a:r>
              <a:rPr lang="en-AU" b="1"/>
              <a:t>Promise</a:t>
            </a:r>
          </a:p>
          <a:p>
            <a:r>
              <a:rPr lang="en-AU" b="1"/>
              <a:t>await</a:t>
            </a:r>
            <a:r>
              <a:rPr lang="en-AU"/>
              <a:t> will execute </a:t>
            </a:r>
            <a:r>
              <a:rPr lang="en-AU" b="1"/>
              <a:t>then() </a:t>
            </a:r>
            <a:r>
              <a:rPr lang="en-AU"/>
              <a:t>on the returned promise</a:t>
            </a:r>
          </a:p>
          <a:p>
            <a:r>
              <a:rPr lang="en-AU" b="1"/>
              <a:t>await</a:t>
            </a:r>
            <a:r>
              <a:rPr lang="en-AU"/>
              <a:t> will cause the call to </a:t>
            </a:r>
            <a:r>
              <a:rPr lang="en-AU" b="1"/>
              <a:t>then() </a:t>
            </a:r>
            <a:r>
              <a:rPr lang="en-AU"/>
              <a:t>to wait and not proceed until it is resolved</a:t>
            </a:r>
          </a:p>
          <a:p>
            <a:endParaRPr lang="en-AU"/>
          </a:p>
        </p:txBody>
      </p:sp>
    </p:spTree>
    <p:extLst>
      <p:ext uri="{BB962C8B-B14F-4D97-AF65-F5344CB8AC3E}">
        <p14:creationId xmlns:p14="http://schemas.microsoft.com/office/powerpoint/2010/main" val="18300883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AD1B5F46-F7E6-1D46-AB96-7F3AA13F8B18}"/>
              </a:ext>
            </a:extLst>
          </p:cNvPr>
          <p:cNvPicPr>
            <a:picLocks noChangeAspect="1"/>
          </p:cNvPicPr>
          <p:nvPr/>
        </p:nvPicPr>
        <p:blipFill>
          <a:blip r:embed="rId3"/>
          <a:stretch>
            <a:fillRect/>
          </a:stretch>
        </p:blipFill>
        <p:spPr>
          <a:xfrm>
            <a:off x="1040524" y="2130475"/>
            <a:ext cx="6009815" cy="1584834"/>
          </a:xfrm>
          <a:prstGeom prst="rect">
            <a:avLst/>
          </a:prstGeom>
        </p:spPr>
      </p:pic>
      <p:sp>
        <p:nvSpPr>
          <p:cNvPr id="2" name="Title 1">
            <a:extLst>
              <a:ext uri="{FF2B5EF4-FFF2-40B4-BE49-F238E27FC236}">
                <a16:creationId xmlns:a16="http://schemas.microsoft.com/office/drawing/2014/main" id="{449253F3-83C7-7F4B-B5B3-D34E27A3EDF8}"/>
              </a:ext>
            </a:extLst>
          </p:cNvPr>
          <p:cNvSpPr>
            <a:spLocks noGrp="1"/>
          </p:cNvSpPr>
          <p:nvPr>
            <p:ph type="title"/>
          </p:nvPr>
        </p:nvSpPr>
        <p:spPr/>
        <p:txBody>
          <a:bodyPr/>
          <a:lstStyle/>
          <a:p>
            <a:r>
              <a:rPr lang="en-AU"/>
              <a:t>Returning values from an </a:t>
            </a:r>
            <a:r>
              <a:rPr lang="en-AU" err="1"/>
              <a:t>async</a:t>
            </a:r>
            <a:r>
              <a:rPr lang="en-AU"/>
              <a:t> function</a:t>
            </a:r>
          </a:p>
        </p:txBody>
      </p:sp>
      <p:sp>
        <p:nvSpPr>
          <p:cNvPr id="3" name="Text Placeholder 2">
            <a:extLst>
              <a:ext uri="{FF2B5EF4-FFF2-40B4-BE49-F238E27FC236}">
                <a16:creationId xmlns:a16="http://schemas.microsoft.com/office/drawing/2014/main" id="{C15AD436-5E55-314D-B903-482DE7798A5A}"/>
              </a:ext>
            </a:extLst>
          </p:cNvPr>
          <p:cNvSpPr>
            <a:spLocks noGrp="1"/>
          </p:cNvSpPr>
          <p:nvPr>
            <p:ph type="body" idx="1"/>
          </p:nvPr>
        </p:nvSpPr>
        <p:spPr/>
        <p:txBody>
          <a:bodyPr/>
          <a:lstStyle/>
          <a:p>
            <a:r>
              <a:rPr lang="en-AU" b="1" dirty="0"/>
              <a:t>async</a:t>
            </a:r>
            <a:r>
              <a:rPr lang="en-AU" dirty="0"/>
              <a:t> functions can only return </a:t>
            </a:r>
            <a:r>
              <a:rPr lang="en-AU" b="1" dirty="0"/>
              <a:t>Promises</a:t>
            </a:r>
          </a:p>
          <a:p>
            <a:r>
              <a:rPr lang="en-AU" dirty="0"/>
              <a:t>In the example below the returned </a:t>
            </a:r>
            <a:r>
              <a:rPr lang="en-AU" b="1" dirty="0" err="1"/>
              <a:t>boolean</a:t>
            </a:r>
            <a:r>
              <a:rPr lang="en-AU" dirty="0"/>
              <a:t> will be wrapped in a </a:t>
            </a:r>
            <a:r>
              <a:rPr lang="en-AU" b="1" dirty="0"/>
              <a:t>Promise</a:t>
            </a:r>
            <a:r>
              <a:rPr lang="en-AU" dirty="0"/>
              <a:t>:</a:t>
            </a:r>
          </a:p>
          <a:p>
            <a:pPr>
              <a:lnSpc>
                <a:spcPct val="114999"/>
              </a:lnSpc>
            </a:pPr>
            <a:endParaRPr lang="en-AU" dirty="0"/>
          </a:p>
          <a:p>
            <a:pPr>
              <a:lnSpc>
                <a:spcPct val="114999"/>
              </a:lnSpc>
            </a:pPr>
            <a:endParaRPr lang="en-AU" dirty="0"/>
          </a:p>
          <a:p>
            <a:pPr>
              <a:lnSpc>
                <a:spcPct val="114999"/>
              </a:lnSpc>
            </a:pPr>
            <a:endParaRPr lang="en-AU" dirty="0"/>
          </a:p>
          <a:p>
            <a:pPr>
              <a:lnSpc>
                <a:spcPct val="114999"/>
              </a:lnSpc>
            </a:pPr>
            <a:endParaRPr lang="en-AU" dirty="0"/>
          </a:p>
          <a:p>
            <a:pPr>
              <a:lnSpc>
                <a:spcPct val="114999"/>
              </a:lnSpc>
            </a:pPr>
            <a:endParaRPr lang="en-AU" dirty="0"/>
          </a:p>
          <a:p>
            <a:pPr>
              <a:lnSpc>
                <a:spcPct val="114999"/>
              </a:lnSpc>
            </a:pPr>
            <a:endParaRPr lang="en-AU" dirty="0"/>
          </a:p>
          <a:p>
            <a:pPr>
              <a:lnSpc>
                <a:spcPct val="114999"/>
              </a:lnSpc>
            </a:pPr>
            <a:endParaRPr lang="en-AU" dirty="0"/>
          </a:p>
          <a:p>
            <a:pPr marL="114300" indent="0">
              <a:lnSpc>
                <a:spcPct val="114999"/>
              </a:lnSpc>
              <a:buNone/>
            </a:pPr>
            <a:r>
              <a:rPr lang="en-AU" sz="1400" dirty="0">
                <a:latin typeface="Courier"/>
              </a:rPr>
              <a:t>success: </a:t>
            </a:r>
            <a:r>
              <a:rPr lang="en-AU" sz="1400" dirty="0" err="1">
                <a:latin typeface="Courier"/>
              </a:rPr>
              <a:t>boolean</a:t>
            </a:r>
            <a:r>
              <a:rPr lang="en-AU" sz="1400" dirty="0">
                <a:latin typeface="Courier"/>
              </a:rPr>
              <a:t> = await </a:t>
            </a:r>
            <a:r>
              <a:rPr lang="en-AU" sz="1400" dirty="0" err="1">
                <a:latin typeface="Courier"/>
              </a:rPr>
              <a:t>userExists</a:t>
            </a:r>
            <a:r>
              <a:rPr lang="en-AU" sz="1400" dirty="0">
                <a:latin typeface="Courier"/>
              </a:rPr>
              <a:t>("j.faichney@griffith.edu.au");</a:t>
            </a:r>
          </a:p>
        </p:txBody>
      </p:sp>
      <p:cxnSp>
        <p:nvCxnSpPr>
          <p:cNvPr id="6" name="Straight Arrow Connector 5">
            <a:extLst>
              <a:ext uri="{FF2B5EF4-FFF2-40B4-BE49-F238E27FC236}">
                <a16:creationId xmlns:a16="http://schemas.microsoft.com/office/drawing/2014/main" id="{1D411DE3-93F8-D445-8422-3C2955AB9733}"/>
              </a:ext>
            </a:extLst>
          </p:cNvPr>
          <p:cNvCxnSpPr>
            <a:cxnSpLocks/>
          </p:cNvCxnSpPr>
          <p:nvPr/>
        </p:nvCxnSpPr>
        <p:spPr>
          <a:xfrm flipH="1" flipV="1">
            <a:off x="2995448" y="3526999"/>
            <a:ext cx="1227688" cy="1457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6D4F57FE-F67D-1942-8713-AA15991A0FB2}"/>
              </a:ext>
            </a:extLst>
          </p:cNvPr>
          <p:cNvSpPr txBox="1"/>
          <p:nvPr/>
        </p:nvSpPr>
        <p:spPr>
          <a:xfrm>
            <a:off x="4169221" y="3488269"/>
            <a:ext cx="1576072" cy="307777"/>
          </a:xfrm>
          <a:prstGeom prst="rect">
            <a:avLst/>
          </a:prstGeom>
          <a:noFill/>
        </p:spPr>
        <p:txBody>
          <a:bodyPr wrap="none" rtlCol="0">
            <a:spAutoFit/>
          </a:bodyPr>
          <a:lstStyle/>
          <a:p>
            <a:r>
              <a:rPr lang="en-AU" i="1"/>
              <a:t>returns a </a:t>
            </a:r>
            <a:r>
              <a:rPr lang="en-AU" i="1" err="1"/>
              <a:t>boolean</a:t>
            </a:r>
            <a:endParaRPr lang="en-AU" i="1"/>
          </a:p>
        </p:txBody>
      </p:sp>
      <p:cxnSp>
        <p:nvCxnSpPr>
          <p:cNvPr id="11" name="Straight Arrow Connector 10">
            <a:extLst>
              <a:ext uri="{FF2B5EF4-FFF2-40B4-BE49-F238E27FC236}">
                <a16:creationId xmlns:a16="http://schemas.microsoft.com/office/drawing/2014/main" id="{3DBA7104-FFE3-CE4E-802F-C59F74640F6D}"/>
              </a:ext>
            </a:extLst>
          </p:cNvPr>
          <p:cNvCxnSpPr/>
          <p:nvPr/>
        </p:nvCxnSpPr>
        <p:spPr>
          <a:xfrm flipH="1">
            <a:off x="4420651" y="2026357"/>
            <a:ext cx="908094" cy="1041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67075329-2999-A14F-9061-0C59BBE8DE9F}"/>
              </a:ext>
            </a:extLst>
          </p:cNvPr>
          <p:cNvSpPr txBox="1"/>
          <p:nvPr/>
        </p:nvSpPr>
        <p:spPr>
          <a:xfrm>
            <a:off x="5417619" y="1766625"/>
            <a:ext cx="3011815" cy="523220"/>
          </a:xfrm>
          <a:prstGeom prst="rect">
            <a:avLst/>
          </a:prstGeom>
          <a:noFill/>
        </p:spPr>
        <p:txBody>
          <a:bodyPr wrap="square" rtlCol="0">
            <a:spAutoFit/>
          </a:bodyPr>
          <a:lstStyle/>
          <a:p>
            <a:r>
              <a:rPr lang="en-AU" i="1"/>
              <a:t>Returned </a:t>
            </a:r>
            <a:r>
              <a:rPr lang="en-AU" i="1" err="1"/>
              <a:t>boolean</a:t>
            </a:r>
            <a:r>
              <a:rPr lang="en-AU" i="1"/>
              <a:t> will be automatically wrapped in a Promise</a:t>
            </a:r>
          </a:p>
        </p:txBody>
      </p:sp>
    </p:spTree>
    <p:extLst>
      <p:ext uri="{BB962C8B-B14F-4D97-AF65-F5344CB8AC3E}">
        <p14:creationId xmlns:p14="http://schemas.microsoft.com/office/powerpoint/2010/main" val="42692111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31"/>
          <p:cNvSpPr txBox="1">
            <a:spLocks noGrp="1"/>
          </p:cNvSpPr>
          <p:nvPr>
            <p:ph type="title"/>
          </p:nvPr>
        </p:nvSpPr>
        <p:spPr>
          <a:xfrm>
            <a:off x="490250" y="488250"/>
            <a:ext cx="7906166" cy="4090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Observables and Promises</a:t>
            </a:r>
            <a:endParaRPr/>
          </a:p>
        </p:txBody>
      </p:sp>
    </p:spTree>
    <p:extLst>
      <p:ext uri="{BB962C8B-B14F-4D97-AF65-F5344CB8AC3E}">
        <p14:creationId xmlns:p14="http://schemas.microsoft.com/office/powerpoint/2010/main" val="27387458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90546-667D-D947-A25D-F9275D924209}"/>
              </a:ext>
            </a:extLst>
          </p:cNvPr>
          <p:cNvSpPr>
            <a:spLocks noGrp="1"/>
          </p:cNvSpPr>
          <p:nvPr>
            <p:ph type="title"/>
          </p:nvPr>
        </p:nvSpPr>
        <p:spPr/>
        <p:txBody>
          <a:bodyPr/>
          <a:lstStyle/>
          <a:p>
            <a:r>
              <a:rPr lang="en-AU"/>
              <a:t>Observables and Promises</a:t>
            </a:r>
          </a:p>
        </p:txBody>
      </p:sp>
      <p:sp>
        <p:nvSpPr>
          <p:cNvPr id="3" name="Text Placeholder 2">
            <a:extLst>
              <a:ext uri="{FF2B5EF4-FFF2-40B4-BE49-F238E27FC236}">
                <a16:creationId xmlns:a16="http://schemas.microsoft.com/office/drawing/2014/main" id="{A4672259-5BF1-514C-B925-4A47A6BE22C9}"/>
              </a:ext>
            </a:extLst>
          </p:cNvPr>
          <p:cNvSpPr>
            <a:spLocks noGrp="1"/>
          </p:cNvSpPr>
          <p:nvPr>
            <p:ph type="body" idx="1"/>
          </p:nvPr>
        </p:nvSpPr>
        <p:spPr/>
        <p:txBody>
          <a:bodyPr/>
          <a:lstStyle/>
          <a:p>
            <a:r>
              <a:rPr lang="en-AU" dirty="0"/>
              <a:t>As mentioned Observables are different to Promises, primarily in that they handle multiple events, whereas Promises only execute once</a:t>
            </a:r>
          </a:p>
          <a:p>
            <a:r>
              <a:rPr lang="en-AU" dirty="0"/>
              <a:t>However, what if you wanted to converted a Promise to an Observable?</a:t>
            </a:r>
          </a:p>
          <a:p>
            <a:r>
              <a:rPr lang="en-AU" dirty="0" err="1"/>
              <a:t>RxJS</a:t>
            </a:r>
            <a:r>
              <a:rPr lang="en-AU" dirty="0"/>
              <a:t> has a powerful </a:t>
            </a:r>
            <a:r>
              <a:rPr lang="en-AU" b="1" dirty="0">
                <a:latin typeface="Courier" pitchFamily="2" charset="0"/>
              </a:rPr>
              <a:t>from</a:t>
            </a:r>
            <a:r>
              <a:rPr lang="en-AU" dirty="0"/>
              <a:t> function which can be used to convert many different things into Observables</a:t>
            </a:r>
          </a:p>
          <a:p>
            <a:r>
              <a:rPr lang="en-AU" dirty="0"/>
              <a:t>It is primarily used for </a:t>
            </a:r>
            <a:r>
              <a:rPr lang="en-AU" dirty="0" err="1"/>
              <a:t>iterable</a:t>
            </a:r>
            <a:r>
              <a:rPr lang="en-AU" dirty="0"/>
              <a:t> objects, e.g. arrays, where each array element will be passed to the function of the observer, in sequence</a:t>
            </a:r>
          </a:p>
          <a:p>
            <a:r>
              <a:rPr lang="en-AU" dirty="0"/>
              <a:t>However it can also be used to convert a promise to an observable</a:t>
            </a:r>
          </a:p>
        </p:txBody>
      </p:sp>
    </p:spTree>
    <p:extLst>
      <p:ext uri="{BB962C8B-B14F-4D97-AF65-F5344CB8AC3E}">
        <p14:creationId xmlns:p14="http://schemas.microsoft.com/office/powerpoint/2010/main" val="38839286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CF463-77CE-264C-A227-28D5B3321678}"/>
              </a:ext>
            </a:extLst>
          </p:cNvPr>
          <p:cNvSpPr>
            <a:spLocks noGrp="1"/>
          </p:cNvSpPr>
          <p:nvPr>
            <p:ph type="title"/>
          </p:nvPr>
        </p:nvSpPr>
        <p:spPr/>
        <p:txBody>
          <a:bodyPr/>
          <a:lstStyle/>
          <a:p>
            <a:r>
              <a:rPr lang="en-AU"/>
              <a:t>Converting a Promise to an Observable using from</a:t>
            </a:r>
          </a:p>
        </p:txBody>
      </p:sp>
      <p:sp>
        <p:nvSpPr>
          <p:cNvPr id="3" name="Text Placeholder 2">
            <a:extLst>
              <a:ext uri="{FF2B5EF4-FFF2-40B4-BE49-F238E27FC236}">
                <a16:creationId xmlns:a16="http://schemas.microsoft.com/office/drawing/2014/main" id="{EC42AA35-6EDE-274F-8CD7-DAC06DB917A0}"/>
              </a:ext>
            </a:extLst>
          </p:cNvPr>
          <p:cNvSpPr>
            <a:spLocks noGrp="1"/>
          </p:cNvSpPr>
          <p:nvPr>
            <p:ph type="body" idx="1"/>
          </p:nvPr>
        </p:nvSpPr>
        <p:spPr/>
        <p:txBody>
          <a:bodyPr/>
          <a:lstStyle/>
          <a:p>
            <a:r>
              <a:rPr lang="en-AU" dirty="0"/>
              <a:t>In this example we convert the Promise returned from the fetch function into an Observable:</a:t>
            </a:r>
          </a:p>
          <a:p>
            <a:endParaRPr lang="en-AU" dirty="0"/>
          </a:p>
          <a:p>
            <a:endParaRPr lang="en-AU" dirty="0"/>
          </a:p>
        </p:txBody>
      </p:sp>
      <p:sp>
        <p:nvSpPr>
          <p:cNvPr id="4" name="Rectangle 3">
            <a:extLst>
              <a:ext uri="{FF2B5EF4-FFF2-40B4-BE49-F238E27FC236}">
                <a16:creationId xmlns:a16="http://schemas.microsoft.com/office/drawing/2014/main" id="{EF2A5B8E-EC6D-9447-9268-06C34783BEDC}"/>
              </a:ext>
            </a:extLst>
          </p:cNvPr>
          <p:cNvSpPr/>
          <p:nvPr/>
        </p:nvSpPr>
        <p:spPr>
          <a:xfrm>
            <a:off x="1396312" y="1916323"/>
            <a:ext cx="6258697" cy="2893100"/>
          </a:xfrm>
          <a:prstGeom prst="rect">
            <a:avLst/>
          </a:prstGeom>
        </p:spPr>
        <p:txBody>
          <a:bodyPr wrap="square">
            <a:spAutoFit/>
          </a:bodyPr>
          <a:lstStyle/>
          <a:p>
            <a:r>
              <a:rPr lang="en-AU" err="1">
                <a:latin typeface="Courier" pitchFamily="2" charset="0"/>
              </a:rPr>
              <a:t>const</a:t>
            </a:r>
            <a:r>
              <a:rPr lang="en-AU">
                <a:latin typeface="Courier" pitchFamily="2" charset="0"/>
              </a:rPr>
              <a:t> data = </a:t>
            </a:r>
            <a:r>
              <a:rPr lang="en-AU" b="1">
                <a:latin typeface="Courier" pitchFamily="2" charset="0"/>
              </a:rPr>
              <a:t>from</a:t>
            </a:r>
            <a:r>
              <a:rPr lang="en-AU">
                <a:latin typeface="Courier" pitchFamily="2" charset="0"/>
              </a:rPr>
              <a:t>(fetch('/</a:t>
            </a:r>
            <a:r>
              <a:rPr lang="en-AU" err="1">
                <a:latin typeface="Courier" pitchFamily="2" charset="0"/>
              </a:rPr>
              <a:t>api</a:t>
            </a:r>
            <a:r>
              <a:rPr lang="en-AU">
                <a:latin typeface="Courier" pitchFamily="2" charset="0"/>
              </a:rPr>
              <a:t>/endpoint')); </a:t>
            </a:r>
          </a:p>
          <a:p>
            <a:endParaRPr lang="en-AU">
              <a:latin typeface="Courier" pitchFamily="2" charset="0"/>
            </a:endParaRPr>
          </a:p>
          <a:p>
            <a:r>
              <a:rPr lang="en-AU" err="1">
                <a:latin typeface="Courier" pitchFamily="2" charset="0"/>
              </a:rPr>
              <a:t>data.subscribe</a:t>
            </a:r>
            <a:r>
              <a:rPr lang="en-AU">
                <a:latin typeface="Courier" pitchFamily="2" charset="0"/>
              </a:rPr>
              <a:t>({ </a:t>
            </a:r>
          </a:p>
          <a:p>
            <a:r>
              <a:rPr lang="en-AU">
                <a:latin typeface="Courier" pitchFamily="2" charset="0"/>
              </a:rPr>
              <a:t>	next(response) { </a:t>
            </a:r>
          </a:p>
          <a:p>
            <a:r>
              <a:rPr lang="en-AU">
                <a:latin typeface="Courier" pitchFamily="2" charset="0"/>
              </a:rPr>
              <a:t>		</a:t>
            </a:r>
            <a:r>
              <a:rPr lang="en-AU" err="1">
                <a:latin typeface="Courier" pitchFamily="2" charset="0"/>
              </a:rPr>
              <a:t>console.log</a:t>
            </a:r>
            <a:r>
              <a:rPr lang="en-AU">
                <a:latin typeface="Courier" pitchFamily="2" charset="0"/>
              </a:rPr>
              <a:t>(response); </a:t>
            </a:r>
          </a:p>
          <a:p>
            <a:r>
              <a:rPr lang="en-AU">
                <a:latin typeface="Courier" pitchFamily="2" charset="0"/>
              </a:rPr>
              <a:t>	}, </a:t>
            </a:r>
          </a:p>
          <a:p>
            <a:r>
              <a:rPr lang="en-AU">
                <a:latin typeface="Courier" pitchFamily="2" charset="0"/>
              </a:rPr>
              <a:t>	error(err) { </a:t>
            </a:r>
          </a:p>
          <a:p>
            <a:r>
              <a:rPr lang="en-AU">
                <a:latin typeface="Courier" pitchFamily="2" charset="0"/>
              </a:rPr>
              <a:t>		</a:t>
            </a:r>
            <a:r>
              <a:rPr lang="en-AU" err="1">
                <a:latin typeface="Courier" pitchFamily="2" charset="0"/>
              </a:rPr>
              <a:t>console.error</a:t>
            </a:r>
            <a:r>
              <a:rPr lang="en-AU">
                <a:latin typeface="Courier" pitchFamily="2" charset="0"/>
              </a:rPr>
              <a:t>('Error: ' + err); </a:t>
            </a:r>
          </a:p>
          <a:p>
            <a:r>
              <a:rPr lang="en-AU">
                <a:latin typeface="Courier" pitchFamily="2" charset="0"/>
              </a:rPr>
              <a:t>	}, </a:t>
            </a:r>
          </a:p>
          <a:p>
            <a:r>
              <a:rPr lang="en-AU">
                <a:latin typeface="Courier" pitchFamily="2" charset="0"/>
              </a:rPr>
              <a:t>	complete() { </a:t>
            </a:r>
          </a:p>
          <a:p>
            <a:r>
              <a:rPr lang="en-AU">
                <a:latin typeface="Courier" pitchFamily="2" charset="0"/>
              </a:rPr>
              <a:t>		</a:t>
            </a:r>
            <a:r>
              <a:rPr lang="en-AU" err="1">
                <a:latin typeface="Courier" pitchFamily="2" charset="0"/>
              </a:rPr>
              <a:t>console.log</a:t>
            </a:r>
            <a:r>
              <a:rPr lang="en-AU">
                <a:latin typeface="Courier" pitchFamily="2" charset="0"/>
              </a:rPr>
              <a:t>('Completed'); </a:t>
            </a:r>
          </a:p>
          <a:p>
            <a:r>
              <a:rPr lang="en-AU">
                <a:latin typeface="Courier" pitchFamily="2" charset="0"/>
              </a:rPr>
              <a:t>	} </a:t>
            </a:r>
          </a:p>
          <a:p>
            <a:r>
              <a:rPr lang="en-AU">
                <a:latin typeface="Courier" pitchFamily="2" charset="0"/>
              </a:rPr>
              <a:t>});</a:t>
            </a:r>
          </a:p>
        </p:txBody>
      </p:sp>
    </p:spTree>
    <p:extLst>
      <p:ext uri="{BB962C8B-B14F-4D97-AF65-F5344CB8AC3E}">
        <p14:creationId xmlns:p14="http://schemas.microsoft.com/office/powerpoint/2010/main" val="29577661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2A9A2-7D0E-1948-91AF-2BED0C11C6A1}"/>
              </a:ext>
            </a:extLst>
          </p:cNvPr>
          <p:cNvSpPr>
            <a:spLocks noGrp="1"/>
          </p:cNvSpPr>
          <p:nvPr>
            <p:ph type="title"/>
          </p:nvPr>
        </p:nvSpPr>
        <p:spPr/>
        <p:txBody>
          <a:bodyPr/>
          <a:lstStyle/>
          <a:p>
            <a:r>
              <a:rPr lang="en-AU"/>
              <a:t>Promises</a:t>
            </a:r>
          </a:p>
        </p:txBody>
      </p:sp>
      <p:sp>
        <p:nvSpPr>
          <p:cNvPr id="3" name="Text Placeholder 2">
            <a:extLst>
              <a:ext uri="{FF2B5EF4-FFF2-40B4-BE49-F238E27FC236}">
                <a16:creationId xmlns:a16="http://schemas.microsoft.com/office/drawing/2014/main" id="{A4DE5085-FA54-4F46-9E2D-244A87DD547B}"/>
              </a:ext>
            </a:extLst>
          </p:cNvPr>
          <p:cNvSpPr>
            <a:spLocks noGrp="1"/>
          </p:cNvSpPr>
          <p:nvPr>
            <p:ph type="body" idx="1"/>
          </p:nvPr>
        </p:nvSpPr>
        <p:spPr/>
        <p:txBody>
          <a:bodyPr/>
          <a:lstStyle/>
          <a:p>
            <a:r>
              <a:rPr lang="en-AU" dirty="0"/>
              <a:t>Promises are another popular approach in JavaScript to deal with asynchronous events</a:t>
            </a:r>
          </a:p>
          <a:p>
            <a:r>
              <a:rPr lang="en-AU" dirty="0"/>
              <a:t>Note that Promises are built into JavaScript and don’t require a separate library like </a:t>
            </a:r>
            <a:r>
              <a:rPr lang="en-AU" dirty="0" err="1"/>
              <a:t>RxJS</a:t>
            </a:r>
            <a:endParaRPr lang="en-AU" dirty="0"/>
          </a:p>
          <a:p>
            <a:r>
              <a:rPr lang="en-AU" dirty="0"/>
              <a:t>What is the difference between Promises and Observables?</a:t>
            </a:r>
          </a:p>
          <a:p>
            <a:pPr lvl="1"/>
            <a:r>
              <a:rPr lang="en-AU" dirty="0"/>
              <a:t>Observables can be used for many events, over and over</a:t>
            </a:r>
          </a:p>
          <a:p>
            <a:pPr lvl="1"/>
            <a:r>
              <a:rPr lang="en-AU" dirty="0"/>
              <a:t>Promises are used for a single event and can't be used after that</a:t>
            </a:r>
          </a:p>
        </p:txBody>
      </p:sp>
    </p:spTree>
    <p:extLst>
      <p:ext uri="{BB962C8B-B14F-4D97-AF65-F5344CB8AC3E}">
        <p14:creationId xmlns:p14="http://schemas.microsoft.com/office/powerpoint/2010/main" val="2027216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BC93E9-EBD3-DC43-A693-AED4FC5F6D41}"/>
              </a:ext>
            </a:extLst>
          </p:cNvPr>
          <p:cNvSpPr>
            <a:spLocks noGrp="1"/>
          </p:cNvSpPr>
          <p:nvPr>
            <p:ph type="title"/>
          </p:nvPr>
        </p:nvSpPr>
        <p:spPr/>
        <p:txBody>
          <a:bodyPr/>
          <a:lstStyle/>
          <a:p>
            <a:r>
              <a:rPr lang="en-AU"/>
              <a:t>Promise</a:t>
            </a:r>
          </a:p>
        </p:txBody>
      </p:sp>
      <p:sp>
        <p:nvSpPr>
          <p:cNvPr id="3" name="Text Placeholder 2">
            <a:extLst>
              <a:ext uri="{FF2B5EF4-FFF2-40B4-BE49-F238E27FC236}">
                <a16:creationId xmlns:a16="http://schemas.microsoft.com/office/drawing/2014/main" id="{0FC4596D-626E-8740-9EE4-BA0984BE4445}"/>
              </a:ext>
            </a:extLst>
          </p:cNvPr>
          <p:cNvSpPr>
            <a:spLocks noGrp="1"/>
          </p:cNvSpPr>
          <p:nvPr>
            <p:ph type="body" idx="1"/>
          </p:nvPr>
        </p:nvSpPr>
        <p:spPr/>
        <p:txBody>
          <a:bodyPr/>
          <a:lstStyle/>
          <a:p>
            <a:r>
              <a:rPr lang="en-AU" dirty="0"/>
              <a:t>A </a:t>
            </a:r>
            <a:r>
              <a:rPr lang="en-AU" dirty="0">
                <a:hlinkClick r:id="rId3"/>
              </a:rPr>
              <a:t>Promise</a:t>
            </a:r>
            <a:r>
              <a:rPr lang="en-AU" dirty="0"/>
              <a:t> has a different structure and use case to Observables</a:t>
            </a:r>
          </a:p>
          <a:p>
            <a:r>
              <a:rPr lang="en-AU" dirty="0"/>
              <a:t>A Promise is treated as a value</a:t>
            </a:r>
          </a:p>
          <a:p>
            <a:r>
              <a:rPr lang="en-AU" dirty="0"/>
              <a:t>For example a function can return a value as a Promise, and the actual value of that Promise will materialise at a later point in time</a:t>
            </a:r>
          </a:p>
          <a:p>
            <a:endParaRPr lang="en-AU" dirty="0"/>
          </a:p>
        </p:txBody>
      </p:sp>
    </p:spTree>
    <p:extLst>
      <p:ext uri="{BB962C8B-B14F-4D97-AF65-F5344CB8AC3E}">
        <p14:creationId xmlns:p14="http://schemas.microsoft.com/office/powerpoint/2010/main" val="18479819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17486C-8CE0-4D42-8AAF-E10FEC43D455}"/>
              </a:ext>
            </a:extLst>
          </p:cNvPr>
          <p:cNvSpPr>
            <a:spLocks noGrp="1"/>
          </p:cNvSpPr>
          <p:nvPr>
            <p:ph type="title"/>
          </p:nvPr>
        </p:nvSpPr>
        <p:spPr/>
        <p:txBody>
          <a:bodyPr/>
          <a:lstStyle/>
          <a:p>
            <a:r>
              <a:rPr lang="en-AU"/>
              <a:t>Promise example</a:t>
            </a:r>
          </a:p>
        </p:txBody>
      </p:sp>
      <p:sp>
        <p:nvSpPr>
          <p:cNvPr id="3" name="Text Placeholder 2">
            <a:extLst>
              <a:ext uri="{FF2B5EF4-FFF2-40B4-BE49-F238E27FC236}">
                <a16:creationId xmlns:a16="http://schemas.microsoft.com/office/drawing/2014/main" id="{7C67CBDE-52EB-AF4E-95B6-DB995E9613F0}"/>
              </a:ext>
            </a:extLst>
          </p:cNvPr>
          <p:cNvSpPr>
            <a:spLocks noGrp="1"/>
          </p:cNvSpPr>
          <p:nvPr>
            <p:ph type="body" idx="1"/>
          </p:nvPr>
        </p:nvSpPr>
        <p:spPr/>
        <p:txBody>
          <a:bodyPr/>
          <a:lstStyle/>
          <a:p>
            <a:r>
              <a:rPr lang="en-AU" dirty="0"/>
              <a:t>To have a function execute asynchronously simply have it return a promise:</a:t>
            </a:r>
          </a:p>
          <a:p>
            <a:endParaRPr lang="en-AU" dirty="0"/>
          </a:p>
        </p:txBody>
      </p:sp>
      <p:sp>
        <p:nvSpPr>
          <p:cNvPr id="5" name="TextBox 4">
            <a:extLst>
              <a:ext uri="{FF2B5EF4-FFF2-40B4-BE49-F238E27FC236}">
                <a16:creationId xmlns:a16="http://schemas.microsoft.com/office/drawing/2014/main" id="{92104355-6C17-D845-91AD-52AFF636F8B8}"/>
              </a:ext>
            </a:extLst>
          </p:cNvPr>
          <p:cNvSpPr txBox="1"/>
          <p:nvPr/>
        </p:nvSpPr>
        <p:spPr>
          <a:xfrm>
            <a:off x="1008529" y="1968942"/>
            <a:ext cx="7241417" cy="2031325"/>
          </a:xfrm>
          <a:prstGeom prst="rect">
            <a:avLst/>
          </a:prstGeom>
          <a:noFill/>
        </p:spPr>
        <p:txBody>
          <a:bodyPr wrap="square" rtlCol="0">
            <a:spAutoFit/>
          </a:bodyPr>
          <a:lstStyle/>
          <a:p>
            <a:r>
              <a:rPr lang="en-AU">
                <a:latin typeface="Courier" pitchFamily="2" charset="0"/>
              </a:rPr>
              <a:t>function </a:t>
            </a:r>
            <a:r>
              <a:rPr lang="en-AU" err="1">
                <a:latin typeface="Courier" pitchFamily="2" charset="0"/>
              </a:rPr>
              <a:t>openURL</a:t>
            </a:r>
            <a:r>
              <a:rPr lang="en-AU">
                <a:latin typeface="Courier" pitchFamily="2" charset="0"/>
              </a:rPr>
              <a:t>(</a:t>
            </a:r>
            <a:r>
              <a:rPr lang="en-AU" err="1">
                <a:latin typeface="Courier" pitchFamily="2" charset="0"/>
              </a:rPr>
              <a:t>url</a:t>
            </a:r>
            <a:r>
              <a:rPr lang="en-AU">
                <a:latin typeface="Courier" pitchFamily="2" charset="0"/>
              </a:rPr>
              <a:t>) {</a:t>
            </a:r>
          </a:p>
          <a:p>
            <a:r>
              <a:rPr lang="en-AU">
                <a:latin typeface="Courier" pitchFamily="2" charset="0"/>
              </a:rPr>
              <a:t>	return new Promise((resolve, reject) =&gt; {</a:t>
            </a:r>
          </a:p>
          <a:p>
            <a:r>
              <a:rPr lang="en-AU">
                <a:latin typeface="Courier" pitchFamily="2" charset="0"/>
              </a:rPr>
              <a:t>		</a:t>
            </a:r>
            <a:r>
              <a:rPr lang="en-AU" err="1">
                <a:latin typeface="Courier" pitchFamily="2" charset="0"/>
              </a:rPr>
              <a:t>const</a:t>
            </a:r>
            <a:r>
              <a:rPr lang="en-AU">
                <a:latin typeface="Courier" pitchFamily="2" charset="0"/>
              </a:rPr>
              <a:t> </a:t>
            </a:r>
            <a:r>
              <a:rPr lang="en-AU" err="1">
                <a:latin typeface="Courier" pitchFamily="2" charset="0"/>
              </a:rPr>
              <a:t>xhr</a:t>
            </a:r>
            <a:r>
              <a:rPr lang="en-AU">
                <a:latin typeface="Courier" pitchFamily="2" charset="0"/>
              </a:rPr>
              <a:t> = new </a:t>
            </a:r>
            <a:r>
              <a:rPr lang="en-AU" err="1">
                <a:latin typeface="Courier" pitchFamily="2" charset="0"/>
              </a:rPr>
              <a:t>XMLHttpRequest</a:t>
            </a:r>
            <a:r>
              <a:rPr lang="en-AU">
                <a:latin typeface="Courier" pitchFamily="2" charset="0"/>
              </a:rPr>
              <a:t>();</a:t>
            </a:r>
          </a:p>
          <a:p>
            <a:r>
              <a:rPr lang="en-AU">
                <a:latin typeface="Courier" pitchFamily="2" charset="0"/>
              </a:rPr>
              <a:t>		</a:t>
            </a:r>
            <a:r>
              <a:rPr lang="en-AU" err="1">
                <a:latin typeface="Courier" pitchFamily="2" charset="0"/>
              </a:rPr>
              <a:t>xhr.open</a:t>
            </a:r>
            <a:r>
              <a:rPr lang="en-AU">
                <a:latin typeface="Courier" pitchFamily="2" charset="0"/>
              </a:rPr>
              <a:t>("GET", </a:t>
            </a:r>
            <a:r>
              <a:rPr lang="en-AU" err="1">
                <a:latin typeface="Courier" pitchFamily="2" charset="0"/>
              </a:rPr>
              <a:t>url</a:t>
            </a:r>
            <a:r>
              <a:rPr lang="en-AU">
                <a:latin typeface="Courier" pitchFamily="2" charset="0"/>
              </a:rPr>
              <a:t>);</a:t>
            </a:r>
          </a:p>
          <a:p>
            <a:r>
              <a:rPr lang="en-AU">
                <a:latin typeface="Courier" pitchFamily="2" charset="0"/>
              </a:rPr>
              <a:t>		</a:t>
            </a:r>
            <a:r>
              <a:rPr lang="en-AU" err="1">
                <a:latin typeface="Courier" pitchFamily="2" charset="0"/>
              </a:rPr>
              <a:t>xhr.onload</a:t>
            </a:r>
            <a:r>
              <a:rPr lang="en-AU">
                <a:latin typeface="Courier" pitchFamily="2" charset="0"/>
              </a:rPr>
              <a:t> = () =&gt; resolve(</a:t>
            </a:r>
            <a:r>
              <a:rPr lang="en-AU" err="1">
                <a:latin typeface="Courier" pitchFamily="2" charset="0"/>
              </a:rPr>
              <a:t>xhr.responseText</a:t>
            </a:r>
            <a:r>
              <a:rPr lang="en-AU">
                <a:latin typeface="Courier" pitchFamily="2" charset="0"/>
              </a:rPr>
              <a:t>);</a:t>
            </a:r>
          </a:p>
          <a:p>
            <a:r>
              <a:rPr lang="en-AU">
                <a:latin typeface="Courier" pitchFamily="2" charset="0"/>
              </a:rPr>
              <a:t>		</a:t>
            </a:r>
            <a:r>
              <a:rPr lang="en-AU" err="1">
                <a:latin typeface="Courier" pitchFamily="2" charset="0"/>
              </a:rPr>
              <a:t>xhr.onerror</a:t>
            </a:r>
            <a:r>
              <a:rPr lang="en-AU">
                <a:latin typeface="Courier" pitchFamily="2" charset="0"/>
              </a:rPr>
              <a:t> = () =&gt; reject(</a:t>
            </a:r>
            <a:r>
              <a:rPr lang="en-AU" err="1">
                <a:latin typeface="Courier" pitchFamily="2" charset="0"/>
              </a:rPr>
              <a:t>xhr.statusText</a:t>
            </a:r>
            <a:r>
              <a:rPr lang="en-AU">
                <a:latin typeface="Courier" pitchFamily="2" charset="0"/>
              </a:rPr>
              <a:t>);</a:t>
            </a:r>
          </a:p>
          <a:p>
            <a:r>
              <a:rPr lang="en-AU">
                <a:latin typeface="Courier" pitchFamily="2" charset="0"/>
              </a:rPr>
              <a:t>		</a:t>
            </a:r>
            <a:r>
              <a:rPr lang="en-AU" err="1">
                <a:latin typeface="Courier" pitchFamily="2" charset="0"/>
              </a:rPr>
              <a:t>xhr.send</a:t>
            </a:r>
            <a:r>
              <a:rPr lang="en-AU">
                <a:latin typeface="Courier" pitchFamily="2" charset="0"/>
              </a:rPr>
              <a:t>();</a:t>
            </a:r>
          </a:p>
          <a:p>
            <a:r>
              <a:rPr lang="en-AU">
                <a:latin typeface="Courier" pitchFamily="2" charset="0"/>
              </a:rPr>
              <a:t>	});</a:t>
            </a:r>
          </a:p>
          <a:p>
            <a:r>
              <a:rPr lang="en-AU">
                <a:latin typeface="Courier" pitchFamily="2" charset="0"/>
              </a:rPr>
              <a:t>}</a:t>
            </a:r>
          </a:p>
        </p:txBody>
      </p:sp>
    </p:spTree>
    <p:extLst>
      <p:ext uri="{BB962C8B-B14F-4D97-AF65-F5344CB8AC3E}">
        <p14:creationId xmlns:p14="http://schemas.microsoft.com/office/powerpoint/2010/main" val="24433643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CBFE8-9052-734F-96A2-37D4B654D695}"/>
              </a:ext>
            </a:extLst>
          </p:cNvPr>
          <p:cNvSpPr>
            <a:spLocks noGrp="1"/>
          </p:cNvSpPr>
          <p:nvPr>
            <p:ph type="title"/>
          </p:nvPr>
        </p:nvSpPr>
        <p:spPr/>
        <p:txBody>
          <a:bodyPr/>
          <a:lstStyle/>
          <a:p>
            <a:r>
              <a:rPr lang="en-AU"/>
              <a:t>Resolving the value</a:t>
            </a:r>
          </a:p>
        </p:txBody>
      </p:sp>
      <p:sp>
        <p:nvSpPr>
          <p:cNvPr id="3" name="Text Placeholder 2">
            <a:extLst>
              <a:ext uri="{FF2B5EF4-FFF2-40B4-BE49-F238E27FC236}">
                <a16:creationId xmlns:a16="http://schemas.microsoft.com/office/drawing/2014/main" id="{A1527EB3-4DEC-E949-BEFF-912D1CD2DE6D}"/>
              </a:ext>
            </a:extLst>
          </p:cNvPr>
          <p:cNvSpPr>
            <a:spLocks noGrp="1"/>
          </p:cNvSpPr>
          <p:nvPr>
            <p:ph type="body" idx="1"/>
          </p:nvPr>
        </p:nvSpPr>
        <p:spPr/>
        <p:txBody>
          <a:bodyPr/>
          <a:lstStyle/>
          <a:p>
            <a:r>
              <a:rPr lang="en-AU" dirty="0"/>
              <a:t>We provide </a:t>
            </a:r>
            <a:r>
              <a:rPr lang="en-AU" dirty="0" err="1"/>
              <a:t>callbacks</a:t>
            </a:r>
            <a:r>
              <a:rPr lang="en-AU" dirty="0"/>
              <a:t> to the Promise using the </a:t>
            </a:r>
            <a:r>
              <a:rPr lang="en-AU" dirty="0">
                <a:latin typeface="Courier" pitchFamily="2" charset="0"/>
              </a:rPr>
              <a:t>then</a:t>
            </a:r>
            <a:r>
              <a:rPr lang="en-AU" dirty="0"/>
              <a:t> function</a:t>
            </a:r>
          </a:p>
          <a:p>
            <a:r>
              <a:rPr lang="en-AU" dirty="0"/>
              <a:t>The first </a:t>
            </a:r>
            <a:r>
              <a:rPr lang="en-AU" dirty="0" err="1"/>
              <a:t>callback</a:t>
            </a:r>
            <a:r>
              <a:rPr lang="en-AU" dirty="0"/>
              <a:t> is the </a:t>
            </a:r>
            <a:r>
              <a:rPr lang="en-AU" dirty="0">
                <a:latin typeface="Courier" pitchFamily="2" charset="0"/>
              </a:rPr>
              <a:t>resolve</a:t>
            </a:r>
            <a:r>
              <a:rPr lang="en-AU" dirty="0"/>
              <a:t> function and the second </a:t>
            </a:r>
            <a:r>
              <a:rPr lang="en-AU" dirty="0" err="1"/>
              <a:t>callback</a:t>
            </a:r>
            <a:r>
              <a:rPr lang="en-AU" dirty="0"/>
              <a:t> is the </a:t>
            </a:r>
            <a:r>
              <a:rPr lang="en-AU" dirty="0">
                <a:latin typeface="Courier" pitchFamily="2" charset="0"/>
              </a:rPr>
              <a:t>reject</a:t>
            </a:r>
            <a:r>
              <a:rPr lang="en-AU" dirty="0"/>
              <a:t> function</a:t>
            </a:r>
          </a:p>
          <a:p>
            <a:r>
              <a:rPr lang="en-AU" dirty="0"/>
              <a:t>Sometimes only the resolve function is provided, e.g.:</a:t>
            </a:r>
          </a:p>
          <a:p>
            <a:endParaRPr lang="en-AU" dirty="0"/>
          </a:p>
          <a:p>
            <a:pPr marL="571500" lvl="1" indent="0">
              <a:buNone/>
            </a:pPr>
            <a:r>
              <a:rPr lang="en-AU" dirty="0">
                <a:latin typeface="Courier" pitchFamily="2" charset="0"/>
              </a:rPr>
              <a:t>let data = </a:t>
            </a:r>
            <a:r>
              <a:rPr lang="en-AU" dirty="0" err="1">
                <a:latin typeface="Courier" pitchFamily="2" charset="0"/>
              </a:rPr>
              <a:t>openURL</a:t>
            </a:r>
            <a:r>
              <a:rPr lang="en-AU" dirty="0">
                <a:latin typeface="Courier" pitchFamily="2" charset="0"/>
              </a:rPr>
              <a:t>("example.com");</a:t>
            </a:r>
          </a:p>
          <a:p>
            <a:pPr marL="571500" lvl="1" indent="0">
              <a:buNone/>
            </a:pPr>
            <a:r>
              <a:rPr lang="en-AU" dirty="0" err="1">
                <a:latin typeface="Courier" pitchFamily="2" charset="0"/>
              </a:rPr>
              <a:t>data.then</a:t>
            </a:r>
            <a:r>
              <a:rPr lang="en-AU" dirty="0">
                <a:latin typeface="Courier" pitchFamily="2" charset="0"/>
              </a:rPr>
              <a:t>(data =&gt; {</a:t>
            </a:r>
          </a:p>
          <a:p>
            <a:pPr marL="1054100" lvl="2" indent="0">
              <a:buNone/>
            </a:pPr>
            <a:r>
              <a:rPr lang="en-AU" dirty="0">
                <a:latin typeface="Courier" pitchFamily="2" charset="0"/>
              </a:rPr>
              <a:t>console.log("Data received: " + data);</a:t>
            </a:r>
          </a:p>
          <a:p>
            <a:pPr marL="571500" lvl="1" indent="0">
              <a:buNone/>
            </a:pPr>
            <a:r>
              <a:rPr lang="en-AU" dirty="0">
                <a:latin typeface="Courier" pitchFamily="2" charset="0"/>
              </a:rPr>
              <a:t>});</a:t>
            </a:r>
          </a:p>
        </p:txBody>
      </p:sp>
    </p:spTree>
    <p:extLst>
      <p:ext uri="{BB962C8B-B14F-4D97-AF65-F5344CB8AC3E}">
        <p14:creationId xmlns:p14="http://schemas.microsoft.com/office/powerpoint/2010/main" val="24267747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332198-D098-5349-97D5-B8FAF8DB8C76}"/>
              </a:ext>
            </a:extLst>
          </p:cNvPr>
          <p:cNvSpPr>
            <a:spLocks noGrp="1"/>
          </p:cNvSpPr>
          <p:nvPr>
            <p:ph type="title"/>
          </p:nvPr>
        </p:nvSpPr>
        <p:spPr/>
        <p:txBody>
          <a:bodyPr/>
          <a:lstStyle/>
          <a:p>
            <a:r>
              <a:rPr lang="en-AU"/>
              <a:t>fetch()</a:t>
            </a:r>
          </a:p>
        </p:txBody>
      </p:sp>
      <p:sp>
        <p:nvSpPr>
          <p:cNvPr id="3" name="Text Placeholder 2">
            <a:extLst>
              <a:ext uri="{FF2B5EF4-FFF2-40B4-BE49-F238E27FC236}">
                <a16:creationId xmlns:a16="http://schemas.microsoft.com/office/drawing/2014/main" id="{118BDA09-FB93-E840-A2B3-C06663B189E9}"/>
              </a:ext>
            </a:extLst>
          </p:cNvPr>
          <p:cNvSpPr>
            <a:spLocks noGrp="1"/>
          </p:cNvSpPr>
          <p:nvPr>
            <p:ph type="body" idx="1"/>
          </p:nvPr>
        </p:nvSpPr>
        <p:spPr/>
        <p:txBody>
          <a:bodyPr/>
          <a:lstStyle/>
          <a:p>
            <a:r>
              <a:rPr lang="en-AU" dirty="0"/>
              <a:t>Recently JavaScript has added a fetch() function which is simpler to use than </a:t>
            </a:r>
            <a:r>
              <a:rPr lang="en-AU" dirty="0" err="1"/>
              <a:t>XMLHttpRequest</a:t>
            </a:r>
            <a:r>
              <a:rPr lang="en-AU" dirty="0"/>
              <a:t>, and it is based on Promises!</a:t>
            </a:r>
          </a:p>
          <a:p>
            <a:r>
              <a:rPr lang="en-AU" dirty="0"/>
              <a:t>This is how you can use fetch:</a:t>
            </a:r>
          </a:p>
          <a:p>
            <a:pPr marL="571500" lvl="1" indent="0">
              <a:buNone/>
            </a:pPr>
            <a:r>
              <a:rPr lang="en-AU" dirty="0">
                <a:latin typeface="Courier" pitchFamily="2" charset="0"/>
              </a:rPr>
              <a:t>let response = fetch("example.com");</a:t>
            </a:r>
          </a:p>
          <a:p>
            <a:pPr marL="571500" lvl="1" indent="0">
              <a:buNone/>
            </a:pPr>
            <a:r>
              <a:rPr lang="en-AU" dirty="0" err="1">
                <a:latin typeface="Courier" pitchFamily="2" charset="0"/>
              </a:rPr>
              <a:t>response.then</a:t>
            </a:r>
            <a:r>
              <a:rPr lang="en-AU" dirty="0">
                <a:latin typeface="Courier" pitchFamily="2" charset="0"/>
              </a:rPr>
              <a:t>(response =&gt; {</a:t>
            </a:r>
          </a:p>
          <a:p>
            <a:pPr marL="1054100" lvl="2" indent="0">
              <a:buNone/>
            </a:pPr>
            <a:r>
              <a:rPr lang="en-AU" dirty="0">
                <a:latin typeface="Courier" pitchFamily="2" charset="0"/>
              </a:rPr>
              <a:t>console.log("Data received: " + </a:t>
            </a:r>
            <a:r>
              <a:rPr lang="en-AU" dirty="0" err="1">
                <a:latin typeface="Courier" pitchFamily="2" charset="0"/>
              </a:rPr>
              <a:t>response.body</a:t>
            </a:r>
            <a:r>
              <a:rPr lang="en-AU" dirty="0">
                <a:latin typeface="Courier" pitchFamily="2" charset="0"/>
              </a:rPr>
              <a:t>);</a:t>
            </a:r>
          </a:p>
          <a:p>
            <a:pPr marL="571500" lvl="1" indent="0">
              <a:buNone/>
            </a:pPr>
            <a:r>
              <a:rPr lang="en-AU" dirty="0">
                <a:latin typeface="Courier" pitchFamily="2" charset="0"/>
              </a:rPr>
              <a:t>});</a:t>
            </a:r>
          </a:p>
          <a:p>
            <a:r>
              <a:rPr lang="en-AU" dirty="0"/>
              <a:t>Note that fetch returns a HTTP Response object, not the raw data</a:t>
            </a:r>
          </a:p>
          <a:p>
            <a:r>
              <a:rPr lang="en-AU" dirty="0"/>
              <a:t>Within the Response object is a property body which contains the data of the body</a:t>
            </a:r>
          </a:p>
        </p:txBody>
      </p:sp>
    </p:spTree>
    <p:extLst>
      <p:ext uri="{BB962C8B-B14F-4D97-AF65-F5344CB8AC3E}">
        <p14:creationId xmlns:p14="http://schemas.microsoft.com/office/powerpoint/2010/main" val="29362574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242563-98B9-4C4D-B989-85352B1D3DE5}"/>
              </a:ext>
            </a:extLst>
          </p:cNvPr>
          <p:cNvSpPr>
            <a:spLocks noGrp="1"/>
          </p:cNvSpPr>
          <p:nvPr>
            <p:ph type="title"/>
          </p:nvPr>
        </p:nvSpPr>
        <p:spPr/>
        <p:txBody>
          <a:bodyPr/>
          <a:lstStyle/>
          <a:p>
            <a:r>
              <a:rPr lang="en-AU"/>
              <a:t>Chaining Promises</a:t>
            </a:r>
          </a:p>
        </p:txBody>
      </p:sp>
      <p:sp>
        <p:nvSpPr>
          <p:cNvPr id="3" name="Text Placeholder 2">
            <a:extLst>
              <a:ext uri="{FF2B5EF4-FFF2-40B4-BE49-F238E27FC236}">
                <a16:creationId xmlns:a16="http://schemas.microsoft.com/office/drawing/2014/main" id="{08DD0E66-DCCC-FF49-98A1-65B31EF47639}"/>
              </a:ext>
            </a:extLst>
          </p:cNvPr>
          <p:cNvSpPr>
            <a:spLocks noGrp="1"/>
          </p:cNvSpPr>
          <p:nvPr>
            <p:ph type="body" idx="1"/>
          </p:nvPr>
        </p:nvSpPr>
        <p:spPr/>
        <p:txBody>
          <a:bodyPr/>
          <a:lstStyle/>
          <a:p>
            <a:r>
              <a:rPr lang="en-AU" dirty="0"/>
              <a:t>The following example gets the HTTP response, then it requests a JSON representation of the response, this is an asynchronous operation and hence also returns a Promise which we can chain:</a:t>
            </a:r>
          </a:p>
        </p:txBody>
      </p:sp>
      <p:sp>
        <p:nvSpPr>
          <p:cNvPr id="4" name="Rectangle 3">
            <a:extLst>
              <a:ext uri="{FF2B5EF4-FFF2-40B4-BE49-F238E27FC236}">
                <a16:creationId xmlns:a16="http://schemas.microsoft.com/office/drawing/2014/main" id="{3C44AA27-CBEB-9B42-B34F-5AE746696775}"/>
              </a:ext>
            </a:extLst>
          </p:cNvPr>
          <p:cNvSpPr/>
          <p:nvPr/>
        </p:nvSpPr>
        <p:spPr>
          <a:xfrm>
            <a:off x="871151" y="2588968"/>
            <a:ext cx="6790037" cy="1600438"/>
          </a:xfrm>
          <a:prstGeom prst="rect">
            <a:avLst/>
          </a:prstGeom>
        </p:spPr>
        <p:txBody>
          <a:bodyPr wrap="square">
            <a:spAutoFit/>
          </a:bodyPr>
          <a:lstStyle/>
          <a:p>
            <a:r>
              <a:rPr lang="en-AU">
                <a:latin typeface="Courier" pitchFamily="2" charset="0"/>
              </a:rPr>
              <a:t>fetch('http://</a:t>
            </a:r>
            <a:r>
              <a:rPr lang="en-AU" err="1">
                <a:latin typeface="Courier" pitchFamily="2" charset="0"/>
              </a:rPr>
              <a:t>example.com</a:t>
            </a:r>
            <a:r>
              <a:rPr lang="en-AU">
                <a:latin typeface="Courier" pitchFamily="2" charset="0"/>
              </a:rPr>
              <a:t>/</a:t>
            </a:r>
            <a:r>
              <a:rPr lang="en-AU" err="1">
                <a:latin typeface="Courier" pitchFamily="2" charset="0"/>
              </a:rPr>
              <a:t>movies.json</a:t>
            </a:r>
            <a:r>
              <a:rPr lang="en-AU">
                <a:latin typeface="Courier" pitchFamily="2" charset="0"/>
              </a:rPr>
              <a:t>') </a:t>
            </a:r>
          </a:p>
          <a:p>
            <a:r>
              <a:rPr lang="en-AU">
                <a:latin typeface="Courier" pitchFamily="2" charset="0"/>
              </a:rPr>
              <a:t>	.then(function(response) { </a:t>
            </a:r>
          </a:p>
          <a:p>
            <a:r>
              <a:rPr lang="en-AU">
                <a:latin typeface="Courier" pitchFamily="2" charset="0"/>
              </a:rPr>
              <a:t>		return </a:t>
            </a:r>
            <a:r>
              <a:rPr lang="en-AU" err="1">
                <a:latin typeface="Courier" pitchFamily="2" charset="0"/>
              </a:rPr>
              <a:t>response.json</a:t>
            </a:r>
            <a:r>
              <a:rPr lang="en-AU">
                <a:latin typeface="Courier" pitchFamily="2" charset="0"/>
              </a:rPr>
              <a:t>(); </a:t>
            </a:r>
          </a:p>
          <a:p>
            <a:r>
              <a:rPr lang="en-AU">
                <a:latin typeface="Courier" pitchFamily="2" charset="0"/>
              </a:rPr>
              <a:t>	}) </a:t>
            </a:r>
          </a:p>
          <a:p>
            <a:r>
              <a:rPr lang="en-AU">
                <a:latin typeface="Courier" pitchFamily="2" charset="0"/>
              </a:rPr>
              <a:t>	.then(function(</a:t>
            </a:r>
            <a:r>
              <a:rPr lang="en-AU" err="1">
                <a:latin typeface="Courier" pitchFamily="2" charset="0"/>
              </a:rPr>
              <a:t>myJson</a:t>
            </a:r>
            <a:r>
              <a:rPr lang="en-AU">
                <a:latin typeface="Courier" pitchFamily="2" charset="0"/>
              </a:rPr>
              <a:t>) { 						</a:t>
            </a:r>
            <a:r>
              <a:rPr lang="en-AU" err="1">
                <a:latin typeface="Courier" pitchFamily="2" charset="0"/>
              </a:rPr>
              <a:t>console.log</a:t>
            </a:r>
            <a:r>
              <a:rPr lang="en-AU">
                <a:latin typeface="Courier" pitchFamily="2" charset="0"/>
              </a:rPr>
              <a:t>(</a:t>
            </a:r>
            <a:r>
              <a:rPr lang="en-AU" err="1">
                <a:latin typeface="Courier" pitchFamily="2" charset="0"/>
              </a:rPr>
              <a:t>JSON.stringify</a:t>
            </a:r>
            <a:r>
              <a:rPr lang="en-AU">
                <a:latin typeface="Courier" pitchFamily="2" charset="0"/>
              </a:rPr>
              <a:t>(</a:t>
            </a:r>
            <a:r>
              <a:rPr lang="en-AU" err="1">
                <a:latin typeface="Courier" pitchFamily="2" charset="0"/>
              </a:rPr>
              <a:t>myJson</a:t>
            </a:r>
            <a:r>
              <a:rPr lang="en-AU">
                <a:latin typeface="Courier" pitchFamily="2" charset="0"/>
              </a:rPr>
              <a:t>)); </a:t>
            </a:r>
          </a:p>
          <a:p>
            <a:r>
              <a:rPr lang="en-AU">
                <a:latin typeface="Courier" pitchFamily="2" charset="0"/>
              </a:rPr>
              <a:t>	});</a:t>
            </a:r>
          </a:p>
        </p:txBody>
      </p:sp>
      <p:cxnSp>
        <p:nvCxnSpPr>
          <p:cNvPr id="6" name="Straight Arrow Connector 5">
            <a:extLst>
              <a:ext uri="{FF2B5EF4-FFF2-40B4-BE49-F238E27FC236}">
                <a16:creationId xmlns:a16="http://schemas.microsoft.com/office/drawing/2014/main" id="{B4987B52-81F2-BB49-A79A-149A9B73D4BE}"/>
              </a:ext>
            </a:extLst>
          </p:cNvPr>
          <p:cNvCxnSpPr/>
          <p:nvPr/>
        </p:nvCxnSpPr>
        <p:spPr>
          <a:xfrm flipH="1">
            <a:off x="5301049" y="2928551"/>
            <a:ext cx="778475" cy="228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D587F52B-3075-A340-9575-B5ECE889A242}"/>
              </a:ext>
            </a:extLst>
          </p:cNvPr>
          <p:cNvSpPr txBox="1"/>
          <p:nvPr/>
        </p:nvSpPr>
        <p:spPr>
          <a:xfrm>
            <a:off x="6135129" y="2633358"/>
            <a:ext cx="2173993" cy="307777"/>
          </a:xfrm>
          <a:prstGeom prst="rect">
            <a:avLst/>
          </a:prstGeom>
          <a:noFill/>
        </p:spPr>
        <p:txBody>
          <a:bodyPr wrap="none" rtlCol="0">
            <a:spAutoFit/>
          </a:bodyPr>
          <a:lstStyle/>
          <a:p>
            <a:r>
              <a:rPr lang="en-AU"/>
              <a:t>Returns another Promise</a:t>
            </a:r>
          </a:p>
        </p:txBody>
      </p:sp>
      <p:sp>
        <p:nvSpPr>
          <p:cNvPr id="8" name="TextBox 7">
            <a:extLst>
              <a:ext uri="{FF2B5EF4-FFF2-40B4-BE49-F238E27FC236}">
                <a16:creationId xmlns:a16="http://schemas.microsoft.com/office/drawing/2014/main" id="{ED970EF4-C507-6242-B258-B40C4D4A2FED}"/>
              </a:ext>
            </a:extLst>
          </p:cNvPr>
          <p:cNvSpPr txBox="1"/>
          <p:nvPr/>
        </p:nvSpPr>
        <p:spPr>
          <a:xfrm>
            <a:off x="6349312" y="3304985"/>
            <a:ext cx="2561920" cy="307777"/>
          </a:xfrm>
          <a:prstGeom prst="rect">
            <a:avLst/>
          </a:prstGeom>
          <a:noFill/>
        </p:spPr>
        <p:txBody>
          <a:bodyPr wrap="none" rtlCol="0">
            <a:spAutoFit/>
          </a:bodyPr>
          <a:lstStyle/>
          <a:p>
            <a:r>
              <a:rPr lang="en-AU"/>
              <a:t>Handles the returned Promise</a:t>
            </a:r>
          </a:p>
        </p:txBody>
      </p:sp>
      <p:cxnSp>
        <p:nvCxnSpPr>
          <p:cNvPr id="10" name="Straight Arrow Connector 9">
            <a:extLst>
              <a:ext uri="{FF2B5EF4-FFF2-40B4-BE49-F238E27FC236}">
                <a16:creationId xmlns:a16="http://schemas.microsoft.com/office/drawing/2014/main" id="{AC6703CB-7504-CB4A-A80E-D47E78001DAD}"/>
              </a:ext>
            </a:extLst>
          </p:cNvPr>
          <p:cNvCxnSpPr/>
          <p:nvPr/>
        </p:nvCxnSpPr>
        <p:spPr>
          <a:xfrm flipH="1">
            <a:off x="4454611" y="3472249"/>
            <a:ext cx="1822621" cy="1359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D0E13DE0-AC54-2747-BCF4-05098301CB88}"/>
              </a:ext>
            </a:extLst>
          </p:cNvPr>
          <p:cNvCxnSpPr/>
          <p:nvPr/>
        </p:nvCxnSpPr>
        <p:spPr>
          <a:xfrm flipH="1" flipV="1">
            <a:off x="5301049" y="3212757"/>
            <a:ext cx="1000897" cy="1764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781631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9412D-0F32-5541-8C8B-16A3657ACC9F}"/>
              </a:ext>
            </a:extLst>
          </p:cNvPr>
          <p:cNvSpPr>
            <a:spLocks noGrp="1"/>
          </p:cNvSpPr>
          <p:nvPr>
            <p:ph type="title"/>
          </p:nvPr>
        </p:nvSpPr>
        <p:spPr/>
        <p:txBody>
          <a:bodyPr/>
          <a:lstStyle/>
          <a:p>
            <a:r>
              <a:rPr lang="en-AU"/>
              <a:t>Chaining Promises to handle multiple asynchronous calls</a:t>
            </a:r>
          </a:p>
        </p:txBody>
      </p:sp>
      <p:sp>
        <p:nvSpPr>
          <p:cNvPr id="3" name="Text Placeholder 2">
            <a:extLst>
              <a:ext uri="{FF2B5EF4-FFF2-40B4-BE49-F238E27FC236}">
                <a16:creationId xmlns:a16="http://schemas.microsoft.com/office/drawing/2014/main" id="{F585E6A6-EFCD-3640-9A58-D67E973EA263}"/>
              </a:ext>
            </a:extLst>
          </p:cNvPr>
          <p:cNvSpPr>
            <a:spLocks noGrp="1"/>
          </p:cNvSpPr>
          <p:nvPr>
            <p:ph type="body" idx="1"/>
          </p:nvPr>
        </p:nvSpPr>
        <p:spPr/>
        <p:txBody>
          <a:bodyPr/>
          <a:lstStyle/>
          <a:p>
            <a:r>
              <a:rPr lang="en-AU" dirty="0"/>
              <a:t>As mentioned, asynchronous programming can be difficult to implement because it is non sequential in nature</a:t>
            </a:r>
          </a:p>
          <a:p>
            <a:r>
              <a:rPr lang="en-AU" dirty="0"/>
              <a:t>Chaining promises allows us to write code that appears to be sequential but each step executes asynchronously and waits for the previous step to complete, without holding up the rest of the code</a:t>
            </a:r>
          </a:p>
        </p:txBody>
      </p:sp>
    </p:spTree>
    <p:extLst>
      <p:ext uri="{BB962C8B-B14F-4D97-AF65-F5344CB8AC3E}">
        <p14:creationId xmlns:p14="http://schemas.microsoft.com/office/powerpoint/2010/main" val="39691951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31"/>
          <p:cNvSpPr txBox="1">
            <a:spLocks noGrp="1"/>
          </p:cNvSpPr>
          <p:nvPr>
            <p:ph type="title"/>
          </p:nvPr>
        </p:nvSpPr>
        <p:spPr>
          <a:xfrm>
            <a:off x="490250" y="488250"/>
            <a:ext cx="7906166" cy="4090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err="1"/>
              <a:t>async</a:t>
            </a:r>
            <a:r>
              <a:rPr lang="en"/>
              <a:t> and await</a:t>
            </a:r>
            <a:endParaRPr/>
          </a:p>
        </p:txBody>
      </p:sp>
    </p:spTree>
    <p:extLst>
      <p:ext uri="{BB962C8B-B14F-4D97-AF65-F5344CB8AC3E}">
        <p14:creationId xmlns:p14="http://schemas.microsoft.com/office/powerpoint/2010/main" val="1731831380"/>
      </p:ext>
    </p:extLst>
  </p:cSld>
  <p:clrMapOvr>
    <a:masterClrMapping/>
  </p:clrMapOvr>
</p:sld>
</file>

<file path=ppt/theme/theme1.xml><?xml version="1.0" encoding="utf-8"?>
<a:theme xmlns:a="http://schemas.openxmlformats.org/drawingml/2006/main"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1F8A6E5EAEDE224B836CCAB704F72294" ma:contentTypeVersion="5" ma:contentTypeDescription="Create a new document." ma:contentTypeScope="" ma:versionID="f6e965745ff55db59bc571f4e9f251f8">
  <xsd:schema xmlns:xsd="http://www.w3.org/2001/XMLSchema" xmlns:xs="http://www.w3.org/2001/XMLSchema" xmlns:p="http://schemas.microsoft.com/office/2006/metadata/properties" xmlns:ns2="30a25961-9bff-4aee-b49a-ffa08e4b240f" xmlns:ns3="e9ff6b31-2d37-44ea-8bb4-862baf53b3cc" targetNamespace="http://schemas.microsoft.com/office/2006/metadata/properties" ma:root="true" ma:fieldsID="2e111c2c72aed25555cbfcd5d191423d" ns2:_="" ns3:_="">
    <xsd:import namespace="30a25961-9bff-4aee-b49a-ffa08e4b240f"/>
    <xsd:import namespace="e9ff6b31-2d37-44ea-8bb4-862baf53b3cc"/>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0a25961-9bff-4aee-b49a-ffa08e4b240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9ff6b31-2d37-44ea-8bb4-862baf53b3cc"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5AA6C18-BBEA-4C3E-9D83-EB148F08CE2E}">
  <ds:schemaRefs>
    <ds:schemaRef ds:uri="http://schemas.microsoft.com/sharepoint/v3/contenttype/forms"/>
  </ds:schemaRefs>
</ds:datastoreItem>
</file>

<file path=customXml/itemProps2.xml><?xml version="1.0" encoding="utf-8"?>
<ds:datastoreItem xmlns:ds="http://schemas.openxmlformats.org/officeDocument/2006/customXml" ds:itemID="{E7AE3D8D-E1EB-4C62-A60D-86675A781E62}">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30a25961-9bff-4aee-b49a-ffa08e4b240f"/>
    <ds:schemaRef ds:uri="http://purl.org/dc/elements/1.1/"/>
    <ds:schemaRef ds:uri="http://schemas.microsoft.com/office/2006/metadata/properties"/>
    <ds:schemaRef ds:uri="e9ff6b31-2d37-44ea-8bb4-862baf53b3cc"/>
    <ds:schemaRef ds:uri="http://www.w3.org/XML/1998/namespace"/>
    <ds:schemaRef ds:uri="http://purl.org/dc/dcmitype/"/>
  </ds:schemaRefs>
</ds:datastoreItem>
</file>

<file path=customXml/itemProps3.xml><?xml version="1.0" encoding="utf-8"?>
<ds:datastoreItem xmlns:ds="http://schemas.openxmlformats.org/officeDocument/2006/customXml" ds:itemID="{A017E682-E539-46D3-8316-6E6EB98C3CE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0a25961-9bff-4aee-b49a-ffa08e4b240f"/>
    <ds:schemaRef ds:uri="e9ff6b31-2d37-44ea-8bb4-862baf53b3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16</TotalTime>
  <Words>821</Words>
  <Application>Microsoft Office PowerPoint</Application>
  <PresentationFormat>On-screen Show (16:9)</PresentationFormat>
  <Paragraphs>123</Paragraphs>
  <Slides>17</Slides>
  <Notes>16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Roboto</vt:lpstr>
      <vt:lpstr>Courier</vt:lpstr>
      <vt:lpstr>Material</vt:lpstr>
      <vt:lpstr>Promises and async functions</vt:lpstr>
      <vt:lpstr>Promises</vt:lpstr>
      <vt:lpstr>Promise</vt:lpstr>
      <vt:lpstr>Promise example</vt:lpstr>
      <vt:lpstr>Resolving the value</vt:lpstr>
      <vt:lpstr>fetch()</vt:lpstr>
      <vt:lpstr>Chaining Promises</vt:lpstr>
      <vt:lpstr>Chaining Promises to handle multiple asynchronous calls</vt:lpstr>
      <vt:lpstr>async and await</vt:lpstr>
      <vt:lpstr>async and await</vt:lpstr>
      <vt:lpstr>async and await example</vt:lpstr>
      <vt:lpstr>async/await explanation</vt:lpstr>
      <vt:lpstr>async/await</vt:lpstr>
      <vt:lpstr>Returning values from an async function</vt:lpstr>
      <vt:lpstr>Observables and Promises</vt:lpstr>
      <vt:lpstr>Observables and Promises</vt:lpstr>
      <vt:lpstr>Converting a Promise to an Observable using from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Reactive Programming</dc:title>
  <cp:lastModifiedBy>Allan Browning</cp:lastModifiedBy>
  <cp:revision>21</cp:revision>
  <dcterms:modified xsi:type="dcterms:W3CDTF">2019-07-28T04:01:03Z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0x0101001F8A6E5EAEDE224B836CCAB704F72294</vt:lpwstr>
  </property>
  <property fmtid="{D5CDD505-2E9C-101B-9397-08002B2CF9AE}" pid="3" name="AuthorIds_UIVersion_5120">
    <vt:lpwstr>6</vt:lpwstr>
  </property>
  <property fmtid="{D5CDD505-2E9C-101B-9397-08002B2CF9AE}" pid="4" name="AuthorIds_UIVersion_2048">
    <vt:lpwstr>6</vt:lpwstr>
  </property>
</Properties>
</file>