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4"/>
  </p:sldMasterIdLst>
  <p:notesMasterIdLst>
    <p:notesMasterId r:id="rId19"/>
  </p:notesMasterIdLst>
  <p:sldIdLst>
    <p:sldId id="256" r:id="rId5"/>
    <p:sldId id="303" r:id="rId6"/>
    <p:sldId id="322" r:id="rId7"/>
    <p:sldId id="324" r:id="rId8"/>
    <p:sldId id="325" r:id="rId9"/>
    <p:sldId id="326" r:id="rId10"/>
    <p:sldId id="334" r:id="rId11"/>
    <p:sldId id="327" r:id="rId12"/>
    <p:sldId id="328" r:id="rId13"/>
    <p:sldId id="329" r:id="rId14"/>
    <p:sldId id="330" r:id="rId15"/>
    <p:sldId id="331" r:id="rId16"/>
    <p:sldId id="332" r:id="rId17"/>
    <p:sldId id="333"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Roboto"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74F8B5-334C-C073-B65A-DCAE9124BB2D}" v="32" dt="2019-07-31T03:17:15.7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7.fntdata"/><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lan Browning" userId="S::a.browning@griffith.edu.au::361db90e-b631-48a3-b9ec-50a48aed1fdf" providerId="AD" clId="Web-{DC74F8B5-334C-C073-B65A-DCAE9124BB2D}"/>
    <pc:docChg chg="modSld">
      <pc:chgData name="Allan Browning" userId="S::a.browning@griffith.edu.au::361db90e-b631-48a3-b9ec-50a48aed1fdf" providerId="AD" clId="Web-{DC74F8B5-334C-C073-B65A-DCAE9124BB2D}" dt="2019-07-31T03:17:15.779" v="36" actId="20577"/>
      <pc:docMkLst>
        <pc:docMk/>
      </pc:docMkLst>
      <pc:sldChg chg="modSp modNotes">
        <pc:chgData name="Allan Browning" userId="S::a.browning@griffith.edu.au::361db90e-b631-48a3-b9ec-50a48aed1fdf" providerId="AD" clId="Web-{DC74F8B5-334C-C073-B65A-DCAE9124BB2D}" dt="2019-07-31T03:14:54.404" v="10"/>
        <pc:sldMkLst>
          <pc:docMk/>
          <pc:sldMk cId="202721659" sldId="303"/>
        </pc:sldMkLst>
        <pc:spChg chg="mod">
          <ac:chgData name="Allan Browning" userId="S::a.browning@griffith.edu.au::361db90e-b631-48a3-b9ec-50a48aed1fdf" providerId="AD" clId="Web-{DC74F8B5-334C-C073-B65A-DCAE9124BB2D}" dt="2019-07-31T03:14:44.826" v="8" actId="20577"/>
          <ac:spMkLst>
            <pc:docMk/>
            <pc:sldMk cId="202721659" sldId="303"/>
            <ac:spMk id="3" creationId="{A4DE5085-FA54-4F46-9E2D-244A87DD547B}"/>
          </ac:spMkLst>
        </pc:spChg>
      </pc:sldChg>
      <pc:sldChg chg="modSp">
        <pc:chgData name="Allan Browning" userId="S::a.browning@griffith.edu.au::361db90e-b631-48a3-b9ec-50a48aed1fdf" providerId="AD" clId="Web-{DC74F8B5-334C-C073-B65A-DCAE9124BB2D}" dt="2019-07-31T03:15:56.904" v="24" actId="20577"/>
        <pc:sldMkLst>
          <pc:docMk/>
          <pc:sldMk cId="2808550274" sldId="322"/>
        </pc:sldMkLst>
        <pc:spChg chg="mod">
          <ac:chgData name="Allan Browning" userId="S::a.browning@griffith.edu.au::361db90e-b631-48a3-b9ec-50a48aed1fdf" providerId="AD" clId="Web-{DC74F8B5-334C-C073-B65A-DCAE9124BB2D}" dt="2019-07-31T03:15:56.904" v="24" actId="20577"/>
          <ac:spMkLst>
            <pc:docMk/>
            <pc:sldMk cId="2808550274" sldId="322"/>
            <ac:spMk id="3" creationId="{A4DE5085-FA54-4F46-9E2D-244A87DD547B}"/>
          </ac:spMkLst>
        </pc:spChg>
      </pc:sldChg>
      <pc:sldChg chg="mod modShow">
        <pc:chgData name="Allan Browning" userId="S::a.browning@griffith.edu.au::361db90e-b631-48a3-b9ec-50a48aed1fdf" providerId="AD" clId="Web-{DC74F8B5-334C-C073-B65A-DCAE9124BB2D}" dt="2019-07-31T03:16:06.545" v="25"/>
        <pc:sldMkLst>
          <pc:docMk/>
          <pc:sldMk cId="1754972014" sldId="323"/>
        </pc:sldMkLst>
      </pc:sldChg>
      <pc:sldChg chg="modSp">
        <pc:chgData name="Allan Browning" userId="S::a.browning@griffith.edu.au::361db90e-b631-48a3-b9ec-50a48aed1fdf" providerId="AD" clId="Web-{DC74F8B5-334C-C073-B65A-DCAE9124BB2D}" dt="2019-07-31T03:16:57.279" v="31" actId="20577"/>
        <pc:sldMkLst>
          <pc:docMk/>
          <pc:sldMk cId="3880078228" sldId="324"/>
        </pc:sldMkLst>
        <pc:spChg chg="mod">
          <ac:chgData name="Allan Browning" userId="S::a.browning@griffith.edu.au::361db90e-b631-48a3-b9ec-50a48aed1fdf" providerId="AD" clId="Web-{DC74F8B5-334C-C073-B65A-DCAE9124BB2D}" dt="2019-07-31T03:16:57.279" v="31" actId="20577"/>
          <ac:spMkLst>
            <pc:docMk/>
            <pc:sldMk cId="3880078228" sldId="324"/>
            <ac:spMk id="3" creationId="{A4DE5085-FA54-4F46-9E2D-244A87DD547B}"/>
          </ac:spMkLst>
        </pc:spChg>
      </pc:sldChg>
      <pc:sldChg chg="modSp">
        <pc:chgData name="Allan Browning" userId="S::a.browning@griffith.edu.au::361db90e-b631-48a3-b9ec-50a48aed1fdf" providerId="AD" clId="Web-{DC74F8B5-334C-C073-B65A-DCAE9124BB2D}" dt="2019-07-31T03:17:15.779" v="36" actId="20577"/>
        <pc:sldMkLst>
          <pc:docMk/>
          <pc:sldMk cId="61118606" sldId="325"/>
        </pc:sldMkLst>
        <pc:spChg chg="mod">
          <ac:chgData name="Allan Browning" userId="S::a.browning@griffith.edu.au::361db90e-b631-48a3-b9ec-50a48aed1fdf" providerId="AD" clId="Web-{DC74F8B5-334C-C073-B65A-DCAE9124BB2D}" dt="2019-07-31T03:17:15.779" v="36" actId="20577"/>
          <ac:spMkLst>
            <pc:docMk/>
            <pc:sldMk cId="61118606" sldId="325"/>
            <ac:spMk id="3" creationId="{A4DE5085-FA54-4F46-9E2D-244A87DD547B}"/>
          </ac:spMkLst>
        </pc:spChg>
      </pc:sldChg>
    </pc:docChg>
  </pc:docChgLst>
  <pc:docChgLst>
    <pc:chgData name="Allan Browning" userId="S::a.browning@griffith.edu.au::361db90e-b631-48a3-b9ec-50a48aed1fdf" providerId="AD" clId="Web-{0A5511D5-2D93-5CAE-EE01-E36227DC0C1A}"/>
    <pc:docChg chg="addSld delSld modSld">
      <pc:chgData name="Allan Browning" userId="S::a.browning@griffith.edu.au::361db90e-b631-48a3-b9ec-50a48aed1fdf" providerId="AD" clId="Web-{0A5511D5-2D93-5CAE-EE01-E36227DC0C1A}" dt="2019-08-15T23:29:37.304" v="94" actId="20577"/>
      <pc:docMkLst>
        <pc:docMk/>
      </pc:docMkLst>
      <pc:sldChg chg="modSp">
        <pc:chgData name="Allan Browning" userId="S::a.browning@griffith.edu.au::361db90e-b631-48a3-b9ec-50a48aed1fdf" providerId="AD" clId="Web-{0A5511D5-2D93-5CAE-EE01-E36227DC0C1A}" dt="2019-08-15T23:21:19.831" v="10" actId="20577"/>
        <pc:sldMkLst>
          <pc:docMk/>
          <pc:sldMk cId="202721659" sldId="303"/>
        </pc:sldMkLst>
        <pc:spChg chg="mod">
          <ac:chgData name="Allan Browning" userId="S::a.browning@griffith.edu.au::361db90e-b631-48a3-b9ec-50a48aed1fdf" providerId="AD" clId="Web-{0A5511D5-2D93-5CAE-EE01-E36227DC0C1A}" dt="2019-08-15T23:21:19.831" v="10" actId="20577"/>
          <ac:spMkLst>
            <pc:docMk/>
            <pc:sldMk cId="202721659" sldId="303"/>
            <ac:spMk id="3" creationId="{A4DE5085-FA54-4F46-9E2D-244A87DD547B}"/>
          </ac:spMkLst>
        </pc:spChg>
      </pc:sldChg>
      <pc:sldChg chg="modSp">
        <pc:chgData name="Allan Browning" userId="S::a.browning@griffith.edu.au::361db90e-b631-48a3-b9ec-50a48aed1fdf" providerId="AD" clId="Web-{0A5511D5-2D93-5CAE-EE01-E36227DC0C1A}" dt="2019-08-15T23:21:36.331" v="21" actId="20577"/>
        <pc:sldMkLst>
          <pc:docMk/>
          <pc:sldMk cId="2808550274" sldId="322"/>
        </pc:sldMkLst>
        <pc:spChg chg="mod">
          <ac:chgData name="Allan Browning" userId="S::a.browning@griffith.edu.au::361db90e-b631-48a3-b9ec-50a48aed1fdf" providerId="AD" clId="Web-{0A5511D5-2D93-5CAE-EE01-E36227DC0C1A}" dt="2019-08-15T23:21:36.331" v="21" actId="20577"/>
          <ac:spMkLst>
            <pc:docMk/>
            <pc:sldMk cId="2808550274" sldId="322"/>
            <ac:spMk id="3" creationId="{A4DE5085-FA54-4F46-9E2D-244A87DD547B}"/>
          </ac:spMkLst>
        </pc:spChg>
      </pc:sldChg>
      <pc:sldChg chg="del">
        <pc:chgData name="Allan Browning" userId="S::a.browning@griffith.edu.au::361db90e-b631-48a3-b9ec-50a48aed1fdf" providerId="AD" clId="Web-{0A5511D5-2D93-5CAE-EE01-E36227DC0C1A}" dt="2019-08-15T23:22:24.456" v="22"/>
        <pc:sldMkLst>
          <pc:docMk/>
          <pc:sldMk cId="1754972014" sldId="323"/>
        </pc:sldMkLst>
      </pc:sldChg>
      <pc:sldChg chg="modSp">
        <pc:chgData name="Allan Browning" userId="S::a.browning@griffith.edu.au::361db90e-b631-48a3-b9ec-50a48aed1fdf" providerId="AD" clId="Web-{0A5511D5-2D93-5CAE-EE01-E36227DC0C1A}" dt="2019-08-15T23:25:22.552" v="48" actId="20577"/>
        <pc:sldMkLst>
          <pc:docMk/>
          <pc:sldMk cId="1973377465" sldId="327"/>
        </pc:sldMkLst>
        <pc:spChg chg="mod">
          <ac:chgData name="Allan Browning" userId="S::a.browning@griffith.edu.au::361db90e-b631-48a3-b9ec-50a48aed1fdf" providerId="AD" clId="Web-{0A5511D5-2D93-5CAE-EE01-E36227DC0C1A}" dt="2019-08-15T23:25:22.552" v="48" actId="20577"/>
          <ac:spMkLst>
            <pc:docMk/>
            <pc:sldMk cId="1973377465" sldId="327"/>
            <ac:spMk id="3" creationId="{A4DE5085-FA54-4F46-9E2D-244A87DD547B}"/>
          </ac:spMkLst>
        </pc:spChg>
      </pc:sldChg>
      <pc:sldChg chg="modSp">
        <pc:chgData name="Allan Browning" userId="S::a.browning@griffith.edu.au::361db90e-b631-48a3-b9ec-50a48aed1fdf" providerId="AD" clId="Web-{0A5511D5-2D93-5CAE-EE01-E36227DC0C1A}" dt="2019-08-15T23:26:00.271" v="57" actId="20577"/>
        <pc:sldMkLst>
          <pc:docMk/>
          <pc:sldMk cId="2004729789" sldId="328"/>
        </pc:sldMkLst>
        <pc:spChg chg="mod">
          <ac:chgData name="Allan Browning" userId="S::a.browning@griffith.edu.au::361db90e-b631-48a3-b9ec-50a48aed1fdf" providerId="AD" clId="Web-{0A5511D5-2D93-5CAE-EE01-E36227DC0C1A}" dt="2019-08-15T23:26:00.271" v="57" actId="20577"/>
          <ac:spMkLst>
            <pc:docMk/>
            <pc:sldMk cId="2004729789" sldId="328"/>
            <ac:spMk id="3" creationId="{A4DE5085-FA54-4F46-9E2D-244A87DD547B}"/>
          </ac:spMkLst>
        </pc:spChg>
      </pc:sldChg>
      <pc:sldChg chg="modSp">
        <pc:chgData name="Allan Browning" userId="S::a.browning@griffith.edu.au::361db90e-b631-48a3-b9ec-50a48aed1fdf" providerId="AD" clId="Web-{0A5511D5-2D93-5CAE-EE01-E36227DC0C1A}" dt="2019-08-15T23:27:06.193" v="60" actId="20577"/>
        <pc:sldMkLst>
          <pc:docMk/>
          <pc:sldMk cId="372852798" sldId="329"/>
        </pc:sldMkLst>
        <pc:spChg chg="mod">
          <ac:chgData name="Allan Browning" userId="S::a.browning@griffith.edu.au::361db90e-b631-48a3-b9ec-50a48aed1fdf" providerId="AD" clId="Web-{0A5511D5-2D93-5CAE-EE01-E36227DC0C1A}" dt="2019-08-15T23:27:06.193" v="60" actId="20577"/>
          <ac:spMkLst>
            <pc:docMk/>
            <pc:sldMk cId="372852798" sldId="329"/>
            <ac:spMk id="3" creationId="{A4DE5085-FA54-4F46-9E2D-244A87DD547B}"/>
          </ac:spMkLst>
        </pc:spChg>
      </pc:sldChg>
      <pc:sldChg chg="modSp">
        <pc:chgData name="Allan Browning" userId="S::a.browning@griffith.edu.au::361db90e-b631-48a3-b9ec-50a48aed1fdf" providerId="AD" clId="Web-{0A5511D5-2D93-5CAE-EE01-E36227DC0C1A}" dt="2019-08-15T23:27:37.943" v="63" actId="20577"/>
        <pc:sldMkLst>
          <pc:docMk/>
          <pc:sldMk cId="3543295528" sldId="330"/>
        </pc:sldMkLst>
        <pc:spChg chg="mod">
          <ac:chgData name="Allan Browning" userId="S::a.browning@griffith.edu.au::361db90e-b631-48a3-b9ec-50a48aed1fdf" providerId="AD" clId="Web-{0A5511D5-2D93-5CAE-EE01-E36227DC0C1A}" dt="2019-08-15T23:27:37.943" v="63" actId="20577"/>
          <ac:spMkLst>
            <pc:docMk/>
            <pc:sldMk cId="3543295528" sldId="330"/>
            <ac:spMk id="3" creationId="{A4DE5085-FA54-4F46-9E2D-244A87DD547B}"/>
          </ac:spMkLst>
        </pc:spChg>
      </pc:sldChg>
      <pc:sldChg chg="modSp">
        <pc:chgData name="Allan Browning" userId="S::a.browning@griffith.edu.au::361db90e-b631-48a3-b9ec-50a48aed1fdf" providerId="AD" clId="Web-{0A5511D5-2D93-5CAE-EE01-E36227DC0C1A}" dt="2019-08-15T23:27:53.787" v="67" actId="20577"/>
        <pc:sldMkLst>
          <pc:docMk/>
          <pc:sldMk cId="85566806" sldId="331"/>
        </pc:sldMkLst>
        <pc:spChg chg="mod">
          <ac:chgData name="Allan Browning" userId="S::a.browning@griffith.edu.au::361db90e-b631-48a3-b9ec-50a48aed1fdf" providerId="AD" clId="Web-{0A5511D5-2D93-5CAE-EE01-E36227DC0C1A}" dt="2019-08-15T23:27:53.787" v="67" actId="20577"/>
          <ac:spMkLst>
            <pc:docMk/>
            <pc:sldMk cId="85566806" sldId="331"/>
            <ac:spMk id="3" creationId="{A4DE5085-FA54-4F46-9E2D-244A87DD547B}"/>
          </ac:spMkLst>
        </pc:spChg>
      </pc:sldChg>
      <pc:sldChg chg="modSp">
        <pc:chgData name="Allan Browning" userId="S::a.browning@griffith.edu.au::361db90e-b631-48a3-b9ec-50a48aed1fdf" providerId="AD" clId="Web-{0A5511D5-2D93-5CAE-EE01-E36227DC0C1A}" dt="2019-08-15T23:28:54.757" v="87" actId="20577"/>
        <pc:sldMkLst>
          <pc:docMk/>
          <pc:sldMk cId="636313098" sldId="332"/>
        </pc:sldMkLst>
        <pc:spChg chg="mod">
          <ac:chgData name="Allan Browning" userId="S::a.browning@griffith.edu.au::361db90e-b631-48a3-b9ec-50a48aed1fdf" providerId="AD" clId="Web-{0A5511D5-2D93-5CAE-EE01-E36227DC0C1A}" dt="2019-08-15T23:28:54.757" v="87" actId="20577"/>
          <ac:spMkLst>
            <pc:docMk/>
            <pc:sldMk cId="636313098" sldId="332"/>
            <ac:spMk id="3" creationId="{A4DE5085-FA54-4F46-9E2D-244A87DD547B}"/>
          </ac:spMkLst>
        </pc:spChg>
      </pc:sldChg>
      <pc:sldChg chg="modSp">
        <pc:chgData name="Allan Browning" userId="S::a.browning@griffith.edu.au::361db90e-b631-48a3-b9ec-50a48aed1fdf" providerId="AD" clId="Web-{0A5511D5-2D93-5CAE-EE01-E36227DC0C1A}" dt="2019-08-15T23:29:37.304" v="94" actId="20577"/>
        <pc:sldMkLst>
          <pc:docMk/>
          <pc:sldMk cId="1624762085" sldId="333"/>
        </pc:sldMkLst>
        <pc:spChg chg="mod">
          <ac:chgData name="Allan Browning" userId="S::a.browning@griffith.edu.au::361db90e-b631-48a3-b9ec-50a48aed1fdf" providerId="AD" clId="Web-{0A5511D5-2D93-5CAE-EE01-E36227DC0C1A}" dt="2019-08-15T23:29:37.304" v="94" actId="20577"/>
          <ac:spMkLst>
            <pc:docMk/>
            <pc:sldMk cId="1624762085" sldId="333"/>
            <ac:spMk id="3" creationId="{A4DE5085-FA54-4F46-9E2D-244A87DD547B}"/>
          </ac:spMkLst>
        </pc:spChg>
      </pc:sldChg>
      <pc:sldChg chg="modSp new">
        <pc:chgData name="Allan Browning" userId="S::a.browning@griffith.edu.au::361db90e-b631-48a3-b9ec-50a48aed1fdf" providerId="AD" clId="Web-{0A5511D5-2D93-5CAE-EE01-E36227DC0C1A}" dt="2019-08-15T23:24:37.692" v="40" actId="20577"/>
        <pc:sldMkLst>
          <pc:docMk/>
          <pc:sldMk cId="166899593" sldId="334"/>
        </pc:sldMkLst>
        <pc:spChg chg="mod">
          <ac:chgData name="Allan Browning" userId="S::a.browning@griffith.edu.au::361db90e-b631-48a3-b9ec-50a48aed1fdf" providerId="AD" clId="Web-{0A5511D5-2D93-5CAE-EE01-E36227DC0C1A}" dt="2019-08-15T23:24:21.067" v="35" actId="20577"/>
          <ac:spMkLst>
            <pc:docMk/>
            <pc:sldMk cId="166899593" sldId="334"/>
            <ac:spMk id="2" creationId="{C74A027A-AE9C-4009-84A7-AF089131D0F0}"/>
          </ac:spMkLst>
        </pc:spChg>
        <pc:spChg chg="mod">
          <ac:chgData name="Allan Browning" userId="S::a.browning@griffith.edu.au::361db90e-b631-48a3-b9ec-50a48aed1fdf" providerId="AD" clId="Web-{0A5511D5-2D93-5CAE-EE01-E36227DC0C1A}" dt="2019-08-15T23:24:37.692" v="40" actId="20577"/>
          <ac:spMkLst>
            <pc:docMk/>
            <pc:sldMk cId="166899593" sldId="334"/>
            <ac:spMk id="3" creationId="{23588BC8-884F-4F5F-8754-41660A86334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A database is a collection of logically related data, including metadata.</a:t>
            </a:r>
          </a:p>
          <a:p>
            <a:pPr>
              <a:buNone/>
            </a:pPr>
            <a:r>
              <a:rPr lang="en-US"/>
              <a:t>Metadata is also called the data that describes the data</a:t>
            </a:r>
          </a:p>
          <a:p>
            <a:pPr>
              <a:buNone/>
            </a:pPr>
            <a:r>
              <a:rPr lang="en-US"/>
              <a:t>Our data may include the name of a person the city they are from and their birthdate</a:t>
            </a:r>
          </a:p>
          <a:p>
            <a:pPr>
              <a:buNone/>
            </a:pPr>
            <a:r>
              <a:rPr lang="en-US"/>
              <a:t>The meta data for the name field might describe it as being a string of a particular length</a:t>
            </a:r>
          </a:p>
          <a:p>
            <a:pPr>
              <a:buNone/>
            </a:pPr>
            <a:endParaRPr lang="en-US">
              <a:latin typeface="Calibri"/>
              <a:cs typeface="Calibri"/>
            </a:endParaRPr>
          </a:p>
        </p:txBody>
      </p:sp>
    </p:spTree>
    <p:extLst>
      <p:ext uri="{BB962C8B-B14F-4D97-AF65-F5344CB8AC3E}">
        <p14:creationId xmlns:p14="http://schemas.microsoft.com/office/powerpoint/2010/main" val="1650882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hallow Title"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6" name="Google Shape;36;p6"/>
          <p:cNvSpPr txBox="1">
            <a:spLocks noGrp="1"/>
          </p:cNvSpPr>
          <p:nvPr>
            <p:ph type="body" idx="1"/>
          </p:nvPr>
        </p:nvSpPr>
        <p:spPr>
          <a:xfrm>
            <a:off x="460950" y="982900"/>
            <a:ext cx="8222100" cy="3712800"/>
          </a:xfrm>
          <a:prstGeom prst="rect">
            <a:avLst/>
          </a:prstGeom>
        </p:spPr>
        <p:txBody>
          <a:bodyPr spcFirstLastPara="1" wrap="square" lIns="91425" tIns="91425" rIns="91425" bIns="91425" anchor="t" anchorCtr="0"/>
          <a:lstStyle>
            <a:lvl1pPr marL="457200" lvl="0" indent="-342900" rtl="0">
              <a:spcBef>
                <a:spcPts val="0"/>
              </a:spcBef>
              <a:spcAft>
                <a:spcPts val="0"/>
              </a:spcAft>
              <a:buClr>
                <a:srgbClr val="434343"/>
              </a:buClr>
              <a:buSzPts val="1800"/>
              <a:buChar char="●"/>
              <a:defRPr>
                <a:solidFill>
                  <a:srgbClr val="434343"/>
                </a:solidFill>
              </a:defRPr>
            </a:lvl1pPr>
            <a:lvl2pPr marL="914400" lvl="1" indent="-317500" rtl="0">
              <a:spcBef>
                <a:spcPts val="1600"/>
              </a:spcBef>
              <a:spcAft>
                <a:spcPts val="0"/>
              </a:spcAft>
              <a:buClr>
                <a:srgbClr val="434343"/>
              </a:buClr>
              <a:buSzPts val="1400"/>
              <a:buChar char="○"/>
              <a:defRPr>
                <a:solidFill>
                  <a:srgbClr val="434343"/>
                </a:solidFill>
              </a:defRPr>
            </a:lvl2pPr>
            <a:lvl3pPr marL="1371600" lvl="2" indent="-317500" rtl="0">
              <a:spcBef>
                <a:spcPts val="1600"/>
              </a:spcBef>
              <a:spcAft>
                <a:spcPts val="0"/>
              </a:spcAft>
              <a:buClr>
                <a:srgbClr val="434343"/>
              </a:buClr>
              <a:buSzPts val="1400"/>
              <a:buChar char="■"/>
              <a:defRPr>
                <a:solidFill>
                  <a:srgbClr val="434343"/>
                </a:solidFill>
              </a:defRPr>
            </a:lvl3pPr>
            <a:lvl4pPr marL="1828800" lvl="3" indent="-317500" rtl="0">
              <a:spcBef>
                <a:spcPts val="1600"/>
              </a:spcBef>
              <a:spcAft>
                <a:spcPts val="0"/>
              </a:spcAft>
              <a:buClr>
                <a:srgbClr val="434343"/>
              </a:buClr>
              <a:buSzPts val="1400"/>
              <a:buChar char="●"/>
              <a:defRPr>
                <a:solidFill>
                  <a:srgbClr val="434343"/>
                </a:solidFill>
              </a:defRPr>
            </a:lvl4pPr>
            <a:lvl5pPr marL="2286000" lvl="4" indent="-317500" rtl="0">
              <a:spcBef>
                <a:spcPts val="1600"/>
              </a:spcBef>
              <a:spcAft>
                <a:spcPts val="0"/>
              </a:spcAft>
              <a:buClr>
                <a:srgbClr val="434343"/>
              </a:buClr>
              <a:buSzPts val="1400"/>
              <a:buChar char="○"/>
              <a:defRPr>
                <a:solidFill>
                  <a:srgbClr val="434343"/>
                </a:solidFill>
              </a:defRPr>
            </a:lvl5pPr>
            <a:lvl6pPr marL="2743200" lvl="5" indent="-317500" rtl="0">
              <a:spcBef>
                <a:spcPts val="1600"/>
              </a:spcBef>
              <a:spcAft>
                <a:spcPts val="0"/>
              </a:spcAft>
              <a:buClr>
                <a:srgbClr val="434343"/>
              </a:buClr>
              <a:buSzPts val="1400"/>
              <a:buChar char="■"/>
              <a:defRPr>
                <a:solidFill>
                  <a:srgbClr val="434343"/>
                </a:solidFill>
              </a:defRPr>
            </a:lvl6pPr>
            <a:lvl7pPr marL="3200400" lvl="6" indent="-317500" rtl="0">
              <a:spcBef>
                <a:spcPts val="1600"/>
              </a:spcBef>
              <a:spcAft>
                <a:spcPts val="0"/>
              </a:spcAft>
              <a:buClr>
                <a:srgbClr val="434343"/>
              </a:buClr>
              <a:buSzPts val="1400"/>
              <a:buChar char="●"/>
              <a:defRPr>
                <a:solidFill>
                  <a:srgbClr val="434343"/>
                </a:solidFill>
              </a:defRPr>
            </a:lvl7pPr>
            <a:lvl8pPr marL="3657600" lvl="7" indent="-317500" rtl="0">
              <a:spcBef>
                <a:spcPts val="1600"/>
              </a:spcBef>
              <a:spcAft>
                <a:spcPts val="0"/>
              </a:spcAft>
              <a:buClr>
                <a:srgbClr val="434343"/>
              </a:buClr>
              <a:buSzPts val="1400"/>
              <a:buChar char="○"/>
              <a:defRPr>
                <a:solidFill>
                  <a:srgbClr val="434343"/>
                </a:solidFill>
              </a:defRPr>
            </a:lvl8pPr>
            <a:lvl9pPr marL="4114800" lvl="8" indent="-317500" rtl="0">
              <a:spcBef>
                <a:spcPts val="1600"/>
              </a:spcBef>
              <a:spcAft>
                <a:spcPts val="1600"/>
              </a:spcAft>
              <a:buClr>
                <a:srgbClr val="434343"/>
              </a:buClr>
              <a:buSzPts val="1400"/>
              <a:buChar char="■"/>
              <a:defRPr>
                <a:solidFill>
                  <a:srgbClr val="434343"/>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1" name="Google Shape;41;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2" name="Google Shape;42;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50" name="Google Shape;50;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1" name="Google Shape;5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2" name="Google Shape;52;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
        <p:cNvGrpSpPr/>
        <p:nvPr/>
      </p:nvGrpSpPr>
      <p:grpSpPr>
        <a:xfrm>
          <a:off x="0" y="0"/>
          <a:ext cx="0" cy="0"/>
          <a:chOff x="0" y="0"/>
          <a:chExt cx="0" cy="0"/>
        </a:xfrm>
      </p:grpSpPr>
      <p:sp>
        <p:nvSpPr>
          <p:cNvPr id="54" name="Google Shape;54;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7" name="Google Shape;57;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60" name="Google Shape;60;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1" name="Google Shape;61;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hyperlink" Target="http://www.kobrix.com/hgdb.jsp" TargetMode="External"/><Relationship Id="rId3" Type="http://schemas.openxmlformats.org/officeDocument/2006/relationships/hyperlink" Target="https://ravendb.net/" TargetMode="External"/><Relationship Id="rId7" Type="http://schemas.openxmlformats.org/officeDocument/2006/relationships/hyperlink" Target="http://www.mcobject.com/perst/" TargetMode="External"/><Relationship Id="rId2" Type="http://schemas.openxmlformats.org/officeDocument/2006/relationships/hyperlink" Target="http://couchdb.apache.org/" TargetMode="External"/><Relationship Id="rId1" Type="http://schemas.openxmlformats.org/officeDocument/2006/relationships/slideLayout" Target="../slideLayouts/slideLayout4.xml"/><Relationship Id="rId6" Type="http://schemas.openxmlformats.org/officeDocument/2006/relationships/hyperlink" Target="http://hbase.apache.org/" TargetMode="External"/><Relationship Id="rId11" Type="http://schemas.openxmlformats.org/officeDocument/2006/relationships/hyperlink" Target="https://code.google.com/archive/p/terrastore/" TargetMode="External"/><Relationship Id="rId5" Type="http://schemas.openxmlformats.org/officeDocument/2006/relationships/hyperlink" Target="https://neo4j.com/" TargetMode="External"/><Relationship Id="rId10" Type="http://schemas.openxmlformats.org/officeDocument/2006/relationships/hyperlink" Target="https://www.project-voldemort.com/voldemort/" TargetMode="External"/><Relationship Id="rId4" Type="http://schemas.openxmlformats.org/officeDocument/2006/relationships/hyperlink" Target="http://memcachedb.org/" TargetMode="External"/><Relationship Id="rId9" Type="http://schemas.openxmlformats.org/officeDocument/2006/relationships/hyperlink" Target="http://cassandra.apache.or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a:lnSpc>
                <a:spcPct val="114999"/>
              </a:lnSpc>
            </a:pPr>
            <a:r>
              <a:rPr lang="en-US" altLang="zh-CN" sz="4400"/>
              <a:t>NoSQL Data Storage</a:t>
            </a:r>
            <a:endParaRPr lang="en-US" sz="4400"/>
          </a:p>
        </p:txBody>
      </p:sp>
      <p:sp>
        <p:nvSpPr>
          <p:cNvPr id="69" name="Google Shape;69;p13"/>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AU"/>
          </a:p>
          <a:p>
            <a:pPr marL="0" indent="0"/>
            <a:endParaRPr lang="en-US"/>
          </a:p>
          <a:p>
            <a:pPr marL="0" indent="0"/>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A9A2-7D0E-1948-91AF-2BED0C11C6A1}"/>
              </a:ext>
            </a:extLst>
          </p:cNvPr>
          <p:cNvSpPr>
            <a:spLocks noGrp="1"/>
          </p:cNvSpPr>
          <p:nvPr>
            <p:ph type="title"/>
          </p:nvPr>
        </p:nvSpPr>
        <p:spPr/>
        <p:txBody>
          <a:bodyPr/>
          <a:lstStyle/>
          <a:p>
            <a:r>
              <a:rPr lang="en-US" altLang="zh-CN">
                <a:solidFill>
                  <a:schemeClr val="bg1"/>
                </a:solidFill>
              </a:rPr>
              <a:t>Benefits of NoSQL</a:t>
            </a:r>
            <a:endParaRPr lang="en-AU">
              <a:solidFill>
                <a:schemeClr val="bg1"/>
              </a:solidFill>
            </a:endParaRPr>
          </a:p>
        </p:txBody>
      </p:sp>
      <p:sp>
        <p:nvSpPr>
          <p:cNvPr id="3" name="Text Placeholder 2">
            <a:extLst>
              <a:ext uri="{FF2B5EF4-FFF2-40B4-BE49-F238E27FC236}">
                <a16:creationId xmlns:a16="http://schemas.microsoft.com/office/drawing/2014/main" id="{A4DE5085-FA54-4F46-9E2D-244A87DD547B}"/>
              </a:ext>
            </a:extLst>
          </p:cNvPr>
          <p:cNvSpPr>
            <a:spLocks noGrp="1"/>
          </p:cNvSpPr>
          <p:nvPr>
            <p:ph type="body" idx="1"/>
          </p:nvPr>
        </p:nvSpPr>
        <p:spPr>
          <a:xfrm>
            <a:off x="400500" y="783115"/>
            <a:ext cx="8222100" cy="3712800"/>
          </a:xfrm>
        </p:spPr>
        <p:txBody>
          <a:bodyPr/>
          <a:lstStyle/>
          <a:p>
            <a:pPr marL="114300" indent="0">
              <a:buNone/>
            </a:pPr>
            <a:r>
              <a:rPr lang="en-AU" altLang="zh-CN" b="1" dirty="0"/>
              <a:t>Scalability:</a:t>
            </a:r>
            <a:r>
              <a:rPr lang="en-AU" altLang="zh-CN" dirty="0"/>
              <a:t> NoSQL databases use a horizontal scale-out methodology that makes it easy to add or reduce capacity quickly and non-disruptively with commodity hardware. This eliminates the tremendous cost and complexity of manual </a:t>
            </a:r>
            <a:r>
              <a:rPr lang="en-AU" altLang="zh-CN" dirty="0" err="1"/>
              <a:t>sharding</a:t>
            </a:r>
            <a:r>
              <a:rPr lang="en-AU" altLang="zh-CN" dirty="0"/>
              <a:t> that is necessary when attempting to scale </a:t>
            </a:r>
            <a:r>
              <a:rPr lang="en-AU" altLang="zh-CN" dirty="0" err="1"/>
              <a:t>RDBMS.</a:t>
            </a:r>
            <a:r>
              <a:rPr lang="en-AU" dirty="0" err="1"/>
              <a:t>Sharding</a:t>
            </a:r>
            <a:r>
              <a:rPr lang="en-AU" dirty="0"/>
              <a:t> is a process that involves breaking up a large database into many smaller databases that share nothing and can be spread across multiple servers.</a:t>
            </a:r>
            <a:endParaRPr lang="en-US" dirty="0"/>
          </a:p>
          <a:p>
            <a:pPr marL="114300" indent="0">
              <a:buNone/>
            </a:pPr>
            <a:endParaRPr lang="en-AU" altLang="zh-CN"/>
          </a:p>
          <a:p>
            <a:pPr marL="114300" indent="0">
              <a:buNone/>
            </a:pPr>
            <a:r>
              <a:rPr lang="en-AU" altLang="zh-CN" b="1" dirty="0"/>
              <a:t>Performance: </a:t>
            </a:r>
            <a:r>
              <a:rPr lang="en-AU" altLang="zh-CN" dirty="0"/>
              <a:t>By simply adding commodity resources, enterprises can increase performance with NoSQL databases. This enables organizations to continue to deliver reliably fast user experiences with a predictable return on investment for adding resources—again, without the overhead associated with manual </a:t>
            </a:r>
            <a:r>
              <a:rPr lang="en-AU" altLang="zh-CN" dirty="0" err="1"/>
              <a:t>sharding</a:t>
            </a:r>
            <a:r>
              <a:rPr lang="en-AU" altLang="zh-CN" dirty="0"/>
              <a:t>.</a:t>
            </a:r>
          </a:p>
          <a:p>
            <a:pPr marL="114300" indent="0">
              <a:buNone/>
            </a:pPr>
            <a:endParaRPr lang="en-AU"/>
          </a:p>
        </p:txBody>
      </p:sp>
    </p:spTree>
    <p:extLst>
      <p:ext uri="{BB962C8B-B14F-4D97-AF65-F5344CB8AC3E}">
        <p14:creationId xmlns:p14="http://schemas.microsoft.com/office/powerpoint/2010/main" val="372852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A9A2-7D0E-1948-91AF-2BED0C11C6A1}"/>
              </a:ext>
            </a:extLst>
          </p:cNvPr>
          <p:cNvSpPr>
            <a:spLocks noGrp="1"/>
          </p:cNvSpPr>
          <p:nvPr>
            <p:ph type="title"/>
          </p:nvPr>
        </p:nvSpPr>
        <p:spPr/>
        <p:txBody>
          <a:bodyPr/>
          <a:lstStyle/>
          <a:p>
            <a:r>
              <a:rPr lang="en-US" altLang="zh-CN">
                <a:solidFill>
                  <a:schemeClr val="bg1"/>
                </a:solidFill>
              </a:rPr>
              <a:t>Benefits of NoSQL</a:t>
            </a:r>
            <a:endParaRPr lang="en-AU">
              <a:solidFill>
                <a:schemeClr val="bg1"/>
              </a:solidFill>
            </a:endParaRPr>
          </a:p>
        </p:txBody>
      </p:sp>
      <p:sp>
        <p:nvSpPr>
          <p:cNvPr id="3" name="Text Placeholder 2">
            <a:extLst>
              <a:ext uri="{FF2B5EF4-FFF2-40B4-BE49-F238E27FC236}">
                <a16:creationId xmlns:a16="http://schemas.microsoft.com/office/drawing/2014/main" id="{A4DE5085-FA54-4F46-9E2D-244A87DD547B}"/>
              </a:ext>
            </a:extLst>
          </p:cNvPr>
          <p:cNvSpPr>
            <a:spLocks noGrp="1"/>
          </p:cNvSpPr>
          <p:nvPr>
            <p:ph type="body" idx="1"/>
          </p:nvPr>
        </p:nvSpPr>
        <p:spPr>
          <a:xfrm>
            <a:off x="400500" y="783115"/>
            <a:ext cx="8222100" cy="3712800"/>
          </a:xfrm>
        </p:spPr>
        <p:txBody>
          <a:bodyPr/>
          <a:lstStyle/>
          <a:p>
            <a:pPr marL="114300" indent="0">
              <a:buNone/>
            </a:pPr>
            <a:r>
              <a:rPr lang="en-AU" altLang="zh-CN" sz="1600" b="1" dirty="0"/>
              <a:t>High Availability: </a:t>
            </a:r>
            <a:r>
              <a:rPr lang="en-AU" altLang="zh-CN" sz="1600" dirty="0"/>
              <a:t>NoSQL databases are generally designed to ensure high availability and avoid the complexity that comes with a typical RDBMS architecture that relies on primary and secondary nodes. Some “distributed” NoSQL databases use a masterless architecture that automatically distributes data equally among multiple resources so that the application remains available for both read and write operations even when one node fails.</a:t>
            </a:r>
            <a:endParaRPr lang="en-US"/>
          </a:p>
          <a:p>
            <a:pPr marL="114300" indent="0">
              <a:buNone/>
            </a:pPr>
            <a:endParaRPr lang="en-AU" altLang="zh-CN" sz="1600"/>
          </a:p>
          <a:p>
            <a:pPr marL="114300" indent="0">
              <a:buNone/>
            </a:pPr>
            <a:r>
              <a:rPr lang="en-AU" altLang="zh-CN" sz="1600" b="1" dirty="0"/>
              <a:t>Global Availability:</a:t>
            </a:r>
            <a:r>
              <a:rPr lang="en-AU" altLang="zh-CN" sz="1600" dirty="0"/>
              <a:t> By automatically replicating data across multiple servers, data </a:t>
            </a:r>
            <a:r>
              <a:rPr lang="en-AU" altLang="zh-CN" sz="1600" dirty="0" err="1"/>
              <a:t>centers</a:t>
            </a:r>
            <a:r>
              <a:rPr lang="en-AU" altLang="zh-CN" sz="1600" dirty="0"/>
              <a:t>, or cloud resources, distributed NoSQL databases can minimize latency and ensure a consistent application experience wherever users are located. </a:t>
            </a:r>
          </a:p>
        </p:txBody>
      </p:sp>
    </p:spTree>
    <p:extLst>
      <p:ext uri="{BB962C8B-B14F-4D97-AF65-F5344CB8AC3E}">
        <p14:creationId xmlns:p14="http://schemas.microsoft.com/office/powerpoint/2010/main" val="3543295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A9A2-7D0E-1948-91AF-2BED0C11C6A1}"/>
              </a:ext>
            </a:extLst>
          </p:cNvPr>
          <p:cNvSpPr>
            <a:spLocks noGrp="1"/>
          </p:cNvSpPr>
          <p:nvPr>
            <p:ph type="title"/>
          </p:nvPr>
        </p:nvSpPr>
        <p:spPr/>
        <p:txBody>
          <a:bodyPr/>
          <a:lstStyle/>
          <a:p>
            <a:r>
              <a:rPr lang="en-US" altLang="zh-CN">
                <a:solidFill>
                  <a:schemeClr val="bg1"/>
                </a:solidFill>
              </a:rPr>
              <a:t>Benefits of NoSQL</a:t>
            </a:r>
            <a:endParaRPr lang="en-AU">
              <a:solidFill>
                <a:schemeClr val="bg1"/>
              </a:solidFill>
            </a:endParaRPr>
          </a:p>
        </p:txBody>
      </p:sp>
      <p:sp>
        <p:nvSpPr>
          <p:cNvPr id="3" name="Text Placeholder 2">
            <a:extLst>
              <a:ext uri="{FF2B5EF4-FFF2-40B4-BE49-F238E27FC236}">
                <a16:creationId xmlns:a16="http://schemas.microsoft.com/office/drawing/2014/main" id="{A4DE5085-FA54-4F46-9E2D-244A87DD547B}"/>
              </a:ext>
            </a:extLst>
          </p:cNvPr>
          <p:cNvSpPr>
            <a:spLocks noGrp="1"/>
          </p:cNvSpPr>
          <p:nvPr>
            <p:ph type="body" idx="1"/>
          </p:nvPr>
        </p:nvSpPr>
        <p:spPr>
          <a:xfrm>
            <a:off x="400500" y="783115"/>
            <a:ext cx="8222100" cy="3712800"/>
          </a:xfrm>
        </p:spPr>
        <p:txBody>
          <a:bodyPr/>
          <a:lstStyle/>
          <a:p>
            <a:pPr marL="114300" indent="0">
              <a:buNone/>
            </a:pPr>
            <a:r>
              <a:rPr lang="en-AU" altLang="zh-CN" b="1" dirty="0"/>
              <a:t>Flexible Data </a:t>
            </a:r>
            <a:r>
              <a:rPr lang="en-AU" altLang="zh-CN" b="1" dirty="0" err="1"/>
              <a:t>Modeling</a:t>
            </a:r>
            <a:r>
              <a:rPr lang="en-AU" altLang="zh-CN" b="1" dirty="0"/>
              <a:t>: </a:t>
            </a:r>
            <a:endParaRPr lang="en-US" dirty="0"/>
          </a:p>
          <a:p>
            <a:pPr marL="114300" indent="0">
              <a:lnSpc>
                <a:spcPct val="114999"/>
              </a:lnSpc>
              <a:buNone/>
            </a:pPr>
            <a:endParaRPr lang="en-AU" altLang="zh-CN" dirty="0"/>
          </a:p>
          <a:p>
            <a:pPr marL="114300" indent="0">
              <a:lnSpc>
                <a:spcPct val="114999"/>
              </a:lnSpc>
              <a:buNone/>
            </a:pPr>
            <a:r>
              <a:rPr lang="en-AU" altLang="zh-CN" dirty="0"/>
              <a:t>NoSQL offers the ability to implement flexible and fluid data models. Application developers can leverage the data types and query options that are the most natural fit to the specific application use case rather than those that fit the database schema. The result is a simpler interaction between the application and the database and faster, more agile development.</a:t>
            </a:r>
            <a:endParaRPr lang="en-AU"/>
          </a:p>
          <a:p>
            <a:pPr marL="114300" indent="0">
              <a:buNone/>
            </a:pPr>
            <a:endParaRPr lang="en-AU"/>
          </a:p>
        </p:txBody>
      </p:sp>
    </p:spTree>
    <p:extLst>
      <p:ext uri="{BB962C8B-B14F-4D97-AF65-F5344CB8AC3E}">
        <p14:creationId xmlns:p14="http://schemas.microsoft.com/office/powerpoint/2010/main" val="85566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A9A2-7D0E-1948-91AF-2BED0C11C6A1}"/>
              </a:ext>
            </a:extLst>
          </p:cNvPr>
          <p:cNvSpPr>
            <a:spLocks noGrp="1"/>
          </p:cNvSpPr>
          <p:nvPr>
            <p:ph type="title"/>
          </p:nvPr>
        </p:nvSpPr>
        <p:spPr/>
        <p:txBody>
          <a:bodyPr/>
          <a:lstStyle/>
          <a:p>
            <a:r>
              <a:rPr lang="en-US" altLang="zh-CN">
                <a:solidFill>
                  <a:schemeClr val="bg1"/>
                </a:solidFill>
              </a:rPr>
              <a:t>NoSQL database variety</a:t>
            </a:r>
            <a:endParaRPr lang="en-AU">
              <a:solidFill>
                <a:schemeClr val="bg1"/>
              </a:solidFill>
            </a:endParaRPr>
          </a:p>
        </p:txBody>
      </p:sp>
      <p:sp>
        <p:nvSpPr>
          <p:cNvPr id="3" name="Text Placeholder 2">
            <a:extLst>
              <a:ext uri="{FF2B5EF4-FFF2-40B4-BE49-F238E27FC236}">
                <a16:creationId xmlns:a16="http://schemas.microsoft.com/office/drawing/2014/main" id="{A4DE5085-FA54-4F46-9E2D-244A87DD547B}"/>
              </a:ext>
            </a:extLst>
          </p:cNvPr>
          <p:cNvSpPr>
            <a:spLocks noGrp="1"/>
          </p:cNvSpPr>
          <p:nvPr>
            <p:ph type="body" idx="1"/>
          </p:nvPr>
        </p:nvSpPr>
        <p:spPr>
          <a:xfrm>
            <a:off x="400500" y="783115"/>
            <a:ext cx="8222100" cy="3712800"/>
          </a:xfrm>
        </p:spPr>
        <p:txBody>
          <a:bodyPr/>
          <a:lstStyle/>
          <a:p>
            <a:pPr marL="114300" indent="0">
              <a:buNone/>
            </a:pPr>
            <a:r>
              <a:rPr lang="en-US" altLang="zh-CN" sz="1400" dirty="0"/>
              <a:t>There are a number of NoSQL databases available that are free to use, and ready for you to use with a simple </a:t>
            </a:r>
            <a:r>
              <a:rPr lang="en-US" altLang="zh-CN" sz="1400" dirty="0" err="1"/>
              <a:t>npm</a:t>
            </a:r>
            <a:r>
              <a:rPr lang="en-US" altLang="zh-CN" sz="1400" dirty="0"/>
              <a:t> install. Some are:</a:t>
            </a:r>
          </a:p>
          <a:p>
            <a:endParaRPr lang="en-US" altLang="zh-CN" sz="1400"/>
          </a:p>
          <a:p>
            <a:r>
              <a:rPr lang="en-US" altLang="ja-JP" sz="1400" b="1" dirty="0"/>
              <a:t>MongoDB: </a:t>
            </a:r>
            <a:r>
              <a:rPr lang="en-US" altLang="zh-CN" sz="1400" dirty="0"/>
              <a:t>The most used NoSQL database, which is </a:t>
            </a:r>
            <a:r>
              <a:rPr lang="en-AU" altLang="zh-CN" sz="1400" dirty="0"/>
              <a:t>highly scalable and agile. This open source database written in C++ comes with a storage that is document oriented. Also, you will be provided with benefits like full index support, high availability across WANs and LANs along with easy replication, horizontal scaling, rich queries that are document based, flexibility in data processing and aggregation along with proper training, support and consultation. Which we will be using in this course.</a:t>
            </a:r>
          </a:p>
          <a:p>
            <a:endParaRPr lang="en-AU" altLang="zh-CN" sz="1400"/>
          </a:p>
          <a:p>
            <a:r>
              <a:rPr lang="en-AU" altLang="zh-CN" sz="1400" b="1" dirty="0"/>
              <a:t>Redis: </a:t>
            </a:r>
            <a:r>
              <a:rPr lang="en-AU" altLang="zh-CN" sz="1400" dirty="0"/>
              <a:t>This is an open source, key value store of an advanced level. Owing to the presence of hashes, sets, strings, sorted sets and lists in a key.</a:t>
            </a:r>
          </a:p>
          <a:p>
            <a:pPr marL="114300" indent="0">
              <a:buNone/>
            </a:pPr>
            <a:endParaRPr lang="en-US" altLang="zh-CN" sz="1400"/>
          </a:p>
          <a:p>
            <a:pPr marL="114300" indent="0">
              <a:buNone/>
            </a:pPr>
            <a:endParaRPr lang="en-AU"/>
          </a:p>
        </p:txBody>
      </p:sp>
    </p:spTree>
    <p:extLst>
      <p:ext uri="{BB962C8B-B14F-4D97-AF65-F5344CB8AC3E}">
        <p14:creationId xmlns:p14="http://schemas.microsoft.com/office/powerpoint/2010/main" val="636313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A9A2-7D0E-1948-91AF-2BED0C11C6A1}"/>
              </a:ext>
            </a:extLst>
          </p:cNvPr>
          <p:cNvSpPr>
            <a:spLocks noGrp="1"/>
          </p:cNvSpPr>
          <p:nvPr>
            <p:ph type="title"/>
          </p:nvPr>
        </p:nvSpPr>
        <p:spPr/>
        <p:txBody>
          <a:bodyPr/>
          <a:lstStyle/>
          <a:p>
            <a:r>
              <a:rPr lang="en-US" altLang="zh-CN">
                <a:solidFill>
                  <a:schemeClr val="bg1"/>
                </a:solidFill>
              </a:rPr>
              <a:t>NoSQL database variety</a:t>
            </a:r>
            <a:endParaRPr lang="en-AU">
              <a:solidFill>
                <a:schemeClr val="bg1"/>
              </a:solidFill>
            </a:endParaRPr>
          </a:p>
        </p:txBody>
      </p:sp>
      <p:sp>
        <p:nvSpPr>
          <p:cNvPr id="3" name="Text Placeholder 2">
            <a:extLst>
              <a:ext uri="{FF2B5EF4-FFF2-40B4-BE49-F238E27FC236}">
                <a16:creationId xmlns:a16="http://schemas.microsoft.com/office/drawing/2014/main" id="{A4DE5085-FA54-4F46-9E2D-244A87DD547B}"/>
              </a:ext>
            </a:extLst>
          </p:cNvPr>
          <p:cNvSpPr>
            <a:spLocks noGrp="1"/>
          </p:cNvSpPr>
          <p:nvPr>
            <p:ph type="body" idx="1"/>
          </p:nvPr>
        </p:nvSpPr>
        <p:spPr>
          <a:xfrm>
            <a:off x="400500" y="783115"/>
            <a:ext cx="8222100" cy="3712800"/>
          </a:xfrm>
        </p:spPr>
        <p:txBody>
          <a:bodyPr/>
          <a:lstStyle/>
          <a:p>
            <a:pPr marL="114300" indent="0">
              <a:buNone/>
            </a:pPr>
            <a:r>
              <a:rPr lang="en-US" altLang="zh-CN"/>
              <a:t>Here are some others that are available, </a:t>
            </a:r>
            <a:r>
              <a:rPr lang="en-US" altLang="zh-CN" dirty="0"/>
              <a:t> use the database system that suits your project or your needs.</a:t>
            </a:r>
          </a:p>
          <a:p>
            <a:endParaRPr lang="en-US" altLang="zh-CN"/>
          </a:p>
          <a:p>
            <a:r>
              <a:rPr lang="en-US" altLang="zh-CN" sz="1400"/>
              <a:t>CouchDB: </a:t>
            </a:r>
            <a:r>
              <a:rPr lang="en-US" altLang="zh-CN" sz="1400">
                <a:hlinkClick r:id="rId2"/>
              </a:rPr>
              <a:t>http://couchdb.apache.org/</a:t>
            </a:r>
            <a:r>
              <a:rPr lang="en-US" altLang="zh-CN" sz="1400"/>
              <a:t> </a:t>
            </a:r>
          </a:p>
          <a:p>
            <a:r>
              <a:rPr lang="en-US" altLang="zh-CN" sz="1400"/>
              <a:t>REVENDB: </a:t>
            </a:r>
            <a:r>
              <a:rPr lang="en-US" altLang="zh-CN" sz="1400">
                <a:hlinkClick r:id="rId3"/>
              </a:rPr>
              <a:t>https://ravendb.net/</a:t>
            </a:r>
            <a:r>
              <a:rPr lang="en-US" altLang="zh-CN" sz="1400"/>
              <a:t> </a:t>
            </a:r>
          </a:p>
          <a:p>
            <a:r>
              <a:rPr lang="en-US" altLang="zh-CN" sz="1400" err="1"/>
              <a:t>MemcacheDB</a:t>
            </a:r>
            <a:r>
              <a:rPr lang="en-US" altLang="zh-CN" sz="1400"/>
              <a:t>: </a:t>
            </a:r>
            <a:r>
              <a:rPr lang="en-US" altLang="zh-CN" sz="1400">
                <a:hlinkClick r:id="rId4"/>
              </a:rPr>
              <a:t>http://memcachedb.org/</a:t>
            </a:r>
            <a:r>
              <a:rPr lang="en-US" altLang="zh-CN" sz="1400"/>
              <a:t> </a:t>
            </a:r>
          </a:p>
          <a:p>
            <a:r>
              <a:rPr lang="en-US" altLang="zh-CN" sz="1400"/>
              <a:t>Neo4j: </a:t>
            </a:r>
            <a:r>
              <a:rPr lang="en-US" altLang="zh-CN" sz="1400">
                <a:hlinkClick r:id="rId5"/>
              </a:rPr>
              <a:t>https://neo4j.com/</a:t>
            </a:r>
            <a:r>
              <a:rPr lang="en-US" altLang="zh-CN" sz="1400"/>
              <a:t> (a graph query language!)</a:t>
            </a:r>
          </a:p>
          <a:p>
            <a:r>
              <a:rPr lang="en-US" altLang="zh-CN" sz="1400"/>
              <a:t>HBASE: </a:t>
            </a:r>
            <a:r>
              <a:rPr lang="en-US" altLang="zh-CN" sz="1400">
                <a:hlinkClick r:id="rId6"/>
              </a:rPr>
              <a:t>http://hbase.apache.org/</a:t>
            </a:r>
            <a:r>
              <a:rPr lang="en-US" altLang="zh-CN" sz="1400"/>
              <a:t> </a:t>
            </a:r>
          </a:p>
          <a:p>
            <a:r>
              <a:rPr lang="en-US" altLang="zh-CN" sz="1400" err="1"/>
              <a:t>Perst</a:t>
            </a:r>
            <a:r>
              <a:rPr lang="en-US" altLang="zh-CN" sz="1400"/>
              <a:t>: </a:t>
            </a:r>
            <a:r>
              <a:rPr lang="en-US" altLang="zh-CN" sz="1400">
                <a:hlinkClick r:id="rId7"/>
              </a:rPr>
              <a:t>http://www.mcobject.com/perst/</a:t>
            </a:r>
            <a:r>
              <a:rPr lang="en-US" altLang="zh-CN" sz="1400"/>
              <a:t> </a:t>
            </a:r>
          </a:p>
          <a:p>
            <a:r>
              <a:rPr lang="en-US" altLang="zh-CN" sz="1400" err="1"/>
              <a:t>HyperGraphDB</a:t>
            </a:r>
            <a:r>
              <a:rPr lang="en-US" altLang="zh-CN" sz="1400"/>
              <a:t>: </a:t>
            </a:r>
            <a:r>
              <a:rPr lang="en-US" altLang="zh-CN" sz="1400">
                <a:hlinkClick r:id="rId8"/>
              </a:rPr>
              <a:t>http://www.kobrix.com/hgdb.jsp</a:t>
            </a:r>
            <a:r>
              <a:rPr lang="en-US" altLang="zh-CN" sz="1400"/>
              <a:t> </a:t>
            </a:r>
          </a:p>
          <a:p>
            <a:r>
              <a:rPr lang="en-US" altLang="zh-CN" sz="1400"/>
              <a:t>Cassandra: </a:t>
            </a:r>
            <a:r>
              <a:rPr lang="en-US" altLang="zh-CN" sz="1400">
                <a:hlinkClick r:id="rId9"/>
              </a:rPr>
              <a:t>http://cassandra.apache.org/</a:t>
            </a:r>
            <a:r>
              <a:rPr lang="en-US" altLang="zh-CN" sz="1400"/>
              <a:t> </a:t>
            </a:r>
          </a:p>
          <a:p>
            <a:r>
              <a:rPr lang="en-US" altLang="zh-CN" sz="1400"/>
              <a:t>Voldemort: </a:t>
            </a:r>
            <a:r>
              <a:rPr lang="en-US" altLang="zh-CN" sz="1400">
                <a:hlinkClick r:id="rId10"/>
              </a:rPr>
              <a:t>https://www.project-voldemort.com/voldemort/</a:t>
            </a:r>
            <a:r>
              <a:rPr lang="en-US" altLang="zh-CN" sz="1400"/>
              <a:t> (yes.. It is)</a:t>
            </a:r>
          </a:p>
          <a:p>
            <a:r>
              <a:rPr lang="en-US" altLang="zh-CN" sz="1400" err="1"/>
              <a:t>Terrastore</a:t>
            </a:r>
            <a:r>
              <a:rPr lang="en-US" altLang="zh-CN" sz="1400"/>
              <a:t>: </a:t>
            </a:r>
            <a:r>
              <a:rPr lang="en-US" altLang="zh-CN" sz="1400">
                <a:hlinkClick r:id="rId11"/>
              </a:rPr>
              <a:t>https://code.google.com/archive/p/terrastore/</a:t>
            </a:r>
            <a:endParaRPr lang="en-US" altLang="zh-CN" sz="1400"/>
          </a:p>
          <a:p>
            <a:endParaRPr lang="en-US" altLang="zh-CN" sz="1400"/>
          </a:p>
          <a:p>
            <a:pPr marL="114300" indent="0">
              <a:buNone/>
            </a:pPr>
            <a:endParaRPr lang="en-AU"/>
          </a:p>
        </p:txBody>
      </p:sp>
    </p:spTree>
    <p:extLst>
      <p:ext uri="{BB962C8B-B14F-4D97-AF65-F5344CB8AC3E}">
        <p14:creationId xmlns:p14="http://schemas.microsoft.com/office/powerpoint/2010/main" val="1624762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A9A2-7D0E-1948-91AF-2BED0C11C6A1}"/>
              </a:ext>
            </a:extLst>
          </p:cNvPr>
          <p:cNvSpPr>
            <a:spLocks noGrp="1"/>
          </p:cNvSpPr>
          <p:nvPr>
            <p:ph type="title"/>
          </p:nvPr>
        </p:nvSpPr>
        <p:spPr/>
        <p:txBody>
          <a:bodyPr/>
          <a:lstStyle/>
          <a:p>
            <a:r>
              <a:rPr lang="en-US" altLang="zh-CN">
                <a:solidFill>
                  <a:schemeClr val="bg1"/>
                </a:solidFill>
              </a:rPr>
              <a:t>Relational database - SQL</a:t>
            </a:r>
            <a:endParaRPr lang="en-AU">
              <a:solidFill>
                <a:schemeClr val="bg1"/>
              </a:solidFill>
            </a:endParaRPr>
          </a:p>
        </p:txBody>
      </p:sp>
      <p:sp>
        <p:nvSpPr>
          <p:cNvPr id="3" name="Text Placeholder 2">
            <a:extLst>
              <a:ext uri="{FF2B5EF4-FFF2-40B4-BE49-F238E27FC236}">
                <a16:creationId xmlns:a16="http://schemas.microsoft.com/office/drawing/2014/main" id="{A4DE5085-FA54-4F46-9E2D-244A87DD547B}"/>
              </a:ext>
            </a:extLst>
          </p:cNvPr>
          <p:cNvSpPr>
            <a:spLocks noGrp="1"/>
          </p:cNvSpPr>
          <p:nvPr>
            <p:ph type="body" idx="1"/>
          </p:nvPr>
        </p:nvSpPr>
        <p:spPr/>
        <p:txBody>
          <a:bodyPr/>
          <a:lstStyle/>
          <a:p>
            <a:pPr>
              <a:lnSpc>
                <a:spcPct val="114999"/>
              </a:lnSpc>
              <a:buNone/>
            </a:pPr>
            <a:r>
              <a:rPr lang="en-AU" dirty="0"/>
              <a:t>A database is a collection of logically related data, including metadata.</a:t>
            </a:r>
            <a:endParaRPr lang="en-US" dirty="0"/>
          </a:p>
          <a:p>
            <a:pPr marL="114300" indent="0">
              <a:lnSpc>
                <a:spcPct val="114999"/>
              </a:lnSpc>
              <a:buNone/>
            </a:pPr>
            <a:endParaRPr lang="en-AU" altLang="zh-CN"/>
          </a:p>
          <a:p>
            <a:pPr>
              <a:lnSpc>
                <a:spcPct val="114999"/>
              </a:lnSpc>
              <a:buNone/>
            </a:pPr>
            <a:r>
              <a:rPr lang="en-AU" dirty="0"/>
              <a:t>Metadata is also called the "data that describes the data"</a:t>
            </a:r>
          </a:p>
          <a:p>
            <a:pPr marL="114300" indent="0">
              <a:lnSpc>
                <a:spcPct val="114999"/>
              </a:lnSpc>
              <a:buNone/>
            </a:pPr>
            <a:endParaRPr lang="en-AU" altLang="zh-CN"/>
          </a:p>
          <a:p>
            <a:endParaRPr lang="en-AU" altLang="zh-CN"/>
          </a:p>
          <a:p>
            <a:r>
              <a:rPr lang="en-AU" altLang="zh-CN" dirty="0" err="1"/>
              <a:t>eg</a:t>
            </a:r>
          </a:p>
          <a:p>
            <a:pPr marL="114300" indent="0">
              <a:buNone/>
            </a:pPr>
            <a:r>
              <a:rPr lang="en-AU" altLang="zh-CN" dirty="0"/>
              <a:t>              Data: name, city, birthdate</a:t>
            </a:r>
          </a:p>
          <a:p>
            <a:pPr marL="114300" indent="0">
              <a:buNone/>
            </a:pPr>
            <a:r>
              <a:rPr lang="en-AU" altLang="zh-CN" dirty="0"/>
              <a:t>              Metadata: name - string, length</a:t>
            </a:r>
            <a:endParaRPr lang="en-AU" dirty="0"/>
          </a:p>
        </p:txBody>
      </p:sp>
    </p:spTree>
    <p:extLst>
      <p:ext uri="{BB962C8B-B14F-4D97-AF65-F5344CB8AC3E}">
        <p14:creationId xmlns:p14="http://schemas.microsoft.com/office/powerpoint/2010/main" val="202721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A9A2-7D0E-1948-91AF-2BED0C11C6A1}"/>
              </a:ext>
            </a:extLst>
          </p:cNvPr>
          <p:cNvSpPr>
            <a:spLocks noGrp="1"/>
          </p:cNvSpPr>
          <p:nvPr>
            <p:ph type="title"/>
          </p:nvPr>
        </p:nvSpPr>
        <p:spPr/>
        <p:txBody>
          <a:bodyPr/>
          <a:lstStyle/>
          <a:p>
            <a:r>
              <a:rPr lang="en-US" altLang="zh-CN">
                <a:solidFill>
                  <a:schemeClr val="bg1"/>
                </a:solidFill>
              </a:rPr>
              <a:t>Database Management Systems</a:t>
            </a:r>
            <a:endParaRPr lang="en-AU">
              <a:solidFill>
                <a:schemeClr val="bg1"/>
              </a:solidFill>
            </a:endParaRPr>
          </a:p>
        </p:txBody>
      </p:sp>
      <p:sp>
        <p:nvSpPr>
          <p:cNvPr id="3" name="Text Placeholder 2">
            <a:extLst>
              <a:ext uri="{FF2B5EF4-FFF2-40B4-BE49-F238E27FC236}">
                <a16:creationId xmlns:a16="http://schemas.microsoft.com/office/drawing/2014/main" id="{A4DE5085-FA54-4F46-9E2D-244A87DD547B}"/>
              </a:ext>
            </a:extLst>
          </p:cNvPr>
          <p:cNvSpPr>
            <a:spLocks noGrp="1"/>
          </p:cNvSpPr>
          <p:nvPr>
            <p:ph type="body" idx="1"/>
          </p:nvPr>
        </p:nvSpPr>
        <p:spPr/>
        <p:txBody>
          <a:bodyPr/>
          <a:lstStyle/>
          <a:p>
            <a:pPr marL="114300" indent="0">
              <a:buNone/>
            </a:pPr>
            <a:r>
              <a:rPr lang="en-AU" altLang="zh-CN" dirty="0"/>
              <a:t>A Database Management System, also known as DBMS, is a software system that enables users to create, maintain and query the database. </a:t>
            </a:r>
            <a:endParaRPr lang="en-US"/>
          </a:p>
          <a:p>
            <a:pPr marL="114300" indent="0">
              <a:lnSpc>
                <a:spcPct val="114999"/>
              </a:lnSpc>
              <a:buNone/>
            </a:pPr>
            <a:endParaRPr lang="en-AU" altLang="zh-CN"/>
          </a:p>
          <a:p>
            <a:pPr marL="114300" indent="0">
              <a:lnSpc>
                <a:spcPct val="114999"/>
              </a:lnSpc>
              <a:buNone/>
            </a:pPr>
            <a:r>
              <a:rPr lang="en-AU" altLang="zh-CN" dirty="0"/>
              <a:t>Most DBMSs have facilities that make data access fast, reliable, and secure.</a:t>
            </a:r>
            <a:endParaRPr lang="en-US" dirty="0"/>
          </a:p>
          <a:p>
            <a:pPr>
              <a:lnSpc>
                <a:spcPct val="114999"/>
              </a:lnSpc>
            </a:pPr>
            <a:endParaRPr lang="en-AU" altLang="zh-CN"/>
          </a:p>
          <a:p>
            <a:pPr marL="114300" indent="0">
              <a:buNone/>
            </a:pPr>
            <a:r>
              <a:rPr lang="en-AU" altLang="zh-CN" dirty="0"/>
              <a:t>Example DBMSs are:</a:t>
            </a:r>
          </a:p>
          <a:p>
            <a:endParaRPr lang="en-AU" altLang="zh-CN"/>
          </a:p>
          <a:p>
            <a:pPr marL="285750" indent="-285750"/>
            <a:r>
              <a:rPr lang="en-AU" altLang="zh-CN" dirty="0"/>
              <a:t>Oracle</a:t>
            </a:r>
          </a:p>
          <a:p>
            <a:pPr marL="285750" indent="-285750"/>
            <a:r>
              <a:rPr lang="en-AU" altLang="zh-CN" dirty="0"/>
              <a:t>MS SQL</a:t>
            </a:r>
          </a:p>
          <a:p>
            <a:pPr marL="285750" indent="-285750"/>
            <a:r>
              <a:rPr lang="en-AU" altLang="zh-CN" dirty="0"/>
              <a:t>MySQL</a:t>
            </a:r>
            <a:endParaRPr lang="en-US" altLang="zh-CN" dirty="0"/>
          </a:p>
          <a:p>
            <a:pPr marL="285750" indent="-285750">
              <a:lnSpc>
                <a:spcPct val="114999"/>
              </a:lnSpc>
            </a:pPr>
            <a:r>
              <a:rPr lang="en-AU" altLang="zh-CN" dirty="0"/>
              <a:t>POSTGRESS</a:t>
            </a:r>
          </a:p>
          <a:p>
            <a:pPr marL="114300" indent="0">
              <a:buNone/>
            </a:pPr>
            <a:endParaRPr lang="en-AU"/>
          </a:p>
        </p:txBody>
      </p:sp>
    </p:spTree>
    <p:extLst>
      <p:ext uri="{BB962C8B-B14F-4D97-AF65-F5344CB8AC3E}">
        <p14:creationId xmlns:p14="http://schemas.microsoft.com/office/powerpoint/2010/main" val="2808550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A9A2-7D0E-1948-91AF-2BED0C11C6A1}"/>
              </a:ext>
            </a:extLst>
          </p:cNvPr>
          <p:cNvSpPr>
            <a:spLocks noGrp="1"/>
          </p:cNvSpPr>
          <p:nvPr>
            <p:ph type="title"/>
          </p:nvPr>
        </p:nvSpPr>
        <p:spPr/>
        <p:txBody>
          <a:bodyPr/>
          <a:lstStyle/>
          <a:p>
            <a:r>
              <a:rPr lang="en-US" altLang="zh-CN">
                <a:solidFill>
                  <a:schemeClr val="bg1"/>
                </a:solidFill>
              </a:rPr>
              <a:t>NoSQL Database</a:t>
            </a:r>
            <a:endParaRPr lang="en-AU">
              <a:solidFill>
                <a:schemeClr val="bg1"/>
              </a:solidFill>
            </a:endParaRPr>
          </a:p>
        </p:txBody>
      </p:sp>
      <p:sp>
        <p:nvSpPr>
          <p:cNvPr id="3" name="Text Placeholder 2">
            <a:extLst>
              <a:ext uri="{FF2B5EF4-FFF2-40B4-BE49-F238E27FC236}">
                <a16:creationId xmlns:a16="http://schemas.microsoft.com/office/drawing/2014/main" id="{A4DE5085-FA54-4F46-9E2D-244A87DD547B}"/>
              </a:ext>
            </a:extLst>
          </p:cNvPr>
          <p:cNvSpPr>
            <a:spLocks noGrp="1"/>
          </p:cNvSpPr>
          <p:nvPr>
            <p:ph type="body" idx="1"/>
          </p:nvPr>
        </p:nvSpPr>
        <p:spPr/>
        <p:txBody>
          <a:bodyPr/>
          <a:lstStyle/>
          <a:p>
            <a:pPr marL="0" indent="0">
              <a:lnSpc>
                <a:spcPct val="114999"/>
              </a:lnSpc>
              <a:buNone/>
            </a:pPr>
            <a:r>
              <a:rPr lang="en-AU"/>
              <a:t>NoSQL can mean “not SQL” or “not only SQL.”</a:t>
            </a:r>
            <a:endParaRPr lang="en-US"/>
          </a:p>
          <a:p>
            <a:pPr>
              <a:lnSpc>
                <a:spcPct val="114999"/>
              </a:lnSpc>
              <a:buNone/>
            </a:pPr>
            <a:endParaRPr lang="en-AU"/>
          </a:p>
          <a:p>
            <a:pPr marL="0" indent="0">
              <a:lnSpc>
                <a:spcPct val="114999"/>
              </a:lnSpc>
              <a:buNone/>
            </a:pPr>
            <a:r>
              <a:rPr lang="en-AU"/>
              <a:t>NoSQL is an approach to databases that represents a shift away from traditional relational database management systems (RDBMS) in which tables and data schemas ad designed before the database is built. </a:t>
            </a:r>
          </a:p>
          <a:p>
            <a:pPr marL="0" indent="0">
              <a:lnSpc>
                <a:spcPct val="114999"/>
              </a:lnSpc>
              <a:buNone/>
            </a:pPr>
            <a:endParaRPr lang="en-AU"/>
          </a:p>
          <a:p>
            <a:pPr marL="0" indent="0">
              <a:lnSpc>
                <a:spcPct val="114999"/>
              </a:lnSpc>
              <a:buNone/>
            </a:pPr>
            <a:r>
              <a:rPr lang="en-AU"/>
              <a:t>In contrast, NoSQL databases do not rely on these structures and use more flexible data models.</a:t>
            </a:r>
          </a:p>
          <a:p>
            <a:pPr marL="114300" indent="0">
              <a:lnSpc>
                <a:spcPct val="114999"/>
              </a:lnSpc>
              <a:buNone/>
            </a:pPr>
            <a:endParaRPr lang="en-AU" altLang="zh-CN"/>
          </a:p>
          <a:p>
            <a:pPr marL="114300" indent="0">
              <a:buNone/>
            </a:pPr>
            <a:endParaRPr lang="en-AU"/>
          </a:p>
        </p:txBody>
      </p:sp>
    </p:spTree>
    <p:extLst>
      <p:ext uri="{BB962C8B-B14F-4D97-AF65-F5344CB8AC3E}">
        <p14:creationId xmlns:p14="http://schemas.microsoft.com/office/powerpoint/2010/main" val="3880078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A9A2-7D0E-1948-91AF-2BED0C11C6A1}"/>
              </a:ext>
            </a:extLst>
          </p:cNvPr>
          <p:cNvSpPr>
            <a:spLocks noGrp="1"/>
          </p:cNvSpPr>
          <p:nvPr>
            <p:ph type="title"/>
          </p:nvPr>
        </p:nvSpPr>
        <p:spPr/>
        <p:txBody>
          <a:bodyPr/>
          <a:lstStyle/>
          <a:p>
            <a:r>
              <a:rPr lang="en-US" altLang="zh-CN">
                <a:solidFill>
                  <a:schemeClr val="bg1"/>
                </a:solidFill>
              </a:rPr>
              <a:t>NoSQL Database</a:t>
            </a:r>
            <a:endParaRPr lang="en-AU">
              <a:solidFill>
                <a:schemeClr val="bg1"/>
              </a:solidFill>
            </a:endParaRPr>
          </a:p>
        </p:txBody>
      </p:sp>
      <p:sp>
        <p:nvSpPr>
          <p:cNvPr id="3" name="Text Placeholder 2">
            <a:extLst>
              <a:ext uri="{FF2B5EF4-FFF2-40B4-BE49-F238E27FC236}">
                <a16:creationId xmlns:a16="http://schemas.microsoft.com/office/drawing/2014/main" id="{A4DE5085-FA54-4F46-9E2D-244A87DD547B}"/>
              </a:ext>
            </a:extLst>
          </p:cNvPr>
          <p:cNvSpPr>
            <a:spLocks noGrp="1"/>
          </p:cNvSpPr>
          <p:nvPr>
            <p:ph type="body" idx="1"/>
          </p:nvPr>
        </p:nvSpPr>
        <p:spPr/>
        <p:txBody>
          <a:bodyPr/>
          <a:lstStyle/>
          <a:p>
            <a:pPr marL="114300" indent="0">
              <a:lnSpc>
                <a:spcPct val="114999"/>
              </a:lnSpc>
              <a:buNone/>
            </a:pPr>
            <a:r>
              <a:rPr lang="en-AU"/>
              <a:t>RDBMS have increasingly failed to meet the performance, scalability, and flexibility needs that large-scale database clustering in the cloud and web applications require.</a:t>
            </a:r>
            <a:endParaRPr lang="en-US"/>
          </a:p>
          <a:p>
            <a:pPr marL="114300" indent="0">
              <a:lnSpc>
                <a:spcPct val="114999"/>
              </a:lnSpc>
              <a:buNone/>
            </a:pPr>
            <a:endParaRPr lang="en-AU"/>
          </a:p>
          <a:p>
            <a:pPr marL="114300" indent="0">
              <a:lnSpc>
                <a:spcPct val="114999"/>
              </a:lnSpc>
              <a:buNone/>
            </a:pPr>
            <a:r>
              <a:rPr lang="en-AU"/>
              <a:t>NoSQL is particularly useful for storing unstructured data. Common types of unstructured data include: user and session data; chat, messaging, and log data; time series data such as IoT and device data; and large objects such as video and images.</a:t>
            </a:r>
          </a:p>
          <a:p>
            <a:pPr marL="114300" indent="0">
              <a:lnSpc>
                <a:spcPct val="114999"/>
              </a:lnSpc>
              <a:buNone/>
            </a:pPr>
            <a:endParaRPr lang="en-AU"/>
          </a:p>
          <a:p>
            <a:pPr marL="114300" indent="0">
              <a:lnSpc>
                <a:spcPct val="114999"/>
              </a:lnSpc>
              <a:buNone/>
            </a:pPr>
            <a:r>
              <a:rPr lang="en-AU"/>
              <a:t>A NoSQL database is not appropriate for high grade data consistency applications where a more traditional RDMS would be a better choice.</a:t>
            </a:r>
          </a:p>
          <a:p>
            <a:pPr marL="114300" indent="0">
              <a:lnSpc>
                <a:spcPct val="114999"/>
              </a:lnSpc>
              <a:buNone/>
            </a:pPr>
            <a:endParaRPr lang="en-AU" altLang="zh-CN"/>
          </a:p>
          <a:p>
            <a:pPr marL="114300" indent="0">
              <a:buNone/>
            </a:pPr>
            <a:endParaRPr lang="en-AU"/>
          </a:p>
        </p:txBody>
      </p:sp>
    </p:spTree>
    <p:extLst>
      <p:ext uri="{BB962C8B-B14F-4D97-AF65-F5344CB8AC3E}">
        <p14:creationId xmlns:p14="http://schemas.microsoft.com/office/powerpoint/2010/main" val="61118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A9A2-7D0E-1948-91AF-2BED0C11C6A1}"/>
              </a:ext>
            </a:extLst>
          </p:cNvPr>
          <p:cNvSpPr>
            <a:spLocks noGrp="1"/>
          </p:cNvSpPr>
          <p:nvPr>
            <p:ph type="title"/>
          </p:nvPr>
        </p:nvSpPr>
        <p:spPr/>
        <p:txBody>
          <a:bodyPr/>
          <a:lstStyle/>
          <a:p>
            <a:r>
              <a:rPr lang="en-US" altLang="zh-CN">
                <a:solidFill>
                  <a:schemeClr val="bg1"/>
                </a:solidFill>
              </a:rPr>
              <a:t>Types of NoSQL Databases</a:t>
            </a:r>
            <a:endParaRPr lang="en-AU">
              <a:solidFill>
                <a:schemeClr val="bg1"/>
              </a:solidFill>
            </a:endParaRPr>
          </a:p>
        </p:txBody>
      </p:sp>
      <p:sp>
        <p:nvSpPr>
          <p:cNvPr id="3" name="Text Placeholder 2">
            <a:extLst>
              <a:ext uri="{FF2B5EF4-FFF2-40B4-BE49-F238E27FC236}">
                <a16:creationId xmlns:a16="http://schemas.microsoft.com/office/drawing/2014/main" id="{A4DE5085-FA54-4F46-9E2D-244A87DD547B}"/>
              </a:ext>
            </a:extLst>
          </p:cNvPr>
          <p:cNvSpPr>
            <a:spLocks noGrp="1"/>
          </p:cNvSpPr>
          <p:nvPr>
            <p:ph type="body" idx="1"/>
          </p:nvPr>
        </p:nvSpPr>
        <p:spPr>
          <a:xfrm>
            <a:off x="400500" y="783115"/>
            <a:ext cx="8222100" cy="3712800"/>
          </a:xfrm>
        </p:spPr>
        <p:txBody>
          <a:bodyPr/>
          <a:lstStyle/>
          <a:p>
            <a:pPr marL="114300" indent="0">
              <a:buNone/>
            </a:pPr>
            <a:r>
              <a:rPr lang="en-AU" altLang="zh-CN"/>
              <a:t>Several different varieties of NoSQL databases have been created to support specific needs and use cases. These fall into four main categories:</a:t>
            </a:r>
          </a:p>
          <a:p>
            <a:endParaRPr lang="en-AU" altLang="zh-CN"/>
          </a:p>
          <a:p>
            <a:pPr marL="114300" indent="0">
              <a:buNone/>
            </a:pPr>
            <a:r>
              <a:rPr lang="en-AU" altLang="zh-CN" b="1"/>
              <a:t>Key-value data stores: </a:t>
            </a:r>
          </a:p>
          <a:p>
            <a:r>
              <a:rPr lang="en-AU" altLang="zh-CN" sz="1600"/>
              <a:t>Key-value NoSQL databases emphasize simplicity and are very useful in accelerating an application to support high-speed read and write processing of non-transactional data. </a:t>
            </a:r>
          </a:p>
          <a:p>
            <a:r>
              <a:rPr lang="en-AU" altLang="zh-CN" sz="1600"/>
              <a:t>Stored values can be any type of binary object (text, video, JSON document, etc.) and are accessed via a key. The application has complete control over what is stored in the value, making this the most flexible NoSQL model. </a:t>
            </a:r>
          </a:p>
          <a:p>
            <a:r>
              <a:rPr lang="en-AU" altLang="zh-CN" sz="1600"/>
              <a:t>Data is partitioned </a:t>
            </a:r>
            <a:r>
              <a:rPr lang="en-AU" altLang="zh-CN" sz="1600" i="1"/>
              <a:t>and replicated </a:t>
            </a:r>
            <a:r>
              <a:rPr lang="en-AU" altLang="zh-CN" sz="1600"/>
              <a:t>across a cluster to get scalability and availability. For this reason, key value stores often do not support transactions. However, they are highly effective at scaling applications that deal with high-velocity, non-transactional data.</a:t>
            </a:r>
          </a:p>
          <a:p>
            <a:pPr marL="114300" indent="0">
              <a:buNone/>
            </a:pPr>
            <a:endParaRPr lang="en-AU"/>
          </a:p>
        </p:txBody>
      </p:sp>
    </p:spTree>
    <p:extLst>
      <p:ext uri="{BB962C8B-B14F-4D97-AF65-F5344CB8AC3E}">
        <p14:creationId xmlns:p14="http://schemas.microsoft.com/office/powerpoint/2010/main" val="809855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A027A-AE9C-4009-84A7-AF089131D0F0}"/>
              </a:ext>
            </a:extLst>
          </p:cNvPr>
          <p:cNvSpPr>
            <a:spLocks noGrp="1"/>
          </p:cNvSpPr>
          <p:nvPr>
            <p:ph type="title"/>
          </p:nvPr>
        </p:nvSpPr>
        <p:spPr/>
        <p:txBody>
          <a:bodyPr/>
          <a:lstStyle/>
          <a:p>
            <a:r>
              <a:rPr lang="en-US" dirty="0"/>
              <a:t>Transactional Data</a:t>
            </a:r>
          </a:p>
        </p:txBody>
      </p:sp>
      <p:sp>
        <p:nvSpPr>
          <p:cNvPr id="3" name="Text Placeholder 2">
            <a:extLst>
              <a:ext uri="{FF2B5EF4-FFF2-40B4-BE49-F238E27FC236}">
                <a16:creationId xmlns:a16="http://schemas.microsoft.com/office/drawing/2014/main" id="{23588BC8-884F-4F5F-8754-41660A863341}"/>
              </a:ext>
            </a:extLst>
          </p:cNvPr>
          <p:cNvSpPr>
            <a:spLocks noGrp="1"/>
          </p:cNvSpPr>
          <p:nvPr>
            <p:ph type="body" idx="1"/>
          </p:nvPr>
        </p:nvSpPr>
        <p:spPr/>
        <p:txBody>
          <a:bodyPr/>
          <a:lstStyle/>
          <a:p>
            <a:r>
              <a:rPr lang="en-US" dirty="0"/>
              <a:t>A transactional database support the rolling back of transactions on the data stores if they were not completed successfully.</a:t>
            </a:r>
          </a:p>
          <a:p>
            <a:pPr>
              <a:lnSpc>
                <a:spcPct val="114999"/>
              </a:lnSpc>
            </a:pPr>
            <a:r>
              <a:rPr lang="en-US" dirty="0"/>
              <a:t>A transaction can consists of many data manipulation queries or statements.</a:t>
            </a:r>
          </a:p>
          <a:p>
            <a:pPr>
              <a:lnSpc>
                <a:spcPct val="114999"/>
              </a:lnSpc>
            </a:pPr>
            <a:r>
              <a:rPr lang="en-US" dirty="0"/>
              <a:t>The DBMS ensures that each transaction occurs separately from other transactions to ensure the consistency of the data in the database.</a:t>
            </a:r>
          </a:p>
          <a:p>
            <a:pPr>
              <a:lnSpc>
                <a:spcPct val="114999"/>
              </a:lnSpc>
            </a:pPr>
            <a:endParaRPr lang="en-US" dirty="0"/>
          </a:p>
        </p:txBody>
      </p:sp>
    </p:spTree>
    <p:extLst>
      <p:ext uri="{BB962C8B-B14F-4D97-AF65-F5344CB8AC3E}">
        <p14:creationId xmlns:p14="http://schemas.microsoft.com/office/powerpoint/2010/main" val="166899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A9A2-7D0E-1948-91AF-2BED0C11C6A1}"/>
              </a:ext>
            </a:extLst>
          </p:cNvPr>
          <p:cNvSpPr>
            <a:spLocks noGrp="1"/>
          </p:cNvSpPr>
          <p:nvPr>
            <p:ph type="title"/>
          </p:nvPr>
        </p:nvSpPr>
        <p:spPr/>
        <p:txBody>
          <a:bodyPr/>
          <a:lstStyle/>
          <a:p>
            <a:r>
              <a:rPr lang="en-US" altLang="zh-CN">
                <a:solidFill>
                  <a:schemeClr val="bg1"/>
                </a:solidFill>
              </a:rPr>
              <a:t>Types of NoSQL Databases</a:t>
            </a:r>
            <a:endParaRPr lang="en-AU">
              <a:solidFill>
                <a:schemeClr val="bg1"/>
              </a:solidFill>
            </a:endParaRPr>
          </a:p>
        </p:txBody>
      </p:sp>
      <p:sp>
        <p:nvSpPr>
          <p:cNvPr id="3" name="Text Placeholder 2">
            <a:extLst>
              <a:ext uri="{FF2B5EF4-FFF2-40B4-BE49-F238E27FC236}">
                <a16:creationId xmlns:a16="http://schemas.microsoft.com/office/drawing/2014/main" id="{A4DE5085-FA54-4F46-9E2D-244A87DD547B}"/>
              </a:ext>
            </a:extLst>
          </p:cNvPr>
          <p:cNvSpPr>
            <a:spLocks noGrp="1"/>
          </p:cNvSpPr>
          <p:nvPr>
            <p:ph type="body" idx="1"/>
          </p:nvPr>
        </p:nvSpPr>
        <p:spPr>
          <a:xfrm>
            <a:off x="400500" y="783115"/>
            <a:ext cx="8222100" cy="3712800"/>
          </a:xfrm>
        </p:spPr>
        <p:txBody>
          <a:bodyPr/>
          <a:lstStyle/>
          <a:p>
            <a:pPr marL="114300" indent="0">
              <a:buNone/>
            </a:pPr>
            <a:r>
              <a:rPr lang="en-AU" altLang="zh-CN" b="1" dirty="0"/>
              <a:t>Document stores: </a:t>
            </a:r>
            <a:endParaRPr lang="en-US" dirty="0"/>
          </a:p>
          <a:p>
            <a:pPr marL="114300" indent="0">
              <a:lnSpc>
                <a:spcPct val="114999"/>
              </a:lnSpc>
              <a:buNone/>
            </a:pPr>
            <a:endParaRPr lang="en-AU" altLang="zh-CN" b="1" dirty="0"/>
          </a:p>
          <a:p>
            <a:pPr marL="114300" indent="0">
              <a:lnSpc>
                <a:spcPct val="114999"/>
              </a:lnSpc>
              <a:buNone/>
            </a:pPr>
            <a:r>
              <a:rPr lang="en-AU" altLang="zh-CN" dirty="0"/>
              <a:t>Document databases typically store self-describing JSON, XML, and BSON documents. They are similar to key-value stores, but in this case, a value is a single document that stores all data related to a specific key. Popular fields in the document can be indexed to provide fast retrieval without knowing the key. Each document can have the same or a different structure.</a:t>
            </a:r>
            <a:endParaRPr lang="en-AU" dirty="0"/>
          </a:p>
          <a:p>
            <a:pPr marL="114300" indent="0">
              <a:buNone/>
            </a:pPr>
            <a:endParaRPr lang="en-AU" altLang="zh-CN"/>
          </a:p>
          <a:p>
            <a:pPr marL="114300" indent="0">
              <a:buNone/>
            </a:pPr>
            <a:r>
              <a:rPr lang="en-AU" altLang="zh-CN" b="1" dirty="0"/>
              <a:t>Graph stores: </a:t>
            </a:r>
          </a:p>
          <a:p>
            <a:pPr marL="114300" indent="0">
              <a:lnSpc>
                <a:spcPct val="114999"/>
              </a:lnSpc>
              <a:buNone/>
            </a:pPr>
            <a:endParaRPr lang="en-AU" altLang="zh-CN" b="1" dirty="0"/>
          </a:p>
          <a:p>
            <a:pPr marL="114300" indent="0">
              <a:lnSpc>
                <a:spcPct val="114999"/>
              </a:lnSpc>
              <a:buNone/>
            </a:pPr>
            <a:r>
              <a:rPr lang="en-AU" altLang="zh-CN" dirty="0"/>
              <a:t>A graph database uses graph structures to store, map, and query relationships. They provide index-free adjacency, so that adjacent elements are linked together without using an index.</a:t>
            </a:r>
            <a:endParaRPr lang="en-AU" dirty="0"/>
          </a:p>
          <a:p>
            <a:pPr marL="114300" indent="0">
              <a:buNone/>
            </a:pPr>
            <a:endParaRPr lang="en-AU"/>
          </a:p>
        </p:txBody>
      </p:sp>
    </p:spTree>
    <p:extLst>
      <p:ext uri="{BB962C8B-B14F-4D97-AF65-F5344CB8AC3E}">
        <p14:creationId xmlns:p14="http://schemas.microsoft.com/office/powerpoint/2010/main" val="1973377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A9A2-7D0E-1948-91AF-2BED0C11C6A1}"/>
              </a:ext>
            </a:extLst>
          </p:cNvPr>
          <p:cNvSpPr>
            <a:spLocks noGrp="1"/>
          </p:cNvSpPr>
          <p:nvPr>
            <p:ph type="title"/>
          </p:nvPr>
        </p:nvSpPr>
        <p:spPr/>
        <p:txBody>
          <a:bodyPr/>
          <a:lstStyle/>
          <a:p>
            <a:r>
              <a:rPr lang="en-US" altLang="zh-CN">
                <a:solidFill>
                  <a:schemeClr val="bg1"/>
                </a:solidFill>
              </a:rPr>
              <a:t>Types of NoSQL Databases</a:t>
            </a:r>
            <a:endParaRPr lang="en-AU">
              <a:solidFill>
                <a:schemeClr val="bg1"/>
              </a:solidFill>
            </a:endParaRPr>
          </a:p>
        </p:txBody>
      </p:sp>
      <p:sp>
        <p:nvSpPr>
          <p:cNvPr id="3" name="Text Placeholder 2">
            <a:extLst>
              <a:ext uri="{FF2B5EF4-FFF2-40B4-BE49-F238E27FC236}">
                <a16:creationId xmlns:a16="http://schemas.microsoft.com/office/drawing/2014/main" id="{A4DE5085-FA54-4F46-9E2D-244A87DD547B}"/>
              </a:ext>
            </a:extLst>
          </p:cNvPr>
          <p:cNvSpPr>
            <a:spLocks noGrp="1"/>
          </p:cNvSpPr>
          <p:nvPr>
            <p:ph type="body" idx="1"/>
          </p:nvPr>
        </p:nvSpPr>
        <p:spPr>
          <a:xfrm>
            <a:off x="400500" y="783115"/>
            <a:ext cx="8222100" cy="3712800"/>
          </a:xfrm>
        </p:spPr>
        <p:txBody>
          <a:bodyPr/>
          <a:lstStyle/>
          <a:p>
            <a:pPr marL="114300" indent="0">
              <a:buNone/>
            </a:pPr>
            <a:r>
              <a:rPr lang="en-AU" altLang="zh-CN" b="1" dirty="0"/>
              <a:t>Wide-column stores: </a:t>
            </a:r>
            <a:endParaRPr lang="en-US" dirty="0"/>
          </a:p>
          <a:p>
            <a:pPr marL="114300" indent="0">
              <a:lnSpc>
                <a:spcPct val="114999"/>
              </a:lnSpc>
              <a:buNone/>
            </a:pPr>
            <a:endParaRPr lang="en-AU" altLang="zh-CN" dirty="0"/>
          </a:p>
          <a:p>
            <a:pPr marL="114300" indent="0">
              <a:lnSpc>
                <a:spcPct val="114999"/>
              </a:lnSpc>
              <a:buNone/>
            </a:pPr>
            <a:r>
              <a:rPr lang="en-AU" altLang="zh-CN" sz="1600" dirty="0"/>
              <a:t>Wide-column NoSQL databases store data in tables with rows and columns similar to RDBMS, but names and formats of columns can vary from row to row across the table. Wide-column databases group columns of related data together. A query can retrieve related data in a single operation because only the columns associated with the query are retrieved. In an RDBMS, the data would be in different rows stored in different places on disk, requiring multiple disk operations for retrieval.</a:t>
            </a:r>
            <a:endParaRPr lang="en-US" sz="1600"/>
          </a:p>
          <a:p>
            <a:pPr marL="114300" indent="0">
              <a:buNone/>
            </a:pPr>
            <a:endParaRPr lang="en-US" altLang="zh-CN"/>
          </a:p>
          <a:p>
            <a:pPr marL="114300" indent="0">
              <a:buNone/>
            </a:pPr>
            <a:r>
              <a:rPr lang="en-AU" altLang="zh-CN" b="1" dirty="0"/>
              <a:t>Multi-modal databases: </a:t>
            </a:r>
            <a:endParaRPr lang="en-US" altLang="zh-CN" dirty="0"/>
          </a:p>
          <a:p>
            <a:pPr marL="114300" indent="0">
              <a:lnSpc>
                <a:spcPct val="114999"/>
              </a:lnSpc>
              <a:buNone/>
            </a:pPr>
            <a:endParaRPr lang="en-AU" altLang="zh-CN" dirty="0"/>
          </a:p>
          <a:p>
            <a:pPr marL="114300" indent="0">
              <a:lnSpc>
                <a:spcPct val="114999"/>
              </a:lnSpc>
              <a:buNone/>
            </a:pPr>
            <a:r>
              <a:rPr lang="en-AU" altLang="zh-CN" sz="1600" dirty="0"/>
              <a:t>leverage some combination of the four types described above and therefore can support a wider range of applications.</a:t>
            </a:r>
            <a:endParaRPr lang="en-US" altLang="zh-CN" sz="1600"/>
          </a:p>
          <a:p>
            <a:pPr marL="114300" indent="0">
              <a:buNone/>
            </a:pPr>
            <a:endParaRPr lang="en-AU"/>
          </a:p>
        </p:txBody>
      </p:sp>
    </p:spTree>
    <p:extLst>
      <p:ext uri="{BB962C8B-B14F-4D97-AF65-F5344CB8AC3E}">
        <p14:creationId xmlns:p14="http://schemas.microsoft.com/office/powerpoint/2010/main" val="2004729789"/>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F8A6E5EAEDE224B836CCAB704F72294" ma:contentTypeVersion="5" ma:contentTypeDescription="Create a new document." ma:contentTypeScope="" ma:versionID="f6e965745ff55db59bc571f4e9f251f8">
  <xsd:schema xmlns:xsd="http://www.w3.org/2001/XMLSchema" xmlns:xs="http://www.w3.org/2001/XMLSchema" xmlns:p="http://schemas.microsoft.com/office/2006/metadata/properties" xmlns:ns2="30a25961-9bff-4aee-b49a-ffa08e4b240f" xmlns:ns3="e9ff6b31-2d37-44ea-8bb4-862baf53b3cc" targetNamespace="http://schemas.microsoft.com/office/2006/metadata/properties" ma:root="true" ma:fieldsID="2e111c2c72aed25555cbfcd5d191423d" ns2:_="" ns3:_="">
    <xsd:import namespace="30a25961-9bff-4aee-b49a-ffa08e4b240f"/>
    <xsd:import namespace="e9ff6b31-2d37-44ea-8bb4-862baf53b3c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a25961-9bff-4aee-b49a-ffa08e4b24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9ff6b31-2d37-44ea-8bb4-862baf53b3c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5AA6C18-BBEA-4C3E-9D83-EB148F08CE2E}">
  <ds:schemaRefs>
    <ds:schemaRef ds:uri="http://schemas.microsoft.com/sharepoint/v3/contenttype/forms"/>
  </ds:schemaRefs>
</ds:datastoreItem>
</file>

<file path=customXml/itemProps2.xml><?xml version="1.0" encoding="utf-8"?>
<ds:datastoreItem xmlns:ds="http://schemas.openxmlformats.org/officeDocument/2006/customXml" ds:itemID="{A017E682-E539-46D3-8316-6E6EB98C3CEC}">
  <ds:schemaRefs>
    <ds:schemaRef ds:uri="30a25961-9bff-4aee-b49a-ffa08e4b240f"/>
    <ds:schemaRef ds:uri="e9ff6b31-2d37-44ea-8bb4-862baf53b3c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7AE3D8D-E1EB-4C62-A60D-86675A781E62}">
  <ds:schemaRefs>
    <ds:schemaRef ds:uri="30a25961-9bff-4aee-b49a-ffa08e4b240f"/>
    <ds:schemaRef ds:uri="e9ff6b31-2d37-44ea-8bb4-862baf53b3c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14</Slides>
  <Notes>2</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Material</vt:lpstr>
      <vt:lpstr>NoSQL Data Storage</vt:lpstr>
      <vt:lpstr>Relational database - SQL</vt:lpstr>
      <vt:lpstr>Database Management Systems</vt:lpstr>
      <vt:lpstr>NoSQL Database</vt:lpstr>
      <vt:lpstr>NoSQL Database</vt:lpstr>
      <vt:lpstr>Types of NoSQL Databases</vt:lpstr>
      <vt:lpstr>Transactional Data</vt:lpstr>
      <vt:lpstr>Types of NoSQL Databases</vt:lpstr>
      <vt:lpstr>Types of NoSQL Databases</vt:lpstr>
      <vt:lpstr>Benefits of NoSQL</vt:lpstr>
      <vt:lpstr>Benefits of NoSQL</vt:lpstr>
      <vt:lpstr>Benefits of NoSQL</vt:lpstr>
      <vt:lpstr>NoSQL database variety</vt:lpstr>
      <vt:lpstr>NoSQL database variety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Reactive Programming</dc:title>
  <cp:revision>48</cp:revision>
  <dcterms:modified xsi:type="dcterms:W3CDTF">2019-08-15T23:29:40Z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0x0101001F8A6E5EAEDE224B836CCAB704F72294</vt:lpwstr>
  </property>
  <property fmtid="{D5CDD505-2E9C-101B-9397-08002B2CF9AE}" pid="3" name="AuthorIds_UIVersion_5120">
    <vt:lpwstr>6</vt:lpwstr>
  </property>
  <property fmtid="{D5CDD505-2E9C-101B-9397-08002B2CF9AE}" pid="4" name="AuthorIds_UIVersion_2048">
    <vt:lpwstr>6</vt:lpwstr>
  </property>
</Properties>
</file>