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61" r:id="rId3"/>
    <p:sldId id="267" r:id="rId4"/>
    <p:sldId id="268" r:id="rId5"/>
    <p:sldId id="269" r:id="rId6"/>
    <p:sldId id="270" r:id="rId7"/>
    <p:sldId id="271" r:id="rId8"/>
    <p:sldId id="272" r:id="rId9"/>
    <p:sldId id="273" r:id="rId10"/>
    <p:sldId id="274" r:id="rId11"/>
  </p:sldIdLst>
  <p:sldSz cx="9144000" cy="5143500" type="screen16x9"/>
  <p:notesSz cx="6858000" cy="9144000"/>
  <p:embeddedFontLst>
    <p:embeddedFont>
      <p:font typeface="Roboto" panose="020B060402020202020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09"/>
    <p:restoredTop sz="85047" autoAdjust="0"/>
  </p:normalViewPr>
  <p:slideViewPr>
    <p:cSldViewPr snapToGrid="0" snapToObjects="1">
      <p:cViewPr varScale="1">
        <p:scale>
          <a:sx n="112" d="100"/>
          <a:sy n="112" d="100"/>
        </p:scale>
        <p:origin x="110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ile Su" userId="S::k.su@griffith.edu.au::1636eb44-51af-46aa-b91c-16ad8b70fe25" providerId="AD" clId="Web-{A16BAAD3-9829-A32B-3333-B28AA624EC8D}"/>
    <pc:docChg chg="modSld">
      <pc:chgData name="Kaile Su" userId="S::k.su@griffith.edu.au::1636eb44-51af-46aa-b91c-16ad8b70fe25" providerId="AD" clId="Web-{A16BAAD3-9829-A32B-3333-B28AA624EC8D}" dt="2019-06-07T11:41:01.784" v="4" actId="20577"/>
      <pc:docMkLst>
        <pc:docMk/>
      </pc:docMkLst>
      <pc:sldChg chg="modSp">
        <pc:chgData name="Kaile Su" userId="S::k.su@griffith.edu.au::1636eb44-51af-46aa-b91c-16ad8b70fe25" providerId="AD" clId="Web-{A16BAAD3-9829-A32B-3333-B28AA624EC8D}" dt="2019-06-07T11:41:01.784" v="4" actId="20577"/>
        <pc:sldMkLst>
          <pc:docMk/>
          <pc:sldMk cId="1585934978" sldId="269"/>
        </pc:sldMkLst>
        <pc:spChg chg="mod">
          <ac:chgData name="Kaile Su" userId="S::k.su@griffith.edu.au::1636eb44-51af-46aa-b91c-16ad8b70fe25" providerId="AD" clId="Web-{A16BAAD3-9829-A32B-3333-B28AA624EC8D}" dt="2019-06-07T11:41:01.784" v="4" actId="20577"/>
          <ac:spMkLst>
            <pc:docMk/>
            <pc:sldMk cId="1585934978" sldId="269"/>
            <ac:spMk id="3" creationId="{4F2A9DBF-422E-410E-B1E7-19C705D24431}"/>
          </ac:spMkLst>
        </pc:spChg>
      </pc:sldChg>
    </pc:docChg>
  </pc:docChgLst>
  <pc:docChgLst>
    <pc:chgData name="Allan Browning" userId="S::a.browning@griffith.edu.au::361db90e-b631-48a3-b9ec-50a48aed1fdf" providerId="AD" clId="Web-{181FBF60-2CE2-CBA0-1376-BE63B1D39D7C}"/>
    <pc:docChg chg="modSld">
      <pc:chgData name="Allan Browning" userId="S::a.browning@griffith.edu.au::361db90e-b631-48a3-b9ec-50a48aed1fdf" providerId="AD" clId="Web-{181FBF60-2CE2-CBA0-1376-BE63B1D39D7C}" dt="2019-06-12T07:02:34.875" v="234" actId="20577"/>
      <pc:docMkLst>
        <pc:docMk/>
      </pc:docMkLst>
      <pc:sldChg chg="modSp">
        <pc:chgData name="Allan Browning" userId="S::a.browning@griffith.edu.au::361db90e-b631-48a3-b9ec-50a48aed1fdf" providerId="AD" clId="Web-{181FBF60-2CE2-CBA0-1376-BE63B1D39D7C}" dt="2019-06-12T06:53:10.138" v="3" actId="20577"/>
        <pc:sldMkLst>
          <pc:docMk/>
          <pc:sldMk cId="2519808721" sldId="261"/>
        </pc:sldMkLst>
        <pc:spChg chg="mod">
          <ac:chgData name="Allan Browning" userId="S::a.browning@griffith.edu.au::361db90e-b631-48a3-b9ec-50a48aed1fdf" providerId="AD" clId="Web-{181FBF60-2CE2-CBA0-1376-BE63B1D39D7C}" dt="2019-06-12T06:53:10.138" v="3" actId="20577"/>
          <ac:spMkLst>
            <pc:docMk/>
            <pc:sldMk cId="2519808721" sldId="261"/>
            <ac:spMk id="3" creationId="{205F75EC-EF1F-4515-9FFE-2C0993F348A3}"/>
          </ac:spMkLst>
        </pc:spChg>
      </pc:sldChg>
      <pc:sldChg chg="modSp">
        <pc:chgData name="Allan Browning" userId="S::a.browning@griffith.edu.au::361db90e-b631-48a3-b9ec-50a48aed1fdf" providerId="AD" clId="Web-{181FBF60-2CE2-CBA0-1376-BE63B1D39D7C}" dt="2019-06-12T06:55:07.404" v="39" actId="20577"/>
        <pc:sldMkLst>
          <pc:docMk/>
          <pc:sldMk cId="1585934978" sldId="269"/>
        </pc:sldMkLst>
        <pc:spChg chg="mod">
          <ac:chgData name="Allan Browning" userId="S::a.browning@griffith.edu.au::361db90e-b631-48a3-b9ec-50a48aed1fdf" providerId="AD" clId="Web-{181FBF60-2CE2-CBA0-1376-BE63B1D39D7C}" dt="2019-06-12T06:55:07.404" v="39" actId="20577"/>
          <ac:spMkLst>
            <pc:docMk/>
            <pc:sldMk cId="1585934978" sldId="269"/>
            <ac:spMk id="3" creationId="{4F2A9DBF-422E-410E-B1E7-19C705D24431}"/>
          </ac:spMkLst>
        </pc:spChg>
      </pc:sldChg>
      <pc:sldChg chg="modSp">
        <pc:chgData name="Allan Browning" userId="S::a.browning@griffith.edu.au::361db90e-b631-48a3-b9ec-50a48aed1fdf" providerId="AD" clId="Web-{181FBF60-2CE2-CBA0-1376-BE63B1D39D7C}" dt="2019-06-12T06:57:08.858" v="54" actId="20577"/>
        <pc:sldMkLst>
          <pc:docMk/>
          <pc:sldMk cId="3346378674" sldId="271"/>
        </pc:sldMkLst>
        <pc:spChg chg="mod">
          <ac:chgData name="Allan Browning" userId="S::a.browning@griffith.edu.au::361db90e-b631-48a3-b9ec-50a48aed1fdf" providerId="AD" clId="Web-{181FBF60-2CE2-CBA0-1376-BE63B1D39D7C}" dt="2019-06-12T06:57:08.858" v="54" actId="20577"/>
          <ac:spMkLst>
            <pc:docMk/>
            <pc:sldMk cId="3346378674" sldId="271"/>
            <ac:spMk id="3" creationId="{D764BEF5-77B1-4C58-991B-8EADE10A00FD}"/>
          </ac:spMkLst>
        </pc:spChg>
      </pc:sldChg>
      <pc:sldChg chg="modSp">
        <pc:chgData name="Allan Browning" userId="S::a.browning@griffith.edu.au::361db90e-b631-48a3-b9ec-50a48aed1fdf" providerId="AD" clId="Web-{181FBF60-2CE2-CBA0-1376-BE63B1D39D7C}" dt="2019-06-12T06:59:42.218" v="117" actId="20577"/>
        <pc:sldMkLst>
          <pc:docMk/>
          <pc:sldMk cId="2472836588" sldId="272"/>
        </pc:sldMkLst>
        <pc:spChg chg="mod">
          <ac:chgData name="Allan Browning" userId="S::a.browning@griffith.edu.au::361db90e-b631-48a3-b9ec-50a48aed1fdf" providerId="AD" clId="Web-{181FBF60-2CE2-CBA0-1376-BE63B1D39D7C}" dt="2019-06-12T06:59:42.218" v="117" actId="20577"/>
          <ac:spMkLst>
            <pc:docMk/>
            <pc:sldMk cId="2472836588" sldId="272"/>
            <ac:spMk id="3" creationId="{D764BEF5-77B1-4C58-991B-8EADE10A00FD}"/>
          </ac:spMkLst>
        </pc:spChg>
      </pc:sldChg>
      <pc:sldChg chg="modSp">
        <pc:chgData name="Allan Browning" userId="S::a.browning@griffith.edu.au::361db90e-b631-48a3-b9ec-50a48aed1fdf" providerId="AD" clId="Web-{181FBF60-2CE2-CBA0-1376-BE63B1D39D7C}" dt="2019-06-12T07:00:51.156" v="160" actId="1076"/>
        <pc:sldMkLst>
          <pc:docMk/>
          <pc:sldMk cId="113683344" sldId="273"/>
        </pc:sldMkLst>
        <pc:spChg chg="mod">
          <ac:chgData name="Allan Browning" userId="S::a.browning@griffith.edu.au::361db90e-b631-48a3-b9ec-50a48aed1fdf" providerId="AD" clId="Web-{181FBF60-2CE2-CBA0-1376-BE63B1D39D7C}" dt="2019-06-12T07:00:44.234" v="159" actId="20577"/>
          <ac:spMkLst>
            <pc:docMk/>
            <pc:sldMk cId="113683344" sldId="273"/>
            <ac:spMk id="3" creationId="{D764BEF5-77B1-4C58-991B-8EADE10A00FD}"/>
          </ac:spMkLst>
        </pc:spChg>
        <pc:picChg chg="mod">
          <ac:chgData name="Allan Browning" userId="S::a.browning@griffith.edu.au::361db90e-b631-48a3-b9ec-50a48aed1fdf" providerId="AD" clId="Web-{181FBF60-2CE2-CBA0-1376-BE63B1D39D7C}" dt="2019-06-12T07:00:51.156" v="160" actId="1076"/>
          <ac:picMkLst>
            <pc:docMk/>
            <pc:sldMk cId="113683344" sldId="273"/>
            <ac:picMk id="4" creationId="{7E3CD054-486B-4C3D-B7E3-B8A2AC184C14}"/>
          </ac:picMkLst>
        </pc:picChg>
      </pc:sldChg>
      <pc:sldChg chg="modSp">
        <pc:chgData name="Allan Browning" userId="S::a.browning@griffith.edu.au::361db90e-b631-48a3-b9ec-50a48aed1fdf" providerId="AD" clId="Web-{181FBF60-2CE2-CBA0-1376-BE63B1D39D7C}" dt="2019-06-12T07:02:34.875" v="234" actId="20577"/>
        <pc:sldMkLst>
          <pc:docMk/>
          <pc:sldMk cId="3971583492" sldId="274"/>
        </pc:sldMkLst>
        <pc:spChg chg="mod">
          <ac:chgData name="Allan Browning" userId="S::a.browning@griffith.edu.au::361db90e-b631-48a3-b9ec-50a48aed1fdf" providerId="AD" clId="Web-{181FBF60-2CE2-CBA0-1376-BE63B1D39D7C}" dt="2019-06-12T07:02:34.875" v="234" actId="20577"/>
          <ac:spMkLst>
            <pc:docMk/>
            <pc:sldMk cId="3971583492" sldId="274"/>
            <ac:spMk id="3" creationId="{C0981219-8C5C-4F9E-9CEE-AF43D3E804D5}"/>
          </ac:spMkLst>
        </pc:spChg>
      </pc:sldChg>
    </pc:docChg>
  </pc:docChgLst>
  <pc:docChgLst>
    <pc:chgData name="Kaile Su" userId="S::k.su@griffith.edu.au::1636eb44-51af-46aa-b91c-16ad8b70fe25" providerId="AD" clId="Web-{E6AC8FEE-DA64-57C5-180C-22E667F1F067}"/>
    <pc:docChg chg="modSld">
      <pc:chgData name="Kaile Su" userId="S::k.su@griffith.edu.au::1636eb44-51af-46aa-b91c-16ad8b70fe25" providerId="AD" clId="Web-{E6AC8FEE-DA64-57C5-180C-22E667F1F067}" dt="2019-06-10T09:43:48.894" v="0" actId="20577"/>
      <pc:docMkLst>
        <pc:docMk/>
      </pc:docMkLst>
      <pc:sldChg chg="modSp">
        <pc:chgData name="Kaile Su" userId="S::k.su@griffith.edu.au::1636eb44-51af-46aa-b91c-16ad8b70fe25" providerId="AD" clId="Web-{E6AC8FEE-DA64-57C5-180C-22E667F1F067}" dt="2019-06-10T09:43:48.894" v="0" actId="20577"/>
        <pc:sldMkLst>
          <pc:docMk/>
          <pc:sldMk cId="3971583492" sldId="274"/>
        </pc:sldMkLst>
        <pc:spChg chg="mod">
          <ac:chgData name="Kaile Su" userId="S::k.su@griffith.edu.au::1636eb44-51af-46aa-b91c-16ad8b70fe25" providerId="AD" clId="Web-{E6AC8FEE-DA64-57C5-180C-22E667F1F067}" dt="2019-06-10T09:43:48.894" v="0" actId="20577"/>
          <ac:spMkLst>
            <pc:docMk/>
            <pc:sldMk cId="3971583492" sldId="274"/>
            <ac:spMk id="3" creationId="{C0981219-8C5C-4F9E-9CEE-AF43D3E804D5}"/>
          </ac:spMkLst>
        </pc:spChg>
      </pc:sldChg>
    </pc:docChg>
  </pc:docChgLst>
  <pc:docChgLst>
    <pc:chgData name="Kaile Su" userId="S::k.su@griffith.edu.au::1636eb44-51af-46aa-b91c-16ad8b70fe25" providerId="AD" clId="Web-{96615FFA-7B89-D715-C895-14D624066CC0}"/>
    <pc:docChg chg="delSld modSld">
      <pc:chgData name="Kaile Su" userId="S::k.su@griffith.edu.au::1636eb44-51af-46aa-b91c-16ad8b70fe25" providerId="AD" clId="Web-{96615FFA-7B89-D715-C895-14D624066CC0}" dt="2019-06-06T14:11:49.503" v="64" actId="20577"/>
      <pc:docMkLst>
        <pc:docMk/>
      </pc:docMkLst>
      <pc:sldChg chg="modSp">
        <pc:chgData name="Kaile Su" userId="S::k.su@griffith.edu.au::1636eb44-51af-46aa-b91c-16ad8b70fe25" providerId="AD" clId="Web-{96615FFA-7B89-D715-C895-14D624066CC0}" dt="2019-06-06T13:57:23.180" v="15" actId="20577"/>
        <pc:sldMkLst>
          <pc:docMk/>
          <pc:sldMk cId="0" sldId="256"/>
        </pc:sldMkLst>
        <pc:spChg chg="mod">
          <ac:chgData name="Kaile Su" userId="S::k.su@griffith.edu.au::1636eb44-51af-46aa-b91c-16ad8b70fe25" providerId="AD" clId="Web-{96615FFA-7B89-D715-C895-14D624066CC0}" dt="2019-06-06T13:57:23.180" v="15" actId="20577"/>
          <ac:spMkLst>
            <pc:docMk/>
            <pc:sldMk cId="0" sldId="256"/>
            <ac:spMk id="68" creationId="{00000000-0000-0000-0000-000000000000}"/>
          </ac:spMkLst>
        </pc:spChg>
      </pc:sldChg>
      <pc:sldChg chg="del">
        <pc:chgData name="Kaile Su" userId="S::k.su@griffith.edu.au::1636eb44-51af-46aa-b91c-16ad8b70fe25" providerId="AD" clId="Web-{96615FFA-7B89-D715-C895-14D624066CC0}" dt="2019-06-06T13:57:40.320" v="16"/>
        <pc:sldMkLst>
          <pc:docMk/>
          <pc:sldMk cId="0" sldId="257"/>
        </pc:sldMkLst>
      </pc:sldChg>
      <pc:sldChg chg="del">
        <pc:chgData name="Kaile Su" userId="S::k.su@griffith.edu.au::1636eb44-51af-46aa-b91c-16ad8b70fe25" providerId="AD" clId="Web-{96615FFA-7B89-D715-C895-14D624066CC0}" dt="2019-06-06T13:57:43.836" v="17"/>
        <pc:sldMkLst>
          <pc:docMk/>
          <pc:sldMk cId="1637846047" sldId="260"/>
        </pc:sldMkLst>
      </pc:sldChg>
      <pc:sldChg chg="modSp">
        <pc:chgData name="Kaile Su" userId="S::k.su@griffith.edu.au::1636eb44-51af-46aa-b91c-16ad8b70fe25" providerId="AD" clId="Web-{96615FFA-7B89-D715-C895-14D624066CC0}" dt="2019-06-06T13:58:34.008" v="18" actId="20577"/>
        <pc:sldMkLst>
          <pc:docMk/>
          <pc:sldMk cId="2519808721" sldId="261"/>
        </pc:sldMkLst>
        <pc:spChg chg="mod">
          <ac:chgData name="Kaile Su" userId="S::k.su@griffith.edu.au::1636eb44-51af-46aa-b91c-16ad8b70fe25" providerId="AD" clId="Web-{96615FFA-7B89-D715-C895-14D624066CC0}" dt="2019-06-06T13:58:34.008" v="18" actId="20577"/>
          <ac:spMkLst>
            <pc:docMk/>
            <pc:sldMk cId="2519808721" sldId="261"/>
            <ac:spMk id="3" creationId="{205F75EC-EF1F-4515-9FFE-2C0993F348A3}"/>
          </ac:spMkLst>
        </pc:spChg>
      </pc:sldChg>
      <pc:sldChg chg="del">
        <pc:chgData name="Kaile Su" userId="S::k.su@griffith.edu.au::1636eb44-51af-46aa-b91c-16ad8b70fe25" providerId="AD" clId="Web-{96615FFA-7B89-D715-C895-14D624066CC0}" dt="2019-06-06T13:59:06.152" v="19"/>
        <pc:sldMkLst>
          <pc:docMk/>
          <pc:sldMk cId="2436409085" sldId="262"/>
        </pc:sldMkLst>
      </pc:sldChg>
      <pc:sldChg chg="del">
        <pc:chgData name="Kaile Su" userId="S::k.su@griffith.edu.au::1636eb44-51af-46aa-b91c-16ad8b70fe25" providerId="AD" clId="Web-{96615FFA-7B89-D715-C895-14D624066CC0}" dt="2019-06-06T13:59:08.667" v="20"/>
        <pc:sldMkLst>
          <pc:docMk/>
          <pc:sldMk cId="1160532377" sldId="263"/>
        </pc:sldMkLst>
      </pc:sldChg>
      <pc:sldChg chg="del">
        <pc:chgData name="Kaile Su" userId="S::k.su@griffith.edu.au::1636eb44-51af-46aa-b91c-16ad8b70fe25" providerId="AD" clId="Web-{96615FFA-7B89-D715-C895-14D624066CC0}" dt="2019-06-06T13:59:10.995" v="21"/>
        <pc:sldMkLst>
          <pc:docMk/>
          <pc:sldMk cId="960643568" sldId="264"/>
        </pc:sldMkLst>
      </pc:sldChg>
      <pc:sldChg chg="del">
        <pc:chgData name="Kaile Su" userId="S::k.su@griffith.edu.au::1636eb44-51af-46aa-b91c-16ad8b70fe25" providerId="AD" clId="Web-{96615FFA-7B89-D715-C895-14D624066CC0}" dt="2019-06-06T13:59:19.308" v="23"/>
        <pc:sldMkLst>
          <pc:docMk/>
          <pc:sldMk cId="3805004417" sldId="265"/>
        </pc:sldMkLst>
      </pc:sldChg>
      <pc:sldChg chg="del">
        <pc:chgData name="Kaile Su" userId="S::k.su@griffith.edu.au::1636eb44-51af-46aa-b91c-16ad8b70fe25" providerId="AD" clId="Web-{96615FFA-7B89-D715-C895-14D624066CC0}" dt="2019-06-06T13:59:22.761" v="24"/>
        <pc:sldMkLst>
          <pc:docMk/>
          <pc:sldMk cId="1790950072" sldId="266"/>
        </pc:sldMkLst>
      </pc:sldChg>
      <pc:sldChg chg="modSp">
        <pc:chgData name="Kaile Su" userId="S::k.su@griffith.edu.au::1636eb44-51af-46aa-b91c-16ad8b70fe25" providerId="AD" clId="Web-{96615FFA-7B89-D715-C895-14D624066CC0}" dt="2019-06-06T14:00:21.434" v="28" actId="20577"/>
        <pc:sldMkLst>
          <pc:docMk/>
          <pc:sldMk cId="4075636662" sldId="267"/>
        </pc:sldMkLst>
        <pc:spChg chg="mod">
          <ac:chgData name="Kaile Su" userId="S::k.su@griffith.edu.au::1636eb44-51af-46aa-b91c-16ad8b70fe25" providerId="AD" clId="Web-{96615FFA-7B89-D715-C895-14D624066CC0}" dt="2019-06-06T14:00:21.434" v="28" actId="20577"/>
          <ac:spMkLst>
            <pc:docMk/>
            <pc:sldMk cId="4075636662" sldId="267"/>
            <ac:spMk id="2" creationId="{F7D9603F-23F0-40E5-A8EC-1B89AAAD9B56}"/>
          </ac:spMkLst>
        </pc:spChg>
      </pc:sldChg>
      <pc:sldChg chg="modSp">
        <pc:chgData name="Kaile Su" userId="S::k.su@griffith.edu.au::1636eb44-51af-46aa-b91c-16ad8b70fe25" providerId="AD" clId="Web-{96615FFA-7B89-D715-C895-14D624066CC0}" dt="2019-06-06T14:09:44.815" v="54" actId="20577"/>
        <pc:sldMkLst>
          <pc:docMk/>
          <pc:sldMk cId="3346378674" sldId="271"/>
        </pc:sldMkLst>
        <pc:spChg chg="mod">
          <ac:chgData name="Kaile Su" userId="S::k.su@griffith.edu.au::1636eb44-51af-46aa-b91c-16ad8b70fe25" providerId="AD" clId="Web-{96615FFA-7B89-D715-C895-14D624066CC0}" dt="2019-06-06T14:09:44.815" v="54" actId="20577"/>
          <ac:spMkLst>
            <pc:docMk/>
            <pc:sldMk cId="3346378674" sldId="271"/>
            <ac:spMk id="3" creationId="{D764BEF5-77B1-4C58-991B-8EADE10A00FD}"/>
          </ac:spMkLst>
        </pc:spChg>
      </pc:sldChg>
      <pc:sldChg chg="modSp">
        <pc:chgData name="Kaile Su" userId="S::k.su@griffith.edu.au::1636eb44-51af-46aa-b91c-16ad8b70fe25" providerId="AD" clId="Web-{96615FFA-7B89-D715-C895-14D624066CC0}" dt="2019-06-06T14:11:49.503" v="64" actId="20577"/>
        <pc:sldMkLst>
          <pc:docMk/>
          <pc:sldMk cId="2472836588" sldId="272"/>
        </pc:sldMkLst>
        <pc:spChg chg="mod">
          <ac:chgData name="Kaile Su" userId="S::k.su@griffith.edu.au::1636eb44-51af-46aa-b91c-16ad8b70fe25" providerId="AD" clId="Web-{96615FFA-7B89-D715-C895-14D624066CC0}" dt="2019-06-06T14:11:49.503" v="64" actId="20577"/>
          <ac:spMkLst>
            <pc:docMk/>
            <pc:sldMk cId="2472836588" sldId="272"/>
            <ac:spMk id="3" creationId="{D764BEF5-77B1-4C58-991B-8EADE10A00FD}"/>
          </ac:spMkLst>
        </pc:spChg>
      </pc:sldChg>
      <pc:sldChg chg="del">
        <pc:chgData name="Kaile Su" userId="S::k.su@griffith.edu.au::1636eb44-51af-46aa-b91c-16ad8b70fe25" providerId="AD" clId="Web-{96615FFA-7B89-D715-C895-14D624066CC0}" dt="2019-06-06T13:59:15.261" v="22"/>
        <pc:sldMkLst>
          <pc:docMk/>
          <pc:sldMk cId="785207414" sldId="276"/>
        </pc:sldMkLst>
      </pc:sldChg>
      <pc:sldChg chg="del">
        <pc:chgData name="Kaile Su" userId="S::k.su@griffith.edu.au::1636eb44-51af-46aa-b91c-16ad8b70fe25" providerId="AD" clId="Web-{96615FFA-7B89-D715-C895-14D624066CC0}" dt="2019-06-06T14:01:39.340" v="29"/>
        <pc:sldMkLst>
          <pc:docMk/>
          <pc:sldMk cId="3481087876" sldId="27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85603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49603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223390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60" name="Google Shape;60;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1" name="Google Shape;61;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hallow Title"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6" name="Google Shape;36;p6"/>
          <p:cNvSpPr txBox="1">
            <a:spLocks noGrp="1"/>
          </p:cNvSpPr>
          <p:nvPr>
            <p:ph type="body" idx="1"/>
          </p:nvPr>
        </p:nvSpPr>
        <p:spPr>
          <a:xfrm>
            <a:off x="460950" y="982900"/>
            <a:ext cx="8222100" cy="37128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1" name="Google Shape;41;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2" name="Google Shape;42;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5" name="Google Shape;45;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50" name="Google Shape;50;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1" name="Google Shape;5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2" name="Google Shape;52;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
        <p:cNvGrpSpPr/>
        <p:nvPr/>
      </p:nvGrpSpPr>
      <p:grpSpPr>
        <a:xfrm>
          <a:off x="0" y="0"/>
          <a:ext cx="0" cy="0"/>
          <a:chOff x="0" y="0"/>
          <a:chExt cx="0" cy="0"/>
        </a:xfrm>
      </p:grpSpPr>
      <p:sp>
        <p:nvSpPr>
          <p:cNvPr id="54" name="Google Shape;54;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7" name="Google Shape;57;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localhost:3000/test"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r>
              <a:rPr lang="en-AU" dirty="0"/>
              <a:t>Create Routes with Express </a:t>
            </a:r>
          </a:p>
        </p:txBody>
      </p:sp>
      <p:sp>
        <p:nvSpPr>
          <p:cNvPr id="69" name="Google Shape;69;p13"/>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2C902-6B89-48E5-91B0-48FA3383F55C}"/>
              </a:ext>
            </a:extLst>
          </p:cNvPr>
          <p:cNvSpPr>
            <a:spLocks noGrp="1"/>
          </p:cNvSpPr>
          <p:nvPr>
            <p:ph type="title"/>
          </p:nvPr>
        </p:nvSpPr>
        <p:spPr/>
        <p:txBody>
          <a:bodyPr/>
          <a:lstStyle/>
          <a:p>
            <a:r>
              <a:rPr lang="en-AU" dirty="0"/>
              <a:t>Express.js Routes</a:t>
            </a:r>
          </a:p>
        </p:txBody>
      </p:sp>
      <p:sp>
        <p:nvSpPr>
          <p:cNvPr id="3" name="Text Placeholder 2">
            <a:extLst>
              <a:ext uri="{FF2B5EF4-FFF2-40B4-BE49-F238E27FC236}">
                <a16:creationId xmlns:a16="http://schemas.microsoft.com/office/drawing/2014/main" id="{C0981219-8C5C-4F9E-9CEE-AF43D3E804D5}"/>
              </a:ext>
            </a:extLst>
          </p:cNvPr>
          <p:cNvSpPr>
            <a:spLocks noGrp="1"/>
          </p:cNvSpPr>
          <p:nvPr>
            <p:ph type="body" idx="1"/>
          </p:nvPr>
        </p:nvSpPr>
        <p:spPr/>
        <p:txBody>
          <a:bodyPr/>
          <a:lstStyle/>
          <a:p>
            <a:pPr marL="114300" indent="0">
              <a:buNone/>
            </a:pPr>
            <a:r>
              <a:rPr lang="en-US" dirty="0">
                <a:solidFill>
                  <a:schemeClr val="bg2">
                    <a:lumMod val="75000"/>
                  </a:schemeClr>
                </a:solidFill>
              </a:rPr>
              <a:t>Create another file called test.html in your www folder.</a:t>
            </a:r>
          </a:p>
          <a:p>
            <a:pPr marL="114300" indent="0">
              <a:buNone/>
            </a:pPr>
            <a:endParaRPr lang="en-US" dirty="0">
              <a:solidFill>
                <a:schemeClr val="bg2">
                  <a:lumMod val="75000"/>
                </a:schemeClr>
              </a:solidFill>
            </a:endParaRPr>
          </a:p>
          <a:p>
            <a:pPr marL="114300" indent="0">
              <a:buNone/>
            </a:pPr>
            <a:r>
              <a:rPr lang="en-US">
                <a:solidFill>
                  <a:schemeClr val="bg2">
                    <a:lumMod val="75000"/>
                  </a:schemeClr>
                </a:solidFill>
              </a:rPr>
              <a:t>Now in your server.js add at the bottom of the file.:</a:t>
            </a:r>
          </a:p>
          <a:p>
            <a:endParaRPr lang="en-US" dirty="0">
              <a:solidFill>
                <a:schemeClr val="bg2">
                  <a:lumMod val="75000"/>
                </a:schemeClr>
              </a:solidFill>
            </a:endParaRPr>
          </a:p>
          <a:p>
            <a:pPr marL="114300" indent="0">
              <a:buNone/>
            </a:pPr>
            <a:r>
              <a:rPr lang="en-AU" b="1" dirty="0" err="1">
                <a:solidFill>
                  <a:schemeClr val="bg2">
                    <a:lumMod val="75000"/>
                  </a:schemeClr>
                </a:solidFill>
              </a:rPr>
              <a:t>app.get</a:t>
            </a:r>
            <a:r>
              <a:rPr lang="en-AU" b="1" dirty="0">
                <a:solidFill>
                  <a:schemeClr val="bg2">
                    <a:lumMod val="75000"/>
                  </a:schemeClr>
                </a:solidFill>
              </a:rPr>
              <a:t>(‘/test', function (req, res) {</a:t>
            </a:r>
          </a:p>
          <a:p>
            <a:pPr marL="114300" indent="0">
              <a:buNone/>
            </a:pPr>
            <a:r>
              <a:rPr lang="en-AU" b="1" dirty="0">
                <a:solidFill>
                  <a:schemeClr val="bg2">
                    <a:lumMod val="75000"/>
                  </a:schemeClr>
                </a:solidFill>
              </a:rPr>
              <a:t>   </a:t>
            </a:r>
            <a:r>
              <a:rPr lang="en-AU" b="1" dirty="0" err="1">
                <a:solidFill>
                  <a:schemeClr val="bg2">
                    <a:lumMod val="75000"/>
                  </a:schemeClr>
                </a:solidFill>
              </a:rPr>
              <a:t>res.sendFile</a:t>
            </a:r>
            <a:r>
              <a:rPr lang="en-AU" b="1" dirty="0">
                <a:solidFill>
                  <a:schemeClr val="bg2">
                    <a:lumMod val="75000"/>
                  </a:schemeClr>
                </a:solidFill>
              </a:rPr>
              <a:t>(__</a:t>
            </a:r>
            <a:r>
              <a:rPr lang="en-AU" b="1" dirty="0" err="1">
                <a:solidFill>
                  <a:schemeClr val="bg2">
                    <a:lumMod val="75000"/>
                  </a:schemeClr>
                </a:solidFill>
              </a:rPr>
              <a:t>dirname</a:t>
            </a:r>
            <a:r>
              <a:rPr lang="en-AU" b="1" dirty="0">
                <a:solidFill>
                  <a:schemeClr val="bg2">
                    <a:lumMod val="75000"/>
                  </a:schemeClr>
                </a:solidFill>
              </a:rPr>
              <a:t> + '/www/test.html’);</a:t>
            </a:r>
          </a:p>
          <a:p>
            <a:pPr marL="114300" indent="0">
              <a:buNone/>
            </a:pPr>
            <a:r>
              <a:rPr lang="en-AU" b="1" dirty="0">
                <a:solidFill>
                  <a:schemeClr val="bg2">
                    <a:lumMod val="75000"/>
                  </a:schemeClr>
                </a:solidFill>
              </a:rPr>
              <a:t>});</a:t>
            </a:r>
          </a:p>
          <a:p>
            <a:endParaRPr lang="en-AU" dirty="0">
              <a:solidFill>
                <a:schemeClr val="bg2">
                  <a:lumMod val="75000"/>
                </a:schemeClr>
              </a:solidFill>
            </a:endParaRPr>
          </a:p>
          <a:p>
            <a:pPr marL="114300" indent="0">
              <a:buNone/>
            </a:pPr>
            <a:r>
              <a:rPr lang="en-AU" dirty="0">
                <a:solidFill>
                  <a:schemeClr val="bg2">
                    <a:lumMod val="75000"/>
                  </a:schemeClr>
                </a:solidFill>
              </a:rPr>
              <a:t>This finds the path of your file and sends back the test.html file to your client when this route is hit.</a:t>
            </a:r>
          </a:p>
          <a:p>
            <a:pPr marL="114300" indent="0">
              <a:lnSpc>
                <a:spcPct val="114999"/>
              </a:lnSpc>
              <a:buNone/>
            </a:pPr>
            <a:r>
              <a:rPr lang="en-AU" dirty="0">
                <a:solidFill>
                  <a:schemeClr val="bg2">
                    <a:lumMod val="75000"/>
                  </a:schemeClr>
                </a:solidFill>
              </a:rPr>
              <a:t>A client request for </a:t>
            </a:r>
            <a:r>
              <a:rPr lang="en-AU" dirty="0">
                <a:solidFill>
                  <a:schemeClr val="bg2">
                    <a:lumMod val="75000"/>
                  </a:schemeClr>
                </a:solidFill>
                <a:hlinkClick r:id="rId2"/>
              </a:rPr>
              <a:t>http://localhost:3000/test</a:t>
            </a:r>
            <a:r>
              <a:rPr lang="en-AU">
                <a:solidFill>
                  <a:schemeClr val="bg2">
                    <a:lumMod val="75000"/>
                  </a:schemeClr>
                </a:solidFill>
              </a:rPr>
              <a:t> should return the test.html file.</a:t>
            </a:r>
            <a:endParaRPr lang="en-AU" dirty="0">
              <a:solidFill>
                <a:schemeClr val="bg2">
                  <a:lumMod val="75000"/>
                </a:schemeClr>
              </a:solidFill>
            </a:endParaRPr>
          </a:p>
          <a:p>
            <a:endParaRPr lang="en-AU" dirty="0"/>
          </a:p>
        </p:txBody>
      </p:sp>
    </p:spTree>
    <p:extLst>
      <p:ext uri="{BB962C8B-B14F-4D97-AF65-F5344CB8AC3E}">
        <p14:creationId xmlns:p14="http://schemas.microsoft.com/office/powerpoint/2010/main" val="3971583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2429F-1125-4F75-8F6F-C76F7A053CA0}"/>
              </a:ext>
            </a:extLst>
          </p:cNvPr>
          <p:cNvSpPr>
            <a:spLocks noGrp="1"/>
          </p:cNvSpPr>
          <p:nvPr>
            <p:ph type="title"/>
          </p:nvPr>
        </p:nvSpPr>
        <p:spPr/>
        <p:txBody>
          <a:bodyPr/>
          <a:lstStyle/>
          <a:p>
            <a:r>
              <a:rPr lang="en-AU" dirty="0"/>
              <a:t>Routes</a:t>
            </a:r>
          </a:p>
        </p:txBody>
      </p:sp>
      <p:sp>
        <p:nvSpPr>
          <p:cNvPr id="3" name="Text Placeholder 2">
            <a:extLst>
              <a:ext uri="{FF2B5EF4-FFF2-40B4-BE49-F238E27FC236}">
                <a16:creationId xmlns:a16="http://schemas.microsoft.com/office/drawing/2014/main" id="{205F75EC-EF1F-4515-9FFE-2C0993F348A3}"/>
              </a:ext>
            </a:extLst>
          </p:cNvPr>
          <p:cNvSpPr>
            <a:spLocks noGrp="1"/>
          </p:cNvSpPr>
          <p:nvPr>
            <p:ph type="body" idx="1"/>
          </p:nvPr>
        </p:nvSpPr>
        <p:spPr/>
        <p:txBody>
          <a:bodyPr/>
          <a:lstStyle/>
          <a:p>
            <a:pPr marL="114300" indent="0">
              <a:buNone/>
            </a:pPr>
            <a:r>
              <a:rPr lang="en-AU" dirty="0">
                <a:solidFill>
                  <a:schemeClr val="bg2">
                    <a:lumMod val="75000"/>
                  </a:schemeClr>
                </a:solidFill>
              </a:rPr>
              <a:t>You define routing using methods of the </a:t>
            </a:r>
            <a:r>
              <a:rPr lang="en-AU" i="1" dirty="0">
                <a:solidFill>
                  <a:schemeClr val="bg2">
                    <a:lumMod val="75000"/>
                  </a:schemeClr>
                </a:solidFill>
              </a:rPr>
              <a:t>Express</a:t>
            </a:r>
            <a:r>
              <a:rPr lang="en-AU" dirty="0">
                <a:solidFill>
                  <a:schemeClr val="bg2">
                    <a:lumMod val="75000"/>
                  </a:schemeClr>
                </a:solidFill>
              </a:rPr>
              <a:t> object that correspond to HTTP methods; for example, </a:t>
            </a:r>
            <a:r>
              <a:rPr lang="en-AU" dirty="0" err="1">
                <a:solidFill>
                  <a:schemeClr val="bg2">
                    <a:lumMod val="75000"/>
                  </a:schemeClr>
                </a:solidFill>
              </a:rPr>
              <a:t>app.get</a:t>
            </a:r>
            <a:r>
              <a:rPr lang="en-AU" dirty="0">
                <a:solidFill>
                  <a:schemeClr val="bg2">
                    <a:lumMod val="75000"/>
                  </a:schemeClr>
                </a:solidFill>
              </a:rPr>
              <a:t>() to handle GET requests and </a:t>
            </a:r>
            <a:r>
              <a:rPr lang="en-AU" dirty="0" err="1">
                <a:solidFill>
                  <a:schemeClr val="bg2">
                    <a:lumMod val="75000"/>
                  </a:schemeClr>
                </a:solidFill>
              </a:rPr>
              <a:t>app.post</a:t>
            </a:r>
            <a:r>
              <a:rPr lang="en-AU" dirty="0">
                <a:solidFill>
                  <a:schemeClr val="bg2">
                    <a:lumMod val="75000"/>
                  </a:schemeClr>
                </a:solidFill>
              </a:rPr>
              <a:t>() to handle POST requests. </a:t>
            </a:r>
            <a:endParaRPr lang="en-US">
              <a:solidFill>
                <a:schemeClr val="bg2">
                  <a:lumMod val="75000"/>
                </a:schemeClr>
              </a:solidFill>
            </a:endParaRPr>
          </a:p>
          <a:p>
            <a:pPr marL="114300" indent="0">
              <a:buNone/>
            </a:pPr>
            <a:endParaRPr lang="en-AU" dirty="0">
              <a:solidFill>
                <a:schemeClr val="bg2">
                  <a:lumMod val="75000"/>
                </a:schemeClr>
              </a:solidFill>
            </a:endParaRPr>
          </a:p>
          <a:p>
            <a:pPr marL="114300" indent="0">
              <a:buNone/>
            </a:pPr>
            <a:r>
              <a:rPr lang="en-AU" dirty="0">
                <a:solidFill>
                  <a:schemeClr val="bg2">
                    <a:lumMod val="75000"/>
                  </a:schemeClr>
                </a:solidFill>
              </a:rPr>
              <a:t>The application (Server) “listens” for requests that match the specified route(s) and method(s), and when it detects a match, it calls the specified </a:t>
            </a:r>
            <a:r>
              <a:rPr lang="en-AU" dirty="0" err="1">
                <a:solidFill>
                  <a:schemeClr val="bg2">
                    <a:lumMod val="75000"/>
                  </a:schemeClr>
                </a:solidFill>
              </a:rPr>
              <a:t>callback</a:t>
            </a:r>
            <a:r>
              <a:rPr lang="en-AU" dirty="0">
                <a:solidFill>
                  <a:schemeClr val="bg2">
                    <a:lumMod val="75000"/>
                  </a:schemeClr>
                </a:solidFill>
              </a:rPr>
              <a:t> function for those routes..</a:t>
            </a:r>
          </a:p>
          <a:p>
            <a:endParaRPr lang="en-AU" dirty="0"/>
          </a:p>
        </p:txBody>
      </p:sp>
    </p:spTree>
    <p:extLst>
      <p:ext uri="{BB962C8B-B14F-4D97-AF65-F5344CB8AC3E}">
        <p14:creationId xmlns:p14="http://schemas.microsoft.com/office/powerpoint/2010/main" val="2519808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9603F-23F0-40E5-A8EC-1B89AAAD9B56}"/>
              </a:ext>
            </a:extLst>
          </p:cNvPr>
          <p:cNvSpPr>
            <a:spLocks noGrp="1"/>
          </p:cNvSpPr>
          <p:nvPr>
            <p:ph type="title"/>
          </p:nvPr>
        </p:nvSpPr>
        <p:spPr/>
        <p:txBody>
          <a:bodyPr/>
          <a:lstStyle/>
          <a:p>
            <a:r>
              <a:rPr lang="en-AU" dirty="0"/>
              <a:t>Nodejs server with Express.js</a:t>
            </a:r>
          </a:p>
        </p:txBody>
      </p:sp>
      <p:sp>
        <p:nvSpPr>
          <p:cNvPr id="3" name="Text Placeholder 2">
            <a:extLst>
              <a:ext uri="{FF2B5EF4-FFF2-40B4-BE49-F238E27FC236}">
                <a16:creationId xmlns:a16="http://schemas.microsoft.com/office/drawing/2014/main" id="{789B25E5-637D-4C48-89DD-76A8BE0541E6}"/>
              </a:ext>
            </a:extLst>
          </p:cNvPr>
          <p:cNvSpPr>
            <a:spLocks noGrp="1"/>
          </p:cNvSpPr>
          <p:nvPr>
            <p:ph type="body" idx="1"/>
          </p:nvPr>
        </p:nvSpPr>
        <p:spPr>
          <a:xfrm>
            <a:off x="460950" y="982900"/>
            <a:ext cx="8170302" cy="3712800"/>
          </a:xfrm>
        </p:spPr>
        <p:txBody>
          <a:bodyPr/>
          <a:lstStyle/>
          <a:p>
            <a:pPr marL="114300" indent="0">
              <a:buNone/>
            </a:pPr>
            <a:r>
              <a:rPr lang="en-US" dirty="0">
                <a:solidFill>
                  <a:schemeClr val="bg2">
                    <a:lumMod val="75000"/>
                  </a:schemeClr>
                </a:solidFill>
              </a:rPr>
              <a:t>Now Lets start a </a:t>
            </a:r>
            <a:r>
              <a:rPr lang="en-US" dirty="0" err="1">
                <a:solidFill>
                  <a:schemeClr val="bg2">
                    <a:lumMod val="75000"/>
                  </a:schemeClr>
                </a:solidFill>
              </a:rPr>
              <a:t>nodejs</a:t>
            </a:r>
            <a:r>
              <a:rPr lang="en-US" dirty="0">
                <a:solidFill>
                  <a:schemeClr val="bg2">
                    <a:lumMod val="75000"/>
                  </a:schemeClr>
                </a:solidFill>
              </a:rPr>
              <a:t> server with Express to see the difference!</a:t>
            </a:r>
          </a:p>
          <a:p>
            <a:endParaRPr lang="en-US" dirty="0">
              <a:solidFill>
                <a:schemeClr val="bg2">
                  <a:lumMod val="75000"/>
                </a:schemeClr>
              </a:solidFill>
            </a:endParaRPr>
          </a:p>
          <a:p>
            <a:pPr marL="114300" indent="0">
              <a:buNone/>
            </a:pPr>
            <a:r>
              <a:rPr lang="en-US" dirty="0">
                <a:solidFill>
                  <a:schemeClr val="bg2">
                    <a:lumMod val="75000"/>
                  </a:schemeClr>
                </a:solidFill>
              </a:rPr>
              <a:t>First of all you need the basics of the </a:t>
            </a:r>
            <a:r>
              <a:rPr lang="en-US" dirty="0" err="1">
                <a:solidFill>
                  <a:schemeClr val="bg2">
                    <a:lumMod val="75000"/>
                  </a:schemeClr>
                </a:solidFill>
              </a:rPr>
              <a:t>nodejs</a:t>
            </a:r>
            <a:r>
              <a:rPr lang="en-US" dirty="0">
                <a:solidFill>
                  <a:schemeClr val="bg2">
                    <a:lumMod val="75000"/>
                  </a:schemeClr>
                </a:solidFill>
              </a:rPr>
              <a:t> server.</a:t>
            </a:r>
          </a:p>
          <a:p>
            <a:endParaRPr lang="en-US" dirty="0">
              <a:solidFill>
                <a:schemeClr val="bg2">
                  <a:lumMod val="75000"/>
                </a:schemeClr>
              </a:solidFill>
            </a:endParaRPr>
          </a:p>
          <a:p>
            <a:pPr marL="114300" indent="0">
              <a:buNone/>
            </a:pPr>
            <a:r>
              <a:rPr lang="en-US" dirty="0">
                <a:solidFill>
                  <a:schemeClr val="bg2">
                    <a:lumMod val="75000"/>
                  </a:schemeClr>
                </a:solidFill>
              </a:rPr>
              <a:t>Create a folder for your project, usually name this what your project will be.</a:t>
            </a:r>
          </a:p>
          <a:p>
            <a:pPr marL="114300" indent="0">
              <a:buNone/>
            </a:pPr>
            <a:endParaRPr lang="en-US" dirty="0">
              <a:solidFill>
                <a:schemeClr val="bg2">
                  <a:lumMod val="75000"/>
                </a:schemeClr>
              </a:solidFill>
            </a:endParaRPr>
          </a:p>
          <a:p>
            <a:pPr marL="114300" indent="0">
              <a:buNone/>
            </a:pPr>
            <a:r>
              <a:rPr lang="en-US" dirty="0" err="1">
                <a:solidFill>
                  <a:schemeClr val="bg2">
                    <a:lumMod val="75000"/>
                  </a:schemeClr>
                </a:solidFill>
              </a:rPr>
              <a:t>Eg.</a:t>
            </a:r>
            <a:r>
              <a:rPr lang="en-US" dirty="0">
                <a:solidFill>
                  <a:schemeClr val="bg2">
                    <a:lumMod val="75000"/>
                  </a:schemeClr>
                </a:solidFill>
              </a:rPr>
              <a:t> </a:t>
            </a:r>
            <a:r>
              <a:rPr lang="en-US" dirty="0" err="1">
                <a:solidFill>
                  <a:schemeClr val="bg2">
                    <a:lumMod val="75000"/>
                  </a:schemeClr>
                </a:solidFill>
              </a:rPr>
              <a:t>project_server</a:t>
            </a:r>
            <a:endParaRPr lang="en-US" dirty="0">
              <a:solidFill>
                <a:schemeClr val="bg2">
                  <a:lumMod val="75000"/>
                </a:schemeClr>
              </a:solidFill>
            </a:endParaRPr>
          </a:p>
          <a:p>
            <a:pPr marL="114300" indent="0">
              <a:buNone/>
            </a:pPr>
            <a:r>
              <a:rPr lang="en-US" dirty="0">
                <a:solidFill>
                  <a:schemeClr val="bg2">
                    <a:lumMod val="75000"/>
                  </a:schemeClr>
                </a:solidFill>
              </a:rPr>
              <a:t>In your Terminal or CMD type the following line in your new folder directory:</a:t>
            </a:r>
          </a:p>
          <a:p>
            <a:endParaRPr lang="en-US" dirty="0">
              <a:solidFill>
                <a:schemeClr val="bg2">
                  <a:lumMod val="75000"/>
                </a:schemeClr>
              </a:solidFill>
            </a:endParaRPr>
          </a:p>
          <a:p>
            <a:pPr marL="114300" indent="0">
              <a:buNone/>
            </a:pPr>
            <a:r>
              <a:rPr lang="en-US" b="1" dirty="0">
                <a:solidFill>
                  <a:schemeClr val="bg2">
                    <a:lumMod val="75000"/>
                  </a:schemeClr>
                </a:solidFill>
              </a:rPr>
              <a:t>	</a:t>
            </a:r>
            <a:r>
              <a:rPr lang="en-US" b="1" dirty="0" err="1">
                <a:solidFill>
                  <a:schemeClr val="bg2">
                    <a:lumMod val="75000"/>
                  </a:schemeClr>
                </a:solidFill>
              </a:rPr>
              <a:t>npm</a:t>
            </a:r>
            <a:r>
              <a:rPr lang="en-US" b="1" dirty="0">
                <a:solidFill>
                  <a:schemeClr val="bg2">
                    <a:lumMod val="75000"/>
                  </a:schemeClr>
                </a:solidFill>
              </a:rPr>
              <a:t> </a:t>
            </a:r>
            <a:r>
              <a:rPr lang="en-US" b="1" dirty="0" err="1">
                <a:solidFill>
                  <a:schemeClr val="bg2">
                    <a:lumMod val="75000"/>
                  </a:schemeClr>
                </a:solidFill>
              </a:rPr>
              <a:t>init</a:t>
            </a:r>
            <a:endParaRPr lang="en-US" b="1" dirty="0">
              <a:solidFill>
                <a:schemeClr val="bg2">
                  <a:lumMod val="75000"/>
                </a:schemeClr>
              </a:solidFill>
            </a:endParaRPr>
          </a:p>
          <a:p>
            <a:endParaRPr lang="en-AU" dirty="0"/>
          </a:p>
          <a:p>
            <a:endParaRPr lang="en-AU" dirty="0"/>
          </a:p>
        </p:txBody>
      </p:sp>
    </p:spTree>
    <p:extLst>
      <p:ext uri="{BB962C8B-B14F-4D97-AF65-F5344CB8AC3E}">
        <p14:creationId xmlns:p14="http://schemas.microsoft.com/office/powerpoint/2010/main" val="4075636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A58AE-0AA8-4F5A-8BF0-B584EC362BC7}"/>
              </a:ext>
            </a:extLst>
          </p:cNvPr>
          <p:cNvSpPr>
            <a:spLocks noGrp="1"/>
          </p:cNvSpPr>
          <p:nvPr>
            <p:ph type="title"/>
          </p:nvPr>
        </p:nvSpPr>
        <p:spPr/>
        <p:txBody>
          <a:bodyPr/>
          <a:lstStyle/>
          <a:p>
            <a:r>
              <a:rPr lang="en-AU" dirty="0"/>
              <a:t>Start a </a:t>
            </a:r>
            <a:r>
              <a:rPr lang="en-AU" dirty="0" err="1"/>
              <a:t>nodejs</a:t>
            </a:r>
            <a:r>
              <a:rPr lang="en-AU" dirty="0"/>
              <a:t> server with Express.js</a:t>
            </a:r>
          </a:p>
        </p:txBody>
      </p:sp>
      <p:sp>
        <p:nvSpPr>
          <p:cNvPr id="3" name="Text Placeholder 2">
            <a:extLst>
              <a:ext uri="{FF2B5EF4-FFF2-40B4-BE49-F238E27FC236}">
                <a16:creationId xmlns:a16="http://schemas.microsoft.com/office/drawing/2014/main" id="{B460D727-4D65-4BA5-88BC-21E3E7F52A8E}"/>
              </a:ext>
            </a:extLst>
          </p:cNvPr>
          <p:cNvSpPr>
            <a:spLocks noGrp="1"/>
          </p:cNvSpPr>
          <p:nvPr>
            <p:ph type="body" idx="1"/>
          </p:nvPr>
        </p:nvSpPr>
        <p:spPr>
          <a:xfrm>
            <a:off x="460950" y="982900"/>
            <a:ext cx="8366856" cy="3712800"/>
          </a:xfrm>
        </p:spPr>
        <p:txBody>
          <a:bodyPr/>
          <a:lstStyle/>
          <a:p>
            <a:pPr marL="114300" indent="0">
              <a:buNone/>
            </a:pPr>
            <a:r>
              <a:rPr lang="en-US" sz="1600" b="1" dirty="0" err="1">
                <a:solidFill>
                  <a:schemeClr val="bg2">
                    <a:lumMod val="75000"/>
                  </a:schemeClr>
                </a:solidFill>
              </a:rPr>
              <a:t>npm</a:t>
            </a:r>
            <a:r>
              <a:rPr lang="en-US" sz="1600" b="1" dirty="0">
                <a:solidFill>
                  <a:schemeClr val="bg2">
                    <a:lumMod val="75000"/>
                  </a:schemeClr>
                </a:solidFill>
              </a:rPr>
              <a:t> </a:t>
            </a:r>
            <a:r>
              <a:rPr lang="en-US" sz="1600" b="1" dirty="0" err="1">
                <a:solidFill>
                  <a:schemeClr val="bg2">
                    <a:lumMod val="75000"/>
                  </a:schemeClr>
                </a:solidFill>
              </a:rPr>
              <a:t>init</a:t>
            </a:r>
            <a:r>
              <a:rPr lang="en-US" sz="1600" b="1" dirty="0">
                <a:solidFill>
                  <a:schemeClr val="bg2">
                    <a:lumMod val="75000"/>
                  </a:schemeClr>
                </a:solidFill>
              </a:rPr>
              <a:t> </a:t>
            </a:r>
            <a:r>
              <a:rPr lang="en-US" sz="1600" dirty="0">
                <a:solidFill>
                  <a:schemeClr val="bg2">
                    <a:lumMod val="75000"/>
                  </a:schemeClr>
                </a:solidFill>
              </a:rPr>
              <a:t>will ask you a few questions like (anything without brackets can be blank):</a:t>
            </a:r>
          </a:p>
          <a:p>
            <a:endParaRPr lang="en-US" sz="1600" dirty="0">
              <a:solidFill>
                <a:schemeClr val="bg2">
                  <a:lumMod val="75000"/>
                </a:schemeClr>
              </a:solidFill>
            </a:endParaRPr>
          </a:p>
          <a:p>
            <a:pPr marL="114300" indent="0">
              <a:buNone/>
            </a:pPr>
            <a:r>
              <a:rPr lang="en-US" sz="1600" b="1" dirty="0">
                <a:solidFill>
                  <a:schemeClr val="bg2">
                    <a:lumMod val="75000"/>
                  </a:schemeClr>
                </a:solidFill>
              </a:rPr>
              <a:t>Package name: </a:t>
            </a:r>
            <a:r>
              <a:rPr lang="en-US" sz="1600" dirty="0">
                <a:solidFill>
                  <a:schemeClr val="bg2">
                    <a:lumMod val="75000"/>
                  </a:schemeClr>
                </a:solidFill>
              </a:rPr>
              <a:t>(</a:t>
            </a:r>
            <a:r>
              <a:rPr lang="en-US" sz="1600" dirty="0" err="1">
                <a:solidFill>
                  <a:schemeClr val="bg2">
                    <a:lumMod val="75000"/>
                  </a:schemeClr>
                </a:solidFill>
              </a:rPr>
              <a:t>project_server</a:t>
            </a:r>
            <a:r>
              <a:rPr lang="en-US" sz="1600" dirty="0">
                <a:solidFill>
                  <a:schemeClr val="bg2">
                    <a:lumMod val="75000"/>
                  </a:schemeClr>
                </a:solidFill>
              </a:rPr>
              <a:t>)</a:t>
            </a:r>
          </a:p>
          <a:p>
            <a:pPr marL="114300" indent="0">
              <a:buNone/>
            </a:pPr>
            <a:r>
              <a:rPr lang="en-US" sz="1600" b="1" dirty="0">
                <a:solidFill>
                  <a:schemeClr val="bg2">
                    <a:lumMod val="75000"/>
                  </a:schemeClr>
                </a:solidFill>
              </a:rPr>
              <a:t>Version: </a:t>
            </a:r>
            <a:r>
              <a:rPr lang="en-US" sz="1600" dirty="0">
                <a:solidFill>
                  <a:schemeClr val="bg2">
                    <a:lumMod val="75000"/>
                  </a:schemeClr>
                </a:solidFill>
              </a:rPr>
              <a:t>(1.0.0)</a:t>
            </a:r>
          </a:p>
          <a:p>
            <a:pPr marL="114300" indent="0">
              <a:buNone/>
            </a:pPr>
            <a:r>
              <a:rPr lang="en-US" sz="1600" b="1" dirty="0">
                <a:solidFill>
                  <a:schemeClr val="bg2">
                    <a:lumMod val="75000"/>
                  </a:schemeClr>
                </a:solidFill>
              </a:rPr>
              <a:t>Description: </a:t>
            </a:r>
            <a:r>
              <a:rPr lang="en-US" sz="1600" dirty="0">
                <a:solidFill>
                  <a:schemeClr val="bg2">
                    <a:lumMod val="75000"/>
                  </a:schemeClr>
                </a:solidFill>
              </a:rPr>
              <a:t>This is to write what your server does</a:t>
            </a:r>
          </a:p>
          <a:p>
            <a:pPr marL="114300" indent="0">
              <a:buNone/>
            </a:pPr>
            <a:r>
              <a:rPr lang="en-US" sz="1600" b="1" dirty="0" err="1">
                <a:solidFill>
                  <a:schemeClr val="bg2">
                    <a:lumMod val="75000"/>
                  </a:schemeClr>
                </a:solidFill>
              </a:rPr>
              <a:t>Extry</a:t>
            </a:r>
            <a:r>
              <a:rPr lang="en-US" sz="1600" b="1" dirty="0">
                <a:solidFill>
                  <a:schemeClr val="bg2">
                    <a:lumMod val="75000"/>
                  </a:schemeClr>
                </a:solidFill>
              </a:rPr>
              <a:t> point: </a:t>
            </a:r>
            <a:r>
              <a:rPr lang="en-US" sz="1600" dirty="0">
                <a:solidFill>
                  <a:schemeClr val="bg2">
                    <a:lumMod val="75000"/>
                  </a:schemeClr>
                </a:solidFill>
              </a:rPr>
              <a:t>(server.js) this is your file that you will write you base code in.</a:t>
            </a:r>
          </a:p>
          <a:p>
            <a:pPr marL="114300" indent="0">
              <a:buNone/>
            </a:pPr>
            <a:r>
              <a:rPr lang="en-US" sz="1600" b="1" dirty="0">
                <a:solidFill>
                  <a:schemeClr val="bg2">
                    <a:lumMod val="75000"/>
                  </a:schemeClr>
                </a:solidFill>
              </a:rPr>
              <a:t>Test command: </a:t>
            </a:r>
            <a:r>
              <a:rPr lang="en-US" sz="1600" dirty="0">
                <a:solidFill>
                  <a:schemeClr val="bg2">
                    <a:lumMod val="75000"/>
                  </a:schemeClr>
                </a:solidFill>
              </a:rPr>
              <a:t>This is so you can write a script to start your server (</a:t>
            </a:r>
            <a:r>
              <a:rPr lang="en-US" sz="1600" dirty="0" err="1">
                <a:solidFill>
                  <a:schemeClr val="bg2">
                    <a:lumMod val="75000"/>
                  </a:schemeClr>
                </a:solidFill>
              </a:rPr>
              <a:t>eg.</a:t>
            </a:r>
            <a:r>
              <a:rPr lang="en-US" sz="1600" dirty="0">
                <a:solidFill>
                  <a:schemeClr val="bg2">
                    <a:lumMod val="75000"/>
                  </a:schemeClr>
                </a:solidFill>
              </a:rPr>
              <a:t> “node server.js”)</a:t>
            </a:r>
          </a:p>
          <a:p>
            <a:endParaRPr lang="en-US" sz="1600" dirty="0">
              <a:solidFill>
                <a:schemeClr val="bg2">
                  <a:lumMod val="75000"/>
                </a:schemeClr>
              </a:solidFill>
            </a:endParaRPr>
          </a:p>
          <a:p>
            <a:pPr marL="114300" indent="0">
              <a:buNone/>
            </a:pPr>
            <a:r>
              <a:rPr lang="en-US" sz="1600" b="1" dirty="0">
                <a:solidFill>
                  <a:schemeClr val="bg2">
                    <a:lumMod val="75000"/>
                  </a:schemeClr>
                </a:solidFill>
              </a:rPr>
              <a:t>Git repository: </a:t>
            </a:r>
            <a:r>
              <a:rPr lang="en-US" sz="1600" dirty="0">
                <a:solidFill>
                  <a:schemeClr val="bg2">
                    <a:lumMod val="75000"/>
                  </a:schemeClr>
                </a:solidFill>
              </a:rPr>
              <a:t>a link to your git repository</a:t>
            </a:r>
          </a:p>
          <a:p>
            <a:pPr marL="114300" indent="0">
              <a:buNone/>
            </a:pPr>
            <a:r>
              <a:rPr lang="en-US" sz="1600" b="1" dirty="0">
                <a:solidFill>
                  <a:schemeClr val="bg2">
                    <a:lumMod val="75000"/>
                  </a:schemeClr>
                </a:solidFill>
              </a:rPr>
              <a:t>Keywords: </a:t>
            </a:r>
            <a:r>
              <a:rPr lang="en-US" sz="1600" dirty="0">
                <a:solidFill>
                  <a:schemeClr val="bg2">
                    <a:lumMod val="75000"/>
                  </a:schemeClr>
                </a:solidFill>
              </a:rPr>
              <a:t>keywords about this program/server</a:t>
            </a:r>
          </a:p>
          <a:p>
            <a:pPr marL="114300" indent="0">
              <a:buNone/>
            </a:pPr>
            <a:r>
              <a:rPr lang="en-US" sz="1600" b="1" dirty="0">
                <a:solidFill>
                  <a:schemeClr val="bg2">
                    <a:lumMod val="75000"/>
                  </a:schemeClr>
                </a:solidFill>
              </a:rPr>
              <a:t>Author: </a:t>
            </a:r>
            <a:r>
              <a:rPr lang="en-US" sz="1600" dirty="0">
                <a:solidFill>
                  <a:schemeClr val="bg2">
                    <a:lumMod val="75000"/>
                  </a:schemeClr>
                </a:solidFill>
              </a:rPr>
              <a:t>the author or authors who wrote this program/server</a:t>
            </a:r>
          </a:p>
          <a:p>
            <a:pPr marL="114300" indent="0">
              <a:buNone/>
            </a:pPr>
            <a:r>
              <a:rPr lang="en-US" sz="1600" b="1" dirty="0">
                <a:solidFill>
                  <a:schemeClr val="bg2">
                    <a:lumMod val="75000"/>
                  </a:schemeClr>
                </a:solidFill>
              </a:rPr>
              <a:t>License: </a:t>
            </a:r>
            <a:r>
              <a:rPr lang="en-US" sz="1600" dirty="0">
                <a:solidFill>
                  <a:schemeClr val="bg2">
                    <a:lumMod val="75000"/>
                  </a:schemeClr>
                </a:solidFill>
              </a:rPr>
              <a:t>(ISC) the license of which the program/server legally abides to.</a:t>
            </a:r>
          </a:p>
          <a:p>
            <a:pPr marL="114300" indent="0">
              <a:buNone/>
            </a:pPr>
            <a:endParaRPr lang="en-US" sz="1600" dirty="0">
              <a:solidFill>
                <a:schemeClr val="bg2">
                  <a:lumMod val="75000"/>
                </a:schemeClr>
              </a:solidFill>
            </a:endParaRPr>
          </a:p>
          <a:p>
            <a:pPr marL="114300" indent="0">
              <a:buNone/>
            </a:pPr>
            <a:r>
              <a:rPr lang="en-US" sz="1600" dirty="0">
                <a:solidFill>
                  <a:schemeClr val="bg2">
                    <a:lumMod val="75000"/>
                  </a:schemeClr>
                </a:solidFill>
              </a:rPr>
              <a:t>A </a:t>
            </a:r>
            <a:r>
              <a:rPr lang="en-US" sz="1600" b="1" dirty="0" err="1">
                <a:solidFill>
                  <a:schemeClr val="bg2">
                    <a:lumMod val="75000"/>
                  </a:schemeClr>
                </a:solidFill>
              </a:rPr>
              <a:t>package.json</a:t>
            </a:r>
            <a:r>
              <a:rPr lang="en-US" sz="1600" b="1" dirty="0">
                <a:solidFill>
                  <a:schemeClr val="bg2">
                    <a:lumMod val="75000"/>
                  </a:schemeClr>
                </a:solidFill>
              </a:rPr>
              <a:t> </a:t>
            </a:r>
            <a:r>
              <a:rPr lang="en-US" sz="1600" dirty="0">
                <a:solidFill>
                  <a:schemeClr val="bg2">
                    <a:lumMod val="75000"/>
                  </a:schemeClr>
                </a:solidFill>
              </a:rPr>
              <a:t>file will be created.</a:t>
            </a:r>
          </a:p>
          <a:p>
            <a:endParaRPr lang="en-AU" dirty="0"/>
          </a:p>
        </p:txBody>
      </p:sp>
    </p:spTree>
    <p:extLst>
      <p:ext uri="{BB962C8B-B14F-4D97-AF65-F5344CB8AC3E}">
        <p14:creationId xmlns:p14="http://schemas.microsoft.com/office/powerpoint/2010/main" val="1982866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E02C2-42E9-4EC6-965F-76E503D375D9}"/>
              </a:ext>
            </a:extLst>
          </p:cNvPr>
          <p:cNvSpPr>
            <a:spLocks noGrp="1"/>
          </p:cNvSpPr>
          <p:nvPr>
            <p:ph type="title"/>
          </p:nvPr>
        </p:nvSpPr>
        <p:spPr/>
        <p:txBody>
          <a:bodyPr/>
          <a:lstStyle/>
          <a:p>
            <a:r>
              <a:rPr lang="en-AU" dirty="0"/>
              <a:t>Start a </a:t>
            </a:r>
            <a:r>
              <a:rPr lang="en-AU" dirty="0" err="1"/>
              <a:t>nodejs</a:t>
            </a:r>
            <a:r>
              <a:rPr lang="en-AU" dirty="0"/>
              <a:t> Server</a:t>
            </a:r>
          </a:p>
        </p:txBody>
      </p:sp>
      <p:sp>
        <p:nvSpPr>
          <p:cNvPr id="3" name="Text Placeholder 2">
            <a:extLst>
              <a:ext uri="{FF2B5EF4-FFF2-40B4-BE49-F238E27FC236}">
                <a16:creationId xmlns:a16="http://schemas.microsoft.com/office/drawing/2014/main" id="{4F2A9DBF-422E-410E-B1E7-19C705D24431}"/>
              </a:ext>
            </a:extLst>
          </p:cNvPr>
          <p:cNvSpPr>
            <a:spLocks noGrp="1"/>
          </p:cNvSpPr>
          <p:nvPr>
            <p:ph type="body" idx="1"/>
          </p:nvPr>
        </p:nvSpPr>
        <p:spPr/>
        <p:txBody>
          <a:bodyPr/>
          <a:lstStyle/>
          <a:p>
            <a:pPr marL="114300" indent="0">
              <a:buNone/>
            </a:pPr>
            <a:r>
              <a:rPr lang="en-US" sz="1600" dirty="0">
                <a:solidFill>
                  <a:schemeClr val="bg2">
                    <a:lumMod val="75000"/>
                  </a:schemeClr>
                </a:solidFill>
              </a:rPr>
              <a:t>The Express </a:t>
            </a:r>
            <a:r>
              <a:rPr lang="en-US" sz="1600" b="1" dirty="0" err="1">
                <a:solidFill>
                  <a:schemeClr val="bg2">
                    <a:lumMod val="75000"/>
                  </a:schemeClr>
                </a:solidFill>
              </a:rPr>
              <a:t>npm</a:t>
            </a:r>
            <a:r>
              <a:rPr lang="en-US" sz="1600" dirty="0">
                <a:solidFill>
                  <a:schemeClr val="bg2">
                    <a:lumMod val="75000"/>
                  </a:schemeClr>
                </a:solidFill>
              </a:rPr>
              <a:t> package is required. We should first install it. In the console (In the directory of you application where the </a:t>
            </a:r>
            <a:r>
              <a:rPr lang="en-US" sz="1600" dirty="0" err="1">
                <a:solidFill>
                  <a:schemeClr val="bg2">
                    <a:lumMod val="75000"/>
                  </a:schemeClr>
                </a:solidFill>
              </a:rPr>
              <a:t>package.json</a:t>
            </a:r>
            <a:r>
              <a:rPr lang="en-US" sz="1600" dirty="0">
                <a:solidFill>
                  <a:schemeClr val="bg2">
                    <a:lumMod val="75000"/>
                  </a:schemeClr>
                </a:solidFill>
              </a:rPr>
              <a:t> file is) type:       </a:t>
            </a:r>
            <a:endParaRPr lang="en-US" dirty="0">
              <a:solidFill>
                <a:schemeClr val="bg2">
                  <a:lumMod val="75000"/>
                </a:schemeClr>
              </a:solidFill>
            </a:endParaRPr>
          </a:p>
          <a:p>
            <a:endParaRPr lang="en-US" sz="1600" dirty="0">
              <a:solidFill>
                <a:schemeClr val="bg2">
                  <a:lumMod val="75000"/>
                </a:schemeClr>
              </a:solidFill>
            </a:endParaRPr>
          </a:p>
          <a:p>
            <a:pPr marL="114300" indent="0">
              <a:buNone/>
            </a:pPr>
            <a:r>
              <a:rPr lang="en-US" sz="1600" b="1" dirty="0">
                <a:solidFill>
                  <a:schemeClr val="bg2">
                    <a:lumMod val="75000"/>
                  </a:schemeClr>
                </a:solidFill>
              </a:rPr>
              <a:t>	</a:t>
            </a:r>
            <a:r>
              <a:rPr lang="en-US" sz="1600" b="1" dirty="0" err="1">
                <a:solidFill>
                  <a:schemeClr val="bg2">
                    <a:lumMod val="75000"/>
                  </a:schemeClr>
                </a:solidFill>
              </a:rPr>
              <a:t>npm</a:t>
            </a:r>
            <a:r>
              <a:rPr lang="en-US" sz="1600" b="1" dirty="0">
                <a:solidFill>
                  <a:schemeClr val="bg2">
                    <a:lumMod val="75000"/>
                  </a:schemeClr>
                </a:solidFill>
              </a:rPr>
              <a:t> install express --save</a:t>
            </a:r>
          </a:p>
          <a:p>
            <a:endParaRPr lang="en-US" sz="1600" dirty="0">
              <a:solidFill>
                <a:schemeClr val="bg2">
                  <a:lumMod val="75000"/>
                </a:schemeClr>
              </a:solidFill>
            </a:endParaRPr>
          </a:p>
          <a:p>
            <a:pPr marL="114300" indent="0">
              <a:buNone/>
            </a:pPr>
            <a:r>
              <a:rPr lang="en-US" sz="1600" dirty="0">
                <a:solidFill>
                  <a:schemeClr val="bg2">
                    <a:lumMod val="75000"/>
                  </a:schemeClr>
                </a:solidFill>
              </a:rPr>
              <a:t>This command will install the express package into the </a:t>
            </a:r>
            <a:r>
              <a:rPr lang="en-US" sz="1600" dirty="0" err="1">
                <a:solidFill>
                  <a:schemeClr val="bg2">
                    <a:lumMod val="75000"/>
                  </a:schemeClr>
                </a:solidFill>
              </a:rPr>
              <a:t>node_modules</a:t>
            </a:r>
            <a:r>
              <a:rPr lang="en-US" sz="1600" dirty="0">
                <a:solidFill>
                  <a:schemeClr val="bg2">
                    <a:lumMod val="75000"/>
                  </a:schemeClr>
                </a:solidFill>
              </a:rPr>
              <a:t> directory of  your project and the –</a:t>
            </a:r>
            <a:r>
              <a:rPr lang="en-US" sz="1600" b="1" dirty="0">
                <a:solidFill>
                  <a:schemeClr val="bg2">
                    <a:lumMod val="75000"/>
                  </a:schemeClr>
                </a:solidFill>
              </a:rPr>
              <a:t>save </a:t>
            </a:r>
            <a:r>
              <a:rPr lang="en-US" sz="1600" dirty="0">
                <a:solidFill>
                  <a:schemeClr val="bg2">
                    <a:lumMod val="75000"/>
                  </a:schemeClr>
                </a:solidFill>
              </a:rPr>
              <a:t>option</a:t>
            </a:r>
            <a:r>
              <a:rPr lang="en-US" sz="1600" b="1" dirty="0">
                <a:solidFill>
                  <a:schemeClr val="bg2">
                    <a:lumMod val="75000"/>
                  </a:schemeClr>
                </a:solidFill>
              </a:rPr>
              <a:t> </a:t>
            </a:r>
            <a:r>
              <a:rPr lang="en-US" sz="1600" dirty="0">
                <a:solidFill>
                  <a:schemeClr val="bg2">
                    <a:lumMod val="75000"/>
                  </a:schemeClr>
                </a:solidFill>
              </a:rPr>
              <a:t>will save it into your </a:t>
            </a:r>
            <a:r>
              <a:rPr lang="en-US" sz="1600" dirty="0" err="1">
                <a:solidFill>
                  <a:schemeClr val="bg2">
                    <a:lumMod val="75000"/>
                  </a:schemeClr>
                </a:solidFill>
              </a:rPr>
              <a:t>package.json</a:t>
            </a:r>
            <a:r>
              <a:rPr lang="en-US" sz="1600" dirty="0">
                <a:solidFill>
                  <a:schemeClr val="bg2">
                    <a:lumMod val="75000"/>
                  </a:schemeClr>
                </a:solidFill>
              </a:rPr>
              <a:t> for you as a dependency for your project.</a:t>
            </a:r>
          </a:p>
          <a:p>
            <a:endParaRPr lang="en-US" sz="1600" dirty="0">
              <a:solidFill>
                <a:schemeClr val="bg2">
                  <a:lumMod val="75000"/>
                </a:schemeClr>
              </a:solidFill>
            </a:endParaRPr>
          </a:p>
          <a:p>
            <a:pPr marL="114300" indent="0">
              <a:buNone/>
            </a:pPr>
            <a:r>
              <a:rPr lang="en-US" sz="1600" dirty="0">
                <a:solidFill>
                  <a:schemeClr val="bg2">
                    <a:lumMod val="75000"/>
                  </a:schemeClr>
                </a:solidFill>
              </a:rPr>
              <a:t>The </a:t>
            </a:r>
            <a:r>
              <a:rPr lang="en-US" sz="1600" dirty="0" err="1">
                <a:solidFill>
                  <a:schemeClr val="bg2">
                    <a:lumMod val="75000"/>
                  </a:schemeClr>
                </a:solidFill>
              </a:rPr>
              <a:t>node_modules</a:t>
            </a:r>
            <a:r>
              <a:rPr lang="en-US" sz="1600" dirty="0">
                <a:solidFill>
                  <a:schemeClr val="bg2">
                    <a:lumMod val="75000"/>
                  </a:schemeClr>
                </a:solidFill>
              </a:rPr>
              <a:t> directory can take up several hundred mega bytes of storage. If moving development to another machine you do not have to copy over the </a:t>
            </a:r>
            <a:r>
              <a:rPr lang="en-US" sz="1600" dirty="0" err="1">
                <a:solidFill>
                  <a:schemeClr val="bg2">
                    <a:lumMod val="75000"/>
                  </a:schemeClr>
                </a:solidFill>
              </a:rPr>
              <a:t>node_modules</a:t>
            </a:r>
            <a:r>
              <a:rPr lang="en-US" sz="1600" dirty="0">
                <a:solidFill>
                  <a:schemeClr val="bg2">
                    <a:lumMod val="75000"/>
                  </a:schemeClr>
                </a:solidFill>
              </a:rPr>
              <a:t> directory. Simply copy the other files and then (on the new machine)  enter </a:t>
            </a:r>
            <a:r>
              <a:rPr lang="en-US" sz="1600" b="1" dirty="0" err="1">
                <a:solidFill>
                  <a:schemeClr val="bg2">
                    <a:lumMod val="75000"/>
                  </a:schemeClr>
                </a:solidFill>
              </a:rPr>
              <a:t>npm</a:t>
            </a:r>
            <a:r>
              <a:rPr lang="en-US" sz="1600" b="1" dirty="0">
                <a:solidFill>
                  <a:schemeClr val="bg2">
                    <a:lumMod val="75000"/>
                  </a:schemeClr>
                </a:solidFill>
              </a:rPr>
              <a:t> install </a:t>
            </a:r>
            <a:r>
              <a:rPr lang="en-US" sz="1600" dirty="0">
                <a:solidFill>
                  <a:schemeClr val="bg2">
                    <a:lumMod val="75000"/>
                  </a:schemeClr>
                </a:solidFill>
              </a:rPr>
              <a:t>from the command line in the directory of the new install. All dependencies listed in the </a:t>
            </a:r>
            <a:r>
              <a:rPr lang="en-US" sz="1600" dirty="0" err="1">
                <a:solidFill>
                  <a:schemeClr val="bg2">
                    <a:lumMod val="75000"/>
                  </a:schemeClr>
                </a:solidFill>
              </a:rPr>
              <a:t>package.json</a:t>
            </a:r>
            <a:r>
              <a:rPr lang="en-US" sz="1600" dirty="0">
                <a:solidFill>
                  <a:schemeClr val="bg2">
                    <a:lumMod val="75000"/>
                  </a:schemeClr>
                </a:solidFill>
              </a:rPr>
              <a:t> file will be downloaded.</a:t>
            </a:r>
          </a:p>
          <a:p>
            <a:endParaRPr lang="en-AU" dirty="0"/>
          </a:p>
        </p:txBody>
      </p:sp>
    </p:spTree>
    <p:extLst>
      <p:ext uri="{BB962C8B-B14F-4D97-AF65-F5344CB8AC3E}">
        <p14:creationId xmlns:p14="http://schemas.microsoft.com/office/powerpoint/2010/main" val="1585934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27CBD-09E1-4D3C-92D2-CB4BA9EB57B4}"/>
              </a:ext>
            </a:extLst>
          </p:cNvPr>
          <p:cNvSpPr>
            <a:spLocks noGrp="1"/>
          </p:cNvSpPr>
          <p:nvPr>
            <p:ph type="title"/>
          </p:nvPr>
        </p:nvSpPr>
        <p:spPr/>
        <p:txBody>
          <a:bodyPr/>
          <a:lstStyle/>
          <a:p>
            <a:r>
              <a:rPr lang="en-AU" dirty="0"/>
              <a:t>Start a </a:t>
            </a:r>
            <a:r>
              <a:rPr lang="en-AU" dirty="0" err="1"/>
              <a:t>nodejs</a:t>
            </a:r>
            <a:r>
              <a:rPr lang="en-AU" dirty="0"/>
              <a:t> Server</a:t>
            </a:r>
          </a:p>
        </p:txBody>
      </p:sp>
      <p:sp>
        <p:nvSpPr>
          <p:cNvPr id="3" name="Text Placeholder 2">
            <a:extLst>
              <a:ext uri="{FF2B5EF4-FFF2-40B4-BE49-F238E27FC236}">
                <a16:creationId xmlns:a16="http://schemas.microsoft.com/office/drawing/2014/main" id="{D764BEF5-77B1-4C58-991B-8EADE10A00FD}"/>
              </a:ext>
            </a:extLst>
          </p:cNvPr>
          <p:cNvSpPr>
            <a:spLocks noGrp="1"/>
          </p:cNvSpPr>
          <p:nvPr>
            <p:ph type="body" idx="1"/>
          </p:nvPr>
        </p:nvSpPr>
        <p:spPr/>
        <p:txBody>
          <a:bodyPr/>
          <a:lstStyle/>
          <a:p>
            <a:pPr marL="114300" indent="0">
              <a:buNone/>
            </a:pPr>
            <a:r>
              <a:rPr lang="en-US" dirty="0">
                <a:solidFill>
                  <a:schemeClr val="bg2">
                    <a:lumMod val="75000"/>
                  </a:schemeClr>
                </a:solidFill>
              </a:rPr>
              <a:t>Create a file called server.js where your </a:t>
            </a:r>
            <a:r>
              <a:rPr lang="en-US" dirty="0" err="1">
                <a:solidFill>
                  <a:schemeClr val="bg2">
                    <a:lumMod val="75000"/>
                  </a:schemeClr>
                </a:solidFill>
              </a:rPr>
              <a:t>package.json</a:t>
            </a:r>
            <a:r>
              <a:rPr lang="en-US" dirty="0">
                <a:solidFill>
                  <a:schemeClr val="bg2">
                    <a:lumMod val="75000"/>
                  </a:schemeClr>
                </a:solidFill>
              </a:rPr>
              <a:t> is with your editor.</a:t>
            </a:r>
          </a:p>
          <a:p>
            <a:pPr marL="114300" indent="0">
              <a:buNone/>
            </a:pPr>
            <a:r>
              <a:rPr lang="en-US" dirty="0">
                <a:solidFill>
                  <a:schemeClr val="bg2">
                    <a:lumMod val="75000"/>
                  </a:schemeClr>
                </a:solidFill>
              </a:rPr>
              <a:t>Now you must </a:t>
            </a:r>
            <a:r>
              <a:rPr lang="en-US" b="1" dirty="0">
                <a:solidFill>
                  <a:schemeClr val="bg2">
                    <a:lumMod val="75000"/>
                  </a:schemeClr>
                </a:solidFill>
              </a:rPr>
              <a:t>require() </a:t>
            </a:r>
            <a:r>
              <a:rPr lang="en-US" dirty="0">
                <a:solidFill>
                  <a:schemeClr val="bg2">
                    <a:lumMod val="75000"/>
                  </a:schemeClr>
                </a:solidFill>
              </a:rPr>
              <a:t>the packages at the top of your server.js file.</a:t>
            </a:r>
          </a:p>
          <a:p>
            <a:endParaRPr lang="en-US" dirty="0">
              <a:solidFill>
                <a:schemeClr val="bg2">
                  <a:lumMod val="75000"/>
                </a:schemeClr>
              </a:solidFill>
            </a:endParaRPr>
          </a:p>
          <a:p>
            <a:pPr marL="114300" indent="0">
              <a:buNone/>
            </a:pPr>
            <a:r>
              <a:rPr lang="en-US" dirty="0">
                <a:solidFill>
                  <a:schemeClr val="bg2">
                    <a:lumMod val="75000"/>
                  </a:schemeClr>
                </a:solidFill>
              </a:rPr>
              <a:t>Two main packages to require for starting a server are:</a:t>
            </a:r>
          </a:p>
          <a:p>
            <a:endParaRPr lang="en-US" dirty="0">
              <a:solidFill>
                <a:schemeClr val="bg2">
                  <a:lumMod val="75000"/>
                </a:schemeClr>
              </a:solidFill>
            </a:endParaRPr>
          </a:p>
          <a:p>
            <a:pPr marL="114300" indent="0">
              <a:buNone/>
            </a:pPr>
            <a:r>
              <a:rPr lang="en-US" dirty="0">
                <a:solidFill>
                  <a:schemeClr val="bg2">
                    <a:lumMod val="75000"/>
                  </a:schemeClr>
                </a:solidFill>
              </a:rPr>
              <a:t>var express = require(‘express’);  //used for routing</a:t>
            </a:r>
          </a:p>
          <a:p>
            <a:pPr marL="114300" indent="0">
              <a:buNone/>
            </a:pPr>
            <a:r>
              <a:rPr lang="en-US" dirty="0">
                <a:solidFill>
                  <a:schemeClr val="bg2">
                    <a:lumMod val="75000"/>
                  </a:schemeClr>
                </a:solidFill>
              </a:rPr>
              <a:t>var app = express();</a:t>
            </a:r>
          </a:p>
          <a:p>
            <a:pPr marL="114300" indent="0">
              <a:buNone/>
            </a:pPr>
            <a:r>
              <a:rPr lang="en-US" dirty="0">
                <a:solidFill>
                  <a:schemeClr val="bg2">
                    <a:lumMod val="75000"/>
                  </a:schemeClr>
                </a:solidFill>
              </a:rPr>
              <a:t>var http = require(‘http’).Server(app); //used to provide http functionality</a:t>
            </a:r>
          </a:p>
          <a:p>
            <a:endParaRPr lang="en-US" dirty="0">
              <a:solidFill>
                <a:schemeClr val="bg2">
                  <a:lumMod val="75000"/>
                </a:schemeClr>
              </a:solidFill>
            </a:endParaRPr>
          </a:p>
          <a:p>
            <a:pPr marL="114300" indent="0">
              <a:buNone/>
            </a:pPr>
            <a:r>
              <a:rPr lang="en-US" dirty="0">
                <a:solidFill>
                  <a:schemeClr val="bg2">
                    <a:lumMod val="75000"/>
                  </a:schemeClr>
                </a:solidFill>
              </a:rPr>
              <a:t>http is already included in </a:t>
            </a:r>
            <a:r>
              <a:rPr lang="en-US" dirty="0" err="1">
                <a:solidFill>
                  <a:schemeClr val="bg2">
                    <a:lumMod val="75000"/>
                  </a:schemeClr>
                </a:solidFill>
              </a:rPr>
              <a:t>nodejs</a:t>
            </a:r>
            <a:r>
              <a:rPr lang="en-US" dirty="0">
                <a:solidFill>
                  <a:schemeClr val="bg2">
                    <a:lumMod val="75000"/>
                  </a:schemeClr>
                </a:solidFill>
              </a:rPr>
              <a:t> as default so you do not have to </a:t>
            </a:r>
            <a:r>
              <a:rPr lang="en-US" dirty="0" err="1">
                <a:solidFill>
                  <a:schemeClr val="bg2">
                    <a:lumMod val="75000"/>
                  </a:schemeClr>
                </a:solidFill>
              </a:rPr>
              <a:t>npm</a:t>
            </a:r>
            <a:r>
              <a:rPr lang="en-US" dirty="0">
                <a:solidFill>
                  <a:schemeClr val="bg2">
                    <a:lumMod val="75000"/>
                  </a:schemeClr>
                </a:solidFill>
              </a:rPr>
              <a:t> install the http package.</a:t>
            </a:r>
          </a:p>
          <a:p>
            <a:endParaRPr lang="en-AU" dirty="0"/>
          </a:p>
        </p:txBody>
      </p:sp>
    </p:spTree>
    <p:extLst>
      <p:ext uri="{BB962C8B-B14F-4D97-AF65-F5344CB8AC3E}">
        <p14:creationId xmlns:p14="http://schemas.microsoft.com/office/powerpoint/2010/main" val="3373727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27CBD-09E1-4D3C-92D2-CB4BA9EB57B4}"/>
              </a:ext>
            </a:extLst>
          </p:cNvPr>
          <p:cNvSpPr>
            <a:spLocks noGrp="1"/>
          </p:cNvSpPr>
          <p:nvPr>
            <p:ph type="title"/>
          </p:nvPr>
        </p:nvSpPr>
        <p:spPr/>
        <p:txBody>
          <a:bodyPr/>
          <a:lstStyle/>
          <a:p>
            <a:r>
              <a:rPr lang="en-AU" dirty="0"/>
              <a:t>Start a </a:t>
            </a:r>
            <a:r>
              <a:rPr lang="en-AU" dirty="0" err="1"/>
              <a:t>nodejs</a:t>
            </a:r>
            <a:r>
              <a:rPr lang="en-AU" dirty="0"/>
              <a:t> Server</a:t>
            </a:r>
          </a:p>
        </p:txBody>
      </p:sp>
      <p:sp>
        <p:nvSpPr>
          <p:cNvPr id="3" name="Text Placeholder 2">
            <a:extLst>
              <a:ext uri="{FF2B5EF4-FFF2-40B4-BE49-F238E27FC236}">
                <a16:creationId xmlns:a16="http://schemas.microsoft.com/office/drawing/2014/main" id="{D764BEF5-77B1-4C58-991B-8EADE10A00FD}"/>
              </a:ext>
            </a:extLst>
          </p:cNvPr>
          <p:cNvSpPr>
            <a:spLocks noGrp="1"/>
          </p:cNvSpPr>
          <p:nvPr>
            <p:ph type="body" idx="1"/>
          </p:nvPr>
        </p:nvSpPr>
        <p:spPr/>
        <p:txBody>
          <a:bodyPr/>
          <a:lstStyle/>
          <a:p>
            <a:pPr marL="114300" indent="0">
              <a:buNone/>
            </a:pPr>
            <a:r>
              <a:rPr lang="en-US" dirty="0">
                <a:solidFill>
                  <a:schemeClr val="bg2">
                    <a:lumMod val="75000"/>
                  </a:schemeClr>
                </a:solidFill>
              </a:rPr>
              <a:t>Now you must allow files to be hosted into a public folder in your server.</a:t>
            </a:r>
          </a:p>
          <a:p>
            <a:endParaRPr lang="en-US" dirty="0">
              <a:solidFill>
                <a:schemeClr val="bg2">
                  <a:lumMod val="75000"/>
                </a:schemeClr>
              </a:solidFill>
            </a:endParaRPr>
          </a:p>
          <a:p>
            <a:pPr marL="114300" indent="0">
              <a:buNone/>
            </a:pPr>
            <a:r>
              <a:rPr lang="en-US" b="1" dirty="0" err="1">
                <a:solidFill>
                  <a:schemeClr val="bg2">
                    <a:lumMod val="75000"/>
                  </a:schemeClr>
                </a:solidFill>
              </a:rPr>
              <a:t>app.use</a:t>
            </a:r>
            <a:r>
              <a:rPr lang="en-US" b="1" dirty="0">
                <a:solidFill>
                  <a:schemeClr val="bg2">
                    <a:lumMod val="75000"/>
                  </a:schemeClr>
                </a:solidFill>
              </a:rPr>
              <a:t>(</a:t>
            </a:r>
            <a:r>
              <a:rPr lang="en-US" b="1" dirty="0" err="1">
                <a:solidFill>
                  <a:schemeClr val="bg2">
                    <a:lumMod val="75000"/>
                  </a:schemeClr>
                </a:solidFill>
              </a:rPr>
              <a:t>express.static</a:t>
            </a:r>
            <a:r>
              <a:rPr lang="en-US" b="1" dirty="0">
                <a:solidFill>
                  <a:schemeClr val="bg2">
                    <a:lumMod val="75000"/>
                  </a:schemeClr>
                </a:solidFill>
              </a:rPr>
              <a:t>(__</a:t>
            </a:r>
            <a:r>
              <a:rPr lang="en-US" b="1" dirty="0" err="1">
                <a:solidFill>
                  <a:schemeClr val="bg2">
                    <a:lumMod val="75000"/>
                  </a:schemeClr>
                </a:solidFill>
              </a:rPr>
              <a:t>dirname</a:t>
            </a:r>
            <a:r>
              <a:rPr lang="en-US" b="1" dirty="0">
                <a:solidFill>
                  <a:schemeClr val="bg2">
                    <a:lumMod val="75000"/>
                  </a:schemeClr>
                </a:solidFill>
              </a:rPr>
              <a:t> + ‘/www’));</a:t>
            </a:r>
          </a:p>
          <a:p>
            <a:endParaRPr lang="en-US" dirty="0">
              <a:solidFill>
                <a:schemeClr val="bg2">
                  <a:lumMod val="75000"/>
                </a:schemeClr>
              </a:solidFill>
            </a:endParaRPr>
          </a:p>
          <a:p>
            <a:pPr marL="114300" indent="0">
              <a:buNone/>
            </a:pPr>
            <a:r>
              <a:rPr lang="en-US" dirty="0">
                <a:solidFill>
                  <a:schemeClr val="bg2">
                    <a:lumMod val="75000"/>
                  </a:schemeClr>
                </a:solidFill>
              </a:rPr>
              <a:t>This line of code tells your express server to allow public files (images, </a:t>
            </a:r>
            <a:r>
              <a:rPr lang="en-US" dirty="0" err="1">
                <a:solidFill>
                  <a:schemeClr val="bg2">
                    <a:lumMod val="75000"/>
                  </a:schemeClr>
                </a:solidFill>
              </a:rPr>
              <a:t>css</a:t>
            </a:r>
            <a:r>
              <a:rPr lang="en-US" dirty="0">
                <a:solidFill>
                  <a:schemeClr val="bg2">
                    <a:lumMod val="75000"/>
                  </a:schemeClr>
                </a:solidFill>
              </a:rPr>
              <a:t>, </a:t>
            </a:r>
            <a:r>
              <a:rPr lang="en-US" dirty="0" err="1">
                <a:solidFill>
                  <a:schemeClr val="bg2">
                    <a:lumMod val="75000"/>
                  </a:schemeClr>
                </a:solidFill>
              </a:rPr>
              <a:t>js</a:t>
            </a:r>
            <a:r>
              <a:rPr lang="en-US" dirty="0">
                <a:solidFill>
                  <a:schemeClr val="bg2">
                    <a:lumMod val="75000"/>
                  </a:schemeClr>
                </a:solidFill>
              </a:rPr>
              <a:t> html) to be hosted in a sub-directory called "www" </a:t>
            </a:r>
            <a:r>
              <a:rPr lang="en-US" sz="1400" dirty="0">
                <a:solidFill>
                  <a:schemeClr val="bg2">
                    <a:lumMod val="75000"/>
                  </a:schemeClr>
                </a:solidFill>
              </a:rPr>
              <a:t>.</a:t>
            </a:r>
          </a:p>
          <a:p>
            <a:pPr marL="114300" indent="0">
              <a:buNone/>
            </a:pPr>
            <a:r>
              <a:rPr lang="en-US" dirty="0">
                <a:solidFill>
                  <a:schemeClr val="bg2">
                    <a:lumMod val="75000"/>
                  </a:schemeClr>
                </a:solidFill>
              </a:rPr>
              <a:t>A request to </a:t>
            </a:r>
            <a:r>
              <a:rPr lang="en-US" dirty="0">
                <a:solidFill>
                  <a:schemeClr val="bg2">
                    <a:lumMod val="75000"/>
                  </a:schemeClr>
                </a:solidFill>
                <a:hlinkClick r:id="rId3"/>
              </a:rPr>
              <a:t>http://localhost:3000/</a:t>
            </a:r>
            <a:r>
              <a:rPr lang="en-US" dirty="0">
                <a:solidFill>
                  <a:schemeClr val="bg2">
                    <a:lumMod val="75000"/>
                  </a:schemeClr>
                </a:solidFill>
              </a:rPr>
              <a:t>index.html  will serve the index.html file located in the “www” directory of you application. If this fails then the next described route will be tested.</a:t>
            </a:r>
          </a:p>
          <a:p>
            <a:pPr marL="114300" indent="0">
              <a:buNone/>
            </a:pPr>
            <a:endParaRPr lang="en-US" dirty="0">
              <a:solidFill>
                <a:schemeClr val="bg2">
                  <a:lumMod val="75000"/>
                </a:schemeClr>
              </a:solidFill>
            </a:endParaRPr>
          </a:p>
          <a:p>
            <a:pPr marL="114300" indent="0">
              <a:buNone/>
            </a:pPr>
            <a:r>
              <a:rPr lang="en-US" dirty="0">
                <a:solidFill>
                  <a:schemeClr val="bg2">
                    <a:lumMod val="75000"/>
                  </a:schemeClr>
                </a:solidFill>
              </a:rPr>
              <a:t>In the folder where </a:t>
            </a:r>
            <a:r>
              <a:rPr lang="en-US" dirty="0">
                <a:solidFill>
                  <a:schemeClr val="bg2"/>
                </a:solidFill>
              </a:rPr>
              <a:t>your server.js is,  c</a:t>
            </a:r>
            <a:r>
              <a:rPr lang="en-US" dirty="0">
                <a:solidFill>
                  <a:schemeClr val="bg2">
                    <a:lumMod val="75000"/>
                  </a:schemeClr>
                </a:solidFill>
              </a:rPr>
              <a:t>reate a folder called www.  In the “www” folder create a index.html. Put some tags in there like &lt;h1&gt; Hello World &lt;/h1&gt;</a:t>
            </a:r>
          </a:p>
          <a:p>
            <a:endParaRPr lang="en-AU" dirty="0"/>
          </a:p>
        </p:txBody>
      </p:sp>
    </p:spTree>
    <p:extLst>
      <p:ext uri="{BB962C8B-B14F-4D97-AF65-F5344CB8AC3E}">
        <p14:creationId xmlns:p14="http://schemas.microsoft.com/office/powerpoint/2010/main" val="3346378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27CBD-09E1-4D3C-92D2-CB4BA9EB57B4}"/>
              </a:ext>
            </a:extLst>
          </p:cNvPr>
          <p:cNvSpPr>
            <a:spLocks noGrp="1"/>
          </p:cNvSpPr>
          <p:nvPr>
            <p:ph type="title"/>
          </p:nvPr>
        </p:nvSpPr>
        <p:spPr/>
        <p:txBody>
          <a:bodyPr/>
          <a:lstStyle/>
          <a:p>
            <a:r>
              <a:rPr lang="en-AU" dirty="0"/>
              <a:t>Start a </a:t>
            </a:r>
            <a:r>
              <a:rPr lang="en-AU" dirty="0" err="1"/>
              <a:t>nodejs</a:t>
            </a:r>
            <a:r>
              <a:rPr lang="en-AU" dirty="0"/>
              <a:t> Server</a:t>
            </a:r>
          </a:p>
        </p:txBody>
      </p:sp>
      <p:sp>
        <p:nvSpPr>
          <p:cNvPr id="3" name="Text Placeholder 2">
            <a:extLst>
              <a:ext uri="{FF2B5EF4-FFF2-40B4-BE49-F238E27FC236}">
                <a16:creationId xmlns:a16="http://schemas.microsoft.com/office/drawing/2014/main" id="{D764BEF5-77B1-4C58-991B-8EADE10A00FD}"/>
              </a:ext>
            </a:extLst>
          </p:cNvPr>
          <p:cNvSpPr>
            <a:spLocks noGrp="1"/>
          </p:cNvSpPr>
          <p:nvPr>
            <p:ph type="body" idx="1"/>
          </p:nvPr>
        </p:nvSpPr>
        <p:spPr>
          <a:xfrm>
            <a:off x="263874" y="792991"/>
            <a:ext cx="4367424" cy="3712800"/>
          </a:xfrm>
        </p:spPr>
        <p:txBody>
          <a:bodyPr/>
          <a:lstStyle/>
          <a:p>
            <a:pPr marL="114300" indent="0">
              <a:buNone/>
            </a:pPr>
            <a:r>
              <a:rPr lang="en-US" sz="1600" dirty="0">
                <a:solidFill>
                  <a:schemeClr val="bg2">
                    <a:lumMod val="75000"/>
                  </a:schemeClr>
                </a:solidFill>
              </a:rPr>
              <a:t>Lets finally start your server. </a:t>
            </a:r>
            <a:r>
              <a:rPr lang="en-AU" sz="1600" dirty="0">
                <a:solidFill>
                  <a:schemeClr val="bg2">
                    <a:lumMod val="75000"/>
                  </a:schemeClr>
                </a:solidFill>
              </a:rPr>
              <a:t>To make things shorter, you could write:</a:t>
            </a:r>
            <a:endParaRPr lang="en-US" dirty="0">
              <a:solidFill>
                <a:schemeClr val="bg2">
                  <a:lumMod val="75000"/>
                </a:schemeClr>
              </a:solidFill>
            </a:endParaRPr>
          </a:p>
          <a:p>
            <a:pPr marL="114300" indent="0">
              <a:buNone/>
            </a:pPr>
            <a:endParaRPr lang="en-AU" sz="1600" dirty="0">
              <a:solidFill>
                <a:schemeClr val="bg2">
                  <a:lumMod val="75000"/>
                </a:schemeClr>
              </a:solidFill>
            </a:endParaRPr>
          </a:p>
          <a:p>
            <a:pPr marL="114300" indent="0">
              <a:buNone/>
            </a:pPr>
            <a:r>
              <a:rPr lang="en-AU" sz="1600" dirty="0" err="1">
                <a:solidFill>
                  <a:schemeClr val="bg2">
                    <a:lumMod val="75000"/>
                  </a:schemeClr>
                </a:solidFill>
              </a:rPr>
              <a:t>http.listen</a:t>
            </a:r>
            <a:r>
              <a:rPr lang="en-AU" sz="1600" dirty="0">
                <a:solidFill>
                  <a:schemeClr val="bg2">
                    <a:lumMod val="75000"/>
                  </a:schemeClr>
                </a:solidFill>
              </a:rPr>
              <a:t>(3000);</a:t>
            </a:r>
          </a:p>
          <a:p>
            <a:endParaRPr lang="en-AU" sz="1600" dirty="0">
              <a:solidFill>
                <a:schemeClr val="bg2">
                  <a:lumMod val="75000"/>
                </a:schemeClr>
              </a:solidFill>
            </a:endParaRPr>
          </a:p>
          <a:p>
            <a:pPr marL="114300" indent="0">
              <a:buNone/>
            </a:pPr>
            <a:r>
              <a:rPr lang="en-AU" sz="1600" dirty="0">
                <a:solidFill>
                  <a:schemeClr val="bg2">
                    <a:lumMod val="75000"/>
                  </a:schemeClr>
                </a:solidFill>
              </a:rPr>
              <a:t>To start your server, however it is always good practice to leave comments and logs to know what the name and port of the server it for other users. This is done with a </a:t>
            </a:r>
            <a:r>
              <a:rPr lang="en-AU" sz="1600" dirty="0" err="1">
                <a:solidFill>
                  <a:schemeClr val="bg2">
                    <a:lumMod val="75000"/>
                  </a:schemeClr>
                </a:solidFill>
              </a:rPr>
              <a:t>callback</a:t>
            </a:r>
            <a:r>
              <a:rPr lang="en-AU" sz="1600" dirty="0">
                <a:solidFill>
                  <a:schemeClr val="bg2">
                    <a:lumMod val="75000"/>
                  </a:schemeClr>
                </a:solidFill>
              </a:rPr>
              <a:t> function that runs once the server has started.</a:t>
            </a:r>
          </a:p>
          <a:p>
            <a:pPr marL="114300" indent="0">
              <a:buNone/>
            </a:pPr>
            <a:endParaRPr lang="en-AU" sz="1600" dirty="0">
              <a:solidFill>
                <a:schemeClr val="bg2">
                  <a:lumMod val="75000"/>
                </a:schemeClr>
              </a:solidFill>
            </a:endParaRPr>
          </a:p>
          <a:p>
            <a:pPr marL="114300" indent="0">
              <a:buNone/>
            </a:pPr>
            <a:r>
              <a:rPr lang="en-AU" sz="1600" dirty="0">
                <a:solidFill>
                  <a:schemeClr val="bg2">
                    <a:lumMod val="75000"/>
                  </a:schemeClr>
                </a:solidFill>
              </a:rPr>
              <a:t>As the default page served for a directory is called index.html this is what will be served in the absence of any other routes.</a:t>
            </a:r>
          </a:p>
          <a:p>
            <a:endParaRPr lang="en-AU" dirty="0"/>
          </a:p>
        </p:txBody>
      </p:sp>
      <p:sp>
        <p:nvSpPr>
          <p:cNvPr id="4" name="Rectangle 3">
            <a:extLst>
              <a:ext uri="{FF2B5EF4-FFF2-40B4-BE49-F238E27FC236}">
                <a16:creationId xmlns:a16="http://schemas.microsoft.com/office/drawing/2014/main" id="{115EDEB2-60FD-4210-A11B-075690A2B833}"/>
              </a:ext>
            </a:extLst>
          </p:cNvPr>
          <p:cNvSpPr/>
          <p:nvPr/>
        </p:nvSpPr>
        <p:spPr>
          <a:xfrm>
            <a:off x="4631298" y="1136789"/>
            <a:ext cx="4367423" cy="3558912"/>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2">
                  <a:lumMod val="75000"/>
                </a:schemeClr>
              </a:solidFill>
            </a:endParaRPr>
          </a:p>
        </p:txBody>
      </p:sp>
      <p:sp>
        <p:nvSpPr>
          <p:cNvPr id="5" name="TextBox 4">
            <a:extLst>
              <a:ext uri="{FF2B5EF4-FFF2-40B4-BE49-F238E27FC236}">
                <a16:creationId xmlns:a16="http://schemas.microsoft.com/office/drawing/2014/main" id="{8587282A-B507-4AEB-81A1-F58211874BB1}"/>
              </a:ext>
            </a:extLst>
          </p:cNvPr>
          <p:cNvSpPr txBox="1"/>
          <p:nvPr/>
        </p:nvSpPr>
        <p:spPr>
          <a:xfrm>
            <a:off x="4631298" y="1361973"/>
            <a:ext cx="4367423" cy="2893100"/>
          </a:xfrm>
          <a:prstGeom prst="rect">
            <a:avLst/>
          </a:prstGeom>
          <a:noFill/>
        </p:spPr>
        <p:txBody>
          <a:bodyPr wrap="square" rtlCol="0">
            <a:spAutoFit/>
          </a:bodyPr>
          <a:lstStyle/>
          <a:p>
            <a:pPr marL="114300" indent="0">
              <a:buNone/>
            </a:pPr>
            <a:r>
              <a:rPr lang="en-US" dirty="0">
                <a:solidFill>
                  <a:schemeClr val="bg1"/>
                </a:solidFill>
              </a:rPr>
              <a:t>var express = require(‘express’);  </a:t>
            </a:r>
          </a:p>
          <a:p>
            <a:pPr marL="114300" indent="0">
              <a:buNone/>
            </a:pPr>
            <a:r>
              <a:rPr lang="en-US" dirty="0">
                <a:solidFill>
                  <a:schemeClr val="bg1"/>
                </a:solidFill>
              </a:rPr>
              <a:t>var app = express();</a:t>
            </a:r>
          </a:p>
          <a:p>
            <a:pPr marL="114300" indent="0">
              <a:buNone/>
            </a:pPr>
            <a:r>
              <a:rPr lang="en-US" dirty="0">
                <a:solidFill>
                  <a:schemeClr val="bg1"/>
                </a:solidFill>
              </a:rPr>
              <a:t>var http = require(‘http’).Server(app);</a:t>
            </a:r>
          </a:p>
          <a:p>
            <a:pPr marL="114300"/>
            <a:r>
              <a:rPr lang="en-US" dirty="0" err="1">
                <a:solidFill>
                  <a:schemeClr val="bg1"/>
                </a:solidFill>
              </a:rPr>
              <a:t>app.use</a:t>
            </a:r>
            <a:r>
              <a:rPr lang="en-US" dirty="0">
                <a:solidFill>
                  <a:schemeClr val="bg1"/>
                </a:solidFill>
              </a:rPr>
              <a:t>(</a:t>
            </a:r>
            <a:r>
              <a:rPr lang="en-US" dirty="0" err="1">
                <a:solidFill>
                  <a:schemeClr val="bg1"/>
                </a:solidFill>
              </a:rPr>
              <a:t>express.static</a:t>
            </a:r>
            <a:r>
              <a:rPr lang="en-US" dirty="0">
                <a:solidFill>
                  <a:schemeClr val="bg1"/>
                </a:solidFill>
              </a:rPr>
              <a:t>(__</a:t>
            </a:r>
            <a:r>
              <a:rPr lang="en-US" dirty="0" err="1">
                <a:solidFill>
                  <a:schemeClr val="bg1"/>
                </a:solidFill>
              </a:rPr>
              <a:t>dirname</a:t>
            </a:r>
            <a:r>
              <a:rPr lang="en-US" dirty="0">
                <a:solidFill>
                  <a:schemeClr val="bg1"/>
                </a:solidFill>
              </a:rPr>
              <a:t> + ‘/www’));</a:t>
            </a:r>
          </a:p>
          <a:p>
            <a:pPr marL="114300" indent="0">
              <a:buNone/>
            </a:pPr>
            <a:endParaRPr lang="en-US" dirty="0">
              <a:solidFill>
                <a:schemeClr val="bg1"/>
              </a:solidFill>
            </a:endParaRPr>
          </a:p>
          <a:p>
            <a:pPr marL="114300" indent="0">
              <a:buNone/>
            </a:pPr>
            <a:r>
              <a:rPr lang="en-US" dirty="0">
                <a:solidFill>
                  <a:schemeClr val="bg1"/>
                </a:solidFill>
              </a:rPr>
              <a:t>let server = </a:t>
            </a:r>
            <a:r>
              <a:rPr lang="en-US" dirty="0" err="1">
                <a:solidFill>
                  <a:schemeClr val="bg1"/>
                </a:solidFill>
              </a:rPr>
              <a:t>http.listen</a:t>
            </a:r>
            <a:r>
              <a:rPr lang="en-US" dirty="0">
                <a:solidFill>
                  <a:schemeClr val="bg1"/>
                </a:solidFill>
              </a:rPr>
              <a:t>(3000, function () {</a:t>
            </a:r>
          </a:p>
          <a:p>
            <a:pPr marL="114300" lvl="2"/>
            <a:r>
              <a:rPr lang="en-US" dirty="0">
                <a:solidFill>
                  <a:schemeClr val="bg1"/>
                </a:solidFill>
              </a:rPr>
              <a:t>     let host = </a:t>
            </a:r>
            <a:r>
              <a:rPr lang="en-US" dirty="0" err="1">
                <a:solidFill>
                  <a:schemeClr val="bg1"/>
                </a:solidFill>
              </a:rPr>
              <a:t>server.address</a:t>
            </a:r>
            <a:r>
              <a:rPr lang="en-US" dirty="0">
                <a:solidFill>
                  <a:schemeClr val="bg1"/>
                </a:solidFill>
              </a:rPr>
              <a:t>().address;</a:t>
            </a:r>
          </a:p>
          <a:p>
            <a:pPr marL="114300" lvl="2"/>
            <a:r>
              <a:rPr lang="en-US" dirty="0">
                <a:solidFill>
                  <a:schemeClr val="bg1"/>
                </a:solidFill>
              </a:rPr>
              <a:t>     let port = </a:t>
            </a:r>
            <a:r>
              <a:rPr lang="en-US" dirty="0" err="1">
                <a:solidFill>
                  <a:schemeClr val="bg1"/>
                </a:solidFill>
              </a:rPr>
              <a:t>server.address</a:t>
            </a:r>
            <a:r>
              <a:rPr lang="en-US" dirty="0">
                <a:solidFill>
                  <a:schemeClr val="bg1"/>
                </a:solidFill>
              </a:rPr>
              <a:t>().port;</a:t>
            </a:r>
          </a:p>
          <a:p>
            <a:pPr marL="114300" lvl="2"/>
            <a:r>
              <a:rPr lang="en-US" dirty="0">
                <a:solidFill>
                  <a:schemeClr val="bg1"/>
                </a:solidFill>
              </a:rPr>
              <a:t>     console.log(“My First Nodejs Server!”);</a:t>
            </a:r>
          </a:p>
          <a:p>
            <a:pPr marL="114300" lvl="2"/>
            <a:r>
              <a:rPr lang="en-US" dirty="0">
                <a:solidFill>
                  <a:schemeClr val="bg1"/>
                </a:solidFill>
              </a:rPr>
              <a:t>     console.log("Server listening on: “+ host + “ port: “ + port);</a:t>
            </a:r>
          </a:p>
          <a:p>
            <a:pPr marL="114300" indent="0">
              <a:buNone/>
            </a:pPr>
            <a:r>
              <a:rPr lang="en-US" dirty="0">
                <a:solidFill>
                  <a:schemeClr val="bg1"/>
                </a:solidFill>
              </a:rPr>
              <a:t>});</a:t>
            </a:r>
          </a:p>
          <a:p>
            <a:pPr marL="114300" indent="0">
              <a:buNone/>
            </a:pPr>
            <a:endParaRPr lang="en-AU" dirty="0">
              <a:solidFill>
                <a:schemeClr val="bg1"/>
              </a:solidFill>
            </a:endParaRPr>
          </a:p>
        </p:txBody>
      </p:sp>
      <p:sp>
        <p:nvSpPr>
          <p:cNvPr id="6" name="Rectangle 5">
            <a:extLst>
              <a:ext uri="{FF2B5EF4-FFF2-40B4-BE49-F238E27FC236}">
                <a16:creationId xmlns:a16="http://schemas.microsoft.com/office/drawing/2014/main" id="{D39686B8-5E68-474D-9EF1-621DD40FD276}"/>
              </a:ext>
            </a:extLst>
          </p:cNvPr>
          <p:cNvSpPr/>
          <p:nvPr/>
        </p:nvSpPr>
        <p:spPr>
          <a:xfrm>
            <a:off x="4981534" y="792991"/>
            <a:ext cx="910827" cy="307777"/>
          </a:xfrm>
          <a:prstGeom prst="rect">
            <a:avLst/>
          </a:prstGeom>
        </p:spPr>
        <p:txBody>
          <a:bodyPr wrap="none">
            <a:spAutoFit/>
          </a:bodyPr>
          <a:lstStyle/>
          <a:p>
            <a:r>
              <a:rPr lang="en-AU" dirty="0">
                <a:solidFill>
                  <a:schemeClr val="bg2">
                    <a:lumMod val="75000"/>
                  </a:schemeClr>
                </a:solidFill>
              </a:rPr>
              <a:t>server.js </a:t>
            </a:r>
            <a:endParaRPr lang="en-AU" dirty="0"/>
          </a:p>
        </p:txBody>
      </p:sp>
    </p:spTree>
    <p:extLst>
      <p:ext uri="{BB962C8B-B14F-4D97-AF65-F5344CB8AC3E}">
        <p14:creationId xmlns:p14="http://schemas.microsoft.com/office/powerpoint/2010/main" val="2472836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27CBD-09E1-4D3C-92D2-CB4BA9EB57B4}"/>
              </a:ext>
            </a:extLst>
          </p:cNvPr>
          <p:cNvSpPr>
            <a:spLocks noGrp="1"/>
          </p:cNvSpPr>
          <p:nvPr>
            <p:ph type="title"/>
          </p:nvPr>
        </p:nvSpPr>
        <p:spPr/>
        <p:txBody>
          <a:bodyPr/>
          <a:lstStyle/>
          <a:p>
            <a:r>
              <a:rPr lang="en-AU" dirty="0"/>
              <a:t>Nodejs Server with Webpage</a:t>
            </a:r>
          </a:p>
        </p:txBody>
      </p:sp>
      <p:sp>
        <p:nvSpPr>
          <p:cNvPr id="3" name="Text Placeholder 2">
            <a:extLst>
              <a:ext uri="{FF2B5EF4-FFF2-40B4-BE49-F238E27FC236}">
                <a16:creationId xmlns:a16="http://schemas.microsoft.com/office/drawing/2014/main" id="{D764BEF5-77B1-4C58-991B-8EADE10A00FD}"/>
              </a:ext>
            </a:extLst>
          </p:cNvPr>
          <p:cNvSpPr>
            <a:spLocks noGrp="1"/>
          </p:cNvSpPr>
          <p:nvPr>
            <p:ph type="body" idx="1"/>
          </p:nvPr>
        </p:nvSpPr>
        <p:spPr>
          <a:xfrm>
            <a:off x="460950" y="794892"/>
            <a:ext cx="8222100" cy="871538"/>
          </a:xfrm>
        </p:spPr>
        <p:txBody>
          <a:bodyPr/>
          <a:lstStyle/>
          <a:p>
            <a:pPr marL="114300" indent="0">
              <a:buNone/>
            </a:pPr>
            <a:r>
              <a:rPr lang="en-US" sz="1600" dirty="0">
                <a:solidFill>
                  <a:schemeClr val="bg2">
                    <a:lumMod val="75000"/>
                  </a:schemeClr>
                </a:solidFill>
              </a:rPr>
              <a:t>To start your node application run the following command in your terminal write “</a:t>
            </a:r>
            <a:r>
              <a:rPr lang="en-US" sz="1600" b="1" dirty="0">
                <a:solidFill>
                  <a:schemeClr val="bg2">
                    <a:lumMod val="75000"/>
                  </a:schemeClr>
                </a:solidFill>
              </a:rPr>
              <a:t>node server.js</a:t>
            </a:r>
            <a:r>
              <a:rPr lang="en-US" sz="1600" dirty="0">
                <a:solidFill>
                  <a:schemeClr val="bg2">
                    <a:lumMod val="75000"/>
                  </a:schemeClr>
                </a:solidFill>
              </a:rPr>
              <a:t>”</a:t>
            </a:r>
          </a:p>
          <a:p>
            <a:pPr marL="114300" indent="0">
              <a:buNone/>
            </a:pPr>
            <a:r>
              <a:rPr lang="en-US" sz="1600" dirty="0">
                <a:solidFill>
                  <a:schemeClr val="bg2">
                    <a:lumMod val="75000"/>
                  </a:schemeClr>
                </a:solidFill>
              </a:rPr>
              <a:t>You should get something like this in your terminal:</a:t>
            </a:r>
          </a:p>
          <a:p>
            <a:endParaRPr lang="en-AU" dirty="0"/>
          </a:p>
        </p:txBody>
      </p:sp>
      <p:pic>
        <p:nvPicPr>
          <p:cNvPr id="4" name="Picture 3">
            <a:extLst>
              <a:ext uri="{FF2B5EF4-FFF2-40B4-BE49-F238E27FC236}">
                <a16:creationId xmlns:a16="http://schemas.microsoft.com/office/drawing/2014/main" id="{7E3CD054-486B-4C3D-B7E3-B8A2AC184C14}"/>
              </a:ext>
            </a:extLst>
          </p:cNvPr>
          <p:cNvPicPr>
            <a:picLocks noChangeAspect="1"/>
          </p:cNvPicPr>
          <p:nvPr/>
        </p:nvPicPr>
        <p:blipFill>
          <a:blip r:embed="rId3"/>
          <a:stretch>
            <a:fillRect/>
          </a:stretch>
        </p:blipFill>
        <p:spPr>
          <a:xfrm>
            <a:off x="1624477" y="1840668"/>
            <a:ext cx="4902200" cy="647700"/>
          </a:xfrm>
          <a:prstGeom prst="rect">
            <a:avLst/>
          </a:prstGeom>
        </p:spPr>
      </p:pic>
      <p:sp>
        <p:nvSpPr>
          <p:cNvPr id="5" name="TextBox 4">
            <a:extLst>
              <a:ext uri="{FF2B5EF4-FFF2-40B4-BE49-F238E27FC236}">
                <a16:creationId xmlns:a16="http://schemas.microsoft.com/office/drawing/2014/main" id="{1B604812-4F89-413E-A456-6BDD02628C41}"/>
              </a:ext>
            </a:extLst>
          </p:cNvPr>
          <p:cNvSpPr txBox="1"/>
          <p:nvPr/>
        </p:nvSpPr>
        <p:spPr>
          <a:xfrm>
            <a:off x="546931" y="2707629"/>
            <a:ext cx="5370381" cy="1538883"/>
          </a:xfrm>
          <a:prstGeom prst="rect">
            <a:avLst/>
          </a:prstGeom>
          <a:noFill/>
        </p:spPr>
        <p:txBody>
          <a:bodyPr wrap="none" rtlCol="0">
            <a:spAutoFit/>
          </a:bodyPr>
          <a:lstStyle/>
          <a:p>
            <a:r>
              <a:rPr lang="en-US" sz="1600" dirty="0">
                <a:latin typeface="Roboto" panose="02000000000000000000" pitchFamily="2" charset="0"/>
                <a:ea typeface="Roboto" panose="02000000000000000000" pitchFamily="2" charset="0"/>
              </a:rPr>
              <a:t>This means your web server is running on localhost:3000</a:t>
            </a:r>
          </a:p>
          <a:p>
            <a:endParaRPr lang="en-US" sz="1600" dirty="0">
              <a:latin typeface="Roboto" panose="02000000000000000000" pitchFamily="2" charset="0"/>
              <a:ea typeface="Roboto" panose="02000000000000000000" pitchFamily="2" charset="0"/>
            </a:endParaRPr>
          </a:p>
          <a:p>
            <a:r>
              <a:rPr lang="en-US" sz="1600" dirty="0">
                <a:latin typeface="Roboto" panose="02000000000000000000" pitchFamily="2" charset="0"/>
                <a:ea typeface="Roboto" panose="02000000000000000000" pitchFamily="2" charset="0"/>
              </a:rPr>
              <a:t>In your browser, in the URL section, type locahost:3000</a:t>
            </a:r>
          </a:p>
          <a:p>
            <a:endParaRPr lang="en-US" sz="1600" dirty="0">
              <a:latin typeface="Roboto" panose="02000000000000000000" pitchFamily="2" charset="0"/>
              <a:ea typeface="Roboto" panose="02000000000000000000" pitchFamily="2" charset="0"/>
            </a:endParaRPr>
          </a:p>
          <a:p>
            <a:r>
              <a:rPr lang="en-US" sz="1600" dirty="0">
                <a:latin typeface="Roboto" panose="02000000000000000000" pitchFamily="2" charset="0"/>
                <a:ea typeface="Roboto" panose="02000000000000000000" pitchFamily="2" charset="0"/>
              </a:rPr>
              <a:t>Your Hello World website should be running.</a:t>
            </a:r>
          </a:p>
          <a:p>
            <a:endParaRPr lang="en-AU" dirty="0"/>
          </a:p>
        </p:txBody>
      </p:sp>
      <p:pic>
        <p:nvPicPr>
          <p:cNvPr id="6" name="Picture 5">
            <a:extLst>
              <a:ext uri="{FF2B5EF4-FFF2-40B4-BE49-F238E27FC236}">
                <a16:creationId xmlns:a16="http://schemas.microsoft.com/office/drawing/2014/main" id="{7D38E52E-A50F-4295-80CA-E14E6FFB48B0}"/>
              </a:ext>
            </a:extLst>
          </p:cNvPr>
          <p:cNvPicPr>
            <a:picLocks noChangeAspect="1"/>
          </p:cNvPicPr>
          <p:nvPr/>
        </p:nvPicPr>
        <p:blipFill>
          <a:blip r:embed="rId4"/>
          <a:stretch>
            <a:fillRect/>
          </a:stretch>
        </p:blipFill>
        <p:spPr>
          <a:xfrm>
            <a:off x="993650" y="4110124"/>
            <a:ext cx="3517900" cy="1816100"/>
          </a:xfrm>
          <a:prstGeom prst="rect">
            <a:avLst/>
          </a:prstGeom>
        </p:spPr>
      </p:pic>
    </p:spTree>
    <p:extLst>
      <p:ext uri="{BB962C8B-B14F-4D97-AF65-F5344CB8AC3E}">
        <p14:creationId xmlns:p14="http://schemas.microsoft.com/office/powerpoint/2010/main" val="113683344"/>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3454</TotalTime>
  <Words>2049</Words>
  <Application>Microsoft Office PowerPoint</Application>
  <PresentationFormat>On-screen Show (16:9)</PresentationFormat>
  <Paragraphs>247</Paragraphs>
  <Slides>10</Slides>
  <Notes>4</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Material</vt:lpstr>
      <vt:lpstr>Create Routes with Express </vt:lpstr>
      <vt:lpstr>Routes</vt:lpstr>
      <vt:lpstr>Nodejs server with Express.js</vt:lpstr>
      <vt:lpstr>Start a nodejs server with Express.js</vt:lpstr>
      <vt:lpstr>Start a nodejs Server</vt:lpstr>
      <vt:lpstr>Start a nodejs Server</vt:lpstr>
      <vt:lpstr>Start a nodejs Server</vt:lpstr>
      <vt:lpstr>Start a nodejs Server</vt:lpstr>
      <vt:lpstr>Nodejs Server with Webpage</vt:lpstr>
      <vt:lpstr>Express.js Routes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Ionic</dc:title>
  <cp:lastModifiedBy>Allan Browning</cp:lastModifiedBy>
  <cp:revision>343</cp:revision>
  <dcterms:modified xsi:type="dcterms:W3CDTF">2019-06-12T07:02:39Z</dcterms:modified>
</cp:coreProperties>
</file>