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80" r:id="rId4"/>
    <p:sldId id="289" r:id="rId5"/>
    <p:sldId id="290" r:id="rId6"/>
    <p:sldId id="288" r:id="rId7"/>
    <p:sldId id="291" r:id="rId8"/>
  </p:sldIdLst>
  <p:sldSz cx="9144000" cy="5143500" type="screen16x9"/>
  <p:notesSz cx="6858000" cy="9144000"/>
  <p:embeddedFontLst>
    <p:embeddedFont>
      <p:font typeface="Roboto"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09"/>
    <p:restoredTop sz="85047" autoAdjust="0"/>
  </p:normalViewPr>
  <p:slideViewPr>
    <p:cSldViewPr snapToGrid="0" snapToObjects="1">
      <p:cViewPr varScale="1">
        <p:scale>
          <a:sx n="46" d="100"/>
          <a:sy n="46" d="100"/>
        </p:scale>
        <p:origin x="104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an Browning" userId="S::a.browning@griffith.edu.au::361db90e-b631-48a3-b9ec-50a48aed1fdf" providerId="AD" clId="Web-{75A55B88-1BAC-6E8D-EB86-96B10ADACB3A}"/>
    <pc:docChg chg="modSld">
      <pc:chgData name="Allan Browning" userId="S::a.browning@griffith.edu.au::361db90e-b631-48a3-b9ec-50a48aed1fdf" providerId="AD" clId="Web-{75A55B88-1BAC-6E8D-EB86-96B10ADACB3A}" dt="2019-06-16T01:18:50.142" v="47" actId="14100"/>
      <pc:docMkLst>
        <pc:docMk/>
      </pc:docMkLst>
      <pc:sldChg chg="modSp">
        <pc:chgData name="Allan Browning" userId="S::a.browning@griffith.edu.au::361db90e-b631-48a3-b9ec-50a48aed1fdf" providerId="AD" clId="Web-{75A55B88-1BAC-6E8D-EB86-96B10ADACB3A}" dt="2019-06-16T01:06:37.501" v="4" actId="20577"/>
        <pc:sldMkLst>
          <pc:docMk/>
          <pc:sldMk cId="0" sldId="257"/>
        </pc:sldMkLst>
        <pc:spChg chg="mod">
          <ac:chgData name="Allan Browning" userId="S::a.browning@griffith.edu.au::361db90e-b631-48a3-b9ec-50a48aed1fdf" providerId="AD" clId="Web-{75A55B88-1BAC-6E8D-EB86-96B10ADACB3A}" dt="2019-06-16T01:06:37.501" v="4" actId="20577"/>
          <ac:spMkLst>
            <pc:docMk/>
            <pc:sldMk cId="0" sldId="257"/>
            <ac:spMk id="75" creationId="{00000000-0000-0000-0000-000000000000}"/>
          </ac:spMkLst>
        </pc:spChg>
      </pc:sldChg>
      <pc:sldChg chg="modSp">
        <pc:chgData name="Allan Browning" userId="S::a.browning@griffith.edu.au::361db90e-b631-48a3-b9ec-50a48aed1fdf" providerId="AD" clId="Web-{75A55B88-1BAC-6E8D-EB86-96B10ADACB3A}" dt="2019-06-16T01:18:05.877" v="43" actId="20577"/>
        <pc:sldMkLst>
          <pc:docMk/>
          <pc:sldMk cId="2929394977" sldId="280"/>
        </pc:sldMkLst>
        <pc:spChg chg="mod">
          <ac:chgData name="Allan Browning" userId="S::a.browning@griffith.edu.au::361db90e-b631-48a3-b9ec-50a48aed1fdf" providerId="AD" clId="Web-{75A55B88-1BAC-6E8D-EB86-96B10ADACB3A}" dt="2019-06-16T01:18:05.877" v="43" actId="20577"/>
          <ac:spMkLst>
            <pc:docMk/>
            <pc:sldMk cId="2929394977" sldId="280"/>
            <ac:spMk id="3" creationId="{07D9E9CB-ACC4-4CA3-9B50-AD902D2C3560}"/>
          </ac:spMkLst>
        </pc:spChg>
      </pc:sldChg>
      <pc:sldChg chg="modSp">
        <pc:chgData name="Allan Browning" userId="S::a.browning@griffith.edu.au::361db90e-b631-48a3-b9ec-50a48aed1fdf" providerId="AD" clId="Web-{75A55B88-1BAC-6E8D-EB86-96B10ADACB3A}" dt="2019-06-16T01:18:50.142" v="47" actId="14100"/>
        <pc:sldMkLst>
          <pc:docMk/>
          <pc:sldMk cId="1670046692" sldId="289"/>
        </pc:sldMkLst>
        <pc:spChg chg="mod">
          <ac:chgData name="Allan Browning" userId="S::a.browning@griffith.edu.au::361db90e-b631-48a3-b9ec-50a48aed1fdf" providerId="AD" clId="Web-{75A55B88-1BAC-6E8D-EB86-96B10ADACB3A}" dt="2019-06-16T01:18:50.142" v="47" actId="14100"/>
          <ac:spMkLst>
            <pc:docMk/>
            <pc:sldMk cId="1670046692" sldId="289"/>
            <ac:spMk id="3" creationId="{07D9E9CB-ACC4-4CA3-9B50-AD902D2C3560}"/>
          </ac:spMkLst>
        </pc:spChg>
      </pc:sldChg>
    </pc:docChg>
  </pc:docChgLst>
  <pc:docChgLst>
    <pc:chgData name="Kaile Su" userId="S::k.su@griffith.edu.au::1636eb44-51af-46aa-b91c-16ad8b70fe25" providerId="AD" clId="Web-{D11986D8-09B3-241D-AADC-0C2E530838A1}"/>
    <pc:docChg chg="delSld modSld">
      <pc:chgData name="Kaile Su" userId="S::k.su@griffith.edu.au::1636eb44-51af-46aa-b91c-16ad8b70fe25" providerId="AD" clId="Web-{D11986D8-09B3-241D-AADC-0C2E530838A1}" dt="2019-06-06T10:21:07.944" v="14" actId="20577"/>
      <pc:docMkLst>
        <pc:docMk/>
      </pc:docMkLst>
      <pc:sldChg chg="modSp">
        <pc:chgData name="Kaile Su" userId="S::k.su@griffith.edu.au::1636eb44-51af-46aa-b91c-16ad8b70fe25" providerId="AD" clId="Web-{D11986D8-09B3-241D-AADC-0C2E530838A1}" dt="2019-06-06T10:14:54.177" v="2" actId="20577"/>
        <pc:sldMkLst>
          <pc:docMk/>
          <pc:sldMk cId="2465750592" sldId="281"/>
        </pc:sldMkLst>
        <pc:spChg chg="mod">
          <ac:chgData name="Kaile Su" userId="S::k.su@griffith.edu.au::1636eb44-51af-46aa-b91c-16ad8b70fe25" providerId="AD" clId="Web-{D11986D8-09B3-241D-AADC-0C2E530838A1}" dt="2019-06-06T10:14:54.177" v="2" actId="20577"/>
          <ac:spMkLst>
            <pc:docMk/>
            <pc:sldMk cId="2465750592" sldId="281"/>
            <ac:spMk id="3" creationId="{FFCE29BD-CECB-4D0D-8C02-3D5D3104D3C5}"/>
          </ac:spMkLst>
        </pc:spChg>
      </pc:sldChg>
      <pc:sldChg chg="del">
        <pc:chgData name="Kaile Su" userId="S::k.su@griffith.edu.au::1636eb44-51af-46aa-b91c-16ad8b70fe25" providerId="AD" clId="Web-{D11986D8-09B3-241D-AADC-0C2E530838A1}" dt="2019-06-06T10:17:52.021" v="3"/>
        <pc:sldMkLst>
          <pc:docMk/>
          <pc:sldMk cId="4199365548" sldId="285"/>
        </pc:sldMkLst>
      </pc:sldChg>
      <pc:sldChg chg="del">
        <pc:chgData name="Kaile Su" userId="S::k.su@griffith.edu.au::1636eb44-51af-46aa-b91c-16ad8b70fe25" providerId="AD" clId="Web-{D11986D8-09B3-241D-AADC-0C2E530838A1}" dt="2019-06-06T10:17:55.302" v="4"/>
        <pc:sldMkLst>
          <pc:docMk/>
          <pc:sldMk cId="1081027440" sldId="286"/>
        </pc:sldMkLst>
      </pc:sldChg>
      <pc:sldChg chg="modSp">
        <pc:chgData name="Kaile Su" userId="S::k.su@griffith.edu.au::1636eb44-51af-46aa-b91c-16ad8b70fe25" providerId="AD" clId="Web-{D11986D8-09B3-241D-AADC-0C2E530838A1}" dt="2019-06-06T10:21:07.944" v="14" actId="20577"/>
        <pc:sldMkLst>
          <pc:docMk/>
          <pc:sldMk cId="3723500495" sldId="288"/>
        </pc:sldMkLst>
        <pc:spChg chg="mod">
          <ac:chgData name="Kaile Su" userId="S::k.su@griffith.edu.au::1636eb44-51af-46aa-b91c-16ad8b70fe25" providerId="AD" clId="Web-{D11986D8-09B3-241D-AADC-0C2E530838A1}" dt="2019-06-06T10:21:07.944" v="14" actId="20577"/>
          <ac:spMkLst>
            <pc:docMk/>
            <pc:sldMk cId="3723500495" sldId="288"/>
            <ac:spMk id="3" creationId="{E1A752D0-D3AE-4EDB-B684-9EB44992A90E}"/>
          </ac:spMkLst>
        </pc:spChg>
      </pc:sldChg>
    </pc:docChg>
  </pc:docChgLst>
  <pc:docChgLst>
    <pc:chgData name="Kaile Su" userId="S::k.su@griffith.edu.au::1636eb44-51af-46aa-b91c-16ad8b70fe25" providerId="AD" clId="Web-{1BBD28D1-0F09-8C55-FC43-51B7E150B3C7}"/>
    <pc:docChg chg="addSld delSld modSld sldOrd">
      <pc:chgData name="Kaile Su" userId="S::k.su@griffith.edu.au::1636eb44-51af-46aa-b91c-16ad8b70fe25" providerId="AD" clId="Web-{1BBD28D1-0F09-8C55-FC43-51B7E150B3C7}" dt="2019-06-30T11:01:55.829" v="80" actId="20577"/>
      <pc:docMkLst>
        <pc:docMk/>
      </pc:docMkLst>
      <pc:sldChg chg="del">
        <pc:chgData name="Kaile Su" userId="S::k.su@griffith.edu.au::1636eb44-51af-46aa-b91c-16ad8b70fe25" providerId="AD" clId="Web-{1BBD28D1-0F09-8C55-FC43-51B7E150B3C7}" dt="2019-06-30T10:50:10.027" v="1"/>
        <pc:sldMkLst>
          <pc:docMk/>
          <pc:sldMk cId="2465750592" sldId="281"/>
        </pc:sldMkLst>
      </pc:sldChg>
      <pc:sldChg chg="ord">
        <pc:chgData name="Kaile Su" userId="S::k.su@griffith.edu.au::1636eb44-51af-46aa-b91c-16ad8b70fe25" providerId="AD" clId="Web-{1BBD28D1-0F09-8C55-FC43-51B7E150B3C7}" dt="2019-06-30T10:58:19.703" v="46"/>
        <pc:sldMkLst>
          <pc:docMk/>
          <pc:sldMk cId="3723500495" sldId="288"/>
        </pc:sldMkLst>
      </pc:sldChg>
      <pc:sldChg chg="add ord replId">
        <pc:chgData name="Kaile Su" userId="S::k.su@griffith.edu.au::1636eb44-51af-46aa-b91c-16ad8b70fe25" providerId="AD" clId="Web-{1BBD28D1-0F09-8C55-FC43-51B7E150B3C7}" dt="2019-06-30T10:57:31.560" v="44"/>
        <pc:sldMkLst>
          <pc:docMk/>
          <pc:sldMk cId="1300324241" sldId="290"/>
        </pc:sldMkLst>
      </pc:sldChg>
      <pc:sldChg chg="addSp modSp new ord">
        <pc:chgData name="Kaile Su" userId="S::k.su@griffith.edu.au::1636eb44-51af-46aa-b91c-16ad8b70fe25" providerId="AD" clId="Web-{1BBD28D1-0F09-8C55-FC43-51B7E150B3C7}" dt="2019-06-30T11:01:55.829" v="80" actId="20577"/>
        <pc:sldMkLst>
          <pc:docMk/>
          <pc:sldMk cId="1994445587" sldId="291"/>
        </pc:sldMkLst>
        <pc:spChg chg="mod">
          <ac:chgData name="Kaile Su" userId="S::k.su@griffith.edu.au::1636eb44-51af-46aa-b91c-16ad8b70fe25" providerId="AD" clId="Web-{1BBD28D1-0F09-8C55-FC43-51B7E150B3C7}" dt="2019-06-30T10:59:57.578" v="56" actId="20577"/>
          <ac:spMkLst>
            <pc:docMk/>
            <pc:sldMk cId="1994445587" sldId="291"/>
            <ac:spMk id="2" creationId="{05B5C66C-752A-4EEF-A87F-A4D58B13ADB8}"/>
          </ac:spMkLst>
        </pc:spChg>
        <pc:spChg chg="mod">
          <ac:chgData name="Kaile Su" userId="S::k.su@griffith.edu.au::1636eb44-51af-46aa-b91c-16ad8b70fe25" providerId="AD" clId="Web-{1BBD28D1-0F09-8C55-FC43-51B7E150B3C7}" dt="2019-06-30T11:01:55.829" v="80" actId="20577"/>
          <ac:spMkLst>
            <pc:docMk/>
            <pc:sldMk cId="1994445587" sldId="291"/>
            <ac:spMk id="3" creationId="{4A479703-FC39-437A-9264-8972B941B799}"/>
          </ac:spMkLst>
        </pc:spChg>
        <pc:picChg chg="add mod">
          <ac:chgData name="Kaile Su" userId="S::k.su@griffith.edu.au::1636eb44-51af-46aa-b91c-16ad8b70fe25" providerId="AD" clId="Web-{1BBD28D1-0F09-8C55-FC43-51B7E150B3C7}" dt="2019-06-30T10:53:41.825" v="7" actId="14100"/>
          <ac:picMkLst>
            <pc:docMk/>
            <pc:sldMk cId="1994445587" sldId="291"/>
            <ac:picMk id="4" creationId="{E28A068D-F2EE-4037-86CF-C8D4878F2AD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604e1ea13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604e1ea1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4184470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606156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86044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60" name="Google Shape;60;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1" name="Google Shape;61;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hallow Title"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6"/>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1" name="Google Shape;41;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2" name="Google Shape;42;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5" name="Google Shape;45;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50" name="Google Shape;50;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2" name="Google Shape;52;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7" name="Google Shape;57;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oftware_architecture"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https://en.wikipedia.org/wiki/Web_servic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Java_applet"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hyperlink" Target="https://en.wikipedia.org/wiki/Representational_state_transfer#cite_note-Fielding-Ch5-3" TargetMode="External"/><Relationship Id="rId4" Type="http://schemas.openxmlformats.org/officeDocument/2006/relationships/hyperlink" Target="https://en.wikipedia.org/wiki/JavaScript"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Media_type" TargetMode="External"/><Relationship Id="rId3" Type="http://schemas.openxmlformats.org/officeDocument/2006/relationships/hyperlink" Target="https://en.wikipedia.org/wiki/Application_programming_interface" TargetMode="External"/><Relationship Id="rId7" Type="http://schemas.openxmlformats.org/officeDocument/2006/relationships/hyperlink" Target="https://en.wikipedia.org/wiki/HTTP_method"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hyperlink" Target="https://griffith.edu.au/3813ICT" TargetMode="External"/><Relationship Id="rId5" Type="http://schemas.openxmlformats.org/officeDocument/2006/relationships/hyperlink" Target="https://en.wikipedia.org/wiki/Uniform_Resource_Identifier" TargetMode="External"/><Relationship Id="rId4" Type="http://schemas.openxmlformats.org/officeDocument/2006/relationships/hyperlink" Target="https://en.wikipedia.org/wiki/Representational_state_transfer#Architectural_constrain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AU" dirty="0" err="1"/>
              <a:t>RESTfull</a:t>
            </a:r>
            <a:r>
              <a:rPr lang="en-AU" dirty="0"/>
              <a:t> API</a:t>
            </a:r>
            <a:endParaRPr dirty="0"/>
          </a:p>
        </p:txBody>
      </p:sp>
      <p:sp>
        <p:nvSpPr>
          <p:cNvPr id="69" name="Google Shape;69;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lvl="0">
              <a:buChar char="●"/>
            </a:pPr>
            <a:r>
              <a:rPr lang="en-US" altLang="zh-CN" b="1" dirty="0"/>
              <a:t>Representational State Transfer</a:t>
            </a:r>
            <a:r>
              <a:rPr lang="en-US" altLang="zh-CN" dirty="0"/>
              <a:t> (</a:t>
            </a:r>
            <a:r>
              <a:rPr lang="en-US" altLang="zh-CN" b="1" dirty="0"/>
              <a:t>REST</a:t>
            </a:r>
            <a:r>
              <a:rPr lang="en-US" altLang="zh-CN" dirty="0"/>
              <a:t>) </a:t>
            </a:r>
            <a:endParaRPr dirty="0"/>
          </a:p>
          <a:p>
            <a:pPr lvl="0">
              <a:buChar char="●"/>
            </a:pPr>
            <a:r>
              <a:rPr lang="en-US" altLang="zh-CN" dirty="0"/>
              <a:t>The REST architectural style</a:t>
            </a:r>
            <a:endParaRPr dirty="0"/>
          </a:p>
          <a:p>
            <a:pPr lvl="0">
              <a:buChar char="●"/>
            </a:pPr>
            <a:r>
              <a:rPr lang="en-US" altLang="zh-CN" dirty="0"/>
              <a:t>HTTP-based RESTful APIs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lvl="0"/>
            <a:r>
              <a:rPr lang="en-US" altLang="zh-CN" b="1" dirty="0"/>
              <a:t>Representational State Transfer</a:t>
            </a:r>
            <a:r>
              <a:rPr lang="en-US" altLang="zh-CN" dirty="0"/>
              <a:t> (</a:t>
            </a:r>
            <a:r>
              <a:rPr lang="en-US" altLang="zh-CN" b="1" dirty="0"/>
              <a:t>REST</a:t>
            </a:r>
            <a:r>
              <a:rPr lang="en-US" altLang="zh-CN" dirty="0"/>
              <a:t>)</a:t>
            </a:r>
            <a:endParaRPr dirty="0"/>
          </a:p>
        </p:txBody>
      </p:sp>
      <p:sp>
        <p:nvSpPr>
          <p:cNvPr id="75" name="Google Shape;75;p14"/>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noAutofit/>
          </a:bodyPr>
          <a:lstStyle/>
          <a:p>
            <a:pPr marL="285750" indent="-285750"/>
            <a:r>
              <a:rPr lang="en-US" altLang="zh-CN" b="1" dirty="0"/>
              <a:t>Representational State Transfer</a:t>
            </a:r>
            <a:r>
              <a:rPr lang="en-US" altLang="zh-CN" dirty="0"/>
              <a:t> (</a:t>
            </a:r>
            <a:r>
              <a:rPr lang="en-US" altLang="zh-CN" b="1" dirty="0"/>
              <a:t>REST</a:t>
            </a:r>
            <a:r>
              <a:rPr lang="en-US" altLang="zh-CN" dirty="0"/>
              <a:t>) is a </a:t>
            </a:r>
            <a:r>
              <a:rPr lang="en-US" altLang="zh-CN" dirty="0">
                <a:hlinkClick r:id="rId3" tooltip="Software architecture"/>
              </a:rPr>
              <a:t>software architectural</a:t>
            </a:r>
            <a:r>
              <a:rPr lang="en-US" altLang="zh-CN" dirty="0"/>
              <a:t> style that defines a set of constraints to be used for creating </a:t>
            </a:r>
            <a:r>
              <a:rPr lang="en-US" altLang="zh-CN" dirty="0">
                <a:hlinkClick r:id="rId4" tooltip="Web service"/>
              </a:rPr>
              <a:t>Web services</a:t>
            </a:r>
            <a:r>
              <a:rPr lang="en-US" altLang="zh-CN" dirty="0"/>
              <a:t>. Web services that conform to the REST architectural style are called </a:t>
            </a:r>
            <a:r>
              <a:rPr lang="en-US" altLang="zh-CN" i="1" dirty="0"/>
              <a:t>RESTful</a:t>
            </a:r>
            <a:r>
              <a:rPr lang="en-US" altLang="zh-CN" dirty="0"/>
              <a:t> Web services.</a:t>
            </a:r>
          </a:p>
          <a:p>
            <a:pPr marL="285750" indent="-285750"/>
            <a:endParaRPr lang="en-US" dirty="0">
              <a:solidFill>
                <a:schemeClr val="bg2">
                  <a:lumMod val="75000"/>
                </a:schemeClr>
              </a:solidFill>
            </a:endParaRPr>
          </a:p>
          <a:p>
            <a:pPr marL="0" marR="0" lvl="0" indent="0" algn="l" rtl="0">
              <a:lnSpc>
                <a:spcPct val="115000"/>
              </a:lnSpc>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6F43-E5C2-43D0-AB72-ECF01F4A0823}"/>
              </a:ext>
            </a:extLst>
          </p:cNvPr>
          <p:cNvSpPr>
            <a:spLocks noGrp="1"/>
          </p:cNvSpPr>
          <p:nvPr>
            <p:ph type="title"/>
          </p:nvPr>
        </p:nvSpPr>
        <p:spPr/>
        <p:txBody>
          <a:bodyPr/>
          <a:lstStyle/>
          <a:p>
            <a:r>
              <a:rPr lang="en-US" altLang="zh-CN" dirty="0"/>
              <a:t>Architectural constraints (1)</a:t>
            </a:r>
            <a:endParaRPr lang="en-AU" dirty="0"/>
          </a:p>
        </p:txBody>
      </p:sp>
      <p:sp>
        <p:nvSpPr>
          <p:cNvPr id="3" name="Text Placeholder 2">
            <a:extLst>
              <a:ext uri="{FF2B5EF4-FFF2-40B4-BE49-F238E27FC236}">
                <a16:creationId xmlns:a16="http://schemas.microsoft.com/office/drawing/2014/main" id="{07D9E9CB-ACC4-4CA3-9B50-AD902D2C3560}"/>
              </a:ext>
            </a:extLst>
          </p:cNvPr>
          <p:cNvSpPr>
            <a:spLocks noGrp="1"/>
          </p:cNvSpPr>
          <p:nvPr>
            <p:ph type="body" idx="1"/>
          </p:nvPr>
        </p:nvSpPr>
        <p:spPr>
          <a:xfrm>
            <a:off x="400500" y="912853"/>
            <a:ext cx="8222100" cy="3712800"/>
          </a:xfrm>
        </p:spPr>
        <p:txBody>
          <a:bodyPr/>
          <a:lstStyle/>
          <a:p>
            <a:pPr marL="114300" indent="0">
              <a:buNone/>
            </a:pPr>
            <a:r>
              <a:rPr lang="en-US" altLang="zh-CN" dirty="0"/>
              <a:t>Six guiding constraints define a RESTful system:</a:t>
            </a:r>
            <a:endParaRPr lang="en-US" dirty="0"/>
          </a:p>
          <a:p>
            <a:pPr marL="114300" indent="0">
              <a:lnSpc>
                <a:spcPct val="114999"/>
              </a:lnSpc>
              <a:buNone/>
            </a:pPr>
            <a:endParaRPr lang="en-US" altLang="zh-CN" dirty="0"/>
          </a:p>
          <a:p>
            <a:pPr marL="114300" indent="0">
              <a:buNone/>
            </a:pPr>
            <a:r>
              <a:rPr lang="en-US" altLang="zh-CN" b="1" dirty="0"/>
              <a:t>1. Client-server architecture: </a:t>
            </a:r>
            <a:r>
              <a:rPr lang="en-US" altLang="zh-CN" dirty="0"/>
              <a:t>Separating the user interface concerns from the data storage and improving the portability of the user interfaces across multiple platforms.</a:t>
            </a:r>
          </a:p>
          <a:p>
            <a:pPr marL="114300" indent="0">
              <a:lnSpc>
                <a:spcPct val="114999"/>
              </a:lnSpc>
              <a:buNone/>
            </a:pPr>
            <a:endParaRPr lang="en-US" altLang="zh-CN" dirty="0"/>
          </a:p>
          <a:p>
            <a:pPr marL="114300" indent="0">
              <a:buNone/>
            </a:pPr>
            <a:r>
              <a:rPr lang="en-US" altLang="zh-CN" b="1" dirty="0"/>
              <a:t>2. Statelessness: </a:t>
            </a:r>
            <a:r>
              <a:rPr lang="en-US" altLang="zh-CN" dirty="0"/>
              <a:t>Each request from any client contains all the information necessary to service the request, and the session state is held in the client</a:t>
            </a:r>
            <a:endParaRPr lang="en-US" altLang="zh-CN" b="1" dirty="0"/>
          </a:p>
          <a:p>
            <a:pPr marL="114300" indent="0">
              <a:lnSpc>
                <a:spcPct val="114999"/>
              </a:lnSpc>
              <a:buNone/>
            </a:pPr>
            <a:endParaRPr lang="en-US" altLang="zh-CN" dirty="0"/>
          </a:p>
          <a:p>
            <a:pPr marL="114300" indent="0">
              <a:buNone/>
            </a:pPr>
            <a:r>
              <a:rPr lang="en-US" altLang="zh-CN" b="1" dirty="0"/>
              <a:t>3. </a:t>
            </a:r>
            <a:r>
              <a:rPr lang="en-US" altLang="zh-CN" b="1" dirty="0" err="1"/>
              <a:t>Cacheability</a:t>
            </a:r>
            <a:r>
              <a:rPr lang="en-US" altLang="zh-CN" b="1" dirty="0"/>
              <a:t>: </a:t>
            </a:r>
            <a:r>
              <a:rPr lang="en-US" altLang="zh-CN" dirty="0"/>
              <a:t> Clients and intermediaries can cache responses.  Well-managed caching partially or completely eliminates some client-server interactions, further improving scalability and performance,</a:t>
            </a:r>
            <a:endParaRPr lang="en-US" altLang="zh-CN" b="1" dirty="0"/>
          </a:p>
          <a:p>
            <a:endParaRPr lang="en-US" altLang="zh-CN" b="1" dirty="0"/>
          </a:p>
          <a:p>
            <a:pPr marL="114300" indent="0">
              <a:buNone/>
            </a:pPr>
            <a:endParaRPr lang="en-AU" dirty="0"/>
          </a:p>
        </p:txBody>
      </p:sp>
    </p:spTree>
    <p:extLst>
      <p:ext uri="{BB962C8B-B14F-4D97-AF65-F5344CB8AC3E}">
        <p14:creationId xmlns:p14="http://schemas.microsoft.com/office/powerpoint/2010/main" val="2929394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6F43-E5C2-43D0-AB72-ECF01F4A0823}"/>
              </a:ext>
            </a:extLst>
          </p:cNvPr>
          <p:cNvSpPr>
            <a:spLocks noGrp="1"/>
          </p:cNvSpPr>
          <p:nvPr>
            <p:ph type="title"/>
          </p:nvPr>
        </p:nvSpPr>
        <p:spPr/>
        <p:txBody>
          <a:bodyPr/>
          <a:lstStyle/>
          <a:p>
            <a:r>
              <a:rPr lang="en-US" altLang="zh-CN" dirty="0"/>
              <a:t>Architectural constraints (2)</a:t>
            </a:r>
            <a:endParaRPr lang="en-AU" dirty="0"/>
          </a:p>
        </p:txBody>
      </p:sp>
      <p:sp>
        <p:nvSpPr>
          <p:cNvPr id="3" name="Text Placeholder 2">
            <a:extLst>
              <a:ext uri="{FF2B5EF4-FFF2-40B4-BE49-F238E27FC236}">
                <a16:creationId xmlns:a16="http://schemas.microsoft.com/office/drawing/2014/main" id="{07D9E9CB-ACC4-4CA3-9B50-AD902D2C3560}"/>
              </a:ext>
            </a:extLst>
          </p:cNvPr>
          <p:cNvSpPr>
            <a:spLocks noGrp="1"/>
          </p:cNvSpPr>
          <p:nvPr>
            <p:ph type="body" idx="1"/>
          </p:nvPr>
        </p:nvSpPr>
        <p:spPr>
          <a:xfrm>
            <a:off x="365222" y="835242"/>
            <a:ext cx="8222100" cy="4270188"/>
          </a:xfrm>
        </p:spPr>
        <p:txBody>
          <a:bodyPr/>
          <a:lstStyle/>
          <a:p>
            <a:pPr marL="114300" indent="0">
              <a:buNone/>
            </a:pPr>
            <a:r>
              <a:rPr lang="en-US" altLang="zh-CN" b="1" dirty="0"/>
              <a:t>4. Layered system: </a:t>
            </a:r>
            <a:r>
              <a:rPr lang="en-US" altLang="zh-CN" dirty="0"/>
              <a:t>A client cannot ordinarily tell whether it is connected directly to the end server, or to an intermediary along the way. Intermediary servers can improve system scalability by enabling load balancing and by providing shared caches. They can also enforce security policies.</a:t>
            </a:r>
            <a:endParaRPr lang="en-US" altLang="zh-CN" b="1" dirty="0"/>
          </a:p>
          <a:p>
            <a:pPr marL="114300" indent="0">
              <a:lnSpc>
                <a:spcPct val="114999"/>
              </a:lnSpc>
              <a:buNone/>
            </a:pPr>
            <a:endParaRPr lang="en-US" altLang="zh-CN" dirty="0"/>
          </a:p>
          <a:p>
            <a:pPr marL="114300" indent="0">
              <a:buNone/>
            </a:pPr>
            <a:r>
              <a:rPr lang="en-US" altLang="zh-CN" b="1" dirty="0"/>
              <a:t>5. Code on demand (optional): </a:t>
            </a:r>
            <a:r>
              <a:rPr lang="en-US" altLang="zh-CN" dirty="0"/>
              <a:t>Servers can temporarily extend or customize the functionality of a client by transferring executable code: for example, compiled components such as </a:t>
            </a:r>
            <a:r>
              <a:rPr lang="en-US" altLang="zh-CN" dirty="0">
                <a:hlinkClick r:id="rId3" tooltip="Java applet"/>
              </a:rPr>
              <a:t>Java applets</a:t>
            </a:r>
            <a:r>
              <a:rPr lang="en-US" altLang="zh-CN" dirty="0"/>
              <a:t>, or client-side scripts such as </a:t>
            </a:r>
            <a:r>
              <a:rPr lang="en-US" altLang="zh-CN" dirty="0">
                <a:hlinkClick r:id="rId4" tooltip="JavaScript"/>
              </a:rPr>
              <a:t>JavaScript</a:t>
            </a:r>
            <a:r>
              <a:rPr lang="en-US" altLang="zh-CN" dirty="0"/>
              <a:t>.</a:t>
            </a:r>
            <a:endParaRPr lang="en-US" altLang="zh-CN" b="1" dirty="0"/>
          </a:p>
          <a:p>
            <a:pPr marL="114300" indent="0">
              <a:lnSpc>
                <a:spcPct val="114999"/>
              </a:lnSpc>
              <a:buNone/>
            </a:pPr>
            <a:endParaRPr lang="en-US" altLang="zh-CN" dirty="0"/>
          </a:p>
          <a:p>
            <a:pPr marL="114300" indent="0">
              <a:buNone/>
            </a:pPr>
            <a:r>
              <a:rPr lang="en-US" altLang="zh-CN" b="1" dirty="0"/>
              <a:t>6. Uniform interface: </a:t>
            </a:r>
            <a:r>
              <a:rPr lang="en-US" altLang="zh-CN" dirty="0"/>
              <a:t>The uniform interface constraint is fundamental to the design of any RESTful system.</a:t>
            </a:r>
            <a:r>
              <a:rPr lang="en-US" altLang="zh-CN" baseline="30000" dirty="0">
                <a:hlinkClick r:id="rId5"/>
              </a:rPr>
              <a:t>[3]</a:t>
            </a:r>
            <a:r>
              <a:rPr lang="en-US" altLang="zh-CN" dirty="0"/>
              <a:t> It simplifies and decouples the architecture, which enables each part to evolve independently.</a:t>
            </a:r>
            <a:endParaRPr lang="en-US" altLang="zh-CN" b="1" dirty="0"/>
          </a:p>
          <a:p>
            <a:endParaRPr lang="en-US" altLang="zh-CN" b="1" dirty="0"/>
          </a:p>
          <a:p>
            <a:pPr marL="114300" indent="0">
              <a:buNone/>
            </a:pPr>
            <a:endParaRPr lang="en-AU" dirty="0"/>
          </a:p>
        </p:txBody>
      </p:sp>
    </p:spTree>
    <p:extLst>
      <p:ext uri="{BB962C8B-B14F-4D97-AF65-F5344CB8AC3E}">
        <p14:creationId xmlns:p14="http://schemas.microsoft.com/office/powerpoint/2010/main" val="1670046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7F0B6-07BC-4576-8E5C-83270F008990}"/>
              </a:ext>
            </a:extLst>
          </p:cNvPr>
          <p:cNvSpPr>
            <a:spLocks noGrp="1"/>
          </p:cNvSpPr>
          <p:nvPr>
            <p:ph type="title"/>
          </p:nvPr>
        </p:nvSpPr>
        <p:spPr/>
        <p:txBody>
          <a:bodyPr/>
          <a:lstStyle/>
          <a:p>
            <a:r>
              <a:rPr lang="en-US" altLang="zh-CN" dirty="0"/>
              <a:t>HTTP-based RESTful APIs</a:t>
            </a:r>
            <a:endParaRPr lang="en-AU" dirty="0"/>
          </a:p>
        </p:txBody>
      </p:sp>
      <p:sp>
        <p:nvSpPr>
          <p:cNvPr id="3" name="Text Placeholder 2">
            <a:extLst>
              <a:ext uri="{FF2B5EF4-FFF2-40B4-BE49-F238E27FC236}">
                <a16:creationId xmlns:a16="http://schemas.microsoft.com/office/drawing/2014/main" id="{FFCE29BD-CECB-4D0D-8C02-3D5D3104D3C5}"/>
              </a:ext>
            </a:extLst>
          </p:cNvPr>
          <p:cNvSpPr>
            <a:spLocks noGrp="1"/>
          </p:cNvSpPr>
          <p:nvPr>
            <p:ph type="body" idx="1"/>
          </p:nvPr>
        </p:nvSpPr>
        <p:spPr>
          <a:xfrm>
            <a:off x="400500" y="1134527"/>
            <a:ext cx="8222100" cy="3712800"/>
          </a:xfrm>
        </p:spPr>
        <p:txBody>
          <a:bodyPr/>
          <a:lstStyle/>
          <a:p>
            <a:pPr marL="0" indent="0">
              <a:buNone/>
            </a:pPr>
            <a:r>
              <a:rPr lang="en-US" altLang="zh-CN" dirty="0"/>
              <a:t>Web service </a:t>
            </a:r>
            <a:r>
              <a:rPr lang="en-US" altLang="zh-CN" dirty="0">
                <a:hlinkClick r:id="rId3" tooltip="Application programming interface"/>
              </a:rPr>
              <a:t>APIs</a:t>
            </a:r>
            <a:r>
              <a:rPr lang="en-US" altLang="zh-CN" dirty="0"/>
              <a:t> that adhere to the </a:t>
            </a:r>
            <a:r>
              <a:rPr lang="en-US" altLang="zh-CN" dirty="0">
                <a:hlinkClick r:id="rId4"/>
              </a:rPr>
              <a:t>REST architectural constraints</a:t>
            </a:r>
            <a:r>
              <a:rPr lang="en-US" altLang="zh-CN" dirty="0"/>
              <a:t> are called RESTful APIs. HTTP-based RESTful APIs are defined with the following aspects:</a:t>
            </a:r>
          </a:p>
          <a:p>
            <a:pPr marL="285750" indent="-285750">
              <a:buFont typeface="Arial" panose="020B0604020202020204" pitchFamily="34" charset="0"/>
              <a:buChar char="•"/>
            </a:pPr>
            <a:r>
              <a:rPr lang="en-US" altLang="zh-CN" dirty="0"/>
              <a:t>a base </a:t>
            </a:r>
            <a:r>
              <a:rPr lang="en-US" altLang="zh-CN" dirty="0">
                <a:hlinkClick r:id="rId5" tooltip="Uniform Resource Identifier"/>
              </a:rPr>
              <a:t>URI</a:t>
            </a:r>
            <a:r>
              <a:rPr lang="en-US" altLang="zh-CN" dirty="0"/>
              <a:t>, such as </a:t>
            </a:r>
            <a:r>
              <a:rPr lang="en-US" altLang="zh-CN" dirty="0">
                <a:hlinkClick r:id="rId6"/>
              </a:rPr>
              <a:t>https://griffith.edu.au/3813ICT</a:t>
            </a:r>
            <a:r>
              <a:rPr lang="en-US" altLang="zh-CN" dirty="0"/>
              <a:t>;</a:t>
            </a:r>
          </a:p>
          <a:p>
            <a:pPr marL="285750" indent="-285750">
              <a:buFont typeface="Arial" panose="020B0604020202020204" pitchFamily="34" charset="0"/>
              <a:buChar char="•"/>
            </a:pPr>
            <a:r>
              <a:rPr lang="en-US" altLang="zh-CN" dirty="0"/>
              <a:t>standard </a:t>
            </a:r>
            <a:r>
              <a:rPr lang="en-US" altLang="zh-CN" dirty="0">
                <a:hlinkClick r:id="rId7" tooltip="HTTP method"/>
              </a:rPr>
              <a:t>HTTP methods</a:t>
            </a:r>
            <a:r>
              <a:rPr lang="en-US" altLang="zh-CN" dirty="0"/>
              <a:t> (e.g., GET, POST, PUT, PATCH and DELETE);</a:t>
            </a:r>
          </a:p>
          <a:p>
            <a:pPr marL="285750" indent="-285750">
              <a:buFont typeface="Arial" panose="020B0604020202020204" pitchFamily="34" charset="0"/>
              <a:buChar char="•"/>
            </a:pPr>
            <a:r>
              <a:rPr lang="en-US" altLang="zh-CN" dirty="0"/>
              <a:t>a </a:t>
            </a:r>
            <a:r>
              <a:rPr lang="en-US" altLang="zh-CN" dirty="0">
                <a:hlinkClick r:id="rId8" tooltip="Media type"/>
              </a:rPr>
              <a:t>media type</a:t>
            </a:r>
            <a:r>
              <a:rPr lang="en-US" altLang="zh-CN" dirty="0"/>
              <a:t> that defines state transition data elements.</a:t>
            </a:r>
            <a:endParaRPr lang="en-AU" dirty="0">
              <a:solidFill>
                <a:schemeClr val="bg2">
                  <a:lumMod val="75000"/>
                </a:schemeClr>
              </a:solidFill>
            </a:endParaRPr>
          </a:p>
        </p:txBody>
      </p:sp>
    </p:spTree>
    <p:extLst>
      <p:ext uri="{BB962C8B-B14F-4D97-AF65-F5344CB8AC3E}">
        <p14:creationId xmlns:p14="http://schemas.microsoft.com/office/powerpoint/2010/main" val="1300324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794EC-61CE-4B49-8A9B-EA6BE12977A4}"/>
              </a:ext>
            </a:extLst>
          </p:cNvPr>
          <p:cNvSpPr>
            <a:spLocks noGrp="1"/>
          </p:cNvSpPr>
          <p:nvPr>
            <p:ph type="title"/>
          </p:nvPr>
        </p:nvSpPr>
        <p:spPr/>
        <p:txBody>
          <a:bodyPr/>
          <a:lstStyle/>
          <a:p>
            <a:r>
              <a:rPr lang="en-US" altLang="zh-CN" dirty="0"/>
              <a:t>HTTP methods in a RESTful API</a:t>
            </a:r>
            <a:endParaRPr lang="en-AU" dirty="0"/>
          </a:p>
        </p:txBody>
      </p:sp>
      <p:sp>
        <p:nvSpPr>
          <p:cNvPr id="3" name="Text Placeholder 2">
            <a:extLst>
              <a:ext uri="{FF2B5EF4-FFF2-40B4-BE49-F238E27FC236}">
                <a16:creationId xmlns:a16="http://schemas.microsoft.com/office/drawing/2014/main" id="{E1A752D0-D3AE-4EDB-B684-9EB44992A90E}"/>
              </a:ext>
            </a:extLst>
          </p:cNvPr>
          <p:cNvSpPr>
            <a:spLocks noGrp="1"/>
          </p:cNvSpPr>
          <p:nvPr>
            <p:ph type="body" idx="1"/>
          </p:nvPr>
        </p:nvSpPr>
        <p:spPr>
          <a:xfrm>
            <a:off x="400500" y="715350"/>
            <a:ext cx="8222100" cy="3712800"/>
          </a:xfrm>
        </p:spPr>
        <p:txBody>
          <a:bodyPr/>
          <a:lstStyle/>
          <a:p>
            <a:pPr marL="114300" indent="0">
              <a:buNone/>
            </a:pPr>
            <a:r>
              <a:rPr lang="en-US" altLang="zh-CN" dirty="0"/>
              <a:t>HTTP methods are typically used in a RESTful API:</a:t>
            </a:r>
          </a:p>
          <a:p>
            <a:r>
              <a:rPr lang="en-US" altLang="zh-CN" b="1" dirty="0"/>
              <a:t>GET: </a:t>
            </a:r>
            <a:r>
              <a:rPr lang="en-US" altLang="zh-CN" i="1" dirty="0"/>
              <a:t>Retrieve</a:t>
            </a:r>
            <a:r>
              <a:rPr lang="en-US" altLang="zh-CN" dirty="0"/>
              <a:t> the URIs of the member resources of the resource in the response body.</a:t>
            </a:r>
          </a:p>
          <a:p>
            <a:r>
              <a:rPr lang="en-US" altLang="zh-CN" b="1" dirty="0"/>
              <a:t>POST: </a:t>
            </a:r>
            <a:r>
              <a:rPr lang="en-US" altLang="zh-CN" i="1" dirty="0"/>
              <a:t>Create</a:t>
            </a:r>
            <a:r>
              <a:rPr lang="en-US" altLang="zh-CN" dirty="0"/>
              <a:t> a member resource in the resource using the instructions in the request body</a:t>
            </a:r>
          </a:p>
          <a:p>
            <a:r>
              <a:rPr lang="en-US" altLang="zh-CN" b="1" dirty="0"/>
              <a:t>PUT: </a:t>
            </a:r>
            <a:r>
              <a:rPr lang="en-US" altLang="zh-CN" i="1" dirty="0"/>
              <a:t>Replace</a:t>
            </a:r>
            <a:r>
              <a:rPr lang="en-US" altLang="zh-CN" dirty="0"/>
              <a:t> the representations of the member resources of the resource with the representation in the request body, or </a:t>
            </a:r>
            <a:r>
              <a:rPr lang="en-US" altLang="zh-CN" i="1" dirty="0"/>
              <a:t>create</a:t>
            </a:r>
            <a:r>
              <a:rPr lang="en-US" altLang="zh-CN" dirty="0"/>
              <a:t> the resource if it does not exist.</a:t>
            </a:r>
            <a:endParaRPr lang="en-US" altLang="zh-CN" b="1" dirty="0"/>
          </a:p>
          <a:p>
            <a:r>
              <a:rPr lang="en-US" altLang="zh-CN" b="1" dirty="0"/>
              <a:t>PATCH: </a:t>
            </a:r>
            <a:r>
              <a:rPr lang="en-US" altLang="zh-CN" i="1" dirty="0"/>
              <a:t>Update</a:t>
            </a:r>
            <a:r>
              <a:rPr lang="en-US" altLang="zh-CN" dirty="0"/>
              <a:t> the representations of the member resources of the resource using the instructions in the request body, or </a:t>
            </a:r>
            <a:r>
              <a:rPr lang="en-US" altLang="zh-CN" i="1" dirty="0"/>
              <a:t>may create</a:t>
            </a:r>
            <a:r>
              <a:rPr lang="en-US" altLang="zh-CN" dirty="0"/>
              <a:t> the collection resource if it does not exist.</a:t>
            </a:r>
            <a:endParaRPr lang="en-US" altLang="zh-CN" b="1" dirty="0"/>
          </a:p>
          <a:p>
            <a:r>
              <a:rPr lang="en-US" altLang="zh-CN" b="1" dirty="0"/>
              <a:t>DELETE: </a:t>
            </a:r>
            <a:r>
              <a:rPr lang="en-US" altLang="zh-CN" i="1" dirty="0"/>
              <a:t>Delete</a:t>
            </a:r>
            <a:r>
              <a:rPr lang="en-US" altLang="zh-CN" dirty="0"/>
              <a:t> the representations of the member resources of the resource.</a:t>
            </a:r>
          </a:p>
          <a:p>
            <a:pPr marL="114300" indent="0">
              <a:buNone/>
            </a:pPr>
            <a:endParaRPr lang="en-AU" dirty="0"/>
          </a:p>
        </p:txBody>
      </p:sp>
    </p:spTree>
    <p:extLst>
      <p:ext uri="{BB962C8B-B14F-4D97-AF65-F5344CB8AC3E}">
        <p14:creationId xmlns:p14="http://schemas.microsoft.com/office/powerpoint/2010/main" val="3723500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C66C-752A-4EEF-A87F-A4D58B13ADB8}"/>
              </a:ext>
            </a:extLst>
          </p:cNvPr>
          <p:cNvSpPr>
            <a:spLocks noGrp="1"/>
          </p:cNvSpPr>
          <p:nvPr>
            <p:ph type="title"/>
          </p:nvPr>
        </p:nvSpPr>
        <p:spPr/>
        <p:txBody>
          <a:bodyPr/>
          <a:lstStyle/>
          <a:p>
            <a:r>
              <a:rPr lang="en-US" dirty="0"/>
              <a:t>Examples for HTTP methods in a RESTful API</a:t>
            </a:r>
            <a:endParaRPr lang="en-AU" dirty="0"/>
          </a:p>
        </p:txBody>
      </p:sp>
      <p:sp>
        <p:nvSpPr>
          <p:cNvPr id="3" name="Text Placeholder 2">
            <a:extLst>
              <a:ext uri="{FF2B5EF4-FFF2-40B4-BE49-F238E27FC236}">
                <a16:creationId xmlns:a16="http://schemas.microsoft.com/office/drawing/2014/main" id="{4A479703-FC39-437A-9264-8972B941B799}"/>
              </a:ext>
            </a:extLst>
          </p:cNvPr>
          <p:cNvSpPr>
            <a:spLocks noGrp="1"/>
          </p:cNvSpPr>
          <p:nvPr>
            <p:ph type="body" idx="1"/>
          </p:nvPr>
        </p:nvSpPr>
        <p:spPr/>
        <p:txBody>
          <a:bodyPr/>
          <a:lstStyle/>
          <a:p>
            <a:pPr marL="114300" indent="0">
              <a:buNone/>
            </a:pPr>
            <a:r>
              <a:rPr lang="en-US" dirty="0"/>
              <a:t>The following are examples for HTTP methods in a RESTful API:</a:t>
            </a:r>
          </a:p>
        </p:txBody>
      </p:sp>
      <p:pic>
        <p:nvPicPr>
          <p:cNvPr id="4" name="Picture 4" descr="A screenshot of a cell phone&#10;&#10;Description generated with high confidence">
            <a:extLst>
              <a:ext uri="{FF2B5EF4-FFF2-40B4-BE49-F238E27FC236}">
                <a16:creationId xmlns:a16="http://schemas.microsoft.com/office/drawing/2014/main" id="{E28A068D-F2EE-4037-86CF-C8D4878F2ADD}"/>
              </a:ext>
            </a:extLst>
          </p:cNvPr>
          <p:cNvPicPr>
            <a:picLocks noChangeAspect="1"/>
          </p:cNvPicPr>
          <p:nvPr/>
        </p:nvPicPr>
        <p:blipFill>
          <a:blip r:embed="rId2"/>
          <a:stretch>
            <a:fillRect/>
          </a:stretch>
        </p:blipFill>
        <p:spPr>
          <a:xfrm>
            <a:off x="1456841" y="1651969"/>
            <a:ext cx="6249691" cy="2362629"/>
          </a:xfrm>
          <a:prstGeom prst="rect">
            <a:avLst/>
          </a:prstGeom>
        </p:spPr>
      </p:pic>
    </p:spTree>
    <p:extLst>
      <p:ext uri="{BB962C8B-B14F-4D97-AF65-F5344CB8AC3E}">
        <p14:creationId xmlns:p14="http://schemas.microsoft.com/office/powerpoint/2010/main" val="1994445587"/>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3273</TotalTime>
  <Words>306</Words>
  <Application>Microsoft Office PowerPoint</Application>
  <PresentationFormat>On-screen Show (16:9)</PresentationFormat>
  <Paragraphs>37</Paragraphs>
  <Slides>7</Slides>
  <Notes>5</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Material</vt:lpstr>
      <vt:lpstr>RESTfull API</vt:lpstr>
      <vt:lpstr>Representational State Transfer (REST)</vt:lpstr>
      <vt:lpstr>Architectural constraints (1)</vt:lpstr>
      <vt:lpstr>Architectural constraints (2)</vt:lpstr>
      <vt:lpstr>HTTP-based RESTful APIs</vt:lpstr>
      <vt:lpstr>HTTP methods in a RESTful API</vt:lpstr>
      <vt:lpstr>Examples for HTTP methods in a RESTful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Ionic</dc:title>
  <dc:creator>Kaile Su</dc:creator>
  <cp:lastModifiedBy>Kaile Su</cp:lastModifiedBy>
  <cp:revision>293</cp:revision>
  <dcterms:modified xsi:type="dcterms:W3CDTF">2019-06-30T11:02:00Z</dcterms:modified>
</cp:coreProperties>
</file>