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75" r:id="rId4"/>
    <p:sldId id="276" r:id="rId5"/>
    <p:sldId id="263" r:id="rId6"/>
    <p:sldId id="277" r:id="rId7"/>
    <p:sldId id="278" r:id="rId8"/>
    <p:sldId id="279" r:id="rId9"/>
    <p:sldId id="280" r:id="rId10"/>
    <p:sldId id="281" r:id="rId11"/>
    <p:sldId id="282" r:id="rId12"/>
    <p:sldId id="283" r:id="rId13"/>
    <p:sldId id="299"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300" r:id="rId28"/>
    <p:sldId id="301" r:id="rId29"/>
    <p:sldId id="297" r:id="rId30"/>
    <p:sldId id="298" r:id="rId31"/>
  </p:sldIdLst>
  <p:sldSz cx="9144000" cy="5143500" type="screen16x9"/>
  <p:notesSz cx="6858000" cy="9144000"/>
  <p:embeddedFontLst>
    <p:embeddedFont>
      <p:font typeface="Consolas" panose="020B0609020204030204" pitchFamily="49" charset="0"/>
      <p:regular r:id="rId33"/>
      <p:bold r:id="rId34"/>
      <p:italic r:id="rId35"/>
      <p:boldItalic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DD0F4-A187-216A-FBCC-EEEB7D1953C3}" v="1" dt="2019-05-30T00:39:01.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9"/>
    <p:restoredTop sz="85180" autoAdjust="0"/>
  </p:normalViewPr>
  <p:slideViewPr>
    <p:cSldViewPr snapToGrid="0" snapToObjects="1">
      <p:cViewPr varScale="1">
        <p:scale>
          <a:sx n="113" d="100"/>
          <a:sy n="113" d="100"/>
        </p:scale>
        <p:origin x="10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0F7FFE55-B901-E5AB-9F0F-6C8F28133D08}"/>
    <pc:docChg chg="modSld">
      <pc:chgData name="Kaile Su" userId="S::k.su@griffith.edu.au::1636eb44-51af-46aa-b91c-16ad8b70fe25" providerId="AD" clId="Web-{0F7FFE55-B901-E5AB-9F0F-6C8F28133D08}" dt="2019-07-27T09:37:38.871" v="0" actId="20577"/>
      <pc:docMkLst>
        <pc:docMk/>
      </pc:docMkLst>
      <pc:sldChg chg="modSp">
        <pc:chgData name="Kaile Su" userId="S::k.su@griffith.edu.au::1636eb44-51af-46aa-b91c-16ad8b70fe25" providerId="AD" clId="Web-{0F7FFE55-B901-E5AB-9F0F-6C8F28133D08}" dt="2019-07-27T09:37:38.871" v="0" actId="20577"/>
        <pc:sldMkLst>
          <pc:docMk/>
          <pc:sldMk cId="3245546889" sldId="301"/>
        </pc:sldMkLst>
        <pc:spChg chg="mod">
          <ac:chgData name="Kaile Su" userId="S::k.su@griffith.edu.au::1636eb44-51af-46aa-b91c-16ad8b70fe25" providerId="AD" clId="Web-{0F7FFE55-B901-E5AB-9F0F-6C8F28133D08}" dt="2019-07-27T09:37:38.871" v="0" actId="20577"/>
          <ac:spMkLst>
            <pc:docMk/>
            <pc:sldMk cId="3245546889" sldId="301"/>
            <ac:spMk id="3" creationId="{661E96D5-1F1E-4449-9090-FF6CF610EF3A}"/>
          </ac:spMkLst>
        </pc:spChg>
      </pc:sldChg>
    </pc:docChg>
  </pc:docChgLst>
  <pc:docChgLst>
    <pc:chgData name="Allan Browning" userId="S::a.browning@griffith.edu.au::361db90e-b631-48a3-b9ec-50a48aed1fdf" providerId="AD" clId="Web-{E74DD0F4-A187-216A-FBCC-EEEB7D1953C3}"/>
    <pc:docChg chg="addSld modSld">
      <pc:chgData name="Allan Browning" userId="S::a.browning@griffith.edu.au::361db90e-b631-48a3-b9ec-50a48aed1fdf" providerId="AD" clId="Web-{E74DD0F4-A187-216A-FBCC-EEEB7D1953C3}" dt="2019-05-30T01:19:07.264" v="993" actId="20577"/>
      <pc:docMkLst>
        <pc:docMk/>
      </pc:docMkLst>
      <pc:sldChg chg="modSp">
        <pc:chgData name="Allan Browning" userId="S::a.browning@griffith.edu.au::361db90e-b631-48a3-b9ec-50a48aed1fdf" providerId="AD" clId="Web-{E74DD0F4-A187-216A-FBCC-EEEB7D1953C3}" dt="2019-05-30T01:19:07.264" v="993" actId="20577"/>
        <pc:sldMkLst>
          <pc:docMk/>
          <pc:sldMk cId="0" sldId="256"/>
        </pc:sldMkLst>
        <pc:spChg chg="mod">
          <ac:chgData name="Allan Browning" userId="S::a.browning@griffith.edu.au::361db90e-b631-48a3-b9ec-50a48aed1fdf" providerId="AD" clId="Web-{E74DD0F4-A187-216A-FBCC-EEEB7D1953C3}" dt="2019-05-30T01:19:07.264" v="993" actId="20577"/>
          <ac:spMkLst>
            <pc:docMk/>
            <pc:sldMk cId="0" sldId="256"/>
            <ac:spMk id="69" creationId="{00000000-0000-0000-0000-000000000000}"/>
          </ac:spMkLst>
        </pc:spChg>
      </pc:sldChg>
      <pc:sldChg chg="modSp">
        <pc:chgData name="Allan Browning" userId="S::a.browning@griffith.edu.au::361db90e-b631-48a3-b9ec-50a48aed1fdf" providerId="AD" clId="Web-{E74DD0F4-A187-216A-FBCC-EEEB7D1953C3}" dt="2019-05-30T00:31:11.697" v="9" actId="20577"/>
        <pc:sldMkLst>
          <pc:docMk/>
          <pc:sldMk cId="3898062556" sldId="278"/>
        </pc:sldMkLst>
        <pc:spChg chg="mod">
          <ac:chgData name="Allan Browning" userId="S::a.browning@griffith.edu.au::361db90e-b631-48a3-b9ec-50a48aed1fdf" providerId="AD" clId="Web-{E74DD0F4-A187-216A-FBCC-EEEB7D1953C3}" dt="2019-05-30T00:31:11.697" v="9" actId="20577"/>
          <ac:spMkLst>
            <pc:docMk/>
            <pc:sldMk cId="3898062556" sldId="278"/>
            <ac:spMk id="3" creationId="{2E98DF12-833F-408D-8348-2E5CE23A6C6E}"/>
          </ac:spMkLst>
        </pc:spChg>
      </pc:sldChg>
      <pc:sldChg chg="modSp">
        <pc:chgData name="Allan Browning" userId="S::a.browning@griffith.edu.au::361db90e-b631-48a3-b9ec-50a48aed1fdf" providerId="AD" clId="Web-{E74DD0F4-A187-216A-FBCC-EEEB7D1953C3}" dt="2019-05-30T00:31:04.541" v="7" actId="20577"/>
        <pc:sldMkLst>
          <pc:docMk/>
          <pc:sldMk cId="470328109" sldId="279"/>
        </pc:sldMkLst>
        <pc:spChg chg="mod">
          <ac:chgData name="Allan Browning" userId="S::a.browning@griffith.edu.au::361db90e-b631-48a3-b9ec-50a48aed1fdf" providerId="AD" clId="Web-{E74DD0F4-A187-216A-FBCC-EEEB7D1953C3}" dt="2019-05-30T00:31:04.541" v="7" actId="20577"/>
          <ac:spMkLst>
            <pc:docMk/>
            <pc:sldMk cId="470328109" sldId="279"/>
            <ac:spMk id="3" creationId="{DCDDBA8B-B78E-4826-B616-480DC957ED3F}"/>
          </ac:spMkLst>
        </pc:spChg>
      </pc:sldChg>
      <pc:sldChg chg="modSp">
        <pc:chgData name="Allan Browning" userId="S::a.browning@griffith.edu.au::361db90e-b631-48a3-b9ec-50a48aed1fdf" providerId="AD" clId="Web-{E74DD0F4-A187-216A-FBCC-EEEB7D1953C3}" dt="2019-05-30T00:30:58.509" v="5" actId="20577"/>
        <pc:sldMkLst>
          <pc:docMk/>
          <pc:sldMk cId="3261419491" sldId="280"/>
        </pc:sldMkLst>
        <pc:spChg chg="mod">
          <ac:chgData name="Allan Browning" userId="S::a.browning@griffith.edu.au::361db90e-b631-48a3-b9ec-50a48aed1fdf" providerId="AD" clId="Web-{E74DD0F4-A187-216A-FBCC-EEEB7D1953C3}" dt="2019-05-30T00:30:58.509" v="5" actId="20577"/>
          <ac:spMkLst>
            <pc:docMk/>
            <pc:sldMk cId="3261419491" sldId="280"/>
            <ac:spMk id="3" creationId="{DF4BABDA-D042-430B-880F-2DC254E7BC92}"/>
          </ac:spMkLst>
        </pc:spChg>
      </pc:sldChg>
      <pc:sldChg chg="modSp">
        <pc:chgData name="Allan Browning" userId="S::a.browning@griffith.edu.au::361db90e-b631-48a3-b9ec-50a48aed1fdf" providerId="AD" clId="Web-{E74DD0F4-A187-216A-FBCC-EEEB7D1953C3}" dt="2019-05-30T00:31:26.759" v="10" actId="20577"/>
        <pc:sldMkLst>
          <pc:docMk/>
          <pc:sldMk cId="84681974" sldId="281"/>
        </pc:sldMkLst>
        <pc:spChg chg="mod">
          <ac:chgData name="Allan Browning" userId="S::a.browning@griffith.edu.au::361db90e-b631-48a3-b9ec-50a48aed1fdf" providerId="AD" clId="Web-{E74DD0F4-A187-216A-FBCC-EEEB7D1953C3}" dt="2019-05-30T00:31:26.759" v="10" actId="20577"/>
          <ac:spMkLst>
            <pc:docMk/>
            <pc:sldMk cId="84681974" sldId="281"/>
            <ac:spMk id="3" creationId="{5CB640CD-1C8F-42C2-A54E-48F4D225D3E3}"/>
          </ac:spMkLst>
        </pc:spChg>
      </pc:sldChg>
      <pc:sldChg chg="modSp">
        <pc:chgData name="Allan Browning" userId="S::a.browning@griffith.edu.au::361db90e-b631-48a3-b9ec-50a48aed1fdf" providerId="AD" clId="Web-{E74DD0F4-A187-216A-FBCC-EEEB7D1953C3}" dt="2019-05-30T00:32:17.510" v="13" actId="20577"/>
        <pc:sldMkLst>
          <pc:docMk/>
          <pc:sldMk cId="956037361" sldId="283"/>
        </pc:sldMkLst>
        <pc:spChg chg="mod">
          <ac:chgData name="Allan Browning" userId="S::a.browning@griffith.edu.au::361db90e-b631-48a3-b9ec-50a48aed1fdf" providerId="AD" clId="Web-{E74DD0F4-A187-216A-FBCC-EEEB7D1953C3}" dt="2019-05-30T00:32:17.510" v="13" actId="20577"/>
          <ac:spMkLst>
            <pc:docMk/>
            <pc:sldMk cId="956037361" sldId="283"/>
            <ac:spMk id="3" creationId="{8828364E-7EFC-4361-ABA5-0B5129CF5966}"/>
          </ac:spMkLst>
        </pc:spChg>
      </pc:sldChg>
      <pc:sldChg chg="modSp">
        <pc:chgData name="Allan Browning" userId="S::a.browning@griffith.edu.au::361db90e-b631-48a3-b9ec-50a48aed1fdf" providerId="AD" clId="Web-{E74DD0F4-A187-216A-FBCC-EEEB7D1953C3}" dt="2019-05-30T00:39:34.740" v="229" actId="20577"/>
        <pc:sldMkLst>
          <pc:docMk/>
          <pc:sldMk cId="3217643786" sldId="284"/>
        </pc:sldMkLst>
        <pc:spChg chg="mod">
          <ac:chgData name="Allan Browning" userId="S::a.browning@griffith.edu.au::361db90e-b631-48a3-b9ec-50a48aed1fdf" providerId="AD" clId="Web-{E74DD0F4-A187-216A-FBCC-EEEB7D1953C3}" dt="2019-05-30T00:39:34.740" v="229" actId="20577"/>
          <ac:spMkLst>
            <pc:docMk/>
            <pc:sldMk cId="3217643786" sldId="284"/>
            <ac:spMk id="3" creationId="{E1E50E11-765E-4753-A517-8DF3FF1B81C9}"/>
          </ac:spMkLst>
        </pc:spChg>
      </pc:sldChg>
      <pc:sldChg chg="modSp">
        <pc:chgData name="Allan Browning" userId="S::a.browning@griffith.edu.au::361db90e-b631-48a3-b9ec-50a48aed1fdf" providerId="AD" clId="Web-{E74DD0F4-A187-216A-FBCC-EEEB7D1953C3}" dt="2019-05-30T00:40:49.615" v="238" actId="20577"/>
        <pc:sldMkLst>
          <pc:docMk/>
          <pc:sldMk cId="2654118034" sldId="295"/>
        </pc:sldMkLst>
        <pc:spChg chg="mod">
          <ac:chgData name="Allan Browning" userId="S::a.browning@griffith.edu.au::361db90e-b631-48a3-b9ec-50a48aed1fdf" providerId="AD" clId="Web-{E74DD0F4-A187-216A-FBCC-EEEB7D1953C3}" dt="2019-05-30T00:40:49.615" v="238" actId="20577"/>
          <ac:spMkLst>
            <pc:docMk/>
            <pc:sldMk cId="2654118034" sldId="295"/>
            <ac:spMk id="3" creationId="{97CEBC8B-0CAA-41B4-8942-D2F8EA7BB7D4}"/>
          </ac:spMkLst>
        </pc:spChg>
      </pc:sldChg>
      <pc:sldChg chg="modSp">
        <pc:chgData name="Allan Browning" userId="S::a.browning@griffith.edu.au::361db90e-b631-48a3-b9ec-50a48aed1fdf" providerId="AD" clId="Web-{E74DD0F4-A187-216A-FBCC-EEEB7D1953C3}" dt="2019-05-30T00:41:37.490" v="251" actId="20577"/>
        <pc:sldMkLst>
          <pc:docMk/>
          <pc:sldMk cId="792750606" sldId="296"/>
        </pc:sldMkLst>
        <pc:spChg chg="mod">
          <ac:chgData name="Allan Browning" userId="S::a.browning@griffith.edu.au::361db90e-b631-48a3-b9ec-50a48aed1fdf" providerId="AD" clId="Web-{E74DD0F4-A187-216A-FBCC-EEEB7D1953C3}" dt="2019-05-30T00:41:37.490" v="251" actId="20577"/>
          <ac:spMkLst>
            <pc:docMk/>
            <pc:sldMk cId="792750606" sldId="296"/>
            <ac:spMk id="3" creationId="{4F421D0B-98F3-4530-A704-54E0D42D00B9}"/>
          </ac:spMkLst>
        </pc:spChg>
      </pc:sldChg>
      <pc:sldChg chg="modSp add replId">
        <pc:chgData name="Allan Browning" userId="S::a.browning@griffith.edu.au::361db90e-b631-48a3-b9ec-50a48aed1fdf" providerId="AD" clId="Web-{E74DD0F4-A187-216A-FBCC-EEEB7D1953C3}" dt="2019-05-30T00:38:49.318" v="222" actId="20577"/>
        <pc:sldMkLst>
          <pc:docMk/>
          <pc:sldMk cId="1601557575" sldId="299"/>
        </pc:sldMkLst>
        <pc:spChg chg="mod">
          <ac:chgData name="Allan Browning" userId="S::a.browning@griffith.edu.au::361db90e-b631-48a3-b9ec-50a48aed1fdf" providerId="AD" clId="Web-{E74DD0F4-A187-216A-FBCC-EEEB7D1953C3}" dt="2019-05-30T00:38:49.318" v="222" actId="20577"/>
          <ac:spMkLst>
            <pc:docMk/>
            <pc:sldMk cId="1601557575" sldId="299"/>
            <ac:spMk id="3" creationId="{8828364E-7EFC-4361-ABA5-0B5129CF5966}"/>
          </ac:spMkLst>
        </pc:spChg>
      </pc:sldChg>
      <pc:sldChg chg="modSp new">
        <pc:chgData name="Allan Browning" userId="S::a.browning@griffith.edu.au::361db90e-b631-48a3-b9ec-50a48aed1fdf" providerId="AD" clId="Web-{E74DD0F4-A187-216A-FBCC-EEEB7D1953C3}" dt="2019-05-30T01:10:25.184" v="624" actId="20577"/>
        <pc:sldMkLst>
          <pc:docMk/>
          <pc:sldMk cId="1885158461" sldId="300"/>
        </pc:sldMkLst>
        <pc:spChg chg="mod">
          <ac:chgData name="Allan Browning" userId="S::a.browning@griffith.edu.au::361db90e-b631-48a3-b9ec-50a48aed1fdf" providerId="AD" clId="Web-{E74DD0F4-A187-216A-FBCC-EEEB7D1953C3}" dt="2019-05-30T00:56:22.462" v="268" actId="20577"/>
          <ac:spMkLst>
            <pc:docMk/>
            <pc:sldMk cId="1885158461" sldId="300"/>
            <ac:spMk id="2" creationId="{0E198CCA-CC1A-4434-865C-E958F86628B7}"/>
          </ac:spMkLst>
        </pc:spChg>
        <pc:spChg chg="mod">
          <ac:chgData name="Allan Browning" userId="S::a.browning@griffith.edu.au::361db90e-b631-48a3-b9ec-50a48aed1fdf" providerId="AD" clId="Web-{E74DD0F4-A187-216A-FBCC-EEEB7D1953C3}" dt="2019-05-30T01:10:25.184" v="624" actId="20577"/>
          <ac:spMkLst>
            <pc:docMk/>
            <pc:sldMk cId="1885158461" sldId="300"/>
            <ac:spMk id="3" creationId="{661E96D5-1F1E-4449-9090-FF6CF610EF3A}"/>
          </ac:spMkLst>
        </pc:spChg>
      </pc:sldChg>
      <pc:sldChg chg="modSp add replId">
        <pc:chgData name="Allan Browning" userId="S::a.browning@griffith.edu.au::361db90e-b631-48a3-b9ec-50a48aed1fdf" providerId="AD" clId="Web-{E74DD0F4-A187-216A-FBCC-EEEB7D1953C3}" dt="2019-05-30T01:18:25.842" v="977" actId="20577"/>
        <pc:sldMkLst>
          <pc:docMk/>
          <pc:sldMk cId="3245546889" sldId="301"/>
        </pc:sldMkLst>
        <pc:spChg chg="mod">
          <ac:chgData name="Allan Browning" userId="S::a.browning@griffith.edu.au::361db90e-b631-48a3-b9ec-50a48aed1fdf" providerId="AD" clId="Web-{E74DD0F4-A187-216A-FBCC-EEEB7D1953C3}" dt="2019-05-30T01:18:25.842" v="977" actId="20577"/>
          <ac:spMkLst>
            <pc:docMk/>
            <pc:sldMk cId="3245546889" sldId="301"/>
            <ac:spMk id="2" creationId="{0E198CCA-CC1A-4434-865C-E958F86628B7}"/>
          </ac:spMkLst>
        </pc:spChg>
        <pc:spChg chg="mod">
          <ac:chgData name="Allan Browning" userId="S::a.browning@griffith.edu.au::361db90e-b631-48a3-b9ec-50a48aed1fdf" providerId="AD" clId="Web-{E74DD0F4-A187-216A-FBCC-EEEB7D1953C3}" dt="2019-05-30T01:18:20.952" v="969" actId="1076"/>
          <ac:spMkLst>
            <pc:docMk/>
            <pc:sldMk cId="3245546889" sldId="301"/>
            <ac:spMk id="3" creationId="{661E96D5-1F1E-4449-9090-FF6CF610EF3A}"/>
          </ac:spMkLst>
        </pc:spChg>
      </pc:sldChg>
    </pc:docChg>
  </pc:docChgLst>
  <pc:docChgLst>
    <pc:chgData name="Kaile Su" userId="S::k.su@griffith.edu.au::1636eb44-51af-46aa-b91c-16ad8b70fe25" providerId="AD" clId="Web-{41B59451-060E-AF6D-FA14-4A6434B70827}"/>
    <pc:docChg chg="modSld">
      <pc:chgData name="Kaile Su" userId="S::k.su@griffith.edu.au::1636eb44-51af-46aa-b91c-16ad8b70fe25" providerId="AD" clId="Web-{41B59451-060E-AF6D-FA14-4A6434B70827}" dt="2019-06-11T09:55:31.602" v="13" actId="20577"/>
      <pc:docMkLst>
        <pc:docMk/>
      </pc:docMkLst>
      <pc:sldChg chg="modSp">
        <pc:chgData name="Kaile Su" userId="S::k.su@griffith.edu.au::1636eb44-51af-46aa-b91c-16ad8b70fe25" providerId="AD" clId="Web-{41B59451-060E-AF6D-FA14-4A6434B70827}" dt="2019-06-11T09:51:52.445" v="4" actId="14100"/>
        <pc:sldMkLst>
          <pc:docMk/>
          <pc:sldMk cId="478137761" sldId="285"/>
        </pc:sldMkLst>
        <pc:picChg chg="mod">
          <ac:chgData name="Kaile Su" userId="S::k.su@griffith.edu.au::1636eb44-51af-46aa-b91c-16ad8b70fe25" providerId="AD" clId="Web-{41B59451-060E-AF6D-FA14-4A6434B70827}" dt="2019-06-11T09:51:52.445" v="4" actId="14100"/>
          <ac:picMkLst>
            <pc:docMk/>
            <pc:sldMk cId="478137761" sldId="285"/>
            <ac:picMk id="4" creationId="{4EF2315E-4EB7-4226-A918-6B930D32F871}"/>
          </ac:picMkLst>
        </pc:picChg>
      </pc:sldChg>
      <pc:sldChg chg="modSp">
        <pc:chgData name="Kaile Su" userId="S::k.su@griffith.edu.au::1636eb44-51af-46aa-b91c-16ad8b70fe25" providerId="AD" clId="Web-{41B59451-060E-AF6D-FA14-4A6434B70827}" dt="2019-06-11T09:54:56.290" v="11" actId="20577"/>
        <pc:sldMkLst>
          <pc:docMk/>
          <pc:sldMk cId="1885158461" sldId="300"/>
        </pc:sldMkLst>
        <pc:spChg chg="mod">
          <ac:chgData name="Kaile Su" userId="S::k.su@griffith.edu.au::1636eb44-51af-46aa-b91c-16ad8b70fe25" providerId="AD" clId="Web-{41B59451-060E-AF6D-FA14-4A6434B70827}" dt="2019-06-11T09:54:56.290" v="11" actId="20577"/>
          <ac:spMkLst>
            <pc:docMk/>
            <pc:sldMk cId="1885158461" sldId="300"/>
            <ac:spMk id="3" creationId="{661E96D5-1F1E-4449-9090-FF6CF610EF3A}"/>
          </ac:spMkLst>
        </pc:spChg>
      </pc:sldChg>
      <pc:sldChg chg="modSp">
        <pc:chgData name="Kaile Su" userId="S::k.su@griffith.edu.au::1636eb44-51af-46aa-b91c-16ad8b70fe25" providerId="AD" clId="Web-{41B59451-060E-AF6D-FA14-4A6434B70827}" dt="2019-06-11T09:55:31.602" v="13" actId="20577"/>
        <pc:sldMkLst>
          <pc:docMk/>
          <pc:sldMk cId="3245546889" sldId="301"/>
        </pc:sldMkLst>
        <pc:spChg chg="mod">
          <ac:chgData name="Kaile Su" userId="S::k.su@griffith.edu.au::1636eb44-51af-46aa-b91c-16ad8b70fe25" providerId="AD" clId="Web-{41B59451-060E-AF6D-FA14-4A6434B70827}" dt="2019-06-11T09:55:31.602" v="13" actId="20577"/>
          <ac:spMkLst>
            <pc:docMk/>
            <pc:sldMk cId="3245546889" sldId="301"/>
            <ac:spMk id="3" creationId="{661E96D5-1F1E-4449-9090-FF6CF610EF3A}"/>
          </ac:spMkLst>
        </pc:spChg>
      </pc:sldChg>
    </pc:docChg>
  </pc:docChgLst>
  <pc:docChgLst>
    <pc:chgData name="Allan Browning" userId="S::a.browning@griffith.edu.au::361db90e-b631-48a3-b9ec-50a48aed1fdf" providerId="AD" clId="Web-{A78C4DA1-68DC-3FEF-02E7-5924AFE55602}"/>
    <pc:docChg chg="modSld">
      <pc:chgData name="Allan Browning" userId="S::a.browning@griffith.edu.au::361db90e-b631-48a3-b9ec-50a48aed1fdf" providerId="AD" clId="Web-{A78C4DA1-68DC-3FEF-02E7-5924AFE55602}" dt="2019-06-16T02:13:17.973" v="256" actId="20577"/>
      <pc:docMkLst>
        <pc:docMk/>
      </pc:docMkLst>
      <pc:sldChg chg="modSp">
        <pc:chgData name="Allan Browning" userId="S::a.browning@griffith.edu.au::361db90e-b631-48a3-b9ec-50a48aed1fdf" providerId="AD" clId="Web-{A78C4DA1-68DC-3FEF-02E7-5924AFE55602}" dt="2019-06-16T01:54:19.086" v="3" actId="20577"/>
        <pc:sldMkLst>
          <pc:docMk/>
          <pc:sldMk cId="0" sldId="257"/>
        </pc:sldMkLst>
        <pc:spChg chg="mod">
          <ac:chgData name="Allan Browning" userId="S::a.browning@griffith.edu.au::361db90e-b631-48a3-b9ec-50a48aed1fdf" providerId="AD" clId="Web-{A78C4DA1-68DC-3FEF-02E7-5924AFE55602}" dt="2019-06-16T01:54:19.086" v="3" actId="20577"/>
          <ac:spMkLst>
            <pc:docMk/>
            <pc:sldMk cId="0" sldId="257"/>
            <ac:spMk id="75" creationId="{00000000-0000-0000-0000-000000000000}"/>
          </ac:spMkLst>
        </pc:spChg>
      </pc:sldChg>
      <pc:sldChg chg="modSp">
        <pc:chgData name="Allan Browning" userId="S::a.browning@griffith.edu.au::361db90e-b631-48a3-b9ec-50a48aed1fdf" providerId="AD" clId="Web-{A78C4DA1-68DC-3FEF-02E7-5924AFE55602}" dt="2019-06-16T01:56:44.871" v="50" actId="20577"/>
        <pc:sldMkLst>
          <pc:docMk/>
          <pc:sldMk cId="2776567677" sldId="263"/>
        </pc:sldMkLst>
        <pc:spChg chg="mod">
          <ac:chgData name="Allan Browning" userId="S::a.browning@griffith.edu.au::361db90e-b631-48a3-b9ec-50a48aed1fdf" providerId="AD" clId="Web-{A78C4DA1-68DC-3FEF-02E7-5924AFE55602}" dt="2019-06-16T01:56:44.871" v="50" actId="20577"/>
          <ac:spMkLst>
            <pc:docMk/>
            <pc:sldMk cId="2776567677" sldId="263"/>
            <ac:spMk id="3" creationId="{BFD11A96-114D-4A0F-A9CB-B0667D9A5680}"/>
          </ac:spMkLst>
        </pc:spChg>
      </pc:sldChg>
      <pc:sldChg chg="modSp">
        <pc:chgData name="Allan Browning" userId="S::a.browning@griffith.edu.au::361db90e-b631-48a3-b9ec-50a48aed1fdf" providerId="AD" clId="Web-{A78C4DA1-68DC-3FEF-02E7-5924AFE55602}" dt="2019-06-16T01:59:47.840" v="91" actId="20577"/>
        <pc:sldMkLst>
          <pc:docMk/>
          <pc:sldMk cId="3798933935" sldId="282"/>
        </pc:sldMkLst>
        <pc:spChg chg="mod">
          <ac:chgData name="Allan Browning" userId="S::a.browning@griffith.edu.au::361db90e-b631-48a3-b9ec-50a48aed1fdf" providerId="AD" clId="Web-{A78C4DA1-68DC-3FEF-02E7-5924AFE55602}" dt="2019-06-16T01:59:47.840" v="91" actId="20577"/>
          <ac:spMkLst>
            <pc:docMk/>
            <pc:sldMk cId="3798933935" sldId="282"/>
            <ac:spMk id="3" creationId="{CBCEB2E0-A226-4369-8130-784D7A5317BC}"/>
          </ac:spMkLst>
        </pc:spChg>
      </pc:sldChg>
      <pc:sldChg chg="modSp">
        <pc:chgData name="Allan Browning" userId="S::a.browning@griffith.edu.au::361db90e-b631-48a3-b9ec-50a48aed1fdf" providerId="AD" clId="Web-{A78C4DA1-68DC-3FEF-02E7-5924AFE55602}" dt="2019-06-16T02:04:16.502" v="183" actId="20577"/>
        <pc:sldMkLst>
          <pc:docMk/>
          <pc:sldMk cId="956037361" sldId="283"/>
        </pc:sldMkLst>
        <pc:spChg chg="mod">
          <ac:chgData name="Allan Browning" userId="S::a.browning@griffith.edu.au::361db90e-b631-48a3-b9ec-50a48aed1fdf" providerId="AD" clId="Web-{A78C4DA1-68DC-3FEF-02E7-5924AFE55602}" dt="2019-06-16T02:04:16.502" v="183" actId="20577"/>
          <ac:spMkLst>
            <pc:docMk/>
            <pc:sldMk cId="956037361" sldId="283"/>
            <ac:spMk id="3" creationId="{8828364E-7EFC-4361-ABA5-0B5129CF5966}"/>
          </ac:spMkLst>
        </pc:spChg>
      </pc:sldChg>
      <pc:sldChg chg="modSp">
        <pc:chgData name="Allan Browning" userId="S::a.browning@griffith.edu.au::361db90e-b631-48a3-b9ec-50a48aed1fdf" providerId="AD" clId="Web-{A78C4DA1-68DC-3FEF-02E7-5924AFE55602}" dt="2019-06-16T02:06:40.159" v="209" actId="20577"/>
        <pc:sldMkLst>
          <pc:docMk/>
          <pc:sldMk cId="3502164079" sldId="286"/>
        </pc:sldMkLst>
        <pc:spChg chg="mod">
          <ac:chgData name="Allan Browning" userId="S::a.browning@griffith.edu.au::361db90e-b631-48a3-b9ec-50a48aed1fdf" providerId="AD" clId="Web-{A78C4DA1-68DC-3FEF-02E7-5924AFE55602}" dt="2019-06-16T02:06:40.159" v="209" actId="20577"/>
          <ac:spMkLst>
            <pc:docMk/>
            <pc:sldMk cId="3502164079" sldId="286"/>
            <ac:spMk id="3" creationId="{3312C8DF-8DBD-4FE1-A31A-17FA6557F13A}"/>
          </ac:spMkLst>
        </pc:spChg>
      </pc:sldChg>
      <pc:sldChg chg="modSp">
        <pc:chgData name="Allan Browning" userId="S::a.browning@griffith.edu.au::361db90e-b631-48a3-b9ec-50a48aed1fdf" providerId="AD" clId="Web-{A78C4DA1-68DC-3FEF-02E7-5924AFE55602}" dt="2019-06-16T02:08:20.472" v="220" actId="20577"/>
        <pc:sldMkLst>
          <pc:docMk/>
          <pc:sldMk cId="274319082" sldId="289"/>
        </pc:sldMkLst>
        <pc:spChg chg="mod">
          <ac:chgData name="Allan Browning" userId="S::a.browning@griffith.edu.au::361db90e-b631-48a3-b9ec-50a48aed1fdf" providerId="AD" clId="Web-{A78C4DA1-68DC-3FEF-02E7-5924AFE55602}" dt="2019-06-16T02:08:20.472" v="220" actId="20577"/>
          <ac:spMkLst>
            <pc:docMk/>
            <pc:sldMk cId="274319082" sldId="289"/>
            <ac:spMk id="3" creationId="{2BC8D9F6-5510-49B1-BAAB-625B733952B3}"/>
          </ac:spMkLst>
        </pc:spChg>
      </pc:sldChg>
      <pc:sldChg chg="modSp">
        <pc:chgData name="Allan Browning" userId="S::a.browning@griffith.edu.au::361db90e-b631-48a3-b9ec-50a48aed1fdf" providerId="AD" clId="Web-{A78C4DA1-68DC-3FEF-02E7-5924AFE55602}" dt="2019-06-16T02:08:49.441" v="222" actId="20577"/>
        <pc:sldMkLst>
          <pc:docMk/>
          <pc:sldMk cId="2886165051" sldId="290"/>
        </pc:sldMkLst>
        <pc:spChg chg="mod">
          <ac:chgData name="Allan Browning" userId="S::a.browning@griffith.edu.au::361db90e-b631-48a3-b9ec-50a48aed1fdf" providerId="AD" clId="Web-{A78C4DA1-68DC-3FEF-02E7-5924AFE55602}" dt="2019-06-16T02:08:49.441" v="222" actId="20577"/>
          <ac:spMkLst>
            <pc:docMk/>
            <pc:sldMk cId="2886165051" sldId="290"/>
            <ac:spMk id="3" creationId="{397EC628-D370-4C10-864A-238C1DFD8432}"/>
          </ac:spMkLst>
        </pc:spChg>
      </pc:sldChg>
      <pc:sldChg chg="modSp">
        <pc:chgData name="Allan Browning" userId="S::a.browning@griffith.edu.au::361db90e-b631-48a3-b9ec-50a48aed1fdf" providerId="AD" clId="Web-{A78C4DA1-68DC-3FEF-02E7-5924AFE55602}" dt="2019-06-16T02:10:36.895" v="231" actId="20577"/>
        <pc:sldMkLst>
          <pc:docMk/>
          <pc:sldMk cId="2332459607" sldId="293"/>
        </pc:sldMkLst>
        <pc:spChg chg="mod">
          <ac:chgData name="Allan Browning" userId="S::a.browning@griffith.edu.au::361db90e-b631-48a3-b9ec-50a48aed1fdf" providerId="AD" clId="Web-{A78C4DA1-68DC-3FEF-02E7-5924AFE55602}" dt="2019-06-16T02:10:36.895" v="231" actId="20577"/>
          <ac:spMkLst>
            <pc:docMk/>
            <pc:sldMk cId="2332459607" sldId="293"/>
            <ac:spMk id="3" creationId="{2FB35B73-1AB1-43A6-8E52-4E607EBAAC11}"/>
          </ac:spMkLst>
        </pc:spChg>
      </pc:sldChg>
      <pc:sldChg chg="modSp">
        <pc:chgData name="Allan Browning" userId="S::a.browning@griffith.edu.au::361db90e-b631-48a3-b9ec-50a48aed1fdf" providerId="AD" clId="Web-{A78C4DA1-68DC-3FEF-02E7-5924AFE55602}" dt="2019-06-16T02:11:06.395" v="233" actId="20577"/>
        <pc:sldMkLst>
          <pc:docMk/>
          <pc:sldMk cId="2508095449" sldId="294"/>
        </pc:sldMkLst>
        <pc:spChg chg="mod">
          <ac:chgData name="Allan Browning" userId="S::a.browning@griffith.edu.au::361db90e-b631-48a3-b9ec-50a48aed1fdf" providerId="AD" clId="Web-{A78C4DA1-68DC-3FEF-02E7-5924AFE55602}" dt="2019-06-16T02:11:06.395" v="233" actId="20577"/>
          <ac:spMkLst>
            <pc:docMk/>
            <pc:sldMk cId="2508095449" sldId="294"/>
            <ac:spMk id="3" creationId="{B1A220E2-49AC-4275-8EA6-19019794313E}"/>
          </ac:spMkLst>
        </pc:spChg>
      </pc:sldChg>
      <pc:sldChg chg="modSp">
        <pc:chgData name="Allan Browning" userId="S::a.browning@griffith.edu.au::361db90e-b631-48a3-b9ec-50a48aed1fdf" providerId="AD" clId="Web-{A78C4DA1-68DC-3FEF-02E7-5924AFE55602}" dt="2019-06-16T02:11:47.598" v="240" actId="20577"/>
        <pc:sldMkLst>
          <pc:docMk/>
          <pc:sldMk cId="2654118034" sldId="295"/>
        </pc:sldMkLst>
        <pc:spChg chg="mod">
          <ac:chgData name="Allan Browning" userId="S::a.browning@griffith.edu.au::361db90e-b631-48a3-b9ec-50a48aed1fdf" providerId="AD" clId="Web-{A78C4DA1-68DC-3FEF-02E7-5924AFE55602}" dt="2019-06-16T02:11:47.598" v="240" actId="20577"/>
          <ac:spMkLst>
            <pc:docMk/>
            <pc:sldMk cId="2654118034" sldId="295"/>
            <ac:spMk id="3" creationId="{97CEBC8B-0CAA-41B4-8942-D2F8EA7BB7D4}"/>
          </ac:spMkLst>
        </pc:spChg>
      </pc:sldChg>
      <pc:sldChg chg="modSp">
        <pc:chgData name="Allan Browning" userId="S::a.browning@griffith.edu.au::361db90e-b631-48a3-b9ec-50a48aed1fdf" providerId="AD" clId="Web-{A78C4DA1-68DC-3FEF-02E7-5924AFE55602}" dt="2019-06-16T02:12:38.161" v="250" actId="20577"/>
        <pc:sldMkLst>
          <pc:docMk/>
          <pc:sldMk cId="792750606" sldId="296"/>
        </pc:sldMkLst>
        <pc:spChg chg="mod">
          <ac:chgData name="Allan Browning" userId="S::a.browning@griffith.edu.au::361db90e-b631-48a3-b9ec-50a48aed1fdf" providerId="AD" clId="Web-{A78C4DA1-68DC-3FEF-02E7-5924AFE55602}" dt="2019-06-16T02:12:38.161" v="250" actId="20577"/>
          <ac:spMkLst>
            <pc:docMk/>
            <pc:sldMk cId="792750606" sldId="296"/>
            <ac:spMk id="3" creationId="{4F421D0B-98F3-4530-A704-54E0D42D00B9}"/>
          </ac:spMkLst>
        </pc:spChg>
      </pc:sldChg>
      <pc:sldChg chg="modSp">
        <pc:chgData name="Allan Browning" userId="S::a.browning@griffith.edu.au::361db90e-b631-48a3-b9ec-50a48aed1fdf" providerId="AD" clId="Web-{A78C4DA1-68DC-3FEF-02E7-5924AFE55602}" dt="2019-06-16T02:04:59.706" v="186" actId="20577"/>
        <pc:sldMkLst>
          <pc:docMk/>
          <pc:sldMk cId="1601557575" sldId="299"/>
        </pc:sldMkLst>
        <pc:spChg chg="mod">
          <ac:chgData name="Allan Browning" userId="S::a.browning@griffith.edu.au::361db90e-b631-48a3-b9ec-50a48aed1fdf" providerId="AD" clId="Web-{A78C4DA1-68DC-3FEF-02E7-5924AFE55602}" dt="2019-06-16T02:04:59.706" v="186" actId="20577"/>
          <ac:spMkLst>
            <pc:docMk/>
            <pc:sldMk cId="1601557575" sldId="299"/>
            <ac:spMk id="3" creationId="{8828364E-7EFC-4361-ABA5-0B5129CF5966}"/>
          </ac:spMkLst>
        </pc:spChg>
      </pc:sldChg>
      <pc:sldChg chg="modSp">
        <pc:chgData name="Allan Browning" userId="S::a.browning@griffith.edu.au::361db90e-b631-48a3-b9ec-50a48aed1fdf" providerId="AD" clId="Web-{A78C4DA1-68DC-3FEF-02E7-5924AFE55602}" dt="2019-06-16T02:13:17.973" v="256" actId="20577"/>
        <pc:sldMkLst>
          <pc:docMk/>
          <pc:sldMk cId="1885158461" sldId="300"/>
        </pc:sldMkLst>
        <pc:spChg chg="mod">
          <ac:chgData name="Allan Browning" userId="S::a.browning@griffith.edu.au::361db90e-b631-48a3-b9ec-50a48aed1fdf" providerId="AD" clId="Web-{A78C4DA1-68DC-3FEF-02E7-5924AFE55602}" dt="2019-06-16T02:13:17.973" v="256" actId="20577"/>
          <ac:spMkLst>
            <pc:docMk/>
            <pc:sldMk cId="1885158461" sldId="300"/>
            <ac:spMk id="3" creationId="{661E96D5-1F1E-4449-9090-FF6CF610EF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681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1735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66700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19008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8664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28967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201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angular.io/cli"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err="1"/>
              <a:t>Javascript</a:t>
            </a:r>
            <a:r>
              <a:rPr lang="en-AU" dirty="0"/>
              <a:t> Frameworks using Angular</a:t>
            </a:r>
            <a:endParaRPr dirty="0"/>
          </a:p>
        </p:txBody>
      </p:sp>
      <p:sp>
        <p:nvSpPr>
          <p:cNvPr id="69" name="Google Shape;69;p13"/>
          <p:cNvSpPr txBox="1">
            <a:spLocks noGrp="1"/>
          </p:cNvSpPr>
          <p:nvPr>
            <p:ph type="subTitle" idx="1"/>
          </p:nvPr>
        </p:nvSpPr>
        <p:spPr>
          <a:xfrm>
            <a:off x="360446" y="2443222"/>
            <a:ext cx="8222100" cy="22977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0"/>
              </a:spcBef>
              <a:spcAft>
                <a:spcPts val="0"/>
              </a:spcAft>
              <a:buSzPts val="1800"/>
              <a:buChar char="●"/>
            </a:pPr>
            <a:r>
              <a:rPr lang="en-AU" dirty="0"/>
              <a:t>What is Angular</a:t>
            </a:r>
            <a:endParaRPr dirty="0"/>
          </a:p>
          <a:p>
            <a:pPr marL="457200" lvl="0" indent="-342900" algn="l" rtl="0">
              <a:spcBef>
                <a:spcPts val="0"/>
              </a:spcBef>
              <a:spcAft>
                <a:spcPts val="0"/>
              </a:spcAft>
              <a:buSzPts val="1800"/>
              <a:buChar char="●"/>
            </a:pPr>
            <a:r>
              <a:rPr lang="en-AU" dirty="0"/>
              <a:t>Angular Concepts</a:t>
            </a:r>
          </a:p>
          <a:p>
            <a:pPr marL="457200" lvl="0" indent="-342900" algn="l" rtl="0">
              <a:spcBef>
                <a:spcPts val="0"/>
              </a:spcBef>
              <a:spcAft>
                <a:spcPts val="0"/>
              </a:spcAft>
              <a:buSzPts val="1800"/>
              <a:buChar char="●"/>
            </a:pPr>
            <a:r>
              <a:rPr lang="en-AU" dirty="0"/>
              <a:t>Installing Angular</a:t>
            </a:r>
          </a:p>
          <a:p>
            <a:pPr marL="457200" lvl="0" indent="-342900" algn="l" rtl="0">
              <a:spcBef>
                <a:spcPts val="0"/>
              </a:spcBef>
              <a:spcAft>
                <a:spcPts val="0"/>
              </a:spcAft>
              <a:buSzPts val="1800"/>
              <a:buChar char="●"/>
            </a:pPr>
            <a:r>
              <a:rPr lang="en-AU" dirty="0"/>
              <a:t>Project Structure</a:t>
            </a:r>
            <a:endParaRPr dirty="0"/>
          </a:p>
          <a:p>
            <a:pPr marL="457200" lvl="0" indent="-342900" algn="l" rtl="0">
              <a:spcBef>
                <a:spcPts val="0"/>
              </a:spcBef>
              <a:spcAft>
                <a:spcPts val="0"/>
              </a:spcAft>
              <a:buSzPts val="1800"/>
              <a:buChar char="●"/>
            </a:pPr>
            <a:r>
              <a:rPr lang="en-AU" dirty="0"/>
              <a:t>Templates</a:t>
            </a:r>
          </a:p>
          <a:p>
            <a:pPr marL="457200" lvl="0" indent="-342900" algn="l" rtl="0">
              <a:spcBef>
                <a:spcPts val="0"/>
              </a:spcBef>
              <a:spcAft>
                <a:spcPts val="0"/>
              </a:spcAft>
              <a:buSzPts val="1800"/>
              <a:buChar char="●"/>
            </a:pPr>
            <a:r>
              <a:rPr lang="en-AU" dirty="0"/>
              <a:t>Data binding</a:t>
            </a:r>
          </a:p>
          <a:p>
            <a:pPr marL="457200" lvl="0" indent="-342900" algn="l" rtl="0">
              <a:spcBef>
                <a:spcPts val="0"/>
              </a:spcBef>
              <a:spcAft>
                <a:spcPts val="0"/>
              </a:spcAft>
              <a:buSzPts val="1800"/>
              <a:buChar char="●"/>
            </a:pPr>
            <a:r>
              <a:rPr lang="en-AU" dirty="0"/>
              <a:t>Running Application</a:t>
            </a:r>
          </a:p>
          <a:p>
            <a:pPr>
              <a:buChar char="●"/>
            </a:pPr>
            <a:r>
              <a:rPr lang="en-AU"/>
              <a:t>CSS Framework - Bootstrap</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8F7B-008A-441C-A538-AA8DAC82DD5D}"/>
              </a:ext>
            </a:extLst>
          </p:cNvPr>
          <p:cNvSpPr>
            <a:spLocks noGrp="1"/>
          </p:cNvSpPr>
          <p:nvPr>
            <p:ph type="title"/>
          </p:nvPr>
        </p:nvSpPr>
        <p:spPr/>
        <p:txBody>
          <a:bodyPr/>
          <a:lstStyle/>
          <a:p>
            <a:r>
              <a:rPr lang="en-AU" dirty="0"/>
              <a:t>Directives</a:t>
            </a:r>
          </a:p>
        </p:txBody>
      </p:sp>
      <p:sp>
        <p:nvSpPr>
          <p:cNvPr id="3" name="Text Placeholder 2">
            <a:extLst>
              <a:ext uri="{FF2B5EF4-FFF2-40B4-BE49-F238E27FC236}">
                <a16:creationId xmlns:a16="http://schemas.microsoft.com/office/drawing/2014/main" id="{5CB640CD-1C8F-42C2-A54E-48F4D225D3E3}"/>
              </a:ext>
            </a:extLst>
          </p:cNvPr>
          <p:cNvSpPr>
            <a:spLocks noGrp="1"/>
          </p:cNvSpPr>
          <p:nvPr>
            <p:ph type="body" idx="1"/>
          </p:nvPr>
        </p:nvSpPr>
        <p:spPr/>
        <p:txBody>
          <a:bodyPr/>
          <a:lstStyle/>
          <a:p>
            <a:pPr marL="114300" indent="0">
              <a:buNone/>
            </a:pPr>
            <a:r>
              <a:rPr lang="en-AU" dirty="0">
                <a:solidFill>
                  <a:schemeClr val="bg2">
                    <a:lumMod val="75000"/>
                  </a:schemeClr>
                </a:solidFill>
              </a:rPr>
              <a:t>There are three kinds of directives</a:t>
            </a:r>
          </a:p>
          <a:p>
            <a:pPr marL="114300" indent="0">
              <a:buNone/>
            </a:pPr>
            <a:endParaRPr lang="en-AU" dirty="0">
              <a:solidFill>
                <a:schemeClr val="bg2">
                  <a:lumMod val="75000"/>
                </a:schemeClr>
              </a:solidFill>
            </a:endParaRPr>
          </a:p>
          <a:p>
            <a:pPr>
              <a:buFont typeface="+mj-lt"/>
              <a:buAutoNum type="arabicPeriod"/>
            </a:pPr>
            <a:r>
              <a:rPr lang="en-AU" dirty="0">
                <a:solidFill>
                  <a:schemeClr val="bg2">
                    <a:lumMod val="75000"/>
                  </a:schemeClr>
                </a:solidFill>
              </a:rPr>
              <a:t>Components – Directive with a template</a:t>
            </a:r>
          </a:p>
          <a:p>
            <a:pPr>
              <a:buFont typeface="+mj-lt"/>
              <a:buAutoNum type="arabicPeriod"/>
            </a:pPr>
            <a:endParaRPr lang="en-AU" dirty="0">
              <a:solidFill>
                <a:schemeClr val="bg2">
                  <a:lumMod val="75000"/>
                </a:schemeClr>
              </a:solidFill>
            </a:endParaRPr>
          </a:p>
          <a:p>
            <a:pPr>
              <a:buFont typeface="+mj-lt"/>
              <a:buAutoNum type="arabicPeriod"/>
            </a:pPr>
            <a:r>
              <a:rPr lang="en-AU" dirty="0">
                <a:solidFill>
                  <a:schemeClr val="bg2">
                    <a:lumMod val="75000"/>
                  </a:schemeClr>
                </a:solidFill>
              </a:rPr>
              <a:t>Structural Directives – change the DOM layout be adding and removing DOM elements</a:t>
            </a:r>
          </a:p>
          <a:p>
            <a:pPr>
              <a:buFont typeface="+mj-lt"/>
              <a:buAutoNum type="arabicPeriod"/>
            </a:pPr>
            <a:endParaRPr lang="en-AU" dirty="0">
              <a:solidFill>
                <a:schemeClr val="bg2">
                  <a:lumMod val="75000"/>
                </a:schemeClr>
              </a:solidFill>
            </a:endParaRPr>
          </a:p>
          <a:p>
            <a:pPr>
              <a:buFont typeface="+mj-lt"/>
              <a:buAutoNum type="arabicPeriod"/>
            </a:pPr>
            <a:r>
              <a:rPr lang="en-AU" dirty="0">
                <a:solidFill>
                  <a:schemeClr val="bg2">
                    <a:lumMod val="75000"/>
                  </a:schemeClr>
                </a:solidFill>
              </a:rPr>
              <a:t>Attribute directives – change the appearance or behaviour of an element, component or other directive.</a:t>
            </a:r>
          </a:p>
        </p:txBody>
      </p:sp>
    </p:spTree>
    <p:extLst>
      <p:ext uri="{BB962C8B-B14F-4D97-AF65-F5344CB8AC3E}">
        <p14:creationId xmlns:p14="http://schemas.microsoft.com/office/powerpoint/2010/main" val="8468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3A59-62BD-4EED-A69B-E70C34E6057E}"/>
              </a:ext>
            </a:extLst>
          </p:cNvPr>
          <p:cNvSpPr>
            <a:spLocks noGrp="1"/>
          </p:cNvSpPr>
          <p:nvPr>
            <p:ph type="title"/>
          </p:nvPr>
        </p:nvSpPr>
        <p:spPr/>
        <p:txBody>
          <a:bodyPr/>
          <a:lstStyle/>
          <a:p>
            <a:r>
              <a:rPr lang="en-AU" dirty="0"/>
              <a:t>Installing Angular</a:t>
            </a:r>
          </a:p>
        </p:txBody>
      </p:sp>
      <p:sp>
        <p:nvSpPr>
          <p:cNvPr id="3" name="Text Placeholder 2">
            <a:extLst>
              <a:ext uri="{FF2B5EF4-FFF2-40B4-BE49-F238E27FC236}">
                <a16:creationId xmlns:a16="http://schemas.microsoft.com/office/drawing/2014/main" id="{CBCEB2E0-A226-4369-8130-784D7A5317BC}"/>
              </a:ext>
            </a:extLst>
          </p:cNvPr>
          <p:cNvSpPr>
            <a:spLocks noGrp="1"/>
          </p:cNvSpPr>
          <p:nvPr>
            <p:ph type="body" idx="1"/>
          </p:nvPr>
        </p:nvSpPr>
        <p:spPr/>
        <p:txBody>
          <a:bodyPr/>
          <a:lstStyle/>
          <a:p>
            <a:r>
              <a:rPr lang="en-AU" dirty="0">
                <a:solidFill>
                  <a:schemeClr val="bg2">
                    <a:lumMod val="75000"/>
                  </a:schemeClr>
                </a:solidFill>
              </a:rPr>
              <a:t>Node must be installed prior to installing Angular.</a:t>
            </a:r>
          </a:p>
          <a:p>
            <a:r>
              <a:rPr lang="en-AU" dirty="0">
                <a:solidFill>
                  <a:schemeClr val="bg2">
                    <a:lumMod val="75000"/>
                  </a:schemeClr>
                </a:solidFill>
              </a:rPr>
              <a:t>We will be using the Node Package Manager to install the Angular CLI (Command line interface)</a:t>
            </a:r>
          </a:p>
          <a:p>
            <a:endParaRPr lang="en-AU" dirty="0">
              <a:solidFill>
                <a:schemeClr val="bg2">
                  <a:lumMod val="75000"/>
                </a:schemeClr>
              </a:solidFill>
            </a:endParaRPr>
          </a:p>
          <a:p>
            <a:pPr marL="114300" indent="0">
              <a:buNone/>
            </a:pPr>
            <a:r>
              <a:rPr lang="en-AU" dirty="0">
                <a:solidFill>
                  <a:schemeClr val="bg2">
                    <a:lumMod val="75000"/>
                  </a:schemeClr>
                </a:solidFill>
              </a:rPr>
              <a:t>		</a:t>
            </a:r>
            <a:r>
              <a:rPr lang="en-AU" b="1" dirty="0" err="1">
                <a:solidFill>
                  <a:schemeClr val="bg2">
                    <a:lumMod val="75000"/>
                  </a:schemeClr>
                </a:solidFill>
              </a:rPr>
              <a:t>npm</a:t>
            </a:r>
            <a:r>
              <a:rPr lang="en-AU" b="1" dirty="0">
                <a:solidFill>
                  <a:schemeClr val="bg2">
                    <a:lumMod val="75000"/>
                  </a:schemeClr>
                </a:solidFill>
              </a:rPr>
              <a:t> install –g @angular/cli</a:t>
            </a:r>
          </a:p>
          <a:p>
            <a:pPr marL="114300" indent="0">
              <a:lnSpc>
                <a:spcPct val="114999"/>
              </a:lnSpc>
              <a:buNone/>
            </a:pPr>
            <a:endParaRPr lang="en-AU" b="1" dirty="0">
              <a:solidFill>
                <a:schemeClr val="bg2">
                  <a:lumMod val="75000"/>
                </a:schemeClr>
              </a:solidFill>
            </a:endParaRPr>
          </a:p>
          <a:p>
            <a:pPr marL="114300" indent="0">
              <a:buNone/>
            </a:pPr>
            <a:r>
              <a:rPr lang="en-AU" dirty="0">
                <a:solidFill>
                  <a:schemeClr val="bg2">
                    <a:lumMod val="75000"/>
                  </a:schemeClr>
                </a:solidFill>
              </a:rPr>
              <a:t>This can be run from any directory and will install a global instance of the angular CLI . With this installed we have a tool that can create a new angular application in any directory on the computer.</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angular CLI provides us with a tool to help with auto generating the files and file structure of an angular application.</a:t>
            </a:r>
          </a:p>
        </p:txBody>
      </p:sp>
    </p:spTree>
    <p:extLst>
      <p:ext uri="{BB962C8B-B14F-4D97-AF65-F5344CB8AC3E}">
        <p14:creationId xmlns:p14="http://schemas.microsoft.com/office/powerpoint/2010/main" val="379893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BC08-2DEB-4E19-A3AC-4F267C11CFCA}"/>
              </a:ext>
            </a:extLst>
          </p:cNvPr>
          <p:cNvSpPr>
            <a:spLocks noGrp="1"/>
          </p:cNvSpPr>
          <p:nvPr>
            <p:ph type="title"/>
          </p:nvPr>
        </p:nvSpPr>
        <p:spPr/>
        <p:txBody>
          <a:bodyPr/>
          <a:lstStyle/>
          <a:p>
            <a:r>
              <a:rPr lang="en-AU" dirty="0"/>
              <a:t>Creating a New Project</a:t>
            </a:r>
          </a:p>
        </p:txBody>
      </p:sp>
      <p:sp>
        <p:nvSpPr>
          <p:cNvPr id="3" name="Text Placeholder 2">
            <a:extLst>
              <a:ext uri="{FF2B5EF4-FFF2-40B4-BE49-F238E27FC236}">
                <a16:creationId xmlns:a16="http://schemas.microsoft.com/office/drawing/2014/main" id="{8828364E-7EFC-4361-ABA5-0B5129CF5966}"/>
              </a:ext>
            </a:extLst>
          </p:cNvPr>
          <p:cNvSpPr>
            <a:spLocks noGrp="1"/>
          </p:cNvSpPr>
          <p:nvPr>
            <p:ph type="body" idx="1"/>
          </p:nvPr>
        </p:nvSpPr>
        <p:spPr>
          <a:xfrm>
            <a:off x="400500" y="715350"/>
            <a:ext cx="8222100" cy="4428150"/>
          </a:xfrm>
        </p:spPr>
        <p:txBody>
          <a:bodyPr/>
          <a:lstStyle/>
          <a:p>
            <a:pPr marL="0" indent="0">
              <a:lnSpc>
                <a:spcPct val="100000"/>
              </a:lnSpc>
              <a:buNone/>
            </a:pPr>
            <a:r>
              <a:rPr lang="en-AU" dirty="0">
                <a:solidFill>
                  <a:schemeClr val="bg2">
                    <a:lumMod val="75000"/>
                  </a:schemeClr>
                </a:solidFill>
              </a:rPr>
              <a:t>Using the Angular CLI we can create a new project</a:t>
            </a:r>
            <a:endParaRPr lang="en-US"/>
          </a:p>
          <a:p>
            <a:pPr marL="0" indent="0">
              <a:lnSpc>
                <a:spcPct val="100000"/>
              </a:lnSpc>
              <a:buNone/>
            </a:pPr>
            <a:r>
              <a:rPr lang="en-AU" dirty="0">
                <a:solidFill>
                  <a:schemeClr val="bg2">
                    <a:lumMod val="75000"/>
                  </a:schemeClr>
                </a:solidFill>
              </a:rPr>
              <a:t>Create a directory for your application and,  in a terminal window change to that directory using the </a:t>
            </a:r>
            <a:r>
              <a:rPr lang="en-AU" b="1" dirty="0">
                <a:solidFill>
                  <a:schemeClr val="bg2">
                    <a:lumMod val="75000"/>
                  </a:schemeClr>
                </a:solidFill>
              </a:rPr>
              <a:t>cd</a:t>
            </a:r>
            <a:r>
              <a:rPr lang="en-AU" dirty="0">
                <a:solidFill>
                  <a:schemeClr val="bg2">
                    <a:lumMod val="75000"/>
                  </a:schemeClr>
                </a:solidFill>
              </a:rPr>
              <a:t> (change directory) command, then type:</a:t>
            </a:r>
          </a:p>
          <a:p>
            <a:pPr marL="0" indent="0">
              <a:lnSpc>
                <a:spcPct val="100000"/>
              </a:lnSpc>
            </a:pPr>
            <a:endParaRPr lang="en-AU" dirty="0">
              <a:solidFill>
                <a:schemeClr val="bg2">
                  <a:lumMod val="75000"/>
                </a:schemeClr>
              </a:solidFill>
            </a:endParaRPr>
          </a:p>
          <a:p>
            <a:pPr marL="0" indent="0">
              <a:lnSpc>
                <a:spcPct val="100000"/>
              </a:lnSpc>
              <a:buNone/>
            </a:pPr>
            <a:r>
              <a:rPr lang="en-AU" dirty="0">
                <a:solidFill>
                  <a:schemeClr val="bg2">
                    <a:lumMod val="75000"/>
                  </a:schemeClr>
                </a:solidFill>
              </a:rPr>
              <a:t>		</a:t>
            </a:r>
            <a:r>
              <a:rPr lang="en-AU" b="1" dirty="0">
                <a:solidFill>
                  <a:schemeClr val="bg2">
                    <a:lumMod val="75000"/>
                  </a:schemeClr>
                </a:solidFill>
              </a:rPr>
              <a:t>ng new my-app</a:t>
            </a:r>
          </a:p>
          <a:p>
            <a:pPr marL="0" indent="0">
              <a:lnSpc>
                <a:spcPct val="100000"/>
              </a:lnSpc>
              <a:buNone/>
            </a:pPr>
            <a:endParaRPr lang="en-AU" dirty="0">
              <a:solidFill>
                <a:schemeClr val="bg2">
                  <a:lumMod val="75000"/>
                </a:schemeClr>
              </a:solidFill>
            </a:endParaRPr>
          </a:p>
          <a:p>
            <a:pPr marL="0" indent="0">
              <a:lnSpc>
                <a:spcPct val="100000"/>
              </a:lnSpc>
              <a:buNone/>
            </a:pPr>
            <a:r>
              <a:rPr lang="en-AU" b="1" dirty="0">
                <a:solidFill>
                  <a:schemeClr val="bg2">
                    <a:lumMod val="75000"/>
                  </a:schemeClr>
                </a:solidFill>
              </a:rPr>
              <a:t>ng</a:t>
            </a:r>
            <a:r>
              <a:rPr lang="en-AU" dirty="0">
                <a:solidFill>
                  <a:schemeClr val="bg2">
                    <a:lumMod val="75000"/>
                  </a:schemeClr>
                </a:solidFill>
              </a:rPr>
              <a:t> is the executable for an angular command. A range of commands can be passed to this executable. Checkout the </a:t>
            </a:r>
            <a:r>
              <a:rPr lang="en-AU" dirty="0">
                <a:solidFill>
                  <a:schemeClr val="bg2">
                    <a:lumMod val="75000"/>
                  </a:schemeClr>
                </a:solidFill>
                <a:hlinkClick r:id="rId3"/>
              </a:rPr>
              <a:t>Angular CLI documentation</a:t>
            </a:r>
            <a:r>
              <a:rPr lang="en-AU" dirty="0">
                <a:solidFill>
                  <a:schemeClr val="bg2">
                    <a:lumMod val="75000"/>
                  </a:schemeClr>
                </a:solidFill>
              </a:rPr>
              <a:t> for all of the options.</a:t>
            </a:r>
          </a:p>
          <a:p>
            <a:pPr marL="0" indent="0">
              <a:lnSpc>
                <a:spcPct val="100000"/>
              </a:lnSpc>
              <a:buNone/>
            </a:pPr>
            <a:endParaRPr lang="en-AU" dirty="0">
              <a:solidFill>
                <a:schemeClr val="bg2">
                  <a:lumMod val="75000"/>
                </a:schemeClr>
              </a:solidFill>
            </a:endParaRPr>
          </a:p>
          <a:p>
            <a:pPr marL="0" indent="0">
              <a:lnSpc>
                <a:spcPct val="100000"/>
              </a:lnSpc>
              <a:buNone/>
            </a:pPr>
            <a:r>
              <a:rPr lang="en-AU" dirty="0">
                <a:solidFill>
                  <a:schemeClr val="bg2">
                    <a:lumMod val="75000"/>
                  </a:schemeClr>
                </a:solidFill>
              </a:rPr>
              <a:t>The “</a:t>
            </a:r>
            <a:r>
              <a:rPr lang="en-AU" b="1" dirty="0">
                <a:solidFill>
                  <a:schemeClr val="bg2">
                    <a:lumMod val="75000"/>
                  </a:schemeClr>
                </a:solidFill>
              </a:rPr>
              <a:t>new</a:t>
            </a:r>
            <a:r>
              <a:rPr lang="en-AU" dirty="0">
                <a:solidFill>
                  <a:schemeClr val="bg2">
                    <a:lumMod val="75000"/>
                  </a:schemeClr>
                </a:solidFill>
              </a:rPr>
              <a:t>” command will tell ng to generate all of the files required for a new default angular application and “</a:t>
            </a:r>
            <a:r>
              <a:rPr lang="en-AU" b="1" dirty="0">
                <a:solidFill>
                  <a:schemeClr val="bg2">
                    <a:lumMod val="75000"/>
                  </a:schemeClr>
                </a:solidFill>
              </a:rPr>
              <a:t>my-app</a:t>
            </a:r>
            <a:r>
              <a:rPr lang="en-AU" dirty="0">
                <a:solidFill>
                  <a:schemeClr val="bg2">
                    <a:lumMod val="75000"/>
                  </a:schemeClr>
                </a:solidFill>
              </a:rPr>
              <a:t>” is the name of the directory it will create to place the files it creates. This may take a little while as all of the require NPM packages are downloaded.</a:t>
            </a:r>
          </a:p>
          <a:p>
            <a:pPr marL="114300" indent="0">
              <a:buNone/>
            </a:pPr>
            <a:endParaRPr lang="en-AU" sz="1400" dirty="0">
              <a:solidFill>
                <a:schemeClr val="accent3">
                  <a:lumMod val="75000"/>
                </a:schemeClr>
              </a:solidFill>
            </a:endParaRPr>
          </a:p>
        </p:txBody>
      </p:sp>
    </p:spTree>
    <p:extLst>
      <p:ext uri="{BB962C8B-B14F-4D97-AF65-F5344CB8AC3E}">
        <p14:creationId xmlns:p14="http://schemas.microsoft.com/office/powerpoint/2010/main" val="95603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BC08-2DEB-4E19-A3AC-4F267C11CFCA}"/>
              </a:ext>
            </a:extLst>
          </p:cNvPr>
          <p:cNvSpPr>
            <a:spLocks noGrp="1"/>
          </p:cNvSpPr>
          <p:nvPr>
            <p:ph type="title"/>
          </p:nvPr>
        </p:nvSpPr>
        <p:spPr/>
        <p:txBody>
          <a:bodyPr/>
          <a:lstStyle/>
          <a:p>
            <a:r>
              <a:rPr lang="en-AU" dirty="0"/>
              <a:t>Creating a New Project</a:t>
            </a:r>
          </a:p>
        </p:txBody>
      </p:sp>
      <p:sp>
        <p:nvSpPr>
          <p:cNvPr id="3" name="Text Placeholder 2">
            <a:extLst>
              <a:ext uri="{FF2B5EF4-FFF2-40B4-BE49-F238E27FC236}">
                <a16:creationId xmlns:a16="http://schemas.microsoft.com/office/drawing/2014/main" id="{8828364E-7EFC-4361-ABA5-0B5129CF5966}"/>
              </a:ext>
            </a:extLst>
          </p:cNvPr>
          <p:cNvSpPr>
            <a:spLocks noGrp="1"/>
          </p:cNvSpPr>
          <p:nvPr>
            <p:ph type="body" idx="1"/>
          </p:nvPr>
        </p:nvSpPr>
        <p:spPr>
          <a:xfrm>
            <a:off x="400500" y="715350"/>
            <a:ext cx="8222100" cy="4428150"/>
          </a:xfrm>
        </p:spPr>
        <p:txBody>
          <a:bodyPr/>
          <a:lstStyle/>
          <a:p>
            <a:pPr marL="114300" indent="0">
              <a:lnSpc>
                <a:spcPct val="114999"/>
              </a:lnSpc>
              <a:buNone/>
            </a:pPr>
            <a:r>
              <a:rPr lang="en-AU" dirty="0">
                <a:solidFill>
                  <a:schemeClr val="bg2">
                    <a:lumMod val="75000"/>
                  </a:schemeClr>
                </a:solidFill>
              </a:rPr>
              <a:t>You may be asked a series of questions in the terminal once you enter: </a:t>
            </a:r>
            <a:r>
              <a:rPr lang="en-AU" b="1" dirty="0">
                <a:solidFill>
                  <a:schemeClr val="bg2">
                    <a:lumMod val="75000"/>
                  </a:schemeClr>
                </a:solidFill>
              </a:rPr>
              <a:t>ng new my-app</a:t>
            </a:r>
            <a:r>
              <a:rPr lang="en-AU" dirty="0">
                <a:solidFill>
                  <a:schemeClr val="bg2">
                    <a:lumMod val="75000"/>
                  </a:schemeClr>
                </a:solidFill>
              </a:rPr>
              <a:t> to create a new application</a:t>
            </a:r>
            <a:endParaRPr lang="en-US" dirty="0">
              <a:solidFill>
                <a:schemeClr val="bg2">
                  <a:lumMod val="75000"/>
                </a:schemeClr>
              </a:solidFill>
            </a:endParaRPr>
          </a:p>
          <a:p>
            <a:pPr marL="114300" indent="0">
              <a:lnSpc>
                <a:spcPct val="114999"/>
              </a:lnSpc>
              <a:buNone/>
            </a:pPr>
            <a:endParaRPr lang="en-AU" dirty="0">
              <a:solidFill>
                <a:schemeClr val="bg2">
                  <a:lumMod val="75000"/>
                </a:schemeClr>
              </a:solidFill>
            </a:endParaRPr>
          </a:p>
          <a:p>
            <a:pPr marL="114300" indent="0">
              <a:lnSpc>
                <a:spcPct val="114999"/>
              </a:lnSpc>
              <a:buNone/>
            </a:pPr>
            <a:r>
              <a:rPr lang="en-AU" dirty="0">
                <a:solidFill>
                  <a:schemeClr val="bg2">
                    <a:lumMod val="75000"/>
                  </a:schemeClr>
                </a:solidFill>
              </a:rPr>
              <a:t>You will be asked if you would like to add Angular Routing. No is the default but say </a:t>
            </a:r>
            <a:r>
              <a:rPr lang="en-AU" b="1" dirty="0">
                <a:solidFill>
                  <a:schemeClr val="bg2">
                    <a:lumMod val="75000"/>
                  </a:schemeClr>
                </a:solidFill>
              </a:rPr>
              <a:t>Yes</a:t>
            </a:r>
            <a:r>
              <a:rPr lang="en-AU" dirty="0">
                <a:solidFill>
                  <a:schemeClr val="bg2">
                    <a:lumMod val="75000"/>
                  </a:schemeClr>
                </a:solidFill>
              </a:rPr>
              <a:t>, we will discuss routing later.</a:t>
            </a:r>
          </a:p>
          <a:p>
            <a:pPr marL="114300" indent="0">
              <a:lnSpc>
                <a:spcPct val="114999"/>
              </a:lnSpc>
              <a:buNone/>
            </a:pPr>
            <a:endParaRPr lang="en-AU" dirty="0">
              <a:solidFill>
                <a:schemeClr val="bg2">
                  <a:lumMod val="75000"/>
                </a:schemeClr>
              </a:solidFill>
            </a:endParaRPr>
          </a:p>
          <a:p>
            <a:pPr marL="114300" indent="0">
              <a:lnSpc>
                <a:spcPct val="114999"/>
              </a:lnSpc>
              <a:buNone/>
            </a:pPr>
            <a:r>
              <a:rPr lang="en-AU" dirty="0">
                <a:solidFill>
                  <a:schemeClr val="bg2">
                    <a:lumMod val="75000"/>
                  </a:schemeClr>
                </a:solidFill>
              </a:rPr>
              <a:t>You will be asked what format of stylesheet you would like to use. You have a choice of </a:t>
            </a:r>
            <a:r>
              <a:rPr lang="en-AU" dirty="0" err="1">
                <a:solidFill>
                  <a:schemeClr val="bg2">
                    <a:lumMod val="75000"/>
                  </a:schemeClr>
                </a:solidFill>
              </a:rPr>
              <a:t>css</a:t>
            </a:r>
            <a:r>
              <a:rPr lang="en-AU" dirty="0">
                <a:solidFill>
                  <a:schemeClr val="bg2">
                    <a:lumMod val="75000"/>
                  </a:schemeClr>
                </a:solidFill>
              </a:rPr>
              <a:t>, </a:t>
            </a:r>
            <a:r>
              <a:rPr lang="en-AU" dirty="0" err="1">
                <a:solidFill>
                  <a:schemeClr val="bg2">
                    <a:lumMod val="75000"/>
                  </a:schemeClr>
                </a:solidFill>
              </a:rPr>
              <a:t>scss</a:t>
            </a:r>
            <a:r>
              <a:rPr lang="en-AU" dirty="0">
                <a:solidFill>
                  <a:schemeClr val="bg2">
                    <a:lumMod val="75000"/>
                  </a:schemeClr>
                </a:solidFill>
              </a:rPr>
              <a:t>, sass, less or stylus. Pick which CSS pre-processor will be used. The choice is yours.  CSS is the default.</a:t>
            </a:r>
          </a:p>
          <a:p>
            <a:pPr marL="114300" indent="0">
              <a:buNone/>
            </a:pPr>
            <a:endParaRPr lang="en-AU" sz="1400" dirty="0">
              <a:solidFill>
                <a:schemeClr val="bg2">
                  <a:lumMod val="75000"/>
                </a:schemeClr>
              </a:solidFill>
            </a:endParaRPr>
          </a:p>
          <a:p>
            <a:pPr marL="114300" indent="0">
              <a:buNone/>
            </a:pPr>
            <a:endParaRPr lang="en-AU" sz="1400" dirty="0">
              <a:solidFill>
                <a:schemeClr val="accent3">
                  <a:lumMod val="75000"/>
                </a:schemeClr>
              </a:solidFill>
            </a:endParaRPr>
          </a:p>
        </p:txBody>
      </p:sp>
    </p:spTree>
    <p:extLst>
      <p:ext uri="{BB962C8B-B14F-4D97-AF65-F5344CB8AC3E}">
        <p14:creationId xmlns:p14="http://schemas.microsoft.com/office/powerpoint/2010/main" val="160155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0205-8755-4100-A798-46E220635F9E}"/>
              </a:ext>
            </a:extLst>
          </p:cNvPr>
          <p:cNvSpPr>
            <a:spLocks noGrp="1"/>
          </p:cNvSpPr>
          <p:nvPr>
            <p:ph type="title"/>
          </p:nvPr>
        </p:nvSpPr>
        <p:spPr/>
        <p:txBody>
          <a:bodyPr/>
          <a:lstStyle/>
          <a:p>
            <a:r>
              <a:rPr lang="en-AU" dirty="0"/>
              <a:t>Project Structure</a:t>
            </a:r>
          </a:p>
        </p:txBody>
      </p:sp>
      <p:sp>
        <p:nvSpPr>
          <p:cNvPr id="3" name="Text Placeholder 2">
            <a:extLst>
              <a:ext uri="{FF2B5EF4-FFF2-40B4-BE49-F238E27FC236}">
                <a16:creationId xmlns:a16="http://schemas.microsoft.com/office/drawing/2014/main" id="{E1E50E11-765E-4753-A517-8DF3FF1B81C9}"/>
              </a:ext>
            </a:extLst>
          </p:cNvPr>
          <p:cNvSpPr>
            <a:spLocks noGrp="1"/>
          </p:cNvSpPr>
          <p:nvPr>
            <p:ph type="body" idx="1"/>
          </p:nvPr>
        </p:nvSpPr>
        <p:spPr>
          <a:xfrm>
            <a:off x="257917" y="1020499"/>
            <a:ext cx="6265817" cy="3712800"/>
          </a:xfrm>
        </p:spPr>
        <p:txBody>
          <a:bodyPr/>
          <a:lstStyle/>
          <a:p>
            <a:pPr marL="114300" indent="0">
              <a:buNone/>
            </a:pPr>
            <a:r>
              <a:rPr lang="en-AU" dirty="0">
                <a:solidFill>
                  <a:schemeClr val="bg2">
                    <a:lumMod val="75000"/>
                  </a:schemeClr>
                </a:solidFill>
              </a:rPr>
              <a:t>Like most frameworks Angular generates a lot of files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main files we are interested in are in </a:t>
            </a:r>
            <a:r>
              <a:rPr lang="en-AU" dirty="0" err="1">
                <a:solidFill>
                  <a:schemeClr val="bg2">
                    <a:lumMod val="75000"/>
                  </a:schemeClr>
                </a:solidFill>
              </a:rPr>
              <a:t>src</a:t>
            </a:r>
            <a:r>
              <a:rPr lang="en-AU" dirty="0">
                <a:solidFill>
                  <a:schemeClr val="bg2">
                    <a:lumMod val="75000"/>
                  </a:schemeClr>
                </a:solidFill>
              </a:rPr>
              <a:t>/app directory</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Other files of interest are </a:t>
            </a:r>
            <a:r>
              <a:rPr lang="en-AU" dirty="0" err="1">
                <a:solidFill>
                  <a:schemeClr val="bg2">
                    <a:lumMod val="75000"/>
                  </a:schemeClr>
                </a:solidFill>
              </a:rPr>
              <a:t>src</a:t>
            </a:r>
            <a:r>
              <a:rPr lang="en-AU" dirty="0">
                <a:solidFill>
                  <a:schemeClr val="bg2">
                    <a:lumMod val="75000"/>
                  </a:schemeClr>
                </a:solidFill>
              </a:rPr>
              <a:t>/index.html and </a:t>
            </a:r>
            <a:r>
              <a:rPr lang="en-AU" dirty="0" err="1">
                <a:solidFill>
                  <a:schemeClr val="bg2">
                    <a:lumMod val="75000"/>
                  </a:schemeClr>
                </a:solidFill>
              </a:rPr>
              <a:t>src</a:t>
            </a:r>
            <a:r>
              <a:rPr lang="en-AU" dirty="0">
                <a:solidFill>
                  <a:schemeClr val="bg2">
                    <a:lumMod val="75000"/>
                  </a:schemeClr>
                </a:solidFill>
              </a:rPr>
              <a:t>/</a:t>
            </a:r>
            <a:r>
              <a:rPr lang="en-AU" dirty="0" err="1">
                <a:solidFill>
                  <a:schemeClr val="bg2">
                    <a:lumMod val="75000"/>
                  </a:schemeClr>
                </a:solidFill>
              </a:rPr>
              <a:t>main.ts</a:t>
            </a:r>
            <a:r>
              <a:rPr lang="en-AU" dirty="0">
                <a:solidFill>
                  <a:schemeClr val="bg2">
                    <a:lumMod val="75000"/>
                  </a:schemeClr>
                </a:solidFill>
              </a:rPr>
              <a:t>, and </a:t>
            </a:r>
            <a:r>
              <a:rPr lang="en-AU" dirty="0" err="1">
                <a:solidFill>
                  <a:schemeClr val="bg2">
                    <a:lumMod val="75000"/>
                  </a:schemeClr>
                </a:solidFill>
              </a:rPr>
              <a:t>package.json</a:t>
            </a:r>
            <a:endParaRPr lang="en-AU" dirty="0">
              <a:solidFill>
                <a:schemeClr val="bg2">
                  <a:lumMod val="75000"/>
                </a:schemeClr>
              </a:solidFill>
            </a:endParaRP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At this stage you can safely ignore the other files</a:t>
            </a:r>
          </a:p>
          <a:p>
            <a:endParaRPr lang="en-AU" dirty="0"/>
          </a:p>
        </p:txBody>
      </p:sp>
      <p:pic>
        <p:nvPicPr>
          <p:cNvPr id="4" name="Picture 3">
            <a:extLst>
              <a:ext uri="{FF2B5EF4-FFF2-40B4-BE49-F238E27FC236}">
                <a16:creationId xmlns:a16="http://schemas.microsoft.com/office/drawing/2014/main" id="{435F509A-AA97-4A36-8FF4-3D891AA6FDF2}"/>
              </a:ext>
            </a:extLst>
          </p:cNvPr>
          <p:cNvPicPr>
            <a:picLocks noChangeAspect="1"/>
          </p:cNvPicPr>
          <p:nvPr/>
        </p:nvPicPr>
        <p:blipFill>
          <a:blip r:embed="rId2"/>
          <a:stretch>
            <a:fillRect/>
          </a:stretch>
        </p:blipFill>
        <p:spPr>
          <a:xfrm>
            <a:off x="6962538" y="298631"/>
            <a:ext cx="1631129" cy="4751184"/>
          </a:xfrm>
          <a:prstGeom prst="rect">
            <a:avLst/>
          </a:prstGeom>
        </p:spPr>
      </p:pic>
    </p:spTree>
    <p:extLst>
      <p:ext uri="{BB962C8B-B14F-4D97-AF65-F5344CB8AC3E}">
        <p14:creationId xmlns:p14="http://schemas.microsoft.com/office/powerpoint/2010/main" val="32176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161D-9893-448C-8B48-61DEA3C5934F}"/>
              </a:ext>
            </a:extLst>
          </p:cNvPr>
          <p:cNvSpPr>
            <a:spLocks noGrp="1"/>
          </p:cNvSpPr>
          <p:nvPr>
            <p:ph type="title"/>
          </p:nvPr>
        </p:nvSpPr>
        <p:spPr/>
        <p:txBody>
          <a:bodyPr/>
          <a:lstStyle/>
          <a:p>
            <a:r>
              <a:rPr lang="en-AU" dirty="0"/>
              <a:t>File Descriptions</a:t>
            </a:r>
          </a:p>
        </p:txBody>
      </p:sp>
      <p:sp>
        <p:nvSpPr>
          <p:cNvPr id="3" name="Text Placeholder 2">
            <a:extLst>
              <a:ext uri="{FF2B5EF4-FFF2-40B4-BE49-F238E27FC236}">
                <a16:creationId xmlns:a16="http://schemas.microsoft.com/office/drawing/2014/main" id="{84C60D28-8D1B-4638-AF55-F2A7CDF1E43B}"/>
              </a:ext>
            </a:extLst>
          </p:cNvPr>
          <p:cNvSpPr>
            <a:spLocks noGrp="1"/>
          </p:cNvSpPr>
          <p:nvPr>
            <p:ph type="body" idx="1"/>
          </p:nvPr>
        </p:nvSpPr>
        <p:spPr/>
        <p:txBody>
          <a:bodyPr/>
          <a:lstStyle/>
          <a:p>
            <a:endParaRPr lang="en-AU"/>
          </a:p>
        </p:txBody>
      </p:sp>
      <p:pic>
        <p:nvPicPr>
          <p:cNvPr id="4" name="Picture 3">
            <a:extLst>
              <a:ext uri="{FF2B5EF4-FFF2-40B4-BE49-F238E27FC236}">
                <a16:creationId xmlns:a16="http://schemas.microsoft.com/office/drawing/2014/main" id="{4EF2315E-4EB7-4226-A918-6B930D32F871}"/>
              </a:ext>
            </a:extLst>
          </p:cNvPr>
          <p:cNvPicPr>
            <a:picLocks noChangeAspect="1"/>
          </p:cNvPicPr>
          <p:nvPr/>
        </p:nvPicPr>
        <p:blipFill>
          <a:blip r:embed="rId3"/>
          <a:stretch>
            <a:fillRect/>
          </a:stretch>
        </p:blipFill>
        <p:spPr>
          <a:xfrm>
            <a:off x="414250" y="706220"/>
            <a:ext cx="8315499" cy="4349830"/>
          </a:xfrm>
          <a:prstGeom prst="rect">
            <a:avLst/>
          </a:prstGeom>
        </p:spPr>
      </p:pic>
    </p:spTree>
    <p:extLst>
      <p:ext uri="{BB962C8B-B14F-4D97-AF65-F5344CB8AC3E}">
        <p14:creationId xmlns:p14="http://schemas.microsoft.com/office/powerpoint/2010/main" val="47813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F8CE-C62F-4B53-8EA8-ADFA2BFE3233}"/>
              </a:ext>
            </a:extLst>
          </p:cNvPr>
          <p:cNvSpPr>
            <a:spLocks noGrp="1"/>
          </p:cNvSpPr>
          <p:nvPr>
            <p:ph type="title"/>
          </p:nvPr>
        </p:nvSpPr>
        <p:spPr/>
        <p:txBody>
          <a:bodyPr/>
          <a:lstStyle/>
          <a:p>
            <a:r>
              <a:rPr lang="en-AU" dirty="0" err="1"/>
              <a:t>main.ts</a:t>
            </a:r>
            <a:r>
              <a:rPr lang="en-AU" dirty="0"/>
              <a:t> file</a:t>
            </a:r>
          </a:p>
        </p:txBody>
      </p:sp>
      <p:sp>
        <p:nvSpPr>
          <p:cNvPr id="3" name="Text Placeholder 2">
            <a:extLst>
              <a:ext uri="{FF2B5EF4-FFF2-40B4-BE49-F238E27FC236}">
                <a16:creationId xmlns:a16="http://schemas.microsoft.com/office/drawing/2014/main" id="{3312C8DF-8DBD-4FE1-A31A-17FA6557F13A}"/>
              </a:ext>
            </a:extLst>
          </p:cNvPr>
          <p:cNvSpPr>
            <a:spLocks noGrp="1"/>
          </p:cNvSpPr>
          <p:nvPr>
            <p:ph type="body" idx="1"/>
          </p:nvPr>
        </p:nvSpPr>
        <p:spPr/>
        <p:txBody>
          <a:bodyPr/>
          <a:lstStyle/>
          <a:p>
            <a:pPr marL="114300" indent="0">
              <a:buNone/>
            </a:pPr>
            <a:r>
              <a:rPr lang="en-AU" dirty="0" err="1">
                <a:solidFill>
                  <a:schemeClr val="bg2">
                    <a:lumMod val="75000"/>
                  </a:schemeClr>
                </a:solidFill>
              </a:rPr>
              <a:t>main.ts</a:t>
            </a:r>
            <a:r>
              <a:rPr lang="en-AU" dirty="0">
                <a:solidFill>
                  <a:schemeClr val="bg2">
                    <a:lumMod val="75000"/>
                  </a:schemeClr>
                </a:solidFill>
              </a:rPr>
              <a:t> is the main TypeScript file, all other files are loaded through</a:t>
            </a:r>
          </a:p>
          <a:p>
            <a:pPr marL="114300" indent="0">
              <a:buNone/>
            </a:pPr>
            <a:r>
              <a:rPr lang="en-AU" dirty="0" err="1">
                <a:solidFill>
                  <a:schemeClr val="bg2">
                    <a:lumMod val="75000"/>
                  </a:schemeClr>
                </a:solidFill>
              </a:rPr>
              <a:t>main.ts</a:t>
            </a:r>
            <a:endParaRPr lang="en-AU" dirty="0">
              <a:solidFill>
                <a:schemeClr val="bg2">
                  <a:lumMod val="75000"/>
                </a:schemeClr>
              </a:solidFill>
            </a:endParaRP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a:t>
            </a:r>
            <a:r>
              <a:rPr lang="en-AU" dirty="0" err="1">
                <a:solidFill>
                  <a:schemeClr val="bg2">
                    <a:lumMod val="75000"/>
                  </a:schemeClr>
                </a:solidFill>
              </a:rPr>
              <a:t>main.ts</a:t>
            </a:r>
            <a:r>
              <a:rPr lang="en-AU" dirty="0">
                <a:solidFill>
                  <a:schemeClr val="bg2">
                    <a:lumMod val="75000"/>
                  </a:schemeClr>
                </a:solidFill>
              </a:rPr>
              <a:t> file defines which of the angular module files will be bootstrapped as the root module or entry component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Inserting a </a:t>
            </a:r>
            <a:r>
              <a:rPr lang="en-AU" dirty="0" err="1">
                <a:solidFill>
                  <a:schemeClr val="bg2">
                    <a:lumMod val="75000"/>
                  </a:schemeClr>
                </a:solidFill>
              </a:rPr>
              <a:t>boostrapped</a:t>
            </a:r>
            <a:r>
              <a:rPr lang="en-AU" dirty="0">
                <a:solidFill>
                  <a:schemeClr val="bg2">
                    <a:lumMod val="75000"/>
                  </a:schemeClr>
                </a:solidFill>
              </a:rPr>
              <a:t> component usually triggers a cascade of component creation that fills out the tree of components that make up the application.</a:t>
            </a:r>
          </a:p>
          <a:p>
            <a:endParaRPr lang="en-AU" dirty="0"/>
          </a:p>
        </p:txBody>
      </p:sp>
    </p:spTree>
    <p:extLst>
      <p:ext uri="{BB962C8B-B14F-4D97-AF65-F5344CB8AC3E}">
        <p14:creationId xmlns:p14="http://schemas.microsoft.com/office/powerpoint/2010/main" val="3502164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D9E4-35C6-4F2C-8D1C-97EA1B1C86C0}"/>
              </a:ext>
            </a:extLst>
          </p:cNvPr>
          <p:cNvSpPr>
            <a:spLocks noGrp="1"/>
          </p:cNvSpPr>
          <p:nvPr>
            <p:ph type="title"/>
          </p:nvPr>
        </p:nvSpPr>
        <p:spPr/>
        <p:txBody>
          <a:bodyPr/>
          <a:lstStyle/>
          <a:p>
            <a:r>
              <a:rPr lang="en-AU" dirty="0" err="1"/>
              <a:t>AppModule</a:t>
            </a:r>
            <a:endParaRPr lang="en-AU" dirty="0"/>
          </a:p>
        </p:txBody>
      </p:sp>
      <p:sp>
        <p:nvSpPr>
          <p:cNvPr id="3" name="Text Placeholder 2">
            <a:extLst>
              <a:ext uri="{FF2B5EF4-FFF2-40B4-BE49-F238E27FC236}">
                <a16:creationId xmlns:a16="http://schemas.microsoft.com/office/drawing/2014/main" id="{676E82FA-E833-4E8F-B0B3-991451D389AC}"/>
              </a:ext>
            </a:extLst>
          </p:cNvPr>
          <p:cNvSpPr>
            <a:spLocks noGrp="1"/>
          </p:cNvSpPr>
          <p:nvPr>
            <p:ph type="body" idx="1"/>
          </p:nvPr>
        </p:nvSpPr>
        <p:spPr/>
        <p:txBody>
          <a:bodyPr/>
          <a:lstStyle/>
          <a:p>
            <a:pPr marL="114300" indent="0">
              <a:buNone/>
            </a:pPr>
            <a:r>
              <a:rPr lang="en-AU" dirty="0">
                <a:solidFill>
                  <a:schemeClr val="bg2">
                    <a:lumMod val="75000"/>
                  </a:schemeClr>
                </a:solidFill>
              </a:rPr>
              <a:t>The </a:t>
            </a:r>
            <a:r>
              <a:rPr lang="en-AU" dirty="0" err="1">
                <a:solidFill>
                  <a:schemeClr val="bg2">
                    <a:lumMod val="75000"/>
                  </a:schemeClr>
                </a:solidFill>
              </a:rPr>
              <a:t>AppModule</a:t>
            </a:r>
            <a:r>
              <a:rPr lang="en-AU" dirty="0">
                <a:solidFill>
                  <a:schemeClr val="bg2">
                    <a:lumMod val="75000"/>
                  </a:schemeClr>
                </a:solidFill>
              </a:rPr>
              <a:t> is defined in the file </a:t>
            </a:r>
            <a:r>
              <a:rPr lang="en-AU" dirty="0" err="1">
                <a:solidFill>
                  <a:schemeClr val="bg2">
                    <a:lumMod val="75000"/>
                  </a:schemeClr>
                </a:solidFill>
              </a:rPr>
              <a:t>src</a:t>
            </a:r>
            <a:r>
              <a:rPr lang="en-AU" dirty="0">
                <a:solidFill>
                  <a:schemeClr val="bg2">
                    <a:lumMod val="75000"/>
                  </a:schemeClr>
                </a:solidFill>
              </a:rPr>
              <a:t>/app/</a:t>
            </a:r>
            <a:r>
              <a:rPr lang="en-AU" dirty="0" err="1">
                <a:solidFill>
                  <a:schemeClr val="bg2">
                    <a:lumMod val="75000"/>
                  </a:schemeClr>
                </a:solidFill>
              </a:rPr>
              <a:t>app.module.ts</a:t>
            </a:r>
            <a:endParaRPr lang="en-AU" dirty="0">
              <a:solidFill>
                <a:schemeClr val="bg2">
                  <a:lumMod val="75000"/>
                </a:schemeClr>
              </a:solidFill>
            </a:endParaRPr>
          </a:p>
          <a:p>
            <a:pPr marL="114300" indent="0">
              <a:buNone/>
            </a:pPr>
            <a:r>
              <a:rPr lang="en-AU" dirty="0">
                <a:solidFill>
                  <a:schemeClr val="bg2">
                    <a:lumMod val="75000"/>
                  </a:schemeClr>
                </a:solidFill>
              </a:rPr>
              <a:t>Note that it imports </a:t>
            </a:r>
            <a:r>
              <a:rPr lang="en-AU" dirty="0" err="1">
                <a:solidFill>
                  <a:schemeClr val="bg2">
                    <a:lumMod val="75000"/>
                  </a:schemeClr>
                </a:solidFill>
              </a:rPr>
              <a:t>AppComponent</a:t>
            </a:r>
            <a:r>
              <a:rPr lang="en-AU" dirty="0">
                <a:solidFill>
                  <a:schemeClr val="bg2">
                    <a:lumMod val="75000"/>
                  </a:schemeClr>
                </a:solidFill>
              </a:rPr>
              <a:t> from ./</a:t>
            </a:r>
            <a:r>
              <a:rPr lang="en-AU" dirty="0" err="1">
                <a:solidFill>
                  <a:schemeClr val="bg2">
                    <a:lumMod val="75000"/>
                  </a:schemeClr>
                </a:solidFill>
              </a:rPr>
              <a:t>app.component</a:t>
            </a:r>
            <a:endParaRPr lang="en-AU" dirty="0">
              <a:solidFill>
                <a:schemeClr val="bg2">
                  <a:lumMod val="75000"/>
                </a:schemeClr>
              </a:solidFill>
            </a:endParaRPr>
          </a:p>
          <a:p>
            <a:endParaRPr lang="en-AU" dirty="0"/>
          </a:p>
        </p:txBody>
      </p:sp>
      <p:pic>
        <p:nvPicPr>
          <p:cNvPr id="4" name="Picture 3">
            <a:extLst>
              <a:ext uri="{FF2B5EF4-FFF2-40B4-BE49-F238E27FC236}">
                <a16:creationId xmlns:a16="http://schemas.microsoft.com/office/drawing/2014/main" id="{E871C720-95B2-4B62-8CF3-6A498AC0F8BB}"/>
              </a:ext>
            </a:extLst>
          </p:cNvPr>
          <p:cNvPicPr>
            <a:picLocks noChangeAspect="1"/>
          </p:cNvPicPr>
          <p:nvPr/>
        </p:nvPicPr>
        <p:blipFill>
          <a:blip r:embed="rId2"/>
          <a:stretch>
            <a:fillRect/>
          </a:stretch>
        </p:blipFill>
        <p:spPr>
          <a:xfrm>
            <a:off x="1541369" y="1910693"/>
            <a:ext cx="4690098" cy="3135564"/>
          </a:xfrm>
          <a:prstGeom prst="rect">
            <a:avLst/>
          </a:prstGeom>
        </p:spPr>
      </p:pic>
      <p:sp>
        <p:nvSpPr>
          <p:cNvPr id="5" name="TextBox 4">
            <a:extLst>
              <a:ext uri="{FF2B5EF4-FFF2-40B4-BE49-F238E27FC236}">
                <a16:creationId xmlns:a16="http://schemas.microsoft.com/office/drawing/2014/main" id="{942A15C2-8A40-4471-872B-2538B5FA6B1E}"/>
              </a:ext>
            </a:extLst>
          </p:cNvPr>
          <p:cNvSpPr txBox="1"/>
          <p:nvPr/>
        </p:nvSpPr>
        <p:spPr>
          <a:xfrm>
            <a:off x="31022" y="2651555"/>
            <a:ext cx="970137" cy="307777"/>
          </a:xfrm>
          <a:prstGeom prst="rect">
            <a:avLst/>
          </a:prstGeom>
          <a:noFill/>
        </p:spPr>
        <p:txBody>
          <a:bodyPr wrap="none" rtlCol="0">
            <a:spAutoFit/>
          </a:bodyPr>
          <a:lstStyle/>
          <a:p>
            <a:r>
              <a:rPr lang="en-AU" dirty="0"/>
              <a:t>Decorator</a:t>
            </a:r>
          </a:p>
        </p:txBody>
      </p:sp>
      <p:cxnSp>
        <p:nvCxnSpPr>
          <p:cNvPr id="7" name="Straight Arrow Connector 6">
            <a:extLst>
              <a:ext uri="{FF2B5EF4-FFF2-40B4-BE49-F238E27FC236}">
                <a16:creationId xmlns:a16="http://schemas.microsoft.com/office/drawing/2014/main" id="{F7B91E1F-2BDB-45D6-A1F6-8B84E2EDC43E}"/>
              </a:ext>
            </a:extLst>
          </p:cNvPr>
          <p:cNvCxnSpPr/>
          <p:nvPr/>
        </p:nvCxnSpPr>
        <p:spPr>
          <a:xfrm>
            <a:off x="1066800" y="2839300"/>
            <a:ext cx="381000" cy="12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481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C64D-E057-496D-8E01-B7108B065945}"/>
              </a:ext>
            </a:extLst>
          </p:cNvPr>
          <p:cNvSpPr>
            <a:spLocks noGrp="1"/>
          </p:cNvSpPr>
          <p:nvPr>
            <p:ph type="title"/>
          </p:nvPr>
        </p:nvSpPr>
        <p:spPr/>
        <p:txBody>
          <a:bodyPr/>
          <a:lstStyle/>
          <a:p>
            <a:r>
              <a:rPr lang="en-AU" dirty="0"/>
              <a:t>Components</a:t>
            </a:r>
          </a:p>
        </p:txBody>
      </p:sp>
      <p:sp>
        <p:nvSpPr>
          <p:cNvPr id="3" name="Text Placeholder 2">
            <a:extLst>
              <a:ext uri="{FF2B5EF4-FFF2-40B4-BE49-F238E27FC236}">
                <a16:creationId xmlns:a16="http://schemas.microsoft.com/office/drawing/2014/main" id="{B82619CB-D536-4E73-B687-5F46391BDF04}"/>
              </a:ext>
            </a:extLst>
          </p:cNvPr>
          <p:cNvSpPr>
            <a:spLocks noGrp="1"/>
          </p:cNvSpPr>
          <p:nvPr>
            <p:ph type="body" idx="1"/>
          </p:nvPr>
        </p:nvSpPr>
        <p:spPr/>
        <p:txBody>
          <a:bodyPr/>
          <a:lstStyle/>
          <a:p>
            <a:pPr marL="114300" indent="0">
              <a:buNone/>
            </a:pPr>
            <a:r>
              <a:rPr lang="en-AU" dirty="0">
                <a:solidFill>
                  <a:schemeClr val="bg2">
                    <a:lumMod val="75000"/>
                  </a:schemeClr>
                </a:solidFill>
              </a:rPr>
              <a:t>You can see that there are 4 files beginning with app.component.*</a:t>
            </a:r>
          </a:p>
          <a:p>
            <a:pPr marL="114300" indent="0">
              <a:buNone/>
            </a:pPr>
            <a:r>
              <a:rPr lang="en-AU" dirty="0">
                <a:solidFill>
                  <a:schemeClr val="bg2">
                    <a:lumMod val="75000"/>
                  </a:schemeClr>
                </a:solidFill>
              </a:rPr>
              <a:t>All of these files are related to the component</a:t>
            </a:r>
          </a:p>
          <a:p>
            <a:pPr marL="114300" indent="0">
              <a:buNone/>
            </a:pPr>
            <a:r>
              <a:rPr lang="en-AU" dirty="0" err="1">
                <a:solidFill>
                  <a:schemeClr val="bg2">
                    <a:lumMod val="75000"/>
                  </a:schemeClr>
                </a:solidFill>
              </a:rPr>
              <a:t>app.component.ts</a:t>
            </a:r>
            <a:endParaRPr lang="en-AU" dirty="0">
              <a:solidFill>
                <a:schemeClr val="bg2">
                  <a:lumMod val="75000"/>
                </a:schemeClr>
              </a:solidFill>
            </a:endParaRPr>
          </a:p>
          <a:p>
            <a:pPr marL="596900" lvl="1" indent="0">
              <a:spcBef>
                <a:spcPts val="0"/>
              </a:spcBef>
              <a:buNone/>
            </a:pPr>
            <a:r>
              <a:rPr lang="en-AU" dirty="0">
                <a:solidFill>
                  <a:schemeClr val="bg2">
                    <a:lumMod val="75000"/>
                  </a:schemeClr>
                </a:solidFill>
              </a:rPr>
              <a:t>○ The TypeScript file containing the code for the component</a:t>
            </a:r>
          </a:p>
          <a:p>
            <a:pPr marL="114300" indent="0">
              <a:buNone/>
            </a:pPr>
            <a:r>
              <a:rPr lang="en-AU" dirty="0">
                <a:solidFill>
                  <a:schemeClr val="bg2">
                    <a:lumMod val="75000"/>
                  </a:schemeClr>
                </a:solidFill>
              </a:rPr>
              <a:t>app.component.html</a:t>
            </a:r>
          </a:p>
          <a:p>
            <a:pPr marL="596900" lvl="1" indent="0">
              <a:spcBef>
                <a:spcPts val="0"/>
              </a:spcBef>
              <a:buNone/>
            </a:pPr>
            <a:r>
              <a:rPr lang="en-AU" dirty="0">
                <a:solidFill>
                  <a:schemeClr val="bg2">
                    <a:lumMod val="75000"/>
                  </a:schemeClr>
                </a:solidFill>
              </a:rPr>
              <a:t>○ This represents the html for the component</a:t>
            </a:r>
          </a:p>
          <a:p>
            <a:pPr marL="596900" lvl="1" indent="0">
              <a:spcBef>
                <a:spcPts val="0"/>
              </a:spcBef>
              <a:buNone/>
            </a:pPr>
            <a:r>
              <a:rPr lang="en-AU" dirty="0">
                <a:solidFill>
                  <a:schemeClr val="bg2">
                    <a:lumMod val="75000"/>
                  </a:schemeClr>
                </a:solidFill>
              </a:rPr>
              <a:t>○ This file is optional and included in </a:t>
            </a:r>
            <a:r>
              <a:rPr lang="en-AU" dirty="0" err="1">
                <a:solidFill>
                  <a:schemeClr val="bg2">
                    <a:lumMod val="75000"/>
                  </a:schemeClr>
                </a:solidFill>
              </a:rPr>
              <a:t>app.component.ts</a:t>
            </a:r>
            <a:endParaRPr lang="en-AU" dirty="0">
              <a:solidFill>
                <a:schemeClr val="bg2">
                  <a:lumMod val="75000"/>
                </a:schemeClr>
              </a:solidFill>
            </a:endParaRPr>
          </a:p>
          <a:p>
            <a:pPr marL="114300" indent="0">
              <a:buNone/>
            </a:pPr>
            <a:r>
              <a:rPr lang="en-AU" dirty="0">
                <a:solidFill>
                  <a:schemeClr val="bg2">
                    <a:lumMod val="75000"/>
                  </a:schemeClr>
                </a:solidFill>
              </a:rPr>
              <a:t>app.component.css</a:t>
            </a:r>
          </a:p>
          <a:p>
            <a:pPr marL="596900" lvl="1" indent="0">
              <a:spcBef>
                <a:spcPts val="0"/>
              </a:spcBef>
              <a:buNone/>
            </a:pPr>
            <a:r>
              <a:rPr lang="en-AU" dirty="0">
                <a:solidFill>
                  <a:schemeClr val="bg2">
                    <a:lumMod val="75000"/>
                  </a:schemeClr>
                </a:solidFill>
              </a:rPr>
              <a:t>○ CSS style sheet for the component</a:t>
            </a:r>
          </a:p>
          <a:p>
            <a:pPr marL="596900" lvl="1" indent="0">
              <a:spcBef>
                <a:spcPts val="0"/>
              </a:spcBef>
              <a:buNone/>
            </a:pPr>
            <a:r>
              <a:rPr lang="en-AU" dirty="0">
                <a:solidFill>
                  <a:schemeClr val="bg2">
                    <a:lumMod val="75000"/>
                  </a:schemeClr>
                </a:solidFill>
              </a:rPr>
              <a:t>○ It is optional and included in </a:t>
            </a:r>
            <a:r>
              <a:rPr lang="en-AU" dirty="0" err="1">
                <a:solidFill>
                  <a:schemeClr val="bg2">
                    <a:lumMod val="75000"/>
                  </a:schemeClr>
                </a:solidFill>
              </a:rPr>
              <a:t>app.component.ts</a:t>
            </a:r>
            <a:endParaRPr lang="en-AU" dirty="0">
              <a:solidFill>
                <a:schemeClr val="bg2">
                  <a:lumMod val="75000"/>
                </a:schemeClr>
              </a:solidFill>
            </a:endParaRPr>
          </a:p>
          <a:p>
            <a:pPr marL="114300" indent="0">
              <a:buNone/>
            </a:pPr>
            <a:r>
              <a:rPr lang="en-AU" dirty="0" err="1">
                <a:solidFill>
                  <a:schemeClr val="bg2">
                    <a:lumMod val="75000"/>
                  </a:schemeClr>
                </a:solidFill>
              </a:rPr>
              <a:t>app.component.spec.ts</a:t>
            </a:r>
            <a:endParaRPr lang="en-AU" dirty="0">
              <a:solidFill>
                <a:schemeClr val="bg2">
                  <a:lumMod val="75000"/>
                </a:schemeClr>
              </a:solidFill>
            </a:endParaRPr>
          </a:p>
          <a:p>
            <a:pPr marL="596900" lvl="1" indent="0">
              <a:spcBef>
                <a:spcPts val="0"/>
              </a:spcBef>
              <a:buNone/>
            </a:pPr>
            <a:r>
              <a:rPr lang="en-AU" dirty="0">
                <a:solidFill>
                  <a:schemeClr val="bg2">
                    <a:lumMod val="75000"/>
                  </a:schemeClr>
                </a:solidFill>
              </a:rPr>
              <a:t>○ Used for testing, not used in this course</a:t>
            </a:r>
          </a:p>
          <a:p>
            <a:endParaRPr lang="en-AU" dirty="0"/>
          </a:p>
        </p:txBody>
      </p:sp>
      <p:pic>
        <p:nvPicPr>
          <p:cNvPr id="4" name="Picture 3">
            <a:extLst>
              <a:ext uri="{FF2B5EF4-FFF2-40B4-BE49-F238E27FC236}">
                <a16:creationId xmlns:a16="http://schemas.microsoft.com/office/drawing/2014/main" id="{89236171-8C1E-4FA4-A155-3887250881B6}"/>
              </a:ext>
            </a:extLst>
          </p:cNvPr>
          <p:cNvPicPr>
            <a:picLocks noChangeAspect="1"/>
          </p:cNvPicPr>
          <p:nvPr/>
        </p:nvPicPr>
        <p:blipFill>
          <a:blip r:embed="rId3"/>
          <a:stretch>
            <a:fillRect/>
          </a:stretch>
        </p:blipFill>
        <p:spPr>
          <a:xfrm>
            <a:off x="5881910" y="2839300"/>
            <a:ext cx="2942185" cy="1929727"/>
          </a:xfrm>
          <a:prstGeom prst="rect">
            <a:avLst/>
          </a:prstGeom>
        </p:spPr>
      </p:pic>
    </p:spTree>
    <p:extLst>
      <p:ext uri="{BB962C8B-B14F-4D97-AF65-F5344CB8AC3E}">
        <p14:creationId xmlns:p14="http://schemas.microsoft.com/office/powerpoint/2010/main" val="244876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8EE7-93AD-4221-9E3E-0E1C58BDB485}"/>
              </a:ext>
            </a:extLst>
          </p:cNvPr>
          <p:cNvSpPr>
            <a:spLocks noGrp="1"/>
          </p:cNvSpPr>
          <p:nvPr>
            <p:ph type="title"/>
          </p:nvPr>
        </p:nvSpPr>
        <p:spPr/>
        <p:txBody>
          <a:bodyPr/>
          <a:lstStyle/>
          <a:p>
            <a:r>
              <a:rPr lang="en-AU" dirty="0" err="1"/>
              <a:t>AppComponent</a:t>
            </a:r>
            <a:endParaRPr lang="en-AU" dirty="0"/>
          </a:p>
        </p:txBody>
      </p:sp>
      <p:sp>
        <p:nvSpPr>
          <p:cNvPr id="3" name="Text Placeholder 2">
            <a:extLst>
              <a:ext uri="{FF2B5EF4-FFF2-40B4-BE49-F238E27FC236}">
                <a16:creationId xmlns:a16="http://schemas.microsoft.com/office/drawing/2014/main" id="{2BC8D9F6-5510-49B1-BAAB-625B733952B3}"/>
              </a:ext>
            </a:extLst>
          </p:cNvPr>
          <p:cNvSpPr>
            <a:spLocks noGrp="1"/>
          </p:cNvSpPr>
          <p:nvPr>
            <p:ph type="body" idx="1"/>
          </p:nvPr>
        </p:nvSpPr>
        <p:spPr/>
        <p:txBody>
          <a:bodyPr/>
          <a:lstStyle/>
          <a:p>
            <a:pPr marL="114300" indent="0">
              <a:buNone/>
            </a:pPr>
            <a:r>
              <a:rPr lang="en-AU" dirty="0">
                <a:solidFill>
                  <a:schemeClr val="bg2">
                    <a:lumMod val="75000"/>
                  </a:schemeClr>
                </a:solidFill>
              </a:rPr>
              <a:t>The initial </a:t>
            </a:r>
            <a:r>
              <a:rPr lang="en-AU" dirty="0" err="1">
                <a:solidFill>
                  <a:schemeClr val="bg2">
                    <a:lumMod val="75000"/>
                  </a:schemeClr>
                </a:solidFill>
              </a:rPr>
              <a:t>AppComponent</a:t>
            </a:r>
            <a:r>
              <a:rPr lang="en-AU" dirty="0">
                <a:solidFill>
                  <a:schemeClr val="bg2">
                    <a:lumMod val="75000"/>
                  </a:schemeClr>
                </a:solidFill>
              </a:rPr>
              <a:t> is simple:</a:t>
            </a:r>
          </a:p>
          <a:p>
            <a:pPr marL="114300" indent="0">
              <a:buNone/>
            </a:pPr>
            <a:r>
              <a:rPr lang="en-AU" b="1" dirty="0">
                <a:solidFill>
                  <a:schemeClr val="bg2">
                    <a:lumMod val="75000"/>
                  </a:schemeClr>
                </a:solidFill>
              </a:rPr>
              <a:t>selector</a:t>
            </a:r>
            <a:r>
              <a:rPr lang="en-AU" dirty="0">
                <a:solidFill>
                  <a:schemeClr val="bg2">
                    <a:lumMod val="75000"/>
                  </a:schemeClr>
                </a:solidFill>
              </a:rPr>
              <a:t> – HTML tag used to add this component to a page.</a:t>
            </a:r>
          </a:p>
          <a:p>
            <a:pPr marL="114300" indent="0">
              <a:buNone/>
            </a:pPr>
            <a:r>
              <a:rPr lang="en-AU" b="1" dirty="0" err="1">
                <a:solidFill>
                  <a:schemeClr val="bg2">
                    <a:lumMod val="75000"/>
                  </a:schemeClr>
                </a:solidFill>
              </a:rPr>
              <a:t>templateURL</a:t>
            </a:r>
            <a:r>
              <a:rPr lang="en-AU" dirty="0">
                <a:solidFill>
                  <a:schemeClr val="bg2">
                    <a:lumMod val="75000"/>
                  </a:schemeClr>
                </a:solidFill>
              </a:rPr>
              <a:t> – HTML to be displayed in the component</a:t>
            </a:r>
          </a:p>
          <a:p>
            <a:pPr marL="114300" indent="0">
              <a:buNone/>
            </a:pPr>
            <a:r>
              <a:rPr lang="en-AU" b="1" dirty="0" err="1">
                <a:solidFill>
                  <a:schemeClr val="bg2">
                    <a:lumMod val="75000"/>
                  </a:schemeClr>
                </a:solidFill>
              </a:rPr>
              <a:t>styleURLs</a:t>
            </a:r>
            <a:r>
              <a:rPr lang="en-AU" b="1" dirty="0">
                <a:solidFill>
                  <a:schemeClr val="bg2">
                    <a:lumMod val="75000"/>
                  </a:schemeClr>
                </a:solidFill>
              </a:rPr>
              <a:t> </a:t>
            </a:r>
            <a:r>
              <a:rPr lang="en-AU" dirty="0">
                <a:solidFill>
                  <a:schemeClr val="bg2">
                    <a:lumMod val="75000"/>
                  </a:schemeClr>
                </a:solidFill>
              </a:rPr>
              <a:t>– CSS to style the component</a:t>
            </a:r>
          </a:p>
          <a:p>
            <a:endParaRPr lang="en-AU" dirty="0"/>
          </a:p>
        </p:txBody>
      </p:sp>
      <p:pic>
        <p:nvPicPr>
          <p:cNvPr id="4" name="Picture 3">
            <a:extLst>
              <a:ext uri="{FF2B5EF4-FFF2-40B4-BE49-F238E27FC236}">
                <a16:creationId xmlns:a16="http://schemas.microsoft.com/office/drawing/2014/main" id="{D947B5AE-A939-4149-A630-DE3BEE04B4BA}"/>
              </a:ext>
            </a:extLst>
          </p:cNvPr>
          <p:cNvPicPr>
            <a:picLocks noChangeAspect="1"/>
          </p:cNvPicPr>
          <p:nvPr/>
        </p:nvPicPr>
        <p:blipFill>
          <a:blip r:embed="rId3"/>
          <a:stretch>
            <a:fillRect/>
          </a:stretch>
        </p:blipFill>
        <p:spPr>
          <a:xfrm>
            <a:off x="4171845" y="2444665"/>
            <a:ext cx="4583654" cy="2649925"/>
          </a:xfrm>
          <a:prstGeom prst="rect">
            <a:avLst/>
          </a:prstGeom>
        </p:spPr>
      </p:pic>
      <p:sp>
        <p:nvSpPr>
          <p:cNvPr id="5" name="TextBox 4">
            <a:extLst>
              <a:ext uri="{FF2B5EF4-FFF2-40B4-BE49-F238E27FC236}">
                <a16:creationId xmlns:a16="http://schemas.microsoft.com/office/drawing/2014/main" id="{E28C5387-0E15-40A9-B4CD-5F875971839C}"/>
              </a:ext>
            </a:extLst>
          </p:cNvPr>
          <p:cNvSpPr txBox="1"/>
          <p:nvPr/>
        </p:nvSpPr>
        <p:spPr>
          <a:xfrm>
            <a:off x="872831" y="3330549"/>
            <a:ext cx="1752600" cy="738664"/>
          </a:xfrm>
          <a:prstGeom prst="rect">
            <a:avLst/>
          </a:prstGeom>
          <a:noFill/>
        </p:spPr>
        <p:txBody>
          <a:bodyPr wrap="square" rtlCol="0">
            <a:spAutoFit/>
          </a:bodyPr>
          <a:lstStyle/>
          <a:p>
            <a:r>
              <a:rPr lang="en-AU" dirty="0">
                <a:solidFill>
                  <a:schemeClr val="bg2">
                    <a:lumMod val="75000"/>
                  </a:schemeClr>
                </a:solidFill>
              </a:rPr>
              <a:t>defines where to find the html for the component</a:t>
            </a:r>
            <a:endParaRPr lang="en-AU" dirty="0"/>
          </a:p>
        </p:txBody>
      </p:sp>
      <p:sp>
        <p:nvSpPr>
          <p:cNvPr id="6" name="TextBox 5">
            <a:extLst>
              <a:ext uri="{FF2B5EF4-FFF2-40B4-BE49-F238E27FC236}">
                <a16:creationId xmlns:a16="http://schemas.microsoft.com/office/drawing/2014/main" id="{9ECF31E0-9508-4AD3-AAE9-9A0DAC7E64E3}"/>
              </a:ext>
            </a:extLst>
          </p:cNvPr>
          <p:cNvSpPr txBox="1"/>
          <p:nvPr/>
        </p:nvSpPr>
        <p:spPr>
          <a:xfrm>
            <a:off x="1522889" y="4179167"/>
            <a:ext cx="1587017" cy="954107"/>
          </a:xfrm>
          <a:prstGeom prst="rect">
            <a:avLst/>
          </a:prstGeom>
          <a:noFill/>
        </p:spPr>
        <p:txBody>
          <a:bodyPr wrap="square" rtlCol="0">
            <a:spAutoFit/>
          </a:bodyPr>
          <a:lstStyle/>
          <a:p>
            <a:r>
              <a:rPr lang="en-AU" dirty="0">
                <a:solidFill>
                  <a:schemeClr val="bg2">
                    <a:lumMod val="75000"/>
                  </a:schemeClr>
                </a:solidFill>
              </a:rPr>
              <a:t>Array defines where to find the </a:t>
            </a:r>
            <a:r>
              <a:rPr lang="en-AU" dirty="0" err="1">
                <a:solidFill>
                  <a:schemeClr val="bg2">
                    <a:lumMod val="75000"/>
                  </a:schemeClr>
                </a:solidFill>
              </a:rPr>
              <a:t>css</a:t>
            </a:r>
            <a:r>
              <a:rPr lang="en-AU" dirty="0">
                <a:solidFill>
                  <a:schemeClr val="bg2">
                    <a:lumMod val="75000"/>
                  </a:schemeClr>
                </a:solidFill>
              </a:rPr>
              <a:t> files for the component</a:t>
            </a:r>
            <a:endParaRPr lang="en-AU" dirty="0"/>
          </a:p>
        </p:txBody>
      </p:sp>
      <p:cxnSp>
        <p:nvCxnSpPr>
          <p:cNvPr id="8" name="Straight Arrow Connector 7">
            <a:extLst>
              <a:ext uri="{FF2B5EF4-FFF2-40B4-BE49-F238E27FC236}">
                <a16:creationId xmlns:a16="http://schemas.microsoft.com/office/drawing/2014/main" id="{57D000D1-1E31-4527-A007-214935E5339E}"/>
              </a:ext>
            </a:extLst>
          </p:cNvPr>
          <p:cNvCxnSpPr>
            <a:cxnSpLocks/>
            <a:stCxn id="5" idx="3"/>
          </p:cNvCxnSpPr>
          <p:nvPr/>
        </p:nvCxnSpPr>
        <p:spPr>
          <a:xfrm flipV="1">
            <a:off x="2625431" y="3652901"/>
            <a:ext cx="1616369" cy="4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B14B1E-B9E2-4065-B1FC-DE7D56A59BD3}"/>
              </a:ext>
            </a:extLst>
          </p:cNvPr>
          <p:cNvCxnSpPr>
            <a:cxnSpLocks/>
            <a:stCxn id="6" idx="3"/>
          </p:cNvCxnSpPr>
          <p:nvPr/>
        </p:nvCxnSpPr>
        <p:spPr>
          <a:xfrm flipV="1">
            <a:off x="3109906" y="3936785"/>
            <a:ext cx="1082341" cy="719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371189-0800-4D40-AA43-9877201141E6}"/>
              </a:ext>
            </a:extLst>
          </p:cNvPr>
          <p:cNvSpPr txBox="1"/>
          <p:nvPr/>
        </p:nvSpPr>
        <p:spPr>
          <a:xfrm>
            <a:off x="1357306" y="2774115"/>
            <a:ext cx="1752600" cy="523220"/>
          </a:xfrm>
          <a:prstGeom prst="rect">
            <a:avLst/>
          </a:prstGeom>
          <a:noFill/>
        </p:spPr>
        <p:txBody>
          <a:bodyPr wrap="square" rtlCol="0">
            <a:spAutoFit/>
          </a:bodyPr>
          <a:lstStyle/>
          <a:p>
            <a:r>
              <a:rPr lang="en-AU" dirty="0">
                <a:solidFill>
                  <a:schemeClr val="bg2">
                    <a:lumMod val="75000"/>
                  </a:schemeClr>
                </a:solidFill>
              </a:rPr>
              <a:t>HTML Tag for the component</a:t>
            </a:r>
            <a:endParaRPr lang="en-AU" dirty="0"/>
          </a:p>
        </p:txBody>
      </p:sp>
      <p:cxnSp>
        <p:nvCxnSpPr>
          <p:cNvPr id="16" name="Straight Arrow Connector 15">
            <a:extLst>
              <a:ext uri="{FF2B5EF4-FFF2-40B4-BE49-F238E27FC236}">
                <a16:creationId xmlns:a16="http://schemas.microsoft.com/office/drawing/2014/main" id="{9C2385F0-DE4F-46DE-950E-E725D5537469}"/>
              </a:ext>
            </a:extLst>
          </p:cNvPr>
          <p:cNvCxnSpPr>
            <a:cxnSpLocks/>
          </p:cNvCxnSpPr>
          <p:nvPr/>
        </p:nvCxnSpPr>
        <p:spPr>
          <a:xfrm>
            <a:off x="3037312" y="3035725"/>
            <a:ext cx="1204488" cy="337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DF3F1C3-C0F6-44CF-A6FA-248B6305DADF}"/>
              </a:ext>
            </a:extLst>
          </p:cNvPr>
          <p:cNvSpPr txBox="1"/>
          <p:nvPr/>
        </p:nvSpPr>
        <p:spPr>
          <a:xfrm>
            <a:off x="1687505" y="2443255"/>
            <a:ext cx="2090158" cy="307777"/>
          </a:xfrm>
          <a:prstGeom prst="rect">
            <a:avLst/>
          </a:prstGeom>
          <a:noFill/>
        </p:spPr>
        <p:txBody>
          <a:bodyPr wrap="square" rtlCol="0">
            <a:spAutoFit/>
          </a:bodyPr>
          <a:lstStyle/>
          <a:p>
            <a:r>
              <a:rPr lang="en-AU" dirty="0">
                <a:solidFill>
                  <a:schemeClr val="bg2">
                    <a:lumMod val="75000"/>
                  </a:schemeClr>
                </a:solidFill>
              </a:rPr>
              <a:t>Component Decorator</a:t>
            </a:r>
            <a:endParaRPr lang="en-AU" dirty="0"/>
          </a:p>
        </p:txBody>
      </p:sp>
      <p:cxnSp>
        <p:nvCxnSpPr>
          <p:cNvPr id="22" name="Straight Arrow Connector 21">
            <a:extLst>
              <a:ext uri="{FF2B5EF4-FFF2-40B4-BE49-F238E27FC236}">
                <a16:creationId xmlns:a16="http://schemas.microsoft.com/office/drawing/2014/main" id="{596EE047-8918-417C-BCFA-48277E9EA1E3}"/>
              </a:ext>
            </a:extLst>
          </p:cNvPr>
          <p:cNvCxnSpPr>
            <a:cxnSpLocks/>
          </p:cNvCxnSpPr>
          <p:nvPr/>
        </p:nvCxnSpPr>
        <p:spPr>
          <a:xfrm>
            <a:off x="3639556" y="2666393"/>
            <a:ext cx="532289" cy="389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1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dirty="0"/>
              <a:t>What is Angular</a:t>
            </a:r>
            <a:endParaRPr dirty="0"/>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r>
              <a:rPr lang="en-AU" dirty="0">
                <a:solidFill>
                  <a:schemeClr val="bg2">
                    <a:lumMod val="75000"/>
                  </a:schemeClr>
                </a:solidFill>
              </a:rPr>
              <a:t>Angular is a </a:t>
            </a:r>
            <a:r>
              <a:rPr lang="en-AU" b="1" dirty="0">
                <a:solidFill>
                  <a:schemeClr val="bg2">
                    <a:lumMod val="75000"/>
                  </a:schemeClr>
                </a:solidFill>
              </a:rPr>
              <a:t>frontend MVC </a:t>
            </a:r>
            <a:r>
              <a:rPr lang="en-AU" dirty="0">
                <a:solidFill>
                  <a:schemeClr val="bg2">
                    <a:lumMod val="75000"/>
                  </a:schemeClr>
                </a:solidFill>
              </a:rPr>
              <a:t>(model view controller) framework, developed by Google</a:t>
            </a:r>
          </a:p>
          <a:p>
            <a:r>
              <a:rPr lang="en-AU" dirty="0">
                <a:solidFill>
                  <a:schemeClr val="bg2">
                    <a:lumMod val="75000"/>
                  </a:schemeClr>
                </a:solidFill>
              </a:rPr>
              <a:t>Angular has had two major versions:</a:t>
            </a:r>
          </a:p>
          <a:p>
            <a:pPr lvl="1">
              <a:spcBef>
                <a:spcPts val="600"/>
              </a:spcBef>
            </a:pPr>
            <a:r>
              <a:rPr lang="en-AU" dirty="0">
                <a:solidFill>
                  <a:schemeClr val="bg2">
                    <a:lumMod val="75000"/>
                  </a:schemeClr>
                </a:solidFill>
              </a:rPr>
              <a:t>AngularJS 1.x</a:t>
            </a:r>
          </a:p>
          <a:p>
            <a:pPr lvl="1">
              <a:spcBef>
                <a:spcPts val="600"/>
              </a:spcBef>
            </a:pPr>
            <a:r>
              <a:rPr lang="en-AU" dirty="0">
                <a:solidFill>
                  <a:schemeClr val="bg2">
                    <a:lumMod val="75000"/>
                  </a:schemeClr>
                </a:solidFill>
              </a:rPr>
              <a:t>Angular 2…</a:t>
            </a:r>
          </a:p>
          <a:p>
            <a:r>
              <a:rPr lang="en-AU" dirty="0">
                <a:solidFill>
                  <a:schemeClr val="bg2">
                    <a:lumMod val="75000"/>
                  </a:schemeClr>
                </a:solidFill>
              </a:rPr>
              <a:t>Angular originally was designed to work with JavaScript, hence the name ‘AngularJS’</a:t>
            </a:r>
          </a:p>
          <a:p>
            <a:r>
              <a:rPr lang="en-AU" dirty="0">
                <a:solidFill>
                  <a:schemeClr val="bg2">
                    <a:lumMod val="75000"/>
                  </a:schemeClr>
                </a:solidFill>
              </a:rPr>
              <a:t>Version two was a radical rewrite which now uses TypeScript</a:t>
            </a:r>
          </a:p>
          <a:p>
            <a:r>
              <a:rPr lang="en-AU" dirty="0">
                <a:solidFill>
                  <a:schemeClr val="bg2">
                    <a:lumMod val="75000"/>
                  </a:schemeClr>
                </a:solidFill>
              </a:rPr>
              <a:t>Since Angular is now based on TypeScript, ‘JS’ has been removed from the Name</a:t>
            </a:r>
          </a:p>
          <a:p>
            <a:endParaRPr lang="en-AU" dirty="0">
              <a:solidFill>
                <a:schemeClr val="bg2">
                  <a:lumMod val="75000"/>
                </a:schemeClr>
              </a:solidFill>
            </a:endParaRPr>
          </a:p>
          <a:p>
            <a:r>
              <a:rPr lang="en-AU" dirty="0">
                <a:solidFill>
                  <a:schemeClr val="bg2">
                    <a:lumMod val="75000"/>
                  </a:schemeClr>
                </a:solidFill>
              </a:rPr>
              <a:t>The current stable version of Angular is version 8.x (May 2019)</a:t>
            </a: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0DA3-8AA4-4923-A91D-4C3142FF1F3C}"/>
              </a:ext>
            </a:extLst>
          </p:cNvPr>
          <p:cNvSpPr>
            <a:spLocks noGrp="1"/>
          </p:cNvSpPr>
          <p:nvPr>
            <p:ph type="title"/>
          </p:nvPr>
        </p:nvSpPr>
        <p:spPr/>
        <p:txBody>
          <a:bodyPr/>
          <a:lstStyle/>
          <a:p>
            <a:r>
              <a:rPr lang="en-AU" dirty="0"/>
              <a:t>Component Selector</a:t>
            </a:r>
          </a:p>
        </p:txBody>
      </p:sp>
      <p:sp>
        <p:nvSpPr>
          <p:cNvPr id="3" name="Text Placeholder 2">
            <a:extLst>
              <a:ext uri="{FF2B5EF4-FFF2-40B4-BE49-F238E27FC236}">
                <a16:creationId xmlns:a16="http://schemas.microsoft.com/office/drawing/2014/main" id="{397EC628-D370-4C10-864A-238C1DFD8432}"/>
              </a:ext>
            </a:extLst>
          </p:cNvPr>
          <p:cNvSpPr>
            <a:spLocks noGrp="1"/>
          </p:cNvSpPr>
          <p:nvPr>
            <p:ph type="body" idx="1"/>
          </p:nvPr>
        </p:nvSpPr>
        <p:spPr/>
        <p:txBody>
          <a:bodyPr/>
          <a:lstStyle/>
          <a:p>
            <a:pPr marL="114300" indent="0">
              <a:buNone/>
            </a:pPr>
            <a:r>
              <a:rPr lang="en-AU" dirty="0">
                <a:solidFill>
                  <a:schemeClr val="bg2">
                    <a:lumMod val="75000"/>
                  </a:schemeClr>
                </a:solidFill>
              </a:rPr>
              <a:t>Each component has a selector</a:t>
            </a:r>
          </a:p>
          <a:p>
            <a:pPr marL="114300" indent="0">
              <a:buNone/>
            </a:pPr>
            <a:r>
              <a:rPr lang="en-AU" dirty="0">
                <a:solidFill>
                  <a:schemeClr val="bg2">
                    <a:lumMod val="75000"/>
                  </a:schemeClr>
                </a:solidFill>
              </a:rPr>
              <a:t>This effectively means that you are defining your own HTML tag for the component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Take the following HTML as an example</a:t>
            </a:r>
          </a:p>
          <a:p>
            <a:pPr marL="114300" indent="0">
              <a:buNone/>
            </a:pPr>
            <a:r>
              <a:rPr lang="en-AU" dirty="0">
                <a:solidFill>
                  <a:schemeClr val="bg2">
                    <a:lumMod val="75000"/>
                  </a:schemeClr>
                </a:solidFill>
              </a:rPr>
              <a:t>None of these tags are part of HTML however as long as we define</a:t>
            </a:r>
          </a:p>
          <a:p>
            <a:pPr marL="114300" indent="0">
              <a:buNone/>
            </a:pPr>
            <a:r>
              <a:rPr lang="en-AU" dirty="0">
                <a:solidFill>
                  <a:schemeClr val="bg2">
                    <a:lumMod val="75000"/>
                  </a:schemeClr>
                </a:solidFill>
              </a:rPr>
              <a:t>Angular components with these selectors, Angular will replace them with</a:t>
            </a:r>
          </a:p>
          <a:p>
            <a:pPr marL="114300" indent="0">
              <a:buNone/>
            </a:pPr>
            <a:r>
              <a:rPr lang="en-AU" dirty="0">
                <a:solidFill>
                  <a:schemeClr val="bg2">
                    <a:lumMod val="75000"/>
                  </a:schemeClr>
                </a:solidFill>
              </a:rPr>
              <a:t>their respective components (and HTML templates):</a:t>
            </a:r>
          </a:p>
          <a:p>
            <a:pPr marL="114300" indent="0">
              <a:buNone/>
            </a:pPr>
            <a:endParaRPr lang="en-AU" dirty="0">
              <a:solidFill>
                <a:schemeClr val="bg2">
                  <a:lumMod val="75000"/>
                </a:schemeClr>
              </a:solidFill>
            </a:endParaRPr>
          </a:p>
          <a:p>
            <a:pPr marL="114300" indent="0">
              <a:buNone/>
            </a:pPr>
            <a:r>
              <a:rPr lang="en-AU" b="1" dirty="0">
                <a:solidFill>
                  <a:schemeClr val="bg2">
                    <a:lumMod val="75000"/>
                  </a:schemeClr>
                </a:solidFill>
              </a:rPr>
              <a:t>&lt;menu&gt;&lt;/menu&gt;</a:t>
            </a:r>
          </a:p>
          <a:p>
            <a:pPr marL="114300" indent="0">
              <a:buNone/>
            </a:pPr>
            <a:r>
              <a:rPr lang="en-AU" b="1" dirty="0">
                <a:solidFill>
                  <a:schemeClr val="bg2">
                    <a:lumMod val="75000"/>
                  </a:schemeClr>
                </a:solidFill>
              </a:rPr>
              <a:t>&lt;</a:t>
            </a:r>
            <a:r>
              <a:rPr lang="en-AU" b="1" dirty="0" err="1">
                <a:solidFill>
                  <a:schemeClr val="bg2">
                    <a:lumMod val="75000"/>
                  </a:schemeClr>
                </a:solidFill>
              </a:rPr>
              <a:t>navBar</a:t>
            </a:r>
            <a:r>
              <a:rPr lang="en-AU" b="1" dirty="0">
                <a:solidFill>
                  <a:schemeClr val="bg2">
                    <a:lumMod val="75000"/>
                  </a:schemeClr>
                </a:solidFill>
              </a:rPr>
              <a:t>&gt;&lt;/</a:t>
            </a:r>
            <a:r>
              <a:rPr lang="en-AU" b="1" dirty="0" err="1">
                <a:solidFill>
                  <a:schemeClr val="bg2">
                    <a:lumMod val="75000"/>
                  </a:schemeClr>
                </a:solidFill>
              </a:rPr>
              <a:t>navBar</a:t>
            </a:r>
            <a:r>
              <a:rPr lang="en-AU" b="1" dirty="0">
                <a:solidFill>
                  <a:schemeClr val="bg2">
                    <a:lumMod val="75000"/>
                  </a:schemeClr>
                </a:solidFill>
              </a:rPr>
              <a:t>&gt;</a:t>
            </a:r>
          </a:p>
          <a:p>
            <a:pPr marL="114300" indent="0">
              <a:buNone/>
            </a:pPr>
            <a:r>
              <a:rPr lang="en-AU" b="1" dirty="0">
                <a:solidFill>
                  <a:schemeClr val="bg2">
                    <a:lumMod val="75000"/>
                  </a:schemeClr>
                </a:solidFill>
              </a:rPr>
              <a:t>&lt;</a:t>
            </a:r>
            <a:r>
              <a:rPr lang="en-AU" b="1" dirty="0" err="1">
                <a:solidFill>
                  <a:schemeClr val="bg2">
                    <a:lumMod val="75000"/>
                  </a:schemeClr>
                </a:solidFill>
              </a:rPr>
              <a:t>signUpForm</a:t>
            </a:r>
            <a:r>
              <a:rPr lang="en-AU" b="1" dirty="0">
                <a:solidFill>
                  <a:schemeClr val="bg2">
                    <a:lumMod val="75000"/>
                  </a:schemeClr>
                </a:solidFill>
              </a:rPr>
              <a:t>&gt;&lt;/</a:t>
            </a:r>
            <a:r>
              <a:rPr lang="en-AU" b="1" dirty="0" err="1">
                <a:solidFill>
                  <a:schemeClr val="bg2">
                    <a:lumMod val="75000"/>
                  </a:schemeClr>
                </a:solidFill>
              </a:rPr>
              <a:t>signUpForm</a:t>
            </a:r>
            <a:r>
              <a:rPr lang="en-AU" b="1" dirty="0">
                <a:solidFill>
                  <a:schemeClr val="bg2">
                    <a:lumMod val="75000"/>
                  </a:schemeClr>
                </a:solidFill>
              </a:rPr>
              <a:t>&gt;</a:t>
            </a:r>
          </a:p>
          <a:p>
            <a:endParaRPr lang="en-AU" dirty="0"/>
          </a:p>
        </p:txBody>
      </p:sp>
    </p:spTree>
    <p:extLst>
      <p:ext uri="{BB962C8B-B14F-4D97-AF65-F5344CB8AC3E}">
        <p14:creationId xmlns:p14="http://schemas.microsoft.com/office/powerpoint/2010/main" val="2886165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5ABC-B1C7-4EEA-A914-D696E8DF7B88}"/>
              </a:ext>
            </a:extLst>
          </p:cNvPr>
          <p:cNvSpPr>
            <a:spLocks noGrp="1"/>
          </p:cNvSpPr>
          <p:nvPr>
            <p:ph type="title"/>
          </p:nvPr>
        </p:nvSpPr>
        <p:spPr/>
        <p:txBody>
          <a:bodyPr/>
          <a:lstStyle/>
          <a:p>
            <a:r>
              <a:rPr lang="en-AU" dirty="0"/>
              <a:t>Index.html</a:t>
            </a:r>
          </a:p>
        </p:txBody>
      </p:sp>
      <p:sp>
        <p:nvSpPr>
          <p:cNvPr id="3" name="Text Placeholder 2">
            <a:extLst>
              <a:ext uri="{FF2B5EF4-FFF2-40B4-BE49-F238E27FC236}">
                <a16:creationId xmlns:a16="http://schemas.microsoft.com/office/drawing/2014/main" id="{8555BAFF-DD6B-46C1-B8C4-59B57246D401}"/>
              </a:ext>
            </a:extLst>
          </p:cNvPr>
          <p:cNvSpPr>
            <a:spLocks noGrp="1"/>
          </p:cNvSpPr>
          <p:nvPr>
            <p:ph type="body" idx="1"/>
          </p:nvPr>
        </p:nvSpPr>
        <p:spPr>
          <a:xfrm>
            <a:off x="4753551" y="959338"/>
            <a:ext cx="4328430" cy="3712800"/>
          </a:xfrm>
        </p:spPr>
        <p:txBody>
          <a:bodyPr/>
          <a:lstStyle/>
          <a:p>
            <a:pPr marL="114300" indent="0">
              <a:buNone/>
            </a:pPr>
            <a:r>
              <a:rPr lang="en-AU" sz="1000" dirty="0">
                <a:solidFill>
                  <a:schemeClr val="bg2">
                    <a:lumMod val="75000"/>
                  </a:schemeClr>
                </a:solidFill>
              </a:rPr>
              <a:t>&lt;!DOCTYPE html&gt;</a:t>
            </a:r>
          </a:p>
          <a:p>
            <a:pPr marL="114300" indent="0">
              <a:buNone/>
            </a:pPr>
            <a:r>
              <a:rPr lang="en-AU" sz="1000" dirty="0">
                <a:solidFill>
                  <a:schemeClr val="bg2">
                    <a:lumMod val="75000"/>
                  </a:schemeClr>
                </a:solidFill>
              </a:rPr>
              <a:t>&lt;html </a:t>
            </a:r>
            <a:r>
              <a:rPr lang="en-AU" sz="1000" dirty="0" err="1">
                <a:solidFill>
                  <a:schemeClr val="bg2">
                    <a:lumMod val="75000"/>
                  </a:schemeClr>
                </a:solidFill>
              </a:rPr>
              <a:t>lang</a:t>
            </a:r>
            <a:r>
              <a:rPr lang="en-AU" sz="1000" dirty="0">
                <a:solidFill>
                  <a:schemeClr val="bg2">
                    <a:lumMod val="75000"/>
                  </a:schemeClr>
                </a:solidFill>
              </a:rPr>
              <a:t>="</a:t>
            </a:r>
            <a:r>
              <a:rPr lang="en-AU" sz="1000" dirty="0" err="1">
                <a:solidFill>
                  <a:schemeClr val="bg2">
                    <a:lumMod val="75000"/>
                  </a:schemeClr>
                </a:solidFill>
              </a:rPr>
              <a:t>en</a:t>
            </a:r>
            <a:r>
              <a:rPr lang="en-AU" sz="1000" dirty="0">
                <a:solidFill>
                  <a:schemeClr val="bg2">
                    <a:lumMod val="75000"/>
                  </a:schemeClr>
                </a:solidFill>
              </a:rPr>
              <a:t>"&gt;</a:t>
            </a:r>
          </a:p>
          <a:p>
            <a:pPr marL="114300" indent="0">
              <a:buNone/>
            </a:pPr>
            <a:br>
              <a:rPr lang="en-AU" sz="1000" dirty="0">
                <a:solidFill>
                  <a:schemeClr val="bg2">
                    <a:lumMod val="75000"/>
                  </a:schemeClr>
                </a:solidFill>
              </a:rPr>
            </a:br>
            <a:r>
              <a:rPr lang="en-AU" sz="1000" dirty="0">
                <a:solidFill>
                  <a:schemeClr val="bg2">
                    <a:lumMod val="75000"/>
                  </a:schemeClr>
                </a:solidFill>
              </a:rPr>
              <a:t>&lt;head&gt;</a:t>
            </a:r>
          </a:p>
          <a:p>
            <a:pPr marL="114300" indent="0">
              <a:buNone/>
            </a:pPr>
            <a:r>
              <a:rPr lang="en-AU" sz="1000" dirty="0">
                <a:solidFill>
                  <a:schemeClr val="bg2">
                    <a:lumMod val="75000"/>
                  </a:schemeClr>
                </a:solidFill>
              </a:rPr>
              <a:t>&lt;meta charset="utf-8" /&gt;</a:t>
            </a:r>
          </a:p>
          <a:p>
            <a:pPr marL="114300" indent="0">
              <a:buNone/>
            </a:pPr>
            <a:r>
              <a:rPr lang="en-AU" sz="1000" dirty="0">
                <a:solidFill>
                  <a:schemeClr val="bg2">
                    <a:lumMod val="75000"/>
                  </a:schemeClr>
                </a:solidFill>
              </a:rPr>
              <a:t>&lt;title&gt;My App&lt;/title&gt;</a:t>
            </a:r>
          </a:p>
          <a:p>
            <a:pPr marL="114300" indent="0">
              <a:buNone/>
            </a:pPr>
            <a:br>
              <a:rPr lang="en-AU" sz="1000" dirty="0">
                <a:solidFill>
                  <a:schemeClr val="bg2">
                    <a:lumMod val="75000"/>
                  </a:schemeClr>
                </a:solidFill>
              </a:rPr>
            </a:br>
            <a:r>
              <a:rPr lang="en-AU" sz="1000" dirty="0">
                <a:solidFill>
                  <a:schemeClr val="bg2">
                    <a:lumMod val="75000"/>
                  </a:schemeClr>
                </a:solidFill>
              </a:rPr>
              <a:t>&lt;base </a:t>
            </a:r>
            <a:r>
              <a:rPr lang="en-AU" sz="1000" dirty="0" err="1">
                <a:solidFill>
                  <a:schemeClr val="bg2">
                    <a:lumMod val="75000"/>
                  </a:schemeClr>
                </a:solidFill>
              </a:rPr>
              <a:t>href</a:t>
            </a:r>
            <a:r>
              <a:rPr lang="en-AU" sz="1000" dirty="0">
                <a:solidFill>
                  <a:schemeClr val="bg2">
                    <a:lumMod val="75000"/>
                  </a:schemeClr>
                </a:solidFill>
              </a:rPr>
              <a:t>="/" /&gt;</a:t>
            </a:r>
          </a:p>
          <a:p>
            <a:pPr marL="114300" indent="0">
              <a:buNone/>
            </a:pPr>
            <a:br>
              <a:rPr lang="en-AU" sz="1000" dirty="0">
                <a:solidFill>
                  <a:schemeClr val="bg2">
                    <a:lumMod val="75000"/>
                  </a:schemeClr>
                </a:solidFill>
              </a:rPr>
            </a:br>
            <a:r>
              <a:rPr lang="en-AU" sz="1000" dirty="0">
                <a:solidFill>
                  <a:schemeClr val="bg2">
                    <a:lumMod val="75000"/>
                  </a:schemeClr>
                </a:solidFill>
              </a:rPr>
              <a:t>&lt;meta name="viewport" content=“width=device-width, initial-scale=1” /&gt;</a:t>
            </a:r>
          </a:p>
          <a:p>
            <a:pPr marL="114300" indent="0">
              <a:buNone/>
            </a:pPr>
            <a:r>
              <a:rPr lang="en-AU" sz="1000" dirty="0">
                <a:solidFill>
                  <a:schemeClr val="bg2">
                    <a:lumMod val="75000"/>
                  </a:schemeClr>
                </a:solidFill>
              </a:rPr>
              <a:t>&lt;link </a:t>
            </a:r>
            <a:r>
              <a:rPr lang="en-AU" sz="1000" dirty="0" err="1">
                <a:solidFill>
                  <a:schemeClr val="bg2">
                    <a:lumMod val="75000"/>
                  </a:schemeClr>
                </a:solidFill>
              </a:rPr>
              <a:t>rel</a:t>
            </a:r>
            <a:r>
              <a:rPr lang="en-AU" sz="1000" dirty="0">
                <a:solidFill>
                  <a:schemeClr val="bg2">
                    <a:lumMod val="75000"/>
                  </a:schemeClr>
                </a:solidFill>
              </a:rPr>
              <a:t>="icon" type="image/</a:t>
            </a:r>
            <a:r>
              <a:rPr lang="en-AU" sz="1000" dirty="0" err="1">
                <a:solidFill>
                  <a:schemeClr val="bg2">
                    <a:lumMod val="75000"/>
                  </a:schemeClr>
                </a:solidFill>
              </a:rPr>
              <a:t>png</a:t>
            </a:r>
            <a:r>
              <a:rPr lang="en-AU" sz="1000" dirty="0">
                <a:solidFill>
                  <a:schemeClr val="bg2">
                    <a:lumMod val="75000"/>
                  </a:schemeClr>
                </a:solidFill>
              </a:rPr>
              <a:t>" </a:t>
            </a:r>
            <a:r>
              <a:rPr lang="en-AU" sz="1000" dirty="0" err="1">
                <a:solidFill>
                  <a:schemeClr val="bg2">
                    <a:lumMod val="75000"/>
                  </a:schemeClr>
                </a:solidFill>
              </a:rPr>
              <a:t>href</a:t>
            </a:r>
            <a:r>
              <a:rPr lang="en-AU" sz="1000" dirty="0">
                <a:solidFill>
                  <a:schemeClr val="bg2">
                    <a:lumMod val="75000"/>
                  </a:schemeClr>
                </a:solidFill>
              </a:rPr>
              <a:t>="assets/icon/favicon.png" /&gt;</a:t>
            </a:r>
          </a:p>
          <a:p>
            <a:pPr marL="114300" indent="0">
              <a:buNone/>
            </a:pPr>
            <a:r>
              <a:rPr lang="en-AU" sz="1000" dirty="0">
                <a:solidFill>
                  <a:schemeClr val="bg2">
                    <a:lumMod val="75000"/>
                  </a:schemeClr>
                </a:solidFill>
              </a:rPr>
              <a:t>&lt;/head&gt;</a:t>
            </a:r>
          </a:p>
          <a:p>
            <a:pPr marL="114300" indent="0">
              <a:buNone/>
            </a:pPr>
            <a:br>
              <a:rPr lang="en-AU" sz="1000" dirty="0">
                <a:solidFill>
                  <a:schemeClr val="bg2">
                    <a:lumMod val="75000"/>
                  </a:schemeClr>
                </a:solidFill>
              </a:rPr>
            </a:br>
            <a:r>
              <a:rPr lang="en-AU" sz="1000" dirty="0">
                <a:solidFill>
                  <a:schemeClr val="bg2">
                    <a:lumMod val="75000"/>
                  </a:schemeClr>
                </a:solidFill>
              </a:rPr>
              <a:t>&lt;body&gt;</a:t>
            </a:r>
          </a:p>
          <a:p>
            <a:pPr marL="114300" indent="0">
              <a:buNone/>
            </a:pPr>
            <a:r>
              <a:rPr lang="en-AU" sz="1000" dirty="0">
                <a:solidFill>
                  <a:schemeClr val="accent3">
                    <a:lumMod val="75000"/>
                  </a:schemeClr>
                </a:solidFill>
              </a:rPr>
              <a:t>&lt;app-root&gt;&lt;/app-root&gt;</a:t>
            </a:r>
          </a:p>
          <a:p>
            <a:pPr marL="114300" indent="0">
              <a:buNone/>
            </a:pPr>
            <a:r>
              <a:rPr lang="en-AU" sz="1000" dirty="0">
                <a:solidFill>
                  <a:schemeClr val="bg2">
                    <a:lumMod val="75000"/>
                  </a:schemeClr>
                </a:solidFill>
              </a:rPr>
              <a:t>&lt;/body&gt;</a:t>
            </a:r>
          </a:p>
          <a:p>
            <a:pPr marL="114300" indent="0">
              <a:buNone/>
            </a:pPr>
            <a:br>
              <a:rPr lang="en-AU" sz="1000" dirty="0">
                <a:solidFill>
                  <a:schemeClr val="bg2">
                    <a:lumMod val="75000"/>
                  </a:schemeClr>
                </a:solidFill>
              </a:rPr>
            </a:br>
            <a:r>
              <a:rPr lang="en-AU" sz="1000" dirty="0">
                <a:solidFill>
                  <a:schemeClr val="bg2">
                    <a:lumMod val="75000"/>
                  </a:schemeClr>
                </a:solidFill>
              </a:rPr>
              <a:t>&lt;/html&gt;</a:t>
            </a:r>
          </a:p>
        </p:txBody>
      </p:sp>
      <p:sp>
        <p:nvSpPr>
          <p:cNvPr id="4" name="TextBox 3">
            <a:extLst>
              <a:ext uri="{FF2B5EF4-FFF2-40B4-BE49-F238E27FC236}">
                <a16:creationId xmlns:a16="http://schemas.microsoft.com/office/drawing/2014/main" id="{E1E93EE1-2E27-489E-8F3A-E873F7AA4A96}"/>
              </a:ext>
            </a:extLst>
          </p:cNvPr>
          <p:cNvSpPr txBox="1"/>
          <p:nvPr/>
        </p:nvSpPr>
        <p:spPr>
          <a:xfrm>
            <a:off x="183121" y="813566"/>
            <a:ext cx="4483920" cy="1692771"/>
          </a:xfrm>
          <a:prstGeom prst="rect">
            <a:avLst/>
          </a:prstGeom>
          <a:noFill/>
        </p:spPr>
        <p:txBody>
          <a:bodyPr wrap="none" rtlCol="0">
            <a:spAutoFit/>
          </a:bodyPr>
          <a:lstStyle/>
          <a:p>
            <a:r>
              <a:rPr lang="en-AU" sz="1800" dirty="0">
                <a:solidFill>
                  <a:schemeClr val="bg2">
                    <a:lumMod val="75000"/>
                  </a:schemeClr>
                </a:solidFill>
                <a:latin typeface="Roboto" panose="02000000000000000000" pitchFamily="2" charset="0"/>
                <a:ea typeface="Roboto" panose="02000000000000000000" pitchFamily="2" charset="0"/>
              </a:rPr>
              <a:t>The </a:t>
            </a:r>
            <a:r>
              <a:rPr lang="en-AU" sz="1800" dirty="0" err="1">
                <a:solidFill>
                  <a:schemeClr val="bg2">
                    <a:lumMod val="75000"/>
                  </a:schemeClr>
                </a:solidFill>
                <a:latin typeface="Roboto" panose="02000000000000000000" pitchFamily="2" charset="0"/>
                <a:ea typeface="Roboto" panose="02000000000000000000" pitchFamily="2" charset="0"/>
              </a:rPr>
              <a:t>AppComponent</a:t>
            </a:r>
            <a:r>
              <a:rPr lang="en-AU" sz="1800" dirty="0">
                <a:solidFill>
                  <a:schemeClr val="bg2">
                    <a:lumMod val="75000"/>
                  </a:schemeClr>
                </a:solidFill>
                <a:latin typeface="Roboto" panose="02000000000000000000" pitchFamily="2" charset="0"/>
                <a:ea typeface="Roboto" panose="02000000000000000000" pitchFamily="2" charset="0"/>
              </a:rPr>
              <a:t> selector is “app-root”:</a:t>
            </a:r>
          </a:p>
          <a:p>
            <a:endParaRPr lang="en-AU" sz="1800" dirty="0">
              <a:solidFill>
                <a:schemeClr val="bg2">
                  <a:lumMod val="75000"/>
                </a:schemeClr>
              </a:solidFill>
              <a:latin typeface="Roboto" panose="02000000000000000000" pitchFamily="2" charset="0"/>
              <a:ea typeface="Roboto" panose="02000000000000000000" pitchFamily="2" charset="0"/>
            </a:endParaRPr>
          </a:p>
          <a:p>
            <a:r>
              <a:rPr lang="en-AU" sz="1800" dirty="0">
                <a:solidFill>
                  <a:schemeClr val="bg2">
                    <a:lumMod val="75000"/>
                  </a:schemeClr>
                </a:solidFill>
                <a:latin typeface="Roboto" panose="02000000000000000000" pitchFamily="2" charset="0"/>
                <a:ea typeface="Roboto" panose="02000000000000000000" pitchFamily="2" charset="0"/>
              </a:rPr>
              <a:t>This means that it will be placed</a:t>
            </a:r>
          </a:p>
          <a:p>
            <a:r>
              <a:rPr lang="en-AU" sz="1800" dirty="0">
                <a:solidFill>
                  <a:schemeClr val="bg2">
                    <a:lumMod val="75000"/>
                  </a:schemeClr>
                </a:solidFill>
                <a:latin typeface="Roboto" panose="02000000000000000000" pitchFamily="2" charset="0"/>
                <a:ea typeface="Roboto" panose="02000000000000000000" pitchFamily="2" charset="0"/>
              </a:rPr>
              <a:t>anywhere there is the </a:t>
            </a:r>
            <a:r>
              <a:rPr lang="en-AU" sz="1800" b="1" dirty="0">
                <a:solidFill>
                  <a:schemeClr val="bg2">
                    <a:lumMod val="75000"/>
                  </a:schemeClr>
                </a:solidFill>
                <a:latin typeface="Roboto" panose="02000000000000000000" pitchFamily="2" charset="0"/>
                <a:ea typeface="Roboto" panose="02000000000000000000" pitchFamily="2" charset="0"/>
              </a:rPr>
              <a:t>&lt;app-root&gt;</a:t>
            </a:r>
            <a:r>
              <a:rPr lang="en-AU" sz="1800" dirty="0">
                <a:solidFill>
                  <a:schemeClr val="bg2">
                    <a:lumMod val="75000"/>
                  </a:schemeClr>
                </a:solidFill>
                <a:latin typeface="Roboto" panose="02000000000000000000" pitchFamily="2" charset="0"/>
                <a:ea typeface="Roboto" panose="02000000000000000000" pitchFamily="2" charset="0"/>
              </a:rPr>
              <a:t> tag,</a:t>
            </a:r>
          </a:p>
          <a:p>
            <a:r>
              <a:rPr lang="en-AU" sz="1800" dirty="0">
                <a:solidFill>
                  <a:schemeClr val="bg2">
                    <a:lumMod val="75000"/>
                  </a:schemeClr>
                </a:solidFill>
                <a:latin typeface="Roboto" panose="02000000000000000000" pitchFamily="2" charset="0"/>
                <a:ea typeface="Roboto" panose="02000000000000000000" pitchFamily="2" charset="0"/>
              </a:rPr>
              <a:t>such as </a:t>
            </a:r>
            <a:r>
              <a:rPr lang="en-AU" sz="1800" b="1" dirty="0">
                <a:solidFill>
                  <a:schemeClr val="bg2">
                    <a:lumMod val="75000"/>
                  </a:schemeClr>
                </a:solidFill>
                <a:latin typeface="Roboto" panose="02000000000000000000" pitchFamily="2" charset="0"/>
                <a:ea typeface="Roboto" panose="02000000000000000000" pitchFamily="2" charset="0"/>
              </a:rPr>
              <a:t>index.html</a:t>
            </a:r>
            <a:r>
              <a:rPr lang="en-AU" sz="1800" dirty="0">
                <a:solidFill>
                  <a:schemeClr val="bg2">
                    <a:lumMod val="75000"/>
                  </a:schemeClr>
                </a:solidFill>
                <a:latin typeface="Roboto" panose="02000000000000000000" pitchFamily="2" charset="0"/>
                <a:ea typeface="Roboto" panose="02000000000000000000" pitchFamily="2" charset="0"/>
              </a:rPr>
              <a:t>:</a:t>
            </a:r>
          </a:p>
          <a:p>
            <a:endParaRPr lang="en-AU" dirty="0"/>
          </a:p>
        </p:txBody>
      </p:sp>
      <p:cxnSp>
        <p:nvCxnSpPr>
          <p:cNvPr id="7" name="Straight Arrow Connector 6">
            <a:extLst>
              <a:ext uri="{FF2B5EF4-FFF2-40B4-BE49-F238E27FC236}">
                <a16:creationId xmlns:a16="http://schemas.microsoft.com/office/drawing/2014/main" id="{104EEE0A-BD3B-49CC-A25F-330B392B5A50}"/>
              </a:ext>
            </a:extLst>
          </p:cNvPr>
          <p:cNvCxnSpPr/>
          <p:nvPr/>
        </p:nvCxnSpPr>
        <p:spPr>
          <a:xfrm>
            <a:off x="3124200" y="2015067"/>
            <a:ext cx="1761067" cy="1540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596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DD82-5A9A-4BE8-B8D1-32F513FB414F}"/>
              </a:ext>
            </a:extLst>
          </p:cNvPr>
          <p:cNvSpPr>
            <a:spLocks noGrp="1"/>
          </p:cNvSpPr>
          <p:nvPr>
            <p:ph type="title"/>
          </p:nvPr>
        </p:nvSpPr>
        <p:spPr/>
        <p:txBody>
          <a:bodyPr/>
          <a:lstStyle/>
          <a:p>
            <a:r>
              <a:rPr lang="en-AU" dirty="0"/>
              <a:t>Templates</a:t>
            </a:r>
          </a:p>
        </p:txBody>
      </p:sp>
      <p:sp>
        <p:nvSpPr>
          <p:cNvPr id="4" name="TextBox 3">
            <a:extLst>
              <a:ext uri="{FF2B5EF4-FFF2-40B4-BE49-F238E27FC236}">
                <a16:creationId xmlns:a16="http://schemas.microsoft.com/office/drawing/2014/main" id="{D82865C8-9594-45B1-9D8F-E233FBDEC0EE}"/>
              </a:ext>
            </a:extLst>
          </p:cNvPr>
          <p:cNvSpPr txBox="1"/>
          <p:nvPr/>
        </p:nvSpPr>
        <p:spPr>
          <a:xfrm>
            <a:off x="431800" y="924814"/>
            <a:ext cx="8493050" cy="2400657"/>
          </a:xfrm>
          <a:prstGeom prst="rect">
            <a:avLst/>
          </a:prstGeom>
          <a:noFill/>
        </p:spPr>
        <p:txBody>
          <a:bodyPr wrap="square" rtlCol="0">
            <a:spAutoFit/>
          </a:bodyPr>
          <a:lstStyle/>
          <a:p>
            <a:r>
              <a:rPr lang="en-AU" sz="1800" dirty="0">
                <a:solidFill>
                  <a:schemeClr val="bg2">
                    <a:lumMod val="75000"/>
                  </a:schemeClr>
                </a:solidFill>
                <a:latin typeface="Roboto" panose="02000000000000000000" pitchFamily="2" charset="0"/>
                <a:ea typeface="Roboto" panose="02000000000000000000" pitchFamily="2" charset="0"/>
              </a:rPr>
              <a:t>Templates contain HTML which forms the ‘view’ of the component</a:t>
            </a:r>
          </a:p>
          <a:p>
            <a:r>
              <a:rPr lang="en-AU" sz="1800" dirty="0">
                <a:solidFill>
                  <a:schemeClr val="bg2">
                    <a:lumMod val="75000"/>
                  </a:schemeClr>
                </a:solidFill>
                <a:latin typeface="Roboto" panose="02000000000000000000" pitchFamily="2" charset="0"/>
                <a:ea typeface="Roboto" panose="02000000000000000000" pitchFamily="2" charset="0"/>
              </a:rPr>
              <a:t>The template doesn’t have to be a separate HTML file. The HTML can be included directly in a string, making a very compact component declaration:</a:t>
            </a:r>
          </a:p>
          <a:p>
            <a:endParaRPr lang="en-AU" sz="1800" dirty="0">
              <a:solidFill>
                <a:schemeClr val="bg2">
                  <a:lumMod val="75000"/>
                </a:schemeClr>
              </a:solidFill>
              <a:latin typeface="Roboto" panose="02000000000000000000" pitchFamily="2" charset="0"/>
              <a:ea typeface="Roboto" panose="02000000000000000000" pitchFamily="2" charset="0"/>
            </a:endParaRPr>
          </a:p>
          <a:p>
            <a:endParaRPr lang="en-AU" sz="1800" dirty="0">
              <a:solidFill>
                <a:schemeClr val="bg2">
                  <a:lumMod val="75000"/>
                </a:schemeClr>
              </a:solidFill>
              <a:latin typeface="Roboto" panose="02000000000000000000" pitchFamily="2" charset="0"/>
              <a:ea typeface="Roboto" panose="02000000000000000000" pitchFamily="2" charset="0"/>
            </a:endParaRPr>
          </a:p>
          <a:p>
            <a:endParaRPr lang="en-US" sz="1800" dirty="0">
              <a:latin typeface="Roboto" panose="02000000000000000000" pitchFamily="2" charset="0"/>
              <a:ea typeface="Roboto" panose="02000000000000000000" pitchFamily="2" charset="0"/>
            </a:endParaRPr>
          </a:p>
          <a:p>
            <a:endParaRPr lang="en-US" dirty="0"/>
          </a:p>
          <a:p>
            <a:endParaRPr lang="en-US" dirty="0"/>
          </a:p>
          <a:p>
            <a:endParaRPr lang="en-US" dirty="0"/>
          </a:p>
        </p:txBody>
      </p:sp>
      <p:pic>
        <p:nvPicPr>
          <p:cNvPr id="5" name="Picture 4">
            <a:extLst>
              <a:ext uri="{FF2B5EF4-FFF2-40B4-BE49-F238E27FC236}">
                <a16:creationId xmlns:a16="http://schemas.microsoft.com/office/drawing/2014/main" id="{67193E42-F949-4291-9C4A-3FC49AA09309}"/>
              </a:ext>
            </a:extLst>
          </p:cNvPr>
          <p:cNvPicPr>
            <a:picLocks noChangeAspect="1"/>
          </p:cNvPicPr>
          <p:nvPr/>
        </p:nvPicPr>
        <p:blipFill>
          <a:blip r:embed="rId2"/>
          <a:stretch>
            <a:fillRect/>
          </a:stretch>
        </p:blipFill>
        <p:spPr>
          <a:xfrm>
            <a:off x="2008716" y="1934476"/>
            <a:ext cx="5168900" cy="1765300"/>
          </a:xfrm>
          <a:prstGeom prst="rect">
            <a:avLst/>
          </a:prstGeom>
        </p:spPr>
      </p:pic>
      <p:sp>
        <p:nvSpPr>
          <p:cNvPr id="6" name="Rectangle 5">
            <a:extLst>
              <a:ext uri="{FF2B5EF4-FFF2-40B4-BE49-F238E27FC236}">
                <a16:creationId xmlns:a16="http://schemas.microsoft.com/office/drawing/2014/main" id="{53BE8FF8-3055-4A5F-B19D-51D8A5664E5B}"/>
              </a:ext>
            </a:extLst>
          </p:cNvPr>
          <p:cNvSpPr/>
          <p:nvPr/>
        </p:nvSpPr>
        <p:spPr>
          <a:xfrm>
            <a:off x="431800" y="4074080"/>
            <a:ext cx="8493050" cy="923330"/>
          </a:xfrm>
          <a:prstGeom prst="rect">
            <a:avLst/>
          </a:prstGeom>
        </p:spPr>
        <p:txBody>
          <a:bodyPr wrap="square">
            <a:spAutoFit/>
          </a:bodyPr>
          <a:lstStyle/>
          <a:p>
            <a:r>
              <a:rPr lang="en-AU" dirty="0"/>
              <a:t>● </a:t>
            </a:r>
            <a:r>
              <a:rPr lang="en-AU" sz="1800" dirty="0">
                <a:solidFill>
                  <a:schemeClr val="bg2">
                    <a:lumMod val="75000"/>
                  </a:schemeClr>
                </a:solidFill>
                <a:latin typeface="Roboto" panose="02000000000000000000" pitchFamily="2" charset="0"/>
                <a:ea typeface="Roboto" panose="02000000000000000000" pitchFamily="2" charset="0"/>
              </a:rPr>
              <a:t>The </a:t>
            </a:r>
            <a:r>
              <a:rPr lang="en-AU" sz="1800" dirty="0" err="1">
                <a:solidFill>
                  <a:schemeClr val="bg2">
                    <a:lumMod val="75000"/>
                  </a:schemeClr>
                </a:solidFill>
                <a:latin typeface="Roboto" panose="02000000000000000000" pitchFamily="2" charset="0"/>
                <a:ea typeface="Roboto" panose="02000000000000000000" pitchFamily="2" charset="0"/>
              </a:rPr>
              <a:t>AppComponent</a:t>
            </a:r>
            <a:r>
              <a:rPr lang="en-AU" sz="1800" dirty="0">
                <a:solidFill>
                  <a:schemeClr val="bg2">
                    <a:lumMod val="75000"/>
                  </a:schemeClr>
                </a:solidFill>
                <a:latin typeface="Roboto" panose="02000000000000000000" pitchFamily="2" charset="0"/>
                <a:ea typeface="Roboto" panose="02000000000000000000" pitchFamily="2" charset="0"/>
              </a:rPr>
              <a:t> class defines a property name with the initial value ‘Angular’</a:t>
            </a:r>
          </a:p>
          <a:p>
            <a:r>
              <a:rPr lang="en-AU" sz="1800" dirty="0">
                <a:solidFill>
                  <a:schemeClr val="bg2">
                    <a:lumMod val="75000"/>
                  </a:schemeClr>
                </a:solidFill>
                <a:latin typeface="Roboto" panose="02000000000000000000" pitchFamily="2" charset="0"/>
                <a:ea typeface="Roboto" panose="02000000000000000000" pitchFamily="2" charset="0"/>
              </a:rPr>
              <a:t>● The name is then used in the template with </a:t>
            </a:r>
            <a:r>
              <a:rPr lang="en-AU" sz="1800" b="1" dirty="0">
                <a:solidFill>
                  <a:schemeClr val="bg2">
                    <a:lumMod val="75000"/>
                  </a:schemeClr>
                </a:solidFill>
                <a:latin typeface="Roboto" panose="02000000000000000000" pitchFamily="2" charset="0"/>
                <a:ea typeface="Roboto" panose="02000000000000000000" pitchFamily="2" charset="0"/>
              </a:rPr>
              <a:t>{{name}}</a:t>
            </a:r>
            <a:r>
              <a:rPr lang="en-AU" sz="1800" dirty="0">
                <a:solidFill>
                  <a:schemeClr val="bg2">
                    <a:lumMod val="75000"/>
                  </a:schemeClr>
                </a:solidFill>
                <a:latin typeface="Roboto" panose="02000000000000000000" pitchFamily="2" charset="0"/>
                <a:ea typeface="Roboto" panose="02000000000000000000" pitchFamily="2" charset="0"/>
              </a:rPr>
              <a:t>, this inserts the value of name directly in the HTML</a:t>
            </a:r>
            <a:endParaRPr lang="en-AU" sz="1800" dirty="0">
              <a:solidFill>
                <a:schemeClr val="bg2">
                  <a:lumMod val="75000"/>
                </a:schemeClr>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93576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5684-F028-4ED4-AE47-FE8EF90C64A6}"/>
              </a:ext>
            </a:extLst>
          </p:cNvPr>
          <p:cNvSpPr>
            <a:spLocks noGrp="1"/>
          </p:cNvSpPr>
          <p:nvPr>
            <p:ph type="title"/>
          </p:nvPr>
        </p:nvSpPr>
        <p:spPr/>
        <p:txBody>
          <a:bodyPr/>
          <a:lstStyle/>
          <a:p>
            <a:r>
              <a:rPr lang="en-AU" dirty="0"/>
              <a:t>Data Binding</a:t>
            </a:r>
          </a:p>
        </p:txBody>
      </p:sp>
      <p:sp>
        <p:nvSpPr>
          <p:cNvPr id="3" name="Text Placeholder 2">
            <a:extLst>
              <a:ext uri="{FF2B5EF4-FFF2-40B4-BE49-F238E27FC236}">
                <a16:creationId xmlns:a16="http://schemas.microsoft.com/office/drawing/2014/main" id="{2FB35B73-1AB1-43A6-8E52-4E607EBAAC11}"/>
              </a:ext>
            </a:extLst>
          </p:cNvPr>
          <p:cNvSpPr>
            <a:spLocks noGrp="1"/>
          </p:cNvSpPr>
          <p:nvPr>
            <p:ph type="body" idx="1"/>
          </p:nvPr>
        </p:nvSpPr>
        <p:spPr>
          <a:xfrm>
            <a:off x="453894" y="898233"/>
            <a:ext cx="8222100" cy="3712800"/>
          </a:xfrm>
        </p:spPr>
        <p:txBody>
          <a:bodyPr/>
          <a:lstStyle/>
          <a:p>
            <a:pPr marL="114300" indent="0">
              <a:buNone/>
            </a:pPr>
            <a:r>
              <a:rPr lang="en-AU" dirty="0">
                <a:solidFill>
                  <a:schemeClr val="bg2">
                    <a:lumMod val="75000"/>
                  </a:schemeClr>
                </a:solidFill>
              </a:rPr>
              <a:t>We displayed the value of "name" in the template using </a:t>
            </a:r>
            <a:r>
              <a:rPr lang="en-AU" b="1" dirty="0">
                <a:solidFill>
                  <a:schemeClr val="bg2">
                    <a:lumMod val="75000"/>
                  </a:schemeClr>
                </a:solidFill>
              </a:rPr>
              <a:t>Data Binding Interpolation</a:t>
            </a:r>
          </a:p>
          <a:p>
            <a:pPr marL="114300" indent="0">
              <a:buNone/>
            </a:pPr>
            <a:endParaRPr lang="en-AU" b="1" dirty="0">
              <a:solidFill>
                <a:schemeClr val="bg2">
                  <a:lumMod val="75000"/>
                </a:schemeClr>
              </a:solidFill>
            </a:endParaRPr>
          </a:p>
          <a:p>
            <a:pPr marL="114300" indent="0">
              <a:buNone/>
            </a:pPr>
            <a:r>
              <a:rPr lang="en-AU" dirty="0">
                <a:solidFill>
                  <a:schemeClr val="bg2">
                    <a:lumMod val="75000"/>
                  </a:schemeClr>
                </a:solidFill>
              </a:rPr>
              <a:t>Data binding is a fundamental technique of modern web development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Data binding creates a dynamic connection between the HTML and the</a:t>
            </a:r>
          </a:p>
          <a:p>
            <a:pPr marL="114300" indent="0">
              <a:buNone/>
            </a:pPr>
            <a:r>
              <a:rPr lang="en-AU" dirty="0">
                <a:solidFill>
                  <a:schemeClr val="bg2">
                    <a:lumMod val="75000"/>
                  </a:schemeClr>
                </a:solidFill>
              </a:rPr>
              <a:t>data that it was bound to, if the data’s value changes, the HTML will</a:t>
            </a:r>
          </a:p>
          <a:p>
            <a:pPr marL="114300" indent="0">
              <a:buNone/>
            </a:pPr>
            <a:r>
              <a:rPr lang="en-AU" dirty="0">
                <a:solidFill>
                  <a:schemeClr val="bg2">
                    <a:lumMod val="75000"/>
                  </a:schemeClr>
                </a:solidFill>
              </a:rPr>
              <a:t>be automatically updated, without needing to write any code to perform the update.</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In the template, properties are surround by double curly braces to denote one way data binding. (If the data changes in the class it will be reflected in the template.)</a:t>
            </a:r>
          </a:p>
          <a:p>
            <a:endParaRPr lang="en-AU" dirty="0"/>
          </a:p>
        </p:txBody>
      </p:sp>
    </p:spTree>
    <p:extLst>
      <p:ext uri="{BB962C8B-B14F-4D97-AF65-F5344CB8AC3E}">
        <p14:creationId xmlns:p14="http://schemas.microsoft.com/office/powerpoint/2010/main" val="233245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6CE1-2566-4E33-B956-5CC6576911E7}"/>
              </a:ext>
            </a:extLst>
          </p:cNvPr>
          <p:cNvSpPr>
            <a:spLocks noGrp="1"/>
          </p:cNvSpPr>
          <p:nvPr>
            <p:ph type="title"/>
          </p:nvPr>
        </p:nvSpPr>
        <p:spPr/>
        <p:txBody>
          <a:bodyPr/>
          <a:lstStyle/>
          <a:p>
            <a:r>
              <a:rPr lang="en-AU" dirty="0"/>
              <a:t>Building an Angular Project</a:t>
            </a:r>
          </a:p>
        </p:txBody>
      </p:sp>
      <p:sp>
        <p:nvSpPr>
          <p:cNvPr id="3" name="Text Placeholder 2">
            <a:extLst>
              <a:ext uri="{FF2B5EF4-FFF2-40B4-BE49-F238E27FC236}">
                <a16:creationId xmlns:a16="http://schemas.microsoft.com/office/drawing/2014/main" id="{B1A220E2-49AC-4275-8EA6-19019794313E}"/>
              </a:ext>
            </a:extLst>
          </p:cNvPr>
          <p:cNvSpPr>
            <a:spLocks noGrp="1"/>
          </p:cNvSpPr>
          <p:nvPr>
            <p:ph type="body" idx="1"/>
          </p:nvPr>
        </p:nvSpPr>
        <p:spPr/>
        <p:txBody>
          <a:bodyPr/>
          <a:lstStyle/>
          <a:p>
            <a:pPr marL="114300" indent="0">
              <a:buNone/>
            </a:pPr>
            <a:r>
              <a:rPr lang="en-AU" dirty="0" err="1">
                <a:solidFill>
                  <a:schemeClr val="bg2">
                    <a:lumMod val="75000"/>
                  </a:schemeClr>
                </a:solidFill>
              </a:rPr>
              <a:t>Angular’s</a:t>
            </a:r>
            <a:r>
              <a:rPr lang="en-AU" dirty="0">
                <a:solidFill>
                  <a:schemeClr val="bg2">
                    <a:lumMod val="75000"/>
                  </a:schemeClr>
                </a:solidFill>
              </a:rPr>
              <a:t> purpose is to make building larger websites more manageable</a:t>
            </a:r>
          </a:p>
          <a:p>
            <a:pPr marL="114300" indent="0">
              <a:buNone/>
            </a:pPr>
            <a:r>
              <a:rPr lang="en-AU" dirty="0">
                <a:solidFill>
                  <a:schemeClr val="bg2">
                    <a:lumMod val="75000"/>
                  </a:schemeClr>
                </a:solidFill>
              </a:rPr>
              <a:t>● As a result the contents of the </a:t>
            </a:r>
            <a:r>
              <a:rPr lang="en-AU" dirty="0" err="1">
                <a:solidFill>
                  <a:schemeClr val="bg2">
                    <a:lumMod val="75000"/>
                  </a:schemeClr>
                </a:solidFill>
              </a:rPr>
              <a:t>src</a:t>
            </a:r>
            <a:r>
              <a:rPr lang="en-AU" dirty="0">
                <a:solidFill>
                  <a:schemeClr val="bg2">
                    <a:lumMod val="75000"/>
                  </a:schemeClr>
                </a:solidFill>
              </a:rPr>
              <a:t> directory are not in optimal form to</a:t>
            </a:r>
          </a:p>
          <a:p>
            <a:pPr marL="114300" indent="0">
              <a:buNone/>
            </a:pPr>
            <a:r>
              <a:rPr lang="en-AU" dirty="0">
                <a:solidFill>
                  <a:schemeClr val="bg2">
                    <a:lumMod val="75000"/>
                  </a:schemeClr>
                </a:solidFill>
              </a:rPr>
              <a:t>distribute to a large audience</a:t>
            </a:r>
          </a:p>
          <a:p>
            <a:pPr marL="114300" indent="0">
              <a:buNone/>
            </a:pPr>
            <a:r>
              <a:rPr lang="en-AU" dirty="0">
                <a:solidFill>
                  <a:schemeClr val="bg2">
                    <a:lumMod val="75000"/>
                  </a:schemeClr>
                </a:solidFill>
              </a:rPr>
              <a:t>● We should build the contents of the </a:t>
            </a:r>
            <a:r>
              <a:rPr lang="en-AU" dirty="0" err="1">
                <a:solidFill>
                  <a:schemeClr val="bg2">
                    <a:lumMod val="75000"/>
                  </a:schemeClr>
                </a:solidFill>
              </a:rPr>
              <a:t>src</a:t>
            </a:r>
            <a:r>
              <a:rPr lang="en-AU" dirty="0">
                <a:solidFill>
                  <a:schemeClr val="bg2">
                    <a:lumMod val="75000"/>
                  </a:schemeClr>
                </a:solidFill>
              </a:rPr>
              <a:t> directory into a more compact</a:t>
            </a:r>
          </a:p>
          <a:p>
            <a:pPr marL="114300" indent="0">
              <a:buNone/>
            </a:pPr>
            <a:r>
              <a:rPr lang="en-AU" dirty="0">
                <a:solidFill>
                  <a:schemeClr val="bg2">
                    <a:lumMod val="75000"/>
                  </a:schemeClr>
                </a:solidFill>
              </a:rPr>
              <a:t>representation ready for distribution</a:t>
            </a:r>
          </a:p>
          <a:p>
            <a:pPr marL="114300" indent="0">
              <a:buNone/>
            </a:pPr>
            <a:r>
              <a:rPr lang="en-AU" dirty="0">
                <a:solidFill>
                  <a:schemeClr val="bg2">
                    <a:lumMod val="75000"/>
                  </a:schemeClr>
                </a:solidFill>
              </a:rPr>
              <a:t>● You will need to change into the "my-app" directory and run ng build:</a:t>
            </a:r>
          </a:p>
          <a:p>
            <a:pPr marL="114300" indent="0">
              <a:buNone/>
            </a:pPr>
            <a:endParaRPr lang="en-AU" dirty="0">
              <a:solidFill>
                <a:schemeClr val="bg2">
                  <a:lumMod val="75000"/>
                </a:schemeClr>
              </a:solidFill>
            </a:endParaRPr>
          </a:p>
          <a:p>
            <a:pPr marL="114300" indent="0">
              <a:buNone/>
            </a:pPr>
            <a:r>
              <a:rPr lang="en-AU" b="1" dirty="0">
                <a:solidFill>
                  <a:schemeClr val="bg2">
                    <a:lumMod val="75000"/>
                  </a:schemeClr>
                </a:solidFill>
              </a:rPr>
              <a:t>		cd my-app</a:t>
            </a:r>
          </a:p>
          <a:p>
            <a:pPr marL="114300" indent="0">
              <a:buNone/>
            </a:pPr>
            <a:endParaRPr lang="en-AU" dirty="0">
              <a:solidFill>
                <a:schemeClr val="bg2">
                  <a:lumMod val="75000"/>
                </a:schemeClr>
              </a:solidFill>
            </a:endParaRPr>
          </a:p>
          <a:p>
            <a:pPr marL="114300" indent="0">
              <a:buNone/>
            </a:pPr>
            <a:r>
              <a:rPr lang="en-AU" b="1" dirty="0">
                <a:solidFill>
                  <a:schemeClr val="bg2">
                    <a:lumMod val="75000"/>
                  </a:schemeClr>
                </a:solidFill>
              </a:rPr>
              <a:t>		ng build</a:t>
            </a:r>
          </a:p>
          <a:p>
            <a:endParaRPr lang="en-AU" dirty="0"/>
          </a:p>
        </p:txBody>
      </p:sp>
    </p:spTree>
    <p:extLst>
      <p:ext uri="{BB962C8B-B14F-4D97-AF65-F5344CB8AC3E}">
        <p14:creationId xmlns:p14="http://schemas.microsoft.com/office/powerpoint/2010/main" val="2508095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426D-49C6-42CC-A2D1-C8267BBDC207}"/>
              </a:ext>
            </a:extLst>
          </p:cNvPr>
          <p:cNvSpPr>
            <a:spLocks noGrp="1"/>
          </p:cNvSpPr>
          <p:nvPr>
            <p:ph type="title"/>
          </p:nvPr>
        </p:nvSpPr>
        <p:spPr/>
        <p:txBody>
          <a:bodyPr/>
          <a:lstStyle/>
          <a:p>
            <a:r>
              <a:rPr lang="en-AU" dirty="0"/>
              <a:t>The “</a:t>
            </a:r>
            <a:r>
              <a:rPr lang="en-AU" dirty="0" err="1"/>
              <a:t>dist</a:t>
            </a:r>
            <a:r>
              <a:rPr lang="en-AU" dirty="0"/>
              <a:t>” Directory</a:t>
            </a:r>
          </a:p>
        </p:txBody>
      </p:sp>
      <p:sp>
        <p:nvSpPr>
          <p:cNvPr id="3" name="Text Placeholder 2">
            <a:extLst>
              <a:ext uri="{FF2B5EF4-FFF2-40B4-BE49-F238E27FC236}">
                <a16:creationId xmlns:a16="http://schemas.microsoft.com/office/drawing/2014/main" id="{97CEBC8B-0CAA-41B4-8942-D2F8EA7BB7D4}"/>
              </a:ext>
            </a:extLst>
          </p:cNvPr>
          <p:cNvSpPr>
            <a:spLocks noGrp="1"/>
          </p:cNvSpPr>
          <p:nvPr>
            <p:ph type="body" idx="1"/>
          </p:nvPr>
        </p:nvSpPr>
        <p:spPr>
          <a:xfrm>
            <a:off x="460951" y="982900"/>
            <a:ext cx="5635050" cy="3712800"/>
          </a:xfrm>
        </p:spPr>
        <p:txBody>
          <a:bodyPr/>
          <a:lstStyle/>
          <a:p>
            <a:pPr marL="114300" indent="0">
              <a:buNone/>
            </a:pPr>
            <a:r>
              <a:rPr lang="en-AU" dirty="0">
                <a:solidFill>
                  <a:schemeClr val="bg2">
                    <a:lumMod val="75000"/>
                  </a:schemeClr>
                </a:solidFill>
              </a:rPr>
              <a:t>ng build will create a </a:t>
            </a:r>
            <a:r>
              <a:rPr lang="en-AU" b="1" dirty="0" err="1">
                <a:solidFill>
                  <a:schemeClr val="bg2">
                    <a:lumMod val="75000"/>
                  </a:schemeClr>
                </a:solidFill>
              </a:rPr>
              <a:t>dist</a:t>
            </a:r>
            <a:r>
              <a:rPr lang="en-AU" b="1" dirty="0">
                <a:solidFill>
                  <a:schemeClr val="bg2">
                    <a:lumMod val="75000"/>
                  </a:schemeClr>
                </a:solidFill>
              </a:rPr>
              <a:t> </a:t>
            </a:r>
            <a:r>
              <a:rPr lang="en-AU" dirty="0">
                <a:solidFill>
                  <a:schemeClr val="bg2">
                    <a:lumMod val="75000"/>
                  </a:schemeClr>
                </a:solidFill>
              </a:rPr>
              <a:t>directory (short for distribution) and it will contain all the code for a fully function Angular website</a:t>
            </a:r>
          </a:p>
          <a:p>
            <a:pPr marL="114300" indent="0">
              <a:lnSpc>
                <a:spcPct val="114999"/>
              </a:lnSpc>
              <a:buNone/>
            </a:pPr>
            <a:endParaRPr lang="en-AU" dirty="0">
              <a:solidFill>
                <a:schemeClr val="bg2">
                  <a:lumMod val="75000"/>
                </a:schemeClr>
              </a:solidFill>
            </a:endParaRPr>
          </a:p>
          <a:p>
            <a:pPr marL="400050" indent="-285750"/>
            <a:r>
              <a:rPr lang="en-AU" dirty="0">
                <a:solidFill>
                  <a:schemeClr val="bg2">
                    <a:lumMod val="75000"/>
                  </a:schemeClr>
                </a:solidFill>
              </a:rPr>
              <a:t>It is the code in the </a:t>
            </a:r>
            <a:r>
              <a:rPr lang="en-AU" b="1" dirty="0" err="1">
                <a:solidFill>
                  <a:schemeClr val="bg2">
                    <a:lumMod val="75000"/>
                  </a:schemeClr>
                </a:solidFill>
              </a:rPr>
              <a:t>dist</a:t>
            </a:r>
            <a:r>
              <a:rPr lang="en-AU" dirty="0">
                <a:solidFill>
                  <a:schemeClr val="bg2">
                    <a:lumMod val="75000"/>
                  </a:schemeClr>
                </a:solidFill>
              </a:rPr>
              <a:t> directory that you will upload to your web server for use.</a:t>
            </a:r>
          </a:p>
          <a:p>
            <a:pPr marL="400050" indent="-285750"/>
            <a:r>
              <a:rPr lang="en-AU" dirty="0">
                <a:solidFill>
                  <a:schemeClr val="bg2">
                    <a:lumMod val="75000"/>
                  </a:schemeClr>
                </a:solidFill>
              </a:rPr>
              <a:t>Note that it has the index.html and several JavaScript files (compiled from TypeScript)</a:t>
            </a:r>
          </a:p>
          <a:p>
            <a:pPr marL="400050" indent="-285750"/>
            <a:r>
              <a:rPr lang="en-AU" dirty="0">
                <a:solidFill>
                  <a:schemeClr val="bg2">
                    <a:lumMod val="75000"/>
                  </a:schemeClr>
                </a:solidFill>
              </a:rPr>
              <a:t>The *.map files are not necessary to run the app but are used when debugging</a:t>
            </a:r>
          </a:p>
          <a:p>
            <a:endParaRPr lang="en-AU" dirty="0"/>
          </a:p>
        </p:txBody>
      </p:sp>
      <p:pic>
        <p:nvPicPr>
          <p:cNvPr id="4" name="Picture 3">
            <a:extLst>
              <a:ext uri="{FF2B5EF4-FFF2-40B4-BE49-F238E27FC236}">
                <a16:creationId xmlns:a16="http://schemas.microsoft.com/office/drawing/2014/main" id="{8EDBC1F7-3B0E-4033-96CE-C34FC7668157}"/>
              </a:ext>
            </a:extLst>
          </p:cNvPr>
          <p:cNvPicPr>
            <a:picLocks noChangeAspect="1"/>
          </p:cNvPicPr>
          <p:nvPr/>
        </p:nvPicPr>
        <p:blipFill>
          <a:blip r:embed="rId3"/>
          <a:stretch>
            <a:fillRect/>
          </a:stretch>
        </p:blipFill>
        <p:spPr>
          <a:xfrm>
            <a:off x="6409267" y="760523"/>
            <a:ext cx="2616200" cy="4013200"/>
          </a:xfrm>
          <a:prstGeom prst="rect">
            <a:avLst/>
          </a:prstGeom>
        </p:spPr>
      </p:pic>
    </p:spTree>
    <p:extLst>
      <p:ext uri="{BB962C8B-B14F-4D97-AF65-F5344CB8AC3E}">
        <p14:creationId xmlns:p14="http://schemas.microsoft.com/office/powerpoint/2010/main" val="265411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1696-DF29-41D8-B063-5AC4D3FAAAFF}"/>
              </a:ext>
            </a:extLst>
          </p:cNvPr>
          <p:cNvSpPr>
            <a:spLocks noGrp="1"/>
          </p:cNvSpPr>
          <p:nvPr>
            <p:ph type="title"/>
          </p:nvPr>
        </p:nvSpPr>
        <p:spPr/>
        <p:txBody>
          <a:bodyPr/>
          <a:lstStyle/>
          <a:p>
            <a:r>
              <a:rPr lang="en-AU" dirty="0"/>
              <a:t>Running an Angular Application</a:t>
            </a:r>
          </a:p>
        </p:txBody>
      </p:sp>
      <p:sp>
        <p:nvSpPr>
          <p:cNvPr id="3" name="Text Placeholder 2">
            <a:extLst>
              <a:ext uri="{FF2B5EF4-FFF2-40B4-BE49-F238E27FC236}">
                <a16:creationId xmlns:a16="http://schemas.microsoft.com/office/drawing/2014/main" id="{4F421D0B-98F3-4530-A704-54E0D42D00B9}"/>
              </a:ext>
            </a:extLst>
          </p:cNvPr>
          <p:cNvSpPr>
            <a:spLocks noGrp="1"/>
          </p:cNvSpPr>
          <p:nvPr>
            <p:ph type="body" idx="1"/>
          </p:nvPr>
        </p:nvSpPr>
        <p:spPr/>
        <p:txBody>
          <a:bodyPr/>
          <a:lstStyle/>
          <a:p>
            <a:pPr marL="114300" indent="0">
              <a:buNone/>
            </a:pPr>
            <a:r>
              <a:rPr lang="en-AU" dirty="0">
                <a:solidFill>
                  <a:schemeClr val="bg2">
                    <a:lumMod val="75000"/>
                  </a:schemeClr>
                </a:solidFill>
              </a:rPr>
              <a:t>A built app must be served</a:t>
            </a:r>
          </a:p>
          <a:p>
            <a:pPr marL="114300" indent="0">
              <a:lnSpc>
                <a:spcPct val="114999"/>
              </a:lnSpc>
              <a:buNone/>
            </a:pPr>
            <a:endParaRPr lang="en-AU" dirty="0">
              <a:solidFill>
                <a:schemeClr val="bg2">
                  <a:lumMod val="75000"/>
                </a:schemeClr>
              </a:solidFill>
            </a:endParaRPr>
          </a:p>
          <a:p>
            <a:pPr marL="114300" indent="0">
              <a:buNone/>
            </a:pPr>
            <a:r>
              <a:rPr lang="en-AU" dirty="0">
                <a:solidFill>
                  <a:schemeClr val="bg2">
                    <a:lumMod val="75000"/>
                  </a:schemeClr>
                </a:solidFill>
              </a:rPr>
              <a:t>When developing it can be a slow process to build, upload, and the reload</a:t>
            </a:r>
          </a:p>
          <a:p>
            <a:pPr marL="114300" indent="0">
              <a:buNone/>
            </a:pPr>
            <a:r>
              <a:rPr lang="en-AU" dirty="0">
                <a:solidFill>
                  <a:schemeClr val="bg2">
                    <a:lumMod val="75000"/>
                  </a:schemeClr>
                </a:solidFill>
              </a:rPr>
              <a:t>the webpage</a:t>
            </a:r>
          </a:p>
          <a:p>
            <a:pPr marL="114300" indent="0">
              <a:buNone/>
            </a:pPr>
            <a:r>
              <a:rPr lang="en-AU" dirty="0">
                <a:solidFill>
                  <a:schemeClr val="bg2">
                    <a:lumMod val="75000"/>
                  </a:schemeClr>
                </a:solidFill>
              </a:rPr>
              <a:t>Angular has a convenience option called:  </a:t>
            </a:r>
            <a:r>
              <a:rPr lang="en-AU" b="1" dirty="0">
                <a:solidFill>
                  <a:schemeClr val="bg2">
                    <a:lumMod val="75000"/>
                  </a:schemeClr>
                </a:solidFill>
              </a:rPr>
              <a:t>ng serve</a:t>
            </a:r>
          </a:p>
          <a:p>
            <a:pPr marL="114300" indent="0">
              <a:buNone/>
            </a:pPr>
            <a:endParaRPr lang="en-AU" b="1" dirty="0">
              <a:solidFill>
                <a:schemeClr val="bg2">
                  <a:lumMod val="75000"/>
                </a:schemeClr>
              </a:solidFill>
            </a:endParaRPr>
          </a:p>
          <a:p>
            <a:pPr marL="114300" indent="0">
              <a:buNone/>
            </a:pPr>
            <a:r>
              <a:rPr lang="en-AU" dirty="0">
                <a:solidFill>
                  <a:schemeClr val="bg2">
                    <a:lumMod val="75000"/>
                  </a:schemeClr>
                </a:solidFill>
              </a:rPr>
              <a:t>It starts its own web server and will rebuild files as soon as a saved change is detected.</a:t>
            </a:r>
          </a:p>
          <a:p>
            <a:pPr marL="114300" indent="0">
              <a:buNone/>
            </a:pPr>
            <a:r>
              <a:rPr lang="en-AU" dirty="0">
                <a:solidFill>
                  <a:schemeClr val="bg2">
                    <a:lumMod val="75000"/>
                  </a:schemeClr>
                </a:solidFill>
              </a:rPr>
              <a:t>If you add the </a:t>
            </a:r>
            <a:r>
              <a:rPr lang="en-AU" b="1" dirty="0">
                <a:solidFill>
                  <a:schemeClr val="bg2">
                    <a:lumMod val="75000"/>
                  </a:schemeClr>
                </a:solidFill>
              </a:rPr>
              <a:t>--open </a:t>
            </a:r>
            <a:r>
              <a:rPr lang="en-AU" dirty="0">
                <a:solidFill>
                  <a:schemeClr val="bg2">
                    <a:lumMod val="75000"/>
                  </a:schemeClr>
                </a:solidFill>
              </a:rPr>
              <a:t>option it will also attempt to open and load in the browser</a:t>
            </a:r>
          </a:p>
          <a:p>
            <a:pPr marL="114300" indent="0">
              <a:buNone/>
            </a:pPr>
            <a:r>
              <a:rPr lang="en-AU" b="1" dirty="0">
                <a:solidFill>
                  <a:schemeClr val="bg2">
                    <a:lumMod val="75000"/>
                  </a:schemeClr>
                </a:solidFill>
              </a:rPr>
              <a:t>		ng serve --open</a:t>
            </a:r>
          </a:p>
          <a:p>
            <a:pPr marL="114300" indent="0">
              <a:buNone/>
            </a:pPr>
            <a:endParaRPr lang="en-AU" b="1" dirty="0">
              <a:solidFill>
                <a:schemeClr val="bg2">
                  <a:lumMod val="75000"/>
                </a:schemeClr>
              </a:solidFill>
            </a:endParaRPr>
          </a:p>
          <a:p>
            <a:endParaRPr lang="en-AU" dirty="0"/>
          </a:p>
        </p:txBody>
      </p:sp>
    </p:spTree>
    <p:extLst>
      <p:ext uri="{BB962C8B-B14F-4D97-AF65-F5344CB8AC3E}">
        <p14:creationId xmlns:p14="http://schemas.microsoft.com/office/powerpoint/2010/main" val="792750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CCA-CC1A-4434-865C-E958F86628B7}"/>
              </a:ext>
            </a:extLst>
          </p:cNvPr>
          <p:cNvSpPr>
            <a:spLocks noGrp="1"/>
          </p:cNvSpPr>
          <p:nvPr>
            <p:ph type="title"/>
          </p:nvPr>
        </p:nvSpPr>
        <p:spPr/>
        <p:txBody>
          <a:bodyPr/>
          <a:lstStyle/>
          <a:p>
            <a:r>
              <a:rPr lang="en-US" dirty="0"/>
              <a:t>Adding a CSS Framework</a:t>
            </a:r>
          </a:p>
        </p:txBody>
      </p:sp>
      <p:sp>
        <p:nvSpPr>
          <p:cNvPr id="3" name="Text Placeholder 2">
            <a:extLst>
              <a:ext uri="{FF2B5EF4-FFF2-40B4-BE49-F238E27FC236}">
                <a16:creationId xmlns:a16="http://schemas.microsoft.com/office/drawing/2014/main" id="{661E96D5-1F1E-4449-9090-FF6CF610EF3A}"/>
              </a:ext>
            </a:extLst>
          </p:cNvPr>
          <p:cNvSpPr>
            <a:spLocks noGrp="1"/>
          </p:cNvSpPr>
          <p:nvPr>
            <p:ph type="body" idx="1"/>
          </p:nvPr>
        </p:nvSpPr>
        <p:spPr/>
        <p:txBody>
          <a:bodyPr/>
          <a:lstStyle/>
          <a:p>
            <a:pPr marL="114300" indent="0">
              <a:buNone/>
            </a:pPr>
            <a:r>
              <a:rPr lang="en-US" dirty="0">
                <a:solidFill>
                  <a:schemeClr val="bg2">
                    <a:lumMod val="75000"/>
                  </a:schemeClr>
                </a:solidFill>
              </a:rPr>
              <a:t>A CSS framework allows us to easily create standards compliant web pages using the Cascading Style Sheets language</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There are a number of frameworks available. We will be using a framework first developed by Twitter in Mid 2010 called Bootstrap.</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To add bootstrap to a project we first need to add the bootstrap node module to our application.  In a terminal window navigate to the directory of your application e.g. my-app. </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type: </a:t>
            </a:r>
            <a:r>
              <a:rPr lang="en-US" b="1" dirty="0" err="1">
                <a:solidFill>
                  <a:schemeClr val="bg2">
                    <a:lumMod val="75000"/>
                  </a:schemeClr>
                </a:solidFill>
              </a:rPr>
              <a:t>npm</a:t>
            </a:r>
            <a:r>
              <a:rPr lang="en-US" b="1" dirty="0">
                <a:solidFill>
                  <a:schemeClr val="bg2">
                    <a:lumMod val="75000"/>
                  </a:schemeClr>
                </a:solidFill>
              </a:rPr>
              <a:t> install bootstrap –save</a:t>
            </a:r>
          </a:p>
          <a:p>
            <a:pPr marL="114300" indent="0">
              <a:lnSpc>
                <a:spcPct val="114999"/>
              </a:lnSpc>
              <a:buNone/>
            </a:pPr>
            <a:endParaRPr lang="en-US" dirty="0">
              <a:solidFill>
                <a:schemeClr val="bg2">
                  <a:lumMod val="75000"/>
                </a:schemeClr>
              </a:solidFill>
            </a:endParaRPr>
          </a:p>
          <a:p>
            <a:pPr marL="114300" indent="0">
              <a:lnSpc>
                <a:spcPct val="114999"/>
              </a:lnSpc>
              <a:buNone/>
            </a:pPr>
            <a:endParaRPr lang="en-US" dirty="0">
              <a:solidFill>
                <a:schemeClr val="bg2">
                  <a:lumMod val="75000"/>
                </a:schemeClr>
              </a:solidFill>
            </a:endParaRPr>
          </a:p>
          <a:p>
            <a:pPr marL="114300" indent="0">
              <a:lnSpc>
                <a:spcPct val="114999"/>
              </a:lnSpc>
              <a:buNone/>
            </a:pPr>
            <a:endParaRPr lang="en-US" dirty="0"/>
          </a:p>
        </p:txBody>
      </p:sp>
    </p:spTree>
    <p:extLst>
      <p:ext uri="{BB962C8B-B14F-4D97-AF65-F5344CB8AC3E}">
        <p14:creationId xmlns:p14="http://schemas.microsoft.com/office/powerpoint/2010/main" val="1885158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CCA-CC1A-4434-865C-E958F86628B7}"/>
              </a:ext>
            </a:extLst>
          </p:cNvPr>
          <p:cNvSpPr>
            <a:spLocks noGrp="1"/>
          </p:cNvSpPr>
          <p:nvPr>
            <p:ph type="title"/>
          </p:nvPr>
        </p:nvSpPr>
        <p:spPr/>
        <p:txBody>
          <a:bodyPr/>
          <a:lstStyle/>
          <a:p>
            <a:r>
              <a:rPr lang="en-US" dirty="0"/>
              <a:t>Adding a CSS Framework - Bootstrap</a:t>
            </a:r>
          </a:p>
        </p:txBody>
      </p:sp>
      <p:sp>
        <p:nvSpPr>
          <p:cNvPr id="3" name="Text Placeholder 2">
            <a:extLst>
              <a:ext uri="{FF2B5EF4-FFF2-40B4-BE49-F238E27FC236}">
                <a16:creationId xmlns:a16="http://schemas.microsoft.com/office/drawing/2014/main" id="{661E96D5-1F1E-4449-9090-FF6CF610EF3A}"/>
              </a:ext>
            </a:extLst>
          </p:cNvPr>
          <p:cNvSpPr>
            <a:spLocks noGrp="1"/>
          </p:cNvSpPr>
          <p:nvPr>
            <p:ph type="body" idx="1"/>
          </p:nvPr>
        </p:nvSpPr>
        <p:spPr>
          <a:xfrm>
            <a:off x="423351" y="870104"/>
            <a:ext cx="8222100" cy="3712800"/>
          </a:xfrm>
        </p:spPr>
        <p:txBody>
          <a:bodyPr/>
          <a:lstStyle/>
          <a:p>
            <a:pPr marL="114300" indent="0">
              <a:lnSpc>
                <a:spcPct val="114999"/>
              </a:lnSpc>
              <a:buNone/>
            </a:pPr>
            <a:r>
              <a:rPr lang="en-US" dirty="0">
                <a:solidFill>
                  <a:schemeClr val="bg2">
                    <a:lumMod val="75000"/>
                  </a:schemeClr>
                </a:solidFill>
              </a:rPr>
              <a:t>The bootstrap module will be downloaded and a entry will be added to the </a:t>
            </a:r>
            <a:r>
              <a:rPr lang="en-US" dirty="0" err="1">
                <a:solidFill>
                  <a:schemeClr val="bg2">
                    <a:lumMod val="75000"/>
                  </a:schemeClr>
                </a:solidFill>
              </a:rPr>
              <a:t>package.json</a:t>
            </a:r>
            <a:r>
              <a:rPr lang="en-US" dirty="0">
                <a:solidFill>
                  <a:schemeClr val="bg2">
                    <a:lumMod val="75000"/>
                  </a:schemeClr>
                </a:solidFill>
              </a:rPr>
              <a:t> file so that it knows that our app depends on bootstrap.</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We now have to update the </a:t>
            </a:r>
            <a:r>
              <a:rPr lang="en-US" dirty="0" err="1">
                <a:solidFill>
                  <a:schemeClr val="bg2">
                    <a:lumMod val="75000"/>
                  </a:schemeClr>
                </a:solidFill>
              </a:rPr>
              <a:t>angular.json</a:t>
            </a:r>
            <a:r>
              <a:rPr lang="en-US" dirty="0">
                <a:solidFill>
                  <a:schemeClr val="bg2">
                    <a:lumMod val="75000"/>
                  </a:schemeClr>
                </a:solidFill>
              </a:rPr>
              <a:t> file. This file hold configuration information about the application.</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Update the "styles" array in the json file and add the bootstrap </a:t>
            </a:r>
            <a:r>
              <a:rPr lang="en-US" dirty="0" err="1">
                <a:solidFill>
                  <a:schemeClr val="bg2">
                    <a:lumMod val="75000"/>
                  </a:schemeClr>
                </a:solidFill>
              </a:rPr>
              <a:t>css</a:t>
            </a:r>
            <a:r>
              <a:rPr lang="en-US" dirty="0">
                <a:solidFill>
                  <a:schemeClr val="bg2">
                    <a:lumMod val="75000"/>
                  </a:schemeClr>
                </a:solidFill>
              </a:rPr>
              <a:t> file.</a:t>
            </a:r>
          </a:p>
          <a:p>
            <a:pPr marL="114300" indent="0">
              <a:lnSpc>
                <a:spcPct val="114999"/>
              </a:lnSpc>
              <a:buNone/>
            </a:pPr>
            <a:endParaRPr lang="en-US" dirty="0">
              <a:solidFill>
                <a:schemeClr val="bg2">
                  <a:lumMod val="75000"/>
                </a:schemeClr>
              </a:solidFill>
            </a:endParaRPr>
          </a:p>
          <a:p>
            <a:pPr marL="114300" indent="0">
              <a:lnSpc>
                <a:spcPct val="114999"/>
              </a:lnSpc>
              <a:buNone/>
            </a:pPr>
            <a:r>
              <a:rPr lang="en-US" dirty="0">
                <a:solidFill>
                  <a:schemeClr val="bg2">
                    <a:lumMod val="75000"/>
                  </a:schemeClr>
                </a:solidFill>
              </a:rPr>
              <a:t>e.g. </a:t>
            </a:r>
            <a:r>
              <a:rPr lang="en-US" dirty="0">
                <a:solidFill>
                  <a:schemeClr val="bg2">
                    <a:lumMod val="75000"/>
                  </a:schemeClr>
                </a:solidFill>
                <a:latin typeface="Consolas"/>
              </a:rPr>
              <a:t>"styles": [</a:t>
            </a:r>
            <a:endParaRPr lang="en-US">
              <a:solidFill>
                <a:schemeClr val="bg2">
                  <a:lumMod val="75000"/>
                </a:schemeClr>
              </a:solidFill>
              <a:latin typeface="Consolas"/>
            </a:endParaRPr>
          </a:p>
          <a:p>
            <a:pPr>
              <a:lnSpc>
                <a:spcPct val="114999"/>
              </a:lnSpc>
              <a:buNone/>
            </a:pPr>
            <a:r>
              <a:rPr lang="en-US" dirty="0">
                <a:solidFill>
                  <a:schemeClr val="bg2">
                    <a:lumMod val="75000"/>
                  </a:schemeClr>
                </a:solidFill>
                <a:latin typeface="Consolas"/>
              </a:rPr>
              <a:t>          "</a:t>
            </a:r>
            <a:r>
              <a:rPr lang="en-US" dirty="0" err="1">
                <a:solidFill>
                  <a:schemeClr val="bg2">
                    <a:lumMod val="75000"/>
                  </a:schemeClr>
                </a:solidFill>
                <a:latin typeface="Consolas"/>
              </a:rPr>
              <a:t>node_modules</a:t>
            </a:r>
            <a:r>
              <a:rPr lang="en-US" dirty="0">
                <a:solidFill>
                  <a:schemeClr val="bg2">
                    <a:lumMod val="75000"/>
                  </a:schemeClr>
                </a:solidFill>
                <a:latin typeface="Consolas"/>
              </a:rPr>
              <a:t>/bootstrap/</a:t>
            </a:r>
            <a:r>
              <a:rPr lang="en-US" dirty="0" err="1">
                <a:solidFill>
                  <a:schemeClr val="bg2">
                    <a:lumMod val="75000"/>
                  </a:schemeClr>
                </a:solidFill>
                <a:latin typeface="Consolas"/>
              </a:rPr>
              <a:t>dist</a:t>
            </a:r>
            <a:r>
              <a:rPr lang="en-US" dirty="0">
                <a:solidFill>
                  <a:schemeClr val="bg2">
                    <a:lumMod val="75000"/>
                  </a:schemeClr>
                </a:solidFill>
                <a:latin typeface="Consolas"/>
              </a:rPr>
              <a:t>/</a:t>
            </a:r>
            <a:r>
              <a:rPr lang="en-US" dirty="0" err="1">
                <a:solidFill>
                  <a:schemeClr val="bg2">
                    <a:lumMod val="75000"/>
                  </a:schemeClr>
                </a:solidFill>
                <a:latin typeface="Consolas"/>
              </a:rPr>
              <a:t>css</a:t>
            </a:r>
            <a:r>
              <a:rPr lang="en-US" dirty="0">
                <a:solidFill>
                  <a:schemeClr val="bg2">
                    <a:lumMod val="75000"/>
                  </a:schemeClr>
                </a:solidFill>
                <a:latin typeface="Consolas"/>
              </a:rPr>
              <a:t>/bootstrap.min.css",</a:t>
            </a:r>
          </a:p>
          <a:p>
            <a:pPr>
              <a:lnSpc>
                <a:spcPct val="114999"/>
              </a:lnSpc>
              <a:buNone/>
            </a:pPr>
            <a:r>
              <a:rPr lang="en-US" dirty="0">
                <a:solidFill>
                  <a:schemeClr val="bg2">
                    <a:lumMod val="75000"/>
                  </a:schemeClr>
                </a:solidFill>
                <a:latin typeface="Consolas"/>
              </a:rPr>
              <a:t>          "</a:t>
            </a:r>
            <a:r>
              <a:rPr lang="en-US" dirty="0" err="1">
                <a:solidFill>
                  <a:schemeClr val="bg2">
                    <a:lumMod val="75000"/>
                  </a:schemeClr>
                </a:solidFill>
                <a:latin typeface="Consolas"/>
              </a:rPr>
              <a:t>src</a:t>
            </a:r>
            <a:r>
              <a:rPr lang="en-US" dirty="0">
                <a:solidFill>
                  <a:schemeClr val="bg2">
                    <a:lumMod val="75000"/>
                  </a:schemeClr>
                </a:solidFill>
                <a:latin typeface="Consolas"/>
              </a:rPr>
              <a:t>/styles.css"</a:t>
            </a:r>
          </a:p>
          <a:p>
            <a:pPr>
              <a:lnSpc>
                <a:spcPct val="114999"/>
              </a:lnSpc>
              <a:buNone/>
            </a:pPr>
            <a:r>
              <a:rPr lang="en-US" dirty="0">
                <a:solidFill>
                  <a:schemeClr val="bg2">
                    <a:lumMod val="75000"/>
                  </a:schemeClr>
                </a:solidFill>
                <a:latin typeface="Consolas"/>
              </a:rPr>
              <a:t>        ]</a:t>
            </a:r>
          </a:p>
          <a:p>
            <a:pPr marL="114300" indent="0">
              <a:lnSpc>
                <a:spcPct val="114999"/>
              </a:lnSpc>
              <a:buNone/>
            </a:pPr>
            <a:r>
              <a:rPr lang="en-US" dirty="0">
                <a:solidFill>
                  <a:schemeClr val="bg2">
                    <a:lumMod val="75000"/>
                  </a:schemeClr>
                </a:solidFill>
              </a:rPr>
              <a:t>You can now use bootstrap class's in your application</a:t>
            </a:r>
          </a:p>
          <a:p>
            <a:pPr marL="114300" indent="0">
              <a:lnSpc>
                <a:spcPct val="114999"/>
              </a:lnSpc>
              <a:buNone/>
            </a:pPr>
            <a:endParaRPr lang="en-US" dirty="0">
              <a:solidFill>
                <a:srgbClr val="313131"/>
              </a:solidFill>
            </a:endParaRPr>
          </a:p>
          <a:p>
            <a:pPr marL="114300" indent="0">
              <a:lnSpc>
                <a:spcPct val="114999"/>
              </a:lnSpc>
              <a:buNone/>
            </a:pPr>
            <a:endParaRPr lang="en-US" dirty="0">
              <a:solidFill>
                <a:srgbClr val="313131"/>
              </a:solidFill>
            </a:endParaRPr>
          </a:p>
          <a:p>
            <a:pPr marL="114300" indent="0">
              <a:lnSpc>
                <a:spcPct val="114999"/>
              </a:lnSpc>
              <a:buNone/>
            </a:pPr>
            <a:endParaRPr lang="en-US" dirty="0">
              <a:solidFill>
                <a:srgbClr val="313131"/>
              </a:solidFill>
            </a:endParaRPr>
          </a:p>
          <a:p>
            <a:pPr marL="114300" indent="0">
              <a:lnSpc>
                <a:spcPct val="114999"/>
              </a:lnSpc>
              <a:buNone/>
            </a:pPr>
            <a:endParaRPr lang="en-US" dirty="0"/>
          </a:p>
        </p:txBody>
      </p:sp>
    </p:spTree>
    <p:extLst>
      <p:ext uri="{BB962C8B-B14F-4D97-AF65-F5344CB8AC3E}">
        <p14:creationId xmlns:p14="http://schemas.microsoft.com/office/powerpoint/2010/main" val="324554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BB1F-54FD-42AC-B8B7-83FF640A37BA}"/>
              </a:ext>
            </a:extLst>
          </p:cNvPr>
          <p:cNvSpPr>
            <a:spLocks noGrp="1"/>
          </p:cNvSpPr>
          <p:nvPr>
            <p:ph type="title"/>
          </p:nvPr>
        </p:nvSpPr>
        <p:spPr/>
        <p:txBody>
          <a:bodyPr/>
          <a:lstStyle/>
          <a:p>
            <a:r>
              <a:rPr lang="en-AU" dirty="0"/>
              <a:t>Summary</a:t>
            </a:r>
          </a:p>
        </p:txBody>
      </p:sp>
      <p:sp>
        <p:nvSpPr>
          <p:cNvPr id="3" name="Text Placeholder 2">
            <a:extLst>
              <a:ext uri="{FF2B5EF4-FFF2-40B4-BE49-F238E27FC236}">
                <a16:creationId xmlns:a16="http://schemas.microsoft.com/office/drawing/2014/main" id="{883AC237-6F80-40DC-93B3-2704A2C32B31}"/>
              </a:ext>
            </a:extLst>
          </p:cNvPr>
          <p:cNvSpPr>
            <a:spLocks noGrp="1"/>
          </p:cNvSpPr>
          <p:nvPr>
            <p:ph type="body" idx="1"/>
          </p:nvPr>
        </p:nvSpPr>
        <p:spPr/>
        <p:txBody>
          <a:bodyPr/>
          <a:lstStyle/>
          <a:p>
            <a:pPr marL="114300" indent="0">
              <a:buNone/>
            </a:pPr>
            <a:r>
              <a:rPr lang="en-AU" dirty="0">
                <a:solidFill>
                  <a:schemeClr val="bg2">
                    <a:lumMod val="75000"/>
                  </a:schemeClr>
                </a:solidFill>
              </a:rPr>
              <a:t>Angular is a large framework, don’t be worried if you feel overwhelmed</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We haven’t explained some of the new syntax, however it isn’t necessary to</a:t>
            </a:r>
          </a:p>
          <a:p>
            <a:pPr marL="114300" indent="0">
              <a:buNone/>
            </a:pPr>
            <a:r>
              <a:rPr lang="en-AU" dirty="0">
                <a:solidFill>
                  <a:schemeClr val="bg2">
                    <a:lumMod val="75000"/>
                  </a:schemeClr>
                </a:solidFill>
              </a:rPr>
              <a:t>get started to build projects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In this week’s lab you will follow a tutorial to build an Angular web page</a:t>
            </a:r>
          </a:p>
          <a:p>
            <a:pPr marL="114300" indent="0">
              <a:buNone/>
            </a:pPr>
            <a:endParaRPr lang="en-AU" dirty="0"/>
          </a:p>
          <a:p>
            <a:pPr marL="114300" indent="0">
              <a:buNone/>
            </a:pPr>
            <a:endParaRPr lang="en-AU" dirty="0"/>
          </a:p>
        </p:txBody>
      </p:sp>
    </p:spTree>
    <p:extLst>
      <p:ext uri="{BB962C8B-B14F-4D97-AF65-F5344CB8AC3E}">
        <p14:creationId xmlns:p14="http://schemas.microsoft.com/office/powerpoint/2010/main" val="414191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dirty="0"/>
              <a:t>What is Angular</a:t>
            </a:r>
            <a:endParaRPr dirty="0"/>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r>
              <a:rPr lang="en-AU" dirty="0">
                <a:solidFill>
                  <a:schemeClr val="bg2">
                    <a:lumMod val="75000"/>
                  </a:schemeClr>
                </a:solidFill>
              </a:rPr>
              <a:t>Angular being a front end framework </a:t>
            </a:r>
            <a:r>
              <a:rPr lang="en-AU" b="1" dirty="0">
                <a:solidFill>
                  <a:schemeClr val="bg2">
                    <a:lumMod val="75000"/>
                  </a:schemeClr>
                </a:solidFill>
              </a:rPr>
              <a:t>does not</a:t>
            </a:r>
            <a:r>
              <a:rPr lang="en-AU" dirty="0">
                <a:solidFill>
                  <a:schemeClr val="bg2">
                    <a:lumMod val="75000"/>
                  </a:schemeClr>
                </a:solidFill>
              </a:rPr>
              <a:t> run on a server however it can communicate with servers to access data.</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Angular apps compile to </a:t>
            </a:r>
            <a:r>
              <a:rPr lang="en-AU" dirty="0" err="1">
                <a:solidFill>
                  <a:schemeClr val="bg2">
                    <a:lumMod val="75000"/>
                  </a:schemeClr>
                </a:solidFill>
              </a:rPr>
              <a:t>javascript</a:t>
            </a:r>
            <a:r>
              <a:rPr lang="en-AU" dirty="0">
                <a:solidFill>
                  <a:schemeClr val="bg2">
                    <a:lumMod val="75000"/>
                  </a:schemeClr>
                </a:solidFill>
              </a:rPr>
              <a:t> files which are loaded into the browser and run locally as a single paged website. The index.html page is the single parent html document used to display an angular application. There is no navigating to another HTML only changing what DOM elements exist on the current page.</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Angular is designed to provide a better structure to larger </a:t>
            </a:r>
            <a:r>
              <a:rPr lang="en-AU" dirty="0" err="1">
                <a:solidFill>
                  <a:schemeClr val="bg2">
                    <a:lumMod val="75000"/>
                  </a:schemeClr>
                </a:solidFill>
              </a:rPr>
              <a:t>Javascript</a:t>
            </a:r>
            <a:r>
              <a:rPr lang="en-AU" dirty="0">
                <a:solidFill>
                  <a:schemeClr val="bg2">
                    <a:lumMod val="75000"/>
                  </a:schemeClr>
                </a:solidFill>
              </a:rPr>
              <a:t> projects.</a:t>
            </a: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2545967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BB1F-54FD-42AC-B8B7-83FF640A37BA}"/>
              </a:ext>
            </a:extLst>
          </p:cNvPr>
          <p:cNvSpPr>
            <a:spLocks noGrp="1"/>
          </p:cNvSpPr>
          <p:nvPr>
            <p:ph type="title"/>
          </p:nvPr>
        </p:nvSpPr>
        <p:spPr/>
        <p:txBody>
          <a:bodyPr/>
          <a:lstStyle/>
          <a:p>
            <a:r>
              <a:rPr lang="en-AU" dirty="0"/>
              <a:t>Command Summary</a:t>
            </a:r>
          </a:p>
        </p:txBody>
      </p:sp>
      <p:sp>
        <p:nvSpPr>
          <p:cNvPr id="3" name="Text Placeholder 2">
            <a:extLst>
              <a:ext uri="{FF2B5EF4-FFF2-40B4-BE49-F238E27FC236}">
                <a16:creationId xmlns:a16="http://schemas.microsoft.com/office/drawing/2014/main" id="{883AC237-6F80-40DC-93B3-2704A2C32B31}"/>
              </a:ext>
            </a:extLst>
          </p:cNvPr>
          <p:cNvSpPr>
            <a:spLocks noGrp="1"/>
          </p:cNvSpPr>
          <p:nvPr>
            <p:ph type="body" idx="1"/>
          </p:nvPr>
        </p:nvSpPr>
        <p:spPr>
          <a:xfrm>
            <a:off x="460950" y="982900"/>
            <a:ext cx="3137383" cy="1074500"/>
          </a:xfrm>
        </p:spPr>
        <p:txBody>
          <a:bodyPr/>
          <a:lstStyle/>
          <a:p>
            <a:pPr marL="114300" indent="0">
              <a:buNone/>
            </a:pPr>
            <a:r>
              <a:rPr lang="en-AU" b="1" dirty="0">
                <a:solidFill>
                  <a:schemeClr val="bg2">
                    <a:lumMod val="75000"/>
                  </a:schemeClr>
                </a:solidFill>
              </a:rPr>
              <a:t>Install Angular CLI</a:t>
            </a:r>
          </a:p>
          <a:p>
            <a:pPr marL="114300" indent="0">
              <a:buNone/>
            </a:pPr>
            <a:r>
              <a:rPr lang="en-AU" dirty="0" err="1">
                <a:solidFill>
                  <a:schemeClr val="bg2">
                    <a:lumMod val="75000"/>
                  </a:schemeClr>
                </a:solidFill>
              </a:rPr>
              <a:t>npm</a:t>
            </a:r>
            <a:r>
              <a:rPr lang="en-AU" dirty="0">
                <a:solidFill>
                  <a:schemeClr val="bg2">
                    <a:lumMod val="75000"/>
                  </a:schemeClr>
                </a:solidFill>
              </a:rPr>
              <a:t> install –g @angular/cli</a:t>
            </a:r>
          </a:p>
          <a:p>
            <a:pPr marL="114300" indent="0">
              <a:buNone/>
            </a:pPr>
            <a:endParaRPr lang="en-AU" dirty="0"/>
          </a:p>
          <a:p>
            <a:pPr marL="114300" indent="0">
              <a:buNone/>
            </a:pPr>
            <a:endParaRPr lang="en-AU" dirty="0"/>
          </a:p>
        </p:txBody>
      </p:sp>
      <p:sp>
        <p:nvSpPr>
          <p:cNvPr id="4" name="Text Placeholder 2">
            <a:extLst>
              <a:ext uri="{FF2B5EF4-FFF2-40B4-BE49-F238E27FC236}">
                <a16:creationId xmlns:a16="http://schemas.microsoft.com/office/drawing/2014/main" id="{56B0F071-3B42-481A-9973-E267DDAEEB58}"/>
              </a:ext>
            </a:extLst>
          </p:cNvPr>
          <p:cNvSpPr txBox="1">
            <a:spLocks/>
          </p:cNvSpPr>
          <p:nvPr/>
        </p:nvSpPr>
        <p:spPr>
          <a:xfrm>
            <a:off x="460949" y="2003901"/>
            <a:ext cx="3137383" cy="1074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n-AU" b="1" dirty="0">
                <a:solidFill>
                  <a:schemeClr val="bg2">
                    <a:lumMod val="75000"/>
                  </a:schemeClr>
                </a:solidFill>
              </a:rPr>
              <a:t>Create New App</a:t>
            </a:r>
          </a:p>
          <a:p>
            <a:pPr marL="114300" indent="0">
              <a:buFont typeface="Roboto"/>
              <a:buNone/>
            </a:pPr>
            <a:r>
              <a:rPr lang="en-AU" dirty="0">
                <a:solidFill>
                  <a:schemeClr val="bg2">
                    <a:lumMod val="75000"/>
                  </a:schemeClr>
                </a:solidFill>
              </a:rPr>
              <a:t>ng new my-app </a:t>
            </a:r>
          </a:p>
          <a:p>
            <a:pPr marL="114300" indent="0">
              <a:buFont typeface="Roboto"/>
              <a:buNone/>
            </a:pPr>
            <a:endParaRPr lang="en-AU" dirty="0"/>
          </a:p>
          <a:p>
            <a:pPr marL="114300" indent="0">
              <a:buFont typeface="Roboto"/>
              <a:buNone/>
            </a:pPr>
            <a:endParaRPr lang="en-AU" dirty="0"/>
          </a:p>
        </p:txBody>
      </p:sp>
      <p:sp>
        <p:nvSpPr>
          <p:cNvPr id="5" name="Text Placeholder 2">
            <a:extLst>
              <a:ext uri="{FF2B5EF4-FFF2-40B4-BE49-F238E27FC236}">
                <a16:creationId xmlns:a16="http://schemas.microsoft.com/office/drawing/2014/main" id="{2AFDF185-4807-4CCB-879E-3505465F09E4}"/>
              </a:ext>
            </a:extLst>
          </p:cNvPr>
          <p:cNvSpPr txBox="1">
            <a:spLocks/>
          </p:cNvSpPr>
          <p:nvPr/>
        </p:nvSpPr>
        <p:spPr>
          <a:xfrm>
            <a:off x="460948" y="3022203"/>
            <a:ext cx="3137383" cy="1074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n-AU" b="1" dirty="0">
                <a:solidFill>
                  <a:schemeClr val="bg2">
                    <a:lumMod val="75000"/>
                  </a:schemeClr>
                </a:solidFill>
              </a:rPr>
              <a:t>Build New App</a:t>
            </a:r>
          </a:p>
          <a:p>
            <a:pPr marL="114300" indent="0">
              <a:buFont typeface="Roboto"/>
              <a:buNone/>
            </a:pPr>
            <a:r>
              <a:rPr lang="en-AU" dirty="0">
                <a:solidFill>
                  <a:schemeClr val="bg2">
                    <a:lumMod val="75000"/>
                  </a:schemeClr>
                </a:solidFill>
              </a:rPr>
              <a:t>ng build</a:t>
            </a:r>
          </a:p>
          <a:p>
            <a:pPr marL="114300" indent="0">
              <a:buFont typeface="Roboto"/>
              <a:buNone/>
            </a:pPr>
            <a:endParaRPr lang="en-AU" dirty="0"/>
          </a:p>
          <a:p>
            <a:pPr marL="114300" indent="0">
              <a:buFont typeface="Roboto"/>
              <a:buNone/>
            </a:pPr>
            <a:endParaRPr lang="en-AU" dirty="0"/>
          </a:p>
        </p:txBody>
      </p:sp>
      <p:sp>
        <p:nvSpPr>
          <p:cNvPr id="6" name="Text Placeholder 2">
            <a:extLst>
              <a:ext uri="{FF2B5EF4-FFF2-40B4-BE49-F238E27FC236}">
                <a16:creationId xmlns:a16="http://schemas.microsoft.com/office/drawing/2014/main" id="{9DCD1AE5-D5E3-4C82-A722-186C660CE19C}"/>
              </a:ext>
            </a:extLst>
          </p:cNvPr>
          <p:cNvSpPr txBox="1">
            <a:spLocks/>
          </p:cNvSpPr>
          <p:nvPr/>
        </p:nvSpPr>
        <p:spPr>
          <a:xfrm>
            <a:off x="5143014" y="982900"/>
            <a:ext cx="3137383" cy="1074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4300" indent="0">
              <a:buFont typeface="Roboto"/>
              <a:buNone/>
            </a:pPr>
            <a:r>
              <a:rPr lang="en-AU" b="1" dirty="0">
                <a:solidFill>
                  <a:schemeClr val="bg2">
                    <a:lumMod val="75000"/>
                  </a:schemeClr>
                </a:solidFill>
              </a:rPr>
              <a:t>Serve New App</a:t>
            </a:r>
          </a:p>
          <a:p>
            <a:pPr marL="114300" indent="0">
              <a:buFont typeface="Roboto"/>
              <a:buNone/>
            </a:pPr>
            <a:r>
              <a:rPr lang="en-AU">
                <a:solidFill>
                  <a:schemeClr val="bg2">
                    <a:lumMod val="75000"/>
                  </a:schemeClr>
                </a:solidFill>
              </a:rPr>
              <a:t>ng serve --open</a:t>
            </a:r>
            <a:endParaRPr lang="en-AU" dirty="0">
              <a:solidFill>
                <a:schemeClr val="bg2">
                  <a:lumMod val="75000"/>
                </a:schemeClr>
              </a:solidFill>
            </a:endParaRPr>
          </a:p>
          <a:p>
            <a:pPr marL="114300" indent="0">
              <a:buFont typeface="Roboto"/>
              <a:buNone/>
            </a:pPr>
            <a:endParaRPr lang="en-AU" dirty="0"/>
          </a:p>
          <a:p>
            <a:pPr marL="114300" indent="0">
              <a:buFont typeface="Roboto"/>
              <a:buNone/>
            </a:pPr>
            <a:endParaRPr lang="en-AU" dirty="0"/>
          </a:p>
        </p:txBody>
      </p:sp>
    </p:spTree>
    <p:extLst>
      <p:ext uri="{BB962C8B-B14F-4D97-AF65-F5344CB8AC3E}">
        <p14:creationId xmlns:p14="http://schemas.microsoft.com/office/powerpoint/2010/main" val="533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C550-CC7B-4338-B8A5-40D90D555D1C}"/>
              </a:ext>
            </a:extLst>
          </p:cNvPr>
          <p:cNvSpPr>
            <a:spLocks noGrp="1"/>
          </p:cNvSpPr>
          <p:nvPr>
            <p:ph type="title"/>
          </p:nvPr>
        </p:nvSpPr>
        <p:spPr/>
        <p:txBody>
          <a:bodyPr/>
          <a:lstStyle/>
          <a:p>
            <a:r>
              <a:rPr lang="en-AU" dirty="0"/>
              <a:t>Angular Concepts</a:t>
            </a:r>
          </a:p>
        </p:txBody>
      </p:sp>
      <p:sp>
        <p:nvSpPr>
          <p:cNvPr id="3" name="Text Placeholder 2">
            <a:extLst>
              <a:ext uri="{FF2B5EF4-FFF2-40B4-BE49-F238E27FC236}">
                <a16:creationId xmlns:a16="http://schemas.microsoft.com/office/drawing/2014/main" id="{60AB211C-3A93-4F82-8A27-9052ED7CD79A}"/>
              </a:ext>
            </a:extLst>
          </p:cNvPr>
          <p:cNvSpPr>
            <a:spLocks noGrp="1"/>
          </p:cNvSpPr>
          <p:nvPr>
            <p:ph type="body" idx="1"/>
          </p:nvPr>
        </p:nvSpPr>
        <p:spPr/>
        <p:txBody>
          <a:bodyPr/>
          <a:lstStyle/>
          <a:p>
            <a:pPr marL="114300" indent="0">
              <a:buNone/>
            </a:pPr>
            <a:r>
              <a:rPr lang="en-AU" dirty="0">
                <a:solidFill>
                  <a:schemeClr val="bg2">
                    <a:lumMod val="75000"/>
                  </a:schemeClr>
                </a:solidFill>
              </a:rPr>
              <a:t>Angular presents 6 main concepts to front-end development:</a:t>
            </a:r>
          </a:p>
          <a:p>
            <a:pPr lvl="1"/>
            <a:r>
              <a:rPr lang="en-AU" dirty="0">
                <a:solidFill>
                  <a:schemeClr val="bg2">
                    <a:lumMod val="75000"/>
                  </a:schemeClr>
                </a:solidFill>
              </a:rPr>
              <a:t>Modules</a:t>
            </a:r>
          </a:p>
          <a:p>
            <a:pPr lvl="1"/>
            <a:r>
              <a:rPr lang="en-AU" dirty="0">
                <a:solidFill>
                  <a:schemeClr val="bg2">
                    <a:lumMod val="75000"/>
                  </a:schemeClr>
                </a:solidFill>
              </a:rPr>
              <a:t>Components   </a:t>
            </a:r>
          </a:p>
          <a:p>
            <a:pPr lvl="1"/>
            <a:r>
              <a:rPr lang="en-AU" dirty="0">
                <a:solidFill>
                  <a:schemeClr val="bg2">
                    <a:lumMod val="75000"/>
                  </a:schemeClr>
                </a:solidFill>
              </a:rPr>
              <a:t>Templates</a:t>
            </a:r>
          </a:p>
          <a:p>
            <a:pPr lvl="1"/>
            <a:r>
              <a:rPr lang="en-AU" dirty="0">
                <a:solidFill>
                  <a:schemeClr val="bg2">
                    <a:lumMod val="75000"/>
                  </a:schemeClr>
                </a:solidFill>
              </a:rPr>
              <a:t>Data Binding</a:t>
            </a:r>
          </a:p>
          <a:p>
            <a:pPr lvl="1"/>
            <a:r>
              <a:rPr lang="en-AU" dirty="0">
                <a:solidFill>
                  <a:schemeClr val="bg2">
                    <a:lumMod val="75000"/>
                  </a:schemeClr>
                </a:solidFill>
              </a:rPr>
              <a:t>Services</a:t>
            </a:r>
          </a:p>
          <a:p>
            <a:pPr lvl="1"/>
            <a:r>
              <a:rPr lang="en-AU" dirty="0">
                <a:solidFill>
                  <a:schemeClr val="bg2">
                    <a:lumMod val="75000"/>
                  </a:schemeClr>
                </a:solidFill>
              </a:rPr>
              <a:t>Directives  </a:t>
            </a:r>
          </a:p>
          <a:p>
            <a:endParaRPr lang="en-AU" dirty="0"/>
          </a:p>
        </p:txBody>
      </p:sp>
    </p:spTree>
    <p:extLst>
      <p:ext uri="{BB962C8B-B14F-4D97-AF65-F5344CB8AC3E}">
        <p14:creationId xmlns:p14="http://schemas.microsoft.com/office/powerpoint/2010/main" val="426529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69FF-BFE1-41C0-81CF-64B06D64E58C}"/>
              </a:ext>
            </a:extLst>
          </p:cNvPr>
          <p:cNvSpPr>
            <a:spLocks noGrp="1"/>
          </p:cNvSpPr>
          <p:nvPr>
            <p:ph type="title"/>
          </p:nvPr>
        </p:nvSpPr>
        <p:spPr/>
        <p:txBody>
          <a:bodyPr/>
          <a:lstStyle/>
          <a:p>
            <a:r>
              <a:rPr lang="en-AU" dirty="0"/>
              <a:t>Modules</a:t>
            </a:r>
          </a:p>
        </p:txBody>
      </p:sp>
      <p:sp>
        <p:nvSpPr>
          <p:cNvPr id="3" name="Text Placeholder 2">
            <a:extLst>
              <a:ext uri="{FF2B5EF4-FFF2-40B4-BE49-F238E27FC236}">
                <a16:creationId xmlns:a16="http://schemas.microsoft.com/office/drawing/2014/main" id="{BFD11A96-114D-4A0F-A9CB-B0667D9A5680}"/>
              </a:ext>
            </a:extLst>
          </p:cNvPr>
          <p:cNvSpPr>
            <a:spLocks noGrp="1"/>
          </p:cNvSpPr>
          <p:nvPr>
            <p:ph type="body" idx="1"/>
          </p:nvPr>
        </p:nvSpPr>
        <p:spPr/>
        <p:txBody>
          <a:bodyPr/>
          <a:lstStyle/>
          <a:p>
            <a:pPr marL="114300" indent="0">
              <a:buNone/>
            </a:pPr>
            <a:endParaRPr lang="en-AU" b="1" dirty="0">
              <a:solidFill>
                <a:schemeClr val="bg2">
                  <a:lumMod val="75000"/>
                </a:schemeClr>
              </a:solidFill>
            </a:endParaRPr>
          </a:p>
          <a:p>
            <a:pPr marL="114300" indent="0">
              <a:buNone/>
            </a:pPr>
            <a:r>
              <a:rPr lang="en-AU" dirty="0">
                <a:solidFill>
                  <a:schemeClr val="bg2">
                    <a:lumMod val="75000"/>
                  </a:schemeClr>
                </a:solidFill>
              </a:rPr>
              <a:t>Angular apps are modular and use a modularity system called </a:t>
            </a:r>
            <a:r>
              <a:rPr lang="en-AU" b="1" dirty="0" err="1">
                <a:solidFill>
                  <a:schemeClr val="bg2">
                    <a:lumMod val="75000"/>
                  </a:schemeClr>
                </a:solidFill>
              </a:rPr>
              <a:t>NgModules</a:t>
            </a:r>
            <a:r>
              <a:rPr lang="en-AU" dirty="0">
                <a:solidFill>
                  <a:schemeClr val="bg2">
                    <a:lumMod val="75000"/>
                  </a:schemeClr>
                </a:solidFill>
              </a:rPr>
              <a:t>.</a:t>
            </a:r>
          </a:p>
          <a:p>
            <a:pPr marL="114300" indent="0">
              <a:buNone/>
            </a:pPr>
            <a:endParaRPr lang="en-AU" dirty="0">
              <a:solidFill>
                <a:schemeClr val="bg2">
                  <a:lumMod val="75000"/>
                </a:schemeClr>
              </a:solidFill>
            </a:endParaRPr>
          </a:p>
          <a:p>
            <a:pPr marL="114300" indent="0">
              <a:buNone/>
            </a:pPr>
            <a:r>
              <a:rPr lang="en-AU" dirty="0" err="1">
                <a:solidFill>
                  <a:schemeClr val="bg2">
                    <a:lumMod val="75000"/>
                  </a:schemeClr>
                </a:solidFill>
              </a:rPr>
              <a:t>NgModules</a:t>
            </a:r>
            <a:r>
              <a:rPr lang="en-AU" dirty="0">
                <a:solidFill>
                  <a:schemeClr val="bg2">
                    <a:lumMod val="75000"/>
                  </a:schemeClr>
                </a:solidFill>
              </a:rPr>
              <a:t> are containers that group together blocks of functionality that belong together. This can include components, directives, services etc.</a:t>
            </a:r>
          </a:p>
          <a:p>
            <a:pPr marL="114300" indent="0">
              <a:buNone/>
            </a:pPr>
            <a:endParaRPr lang="en-AU" dirty="0">
              <a:solidFill>
                <a:schemeClr val="bg2">
                  <a:lumMod val="75000"/>
                </a:schemeClr>
              </a:solidFill>
            </a:endParaRPr>
          </a:p>
          <a:p>
            <a:pPr marL="114300" indent="0">
              <a:buNone/>
            </a:pPr>
            <a:r>
              <a:rPr lang="en-AU" dirty="0" err="1">
                <a:solidFill>
                  <a:schemeClr val="bg2">
                    <a:lumMod val="75000"/>
                  </a:schemeClr>
                </a:solidFill>
              </a:rPr>
              <a:t>NgModules</a:t>
            </a:r>
            <a:r>
              <a:rPr lang="en-AU" dirty="0">
                <a:solidFill>
                  <a:schemeClr val="bg2">
                    <a:lumMod val="75000"/>
                  </a:schemeClr>
                </a:solidFill>
              </a:rPr>
              <a:t> can import functionality that is exported from another </a:t>
            </a:r>
            <a:r>
              <a:rPr lang="en-AU" dirty="0" err="1">
                <a:solidFill>
                  <a:schemeClr val="bg2">
                    <a:lumMod val="75000"/>
                  </a:schemeClr>
                </a:solidFill>
              </a:rPr>
              <a:t>NgModule</a:t>
            </a:r>
            <a:r>
              <a:rPr lang="en-AU" dirty="0">
                <a:solidFill>
                  <a:schemeClr val="bg2">
                    <a:lumMod val="75000"/>
                  </a:schemeClr>
                </a:solidFill>
              </a:rPr>
              <a:t> and export functionality for use by other modules. (Think of </a:t>
            </a:r>
            <a:r>
              <a:rPr lang="en-AU" dirty="0" err="1">
                <a:solidFill>
                  <a:schemeClr val="bg2">
                    <a:lumMod val="75000"/>
                  </a:schemeClr>
                </a:solidFill>
              </a:rPr>
              <a:t>module.exports</a:t>
            </a:r>
            <a:r>
              <a:rPr lang="en-AU" dirty="0">
                <a:solidFill>
                  <a:schemeClr val="bg2">
                    <a:lumMod val="75000"/>
                  </a:schemeClr>
                </a:solidFill>
              </a:rPr>
              <a:t> and require used by </a:t>
            </a:r>
            <a:r>
              <a:rPr lang="en-AU" dirty="0" err="1">
                <a:solidFill>
                  <a:schemeClr val="bg2">
                    <a:lumMod val="75000"/>
                  </a:schemeClr>
                </a:solidFill>
              </a:rPr>
              <a:t>javascript</a:t>
            </a:r>
            <a:r>
              <a:rPr lang="en-AU" dirty="0">
                <a:solidFill>
                  <a:schemeClr val="bg2">
                    <a:lumMod val="75000"/>
                  </a:schemeClr>
                </a:solidFill>
              </a:rPr>
              <a:t> in </a:t>
            </a:r>
            <a:r>
              <a:rPr lang="en-AU" dirty="0" err="1">
                <a:solidFill>
                  <a:schemeClr val="bg2">
                    <a:lumMod val="75000"/>
                  </a:schemeClr>
                </a:solidFill>
              </a:rPr>
              <a:t>nodeJS</a:t>
            </a:r>
            <a:r>
              <a:rPr lang="en-AU" dirty="0">
                <a:solidFill>
                  <a:schemeClr val="bg2">
                    <a:lumMod val="75000"/>
                  </a:schemeClr>
                </a:solidFill>
              </a:rPr>
              <a:t>)</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The first module we will deal with is the </a:t>
            </a:r>
            <a:r>
              <a:rPr lang="en-AU" b="1" dirty="0" err="1">
                <a:solidFill>
                  <a:schemeClr val="bg2">
                    <a:lumMod val="75000"/>
                  </a:schemeClr>
                </a:solidFill>
              </a:rPr>
              <a:t>AppModule</a:t>
            </a:r>
            <a:r>
              <a:rPr lang="en-AU" dirty="0">
                <a:solidFill>
                  <a:schemeClr val="bg2">
                    <a:lumMod val="75000"/>
                  </a:schemeClr>
                </a:solidFill>
              </a:rPr>
              <a:t> which represents the entire application.</a:t>
            </a:r>
          </a:p>
          <a:p>
            <a:endParaRPr lang="en-AU" dirty="0"/>
          </a:p>
        </p:txBody>
      </p:sp>
    </p:spTree>
    <p:extLst>
      <p:ext uri="{BB962C8B-B14F-4D97-AF65-F5344CB8AC3E}">
        <p14:creationId xmlns:p14="http://schemas.microsoft.com/office/powerpoint/2010/main" val="277656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36FF-D016-4A59-A24C-8CD500885C43}"/>
              </a:ext>
            </a:extLst>
          </p:cNvPr>
          <p:cNvSpPr>
            <a:spLocks noGrp="1"/>
          </p:cNvSpPr>
          <p:nvPr>
            <p:ph type="title"/>
          </p:nvPr>
        </p:nvSpPr>
        <p:spPr/>
        <p:txBody>
          <a:bodyPr/>
          <a:lstStyle/>
          <a:p>
            <a:r>
              <a:rPr lang="en-AU" dirty="0"/>
              <a:t>Components</a:t>
            </a:r>
          </a:p>
        </p:txBody>
      </p:sp>
      <p:sp>
        <p:nvSpPr>
          <p:cNvPr id="3" name="Text Placeholder 2">
            <a:extLst>
              <a:ext uri="{FF2B5EF4-FFF2-40B4-BE49-F238E27FC236}">
                <a16:creationId xmlns:a16="http://schemas.microsoft.com/office/drawing/2014/main" id="{9C04D704-2BC7-4586-A1B1-C67009509D93}"/>
              </a:ext>
            </a:extLst>
          </p:cNvPr>
          <p:cNvSpPr>
            <a:spLocks noGrp="1"/>
          </p:cNvSpPr>
          <p:nvPr>
            <p:ph type="body" idx="1"/>
          </p:nvPr>
        </p:nvSpPr>
        <p:spPr/>
        <p:txBody>
          <a:bodyPr/>
          <a:lstStyle/>
          <a:p>
            <a:pPr marL="114300" indent="0">
              <a:buNone/>
            </a:pPr>
            <a:r>
              <a:rPr lang="en-AU" dirty="0">
                <a:solidFill>
                  <a:schemeClr val="bg2">
                    <a:lumMod val="75000"/>
                  </a:schemeClr>
                </a:solidFill>
              </a:rPr>
              <a:t>Components control a patch of screen called a view. The components application logic is defined inside a class. The class interacts with the view through an API of properties and methods.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A component performs the following tasks:</a:t>
            </a:r>
          </a:p>
          <a:p>
            <a:pPr marL="596900" lvl="1" indent="0">
              <a:buNone/>
            </a:pPr>
            <a:r>
              <a:rPr lang="en-AU" dirty="0">
                <a:solidFill>
                  <a:schemeClr val="bg2">
                    <a:lumMod val="75000"/>
                  </a:schemeClr>
                </a:solidFill>
              </a:rPr>
              <a:t>○ Creates and displays HTML and CSS for the component</a:t>
            </a:r>
          </a:p>
          <a:p>
            <a:pPr marL="596900" lvl="1" indent="0">
              <a:buNone/>
            </a:pPr>
            <a:r>
              <a:rPr lang="en-AU" dirty="0">
                <a:solidFill>
                  <a:schemeClr val="bg2">
                    <a:lumMod val="75000"/>
                  </a:schemeClr>
                </a:solidFill>
              </a:rPr>
              <a:t>○ Handles any events that occur within the component</a:t>
            </a:r>
          </a:p>
          <a:p>
            <a:pPr marL="596900" lvl="1" indent="0">
              <a:buNone/>
            </a:pPr>
            <a:r>
              <a:rPr lang="en-AU" dirty="0">
                <a:solidFill>
                  <a:schemeClr val="bg2">
                    <a:lumMod val="75000"/>
                  </a:schemeClr>
                </a:solidFill>
              </a:rPr>
              <a:t>○ Manages any data that might be displayed or entered into the component</a:t>
            </a:r>
          </a:p>
          <a:p>
            <a:endParaRPr lang="en-AU" dirty="0"/>
          </a:p>
        </p:txBody>
      </p:sp>
    </p:spTree>
    <p:extLst>
      <p:ext uri="{BB962C8B-B14F-4D97-AF65-F5344CB8AC3E}">
        <p14:creationId xmlns:p14="http://schemas.microsoft.com/office/powerpoint/2010/main" val="331966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E0A8-6213-4267-A8BA-BC03065D3A96}"/>
              </a:ext>
            </a:extLst>
          </p:cNvPr>
          <p:cNvSpPr>
            <a:spLocks noGrp="1"/>
          </p:cNvSpPr>
          <p:nvPr>
            <p:ph type="title"/>
          </p:nvPr>
        </p:nvSpPr>
        <p:spPr/>
        <p:txBody>
          <a:bodyPr/>
          <a:lstStyle/>
          <a:p>
            <a:r>
              <a:rPr lang="en-AU" dirty="0"/>
              <a:t>Templates</a:t>
            </a:r>
          </a:p>
        </p:txBody>
      </p:sp>
      <p:sp>
        <p:nvSpPr>
          <p:cNvPr id="3" name="Text Placeholder 2">
            <a:extLst>
              <a:ext uri="{FF2B5EF4-FFF2-40B4-BE49-F238E27FC236}">
                <a16:creationId xmlns:a16="http://schemas.microsoft.com/office/drawing/2014/main" id="{2E98DF12-833F-408D-8348-2E5CE23A6C6E}"/>
              </a:ext>
            </a:extLst>
          </p:cNvPr>
          <p:cNvSpPr>
            <a:spLocks noGrp="1"/>
          </p:cNvSpPr>
          <p:nvPr>
            <p:ph type="body" idx="1"/>
          </p:nvPr>
        </p:nvSpPr>
        <p:spPr/>
        <p:txBody>
          <a:bodyPr/>
          <a:lstStyle/>
          <a:p>
            <a:pPr marL="114300" indent="0">
              <a:buNone/>
            </a:pPr>
            <a:r>
              <a:rPr lang="en-AU" dirty="0">
                <a:solidFill>
                  <a:schemeClr val="bg2">
                    <a:lumMod val="75000"/>
                  </a:schemeClr>
                </a:solidFill>
              </a:rPr>
              <a:t>Templates are HTML files that define how a view for a component is rendered.</a:t>
            </a:r>
            <a:endParaRPr lang="en-US"/>
          </a:p>
        </p:txBody>
      </p:sp>
    </p:spTree>
    <p:extLst>
      <p:ext uri="{BB962C8B-B14F-4D97-AF65-F5344CB8AC3E}">
        <p14:creationId xmlns:p14="http://schemas.microsoft.com/office/powerpoint/2010/main" val="389806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2662-86D9-4FA0-B8D6-03921CA179C5}"/>
              </a:ext>
            </a:extLst>
          </p:cNvPr>
          <p:cNvSpPr>
            <a:spLocks noGrp="1"/>
          </p:cNvSpPr>
          <p:nvPr>
            <p:ph type="title"/>
          </p:nvPr>
        </p:nvSpPr>
        <p:spPr/>
        <p:txBody>
          <a:bodyPr/>
          <a:lstStyle/>
          <a:p>
            <a:r>
              <a:rPr lang="en-AU" dirty="0"/>
              <a:t>Data Binding</a:t>
            </a:r>
          </a:p>
        </p:txBody>
      </p:sp>
      <p:sp>
        <p:nvSpPr>
          <p:cNvPr id="3" name="Text Placeholder 2">
            <a:extLst>
              <a:ext uri="{FF2B5EF4-FFF2-40B4-BE49-F238E27FC236}">
                <a16:creationId xmlns:a16="http://schemas.microsoft.com/office/drawing/2014/main" id="{DCDDBA8B-B78E-4826-B616-480DC957ED3F}"/>
              </a:ext>
            </a:extLst>
          </p:cNvPr>
          <p:cNvSpPr>
            <a:spLocks noGrp="1"/>
          </p:cNvSpPr>
          <p:nvPr>
            <p:ph type="body" idx="1"/>
          </p:nvPr>
        </p:nvSpPr>
        <p:spPr/>
        <p:txBody>
          <a:bodyPr/>
          <a:lstStyle/>
          <a:p>
            <a:pPr marL="114300" indent="0">
              <a:buNone/>
            </a:pPr>
            <a:r>
              <a:rPr lang="en-AU" dirty="0">
                <a:solidFill>
                  <a:schemeClr val="bg2">
                    <a:lumMod val="75000"/>
                  </a:schemeClr>
                </a:solidFill>
              </a:rPr>
              <a:t>Data binding is the process that connects a component to its template and allows data and events to flow between them.</a:t>
            </a:r>
            <a:endParaRPr lang="en-US">
              <a:solidFill>
                <a:schemeClr val="bg2">
                  <a:lumMod val="75000"/>
                </a:schemeClr>
              </a:solidFill>
            </a:endParaRP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In MVC terms it is the synchronization between the model (data) and the view</a:t>
            </a:r>
          </a:p>
        </p:txBody>
      </p:sp>
    </p:spTree>
    <p:extLst>
      <p:ext uri="{BB962C8B-B14F-4D97-AF65-F5344CB8AC3E}">
        <p14:creationId xmlns:p14="http://schemas.microsoft.com/office/powerpoint/2010/main" val="47032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70B5-6088-4350-990E-05811CA13DF4}"/>
              </a:ext>
            </a:extLst>
          </p:cNvPr>
          <p:cNvSpPr>
            <a:spLocks noGrp="1"/>
          </p:cNvSpPr>
          <p:nvPr>
            <p:ph type="title"/>
          </p:nvPr>
        </p:nvSpPr>
        <p:spPr/>
        <p:txBody>
          <a:bodyPr/>
          <a:lstStyle/>
          <a:p>
            <a:r>
              <a:rPr lang="en-AU" dirty="0"/>
              <a:t>Services</a:t>
            </a:r>
          </a:p>
        </p:txBody>
      </p:sp>
      <p:sp>
        <p:nvSpPr>
          <p:cNvPr id="3" name="Text Placeholder 2">
            <a:extLst>
              <a:ext uri="{FF2B5EF4-FFF2-40B4-BE49-F238E27FC236}">
                <a16:creationId xmlns:a16="http://schemas.microsoft.com/office/drawing/2014/main" id="{DF4BABDA-D042-430B-880F-2DC254E7BC92}"/>
              </a:ext>
            </a:extLst>
          </p:cNvPr>
          <p:cNvSpPr>
            <a:spLocks noGrp="1"/>
          </p:cNvSpPr>
          <p:nvPr>
            <p:ph type="body" idx="1"/>
          </p:nvPr>
        </p:nvSpPr>
        <p:spPr/>
        <p:txBody>
          <a:bodyPr/>
          <a:lstStyle/>
          <a:p>
            <a:pPr marL="114300" indent="0">
              <a:buNone/>
            </a:pPr>
            <a:r>
              <a:rPr lang="en-AU" dirty="0">
                <a:solidFill>
                  <a:schemeClr val="bg2">
                    <a:lumMod val="75000"/>
                  </a:schemeClr>
                </a:solidFill>
              </a:rPr>
              <a:t>Services provide re-useable functionalities that are independent of the views</a:t>
            </a:r>
            <a:endParaRPr lang="en-US"/>
          </a:p>
          <a:p>
            <a:pPr marL="114300" indent="0">
              <a:lnSpc>
                <a:spcPct val="114999"/>
              </a:lnSpc>
              <a:buNone/>
            </a:pPr>
            <a:endParaRPr lang="en-AU" dirty="0">
              <a:solidFill>
                <a:schemeClr val="bg2">
                  <a:lumMod val="75000"/>
                </a:schemeClr>
              </a:solidFill>
            </a:endParaRPr>
          </a:p>
          <a:p>
            <a:pPr marL="114300" indent="0">
              <a:buNone/>
            </a:pPr>
            <a:r>
              <a:rPr lang="en-AU" dirty="0">
                <a:solidFill>
                  <a:schemeClr val="bg2">
                    <a:lumMod val="75000"/>
                  </a:schemeClr>
                </a:solidFill>
              </a:rPr>
              <a:t>Components should not fetch or save data directly. </a:t>
            </a:r>
          </a:p>
          <a:p>
            <a:pPr marL="114300" indent="0">
              <a:lnSpc>
                <a:spcPct val="114999"/>
              </a:lnSpc>
              <a:buNone/>
            </a:pPr>
            <a:endParaRPr lang="en-AU" dirty="0">
              <a:solidFill>
                <a:schemeClr val="bg2">
                  <a:lumMod val="75000"/>
                </a:schemeClr>
              </a:solidFill>
            </a:endParaRPr>
          </a:p>
          <a:p>
            <a:pPr marL="114300" indent="0">
              <a:lnSpc>
                <a:spcPct val="114999"/>
              </a:lnSpc>
              <a:buNone/>
            </a:pPr>
            <a:r>
              <a:rPr lang="en-AU" dirty="0">
                <a:solidFill>
                  <a:schemeClr val="bg2">
                    <a:lumMod val="75000"/>
                  </a:schemeClr>
                </a:solidFill>
              </a:rPr>
              <a:t>The job of fetching and saving data should be delegated to a service. As it is independent of the view it can be reused any where in the app that the data should be communicated.</a:t>
            </a:r>
            <a:endParaRPr lang="en-AU">
              <a:solidFill>
                <a:schemeClr val="bg2">
                  <a:lumMod val="75000"/>
                </a:schemeClr>
              </a:solidFill>
            </a:endParaRPr>
          </a:p>
        </p:txBody>
      </p:sp>
    </p:spTree>
    <p:extLst>
      <p:ext uri="{BB962C8B-B14F-4D97-AF65-F5344CB8AC3E}">
        <p14:creationId xmlns:p14="http://schemas.microsoft.com/office/powerpoint/2010/main" val="326141949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3686</TotalTime>
  <Words>1488</Words>
  <Application>Microsoft Office PowerPoint</Application>
  <PresentationFormat>On-screen Show (16:9)</PresentationFormat>
  <Paragraphs>221</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Material</vt:lpstr>
      <vt:lpstr>Javascript Frameworks using Angular</vt:lpstr>
      <vt:lpstr>What is Angular</vt:lpstr>
      <vt:lpstr>What is Angular</vt:lpstr>
      <vt:lpstr>Angular Concepts</vt:lpstr>
      <vt:lpstr>Modules</vt:lpstr>
      <vt:lpstr>Components</vt:lpstr>
      <vt:lpstr>Templates</vt:lpstr>
      <vt:lpstr>Data Binding</vt:lpstr>
      <vt:lpstr>Services</vt:lpstr>
      <vt:lpstr>Directives</vt:lpstr>
      <vt:lpstr>Installing Angular</vt:lpstr>
      <vt:lpstr>Creating a New Project</vt:lpstr>
      <vt:lpstr>Creating a New Project</vt:lpstr>
      <vt:lpstr>Project Structure</vt:lpstr>
      <vt:lpstr>File Descriptions</vt:lpstr>
      <vt:lpstr>main.ts file</vt:lpstr>
      <vt:lpstr>AppModule</vt:lpstr>
      <vt:lpstr>Components</vt:lpstr>
      <vt:lpstr>AppComponent</vt:lpstr>
      <vt:lpstr>Component Selector</vt:lpstr>
      <vt:lpstr>Index.html</vt:lpstr>
      <vt:lpstr>Templates</vt:lpstr>
      <vt:lpstr>Data Binding</vt:lpstr>
      <vt:lpstr>Building an Angular Project</vt:lpstr>
      <vt:lpstr>The “dist” Directory</vt:lpstr>
      <vt:lpstr>Running an Angular Application</vt:lpstr>
      <vt:lpstr>Adding a CSS Framework</vt:lpstr>
      <vt:lpstr>Adding a CSS Framework - Bootstrap</vt:lpstr>
      <vt:lpstr>Summary</vt:lpstr>
      <vt:lpstr>Command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lastModifiedBy>Allan Browning</cp:lastModifiedBy>
  <cp:revision>530</cp:revision>
  <dcterms:modified xsi:type="dcterms:W3CDTF">2019-07-27T09:37:54Z</dcterms:modified>
</cp:coreProperties>
</file>