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6" r:id="rId9"/>
    <p:sldId id="262" r:id="rId10"/>
    <p:sldId id="268" r:id="rId11"/>
    <p:sldId id="269" r:id="rId12"/>
    <p:sldId id="260" r:id="rId13"/>
    <p:sldId id="270" r:id="rId14"/>
    <p:sldId id="263" r:id="rId15"/>
    <p:sldId id="264" r:id="rId16"/>
    <p:sldId id="271" r:id="rId1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/>
    <p:restoredTop sz="94626"/>
  </p:normalViewPr>
  <p:slideViewPr>
    <p:cSldViewPr snapToGrid="0" snapToObjects="1">
      <p:cViewPr varScale="1">
        <p:scale>
          <a:sx n="83" d="100"/>
          <a:sy n="83" d="100"/>
        </p:scale>
        <p:origin x="8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an Browning" userId="S::a.browning@griffith.edu.au::361db90e-b631-48a3-b9ec-50a48aed1fdf" providerId="AD" clId="Web-{926109D9-86CC-31BD-9C72-A0D184552EB9}"/>
    <pc:docChg chg="modSld">
      <pc:chgData name="Allan Browning" userId="S::a.browning@griffith.edu.au::361db90e-b631-48a3-b9ec-50a48aed1fdf" providerId="AD" clId="Web-{926109D9-86CC-31BD-9C72-A0D184552EB9}" dt="2019-06-16T02:50:02.380" v="82" actId="20577"/>
      <pc:docMkLst>
        <pc:docMk/>
      </pc:docMkLst>
      <pc:sldChg chg="modSp">
        <pc:chgData name="Allan Browning" userId="S::a.browning@griffith.edu.au::361db90e-b631-48a3-b9ec-50a48aed1fdf" providerId="AD" clId="Web-{926109D9-86CC-31BD-9C72-A0D184552EB9}" dt="2019-06-16T02:39:02.144" v="4" actId="20577"/>
        <pc:sldMkLst>
          <pc:docMk/>
          <pc:sldMk cId="0" sldId="257"/>
        </pc:sldMkLst>
        <pc:spChg chg="mod">
          <ac:chgData name="Allan Browning" userId="S::a.browning@griffith.edu.au::361db90e-b631-48a3-b9ec-50a48aed1fdf" providerId="AD" clId="Web-{926109D9-86CC-31BD-9C72-A0D184552EB9}" dt="2019-06-16T02:39:02.144" v="4" actId="20577"/>
          <ac:spMkLst>
            <pc:docMk/>
            <pc:sldMk cId="0" sldId="257"/>
            <ac:spMk id="75" creationId="{00000000-0000-0000-0000-000000000000}"/>
          </ac:spMkLst>
        </pc:spChg>
      </pc:sldChg>
      <pc:sldChg chg="modSp">
        <pc:chgData name="Allan Browning" userId="S::a.browning@griffith.edu.au::361db90e-b631-48a3-b9ec-50a48aed1fdf" providerId="AD" clId="Web-{926109D9-86CC-31BD-9C72-A0D184552EB9}" dt="2019-06-16T02:40:16.410" v="45" actId="20577"/>
        <pc:sldMkLst>
          <pc:docMk/>
          <pc:sldMk cId="0" sldId="258"/>
        </pc:sldMkLst>
        <pc:spChg chg="mod">
          <ac:chgData name="Allan Browning" userId="S::a.browning@griffith.edu.au::361db90e-b631-48a3-b9ec-50a48aed1fdf" providerId="AD" clId="Web-{926109D9-86CC-31BD-9C72-A0D184552EB9}" dt="2019-06-16T02:40:16.410" v="45" actId="20577"/>
          <ac:spMkLst>
            <pc:docMk/>
            <pc:sldMk cId="0" sldId="258"/>
            <ac:spMk id="81" creationId="{00000000-0000-0000-0000-000000000000}"/>
          </ac:spMkLst>
        </pc:spChg>
      </pc:sldChg>
      <pc:sldChg chg="modSp">
        <pc:chgData name="Allan Browning" userId="S::a.browning@griffith.edu.au::361db90e-b631-48a3-b9ec-50a48aed1fdf" providerId="AD" clId="Web-{926109D9-86CC-31BD-9C72-A0D184552EB9}" dt="2019-06-16T02:45:05.098" v="77" actId="20577"/>
        <pc:sldMkLst>
          <pc:docMk/>
          <pc:sldMk cId="0" sldId="260"/>
        </pc:sldMkLst>
        <pc:spChg chg="mod">
          <ac:chgData name="Allan Browning" userId="S::a.browning@griffith.edu.au::361db90e-b631-48a3-b9ec-50a48aed1fdf" providerId="AD" clId="Web-{926109D9-86CC-31BD-9C72-A0D184552EB9}" dt="2019-06-16T02:45:05.098" v="77" actId="20577"/>
          <ac:spMkLst>
            <pc:docMk/>
            <pc:sldMk cId="0" sldId="260"/>
            <ac:spMk id="99" creationId="{00000000-0000-0000-0000-000000000000}"/>
          </ac:spMkLst>
        </pc:spChg>
      </pc:sldChg>
      <pc:sldChg chg="modSp">
        <pc:chgData name="Allan Browning" userId="S::a.browning@griffith.edu.au::361db90e-b631-48a3-b9ec-50a48aed1fdf" providerId="AD" clId="Web-{926109D9-86CC-31BD-9C72-A0D184552EB9}" dt="2019-06-16T02:46:07.208" v="80" actId="20577"/>
        <pc:sldMkLst>
          <pc:docMk/>
          <pc:sldMk cId="0" sldId="263"/>
        </pc:sldMkLst>
        <pc:spChg chg="mod">
          <ac:chgData name="Allan Browning" userId="S::a.browning@griffith.edu.au::361db90e-b631-48a3-b9ec-50a48aed1fdf" providerId="AD" clId="Web-{926109D9-86CC-31BD-9C72-A0D184552EB9}" dt="2019-06-16T02:46:07.208" v="80" actId="20577"/>
          <ac:spMkLst>
            <pc:docMk/>
            <pc:sldMk cId="0" sldId="263"/>
            <ac:spMk id="124" creationId="{00000000-0000-0000-0000-000000000000}"/>
          </ac:spMkLst>
        </pc:spChg>
      </pc:sldChg>
      <pc:sldChg chg="modSp">
        <pc:chgData name="Allan Browning" userId="S::a.browning@griffith.edu.au::361db90e-b631-48a3-b9ec-50a48aed1fdf" providerId="AD" clId="Web-{926109D9-86CC-31BD-9C72-A0D184552EB9}" dt="2019-06-16T02:50:02.380" v="82" actId="20577"/>
        <pc:sldMkLst>
          <pc:docMk/>
          <pc:sldMk cId="0" sldId="264"/>
        </pc:sldMkLst>
        <pc:spChg chg="mod">
          <ac:chgData name="Allan Browning" userId="S::a.browning@griffith.edu.au::361db90e-b631-48a3-b9ec-50a48aed1fdf" providerId="AD" clId="Web-{926109D9-86CC-31BD-9C72-A0D184552EB9}" dt="2019-06-16T02:50:02.380" v="82" actId="20577"/>
          <ac:spMkLst>
            <pc:docMk/>
            <pc:sldMk cId="0" sldId="264"/>
            <ac:spMk id="131" creationId="{00000000-0000-0000-0000-000000000000}"/>
          </ac:spMkLst>
        </pc:spChg>
      </pc:sldChg>
      <pc:sldChg chg="modSp">
        <pc:chgData name="Allan Browning" userId="S::a.browning@griffith.edu.au::361db90e-b631-48a3-b9ec-50a48aed1fdf" providerId="AD" clId="Web-{926109D9-86CC-31BD-9C72-A0D184552EB9}" dt="2019-06-16T02:42:45.332" v="74" actId="20577"/>
        <pc:sldMkLst>
          <pc:docMk/>
          <pc:sldMk cId="3896421799" sldId="266"/>
        </pc:sldMkLst>
        <pc:spChg chg="mod">
          <ac:chgData name="Allan Browning" userId="S::a.browning@griffith.edu.au::361db90e-b631-48a3-b9ec-50a48aed1fdf" providerId="AD" clId="Web-{926109D9-86CC-31BD-9C72-A0D184552EB9}" dt="2019-06-16T02:42:45.332" v="74" actId="20577"/>
          <ac:spMkLst>
            <pc:docMk/>
            <pc:sldMk cId="3896421799" sldId="266"/>
            <ac:spMk id="80" creationId="{00000000-0000-0000-0000-000000000000}"/>
          </ac:spMkLst>
        </pc:spChg>
        <pc:spChg chg="mod">
          <ac:chgData name="Allan Browning" userId="S::a.browning@griffith.edu.au::361db90e-b631-48a3-b9ec-50a48aed1fdf" providerId="AD" clId="Web-{926109D9-86CC-31BD-9C72-A0D184552EB9}" dt="2019-06-16T02:42:34.254" v="58" actId="20577"/>
          <ac:spMkLst>
            <pc:docMk/>
            <pc:sldMk cId="3896421799" sldId="266"/>
            <ac:spMk id="81" creationId="{00000000-0000-0000-0000-000000000000}"/>
          </ac:spMkLst>
        </pc:spChg>
        <pc:picChg chg="mod">
          <ac:chgData name="Allan Browning" userId="S::a.browning@griffith.edu.au::361db90e-b631-48a3-b9ec-50a48aed1fdf" providerId="AD" clId="Web-{926109D9-86CC-31BD-9C72-A0D184552EB9}" dt="2019-06-16T02:41:04.472" v="48" actId="1076"/>
          <ac:picMkLst>
            <pc:docMk/>
            <pc:sldMk cId="3896421799" sldId="266"/>
            <ac:picMk id="2" creationId="{702103EB-0E1A-47D2-9E17-B90173F2E3B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118fb87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118fb87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118fb87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f118fb87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118fb87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118fb87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118fb87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118fb87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3d0903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3d0903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3d09032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3d09032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3d09032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3d09032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3d09032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3d09032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68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3d09032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3d09032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08a9d5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08a9d5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cd0068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cd0068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cd00685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cd00685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llow Title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Forms </a:t>
            </a:r>
            <a:r>
              <a:rPr lang="en-US" dirty="0"/>
              <a:t>and </a:t>
            </a:r>
            <a:r>
              <a:rPr lang="en-US" altLang="zh-CN" dirty="0"/>
              <a:t>Event Handling</a:t>
            </a:r>
            <a:endParaRPr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ngModel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Accessing input values through two-way binding</a:t>
            </a:r>
          </a:p>
          <a:p>
            <a:pPr>
              <a:buFont typeface="Roboto"/>
              <a:buChar char="●"/>
            </a:pPr>
            <a:r>
              <a:rPr lang="en-US" altLang="zh-CN" dirty="0"/>
              <a:t>Event Handling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Handler</a:t>
            </a: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</a:t>
            </a:r>
            <a:r>
              <a:rPr lang="en" b="1" dirty="0"/>
              <a:t>event handler</a:t>
            </a:r>
            <a:r>
              <a:rPr lang="en" dirty="0"/>
              <a:t> is code that we write to do something when the event occurs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 dirty="0"/>
              <a:t>Where does the event handler go?</a:t>
            </a:r>
            <a:endParaRPr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event handler will be a </a:t>
            </a:r>
            <a:r>
              <a:rPr lang="en" b="1" dirty="0"/>
              <a:t>function</a:t>
            </a:r>
            <a:r>
              <a:rPr lang="en" dirty="0"/>
              <a:t> in the </a:t>
            </a:r>
            <a:r>
              <a:rPr lang="en" b="1" dirty="0"/>
              <a:t>component</a:t>
            </a:r>
            <a:r>
              <a:rPr lang="en" dirty="0"/>
              <a:t> class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6AA68C-F85F-4C42-BBF1-77B8DD316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88" y="2389430"/>
            <a:ext cx="3454918" cy="24806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itemClicked() event handler</a:t>
            </a: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" dirty="0"/>
              <a:t>Below is a simple </a:t>
            </a:r>
            <a:r>
              <a:rPr lang="en" b="1" dirty="0" err="1"/>
              <a:t>itemClicked</a:t>
            </a:r>
            <a:r>
              <a:rPr lang="en" b="1" dirty="0"/>
              <a:t>() </a:t>
            </a:r>
            <a:r>
              <a:rPr lang="en" dirty="0"/>
              <a:t>event handler which displays an alert when the item is clicked:</a:t>
            </a:r>
            <a:endParaRPr lang="en-US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114300" lvl="0" indent="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In TypeScript, functions inside classes do not have ‘function’ in front of them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F0CDD7-5948-7E4F-8344-DE1E6A575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559" y="1651157"/>
            <a:ext cx="3442218" cy="22336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and Data Binding</a:t>
            </a:r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Earlier we discussed how Angular uses Data Binding to display data in a HTML template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Events often result in a change to the display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we want to change a value displayed we should: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Create a property in the component to store the value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Display it in the template using a data binding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Change the component property when the event occurs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</a:t>
            </a:r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the event handler we </a:t>
            </a:r>
            <a:r>
              <a:rPr lang="en-US" dirty="0"/>
              <a:t>may </a:t>
            </a:r>
            <a:r>
              <a:rPr lang="en" dirty="0"/>
              <a:t>precede the reference to the component property with </a:t>
            </a:r>
            <a:r>
              <a:rPr lang="en" b="1" i="1" dirty="0"/>
              <a:t>this</a:t>
            </a:r>
            <a:endParaRPr b="1"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i="1" dirty="0"/>
              <a:t>this</a:t>
            </a:r>
            <a:r>
              <a:rPr lang="en" dirty="0"/>
              <a:t> is required when referring to properties of the current component (i.e. class)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Angular </a:t>
            </a:r>
            <a:r>
              <a:rPr lang="en" dirty="0"/>
              <a:t>Forms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298112" y="935547"/>
            <a:ext cx="8313532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Angular </a:t>
            </a:r>
            <a:r>
              <a:rPr lang="en-US" dirty="0"/>
              <a:t>forms</a:t>
            </a:r>
            <a:r>
              <a:rPr lang="en" dirty="0"/>
              <a:t> use the </a:t>
            </a:r>
            <a:r>
              <a:rPr lang="en" b="1" dirty="0" err="1"/>
              <a:t>ngModel</a:t>
            </a:r>
            <a:r>
              <a:rPr lang="en" dirty="0"/>
              <a:t> attribute to declare which model/variable of the component the form item will get and set its value to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term </a:t>
            </a:r>
            <a:r>
              <a:rPr lang="en" b="1" dirty="0"/>
              <a:t>model</a:t>
            </a:r>
            <a:r>
              <a:rPr lang="en" dirty="0"/>
              <a:t> simply means data store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You can store the data from an input in a single variable or in an object which contains the form's values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EF3493-5FBB-7441-9564-021AF0CE0FB3}"/>
              </a:ext>
            </a:extLst>
          </p:cNvPr>
          <p:cNvSpPr/>
          <p:nvPr/>
        </p:nvSpPr>
        <p:spPr>
          <a:xfrm>
            <a:off x="400833" y="3350712"/>
            <a:ext cx="3087666" cy="1628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/>
              <a:t>Form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3BD07D-2926-5D47-A8D7-CF29CBC7787B}"/>
              </a:ext>
            </a:extLst>
          </p:cNvPr>
          <p:cNvSpPr/>
          <p:nvPr/>
        </p:nvSpPr>
        <p:spPr>
          <a:xfrm>
            <a:off x="651353" y="3707704"/>
            <a:ext cx="2655518" cy="2567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bg2"/>
                </a:solidFill>
              </a:rPr>
              <a:t>input  [(</a:t>
            </a:r>
            <a:r>
              <a:rPr lang="en-AU" dirty="0" err="1">
                <a:solidFill>
                  <a:schemeClr val="bg2"/>
                </a:solidFill>
              </a:rPr>
              <a:t>ngModel</a:t>
            </a:r>
            <a:r>
              <a:rPr lang="en-AU" dirty="0">
                <a:solidFill>
                  <a:schemeClr val="bg2"/>
                </a:solidFill>
              </a:rPr>
              <a:t>)] = "name"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C58392-506A-8740-88B8-ADA6CE16DDDC}"/>
              </a:ext>
            </a:extLst>
          </p:cNvPr>
          <p:cNvSpPr/>
          <p:nvPr/>
        </p:nvSpPr>
        <p:spPr>
          <a:xfrm>
            <a:off x="651352" y="4071554"/>
            <a:ext cx="2655519" cy="2567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bg2"/>
                </a:solidFill>
              </a:rPr>
              <a:t>input  [(</a:t>
            </a:r>
            <a:r>
              <a:rPr lang="en-AU" dirty="0" err="1">
                <a:solidFill>
                  <a:schemeClr val="bg2"/>
                </a:solidFill>
              </a:rPr>
              <a:t>ngModel</a:t>
            </a:r>
            <a:r>
              <a:rPr lang="en-AU" dirty="0">
                <a:solidFill>
                  <a:schemeClr val="bg2"/>
                </a:solidFill>
              </a:rPr>
              <a:t>)] = "password"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B8A480-828E-C24D-8022-92CFD90977D4}"/>
              </a:ext>
            </a:extLst>
          </p:cNvPr>
          <p:cNvSpPr/>
          <p:nvPr/>
        </p:nvSpPr>
        <p:spPr>
          <a:xfrm>
            <a:off x="651353" y="4435404"/>
            <a:ext cx="2655518" cy="2567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bg2"/>
                </a:solidFill>
              </a:rPr>
              <a:t>input  [(</a:t>
            </a:r>
            <a:r>
              <a:rPr lang="en-AU" dirty="0" err="1">
                <a:solidFill>
                  <a:schemeClr val="bg2"/>
                </a:solidFill>
              </a:rPr>
              <a:t>ngModel</a:t>
            </a:r>
            <a:r>
              <a:rPr lang="en-AU" dirty="0">
                <a:solidFill>
                  <a:schemeClr val="bg2"/>
                </a:solidFill>
              </a:rPr>
              <a:t>)] = "dob"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A5B022-B0BF-D342-B9D3-47BE7B4A880C}"/>
              </a:ext>
            </a:extLst>
          </p:cNvPr>
          <p:cNvSpPr/>
          <p:nvPr/>
        </p:nvSpPr>
        <p:spPr>
          <a:xfrm>
            <a:off x="5098093" y="3385754"/>
            <a:ext cx="2981195" cy="1628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>
                <a:solidFill>
                  <a:schemeClr val="bg2"/>
                </a:solidFill>
              </a:rPr>
              <a:t>Component</a:t>
            </a:r>
          </a:p>
          <a:p>
            <a:endParaRPr lang="en-AU" dirty="0">
              <a:solidFill>
                <a:schemeClr val="bg2"/>
              </a:solidFill>
            </a:endParaRPr>
          </a:p>
          <a:p>
            <a:r>
              <a:rPr lang="en-AU" dirty="0">
                <a:solidFill>
                  <a:schemeClr val="bg2"/>
                </a:solidFill>
              </a:rPr>
              <a:t>	</a:t>
            </a:r>
            <a:r>
              <a:rPr lang="en-AU" dirty="0" err="1">
                <a:solidFill>
                  <a:schemeClr val="bg2"/>
                </a:solidFill>
              </a:rPr>
              <a:t>name:string</a:t>
            </a:r>
            <a:r>
              <a:rPr lang="en-AU" dirty="0">
                <a:solidFill>
                  <a:schemeClr val="bg2"/>
                </a:solidFill>
              </a:rPr>
              <a:t> = "";</a:t>
            </a:r>
          </a:p>
          <a:p>
            <a:r>
              <a:rPr lang="en-AU" dirty="0">
                <a:solidFill>
                  <a:schemeClr val="bg2"/>
                </a:solidFill>
              </a:rPr>
              <a:t>	</a:t>
            </a:r>
            <a:r>
              <a:rPr lang="en-AU" dirty="0" err="1">
                <a:solidFill>
                  <a:schemeClr val="bg2"/>
                </a:solidFill>
              </a:rPr>
              <a:t>password:string</a:t>
            </a:r>
            <a:r>
              <a:rPr lang="en-AU" dirty="0">
                <a:solidFill>
                  <a:schemeClr val="bg2"/>
                </a:solidFill>
              </a:rPr>
              <a:t> = "";</a:t>
            </a:r>
          </a:p>
          <a:p>
            <a:r>
              <a:rPr lang="en-AU" dirty="0">
                <a:solidFill>
                  <a:schemeClr val="bg2"/>
                </a:solidFill>
              </a:rPr>
              <a:t>	</a:t>
            </a:r>
            <a:r>
              <a:rPr lang="en-AU" dirty="0" err="1">
                <a:solidFill>
                  <a:schemeClr val="bg2"/>
                </a:solidFill>
              </a:rPr>
              <a:t>dob:string</a:t>
            </a:r>
            <a:r>
              <a:rPr lang="en-AU" dirty="0">
                <a:solidFill>
                  <a:schemeClr val="bg2"/>
                </a:solidFill>
              </a:rPr>
              <a:t> = "";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CBAA74-B9A6-AA44-B9A3-C8A921381CF7}"/>
              </a:ext>
            </a:extLst>
          </p:cNvPr>
          <p:cNvCxnSpPr/>
          <p:nvPr/>
        </p:nvCxnSpPr>
        <p:spPr>
          <a:xfrm>
            <a:off x="3106455" y="3836096"/>
            <a:ext cx="2818356" cy="1283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94BA4C-010C-184D-8AB9-EC62D9921F08}"/>
              </a:ext>
            </a:extLst>
          </p:cNvPr>
          <p:cNvCxnSpPr>
            <a:cxnSpLocks/>
          </p:cNvCxnSpPr>
          <p:nvPr/>
        </p:nvCxnSpPr>
        <p:spPr>
          <a:xfrm>
            <a:off x="3169085" y="4213067"/>
            <a:ext cx="28809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CCA363-472F-AD49-905D-02C1AE3D1065}"/>
              </a:ext>
            </a:extLst>
          </p:cNvPr>
          <p:cNvCxnSpPr>
            <a:cxnSpLocks/>
          </p:cNvCxnSpPr>
          <p:nvPr/>
        </p:nvCxnSpPr>
        <p:spPr>
          <a:xfrm flipV="1">
            <a:off x="3106454" y="4435404"/>
            <a:ext cx="2943617" cy="1401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ngModel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ng</a:t>
            </a:r>
            <a:r>
              <a:rPr lang="en" dirty="0"/>
              <a:t> is short for Angular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can declare that the value for the input is </a:t>
            </a:r>
            <a:r>
              <a:rPr lang="en" b="1" i="1" dirty="0"/>
              <a:t>bound</a:t>
            </a:r>
            <a:r>
              <a:rPr lang="en" dirty="0"/>
              <a:t> to a variable (through data binding)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value of the variable will be updated whenever the input changes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following binds the value of the input text field to the variable </a:t>
            </a:r>
            <a:r>
              <a:rPr lang="en" dirty="0" err="1"/>
              <a:t>firstName</a:t>
            </a:r>
            <a:r>
              <a:rPr lang="en" dirty="0"/>
              <a:t>: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&lt;input type="text" </a:t>
            </a:r>
            <a:r>
              <a:rPr lang="en" b="1" dirty="0">
                <a:solidFill>
                  <a:srgbClr val="B45F06"/>
                </a:solidFill>
              </a:rPr>
              <a:t>[(</a:t>
            </a:r>
            <a:r>
              <a:rPr lang="en" b="1" dirty="0" err="1">
                <a:solidFill>
                  <a:srgbClr val="B45F06"/>
                </a:solidFill>
              </a:rPr>
              <a:t>ngModel</a:t>
            </a:r>
            <a:r>
              <a:rPr lang="en" b="1" dirty="0">
                <a:solidFill>
                  <a:srgbClr val="B45F06"/>
                </a:solidFill>
              </a:rPr>
              <a:t>)]="</a:t>
            </a:r>
            <a:r>
              <a:rPr lang="en" b="1" dirty="0" err="1">
                <a:solidFill>
                  <a:srgbClr val="B45F06"/>
                </a:solidFill>
              </a:rPr>
              <a:t>firstName</a:t>
            </a:r>
            <a:r>
              <a:rPr lang="en" b="1" dirty="0">
                <a:solidFill>
                  <a:srgbClr val="B45F06"/>
                </a:solidFill>
              </a:rPr>
              <a:t>" name="</a:t>
            </a:r>
            <a:r>
              <a:rPr lang="en" b="1" dirty="0" err="1">
                <a:solidFill>
                  <a:srgbClr val="B45F06"/>
                </a:solidFill>
              </a:rPr>
              <a:t>firstName</a:t>
            </a:r>
            <a:r>
              <a:rPr lang="en" b="1" dirty="0">
                <a:solidFill>
                  <a:srgbClr val="B45F06"/>
                </a:solidFill>
              </a:rPr>
              <a:t>"</a:t>
            </a:r>
            <a:r>
              <a:rPr lang="en" b="1" dirty="0"/>
              <a:t>&gt;</a:t>
            </a:r>
            <a:endParaRPr b="1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Note that the </a:t>
            </a:r>
            <a:r>
              <a:rPr lang="en" b="1" i="1" dirty="0"/>
              <a:t>name</a:t>
            </a:r>
            <a:r>
              <a:rPr lang="en" dirty="0"/>
              <a:t> attribute of the input </a:t>
            </a:r>
            <a:r>
              <a:rPr lang="en" i="1" dirty="0"/>
              <a:t>must</a:t>
            </a:r>
            <a:r>
              <a:rPr lang="en" dirty="0"/>
              <a:t> also be defined</a:t>
            </a:r>
            <a:endParaRPr dirty="0"/>
          </a:p>
          <a:p>
            <a:r>
              <a:rPr lang="en" dirty="0"/>
              <a:t>Note also that the binding is </a:t>
            </a:r>
            <a:r>
              <a:rPr lang="en" b="1" i="1" dirty="0"/>
              <a:t>two-way</a:t>
            </a:r>
            <a:r>
              <a:rPr lang="en" dirty="0"/>
              <a:t>, the initial value of the </a:t>
            </a:r>
            <a:r>
              <a:rPr lang="en" b="1" dirty="0" err="1"/>
              <a:t>firstName</a:t>
            </a:r>
            <a:r>
              <a:rPr lang="en" dirty="0"/>
              <a:t> variable will be the initial value shown in the input. This is using the "banana in a box" notation  [( )].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44EEB7-A96F-714C-A7CC-0F6B7ACA7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249" y="2344629"/>
            <a:ext cx="4084067" cy="2235199"/>
          </a:xfrm>
          <a:prstGeom prst="rect">
            <a:avLst/>
          </a:prstGeom>
        </p:spPr>
      </p:pic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ngModel bound variable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 b="1"/>
              <a:t>ngModel</a:t>
            </a:r>
            <a:r>
              <a:rPr lang="en"/>
              <a:t> expects to find the bound variable in the class of the component: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property </a:t>
            </a:r>
            <a:r>
              <a:rPr lang="en" b="1" i="1"/>
              <a:t>must</a:t>
            </a:r>
            <a:r>
              <a:rPr lang="en"/>
              <a:t> be given an </a:t>
            </a:r>
            <a:r>
              <a:rPr lang="en" b="1"/>
              <a:t>initial value</a:t>
            </a:r>
            <a:r>
              <a:rPr lang="en"/>
              <a:t>, otherwise it won't work at all</a:t>
            </a:r>
            <a:endParaRPr/>
          </a:p>
        </p:txBody>
      </p:sp>
      <p:cxnSp>
        <p:nvCxnSpPr>
          <p:cNvPr id="89" name="Google Shape;89;p16"/>
          <p:cNvCxnSpPr/>
          <p:nvPr/>
        </p:nvCxnSpPr>
        <p:spPr>
          <a:xfrm rot="10800000" flipH="1">
            <a:off x="2931987" y="2914456"/>
            <a:ext cx="896100" cy="69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NgModel</a:t>
            </a:r>
            <a:r>
              <a:rPr lang="en" dirty="0"/>
              <a:t> - </a:t>
            </a:r>
            <a:r>
              <a:rPr lang="en" dirty="0" err="1"/>
              <a:t>FormsModule</a:t>
            </a:r>
            <a:endParaRPr dirty="0" err="1"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397450" y="738993"/>
            <a:ext cx="8222100" cy="14832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AU" altLang="zh-CN" dirty="0"/>
              <a:t>The </a:t>
            </a:r>
            <a:r>
              <a:rPr lang="en-AU" altLang="zh-CN" b="1" dirty="0" err="1"/>
              <a:t>FormsMoudle</a:t>
            </a:r>
            <a:r>
              <a:rPr lang="en-AU" altLang="zh-CN" dirty="0"/>
              <a:t> must be imported to your module for [(</a:t>
            </a:r>
            <a:r>
              <a:rPr lang="en-AU" altLang="zh-CN" dirty="0" err="1"/>
              <a:t>ngModel</a:t>
            </a:r>
            <a:r>
              <a:rPr lang="en-AU" altLang="zh-CN" dirty="0"/>
              <a:t>)] to work. This can be done in the </a:t>
            </a:r>
            <a:r>
              <a:rPr lang="en-AU" altLang="zh-CN" dirty="0" err="1"/>
              <a:t>app.module.ts</a:t>
            </a:r>
            <a:r>
              <a:rPr lang="en-AU" altLang="zh-CN" dirty="0"/>
              <a:t> file 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2103EB-0E1A-47D2-9E17-B90173F2E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03" y="1552931"/>
            <a:ext cx="5443413" cy="350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2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input value</a:t>
            </a:r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may not need to access the value of the input field every time there is a change, but instead when a button is pressed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can do this two ways: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Add a click handler on the button and then access the property in the event handler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Create a form with a submit handler and create button of type submit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Handling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i="1" dirty="0"/>
              <a:t>Event Handling</a:t>
            </a:r>
            <a:r>
              <a:rPr lang="en" dirty="0"/>
              <a:t> is the technical term for </a:t>
            </a:r>
            <a:r>
              <a:rPr lang="en" b="1" i="1" dirty="0"/>
              <a:t>User Interaction</a:t>
            </a:r>
            <a:endParaRPr b="1"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can think of every user interaction as an </a:t>
            </a:r>
            <a:r>
              <a:rPr lang="en" b="1" i="1" dirty="0"/>
              <a:t>event</a:t>
            </a:r>
            <a:endParaRPr b="1"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Events could be mouse movement, click, touch or swiping the screen, a gesture, or even data arriving over the network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Using routes, we can cause a page to change based on the route specified on the component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But what if want to execute some logic?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example, check a password before showing the next screen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can add </a:t>
            </a:r>
            <a:r>
              <a:rPr lang="en" b="1" i="1" dirty="0"/>
              <a:t>event handlers </a:t>
            </a:r>
            <a:r>
              <a:rPr lang="en" dirty="0"/>
              <a:t>to components to execute our own code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Handling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 handling links together three things: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Event source (e.g. button)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Event action (e.g. click)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Event handler (e.g. code to run when event occurs)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688100" y="3148025"/>
            <a:ext cx="1900800" cy="6450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Event 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5633775" y="3027600"/>
            <a:ext cx="1488000" cy="1419300"/>
          </a:xfrm>
          <a:prstGeom prst="verticalScroll">
            <a:avLst>
              <a:gd name="adj" fmla="val 1250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Event Handler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4" name="Google Shape;84;p15"/>
          <p:cNvCxnSpPr>
            <a:stCxn id="82" idx="3"/>
            <a:endCxn id="83" idx="1"/>
          </p:cNvCxnSpPr>
          <p:nvPr/>
        </p:nvCxnSpPr>
        <p:spPr>
          <a:xfrm>
            <a:off x="2588900" y="3470525"/>
            <a:ext cx="3222300" cy="266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" name="Google Shape;85;p15"/>
          <p:cNvSpPr txBox="1"/>
          <p:nvPr/>
        </p:nvSpPr>
        <p:spPr>
          <a:xfrm>
            <a:off x="3474875" y="3148025"/>
            <a:ext cx="17031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action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Events</a:t>
            </a:r>
            <a:endParaRPr dirty="0"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Events are simply HTML/JavaScript events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link the source of the event, the action, and event handler within the component in the template HTML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Event actions are specified using parentheses, for example: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b="1" dirty="0"/>
              <a:t>&lt;button (click)=”itemClicked()”&gt; </a:t>
            </a:r>
            <a:r>
              <a:rPr lang="en-US" b="1" dirty="0"/>
              <a:t>submit &lt;\button&gt;</a:t>
            </a:r>
            <a:endParaRPr b="1" dirty="0"/>
          </a:p>
          <a:p>
            <a:pPr>
              <a:spcBef>
                <a:spcPts val="1600"/>
              </a:spcBef>
            </a:pPr>
            <a:r>
              <a:rPr lang="en" dirty="0"/>
              <a:t>This links the event source, the </a:t>
            </a:r>
            <a:r>
              <a:rPr lang="en" b="1" dirty="0"/>
              <a:t> button </a:t>
            </a:r>
            <a:r>
              <a:rPr lang="en" dirty="0"/>
              <a:t> </a:t>
            </a:r>
            <a:r>
              <a:rPr lang="en-US" dirty="0"/>
              <a:t>with </a:t>
            </a:r>
            <a:r>
              <a:rPr lang="en-US" dirty="0" err="1"/>
              <a:t>th</a:t>
            </a:r>
            <a:r>
              <a:rPr lang="en" dirty="0"/>
              <a:t>e event action, </a:t>
            </a:r>
            <a:r>
              <a:rPr lang="en" b="1" dirty="0"/>
              <a:t>(click)</a:t>
            </a:r>
            <a:r>
              <a:rPr lang="en" dirty="0"/>
              <a:t>, to the event handler, </a:t>
            </a:r>
            <a:r>
              <a:rPr lang="en" b="1" dirty="0"/>
              <a:t>“itemClicked()”,</a:t>
            </a:r>
            <a:r>
              <a:rPr lang="en" dirty="0"/>
              <a:t> </a:t>
            </a:r>
            <a:r>
              <a:rPr lang="en-US" dirty="0"/>
              <a:t>which is defined in the </a:t>
            </a:r>
            <a:r>
              <a:rPr lang="en-US" dirty="0" err="1"/>
              <a:t>ts</a:t>
            </a:r>
            <a:r>
              <a:rPr lang="en-US" dirty="0"/>
              <a:t> file of the component.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8A6E5EAEDE224B836CCAB704F72294" ma:contentTypeVersion="4" ma:contentTypeDescription="Create a new document." ma:contentTypeScope="" ma:versionID="274d886d086e83ec5588c8ee8c061796">
  <xsd:schema xmlns:xsd="http://www.w3.org/2001/XMLSchema" xmlns:xs="http://www.w3.org/2001/XMLSchema" xmlns:p="http://schemas.microsoft.com/office/2006/metadata/properties" xmlns:ns2="30a25961-9bff-4aee-b49a-ffa08e4b240f" xmlns:ns3="e9ff6b31-2d37-44ea-8bb4-862baf53b3cc" targetNamespace="http://schemas.microsoft.com/office/2006/metadata/properties" ma:root="true" ma:fieldsID="28a60bc325e8eba585f122280b66e6be" ns2:_="" ns3:_="">
    <xsd:import namespace="30a25961-9bff-4aee-b49a-ffa08e4b240f"/>
    <xsd:import namespace="e9ff6b31-2d37-44ea-8bb4-862baf53b3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a25961-9bff-4aee-b49a-ffa08e4b24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ff6b31-2d37-44ea-8bb4-862baf53b3c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3C90E5-83D9-4779-A3A8-6192E24F3A56}">
  <ds:schemaRefs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e9ff6b31-2d37-44ea-8bb4-862baf53b3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30a25961-9bff-4aee-b49a-ffa08e4b240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2C6A2EB-0F1E-46F9-8AA6-299762E90E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a25961-9bff-4aee-b49a-ffa08e4b240f"/>
    <ds:schemaRef ds:uri="e9ff6b31-2d37-44ea-8bb4-862baf53b3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9ABD20-FDBA-467A-B24E-3D43457193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697</Words>
  <Application>Microsoft Office PowerPoint</Application>
  <PresentationFormat>On-screen Show (16:9)</PresentationFormat>
  <Paragraphs>82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Material</vt:lpstr>
      <vt:lpstr>Forms and Event Handling</vt:lpstr>
      <vt:lpstr>Angular Forms</vt:lpstr>
      <vt:lpstr>ngModel</vt:lpstr>
      <vt:lpstr>ngModel bound variable</vt:lpstr>
      <vt:lpstr>NgModel - FormsModule</vt:lpstr>
      <vt:lpstr>Accessing input value</vt:lpstr>
      <vt:lpstr>Event Handling</vt:lpstr>
      <vt:lpstr>Event Handling</vt:lpstr>
      <vt:lpstr>Events</vt:lpstr>
      <vt:lpstr>Event Handler</vt:lpstr>
      <vt:lpstr>itemClicked() event handler</vt:lpstr>
      <vt:lpstr>Event and Data Binding</vt:lpstr>
      <vt:lpstr>this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Forms</dc:title>
  <cp:lastModifiedBy>Kaile Su</cp:lastModifiedBy>
  <cp:revision>49</cp:revision>
  <dcterms:modified xsi:type="dcterms:W3CDTF">2019-06-16T02:50:02Z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0x0101001F8A6E5EAEDE224B836CCAB704F72294</vt:lpwstr>
  </property>
</Properties>
</file>