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99" r:id="rId4"/>
    <p:sldId id="302" r:id="rId5"/>
    <p:sldId id="301" r:id="rId6"/>
    <p:sldId id="300" r:id="rId7"/>
  </p:sldIdLst>
  <p:sldSz cx="9144000" cy="5143500" type="screen16x9"/>
  <p:notesSz cx="6858000" cy="9144000"/>
  <p:embeddedFontLst>
    <p:embeddedFont>
      <p:font typeface="Roboto"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p:restoredTop sz="85180" autoAdjust="0"/>
  </p:normalViewPr>
  <p:slideViewPr>
    <p:cSldViewPr snapToGrid="0" snapToObjects="1">
      <p:cViewPr varScale="1">
        <p:scale>
          <a:sx n="113" d="100"/>
          <a:sy n="113" d="100"/>
        </p:scale>
        <p:origin x="10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S::a.browning@griffith.edu.au::361db90e-b631-48a3-b9ec-50a48aed1fdf" providerId="AD" clId="Web-{F57CDB57-0656-086C-5A40-33D720CEB9F9}"/>
    <pc:docChg chg="modSld">
      <pc:chgData name="Allan Browning" userId="S::a.browning@griffith.edu.au::361db90e-b631-48a3-b9ec-50a48aed1fdf" providerId="AD" clId="Web-{F57CDB57-0656-086C-5A40-33D720CEB9F9}" dt="2019-06-16T02:55:27.462" v="115" actId="20577"/>
      <pc:docMkLst>
        <pc:docMk/>
      </pc:docMkLst>
      <pc:sldChg chg="modSp">
        <pc:chgData name="Allan Browning" userId="S::a.browning@griffith.edu.au::361db90e-b631-48a3-b9ec-50a48aed1fdf" providerId="AD" clId="Web-{F57CDB57-0656-086C-5A40-33D720CEB9F9}" dt="2019-06-16T02:51:25.553" v="4" actId="20577"/>
        <pc:sldMkLst>
          <pc:docMk/>
          <pc:sldMk cId="0" sldId="257"/>
        </pc:sldMkLst>
        <pc:spChg chg="mod">
          <ac:chgData name="Allan Browning" userId="S::a.browning@griffith.edu.au::361db90e-b631-48a3-b9ec-50a48aed1fdf" providerId="AD" clId="Web-{F57CDB57-0656-086C-5A40-33D720CEB9F9}" dt="2019-06-16T02:51:25.553" v="4" actId="20577"/>
          <ac:spMkLst>
            <pc:docMk/>
            <pc:sldMk cId="0" sldId="257"/>
            <ac:spMk id="75" creationId="{00000000-0000-0000-0000-000000000000}"/>
          </ac:spMkLst>
        </pc:spChg>
      </pc:sldChg>
      <pc:sldChg chg="modSp">
        <pc:chgData name="Allan Browning" userId="S::a.browning@griffith.edu.au::361db90e-b631-48a3-b9ec-50a48aed1fdf" providerId="AD" clId="Web-{F57CDB57-0656-086C-5A40-33D720CEB9F9}" dt="2019-06-16T02:52:31.288" v="31" actId="20577"/>
        <pc:sldMkLst>
          <pc:docMk/>
          <pc:sldMk cId="2995345482" sldId="299"/>
        </pc:sldMkLst>
        <pc:spChg chg="mod">
          <ac:chgData name="Allan Browning" userId="S::a.browning@griffith.edu.au::361db90e-b631-48a3-b9ec-50a48aed1fdf" providerId="AD" clId="Web-{F57CDB57-0656-086C-5A40-33D720CEB9F9}" dt="2019-06-16T02:52:31.288" v="31" actId="20577"/>
          <ac:spMkLst>
            <pc:docMk/>
            <pc:sldMk cId="2995345482" sldId="299"/>
            <ac:spMk id="3" creationId="{C39DB3AD-F101-4E97-A1F1-2BE2CD0C45D8}"/>
          </ac:spMkLst>
        </pc:spChg>
      </pc:sldChg>
      <pc:sldChg chg="modSp">
        <pc:chgData name="Allan Browning" userId="S::a.browning@griffith.edu.au::361db90e-b631-48a3-b9ec-50a48aed1fdf" providerId="AD" clId="Web-{F57CDB57-0656-086C-5A40-33D720CEB9F9}" dt="2019-06-16T02:55:27.462" v="115" actId="20577"/>
        <pc:sldMkLst>
          <pc:docMk/>
          <pc:sldMk cId="3706021181" sldId="300"/>
        </pc:sldMkLst>
        <pc:spChg chg="mod">
          <ac:chgData name="Allan Browning" userId="S::a.browning@griffith.edu.au::361db90e-b631-48a3-b9ec-50a48aed1fdf" providerId="AD" clId="Web-{F57CDB57-0656-086C-5A40-33D720CEB9F9}" dt="2019-06-16T02:55:27.462" v="115" actId="20577"/>
          <ac:spMkLst>
            <pc:docMk/>
            <pc:sldMk cId="3706021181" sldId="300"/>
            <ac:spMk id="2" creationId="{F1C94924-AB6D-41DD-81DA-03F825601A29}"/>
          </ac:spMkLst>
        </pc:spChg>
        <pc:spChg chg="mod">
          <ac:chgData name="Allan Browning" userId="S::a.browning@griffith.edu.au::361db90e-b631-48a3-b9ec-50a48aed1fdf" providerId="AD" clId="Web-{F57CDB57-0656-086C-5A40-33D720CEB9F9}" dt="2019-06-16T02:54:42.290" v="61" actId="20577"/>
          <ac:spMkLst>
            <pc:docMk/>
            <pc:sldMk cId="3706021181" sldId="300"/>
            <ac:spMk id="3" creationId="{6DB4E04A-AEAE-47B1-993E-9B9FAFC75CDC}"/>
          </ac:spMkLst>
        </pc:spChg>
      </pc:sldChg>
      <pc:sldChg chg="modSp">
        <pc:chgData name="Allan Browning" userId="S::a.browning@griffith.edu.au::361db90e-b631-48a3-b9ec-50a48aed1fdf" providerId="AD" clId="Web-{F57CDB57-0656-086C-5A40-33D720CEB9F9}" dt="2019-06-16T02:53:33.634" v="49" actId="20577"/>
        <pc:sldMkLst>
          <pc:docMk/>
          <pc:sldMk cId="3556281291" sldId="301"/>
        </pc:sldMkLst>
        <pc:spChg chg="mod">
          <ac:chgData name="Allan Browning" userId="S::a.browning@griffith.edu.au::361db90e-b631-48a3-b9ec-50a48aed1fdf" providerId="AD" clId="Web-{F57CDB57-0656-086C-5A40-33D720CEB9F9}" dt="2019-06-16T02:53:33.634" v="49" actId="20577"/>
          <ac:spMkLst>
            <pc:docMk/>
            <pc:sldMk cId="3556281291" sldId="301"/>
            <ac:spMk id="3" creationId="{3077CC8C-35AA-4D3C-96A9-1C5E530B28A7}"/>
          </ac:spMkLst>
        </pc:spChg>
      </pc:sldChg>
    </pc:docChg>
  </pc:docChgLst>
  <pc:docChgLst>
    <pc:chgData name="Allan Browning" userId="S::a.browning@griffith.edu.au::361db90e-b631-48a3-b9ec-50a48aed1fdf" providerId="AD" clId="Web-{EB05B8D7-65EC-7DEA-A996-A33D0B54FAB3}"/>
    <pc:docChg chg="modSld">
      <pc:chgData name="Allan Browning" userId="S::a.browning@griffith.edu.au::361db90e-b631-48a3-b9ec-50a48aed1fdf" providerId="AD" clId="Web-{EB05B8D7-65EC-7DEA-A996-A33D0B54FAB3}" dt="2019-05-28T02:07:54.362" v="10" actId="20577"/>
      <pc:docMkLst>
        <pc:docMk/>
      </pc:docMkLst>
      <pc:sldChg chg="modSp">
        <pc:chgData name="Allan Browning" userId="S::a.browning@griffith.edu.au::361db90e-b631-48a3-b9ec-50a48aed1fdf" providerId="AD" clId="Web-{EB05B8D7-65EC-7DEA-A996-A33D0B54FAB3}" dt="2019-05-28T02:07:54.362" v="10" actId="20577"/>
        <pc:sldMkLst>
          <pc:docMk/>
          <pc:sldMk cId="3556281291" sldId="301"/>
        </pc:sldMkLst>
        <pc:spChg chg="mod">
          <ac:chgData name="Allan Browning" userId="S::a.browning@griffith.edu.au::361db90e-b631-48a3-b9ec-50a48aed1fdf" providerId="AD" clId="Web-{EB05B8D7-65EC-7DEA-A996-A33D0B54FAB3}" dt="2019-05-28T02:07:54.362" v="10" actId="20577"/>
          <ac:spMkLst>
            <pc:docMk/>
            <pc:sldMk cId="3556281291" sldId="301"/>
            <ac:spMk id="3" creationId="{3077CC8C-35AA-4D3C-96A9-1C5E530B28A7}"/>
          </ac:spMkLst>
        </pc:spChg>
      </pc:sldChg>
      <pc:sldChg chg="modSp">
        <pc:chgData name="Allan Browning" userId="S::a.browning@griffith.edu.au::361db90e-b631-48a3-b9ec-50a48aed1fdf" providerId="AD" clId="Web-{EB05B8D7-65EC-7DEA-A996-A33D0B54FAB3}" dt="2019-05-28T02:06:54.440" v="0" actId="20577"/>
        <pc:sldMkLst>
          <pc:docMk/>
          <pc:sldMk cId="574871385" sldId="302"/>
        </pc:sldMkLst>
        <pc:spChg chg="mod">
          <ac:chgData name="Allan Browning" userId="S::a.browning@griffith.edu.au::361db90e-b631-48a3-b9ec-50a48aed1fdf" providerId="AD" clId="Web-{EB05B8D7-65EC-7DEA-A996-A33D0B54FAB3}" dt="2019-05-28T02:06:54.440" v="0" actId="20577"/>
          <ac:spMkLst>
            <pc:docMk/>
            <pc:sldMk cId="574871385" sldId="302"/>
            <ac:spMk id="3" creationId="{45C03FAE-EE32-43DC-88B8-3C343BBE40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58251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augury.rangle.io/"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t>Debugging an Angular Application</a:t>
            </a:r>
            <a:endParaRPr dirty="0"/>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0"/>
              </a:spcBef>
              <a:spcAft>
                <a:spcPts val="0"/>
              </a:spcAft>
              <a:buSzPts val="1800"/>
              <a:buChar char="●"/>
            </a:pPr>
            <a:r>
              <a:rPr lang="en-AU" dirty="0"/>
              <a:t>Compilation errors</a:t>
            </a:r>
          </a:p>
          <a:p>
            <a:pPr marL="457200" lvl="0" indent="-342900" algn="l" rtl="0">
              <a:spcBef>
                <a:spcPts val="0"/>
              </a:spcBef>
              <a:spcAft>
                <a:spcPts val="0"/>
              </a:spcAft>
              <a:buSzPts val="1800"/>
              <a:buChar char="●"/>
            </a:pPr>
            <a:r>
              <a:rPr lang="en-AU" dirty="0"/>
              <a:t>Logic errors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dirty="0"/>
              <a:t>Debugging Angular</a:t>
            </a:r>
            <a:endParaRPr dirty="0"/>
          </a:p>
        </p:txBody>
      </p:sp>
      <p:sp>
        <p:nvSpPr>
          <p:cNvPr id="75" name="Google Shape;75;p14"/>
          <p:cNvSpPr txBox="1">
            <a:spLocks noGrp="1"/>
          </p:cNvSpPr>
          <p:nvPr>
            <p:ph type="body" idx="1"/>
          </p:nvPr>
        </p:nvSpPr>
        <p:spPr>
          <a:xfrm>
            <a:off x="460950" y="881300"/>
            <a:ext cx="8222100" cy="4144250"/>
          </a:xfrm>
          <a:prstGeom prst="rect">
            <a:avLst/>
          </a:prstGeom>
        </p:spPr>
        <p:txBody>
          <a:bodyPr spcFirstLastPara="1" wrap="square" lIns="91425" tIns="91425" rIns="91425" bIns="91425" anchor="t" anchorCtr="0">
            <a:noAutofit/>
          </a:bodyPr>
          <a:lstStyle/>
          <a:p>
            <a:pPr marL="114300" indent="0">
              <a:buNone/>
            </a:pPr>
            <a:r>
              <a:rPr lang="en-AU" dirty="0">
                <a:solidFill>
                  <a:schemeClr val="bg2">
                    <a:lumMod val="75000"/>
                  </a:schemeClr>
                </a:solidFill>
              </a:rPr>
              <a:t>Angular is a framework built on Typescript. Typescript compiles to </a:t>
            </a:r>
            <a:r>
              <a:rPr lang="en-AU" dirty="0" err="1">
                <a:solidFill>
                  <a:schemeClr val="bg2">
                    <a:lumMod val="75000"/>
                  </a:schemeClr>
                </a:solidFill>
              </a:rPr>
              <a:t>javascript</a:t>
            </a:r>
            <a:r>
              <a:rPr lang="en-AU" dirty="0">
                <a:solidFill>
                  <a:schemeClr val="bg2">
                    <a:lumMod val="75000"/>
                  </a:schemeClr>
                </a:solidFill>
              </a:rPr>
              <a:t> for use with a browser. Browsers only understand HTML, CSS and </a:t>
            </a:r>
            <a:r>
              <a:rPr lang="en-AU" dirty="0" err="1">
                <a:solidFill>
                  <a:schemeClr val="bg2">
                    <a:lumMod val="75000"/>
                  </a:schemeClr>
                </a:solidFill>
              </a:rPr>
              <a:t>Javascript</a:t>
            </a:r>
            <a:r>
              <a:rPr lang="en-AU" dirty="0">
                <a:solidFill>
                  <a:schemeClr val="bg2">
                    <a:lumMod val="75000"/>
                  </a:schemeClr>
                </a:solidFill>
              </a:rPr>
              <a: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Errors due to Typescript compilation problems will be displayed in the terminal window that you ran the ng build or ng serve commands.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line of code in error, and the type of error, may be displayed in the terminal window after a build. The actual error may be on the line before the one that is reported.</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most common errors are: typos -  Miss spelling, missing semicolons at the end of statements etc.  The language is case sensitive and you should be mindful of this when creating variable names.</a:t>
            </a: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2C31-F30C-4E20-BD96-D78DFABEB76E}"/>
              </a:ext>
            </a:extLst>
          </p:cNvPr>
          <p:cNvSpPr>
            <a:spLocks noGrp="1"/>
          </p:cNvSpPr>
          <p:nvPr>
            <p:ph type="title"/>
          </p:nvPr>
        </p:nvSpPr>
        <p:spPr/>
        <p:txBody>
          <a:bodyPr/>
          <a:lstStyle/>
          <a:p>
            <a:r>
              <a:rPr lang="en-AU" dirty="0"/>
              <a:t>Debugging Angular</a:t>
            </a:r>
          </a:p>
        </p:txBody>
      </p:sp>
      <p:sp>
        <p:nvSpPr>
          <p:cNvPr id="3" name="Text Placeholder 2">
            <a:extLst>
              <a:ext uri="{FF2B5EF4-FFF2-40B4-BE49-F238E27FC236}">
                <a16:creationId xmlns:a16="http://schemas.microsoft.com/office/drawing/2014/main" id="{C39DB3AD-F101-4E97-A1F1-2BE2CD0C45D8}"/>
              </a:ext>
            </a:extLst>
          </p:cNvPr>
          <p:cNvSpPr>
            <a:spLocks noGrp="1"/>
          </p:cNvSpPr>
          <p:nvPr>
            <p:ph type="body" idx="1"/>
          </p:nvPr>
        </p:nvSpPr>
        <p:spPr/>
        <p:txBody>
          <a:bodyPr/>
          <a:lstStyle/>
          <a:p>
            <a:r>
              <a:rPr lang="en-AU" dirty="0">
                <a:solidFill>
                  <a:schemeClr val="bg2">
                    <a:lumMod val="75000"/>
                  </a:schemeClr>
                </a:solidFill>
              </a:rPr>
              <a:t>Errors due to logic will generally be displayed in the browser console as they will pass the compilation process. </a:t>
            </a:r>
          </a:p>
          <a:p>
            <a:r>
              <a:rPr lang="en-AU" dirty="0">
                <a:solidFill>
                  <a:schemeClr val="bg2">
                    <a:lumMod val="75000"/>
                  </a:schemeClr>
                </a:solidFill>
              </a:rPr>
              <a:t>To see the errors in a browser, right click and select “inspect”</a:t>
            </a:r>
          </a:p>
          <a:p>
            <a:r>
              <a:rPr lang="en-AU" dirty="0">
                <a:solidFill>
                  <a:schemeClr val="bg2">
                    <a:lumMod val="75000"/>
                  </a:schemeClr>
                </a:solidFill>
              </a:rPr>
              <a:t>In the window that appears select the second tab from the left or “Console” Tab</a:t>
            </a:r>
          </a:p>
          <a:p>
            <a:r>
              <a:rPr lang="en-AU" dirty="0">
                <a:solidFill>
                  <a:schemeClr val="bg2">
                    <a:lumMod val="75000"/>
                  </a:schemeClr>
                </a:solidFill>
              </a:rPr>
              <a:t>Errors in logic that pass the compilation process will appear in the console window.</a:t>
            </a:r>
          </a:p>
          <a:p>
            <a:r>
              <a:rPr lang="en-AU" dirty="0">
                <a:solidFill>
                  <a:schemeClr val="bg2">
                    <a:lumMod val="75000"/>
                  </a:schemeClr>
                </a:solidFill>
              </a:rPr>
              <a:t>Using console.log(“message”) in your typescript code is an option to  output values to the browsers console tab. This is a great way to see the current value of a variable as the app is running.</a:t>
            </a:r>
          </a:p>
        </p:txBody>
      </p:sp>
    </p:spTree>
    <p:extLst>
      <p:ext uri="{BB962C8B-B14F-4D97-AF65-F5344CB8AC3E}">
        <p14:creationId xmlns:p14="http://schemas.microsoft.com/office/powerpoint/2010/main" val="299534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A86C-40F6-4FF7-BFD0-7DB69F4DDE93}"/>
              </a:ext>
            </a:extLst>
          </p:cNvPr>
          <p:cNvSpPr>
            <a:spLocks noGrp="1"/>
          </p:cNvSpPr>
          <p:nvPr>
            <p:ph type="title"/>
          </p:nvPr>
        </p:nvSpPr>
        <p:spPr/>
        <p:txBody>
          <a:bodyPr/>
          <a:lstStyle/>
          <a:p>
            <a:r>
              <a:rPr lang="en-AU" dirty="0"/>
              <a:t>Augury</a:t>
            </a:r>
          </a:p>
        </p:txBody>
      </p:sp>
      <p:sp>
        <p:nvSpPr>
          <p:cNvPr id="3" name="Text Placeholder 2">
            <a:extLst>
              <a:ext uri="{FF2B5EF4-FFF2-40B4-BE49-F238E27FC236}">
                <a16:creationId xmlns:a16="http://schemas.microsoft.com/office/drawing/2014/main" id="{45C03FAE-EE32-43DC-88B8-3C343BBE40BA}"/>
              </a:ext>
            </a:extLst>
          </p:cNvPr>
          <p:cNvSpPr>
            <a:spLocks noGrp="1"/>
          </p:cNvSpPr>
          <p:nvPr>
            <p:ph type="body" idx="1"/>
          </p:nvPr>
        </p:nvSpPr>
        <p:spPr/>
        <p:txBody>
          <a:bodyPr/>
          <a:lstStyle/>
          <a:p>
            <a:pPr marL="114300" indent="0">
              <a:buNone/>
            </a:pPr>
            <a:r>
              <a:rPr lang="en-AU" dirty="0">
                <a:solidFill>
                  <a:schemeClr val="bg2">
                    <a:lumMod val="75000"/>
                  </a:schemeClr>
                </a:solidFill>
              </a:rPr>
              <a:t>Augury is a Chrome and Firefox extension that provides a visual representation of the angular components on a page, their dependencies, router information etc.</a:t>
            </a:r>
          </a:p>
          <a:p>
            <a:pPr marL="114300" indent="0">
              <a:buNone/>
            </a:pPr>
            <a:endParaRPr lang="en-AU" dirty="0">
              <a:solidFill>
                <a:schemeClr val="bg2">
                  <a:lumMod val="75000"/>
                </a:schemeClr>
              </a:solidFill>
            </a:endParaRPr>
          </a:p>
          <a:p>
            <a:pPr marL="114300" indent="0">
              <a:buNone/>
            </a:pPr>
            <a:r>
              <a:rPr lang="en-GB" dirty="0">
                <a:solidFill>
                  <a:schemeClr val="bg2">
                    <a:lumMod val="75000"/>
                  </a:schemeClr>
                </a:solidFill>
              </a:rPr>
              <a:t>Augury makes it is easy to inspect the state of a component from its </a:t>
            </a:r>
            <a:r>
              <a:rPr lang="en-GB" i="1" dirty="0">
                <a:solidFill>
                  <a:schemeClr val="bg2">
                    <a:lumMod val="75000"/>
                  </a:schemeClr>
                </a:solidFill>
              </a:rPr>
              <a:t>Component Tree</a:t>
            </a:r>
            <a:r>
              <a:rPr lang="en-GB" dirty="0">
                <a:solidFill>
                  <a:schemeClr val="bg2">
                    <a:lumMod val="75000"/>
                  </a:schemeClr>
                </a:solidFill>
              </a:rPr>
              <a:t> tab.</a:t>
            </a:r>
          </a:p>
          <a:p>
            <a:pPr marL="114300" indent="0">
              <a:buNone/>
            </a:pPr>
            <a:endParaRPr lang="en-GB" dirty="0">
              <a:solidFill>
                <a:schemeClr val="bg2">
                  <a:lumMod val="75000"/>
                </a:schemeClr>
              </a:solidFill>
            </a:endParaRPr>
          </a:p>
          <a:p>
            <a:pPr marL="114300" indent="0">
              <a:buNone/>
            </a:pPr>
            <a:r>
              <a:rPr lang="en-GB" dirty="0">
                <a:solidFill>
                  <a:schemeClr val="bg2">
                    <a:lumMod val="75000"/>
                  </a:schemeClr>
                </a:solidFill>
                <a:hlinkClick r:id="rId2">
                  <a:extLst>
                    <a:ext uri="{A12FA001-AC4F-418D-AE19-62706E023703}">
                      <ahyp:hlinkClr xmlns:ahyp="http://schemas.microsoft.com/office/drawing/2018/hyperlinkcolor" val="tx"/>
                    </a:ext>
                  </a:extLst>
                </a:hlinkClick>
              </a:rPr>
              <a:t>http://augury.rangle.io</a:t>
            </a:r>
            <a:endParaRPr lang="en-GB">
              <a:solidFill>
                <a:schemeClr val="bg2">
                  <a:lumMod val="75000"/>
                </a:schemeClr>
              </a:solidFill>
            </a:endParaRPr>
          </a:p>
          <a:p>
            <a:endParaRPr lang="en-AU" dirty="0"/>
          </a:p>
        </p:txBody>
      </p:sp>
    </p:spTree>
    <p:extLst>
      <p:ext uri="{BB962C8B-B14F-4D97-AF65-F5344CB8AC3E}">
        <p14:creationId xmlns:p14="http://schemas.microsoft.com/office/powerpoint/2010/main" val="57487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E603-C106-42DC-8EE6-0F5125CAC446}"/>
              </a:ext>
            </a:extLst>
          </p:cNvPr>
          <p:cNvSpPr>
            <a:spLocks noGrp="1"/>
          </p:cNvSpPr>
          <p:nvPr>
            <p:ph type="title"/>
          </p:nvPr>
        </p:nvSpPr>
        <p:spPr/>
        <p:txBody>
          <a:bodyPr/>
          <a:lstStyle/>
          <a:p>
            <a:r>
              <a:rPr lang="en-AU" dirty="0"/>
              <a:t>Debugging Node</a:t>
            </a:r>
          </a:p>
        </p:txBody>
      </p:sp>
      <p:sp>
        <p:nvSpPr>
          <p:cNvPr id="3" name="Text Placeholder 2">
            <a:extLst>
              <a:ext uri="{FF2B5EF4-FFF2-40B4-BE49-F238E27FC236}">
                <a16:creationId xmlns:a16="http://schemas.microsoft.com/office/drawing/2014/main" id="{3077CC8C-35AA-4D3C-96A9-1C5E530B28A7}"/>
              </a:ext>
            </a:extLst>
          </p:cNvPr>
          <p:cNvSpPr>
            <a:spLocks noGrp="1"/>
          </p:cNvSpPr>
          <p:nvPr>
            <p:ph type="body" idx="1"/>
          </p:nvPr>
        </p:nvSpPr>
        <p:spPr/>
        <p:txBody>
          <a:bodyPr/>
          <a:lstStyle/>
          <a:p>
            <a:r>
              <a:rPr lang="en-AU" dirty="0">
                <a:solidFill>
                  <a:schemeClr val="bg2">
                    <a:lumMod val="75000"/>
                  </a:schemeClr>
                </a:solidFill>
              </a:rPr>
              <a:t>To access server based data (database), you will be creating a node based server to create endpoints that your application can call upon to read, write, update and delete from the database.</a:t>
            </a:r>
          </a:p>
          <a:p>
            <a:pPr>
              <a:lnSpc>
                <a:spcPct val="114999"/>
              </a:lnSpc>
            </a:pPr>
            <a:endParaRPr lang="en-AU" dirty="0">
              <a:solidFill>
                <a:schemeClr val="bg2">
                  <a:lumMod val="75000"/>
                </a:schemeClr>
              </a:solidFill>
            </a:endParaRPr>
          </a:p>
          <a:p>
            <a:r>
              <a:rPr lang="en-AU" dirty="0">
                <a:solidFill>
                  <a:schemeClr val="bg2">
                    <a:lumMod val="75000"/>
                  </a:schemeClr>
                </a:solidFill>
              </a:rPr>
              <a:t>Debugging in node can also use the console.log() method we use for Angular. The output of these console.log() messages will go to the terminal window that our node application is running in, not in the browser.</a:t>
            </a:r>
          </a:p>
          <a:p>
            <a:pPr>
              <a:lnSpc>
                <a:spcPct val="114999"/>
              </a:lnSpc>
            </a:pPr>
            <a:endParaRPr lang="en-AU" dirty="0">
              <a:solidFill>
                <a:schemeClr val="bg2">
                  <a:lumMod val="75000"/>
                </a:schemeClr>
              </a:solidFill>
            </a:endParaRPr>
          </a:p>
          <a:p>
            <a:r>
              <a:rPr lang="en-AU" dirty="0">
                <a:solidFill>
                  <a:schemeClr val="bg2">
                    <a:lumMod val="75000"/>
                  </a:schemeClr>
                </a:solidFill>
              </a:rPr>
              <a:t>The error messages should identify a line of code and a potential error type. This is just a starting point as there could be multiple errors in the code and the one being reported may be because of another error.</a:t>
            </a:r>
          </a:p>
        </p:txBody>
      </p:sp>
    </p:spTree>
    <p:extLst>
      <p:ext uri="{BB962C8B-B14F-4D97-AF65-F5344CB8AC3E}">
        <p14:creationId xmlns:p14="http://schemas.microsoft.com/office/powerpoint/2010/main" val="355628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4924-AB6D-41DD-81DA-03F825601A29}"/>
              </a:ext>
            </a:extLst>
          </p:cNvPr>
          <p:cNvSpPr>
            <a:spLocks noGrp="1"/>
          </p:cNvSpPr>
          <p:nvPr>
            <p:ph type="title"/>
          </p:nvPr>
        </p:nvSpPr>
        <p:spPr/>
        <p:txBody>
          <a:bodyPr/>
          <a:lstStyle/>
          <a:p>
            <a:r>
              <a:rPr lang="en-AU" dirty="0"/>
              <a:t>Google it. ( You are more than likely not the first to have this problem)</a:t>
            </a:r>
          </a:p>
        </p:txBody>
      </p:sp>
      <p:sp>
        <p:nvSpPr>
          <p:cNvPr id="3" name="Text Placeholder 2">
            <a:extLst>
              <a:ext uri="{FF2B5EF4-FFF2-40B4-BE49-F238E27FC236}">
                <a16:creationId xmlns:a16="http://schemas.microsoft.com/office/drawing/2014/main" id="{6DB4E04A-AEAE-47B1-993E-9B9FAFC75CDC}"/>
              </a:ext>
            </a:extLst>
          </p:cNvPr>
          <p:cNvSpPr>
            <a:spLocks noGrp="1"/>
          </p:cNvSpPr>
          <p:nvPr>
            <p:ph type="body" idx="1"/>
          </p:nvPr>
        </p:nvSpPr>
        <p:spPr>
          <a:xfrm>
            <a:off x="460950" y="982900"/>
            <a:ext cx="8222100" cy="4144250"/>
          </a:xfrm>
        </p:spPr>
        <p:txBody>
          <a:bodyPr/>
          <a:lstStyle/>
          <a:p>
            <a:r>
              <a:rPr lang="en-AU" dirty="0">
                <a:solidFill>
                  <a:schemeClr val="bg2">
                    <a:lumMod val="75000"/>
                  </a:schemeClr>
                </a:solidFill>
              </a:rPr>
              <a:t>When in doubt and you can not identify the error from the error message given then do a google search on the error message and read what others have done to solve the same problem. </a:t>
            </a:r>
          </a:p>
          <a:p>
            <a:r>
              <a:rPr lang="en-AU" dirty="0">
                <a:solidFill>
                  <a:schemeClr val="bg2">
                    <a:lumMod val="75000"/>
                  </a:schemeClr>
                </a:solidFill>
              </a:rPr>
              <a:t>This technique might not lead you to a direct answer, but will possibly give you some other search terms to help refine your search and find a better answer.</a:t>
            </a:r>
          </a:p>
          <a:p>
            <a:r>
              <a:rPr lang="en-AU" dirty="0">
                <a:solidFill>
                  <a:schemeClr val="bg2">
                    <a:lumMod val="75000"/>
                  </a:schemeClr>
                </a:solidFill>
              </a:rPr>
              <a:t>Talk to your lecturers / tutors and classmates for advice. Use the wisdom of the crowd.</a:t>
            </a:r>
          </a:p>
          <a:p>
            <a:r>
              <a:rPr lang="en-AU" dirty="0">
                <a:solidFill>
                  <a:schemeClr val="bg2">
                    <a:lumMod val="75000"/>
                  </a:schemeClr>
                </a:solidFill>
              </a:rPr>
              <a:t>You will be doing a lot of reading/listening from sites like:</a:t>
            </a:r>
          </a:p>
          <a:p>
            <a:pPr lvl="1">
              <a:spcBef>
                <a:spcPts val="0"/>
              </a:spcBef>
            </a:pPr>
            <a:r>
              <a:rPr lang="en-AU" dirty="0">
                <a:solidFill>
                  <a:schemeClr val="bg2">
                    <a:lumMod val="75000"/>
                  </a:schemeClr>
                </a:solidFill>
              </a:rPr>
              <a:t>Stackoverflow.com  	// general error fixes</a:t>
            </a:r>
          </a:p>
          <a:p>
            <a:pPr lvl="1">
              <a:spcBef>
                <a:spcPts val="0"/>
              </a:spcBef>
            </a:pPr>
            <a:r>
              <a:rPr lang="en-AU" dirty="0">
                <a:solidFill>
                  <a:schemeClr val="bg2">
                    <a:lumMod val="75000"/>
                  </a:schemeClr>
                </a:solidFill>
              </a:rPr>
              <a:t>Angular.io  		// official framework documentation</a:t>
            </a:r>
          </a:p>
          <a:p>
            <a:pPr lvl="1">
              <a:spcBef>
                <a:spcPts val="0"/>
              </a:spcBef>
            </a:pPr>
            <a:r>
              <a:rPr lang="en-AU" dirty="0">
                <a:solidFill>
                  <a:schemeClr val="bg2">
                    <a:lumMod val="75000"/>
                  </a:schemeClr>
                </a:solidFill>
              </a:rPr>
              <a:t>Github.com	// external module documentation</a:t>
            </a:r>
          </a:p>
          <a:p>
            <a:pPr lvl="1">
              <a:spcBef>
                <a:spcPts val="0"/>
              </a:spcBef>
            </a:pPr>
            <a:r>
              <a:rPr lang="en-AU" dirty="0">
                <a:solidFill>
                  <a:schemeClr val="bg2">
                    <a:lumMod val="75000"/>
                  </a:schemeClr>
                </a:solidFill>
              </a:rPr>
              <a:t>Youtube.com	// instructional videos</a:t>
            </a:r>
          </a:p>
        </p:txBody>
      </p:sp>
    </p:spTree>
    <p:extLst>
      <p:ext uri="{BB962C8B-B14F-4D97-AF65-F5344CB8AC3E}">
        <p14:creationId xmlns:p14="http://schemas.microsoft.com/office/powerpoint/2010/main" val="370602118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3727</TotalTime>
  <Words>509</Words>
  <Application>Microsoft Office PowerPoint</Application>
  <PresentationFormat>On-screen Show (16:9)</PresentationFormat>
  <Paragraphs>37</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Material</vt:lpstr>
      <vt:lpstr>Debugging an Angular Application</vt:lpstr>
      <vt:lpstr>Debugging Angular</vt:lpstr>
      <vt:lpstr>Debugging Angular</vt:lpstr>
      <vt:lpstr>Augury</vt:lpstr>
      <vt:lpstr>Debugging Node</vt:lpstr>
      <vt:lpstr>Google it. ( You are more than likely not the first to have this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lastModifiedBy>Allan Browning</cp:lastModifiedBy>
  <cp:revision>254</cp:revision>
  <dcterms:modified xsi:type="dcterms:W3CDTF">2019-06-16T02:55:37Z</dcterms:modified>
</cp:coreProperties>
</file>