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0"/>
  </p:notesMasterIdLst>
  <p:sldIdLst>
    <p:sldId id="256" r:id="rId2"/>
    <p:sldId id="257" r:id="rId3"/>
    <p:sldId id="312" r:id="rId4"/>
    <p:sldId id="275" r:id="rId5"/>
    <p:sldId id="299" r:id="rId6"/>
    <p:sldId id="302" r:id="rId7"/>
    <p:sldId id="301" r:id="rId8"/>
    <p:sldId id="303" r:id="rId9"/>
    <p:sldId id="304" r:id="rId10"/>
    <p:sldId id="276" r:id="rId11"/>
    <p:sldId id="305" r:id="rId12"/>
    <p:sldId id="306" r:id="rId13"/>
    <p:sldId id="308" r:id="rId14"/>
    <p:sldId id="309" r:id="rId15"/>
    <p:sldId id="310" r:id="rId16"/>
    <p:sldId id="307" r:id="rId17"/>
    <p:sldId id="313" r:id="rId18"/>
    <p:sldId id="311" r:id="rId19"/>
  </p:sldIdLst>
  <p:sldSz cx="9144000" cy="5143500" type="screen16x9"/>
  <p:notesSz cx="6858000" cy="9144000"/>
  <p:embeddedFontLst>
    <p:embeddedFont>
      <p:font typeface="Roboto" panose="020B060402020202020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09"/>
    <p:restoredTop sz="85180" autoAdjust="0"/>
  </p:normalViewPr>
  <p:slideViewPr>
    <p:cSldViewPr snapToGrid="0" snapToObjects="1">
      <p:cViewPr varScale="1">
        <p:scale>
          <a:sx n="128" d="100"/>
          <a:sy n="128" d="100"/>
        </p:scale>
        <p:origin x="114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lan Browning" userId="S::a.browning@griffith.edu.au::361db90e-b631-48a3-b9ec-50a48aed1fdf" providerId="AD" clId="Web-{B611F0F7-0AE7-2652-5522-EBE5E2B5E032}"/>
    <pc:docChg chg="delSld modSld">
      <pc:chgData name="Allan Browning" userId="S::a.browning@griffith.edu.au::361db90e-b631-48a3-b9ec-50a48aed1fdf" providerId="AD" clId="Web-{B611F0F7-0AE7-2652-5522-EBE5E2B5E032}" dt="2019-06-26T03:02:04.282" v="7"/>
      <pc:docMkLst>
        <pc:docMk/>
      </pc:docMkLst>
      <pc:sldChg chg="modSp">
        <pc:chgData name="Allan Browning" userId="S::a.browning@griffith.edu.au::361db90e-b631-48a3-b9ec-50a48aed1fdf" providerId="AD" clId="Web-{B611F0F7-0AE7-2652-5522-EBE5E2B5E032}" dt="2019-06-26T03:01:00.016" v="0" actId="20577"/>
        <pc:sldMkLst>
          <pc:docMk/>
          <pc:sldMk cId="2545967644" sldId="275"/>
        </pc:sldMkLst>
        <pc:spChg chg="mod">
          <ac:chgData name="Allan Browning" userId="S::a.browning@griffith.edu.au::361db90e-b631-48a3-b9ec-50a48aed1fdf" providerId="AD" clId="Web-{B611F0F7-0AE7-2652-5522-EBE5E2B5E032}" dt="2019-06-26T03:01:00.016" v="0" actId="20577"/>
          <ac:spMkLst>
            <pc:docMk/>
            <pc:sldMk cId="2545967644" sldId="275"/>
            <ac:spMk id="75" creationId="{00000000-0000-0000-0000-000000000000}"/>
          </ac:spMkLst>
        </pc:spChg>
      </pc:sldChg>
      <pc:sldChg chg="modSp">
        <pc:chgData name="Allan Browning" userId="S::a.browning@griffith.edu.au::361db90e-b631-48a3-b9ec-50a48aed1fdf" providerId="AD" clId="Web-{B611F0F7-0AE7-2652-5522-EBE5E2B5E032}" dt="2019-06-26T03:01:54.563" v="6" actId="1076"/>
        <pc:sldMkLst>
          <pc:docMk/>
          <pc:sldMk cId="2020695718" sldId="299"/>
        </pc:sldMkLst>
        <pc:spChg chg="mod">
          <ac:chgData name="Allan Browning" userId="S::a.browning@griffith.edu.au::361db90e-b631-48a3-b9ec-50a48aed1fdf" providerId="AD" clId="Web-{B611F0F7-0AE7-2652-5522-EBE5E2B5E032}" dt="2019-06-26T03:01:54.563" v="6" actId="1076"/>
          <ac:spMkLst>
            <pc:docMk/>
            <pc:sldMk cId="2020695718" sldId="299"/>
            <ac:spMk id="75" creationId="{00000000-0000-0000-0000-000000000000}"/>
          </ac:spMkLst>
        </pc:spChg>
      </pc:sldChg>
      <pc:sldChg chg="del">
        <pc:chgData name="Allan Browning" userId="S::a.browning@griffith.edu.au::361db90e-b631-48a3-b9ec-50a48aed1fdf" providerId="AD" clId="Web-{B611F0F7-0AE7-2652-5522-EBE5E2B5E032}" dt="2019-06-26T03:02:04.282" v="7"/>
        <pc:sldMkLst>
          <pc:docMk/>
          <pc:sldMk cId="4122146134" sldId="300"/>
        </pc:sldMkLst>
      </pc:sldChg>
    </pc:docChg>
  </pc:docChgLst>
  <pc:docChgLst>
    <pc:chgData name="Kaile Su" userId="S::k.su@griffith.edu.au::1636eb44-51af-46aa-b91c-16ad8b70fe25" providerId="AD" clId="Web-{7D9E221A-DF84-D495-9712-A01CEB6DD134}"/>
    <pc:docChg chg="modSld">
      <pc:chgData name="Kaile Su" userId="S::k.su@griffith.edu.au::1636eb44-51af-46aa-b91c-16ad8b70fe25" providerId="AD" clId="Web-{7D9E221A-DF84-D495-9712-A01CEB6DD134}" dt="2019-08-04T13:10:43.610" v="4" actId="20577"/>
      <pc:docMkLst>
        <pc:docMk/>
      </pc:docMkLst>
      <pc:sldChg chg="modSp">
        <pc:chgData name="Kaile Su" userId="S::k.su@griffith.edu.au::1636eb44-51af-46aa-b91c-16ad8b70fe25" providerId="AD" clId="Web-{7D9E221A-DF84-D495-9712-A01CEB6DD134}" dt="2019-08-04T13:10:43.610" v="4" actId="20577"/>
        <pc:sldMkLst>
          <pc:docMk/>
          <pc:sldMk cId="3479267667" sldId="302"/>
        </pc:sldMkLst>
        <pc:spChg chg="mod">
          <ac:chgData name="Kaile Su" userId="S::k.su@griffith.edu.au::1636eb44-51af-46aa-b91c-16ad8b70fe25" providerId="AD" clId="Web-{7D9E221A-DF84-D495-9712-A01CEB6DD134}" dt="2019-08-04T13:10:43.610" v="4" actId="20577"/>
          <ac:spMkLst>
            <pc:docMk/>
            <pc:sldMk cId="3479267667" sldId="302"/>
            <ac:spMk id="75" creationId="{00000000-0000-0000-0000-000000000000}"/>
          </ac:spMkLst>
        </pc:spChg>
      </pc:sldChg>
    </pc:docChg>
  </pc:docChgLst>
  <pc:docChgLst>
    <pc:chgData name="Kaile Su" userId="S::k.su@griffith.edu.au::1636eb44-51af-46aa-b91c-16ad8b70fe25" providerId="AD" clId="Web-{475484B1-F080-47B8-8061-1A6C8653EBFB}"/>
    <pc:docChg chg="modSld">
      <pc:chgData name="Kaile Su" userId="S::k.su@griffith.edu.au::1636eb44-51af-46aa-b91c-16ad8b70fe25" providerId="AD" clId="Web-{475484B1-F080-47B8-8061-1A6C8653EBFB}" dt="2019-06-12T05:21:16.504" v="0" actId="20577"/>
      <pc:docMkLst>
        <pc:docMk/>
      </pc:docMkLst>
      <pc:sldChg chg="modSp">
        <pc:chgData name="Kaile Su" userId="S::k.su@griffith.edu.au::1636eb44-51af-46aa-b91c-16ad8b70fe25" providerId="AD" clId="Web-{475484B1-F080-47B8-8061-1A6C8653EBFB}" dt="2019-06-12T05:21:16.504" v="0" actId="20577"/>
        <pc:sldMkLst>
          <pc:docMk/>
          <pc:sldMk cId="448316325" sldId="310"/>
        </pc:sldMkLst>
        <pc:spChg chg="mod">
          <ac:chgData name="Kaile Su" userId="S::k.su@griffith.edu.au::1636eb44-51af-46aa-b91c-16ad8b70fe25" providerId="AD" clId="Web-{475484B1-F080-47B8-8061-1A6C8653EBFB}" dt="2019-06-12T05:21:16.504" v="0" actId="20577"/>
          <ac:spMkLst>
            <pc:docMk/>
            <pc:sldMk cId="448316325" sldId="310"/>
            <ac:spMk id="3" creationId="{FAE2AC04-37E9-40C0-891E-347FB4B5AC56}"/>
          </ac:spMkLst>
        </pc:spChg>
      </pc:sldChg>
    </pc:docChg>
  </pc:docChgLst>
  <pc:docChgLst>
    <pc:chgData name="Allan Browning" userId="S::a.browning@griffith.edu.au::361db90e-b631-48a3-b9ec-50a48aed1fdf" providerId="AD" clId="Web-{DF875C20-0C91-5511-E6E8-84BEFB9758D3}"/>
    <pc:docChg chg="modSld">
      <pc:chgData name="Allan Browning" userId="S::a.browning@griffith.edu.au::361db90e-b631-48a3-b9ec-50a48aed1fdf" providerId="AD" clId="Web-{DF875C20-0C91-5511-E6E8-84BEFB9758D3}" dt="2019-06-26T03:37:11.664" v="2" actId="20577"/>
      <pc:docMkLst>
        <pc:docMk/>
      </pc:docMkLst>
      <pc:sldChg chg="modSp">
        <pc:chgData name="Allan Browning" userId="S::a.browning@griffith.edu.au::361db90e-b631-48a3-b9ec-50a48aed1fdf" providerId="AD" clId="Web-{DF875C20-0C91-5511-E6E8-84BEFB9758D3}" dt="2019-06-26T03:37:08.758" v="1" actId="20577"/>
        <pc:sldMkLst>
          <pc:docMk/>
          <pc:sldMk cId="3479267667" sldId="302"/>
        </pc:sldMkLst>
        <pc:spChg chg="mod">
          <ac:chgData name="Allan Browning" userId="S::a.browning@griffith.edu.au::361db90e-b631-48a3-b9ec-50a48aed1fdf" providerId="AD" clId="Web-{DF875C20-0C91-5511-E6E8-84BEFB9758D3}" dt="2019-06-26T03:37:08.758" v="1" actId="20577"/>
          <ac:spMkLst>
            <pc:docMk/>
            <pc:sldMk cId="3479267667" sldId="302"/>
            <ac:spMk id="75" creationId="{00000000-0000-0000-0000-000000000000}"/>
          </ac:spMkLst>
        </pc:spChg>
      </pc:sldChg>
      <pc:sldChg chg="modSp">
        <pc:chgData name="Allan Browning" userId="S::a.browning@griffith.edu.au::361db90e-b631-48a3-b9ec-50a48aed1fdf" providerId="AD" clId="Web-{DF875C20-0C91-5511-E6E8-84BEFB9758D3}" dt="2019-06-26T03:37:11.664" v="2" actId="20577"/>
        <pc:sldMkLst>
          <pc:docMk/>
          <pc:sldMk cId="1080488457" sldId="304"/>
        </pc:sldMkLst>
        <pc:spChg chg="mod">
          <ac:chgData name="Allan Browning" userId="S::a.browning@griffith.edu.au::361db90e-b631-48a3-b9ec-50a48aed1fdf" providerId="AD" clId="Web-{DF875C20-0C91-5511-E6E8-84BEFB9758D3}" dt="2019-06-26T03:37:11.664" v="2" actId="20577"/>
          <ac:spMkLst>
            <pc:docMk/>
            <pc:sldMk cId="1080488457" sldId="304"/>
            <ac:spMk id="75" creationId="{00000000-0000-0000-0000-000000000000}"/>
          </ac:spMkLst>
        </pc:spChg>
      </pc:sldChg>
    </pc:docChg>
  </pc:docChgLst>
  <pc:docChgLst>
    <pc:chgData name="Kaile Su" userId="S::k.su@griffith.edu.au::1636eb44-51af-46aa-b91c-16ad8b70fe25" providerId="AD" clId="Web-{709B85A6-F6A0-55EC-D982-1AD4F0A987FD}"/>
    <pc:docChg chg="modSld">
      <pc:chgData name="Kaile Su" userId="S::k.su@griffith.edu.au::1636eb44-51af-46aa-b91c-16ad8b70fe25" providerId="AD" clId="Web-{709B85A6-F6A0-55EC-D982-1AD4F0A987FD}" dt="2019-06-12T11:07:47.221" v="3" actId="20577"/>
      <pc:docMkLst>
        <pc:docMk/>
      </pc:docMkLst>
      <pc:sldChg chg="modSp">
        <pc:chgData name="Kaile Su" userId="S::k.su@griffith.edu.au::1636eb44-51af-46aa-b91c-16ad8b70fe25" providerId="AD" clId="Web-{709B85A6-F6A0-55EC-D982-1AD4F0A987FD}" dt="2019-06-12T11:07:47.221" v="3" actId="20577"/>
        <pc:sldMkLst>
          <pc:docMk/>
          <pc:sldMk cId="2392159251" sldId="305"/>
        </pc:sldMkLst>
        <pc:spChg chg="mod">
          <ac:chgData name="Kaile Su" userId="S::k.su@griffith.edu.au::1636eb44-51af-46aa-b91c-16ad8b70fe25" providerId="AD" clId="Web-{709B85A6-F6A0-55EC-D982-1AD4F0A987FD}" dt="2019-06-12T11:07:47.221" v="3" actId="20577"/>
          <ac:spMkLst>
            <pc:docMk/>
            <pc:sldMk cId="2392159251" sldId="305"/>
            <ac:spMk id="2" creationId="{D50E982A-84AB-48C9-B7D3-BDB23A48AE5D}"/>
          </ac:spMkLst>
        </pc:spChg>
        <pc:spChg chg="mod">
          <ac:chgData name="Kaile Su" userId="S::k.su@griffith.edu.au::1636eb44-51af-46aa-b91c-16ad8b70fe25" providerId="AD" clId="Web-{709B85A6-F6A0-55EC-D982-1AD4F0A987FD}" dt="2019-06-12T11:07:42.314" v="2" actId="20577"/>
          <ac:spMkLst>
            <pc:docMk/>
            <pc:sldMk cId="2392159251" sldId="305"/>
            <ac:spMk id="3" creationId="{ED7A829B-ADCB-4E47-A373-EE51C4189F6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604e1ea13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604e1ea13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604e1ea13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604e1ea13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755462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604e1ea13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604e1ea13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168162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604e1ea13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604e1ea13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185188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604e1ea13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604e1ea13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009350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604e1ea13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604e1ea13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749170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770713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4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1"/>
          <p:cNvSpPr txBox="1">
            <a:spLocks noGrp="1"/>
          </p:cNvSpPr>
          <p:nvPr>
            <p:ph type="title" hasCustomPrompt="1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0" name="Google Shape;60;p11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1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hallow Title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1"/>
          </p:nvPr>
        </p:nvSpPr>
        <p:spPr>
          <a:xfrm>
            <a:off x="460950" y="982900"/>
            <a:ext cx="8222100" cy="3712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45" name="Google Shape;45;p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subTitle" idx="1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terial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HTTP/Cookies" TargetMode="Externa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dirty="0"/>
              <a:t>Data Persistence</a:t>
            </a:r>
            <a:endParaRPr dirty="0"/>
          </a:p>
        </p:txBody>
      </p:sp>
      <p:sp>
        <p:nvSpPr>
          <p:cNvPr id="69" name="Google Shape;69;p13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AU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7C550-CC7B-4338-B8A5-40D90D555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Cookies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AB211C-3A93-4F82-8A27-9052ED7CD7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AU" dirty="0">
                <a:solidFill>
                  <a:schemeClr val="bg2">
                    <a:lumMod val="75000"/>
                  </a:schemeClr>
                </a:solidFill>
              </a:rPr>
              <a:t>Cookies are data sent by the server and stored in small text files (~2Kb), on your computer. The browser may store the cookie and send it back to the server with the next request.</a:t>
            </a:r>
          </a:p>
          <a:p>
            <a:pPr marL="114300" indent="0">
              <a:buNone/>
            </a:pPr>
            <a:endParaRPr lang="en-AU" dirty="0">
              <a:solidFill>
                <a:schemeClr val="bg2">
                  <a:lumMod val="75000"/>
                </a:schemeClr>
              </a:solidFill>
            </a:endParaRPr>
          </a:p>
          <a:p>
            <a:pPr marL="114300" indent="0">
              <a:buNone/>
            </a:pPr>
            <a:r>
              <a:rPr lang="en-AU" dirty="0">
                <a:solidFill>
                  <a:schemeClr val="bg2">
                    <a:lumMod val="75000"/>
                  </a:schemeClr>
                </a:solidFill>
              </a:rPr>
              <a:t>When a web server has sent a web page to a browser via http, the connection is shut down, and the server forgets everything about the user. HTTP is not a stateful protocol.</a:t>
            </a:r>
          </a:p>
          <a:p>
            <a:pPr marL="114300" indent="0">
              <a:buNone/>
            </a:pPr>
            <a:endParaRPr lang="en-AU" dirty="0">
              <a:solidFill>
                <a:schemeClr val="bg2">
                  <a:lumMod val="75000"/>
                </a:schemeClr>
              </a:solidFill>
            </a:endParaRP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652962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E982A-84AB-48C9-B7D3-BDB23A48A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Cookies - </a:t>
            </a:r>
            <a:r>
              <a:rPr lang="en-AU" dirty="0" err="1"/>
              <a:t>statefulness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7A829B-ADCB-4E47-A373-EE51C4189F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AU" dirty="0">
                <a:solidFill>
                  <a:schemeClr val="bg2">
                    <a:lumMod val="75000"/>
                  </a:schemeClr>
                </a:solidFill>
              </a:rPr>
              <a:t>Cookies were invented to solve the problem of </a:t>
            </a:r>
            <a:r>
              <a:rPr lang="en-AU" dirty="0" err="1">
                <a:solidFill>
                  <a:schemeClr val="bg2">
                    <a:lumMod val="75000"/>
                  </a:schemeClr>
                </a:solidFill>
              </a:rPr>
              <a:t>statefulness</a:t>
            </a:r>
            <a:r>
              <a:rPr lang="en-AU" dirty="0">
                <a:solidFill>
                  <a:schemeClr val="bg2">
                    <a:lumMod val="75000"/>
                  </a:schemeClr>
                </a:solidFill>
              </a:rPr>
              <a:t> "how to remember information about the user":</a:t>
            </a:r>
          </a:p>
          <a:p>
            <a:pPr marL="114300" indent="0">
              <a:buNone/>
            </a:pPr>
            <a:endParaRPr lang="en-AU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n-AU" dirty="0">
                <a:solidFill>
                  <a:schemeClr val="bg2">
                    <a:lumMod val="75000"/>
                  </a:schemeClr>
                </a:solidFill>
              </a:rPr>
              <a:t>When a user visits a web page, data can be stored in a cookie on the client side</a:t>
            </a:r>
          </a:p>
          <a:p>
            <a:r>
              <a:rPr lang="en-AU" dirty="0">
                <a:solidFill>
                  <a:schemeClr val="bg2">
                    <a:lumMod val="75000"/>
                  </a:schemeClr>
                </a:solidFill>
              </a:rPr>
              <a:t>Next time the user visits the page, the cookie "remembers" that data. </a:t>
            </a:r>
          </a:p>
          <a:p>
            <a:endParaRPr lang="en-AU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n-AU" dirty="0">
                <a:solidFill>
                  <a:schemeClr val="bg2">
                    <a:lumMod val="75000"/>
                  </a:schemeClr>
                </a:solidFill>
              </a:rPr>
              <a:t>Cookies were once used for general client side storage. It is now preferred to use the web storage API (</a:t>
            </a:r>
            <a:r>
              <a:rPr lang="en-AU" dirty="0" err="1">
                <a:solidFill>
                  <a:schemeClr val="bg2">
                    <a:lumMod val="75000"/>
                  </a:schemeClr>
                </a:solidFill>
              </a:rPr>
              <a:t>localStorage</a:t>
            </a:r>
            <a:r>
              <a:rPr lang="en-AU" dirty="0">
                <a:solidFill>
                  <a:schemeClr val="bg2">
                    <a:lumMod val="75000"/>
                  </a:schemeClr>
                </a:solidFill>
              </a:rPr>
              <a:t> and </a:t>
            </a:r>
            <a:r>
              <a:rPr lang="en-AU" dirty="0" err="1">
                <a:solidFill>
                  <a:schemeClr val="bg2">
                    <a:lumMod val="75000"/>
                  </a:schemeClr>
                </a:solidFill>
              </a:rPr>
              <a:t>sessionStorage</a:t>
            </a:r>
            <a:r>
              <a:rPr lang="en-AU" dirty="0">
                <a:solidFill>
                  <a:schemeClr val="bg2">
                    <a:lumMod val="75000"/>
                  </a:schemeClr>
                </a:solidFill>
              </a:rPr>
              <a:t>) and </a:t>
            </a:r>
            <a:r>
              <a:rPr lang="en-AU" dirty="0" err="1">
                <a:solidFill>
                  <a:schemeClr val="bg2">
                    <a:lumMod val="75000"/>
                  </a:schemeClr>
                </a:solidFill>
              </a:rPr>
              <a:t>IndexedDB</a:t>
            </a:r>
            <a:endParaRPr lang="en-AU" dirty="0">
              <a:solidFill>
                <a:schemeClr val="bg2">
                  <a:lumMod val="75000"/>
                </a:schemeClr>
              </a:solidFill>
            </a:endParaRPr>
          </a:p>
          <a:p>
            <a:endParaRPr lang="en-AU" dirty="0">
              <a:solidFill>
                <a:schemeClr val="bg2">
                  <a:lumMod val="75000"/>
                </a:schemeClr>
              </a:solidFill>
            </a:endParaRP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921592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03770-CC3E-47DD-9B28-94396399E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Cookies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1D8503-C813-4309-A9AE-192158BECD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AU" dirty="0">
                <a:solidFill>
                  <a:schemeClr val="bg2">
                    <a:lumMod val="75000"/>
                  </a:schemeClr>
                </a:solidFill>
              </a:rPr>
              <a:t>Cookies like local and session storage save data as name-value pairs but can also include cookie attributes following the name value pair preceded by a semicolon.</a:t>
            </a:r>
          </a:p>
          <a:p>
            <a:pPr marL="114300" indent="0">
              <a:buNone/>
            </a:pPr>
            <a:endParaRPr lang="en-AU" dirty="0">
              <a:solidFill>
                <a:schemeClr val="bg2">
                  <a:lumMod val="75000"/>
                </a:schemeClr>
              </a:solidFill>
            </a:endParaRPr>
          </a:p>
          <a:p>
            <a:pPr marL="114300" indent="0">
              <a:buNone/>
            </a:pPr>
            <a:r>
              <a:rPr lang="en-AU" dirty="0">
                <a:solidFill>
                  <a:schemeClr val="bg2">
                    <a:lumMod val="75000"/>
                  </a:schemeClr>
                </a:solidFill>
              </a:rPr>
              <a:t>Cookies can be used for:</a:t>
            </a:r>
          </a:p>
          <a:p>
            <a:r>
              <a:rPr lang="en-AU" dirty="0">
                <a:solidFill>
                  <a:schemeClr val="bg2">
                    <a:lumMod val="75000"/>
                  </a:schemeClr>
                </a:solidFill>
              </a:rPr>
              <a:t>Session Management</a:t>
            </a:r>
          </a:p>
          <a:p>
            <a:r>
              <a:rPr lang="en-AU" dirty="0">
                <a:solidFill>
                  <a:schemeClr val="bg2">
                    <a:lumMod val="75000"/>
                  </a:schemeClr>
                </a:solidFill>
              </a:rPr>
              <a:t>Personalisation</a:t>
            </a:r>
          </a:p>
          <a:p>
            <a:r>
              <a:rPr lang="en-AU" dirty="0">
                <a:solidFill>
                  <a:schemeClr val="bg2">
                    <a:lumMod val="75000"/>
                  </a:schemeClr>
                </a:solidFill>
              </a:rPr>
              <a:t>Tracking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739218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4F513-43C7-440B-82F9-DE3C3C974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Cookie Attributes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1040BD-FCFE-49F2-8890-FE9F65CC23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AU" dirty="0">
                <a:solidFill>
                  <a:schemeClr val="bg2">
                    <a:lumMod val="75000"/>
                  </a:schemeClr>
                </a:solidFill>
              </a:rPr>
              <a:t>A range of cookie attributes can be set on a cookie. These include</a:t>
            </a:r>
          </a:p>
          <a:p>
            <a:pPr marL="114300" indent="0">
              <a:buNone/>
            </a:pPr>
            <a:endParaRPr lang="en-AU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n-AU" dirty="0">
                <a:solidFill>
                  <a:schemeClr val="bg2">
                    <a:lumMod val="75000"/>
                  </a:schemeClr>
                </a:solidFill>
              </a:rPr>
              <a:t>Secure</a:t>
            </a:r>
          </a:p>
          <a:p>
            <a:r>
              <a:rPr lang="en-AU" dirty="0">
                <a:solidFill>
                  <a:schemeClr val="bg2">
                    <a:lumMod val="75000"/>
                  </a:schemeClr>
                </a:solidFill>
              </a:rPr>
              <a:t>Domain</a:t>
            </a:r>
          </a:p>
          <a:p>
            <a:r>
              <a:rPr lang="en-AU" dirty="0">
                <a:solidFill>
                  <a:schemeClr val="bg2">
                    <a:lumMod val="75000"/>
                  </a:schemeClr>
                </a:solidFill>
              </a:rPr>
              <a:t>Path</a:t>
            </a:r>
          </a:p>
          <a:p>
            <a:r>
              <a:rPr lang="en-AU" dirty="0" err="1">
                <a:solidFill>
                  <a:schemeClr val="bg2">
                    <a:lumMod val="75000"/>
                  </a:schemeClr>
                </a:solidFill>
              </a:rPr>
              <a:t>HTTPOnly</a:t>
            </a:r>
            <a:endParaRPr lang="en-AU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n-AU" dirty="0">
                <a:solidFill>
                  <a:schemeClr val="bg2">
                    <a:lumMod val="75000"/>
                  </a:schemeClr>
                </a:solidFill>
              </a:rPr>
              <a:t>Expires</a:t>
            </a:r>
          </a:p>
          <a:p>
            <a:endParaRPr lang="en-AU" dirty="0">
              <a:solidFill>
                <a:schemeClr val="bg2">
                  <a:lumMod val="75000"/>
                </a:schemeClr>
              </a:solidFill>
            </a:endParaRPr>
          </a:p>
          <a:p>
            <a:pPr marL="114300" indent="0">
              <a:buNone/>
            </a:pPr>
            <a:r>
              <a:rPr lang="en-AU" dirty="0">
                <a:solidFill>
                  <a:schemeClr val="bg2">
                    <a:lumMod val="75000"/>
                  </a:schemeClr>
                </a:solidFill>
              </a:rPr>
              <a:t>Each attribute helps to limit the scope of the cookie and help improve its security.</a:t>
            </a:r>
          </a:p>
          <a:p>
            <a:pPr marL="114300" indent="0">
              <a:buNone/>
            </a:pPr>
            <a:endParaRPr lang="en-AU" dirty="0"/>
          </a:p>
          <a:p>
            <a:pPr marL="11430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6913190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4F513-43C7-440B-82F9-DE3C3C974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Cookie Attributes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1040BD-FCFE-49F2-8890-FE9F65CC23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AU" dirty="0">
                <a:solidFill>
                  <a:schemeClr val="bg2">
                    <a:lumMod val="75000"/>
                  </a:schemeClr>
                </a:solidFill>
              </a:rPr>
              <a:t>A cookie without an expiry date is a </a:t>
            </a:r>
            <a:r>
              <a:rPr lang="en-AU" b="1" dirty="0">
                <a:solidFill>
                  <a:schemeClr val="bg2">
                    <a:lumMod val="75000"/>
                  </a:schemeClr>
                </a:solidFill>
              </a:rPr>
              <a:t>session cookie</a:t>
            </a:r>
            <a:r>
              <a:rPr lang="en-AU" dirty="0">
                <a:solidFill>
                  <a:schemeClr val="bg2">
                    <a:lumMod val="75000"/>
                  </a:schemeClr>
                </a:solidFill>
              </a:rPr>
              <a:t>. It will be removed at the end of the current session (until the browser tab/window is closed)</a:t>
            </a:r>
          </a:p>
          <a:p>
            <a:pPr marL="114300" indent="0">
              <a:buNone/>
            </a:pPr>
            <a:endParaRPr lang="en-AU" dirty="0">
              <a:solidFill>
                <a:schemeClr val="bg2">
                  <a:lumMod val="75000"/>
                </a:schemeClr>
              </a:solidFill>
            </a:endParaRPr>
          </a:p>
          <a:p>
            <a:pPr marL="114300" indent="0">
              <a:buNone/>
            </a:pPr>
            <a:r>
              <a:rPr lang="en-AU" dirty="0">
                <a:solidFill>
                  <a:schemeClr val="bg2">
                    <a:lumMod val="75000"/>
                  </a:schemeClr>
                </a:solidFill>
              </a:rPr>
              <a:t>Cookies with an expiry date is a </a:t>
            </a:r>
            <a:r>
              <a:rPr lang="en-AU" b="1" dirty="0">
                <a:solidFill>
                  <a:schemeClr val="bg2">
                    <a:lumMod val="75000"/>
                  </a:schemeClr>
                </a:solidFill>
              </a:rPr>
              <a:t>permanent cookie</a:t>
            </a:r>
          </a:p>
          <a:p>
            <a:pPr marL="114300" indent="0">
              <a:buNone/>
            </a:pPr>
            <a:endParaRPr lang="en-AU" b="1" dirty="0">
              <a:solidFill>
                <a:schemeClr val="bg2">
                  <a:lumMod val="75000"/>
                </a:schemeClr>
              </a:solidFill>
            </a:endParaRPr>
          </a:p>
          <a:p>
            <a:pPr marL="114300" indent="0">
              <a:buNone/>
            </a:pPr>
            <a:r>
              <a:rPr lang="en-AU" dirty="0">
                <a:solidFill>
                  <a:schemeClr val="bg2">
                    <a:lumMod val="75000"/>
                  </a:schemeClr>
                </a:solidFill>
              </a:rPr>
              <a:t>Cookies using the secure attribute is termed a </a:t>
            </a:r>
            <a:r>
              <a:rPr lang="en-AU" b="1" dirty="0">
                <a:solidFill>
                  <a:schemeClr val="bg2">
                    <a:lumMod val="75000"/>
                  </a:schemeClr>
                </a:solidFill>
              </a:rPr>
              <a:t>secure cookie</a:t>
            </a:r>
            <a:r>
              <a:rPr lang="en-AU" dirty="0">
                <a:solidFill>
                  <a:schemeClr val="bg2">
                    <a:lumMod val="75000"/>
                  </a:schemeClr>
                </a:solidFill>
              </a:rPr>
              <a:t> as it can only be transported using HTTPS</a:t>
            </a:r>
          </a:p>
          <a:p>
            <a:pPr marL="114300" indent="0">
              <a:buNone/>
            </a:pPr>
            <a:endParaRPr lang="en-AU" b="1" dirty="0">
              <a:solidFill>
                <a:schemeClr val="bg2">
                  <a:lumMod val="75000"/>
                </a:schemeClr>
              </a:solidFill>
            </a:endParaRPr>
          </a:p>
          <a:p>
            <a:pPr marL="114300" indent="0">
              <a:buNone/>
            </a:pPr>
            <a:endParaRPr lang="en-AU" dirty="0">
              <a:solidFill>
                <a:schemeClr val="bg2">
                  <a:lumMod val="75000"/>
                </a:schemeClr>
              </a:solidFill>
            </a:endParaRPr>
          </a:p>
          <a:p>
            <a:pPr marL="114300" indent="0">
              <a:buNone/>
            </a:pPr>
            <a:endParaRPr lang="en-AU" dirty="0"/>
          </a:p>
          <a:p>
            <a:pPr marL="11430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953438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3E4D9-69BE-4D1A-A021-DD3C81B43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Cookies - How they work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E2AC04-37E9-40C0-891E-347FB4B5AC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AU" dirty="0">
                <a:solidFill>
                  <a:schemeClr val="bg2">
                    <a:lumMod val="75000"/>
                  </a:schemeClr>
                </a:solidFill>
              </a:rPr>
              <a:t>After receiving a client request a server can send a Set-Cookie header with the response. The cookie is then stored by the browser. The cookie is then sent in subsequent client requests inside a Cookie HTTP header.</a:t>
            </a:r>
          </a:p>
          <a:p>
            <a:pPr marL="114300" indent="0">
              <a:buNone/>
            </a:pPr>
            <a:endParaRPr lang="en-AU" dirty="0">
              <a:solidFill>
                <a:schemeClr val="bg2">
                  <a:lumMod val="75000"/>
                </a:schemeClr>
              </a:solidFill>
            </a:endParaRPr>
          </a:p>
          <a:p>
            <a:pPr marL="114300" indent="0">
              <a:buNone/>
            </a:pPr>
            <a:r>
              <a:rPr lang="en-AU" dirty="0">
                <a:solidFill>
                  <a:schemeClr val="bg2">
                    <a:lumMod val="75000"/>
                  </a:schemeClr>
                </a:solidFill>
              </a:rPr>
              <a:t>The </a:t>
            </a:r>
            <a:r>
              <a:rPr lang="en-AU" b="1" dirty="0">
                <a:solidFill>
                  <a:schemeClr val="bg2">
                    <a:lumMod val="75000"/>
                  </a:schemeClr>
                </a:solidFill>
              </a:rPr>
              <a:t>Scope</a:t>
            </a:r>
            <a:r>
              <a:rPr lang="en-AU" dirty="0">
                <a:solidFill>
                  <a:schemeClr val="bg2">
                    <a:lumMod val="75000"/>
                  </a:schemeClr>
                </a:solidFill>
              </a:rPr>
              <a:t> of the cookie (when it will be sent ) can be defined using the Domain and Path  cookie attributes</a:t>
            </a:r>
          </a:p>
          <a:p>
            <a:pPr marL="114300" indent="0">
              <a:buNone/>
            </a:pPr>
            <a:endParaRPr lang="en-AU" dirty="0">
              <a:solidFill>
                <a:schemeClr val="bg2">
                  <a:lumMod val="75000"/>
                </a:schemeClr>
              </a:solidFill>
            </a:endParaRPr>
          </a:p>
          <a:p>
            <a:pPr marL="114300" indent="0">
              <a:buNone/>
            </a:pPr>
            <a:r>
              <a:rPr lang="en-AU" b="1" dirty="0">
                <a:solidFill>
                  <a:schemeClr val="bg2">
                    <a:lumMod val="75000"/>
                  </a:schemeClr>
                </a:solidFill>
              </a:rPr>
              <a:t>Domain</a:t>
            </a:r>
            <a:r>
              <a:rPr lang="en-AU" dirty="0">
                <a:solidFill>
                  <a:schemeClr val="bg2">
                    <a:lumMod val="75000"/>
                  </a:schemeClr>
                </a:solidFill>
              </a:rPr>
              <a:t> specifies hosts that are allowed to receive the cookie. If unspecified the host of the current documents location excluding subdomains is used.</a:t>
            </a:r>
          </a:p>
          <a:p>
            <a:pPr marL="114300" indent="0">
              <a:buNone/>
            </a:pPr>
            <a:endParaRPr lang="en-AU" dirty="0">
              <a:solidFill>
                <a:schemeClr val="bg2">
                  <a:lumMod val="75000"/>
                </a:schemeClr>
              </a:solidFill>
            </a:endParaRPr>
          </a:p>
          <a:p>
            <a:pPr marL="114300" indent="0">
              <a:buNone/>
            </a:pPr>
            <a:r>
              <a:rPr lang="en-AU" b="1" dirty="0">
                <a:solidFill>
                  <a:schemeClr val="bg2">
                    <a:lumMod val="75000"/>
                  </a:schemeClr>
                </a:solidFill>
              </a:rPr>
              <a:t>Path</a:t>
            </a:r>
            <a:r>
              <a:rPr lang="en-AU" dirty="0">
                <a:solidFill>
                  <a:schemeClr val="bg2">
                    <a:lumMod val="75000"/>
                  </a:schemeClr>
                </a:solidFill>
              </a:rPr>
              <a:t> indicated a URL path that must exist in the requested URL in order to send the cookie.</a:t>
            </a:r>
          </a:p>
        </p:txBody>
      </p:sp>
    </p:spTree>
    <p:extLst>
      <p:ext uri="{BB962C8B-B14F-4D97-AF65-F5344CB8AC3E}">
        <p14:creationId xmlns:p14="http://schemas.microsoft.com/office/powerpoint/2010/main" val="4483163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28E39-5A62-471B-A47D-2AEB2CC48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/>
              <a:t>Javascript</a:t>
            </a:r>
            <a:r>
              <a:rPr lang="en-AU" dirty="0"/>
              <a:t> Cookie Examples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C0C33D-CB5D-4EB8-A102-6E251766A1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0950" y="982900"/>
            <a:ext cx="8463900" cy="3712800"/>
          </a:xfrm>
        </p:spPr>
        <p:txBody>
          <a:bodyPr/>
          <a:lstStyle/>
          <a:p>
            <a:pPr marL="114300" indent="0">
              <a:buNone/>
            </a:pPr>
            <a:r>
              <a:rPr lang="en-AU" sz="1600" b="1" dirty="0">
                <a:solidFill>
                  <a:schemeClr val="bg2">
                    <a:lumMod val="75000"/>
                  </a:schemeClr>
                </a:solidFill>
              </a:rPr>
              <a:t>Session Cookie</a:t>
            </a:r>
          </a:p>
          <a:p>
            <a:pPr marL="114300" indent="0">
              <a:buNone/>
            </a:pPr>
            <a:r>
              <a:rPr lang="en-AU" sz="1600" dirty="0">
                <a:solidFill>
                  <a:schemeClr val="bg2">
                    <a:lumMod val="75000"/>
                  </a:schemeClr>
                </a:solidFill>
              </a:rPr>
              <a:t>	</a:t>
            </a:r>
            <a:r>
              <a:rPr lang="en-AU" sz="1200" dirty="0" err="1">
                <a:solidFill>
                  <a:schemeClr val="bg2">
                    <a:lumMod val="75000"/>
                  </a:schemeClr>
                </a:solidFill>
              </a:rPr>
              <a:t>document.cookie</a:t>
            </a:r>
            <a:r>
              <a:rPr lang="en-AU" sz="1200" dirty="0">
                <a:solidFill>
                  <a:schemeClr val="bg2">
                    <a:lumMod val="75000"/>
                  </a:schemeClr>
                </a:solidFill>
              </a:rPr>
              <a:t> = “</a:t>
            </a:r>
            <a:r>
              <a:rPr lang="en-AU" sz="1200" dirty="0" err="1">
                <a:solidFill>
                  <a:schemeClr val="bg2">
                    <a:lumMod val="75000"/>
                  </a:schemeClr>
                </a:solidFill>
              </a:rPr>
              <a:t>best_fruit</a:t>
            </a:r>
            <a:r>
              <a:rPr lang="en-AU" sz="1200" dirty="0">
                <a:solidFill>
                  <a:schemeClr val="bg2">
                    <a:lumMod val="75000"/>
                  </a:schemeClr>
                </a:solidFill>
              </a:rPr>
              <a:t>=banana”; </a:t>
            </a:r>
          </a:p>
          <a:p>
            <a:pPr marL="114300" indent="0">
              <a:buNone/>
            </a:pPr>
            <a:endParaRPr lang="en-AU" sz="1200" dirty="0">
              <a:solidFill>
                <a:schemeClr val="bg2">
                  <a:lumMod val="75000"/>
                </a:schemeClr>
              </a:solidFill>
            </a:endParaRPr>
          </a:p>
          <a:p>
            <a:pPr marL="114300" indent="0">
              <a:buNone/>
            </a:pPr>
            <a:r>
              <a:rPr lang="en-AU" sz="1600" b="1" dirty="0">
                <a:solidFill>
                  <a:schemeClr val="bg2">
                    <a:lumMod val="75000"/>
                  </a:schemeClr>
                </a:solidFill>
              </a:rPr>
              <a:t>Permanent Cookie</a:t>
            </a:r>
          </a:p>
          <a:p>
            <a:pPr marL="114300" indent="0">
              <a:buNone/>
            </a:pPr>
            <a:r>
              <a:rPr lang="en-AU" sz="1600" dirty="0">
                <a:solidFill>
                  <a:schemeClr val="bg2">
                    <a:lumMod val="75000"/>
                  </a:schemeClr>
                </a:solidFill>
              </a:rPr>
              <a:t>	</a:t>
            </a:r>
            <a:r>
              <a:rPr lang="en-AU" sz="1200" dirty="0" err="1">
                <a:solidFill>
                  <a:schemeClr val="bg2">
                    <a:lumMod val="75000"/>
                  </a:schemeClr>
                </a:solidFill>
              </a:rPr>
              <a:t>document.cookie</a:t>
            </a:r>
            <a:r>
              <a:rPr lang="en-AU" sz="1200" dirty="0">
                <a:solidFill>
                  <a:schemeClr val="bg2">
                    <a:lumMod val="75000"/>
                  </a:schemeClr>
                </a:solidFill>
              </a:rPr>
              <a:t>=“</a:t>
            </a:r>
            <a:r>
              <a:rPr lang="en-AU" sz="1200" dirty="0" err="1">
                <a:solidFill>
                  <a:schemeClr val="bg2">
                    <a:lumMod val="75000"/>
                  </a:schemeClr>
                </a:solidFill>
              </a:rPr>
              <a:t>best_fruit</a:t>
            </a:r>
            <a:r>
              <a:rPr lang="en-AU" sz="1200" dirty="0">
                <a:solidFill>
                  <a:schemeClr val="bg2">
                    <a:lumMod val="75000"/>
                  </a:schemeClr>
                </a:solidFill>
              </a:rPr>
              <a:t>=banana; expires=Fri, 31 Dec 2020 23:59:59 GMT”</a:t>
            </a:r>
          </a:p>
          <a:p>
            <a:pPr marL="114300" indent="0">
              <a:buNone/>
            </a:pPr>
            <a:endParaRPr lang="en-AU" sz="1200" dirty="0">
              <a:solidFill>
                <a:schemeClr val="bg2">
                  <a:lumMod val="75000"/>
                </a:schemeClr>
              </a:solidFill>
            </a:endParaRPr>
          </a:p>
          <a:p>
            <a:pPr marL="114300" indent="0">
              <a:buNone/>
            </a:pPr>
            <a:r>
              <a:rPr lang="en-AU" sz="1600" b="1" dirty="0">
                <a:solidFill>
                  <a:schemeClr val="bg2">
                    <a:lumMod val="75000"/>
                  </a:schemeClr>
                </a:solidFill>
              </a:rPr>
              <a:t>Expired Cookie</a:t>
            </a:r>
          </a:p>
          <a:p>
            <a:pPr marL="114300" indent="0">
              <a:buNone/>
            </a:pPr>
            <a:r>
              <a:rPr lang="en-AU" sz="1600" dirty="0">
                <a:solidFill>
                  <a:schemeClr val="bg2">
                    <a:lumMod val="75000"/>
                  </a:schemeClr>
                </a:solidFill>
              </a:rPr>
              <a:t>	</a:t>
            </a:r>
            <a:r>
              <a:rPr lang="en-AU" sz="1200" dirty="0" err="1">
                <a:solidFill>
                  <a:schemeClr val="bg2">
                    <a:lumMod val="75000"/>
                  </a:schemeClr>
                </a:solidFill>
              </a:rPr>
              <a:t>document.cookie</a:t>
            </a:r>
            <a:r>
              <a:rPr lang="en-AU" sz="1200" dirty="0">
                <a:solidFill>
                  <a:schemeClr val="bg2">
                    <a:lumMod val="75000"/>
                  </a:schemeClr>
                </a:solidFill>
              </a:rPr>
              <a:t>=“</a:t>
            </a:r>
            <a:r>
              <a:rPr lang="en-AU" sz="1200" dirty="0" err="1">
                <a:solidFill>
                  <a:schemeClr val="bg2">
                    <a:lumMod val="75000"/>
                  </a:schemeClr>
                </a:solidFill>
              </a:rPr>
              <a:t>best_fruit</a:t>
            </a:r>
            <a:r>
              <a:rPr lang="en-AU" sz="1200" dirty="0">
                <a:solidFill>
                  <a:schemeClr val="bg2">
                    <a:lumMod val="75000"/>
                  </a:schemeClr>
                </a:solidFill>
              </a:rPr>
              <a:t>=banana; expires=Thu, 01 Jan 1970 00:00:00 GMT”</a:t>
            </a:r>
          </a:p>
          <a:p>
            <a:pPr marL="114300" indent="0">
              <a:buNone/>
            </a:pPr>
            <a:endParaRPr lang="en-AU" sz="1600" dirty="0">
              <a:solidFill>
                <a:schemeClr val="bg2">
                  <a:lumMod val="75000"/>
                </a:schemeClr>
              </a:solidFill>
            </a:endParaRPr>
          </a:p>
          <a:p>
            <a:pPr marL="114300" indent="0">
              <a:buNone/>
            </a:pPr>
            <a:r>
              <a:rPr lang="en-AU" sz="1600" b="1" dirty="0">
                <a:solidFill>
                  <a:schemeClr val="bg2">
                    <a:lumMod val="75000"/>
                  </a:schemeClr>
                </a:solidFill>
              </a:rPr>
              <a:t>Secure Cookie</a:t>
            </a:r>
          </a:p>
          <a:p>
            <a:pPr marL="114300" indent="0">
              <a:buNone/>
            </a:pPr>
            <a:r>
              <a:rPr lang="en-AU" sz="1600" dirty="0">
                <a:solidFill>
                  <a:schemeClr val="bg2">
                    <a:lumMod val="75000"/>
                  </a:schemeClr>
                </a:solidFill>
              </a:rPr>
              <a:t>	</a:t>
            </a:r>
            <a:r>
              <a:rPr lang="en-AU" sz="1200" dirty="0" err="1">
                <a:solidFill>
                  <a:schemeClr val="bg2">
                    <a:lumMod val="75000"/>
                  </a:schemeClr>
                </a:solidFill>
              </a:rPr>
              <a:t>document.cookie</a:t>
            </a:r>
            <a:r>
              <a:rPr lang="en-AU" sz="1200" dirty="0">
                <a:solidFill>
                  <a:schemeClr val="bg2">
                    <a:lumMod val="75000"/>
                  </a:schemeClr>
                </a:solidFill>
              </a:rPr>
              <a:t>=“</a:t>
            </a:r>
            <a:r>
              <a:rPr lang="en-AU" sz="1200" dirty="0" err="1">
                <a:solidFill>
                  <a:schemeClr val="bg2">
                    <a:lumMod val="75000"/>
                  </a:schemeClr>
                </a:solidFill>
              </a:rPr>
              <a:t>best_fruit</a:t>
            </a:r>
            <a:r>
              <a:rPr lang="en-AU" sz="1200" dirty="0">
                <a:solidFill>
                  <a:schemeClr val="bg2">
                    <a:lumMod val="75000"/>
                  </a:schemeClr>
                </a:solidFill>
              </a:rPr>
              <a:t>=banana; expires=Thu, 01 Jan 1970 00:00:00 GMT; Secure”</a:t>
            </a:r>
          </a:p>
          <a:p>
            <a:pPr marL="114300" indent="0">
              <a:buNone/>
            </a:pPr>
            <a:endParaRPr lang="en-AU" sz="1200" dirty="0">
              <a:solidFill>
                <a:schemeClr val="bg2">
                  <a:lumMod val="75000"/>
                </a:schemeClr>
              </a:solidFill>
            </a:endParaRPr>
          </a:p>
          <a:p>
            <a:pPr marL="114300" indent="0">
              <a:buNone/>
            </a:pPr>
            <a:r>
              <a:rPr lang="en-AU" sz="1200" dirty="0">
                <a:solidFill>
                  <a:schemeClr val="bg2">
                    <a:lumMod val="75000"/>
                  </a:schemeClr>
                </a:solidFill>
              </a:rPr>
              <a:t>Visit</a:t>
            </a:r>
            <a:r>
              <a:rPr lang="en-AU" sz="1200" b="1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AU" sz="1200" dirty="0">
                <a:solidFill>
                  <a:schemeClr val="accent3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https://developer.mozilla.org/en-US/docs/Web/HTTP/Cookies</a:t>
            </a:r>
            <a:r>
              <a:rPr lang="en-AU" sz="12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AU" sz="1200" dirty="0">
                <a:solidFill>
                  <a:schemeClr val="bg2">
                    <a:lumMod val="75000"/>
                  </a:schemeClr>
                </a:solidFill>
              </a:rPr>
              <a:t>for more information on cookies</a:t>
            </a:r>
            <a:endParaRPr lang="en-AU" sz="1200" b="1" dirty="0">
              <a:solidFill>
                <a:schemeClr val="bg2">
                  <a:lumMod val="75000"/>
                </a:schemeClr>
              </a:solidFill>
            </a:endParaRPr>
          </a:p>
          <a:p>
            <a:pPr marL="114300" indent="0">
              <a:buNone/>
            </a:pPr>
            <a:endParaRPr lang="en-AU" sz="1200" dirty="0">
              <a:solidFill>
                <a:schemeClr val="bg2">
                  <a:lumMod val="75000"/>
                </a:schemeClr>
              </a:solidFill>
            </a:endParaRPr>
          </a:p>
          <a:p>
            <a:pPr marL="114300" indent="0">
              <a:buNone/>
            </a:pPr>
            <a:endParaRPr lang="en-AU" sz="1200" dirty="0">
              <a:solidFill>
                <a:schemeClr val="bg2">
                  <a:lumMod val="75000"/>
                </a:schemeClr>
              </a:solidFill>
            </a:endParaRPr>
          </a:p>
          <a:p>
            <a:pPr marL="114300" indent="0">
              <a:buNone/>
            </a:pPr>
            <a:endParaRPr lang="en-AU" sz="1600" dirty="0">
              <a:solidFill>
                <a:schemeClr val="bg2">
                  <a:lumMod val="75000"/>
                </a:schemeClr>
              </a:solidFill>
            </a:endParaRPr>
          </a:p>
          <a:p>
            <a:pPr marL="11430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286835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51DC1-632D-4636-B5C0-3CE2B4A12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/>
              <a:t>IndexedDB</a:t>
            </a:r>
            <a:endParaRPr lang="en-A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B74E01-599B-4D7B-B9E9-C81E766FAE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AU" dirty="0" err="1">
                <a:solidFill>
                  <a:schemeClr val="bg2">
                    <a:lumMod val="75000"/>
                  </a:schemeClr>
                </a:solidFill>
              </a:rPr>
              <a:t>IndexedDB</a:t>
            </a:r>
            <a:r>
              <a:rPr lang="en-AU" dirty="0">
                <a:solidFill>
                  <a:schemeClr val="bg2">
                    <a:lumMod val="75000"/>
                  </a:schemeClr>
                </a:solidFill>
              </a:rPr>
              <a:t> is a low level API for client-side storage of significant amounts of structured data</a:t>
            </a:r>
          </a:p>
          <a:p>
            <a:pPr marL="114300" indent="0">
              <a:buNone/>
            </a:pPr>
            <a:endParaRPr lang="en-AU" dirty="0">
              <a:solidFill>
                <a:schemeClr val="bg2">
                  <a:lumMod val="75000"/>
                </a:schemeClr>
              </a:solidFill>
            </a:endParaRPr>
          </a:p>
          <a:p>
            <a:pPr marL="114300" indent="0">
              <a:buNone/>
            </a:pPr>
            <a:r>
              <a:rPr lang="en-AU" dirty="0" err="1">
                <a:solidFill>
                  <a:schemeClr val="bg2">
                    <a:lumMod val="75000"/>
                  </a:schemeClr>
                </a:solidFill>
              </a:rPr>
              <a:t>IndexedDB</a:t>
            </a:r>
            <a:r>
              <a:rPr lang="en-AU" dirty="0">
                <a:solidFill>
                  <a:schemeClr val="bg2">
                    <a:lumMod val="75000"/>
                  </a:schemeClr>
                </a:solidFill>
              </a:rPr>
              <a:t> is a </a:t>
            </a:r>
            <a:r>
              <a:rPr lang="en-AU" dirty="0" err="1">
                <a:solidFill>
                  <a:schemeClr val="bg2">
                    <a:lumMod val="75000"/>
                  </a:schemeClr>
                </a:solidFill>
              </a:rPr>
              <a:t>Javascript</a:t>
            </a:r>
            <a:r>
              <a:rPr lang="en-AU" dirty="0">
                <a:solidFill>
                  <a:schemeClr val="bg2">
                    <a:lumMod val="75000"/>
                  </a:schemeClr>
                </a:solidFill>
              </a:rPr>
              <a:t> based object-oriented NoSQL storage system.</a:t>
            </a:r>
          </a:p>
          <a:p>
            <a:pPr marL="114300" indent="0">
              <a:buNone/>
            </a:pPr>
            <a:r>
              <a:rPr lang="en-AU" dirty="0">
                <a:solidFill>
                  <a:schemeClr val="bg2">
                    <a:lumMod val="75000"/>
                  </a:schemeClr>
                </a:solidFill>
              </a:rPr>
              <a:t>Objects can be stored and retrieved with a key</a:t>
            </a:r>
          </a:p>
          <a:p>
            <a:pPr marL="114300" indent="0">
              <a:buNone/>
            </a:pPr>
            <a:endParaRPr lang="en-AU" dirty="0">
              <a:solidFill>
                <a:schemeClr val="bg2">
                  <a:lumMod val="75000"/>
                </a:schemeClr>
              </a:solidFill>
            </a:endParaRPr>
          </a:p>
          <a:p>
            <a:pPr marL="114300" indent="0">
              <a:buNone/>
            </a:pPr>
            <a:r>
              <a:rPr lang="en-GB" dirty="0">
                <a:solidFill>
                  <a:schemeClr val="bg2">
                    <a:lumMod val="75000"/>
                  </a:schemeClr>
                </a:solidFill>
              </a:rPr>
              <a:t>Each </a:t>
            </a:r>
            <a:r>
              <a:rPr lang="en-GB" dirty="0" err="1">
                <a:solidFill>
                  <a:schemeClr val="bg2">
                    <a:lumMod val="75000"/>
                  </a:schemeClr>
                </a:solidFill>
              </a:rPr>
              <a:t>IndexedDB</a:t>
            </a:r>
            <a:r>
              <a:rPr lang="en-GB" dirty="0">
                <a:solidFill>
                  <a:schemeClr val="bg2">
                    <a:lumMod val="75000"/>
                  </a:schemeClr>
                </a:solidFill>
              </a:rPr>
              <a:t> database is unique to an origin (typically, this is the site domain or subdomain), meaning it cannot access or be accessed by any other origin.</a:t>
            </a:r>
          </a:p>
          <a:p>
            <a:pPr marL="114300" indent="0">
              <a:buNone/>
            </a:pPr>
            <a:endParaRPr lang="en-GB" dirty="0">
              <a:solidFill>
                <a:schemeClr val="bg2">
                  <a:lumMod val="75000"/>
                </a:schemeClr>
              </a:solidFill>
            </a:endParaRPr>
          </a:p>
          <a:p>
            <a:pPr marL="114300" indent="0">
              <a:buNone/>
            </a:pPr>
            <a:r>
              <a:rPr lang="en-GB" dirty="0">
                <a:solidFill>
                  <a:schemeClr val="bg2">
                    <a:lumMod val="75000"/>
                  </a:schemeClr>
                </a:solidFill>
              </a:rPr>
              <a:t>We are not going into detail with </a:t>
            </a:r>
            <a:r>
              <a:rPr lang="en-GB" dirty="0" err="1">
                <a:solidFill>
                  <a:schemeClr val="bg2">
                    <a:lumMod val="75000"/>
                  </a:schemeClr>
                </a:solidFill>
              </a:rPr>
              <a:t>IndexedDB</a:t>
            </a:r>
            <a:r>
              <a:rPr lang="en-GB" dirty="0">
                <a:solidFill>
                  <a:schemeClr val="bg2">
                    <a:lumMod val="75000"/>
                  </a:schemeClr>
                </a:solidFill>
              </a:rPr>
              <a:t> but you should know it exists.</a:t>
            </a:r>
            <a:endParaRPr lang="en-AU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39245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9D2CD-7249-4E2E-A779-473A699B0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Web Storage and Cookie security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4C7EA3-CB23-45C2-91F1-55E3D5FF28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AU" dirty="0">
                <a:solidFill>
                  <a:schemeClr val="bg2">
                    <a:lumMod val="7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It’s important that you don’t store large amounts of sensitive information locally on clients browsers.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</a:t>
            </a:r>
          </a:p>
          <a:p>
            <a:pPr marL="114300" indent="0">
              <a:buNone/>
            </a:pPr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pPr marL="114300" indent="0">
              <a:buNone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Cookies and web storage have a number of exploits which mean that data stored in them can be used or stolen by other sites people visit. </a:t>
            </a:r>
          </a:p>
          <a:p>
            <a:pPr marL="114300" indent="0">
              <a:buNone/>
            </a:pPr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pPr marL="114300" indent="0">
              <a:buNone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It is never a good idea to store passwords, sensitive user data or  sensitive database data in cookies or web storage .</a:t>
            </a:r>
            <a:endParaRPr lang="en-AU" dirty="0">
              <a:solidFill>
                <a:schemeClr val="bg2">
                  <a:lumMod val="75000"/>
                </a:scheme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28501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AU" dirty="0"/>
              <a:t>What is Data Persistence</a:t>
            </a:r>
            <a:endParaRPr dirty="0"/>
          </a:p>
        </p:txBody>
      </p:sp>
      <p:sp>
        <p:nvSpPr>
          <p:cNvPr id="75" name="Google Shape;75;p14"/>
          <p:cNvSpPr txBox="1">
            <a:spLocks noGrp="1"/>
          </p:cNvSpPr>
          <p:nvPr>
            <p:ph type="body" idx="1"/>
          </p:nvPr>
        </p:nvSpPr>
        <p:spPr>
          <a:xfrm>
            <a:off x="460950" y="982900"/>
            <a:ext cx="8222100" cy="37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None/>
            </a:pPr>
            <a:r>
              <a:rPr lang="en-AU" dirty="0">
                <a:solidFill>
                  <a:schemeClr val="bg2">
                    <a:lumMod val="75000"/>
                  </a:schemeClr>
                </a:solidFill>
              </a:rPr>
              <a:t>Data persistence allows us,  in the scope of a web app, to remember the state of the application between uses of the application.</a:t>
            </a:r>
          </a:p>
          <a:p>
            <a:pPr marL="114300" indent="0">
              <a:buNone/>
            </a:pPr>
            <a:endParaRPr lang="en-AU" dirty="0">
              <a:solidFill>
                <a:schemeClr val="bg2">
                  <a:lumMod val="75000"/>
                </a:schemeClr>
              </a:solidFill>
            </a:endParaRPr>
          </a:p>
          <a:p>
            <a:pPr marL="114300" indent="0">
              <a:buNone/>
            </a:pPr>
            <a:r>
              <a:rPr lang="en-AU" dirty="0">
                <a:solidFill>
                  <a:schemeClr val="bg2">
                    <a:lumMod val="75000"/>
                  </a:schemeClr>
                </a:solidFill>
              </a:rPr>
              <a:t>Angular allows us to develop single page (html based) applications. </a:t>
            </a:r>
          </a:p>
          <a:p>
            <a:pPr marL="114300" indent="0">
              <a:buNone/>
            </a:pPr>
            <a:endParaRPr lang="en-AU" dirty="0">
              <a:solidFill>
                <a:schemeClr val="bg2">
                  <a:lumMod val="75000"/>
                </a:schemeClr>
              </a:solidFill>
            </a:endParaRPr>
          </a:p>
          <a:p>
            <a:pPr marL="114300" indent="0">
              <a:buNone/>
            </a:pPr>
            <a:r>
              <a:rPr lang="en-AU" dirty="0">
                <a:solidFill>
                  <a:schemeClr val="bg2">
                    <a:lumMod val="75000"/>
                  </a:schemeClr>
                </a:solidFill>
              </a:rPr>
              <a:t>HTML 5 provides a range of client side Web Storage options that will allow us to store the state of a page between uses.  These include</a:t>
            </a:r>
          </a:p>
          <a:p>
            <a:pPr marL="114300" indent="0">
              <a:buNone/>
            </a:pPr>
            <a:endParaRPr lang="en-AU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n-AU" dirty="0">
                <a:solidFill>
                  <a:schemeClr val="bg2">
                    <a:lumMod val="75000"/>
                  </a:schemeClr>
                </a:solidFill>
              </a:rPr>
              <a:t>Local Storage</a:t>
            </a:r>
          </a:p>
          <a:p>
            <a:r>
              <a:rPr lang="en-AU" dirty="0">
                <a:solidFill>
                  <a:schemeClr val="bg2">
                    <a:lumMod val="75000"/>
                  </a:schemeClr>
                </a:solidFill>
              </a:rPr>
              <a:t>Session Storage</a:t>
            </a:r>
          </a:p>
          <a:p>
            <a:r>
              <a:rPr lang="en-AU" dirty="0">
                <a:solidFill>
                  <a:schemeClr val="bg2">
                    <a:lumMod val="75000"/>
                  </a:schemeClr>
                </a:solidFill>
              </a:rPr>
              <a:t>Cookies</a:t>
            </a:r>
          </a:p>
          <a:p>
            <a:r>
              <a:rPr lang="en-AU" dirty="0" err="1">
                <a:solidFill>
                  <a:schemeClr val="bg2">
                    <a:lumMod val="75000"/>
                  </a:schemeClr>
                </a:solidFill>
              </a:rPr>
              <a:t>IndexedDB</a:t>
            </a:r>
            <a:endParaRPr lang="en-AU" dirty="0">
              <a:solidFill>
                <a:schemeClr val="bg2">
                  <a:lumMod val="75000"/>
                </a:schemeClr>
              </a:solidFill>
            </a:endParaRPr>
          </a:p>
          <a:p>
            <a:pPr marL="114300" indent="0"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AU" dirty="0"/>
              <a:t>What is Data Persistence</a:t>
            </a:r>
            <a:endParaRPr dirty="0"/>
          </a:p>
        </p:txBody>
      </p:sp>
      <p:sp>
        <p:nvSpPr>
          <p:cNvPr id="75" name="Google Shape;75;p14"/>
          <p:cNvSpPr txBox="1">
            <a:spLocks noGrp="1"/>
          </p:cNvSpPr>
          <p:nvPr>
            <p:ph type="body" idx="1"/>
          </p:nvPr>
        </p:nvSpPr>
        <p:spPr>
          <a:xfrm>
            <a:off x="460950" y="982900"/>
            <a:ext cx="8222100" cy="37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None/>
            </a:pPr>
            <a:r>
              <a:rPr lang="en-AU" dirty="0">
                <a:solidFill>
                  <a:schemeClr val="bg2">
                    <a:lumMod val="75000"/>
                  </a:schemeClr>
                </a:solidFill>
              </a:rPr>
              <a:t>These HTML  web storage options are client side based ( in the web browser). Other server side options for data persistence are available (</a:t>
            </a:r>
            <a:r>
              <a:rPr lang="en-AU" dirty="0" err="1">
                <a:solidFill>
                  <a:schemeClr val="bg2">
                    <a:lumMod val="75000"/>
                  </a:schemeClr>
                </a:solidFill>
              </a:rPr>
              <a:t>ie</a:t>
            </a:r>
            <a:r>
              <a:rPr lang="en-AU" dirty="0">
                <a:solidFill>
                  <a:schemeClr val="bg2">
                    <a:lumMod val="75000"/>
                  </a:schemeClr>
                </a:solidFill>
              </a:rPr>
              <a:t> databases) and we will look at these in future weeks.</a:t>
            </a:r>
          </a:p>
          <a:p>
            <a:pPr marL="114300" indent="0"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6221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dirty="0"/>
              <a:t>Local Storage</a:t>
            </a:r>
            <a:endParaRPr dirty="0"/>
          </a:p>
        </p:txBody>
      </p:sp>
      <p:sp>
        <p:nvSpPr>
          <p:cNvPr id="75" name="Google Shape;75;p14"/>
          <p:cNvSpPr txBox="1">
            <a:spLocks noGrp="1"/>
          </p:cNvSpPr>
          <p:nvPr>
            <p:ph type="body" idx="1"/>
          </p:nvPr>
        </p:nvSpPr>
        <p:spPr>
          <a:xfrm>
            <a:off x="460950" y="982900"/>
            <a:ext cx="8222100" cy="37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None/>
            </a:pPr>
            <a:r>
              <a:rPr lang="en-AU" dirty="0">
                <a:solidFill>
                  <a:schemeClr val="bg2">
                    <a:lumMod val="75000"/>
                  </a:schemeClr>
                </a:solidFill>
              </a:rPr>
              <a:t>Each of the client side data persistence options allow us to store name(key) -&gt; value pairs of strings. </a:t>
            </a:r>
          </a:p>
          <a:p>
            <a:pPr marL="114300" indent="0">
              <a:buNone/>
            </a:pPr>
            <a:endParaRPr lang="en-AU" dirty="0">
              <a:solidFill>
                <a:schemeClr val="bg2">
                  <a:lumMod val="75000"/>
                </a:schemeClr>
              </a:solidFill>
            </a:endParaRPr>
          </a:p>
          <a:p>
            <a:pPr marL="114300" indent="0">
              <a:buNone/>
            </a:pPr>
            <a:r>
              <a:rPr lang="en-AU" dirty="0">
                <a:solidFill>
                  <a:schemeClr val="bg2">
                    <a:lumMod val="75000"/>
                  </a:schemeClr>
                </a:solidFill>
              </a:rPr>
              <a:t>The difference between each option is the amount of storage, time frame of existence and server interaction.</a:t>
            </a:r>
          </a:p>
          <a:p>
            <a:pPr marL="114300" indent="0">
              <a:buNone/>
            </a:pPr>
            <a:endParaRPr lang="en-AU" dirty="0">
              <a:solidFill>
                <a:schemeClr val="bg2">
                  <a:lumMod val="75000"/>
                </a:schemeClr>
              </a:solidFill>
            </a:endParaRPr>
          </a:p>
          <a:p>
            <a:pPr marL="114300" indent="0">
              <a:buNone/>
            </a:pPr>
            <a:r>
              <a:rPr lang="en-AU" b="1" dirty="0">
                <a:solidFill>
                  <a:schemeClr val="bg2">
                    <a:lumMod val="75000"/>
                  </a:schemeClr>
                </a:solidFill>
              </a:rPr>
              <a:t>Local Storage</a:t>
            </a:r>
            <a:r>
              <a:rPr lang="en-AU" dirty="0">
                <a:solidFill>
                  <a:schemeClr val="bg2">
                    <a:lumMod val="75000"/>
                  </a:schemeClr>
                </a:solidFill>
              </a:rPr>
              <a:t> stores data on the clients computer. </a:t>
            </a:r>
          </a:p>
          <a:p>
            <a:pPr marL="114300" indent="0">
              <a:buNone/>
            </a:pPr>
            <a:endParaRPr lang="en-AU" dirty="0">
              <a:solidFill>
                <a:schemeClr val="bg2">
                  <a:lumMod val="75000"/>
                </a:schemeClr>
              </a:solidFill>
            </a:endParaRPr>
          </a:p>
          <a:p>
            <a:pPr marL="114300" indent="0">
              <a:buNone/>
            </a:pPr>
            <a:r>
              <a:rPr lang="en-AU" dirty="0">
                <a:solidFill>
                  <a:schemeClr val="bg2">
                    <a:lumMod val="75000"/>
                  </a:schemeClr>
                </a:solidFill>
              </a:rPr>
              <a:t>There is no expiration date of that data.</a:t>
            </a:r>
          </a:p>
          <a:p>
            <a:pPr marL="114300" indent="0">
              <a:buNone/>
            </a:pPr>
            <a:endParaRPr lang="en-AU" dirty="0">
              <a:solidFill>
                <a:schemeClr val="bg2">
                  <a:lumMod val="75000"/>
                </a:schemeClr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45967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dirty="0"/>
              <a:t>Local Storage</a:t>
            </a:r>
            <a:endParaRPr dirty="0"/>
          </a:p>
        </p:txBody>
      </p:sp>
      <p:sp>
        <p:nvSpPr>
          <p:cNvPr id="75" name="Google Shape;75;p14"/>
          <p:cNvSpPr txBox="1">
            <a:spLocks noGrp="1"/>
          </p:cNvSpPr>
          <p:nvPr>
            <p:ph type="body" idx="1"/>
          </p:nvPr>
        </p:nvSpPr>
        <p:spPr>
          <a:xfrm>
            <a:off x="432728" y="813567"/>
            <a:ext cx="8222100" cy="37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AU" dirty="0">
                <a:solidFill>
                  <a:schemeClr val="bg2">
                    <a:lumMod val="75000"/>
                  </a:schemeClr>
                </a:solidFill>
              </a:rPr>
              <a:t>The data can only be accessed via JavaScript and HTML 5 in the browser. </a:t>
            </a:r>
            <a:endParaRPr lang="en-US"/>
          </a:p>
          <a:p>
            <a:pPr marL="0" indent="0">
              <a:buNone/>
            </a:pPr>
            <a:endParaRPr lang="en-AU" dirty="0">
              <a:solidFill>
                <a:schemeClr val="bg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AU" dirty="0">
                <a:solidFill>
                  <a:schemeClr val="bg2">
                    <a:lumMod val="75000"/>
                  </a:schemeClr>
                </a:solidFill>
              </a:rPr>
              <a:t>The user has the ability to remove all local Storage.</a:t>
            </a:r>
          </a:p>
          <a:p>
            <a:pPr marL="0" indent="0">
              <a:buNone/>
            </a:pPr>
            <a:endParaRPr lang="en-AU" dirty="0">
              <a:solidFill>
                <a:schemeClr val="bg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AU" dirty="0">
                <a:solidFill>
                  <a:schemeClr val="bg2">
                    <a:lumMod val="75000"/>
                  </a:schemeClr>
                </a:solidFill>
              </a:rPr>
              <a:t>There is no guarantee that the data will persist forever.</a:t>
            </a:r>
          </a:p>
          <a:p>
            <a:pPr marL="0" indent="0">
              <a:buNone/>
            </a:pPr>
            <a:endParaRPr lang="en-AU" dirty="0">
              <a:solidFill>
                <a:schemeClr val="bg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AU" dirty="0">
                <a:solidFill>
                  <a:schemeClr val="bg2">
                    <a:lumMod val="75000"/>
                  </a:schemeClr>
                </a:solidFill>
              </a:rPr>
              <a:t>There is a capacity of around 5Mb per origin (Domain and Protocol). This value varies between browsers as the standard does not define an exact limit.</a:t>
            </a:r>
          </a:p>
          <a:p>
            <a:pPr marL="0" indent="0">
              <a:lnSpc>
                <a:spcPct val="114999"/>
              </a:lnSpc>
              <a:buNone/>
            </a:pPr>
            <a:endParaRPr lang="en-AU" dirty="0">
              <a:solidFill>
                <a:schemeClr val="bg2">
                  <a:lumMod val="75000"/>
                </a:schemeClr>
              </a:solidFill>
            </a:endParaRPr>
          </a:p>
          <a:p>
            <a:pPr marL="0" indent="0">
              <a:lnSpc>
                <a:spcPct val="114999"/>
              </a:lnSpc>
              <a:buNone/>
            </a:pPr>
            <a:r>
              <a:rPr lang="en-AU" dirty="0" err="1">
                <a:solidFill>
                  <a:schemeClr val="bg2">
                    <a:lumMod val="75000"/>
                  </a:schemeClr>
                </a:solidFill>
              </a:rPr>
              <a:t>LocalStorage</a:t>
            </a:r>
            <a:r>
              <a:rPr lang="en-AU" dirty="0">
                <a:solidFill>
                  <a:schemeClr val="bg2">
                    <a:lumMod val="75000"/>
                  </a:schemeClr>
                </a:solidFill>
              </a:rPr>
              <a:t> is not for storing sensitive user information it is quite insecure.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pPr marL="0" indent="0">
              <a:lnSpc>
                <a:spcPct val="114999"/>
              </a:lnSpc>
              <a:buNone/>
            </a:pPr>
            <a:endParaRPr lang="en-AU" dirty="0"/>
          </a:p>
          <a:p>
            <a:pPr marL="0" indent="0">
              <a:lnSpc>
                <a:spcPct val="114999"/>
              </a:lnSpc>
              <a:buNone/>
            </a:pPr>
            <a:r>
              <a:rPr lang="en-AU" dirty="0" err="1">
                <a:solidFill>
                  <a:schemeClr val="bg2">
                    <a:lumMod val="75000"/>
                  </a:schemeClr>
                </a:solidFill>
              </a:rPr>
              <a:t>LocalStorage</a:t>
            </a:r>
            <a:r>
              <a:rPr lang="en-AU" dirty="0">
                <a:solidFill>
                  <a:schemeClr val="bg2">
                    <a:lumMod val="75000"/>
                  </a:schemeClr>
                </a:solidFill>
              </a:rPr>
              <a:t> is synchronous. Each operation is only called after the other has completed.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pPr marL="114300" lvl="0" indent="0" algn="l">
              <a:lnSpc>
                <a:spcPct val="114999"/>
              </a:lnSpc>
              <a:spcAft>
                <a:spcPts val="0"/>
              </a:spcAft>
              <a:buNone/>
            </a:pPr>
            <a:endParaRPr lang="en-AU" dirty="0">
              <a:solidFill>
                <a:schemeClr val="bg2">
                  <a:lumMod val="75000"/>
                </a:schemeClr>
              </a:solidFill>
            </a:endParaRPr>
          </a:p>
          <a:p>
            <a:pPr marL="0" lvl="0" indent="0" algn="l" rtl="0">
              <a:spcBef>
                <a:spcPts val="1600"/>
              </a:spcBef>
              <a:buNone/>
            </a:pPr>
            <a:endParaRPr dirty="0"/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6957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dirty="0" err="1"/>
              <a:t>localStorage</a:t>
            </a:r>
            <a:r>
              <a:rPr lang="en-AU" dirty="0"/>
              <a:t> methods</a:t>
            </a:r>
            <a:endParaRPr dirty="0"/>
          </a:p>
        </p:txBody>
      </p:sp>
      <p:sp>
        <p:nvSpPr>
          <p:cNvPr id="75" name="Google Shape;75;p14"/>
          <p:cNvSpPr txBox="1">
            <a:spLocks noGrp="1"/>
          </p:cNvSpPr>
          <p:nvPr>
            <p:ph type="body" idx="1"/>
          </p:nvPr>
        </p:nvSpPr>
        <p:spPr>
          <a:xfrm>
            <a:off x="451580" y="855483"/>
            <a:ext cx="8240840" cy="37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spcBef>
                <a:spcPts val="600"/>
              </a:spcBef>
              <a:buNone/>
            </a:pPr>
            <a:r>
              <a:rPr lang="en-AU" b="1" dirty="0">
                <a:solidFill>
                  <a:schemeClr val="bg2">
                    <a:lumMod val="75000"/>
                  </a:schemeClr>
                </a:solidFill>
              </a:rPr>
              <a:t>Add item to storage</a:t>
            </a:r>
          </a:p>
          <a:p>
            <a:pPr marL="114300" indent="0">
              <a:spcBef>
                <a:spcPts val="600"/>
              </a:spcBef>
              <a:buNone/>
            </a:pPr>
            <a:r>
              <a:rPr lang="en-AU" dirty="0">
                <a:solidFill>
                  <a:schemeClr val="bg2">
                    <a:lumMod val="75000"/>
                  </a:schemeClr>
                </a:solidFill>
              </a:rPr>
              <a:t>	</a:t>
            </a:r>
            <a:r>
              <a:rPr lang="en-AU" dirty="0" err="1">
                <a:solidFill>
                  <a:schemeClr val="bg2">
                    <a:lumMod val="75000"/>
                  </a:schemeClr>
                </a:solidFill>
              </a:rPr>
              <a:t>localStorage.setitem</a:t>
            </a:r>
            <a:r>
              <a:rPr lang="en-AU" dirty="0">
                <a:solidFill>
                  <a:schemeClr val="bg2">
                    <a:lumMod val="75000"/>
                  </a:schemeClr>
                </a:solidFill>
              </a:rPr>
              <a:t>(“</a:t>
            </a:r>
            <a:r>
              <a:rPr lang="en-AU" dirty="0" err="1">
                <a:solidFill>
                  <a:schemeClr val="bg2">
                    <a:lumMod val="75000"/>
                  </a:schemeClr>
                </a:solidFill>
              </a:rPr>
              <a:t>key”,”value</a:t>
            </a:r>
            <a:r>
              <a:rPr lang="en-AU" dirty="0">
                <a:solidFill>
                  <a:schemeClr val="bg2">
                    <a:lumMod val="75000"/>
                  </a:schemeClr>
                </a:solidFill>
              </a:rPr>
              <a:t>”);</a:t>
            </a:r>
          </a:p>
          <a:p>
            <a:pPr marL="114300" indent="0">
              <a:spcBef>
                <a:spcPts val="600"/>
              </a:spcBef>
              <a:buNone/>
            </a:pPr>
            <a:r>
              <a:rPr lang="en-AU" b="1" dirty="0">
                <a:solidFill>
                  <a:schemeClr val="bg2">
                    <a:lumMod val="75000"/>
                  </a:schemeClr>
                </a:solidFill>
              </a:rPr>
              <a:t>Read an item from storage</a:t>
            </a:r>
          </a:p>
          <a:p>
            <a:pPr marL="114300" indent="0">
              <a:spcBef>
                <a:spcPts val="600"/>
              </a:spcBef>
              <a:buNone/>
            </a:pPr>
            <a:r>
              <a:rPr lang="en-AU" dirty="0">
                <a:solidFill>
                  <a:schemeClr val="bg2">
                    <a:lumMod val="75000"/>
                  </a:schemeClr>
                </a:solidFill>
              </a:rPr>
              <a:t>	let </a:t>
            </a:r>
            <a:r>
              <a:rPr lang="en-AU" dirty="0" err="1">
                <a:solidFill>
                  <a:schemeClr val="bg2">
                    <a:lumMod val="75000"/>
                  </a:schemeClr>
                </a:solidFill>
              </a:rPr>
              <a:t>myvar</a:t>
            </a:r>
            <a:r>
              <a:rPr lang="en-AU" dirty="0">
                <a:solidFill>
                  <a:schemeClr val="bg2">
                    <a:lumMod val="75000"/>
                  </a:schemeClr>
                </a:solidFill>
              </a:rPr>
              <a:t> = </a:t>
            </a:r>
            <a:r>
              <a:rPr lang="en-AU" dirty="0" err="1">
                <a:solidFill>
                  <a:schemeClr val="bg2">
                    <a:lumMod val="75000"/>
                  </a:schemeClr>
                </a:solidFill>
              </a:rPr>
              <a:t>localStorage.getitem</a:t>
            </a:r>
            <a:r>
              <a:rPr lang="en-AU" dirty="0">
                <a:solidFill>
                  <a:schemeClr val="bg2">
                    <a:lumMod val="75000"/>
                  </a:schemeClr>
                </a:solidFill>
              </a:rPr>
              <a:t>(“key”);</a:t>
            </a:r>
          </a:p>
          <a:p>
            <a:pPr marL="114300" indent="0">
              <a:spcBef>
                <a:spcPts val="600"/>
              </a:spcBef>
              <a:buNone/>
            </a:pPr>
            <a:r>
              <a:rPr lang="en-AU" b="1" dirty="0">
                <a:solidFill>
                  <a:schemeClr val="bg2">
                    <a:lumMod val="75000"/>
                  </a:schemeClr>
                </a:solidFill>
              </a:rPr>
              <a:t>Edit item in storage</a:t>
            </a:r>
          </a:p>
          <a:p>
            <a:pPr marL="114300" indent="0">
              <a:spcBef>
                <a:spcPts val="600"/>
              </a:spcBef>
              <a:buNone/>
            </a:pPr>
            <a:r>
              <a:rPr lang="en-AU" dirty="0">
                <a:solidFill>
                  <a:schemeClr val="bg2">
                    <a:lumMod val="75000"/>
                  </a:schemeClr>
                </a:solidFill>
              </a:rPr>
              <a:t>	 </a:t>
            </a:r>
            <a:r>
              <a:rPr lang="en-AU" dirty="0" err="1">
                <a:solidFill>
                  <a:schemeClr val="bg2">
                    <a:lumMod val="75000"/>
                  </a:schemeClr>
                </a:solidFill>
              </a:rPr>
              <a:t>localStorage.setitem</a:t>
            </a:r>
            <a:r>
              <a:rPr lang="en-AU" dirty="0">
                <a:solidFill>
                  <a:schemeClr val="bg2">
                    <a:lumMod val="75000"/>
                  </a:schemeClr>
                </a:solidFill>
              </a:rPr>
              <a:t>(“</a:t>
            </a:r>
            <a:r>
              <a:rPr lang="en-AU" dirty="0" err="1">
                <a:solidFill>
                  <a:schemeClr val="bg2">
                    <a:lumMod val="75000"/>
                  </a:schemeClr>
                </a:solidFill>
              </a:rPr>
              <a:t>key”,”value</a:t>
            </a:r>
            <a:r>
              <a:rPr lang="en-AU" dirty="0">
                <a:solidFill>
                  <a:schemeClr val="bg2">
                    <a:lumMod val="75000"/>
                  </a:schemeClr>
                </a:solidFill>
              </a:rPr>
              <a:t>”);</a:t>
            </a:r>
          </a:p>
          <a:p>
            <a:pPr marL="114300" indent="0">
              <a:spcBef>
                <a:spcPts val="600"/>
              </a:spcBef>
              <a:buNone/>
            </a:pPr>
            <a:r>
              <a:rPr lang="en-AU" b="1" dirty="0">
                <a:solidFill>
                  <a:schemeClr val="bg2">
                    <a:lumMod val="75000"/>
                  </a:schemeClr>
                </a:solidFill>
              </a:rPr>
              <a:t>Remove an item from storage</a:t>
            </a:r>
          </a:p>
          <a:p>
            <a:pPr marL="114300" indent="0">
              <a:spcBef>
                <a:spcPts val="600"/>
              </a:spcBef>
              <a:buNone/>
            </a:pPr>
            <a:r>
              <a:rPr lang="en-AU" dirty="0">
                <a:solidFill>
                  <a:schemeClr val="bg2">
                    <a:lumMod val="75000"/>
                  </a:schemeClr>
                </a:solidFill>
              </a:rPr>
              <a:t>	 </a:t>
            </a:r>
            <a:r>
              <a:rPr lang="en-AU" dirty="0" err="1">
                <a:solidFill>
                  <a:schemeClr val="bg2">
                    <a:lumMod val="75000"/>
                  </a:schemeClr>
                </a:solidFill>
              </a:rPr>
              <a:t>localStorage.removeitem</a:t>
            </a:r>
            <a:r>
              <a:rPr lang="en-AU" dirty="0">
                <a:solidFill>
                  <a:schemeClr val="bg2">
                    <a:lumMod val="75000"/>
                  </a:schemeClr>
                </a:solidFill>
              </a:rPr>
              <a:t>(“key”);</a:t>
            </a:r>
          </a:p>
          <a:p>
            <a:pPr marL="114300" indent="0">
              <a:spcBef>
                <a:spcPts val="600"/>
              </a:spcBef>
              <a:buNone/>
            </a:pPr>
            <a:r>
              <a:rPr lang="en-AU" b="1" dirty="0">
                <a:solidFill>
                  <a:schemeClr val="bg2">
                    <a:lumMod val="75000"/>
                  </a:schemeClr>
                </a:solidFill>
              </a:rPr>
              <a:t>Clear all items from storage</a:t>
            </a:r>
          </a:p>
          <a:p>
            <a:pPr marL="114300" indent="0">
              <a:spcBef>
                <a:spcPts val="600"/>
              </a:spcBef>
              <a:buNone/>
            </a:pPr>
            <a:r>
              <a:rPr lang="en-AU" dirty="0">
                <a:solidFill>
                  <a:schemeClr val="bg2">
                    <a:lumMod val="75000"/>
                  </a:schemeClr>
                </a:solidFill>
              </a:rPr>
              <a:t>	</a:t>
            </a:r>
            <a:r>
              <a:rPr lang="en-AU" dirty="0" err="1">
                <a:solidFill>
                  <a:schemeClr val="bg2">
                    <a:lumMod val="75000"/>
                  </a:schemeClr>
                </a:solidFill>
              </a:rPr>
              <a:t>localStorage.clear</a:t>
            </a:r>
            <a:r>
              <a:rPr lang="en-AU" dirty="0">
                <a:solidFill>
                  <a:schemeClr val="bg2">
                    <a:lumMod val="75000"/>
                  </a:schemeClr>
                </a:solidFill>
              </a:rPr>
              <a:t>();</a:t>
            </a: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92676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763E7-185B-4655-A11F-7DA4C6273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Local Storage Example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8ECDA410-82CF-471B-AC1A-6C221EFFA9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3143" y="883370"/>
            <a:ext cx="4118954" cy="399448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B7E51D5-EF31-4A8E-8B5D-D5127A98964B}"/>
              </a:ext>
            </a:extLst>
          </p:cNvPr>
          <p:cNvSpPr txBox="1"/>
          <p:nvPr/>
        </p:nvSpPr>
        <p:spPr>
          <a:xfrm>
            <a:off x="6265889" y="962826"/>
            <a:ext cx="27806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b="1" dirty="0" err="1">
                <a:latin typeface="Roboto" panose="02000000000000000000" pitchFamily="2" charset="0"/>
                <a:ea typeface="Roboto" panose="02000000000000000000" pitchFamily="2" charset="0"/>
              </a:rPr>
              <a:t>ngOnInit</a:t>
            </a:r>
            <a:r>
              <a:rPr lang="en-AU" sz="1200" b="1" dirty="0">
                <a:latin typeface="Roboto" panose="02000000000000000000" pitchFamily="2" charset="0"/>
                <a:ea typeface="Roboto" panose="02000000000000000000" pitchFamily="2" charset="0"/>
              </a:rPr>
              <a:t>() </a:t>
            </a:r>
            <a:r>
              <a:rPr lang="en-AU" sz="1200" dirty="0">
                <a:latin typeface="Roboto" panose="02000000000000000000" pitchFamily="2" charset="0"/>
                <a:ea typeface="Roboto" panose="02000000000000000000" pitchFamily="2" charset="0"/>
              </a:rPr>
              <a:t>is the same doing the same thing as the jQuery $(document).ready(function()). It waits for the DOM to be ready (</a:t>
            </a:r>
            <a:r>
              <a:rPr lang="en-AU" sz="1200" dirty="0" err="1">
                <a:latin typeface="Roboto" panose="02000000000000000000" pitchFamily="2" charset="0"/>
                <a:ea typeface="Roboto" panose="02000000000000000000" pitchFamily="2" charset="0"/>
              </a:rPr>
              <a:t>ie</a:t>
            </a:r>
            <a:r>
              <a:rPr lang="en-AU" sz="1200" dirty="0">
                <a:latin typeface="Roboto" panose="02000000000000000000" pitchFamily="2" charset="0"/>
                <a:ea typeface="Roboto" panose="02000000000000000000" pitchFamily="2" charset="0"/>
              </a:rPr>
              <a:t> your page is fully loaded and rendered)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9F2860-E1CE-456B-A664-F6445EFB70DE}"/>
              </a:ext>
            </a:extLst>
          </p:cNvPr>
          <p:cNvSpPr txBox="1"/>
          <p:nvPr/>
        </p:nvSpPr>
        <p:spPr>
          <a:xfrm>
            <a:off x="6258800" y="2495702"/>
            <a:ext cx="27806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b="1" dirty="0" err="1">
                <a:latin typeface="Roboto" panose="02000000000000000000" pitchFamily="2" charset="0"/>
                <a:ea typeface="Roboto" panose="02000000000000000000" pitchFamily="2" charset="0"/>
              </a:rPr>
              <a:t>typeof</a:t>
            </a:r>
            <a:r>
              <a:rPr lang="en-AU" sz="1200" b="1" dirty="0">
                <a:latin typeface="Roboto" panose="02000000000000000000" pitchFamily="2" charset="0"/>
                <a:ea typeface="Roboto" panose="02000000000000000000" pitchFamily="2" charset="0"/>
              </a:rPr>
              <a:t>(Storage) !== “undefined” </a:t>
            </a:r>
            <a:r>
              <a:rPr lang="en-AU" sz="1200" dirty="0">
                <a:latin typeface="Roboto" panose="02000000000000000000" pitchFamily="2" charset="0"/>
                <a:ea typeface="Roboto" panose="02000000000000000000" pitchFamily="2" charset="0"/>
              </a:rPr>
              <a:t>tests is both </a:t>
            </a:r>
            <a:r>
              <a:rPr lang="en-AU" sz="1200" dirty="0" err="1">
                <a:latin typeface="Roboto" panose="02000000000000000000" pitchFamily="2" charset="0"/>
                <a:ea typeface="Roboto" panose="02000000000000000000" pitchFamily="2" charset="0"/>
              </a:rPr>
              <a:t>localStorage</a:t>
            </a:r>
            <a:r>
              <a:rPr lang="en-AU" sz="1200" dirty="0">
                <a:latin typeface="Roboto" panose="02000000000000000000" pitchFamily="2" charset="0"/>
                <a:ea typeface="Roboto" panose="02000000000000000000" pitchFamily="2" charset="0"/>
              </a:rPr>
              <a:t> and </a:t>
            </a:r>
            <a:r>
              <a:rPr lang="en-AU" sz="1200" dirty="0" err="1">
                <a:latin typeface="Roboto" panose="02000000000000000000" pitchFamily="2" charset="0"/>
                <a:ea typeface="Roboto" panose="02000000000000000000" pitchFamily="2" charset="0"/>
              </a:rPr>
              <a:t>sessionStorage</a:t>
            </a:r>
            <a:r>
              <a:rPr lang="en-AU" sz="1200" dirty="0">
                <a:latin typeface="Roboto" panose="02000000000000000000" pitchFamily="2" charset="0"/>
                <a:ea typeface="Roboto" panose="02000000000000000000" pitchFamily="2" charset="0"/>
              </a:rPr>
              <a:t> is available. Some older browsers may not support these methods.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0FB12E-1DF5-4BA7-BBE2-729ACD442C47}"/>
              </a:ext>
            </a:extLst>
          </p:cNvPr>
          <p:cNvSpPr txBox="1"/>
          <p:nvPr/>
        </p:nvSpPr>
        <p:spPr>
          <a:xfrm>
            <a:off x="156384" y="1888360"/>
            <a:ext cx="19219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>
                <a:latin typeface="Roboto" panose="02000000000000000000" pitchFamily="2" charset="0"/>
                <a:ea typeface="Roboto" panose="02000000000000000000" pitchFamily="2" charset="0"/>
              </a:rPr>
              <a:t>Add an item to storage by passing a key and value to the </a:t>
            </a:r>
            <a:r>
              <a:rPr lang="en-AU" sz="1200" b="1" dirty="0" err="1">
                <a:latin typeface="Roboto" panose="02000000000000000000" pitchFamily="2" charset="0"/>
                <a:ea typeface="Roboto" panose="02000000000000000000" pitchFamily="2" charset="0"/>
              </a:rPr>
              <a:t>localStorage.setItem</a:t>
            </a:r>
            <a:r>
              <a:rPr lang="en-AU" sz="1200" b="1" dirty="0">
                <a:latin typeface="Roboto" panose="02000000000000000000" pitchFamily="2" charset="0"/>
                <a:ea typeface="Roboto" panose="02000000000000000000" pitchFamily="2" charset="0"/>
              </a:rPr>
              <a:t>() </a:t>
            </a:r>
            <a:r>
              <a:rPr lang="en-AU" sz="1200" dirty="0">
                <a:latin typeface="Roboto" panose="02000000000000000000" pitchFamily="2" charset="0"/>
                <a:ea typeface="Roboto" panose="02000000000000000000" pitchFamily="2" charset="0"/>
              </a:rPr>
              <a:t>method. The key and value must be strings.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64FFD5-6EB0-44D6-841C-E7742F0C211F}"/>
              </a:ext>
            </a:extLst>
          </p:cNvPr>
          <p:cNvSpPr txBox="1"/>
          <p:nvPr/>
        </p:nvSpPr>
        <p:spPr>
          <a:xfrm>
            <a:off x="156383" y="3831820"/>
            <a:ext cx="192191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>
                <a:latin typeface="Roboto" panose="02000000000000000000" pitchFamily="2" charset="0"/>
                <a:ea typeface="Roboto" panose="02000000000000000000" pitchFamily="2" charset="0"/>
              </a:rPr>
              <a:t>Read an item from storage by passing a key to the </a:t>
            </a:r>
            <a:r>
              <a:rPr lang="en-AU" sz="1200" b="1" dirty="0" err="1">
                <a:latin typeface="Roboto" panose="02000000000000000000" pitchFamily="2" charset="0"/>
                <a:ea typeface="Roboto" panose="02000000000000000000" pitchFamily="2" charset="0"/>
              </a:rPr>
              <a:t>localStorage.getItem</a:t>
            </a:r>
            <a:r>
              <a:rPr lang="en-AU" sz="1200" b="1" dirty="0">
                <a:latin typeface="Roboto" panose="02000000000000000000" pitchFamily="2" charset="0"/>
                <a:ea typeface="Roboto" panose="02000000000000000000" pitchFamily="2" charset="0"/>
              </a:rPr>
              <a:t>() </a:t>
            </a:r>
            <a:r>
              <a:rPr lang="en-AU" sz="1200" dirty="0">
                <a:latin typeface="Roboto" panose="02000000000000000000" pitchFamily="2" charset="0"/>
                <a:ea typeface="Roboto" panose="02000000000000000000" pitchFamily="2" charset="0"/>
              </a:rPr>
              <a:t>method. 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1DEFE87-1921-43AA-8D65-8DAC801CFA21}"/>
              </a:ext>
            </a:extLst>
          </p:cNvPr>
          <p:cNvCxnSpPr/>
          <p:nvPr/>
        </p:nvCxnSpPr>
        <p:spPr>
          <a:xfrm>
            <a:off x="1851285" y="2880610"/>
            <a:ext cx="996846" cy="602264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7C3EE84-1640-4258-B4EB-28693C2E0843}"/>
              </a:ext>
            </a:extLst>
          </p:cNvPr>
          <p:cNvCxnSpPr/>
          <p:nvPr/>
        </p:nvCxnSpPr>
        <p:spPr>
          <a:xfrm flipV="1">
            <a:off x="1768839" y="3800007"/>
            <a:ext cx="2241030" cy="539645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43255A9-BDA2-4D22-8ABB-8FA3B92F9AEA}"/>
              </a:ext>
            </a:extLst>
          </p:cNvPr>
          <p:cNvCxnSpPr>
            <a:cxnSpLocks/>
          </p:cNvCxnSpPr>
          <p:nvPr/>
        </p:nvCxnSpPr>
        <p:spPr>
          <a:xfrm flipH="1">
            <a:off x="4197246" y="2691597"/>
            <a:ext cx="2098625" cy="404273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2C7C5FA-04C2-4196-A81E-02EBDBB19B7D}"/>
              </a:ext>
            </a:extLst>
          </p:cNvPr>
          <p:cNvCxnSpPr/>
          <p:nvPr/>
        </p:nvCxnSpPr>
        <p:spPr>
          <a:xfrm flipH="1">
            <a:off x="3530184" y="1394810"/>
            <a:ext cx="2765687" cy="1174408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 descr="A picture containing electronics&#10;&#10;Description automatically generated">
            <a:extLst>
              <a:ext uri="{FF2B5EF4-FFF2-40B4-BE49-F238E27FC236}">
                <a16:creationId xmlns:a16="http://schemas.microsoft.com/office/drawing/2014/main" id="{CDF383D7-6FC5-43F8-8788-28F0A724AF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0820" y="3958147"/>
            <a:ext cx="2580963" cy="76301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DAEE4F0F-F60D-4412-8C7E-5F0AC236601C}"/>
              </a:ext>
            </a:extLst>
          </p:cNvPr>
          <p:cNvSpPr txBox="1"/>
          <p:nvPr/>
        </p:nvSpPr>
        <p:spPr>
          <a:xfrm>
            <a:off x="6295871" y="3709860"/>
            <a:ext cx="24958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b="1" dirty="0">
                <a:latin typeface="Roboto" panose="02000000000000000000" pitchFamily="2" charset="0"/>
                <a:ea typeface="Roboto" panose="02000000000000000000" pitchFamily="2" charset="0"/>
              </a:rPr>
              <a:t>Console output </a:t>
            </a:r>
            <a:r>
              <a:rPr lang="en-AU" sz="800" b="1" dirty="0">
                <a:latin typeface="Roboto" panose="02000000000000000000" pitchFamily="2" charset="0"/>
                <a:ea typeface="Roboto" panose="02000000000000000000" pitchFamily="2" charset="0"/>
              </a:rPr>
              <a:t>(Google Chrome)</a:t>
            </a:r>
            <a:endParaRPr lang="en-AU" sz="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40946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0CBA2-86B5-4C5D-8842-438F1FB2C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Session Storage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06F734-8950-44BA-B09C-2854377EE0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AU" b="1" dirty="0" err="1">
                <a:solidFill>
                  <a:schemeClr val="bg2">
                    <a:lumMod val="75000"/>
                  </a:schemeClr>
                </a:solidFill>
              </a:rPr>
              <a:t>SessionStorage</a:t>
            </a:r>
            <a:r>
              <a:rPr lang="en-AU" dirty="0">
                <a:solidFill>
                  <a:schemeClr val="bg2">
                    <a:lumMod val="75000"/>
                  </a:schemeClr>
                </a:solidFill>
              </a:rPr>
              <a:t> is similar to </a:t>
            </a:r>
            <a:r>
              <a:rPr lang="en-AU" dirty="0" err="1">
                <a:solidFill>
                  <a:schemeClr val="bg2">
                    <a:lumMod val="75000"/>
                  </a:schemeClr>
                </a:solidFill>
              </a:rPr>
              <a:t>localStorage</a:t>
            </a:r>
            <a:r>
              <a:rPr lang="en-AU" dirty="0">
                <a:solidFill>
                  <a:schemeClr val="bg2">
                    <a:lumMod val="75000"/>
                  </a:schemeClr>
                </a:solidFill>
              </a:rPr>
              <a:t>. The only difference is that </a:t>
            </a:r>
            <a:r>
              <a:rPr lang="en-AU" dirty="0" err="1">
                <a:solidFill>
                  <a:schemeClr val="bg2">
                    <a:lumMod val="75000"/>
                  </a:schemeClr>
                </a:solidFill>
              </a:rPr>
              <a:t>localStorage</a:t>
            </a:r>
            <a:r>
              <a:rPr lang="en-AU" dirty="0">
                <a:solidFill>
                  <a:schemeClr val="bg2">
                    <a:lumMod val="75000"/>
                  </a:schemeClr>
                </a:solidFill>
              </a:rPr>
              <a:t> has no time limit (expiration date) while </a:t>
            </a:r>
            <a:r>
              <a:rPr lang="en-AU" dirty="0" err="1">
                <a:solidFill>
                  <a:schemeClr val="bg2">
                    <a:lumMod val="75000"/>
                  </a:schemeClr>
                </a:solidFill>
              </a:rPr>
              <a:t>sessionStorage</a:t>
            </a:r>
            <a:r>
              <a:rPr lang="en-AU" dirty="0">
                <a:solidFill>
                  <a:schemeClr val="bg2">
                    <a:lumMod val="75000"/>
                  </a:schemeClr>
                </a:solidFill>
              </a:rPr>
              <a:t> gets cleared when the page session ends.</a:t>
            </a:r>
          </a:p>
          <a:p>
            <a:pPr marL="114300" indent="0">
              <a:buNone/>
            </a:pPr>
            <a:endParaRPr lang="en-AU" dirty="0">
              <a:solidFill>
                <a:schemeClr val="bg2">
                  <a:lumMod val="75000"/>
                </a:schemeClr>
              </a:solidFill>
            </a:endParaRPr>
          </a:p>
          <a:p>
            <a:pPr marL="114300" indent="0">
              <a:buNone/>
            </a:pPr>
            <a:r>
              <a:rPr lang="en-AU" dirty="0">
                <a:solidFill>
                  <a:schemeClr val="bg2">
                    <a:lumMod val="75000"/>
                  </a:schemeClr>
                </a:solidFill>
              </a:rPr>
              <a:t>A page session lasts for as long as the browser is open and survives over page reloads and restores. Opening a page in a new tab or window will cause a new session to be initiated. Closing a tab will clear the session.</a:t>
            </a:r>
          </a:p>
          <a:p>
            <a:pPr marL="114300" indent="0">
              <a:buNone/>
            </a:pPr>
            <a:endParaRPr lang="en-AU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09105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dirty="0" err="1"/>
              <a:t>sessionStorage</a:t>
            </a:r>
            <a:r>
              <a:rPr lang="en-AU" dirty="0"/>
              <a:t> methods</a:t>
            </a:r>
            <a:endParaRPr dirty="0"/>
          </a:p>
        </p:txBody>
      </p:sp>
      <p:sp>
        <p:nvSpPr>
          <p:cNvPr id="75" name="Google Shape;75;p14"/>
          <p:cNvSpPr txBox="1">
            <a:spLocks noGrp="1"/>
          </p:cNvSpPr>
          <p:nvPr>
            <p:ph type="body" idx="1"/>
          </p:nvPr>
        </p:nvSpPr>
        <p:spPr>
          <a:xfrm>
            <a:off x="451580" y="855483"/>
            <a:ext cx="8240840" cy="37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spcBef>
                <a:spcPts val="600"/>
              </a:spcBef>
              <a:buNone/>
            </a:pPr>
            <a:r>
              <a:rPr lang="en-AU" b="1" dirty="0">
                <a:solidFill>
                  <a:schemeClr val="bg2">
                    <a:lumMod val="75000"/>
                  </a:schemeClr>
                </a:solidFill>
              </a:rPr>
              <a:t>Add item to storage</a:t>
            </a:r>
          </a:p>
          <a:p>
            <a:pPr marL="114300" indent="0">
              <a:spcBef>
                <a:spcPts val="600"/>
              </a:spcBef>
              <a:buNone/>
            </a:pPr>
            <a:r>
              <a:rPr lang="en-AU" dirty="0">
                <a:solidFill>
                  <a:schemeClr val="bg2">
                    <a:lumMod val="75000"/>
                  </a:schemeClr>
                </a:solidFill>
              </a:rPr>
              <a:t>	</a:t>
            </a:r>
            <a:r>
              <a:rPr lang="en-AU" dirty="0" err="1">
                <a:solidFill>
                  <a:schemeClr val="bg2">
                    <a:lumMod val="75000"/>
                  </a:schemeClr>
                </a:solidFill>
              </a:rPr>
              <a:t>sessionStrorage.setitem</a:t>
            </a:r>
            <a:r>
              <a:rPr lang="en-AU" dirty="0">
                <a:solidFill>
                  <a:schemeClr val="bg2">
                    <a:lumMod val="75000"/>
                  </a:schemeClr>
                </a:solidFill>
              </a:rPr>
              <a:t>(“</a:t>
            </a:r>
            <a:r>
              <a:rPr lang="en-AU" dirty="0" err="1">
                <a:solidFill>
                  <a:schemeClr val="bg2">
                    <a:lumMod val="75000"/>
                  </a:schemeClr>
                </a:solidFill>
              </a:rPr>
              <a:t>key”,”value</a:t>
            </a:r>
            <a:r>
              <a:rPr lang="en-AU" dirty="0">
                <a:solidFill>
                  <a:schemeClr val="bg2">
                    <a:lumMod val="75000"/>
                  </a:schemeClr>
                </a:solidFill>
              </a:rPr>
              <a:t>”);</a:t>
            </a:r>
          </a:p>
          <a:p>
            <a:pPr marL="114300" indent="0">
              <a:spcBef>
                <a:spcPts val="600"/>
              </a:spcBef>
              <a:buNone/>
            </a:pPr>
            <a:r>
              <a:rPr lang="en-AU" b="1" dirty="0">
                <a:solidFill>
                  <a:schemeClr val="bg2">
                    <a:lumMod val="75000"/>
                  </a:schemeClr>
                </a:solidFill>
              </a:rPr>
              <a:t>Read an item from storage</a:t>
            </a:r>
          </a:p>
          <a:p>
            <a:pPr marL="114300" indent="0">
              <a:spcBef>
                <a:spcPts val="600"/>
              </a:spcBef>
              <a:buNone/>
            </a:pPr>
            <a:r>
              <a:rPr lang="en-AU" dirty="0">
                <a:solidFill>
                  <a:schemeClr val="bg2">
                    <a:lumMod val="75000"/>
                  </a:schemeClr>
                </a:solidFill>
              </a:rPr>
              <a:t>	let </a:t>
            </a:r>
            <a:r>
              <a:rPr lang="en-AU" dirty="0" err="1">
                <a:solidFill>
                  <a:schemeClr val="bg2">
                    <a:lumMod val="75000"/>
                  </a:schemeClr>
                </a:solidFill>
              </a:rPr>
              <a:t>myvar</a:t>
            </a:r>
            <a:r>
              <a:rPr lang="en-AU" dirty="0">
                <a:solidFill>
                  <a:schemeClr val="bg2">
                    <a:lumMod val="75000"/>
                  </a:schemeClr>
                </a:solidFill>
              </a:rPr>
              <a:t> = </a:t>
            </a:r>
            <a:r>
              <a:rPr lang="en-AU">
                <a:solidFill>
                  <a:schemeClr val="bg2">
                    <a:lumMod val="75000"/>
                  </a:schemeClr>
                </a:solidFill>
              </a:rPr>
              <a:t>sessionStrorage.getitem(“key”);</a:t>
            </a:r>
          </a:p>
          <a:p>
            <a:pPr marL="114300" indent="0">
              <a:spcBef>
                <a:spcPts val="600"/>
              </a:spcBef>
              <a:buNone/>
            </a:pPr>
            <a:r>
              <a:rPr lang="en-AU" b="1" dirty="0">
                <a:solidFill>
                  <a:schemeClr val="bg2">
                    <a:lumMod val="75000"/>
                  </a:schemeClr>
                </a:solidFill>
              </a:rPr>
              <a:t>Edit item in storage</a:t>
            </a:r>
          </a:p>
          <a:p>
            <a:pPr marL="114300" indent="0">
              <a:spcBef>
                <a:spcPts val="600"/>
              </a:spcBef>
              <a:buNone/>
            </a:pPr>
            <a:r>
              <a:rPr lang="en-AU" dirty="0">
                <a:solidFill>
                  <a:schemeClr val="bg2">
                    <a:lumMod val="75000"/>
                  </a:schemeClr>
                </a:solidFill>
              </a:rPr>
              <a:t>	 </a:t>
            </a:r>
            <a:r>
              <a:rPr lang="en-AU" dirty="0" err="1">
                <a:solidFill>
                  <a:schemeClr val="bg2">
                    <a:lumMod val="75000"/>
                  </a:schemeClr>
                </a:solidFill>
              </a:rPr>
              <a:t>sessionStrorage.setitem</a:t>
            </a:r>
            <a:r>
              <a:rPr lang="en-AU" dirty="0">
                <a:solidFill>
                  <a:schemeClr val="bg2">
                    <a:lumMod val="75000"/>
                  </a:schemeClr>
                </a:solidFill>
              </a:rPr>
              <a:t>(“</a:t>
            </a:r>
            <a:r>
              <a:rPr lang="en-AU" dirty="0" err="1">
                <a:solidFill>
                  <a:schemeClr val="bg2">
                    <a:lumMod val="75000"/>
                  </a:schemeClr>
                </a:solidFill>
              </a:rPr>
              <a:t>key”,”value</a:t>
            </a:r>
            <a:r>
              <a:rPr lang="en-AU" dirty="0">
                <a:solidFill>
                  <a:schemeClr val="bg2">
                    <a:lumMod val="75000"/>
                  </a:schemeClr>
                </a:solidFill>
              </a:rPr>
              <a:t>”);</a:t>
            </a:r>
          </a:p>
          <a:p>
            <a:pPr marL="114300" indent="0">
              <a:spcBef>
                <a:spcPts val="600"/>
              </a:spcBef>
              <a:buNone/>
            </a:pPr>
            <a:r>
              <a:rPr lang="en-AU" b="1" dirty="0">
                <a:solidFill>
                  <a:schemeClr val="bg2">
                    <a:lumMod val="75000"/>
                  </a:schemeClr>
                </a:solidFill>
              </a:rPr>
              <a:t>Remove an item from storage</a:t>
            </a:r>
          </a:p>
          <a:p>
            <a:pPr marL="114300" indent="0">
              <a:spcBef>
                <a:spcPts val="600"/>
              </a:spcBef>
              <a:buNone/>
            </a:pPr>
            <a:r>
              <a:rPr lang="en-AU" dirty="0">
                <a:solidFill>
                  <a:schemeClr val="bg2">
                    <a:lumMod val="75000"/>
                  </a:schemeClr>
                </a:solidFill>
              </a:rPr>
              <a:t>	 </a:t>
            </a:r>
            <a:r>
              <a:rPr lang="en-AU" dirty="0" err="1">
                <a:solidFill>
                  <a:schemeClr val="bg2">
                    <a:lumMod val="75000"/>
                  </a:schemeClr>
                </a:solidFill>
              </a:rPr>
              <a:t>sessionStrorage.removeitem</a:t>
            </a:r>
            <a:r>
              <a:rPr lang="en-AU" dirty="0">
                <a:solidFill>
                  <a:schemeClr val="bg2">
                    <a:lumMod val="75000"/>
                  </a:schemeClr>
                </a:solidFill>
              </a:rPr>
              <a:t>(“key”);</a:t>
            </a:r>
          </a:p>
          <a:p>
            <a:pPr marL="114300" indent="0">
              <a:spcBef>
                <a:spcPts val="600"/>
              </a:spcBef>
              <a:buNone/>
            </a:pPr>
            <a:r>
              <a:rPr lang="en-AU" b="1" dirty="0">
                <a:solidFill>
                  <a:schemeClr val="bg2">
                    <a:lumMod val="75000"/>
                  </a:schemeClr>
                </a:solidFill>
              </a:rPr>
              <a:t>Clear all items from storage</a:t>
            </a:r>
          </a:p>
          <a:p>
            <a:pPr marL="114300" indent="0">
              <a:spcBef>
                <a:spcPts val="600"/>
              </a:spcBef>
              <a:buNone/>
            </a:pPr>
            <a:r>
              <a:rPr lang="en-AU" dirty="0">
                <a:solidFill>
                  <a:schemeClr val="bg2">
                    <a:lumMod val="75000"/>
                  </a:schemeClr>
                </a:solidFill>
              </a:rPr>
              <a:t>	</a:t>
            </a:r>
            <a:r>
              <a:rPr lang="en-AU" dirty="0" err="1">
                <a:solidFill>
                  <a:schemeClr val="bg2">
                    <a:lumMod val="75000"/>
                  </a:schemeClr>
                </a:solidFill>
              </a:rPr>
              <a:t>sessionStorage.clear</a:t>
            </a:r>
            <a:r>
              <a:rPr lang="en-AU" dirty="0">
                <a:solidFill>
                  <a:schemeClr val="bg2">
                    <a:lumMod val="75000"/>
                  </a:schemeClr>
                </a:solidFill>
              </a:rPr>
              <a:t>();</a:t>
            </a: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80488457"/>
      </p:ext>
    </p:extLst>
  </p:cSld>
  <p:clrMapOvr>
    <a:masterClrMapping/>
  </p:clrMapOvr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4895</TotalTime>
  <Words>1076</Words>
  <Application>Microsoft Office PowerPoint</Application>
  <PresentationFormat>On-screen Show (16:9)</PresentationFormat>
  <Paragraphs>148</Paragraphs>
  <Slides>18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Material</vt:lpstr>
      <vt:lpstr>Data Persistence</vt:lpstr>
      <vt:lpstr>What is Data Persistence</vt:lpstr>
      <vt:lpstr>What is Data Persistence</vt:lpstr>
      <vt:lpstr>Local Storage</vt:lpstr>
      <vt:lpstr>Local Storage</vt:lpstr>
      <vt:lpstr>localStorage methods</vt:lpstr>
      <vt:lpstr>Local Storage Example</vt:lpstr>
      <vt:lpstr>Session Storage</vt:lpstr>
      <vt:lpstr>sessionStorage methods</vt:lpstr>
      <vt:lpstr>Cookies</vt:lpstr>
      <vt:lpstr>Cookies - statefulness</vt:lpstr>
      <vt:lpstr>Cookies</vt:lpstr>
      <vt:lpstr>Cookie Attributes</vt:lpstr>
      <vt:lpstr>Cookie Attributes</vt:lpstr>
      <vt:lpstr>Cookies - How they work</vt:lpstr>
      <vt:lpstr>Javascript Cookie Examples</vt:lpstr>
      <vt:lpstr>IndexedDB</vt:lpstr>
      <vt:lpstr>Web Storage and Cookie security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Ionic</dc:title>
  <cp:lastModifiedBy>Allan Browning</cp:lastModifiedBy>
  <cp:revision>251</cp:revision>
  <dcterms:modified xsi:type="dcterms:W3CDTF">2019-08-04T13:10:44Z</dcterms:modified>
</cp:coreProperties>
</file>