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19"/>
  </p:notesMasterIdLst>
  <p:sldIdLst>
    <p:sldId id="256" r:id="rId5"/>
    <p:sldId id="303" r:id="rId6"/>
    <p:sldId id="304" r:id="rId7"/>
    <p:sldId id="305" r:id="rId8"/>
    <p:sldId id="306" r:id="rId9"/>
    <p:sldId id="314" r:id="rId10"/>
    <p:sldId id="318" r:id="rId11"/>
    <p:sldId id="320" r:id="rId12"/>
    <p:sldId id="313" r:id="rId13"/>
    <p:sldId id="321" r:id="rId14"/>
    <p:sldId id="322" r:id="rId15"/>
    <p:sldId id="323" r:id="rId16"/>
    <p:sldId id="324" r:id="rId17"/>
    <p:sldId id="325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2"/>
    <p:restoredTop sz="62872" autoAdjust="0"/>
  </p:normalViewPr>
  <p:slideViewPr>
    <p:cSldViewPr snapToGrid="0" snapToObjects="1">
      <p:cViewPr varScale="1">
        <p:scale>
          <a:sx n="94" d="100"/>
          <a:sy n="94" d="100"/>
        </p:scale>
        <p:origin x="24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58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004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de70b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de70b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6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659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94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63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subject can have observers subscribe and unsubscribe as well as notify them of changes to the data,</a:t>
            </a:r>
          </a:p>
        </p:txBody>
      </p:sp>
    </p:spTree>
    <p:extLst>
      <p:ext uri="{BB962C8B-B14F-4D97-AF65-F5344CB8AC3E}">
        <p14:creationId xmlns:p14="http://schemas.microsoft.com/office/powerpoint/2010/main" val="219659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06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AU" dirty="0"/>
              <a:t>interface is using generic typing and arrow function syntax.</a:t>
            </a:r>
          </a:p>
        </p:txBody>
      </p:sp>
    </p:spTree>
    <p:extLst>
      <p:ext uri="{BB962C8B-B14F-4D97-AF65-F5344CB8AC3E}">
        <p14:creationId xmlns:p14="http://schemas.microsoft.com/office/powerpoint/2010/main" val="247243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de70b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de70b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6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557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de70b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de70b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8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31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6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Subject.js~Subjec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activex.io/rxjs/class/es6/Observable.js~Observabl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Subject.js~Subjec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reactivex.io/rxjs/class/es6/Observable.js~Observable.html" TargetMode="External"/><Relationship Id="rId4" Type="http://schemas.openxmlformats.org/officeDocument/2006/relationships/hyperlink" Target="http://reactivex.io/rxjs/class/es6/MiscJSDoc.js~ObserverDoc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Observables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ReactiveX, </a:t>
            </a:r>
            <a:r>
              <a:rPr lang="en-AU" dirty="0" err="1"/>
              <a:t>RxJS</a:t>
            </a:r>
            <a:endParaRPr lang="en-A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Observer, Subject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Generics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6CD7-A177-A04B-AF2D-4777071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next, error, complete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6153-DFA8-1442-83B0-C0054DD6D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b="1" i="1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next</a:t>
            </a:r>
            <a:r>
              <a:rPr lang="en-AU" dirty="0"/>
              <a:t> function is called by the subject every time a new event occurs, it is equivalent to the </a:t>
            </a:r>
            <a:r>
              <a:rPr lang="en-AU" dirty="0">
                <a:latin typeface="Courier" pitchFamily="2" charset="0"/>
              </a:rPr>
              <a:t>changed</a:t>
            </a:r>
            <a:r>
              <a:rPr lang="en-AU" dirty="0"/>
              <a:t> method from the previous slides</a:t>
            </a:r>
          </a:p>
          <a:p>
            <a:r>
              <a:rPr lang="en-AU" dirty="0"/>
              <a:t>The </a:t>
            </a:r>
            <a:r>
              <a:rPr lang="en-AU" b="1" i="1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error</a:t>
            </a:r>
            <a:r>
              <a:rPr lang="en-AU" dirty="0"/>
              <a:t> function will be called if an error occurs in the subject</a:t>
            </a:r>
          </a:p>
          <a:p>
            <a:r>
              <a:rPr lang="en-AU" dirty="0"/>
              <a:t>The </a:t>
            </a:r>
            <a:r>
              <a:rPr lang="en-AU" b="1" i="1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complete</a:t>
            </a:r>
            <a:r>
              <a:rPr lang="en-AU" dirty="0"/>
              <a:t> function will be called once the subject has finished and won't emit anymore events</a:t>
            </a:r>
          </a:p>
          <a:p>
            <a:endParaRPr lang="en-AU" dirty="0"/>
          </a:p>
          <a:p>
            <a:r>
              <a:rPr lang="en-AU" dirty="0"/>
              <a:t>In some scenarios you may only use the </a:t>
            </a:r>
            <a:r>
              <a:rPr lang="en-AU" dirty="0">
                <a:latin typeface="Courier" pitchFamily="2" charset="0"/>
              </a:rPr>
              <a:t>next</a:t>
            </a:r>
            <a:r>
              <a:rPr lang="en-AU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2386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672F-CC74-C44B-A054-1344D778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6F481-058D-6449-9632-5864E0BD9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is an example of an Observer, it will listen for new numbers: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9DAFC-6F73-864C-A8C0-0AEE42B60620}"/>
              </a:ext>
            </a:extLst>
          </p:cNvPr>
          <p:cNvSpPr txBox="1"/>
          <p:nvPr/>
        </p:nvSpPr>
        <p:spPr>
          <a:xfrm>
            <a:off x="1268380" y="1762056"/>
            <a:ext cx="60051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" pitchFamily="2" charset="0"/>
              </a:rPr>
              <a:t>class </a:t>
            </a:r>
            <a:r>
              <a:rPr lang="en-AU" dirty="0" err="1">
                <a:latin typeface="Courier" pitchFamily="2" charset="0"/>
              </a:rPr>
              <a:t>NumberObserver</a:t>
            </a:r>
            <a:r>
              <a:rPr lang="en-AU" dirty="0">
                <a:latin typeface="Courier" pitchFamily="2" charset="0"/>
              </a:rPr>
              <a:t> implements Observer&lt;number&gt; {</a:t>
            </a:r>
          </a:p>
          <a:p>
            <a:r>
              <a:rPr lang="en-AU" dirty="0">
                <a:latin typeface="Courier" pitchFamily="2" charset="0"/>
              </a:rPr>
              <a:t>	next(value: number): void {</a:t>
            </a:r>
          </a:p>
          <a:p>
            <a:r>
              <a:rPr lang="en-AU" dirty="0">
                <a:latin typeface="Courier" pitchFamily="2" charset="0"/>
              </a:rPr>
              <a:t>		</a:t>
            </a:r>
            <a:r>
              <a:rPr lang="en-AU" dirty="0" err="1">
                <a:latin typeface="Courier" pitchFamily="2" charset="0"/>
              </a:rPr>
              <a:t>console.log</a:t>
            </a:r>
            <a:r>
              <a:rPr lang="en-AU" dirty="0">
                <a:latin typeface="Courier" pitchFamily="2" charset="0"/>
              </a:rPr>
              <a:t>("Next number: " + value);</a:t>
            </a:r>
          </a:p>
          <a:p>
            <a:r>
              <a:rPr lang="en-AU" dirty="0">
                <a:latin typeface="Courier" pitchFamily="2" charset="0"/>
              </a:rPr>
              <a:t>	}</a:t>
            </a:r>
          </a:p>
          <a:p>
            <a:r>
              <a:rPr lang="en-AU" dirty="0">
                <a:latin typeface="Courier" pitchFamily="2" charset="0"/>
              </a:rPr>
              <a:t>	error(err: any): void {</a:t>
            </a:r>
          </a:p>
          <a:p>
            <a:r>
              <a:rPr lang="en-AU" dirty="0">
                <a:latin typeface="Courier" pitchFamily="2" charset="0"/>
              </a:rPr>
              <a:t>		</a:t>
            </a:r>
            <a:r>
              <a:rPr lang="en-AU" dirty="0" err="1">
                <a:latin typeface="Courier" pitchFamily="2" charset="0"/>
              </a:rPr>
              <a:t>console.log</a:t>
            </a:r>
            <a:r>
              <a:rPr lang="en-AU" dirty="0">
                <a:latin typeface="Courier" pitchFamily="2" charset="0"/>
              </a:rPr>
              <a:t>("Error: " + err);</a:t>
            </a:r>
          </a:p>
          <a:p>
            <a:r>
              <a:rPr lang="en-AU" dirty="0">
                <a:latin typeface="Courier" pitchFamily="2" charset="0"/>
              </a:rPr>
              <a:t>	}</a:t>
            </a:r>
          </a:p>
          <a:p>
            <a:r>
              <a:rPr lang="en-AU" dirty="0">
                <a:latin typeface="Courier" pitchFamily="2" charset="0"/>
              </a:rPr>
              <a:t>	complete(): void {</a:t>
            </a:r>
          </a:p>
          <a:p>
            <a:r>
              <a:rPr lang="en-AU" dirty="0">
                <a:latin typeface="Courier" pitchFamily="2" charset="0"/>
              </a:rPr>
              <a:t>		</a:t>
            </a:r>
            <a:r>
              <a:rPr lang="en-AU" dirty="0" err="1">
                <a:latin typeface="Courier" pitchFamily="2" charset="0"/>
              </a:rPr>
              <a:t>console.log</a:t>
            </a:r>
            <a:r>
              <a:rPr lang="en-AU" dirty="0">
                <a:latin typeface="Courier" pitchFamily="2" charset="0"/>
              </a:rPr>
              <a:t>("We are finished!");</a:t>
            </a:r>
          </a:p>
          <a:p>
            <a:r>
              <a:rPr lang="en-AU" dirty="0">
                <a:latin typeface="Courier" pitchFamily="2" charset="0"/>
              </a:rPr>
              <a:t>	}</a:t>
            </a:r>
          </a:p>
          <a:p>
            <a:r>
              <a:rPr lang="en-AU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22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90249" y="488250"/>
            <a:ext cx="710527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50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A57F-FFFA-084D-9B49-3B40627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B1A6-17A1-D04E-AE50-744AD6300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>
                <a:latin typeface="Courier" pitchFamily="2" charset="0"/>
              </a:rPr>
              <a:t>Subject</a:t>
            </a:r>
            <a:r>
              <a:rPr lang="en-AU" dirty="0"/>
              <a:t> class is a central part of </a:t>
            </a:r>
            <a:r>
              <a:rPr lang="en-AU" dirty="0" err="1"/>
              <a:t>RxJS</a:t>
            </a:r>
            <a:r>
              <a:rPr lang="en-AU" dirty="0"/>
              <a:t> and provides a lot methods</a:t>
            </a:r>
          </a:p>
          <a:p>
            <a:r>
              <a:rPr lang="en-AU" dirty="0"/>
              <a:t>However the </a:t>
            </a:r>
            <a:r>
              <a:rPr lang="en-AU" dirty="0">
                <a:latin typeface="Courier" pitchFamily="2" charset="0"/>
              </a:rPr>
              <a:t>Subject</a:t>
            </a:r>
            <a:r>
              <a:rPr lang="en-AU" dirty="0"/>
              <a:t> class itself doesn't directly provide the methods</a:t>
            </a:r>
          </a:p>
          <a:p>
            <a:r>
              <a:rPr lang="en-AU" dirty="0"/>
              <a:t>The </a:t>
            </a:r>
            <a:r>
              <a:rPr lang="en-AU" dirty="0">
                <a:latin typeface="Courier" pitchFamily="2" charset="0"/>
                <a:hlinkClick r:id="rId3"/>
              </a:rPr>
              <a:t>Subject</a:t>
            </a:r>
            <a:r>
              <a:rPr lang="en-AU" dirty="0"/>
              <a:t> class is a subclass of the </a:t>
            </a:r>
            <a:r>
              <a:rPr lang="en-AU" dirty="0">
                <a:latin typeface="Courier" pitchFamily="2" charset="0"/>
                <a:hlinkClick r:id="rId4"/>
              </a:rPr>
              <a:t>Observable</a:t>
            </a:r>
            <a:r>
              <a:rPr lang="en-AU" dirty="0"/>
              <a:t> class which provides all of the methods</a:t>
            </a:r>
          </a:p>
          <a:p>
            <a:r>
              <a:rPr lang="en-AU" dirty="0"/>
              <a:t>What is the difference between Subject and Observable?</a:t>
            </a:r>
          </a:p>
          <a:p>
            <a:pPr lvl="1"/>
            <a:r>
              <a:rPr lang="en-AU" dirty="0"/>
              <a:t>Subject manages its own list of observers</a:t>
            </a:r>
          </a:p>
          <a:p>
            <a:pPr lvl="1"/>
            <a:r>
              <a:rPr lang="en-AU" dirty="0"/>
              <a:t>Observable doesn't manage the list of observers, a subclass will need to do it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125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820D-3020-5C42-AEBC-72CD6CD6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04B00-2BFF-EF45-84C7-06C088374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can create a subject which emits numbers for our </a:t>
            </a:r>
            <a:r>
              <a:rPr lang="en-AU" dirty="0" err="1"/>
              <a:t>NumberObserver</a:t>
            </a:r>
            <a:r>
              <a:rPr lang="en-AU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48435-7CB0-3342-B88E-645788D9C63E}"/>
              </a:ext>
            </a:extLst>
          </p:cNvPr>
          <p:cNvSpPr txBox="1"/>
          <p:nvPr/>
        </p:nvSpPr>
        <p:spPr>
          <a:xfrm>
            <a:off x="1255031" y="1641916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" pitchFamily="2" charset="0"/>
              </a:rPr>
              <a:t>let observer = new </a:t>
            </a:r>
            <a:r>
              <a:rPr lang="en-AU" dirty="0" err="1">
                <a:latin typeface="Courier" pitchFamily="2" charset="0"/>
              </a:rPr>
              <a:t>NumberObserver</a:t>
            </a:r>
            <a:r>
              <a:rPr lang="en-AU" dirty="0">
                <a:latin typeface="Courier" pitchFamily="2" charset="0"/>
              </a:rPr>
              <a:t>();</a:t>
            </a:r>
          </a:p>
          <a:p>
            <a:r>
              <a:rPr lang="en-AU" dirty="0">
                <a:latin typeface="Courier" pitchFamily="2" charset="0"/>
              </a:rPr>
              <a:t>let subject = </a:t>
            </a:r>
            <a:r>
              <a:rPr lang="en-AU">
                <a:latin typeface="Courier" pitchFamily="2" charset="0"/>
              </a:rPr>
              <a:t>new Subject&lt;number&gt;();</a:t>
            </a:r>
            <a:endParaRPr lang="en-AU" dirty="0">
              <a:latin typeface="Courier" pitchFamily="2" charset="0"/>
            </a:endParaRPr>
          </a:p>
          <a:p>
            <a:endParaRPr lang="en-AU" dirty="0">
              <a:latin typeface="Courier" pitchFamily="2" charset="0"/>
            </a:endParaRPr>
          </a:p>
          <a:p>
            <a:r>
              <a:rPr lang="en-AU" dirty="0">
                <a:latin typeface="Courier" pitchFamily="2" charset="0"/>
              </a:rPr>
              <a:t>// Add observer to the list of observers</a:t>
            </a:r>
          </a:p>
          <a:p>
            <a:r>
              <a:rPr lang="en-AU" dirty="0" err="1">
                <a:latin typeface="Courier" pitchFamily="2" charset="0"/>
              </a:rPr>
              <a:t>subject.subscribe</a:t>
            </a:r>
            <a:r>
              <a:rPr lang="en-AU" dirty="0">
                <a:latin typeface="Courier" pitchFamily="2" charset="0"/>
              </a:rPr>
              <a:t>(observer);</a:t>
            </a:r>
          </a:p>
          <a:p>
            <a:endParaRPr lang="en-AU" dirty="0">
              <a:latin typeface="Courier" pitchFamily="2" charset="0"/>
            </a:endParaRPr>
          </a:p>
          <a:p>
            <a:r>
              <a:rPr lang="en-AU" dirty="0">
                <a:latin typeface="Courier" pitchFamily="2" charset="0"/>
              </a:rPr>
              <a:t>// Notify all observers of the following two numbers</a:t>
            </a:r>
          </a:p>
          <a:p>
            <a:r>
              <a:rPr lang="en-AU" dirty="0" err="1">
                <a:latin typeface="Courier" pitchFamily="2" charset="0"/>
              </a:rPr>
              <a:t>subject.next</a:t>
            </a:r>
            <a:r>
              <a:rPr lang="en-AU" dirty="0">
                <a:latin typeface="Courier" pitchFamily="2" charset="0"/>
              </a:rPr>
              <a:t>(5);</a:t>
            </a:r>
          </a:p>
          <a:p>
            <a:r>
              <a:rPr lang="en-AU" dirty="0" err="1">
                <a:latin typeface="Courier" pitchFamily="2" charset="0"/>
              </a:rPr>
              <a:t>subject.next</a:t>
            </a:r>
            <a:r>
              <a:rPr lang="en-AU" dirty="0">
                <a:latin typeface="Courier" pitchFamily="2" charset="0"/>
              </a:rPr>
              <a:t>(7);</a:t>
            </a:r>
          </a:p>
          <a:p>
            <a:endParaRPr lang="en-AU" dirty="0">
              <a:latin typeface="Courier" pitchFamily="2" charset="0"/>
            </a:endParaRPr>
          </a:p>
          <a:p>
            <a:r>
              <a:rPr lang="en-AU" dirty="0">
                <a:latin typeface="Courier" pitchFamily="2" charset="0"/>
              </a:rPr>
              <a:t>// Remove observer from the list of observers</a:t>
            </a:r>
          </a:p>
          <a:p>
            <a:r>
              <a:rPr lang="en-AU" dirty="0" err="1">
                <a:latin typeface="Courier" pitchFamily="2" charset="0"/>
              </a:rPr>
              <a:t>subject.unsubscribe</a:t>
            </a:r>
            <a:r>
              <a:rPr lang="en-AU" dirty="0">
                <a:latin typeface="Courier" pitchFamily="2" charset="0"/>
              </a:rPr>
              <a:t>(observer);</a:t>
            </a:r>
          </a:p>
        </p:txBody>
      </p:sp>
    </p:spTree>
    <p:extLst>
      <p:ext uri="{BB962C8B-B14F-4D97-AF65-F5344CB8AC3E}">
        <p14:creationId xmlns:p14="http://schemas.microsoft.com/office/powerpoint/2010/main" val="38680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ReactiveX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ReactiveX</a:t>
            </a:r>
            <a:r>
              <a:rPr lang="en-AU" dirty="0"/>
              <a:t> has become a standard way of implementing observables in different programming languages</a:t>
            </a:r>
          </a:p>
          <a:p>
            <a:r>
              <a:rPr lang="en-AU" dirty="0"/>
              <a:t>ReactiveX supports many popular languages:</a:t>
            </a:r>
          </a:p>
          <a:p>
            <a:endParaRPr lang="en-AU" dirty="0"/>
          </a:p>
          <a:p>
            <a:r>
              <a:rPr lang="en-AU" dirty="0"/>
              <a:t>Angular uses </a:t>
            </a:r>
            <a:r>
              <a:rPr lang="en-AU" dirty="0" err="1"/>
              <a:t>RxJS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(Reactive Extensions for JavaScript)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D918D-A892-6F4A-B54D-C2E01B88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354" y="1767884"/>
            <a:ext cx="1092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7BE1-A0C4-F24D-8AED-BBC5E350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0A1E-4DB8-3944-A39D-8B5467E7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the previous set of slides we had a class called </a:t>
            </a:r>
            <a:r>
              <a:rPr lang="en-AU" b="1" dirty="0"/>
              <a:t>Subject</a:t>
            </a:r>
            <a:r>
              <a:rPr lang="en-AU" dirty="0"/>
              <a:t> which was the source of events sent to </a:t>
            </a:r>
            <a:r>
              <a:rPr lang="en-AU" b="1" dirty="0"/>
              <a:t>Observers</a:t>
            </a:r>
          </a:p>
          <a:p>
            <a:r>
              <a:rPr lang="en-AU" dirty="0"/>
              <a:t>This is based on the Gang of Four </a:t>
            </a:r>
            <a:r>
              <a:rPr lang="en-AU" dirty="0">
                <a:hlinkClick r:id="rId3"/>
              </a:rPr>
              <a:t>Observer pattern</a:t>
            </a:r>
            <a:r>
              <a:rPr lang="en-AU" dirty="0"/>
              <a:t>:</a:t>
            </a:r>
            <a:endParaRPr lang="en-AU" b="1" dirty="0"/>
          </a:p>
        </p:txBody>
      </p:sp>
      <p:pic>
        <p:nvPicPr>
          <p:cNvPr id="1026" name="Picture 2" descr="https://cdn-images-1.medium.com/max/1600/1*isWKTKNBoQrE5av1FZr6wQ.png">
            <a:extLst>
              <a:ext uri="{FF2B5EF4-FFF2-40B4-BE49-F238E27FC236}">
                <a16:creationId xmlns:a16="http://schemas.microsoft.com/office/drawing/2014/main" id="{207A9980-126E-774D-B2B2-9DC7A159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37" y="2533796"/>
            <a:ext cx="4277813" cy="177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A823-5191-3045-9049-39E3DBD2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RxJS</a:t>
            </a:r>
            <a:r>
              <a:rPr lang="en-AU" dirty="0"/>
              <a:t> Subject, Observable, and 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4D3B-809B-8948-82CD-6CE348F0D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RxJS</a:t>
            </a:r>
            <a:r>
              <a:rPr lang="en-AU" dirty="0"/>
              <a:t> also defines a class for </a:t>
            </a:r>
            <a:r>
              <a:rPr lang="en-AU" dirty="0">
                <a:hlinkClick r:id="rId3"/>
              </a:rPr>
              <a:t>Subject</a:t>
            </a:r>
            <a:r>
              <a:rPr lang="en-AU" dirty="0"/>
              <a:t> and an interface for </a:t>
            </a:r>
            <a:r>
              <a:rPr lang="en-AU" dirty="0">
                <a:hlinkClick r:id="rId4"/>
              </a:rPr>
              <a:t>Observer</a:t>
            </a:r>
            <a:endParaRPr lang="en-AU" dirty="0"/>
          </a:p>
          <a:p>
            <a:r>
              <a:rPr lang="en-AU" dirty="0"/>
              <a:t>In addition it also defines a class for </a:t>
            </a:r>
            <a:r>
              <a:rPr lang="en-AU" dirty="0">
                <a:hlinkClick r:id="rId5"/>
              </a:rPr>
              <a:t>Observable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22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341-BE75-FB42-A753-0F596BB6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2E14-5D76-D347-B6EA-F62B33EAD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the code for the </a:t>
            </a:r>
            <a:r>
              <a:rPr lang="en-AU" dirty="0" err="1"/>
              <a:t>RxJS</a:t>
            </a:r>
            <a:r>
              <a:rPr lang="en-AU" dirty="0"/>
              <a:t> Observer interface: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Do you understand this?</a:t>
            </a:r>
          </a:p>
          <a:p>
            <a:r>
              <a:rPr lang="en-AU" dirty="0" err="1"/>
              <a:t>RxJS</a:t>
            </a:r>
            <a:r>
              <a:rPr lang="en-AU" dirty="0"/>
              <a:t> is using a more modern way of expressing functions which we will cover now….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D00C7-3AD7-0745-B4DA-053C4D8E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09" y="1525744"/>
            <a:ext cx="2653714" cy="10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35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510D-6432-8341-93BD-E55128CC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D021E-57A1-F846-8663-3B08C5AB2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i="1" dirty="0"/>
              <a:t>Generics</a:t>
            </a:r>
            <a:r>
              <a:rPr lang="en-AU" dirty="0"/>
              <a:t> allow us to define a generic type for a function and use that type consistently throughout the function</a:t>
            </a:r>
          </a:p>
          <a:p>
            <a:r>
              <a:rPr lang="en-AU" dirty="0"/>
              <a:t>Here is the every function with generics:</a:t>
            </a:r>
          </a:p>
          <a:p>
            <a:endParaRPr lang="en-AU" dirty="0"/>
          </a:p>
          <a:p>
            <a:pPr marL="11430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number type has been replaced with T, note that &lt;T&gt; occurs after the function name, effectively declaring that type for the function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7467A-E9C8-0B46-9666-D302ACAE5DBD}"/>
              </a:ext>
            </a:extLst>
          </p:cNvPr>
          <p:cNvSpPr/>
          <p:nvPr/>
        </p:nvSpPr>
        <p:spPr>
          <a:xfrm>
            <a:off x="324354" y="2166422"/>
            <a:ext cx="8161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/>
            <a:r>
              <a:rPr lang="en-AU" dirty="0">
                <a:latin typeface="Courier" pitchFamily="2" charset="0"/>
              </a:rPr>
              <a:t>function every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&lt;T&gt;</a:t>
            </a:r>
            <a:r>
              <a:rPr lang="en-AU" dirty="0">
                <a:latin typeface="Courier" pitchFamily="2" charset="0"/>
              </a:rPr>
              <a:t>(array: Array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&lt;T&gt;</a:t>
            </a:r>
            <a:r>
              <a:rPr lang="en-AU" dirty="0">
                <a:latin typeface="Courier" pitchFamily="2" charset="0"/>
              </a:rPr>
              <a:t>, </a:t>
            </a:r>
            <a:r>
              <a:rPr lang="en-AU" dirty="0" err="1">
                <a:latin typeface="Courier" pitchFamily="2" charset="0"/>
              </a:rPr>
              <a:t>fn</a:t>
            </a:r>
            <a:r>
              <a:rPr lang="en-AU" dirty="0">
                <a:latin typeface="Courier" pitchFamily="2" charset="0"/>
              </a:rPr>
              <a:t>: (x: 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T</a:t>
            </a:r>
            <a:r>
              <a:rPr lang="en-AU" dirty="0">
                <a:latin typeface="Courier" pitchFamily="2" charset="0"/>
              </a:rPr>
              <a:t>) =&gt; 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  <a:latin typeface="Courier" pitchFamily="2" charset="0"/>
              </a:rPr>
              <a:t>T</a:t>
            </a:r>
            <a:r>
              <a:rPr lang="en-AU" dirty="0">
                <a:latin typeface="Courier" pitchFamily="2" charset="0"/>
              </a:rPr>
              <a:t>): void {</a:t>
            </a:r>
          </a:p>
          <a:p>
            <a:pPr marL="1054100" lvl="1"/>
            <a:r>
              <a:rPr lang="en-AU" dirty="0">
                <a:latin typeface="Courier" pitchFamily="2" charset="0"/>
              </a:rPr>
              <a:t>for (let 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 = 0; 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 &lt; </a:t>
            </a:r>
            <a:r>
              <a:rPr lang="en-AU" dirty="0" err="1">
                <a:latin typeface="Courier" pitchFamily="2" charset="0"/>
              </a:rPr>
              <a:t>array.length</a:t>
            </a:r>
            <a:r>
              <a:rPr lang="en-AU" dirty="0">
                <a:latin typeface="Courier" pitchFamily="2" charset="0"/>
              </a:rPr>
              <a:t>; 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++) {</a:t>
            </a:r>
          </a:p>
          <a:p>
            <a:pPr marL="1511300" lvl="2"/>
            <a:r>
              <a:rPr lang="en-AU" dirty="0">
                <a:latin typeface="Courier" pitchFamily="2" charset="0"/>
              </a:rPr>
              <a:t>array[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] = </a:t>
            </a:r>
            <a:r>
              <a:rPr lang="en-AU" dirty="0" err="1">
                <a:latin typeface="Courier" pitchFamily="2" charset="0"/>
              </a:rPr>
              <a:t>fn</a:t>
            </a:r>
            <a:r>
              <a:rPr lang="en-AU" dirty="0">
                <a:latin typeface="Courier" pitchFamily="2" charset="0"/>
              </a:rPr>
              <a:t>(array[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]);</a:t>
            </a:r>
          </a:p>
          <a:p>
            <a:pPr marL="1054100" lvl="1"/>
            <a:r>
              <a:rPr lang="en-AU" dirty="0">
                <a:latin typeface="Courier" pitchFamily="2" charset="0"/>
              </a:rPr>
              <a:t>}</a:t>
            </a:r>
          </a:p>
          <a:p>
            <a:pPr marL="596900"/>
            <a:r>
              <a:rPr lang="en-AU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86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90249" y="488250"/>
            <a:ext cx="710527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Observer 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85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95CA-B946-1A45-ADFC-6CF1498F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as 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E9FA1-6776-1847-9CE7-C062431C6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now can decipher the Observer interface more clearly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latin typeface="Courier" pitchFamily="2" charset="0"/>
            </a:endParaRPr>
          </a:p>
          <a:p>
            <a:r>
              <a:rPr lang="en-AU" dirty="0">
                <a:latin typeface="Courier" pitchFamily="2" charset="0"/>
              </a:rPr>
              <a:t>next</a:t>
            </a:r>
            <a:r>
              <a:rPr lang="en-AU" dirty="0"/>
              <a:t> is a variable that can store a function which takes a parameter of type </a:t>
            </a:r>
            <a:r>
              <a:rPr lang="en-AU" dirty="0">
                <a:latin typeface="Courier" pitchFamily="2" charset="0"/>
              </a:rPr>
              <a:t>T</a:t>
            </a:r>
            <a:r>
              <a:rPr lang="en-AU" dirty="0"/>
              <a:t> and doesn't return anything</a:t>
            </a:r>
          </a:p>
          <a:p>
            <a:r>
              <a:rPr lang="en-AU" dirty="0">
                <a:latin typeface="Courier" pitchFamily="2" charset="0"/>
              </a:rPr>
              <a:t>next</a:t>
            </a:r>
            <a:r>
              <a:rPr lang="en-AU" dirty="0"/>
              <a:t>, </a:t>
            </a:r>
            <a:r>
              <a:rPr lang="en-AU" dirty="0">
                <a:latin typeface="Courier" pitchFamily="2" charset="0"/>
              </a:rPr>
              <a:t>error</a:t>
            </a:r>
            <a:r>
              <a:rPr lang="en-AU" dirty="0"/>
              <a:t>, and </a:t>
            </a:r>
            <a:r>
              <a:rPr lang="en-AU" dirty="0">
                <a:latin typeface="Courier" pitchFamily="2" charset="0"/>
              </a:rPr>
              <a:t>complete</a:t>
            </a:r>
            <a:r>
              <a:rPr lang="en-AU" dirty="0"/>
              <a:t> are </a:t>
            </a:r>
            <a:r>
              <a:rPr lang="en-AU" dirty="0" err="1"/>
              <a:t>callback</a:t>
            </a:r>
            <a:r>
              <a:rPr lang="en-AU" dirty="0"/>
              <a:t> functions, they will be called by the subject</a:t>
            </a:r>
          </a:p>
          <a:p>
            <a:r>
              <a:rPr lang="en-AU" dirty="0"/>
              <a:t>In our original implementation of Observer we just had the </a:t>
            </a:r>
            <a:r>
              <a:rPr lang="en-AU" dirty="0">
                <a:latin typeface="Courier" pitchFamily="2" charset="0"/>
              </a:rPr>
              <a:t>changed</a:t>
            </a:r>
            <a:r>
              <a:rPr lang="en-AU" dirty="0"/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D3F8A-8594-DE43-9F01-838589AC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41" y="1712629"/>
            <a:ext cx="2653714" cy="10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667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5" ma:contentTypeDescription="Create a new document." ma:contentTypeScope="" ma:versionID="f6e965745ff55db59bc571f4e9f251f8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e111c2c72aed25555cbfcd5d191423d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AE3D8D-E1EB-4C62-A60D-86675A781E6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0a25961-9bff-4aee-b49a-ffa08e4b240f"/>
    <ds:schemaRef ds:uri="http://schemas.microsoft.com/office/2006/documentManagement/types"/>
    <ds:schemaRef ds:uri="http://schemas.microsoft.com/office/2006/metadata/properties"/>
    <ds:schemaRef ds:uri="e9ff6b31-2d37-44ea-8bb4-862baf53b3c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FDE7BE7-96C3-49F3-B723-1D074FBD4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5961-9bff-4aee-b49a-ffa08e4b240f"/>
    <ds:schemaRef ds:uri="e9ff6b31-2d37-44ea-8bb4-862baf53b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AA6C18-BBEA-4C3E-9D83-EB148F08C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578</Words>
  <Application>Microsoft Office PowerPoint</Application>
  <PresentationFormat>On-screen Show (16:9)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Courier</vt:lpstr>
      <vt:lpstr>Material</vt:lpstr>
      <vt:lpstr>Observables</vt:lpstr>
      <vt:lpstr>ReactiveX</vt:lpstr>
      <vt:lpstr>Subject</vt:lpstr>
      <vt:lpstr>RxJS Subject, Observable, and Observer</vt:lpstr>
      <vt:lpstr>Observer interface</vt:lpstr>
      <vt:lpstr>Generics</vt:lpstr>
      <vt:lpstr>Generics</vt:lpstr>
      <vt:lpstr>Observer interface</vt:lpstr>
      <vt:lpstr>Functions as a type</vt:lpstr>
      <vt:lpstr>next, error, complete</vt:lpstr>
      <vt:lpstr>Creating an observer</vt:lpstr>
      <vt:lpstr>Subject</vt:lpstr>
      <vt:lpstr>Subject</vt:lpstr>
      <vt:lpstr>Subject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cp:lastModifiedBy>Allan Browning</cp:lastModifiedBy>
  <cp:revision>9</cp:revision>
  <dcterms:modified xsi:type="dcterms:W3CDTF">2019-07-28T04:00:04Z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  <property fmtid="{D5CDD505-2E9C-101B-9397-08002B2CF9AE}" pid="3" name="AuthorIds_UIVersion_5120">
    <vt:lpwstr>6</vt:lpwstr>
  </property>
  <property fmtid="{D5CDD505-2E9C-101B-9397-08002B2CF9AE}" pid="4" name="AuthorIds_UIVersion_1536">
    <vt:lpwstr>6</vt:lpwstr>
  </property>
</Properties>
</file>