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9"/>
    <p:restoredTop sz="85180" autoAdjust="0"/>
  </p:normalViewPr>
  <p:slideViewPr>
    <p:cSldViewPr snapToGrid="0" snapToObjects="1">
      <p:cViewPr varScale="1">
        <p:scale>
          <a:sx n="128" d="100"/>
          <a:sy n="128" d="100"/>
        </p:scale>
        <p:origin x="11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an Browning" userId="S::a.browning@griffith.edu.au::361db90e-b631-48a3-b9ec-50a48aed1fdf" providerId="AD" clId="Web-{50D31475-A1E0-2A6F-5BC6-1434297C6879}"/>
    <pc:docChg chg="delSld">
      <pc:chgData name="Allan Browning" userId="S::a.browning@griffith.edu.au::361db90e-b631-48a3-b9ec-50a48aed1fdf" providerId="AD" clId="Web-{50D31475-A1E0-2A6F-5BC6-1434297C6879}" dt="2019-07-11T00:51:55.916" v="0"/>
      <pc:docMkLst>
        <pc:docMk/>
      </pc:docMkLst>
      <pc:sldChg chg="del">
        <pc:chgData name="Allan Browning" userId="S::a.browning@griffith.edu.au::361db90e-b631-48a3-b9ec-50a48aed1fdf" providerId="AD" clId="Web-{50D31475-A1E0-2A6F-5BC6-1434297C6879}" dt="2019-07-11T00:51:55.916" v="0"/>
        <pc:sldMkLst>
          <pc:docMk/>
          <pc:sldMk cId="2408130731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4e1ea1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04e1ea1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9668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8640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7563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7024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066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llow Title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60950" y="982900"/>
            <a:ext cx="82221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ckets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390524" y="1819275"/>
            <a:ext cx="8646383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Sockets</a:t>
            </a:r>
            <a:endParaRPr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AU" dirty="0"/>
              <a:t>Why is </a:t>
            </a:r>
            <a:r>
              <a:rPr lang="en-AU" dirty="0" err="1"/>
              <a:t>nodejs</a:t>
            </a:r>
            <a:r>
              <a:rPr lang="en-AU" dirty="0"/>
              <a:t> good for real time applications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04800" y="715350"/>
            <a:ext cx="8534399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chemeClr val="bg2">
                    <a:lumMod val="75000"/>
                  </a:schemeClr>
                </a:solidFill>
              </a:rPr>
              <a:t>There are multiple reasons why </a:t>
            </a:r>
            <a:r>
              <a:rPr lang="en-AU" sz="1600" dirty="0" err="1">
                <a:solidFill>
                  <a:schemeClr val="bg2">
                    <a:lumMod val="75000"/>
                  </a:schemeClr>
                </a:solidFill>
              </a:rPr>
              <a:t>nodejs</a:t>
            </a:r>
            <a:r>
              <a:rPr lang="en-AU" sz="1600" dirty="0">
                <a:solidFill>
                  <a:schemeClr val="bg2">
                    <a:lumMod val="75000"/>
                  </a:schemeClr>
                </a:solidFill>
              </a:rPr>
              <a:t> is fast and very responsive:</a:t>
            </a:r>
          </a:p>
          <a:p>
            <a:pPr marL="114300" indent="0">
              <a:buNone/>
            </a:pPr>
            <a:endParaRPr lang="en-AU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AU" sz="1600" dirty="0">
                <a:solidFill>
                  <a:schemeClr val="bg2">
                    <a:lumMod val="75000"/>
                  </a:schemeClr>
                </a:solidFill>
              </a:rPr>
              <a:t>Node uses a single thread to run instead of other servers like Apache HTTP who spawn a thread per request, this approach result in avoiding CPU context switching and massive execution stacks in memory.</a:t>
            </a:r>
          </a:p>
          <a:p>
            <a:pPr marL="0" indent="0">
              <a:buNone/>
            </a:pPr>
            <a:endParaRPr lang="en-AU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AU" sz="1600" dirty="0">
                <a:solidFill>
                  <a:schemeClr val="bg2">
                    <a:lumMod val="75000"/>
                  </a:schemeClr>
                </a:solidFill>
              </a:rPr>
              <a:t>The event loop that allows queues for quick access per request.</a:t>
            </a:r>
          </a:p>
          <a:p>
            <a:pPr marL="0" indent="0">
              <a:buNone/>
            </a:pPr>
            <a:endParaRPr lang="en-AU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AU" sz="1600" dirty="0">
                <a:solidFill>
                  <a:schemeClr val="bg2">
                    <a:lumMod val="75000"/>
                  </a:schemeClr>
                </a:solidFill>
              </a:rPr>
              <a:t>Node avoids CPU time loss usually made by waiting for an input or an output response (database, file system, web service, …). These characteristics allow Node to handle a large amount of traffic by handling as quickly as possible a request to free the thread for the next one.</a:t>
            </a:r>
          </a:p>
          <a:p>
            <a:pPr marL="0" indent="0">
              <a:buNone/>
            </a:pPr>
            <a:endParaRPr lang="en-AU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AU" sz="1600" dirty="0">
                <a:solidFill>
                  <a:schemeClr val="bg2">
                    <a:lumMod val="75000"/>
                  </a:schemeClr>
                </a:solidFill>
              </a:rPr>
              <a:t>The biggest thing that allows real time response in node, is that it utilises </a:t>
            </a:r>
            <a:r>
              <a:rPr lang="en-AU" sz="1600" dirty="0" err="1">
                <a:solidFill>
                  <a:schemeClr val="bg2">
                    <a:lumMod val="75000"/>
                  </a:schemeClr>
                </a:solidFill>
              </a:rPr>
              <a:t>WebSockets</a:t>
            </a:r>
            <a:r>
              <a:rPr lang="en-AU" sz="1600" dirty="0">
                <a:solidFill>
                  <a:schemeClr val="bg2">
                    <a:lumMod val="75000"/>
                  </a:schemeClr>
                </a:solidFill>
              </a:rPr>
              <a:t> very well and is very easy to implement.</a:t>
            </a:r>
          </a:p>
          <a:p>
            <a:pPr marL="114300" indent="0">
              <a:buNone/>
            </a:pPr>
            <a:endParaRPr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331F-7284-455C-95A6-B2E3AD38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WebSockets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CCEAD-6ECE-4D51-BC23-E579AC01C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A </a:t>
            </a:r>
            <a:r>
              <a:rPr lang="en-AU" i="1" dirty="0">
                <a:solidFill>
                  <a:schemeClr val="bg2">
                    <a:lumMod val="75000"/>
                  </a:schemeClr>
                </a:solidFill>
              </a:rPr>
              <a:t>socket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 is one endpoint of a two-way communication link between two programs running on the network. A socket is bound to a port number so that the TCP layer can identify the application that data is destined to be sent to.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An endpoint is a combination of an IP address and a port number. Every TCP connection can be uniquely identified by its two endpoints. That way you can have multiple connections between your host and the server.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894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F91F4-0600-4B88-B072-159C4402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 Sockets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25DD6-11BE-4CC8-B4BA-55C78D030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server has a socket that is bound to a specific port number. The server just waits for a client to make a connection request.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On the client side the client knows the hostname of the machine to connect to. To make a connection request, the client tries to connect to the machine and port. The client also needs to identify itself to the server so it binds to a local port number that will be used during this connection. This is usually assigned by the system.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75A85F4B-7F14-1B41-8D77-D061A9FC13EC}"/>
              </a:ext>
            </a:extLst>
          </p:cNvPr>
          <p:cNvSpPr/>
          <p:nvPr/>
        </p:nvSpPr>
        <p:spPr>
          <a:xfrm rot="5400000">
            <a:off x="5105371" y="4191772"/>
            <a:ext cx="1183341" cy="407020"/>
          </a:xfrm>
          <a:prstGeom prst="trapezoid">
            <a:avLst>
              <a:gd name="adj" fmla="val 5935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Port</a:t>
            </a: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295DAF77-5911-5847-A55B-567F111CC1E5}"/>
              </a:ext>
            </a:extLst>
          </p:cNvPr>
          <p:cNvSpPr/>
          <p:nvPr/>
        </p:nvSpPr>
        <p:spPr>
          <a:xfrm rot="16200000">
            <a:off x="2534808" y="4063904"/>
            <a:ext cx="1278467" cy="59167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Listen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ADBA5-EAE9-084A-856E-1CB163E642C8}"/>
              </a:ext>
            </a:extLst>
          </p:cNvPr>
          <p:cNvSpPr/>
          <p:nvPr/>
        </p:nvSpPr>
        <p:spPr>
          <a:xfrm>
            <a:off x="1640104" y="3720506"/>
            <a:ext cx="1354667" cy="1278467"/>
          </a:xfrm>
          <a:prstGeom prst="rect">
            <a:avLst/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C1BB04-A2AF-4B49-857C-95639CFB3567}"/>
              </a:ext>
            </a:extLst>
          </p:cNvPr>
          <p:cNvSpPr/>
          <p:nvPr/>
        </p:nvSpPr>
        <p:spPr>
          <a:xfrm>
            <a:off x="5751716" y="3720506"/>
            <a:ext cx="1354667" cy="13495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Client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019AAB-3716-B447-8FD6-C3378FC6C25A}"/>
              </a:ext>
            </a:extLst>
          </p:cNvPr>
          <p:cNvCxnSpPr>
            <a:stCxn id="4" idx="2"/>
            <a:endCxn id="5" idx="2"/>
          </p:cNvCxnSpPr>
          <p:nvPr/>
        </p:nvCxnSpPr>
        <p:spPr>
          <a:xfrm flipH="1" flipV="1">
            <a:off x="3469877" y="4359739"/>
            <a:ext cx="2023655" cy="355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2">
            <a:extLst>
              <a:ext uri="{FF2B5EF4-FFF2-40B4-BE49-F238E27FC236}">
                <a16:creationId xmlns:a16="http://schemas.microsoft.com/office/drawing/2014/main" id="{22697849-1913-F349-8171-7DA542F6871E}"/>
              </a:ext>
            </a:extLst>
          </p:cNvPr>
          <p:cNvSpPr txBox="1"/>
          <p:nvPr/>
        </p:nvSpPr>
        <p:spPr>
          <a:xfrm>
            <a:off x="3445298" y="4025950"/>
            <a:ext cx="2072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Connection Request</a:t>
            </a:r>
          </a:p>
        </p:txBody>
      </p:sp>
    </p:spTree>
    <p:extLst>
      <p:ext uri="{BB962C8B-B14F-4D97-AF65-F5344CB8AC3E}">
        <p14:creationId xmlns:p14="http://schemas.microsoft.com/office/powerpoint/2010/main" val="70250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972B-80AA-46F3-8F0B-40F6FB58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 Sockets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F4F3D-6644-4268-80CC-9FCF943DD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If everything goes well, the server accepts the connection. Upon acceptance the server gets a new socket bound to the same local port and also has its remote endpoint set to the address and port of the client.</a:t>
            </a:r>
          </a:p>
          <a:p>
            <a:pPr marL="11430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It needs a new socket so that it can continue to listen to the original socket for connection requests while tending to the needs of the connected client.</a:t>
            </a:r>
          </a:p>
          <a:p>
            <a:pPr marL="114300" indent="0">
              <a:buNone/>
            </a:pPr>
            <a:endParaRPr lang="en-AU" dirty="0"/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759BCE7A-9938-4481-A576-0F7E743B9BBD}"/>
              </a:ext>
            </a:extLst>
          </p:cNvPr>
          <p:cNvSpPr/>
          <p:nvPr/>
        </p:nvSpPr>
        <p:spPr>
          <a:xfrm rot="5400000">
            <a:off x="4904600" y="3825652"/>
            <a:ext cx="1183341" cy="407020"/>
          </a:xfrm>
          <a:prstGeom prst="trapezoid">
            <a:avLst>
              <a:gd name="adj" fmla="val 5935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</a:t>
            </a: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2CBF4DF5-A6E5-4B83-9510-D34E1A36F5D7}"/>
              </a:ext>
            </a:extLst>
          </p:cNvPr>
          <p:cNvSpPr/>
          <p:nvPr/>
        </p:nvSpPr>
        <p:spPr>
          <a:xfrm rot="16200000">
            <a:off x="2334037" y="3697784"/>
            <a:ext cx="1278467" cy="59167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EB02E0-0DC0-4260-A45B-906F1F23CD99}"/>
              </a:ext>
            </a:extLst>
          </p:cNvPr>
          <p:cNvSpPr/>
          <p:nvPr/>
        </p:nvSpPr>
        <p:spPr>
          <a:xfrm>
            <a:off x="1439333" y="3354386"/>
            <a:ext cx="1354667" cy="1278467"/>
          </a:xfrm>
          <a:prstGeom prst="rect">
            <a:avLst/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6B6288-B32A-4AC1-B8B2-8D7BF99ADF03}"/>
              </a:ext>
            </a:extLst>
          </p:cNvPr>
          <p:cNvSpPr/>
          <p:nvPr/>
        </p:nvSpPr>
        <p:spPr>
          <a:xfrm>
            <a:off x="5550946" y="3354386"/>
            <a:ext cx="1284964" cy="13495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Client</a:t>
            </a:r>
          </a:p>
        </p:txBody>
      </p:sp>
      <p:cxnSp>
        <p:nvCxnSpPr>
          <p:cNvPr id="8" name="Curved Connector 4">
            <a:extLst>
              <a:ext uri="{FF2B5EF4-FFF2-40B4-BE49-F238E27FC236}">
                <a16:creationId xmlns:a16="http://schemas.microsoft.com/office/drawing/2014/main" id="{1CC1C886-629C-4AC3-920D-21DA8F3974A0}"/>
              </a:ext>
            </a:extLst>
          </p:cNvPr>
          <p:cNvCxnSpPr>
            <a:stCxn id="6" idx="2"/>
            <a:endCxn id="4" idx="2"/>
          </p:cNvCxnSpPr>
          <p:nvPr/>
        </p:nvCxnSpPr>
        <p:spPr>
          <a:xfrm rot="5400000" flipH="1" flipV="1">
            <a:off x="3402869" y="2742961"/>
            <a:ext cx="603690" cy="3176094"/>
          </a:xfrm>
          <a:prstGeom prst="curvedConnector4">
            <a:avLst>
              <a:gd name="adj1" fmla="val -37867"/>
              <a:gd name="adj2" fmla="val 54552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41B3E9A-F414-431F-A9C3-4C8E80457EC0}"/>
              </a:ext>
            </a:extLst>
          </p:cNvPr>
          <p:cNvSpPr txBox="1"/>
          <p:nvPr/>
        </p:nvSpPr>
        <p:spPr>
          <a:xfrm>
            <a:off x="3453439" y="3777352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384728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0367-6FA2-40B1-B2B7-B83B975D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Socket.io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2F8A2-04DB-4084-8D74-A29FF4316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Socket.io is the most commonly used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websocket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package for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nodejs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. Microsoft Office, Yammer, Zendesk, Trello and a lot of </a:t>
            </a:r>
            <a:r>
              <a:rPr lang="en-AU" dirty="0" err="1">
                <a:solidFill>
                  <a:schemeClr val="bg2">
                    <a:lumMod val="75000"/>
                  </a:schemeClr>
                </a:solidFill>
              </a:rPr>
              <a:t>startups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 use socket.io due to the very easy implementation.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It is also an open source project that is one of the most powerful JavaScript frameworks on GitHub.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Socket.io has many examples and can easily create a chat app with just a few lines of code</a:t>
            </a: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Visit the sockets.io website for more information : </a:t>
            </a:r>
            <a:r>
              <a:rPr lang="en-AU" dirty="0">
                <a:solidFill>
                  <a:schemeClr val="bg2">
                    <a:lumMod val="75000"/>
                  </a:schemeClr>
                </a:solidFill>
                <a:hlinkClick r:id="rId3"/>
              </a:rPr>
              <a:t>https://socket.io</a:t>
            </a: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AU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28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1186-2824-4283-9E00-FFE981B2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</a:t>
            </a:r>
            <a:r>
              <a:rPr lang="en-AU" dirty="0" err="1"/>
              <a:t>WebSockets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07A9F-3AF2-4CE3-805D-D94E5C3A8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 allow sockets to work we will need two sides of code to get it working.</a:t>
            </a:r>
          </a:p>
          <a:p>
            <a:pPr marL="11430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Server:</a:t>
            </a:r>
          </a:p>
          <a:p>
            <a:pPr marL="11430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Code needs to be on your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nodejs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server to wait for a connection before it can start sending data</a:t>
            </a:r>
          </a:p>
          <a:p>
            <a:pPr marL="11430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Client:</a:t>
            </a:r>
          </a:p>
          <a:p>
            <a:pPr marL="11430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Code needs to be written to connect to your server to send and receive data.</a:t>
            </a:r>
          </a:p>
          <a:p>
            <a:pPr marL="11430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3767383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5125</TotalTime>
  <Words>485</Words>
  <Application>Microsoft Office PowerPoint</Application>
  <PresentationFormat>On-screen Show (16:9)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Roboto</vt:lpstr>
      <vt:lpstr>Material</vt:lpstr>
      <vt:lpstr>Sockets</vt:lpstr>
      <vt:lpstr>Why is nodejs good for real time applications</vt:lpstr>
      <vt:lpstr>WebSockets</vt:lpstr>
      <vt:lpstr>How do Sockets Work</vt:lpstr>
      <vt:lpstr>How do Sockets Work</vt:lpstr>
      <vt:lpstr>Socket.io</vt:lpstr>
      <vt:lpstr>Using WebSockets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</dc:title>
  <cp:lastModifiedBy>Allan Browning</cp:lastModifiedBy>
  <cp:revision>251</cp:revision>
  <dcterms:modified xsi:type="dcterms:W3CDTF">2019-07-28T04:01:50Z</dcterms:modified>
</cp:coreProperties>
</file>