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89" r:id="rId3"/>
    <p:sldId id="282" r:id="rId4"/>
    <p:sldId id="290" r:id="rId5"/>
    <p:sldId id="291" r:id="rId6"/>
    <p:sldId id="292" r:id="rId7"/>
    <p:sldId id="283" r:id="rId8"/>
    <p:sldId id="293" r:id="rId9"/>
    <p:sldId id="288" r:id="rId10"/>
    <p:sldId id="285" r:id="rId11"/>
    <p:sldId id="294" r:id="rId12"/>
    <p:sldId id="295"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Times" panose="0202060305040502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p:restoredTop sz="68176" autoAdjust="0"/>
  </p:normalViewPr>
  <p:slideViewPr>
    <p:cSldViewPr snapToGrid="0" snapToObjects="1">
      <p:cViewPr varScale="1">
        <p:scale>
          <a:sx n="102" d="100"/>
          <a:sy n="102" d="100"/>
        </p:scale>
        <p:origin x="18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EBD024BE-EBAD-8329-5136-BF949BEBAA80}"/>
    <pc:docChg chg="addSld modSld sldOrd">
      <pc:chgData name="Kaile Su" userId="S::k.su@griffith.edu.au::1636eb44-51af-46aa-b91c-16ad8b70fe25" providerId="AD" clId="Web-{EBD024BE-EBAD-8329-5136-BF949BEBAA80}" dt="2019-06-30T06:53:29.553" v="27" actId="14100"/>
      <pc:docMkLst>
        <pc:docMk/>
      </pc:docMkLst>
      <pc:sldChg chg="modSp">
        <pc:chgData name="Kaile Su" userId="S::k.su@griffith.edu.au::1636eb44-51af-46aa-b91c-16ad8b70fe25" providerId="AD" clId="Web-{EBD024BE-EBAD-8329-5136-BF949BEBAA80}" dt="2019-06-30T06:45:43.446" v="9" actId="20577"/>
        <pc:sldMkLst>
          <pc:docMk/>
          <pc:sldMk cId="3118384621" sldId="281"/>
        </pc:sldMkLst>
        <pc:spChg chg="mod">
          <ac:chgData name="Kaile Su" userId="S::k.su@griffith.edu.au::1636eb44-51af-46aa-b91c-16ad8b70fe25" providerId="AD" clId="Web-{EBD024BE-EBAD-8329-5136-BF949BEBAA80}" dt="2019-06-30T06:45:43.446" v="9" actId="20577"/>
          <ac:spMkLst>
            <pc:docMk/>
            <pc:sldMk cId="3118384621" sldId="281"/>
            <ac:spMk id="75" creationId="{00000000-0000-0000-0000-000000000000}"/>
          </ac:spMkLst>
        </pc:spChg>
      </pc:sldChg>
      <pc:sldChg chg="modSp">
        <pc:chgData name="Kaile Su" userId="S::k.su@griffith.edu.au::1636eb44-51af-46aa-b91c-16ad8b70fe25" providerId="AD" clId="Web-{EBD024BE-EBAD-8329-5136-BF949BEBAA80}" dt="2019-06-30T06:40:56.697" v="2" actId="20577"/>
        <pc:sldMkLst>
          <pc:docMk/>
          <pc:sldMk cId="2164719999" sldId="283"/>
        </pc:sldMkLst>
        <pc:spChg chg="mod">
          <ac:chgData name="Kaile Su" userId="S::k.su@griffith.edu.au::1636eb44-51af-46aa-b91c-16ad8b70fe25" providerId="AD" clId="Web-{EBD024BE-EBAD-8329-5136-BF949BEBAA80}" dt="2019-06-30T06:40:56.697" v="2" actId="20577"/>
          <ac:spMkLst>
            <pc:docMk/>
            <pc:sldMk cId="2164719999" sldId="283"/>
            <ac:spMk id="75" creationId="{00000000-0000-0000-0000-000000000000}"/>
          </ac:spMkLst>
        </pc:spChg>
      </pc:sldChg>
      <pc:sldChg chg="addSp modSp ord">
        <pc:chgData name="Kaile Su" userId="S::k.su@griffith.edu.au::1636eb44-51af-46aa-b91c-16ad8b70fe25" providerId="AD" clId="Web-{EBD024BE-EBAD-8329-5136-BF949BEBAA80}" dt="2019-06-30T06:53:29.553" v="27" actId="14100"/>
        <pc:sldMkLst>
          <pc:docMk/>
          <pc:sldMk cId="4197796198" sldId="284"/>
        </pc:sldMkLst>
        <pc:spChg chg="mod">
          <ac:chgData name="Kaile Su" userId="S::k.su@griffith.edu.au::1636eb44-51af-46aa-b91c-16ad8b70fe25" providerId="AD" clId="Web-{EBD024BE-EBAD-8329-5136-BF949BEBAA80}" dt="2019-06-30T06:47:30.868" v="13" actId="20577"/>
          <ac:spMkLst>
            <pc:docMk/>
            <pc:sldMk cId="4197796198" sldId="284"/>
            <ac:spMk id="75" creationId="{00000000-0000-0000-0000-000000000000}"/>
          </ac:spMkLst>
        </pc:spChg>
        <pc:picChg chg="add mod">
          <ac:chgData name="Kaile Su" userId="S::k.su@griffith.edu.au::1636eb44-51af-46aa-b91c-16ad8b70fe25" providerId="AD" clId="Web-{EBD024BE-EBAD-8329-5136-BF949BEBAA80}" dt="2019-06-30T06:53:29.553" v="27" actId="14100"/>
          <ac:picMkLst>
            <pc:docMk/>
            <pc:sldMk cId="4197796198" sldId="284"/>
            <ac:picMk id="2" creationId="{0B3ACDA3-AA5A-46BE-8245-5407D0FD29ED}"/>
          </ac:picMkLst>
        </pc:picChg>
        <pc:picChg chg="add mod">
          <ac:chgData name="Kaile Su" userId="S::k.su@griffith.edu.au::1636eb44-51af-46aa-b91c-16ad8b70fe25" providerId="AD" clId="Web-{EBD024BE-EBAD-8329-5136-BF949BEBAA80}" dt="2019-06-30T06:53:11.412" v="25" actId="14100"/>
          <ac:picMkLst>
            <pc:docMk/>
            <pc:sldMk cId="4197796198" sldId="284"/>
            <ac:picMk id="4" creationId="{C4DE5BAF-620F-4D5B-875D-EE7742CAC1E6}"/>
          </ac:picMkLst>
        </pc:picChg>
      </pc:sldChg>
      <pc:sldChg chg="modSp">
        <pc:chgData name="Kaile Su" userId="S::k.su@griffith.edu.au::1636eb44-51af-46aa-b91c-16ad8b70fe25" providerId="AD" clId="Web-{EBD024BE-EBAD-8329-5136-BF949BEBAA80}" dt="2019-06-30T06:40:28.791" v="0" actId="20577"/>
        <pc:sldMkLst>
          <pc:docMk/>
          <pc:sldMk cId="1942256671" sldId="285"/>
        </pc:sldMkLst>
        <pc:spChg chg="mod">
          <ac:chgData name="Kaile Su" userId="S::k.su@griffith.edu.au::1636eb44-51af-46aa-b91c-16ad8b70fe25" providerId="AD" clId="Web-{EBD024BE-EBAD-8329-5136-BF949BEBAA80}" dt="2019-06-30T06:40:28.791" v="0" actId="20577"/>
          <ac:spMkLst>
            <pc:docMk/>
            <pc:sldMk cId="1942256671" sldId="285"/>
            <ac:spMk id="75" creationId="{00000000-0000-0000-0000-000000000000}"/>
          </ac:spMkLst>
        </pc:spChg>
      </pc:sldChg>
      <pc:sldChg chg="modSp">
        <pc:chgData name="Kaile Su" userId="S::k.su@griffith.edu.au::1636eb44-51af-46aa-b91c-16ad8b70fe25" providerId="AD" clId="Web-{EBD024BE-EBAD-8329-5136-BF949BEBAA80}" dt="2019-06-30T06:41:17.401" v="4" actId="20577"/>
        <pc:sldMkLst>
          <pc:docMk/>
          <pc:sldMk cId="2821468311" sldId="287"/>
        </pc:sldMkLst>
        <pc:spChg chg="mod">
          <ac:chgData name="Kaile Su" userId="S::k.su@griffith.edu.au::1636eb44-51af-46aa-b91c-16ad8b70fe25" providerId="AD" clId="Web-{EBD024BE-EBAD-8329-5136-BF949BEBAA80}" dt="2019-06-30T06:41:17.401" v="4" actId="20577"/>
          <ac:spMkLst>
            <pc:docMk/>
            <pc:sldMk cId="2821468311" sldId="287"/>
            <ac:spMk id="75" creationId="{00000000-0000-0000-0000-000000000000}"/>
          </ac:spMkLst>
        </pc:spChg>
      </pc:sldChg>
      <pc:sldChg chg="add replId">
        <pc:chgData name="Kaile Su" userId="S::k.su@griffith.edu.au::1636eb44-51af-46aa-b91c-16ad8b70fe25" providerId="AD" clId="Web-{EBD024BE-EBAD-8329-5136-BF949BEBAA80}" dt="2019-06-30T06:46:53.024" v="10"/>
        <pc:sldMkLst>
          <pc:docMk/>
          <pc:sldMk cId="1595664540"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859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58754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9920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3579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787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45085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885317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U" dirty="0"/>
              <a:t>that the service did not have to change for there to be two different uses of the data coming from the service..</a:t>
            </a:r>
          </a:p>
        </p:txBody>
      </p:sp>
    </p:spTree>
    <p:extLst>
      <p:ext uri="{BB962C8B-B14F-4D97-AF65-F5344CB8AC3E}">
        <p14:creationId xmlns:p14="http://schemas.microsoft.com/office/powerpoint/2010/main" val="352857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536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GB" dirty="0">
                <a:solidFill>
                  <a:schemeClr val="bg2">
                    <a:lumMod val="75000"/>
                  </a:schemeClr>
                </a:solidFill>
              </a:rPr>
              <a:t>is a class property bound to a form text input element.</a:t>
            </a:r>
          </a:p>
        </p:txBody>
      </p:sp>
    </p:spTree>
    <p:extLst>
      <p:ext uri="{BB962C8B-B14F-4D97-AF65-F5344CB8AC3E}">
        <p14:creationId xmlns:p14="http://schemas.microsoft.com/office/powerpoint/2010/main" val="71886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242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Observables for Using Socket with Angular</a:t>
            </a:r>
            <a:endParaRPr dirty="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Socket with Observables </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solidFill>
                <a:latin typeface="Roboto" panose="02000000000000000000" pitchFamily="2" charset="0"/>
                <a:ea typeface="Roboto" panose="02000000000000000000" pitchFamily="2" charset="0"/>
              </a:rPr>
              <a:t>Next we specify the parameter “</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observer”</a:t>
            </a:r>
            <a:r>
              <a:rPr lang="en-AU" dirty="0">
                <a:solidFill>
                  <a:schemeClr val="bg2"/>
                </a:solidFill>
                <a:latin typeface="Roboto" panose="02000000000000000000" pitchFamily="2" charset="0"/>
                <a:ea typeface="Roboto" panose="02000000000000000000" pitchFamily="2" charset="0"/>
              </a:rPr>
              <a:t> by a method called </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subscribe.</a:t>
            </a:r>
            <a:r>
              <a:rPr lang="en-AU" dirty="0">
                <a:solidFill>
                  <a:schemeClr val="bg2"/>
                </a:solidFill>
                <a:latin typeface="Roboto" panose="02000000000000000000" pitchFamily="2" charset="0"/>
                <a:ea typeface="Roboto" panose="02000000000000000000" pitchFamily="2" charset="0"/>
              </a:rPr>
              <a:t> </a:t>
            </a:r>
          </a:p>
          <a:p>
            <a:pPr marL="114300" indent="0">
              <a:buNone/>
            </a:pPr>
            <a:endParaRPr lang="en-AU" dirty="0">
              <a:solidFill>
                <a:schemeClr val="bg2"/>
              </a:solidFill>
              <a:latin typeface="Roboto" panose="02000000000000000000" pitchFamily="2" charset="0"/>
              <a:ea typeface="Roboto" panose="02000000000000000000" pitchFamily="2" charset="0"/>
              <a:cs typeface="Consolas" panose="020B0609020204030204" pitchFamily="49" charset="0"/>
            </a:endParaRPr>
          </a:p>
          <a:p>
            <a:pPr marL="114300" indent="0">
              <a:buNone/>
            </a:pP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this.socketService.getMessages</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().subscribe(m =&gt;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this.messages.push</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(m);});</a:t>
            </a:r>
          </a:p>
          <a:p>
            <a:pPr marL="114300" indent="0">
              <a:buNone/>
            </a:pPr>
            <a:endParaRPr lang="en-AU" dirty="0">
              <a:solidFill>
                <a:schemeClr val="bg2"/>
              </a:solidFill>
              <a:latin typeface="Roboto" panose="02000000000000000000" pitchFamily="2" charset="0"/>
              <a:ea typeface="Roboto" panose="02000000000000000000" pitchFamily="2" charset="0"/>
              <a:cs typeface="Consolas" panose="020B0609020204030204" pitchFamily="49" charset="0"/>
            </a:endParaRPr>
          </a:p>
          <a:p>
            <a:pPr marL="114300" indent="0">
              <a:buNone/>
            </a:pPr>
            <a:r>
              <a:rPr lang="en-AU" dirty="0">
                <a:solidFill>
                  <a:schemeClr val="bg2"/>
                </a:solidFill>
                <a:latin typeface="Roboto" panose="02000000000000000000" pitchFamily="2" charset="0"/>
                <a:ea typeface="Roboto" panose="02000000000000000000" pitchFamily="2" charset="0"/>
              </a:rPr>
              <a:t>The above code will work for getting message coming from the the socket on event ‘message’ and push it to the list </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messages.</a:t>
            </a:r>
          </a:p>
          <a:p>
            <a:pPr marL="114300" indent="0">
              <a:buNone/>
            </a:pPr>
            <a:endParaRPr lang="en-AU" dirty="0">
              <a:solidFill>
                <a:schemeClr val="bg2">
                  <a:lumMod val="75000"/>
                </a:schemeClr>
              </a:solidFill>
              <a:latin typeface="Times" pitchFamily="2" charset="0"/>
              <a:cs typeface="Consolas" panose="020B0609020204030204" pitchFamily="49" charset="0"/>
            </a:endParaRPr>
          </a:p>
          <a:p>
            <a:pPr marL="114300" indent="0">
              <a:buNone/>
            </a:pPr>
            <a:r>
              <a:rPr lang="en-AU" dirty="0">
                <a:solidFill>
                  <a:schemeClr val="bg2">
                    <a:lumMod val="75000"/>
                  </a:schemeClr>
                </a:solidFill>
                <a:latin typeface="Consolas" panose="020B0609020204030204" pitchFamily="49" charset="0"/>
                <a:cs typeface="Consolas" panose="020B0609020204030204" pitchFamily="49" charset="0"/>
              </a:rPr>
              <a:t> </a:t>
            </a:r>
          </a:p>
          <a:p>
            <a:pPr marL="114300" indent="0">
              <a:buNone/>
            </a:pPr>
            <a:endParaRPr lang="en-AU" b="1"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0" marR="0" lvl="0" indent="0" algn="l" rtl="0">
              <a:lnSpc>
                <a:spcPct val="115000"/>
              </a:lnSpc>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194225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D28C-7C97-43C7-BC8B-3456F9203085}"/>
              </a:ext>
            </a:extLst>
          </p:cNvPr>
          <p:cNvSpPr>
            <a:spLocks noGrp="1"/>
          </p:cNvSpPr>
          <p:nvPr>
            <p:ph type="title"/>
          </p:nvPr>
        </p:nvSpPr>
        <p:spPr/>
        <p:txBody>
          <a:bodyPr/>
          <a:lstStyle/>
          <a:p>
            <a:r>
              <a:rPr lang="en-AU" dirty="0"/>
              <a:t>Why use observables</a:t>
            </a:r>
          </a:p>
        </p:txBody>
      </p:sp>
      <p:sp>
        <p:nvSpPr>
          <p:cNvPr id="3" name="Text Placeholder 2">
            <a:extLst>
              <a:ext uri="{FF2B5EF4-FFF2-40B4-BE49-F238E27FC236}">
                <a16:creationId xmlns:a16="http://schemas.microsoft.com/office/drawing/2014/main" id="{A042D062-2A9C-45BE-B16B-B35C77072684}"/>
              </a:ext>
            </a:extLst>
          </p:cNvPr>
          <p:cNvSpPr>
            <a:spLocks noGrp="1"/>
          </p:cNvSpPr>
          <p:nvPr>
            <p:ph type="body" idx="1"/>
          </p:nvPr>
        </p:nvSpPr>
        <p:spPr/>
        <p:txBody>
          <a:bodyPr/>
          <a:lstStyle/>
          <a:p>
            <a:r>
              <a:rPr lang="en-AU" dirty="0">
                <a:solidFill>
                  <a:schemeClr val="bg2">
                    <a:lumMod val="75000"/>
                  </a:schemeClr>
                </a:solidFill>
              </a:rPr>
              <a:t>We now have code that can use sockets to pass data to and from a client to the server. We can use the sockets event based method and we can wrap that event model in an observable.</a:t>
            </a:r>
          </a:p>
          <a:p>
            <a:r>
              <a:rPr lang="en-AU" dirty="0">
                <a:solidFill>
                  <a:schemeClr val="bg2">
                    <a:lumMod val="75000"/>
                  </a:schemeClr>
                </a:solidFill>
              </a:rPr>
              <a:t>Why use an observable. It was working fine with just the event based system.</a:t>
            </a:r>
          </a:p>
          <a:p>
            <a:r>
              <a:rPr lang="en-AU" dirty="0">
                <a:solidFill>
                  <a:schemeClr val="bg2">
                    <a:lumMod val="75000"/>
                  </a:schemeClr>
                </a:solidFill>
              </a:rPr>
              <a:t>The </a:t>
            </a:r>
            <a:r>
              <a:rPr lang="en-AU" dirty="0" err="1">
                <a:solidFill>
                  <a:schemeClr val="bg2">
                    <a:lumMod val="75000"/>
                  </a:schemeClr>
                </a:solidFill>
              </a:rPr>
              <a:t>RxJS</a:t>
            </a:r>
            <a:r>
              <a:rPr lang="en-AU" dirty="0">
                <a:solidFill>
                  <a:schemeClr val="bg2">
                    <a:lumMod val="75000"/>
                  </a:schemeClr>
                </a:solidFill>
              </a:rPr>
              <a:t> library provides a range of observable methods (operators) that allows you to transform data coming to the observable to a form that is useable for your output.</a:t>
            </a:r>
          </a:p>
          <a:p>
            <a:r>
              <a:rPr lang="en-AU" dirty="0">
                <a:solidFill>
                  <a:schemeClr val="bg2">
                    <a:lumMod val="75000"/>
                  </a:schemeClr>
                </a:solidFill>
              </a:rPr>
              <a:t>Operators, when called, </a:t>
            </a:r>
            <a:r>
              <a:rPr lang="en-GB" dirty="0">
                <a:solidFill>
                  <a:schemeClr val="bg2">
                    <a:lumMod val="75000"/>
                  </a:schemeClr>
                </a:solidFill>
              </a:rPr>
              <a:t>do not </a:t>
            </a:r>
            <a:r>
              <a:rPr lang="en-GB" i="1" dirty="0">
                <a:solidFill>
                  <a:schemeClr val="bg2">
                    <a:lumMod val="75000"/>
                  </a:schemeClr>
                </a:solidFill>
              </a:rPr>
              <a:t>change</a:t>
            </a:r>
            <a:r>
              <a:rPr lang="en-GB" dirty="0">
                <a:solidFill>
                  <a:schemeClr val="bg2">
                    <a:lumMod val="75000"/>
                  </a:schemeClr>
                </a:solidFill>
              </a:rPr>
              <a:t> the existing Observable instance. Instead, they return a </a:t>
            </a:r>
            <a:r>
              <a:rPr lang="en-GB" i="1" dirty="0">
                <a:solidFill>
                  <a:schemeClr val="bg2">
                    <a:lumMod val="75000"/>
                  </a:schemeClr>
                </a:solidFill>
              </a:rPr>
              <a:t>new</a:t>
            </a:r>
            <a:r>
              <a:rPr lang="en-GB" dirty="0">
                <a:solidFill>
                  <a:schemeClr val="bg2">
                    <a:lumMod val="75000"/>
                  </a:schemeClr>
                </a:solidFill>
              </a:rPr>
              <a:t> Observable, whose subscription logic is based on the first Observable. This is known as a pure operation: the previous observable stays unmodified.</a:t>
            </a:r>
            <a:endParaRPr lang="en-AU" dirty="0">
              <a:solidFill>
                <a:schemeClr val="bg2">
                  <a:lumMod val="75000"/>
                </a:schemeClr>
              </a:solidFill>
            </a:endParaRPr>
          </a:p>
        </p:txBody>
      </p:sp>
    </p:spTree>
    <p:extLst>
      <p:ext uri="{BB962C8B-B14F-4D97-AF65-F5344CB8AC3E}">
        <p14:creationId xmlns:p14="http://schemas.microsoft.com/office/powerpoint/2010/main" val="407043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5FEC-CA99-4747-A013-BF16F53ACF64}"/>
              </a:ext>
            </a:extLst>
          </p:cNvPr>
          <p:cNvSpPr>
            <a:spLocks noGrp="1"/>
          </p:cNvSpPr>
          <p:nvPr>
            <p:ph type="title"/>
          </p:nvPr>
        </p:nvSpPr>
        <p:spPr/>
        <p:txBody>
          <a:bodyPr/>
          <a:lstStyle/>
          <a:p>
            <a:r>
              <a:rPr lang="en-AU" dirty="0"/>
              <a:t>Observable Operators</a:t>
            </a:r>
          </a:p>
        </p:txBody>
      </p:sp>
      <p:sp>
        <p:nvSpPr>
          <p:cNvPr id="3" name="Text Placeholder 2">
            <a:extLst>
              <a:ext uri="{FF2B5EF4-FFF2-40B4-BE49-F238E27FC236}">
                <a16:creationId xmlns:a16="http://schemas.microsoft.com/office/drawing/2014/main" id="{1728F79C-01A6-47B4-972A-1CB5F564F533}"/>
              </a:ext>
            </a:extLst>
          </p:cNvPr>
          <p:cNvSpPr>
            <a:spLocks noGrp="1"/>
          </p:cNvSpPr>
          <p:nvPr>
            <p:ph type="body" idx="1"/>
          </p:nvPr>
        </p:nvSpPr>
        <p:spPr/>
        <p:txBody>
          <a:bodyPr/>
          <a:lstStyle/>
          <a:p>
            <a:r>
              <a:rPr lang="en-GB" dirty="0">
                <a:solidFill>
                  <a:schemeClr val="bg2">
                    <a:lumMod val="75000"/>
                  </a:schemeClr>
                </a:solidFill>
              </a:rPr>
              <a:t>the operators in </a:t>
            </a:r>
            <a:r>
              <a:rPr lang="en-GB" dirty="0" err="1">
                <a:solidFill>
                  <a:schemeClr val="bg2">
                    <a:lumMod val="75000"/>
                  </a:schemeClr>
                </a:solidFill>
              </a:rPr>
              <a:t>RxJS</a:t>
            </a:r>
            <a:r>
              <a:rPr lang="en-GB" dirty="0">
                <a:solidFill>
                  <a:schemeClr val="bg2">
                    <a:lumMod val="75000"/>
                  </a:schemeClr>
                </a:solidFill>
              </a:rPr>
              <a:t> allow for complex asynchronous code that can be easily composed in a declarative manner. </a:t>
            </a:r>
          </a:p>
          <a:p>
            <a:r>
              <a:rPr lang="en-AU" dirty="0">
                <a:solidFill>
                  <a:schemeClr val="bg2">
                    <a:lumMod val="75000"/>
                  </a:schemeClr>
                </a:solidFill>
              </a:rPr>
              <a:t>Operators like .map(…), .filter(…) and .merge(…) allow us to transform the data from one observable and output a new observable. These methods are chainable (or pipeable  v5.5+).</a:t>
            </a:r>
          </a:p>
          <a:p>
            <a:endParaRPr lang="en-AU" dirty="0">
              <a:solidFill>
                <a:schemeClr val="bg2">
                  <a:lumMod val="75000"/>
                </a:schemeClr>
              </a:solidFill>
            </a:endParaRPr>
          </a:p>
          <a:p>
            <a:r>
              <a:rPr lang="en-AU" dirty="0">
                <a:solidFill>
                  <a:schemeClr val="bg2">
                    <a:lumMod val="75000"/>
                  </a:schemeClr>
                </a:solidFill>
              </a:rPr>
              <a:t>There are many (100+) available operators for more than just transformations. </a:t>
            </a:r>
          </a:p>
        </p:txBody>
      </p:sp>
    </p:spTree>
    <p:extLst>
      <p:ext uri="{BB962C8B-B14F-4D97-AF65-F5344CB8AC3E}">
        <p14:creationId xmlns:p14="http://schemas.microsoft.com/office/powerpoint/2010/main" val="418476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F3D53-86F5-4DE9-8F12-4BEF020271D9}"/>
              </a:ext>
            </a:extLst>
          </p:cNvPr>
          <p:cNvSpPr>
            <a:spLocks noGrp="1"/>
          </p:cNvSpPr>
          <p:nvPr>
            <p:ph type="title"/>
          </p:nvPr>
        </p:nvSpPr>
        <p:spPr/>
        <p:txBody>
          <a:bodyPr/>
          <a:lstStyle/>
          <a:p>
            <a:r>
              <a:rPr lang="en-AU" dirty="0"/>
              <a:t>Socket.io</a:t>
            </a:r>
          </a:p>
        </p:txBody>
      </p:sp>
      <p:sp>
        <p:nvSpPr>
          <p:cNvPr id="3" name="Text Placeholder 2">
            <a:extLst>
              <a:ext uri="{FF2B5EF4-FFF2-40B4-BE49-F238E27FC236}">
                <a16:creationId xmlns:a16="http://schemas.microsoft.com/office/drawing/2014/main" id="{9BF9D2BC-1784-4D6C-B4F1-E25ECF7306A6}"/>
              </a:ext>
            </a:extLst>
          </p:cNvPr>
          <p:cNvSpPr>
            <a:spLocks noGrp="1"/>
          </p:cNvSpPr>
          <p:nvPr>
            <p:ph type="body" idx="1"/>
          </p:nvPr>
        </p:nvSpPr>
        <p:spPr/>
        <p:txBody>
          <a:bodyPr/>
          <a:lstStyle/>
          <a:p>
            <a:r>
              <a:rPr lang="en-AU" dirty="0">
                <a:solidFill>
                  <a:schemeClr val="bg2">
                    <a:lumMod val="75000"/>
                  </a:schemeClr>
                </a:solidFill>
              </a:rPr>
              <a:t>Sockets allow us to provide a bi-directional communication channel between a client and a server.</a:t>
            </a:r>
          </a:p>
          <a:p>
            <a:endParaRPr lang="en-AU" dirty="0">
              <a:solidFill>
                <a:schemeClr val="bg2">
                  <a:lumMod val="75000"/>
                </a:schemeClr>
              </a:solidFill>
            </a:endParaRPr>
          </a:p>
          <a:p>
            <a:r>
              <a:rPr lang="en-AU" dirty="0">
                <a:solidFill>
                  <a:schemeClr val="bg2">
                    <a:lumMod val="75000"/>
                  </a:schemeClr>
                </a:solidFill>
              </a:rPr>
              <a:t>Servers are able to respond to events and push(emit) messages to all connected clients</a:t>
            </a:r>
          </a:p>
          <a:p>
            <a:endParaRPr lang="en-AU" dirty="0"/>
          </a:p>
          <a:p>
            <a:pPr marL="114300" indent="0">
              <a:buNone/>
            </a:pPr>
            <a:endParaRPr lang="en-AU" dirty="0"/>
          </a:p>
        </p:txBody>
      </p:sp>
    </p:spTree>
    <p:extLst>
      <p:ext uri="{BB962C8B-B14F-4D97-AF65-F5344CB8AC3E}">
        <p14:creationId xmlns:p14="http://schemas.microsoft.com/office/powerpoint/2010/main" val="282664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Socket without Observables </a:t>
            </a:r>
            <a:endParaRPr dirty="0"/>
          </a:p>
        </p:txBody>
      </p:sp>
      <p:sp>
        <p:nvSpPr>
          <p:cNvPr id="75" name="Google Shape;75;p14"/>
          <p:cNvSpPr txBox="1">
            <a:spLocks noGrp="1"/>
          </p:cNvSpPr>
          <p:nvPr>
            <p:ph type="body" idx="1"/>
          </p:nvPr>
        </p:nvSpPr>
        <p:spPr>
          <a:xfrm>
            <a:off x="460950" y="869779"/>
            <a:ext cx="84639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lumMod val="75000"/>
                  </a:schemeClr>
                </a:solidFill>
                <a:latin typeface="Roboto" panose="02000000000000000000" pitchFamily="2" charset="0"/>
                <a:ea typeface="Roboto" panose="02000000000000000000" pitchFamily="2" charset="0"/>
              </a:rPr>
              <a:t>A client side socket can be set by using the </a:t>
            </a:r>
            <a:r>
              <a:rPr lang="en-AU" dirty="0" err="1">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io</a:t>
            </a:r>
            <a:r>
              <a:rPr lang="en-AU"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 method.</a:t>
            </a:r>
            <a:r>
              <a:rPr lang="en-AU" dirty="0">
                <a:solidFill>
                  <a:schemeClr val="bg2">
                    <a:lumMod val="75000"/>
                  </a:schemeClr>
                </a:solidFill>
                <a:latin typeface="Roboto" panose="02000000000000000000" pitchFamily="2" charset="0"/>
                <a:ea typeface="Roboto" panose="02000000000000000000" pitchFamily="2" charset="0"/>
              </a:rPr>
              <a:t> </a:t>
            </a:r>
          </a:p>
          <a:p>
            <a:pPr marL="114300" indent="0">
              <a:buNone/>
            </a:pPr>
            <a:endParaRPr lang="en-AU" dirty="0">
              <a:solidFill>
                <a:schemeClr val="bg2">
                  <a:lumMod val="75000"/>
                </a:schemeClr>
              </a:solidFill>
              <a:latin typeface="Roboto" panose="02000000000000000000" pitchFamily="2" charset="0"/>
              <a:ea typeface="Roboto" panose="02000000000000000000" pitchFamily="2" charset="0"/>
            </a:endParaRPr>
          </a:p>
          <a:p>
            <a:pPr marL="114300" indent="0">
              <a:buNone/>
            </a:pPr>
            <a:r>
              <a:rPr lang="en-AU" dirty="0">
                <a:solidFill>
                  <a:schemeClr val="bg2">
                    <a:lumMod val="75000"/>
                  </a:schemeClr>
                </a:solidFill>
                <a:latin typeface="Roboto" panose="02000000000000000000" pitchFamily="2" charset="0"/>
                <a:ea typeface="Roboto" panose="02000000000000000000" pitchFamily="2" charset="0"/>
              </a:rPr>
              <a:t>Firstly import the socket-</a:t>
            </a:r>
            <a:r>
              <a:rPr lang="en-AU" dirty="0" err="1">
                <a:solidFill>
                  <a:schemeClr val="bg2">
                    <a:lumMod val="75000"/>
                  </a:schemeClr>
                </a:solidFill>
                <a:latin typeface="Roboto" panose="02000000000000000000" pitchFamily="2" charset="0"/>
                <a:ea typeface="Roboto" panose="02000000000000000000" pitchFamily="2" charset="0"/>
              </a:rPr>
              <a:t>io</a:t>
            </a:r>
            <a:r>
              <a:rPr lang="en-AU" dirty="0">
                <a:solidFill>
                  <a:schemeClr val="bg2">
                    <a:lumMod val="75000"/>
                  </a:schemeClr>
                </a:solidFill>
                <a:latin typeface="Roboto" panose="02000000000000000000" pitchFamily="2" charset="0"/>
                <a:ea typeface="Roboto" panose="02000000000000000000" pitchFamily="2" charset="0"/>
              </a:rPr>
              <a:t>-client module</a:t>
            </a:r>
          </a:p>
          <a:p>
            <a:pPr marL="114300" indent="0">
              <a:buNone/>
            </a:pPr>
            <a:r>
              <a:rPr lang="en-AU" dirty="0">
                <a:solidFill>
                  <a:schemeClr val="bg2">
                    <a:lumMod val="75000"/>
                  </a:schemeClr>
                </a:solidFill>
                <a:latin typeface="Roboto" panose="02000000000000000000" pitchFamily="2" charset="0"/>
                <a:ea typeface="Roboto" panose="02000000000000000000" pitchFamily="2" charset="0"/>
              </a:rPr>
              <a:t>	</a:t>
            </a:r>
            <a:r>
              <a:rPr lang="en-AU" i="1" dirty="0">
                <a:solidFill>
                  <a:schemeClr val="bg2">
                    <a:lumMod val="75000"/>
                  </a:schemeClr>
                </a:solidFill>
                <a:latin typeface="Roboto" panose="02000000000000000000" pitchFamily="2" charset="0"/>
                <a:ea typeface="Roboto" panose="02000000000000000000" pitchFamily="2" charset="0"/>
              </a:rPr>
              <a:t>import * as </a:t>
            </a:r>
            <a:r>
              <a:rPr lang="en-AU" i="1" dirty="0" err="1">
                <a:solidFill>
                  <a:schemeClr val="bg2">
                    <a:lumMod val="75000"/>
                  </a:schemeClr>
                </a:solidFill>
                <a:latin typeface="Roboto" panose="02000000000000000000" pitchFamily="2" charset="0"/>
                <a:ea typeface="Roboto" panose="02000000000000000000" pitchFamily="2" charset="0"/>
              </a:rPr>
              <a:t>io</a:t>
            </a:r>
            <a:r>
              <a:rPr lang="en-AU" i="1" dirty="0">
                <a:solidFill>
                  <a:schemeClr val="bg2">
                    <a:lumMod val="75000"/>
                  </a:schemeClr>
                </a:solidFill>
                <a:latin typeface="Roboto" panose="02000000000000000000" pitchFamily="2" charset="0"/>
                <a:ea typeface="Roboto" panose="02000000000000000000" pitchFamily="2" charset="0"/>
              </a:rPr>
              <a:t> from ‘socket.io-client’;</a:t>
            </a:r>
          </a:p>
          <a:p>
            <a:pPr marL="114300" indent="0">
              <a:buNone/>
            </a:pPr>
            <a:endParaRPr lang="en-AU" i="1" dirty="0">
              <a:solidFill>
                <a:schemeClr val="bg2">
                  <a:lumMod val="75000"/>
                </a:schemeClr>
              </a:solidFill>
              <a:latin typeface="Roboto" panose="02000000000000000000" pitchFamily="2" charset="0"/>
              <a:ea typeface="Roboto" panose="02000000000000000000" pitchFamily="2" charset="0"/>
            </a:endParaRPr>
          </a:p>
          <a:p>
            <a:pPr marL="114300" indent="0">
              <a:buNone/>
            </a:pPr>
            <a:r>
              <a:rPr lang="en-AU" dirty="0">
                <a:solidFill>
                  <a:schemeClr val="bg2">
                    <a:lumMod val="75000"/>
                  </a:schemeClr>
                </a:solidFill>
                <a:latin typeface="Roboto" panose="02000000000000000000" pitchFamily="2" charset="0"/>
                <a:ea typeface="Roboto" panose="02000000000000000000" pitchFamily="2" charset="0"/>
              </a:rPr>
              <a:t>In the constructor function, write:</a:t>
            </a:r>
          </a:p>
          <a:p>
            <a:pPr marL="114300" indent="0">
              <a:buNone/>
            </a:pPr>
            <a:r>
              <a:rPr lang="en-AU" i="1" dirty="0">
                <a:solidFill>
                  <a:schemeClr val="bg2">
                    <a:lumMod val="75000"/>
                  </a:schemeClr>
                </a:solidFill>
                <a:latin typeface="Roboto" panose="02000000000000000000" pitchFamily="2" charset="0"/>
                <a:ea typeface="Roboto" panose="02000000000000000000" pitchFamily="2" charset="0"/>
              </a:rPr>
              <a:t>     	</a:t>
            </a:r>
            <a:r>
              <a:rPr lang="en-AU" sz="1600" i="1" dirty="0" err="1">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this.socket</a:t>
            </a:r>
            <a:r>
              <a:rPr lang="en-AU" sz="1600"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 = </a:t>
            </a:r>
            <a:r>
              <a:rPr lang="en-AU" sz="1600" i="1" dirty="0" err="1">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io</a:t>
            </a:r>
            <a:r>
              <a:rPr lang="en-AU" sz="1600"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(this.url);</a:t>
            </a:r>
          </a:p>
          <a:p>
            <a:pPr marL="114300" indent="0">
              <a:buNone/>
            </a:pPr>
            <a:r>
              <a:rPr lang="en-AU" sz="1600"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	</a:t>
            </a:r>
            <a:r>
              <a:rPr lang="en-AU" sz="1600" i="1" dirty="0" err="1">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this.socket.on</a:t>
            </a:r>
            <a:r>
              <a:rPr lang="en-AU" sz="1600"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(‘new-messages’, m =&gt;{alert(m);});</a:t>
            </a:r>
            <a:r>
              <a:rPr lang="en-AU"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 </a:t>
            </a:r>
          </a:p>
          <a:p>
            <a:pPr marL="114300" indent="0">
              <a:buNone/>
            </a:pPr>
            <a:endParaRPr lang="en-AU"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endParaRPr>
          </a:p>
          <a:p>
            <a:pPr marL="114300" indent="0">
              <a:buNone/>
            </a:pPr>
            <a:r>
              <a:rPr lang="en-AU"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When the above code is executed, the client will be listening to the socket for the event ‘new-message’ and when a message arrives it alerts the message to screen.  </a:t>
            </a:r>
          </a:p>
          <a:p>
            <a:pPr marL="114300" indent="0">
              <a:buNone/>
            </a:pPr>
            <a:endParaRPr lang="en-AU"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0" marR="0" lvl="0" indent="0" algn="l" rtl="0">
              <a:lnSpc>
                <a:spcPct val="115000"/>
              </a:lnSpc>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45476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4B22-22B5-4DE7-9B6A-1D6354310C54}"/>
              </a:ext>
            </a:extLst>
          </p:cNvPr>
          <p:cNvSpPr>
            <a:spLocks noGrp="1"/>
          </p:cNvSpPr>
          <p:nvPr>
            <p:ph type="title"/>
          </p:nvPr>
        </p:nvSpPr>
        <p:spPr/>
        <p:txBody>
          <a:bodyPr/>
          <a:lstStyle/>
          <a:p>
            <a:r>
              <a:rPr lang="en-AU" dirty="0"/>
              <a:t>Initialize the Socket in the services</a:t>
            </a:r>
          </a:p>
        </p:txBody>
      </p:sp>
      <p:sp>
        <p:nvSpPr>
          <p:cNvPr id="3" name="Text Placeholder 2">
            <a:extLst>
              <a:ext uri="{FF2B5EF4-FFF2-40B4-BE49-F238E27FC236}">
                <a16:creationId xmlns:a16="http://schemas.microsoft.com/office/drawing/2014/main" id="{9BF4062D-7524-401A-A102-3F81AE3F3432}"/>
              </a:ext>
            </a:extLst>
          </p:cNvPr>
          <p:cNvSpPr>
            <a:spLocks noGrp="1"/>
          </p:cNvSpPr>
          <p:nvPr>
            <p:ph type="body" idx="1"/>
          </p:nvPr>
        </p:nvSpPr>
        <p:spPr/>
        <p:txBody>
          <a:bodyPr/>
          <a:lstStyle/>
          <a:p>
            <a:r>
              <a:rPr lang="en-AU"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Server side communications should be managed from a services rather than directly in the logic of an individual component. This not only provides better separation of the view and the model (as per the MVC model) but also provides access to the service to any other component that is easy to implement.</a:t>
            </a:r>
          </a:p>
          <a:p>
            <a:endParaRPr lang="en-AU"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endParaRPr>
          </a:p>
          <a:p>
            <a:r>
              <a:rPr lang="en-AU" dirty="0">
                <a:solidFill>
                  <a:schemeClr val="bg2">
                    <a:lumMod val="75000"/>
                  </a:schemeClr>
                </a:solidFill>
                <a:latin typeface="Roboto" panose="02000000000000000000" pitchFamily="2" charset="0"/>
                <a:ea typeface="Roboto" panose="02000000000000000000" pitchFamily="2" charset="0"/>
              </a:rPr>
              <a:t>A socket service needs to provide three basic methods.</a:t>
            </a:r>
          </a:p>
          <a:p>
            <a:pPr marL="939800" lvl="1" indent="-342900">
              <a:buFont typeface="+mj-lt"/>
              <a:buAutoNum type="arabicPeriod"/>
            </a:pPr>
            <a:r>
              <a:rPr lang="en-AU" dirty="0">
                <a:solidFill>
                  <a:schemeClr val="bg2">
                    <a:lumMod val="75000"/>
                  </a:schemeClr>
                </a:solidFill>
                <a:latin typeface="Roboto" panose="02000000000000000000" pitchFamily="2" charset="0"/>
                <a:ea typeface="Roboto" panose="02000000000000000000" pitchFamily="2" charset="0"/>
              </a:rPr>
              <a:t>Initialize the socket connection</a:t>
            </a:r>
          </a:p>
          <a:p>
            <a:pPr marL="939800" lvl="1" indent="-342900">
              <a:buFont typeface="+mj-lt"/>
              <a:buAutoNum type="arabicPeriod"/>
            </a:pPr>
            <a:r>
              <a:rPr lang="en-AU" dirty="0">
                <a:solidFill>
                  <a:schemeClr val="bg2">
                    <a:lumMod val="75000"/>
                  </a:schemeClr>
                </a:solidFill>
                <a:latin typeface="Roboto" panose="02000000000000000000" pitchFamily="2" charset="0"/>
                <a:ea typeface="Roboto" panose="02000000000000000000" pitchFamily="2" charset="0"/>
              </a:rPr>
              <a:t>Receive messages</a:t>
            </a:r>
          </a:p>
          <a:p>
            <a:pPr marL="939800" lvl="1" indent="-342900">
              <a:buFont typeface="+mj-lt"/>
              <a:buAutoNum type="arabicPeriod"/>
            </a:pPr>
            <a:r>
              <a:rPr lang="en-AU" dirty="0">
                <a:solidFill>
                  <a:schemeClr val="bg2">
                    <a:lumMod val="75000"/>
                  </a:schemeClr>
                </a:solidFill>
                <a:latin typeface="Roboto" panose="02000000000000000000" pitchFamily="2" charset="0"/>
                <a:ea typeface="Roboto" panose="02000000000000000000" pitchFamily="2" charset="0"/>
              </a:rPr>
              <a:t>Send messages</a:t>
            </a:r>
          </a:p>
        </p:txBody>
      </p:sp>
    </p:spTree>
    <p:extLst>
      <p:ext uri="{BB962C8B-B14F-4D97-AF65-F5344CB8AC3E}">
        <p14:creationId xmlns:p14="http://schemas.microsoft.com/office/powerpoint/2010/main" val="257607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044E-6BF5-4293-922C-61DE75BBC853}"/>
              </a:ext>
            </a:extLst>
          </p:cNvPr>
          <p:cNvSpPr>
            <a:spLocks noGrp="1"/>
          </p:cNvSpPr>
          <p:nvPr>
            <p:ph type="title"/>
          </p:nvPr>
        </p:nvSpPr>
        <p:spPr/>
        <p:txBody>
          <a:bodyPr/>
          <a:lstStyle/>
          <a:p>
            <a:r>
              <a:rPr lang="en-AU" dirty="0"/>
              <a:t>Init Method</a:t>
            </a:r>
          </a:p>
        </p:txBody>
      </p:sp>
      <p:sp>
        <p:nvSpPr>
          <p:cNvPr id="3" name="Text Placeholder 2">
            <a:extLst>
              <a:ext uri="{FF2B5EF4-FFF2-40B4-BE49-F238E27FC236}">
                <a16:creationId xmlns:a16="http://schemas.microsoft.com/office/drawing/2014/main" id="{6A5D0E6B-CCCC-4F7B-B8B3-820E88983AEE}"/>
              </a:ext>
            </a:extLst>
          </p:cNvPr>
          <p:cNvSpPr>
            <a:spLocks noGrp="1"/>
          </p:cNvSpPr>
          <p:nvPr>
            <p:ph type="body" idx="1"/>
          </p:nvPr>
        </p:nvSpPr>
        <p:spPr/>
        <p:txBody>
          <a:bodyPr/>
          <a:lstStyle/>
          <a:p>
            <a:pPr marL="114300" indent="0">
              <a:buNone/>
            </a:pPr>
            <a:r>
              <a:rPr lang="en-AU" dirty="0">
                <a:solidFill>
                  <a:schemeClr val="bg2">
                    <a:lumMod val="75000"/>
                  </a:schemeClr>
                </a:solidFill>
              </a:rPr>
              <a:t>To initialise the socket our service will have to keep a reference to the socket so we can use it to send and receive messages.</a:t>
            </a:r>
          </a:p>
          <a:p>
            <a:pPr marL="114300" indent="0">
              <a:buNone/>
            </a:pPr>
            <a:r>
              <a:rPr lang="en-AU" dirty="0">
                <a:solidFill>
                  <a:schemeClr val="bg2">
                    <a:lumMod val="75000"/>
                  </a:schemeClr>
                </a:solidFill>
              </a:rPr>
              <a:t> We can do this by creating a private property of the class and we might call it “socket” (for the sake of a better name)</a:t>
            </a:r>
          </a:p>
          <a:p>
            <a:pPr marL="114300" indent="0">
              <a:buNone/>
            </a:pPr>
            <a:r>
              <a:rPr lang="en-AU" i="1" dirty="0">
                <a:solidFill>
                  <a:schemeClr val="bg2">
                    <a:lumMod val="75000"/>
                  </a:schemeClr>
                </a:solidFill>
              </a:rPr>
              <a:t>private socket;</a:t>
            </a:r>
          </a:p>
          <a:p>
            <a:pPr marL="114300" indent="0">
              <a:buNone/>
            </a:pPr>
            <a:endParaRPr lang="en-AU" i="1" dirty="0">
              <a:solidFill>
                <a:schemeClr val="bg2">
                  <a:lumMod val="75000"/>
                </a:schemeClr>
              </a:solidFill>
            </a:endParaRPr>
          </a:p>
          <a:p>
            <a:pPr marL="114300" indent="0">
              <a:buNone/>
            </a:pPr>
            <a:r>
              <a:rPr lang="en-AU" i="1" dirty="0">
                <a:solidFill>
                  <a:schemeClr val="bg2">
                    <a:lumMod val="75000"/>
                  </a:schemeClr>
                </a:solidFill>
              </a:rPr>
              <a:t>Then we could have a function called </a:t>
            </a:r>
            <a:r>
              <a:rPr lang="en-AU" i="1" dirty="0" err="1">
                <a:solidFill>
                  <a:schemeClr val="bg2">
                    <a:lumMod val="75000"/>
                  </a:schemeClr>
                </a:solidFill>
              </a:rPr>
              <a:t>initSocket</a:t>
            </a:r>
            <a:r>
              <a:rPr lang="en-AU" i="1" dirty="0">
                <a:solidFill>
                  <a:schemeClr val="bg2">
                    <a:lumMod val="75000"/>
                  </a:schemeClr>
                </a:solidFill>
              </a:rPr>
              <a:t>() that initialised the socket passing in the URL to the server.</a:t>
            </a:r>
          </a:p>
          <a:p>
            <a:pPr marL="114300" indent="0">
              <a:buNone/>
            </a:pPr>
            <a:r>
              <a:rPr lang="en-AU" i="1" dirty="0" err="1">
                <a:solidFill>
                  <a:schemeClr val="bg2">
                    <a:lumMod val="75000"/>
                  </a:schemeClr>
                </a:solidFill>
              </a:rPr>
              <a:t>initSocket</a:t>
            </a:r>
            <a:r>
              <a:rPr lang="en-AU" i="1" dirty="0">
                <a:solidFill>
                  <a:schemeClr val="bg2">
                    <a:lumMod val="75000"/>
                  </a:schemeClr>
                </a:solidFill>
              </a:rPr>
              <a:t>(){</a:t>
            </a:r>
          </a:p>
          <a:p>
            <a:pPr marL="114300" indent="0">
              <a:buNone/>
            </a:pPr>
            <a:r>
              <a:rPr lang="en-AU"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	</a:t>
            </a:r>
            <a:r>
              <a:rPr lang="en-AU" i="1" dirty="0" err="1">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this.socket</a:t>
            </a:r>
            <a:r>
              <a:rPr lang="en-AU"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 = </a:t>
            </a:r>
            <a:r>
              <a:rPr lang="en-AU" i="1" dirty="0" err="1">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io</a:t>
            </a:r>
            <a:r>
              <a:rPr lang="en-AU" i="1" dirty="0">
                <a:solidFill>
                  <a:schemeClr val="bg2">
                    <a:lumMod val="75000"/>
                  </a:schemeClr>
                </a:solidFill>
                <a:latin typeface="Roboto" panose="02000000000000000000" pitchFamily="2" charset="0"/>
                <a:ea typeface="Roboto" panose="02000000000000000000" pitchFamily="2" charset="0"/>
                <a:cs typeface="Consolas" panose="020B0609020204030204" pitchFamily="49" charset="0"/>
              </a:rPr>
              <a:t>(SERVER_URL);</a:t>
            </a:r>
          </a:p>
          <a:p>
            <a:pPr marL="114300" indent="0">
              <a:buNone/>
            </a:pPr>
            <a:r>
              <a:rPr lang="en-AU" i="1" dirty="0">
                <a:solidFill>
                  <a:schemeClr val="bg2">
                    <a:lumMod val="75000"/>
                  </a:schemeClr>
                </a:solidFill>
                <a:latin typeface="Roboto" panose="02000000000000000000" pitchFamily="2" charset="0"/>
                <a:ea typeface="Roboto" panose="02000000000000000000" pitchFamily="2" charset="0"/>
              </a:rPr>
              <a:t>}</a:t>
            </a:r>
            <a:endParaRPr lang="en-AU" dirty="0">
              <a:solidFill>
                <a:schemeClr val="bg2">
                  <a:lumMod val="75000"/>
                </a:schemeClr>
              </a:solidFill>
            </a:endParaRPr>
          </a:p>
        </p:txBody>
      </p:sp>
    </p:spTree>
    <p:extLst>
      <p:ext uri="{BB962C8B-B14F-4D97-AF65-F5344CB8AC3E}">
        <p14:creationId xmlns:p14="http://schemas.microsoft.com/office/powerpoint/2010/main" val="200154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044E-6BF5-4293-922C-61DE75BBC853}"/>
              </a:ext>
            </a:extLst>
          </p:cNvPr>
          <p:cNvSpPr>
            <a:spLocks noGrp="1"/>
          </p:cNvSpPr>
          <p:nvPr>
            <p:ph type="title"/>
          </p:nvPr>
        </p:nvSpPr>
        <p:spPr/>
        <p:txBody>
          <a:bodyPr/>
          <a:lstStyle/>
          <a:p>
            <a:r>
              <a:rPr lang="en-AU" dirty="0"/>
              <a:t>Receive Method</a:t>
            </a:r>
          </a:p>
        </p:txBody>
      </p:sp>
      <p:sp>
        <p:nvSpPr>
          <p:cNvPr id="3" name="Text Placeholder 2">
            <a:extLst>
              <a:ext uri="{FF2B5EF4-FFF2-40B4-BE49-F238E27FC236}">
                <a16:creationId xmlns:a16="http://schemas.microsoft.com/office/drawing/2014/main" id="{6A5D0E6B-CCCC-4F7B-B8B3-820E88983AEE}"/>
              </a:ext>
            </a:extLst>
          </p:cNvPr>
          <p:cNvSpPr>
            <a:spLocks noGrp="1"/>
          </p:cNvSpPr>
          <p:nvPr>
            <p:ph type="body" idx="1"/>
          </p:nvPr>
        </p:nvSpPr>
        <p:spPr>
          <a:xfrm>
            <a:off x="460950" y="982899"/>
            <a:ext cx="8222100" cy="4041587"/>
          </a:xfrm>
        </p:spPr>
        <p:txBody>
          <a:bodyPr/>
          <a:lstStyle/>
          <a:p>
            <a:pPr marL="114300" indent="0">
              <a:buNone/>
            </a:pPr>
            <a:r>
              <a:rPr lang="en-AU" dirty="0">
                <a:solidFill>
                  <a:schemeClr val="bg2">
                    <a:lumMod val="75000"/>
                  </a:schemeClr>
                </a:solidFill>
              </a:rPr>
              <a:t>Messages being pushed to the client from the server have to be handled by the client.</a:t>
            </a:r>
          </a:p>
          <a:p>
            <a:pPr marL="114300" indent="0">
              <a:buNone/>
            </a:pPr>
            <a:r>
              <a:rPr lang="en-AU" dirty="0">
                <a:solidFill>
                  <a:schemeClr val="bg2">
                    <a:lumMod val="75000"/>
                  </a:schemeClr>
                </a:solidFill>
              </a:rPr>
              <a:t>A </a:t>
            </a:r>
            <a:r>
              <a:rPr lang="en-AU" dirty="0" err="1">
                <a:solidFill>
                  <a:schemeClr val="bg2">
                    <a:lumMod val="75000"/>
                  </a:schemeClr>
                </a:solidFill>
              </a:rPr>
              <a:t>getMessage</a:t>
            </a:r>
            <a:r>
              <a:rPr lang="en-AU" dirty="0">
                <a:solidFill>
                  <a:schemeClr val="bg2">
                    <a:lumMod val="75000"/>
                  </a:schemeClr>
                </a:solidFill>
              </a:rPr>
              <a:t>() method can be created to manage this. (the actual name is up to you)</a:t>
            </a:r>
          </a:p>
          <a:p>
            <a:pPr marL="114300" indent="0">
              <a:buNone/>
            </a:pPr>
            <a:endParaRPr lang="en-AU" dirty="0">
              <a:solidFill>
                <a:schemeClr val="bg2">
                  <a:lumMod val="75000"/>
                </a:schemeClr>
              </a:solidFill>
            </a:endParaRPr>
          </a:p>
          <a:p>
            <a:pPr marL="114300" indent="0">
              <a:buNone/>
            </a:pPr>
            <a:r>
              <a:rPr lang="en-AU" dirty="0" err="1">
                <a:solidFill>
                  <a:schemeClr val="bg2">
                    <a:lumMod val="75000"/>
                  </a:schemeClr>
                </a:solidFill>
              </a:rPr>
              <a:t>getMessage</a:t>
            </a:r>
            <a:r>
              <a:rPr lang="en-AU" dirty="0">
                <a:solidFill>
                  <a:schemeClr val="bg2">
                    <a:lumMod val="75000"/>
                  </a:schemeClr>
                </a:solidFill>
              </a:rPr>
              <a:t>(next){</a:t>
            </a:r>
          </a:p>
          <a:p>
            <a:pPr marL="114300" indent="0">
              <a:buNone/>
            </a:pPr>
            <a:r>
              <a:rPr lang="en-AU" dirty="0">
                <a:solidFill>
                  <a:schemeClr val="bg2">
                    <a:lumMod val="75000"/>
                  </a:schemeClr>
                </a:solidFill>
              </a:rPr>
              <a:t>	</a:t>
            </a:r>
            <a:r>
              <a:rPr lang="en-AU" dirty="0" err="1">
                <a:solidFill>
                  <a:schemeClr val="bg2">
                    <a:lumMod val="75000"/>
                  </a:schemeClr>
                </a:solidFill>
              </a:rPr>
              <a:t>this.socket.on</a:t>
            </a:r>
            <a:r>
              <a:rPr lang="en-AU" dirty="0">
                <a:solidFill>
                  <a:schemeClr val="bg2">
                    <a:lumMod val="75000"/>
                  </a:schemeClr>
                </a:solidFill>
              </a:rPr>
              <a:t>(‘</a:t>
            </a:r>
            <a:r>
              <a:rPr lang="en-AU" dirty="0" err="1">
                <a:solidFill>
                  <a:schemeClr val="bg2">
                    <a:lumMod val="75000"/>
                  </a:schemeClr>
                </a:solidFill>
              </a:rPr>
              <a:t>message’,message</a:t>
            </a:r>
            <a:r>
              <a:rPr lang="en-AU" dirty="0">
                <a:solidFill>
                  <a:schemeClr val="bg2">
                    <a:lumMod val="75000"/>
                  </a:schemeClr>
                </a:solidFill>
              </a:rPr>
              <a:t>=&gt;next(message));</a:t>
            </a:r>
          </a:p>
          <a:p>
            <a:pPr marL="114300" indent="0">
              <a:buNone/>
            </a:pPr>
            <a:r>
              <a:rPr lang="en-AU" dirty="0">
                <a:solidFill>
                  <a:schemeClr val="bg2">
                    <a:lumMod val="75000"/>
                  </a:schemeClr>
                </a:solidFill>
              </a:rPr>
              <a:t>}</a:t>
            </a:r>
          </a:p>
          <a:p>
            <a:pPr marL="114300" indent="0">
              <a:buNone/>
            </a:pPr>
            <a:r>
              <a:rPr lang="en-AU" dirty="0">
                <a:solidFill>
                  <a:schemeClr val="bg2">
                    <a:lumMod val="75000"/>
                  </a:schemeClr>
                </a:solidFill>
              </a:rPr>
              <a:t>Component side usage of service:</a:t>
            </a:r>
          </a:p>
          <a:p>
            <a:pPr marL="114300" indent="0">
              <a:buNone/>
            </a:pPr>
            <a:r>
              <a:rPr lang="en-AU" dirty="0">
                <a:solidFill>
                  <a:schemeClr val="bg2">
                    <a:lumMod val="75000"/>
                  </a:schemeClr>
                </a:solidFill>
              </a:rPr>
              <a:t>	</a:t>
            </a:r>
            <a:r>
              <a:rPr lang="en-AU" dirty="0" err="1">
                <a:solidFill>
                  <a:schemeClr val="bg2">
                    <a:lumMod val="75000"/>
                  </a:schemeClr>
                </a:solidFill>
              </a:rPr>
              <a:t>this.socketservice.getMessage</a:t>
            </a:r>
            <a:r>
              <a:rPr lang="en-AU" dirty="0">
                <a:solidFill>
                  <a:schemeClr val="bg2">
                    <a:lumMod val="75000"/>
                  </a:schemeClr>
                </a:solidFill>
              </a:rPr>
              <a:t>((m)=&gt;{alert(m)});</a:t>
            </a:r>
          </a:p>
          <a:p>
            <a:pPr marL="114300" indent="0">
              <a:buNone/>
            </a:pPr>
            <a:r>
              <a:rPr lang="en-AU" dirty="0">
                <a:solidFill>
                  <a:schemeClr val="bg2">
                    <a:lumMod val="75000"/>
                  </a:schemeClr>
                </a:solidFill>
              </a:rPr>
              <a:t>or</a:t>
            </a:r>
          </a:p>
          <a:p>
            <a:pPr marL="114300" indent="0">
              <a:buNone/>
            </a:pPr>
            <a:r>
              <a:rPr lang="en-AU" dirty="0">
                <a:solidFill>
                  <a:schemeClr val="bg2">
                    <a:lumMod val="75000"/>
                  </a:schemeClr>
                </a:solidFill>
              </a:rPr>
              <a:t>	</a:t>
            </a:r>
            <a:r>
              <a:rPr lang="en-AU" dirty="0" err="1">
                <a:solidFill>
                  <a:schemeClr val="bg2">
                    <a:lumMod val="75000"/>
                  </a:schemeClr>
                </a:solidFill>
              </a:rPr>
              <a:t>this.socketservice.getMessage</a:t>
            </a:r>
            <a:r>
              <a:rPr lang="en-AU" dirty="0">
                <a:solidFill>
                  <a:schemeClr val="bg2">
                    <a:lumMod val="75000"/>
                  </a:schemeClr>
                </a:solidFill>
              </a:rPr>
              <a:t>((m)=&gt;{</a:t>
            </a:r>
            <a:r>
              <a:rPr lang="en-AU" dirty="0" err="1">
                <a:solidFill>
                  <a:schemeClr val="bg2">
                    <a:lumMod val="75000"/>
                  </a:schemeClr>
                </a:solidFill>
              </a:rPr>
              <a:t>this.messages.push</a:t>
            </a:r>
            <a:r>
              <a:rPr lang="en-AU" dirty="0">
                <a:solidFill>
                  <a:schemeClr val="bg2">
                    <a:lumMod val="75000"/>
                  </a:schemeClr>
                </a:solidFill>
              </a:rPr>
              <a:t>(m)});</a:t>
            </a:r>
          </a:p>
          <a:p>
            <a:pPr marL="114300" indent="0">
              <a:buNone/>
            </a:pPr>
            <a:r>
              <a:rPr lang="en-AU" dirty="0">
                <a:solidFill>
                  <a:schemeClr val="bg2">
                    <a:lumMod val="75000"/>
                  </a:schemeClr>
                </a:solidFill>
              </a:rPr>
              <a:t>	</a:t>
            </a:r>
          </a:p>
          <a:p>
            <a:pPr marL="114300" indent="0">
              <a:buNone/>
            </a:pPr>
            <a:endParaRPr lang="en-AU" dirty="0">
              <a:solidFill>
                <a:schemeClr val="bg2">
                  <a:lumMod val="75000"/>
                </a:schemeClr>
              </a:solidFill>
            </a:endParaRPr>
          </a:p>
          <a:p>
            <a:pPr marL="114300" indent="0">
              <a:buNone/>
            </a:pPr>
            <a:endParaRPr lang="en-AU" dirty="0">
              <a:solidFill>
                <a:schemeClr val="bg2">
                  <a:lumMod val="75000"/>
                </a:schemeClr>
              </a:solidFill>
            </a:endParaRPr>
          </a:p>
        </p:txBody>
      </p:sp>
    </p:spTree>
    <p:extLst>
      <p:ext uri="{BB962C8B-B14F-4D97-AF65-F5344CB8AC3E}">
        <p14:creationId xmlns:p14="http://schemas.microsoft.com/office/powerpoint/2010/main" val="233009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Socket with Observables </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endParaRPr lang="en-AU" dirty="0">
              <a:solidFill>
                <a:schemeClr val="bg2">
                  <a:lumMod val="75000"/>
                </a:schemeClr>
              </a:solidFill>
              <a:latin typeface="Times" pitchFamily="2" charset="0"/>
              <a:cs typeface="Consolas" panose="020B0609020204030204" pitchFamily="49" charset="0"/>
            </a:endParaRPr>
          </a:p>
          <a:p>
            <a:pPr marL="114300" indent="0">
              <a:buNone/>
            </a:pPr>
            <a:endParaRPr lang="en-AU" dirty="0">
              <a:solidFill>
                <a:schemeClr val="bg2">
                  <a:lumMod val="75000"/>
                </a:schemeClr>
              </a:solidFill>
              <a:latin typeface="Times" pitchFamily="2" charset="0"/>
              <a:cs typeface="Consolas" panose="020B0609020204030204" pitchFamily="49" charset="0"/>
            </a:endParaRP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The advantage of above two-step method is that we may encapsulate the  communication of the data in the service but allow the component to define how it will handle the data via the function passed as a parameter to the service </a:t>
            </a:r>
          </a:p>
          <a:p>
            <a:pPr marL="114300" indent="0">
              <a:buNone/>
            </a:pPr>
            <a:endParaRPr lang="en-AU" dirty="0">
              <a:solidFill>
                <a:schemeClr val="bg2"/>
              </a:solidFill>
              <a:latin typeface="Roboto" panose="02000000000000000000" pitchFamily="2" charset="0"/>
              <a:ea typeface="Roboto" panose="02000000000000000000" pitchFamily="2" charset="0"/>
              <a:cs typeface="Consolas" panose="020B0609020204030204" pitchFamily="49" charset="0"/>
            </a:endParaRP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This shares the same idea with the notion of Observables!</a:t>
            </a:r>
          </a:p>
          <a:p>
            <a:pPr marL="114300" indent="0">
              <a:buNone/>
            </a:pPr>
            <a:endParaRPr lang="en-AU" dirty="0">
              <a:solidFill>
                <a:schemeClr val="bg2">
                  <a:lumMod val="75000"/>
                </a:schemeClr>
              </a:solidFill>
              <a:latin typeface="Times" pitchFamily="2" charset="0"/>
              <a:cs typeface="Consolas" panose="020B0609020204030204" pitchFamily="49" charset="0"/>
            </a:endParaRPr>
          </a:p>
          <a:p>
            <a:pPr marL="114300" indent="0">
              <a:buNone/>
            </a:pPr>
            <a:r>
              <a:rPr lang="en-AU" dirty="0">
                <a:solidFill>
                  <a:schemeClr val="bg2">
                    <a:lumMod val="75000"/>
                  </a:schemeClr>
                </a:solidFill>
                <a:latin typeface="Consolas" panose="020B0609020204030204" pitchFamily="49" charset="0"/>
                <a:cs typeface="Consolas" panose="020B0609020204030204" pitchFamily="49" charset="0"/>
              </a:rPr>
              <a:t> </a:t>
            </a:r>
          </a:p>
          <a:p>
            <a:pPr marL="114300" indent="0">
              <a:buNone/>
            </a:pPr>
            <a:endParaRPr lang="en-AU" b="1"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0" marR="0" lvl="0" indent="0" algn="l" rtl="0">
              <a:lnSpc>
                <a:spcPct val="115000"/>
              </a:lnSpc>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extLst>
      <p:ext uri="{BB962C8B-B14F-4D97-AF65-F5344CB8AC3E}">
        <p14:creationId xmlns:p14="http://schemas.microsoft.com/office/powerpoint/2010/main" val="216471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044E-6BF5-4293-922C-61DE75BBC853}"/>
              </a:ext>
            </a:extLst>
          </p:cNvPr>
          <p:cNvSpPr>
            <a:spLocks noGrp="1"/>
          </p:cNvSpPr>
          <p:nvPr>
            <p:ph type="title"/>
          </p:nvPr>
        </p:nvSpPr>
        <p:spPr/>
        <p:txBody>
          <a:bodyPr/>
          <a:lstStyle/>
          <a:p>
            <a:r>
              <a:rPr lang="en-AU" dirty="0"/>
              <a:t>Send Method</a:t>
            </a:r>
          </a:p>
        </p:txBody>
      </p:sp>
      <p:sp>
        <p:nvSpPr>
          <p:cNvPr id="3" name="Text Placeholder 2">
            <a:extLst>
              <a:ext uri="{FF2B5EF4-FFF2-40B4-BE49-F238E27FC236}">
                <a16:creationId xmlns:a16="http://schemas.microsoft.com/office/drawing/2014/main" id="{6A5D0E6B-CCCC-4F7B-B8B3-820E88983AEE}"/>
              </a:ext>
            </a:extLst>
          </p:cNvPr>
          <p:cNvSpPr>
            <a:spLocks noGrp="1"/>
          </p:cNvSpPr>
          <p:nvPr>
            <p:ph type="body" idx="1"/>
          </p:nvPr>
        </p:nvSpPr>
        <p:spPr/>
        <p:txBody>
          <a:bodyPr/>
          <a:lstStyle/>
          <a:p>
            <a:pPr marL="114300" indent="0">
              <a:buNone/>
            </a:pPr>
            <a:r>
              <a:rPr lang="en-AU" dirty="0">
                <a:solidFill>
                  <a:schemeClr val="bg2">
                    <a:lumMod val="75000"/>
                  </a:schemeClr>
                </a:solidFill>
              </a:rPr>
              <a:t>To send a message to the server we will have to call the emit() method of the socket, passing a event type and the message.</a:t>
            </a:r>
          </a:p>
          <a:p>
            <a:pPr marL="114300" indent="0">
              <a:buNone/>
            </a:pPr>
            <a:endParaRPr lang="en-AU" dirty="0">
              <a:solidFill>
                <a:schemeClr val="bg2">
                  <a:lumMod val="75000"/>
                </a:schemeClr>
              </a:solidFill>
            </a:endParaRPr>
          </a:p>
          <a:p>
            <a:pPr marL="114300" indent="0">
              <a:buNone/>
            </a:pPr>
            <a:r>
              <a:rPr lang="en-AU" i="1" dirty="0">
                <a:solidFill>
                  <a:schemeClr val="bg2">
                    <a:lumMod val="75000"/>
                  </a:schemeClr>
                </a:solidFill>
              </a:rPr>
              <a:t>	send(message: string): void {</a:t>
            </a:r>
          </a:p>
          <a:p>
            <a:pPr marL="114300" indent="0">
              <a:buNone/>
            </a:pPr>
            <a:r>
              <a:rPr lang="en-AU" i="1" dirty="0">
                <a:solidFill>
                  <a:schemeClr val="bg2">
                    <a:lumMod val="75000"/>
                  </a:schemeClr>
                </a:solidFill>
              </a:rPr>
              <a:t>		</a:t>
            </a:r>
            <a:r>
              <a:rPr lang="en-AU" i="1" dirty="0" err="1">
                <a:solidFill>
                  <a:schemeClr val="bg2">
                    <a:lumMod val="75000"/>
                  </a:schemeClr>
                </a:solidFill>
              </a:rPr>
              <a:t>this.socket.emit</a:t>
            </a:r>
            <a:r>
              <a:rPr lang="en-AU" i="1" dirty="0">
                <a:solidFill>
                  <a:schemeClr val="bg2">
                    <a:lumMod val="75000"/>
                  </a:schemeClr>
                </a:solidFill>
              </a:rPr>
              <a:t>('message', message);</a:t>
            </a:r>
          </a:p>
          <a:p>
            <a:pPr marL="114300" indent="0">
              <a:buNone/>
            </a:pPr>
            <a:r>
              <a:rPr lang="en-AU" i="1" dirty="0">
                <a:solidFill>
                  <a:schemeClr val="bg2">
                    <a:lumMod val="75000"/>
                  </a:schemeClr>
                </a:solidFill>
              </a:rPr>
              <a:t>	}</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Component side usage of service:</a:t>
            </a:r>
          </a:p>
          <a:p>
            <a:pPr marL="114300" indent="0">
              <a:buNone/>
            </a:pPr>
            <a:r>
              <a:rPr lang="en-AU" dirty="0">
                <a:solidFill>
                  <a:schemeClr val="bg2">
                    <a:lumMod val="75000"/>
                  </a:schemeClr>
                </a:solidFill>
              </a:rPr>
              <a:t>	</a:t>
            </a:r>
            <a:r>
              <a:rPr lang="en-GB" dirty="0" err="1">
                <a:solidFill>
                  <a:schemeClr val="bg2">
                    <a:lumMod val="75000"/>
                  </a:schemeClr>
                </a:solidFill>
              </a:rPr>
              <a:t>this.socketservice.send</a:t>
            </a:r>
            <a:r>
              <a:rPr lang="en-GB" dirty="0">
                <a:solidFill>
                  <a:schemeClr val="bg2">
                    <a:lumMod val="75000"/>
                  </a:schemeClr>
                </a:solidFill>
              </a:rPr>
              <a:t>(</a:t>
            </a:r>
            <a:r>
              <a:rPr lang="en-GB" dirty="0" err="1">
                <a:solidFill>
                  <a:schemeClr val="bg2">
                    <a:lumMod val="75000"/>
                  </a:schemeClr>
                </a:solidFill>
              </a:rPr>
              <a:t>this.messagecontent</a:t>
            </a:r>
            <a:r>
              <a:rPr lang="en-GB" dirty="0">
                <a:solidFill>
                  <a:schemeClr val="bg2">
                    <a:lumMod val="75000"/>
                  </a:schemeClr>
                </a:solidFill>
              </a:rPr>
              <a:t>);</a:t>
            </a:r>
          </a:p>
          <a:p>
            <a:pPr marL="114300" indent="0">
              <a:buNone/>
            </a:pPr>
            <a:endParaRPr lang="en-GB" dirty="0">
              <a:solidFill>
                <a:schemeClr val="bg2">
                  <a:lumMod val="75000"/>
                </a:schemeClr>
              </a:solidFill>
            </a:endParaRPr>
          </a:p>
          <a:p>
            <a:pPr marL="114300" indent="0">
              <a:buNone/>
            </a:pPr>
            <a:r>
              <a:rPr lang="en-GB" dirty="0">
                <a:solidFill>
                  <a:schemeClr val="bg2">
                    <a:lumMod val="75000"/>
                  </a:schemeClr>
                </a:solidFill>
              </a:rPr>
              <a:t>Where </a:t>
            </a:r>
            <a:r>
              <a:rPr lang="en-GB" dirty="0" err="1">
                <a:solidFill>
                  <a:schemeClr val="bg2">
                    <a:lumMod val="75000"/>
                  </a:schemeClr>
                </a:solidFill>
              </a:rPr>
              <a:t>this.messagecontent</a:t>
            </a:r>
            <a:r>
              <a:rPr lang="en-GB" dirty="0">
                <a:solidFill>
                  <a:schemeClr val="bg2">
                    <a:lumMod val="75000"/>
                  </a:schemeClr>
                </a:solidFill>
              </a:rPr>
              <a:t> is a class property bound to a form text input element.</a:t>
            </a:r>
          </a:p>
          <a:p>
            <a:pPr marL="114300" indent="0">
              <a:buNone/>
            </a:pPr>
            <a:endParaRPr lang="en-AU" dirty="0">
              <a:solidFill>
                <a:schemeClr val="bg2">
                  <a:lumMod val="75000"/>
                </a:schemeClr>
              </a:solidFill>
            </a:endParaRPr>
          </a:p>
          <a:p>
            <a:pPr marL="114300" indent="0">
              <a:buNone/>
            </a:pPr>
            <a:endParaRPr lang="en-AU" dirty="0">
              <a:solidFill>
                <a:schemeClr val="bg2">
                  <a:lumMod val="75000"/>
                </a:schemeClr>
              </a:solidFill>
            </a:endParaRPr>
          </a:p>
        </p:txBody>
      </p:sp>
    </p:spTree>
    <p:extLst>
      <p:ext uri="{BB962C8B-B14F-4D97-AF65-F5344CB8AC3E}">
        <p14:creationId xmlns:p14="http://schemas.microsoft.com/office/powerpoint/2010/main" val="259432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Socket with Observables </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114300" indent="0">
              <a:buNone/>
            </a:pPr>
            <a:r>
              <a:rPr lang="en-AU" dirty="0">
                <a:solidFill>
                  <a:schemeClr val="bg2"/>
                </a:solidFill>
                <a:latin typeface="Roboto" panose="02000000000000000000" pitchFamily="2" charset="0"/>
                <a:ea typeface="Roboto" panose="02000000000000000000" pitchFamily="2" charset="0"/>
              </a:rPr>
              <a:t>Let us see how to implement the method </a:t>
            </a:r>
            <a:r>
              <a:rPr lang="en-AU" dirty="0" err="1">
                <a:solidFill>
                  <a:schemeClr val="bg2"/>
                </a:solidFill>
                <a:latin typeface="Roboto" panose="02000000000000000000" pitchFamily="2" charset="0"/>
                <a:ea typeface="Roboto" panose="02000000000000000000" pitchFamily="2" charset="0"/>
              </a:rPr>
              <a:t>getMessages</a:t>
            </a:r>
            <a:r>
              <a:rPr lang="en-AU" dirty="0">
                <a:solidFill>
                  <a:schemeClr val="bg2"/>
                </a:solidFill>
                <a:latin typeface="Roboto" panose="02000000000000000000" pitchFamily="2" charset="0"/>
                <a:ea typeface="Roboto" panose="02000000000000000000" pitchFamily="2" charset="0"/>
              </a:rPr>
              <a:t> by using Observables.  First,  we create an Observable with </a:t>
            </a:r>
            <a:r>
              <a:rPr lang="en-AU" dirty="0" err="1">
                <a:solidFill>
                  <a:schemeClr val="bg2"/>
                </a:solidFill>
                <a:latin typeface="Roboto" panose="02000000000000000000" pitchFamily="2" charset="0"/>
                <a:ea typeface="Roboto" panose="02000000000000000000" pitchFamily="2" charset="0"/>
              </a:rPr>
              <a:t>Observable.create</a:t>
            </a:r>
            <a:r>
              <a:rPr lang="en-AU" dirty="0">
                <a:solidFill>
                  <a:schemeClr val="bg2"/>
                </a:solidFill>
                <a:latin typeface="Roboto" panose="02000000000000000000" pitchFamily="2" charset="0"/>
                <a:ea typeface="Roboto" panose="02000000000000000000" pitchFamily="2" charset="0"/>
              </a:rPr>
              <a:t>() in Observable module  from '</a:t>
            </a:r>
            <a:r>
              <a:rPr lang="en-AU" dirty="0" err="1">
                <a:solidFill>
                  <a:schemeClr val="bg2"/>
                </a:solidFill>
                <a:latin typeface="Roboto" panose="02000000000000000000" pitchFamily="2" charset="0"/>
                <a:ea typeface="Roboto" panose="02000000000000000000" pitchFamily="2" charset="0"/>
              </a:rPr>
              <a:t>rxjs</a:t>
            </a:r>
            <a:r>
              <a:rPr lang="en-AU" dirty="0">
                <a:solidFill>
                  <a:schemeClr val="bg2"/>
                </a:solidFill>
                <a:latin typeface="Roboto" panose="02000000000000000000" pitchFamily="2" charset="0"/>
                <a:ea typeface="Roboto" panose="02000000000000000000" pitchFamily="2" charset="0"/>
              </a:rPr>
              <a:t>/Observable’:</a:t>
            </a:r>
          </a:p>
          <a:p>
            <a:pPr marL="114300" indent="0">
              <a:buNone/>
            </a:pPr>
            <a:endParaRPr lang="en-AU" dirty="0">
              <a:solidFill>
                <a:schemeClr val="bg2"/>
              </a:solidFill>
              <a:latin typeface="Roboto" panose="02000000000000000000" pitchFamily="2" charset="0"/>
              <a:ea typeface="Roboto" panose="02000000000000000000" pitchFamily="2" charset="0"/>
            </a:endParaRPr>
          </a:p>
          <a:p>
            <a:pPr marL="114300" indent="0">
              <a:buNone/>
            </a:pPr>
            <a:endParaRPr lang="en-AU" dirty="0">
              <a:solidFill>
                <a:schemeClr val="bg2"/>
              </a:solidFill>
              <a:latin typeface="Roboto" panose="02000000000000000000" pitchFamily="2" charset="0"/>
              <a:ea typeface="Roboto" panose="02000000000000000000" pitchFamily="2" charset="0"/>
              <a:cs typeface="Consolas" panose="020B0609020204030204" pitchFamily="49" charset="0"/>
            </a:endParaRP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Note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Observable.create</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and “new Observable” are the same thing.</a:t>
            </a:r>
          </a:p>
          <a:p>
            <a:pPr marL="114300" indent="0">
              <a:buNone/>
            </a:pPr>
            <a:endParaRPr lang="en-AU" dirty="0">
              <a:solidFill>
                <a:schemeClr val="bg2">
                  <a:lumMod val="75000"/>
                </a:schemeClr>
              </a:solidFill>
              <a:latin typeface="Times" pitchFamily="2" charset="0"/>
              <a:cs typeface="Consolas" panose="020B0609020204030204" pitchFamily="49" charset="0"/>
            </a:endParaRPr>
          </a:p>
          <a:p>
            <a:pPr marL="114300" indent="0">
              <a:buNone/>
            </a:pPr>
            <a:endParaRPr lang="en-AU" dirty="0">
              <a:solidFill>
                <a:schemeClr val="bg2">
                  <a:lumMod val="75000"/>
                </a:schemeClr>
              </a:solidFill>
              <a:latin typeface="Times" pitchFamily="2" charset="0"/>
              <a:cs typeface="Consolas" panose="020B0609020204030204" pitchFamily="49" charset="0"/>
            </a:endParaRPr>
          </a:p>
          <a:p>
            <a:pPr marL="114300" indent="0">
              <a:buNone/>
            </a:pPr>
            <a:r>
              <a:rPr lang="en-AU" dirty="0">
                <a:solidFill>
                  <a:schemeClr val="bg2">
                    <a:lumMod val="75000"/>
                  </a:schemeClr>
                </a:solidFill>
                <a:latin typeface="Consolas" panose="020B0609020204030204" pitchFamily="49" charset="0"/>
                <a:cs typeface="Consolas" panose="020B0609020204030204" pitchFamily="49" charset="0"/>
              </a:rPr>
              <a:t> </a:t>
            </a:r>
          </a:p>
          <a:p>
            <a:pPr marL="114300" indent="0">
              <a:buNone/>
            </a:pPr>
            <a:endParaRPr lang="en-AU" b="1"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114300" indent="0">
              <a:buNone/>
            </a:pPr>
            <a:endParaRPr lang="en-AU" dirty="0">
              <a:solidFill>
                <a:schemeClr val="bg2">
                  <a:lumMod val="75000"/>
                </a:schemeClr>
              </a:solidFill>
              <a:latin typeface="Consolas" panose="020B0609020204030204" pitchFamily="49" charset="0"/>
              <a:cs typeface="Consolas" panose="020B0609020204030204" pitchFamily="49" charset="0"/>
            </a:endParaRPr>
          </a:p>
          <a:p>
            <a:pPr marL="0" marR="0" lvl="0" indent="0" algn="l" rtl="0">
              <a:lnSpc>
                <a:spcPct val="115000"/>
              </a:lnSpc>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 name="TextBox 1">
            <a:extLst>
              <a:ext uri="{FF2B5EF4-FFF2-40B4-BE49-F238E27FC236}">
                <a16:creationId xmlns:a16="http://schemas.microsoft.com/office/drawing/2014/main" id="{1C99CA8E-F70C-4C2F-A339-C89E7627A3EF}"/>
              </a:ext>
            </a:extLst>
          </p:cNvPr>
          <p:cNvSpPr txBox="1"/>
          <p:nvPr/>
        </p:nvSpPr>
        <p:spPr>
          <a:xfrm>
            <a:off x="98250" y="3243668"/>
            <a:ext cx="4161717" cy="1815882"/>
          </a:xfrm>
          <a:prstGeom prst="rect">
            <a:avLst/>
          </a:prstGeom>
          <a:noFill/>
        </p:spPr>
        <p:txBody>
          <a:bodyPr wrap="none" rtlCol="0">
            <a:spAutoFit/>
          </a:bodyPr>
          <a:lstStyle/>
          <a:p>
            <a:pPr marL="114300" indent="0">
              <a:buNone/>
            </a:pP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getMessages</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return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Observable.create</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((observer) =&gt;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this.socket.on</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('new-message', (message) =&gt;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observer.next</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(message);</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a:t>
            </a:r>
          </a:p>
          <a:p>
            <a:endParaRPr lang="en-AU" dirty="0"/>
          </a:p>
        </p:txBody>
      </p:sp>
      <p:sp>
        <p:nvSpPr>
          <p:cNvPr id="3" name="TextBox 2">
            <a:extLst>
              <a:ext uri="{FF2B5EF4-FFF2-40B4-BE49-F238E27FC236}">
                <a16:creationId xmlns:a16="http://schemas.microsoft.com/office/drawing/2014/main" id="{5E433211-B51F-4089-9CFA-03FD16D4DF7F}"/>
              </a:ext>
            </a:extLst>
          </p:cNvPr>
          <p:cNvSpPr txBox="1"/>
          <p:nvPr/>
        </p:nvSpPr>
        <p:spPr>
          <a:xfrm>
            <a:off x="4884033" y="3243668"/>
            <a:ext cx="4161717" cy="1815882"/>
          </a:xfrm>
          <a:prstGeom prst="rect">
            <a:avLst/>
          </a:prstGeom>
          <a:noFill/>
        </p:spPr>
        <p:txBody>
          <a:bodyPr wrap="none" rtlCol="0">
            <a:spAutoFit/>
          </a:bodyPr>
          <a:lstStyle/>
          <a:p>
            <a:pPr marL="114300" indent="0">
              <a:buNone/>
            </a:pP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getMessages</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return new Observable((observer) =&gt;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this.socket.on</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('new-message', (message) =&gt;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r>
              <a:rPr lang="en-AU" dirty="0" err="1">
                <a:solidFill>
                  <a:schemeClr val="bg2"/>
                </a:solidFill>
                <a:latin typeface="Roboto" panose="02000000000000000000" pitchFamily="2" charset="0"/>
                <a:ea typeface="Roboto" panose="02000000000000000000" pitchFamily="2" charset="0"/>
                <a:cs typeface="Consolas" panose="020B0609020204030204" pitchFamily="49" charset="0"/>
              </a:rPr>
              <a:t>observer.next</a:t>
            </a: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(message);</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  });</a:t>
            </a:r>
          </a:p>
          <a:p>
            <a:pPr marL="114300" indent="0">
              <a:buNone/>
            </a:pPr>
            <a:r>
              <a:rPr lang="en-AU" dirty="0">
                <a:solidFill>
                  <a:schemeClr val="bg2"/>
                </a:solidFill>
                <a:latin typeface="Roboto" panose="02000000000000000000" pitchFamily="2" charset="0"/>
                <a:ea typeface="Roboto" panose="02000000000000000000" pitchFamily="2" charset="0"/>
                <a:cs typeface="Consolas" panose="020B0609020204030204" pitchFamily="49" charset="0"/>
              </a:rPr>
              <a:t>}</a:t>
            </a:r>
          </a:p>
          <a:p>
            <a:endParaRPr lang="en-AU" dirty="0"/>
          </a:p>
        </p:txBody>
      </p:sp>
    </p:spTree>
    <p:extLst>
      <p:ext uri="{BB962C8B-B14F-4D97-AF65-F5344CB8AC3E}">
        <p14:creationId xmlns:p14="http://schemas.microsoft.com/office/powerpoint/2010/main" val="1595664540"/>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7920</TotalTime>
  <Words>590</Words>
  <Application>Microsoft Office PowerPoint</Application>
  <PresentationFormat>On-screen Show (16:9)</PresentationFormat>
  <Paragraphs>124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vt:lpstr>
      <vt:lpstr>Consolas</vt:lpstr>
      <vt:lpstr>Arial</vt:lpstr>
      <vt:lpstr>Roboto</vt:lpstr>
      <vt:lpstr>Material</vt:lpstr>
      <vt:lpstr>Observables for Using Socket with Angular</vt:lpstr>
      <vt:lpstr>Socket.io</vt:lpstr>
      <vt:lpstr>Using Socket without Observables </vt:lpstr>
      <vt:lpstr>Initialize the Socket in the services</vt:lpstr>
      <vt:lpstr>Init Method</vt:lpstr>
      <vt:lpstr>Receive Method</vt:lpstr>
      <vt:lpstr>Using Socket with Observables </vt:lpstr>
      <vt:lpstr>Send Method</vt:lpstr>
      <vt:lpstr>Using Socket with Observables </vt:lpstr>
      <vt:lpstr>Using Socket with Observables </vt:lpstr>
      <vt:lpstr>Why use observables</vt:lpstr>
      <vt:lpstr>Observable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Allan Browning</cp:lastModifiedBy>
  <cp:revision>238</cp:revision>
  <dcterms:modified xsi:type="dcterms:W3CDTF">2019-07-28T04:02:46Z</dcterms:modified>
</cp:coreProperties>
</file>