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4" r:id="rId3"/>
    <p:sldId id="257" r:id="rId4"/>
    <p:sldId id="265" r:id="rId5"/>
    <p:sldId id="258" r:id="rId6"/>
    <p:sldId id="259"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3" autoAdjust="0"/>
    <p:restoredTop sz="94660"/>
  </p:normalViewPr>
  <p:slideViewPr>
    <p:cSldViewPr snapToGrid="0">
      <p:cViewPr varScale="1">
        <p:scale>
          <a:sx n="103" d="100"/>
          <a:sy n="103" d="100"/>
        </p:scale>
        <p:origin x="70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lan Browning" userId="S::a.browning@griffith.edu.au::361db90e-b631-48a3-b9ec-50a48aed1fdf" providerId="AD" clId="Web-{5141CE4A-A00B-7606-BCBC-827C5E3B6BFA}"/>
    <pc:docChg chg="modSld">
      <pc:chgData name="Allan Browning" userId="S::a.browning@griffith.edu.au::361db90e-b631-48a3-b9ec-50a48aed1fdf" providerId="AD" clId="Web-{5141CE4A-A00B-7606-BCBC-827C5E3B6BFA}" dt="2019-07-11T00:50:26.377" v="3" actId="14100"/>
      <pc:docMkLst>
        <pc:docMk/>
      </pc:docMkLst>
      <pc:sldChg chg="addSp delSp modSp">
        <pc:chgData name="Allan Browning" userId="S::a.browning@griffith.edu.au::361db90e-b631-48a3-b9ec-50a48aed1fdf" providerId="AD" clId="Web-{5141CE4A-A00B-7606-BCBC-827C5E3B6BFA}" dt="2019-07-11T00:50:26.377" v="3" actId="14100"/>
        <pc:sldMkLst>
          <pc:docMk/>
          <pc:sldMk cId="4132389366" sldId="261"/>
        </pc:sldMkLst>
        <pc:graphicFrameChg chg="del">
          <ac:chgData name="Allan Browning" userId="S::a.browning@griffith.edu.au::361db90e-b631-48a3-b9ec-50a48aed1fdf" providerId="AD" clId="Web-{5141CE4A-A00B-7606-BCBC-827C5E3B6BFA}" dt="2019-07-11T00:50:17.299" v="0"/>
          <ac:graphicFrameMkLst>
            <pc:docMk/>
            <pc:sldMk cId="4132389366" sldId="261"/>
            <ac:graphicFrameMk id="5" creationId="{067095BA-F56B-4D09-A1E0-33BC404C797D}"/>
          </ac:graphicFrameMkLst>
        </pc:graphicFrameChg>
        <pc:picChg chg="add mod">
          <ac:chgData name="Allan Browning" userId="S::a.browning@griffith.edu.au::361db90e-b631-48a3-b9ec-50a48aed1fdf" providerId="AD" clId="Web-{5141CE4A-A00B-7606-BCBC-827C5E3B6BFA}" dt="2019-07-11T00:50:26.377" v="3" actId="14100"/>
          <ac:picMkLst>
            <pc:docMk/>
            <pc:sldMk cId="4132389366" sldId="261"/>
            <ac:picMk id="2" creationId="{85F50C80-1555-4DA7-8442-3AA6B78E8A7D}"/>
          </ac:picMkLst>
        </pc:picChg>
      </pc:sld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CA542F-555A-4A0B-BBEF-74D9C5AE33DC}" type="datetimeFigureOut">
              <a:rPr lang="en-AU" smtClean="0"/>
              <a:t>10/07/2019</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11B634-B397-4CB1-B044-EC770C793B73}" type="slidenum">
              <a:rPr lang="en-AU" smtClean="0"/>
              <a:t>‹#›</a:t>
            </a:fld>
            <a:endParaRPr lang="en-AU"/>
          </a:p>
        </p:txBody>
      </p:sp>
    </p:spTree>
    <p:extLst>
      <p:ext uri="{BB962C8B-B14F-4D97-AF65-F5344CB8AC3E}">
        <p14:creationId xmlns:p14="http://schemas.microsoft.com/office/powerpoint/2010/main" val="2150487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5911B634-B397-4CB1-B044-EC770C793B73}" type="slidenum">
              <a:rPr lang="en-AU" smtClean="0"/>
              <a:t>1</a:t>
            </a:fld>
            <a:endParaRPr lang="en-AU"/>
          </a:p>
        </p:txBody>
      </p:sp>
    </p:spTree>
    <p:extLst>
      <p:ext uri="{BB962C8B-B14F-4D97-AF65-F5344CB8AC3E}">
        <p14:creationId xmlns:p14="http://schemas.microsoft.com/office/powerpoint/2010/main" val="3745142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5911B634-B397-4CB1-B044-EC770C793B73}" type="slidenum">
              <a:rPr lang="en-AU" smtClean="0"/>
              <a:t>4</a:t>
            </a:fld>
            <a:endParaRPr lang="en-AU"/>
          </a:p>
        </p:txBody>
      </p:sp>
    </p:spTree>
    <p:extLst>
      <p:ext uri="{BB962C8B-B14F-4D97-AF65-F5344CB8AC3E}">
        <p14:creationId xmlns:p14="http://schemas.microsoft.com/office/powerpoint/2010/main" val="4273316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10AAD-CD93-4662-AF25-58AEA5B625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0B60A24-0906-4B3B-8138-0D8F2A19E6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5B00E03-16C9-41C9-848E-A451AA5EF798}"/>
              </a:ext>
            </a:extLst>
          </p:cNvPr>
          <p:cNvSpPr>
            <a:spLocks noGrp="1"/>
          </p:cNvSpPr>
          <p:nvPr>
            <p:ph type="dt" sz="half" idx="10"/>
          </p:nvPr>
        </p:nvSpPr>
        <p:spPr/>
        <p:txBody>
          <a:bodyPr/>
          <a:lstStyle/>
          <a:p>
            <a:fld id="{0AA80867-7D0E-44D0-AB15-4DA06400065C}" type="datetimeFigureOut">
              <a:rPr lang="en-AU" smtClean="0"/>
              <a:t>10/07/2019</a:t>
            </a:fld>
            <a:endParaRPr lang="en-AU"/>
          </a:p>
        </p:txBody>
      </p:sp>
      <p:sp>
        <p:nvSpPr>
          <p:cNvPr id="5" name="Footer Placeholder 4">
            <a:extLst>
              <a:ext uri="{FF2B5EF4-FFF2-40B4-BE49-F238E27FC236}">
                <a16:creationId xmlns:a16="http://schemas.microsoft.com/office/drawing/2014/main" id="{E1172DE0-580F-4772-8F9B-1F428FD2EEC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53EB060-4829-4876-BEF7-CF2A0EEE35C3}"/>
              </a:ext>
            </a:extLst>
          </p:cNvPr>
          <p:cNvSpPr>
            <a:spLocks noGrp="1"/>
          </p:cNvSpPr>
          <p:nvPr>
            <p:ph type="sldNum" sz="quarter" idx="12"/>
          </p:nvPr>
        </p:nvSpPr>
        <p:spPr/>
        <p:txBody>
          <a:bodyPr/>
          <a:lstStyle/>
          <a:p>
            <a:fld id="{F5AFB72F-DFC0-4754-B0A1-B448BC596D02}" type="slidenum">
              <a:rPr lang="en-AU" smtClean="0"/>
              <a:t>‹#›</a:t>
            </a:fld>
            <a:endParaRPr lang="en-AU"/>
          </a:p>
        </p:txBody>
      </p:sp>
    </p:spTree>
    <p:extLst>
      <p:ext uri="{BB962C8B-B14F-4D97-AF65-F5344CB8AC3E}">
        <p14:creationId xmlns:p14="http://schemas.microsoft.com/office/powerpoint/2010/main" val="2584053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1AC20-701C-4516-A353-1DFECCB6DA33}"/>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4FF9672-90CF-40D2-ABBB-D1CC814841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603B932-4CA3-4147-8B03-C274C7C7B7EC}"/>
              </a:ext>
            </a:extLst>
          </p:cNvPr>
          <p:cNvSpPr>
            <a:spLocks noGrp="1"/>
          </p:cNvSpPr>
          <p:nvPr>
            <p:ph type="dt" sz="half" idx="10"/>
          </p:nvPr>
        </p:nvSpPr>
        <p:spPr/>
        <p:txBody>
          <a:bodyPr/>
          <a:lstStyle/>
          <a:p>
            <a:fld id="{0AA80867-7D0E-44D0-AB15-4DA06400065C}" type="datetimeFigureOut">
              <a:rPr lang="en-AU" smtClean="0"/>
              <a:t>10/07/2019</a:t>
            </a:fld>
            <a:endParaRPr lang="en-AU"/>
          </a:p>
        </p:txBody>
      </p:sp>
      <p:sp>
        <p:nvSpPr>
          <p:cNvPr id="5" name="Footer Placeholder 4">
            <a:extLst>
              <a:ext uri="{FF2B5EF4-FFF2-40B4-BE49-F238E27FC236}">
                <a16:creationId xmlns:a16="http://schemas.microsoft.com/office/drawing/2014/main" id="{C8808A5F-AD77-4B2D-B0F3-EC30F50C178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A620CD3-3313-4FE1-866E-F514525C9ED4}"/>
              </a:ext>
            </a:extLst>
          </p:cNvPr>
          <p:cNvSpPr>
            <a:spLocks noGrp="1"/>
          </p:cNvSpPr>
          <p:nvPr>
            <p:ph type="sldNum" sz="quarter" idx="12"/>
          </p:nvPr>
        </p:nvSpPr>
        <p:spPr/>
        <p:txBody>
          <a:bodyPr/>
          <a:lstStyle/>
          <a:p>
            <a:fld id="{F5AFB72F-DFC0-4754-B0A1-B448BC596D02}" type="slidenum">
              <a:rPr lang="en-AU" smtClean="0"/>
              <a:t>‹#›</a:t>
            </a:fld>
            <a:endParaRPr lang="en-AU"/>
          </a:p>
        </p:txBody>
      </p:sp>
    </p:spTree>
    <p:extLst>
      <p:ext uri="{BB962C8B-B14F-4D97-AF65-F5344CB8AC3E}">
        <p14:creationId xmlns:p14="http://schemas.microsoft.com/office/powerpoint/2010/main" val="1756845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B05F6C-6D35-4567-AFE4-308972800E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EE7B619-9032-4A2F-94C9-CB7C81A8CF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562A031-7F75-4AC5-B0FF-7E72B966D4B0}"/>
              </a:ext>
            </a:extLst>
          </p:cNvPr>
          <p:cNvSpPr>
            <a:spLocks noGrp="1"/>
          </p:cNvSpPr>
          <p:nvPr>
            <p:ph type="dt" sz="half" idx="10"/>
          </p:nvPr>
        </p:nvSpPr>
        <p:spPr/>
        <p:txBody>
          <a:bodyPr/>
          <a:lstStyle/>
          <a:p>
            <a:fld id="{0AA80867-7D0E-44D0-AB15-4DA06400065C}" type="datetimeFigureOut">
              <a:rPr lang="en-AU" smtClean="0"/>
              <a:t>10/07/2019</a:t>
            </a:fld>
            <a:endParaRPr lang="en-AU"/>
          </a:p>
        </p:txBody>
      </p:sp>
      <p:sp>
        <p:nvSpPr>
          <p:cNvPr id="5" name="Footer Placeholder 4">
            <a:extLst>
              <a:ext uri="{FF2B5EF4-FFF2-40B4-BE49-F238E27FC236}">
                <a16:creationId xmlns:a16="http://schemas.microsoft.com/office/drawing/2014/main" id="{D6DE6224-D5CD-4EA0-A76A-4006CED45D9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D43B841-C6E6-4A26-8F83-3B372811A816}"/>
              </a:ext>
            </a:extLst>
          </p:cNvPr>
          <p:cNvSpPr>
            <a:spLocks noGrp="1"/>
          </p:cNvSpPr>
          <p:nvPr>
            <p:ph type="sldNum" sz="quarter" idx="12"/>
          </p:nvPr>
        </p:nvSpPr>
        <p:spPr/>
        <p:txBody>
          <a:bodyPr/>
          <a:lstStyle/>
          <a:p>
            <a:fld id="{F5AFB72F-DFC0-4754-B0A1-B448BC596D02}" type="slidenum">
              <a:rPr lang="en-AU" smtClean="0"/>
              <a:t>‹#›</a:t>
            </a:fld>
            <a:endParaRPr lang="en-AU"/>
          </a:p>
        </p:txBody>
      </p:sp>
    </p:spTree>
    <p:extLst>
      <p:ext uri="{BB962C8B-B14F-4D97-AF65-F5344CB8AC3E}">
        <p14:creationId xmlns:p14="http://schemas.microsoft.com/office/powerpoint/2010/main" val="2899312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FA3C8-7645-473D-8A4D-4370FA4FB0E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7DAEA48-DE85-45D4-9E59-99F37E4E4A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98F10B8-D4A7-4A55-BE61-0B8A1F6B5313}"/>
              </a:ext>
            </a:extLst>
          </p:cNvPr>
          <p:cNvSpPr>
            <a:spLocks noGrp="1"/>
          </p:cNvSpPr>
          <p:nvPr>
            <p:ph type="dt" sz="half" idx="10"/>
          </p:nvPr>
        </p:nvSpPr>
        <p:spPr/>
        <p:txBody>
          <a:bodyPr/>
          <a:lstStyle/>
          <a:p>
            <a:fld id="{0AA80867-7D0E-44D0-AB15-4DA06400065C}" type="datetimeFigureOut">
              <a:rPr lang="en-AU" smtClean="0"/>
              <a:t>10/07/2019</a:t>
            </a:fld>
            <a:endParaRPr lang="en-AU"/>
          </a:p>
        </p:txBody>
      </p:sp>
      <p:sp>
        <p:nvSpPr>
          <p:cNvPr id="5" name="Footer Placeholder 4">
            <a:extLst>
              <a:ext uri="{FF2B5EF4-FFF2-40B4-BE49-F238E27FC236}">
                <a16:creationId xmlns:a16="http://schemas.microsoft.com/office/drawing/2014/main" id="{E2274F25-61D4-41FC-8A1D-E17B3C9F080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F1D2176-CE46-41A5-AC2A-08E8209C8321}"/>
              </a:ext>
            </a:extLst>
          </p:cNvPr>
          <p:cNvSpPr>
            <a:spLocks noGrp="1"/>
          </p:cNvSpPr>
          <p:nvPr>
            <p:ph type="sldNum" sz="quarter" idx="12"/>
          </p:nvPr>
        </p:nvSpPr>
        <p:spPr/>
        <p:txBody>
          <a:bodyPr/>
          <a:lstStyle/>
          <a:p>
            <a:fld id="{F5AFB72F-DFC0-4754-B0A1-B448BC596D02}" type="slidenum">
              <a:rPr lang="en-AU" smtClean="0"/>
              <a:t>‹#›</a:t>
            </a:fld>
            <a:endParaRPr lang="en-AU"/>
          </a:p>
        </p:txBody>
      </p:sp>
    </p:spTree>
    <p:extLst>
      <p:ext uri="{BB962C8B-B14F-4D97-AF65-F5344CB8AC3E}">
        <p14:creationId xmlns:p14="http://schemas.microsoft.com/office/powerpoint/2010/main" val="3377838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34E8A-6410-45D2-86B7-A821F21B59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DEC37315-41C1-4CE3-BAE8-0A3A0015E7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2BC625-1C07-4945-8768-EED128B1F122}"/>
              </a:ext>
            </a:extLst>
          </p:cNvPr>
          <p:cNvSpPr>
            <a:spLocks noGrp="1"/>
          </p:cNvSpPr>
          <p:nvPr>
            <p:ph type="dt" sz="half" idx="10"/>
          </p:nvPr>
        </p:nvSpPr>
        <p:spPr/>
        <p:txBody>
          <a:bodyPr/>
          <a:lstStyle/>
          <a:p>
            <a:fld id="{0AA80867-7D0E-44D0-AB15-4DA06400065C}" type="datetimeFigureOut">
              <a:rPr lang="en-AU" smtClean="0"/>
              <a:t>10/07/2019</a:t>
            </a:fld>
            <a:endParaRPr lang="en-AU"/>
          </a:p>
        </p:txBody>
      </p:sp>
      <p:sp>
        <p:nvSpPr>
          <p:cNvPr id="5" name="Footer Placeholder 4">
            <a:extLst>
              <a:ext uri="{FF2B5EF4-FFF2-40B4-BE49-F238E27FC236}">
                <a16:creationId xmlns:a16="http://schemas.microsoft.com/office/drawing/2014/main" id="{ADFEDF88-8455-4FDC-A26B-FA8836F47DA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44E54A3-C8C3-474E-BF51-5C9C06B3FE3F}"/>
              </a:ext>
            </a:extLst>
          </p:cNvPr>
          <p:cNvSpPr>
            <a:spLocks noGrp="1"/>
          </p:cNvSpPr>
          <p:nvPr>
            <p:ph type="sldNum" sz="quarter" idx="12"/>
          </p:nvPr>
        </p:nvSpPr>
        <p:spPr/>
        <p:txBody>
          <a:bodyPr/>
          <a:lstStyle/>
          <a:p>
            <a:fld id="{F5AFB72F-DFC0-4754-B0A1-B448BC596D02}" type="slidenum">
              <a:rPr lang="en-AU" smtClean="0"/>
              <a:t>‹#›</a:t>
            </a:fld>
            <a:endParaRPr lang="en-AU"/>
          </a:p>
        </p:txBody>
      </p:sp>
    </p:spTree>
    <p:extLst>
      <p:ext uri="{BB962C8B-B14F-4D97-AF65-F5344CB8AC3E}">
        <p14:creationId xmlns:p14="http://schemas.microsoft.com/office/powerpoint/2010/main" val="440311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F6677-C2AA-4195-8DD2-26BE9561E0F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D960392-C80D-4C2F-8A50-6F88068E9B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31C5BA77-178D-44A1-BDAC-A65DDAF471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9A9A025A-1243-4C82-8017-95CBD282AFC5}"/>
              </a:ext>
            </a:extLst>
          </p:cNvPr>
          <p:cNvSpPr>
            <a:spLocks noGrp="1"/>
          </p:cNvSpPr>
          <p:nvPr>
            <p:ph type="dt" sz="half" idx="10"/>
          </p:nvPr>
        </p:nvSpPr>
        <p:spPr/>
        <p:txBody>
          <a:bodyPr/>
          <a:lstStyle/>
          <a:p>
            <a:fld id="{0AA80867-7D0E-44D0-AB15-4DA06400065C}" type="datetimeFigureOut">
              <a:rPr lang="en-AU" smtClean="0"/>
              <a:t>10/07/2019</a:t>
            </a:fld>
            <a:endParaRPr lang="en-AU"/>
          </a:p>
        </p:txBody>
      </p:sp>
      <p:sp>
        <p:nvSpPr>
          <p:cNvPr id="6" name="Footer Placeholder 5">
            <a:extLst>
              <a:ext uri="{FF2B5EF4-FFF2-40B4-BE49-F238E27FC236}">
                <a16:creationId xmlns:a16="http://schemas.microsoft.com/office/drawing/2014/main" id="{3CC175C9-4E3B-4F1F-89EB-7950E8F62CD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D3A854B-6430-43BA-9DA8-BF58BC466718}"/>
              </a:ext>
            </a:extLst>
          </p:cNvPr>
          <p:cNvSpPr>
            <a:spLocks noGrp="1"/>
          </p:cNvSpPr>
          <p:nvPr>
            <p:ph type="sldNum" sz="quarter" idx="12"/>
          </p:nvPr>
        </p:nvSpPr>
        <p:spPr/>
        <p:txBody>
          <a:bodyPr/>
          <a:lstStyle/>
          <a:p>
            <a:fld id="{F5AFB72F-DFC0-4754-B0A1-B448BC596D02}" type="slidenum">
              <a:rPr lang="en-AU" smtClean="0"/>
              <a:t>‹#›</a:t>
            </a:fld>
            <a:endParaRPr lang="en-AU"/>
          </a:p>
        </p:txBody>
      </p:sp>
    </p:spTree>
    <p:extLst>
      <p:ext uri="{BB962C8B-B14F-4D97-AF65-F5344CB8AC3E}">
        <p14:creationId xmlns:p14="http://schemas.microsoft.com/office/powerpoint/2010/main" val="4173913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65A6D-1885-4D2C-A2EB-60108EE6A496}"/>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C94CB18-670D-4BAD-915F-5A7B0B7F54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D72D81-5D86-4891-AA30-5E40A0D89D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A845926C-4A78-43B5-A6CB-42A5CC9961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00B09E-24BD-406E-B4E0-ED75F0A6F6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2A19008-C721-4D3C-89D6-8A890B5BD18D}"/>
              </a:ext>
            </a:extLst>
          </p:cNvPr>
          <p:cNvSpPr>
            <a:spLocks noGrp="1"/>
          </p:cNvSpPr>
          <p:nvPr>
            <p:ph type="dt" sz="half" idx="10"/>
          </p:nvPr>
        </p:nvSpPr>
        <p:spPr/>
        <p:txBody>
          <a:bodyPr/>
          <a:lstStyle/>
          <a:p>
            <a:fld id="{0AA80867-7D0E-44D0-AB15-4DA06400065C}" type="datetimeFigureOut">
              <a:rPr lang="en-AU" smtClean="0"/>
              <a:t>10/07/2019</a:t>
            </a:fld>
            <a:endParaRPr lang="en-AU"/>
          </a:p>
        </p:txBody>
      </p:sp>
      <p:sp>
        <p:nvSpPr>
          <p:cNvPr id="8" name="Footer Placeholder 7">
            <a:extLst>
              <a:ext uri="{FF2B5EF4-FFF2-40B4-BE49-F238E27FC236}">
                <a16:creationId xmlns:a16="http://schemas.microsoft.com/office/drawing/2014/main" id="{FA1EC3A9-634B-47B2-ACA6-544F844AE2A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C46013E-B47F-4A10-8875-3CFAC6F77B0B}"/>
              </a:ext>
            </a:extLst>
          </p:cNvPr>
          <p:cNvSpPr>
            <a:spLocks noGrp="1"/>
          </p:cNvSpPr>
          <p:nvPr>
            <p:ph type="sldNum" sz="quarter" idx="12"/>
          </p:nvPr>
        </p:nvSpPr>
        <p:spPr/>
        <p:txBody>
          <a:bodyPr/>
          <a:lstStyle/>
          <a:p>
            <a:fld id="{F5AFB72F-DFC0-4754-B0A1-B448BC596D02}" type="slidenum">
              <a:rPr lang="en-AU" smtClean="0"/>
              <a:t>‹#›</a:t>
            </a:fld>
            <a:endParaRPr lang="en-AU"/>
          </a:p>
        </p:txBody>
      </p:sp>
    </p:spTree>
    <p:extLst>
      <p:ext uri="{BB962C8B-B14F-4D97-AF65-F5344CB8AC3E}">
        <p14:creationId xmlns:p14="http://schemas.microsoft.com/office/powerpoint/2010/main" val="839825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F043B-61FA-43CD-9A6D-BF53DF0D0C1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1D136269-50C8-4843-9A56-CE951787C1F4}"/>
              </a:ext>
            </a:extLst>
          </p:cNvPr>
          <p:cNvSpPr>
            <a:spLocks noGrp="1"/>
          </p:cNvSpPr>
          <p:nvPr>
            <p:ph type="dt" sz="half" idx="10"/>
          </p:nvPr>
        </p:nvSpPr>
        <p:spPr/>
        <p:txBody>
          <a:bodyPr/>
          <a:lstStyle/>
          <a:p>
            <a:fld id="{0AA80867-7D0E-44D0-AB15-4DA06400065C}" type="datetimeFigureOut">
              <a:rPr lang="en-AU" smtClean="0"/>
              <a:t>10/07/2019</a:t>
            </a:fld>
            <a:endParaRPr lang="en-AU"/>
          </a:p>
        </p:txBody>
      </p:sp>
      <p:sp>
        <p:nvSpPr>
          <p:cNvPr id="4" name="Footer Placeholder 3">
            <a:extLst>
              <a:ext uri="{FF2B5EF4-FFF2-40B4-BE49-F238E27FC236}">
                <a16:creationId xmlns:a16="http://schemas.microsoft.com/office/drawing/2014/main" id="{FC233798-524B-4D41-8CAD-4724F134CCAC}"/>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70C5D78C-EE42-428D-B5BA-36462B37BCF9}"/>
              </a:ext>
            </a:extLst>
          </p:cNvPr>
          <p:cNvSpPr>
            <a:spLocks noGrp="1"/>
          </p:cNvSpPr>
          <p:nvPr>
            <p:ph type="sldNum" sz="quarter" idx="12"/>
          </p:nvPr>
        </p:nvSpPr>
        <p:spPr/>
        <p:txBody>
          <a:bodyPr/>
          <a:lstStyle/>
          <a:p>
            <a:fld id="{F5AFB72F-DFC0-4754-B0A1-B448BC596D02}" type="slidenum">
              <a:rPr lang="en-AU" smtClean="0"/>
              <a:t>‹#›</a:t>
            </a:fld>
            <a:endParaRPr lang="en-AU"/>
          </a:p>
        </p:txBody>
      </p:sp>
    </p:spTree>
    <p:extLst>
      <p:ext uri="{BB962C8B-B14F-4D97-AF65-F5344CB8AC3E}">
        <p14:creationId xmlns:p14="http://schemas.microsoft.com/office/powerpoint/2010/main" val="3208231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EA37D2-7CAE-4E84-B012-F8FE78B535F6}"/>
              </a:ext>
            </a:extLst>
          </p:cNvPr>
          <p:cNvSpPr>
            <a:spLocks noGrp="1"/>
          </p:cNvSpPr>
          <p:nvPr>
            <p:ph type="dt" sz="half" idx="10"/>
          </p:nvPr>
        </p:nvSpPr>
        <p:spPr/>
        <p:txBody>
          <a:bodyPr/>
          <a:lstStyle/>
          <a:p>
            <a:fld id="{0AA80867-7D0E-44D0-AB15-4DA06400065C}" type="datetimeFigureOut">
              <a:rPr lang="en-AU" smtClean="0"/>
              <a:t>10/07/2019</a:t>
            </a:fld>
            <a:endParaRPr lang="en-AU"/>
          </a:p>
        </p:txBody>
      </p:sp>
      <p:sp>
        <p:nvSpPr>
          <p:cNvPr id="3" name="Footer Placeholder 2">
            <a:extLst>
              <a:ext uri="{FF2B5EF4-FFF2-40B4-BE49-F238E27FC236}">
                <a16:creationId xmlns:a16="http://schemas.microsoft.com/office/drawing/2014/main" id="{A8F109BE-F5B5-4AD7-A34C-FBBCE663F18D}"/>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5536D68-EAC0-4B80-9BCA-1967CB924092}"/>
              </a:ext>
            </a:extLst>
          </p:cNvPr>
          <p:cNvSpPr>
            <a:spLocks noGrp="1"/>
          </p:cNvSpPr>
          <p:nvPr>
            <p:ph type="sldNum" sz="quarter" idx="12"/>
          </p:nvPr>
        </p:nvSpPr>
        <p:spPr/>
        <p:txBody>
          <a:bodyPr/>
          <a:lstStyle/>
          <a:p>
            <a:fld id="{F5AFB72F-DFC0-4754-B0A1-B448BC596D02}" type="slidenum">
              <a:rPr lang="en-AU" smtClean="0"/>
              <a:t>‹#›</a:t>
            </a:fld>
            <a:endParaRPr lang="en-AU"/>
          </a:p>
        </p:txBody>
      </p:sp>
    </p:spTree>
    <p:extLst>
      <p:ext uri="{BB962C8B-B14F-4D97-AF65-F5344CB8AC3E}">
        <p14:creationId xmlns:p14="http://schemas.microsoft.com/office/powerpoint/2010/main" val="3628272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68C15-D632-4603-BF8D-94A1411276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851C21D0-EEA3-4C89-90B1-13F898F54E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A8663400-4889-45FE-B9FD-5539A39BF8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5B6EDD-6B02-4CD5-AE85-D1A4E39C7778}"/>
              </a:ext>
            </a:extLst>
          </p:cNvPr>
          <p:cNvSpPr>
            <a:spLocks noGrp="1"/>
          </p:cNvSpPr>
          <p:nvPr>
            <p:ph type="dt" sz="half" idx="10"/>
          </p:nvPr>
        </p:nvSpPr>
        <p:spPr/>
        <p:txBody>
          <a:bodyPr/>
          <a:lstStyle/>
          <a:p>
            <a:fld id="{0AA80867-7D0E-44D0-AB15-4DA06400065C}" type="datetimeFigureOut">
              <a:rPr lang="en-AU" smtClean="0"/>
              <a:t>10/07/2019</a:t>
            </a:fld>
            <a:endParaRPr lang="en-AU"/>
          </a:p>
        </p:txBody>
      </p:sp>
      <p:sp>
        <p:nvSpPr>
          <p:cNvPr id="6" name="Footer Placeholder 5">
            <a:extLst>
              <a:ext uri="{FF2B5EF4-FFF2-40B4-BE49-F238E27FC236}">
                <a16:creationId xmlns:a16="http://schemas.microsoft.com/office/drawing/2014/main" id="{579B92DA-44DD-408D-84A0-607F11FDB5A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0EA0B7E-8FFD-4F80-B876-76A44D49D4F2}"/>
              </a:ext>
            </a:extLst>
          </p:cNvPr>
          <p:cNvSpPr>
            <a:spLocks noGrp="1"/>
          </p:cNvSpPr>
          <p:nvPr>
            <p:ph type="sldNum" sz="quarter" idx="12"/>
          </p:nvPr>
        </p:nvSpPr>
        <p:spPr/>
        <p:txBody>
          <a:bodyPr/>
          <a:lstStyle/>
          <a:p>
            <a:fld id="{F5AFB72F-DFC0-4754-B0A1-B448BC596D02}" type="slidenum">
              <a:rPr lang="en-AU" smtClean="0"/>
              <a:t>‹#›</a:t>
            </a:fld>
            <a:endParaRPr lang="en-AU"/>
          </a:p>
        </p:txBody>
      </p:sp>
    </p:spTree>
    <p:extLst>
      <p:ext uri="{BB962C8B-B14F-4D97-AF65-F5344CB8AC3E}">
        <p14:creationId xmlns:p14="http://schemas.microsoft.com/office/powerpoint/2010/main" val="3656837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F6EE7-B497-4B8A-BFD6-0C864F1B59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AECA073D-B244-4E04-8410-9EDD1626B7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968583C4-A987-4D28-AC1B-1984B7FB59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41396-2E5A-45BC-BB8F-DB8459DF87CB}"/>
              </a:ext>
            </a:extLst>
          </p:cNvPr>
          <p:cNvSpPr>
            <a:spLocks noGrp="1"/>
          </p:cNvSpPr>
          <p:nvPr>
            <p:ph type="dt" sz="half" idx="10"/>
          </p:nvPr>
        </p:nvSpPr>
        <p:spPr/>
        <p:txBody>
          <a:bodyPr/>
          <a:lstStyle/>
          <a:p>
            <a:fld id="{0AA80867-7D0E-44D0-AB15-4DA06400065C}" type="datetimeFigureOut">
              <a:rPr lang="en-AU" smtClean="0"/>
              <a:t>10/07/2019</a:t>
            </a:fld>
            <a:endParaRPr lang="en-AU"/>
          </a:p>
        </p:txBody>
      </p:sp>
      <p:sp>
        <p:nvSpPr>
          <p:cNvPr id="6" name="Footer Placeholder 5">
            <a:extLst>
              <a:ext uri="{FF2B5EF4-FFF2-40B4-BE49-F238E27FC236}">
                <a16:creationId xmlns:a16="http://schemas.microsoft.com/office/drawing/2014/main" id="{4F91A530-88CA-4938-80AB-974538FF8A0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F8F5DE0-CD0A-4821-A790-B177196CE3B3}"/>
              </a:ext>
            </a:extLst>
          </p:cNvPr>
          <p:cNvSpPr>
            <a:spLocks noGrp="1"/>
          </p:cNvSpPr>
          <p:nvPr>
            <p:ph type="sldNum" sz="quarter" idx="12"/>
          </p:nvPr>
        </p:nvSpPr>
        <p:spPr/>
        <p:txBody>
          <a:bodyPr/>
          <a:lstStyle/>
          <a:p>
            <a:fld id="{F5AFB72F-DFC0-4754-B0A1-B448BC596D02}" type="slidenum">
              <a:rPr lang="en-AU" smtClean="0"/>
              <a:t>‹#›</a:t>
            </a:fld>
            <a:endParaRPr lang="en-AU"/>
          </a:p>
        </p:txBody>
      </p:sp>
    </p:spTree>
    <p:extLst>
      <p:ext uri="{BB962C8B-B14F-4D97-AF65-F5344CB8AC3E}">
        <p14:creationId xmlns:p14="http://schemas.microsoft.com/office/powerpoint/2010/main" val="2192800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478ECB-F53A-45DB-B8A5-252192BE1C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0014B25-2D2E-417C-BBEA-B9FA19D133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48C80A7-96A0-4845-B3BA-86B25F9F9F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A80867-7D0E-44D0-AB15-4DA06400065C}" type="datetimeFigureOut">
              <a:rPr lang="en-AU" smtClean="0"/>
              <a:t>10/07/2019</a:t>
            </a:fld>
            <a:endParaRPr lang="en-AU"/>
          </a:p>
        </p:txBody>
      </p:sp>
      <p:sp>
        <p:nvSpPr>
          <p:cNvPr id="5" name="Footer Placeholder 4">
            <a:extLst>
              <a:ext uri="{FF2B5EF4-FFF2-40B4-BE49-F238E27FC236}">
                <a16:creationId xmlns:a16="http://schemas.microsoft.com/office/drawing/2014/main" id="{11710557-5EC1-4E18-9DD1-91D2F03B45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34688B30-C7DA-419D-97D4-E7636FA8D7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AFB72F-DFC0-4754-B0A1-B448BC596D02}" type="slidenum">
              <a:rPr lang="en-AU" smtClean="0"/>
              <a:t>‹#›</a:t>
            </a:fld>
            <a:endParaRPr lang="en-AU"/>
          </a:p>
        </p:txBody>
      </p:sp>
    </p:spTree>
    <p:extLst>
      <p:ext uri="{BB962C8B-B14F-4D97-AF65-F5344CB8AC3E}">
        <p14:creationId xmlns:p14="http://schemas.microsoft.com/office/powerpoint/2010/main" val="191893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hyperlink" Target="http://localhost:420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DCCD1C-6EFA-4A64-8F24-15A2D16986A3}"/>
              </a:ext>
            </a:extLst>
          </p:cNvPr>
          <p:cNvSpPr/>
          <p:nvPr/>
        </p:nvSpPr>
        <p:spPr>
          <a:xfrm>
            <a:off x="6508461" y="1057013"/>
            <a:ext cx="2927758" cy="864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Node JS Server</a:t>
            </a:r>
          </a:p>
        </p:txBody>
      </p:sp>
      <p:sp>
        <p:nvSpPr>
          <p:cNvPr id="5" name="Rectangle 4">
            <a:extLst>
              <a:ext uri="{FF2B5EF4-FFF2-40B4-BE49-F238E27FC236}">
                <a16:creationId xmlns:a16="http://schemas.microsoft.com/office/drawing/2014/main" id="{28A7A9C6-5466-490D-814F-9D8B1EA32258}"/>
              </a:ext>
            </a:extLst>
          </p:cNvPr>
          <p:cNvSpPr/>
          <p:nvPr/>
        </p:nvSpPr>
        <p:spPr>
          <a:xfrm>
            <a:off x="5349382" y="3949118"/>
            <a:ext cx="1291905" cy="115138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a:t>Client 1</a:t>
            </a:r>
          </a:p>
        </p:txBody>
      </p:sp>
      <p:sp>
        <p:nvSpPr>
          <p:cNvPr id="6" name="Rectangle 5">
            <a:extLst>
              <a:ext uri="{FF2B5EF4-FFF2-40B4-BE49-F238E27FC236}">
                <a16:creationId xmlns:a16="http://schemas.microsoft.com/office/drawing/2014/main" id="{FF420321-9DAE-45D1-9F19-75127783B0EB}"/>
              </a:ext>
            </a:extLst>
          </p:cNvPr>
          <p:cNvSpPr/>
          <p:nvPr/>
        </p:nvSpPr>
        <p:spPr>
          <a:xfrm>
            <a:off x="7288637" y="3948419"/>
            <a:ext cx="1291905" cy="115138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a:t>Client 2</a:t>
            </a:r>
          </a:p>
        </p:txBody>
      </p:sp>
      <p:sp>
        <p:nvSpPr>
          <p:cNvPr id="7" name="Rectangle 6">
            <a:extLst>
              <a:ext uri="{FF2B5EF4-FFF2-40B4-BE49-F238E27FC236}">
                <a16:creationId xmlns:a16="http://schemas.microsoft.com/office/drawing/2014/main" id="{7D69A05B-E73E-436E-A3AA-AA48DB59CB66}"/>
              </a:ext>
            </a:extLst>
          </p:cNvPr>
          <p:cNvSpPr/>
          <p:nvPr/>
        </p:nvSpPr>
        <p:spPr>
          <a:xfrm>
            <a:off x="9385885" y="3948419"/>
            <a:ext cx="1291905" cy="115138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a:t>Client 3</a:t>
            </a:r>
          </a:p>
        </p:txBody>
      </p:sp>
      <p:cxnSp>
        <p:nvCxnSpPr>
          <p:cNvPr id="9" name="Straight Arrow Connector 8">
            <a:extLst>
              <a:ext uri="{FF2B5EF4-FFF2-40B4-BE49-F238E27FC236}">
                <a16:creationId xmlns:a16="http://schemas.microsoft.com/office/drawing/2014/main" id="{38C88436-B4E3-445E-B064-4869018F84ED}"/>
              </a:ext>
            </a:extLst>
          </p:cNvPr>
          <p:cNvCxnSpPr/>
          <p:nvPr/>
        </p:nvCxnSpPr>
        <p:spPr>
          <a:xfrm flipV="1">
            <a:off x="5877889" y="2021747"/>
            <a:ext cx="838899" cy="1801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BF875D2-BAFD-4067-9575-08A13C1344EE}"/>
              </a:ext>
            </a:extLst>
          </p:cNvPr>
          <p:cNvCxnSpPr>
            <a:cxnSpLocks/>
          </p:cNvCxnSpPr>
          <p:nvPr/>
        </p:nvCxnSpPr>
        <p:spPr>
          <a:xfrm>
            <a:off x="8176472" y="2021747"/>
            <a:ext cx="0" cy="1801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CAD992D-155C-4E12-884F-476E12920C68}"/>
              </a:ext>
            </a:extLst>
          </p:cNvPr>
          <p:cNvCxnSpPr>
            <a:cxnSpLocks/>
          </p:cNvCxnSpPr>
          <p:nvPr/>
        </p:nvCxnSpPr>
        <p:spPr>
          <a:xfrm>
            <a:off x="8176472" y="2021747"/>
            <a:ext cx="1610686" cy="1801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713B285-6417-4F80-8088-3F1D9F76B769}"/>
              </a:ext>
            </a:extLst>
          </p:cNvPr>
          <p:cNvCxnSpPr>
            <a:cxnSpLocks/>
          </p:cNvCxnSpPr>
          <p:nvPr/>
        </p:nvCxnSpPr>
        <p:spPr>
          <a:xfrm flipH="1">
            <a:off x="6482595" y="2021747"/>
            <a:ext cx="1693877" cy="1801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B789E8E-4ACB-47BA-BCCB-09EF74C15053}"/>
              </a:ext>
            </a:extLst>
          </p:cNvPr>
          <p:cNvSpPr txBox="1"/>
          <p:nvPr/>
        </p:nvSpPr>
        <p:spPr>
          <a:xfrm>
            <a:off x="514523" y="1237960"/>
            <a:ext cx="4169435" cy="3139321"/>
          </a:xfrm>
          <a:prstGeom prst="rect">
            <a:avLst/>
          </a:prstGeom>
          <a:noFill/>
        </p:spPr>
        <p:txBody>
          <a:bodyPr wrap="square" rtlCol="0">
            <a:spAutoFit/>
          </a:bodyPr>
          <a:lstStyle/>
          <a:p>
            <a:r>
              <a:rPr lang="en-AU" b="1" dirty="0"/>
              <a:t>Scenario</a:t>
            </a:r>
          </a:p>
          <a:p>
            <a:r>
              <a:rPr lang="en-AU" dirty="0"/>
              <a:t>Client 1 initiates a socket connection with the server as do Client 2 and Client 3.</a:t>
            </a:r>
          </a:p>
          <a:p>
            <a:endParaRPr lang="en-AU" dirty="0"/>
          </a:p>
          <a:p>
            <a:r>
              <a:rPr lang="en-AU" dirty="0"/>
              <a:t>When Client 1 send data via that socket connection to the server it will be re transmitted to any other client that has a connection with that socket.</a:t>
            </a:r>
          </a:p>
          <a:p>
            <a:endParaRPr lang="en-AU" dirty="0"/>
          </a:p>
          <a:p>
            <a:r>
              <a:rPr lang="en-AU" dirty="0"/>
              <a:t>This will provide the mechanism for a basic real time chat application.</a:t>
            </a:r>
          </a:p>
        </p:txBody>
      </p:sp>
      <p:sp>
        <p:nvSpPr>
          <p:cNvPr id="20" name="TextBox 19">
            <a:extLst>
              <a:ext uri="{FF2B5EF4-FFF2-40B4-BE49-F238E27FC236}">
                <a16:creationId xmlns:a16="http://schemas.microsoft.com/office/drawing/2014/main" id="{3476869E-CA26-42FA-B752-8552FC76299E}"/>
              </a:ext>
            </a:extLst>
          </p:cNvPr>
          <p:cNvSpPr txBox="1"/>
          <p:nvPr/>
        </p:nvSpPr>
        <p:spPr>
          <a:xfrm>
            <a:off x="3387912" y="240485"/>
            <a:ext cx="4979953" cy="369332"/>
          </a:xfrm>
          <a:prstGeom prst="rect">
            <a:avLst/>
          </a:prstGeom>
          <a:noFill/>
        </p:spPr>
        <p:txBody>
          <a:bodyPr wrap="none" rtlCol="0">
            <a:spAutoFit/>
          </a:bodyPr>
          <a:lstStyle/>
          <a:p>
            <a:r>
              <a:rPr lang="en-AU" dirty="0"/>
              <a:t>SOCKET.IO / NODE / ANGULAR – Chat  Application</a:t>
            </a:r>
          </a:p>
        </p:txBody>
      </p:sp>
      <p:sp>
        <p:nvSpPr>
          <p:cNvPr id="21" name="TextBox 20">
            <a:extLst>
              <a:ext uri="{FF2B5EF4-FFF2-40B4-BE49-F238E27FC236}">
                <a16:creationId xmlns:a16="http://schemas.microsoft.com/office/drawing/2014/main" id="{E7D3825B-943E-411D-B3A2-443940DB104C}"/>
              </a:ext>
            </a:extLst>
          </p:cNvPr>
          <p:cNvSpPr txBox="1"/>
          <p:nvPr/>
        </p:nvSpPr>
        <p:spPr>
          <a:xfrm>
            <a:off x="9986807" y="609817"/>
            <a:ext cx="1690669" cy="1754326"/>
          </a:xfrm>
          <a:prstGeom prst="rect">
            <a:avLst/>
          </a:prstGeom>
          <a:noFill/>
        </p:spPr>
        <p:txBody>
          <a:bodyPr wrap="square" rtlCol="0">
            <a:spAutoFit/>
          </a:bodyPr>
          <a:lstStyle/>
          <a:p>
            <a:r>
              <a:rPr lang="en-AU" dirty="0" err="1"/>
              <a:t>npm</a:t>
            </a:r>
            <a:r>
              <a:rPr lang="en-AU" dirty="0"/>
              <a:t>  packages required for the server</a:t>
            </a:r>
          </a:p>
          <a:p>
            <a:pPr marL="285750" indent="-285750">
              <a:buFont typeface="Arial" panose="020B0604020202020204" pitchFamily="34" charset="0"/>
              <a:buChar char="•"/>
            </a:pPr>
            <a:r>
              <a:rPr lang="en-AU" dirty="0"/>
              <a:t>socket.io</a:t>
            </a:r>
          </a:p>
          <a:p>
            <a:pPr marL="285750" indent="-285750">
              <a:buFont typeface="Arial" panose="020B0604020202020204" pitchFamily="34" charset="0"/>
              <a:buChar char="•"/>
            </a:pPr>
            <a:r>
              <a:rPr lang="en-AU" dirty="0"/>
              <a:t>express</a:t>
            </a:r>
          </a:p>
          <a:p>
            <a:pPr marL="285750" indent="-285750">
              <a:buFont typeface="Arial" panose="020B0604020202020204" pitchFamily="34" charset="0"/>
              <a:buChar char="•"/>
            </a:pPr>
            <a:r>
              <a:rPr lang="en-AU" dirty="0" err="1"/>
              <a:t>cors</a:t>
            </a:r>
            <a:endParaRPr lang="en-AU" dirty="0"/>
          </a:p>
        </p:txBody>
      </p:sp>
      <p:sp>
        <p:nvSpPr>
          <p:cNvPr id="23" name="TextBox 22">
            <a:extLst>
              <a:ext uri="{FF2B5EF4-FFF2-40B4-BE49-F238E27FC236}">
                <a16:creationId xmlns:a16="http://schemas.microsoft.com/office/drawing/2014/main" id="{4AE38631-5B11-4DF5-942E-B756617EE5AC}"/>
              </a:ext>
            </a:extLst>
          </p:cNvPr>
          <p:cNvSpPr txBox="1"/>
          <p:nvPr/>
        </p:nvSpPr>
        <p:spPr>
          <a:xfrm>
            <a:off x="5349382" y="5235213"/>
            <a:ext cx="1690669" cy="1477328"/>
          </a:xfrm>
          <a:prstGeom prst="rect">
            <a:avLst/>
          </a:prstGeom>
          <a:noFill/>
        </p:spPr>
        <p:txBody>
          <a:bodyPr wrap="square" rtlCol="0">
            <a:spAutoFit/>
          </a:bodyPr>
          <a:lstStyle/>
          <a:p>
            <a:r>
              <a:rPr lang="en-AU" dirty="0" err="1"/>
              <a:t>npm</a:t>
            </a:r>
            <a:r>
              <a:rPr lang="en-AU" dirty="0"/>
              <a:t>  packages required for the client</a:t>
            </a:r>
          </a:p>
          <a:p>
            <a:pPr marL="285750" indent="-285750">
              <a:buFont typeface="Arial" panose="020B0604020202020204" pitchFamily="34" charset="0"/>
              <a:buChar char="•"/>
            </a:pPr>
            <a:r>
              <a:rPr lang="en-AU" dirty="0"/>
              <a:t>socket.io</a:t>
            </a:r>
          </a:p>
          <a:p>
            <a:pPr marL="285750" indent="-285750">
              <a:buFont typeface="Arial" panose="020B0604020202020204" pitchFamily="34" charset="0"/>
              <a:buChar char="•"/>
            </a:pPr>
            <a:r>
              <a:rPr lang="en-AU" dirty="0"/>
              <a:t>bootstrap</a:t>
            </a:r>
          </a:p>
        </p:txBody>
      </p:sp>
    </p:spTree>
    <p:extLst>
      <p:ext uri="{BB962C8B-B14F-4D97-AF65-F5344CB8AC3E}">
        <p14:creationId xmlns:p14="http://schemas.microsoft.com/office/powerpoint/2010/main" val="2453923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5B2070-7ACC-4837-83F3-34B9C88CF99F}"/>
              </a:ext>
            </a:extLst>
          </p:cNvPr>
          <p:cNvSpPr txBox="1"/>
          <p:nvPr/>
        </p:nvSpPr>
        <p:spPr>
          <a:xfrm>
            <a:off x="288264" y="259629"/>
            <a:ext cx="11431156" cy="1508105"/>
          </a:xfrm>
          <a:prstGeom prst="rect">
            <a:avLst/>
          </a:prstGeom>
          <a:noFill/>
        </p:spPr>
        <p:txBody>
          <a:bodyPr wrap="square" rtlCol="0">
            <a:spAutoFit/>
          </a:bodyPr>
          <a:lstStyle/>
          <a:p>
            <a:r>
              <a:rPr lang="en-AU" sz="2000" b="1" dirty="0"/>
              <a:t>All done</a:t>
            </a:r>
          </a:p>
          <a:p>
            <a:endParaRPr lang="en-AU" dirty="0"/>
          </a:p>
          <a:p>
            <a:pPr marL="285750" indent="-285750">
              <a:buFont typeface="Arial" panose="020B0604020202020204" pitchFamily="34" charset="0"/>
              <a:buChar char="•"/>
            </a:pPr>
            <a:r>
              <a:rPr lang="en-AU" dirty="0"/>
              <a:t>With your server running at </a:t>
            </a:r>
            <a:r>
              <a:rPr lang="en-AU" dirty="0">
                <a:hlinkClick r:id="rId3"/>
              </a:rPr>
              <a:t>http://localhost:3000</a:t>
            </a:r>
            <a:r>
              <a:rPr lang="en-AU" dirty="0"/>
              <a:t> , and client running from </a:t>
            </a:r>
            <a:r>
              <a:rPr lang="en-AU" dirty="0">
                <a:hlinkClick r:id="rId4"/>
              </a:rPr>
              <a:t>http://localhost:4200</a:t>
            </a:r>
            <a:r>
              <a:rPr lang="en-AU" dirty="0"/>
              <a:t> you should be able to enter text and have it appear on each client.</a:t>
            </a:r>
          </a:p>
          <a:p>
            <a:r>
              <a:rPr lang="en-AU" dirty="0"/>
              <a:t>  </a:t>
            </a:r>
          </a:p>
        </p:txBody>
      </p:sp>
      <p:graphicFrame>
        <p:nvGraphicFramePr>
          <p:cNvPr id="3" name="Object 2">
            <a:extLst>
              <a:ext uri="{FF2B5EF4-FFF2-40B4-BE49-F238E27FC236}">
                <a16:creationId xmlns:a16="http://schemas.microsoft.com/office/drawing/2014/main" id="{C0D4113F-A53C-403F-87D1-717AE88FD545}"/>
              </a:ext>
            </a:extLst>
          </p:cNvPr>
          <p:cNvGraphicFramePr>
            <a:graphicFrameLocks noChangeAspect="1"/>
          </p:cNvGraphicFramePr>
          <p:nvPr>
            <p:extLst>
              <p:ext uri="{D42A27DB-BD31-4B8C-83A1-F6EECF244321}">
                <p14:modId xmlns:p14="http://schemas.microsoft.com/office/powerpoint/2010/main" val="508159038"/>
              </p:ext>
            </p:extLst>
          </p:nvPr>
        </p:nvGraphicFramePr>
        <p:xfrm>
          <a:off x="1419603" y="2513624"/>
          <a:ext cx="8128000" cy="2382837"/>
        </p:xfrm>
        <a:graphic>
          <a:graphicData uri="http://schemas.openxmlformats.org/presentationml/2006/ole">
            <mc:AlternateContent xmlns:mc="http://schemas.openxmlformats.org/markup-compatibility/2006">
              <mc:Choice xmlns:v="urn:schemas-microsoft-com:vml" Requires="v">
                <p:oleObj spid="_x0000_s7178" name="Image" r:id="rId5" imgW="21129840" imgH="6196680" progId="Photoshop.Image.19">
                  <p:embed/>
                </p:oleObj>
              </mc:Choice>
              <mc:Fallback>
                <p:oleObj name="Image" r:id="rId5" imgW="21129840" imgH="6196680" progId="Photoshop.Image.19">
                  <p:embed/>
                  <p:pic>
                    <p:nvPicPr>
                      <p:cNvPr id="0" name=""/>
                      <p:cNvPicPr/>
                      <p:nvPr/>
                    </p:nvPicPr>
                    <p:blipFill>
                      <a:blip r:embed="rId6"/>
                      <a:stretch>
                        <a:fillRect/>
                      </a:stretch>
                    </p:blipFill>
                    <p:spPr>
                      <a:xfrm>
                        <a:off x="1419603" y="2513624"/>
                        <a:ext cx="8128000" cy="2382837"/>
                      </a:xfrm>
                      <a:prstGeom prst="rect">
                        <a:avLst/>
                      </a:prstGeom>
                    </p:spPr>
                  </p:pic>
                </p:oleObj>
              </mc:Fallback>
            </mc:AlternateContent>
          </a:graphicData>
        </a:graphic>
      </p:graphicFrame>
    </p:spTree>
    <p:extLst>
      <p:ext uri="{BB962C8B-B14F-4D97-AF65-F5344CB8AC3E}">
        <p14:creationId xmlns:p14="http://schemas.microsoft.com/office/powerpoint/2010/main" val="3797978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9F2DAF-20D9-48E2-B111-6F53F070FEB1}"/>
              </a:ext>
            </a:extLst>
          </p:cNvPr>
          <p:cNvSpPr txBox="1"/>
          <p:nvPr/>
        </p:nvSpPr>
        <p:spPr>
          <a:xfrm>
            <a:off x="263098" y="259629"/>
            <a:ext cx="7977931" cy="5355312"/>
          </a:xfrm>
          <a:prstGeom prst="rect">
            <a:avLst/>
          </a:prstGeom>
          <a:noFill/>
        </p:spPr>
        <p:txBody>
          <a:bodyPr wrap="square" rtlCol="0">
            <a:spAutoFit/>
          </a:bodyPr>
          <a:lstStyle/>
          <a:p>
            <a:r>
              <a:rPr lang="en-AU" b="1" dirty="0"/>
              <a:t>Server Setup</a:t>
            </a:r>
          </a:p>
          <a:p>
            <a:endParaRPr lang="en-AU" dirty="0"/>
          </a:p>
          <a:p>
            <a:pPr marL="285750" indent="-285750">
              <a:buFont typeface="Arial" panose="020B0604020202020204" pitchFamily="34" charset="0"/>
              <a:buChar char="•"/>
            </a:pPr>
            <a:r>
              <a:rPr lang="en-AU" dirty="0" err="1"/>
              <a:t>npm</a:t>
            </a:r>
            <a:r>
              <a:rPr lang="en-AU" dirty="0"/>
              <a:t> </a:t>
            </a:r>
            <a:r>
              <a:rPr lang="en-AU" dirty="0" err="1"/>
              <a:t>init</a:t>
            </a:r>
            <a:r>
              <a:rPr lang="en-AU" dirty="0"/>
              <a:t>  (set entry point as server.js)</a:t>
            </a:r>
          </a:p>
          <a:p>
            <a:pPr marL="285750" indent="-285750">
              <a:buFont typeface="Arial" panose="020B0604020202020204" pitchFamily="34" charset="0"/>
              <a:buChar char="•"/>
            </a:pPr>
            <a:r>
              <a:rPr lang="en-AU" dirty="0" err="1"/>
              <a:t>npm</a:t>
            </a:r>
            <a:r>
              <a:rPr lang="en-AU" dirty="0"/>
              <a:t> install express </a:t>
            </a:r>
            <a:r>
              <a:rPr lang="en-AU" dirty="0" err="1"/>
              <a:t>cors</a:t>
            </a:r>
            <a:r>
              <a:rPr lang="en-AU" dirty="0"/>
              <a:t> body-parser socket.io –save</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Create three files:</a:t>
            </a:r>
          </a:p>
          <a:p>
            <a:pPr marL="800100" lvl="1" indent="-342900">
              <a:buFont typeface="+mj-lt"/>
              <a:buAutoNum type="arabicPeriod"/>
            </a:pPr>
            <a:r>
              <a:rPr lang="en-AU" dirty="0"/>
              <a:t>Server.js</a:t>
            </a:r>
          </a:p>
          <a:p>
            <a:pPr marL="800100" lvl="1" indent="-342900">
              <a:buFont typeface="+mj-lt"/>
              <a:buAutoNum type="arabicPeriod"/>
            </a:pPr>
            <a:r>
              <a:rPr lang="en-AU" dirty="0"/>
              <a:t>Socket.js</a:t>
            </a:r>
          </a:p>
          <a:p>
            <a:pPr marL="800100" lvl="1" indent="-342900">
              <a:buFont typeface="+mj-lt"/>
              <a:buAutoNum type="arabicPeriod"/>
            </a:pPr>
            <a:r>
              <a:rPr lang="en-AU" dirty="0"/>
              <a:t>Listen.js</a:t>
            </a:r>
          </a:p>
          <a:p>
            <a:pPr marL="285750" indent="-285750">
              <a:buFont typeface="Arial" panose="020B0604020202020204" pitchFamily="34" charset="0"/>
              <a:buChar char="•"/>
            </a:pPr>
            <a:r>
              <a:rPr lang="en-AU" dirty="0"/>
              <a:t>This could all be done is a single file if required but lets try and modularize this project to make it more maintainable.</a:t>
            </a:r>
          </a:p>
          <a:p>
            <a:pPr marL="285750" indent="-285750">
              <a:buFont typeface="Arial" panose="020B0604020202020204" pitchFamily="34" charset="0"/>
              <a:buChar char="•"/>
            </a:pPr>
            <a:r>
              <a:rPr lang="en-AU" dirty="0"/>
              <a:t>Server.js is our main file and we will require() all the necessary modules in this file</a:t>
            </a:r>
          </a:p>
          <a:p>
            <a:pPr marL="285750" indent="-285750">
              <a:buFont typeface="Arial" panose="020B0604020202020204" pitchFamily="34" charset="0"/>
              <a:buChar char="•"/>
            </a:pPr>
            <a:r>
              <a:rPr lang="en-AU" dirty="0"/>
              <a:t>We can set up any express middleware that is needed (CORS)</a:t>
            </a:r>
          </a:p>
          <a:p>
            <a:pPr marL="285750" indent="-285750">
              <a:buFont typeface="Arial" panose="020B0604020202020204" pitchFamily="34" charset="0"/>
              <a:buChar char="•"/>
            </a:pPr>
            <a:r>
              <a:rPr lang="en-AU" dirty="0"/>
              <a:t>Next we setup the sockets to handle requests from a client and then start the server listening for requests on port 3000.</a:t>
            </a:r>
          </a:p>
          <a:p>
            <a:endParaRPr lang="en-AU" dirty="0"/>
          </a:p>
          <a:p>
            <a:endParaRPr lang="en-AU" dirty="0"/>
          </a:p>
          <a:p>
            <a:endParaRPr lang="en-AU" dirty="0"/>
          </a:p>
        </p:txBody>
      </p:sp>
    </p:spTree>
    <p:extLst>
      <p:ext uri="{BB962C8B-B14F-4D97-AF65-F5344CB8AC3E}">
        <p14:creationId xmlns:p14="http://schemas.microsoft.com/office/powerpoint/2010/main" val="820933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9F2DAF-20D9-48E2-B111-6F53F070FEB1}"/>
              </a:ext>
            </a:extLst>
          </p:cNvPr>
          <p:cNvSpPr txBox="1"/>
          <p:nvPr/>
        </p:nvSpPr>
        <p:spPr>
          <a:xfrm>
            <a:off x="263098" y="259629"/>
            <a:ext cx="6084689" cy="2031325"/>
          </a:xfrm>
          <a:prstGeom prst="rect">
            <a:avLst/>
          </a:prstGeom>
          <a:noFill/>
        </p:spPr>
        <p:txBody>
          <a:bodyPr wrap="square" rtlCol="0">
            <a:spAutoFit/>
          </a:bodyPr>
          <a:lstStyle/>
          <a:p>
            <a:r>
              <a:rPr lang="en-AU" b="1" dirty="0"/>
              <a:t>Server Setup</a:t>
            </a:r>
          </a:p>
          <a:p>
            <a:endParaRPr lang="en-AU" dirty="0"/>
          </a:p>
          <a:p>
            <a:r>
              <a:rPr lang="en-AU" dirty="0"/>
              <a:t>On receiving a connection event the socket will start responding to </a:t>
            </a:r>
            <a:r>
              <a:rPr lang="en-AU" i="1" dirty="0"/>
              <a:t>message</a:t>
            </a:r>
            <a:r>
              <a:rPr lang="en-AU" dirty="0"/>
              <a:t> events and broadcasting the data to all other connected clients using </a:t>
            </a:r>
            <a:r>
              <a:rPr lang="en-AU" i="1" dirty="0" err="1"/>
              <a:t>io.emit</a:t>
            </a:r>
            <a:r>
              <a:rPr lang="en-AU" i="1" dirty="0"/>
              <a:t> </a:t>
            </a:r>
            <a:r>
              <a:rPr lang="en-AU" dirty="0"/>
              <a:t>method. </a:t>
            </a:r>
          </a:p>
          <a:p>
            <a:endParaRPr lang="en-AU" dirty="0"/>
          </a:p>
          <a:p>
            <a:endParaRPr lang="en-AU" dirty="0"/>
          </a:p>
        </p:txBody>
      </p:sp>
      <p:graphicFrame>
        <p:nvGraphicFramePr>
          <p:cNvPr id="6" name="Object 5">
            <a:extLst>
              <a:ext uri="{FF2B5EF4-FFF2-40B4-BE49-F238E27FC236}">
                <a16:creationId xmlns:a16="http://schemas.microsoft.com/office/drawing/2014/main" id="{C56C9CD4-73E9-449F-88CF-5291C9A479F1}"/>
              </a:ext>
            </a:extLst>
          </p:cNvPr>
          <p:cNvGraphicFramePr>
            <a:graphicFrameLocks noChangeAspect="1"/>
          </p:cNvGraphicFramePr>
          <p:nvPr>
            <p:extLst>
              <p:ext uri="{D42A27DB-BD31-4B8C-83A1-F6EECF244321}">
                <p14:modId xmlns:p14="http://schemas.microsoft.com/office/powerpoint/2010/main" val="534433311"/>
              </p:ext>
            </p:extLst>
          </p:nvPr>
        </p:nvGraphicFramePr>
        <p:xfrm>
          <a:off x="6394082" y="385683"/>
          <a:ext cx="5112422" cy="2318114"/>
        </p:xfrm>
        <a:graphic>
          <a:graphicData uri="http://schemas.openxmlformats.org/presentationml/2006/ole">
            <mc:AlternateContent xmlns:mc="http://schemas.openxmlformats.org/markup-compatibility/2006">
              <mc:Choice xmlns:v="urn:schemas-microsoft-com:vml" Requires="v">
                <p:oleObj spid="_x0000_s1074" name="Image" r:id="rId3" imgW="7619040" imgH="3453840" progId="Photoshop.Image.19">
                  <p:embed/>
                </p:oleObj>
              </mc:Choice>
              <mc:Fallback>
                <p:oleObj name="Image" r:id="rId3" imgW="7619040" imgH="3453840" progId="Photoshop.Image.19">
                  <p:embed/>
                  <p:pic>
                    <p:nvPicPr>
                      <p:cNvPr id="0" name=""/>
                      <p:cNvPicPr/>
                      <p:nvPr/>
                    </p:nvPicPr>
                    <p:blipFill>
                      <a:blip r:embed="rId4"/>
                      <a:stretch>
                        <a:fillRect/>
                      </a:stretch>
                    </p:blipFill>
                    <p:spPr>
                      <a:xfrm>
                        <a:off x="6394082" y="385683"/>
                        <a:ext cx="5112422" cy="2318114"/>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EC3F2861-A3E1-409A-8661-405880B99AB8}"/>
              </a:ext>
            </a:extLst>
          </p:cNvPr>
          <p:cNvSpPr txBox="1"/>
          <p:nvPr/>
        </p:nvSpPr>
        <p:spPr>
          <a:xfrm>
            <a:off x="244460" y="1706384"/>
            <a:ext cx="948401" cy="369332"/>
          </a:xfrm>
          <a:prstGeom prst="rect">
            <a:avLst/>
          </a:prstGeom>
          <a:noFill/>
        </p:spPr>
        <p:txBody>
          <a:bodyPr wrap="none" rtlCol="0">
            <a:spAutoFit/>
          </a:bodyPr>
          <a:lstStyle/>
          <a:p>
            <a:r>
              <a:rPr lang="en-AU" dirty="0"/>
              <a:t>server.js</a:t>
            </a:r>
          </a:p>
        </p:txBody>
      </p:sp>
      <p:sp>
        <p:nvSpPr>
          <p:cNvPr id="9" name="TextBox 8">
            <a:extLst>
              <a:ext uri="{FF2B5EF4-FFF2-40B4-BE49-F238E27FC236}">
                <a16:creationId xmlns:a16="http://schemas.microsoft.com/office/drawing/2014/main" id="{75C38800-8E6D-4D2F-AED0-E0213DA004CF}"/>
              </a:ext>
            </a:extLst>
          </p:cNvPr>
          <p:cNvSpPr txBox="1"/>
          <p:nvPr/>
        </p:nvSpPr>
        <p:spPr>
          <a:xfrm>
            <a:off x="5456453" y="385683"/>
            <a:ext cx="891334" cy="369332"/>
          </a:xfrm>
          <a:prstGeom prst="rect">
            <a:avLst/>
          </a:prstGeom>
          <a:noFill/>
        </p:spPr>
        <p:txBody>
          <a:bodyPr wrap="none" rtlCol="0">
            <a:spAutoFit/>
          </a:bodyPr>
          <a:lstStyle/>
          <a:p>
            <a:r>
              <a:rPr lang="en-AU" dirty="0"/>
              <a:t>listen.js</a:t>
            </a:r>
          </a:p>
        </p:txBody>
      </p:sp>
      <p:sp>
        <p:nvSpPr>
          <p:cNvPr id="10" name="TextBox 9">
            <a:extLst>
              <a:ext uri="{FF2B5EF4-FFF2-40B4-BE49-F238E27FC236}">
                <a16:creationId xmlns:a16="http://schemas.microsoft.com/office/drawing/2014/main" id="{1EEADDF5-3DF1-42EA-8C36-E736356FC996}"/>
              </a:ext>
            </a:extLst>
          </p:cNvPr>
          <p:cNvSpPr txBox="1"/>
          <p:nvPr/>
        </p:nvSpPr>
        <p:spPr>
          <a:xfrm>
            <a:off x="5410158" y="2934805"/>
            <a:ext cx="983924" cy="369332"/>
          </a:xfrm>
          <a:prstGeom prst="rect">
            <a:avLst/>
          </a:prstGeom>
          <a:noFill/>
        </p:spPr>
        <p:txBody>
          <a:bodyPr wrap="none" rtlCol="0">
            <a:spAutoFit/>
          </a:bodyPr>
          <a:lstStyle/>
          <a:p>
            <a:r>
              <a:rPr lang="en-AU" dirty="0"/>
              <a:t>socket.js</a:t>
            </a:r>
          </a:p>
        </p:txBody>
      </p:sp>
      <p:graphicFrame>
        <p:nvGraphicFramePr>
          <p:cNvPr id="2" name="Object 1">
            <a:extLst>
              <a:ext uri="{FF2B5EF4-FFF2-40B4-BE49-F238E27FC236}">
                <a16:creationId xmlns:a16="http://schemas.microsoft.com/office/drawing/2014/main" id="{22F36B43-AC48-42D9-96A6-6EAE1383E4CB}"/>
              </a:ext>
            </a:extLst>
          </p:cNvPr>
          <p:cNvGraphicFramePr>
            <a:graphicFrameLocks noChangeAspect="1"/>
          </p:cNvGraphicFramePr>
          <p:nvPr>
            <p:extLst>
              <p:ext uri="{D42A27DB-BD31-4B8C-83A1-F6EECF244321}">
                <p14:modId xmlns:p14="http://schemas.microsoft.com/office/powerpoint/2010/main" val="706436092"/>
              </p:ext>
            </p:extLst>
          </p:nvPr>
        </p:nvGraphicFramePr>
        <p:xfrm>
          <a:off x="353040" y="2180856"/>
          <a:ext cx="4265613" cy="4565036"/>
        </p:xfrm>
        <a:graphic>
          <a:graphicData uri="http://schemas.openxmlformats.org/presentationml/2006/ole">
            <mc:AlternateContent xmlns:mc="http://schemas.openxmlformats.org/markup-compatibility/2006">
              <mc:Choice xmlns:v="urn:schemas-microsoft-com:vml" Requires="v">
                <p:oleObj spid="_x0000_s1075" name="Image" r:id="rId5" imgW="5790240" imgH="6196680" progId="Photoshop.Image.19">
                  <p:embed/>
                </p:oleObj>
              </mc:Choice>
              <mc:Fallback>
                <p:oleObj name="Image" r:id="rId5" imgW="5790240" imgH="6196680" progId="Photoshop.Image.19">
                  <p:embed/>
                  <p:pic>
                    <p:nvPicPr>
                      <p:cNvPr id="0" name=""/>
                      <p:cNvPicPr/>
                      <p:nvPr/>
                    </p:nvPicPr>
                    <p:blipFill>
                      <a:blip r:embed="rId6"/>
                      <a:stretch>
                        <a:fillRect/>
                      </a:stretch>
                    </p:blipFill>
                    <p:spPr>
                      <a:xfrm>
                        <a:off x="353040" y="2180856"/>
                        <a:ext cx="4265613" cy="4565036"/>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8F016C71-82F7-439E-88B8-6C049A65ECB5}"/>
              </a:ext>
            </a:extLst>
          </p:cNvPr>
          <p:cNvGraphicFramePr>
            <a:graphicFrameLocks noChangeAspect="1"/>
          </p:cNvGraphicFramePr>
          <p:nvPr>
            <p:extLst>
              <p:ext uri="{D42A27DB-BD31-4B8C-83A1-F6EECF244321}">
                <p14:modId xmlns:p14="http://schemas.microsoft.com/office/powerpoint/2010/main" val="2325136419"/>
              </p:ext>
            </p:extLst>
          </p:nvPr>
        </p:nvGraphicFramePr>
        <p:xfrm>
          <a:off x="6429229" y="3304137"/>
          <a:ext cx="5069219" cy="2835406"/>
        </p:xfrm>
        <a:graphic>
          <a:graphicData uri="http://schemas.openxmlformats.org/presentationml/2006/ole">
            <mc:AlternateContent xmlns:mc="http://schemas.openxmlformats.org/markup-compatibility/2006">
              <mc:Choice xmlns:v="urn:schemas-microsoft-com:vml" Requires="v">
                <p:oleObj spid="_x0000_s1076" name="Image" r:id="rId7" imgW="10260000" imgH="5739480" progId="Photoshop.Image.19">
                  <p:embed/>
                </p:oleObj>
              </mc:Choice>
              <mc:Fallback>
                <p:oleObj name="Image" r:id="rId7" imgW="10260000" imgH="5739480" progId="Photoshop.Image.19">
                  <p:embed/>
                  <p:pic>
                    <p:nvPicPr>
                      <p:cNvPr id="0" name=""/>
                      <p:cNvPicPr/>
                      <p:nvPr/>
                    </p:nvPicPr>
                    <p:blipFill>
                      <a:blip r:embed="rId8"/>
                      <a:stretch>
                        <a:fillRect/>
                      </a:stretch>
                    </p:blipFill>
                    <p:spPr>
                      <a:xfrm>
                        <a:off x="6429229" y="3304137"/>
                        <a:ext cx="5069219" cy="2835406"/>
                      </a:xfrm>
                      <a:prstGeom prst="rect">
                        <a:avLst/>
                      </a:prstGeom>
                    </p:spPr>
                  </p:pic>
                </p:oleObj>
              </mc:Fallback>
            </mc:AlternateContent>
          </a:graphicData>
        </a:graphic>
      </p:graphicFrame>
    </p:spTree>
    <p:extLst>
      <p:ext uri="{BB962C8B-B14F-4D97-AF65-F5344CB8AC3E}">
        <p14:creationId xmlns:p14="http://schemas.microsoft.com/office/powerpoint/2010/main" val="2309764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DCCD1C-6EFA-4A64-8F24-15A2D16986A3}"/>
              </a:ext>
            </a:extLst>
          </p:cNvPr>
          <p:cNvSpPr/>
          <p:nvPr/>
        </p:nvSpPr>
        <p:spPr>
          <a:xfrm>
            <a:off x="477427" y="756823"/>
            <a:ext cx="7917260" cy="5955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28A7A9C6-5466-490D-814F-9D8B1EA32258}"/>
              </a:ext>
            </a:extLst>
          </p:cNvPr>
          <p:cNvSpPr/>
          <p:nvPr/>
        </p:nvSpPr>
        <p:spPr>
          <a:xfrm>
            <a:off x="724393" y="1112612"/>
            <a:ext cx="5528860" cy="540015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dirty="0"/>
          </a:p>
        </p:txBody>
      </p:sp>
      <p:sp>
        <p:nvSpPr>
          <p:cNvPr id="6" name="Rectangle 5">
            <a:extLst>
              <a:ext uri="{FF2B5EF4-FFF2-40B4-BE49-F238E27FC236}">
                <a16:creationId xmlns:a16="http://schemas.microsoft.com/office/drawing/2014/main" id="{FF420321-9DAE-45D1-9F19-75127783B0EB}"/>
              </a:ext>
            </a:extLst>
          </p:cNvPr>
          <p:cNvSpPr/>
          <p:nvPr/>
        </p:nvSpPr>
        <p:spPr>
          <a:xfrm>
            <a:off x="824077" y="2364143"/>
            <a:ext cx="5289028" cy="40273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dirty="0"/>
          </a:p>
        </p:txBody>
      </p:sp>
      <p:sp>
        <p:nvSpPr>
          <p:cNvPr id="7" name="Rectangle 6">
            <a:extLst>
              <a:ext uri="{FF2B5EF4-FFF2-40B4-BE49-F238E27FC236}">
                <a16:creationId xmlns:a16="http://schemas.microsoft.com/office/drawing/2014/main" id="{7D69A05B-E73E-436E-A3AA-AA48DB59CB66}"/>
              </a:ext>
            </a:extLst>
          </p:cNvPr>
          <p:cNvSpPr/>
          <p:nvPr/>
        </p:nvSpPr>
        <p:spPr>
          <a:xfrm>
            <a:off x="1021830" y="2826400"/>
            <a:ext cx="4893521" cy="341577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dirty="0"/>
          </a:p>
        </p:txBody>
      </p:sp>
      <p:sp>
        <p:nvSpPr>
          <p:cNvPr id="20" name="TextBox 19">
            <a:extLst>
              <a:ext uri="{FF2B5EF4-FFF2-40B4-BE49-F238E27FC236}">
                <a16:creationId xmlns:a16="http://schemas.microsoft.com/office/drawing/2014/main" id="{3476869E-CA26-42FA-B752-8552FC76299E}"/>
              </a:ext>
            </a:extLst>
          </p:cNvPr>
          <p:cNvSpPr txBox="1"/>
          <p:nvPr/>
        </p:nvSpPr>
        <p:spPr>
          <a:xfrm>
            <a:off x="5039213" y="145459"/>
            <a:ext cx="1752275" cy="369332"/>
          </a:xfrm>
          <a:prstGeom prst="rect">
            <a:avLst/>
          </a:prstGeom>
          <a:noFill/>
        </p:spPr>
        <p:txBody>
          <a:bodyPr wrap="none" rtlCol="0">
            <a:spAutoFit/>
          </a:bodyPr>
          <a:lstStyle/>
          <a:p>
            <a:r>
              <a:rPr lang="en-AU" dirty="0"/>
              <a:t>Client Side setup</a:t>
            </a:r>
          </a:p>
        </p:txBody>
      </p:sp>
      <p:sp>
        <p:nvSpPr>
          <p:cNvPr id="21" name="TextBox 20">
            <a:extLst>
              <a:ext uri="{FF2B5EF4-FFF2-40B4-BE49-F238E27FC236}">
                <a16:creationId xmlns:a16="http://schemas.microsoft.com/office/drawing/2014/main" id="{E7D3825B-943E-411D-B3A2-443940DB104C}"/>
              </a:ext>
            </a:extLst>
          </p:cNvPr>
          <p:cNvSpPr txBox="1"/>
          <p:nvPr/>
        </p:nvSpPr>
        <p:spPr>
          <a:xfrm>
            <a:off x="522769" y="754706"/>
            <a:ext cx="1690669" cy="369332"/>
          </a:xfrm>
          <a:prstGeom prst="rect">
            <a:avLst/>
          </a:prstGeom>
          <a:noFill/>
        </p:spPr>
        <p:txBody>
          <a:bodyPr wrap="square" rtlCol="0">
            <a:spAutoFit/>
          </a:bodyPr>
          <a:lstStyle/>
          <a:p>
            <a:r>
              <a:rPr lang="en-AU" dirty="0">
                <a:solidFill>
                  <a:schemeClr val="bg1"/>
                </a:solidFill>
              </a:rPr>
              <a:t>Index.html</a:t>
            </a:r>
          </a:p>
        </p:txBody>
      </p:sp>
      <p:sp>
        <p:nvSpPr>
          <p:cNvPr id="2" name="TextBox 1">
            <a:extLst>
              <a:ext uri="{FF2B5EF4-FFF2-40B4-BE49-F238E27FC236}">
                <a16:creationId xmlns:a16="http://schemas.microsoft.com/office/drawing/2014/main" id="{ACE36467-D002-4872-8522-1BFCBDB89604}"/>
              </a:ext>
            </a:extLst>
          </p:cNvPr>
          <p:cNvSpPr txBox="1"/>
          <p:nvPr/>
        </p:nvSpPr>
        <p:spPr>
          <a:xfrm>
            <a:off x="2410294" y="1600499"/>
            <a:ext cx="1585883" cy="369332"/>
          </a:xfrm>
          <a:prstGeom prst="rect">
            <a:avLst/>
          </a:prstGeom>
          <a:noFill/>
        </p:spPr>
        <p:txBody>
          <a:bodyPr wrap="none" rtlCol="0">
            <a:spAutoFit/>
          </a:bodyPr>
          <a:lstStyle/>
          <a:p>
            <a:r>
              <a:rPr lang="en-AU" dirty="0"/>
              <a:t>Welcome to ….</a:t>
            </a:r>
          </a:p>
        </p:txBody>
      </p:sp>
      <p:sp>
        <p:nvSpPr>
          <p:cNvPr id="15" name="TextBox 14">
            <a:extLst>
              <a:ext uri="{FF2B5EF4-FFF2-40B4-BE49-F238E27FC236}">
                <a16:creationId xmlns:a16="http://schemas.microsoft.com/office/drawing/2014/main" id="{D09FD2A5-70B0-4256-883D-6F89A7C54631}"/>
              </a:ext>
            </a:extLst>
          </p:cNvPr>
          <p:cNvSpPr txBox="1"/>
          <p:nvPr/>
        </p:nvSpPr>
        <p:spPr>
          <a:xfrm>
            <a:off x="722009" y="1117742"/>
            <a:ext cx="1690669" cy="369332"/>
          </a:xfrm>
          <a:prstGeom prst="rect">
            <a:avLst/>
          </a:prstGeom>
          <a:noFill/>
        </p:spPr>
        <p:txBody>
          <a:bodyPr wrap="square" rtlCol="0">
            <a:spAutoFit/>
          </a:bodyPr>
          <a:lstStyle/>
          <a:p>
            <a:r>
              <a:rPr lang="en-AU" dirty="0">
                <a:solidFill>
                  <a:schemeClr val="bg1"/>
                </a:solidFill>
              </a:rPr>
              <a:t>App component</a:t>
            </a:r>
          </a:p>
        </p:txBody>
      </p:sp>
      <p:sp>
        <p:nvSpPr>
          <p:cNvPr id="24" name="Rectangle 23">
            <a:extLst>
              <a:ext uri="{FF2B5EF4-FFF2-40B4-BE49-F238E27FC236}">
                <a16:creationId xmlns:a16="http://schemas.microsoft.com/office/drawing/2014/main" id="{01BB925C-359E-4A03-B7E6-AC7C111537AC}"/>
              </a:ext>
            </a:extLst>
          </p:cNvPr>
          <p:cNvSpPr/>
          <p:nvPr/>
        </p:nvSpPr>
        <p:spPr>
          <a:xfrm>
            <a:off x="6862766" y="3173630"/>
            <a:ext cx="1417258" cy="11941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dirty="0"/>
          </a:p>
        </p:txBody>
      </p:sp>
      <p:sp>
        <p:nvSpPr>
          <p:cNvPr id="28" name="Rectangle 27">
            <a:extLst>
              <a:ext uri="{FF2B5EF4-FFF2-40B4-BE49-F238E27FC236}">
                <a16:creationId xmlns:a16="http://schemas.microsoft.com/office/drawing/2014/main" id="{9D2B93BD-DC8E-45D7-97CD-457F20777BD3}"/>
              </a:ext>
            </a:extLst>
          </p:cNvPr>
          <p:cNvSpPr/>
          <p:nvPr/>
        </p:nvSpPr>
        <p:spPr>
          <a:xfrm>
            <a:off x="1021830" y="2804298"/>
            <a:ext cx="4893521" cy="344721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dirty="0"/>
          </a:p>
        </p:txBody>
      </p:sp>
      <p:sp>
        <p:nvSpPr>
          <p:cNvPr id="29" name="TextBox 28">
            <a:extLst>
              <a:ext uri="{FF2B5EF4-FFF2-40B4-BE49-F238E27FC236}">
                <a16:creationId xmlns:a16="http://schemas.microsoft.com/office/drawing/2014/main" id="{669E7615-4A47-42F0-A46B-FE0C8E8A4154}"/>
              </a:ext>
            </a:extLst>
          </p:cNvPr>
          <p:cNvSpPr txBox="1"/>
          <p:nvPr/>
        </p:nvSpPr>
        <p:spPr>
          <a:xfrm>
            <a:off x="873322" y="2388329"/>
            <a:ext cx="1536972" cy="369332"/>
          </a:xfrm>
          <a:prstGeom prst="rect">
            <a:avLst/>
          </a:prstGeom>
          <a:noFill/>
        </p:spPr>
        <p:txBody>
          <a:bodyPr wrap="square" rtlCol="0">
            <a:spAutoFit/>
          </a:bodyPr>
          <a:lstStyle/>
          <a:p>
            <a:r>
              <a:rPr lang="en-AU" dirty="0">
                <a:solidFill>
                  <a:schemeClr val="bg1"/>
                </a:solidFill>
              </a:rPr>
              <a:t>Router Outlet</a:t>
            </a:r>
          </a:p>
        </p:txBody>
      </p:sp>
      <p:sp>
        <p:nvSpPr>
          <p:cNvPr id="18" name="TextBox 17">
            <a:extLst>
              <a:ext uri="{FF2B5EF4-FFF2-40B4-BE49-F238E27FC236}">
                <a16:creationId xmlns:a16="http://schemas.microsoft.com/office/drawing/2014/main" id="{A4B80E50-2551-427D-9DDB-A7F1C763C76F}"/>
              </a:ext>
            </a:extLst>
          </p:cNvPr>
          <p:cNvSpPr txBox="1"/>
          <p:nvPr/>
        </p:nvSpPr>
        <p:spPr>
          <a:xfrm>
            <a:off x="1021830" y="2831144"/>
            <a:ext cx="2074001" cy="369332"/>
          </a:xfrm>
          <a:prstGeom prst="rect">
            <a:avLst/>
          </a:prstGeom>
          <a:noFill/>
        </p:spPr>
        <p:txBody>
          <a:bodyPr wrap="square" rtlCol="0">
            <a:spAutoFit/>
          </a:bodyPr>
          <a:lstStyle/>
          <a:p>
            <a:r>
              <a:rPr lang="en-AU" dirty="0">
                <a:solidFill>
                  <a:schemeClr val="bg1"/>
                </a:solidFill>
              </a:rPr>
              <a:t>Chat Component</a:t>
            </a:r>
          </a:p>
        </p:txBody>
      </p:sp>
      <p:sp>
        <p:nvSpPr>
          <p:cNvPr id="30" name="TextBox 29">
            <a:extLst>
              <a:ext uri="{FF2B5EF4-FFF2-40B4-BE49-F238E27FC236}">
                <a16:creationId xmlns:a16="http://schemas.microsoft.com/office/drawing/2014/main" id="{991E7BE7-A2AE-4060-AD9C-041F5B161657}"/>
              </a:ext>
            </a:extLst>
          </p:cNvPr>
          <p:cNvSpPr txBox="1"/>
          <p:nvPr/>
        </p:nvSpPr>
        <p:spPr>
          <a:xfrm>
            <a:off x="6797324" y="2804298"/>
            <a:ext cx="1690669" cy="369332"/>
          </a:xfrm>
          <a:prstGeom prst="rect">
            <a:avLst/>
          </a:prstGeom>
          <a:noFill/>
        </p:spPr>
        <p:txBody>
          <a:bodyPr wrap="square" rtlCol="0">
            <a:spAutoFit/>
          </a:bodyPr>
          <a:lstStyle/>
          <a:p>
            <a:r>
              <a:rPr lang="en-AU" dirty="0">
                <a:solidFill>
                  <a:schemeClr val="bg1"/>
                </a:solidFill>
              </a:rPr>
              <a:t>Socket Service</a:t>
            </a:r>
          </a:p>
        </p:txBody>
      </p:sp>
      <p:sp>
        <p:nvSpPr>
          <p:cNvPr id="31" name="Rectangle 30">
            <a:extLst>
              <a:ext uri="{FF2B5EF4-FFF2-40B4-BE49-F238E27FC236}">
                <a16:creationId xmlns:a16="http://schemas.microsoft.com/office/drawing/2014/main" id="{8514F844-4D02-4F01-98C9-2B696FFC497E}"/>
              </a:ext>
            </a:extLst>
          </p:cNvPr>
          <p:cNvSpPr/>
          <p:nvPr/>
        </p:nvSpPr>
        <p:spPr>
          <a:xfrm>
            <a:off x="9686876" y="2643474"/>
            <a:ext cx="2136710" cy="23384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Node Server</a:t>
            </a:r>
          </a:p>
        </p:txBody>
      </p:sp>
      <p:cxnSp>
        <p:nvCxnSpPr>
          <p:cNvPr id="33" name="Straight Arrow Connector 32">
            <a:extLst>
              <a:ext uri="{FF2B5EF4-FFF2-40B4-BE49-F238E27FC236}">
                <a16:creationId xmlns:a16="http://schemas.microsoft.com/office/drawing/2014/main" id="{11AED5CD-02CD-4137-8CF5-978DB97D5AD3}"/>
              </a:ext>
            </a:extLst>
          </p:cNvPr>
          <p:cNvCxnSpPr>
            <a:cxnSpLocks/>
          </p:cNvCxnSpPr>
          <p:nvPr/>
        </p:nvCxnSpPr>
        <p:spPr>
          <a:xfrm>
            <a:off x="8154955" y="3359020"/>
            <a:ext cx="139959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9454D870-7AE6-43E7-B7B1-F0CA42780A35}"/>
              </a:ext>
            </a:extLst>
          </p:cNvPr>
          <p:cNvCxnSpPr>
            <a:cxnSpLocks/>
          </p:cNvCxnSpPr>
          <p:nvPr/>
        </p:nvCxnSpPr>
        <p:spPr>
          <a:xfrm flipH="1">
            <a:off x="8154955" y="4030824"/>
            <a:ext cx="131561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321D410D-133D-42BE-BA25-3B797C12B3CE}"/>
              </a:ext>
            </a:extLst>
          </p:cNvPr>
          <p:cNvCxnSpPr/>
          <p:nvPr/>
        </p:nvCxnSpPr>
        <p:spPr>
          <a:xfrm>
            <a:off x="5877888" y="3359020"/>
            <a:ext cx="849483" cy="0"/>
          </a:xfrm>
          <a:prstGeom prst="straightConnector1">
            <a:avLst/>
          </a:prstGeom>
          <a:ln w="1905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D7C7D9E7-F9C4-40B3-8BD1-4AEE559F0AF8}"/>
              </a:ext>
            </a:extLst>
          </p:cNvPr>
          <p:cNvCxnSpPr/>
          <p:nvPr/>
        </p:nvCxnSpPr>
        <p:spPr>
          <a:xfrm flipH="1">
            <a:off x="5877888" y="4124131"/>
            <a:ext cx="919436" cy="0"/>
          </a:xfrm>
          <a:prstGeom prst="straightConnector1">
            <a:avLst/>
          </a:prstGeom>
          <a:ln w="1905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306CB1A8-00AE-4897-AA3D-A36319C0D0B7}"/>
              </a:ext>
            </a:extLst>
          </p:cNvPr>
          <p:cNvSpPr/>
          <p:nvPr/>
        </p:nvSpPr>
        <p:spPr>
          <a:xfrm>
            <a:off x="1827653" y="3710153"/>
            <a:ext cx="3201082" cy="3693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Rectangle: Rounded Corners 42">
            <a:extLst>
              <a:ext uri="{FF2B5EF4-FFF2-40B4-BE49-F238E27FC236}">
                <a16:creationId xmlns:a16="http://schemas.microsoft.com/office/drawing/2014/main" id="{55B10B0E-6D5B-4CEF-8E06-3D7727478B6E}"/>
              </a:ext>
            </a:extLst>
          </p:cNvPr>
          <p:cNvSpPr/>
          <p:nvPr/>
        </p:nvSpPr>
        <p:spPr>
          <a:xfrm>
            <a:off x="1827653" y="4250608"/>
            <a:ext cx="830424"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Chat</a:t>
            </a:r>
          </a:p>
        </p:txBody>
      </p:sp>
      <p:sp>
        <p:nvSpPr>
          <p:cNvPr id="44" name="TextBox 43">
            <a:extLst>
              <a:ext uri="{FF2B5EF4-FFF2-40B4-BE49-F238E27FC236}">
                <a16:creationId xmlns:a16="http://schemas.microsoft.com/office/drawing/2014/main" id="{82030C62-BBA3-488A-AE4E-085089EB34CC}"/>
              </a:ext>
            </a:extLst>
          </p:cNvPr>
          <p:cNvSpPr txBox="1"/>
          <p:nvPr/>
        </p:nvSpPr>
        <p:spPr>
          <a:xfrm>
            <a:off x="1734347" y="3402376"/>
            <a:ext cx="1201804" cy="307777"/>
          </a:xfrm>
          <a:prstGeom prst="rect">
            <a:avLst/>
          </a:prstGeom>
          <a:noFill/>
        </p:spPr>
        <p:txBody>
          <a:bodyPr wrap="none" rtlCol="0">
            <a:spAutoFit/>
          </a:bodyPr>
          <a:lstStyle/>
          <a:p>
            <a:r>
              <a:rPr lang="en-AU" sz="1400" dirty="0"/>
              <a:t>New Message</a:t>
            </a:r>
          </a:p>
        </p:txBody>
      </p:sp>
      <p:sp>
        <p:nvSpPr>
          <p:cNvPr id="45" name="TextBox 44">
            <a:extLst>
              <a:ext uri="{FF2B5EF4-FFF2-40B4-BE49-F238E27FC236}">
                <a16:creationId xmlns:a16="http://schemas.microsoft.com/office/drawing/2014/main" id="{7DD1BBEC-D9D9-40C3-A8E8-C305B9FE08ED}"/>
              </a:ext>
            </a:extLst>
          </p:cNvPr>
          <p:cNvSpPr txBox="1"/>
          <p:nvPr/>
        </p:nvSpPr>
        <p:spPr>
          <a:xfrm>
            <a:off x="1734347" y="4822520"/>
            <a:ext cx="1424942" cy="769441"/>
          </a:xfrm>
          <a:prstGeom prst="rect">
            <a:avLst/>
          </a:prstGeom>
          <a:noFill/>
        </p:spPr>
        <p:txBody>
          <a:bodyPr wrap="none" rtlCol="0">
            <a:spAutoFit/>
          </a:bodyPr>
          <a:lstStyle/>
          <a:p>
            <a:r>
              <a:rPr lang="en-AU" sz="1600" dirty="0"/>
              <a:t>Chat Messages</a:t>
            </a:r>
          </a:p>
          <a:p>
            <a:pPr marL="285750" indent="-285750">
              <a:buFont typeface="Arial" panose="020B0604020202020204" pitchFamily="34" charset="0"/>
              <a:buChar char="•"/>
            </a:pPr>
            <a:r>
              <a:rPr lang="en-AU" sz="1400" dirty="0"/>
              <a:t>Message 1</a:t>
            </a:r>
          </a:p>
          <a:p>
            <a:pPr marL="285750" indent="-285750">
              <a:buFont typeface="Arial" panose="020B0604020202020204" pitchFamily="34" charset="0"/>
              <a:buChar char="•"/>
            </a:pPr>
            <a:r>
              <a:rPr lang="en-AU" sz="1400" dirty="0"/>
              <a:t>Message 2</a:t>
            </a:r>
          </a:p>
        </p:txBody>
      </p:sp>
    </p:spTree>
    <p:extLst>
      <p:ext uri="{BB962C8B-B14F-4D97-AF65-F5344CB8AC3E}">
        <p14:creationId xmlns:p14="http://schemas.microsoft.com/office/powerpoint/2010/main" val="3682370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6FB455-1AE4-4831-B4C0-24A699B59304}"/>
              </a:ext>
            </a:extLst>
          </p:cNvPr>
          <p:cNvSpPr txBox="1"/>
          <p:nvPr/>
        </p:nvSpPr>
        <p:spPr>
          <a:xfrm>
            <a:off x="263098" y="259629"/>
            <a:ext cx="10835537" cy="4001095"/>
          </a:xfrm>
          <a:prstGeom prst="rect">
            <a:avLst/>
          </a:prstGeom>
          <a:noFill/>
        </p:spPr>
        <p:txBody>
          <a:bodyPr wrap="square" rtlCol="0">
            <a:spAutoFit/>
          </a:bodyPr>
          <a:lstStyle/>
          <a:p>
            <a:r>
              <a:rPr lang="en-AU" sz="2000" b="1" dirty="0"/>
              <a:t>Client Setup</a:t>
            </a:r>
          </a:p>
          <a:p>
            <a:endParaRPr lang="en-AU" dirty="0"/>
          </a:p>
          <a:p>
            <a:pPr marL="285750" indent="-285750">
              <a:buFont typeface="Arial" panose="020B0604020202020204" pitchFamily="34" charset="0"/>
              <a:buChar char="•"/>
            </a:pPr>
            <a:r>
              <a:rPr lang="en-AU" b="1" dirty="0"/>
              <a:t>ng new chat</a:t>
            </a:r>
          </a:p>
          <a:p>
            <a:pPr marL="285750" indent="-285750">
              <a:buFont typeface="Arial" panose="020B0604020202020204" pitchFamily="34" charset="0"/>
              <a:buChar char="•"/>
            </a:pPr>
            <a:r>
              <a:rPr lang="en-AU" b="1" dirty="0" err="1"/>
              <a:t>npm</a:t>
            </a:r>
            <a:r>
              <a:rPr lang="en-AU" b="1" dirty="0"/>
              <a:t> install socket.io bootstrap –save</a:t>
            </a:r>
          </a:p>
          <a:p>
            <a:pPr marL="285750" indent="-285750">
              <a:buFont typeface="Arial" panose="020B0604020202020204" pitchFamily="34" charset="0"/>
              <a:buChar char="•"/>
            </a:pPr>
            <a:r>
              <a:rPr lang="en-AU" dirty="0"/>
              <a:t>Setup Bootstrap -  "./</a:t>
            </a:r>
            <a:r>
              <a:rPr lang="en-AU" dirty="0" err="1"/>
              <a:t>node_modules</a:t>
            </a:r>
            <a:r>
              <a:rPr lang="en-AU" dirty="0"/>
              <a:t>/bootstrap/</a:t>
            </a:r>
            <a:r>
              <a:rPr lang="en-AU" dirty="0" err="1"/>
              <a:t>dist</a:t>
            </a:r>
            <a:r>
              <a:rPr lang="en-AU" dirty="0"/>
              <a:t>/</a:t>
            </a:r>
            <a:r>
              <a:rPr lang="en-AU" dirty="0" err="1"/>
              <a:t>css</a:t>
            </a:r>
            <a:r>
              <a:rPr lang="en-AU" dirty="0"/>
              <a:t>/bootstrap.min.css“ to the styles array of the </a:t>
            </a:r>
            <a:r>
              <a:rPr lang="en-AU" dirty="0" err="1"/>
              <a:t>angular.json</a:t>
            </a:r>
            <a:r>
              <a:rPr lang="en-AU" dirty="0"/>
              <a:t> file</a:t>
            </a:r>
          </a:p>
          <a:p>
            <a:pPr marL="285750" indent="-285750">
              <a:buFont typeface="Arial" panose="020B0604020202020204" pitchFamily="34" charset="0"/>
              <a:buChar char="•"/>
            </a:pPr>
            <a:r>
              <a:rPr lang="en-AU" dirty="0"/>
              <a:t>Create a chat component - </a:t>
            </a:r>
            <a:r>
              <a:rPr lang="en-AU" b="1" dirty="0"/>
              <a:t>ng generate component chat</a:t>
            </a:r>
          </a:p>
          <a:p>
            <a:pPr marL="285750" indent="-285750">
              <a:buFont typeface="Arial" panose="020B0604020202020204" pitchFamily="34" charset="0"/>
              <a:buChar char="•"/>
            </a:pPr>
            <a:r>
              <a:rPr lang="en-AU" dirty="0"/>
              <a:t>Create a service to manage the socket - </a:t>
            </a:r>
            <a:r>
              <a:rPr lang="en-AU" b="1" dirty="0"/>
              <a:t>ng generate service services/socket</a:t>
            </a:r>
          </a:p>
          <a:p>
            <a:pPr marL="285750" indent="-285750">
              <a:buFont typeface="Arial" panose="020B0604020202020204" pitchFamily="34" charset="0"/>
              <a:buChar char="•"/>
            </a:pPr>
            <a:endParaRPr lang="en-AU" b="1" dirty="0"/>
          </a:p>
          <a:p>
            <a:pPr marL="285750" indent="-285750">
              <a:buFont typeface="Arial" panose="020B0604020202020204" pitchFamily="34" charset="0"/>
              <a:buChar char="•"/>
            </a:pPr>
            <a:r>
              <a:rPr lang="en-AU" dirty="0"/>
              <a:t>Set up a form on chat.component.html  (Use some bootstrap styling to make it look good/not crap)</a:t>
            </a:r>
          </a:p>
          <a:p>
            <a:pPr marL="285750" indent="-285750">
              <a:buFont typeface="Arial" panose="020B0604020202020204" pitchFamily="34" charset="0"/>
              <a:buChar char="•"/>
            </a:pPr>
            <a:r>
              <a:rPr lang="en-AU" dirty="0"/>
              <a:t>Link the class property of “</a:t>
            </a:r>
            <a:r>
              <a:rPr lang="en-AU" dirty="0" err="1"/>
              <a:t>messagecontent</a:t>
            </a:r>
            <a:r>
              <a:rPr lang="en-AU" dirty="0"/>
              <a:t>” to the form input using two way binding [(</a:t>
            </a:r>
            <a:r>
              <a:rPr lang="en-AU" dirty="0" err="1"/>
              <a:t>ngModel</a:t>
            </a:r>
            <a:r>
              <a:rPr lang="en-AU" dirty="0"/>
              <a:t>)]</a:t>
            </a:r>
          </a:p>
          <a:p>
            <a:pPr marL="285750" indent="-285750">
              <a:buFont typeface="Arial" panose="020B0604020202020204" pitchFamily="34" charset="0"/>
              <a:buChar char="•"/>
            </a:pPr>
            <a:r>
              <a:rPr lang="en-AU" dirty="0"/>
              <a:t>Create a click event listener that will be called when the button is clicked.</a:t>
            </a:r>
          </a:p>
          <a:p>
            <a:endParaRPr lang="en-AU" dirty="0"/>
          </a:p>
          <a:p>
            <a:endParaRPr lang="en-AU" dirty="0"/>
          </a:p>
        </p:txBody>
      </p:sp>
      <p:graphicFrame>
        <p:nvGraphicFramePr>
          <p:cNvPr id="6" name="Object 5">
            <a:extLst>
              <a:ext uri="{FF2B5EF4-FFF2-40B4-BE49-F238E27FC236}">
                <a16:creationId xmlns:a16="http://schemas.microsoft.com/office/drawing/2014/main" id="{BB9C959E-C8FA-4A74-8C2A-8E7E0446D7F2}"/>
              </a:ext>
            </a:extLst>
          </p:cNvPr>
          <p:cNvGraphicFramePr>
            <a:graphicFrameLocks noChangeAspect="1"/>
          </p:cNvGraphicFramePr>
          <p:nvPr>
            <p:extLst>
              <p:ext uri="{D42A27DB-BD31-4B8C-83A1-F6EECF244321}">
                <p14:modId xmlns:p14="http://schemas.microsoft.com/office/powerpoint/2010/main" val="348330348"/>
              </p:ext>
            </p:extLst>
          </p:nvPr>
        </p:nvGraphicFramePr>
        <p:xfrm>
          <a:off x="539692" y="3857597"/>
          <a:ext cx="9845879" cy="2477664"/>
        </p:xfrm>
        <a:graphic>
          <a:graphicData uri="http://schemas.openxmlformats.org/presentationml/2006/ole">
            <mc:AlternateContent xmlns:mc="http://schemas.openxmlformats.org/markup-compatibility/2006">
              <mc:Choice xmlns:v="urn:schemas-microsoft-com:vml" Requires="v">
                <p:oleObj spid="_x0000_s2063" name="Image" r:id="rId3" imgW="15339600" imgH="3860280" progId="Photoshop.Image.19">
                  <p:embed/>
                </p:oleObj>
              </mc:Choice>
              <mc:Fallback>
                <p:oleObj name="Image" r:id="rId3" imgW="15339600" imgH="3860280" progId="Photoshop.Image.19">
                  <p:embed/>
                  <p:pic>
                    <p:nvPicPr>
                      <p:cNvPr id="0" name=""/>
                      <p:cNvPicPr/>
                      <p:nvPr/>
                    </p:nvPicPr>
                    <p:blipFill>
                      <a:blip r:embed="rId4"/>
                      <a:stretch>
                        <a:fillRect/>
                      </a:stretch>
                    </p:blipFill>
                    <p:spPr>
                      <a:xfrm>
                        <a:off x="539692" y="3857597"/>
                        <a:ext cx="9845879" cy="2477664"/>
                      </a:xfrm>
                      <a:prstGeom prst="rect">
                        <a:avLst/>
                      </a:prstGeom>
                    </p:spPr>
                  </p:pic>
                </p:oleObj>
              </mc:Fallback>
            </mc:AlternateContent>
          </a:graphicData>
        </a:graphic>
      </p:graphicFrame>
    </p:spTree>
    <p:extLst>
      <p:ext uri="{BB962C8B-B14F-4D97-AF65-F5344CB8AC3E}">
        <p14:creationId xmlns:p14="http://schemas.microsoft.com/office/powerpoint/2010/main" val="3414928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5B2070-7ACC-4837-83F3-34B9C88CF99F}"/>
              </a:ext>
            </a:extLst>
          </p:cNvPr>
          <p:cNvSpPr txBox="1"/>
          <p:nvPr/>
        </p:nvSpPr>
        <p:spPr>
          <a:xfrm>
            <a:off x="263098" y="259629"/>
            <a:ext cx="3860616" cy="6771084"/>
          </a:xfrm>
          <a:prstGeom prst="rect">
            <a:avLst/>
          </a:prstGeom>
          <a:noFill/>
        </p:spPr>
        <p:txBody>
          <a:bodyPr wrap="square" rtlCol="0">
            <a:spAutoFit/>
          </a:bodyPr>
          <a:lstStyle/>
          <a:p>
            <a:r>
              <a:rPr lang="en-AU" sz="2000" b="1" dirty="0"/>
              <a:t>Client Setup</a:t>
            </a:r>
          </a:p>
          <a:p>
            <a:endParaRPr lang="en-AU" dirty="0"/>
          </a:p>
          <a:p>
            <a:pPr marL="285750" indent="-285750">
              <a:buFont typeface="Arial" panose="020B0604020202020204" pitchFamily="34" charset="0"/>
              <a:buChar char="•"/>
            </a:pPr>
            <a:r>
              <a:rPr lang="en-AU" dirty="0"/>
              <a:t>Import the </a:t>
            </a:r>
            <a:r>
              <a:rPr lang="en-AU" dirty="0" err="1"/>
              <a:t>FormsModule</a:t>
            </a:r>
            <a:r>
              <a:rPr lang="en-AU" dirty="0"/>
              <a:t> and add it to the imports array in the </a:t>
            </a:r>
            <a:r>
              <a:rPr lang="en-AU" dirty="0" err="1"/>
              <a:t>app.module.ts</a:t>
            </a:r>
            <a:r>
              <a:rPr lang="en-AU" dirty="0"/>
              <a:t> file. This will give us access to use the [(</a:t>
            </a:r>
            <a:r>
              <a:rPr lang="en-AU" dirty="0" err="1"/>
              <a:t>ngModel</a:t>
            </a:r>
            <a:r>
              <a:rPr lang="en-AU" dirty="0"/>
              <a:t>)] two way binding of the data in the form.</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Import the </a:t>
            </a:r>
            <a:r>
              <a:rPr lang="en-AU" dirty="0" err="1"/>
              <a:t>CommonModule</a:t>
            </a:r>
            <a:r>
              <a:rPr lang="en-AU" dirty="0"/>
              <a:t> and add it to the imports array in the </a:t>
            </a:r>
            <a:r>
              <a:rPr lang="en-AU" dirty="0" err="1"/>
              <a:t>app.modules.ts</a:t>
            </a:r>
            <a:r>
              <a:rPr lang="en-AU" dirty="0"/>
              <a:t> file. This will allow access some Angular Structural directives. (*</a:t>
            </a:r>
            <a:r>
              <a:rPr lang="en-AU" dirty="0" err="1"/>
              <a:t>ngFor</a:t>
            </a:r>
            <a:r>
              <a:rPr lang="en-AU" dirty="0"/>
              <a:t>)</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Import the Socket Service and add it to the providers array</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Set up form on </a:t>
            </a:r>
            <a:r>
              <a:rPr lang="en-AU" dirty="0" err="1"/>
              <a:t>chat.component.ts</a:t>
            </a:r>
            <a:endParaRPr lang="en-AU" dirty="0"/>
          </a:p>
          <a:p>
            <a:pPr marL="285750" indent="-285750">
              <a:buFont typeface="Arial" panose="020B0604020202020204" pitchFamily="34" charset="0"/>
              <a:buChar char="•"/>
            </a:pPr>
            <a:r>
              <a:rPr lang="en-AU" dirty="0"/>
              <a:t>Add in the </a:t>
            </a:r>
            <a:r>
              <a:rPr lang="en-AU" dirty="0" err="1"/>
              <a:t>messagecontent</a:t>
            </a:r>
            <a:r>
              <a:rPr lang="en-AU" dirty="0"/>
              <a:t> property which will represent the value of the input element in the form.</a:t>
            </a:r>
          </a:p>
          <a:p>
            <a:endParaRPr lang="en-AU" dirty="0"/>
          </a:p>
          <a:p>
            <a:endParaRPr lang="en-AU" dirty="0"/>
          </a:p>
        </p:txBody>
      </p:sp>
      <p:graphicFrame>
        <p:nvGraphicFramePr>
          <p:cNvPr id="5" name="Object 4">
            <a:extLst>
              <a:ext uri="{FF2B5EF4-FFF2-40B4-BE49-F238E27FC236}">
                <a16:creationId xmlns:a16="http://schemas.microsoft.com/office/drawing/2014/main" id="{BB56ABD6-1B98-43E5-AC76-1861A849B808}"/>
              </a:ext>
            </a:extLst>
          </p:cNvPr>
          <p:cNvGraphicFramePr>
            <a:graphicFrameLocks noChangeAspect="1"/>
          </p:cNvGraphicFramePr>
          <p:nvPr>
            <p:extLst>
              <p:ext uri="{D42A27DB-BD31-4B8C-83A1-F6EECF244321}">
                <p14:modId xmlns:p14="http://schemas.microsoft.com/office/powerpoint/2010/main" val="3167867891"/>
              </p:ext>
            </p:extLst>
          </p:nvPr>
        </p:nvGraphicFramePr>
        <p:xfrm>
          <a:off x="8445936" y="989147"/>
          <a:ext cx="3576626" cy="3037568"/>
        </p:xfrm>
        <a:graphic>
          <a:graphicData uri="http://schemas.openxmlformats.org/presentationml/2006/ole">
            <mc:AlternateContent xmlns:mc="http://schemas.openxmlformats.org/markup-compatibility/2006">
              <mc:Choice xmlns:v="urn:schemas-microsoft-com:vml" Requires="v">
                <p:oleObj spid="_x0000_s3097" name="Image" r:id="rId3" imgW="7415640" imgH="6298200" progId="Photoshop.Image.19">
                  <p:embed/>
                </p:oleObj>
              </mc:Choice>
              <mc:Fallback>
                <p:oleObj name="Image" r:id="rId3" imgW="7415640" imgH="6298200" progId="Photoshop.Image.19">
                  <p:embed/>
                  <p:pic>
                    <p:nvPicPr>
                      <p:cNvPr id="0" name=""/>
                      <p:cNvPicPr/>
                      <p:nvPr/>
                    </p:nvPicPr>
                    <p:blipFill>
                      <a:blip r:embed="rId4"/>
                      <a:stretch>
                        <a:fillRect/>
                      </a:stretch>
                    </p:blipFill>
                    <p:spPr>
                      <a:xfrm>
                        <a:off x="8445936" y="989147"/>
                        <a:ext cx="3576626" cy="3037568"/>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3765DB3E-437C-4F44-931A-42AEE3DC1E3B}"/>
              </a:ext>
            </a:extLst>
          </p:cNvPr>
          <p:cNvGraphicFramePr>
            <a:graphicFrameLocks noChangeAspect="1"/>
          </p:cNvGraphicFramePr>
          <p:nvPr>
            <p:extLst>
              <p:ext uri="{D42A27DB-BD31-4B8C-83A1-F6EECF244321}">
                <p14:modId xmlns:p14="http://schemas.microsoft.com/office/powerpoint/2010/main" val="1999906906"/>
              </p:ext>
            </p:extLst>
          </p:nvPr>
        </p:nvGraphicFramePr>
        <p:xfrm>
          <a:off x="4402990" y="989147"/>
          <a:ext cx="3682076" cy="3633307"/>
        </p:xfrm>
        <a:graphic>
          <a:graphicData uri="http://schemas.openxmlformats.org/presentationml/2006/ole">
            <mc:AlternateContent xmlns:mc="http://schemas.openxmlformats.org/markup-compatibility/2006">
              <mc:Choice xmlns:v="urn:schemas-microsoft-com:vml" Requires="v">
                <p:oleObj spid="_x0000_s3098" name="Image" r:id="rId5" imgW="7619040" imgH="7517160" progId="Photoshop.Image.19">
                  <p:embed/>
                </p:oleObj>
              </mc:Choice>
              <mc:Fallback>
                <p:oleObj name="Image" r:id="rId5" imgW="7619040" imgH="7517160" progId="Photoshop.Image.19">
                  <p:embed/>
                  <p:pic>
                    <p:nvPicPr>
                      <p:cNvPr id="0" name=""/>
                      <p:cNvPicPr/>
                      <p:nvPr/>
                    </p:nvPicPr>
                    <p:blipFill>
                      <a:blip r:embed="rId6"/>
                      <a:stretch>
                        <a:fillRect/>
                      </a:stretch>
                    </p:blipFill>
                    <p:spPr>
                      <a:xfrm>
                        <a:off x="4402990" y="989147"/>
                        <a:ext cx="3682076" cy="3633307"/>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5555C5F1-33BD-431C-BACB-EAD521DF5111}"/>
              </a:ext>
            </a:extLst>
          </p:cNvPr>
          <p:cNvSpPr txBox="1"/>
          <p:nvPr/>
        </p:nvSpPr>
        <p:spPr>
          <a:xfrm>
            <a:off x="4307161" y="538083"/>
            <a:ext cx="1534266" cy="369332"/>
          </a:xfrm>
          <a:prstGeom prst="rect">
            <a:avLst/>
          </a:prstGeom>
          <a:noFill/>
        </p:spPr>
        <p:txBody>
          <a:bodyPr wrap="none" rtlCol="0">
            <a:spAutoFit/>
          </a:bodyPr>
          <a:lstStyle/>
          <a:p>
            <a:r>
              <a:rPr lang="en-AU" dirty="0" err="1"/>
              <a:t>app.module.ts</a:t>
            </a:r>
            <a:endParaRPr lang="en-AU" dirty="0"/>
          </a:p>
        </p:txBody>
      </p:sp>
      <p:sp>
        <p:nvSpPr>
          <p:cNvPr id="9" name="TextBox 8">
            <a:extLst>
              <a:ext uri="{FF2B5EF4-FFF2-40B4-BE49-F238E27FC236}">
                <a16:creationId xmlns:a16="http://schemas.microsoft.com/office/drawing/2014/main" id="{1754ADE7-228C-410B-A268-E64C3EB16A96}"/>
              </a:ext>
            </a:extLst>
          </p:cNvPr>
          <p:cNvSpPr txBox="1"/>
          <p:nvPr/>
        </p:nvSpPr>
        <p:spPr>
          <a:xfrm>
            <a:off x="8445936" y="538083"/>
            <a:ext cx="1946495" cy="369332"/>
          </a:xfrm>
          <a:prstGeom prst="rect">
            <a:avLst/>
          </a:prstGeom>
          <a:noFill/>
        </p:spPr>
        <p:txBody>
          <a:bodyPr wrap="none" rtlCol="0">
            <a:spAutoFit/>
          </a:bodyPr>
          <a:lstStyle/>
          <a:p>
            <a:r>
              <a:rPr lang="en-AU" dirty="0" err="1"/>
              <a:t>chat.component.ts</a:t>
            </a:r>
            <a:endParaRPr lang="en-AU" dirty="0"/>
          </a:p>
        </p:txBody>
      </p:sp>
    </p:spTree>
    <p:extLst>
      <p:ext uri="{BB962C8B-B14F-4D97-AF65-F5344CB8AC3E}">
        <p14:creationId xmlns:p14="http://schemas.microsoft.com/office/powerpoint/2010/main" val="1967268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5B2070-7ACC-4837-83F3-34B9C88CF99F}"/>
              </a:ext>
            </a:extLst>
          </p:cNvPr>
          <p:cNvSpPr txBox="1"/>
          <p:nvPr/>
        </p:nvSpPr>
        <p:spPr>
          <a:xfrm>
            <a:off x="263098" y="259629"/>
            <a:ext cx="3860616" cy="5940088"/>
          </a:xfrm>
          <a:prstGeom prst="rect">
            <a:avLst/>
          </a:prstGeom>
          <a:noFill/>
        </p:spPr>
        <p:txBody>
          <a:bodyPr wrap="square" rtlCol="0">
            <a:spAutoFit/>
          </a:bodyPr>
          <a:lstStyle/>
          <a:p>
            <a:r>
              <a:rPr lang="en-AU" sz="2000" b="1" dirty="0"/>
              <a:t>Client Setup</a:t>
            </a:r>
          </a:p>
          <a:p>
            <a:endParaRPr lang="en-AU" dirty="0"/>
          </a:p>
          <a:p>
            <a:pPr marL="285750" indent="-285750">
              <a:buFont typeface="Arial" panose="020B0604020202020204" pitchFamily="34" charset="0"/>
              <a:buChar char="•"/>
            </a:pPr>
            <a:r>
              <a:rPr lang="en-AU" dirty="0"/>
              <a:t>Run your app: </a:t>
            </a:r>
            <a:r>
              <a:rPr lang="en-AU" b="1" dirty="0"/>
              <a:t>ng serve –open</a:t>
            </a:r>
          </a:p>
          <a:p>
            <a:r>
              <a:rPr lang="en-AU" b="1" dirty="0"/>
              <a:t>     </a:t>
            </a:r>
            <a:r>
              <a:rPr lang="en-AU" dirty="0"/>
              <a:t>(it will need some work yet)</a:t>
            </a:r>
          </a:p>
          <a:p>
            <a:pPr marL="285750" indent="-285750">
              <a:buFont typeface="Arial" panose="020B0604020202020204" pitchFamily="34" charset="0"/>
              <a:buChar char="•"/>
            </a:pPr>
            <a:r>
              <a:rPr lang="en-AU" dirty="0"/>
              <a:t>Edit the app.component.html file and remove all except for </a:t>
            </a:r>
          </a:p>
          <a:p>
            <a:pPr marL="285750" indent="-285750">
              <a:buFont typeface="Arial" panose="020B0604020202020204" pitchFamily="34" charset="0"/>
              <a:buChar char="•"/>
            </a:pPr>
            <a:r>
              <a:rPr lang="en-AU" dirty="0"/>
              <a:t> &lt;h1&gt; Welcome to {{title}}&lt;/h1&gt; </a:t>
            </a:r>
          </a:p>
          <a:p>
            <a:pPr marL="285750" indent="-285750">
              <a:buFont typeface="Arial" panose="020B0604020202020204" pitchFamily="34" charset="0"/>
              <a:buChar char="•"/>
            </a:pPr>
            <a:r>
              <a:rPr lang="en-AU" dirty="0"/>
              <a:t>&lt;router-outlet&gt;&lt;/router-outlet&gt;</a:t>
            </a:r>
          </a:p>
          <a:p>
            <a:endParaRPr lang="en-AU" dirty="0"/>
          </a:p>
          <a:p>
            <a:r>
              <a:rPr lang="en-AU" dirty="0"/>
              <a:t>We will display the chat session as a series of bullet points on the page.</a:t>
            </a:r>
          </a:p>
          <a:p>
            <a:r>
              <a:rPr lang="en-AU" dirty="0"/>
              <a:t>Edit the chat.component.html page to add in this ability</a:t>
            </a:r>
          </a:p>
          <a:p>
            <a:endParaRPr lang="en-AU" dirty="0"/>
          </a:p>
          <a:p>
            <a:r>
              <a:rPr lang="en-AU" dirty="0"/>
              <a:t>Define a property of the chat component called messages that is an array of strings This property will hold all of the chat messages as they come in and be displayed on the page in the </a:t>
            </a:r>
            <a:r>
              <a:rPr lang="en-AU" dirty="0" err="1"/>
              <a:t>unorderd</a:t>
            </a:r>
            <a:r>
              <a:rPr lang="en-AU" dirty="0"/>
              <a:t> list.</a:t>
            </a:r>
          </a:p>
          <a:p>
            <a:endParaRPr lang="en-AU" dirty="0"/>
          </a:p>
        </p:txBody>
      </p:sp>
      <p:sp>
        <p:nvSpPr>
          <p:cNvPr id="7" name="TextBox 6">
            <a:extLst>
              <a:ext uri="{FF2B5EF4-FFF2-40B4-BE49-F238E27FC236}">
                <a16:creationId xmlns:a16="http://schemas.microsoft.com/office/drawing/2014/main" id="{5555C5F1-33BD-431C-BACB-EAD521DF5111}"/>
              </a:ext>
            </a:extLst>
          </p:cNvPr>
          <p:cNvSpPr txBox="1"/>
          <p:nvPr/>
        </p:nvSpPr>
        <p:spPr>
          <a:xfrm>
            <a:off x="4307161" y="538083"/>
            <a:ext cx="2218621" cy="369332"/>
          </a:xfrm>
          <a:prstGeom prst="rect">
            <a:avLst/>
          </a:prstGeom>
          <a:noFill/>
        </p:spPr>
        <p:txBody>
          <a:bodyPr wrap="none" rtlCol="0">
            <a:spAutoFit/>
          </a:bodyPr>
          <a:lstStyle/>
          <a:p>
            <a:r>
              <a:rPr lang="en-AU" dirty="0"/>
              <a:t>chat.component.html</a:t>
            </a:r>
          </a:p>
        </p:txBody>
      </p:sp>
      <p:sp>
        <p:nvSpPr>
          <p:cNvPr id="9" name="TextBox 8">
            <a:extLst>
              <a:ext uri="{FF2B5EF4-FFF2-40B4-BE49-F238E27FC236}">
                <a16:creationId xmlns:a16="http://schemas.microsoft.com/office/drawing/2014/main" id="{1754ADE7-228C-410B-A268-E64C3EB16A96}"/>
              </a:ext>
            </a:extLst>
          </p:cNvPr>
          <p:cNvSpPr txBox="1"/>
          <p:nvPr/>
        </p:nvSpPr>
        <p:spPr>
          <a:xfrm>
            <a:off x="4307161" y="3466037"/>
            <a:ext cx="1946495" cy="369332"/>
          </a:xfrm>
          <a:prstGeom prst="rect">
            <a:avLst/>
          </a:prstGeom>
          <a:noFill/>
        </p:spPr>
        <p:txBody>
          <a:bodyPr wrap="none" rtlCol="0">
            <a:spAutoFit/>
          </a:bodyPr>
          <a:lstStyle/>
          <a:p>
            <a:r>
              <a:rPr lang="en-AU" dirty="0" err="1"/>
              <a:t>chat.component.ts</a:t>
            </a:r>
            <a:endParaRPr lang="en-AU" dirty="0"/>
          </a:p>
        </p:txBody>
      </p:sp>
      <p:graphicFrame>
        <p:nvGraphicFramePr>
          <p:cNvPr id="2" name="Object 1">
            <a:extLst>
              <a:ext uri="{FF2B5EF4-FFF2-40B4-BE49-F238E27FC236}">
                <a16:creationId xmlns:a16="http://schemas.microsoft.com/office/drawing/2014/main" id="{E3C081CA-4231-45DF-B1B3-5986FAF18785}"/>
              </a:ext>
            </a:extLst>
          </p:cNvPr>
          <p:cNvGraphicFramePr>
            <a:graphicFrameLocks noChangeAspect="1"/>
          </p:cNvGraphicFramePr>
          <p:nvPr>
            <p:extLst>
              <p:ext uri="{D42A27DB-BD31-4B8C-83A1-F6EECF244321}">
                <p14:modId xmlns:p14="http://schemas.microsoft.com/office/powerpoint/2010/main" val="4155483922"/>
              </p:ext>
            </p:extLst>
          </p:nvPr>
        </p:nvGraphicFramePr>
        <p:xfrm>
          <a:off x="4342291" y="907415"/>
          <a:ext cx="7586611" cy="2373956"/>
        </p:xfrm>
        <a:graphic>
          <a:graphicData uri="http://schemas.openxmlformats.org/presentationml/2006/ole">
            <mc:AlternateContent xmlns:mc="http://schemas.openxmlformats.org/markup-compatibility/2006">
              <mc:Choice xmlns:v="urn:schemas-microsoft-com:vml" Requires="v">
                <p:oleObj spid="_x0000_s4123" name="Image" r:id="rId3" imgW="15238080" imgH="4774320" progId="Photoshop.Image.19">
                  <p:embed/>
                </p:oleObj>
              </mc:Choice>
              <mc:Fallback>
                <p:oleObj name="Image" r:id="rId3" imgW="15238080" imgH="4774320" progId="Photoshop.Image.19">
                  <p:embed/>
                  <p:pic>
                    <p:nvPicPr>
                      <p:cNvPr id="0" name=""/>
                      <p:cNvPicPr/>
                      <p:nvPr/>
                    </p:nvPicPr>
                    <p:blipFill>
                      <a:blip r:embed="rId4"/>
                      <a:stretch>
                        <a:fillRect/>
                      </a:stretch>
                    </p:blipFill>
                    <p:spPr>
                      <a:xfrm>
                        <a:off x="4342291" y="907415"/>
                        <a:ext cx="7586611" cy="2373956"/>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6DDCE897-92E2-418A-96F5-7CB8651CAAF1}"/>
              </a:ext>
            </a:extLst>
          </p:cNvPr>
          <p:cNvGraphicFramePr>
            <a:graphicFrameLocks noChangeAspect="1"/>
          </p:cNvGraphicFramePr>
          <p:nvPr>
            <p:extLst>
              <p:ext uri="{D42A27DB-BD31-4B8C-83A1-F6EECF244321}">
                <p14:modId xmlns:p14="http://schemas.microsoft.com/office/powerpoint/2010/main" val="3775377041"/>
              </p:ext>
            </p:extLst>
          </p:nvPr>
        </p:nvGraphicFramePr>
        <p:xfrm>
          <a:off x="6393482" y="3576630"/>
          <a:ext cx="3484228" cy="3000202"/>
        </p:xfrm>
        <a:graphic>
          <a:graphicData uri="http://schemas.openxmlformats.org/presentationml/2006/ole">
            <mc:AlternateContent xmlns:mc="http://schemas.openxmlformats.org/markup-compatibility/2006">
              <mc:Choice xmlns:v="urn:schemas-microsoft-com:vml" Requires="v">
                <p:oleObj spid="_x0000_s4124" name="Image" r:id="rId5" imgW="7314120" imgH="6298200" progId="Photoshop.Image.19">
                  <p:embed/>
                </p:oleObj>
              </mc:Choice>
              <mc:Fallback>
                <p:oleObj name="Image" r:id="rId5" imgW="7314120" imgH="6298200" progId="Photoshop.Image.19">
                  <p:embed/>
                  <p:pic>
                    <p:nvPicPr>
                      <p:cNvPr id="0" name=""/>
                      <p:cNvPicPr/>
                      <p:nvPr/>
                    </p:nvPicPr>
                    <p:blipFill>
                      <a:blip r:embed="rId6"/>
                      <a:stretch>
                        <a:fillRect/>
                      </a:stretch>
                    </p:blipFill>
                    <p:spPr>
                      <a:xfrm>
                        <a:off x="6393482" y="3576630"/>
                        <a:ext cx="3484228" cy="3000202"/>
                      </a:xfrm>
                      <a:prstGeom prst="rect">
                        <a:avLst/>
                      </a:prstGeom>
                    </p:spPr>
                  </p:pic>
                </p:oleObj>
              </mc:Fallback>
            </mc:AlternateContent>
          </a:graphicData>
        </a:graphic>
      </p:graphicFrame>
    </p:spTree>
    <p:extLst>
      <p:ext uri="{BB962C8B-B14F-4D97-AF65-F5344CB8AC3E}">
        <p14:creationId xmlns:p14="http://schemas.microsoft.com/office/powerpoint/2010/main" val="669118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5B2070-7ACC-4837-83F3-34B9C88CF99F}"/>
              </a:ext>
            </a:extLst>
          </p:cNvPr>
          <p:cNvSpPr txBox="1"/>
          <p:nvPr/>
        </p:nvSpPr>
        <p:spPr>
          <a:xfrm>
            <a:off x="263097" y="259629"/>
            <a:ext cx="4312005" cy="5940088"/>
          </a:xfrm>
          <a:prstGeom prst="rect">
            <a:avLst/>
          </a:prstGeom>
          <a:noFill/>
        </p:spPr>
        <p:txBody>
          <a:bodyPr wrap="square" rtlCol="0">
            <a:spAutoFit/>
          </a:bodyPr>
          <a:lstStyle/>
          <a:p>
            <a:r>
              <a:rPr lang="en-AU" sz="2000" b="1" dirty="0"/>
              <a:t>Client Setup</a:t>
            </a:r>
          </a:p>
          <a:p>
            <a:endParaRPr lang="en-AU" dirty="0"/>
          </a:p>
          <a:p>
            <a:pPr marL="285750" indent="-285750">
              <a:buFont typeface="Arial" panose="020B0604020202020204" pitchFamily="34" charset="0"/>
              <a:buChar char="•"/>
            </a:pPr>
            <a:r>
              <a:rPr lang="en-AU" dirty="0"/>
              <a:t>We now have all of the visual components in place. Now we need to add the sockets code to make it all work.</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We are going to split our code for the sockets into a service rather than do it all in the component. We may want to use the socket features on other components and we do not want to duplicate code.</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In the </a:t>
            </a:r>
            <a:r>
              <a:rPr lang="en-AU" dirty="0" err="1"/>
              <a:t>socket.service.ts</a:t>
            </a:r>
            <a:r>
              <a:rPr lang="en-AU" dirty="0"/>
              <a:t> file:</a:t>
            </a:r>
          </a:p>
          <a:p>
            <a:pPr marL="285750" indent="-285750">
              <a:buFont typeface="Arial" panose="020B0604020202020204" pitchFamily="34" charset="0"/>
              <a:buChar char="•"/>
            </a:pPr>
            <a:r>
              <a:rPr lang="en-AU" dirty="0"/>
              <a:t>Import Observable module from </a:t>
            </a:r>
            <a:r>
              <a:rPr lang="en-AU" dirty="0" err="1"/>
              <a:t>rxjs</a:t>
            </a:r>
            <a:endParaRPr lang="en-AU" dirty="0"/>
          </a:p>
          <a:p>
            <a:pPr marL="285750" indent="-285750">
              <a:buFont typeface="Arial" panose="020B0604020202020204" pitchFamily="34" charset="0"/>
              <a:buChar char="•"/>
            </a:pPr>
            <a:r>
              <a:rPr lang="en-AU" dirty="0"/>
              <a:t>Import </a:t>
            </a:r>
            <a:r>
              <a:rPr lang="en-AU" dirty="0" err="1"/>
              <a:t>io</a:t>
            </a:r>
            <a:r>
              <a:rPr lang="en-AU" dirty="0"/>
              <a:t> module from socket.io-client</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Our service will require three methods</a:t>
            </a:r>
          </a:p>
          <a:p>
            <a:pPr marL="800100" lvl="1" indent="-342900">
              <a:buFont typeface="+mj-lt"/>
              <a:buAutoNum type="arabicPeriod"/>
            </a:pPr>
            <a:r>
              <a:rPr lang="en-AU" dirty="0"/>
              <a:t>Initialise a socket</a:t>
            </a:r>
          </a:p>
          <a:p>
            <a:pPr marL="800100" lvl="1" indent="-342900">
              <a:buFont typeface="+mj-lt"/>
              <a:buAutoNum type="arabicPeriod"/>
            </a:pPr>
            <a:r>
              <a:rPr lang="en-AU" dirty="0"/>
              <a:t>Send a message</a:t>
            </a:r>
          </a:p>
          <a:p>
            <a:pPr marL="800100" lvl="1" indent="-342900">
              <a:buFont typeface="+mj-lt"/>
              <a:buAutoNum type="arabicPeriod"/>
            </a:pPr>
            <a:r>
              <a:rPr lang="en-AU" dirty="0"/>
              <a:t>Receive messages</a:t>
            </a:r>
          </a:p>
          <a:p>
            <a:endParaRPr lang="en-AU" dirty="0"/>
          </a:p>
        </p:txBody>
      </p:sp>
      <p:sp>
        <p:nvSpPr>
          <p:cNvPr id="7" name="TextBox 6">
            <a:extLst>
              <a:ext uri="{FF2B5EF4-FFF2-40B4-BE49-F238E27FC236}">
                <a16:creationId xmlns:a16="http://schemas.microsoft.com/office/drawing/2014/main" id="{5555C5F1-33BD-431C-BACB-EAD521DF5111}"/>
              </a:ext>
            </a:extLst>
          </p:cNvPr>
          <p:cNvSpPr txBox="1"/>
          <p:nvPr/>
        </p:nvSpPr>
        <p:spPr>
          <a:xfrm>
            <a:off x="4575103" y="623890"/>
            <a:ext cx="1716880" cy="369332"/>
          </a:xfrm>
          <a:prstGeom prst="rect">
            <a:avLst/>
          </a:prstGeom>
          <a:noFill/>
        </p:spPr>
        <p:txBody>
          <a:bodyPr wrap="none" rtlCol="0">
            <a:spAutoFit/>
          </a:bodyPr>
          <a:lstStyle/>
          <a:p>
            <a:r>
              <a:rPr lang="en-AU" dirty="0" err="1"/>
              <a:t>socket.service.ts</a:t>
            </a:r>
            <a:endParaRPr lang="en-AU" dirty="0"/>
          </a:p>
        </p:txBody>
      </p:sp>
      <p:pic>
        <p:nvPicPr>
          <p:cNvPr id="2" name="Picture 2" descr="A screenshot of a cell phone&#10;&#10;Description generated with very high confidence">
            <a:extLst>
              <a:ext uri="{FF2B5EF4-FFF2-40B4-BE49-F238E27FC236}">
                <a16:creationId xmlns:a16="http://schemas.microsoft.com/office/drawing/2014/main" id="{85F50C80-1555-4DA7-8442-3AA6B78E8A7D}"/>
              </a:ext>
            </a:extLst>
          </p:cNvPr>
          <p:cNvPicPr>
            <a:picLocks noChangeAspect="1"/>
          </p:cNvPicPr>
          <p:nvPr/>
        </p:nvPicPr>
        <p:blipFill>
          <a:blip r:embed="rId2"/>
          <a:stretch>
            <a:fillRect/>
          </a:stretch>
        </p:blipFill>
        <p:spPr>
          <a:xfrm>
            <a:off x="4707082" y="997451"/>
            <a:ext cx="6795654" cy="5538506"/>
          </a:xfrm>
          <a:prstGeom prst="rect">
            <a:avLst/>
          </a:prstGeom>
        </p:spPr>
      </p:pic>
    </p:spTree>
    <p:extLst>
      <p:ext uri="{BB962C8B-B14F-4D97-AF65-F5344CB8AC3E}">
        <p14:creationId xmlns:p14="http://schemas.microsoft.com/office/powerpoint/2010/main" val="4132389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5B2070-7ACC-4837-83F3-34B9C88CF99F}"/>
              </a:ext>
            </a:extLst>
          </p:cNvPr>
          <p:cNvSpPr txBox="1"/>
          <p:nvPr/>
        </p:nvSpPr>
        <p:spPr>
          <a:xfrm>
            <a:off x="263097" y="259629"/>
            <a:ext cx="4312005" cy="4278094"/>
          </a:xfrm>
          <a:prstGeom prst="rect">
            <a:avLst/>
          </a:prstGeom>
          <a:noFill/>
        </p:spPr>
        <p:txBody>
          <a:bodyPr wrap="square" rtlCol="0">
            <a:spAutoFit/>
          </a:bodyPr>
          <a:lstStyle/>
          <a:p>
            <a:r>
              <a:rPr lang="en-AU" sz="2000" b="1" dirty="0"/>
              <a:t>Client Setup</a:t>
            </a:r>
          </a:p>
          <a:p>
            <a:endParaRPr lang="en-AU" dirty="0"/>
          </a:p>
          <a:p>
            <a:pPr marL="285750" indent="-285750">
              <a:buFont typeface="Arial" panose="020B0604020202020204" pitchFamily="34" charset="0"/>
              <a:buChar char="•"/>
            </a:pPr>
            <a:r>
              <a:rPr lang="en-AU" dirty="0"/>
              <a:t>Lastly we need to  initialise a socket and send and receive messages in our chat component</a:t>
            </a:r>
          </a:p>
          <a:p>
            <a:endParaRPr lang="en-AU" dirty="0"/>
          </a:p>
          <a:p>
            <a:r>
              <a:rPr lang="en-AU" dirty="0"/>
              <a:t>Import the socket service into our component and inject it via the constructor so we can use it within the class.</a:t>
            </a:r>
          </a:p>
          <a:p>
            <a:endParaRPr lang="en-AU" dirty="0"/>
          </a:p>
          <a:p>
            <a:r>
              <a:rPr lang="en-AU" dirty="0"/>
              <a:t>Call the socket service </a:t>
            </a:r>
            <a:r>
              <a:rPr lang="en-AU" dirty="0" err="1"/>
              <a:t>initSocket</a:t>
            </a:r>
            <a:r>
              <a:rPr lang="en-AU" dirty="0"/>
              <a:t> method once the component has loaded and subscribe to a stream of messages that might come from the server.</a:t>
            </a:r>
          </a:p>
          <a:p>
            <a:r>
              <a:rPr lang="en-AU" dirty="0"/>
              <a:t>  </a:t>
            </a:r>
          </a:p>
        </p:txBody>
      </p:sp>
      <p:sp>
        <p:nvSpPr>
          <p:cNvPr id="7" name="TextBox 6">
            <a:extLst>
              <a:ext uri="{FF2B5EF4-FFF2-40B4-BE49-F238E27FC236}">
                <a16:creationId xmlns:a16="http://schemas.microsoft.com/office/drawing/2014/main" id="{5555C5F1-33BD-431C-BACB-EAD521DF5111}"/>
              </a:ext>
            </a:extLst>
          </p:cNvPr>
          <p:cNvSpPr txBox="1"/>
          <p:nvPr/>
        </p:nvSpPr>
        <p:spPr>
          <a:xfrm>
            <a:off x="4818383" y="623890"/>
            <a:ext cx="1946495" cy="369332"/>
          </a:xfrm>
          <a:prstGeom prst="rect">
            <a:avLst/>
          </a:prstGeom>
          <a:noFill/>
        </p:spPr>
        <p:txBody>
          <a:bodyPr wrap="none" rtlCol="0">
            <a:spAutoFit/>
          </a:bodyPr>
          <a:lstStyle/>
          <a:p>
            <a:r>
              <a:rPr lang="en-AU" dirty="0" err="1"/>
              <a:t>chat.component.ts</a:t>
            </a:r>
            <a:endParaRPr lang="en-AU" dirty="0"/>
          </a:p>
        </p:txBody>
      </p:sp>
      <p:graphicFrame>
        <p:nvGraphicFramePr>
          <p:cNvPr id="2" name="Object 1">
            <a:extLst>
              <a:ext uri="{FF2B5EF4-FFF2-40B4-BE49-F238E27FC236}">
                <a16:creationId xmlns:a16="http://schemas.microsoft.com/office/drawing/2014/main" id="{077AD6B0-A424-4946-A7A6-B9A8895DD789}"/>
              </a:ext>
            </a:extLst>
          </p:cNvPr>
          <p:cNvGraphicFramePr>
            <a:graphicFrameLocks noChangeAspect="1"/>
          </p:cNvGraphicFramePr>
          <p:nvPr>
            <p:extLst>
              <p:ext uri="{D42A27DB-BD31-4B8C-83A1-F6EECF244321}">
                <p14:modId xmlns:p14="http://schemas.microsoft.com/office/powerpoint/2010/main" val="2686241346"/>
              </p:ext>
            </p:extLst>
          </p:nvPr>
        </p:nvGraphicFramePr>
        <p:xfrm>
          <a:off x="4880674" y="993222"/>
          <a:ext cx="4397549" cy="5799395"/>
        </p:xfrm>
        <a:graphic>
          <a:graphicData uri="http://schemas.openxmlformats.org/presentationml/2006/ole">
            <mc:AlternateContent xmlns:mc="http://schemas.openxmlformats.org/markup-compatibility/2006">
              <mc:Choice xmlns:v="urn:schemas-microsoft-com:vml" Requires="v">
                <p:oleObj spid="_x0000_s6155" name="Image" r:id="rId3" imgW="8634600" imgH="11377440" progId="Photoshop.Image.19">
                  <p:embed/>
                </p:oleObj>
              </mc:Choice>
              <mc:Fallback>
                <p:oleObj name="Image" r:id="rId3" imgW="8634600" imgH="11377440" progId="Photoshop.Image.19">
                  <p:embed/>
                  <p:pic>
                    <p:nvPicPr>
                      <p:cNvPr id="0" name=""/>
                      <p:cNvPicPr/>
                      <p:nvPr/>
                    </p:nvPicPr>
                    <p:blipFill>
                      <a:blip r:embed="rId4"/>
                      <a:stretch>
                        <a:fillRect/>
                      </a:stretch>
                    </p:blipFill>
                    <p:spPr>
                      <a:xfrm>
                        <a:off x="4880674" y="993222"/>
                        <a:ext cx="4397549" cy="5799395"/>
                      </a:xfrm>
                      <a:prstGeom prst="rect">
                        <a:avLst/>
                      </a:prstGeom>
                    </p:spPr>
                  </p:pic>
                </p:oleObj>
              </mc:Fallback>
            </mc:AlternateContent>
          </a:graphicData>
        </a:graphic>
      </p:graphicFrame>
    </p:spTree>
    <p:extLst>
      <p:ext uri="{BB962C8B-B14F-4D97-AF65-F5344CB8AC3E}">
        <p14:creationId xmlns:p14="http://schemas.microsoft.com/office/powerpoint/2010/main" val="1690874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502</TotalTime>
  <Words>873</Words>
  <Application>Microsoft Office PowerPoint</Application>
  <PresentationFormat>Widescreen</PresentationFormat>
  <Paragraphs>118</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Allan Browning</dc:creator>
  <cp:lastModifiedBy>Allan Browning</cp:lastModifiedBy>
  <cp:revision>25</cp:revision>
  <dcterms:created xsi:type="dcterms:W3CDTF">2019-07-10T06:33:10Z</dcterms:created>
  <dcterms:modified xsi:type="dcterms:W3CDTF">2019-07-11T00:50:31Z</dcterms:modified>
</cp:coreProperties>
</file>