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4"/>
  </p:sldMasterIdLst>
  <p:notesMasterIdLst>
    <p:notesMasterId r:id="rId9"/>
  </p:notesMasterIdLst>
  <p:sldIdLst>
    <p:sldId id="256" r:id="rId5"/>
    <p:sldId id="279" r:id="rId6"/>
    <p:sldId id="280" r:id="rId7"/>
    <p:sldId id="281" r:id="rId8"/>
  </p:sldIdLst>
  <p:sldSz cx="9144000" cy="5143500" type="screen16x9"/>
  <p:notesSz cx="6858000" cy="9144000"/>
  <p:embeddedFontLst>
    <p:embeddedFont>
      <p:font typeface="Roboto" panose="020000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473" autoAdjust="0"/>
  </p:normalViewPr>
  <p:slideViewPr>
    <p:cSldViewPr snapToGrid="0" snapToObjects="1">
      <p:cViewPr varScale="1">
        <p:scale>
          <a:sx n="80" d="100"/>
          <a:sy n="80" d="100"/>
        </p:scale>
        <p:origin x="23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4.fntdata"/><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2.fntdata"/><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cket.io/docs/rooms-and-namespaces/#Default-ro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14300" indent="0">
              <a:lnSpc>
                <a:spcPct val="114999"/>
              </a:lnSpc>
              <a:buNone/>
            </a:pPr>
            <a:r>
              <a:rPr lang="en-GB" dirty="0"/>
              <a:t>Socket.IO allows you to “namespace” your sockets, which essentially means assigning different </a:t>
            </a:r>
            <a:r>
              <a:rPr lang="en-GB" i="1" dirty="0"/>
              <a:t>endpoints</a:t>
            </a:r>
            <a:r>
              <a:rPr lang="en-GB" dirty="0"/>
              <a:t> or </a:t>
            </a:r>
            <a:r>
              <a:rPr lang="en-GB" i="1" dirty="0"/>
              <a:t>paths</a:t>
            </a:r>
            <a:r>
              <a:rPr lang="en-GB" dirty="0"/>
              <a:t>.” </a:t>
            </a:r>
            <a:r>
              <a:rPr lang="en-AU" sz="400" dirty="0">
                <a:hlinkClick r:id="rId3"/>
              </a:rPr>
              <a:t>https://socket.io/docs/rooms-and-namespaces/#Default-room</a:t>
            </a:r>
            <a:endParaRPr lang="en-AU" sz="400" dirty="0"/>
          </a:p>
          <a:p>
            <a:pPr marL="114300" indent="0">
              <a:lnSpc>
                <a:spcPct val="114999"/>
              </a:lnSpc>
              <a:buNone/>
            </a:pPr>
            <a:endParaRPr lang="en-AU" sz="400" dirty="0"/>
          </a:p>
          <a:p>
            <a:pPr marL="114300" indent="0">
              <a:lnSpc>
                <a:spcPct val="114999"/>
              </a:lnSpc>
              <a:buNone/>
            </a:pPr>
            <a:r>
              <a:rPr lang="en-AU" sz="400" dirty="0"/>
              <a:t>The events of each namespace can be customised for its intended purpose.</a:t>
            </a:r>
          </a:p>
          <a:p>
            <a:pPr marL="114300" indent="0">
              <a:lnSpc>
                <a:spcPct val="114999"/>
              </a:lnSpc>
              <a:buNone/>
            </a:pPr>
            <a:endParaRPr lang="en-AU" sz="400" dirty="0"/>
          </a:p>
          <a:p>
            <a:pPr marL="114300" indent="0">
              <a:lnSpc>
                <a:spcPct val="114999"/>
              </a:lnSpc>
              <a:buNone/>
            </a:pPr>
            <a:r>
              <a:rPr lang="en-AU" dirty="0"/>
              <a:t>The default namespace is “/” and is the one the server listens to by default.</a:t>
            </a:r>
          </a:p>
          <a:p>
            <a:pPr marL="114300" indent="0">
              <a:lnSpc>
                <a:spcPct val="114999"/>
              </a:lnSpc>
              <a:buNone/>
            </a:pPr>
            <a:endParaRPr lang="en-AU" dirty="0"/>
          </a:p>
          <a:p>
            <a:pPr marL="114300" indent="0">
              <a:lnSpc>
                <a:spcPct val="114999"/>
              </a:lnSpc>
              <a:buNone/>
            </a:pPr>
            <a:r>
              <a:rPr lang="en-AU" dirty="0"/>
              <a:t>Each namespace emits a connection event so that multiple </a:t>
            </a:r>
            <a:r>
              <a:rPr lang="en-AU" dirty="0" err="1"/>
              <a:t>nampespaces</a:t>
            </a:r>
            <a:r>
              <a:rPr lang="en-AU" dirty="0"/>
              <a:t> can be used at once</a:t>
            </a:r>
          </a:p>
          <a:p>
            <a:pPr marL="114300" indent="0">
              <a:lnSpc>
                <a:spcPct val="114999"/>
              </a:lnSpc>
              <a:buNone/>
            </a:pPr>
            <a:endParaRPr lang="en-AU" dirty="0"/>
          </a:p>
          <a:p>
            <a:pPr marL="114300" indent="0">
              <a:lnSpc>
                <a:spcPct val="114999"/>
              </a:lnSpc>
              <a:buNone/>
            </a:pPr>
            <a:r>
              <a:rPr lang="en-AU" dirty="0"/>
              <a:t>A new namespace is created by using the “of” method of </a:t>
            </a:r>
            <a:r>
              <a:rPr lang="en-AU" dirty="0" err="1"/>
              <a:t>io</a:t>
            </a:r>
            <a:r>
              <a:rPr lang="en-AU" dirty="0"/>
              <a:t> object.</a:t>
            </a:r>
          </a:p>
          <a:p>
            <a:endParaRPr lang="en-AU" dirty="0"/>
          </a:p>
        </p:txBody>
      </p:sp>
    </p:spTree>
    <p:extLst>
      <p:ext uri="{BB962C8B-B14F-4D97-AF65-F5344CB8AC3E}">
        <p14:creationId xmlns:p14="http://schemas.microsoft.com/office/powerpoint/2010/main" val="704715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14300" indent="0">
              <a:buNone/>
            </a:pPr>
            <a:r>
              <a:rPr lang="en-AU" dirty="0"/>
              <a:t>Within each namespace, including the default namespace, you can also define arbitrary channels that the socket can join and leave. These are called ROOMS.</a:t>
            </a:r>
          </a:p>
          <a:p>
            <a:pPr marL="114300" indent="0">
              <a:buNone/>
            </a:pPr>
            <a:endParaRPr lang="en-AU" dirty="0"/>
          </a:p>
          <a:p>
            <a:pPr marL="114300" indent="0">
              <a:buNone/>
            </a:pPr>
            <a:r>
              <a:rPr lang="en-AU" dirty="0"/>
              <a:t>Each connected socket is identified by a random, unique identifier “socket.id”. This id is unique for each client connecting to the server.</a:t>
            </a:r>
          </a:p>
          <a:p>
            <a:pPr marL="114300" indent="0">
              <a:buNone/>
            </a:pPr>
            <a:endParaRPr lang="en-AU" dirty="0"/>
          </a:p>
          <a:p>
            <a:pPr marL="114300" indent="0">
              <a:buNone/>
            </a:pPr>
            <a:r>
              <a:rPr lang="en-AU" dirty="0"/>
              <a:t>Joining and leaving a channel/room is done on the server side. A client can request to join a channel but the management of who is in a channel is done on the server side. Further messages passed to and from the server must first check what room they are in and then emit to only that room.</a:t>
            </a:r>
          </a:p>
          <a:p>
            <a:endParaRPr lang="en-AU" dirty="0"/>
          </a:p>
        </p:txBody>
      </p:sp>
    </p:spTree>
    <p:extLst>
      <p:ext uri="{BB962C8B-B14F-4D97-AF65-F5344CB8AC3E}">
        <p14:creationId xmlns:p14="http://schemas.microsoft.com/office/powerpoint/2010/main" val="1968716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In this sample workflow of using a room we  First create a socket connection.</a:t>
            </a:r>
          </a:p>
          <a:p>
            <a:endParaRPr lang="en-AU" dirty="0"/>
          </a:p>
          <a:p>
            <a:r>
              <a:rPr lang="en-AU" dirty="0"/>
              <a:t>The client application then tells server you would like to join a room by sending/emitting an “event” for the server to respond to. The name of this event is up to you. In this case we might call it “join”</a:t>
            </a:r>
          </a:p>
          <a:p>
            <a:r>
              <a:rPr lang="en-AU" dirty="0"/>
              <a:t>The server side can respond to this event by joining an appropriate room using the </a:t>
            </a:r>
            <a:r>
              <a:rPr lang="en-AU" dirty="0" err="1"/>
              <a:t>socket.join</a:t>
            </a:r>
            <a:r>
              <a:rPr lang="en-AU" dirty="0"/>
              <a:t>() method and then recording that this socket id has joined the room.  </a:t>
            </a:r>
          </a:p>
          <a:p>
            <a:r>
              <a:rPr lang="en-AU" dirty="0"/>
              <a:t>Messages can then be sent from the client to the server where it can be re emitted to each connected client in that room. Using the io.to (send to all clients in the room except the sender) or io.in (send to all clients in the room including the sender) methods </a:t>
            </a:r>
          </a:p>
          <a:p>
            <a:r>
              <a:rPr lang="en-AU" dirty="0"/>
              <a:t>The client can then process an incoming message to display it.</a:t>
            </a:r>
          </a:p>
        </p:txBody>
      </p:sp>
    </p:spTree>
    <p:extLst>
      <p:ext uri="{BB962C8B-B14F-4D97-AF65-F5344CB8AC3E}">
        <p14:creationId xmlns:p14="http://schemas.microsoft.com/office/powerpoint/2010/main" val="1501558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hallow Title"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434343"/>
              </a:buClr>
              <a:buSzPts val="1800"/>
              <a:buChar char="●"/>
              <a:defRPr>
                <a:solidFill>
                  <a:srgbClr val="434343"/>
                </a:solidFill>
              </a:defRPr>
            </a:lvl1pPr>
            <a:lvl2pPr marL="914400" lvl="1" indent="-317500" rtl="0">
              <a:spcBef>
                <a:spcPts val="1600"/>
              </a:spcBef>
              <a:spcAft>
                <a:spcPts val="0"/>
              </a:spcAft>
              <a:buClr>
                <a:srgbClr val="434343"/>
              </a:buClr>
              <a:buSzPts val="1400"/>
              <a:buChar char="○"/>
              <a:defRPr>
                <a:solidFill>
                  <a:srgbClr val="434343"/>
                </a:solidFill>
              </a:defRPr>
            </a:lvl2pPr>
            <a:lvl3pPr marL="1371600" lvl="2" indent="-317500" rtl="0">
              <a:spcBef>
                <a:spcPts val="1600"/>
              </a:spcBef>
              <a:spcAft>
                <a:spcPts val="0"/>
              </a:spcAft>
              <a:buClr>
                <a:srgbClr val="434343"/>
              </a:buClr>
              <a:buSzPts val="1400"/>
              <a:buChar char="■"/>
              <a:defRPr>
                <a:solidFill>
                  <a:srgbClr val="434343"/>
                </a:solidFill>
              </a:defRPr>
            </a:lvl3pPr>
            <a:lvl4pPr marL="1828800" lvl="3" indent="-317500" rtl="0">
              <a:spcBef>
                <a:spcPts val="1600"/>
              </a:spcBef>
              <a:spcAft>
                <a:spcPts val="0"/>
              </a:spcAft>
              <a:buClr>
                <a:srgbClr val="434343"/>
              </a:buClr>
              <a:buSzPts val="1400"/>
              <a:buChar char="●"/>
              <a:defRPr>
                <a:solidFill>
                  <a:srgbClr val="434343"/>
                </a:solidFill>
              </a:defRPr>
            </a:lvl4pPr>
            <a:lvl5pPr marL="2286000" lvl="4" indent="-317500" rtl="0">
              <a:spcBef>
                <a:spcPts val="1600"/>
              </a:spcBef>
              <a:spcAft>
                <a:spcPts val="0"/>
              </a:spcAft>
              <a:buClr>
                <a:srgbClr val="434343"/>
              </a:buClr>
              <a:buSzPts val="1400"/>
              <a:buChar char="○"/>
              <a:defRPr>
                <a:solidFill>
                  <a:srgbClr val="434343"/>
                </a:solidFill>
              </a:defRPr>
            </a:lvl5pPr>
            <a:lvl6pPr marL="2743200" lvl="5" indent="-317500" rtl="0">
              <a:spcBef>
                <a:spcPts val="1600"/>
              </a:spcBef>
              <a:spcAft>
                <a:spcPts val="0"/>
              </a:spcAft>
              <a:buClr>
                <a:srgbClr val="434343"/>
              </a:buClr>
              <a:buSzPts val="1400"/>
              <a:buChar char="■"/>
              <a:defRPr>
                <a:solidFill>
                  <a:srgbClr val="434343"/>
                </a:solidFill>
              </a:defRPr>
            </a:lvl6pPr>
            <a:lvl7pPr marL="3200400" lvl="6" indent="-317500" rtl="0">
              <a:spcBef>
                <a:spcPts val="1600"/>
              </a:spcBef>
              <a:spcAft>
                <a:spcPts val="0"/>
              </a:spcAft>
              <a:buClr>
                <a:srgbClr val="434343"/>
              </a:buClr>
              <a:buSzPts val="1400"/>
              <a:buChar char="●"/>
              <a:defRPr>
                <a:solidFill>
                  <a:srgbClr val="434343"/>
                </a:solidFill>
              </a:defRPr>
            </a:lvl7pPr>
            <a:lvl8pPr marL="3657600" lvl="7" indent="-317500" rtl="0">
              <a:spcBef>
                <a:spcPts val="1600"/>
              </a:spcBef>
              <a:spcAft>
                <a:spcPts val="0"/>
              </a:spcAft>
              <a:buClr>
                <a:srgbClr val="434343"/>
              </a:buClr>
              <a:buSzPts val="1400"/>
              <a:buChar char="○"/>
              <a:defRPr>
                <a:solidFill>
                  <a:srgbClr val="434343"/>
                </a:solidFill>
              </a:defRPr>
            </a:lvl8pPr>
            <a:lvl9pPr marL="4114800" lvl="8" indent="-317500" rtl="0">
              <a:spcBef>
                <a:spcPts val="1600"/>
              </a:spcBef>
              <a:spcAft>
                <a:spcPts val="160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2" name="Google Shape;42;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50" name="Google Shape;50;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2" name="Google Shape;52;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7" name="Google Shape;57;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ocket.io/docs/rooms-and-namespaces/#Default-room"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r>
              <a:rPr lang="en-AU" dirty="0"/>
              <a:t>Socket.io – Namespaces and Rooms</a:t>
            </a:r>
            <a:endParaRPr dirty="0"/>
          </a:p>
        </p:txBody>
      </p:sp>
      <p:sp>
        <p:nvSpPr>
          <p:cNvPr id="69" name="Google Shape;69;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SzPts val="1800"/>
            </a:pP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A6C9-A13D-3A4A-809D-9FED82669031}"/>
              </a:ext>
            </a:extLst>
          </p:cNvPr>
          <p:cNvSpPr>
            <a:spLocks noGrp="1"/>
          </p:cNvSpPr>
          <p:nvPr>
            <p:ph type="title"/>
          </p:nvPr>
        </p:nvSpPr>
        <p:spPr/>
        <p:txBody>
          <a:bodyPr/>
          <a:lstStyle/>
          <a:p>
            <a:r>
              <a:rPr lang="en-US" dirty="0"/>
              <a:t>Namespaces and Rooms</a:t>
            </a:r>
          </a:p>
        </p:txBody>
      </p:sp>
      <p:sp>
        <p:nvSpPr>
          <p:cNvPr id="3" name="Text Placeholder 2">
            <a:extLst>
              <a:ext uri="{FF2B5EF4-FFF2-40B4-BE49-F238E27FC236}">
                <a16:creationId xmlns:a16="http://schemas.microsoft.com/office/drawing/2014/main" id="{B8D09C1C-8ABA-DC48-8F33-D1A0A774232B}"/>
              </a:ext>
            </a:extLst>
          </p:cNvPr>
          <p:cNvSpPr>
            <a:spLocks noGrp="1"/>
          </p:cNvSpPr>
          <p:nvPr>
            <p:ph type="body" idx="1"/>
          </p:nvPr>
        </p:nvSpPr>
        <p:spPr>
          <a:xfrm>
            <a:off x="460950" y="982900"/>
            <a:ext cx="8222100" cy="4144250"/>
          </a:xfrm>
        </p:spPr>
        <p:txBody>
          <a:bodyPr/>
          <a:lstStyle/>
          <a:p>
            <a:pPr marL="114300" indent="0">
              <a:lnSpc>
                <a:spcPct val="114999"/>
              </a:lnSpc>
              <a:buNone/>
            </a:pPr>
            <a:r>
              <a:rPr lang="en-GB" dirty="0"/>
              <a:t>“Socket.IO allows you to “namespace” your sockets, which essentially means assigning different </a:t>
            </a:r>
            <a:r>
              <a:rPr lang="en-GB" i="1" dirty="0"/>
              <a:t>endpoints</a:t>
            </a:r>
            <a:r>
              <a:rPr lang="en-GB" dirty="0"/>
              <a:t> or </a:t>
            </a:r>
            <a:r>
              <a:rPr lang="en-GB" i="1" dirty="0"/>
              <a:t>paths</a:t>
            </a:r>
            <a:r>
              <a:rPr lang="en-GB" dirty="0"/>
              <a:t>.” </a:t>
            </a:r>
            <a:r>
              <a:rPr lang="en-AU" sz="800" dirty="0">
                <a:hlinkClick r:id="rId3"/>
              </a:rPr>
              <a:t>https://socket.io/docs/rooms-and-namespaces/#Default-room</a:t>
            </a:r>
            <a:endParaRPr lang="en-AU" sz="800" dirty="0"/>
          </a:p>
          <a:p>
            <a:pPr marL="114300" indent="0">
              <a:lnSpc>
                <a:spcPct val="114999"/>
              </a:lnSpc>
              <a:buNone/>
            </a:pPr>
            <a:endParaRPr lang="en-AU" sz="800" dirty="0"/>
          </a:p>
          <a:p>
            <a:pPr marL="114300" indent="0">
              <a:lnSpc>
                <a:spcPct val="114999"/>
              </a:lnSpc>
              <a:buNone/>
            </a:pPr>
            <a:r>
              <a:rPr lang="en-AU" dirty="0"/>
              <a:t>The default namespace is “/” and is the one the server listens to by default.</a:t>
            </a:r>
          </a:p>
          <a:p>
            <a:pPr marL="114300" indent="0">
              <a:lnSpc>
                <a:spcPct val="114999"/>
              </a:lnSpc>
              <a:buNone/>
            </a:pPr>
            <a:endParaRPr lang="en-AU" dirty="0"/>
          </a:p>
          <a:p>
            <a:pPr marL="114300" indent="0">
              <a:lnSpc>
                <a:spcPct val="114999"/>
              </a:lnSpc>
              <a:buNone/>
            </a:pPr>
            <a:r>
              <a:rPr lang="en-AU" dirty="0"/>
              <a:t>Each namespace emits a connection event so that multiple </a:t>
            </a:r>
            <a:r>
              <a:rPr lang="en-AU" dirty="0" err="1"/>
              <a:t>nampespaces</a:t>
            </a:r>
            <a:r>
              <a:rPr lang="en-AU" dirty="0"/>
              <a:t> can be used at once. The range of events to be emitted and responded to for each namespace may be different.</a:t>
            </a:r>
          </a:p>
          <a:p>
            <a:pPr marL="114300" indent="0">
              <a:lnSpc>
                <a:spcPct val="114999"/>
              </a:lnSpc>
              <a:buNone/>
            </a:pPr>
            <a:endParaRPr lang="en-AU" dirty="0"/>
          </a:p>
          <a:p>
            <a:pPr marL="114300" indent="0">
              <a:lnSpc>
                <a:spcPct val="114999"/>
              </a:lnSpc>
              <a:buNone/>
            </a:pPr>
            <a:r>
              <a:rPr lang="en-AU" dirty="0"/>
              <a:t>A new namespace is created by using the “of” method of </a:t>
            </a:r>
            <a:r>
              <a:rPr lang="en-AU" dirty="0" err="1"/>
              <a:t>io</a:t>
            </a:r>
            <a:endParaRPr lang="en-AU" dirty="0"/>
          </a:p>
          <a:p>
            <a:pPr marL="114300" indent="0">
              <a:lnSpc>
                <a:spcPct val="114999"/>
              </a:lnSpc>
              <a:buNone/>
            </a:pPr>
            <a:endParaRPr lang="en-AU" dirty="0"/>
          </a:p>
          <a:p>
            <a:pPr marL="114300" indent="0">
              <a:lnSpc>
                <a:spcPct val="114999"/>
              </a:lnSpc>
              <a:buNone/>
            </a:pPr>
            <a:r>
              <a:rPr lang="en-AU" dirty="0" err="1"/>
              <a:t>eg</a:t>
            </a:r>
            <a:r>
              <a:rPr lang="en-AU" dirty="0"/>
              <a:t>   const </a:t>
            </a:r>
            <a:r>
              <a:rPr lang="en-AU" dirty="0" err="1"/>
              <a:t>nsp</a:t>
            </a:r>
            <a:r>
              <a:rPr lang="en-AU" dirty="0"/>
              <a:t> = </a:t>
            </a:r>
            <a:r>
              <a:rPr lang="en-AU" dirty="0" err="1"/>
              <a:t>io.of</a:t>
            </a:r>
            <a:r>
              <a:rPr lang="en-AU" dirty="0"/>
              <a:t>(‘/new-namespace’); </a:t>
            </a:r>
            <a:endParaRPr lang="en-US" dirty="0"/>
          </a:p>
        </p:txBody>
      </p:sp>
    </p:spTree>
    <p:extLst>
      <p:ext uri="{BB962C8B-B14F-4D97-AF65-F5344CB8AC3E}">
        <p14:creationId xmlns:p14="http://schemas.microsoft.com/office/powerpoint/2010/main" val="3272160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11EB7-9B20-40FB-A849-1F73C879E65B}"/>
              </a:ext>
            </a:extLst>
          </p:cNvPr>
          <p:cNvSpPr>
            <a:spLocks noGrp="1"/>
          </p:cNvSpPr>
          <p:nvPr>
            <p:ph type="title"/>
          </p:nvPr>
        </p:nvSpPr>
        <p:spPr/>
        <p:txBody>
          <a:bodyPr/>
          <a:lstStyle/>
          <a:p>
            <a:r>
              <a:rPr lang="en-AU" dirty="0"/>
              <a:t>Rooms</a:t>
            </a:r>
          </a:p>
        </p:txBody>
      </p:sp>
      <p:sp>
        <p:nvSpPr>
          <p:cNvPr id="3" name="Text Placeholder 2">
            <a:extLst>
              <a:ext uri="{FF2B5EF4-FFF2-40B4-BE49-F238E27FC236}">
                <a16:creationId xmlns:a16="http://schemas.microsoft.com/office/drawing/2014/main" id="{A6A6F217-AE0B-4D5B-AA4E-561AC1F2005B}"/>
              </a:ext>
            </a:extLst>
          </p:cNvPr>
          <p:cNvSpPr>
            <a:spLocks noGrp="1"/>
          </p:cNvSpPr>
          <p:nvPr>
            <p:ph type="body" idx="1"/>
          </p:nvPr>
        </p:nvSpPr>
        <p:spPr/>
        <p:txBody>
          <a:bodyPr/>
          <a:lstStyle/>
          <a:p>
            <a:pPr marL="114300" indent="0">
              <a:buNone/>
            </a:pPr>
            <a:r>
              <a:rPr lang="en-AU" dirty="0"/>
              <a:t>Within each namespace, including the default namespace, you can also define arbitrary channels that the socket can join and leave. These are called rooms.</a:t>
            </a:r>
          </a:p>
          <a:p>
            <a:pPr marL="114300" indent="0">
              <a:buNone/>
            </a:pPr>
            <a:endParaRPr lang="en-AU" dirty="0"/>
          </a:p>
          <a:p>
            <a:pPr marL="114300" indent="0">
              <a:buNone/>
            </a:pPr>
            <a:r>
              <a:rPr lang="en-AU" dirty="0"/>
              <a:t>Each connected socket is identified by a random, unique identifier “socket.id”. This id is unique for each client connecting to the server.</a:t>
            </a:r>
          </a:p>
          <a:p>
            <a:pPr marL="114300" indent="0">
              <a:buNone/>
            </a:pPr>
            <a:endParaRPr lang="en-AU" dirty="0"/>
          </a:p>
          <a:p>
            <a:pPr marL="114300" indent="0">
              <a:buNone/>
            </a:pPr>
            <a:r>
              <a:rPr lang="en-AU" dirty="0"/>
              <a:t>Joining and leaving a channel/room is done on the server side. A client can request to join a channel but the management of who is in a channel is done on the server side. Further messages passed to and from the server must first check what room they are in and then emit to only that room.</a:t>
            </a:r>
          </a:p>
          <a:p>
            <a:pPr marL="114300" indent="0">
              <a:buNone/>
            </a:pPr>
            <a:endParaRPr lang="en-AU" dirty="0"/>
          </a:p>
          <a:p>
            <a:pPr marL="114300" indent="0">
              <a:buNone/>
            </a:pPr>
            <a:r>
              <a:rPr lang="en-AU" dirty="0"/>
              <a:t>socket.to(</a:t>
            </a:r>
            <a:r>
              <a:rPr lang="en-AU" dirty="0" err="1"/>
              <a:t>roomid</a:t>
            </a:r>
            <a:r>
              <a:rPr lang="en-AU" dirty="0"/>
              <a:t>).emit(“</a:t>
            </a:r>
            <a:r>
              <a:rPr lang="en-AU" dirty="0" err="1"/>
              <a:t>someEventMessage</a:t>
            </a:r>
            <a:r>
              <a:rPr lang="en-AU" dirty="0"/>
              <a:t>”,”message”);</a:t>
            </a:r>
          </a:p>
        </p:txBody>
      </p:sp>
    </p:spTree>
    <p:extLst>
      <p:ext uri="{BB962C8B-B14F-4D97-AF65-F5344CB8AC3E}">
        <p14:creationId xmlns:p14="http://schemas.microsoft.com/office/powerpoint/2010/main" val="1738310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5813-4783-4534-9507-55982660F823}"/>
              </a:ext>
            </a:extLst>
          </p:cNvPr>
          <p:cNvSpPr>
            <a:spLocks noGrp="1"/>
          </p:cNvSpPr>
          <p:nvPr>
            <p:ph type="title"/>
          </p:nvPr>
        </p:nvSpPr>
        <p:spPr/>
        <p:txBody>
          <a:bodyPr/>
          <a:lstStyle/>
          <a:p>
            <a:r>
              <a:rPr lang="en-AU" dirty="0"/>
              <a:t>Rooms - workflow</a:t>
            </a:r>
          </a:p>
        </p:txBody>
      </p:sp>
      <p:sp>
        <p:nvSpPr>
          <p:cNvPr id="4" name="Rectangle 3">
            <a:extLst>
              <a:ext uri="{FF2B5EF4-FFF2-40B4-BE49-F238E27FC236}">
                <a16:creationId xmlns:a16="http://schemas.microsoft.com/office/drawing/2014/main" id="{180534E5-742E-40B4-B0C6-D9F86E0278A4}"/>
              </a:ext>
            </a:extLst>
          </p:cNvPr>
          <p:cNvSpPr/>
          <p:nvPr/>
        </p:nvSpPr>
        <p:spPr>
          <a:xfrm>
            <a:off x="698323" y="1598339"/>
            <a:ext cx="1338147" cy="2832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297E97EE-D252-4F4C-B730-8F73C43800CF}"/>
              </a:ext>
            </a:extLst>
          </p:cNvPr>
          <p:cNvSpPr/>
          <p:nvPr/>
        </p:nvSpPr>
        <p:spPr>
          <a:xfrm>
            <a:off x="5969618" y="1657813"/>
            <a:ext cx="594733" cy="2772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Arrow Connector 6">
            <a:extLst>
              <a:ext uri="{FF2B5EF4-FFF2-40B4-BE49-F238E27FC236}">
                <a16:creationId xmlns:a16="http://schemas.microsoft.com/office/drawing/2014/main" id="{4255FE80-F0BD-4036-91B6-E015ED30FDB4}"/>
              </a:ext>
            </a:extLst>
          </p:cNvPr>
          <p:cNvCxnSpPr/>
          <p:nvPr/>
        </p:nvCxnSpPr>
        <p:spPr>
          <a:xfrm>
            <a:off x="2266995" y="1918008"/>
            <a:ext cx="25796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784C4C6-B6B4-4720-BFA2-D5021C9AF563}"/>
              </a:ext>
            </a:extLst>
          </p:cNvPr>
          <p:cNvSpPr txBox="1"/>
          <p:nvPr/>
        </p:nvSpPr>
        <p:spPr>
          <a:xfrm>
            <a:off x="2187589" y="1653647"/>
            <a:ext cx="3038011" cy="246221"/>
          </a:xfrm>
          <a:prstGeom prst="rect">
            <a:avLst/>
          </a:prstGeom>
          <a:noFill/>
        </p:spPr>
        <p:txBody>
          <a:bodyPr wrap="none" rtlCol="0">
            <a:spAutoFit/>
          </a:bodyPr>
          <a:lstStyle/>
          <a:p>
            <a:r>
              <a:rPr lang="en-AU" sz="1000" dirty="0"/>
              <a:t>1. Generate a connection event (creates socket.id)</a:t>
            </a:r>
          </a:p>
        </p:txBody>
      </p:sp>
      <p:cxnSp>
        <p:nvCxnSpPr>
          <p:cNvPr id="9" name="Straight Arrow Connector 8">
            <a:extLst>
              <a:ext uri="{FF2B5EF4-FFF2-40B4-BE49-F238E27FC236}">
                <a16:creationId xmlns:a16="http://schemas.microsoft.com/office/drawing/2014/main" id="{07621817-7A97-4EFB-8680-3051B464D6F6}"/>
              </a:ext>
            </a:extLst>
          </p:cNvPr>
          <p:cNvCxnSpPr/>
          <p:nvPr/>
        </p:nvCxnSpPr>
        <p:spPr>
          <a:xfrm>
            <a:off x="2308673" y="2442471"/>
            <a:ext cx="25796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BC963C4-C36B-4BF9-8B4A-F0632E5AB9A3}"/>
              </a:ext>
            </a:extLst>
          </p:cNvPr>
          <p:cNvSpPr txBox="1"/>
          <p:nvPr/>
        </p:nvSpPr>
        <p:spPr>
          <a:xfrm>
            <a:off x="2229267" y="2196250"/>
            <a:ext cx="3716082" cy="246221"/>
          </a:xfrm>
          <a:prstGeom prst="rect">
            <a:avLst/>
          </a:prstGeom>
          <a:noFill/>
        </p:spPr>
        <p:txBody>
          <a:bodyPr wrap="none" rtlCol="0">
            <a:spAutoFit/>
          </a:bodyPr>
          <a:lstStyle/>
          <a:p>
            <a:r>
              <a:rPr lang="en-AU" sz="1000" dirty="0"/>
              <a:t>2. Emit an event to join a room passing a “room” (string) to join</a:t>
            </a:r>
          </a:p>
        </p:txBody>
      </p:sp>
      <p:graphicFrame>
        <p:nvGraphicFramePr>
          <p:cNvPr id="11" name="Table 10">
            <a:extLst>
              <a:ext uri="{FF2B5EF4-FFF2-40B4-BE49-F238E27FC236}">
                <a16:creationId xmlns:a16="http://schemas.microsoft.com/office/drawing/2014/main" id="{C5594613-0537-49C6-B144-F002931AC504}"/>
              </a:ext>
            </a:extLst>
          </p:cNvPr>
          <p:cNvGraphicFramePr>
            <a:graphicFrameLocks noGrp="1"/>
          </p:cNvGraphicFramePr>
          <p:nvPr>
            <p:extLst>
              <p:ext uri="{D42A27DB-BD31-4B8C-83A1-F6EECF244321}">
                <p14:modId xmlns:p14="http://schemas.microsoft.com/office/powerpoint/2010/main" val="3987445982"/>
              </p:ext>
            </p:extLst>
          </p:nvPr>
        </p:nvGraphicFramePr>
        <p:xfrm>
          <a:off x="6956412" y="2064764"/>
          <a:ext cx="1644824" cy="1854200"/>
        </p:xfrm>
        <a:graphic>
          <a:graphicData uri="http://schemas.openxmlformats.org/drawingml/2006/table">
            <a:tbl>
              <a:tblPr firstRow="1" bandRow="1">
                <a:tableStyleId>{5C22544A-7EE6-4342-B048-85BDC9FD1C3A}</a:tableStyleId>
              </a:tblPr>
              <a:tblGrid>
                <a:gridCol w="789968">
                  <a:extLst>
                    <a:ext uri="{9D8B030D-6E8A-4147-A177-3AD203B41FA5}">
                      <a16:colId xmlns:a16="http://schemas.microsoft.com/office/drawing/2014/main" val="4184105762"/>
                    </a:ext>
                  </a:extLst>
                </a:gridCol>
                <a:gridCol w="854856">
                  <a:extLst>
                    <a:ext uri="{9D8B030D-6E8A-4147-A177-3AD203B41FA5}">
                      <a16:colId xmlns:a16="http://schemas.microsoft.com/office/drawing/2014/main" val="3773535558"/>
                    </a:ext>
                  </a:extLst>
                </a:gridCol>
              </a:tblGrid>
              <a:tr h="370840">
                <a:tc>
                  <a:txBody>
                    <a:bodyPr/>
                    <a:lstStyle/>
                    <a:p>
                      <a:r>
                        <a:rPr lang="en-AU" sz="1000" dirty="0"/>
                        <a:t>Socket.id</a:t>
                      </a:r>
                    </a:p>
                  </a:txBody>
                  <a:tcPr/>
                </a:tc>
                <a:tc>
                  <a:txBody>
                    <a:bodyPr/>
                    <a:lstStyle/>
                    <a:p>
                      <a:r>
                        <a:rPr lang="en-AU" sz="1000" dirty="0"/>
                        <a:t>Room</a:t>
                      </a:r>
                    </a:p>
                  </a:txBody>
                  <a:tcPr/>
                </a:tc>
                <a:extLst>
                  <a:ext uri="{0D108BD9-81ED-4DB2-BD59-A6C34878D82A}">
                    <a16:rowId xmlns:a16="http://schemas.microsoft.com/office/drawing/2014/main" val="2606620503"/>
                  </a:ext>
                </a:extLst>
              </a:tr>
              <a:tr h="370840">
                <a:tc>
                  <a:txBody>
                    <a:bodyPr/>
                    <a:lstStyle/>
                    <a:p>
                      <a:r>
                        <a:rPr lang="en-AU" sz="800" dirty="0"/>
                        <a:t>Bakjsd7832n39d3%</a:t>
                      </a:r>
                    </a:p>
                  </a:txBody>
                  <a:tcPr/>
                </a:tc>
                <a:tc>
                  <a:txBody>
                    <a:bodyPr/>
                    <a:lstStyle/>
                    <a:p>
                      <a:r>
                        <a:rPr lang="en-AU" sz="800" dirty="0"/>
                        <a:t>room1</a:t>
                      </a:r>
                    </a:p>
                  </a:txBody>
                  <a:tcPr/>
                </a:tc>
                <a:extLst>
                  <a:ext uri="{0D108BD9-81ED-4DB2-BD59-A6C34878D82A}">
                    <a16:rowId xmlns:a16="http://schemas.microsoft.com/office/drawing/2014/main" val="1818616650"/>
                  </a:ext>
                </a:extLst>
              </a:tr>
              <a:tr h="370840">
                <a:tc>
                  <a:txBody>
                    <a:bodyPr/>
                    <a:lstStyle/>
                    <a:p>
                      <a:endParaRPr lang="en-AU"/>
                    </a:p>
                  </a:txBody>
                  <a:tcPr/>
                </a:tc>
                <a:tc>
                  <a:txBody>
                    <a:bodyPr/>
                    <a:lstStyle/>
                    <a:p>
                      <a:endParaRPr lang="en-AU"/>
                    </a:p>
                  </a:txBody>
                  <a:tcPr/>
                </a:tc>
                <a:extLst>
                  <a:ext uri="{0D108BD9-81ED-4DB2-BD59-A6C34878D82A}">
                    <a16:rowId xmlns:a16="http://schemas.microsoft.com/office/drawing/2014/main" val="556590485"/>
                  </a:ext>
                </a:extLst>
              </a:tr>
              <a:tr h="370840">
                <a:tc>
                  <a:txBody>
                    <a:bodyPr/>
                    <a:lstStyle/>
                    <a:p>
                      <a:endParaRPr lang="en-AU"/>
                    </a:p>
                  </a:txBody>
                  <a:tcPr/>
                </a:tc>
                <a:tc>
                  <a:txBody>
                    <a:bodyPr/>
                    <a:lstStyle/>
                    <a:p>
                      <a:endParaRPr lang="en-AU"/>
                    </a:p>
                  </a:txBody>
                  <a:tcPr/>
                </a:tc>
                <a:extLst>
                  <a:ext uri="{0D108BD9-81ED-4DB2-BD59-A6C34878D82A}">
                    <a16:rowId xmlns:a16="http://schemas.microsoft.com/office/drawing/2014/main" val="272888357"/>
                  </a:ext>
                </a:extLst>
              </a:tr>
              <a:tr h="370840">
                <a:tc>
                  <a:txBody>
                    <a:bodyPr/>
                    <a:lstStyle/>
                    <a:p>
                      <a:endParaRPr lang="en-AU"/>
                    </a:p>
                  </a:txBody>
                  <a:tcPr/>
                </a:tc>
                <a:tc>
                  <a:txBody>
                    <a:bodyPr/>
                    <a:lstStyle/>
                    <a:p>
                      <a:endParaRPr lang="en-AU" dirty="0"/>
                    </a:p>
                  </a:txBody>
                  <a:tcPr/>
                </a:tc>
                <a:extLst>
                  <a:ext uri="{0D108BD9-81ED-4DB2-BD59-A6C34878D82A}">
                    <a16:rowId xmlns:a16="http://schemas.microsoft.com/office/drawing/2014/main" val="1378426174"/>
                  </a:ext>
                </a:extLst>
              </a:tr>
            </a:tbl>
          </a:graphicData>
        </a:graphic>
      </p:graphicFrame>
      <p:sp>
        <p:nvSpPr>
          <p:cNvPr id="12" name="TextBox 11">
            <a:extLst>
              <a:ext uri="{FF2B5EF4-FFF2-40B4-BE49-F238E27FC236}">
                <a16:creationId xmlns:a16="http://schemas.microsoft.com/office/drawing/2014/main" id="{259B73E6-21BD-41C7-8CC8-9ABBD8242F03}"/>
              </a:ext>
            </a:extLst>
          </p:cNvPr>
          <p:cNvSpPr txBox="1"/>
          <p:nvPr/>
        </p:nvSpPr>
        <p:spPr>
          <a:xfrm>
            <a:off x="587996" y="1229008"/>
            <a:ext cx="1170513" cy="246221"/>
          </a:xfrm>
          <a:prstGeom prst="rect">
            <a:avLst/>
          </a:prstGeom>
          <a:noFill/>
        </p:spPr>
        <p:txBody>
          <a:bodyPr wrap="none" rtlCol="0">
            <a:spAutoFit/>
          </a:bodyPr>
          <a:lstStyle/>
          <a:p>
            <a:r>
              <a:rPr lang="en-AU" sz="1000" dirty="0"/>
              <a:t>Client Application</a:t>
            </a:r>
          </a:p>
        </p:txBody>
      </p:sp>
      <p:sp>
        <p:nvSpPr>
          <p:cNvPr id="13" name="TextBox 12">
            <a:extLst>
              <a:ext uri="{FF2B5EF4-FFF2-40B4-BE49-F238E27FC236}">
                <a16:creationId xmlns:a16="http://schemas.microsoft.com/office/drawing/2014/main" id="{CF023513-3DFB-4832-8359-DC26071F7A52}"/>
              </a:ext>
            </a:extLst>
          </p:cNvPr>
          <p:cNvSpPr txBox="1"/>
          <p:nvPr/>
        </p:nvSpPr>
        <p:spPr>
          <a:xfrm>
            <a:off x="5832786" y="1288481"/>
            <a:ext cx="561372" cy="246221"/>
          </a:xfrm>
          <a:prstGeom prst="rect">
            <a:avLst/>
          </a:prstGeom>
          <a:noFill/>
        </p:spPr>
        <p:txBody>
          <a:bodyPr wrap="none" rtlCol="0">
            <a:spAutoFit/>
          </a:bodyPr>
          <a:lstStyle/>
          <a:p>
            <a:r>
              <a:rPr lang="en-AU" sz="1000" dirty="0"/>
              <a:t>Server</a:t>
            </a:r>
          </a:p>
        </p:txBody>
      </p:sp>
      <p:sp>
        <p:nvSpPr>
          <p:cNvPr id="14" name="TextBox 13">
            <a:extLst>
              <a:ext uri="{FF2B5EF4-FFF2-40B4-BE49-F238E27FC236}">
                <a16:creationId xmlns:a16="http://schemas.microsoft.com/office/drawing/2014/main" id="{4B634EED-B85F-488D-973F-E7350AFA1A2D}"/>
              </a:ext>
            </a:extLst>
          </p:cNvPr>
          <p:cNvSpPr txBox="1"/>
          <p:nvPr/>
        </p:nvSpPr>
        <p:spPr>
          <a:xfrm>
            <a:off x="6762466" y="1642232"/>
            <a:ext cx="2239445" cy="400110"/>
          </a:xfrm>
          <a:prstGeom prst="rect">
            <a:avLst/>
          </a:prstGeom>
          <a:noFill/>
        </p:spPr>
        <p:txBody>
          <a:bodyPr wrap="square" rtlCol="0">
            <a:spAutoFit/>
          </a:bodyPr>
          <a:lstStyle/>
          <a:p>
            <a:r>
              <a:rPr lang="en-AU" sz="1000" dirty="0"/>
              <a:t>3. Server stores a record of what </a:t>
            </a:r>
            <a:r>
              <a:rPr lang="en-AU" sz="1000" dirty="0" err="1"/>
              <a:t>socket.id’s</a:t>
            </a:r>
            <a:r>
              <a:rPr lang="en-AU" sz="1000" dirty="0"/>
              <a:t> have joined each room</a:t>
            </a:r>
          </a:p>
        </p:txBody>
      </p:sp>
      <p:cxnSp>
        <p:nvCxnSpPr>
          <p:cNvPr id="15" name="Straight Arrow Connector 14">
            <a:extLst>
              <a:ext uri="{FF2B5EF4-FFF2-40B4-BE49-F238E27FC236}">
                <a16:creationId xmlns:a16="http://schemas.microsoft.com/office/drawing/2014/main" id="{35A7027A-7E79-4D16-A73F-C83C5D6AFECC}"/>
              </a:ext>
            </a:extLst>
          </p:cNvPr>
          <p:cNvCxnSpPr/>
          <p:nvPr/>
        </p:nvCxnSpPr>
        <p:spPr>
          <a:xfrm>
            <a:off x="2308673" y="2952605"/>
            <a:ext cx="25796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2E2756C-86F9-4756-96BA-E1C8C5E4DD33}"/>
              </a:ext>
            </a:extLst>
          </p:cNvPr>
          <p:cNvSpPr txBox="1"/>
          <p:nvPr/>
        </p:nvSpPr>
        <p:spPr>
          <a:xfrm>
            <a:off x="2229267" y="2697538"/>
            <a:ext cx="3060453" cy="246221"/>
          </a:xfrm>
          <a:prstGeom prst="rect">
            <a:avLst/>
          </a:prstGeom>
          <a:noFill/>
        </p:spPr>
        <p:txBody>
          <a:bodyPr wrap="none" rtlCol="0">
            <a:spAutoFit/>
          </a:bodyPr>
          <a:lstStyle/>
          <a:p>
            <a:r>
              <a:rPr lang="en-AU" sz="1000" dirty="0"/>
              <a:t>4. Client sends Message event passing a message</a:t>
            </a:r>
          </a:p>
        </p:txBody>
      </p:sp>
      <p:cxnSp>
        <p:nvCxnSpPr>
          <p:cNvPr id="18" name="Straight Arrow Connector 17">
            <a:extLst>
              <a:ext uri="{FF2B5EF4-FFF2-40B4-BE49-F238E27FC236}">
                <a16:creationId xmlns:a16="http://schemas.microsoft.com/office/drawing/2014/main" id="{EED785E7-8BA1-43C6-9DB9-19A16C755F5C}"/>
              </a:ext>
            </a:extLst>
          </p:cNvPr>
          <p:cNvCxnSpPr/>
          <p:nvPr/>
        </p:nvCxnSpPr>
        <p:spPr>
          <a:xfrm flipH="1" flipV="1">
            <a:off x="2292432" y="3453893"/>
            <a:ext cx="3002046" cy="8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DAFA400-F4D2-44CD-902D-4DDE5F9E3DE5}"/>
              </a:ext>
            </a:extLst>
          </p:cNvPr>
          <p:cNvSpPr txBox="1"/>
          <p:nvPr/>
        </p:nvSpPr>
        <p:spPr>
          <a:xfrm>
            <a:off x="2247404" y="3207672"/>
            <a:ext cx="3692036" cy="246221"/>
          </a:xfrm>
          <a:prstGeom prst="rect">
            <a:avLst/>
          </a:prstGeom>
          <a:noFill/>
        </p:spPr>
        <p:txBody>
          <a:bodyPr wrap="none" rtlCol="0">
            <a:spAutoFit/>
          </a:bodyPr>
          <a:lstStyle/>
          <a:p>
            <a:r>
              <a:rPr lang="en-AU" sz="1000" dirty="0"/>
              <a:t>5. Server emits to each </a:t>
            </a:r>
            <a:r>
              <a:rPr lang="en-AU" sz="1000" dirty="0" err="1"/>
              <a:t>socket,id</a:t>
            </a:r>
            <a:r>
              <a:rPr lang="en-AU" sz="1000" dirty="0"/>
              <a:t> that is registered to the room</a:t>
            </a:r>
          </a:p>
        </p:txBody>
      </p:sp>
      <p:sp>
        <p:nvSpPr>
          <p:cNvPr id="20" name="TextBox 19">
            <a:extLst>
              <a:ext uri="{FF2B5EF4-FFF2-40B4-BE49-F238E27FC236}">
                <a16:creationId xmlns:a16="http://schemas.microsoft.com/office/drawing/2014/main" id="{4D6C432E-9089-4F25-B5E7-AFE8E6C0585F}"/>
              </a:ext>
            </a:extLst>
          </p:cNvPr>
          <p:cNvSpPr txBox="1"/>
          <p:nvPr/>
        </p:nvSpPr>
        <p:spPr>
          <a:xfrm>
            <a:off x="2229267" y="3795853"/>
            <a:ext cx="3623108" cy="246221"/>
          </a:xfrm>
          <a:prstGeom prst="rect">
            <a:avLst/>
          </a:prstGeom>
          <a:noFill/>
        </p:spPr>
        <p:txBody>
          <a:bodyPr wrap="none" rtlCol="0">
            <a:spAutoFit/>
          </a:bodyPr>
          <a:lstStyle/>
          <a:p>
            <a:r>
              <a:rPr lang="en-AU" sz="1000" dirty="0"/>
              <a:t>6. Client displays or uses the emitted message as it requires.</a:t>
            </a:r>
          </a:p>
        </p:txBody>
      </p:sp>
    </p:spTree>
    <p:extLst>
      <p:ext uri="{BB962C8B-B14F-4D97-AF65-F5344CB8AC3E}">
        <p14:creationId xmlns:p14="http://schemas.microsoft.com/office/powerpoint/2010/main" val="3719295501"/>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8A6E5EAEDE224B836CCAB704F72294" ma:contentTypeVersion="5" ma:contentTypeDescription="Create a new document." ma:contentTypeScope="" ma:versionID="f6e965745ff55db59bc571f4e9f251f8">
  <xsd:schema xmlns:xsd="http://www.w3.org/2001/XMLSchema" xmlns:xs="http://www.w3.org/2001/XMLSchema" xmlns:p="http://schemas.microsoft.com/office/2006/metadata/properties" xmlns:ns2="30a25961-9bff-4aee-b49a-ffa08e4b240f" xmlns:ns3="e9ff6b31-2d37-44ea-8bb4-862baf53b3cc" targetNamespace="http://schemas.microsoft.com/office/2006/metadata/properties" ma:root="true" ma:fieldsID="2e111c2c72aed25555cbfcd5d191423d" ns2:_="" ns3:_="">
    <xsd:import namespace="30a25961-9bff-4aee-b49a-ffa08e4b240f"/>
    <xsd:import namespace="e9ff6b31-2d37-44ea-8bb4-862baf53b3c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a25961-9bff-4aee-b49a-ffa08e4b24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ff6b31-2d37-44ea-8bb4-862baf53b3c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C51F55-8589-4658-A0FF-E973F0873994}">
  <ds:schemaRefs>
    <ds:schemaRef ds:uri="http://purl.org/dc/terms/"/>
    <ds:schemaRef ds:uri="http://schemas.microsoft.com/office/2006/documentManagement/types"/>
    <ds:schemaRef ds:uri="http://schemas.microsoft.com/office/infopath/2007/PartnerControls"/>
    <ds:schemaRef ds:uri="http://purl.org/dc/elements/1.1/"/>
    <ds:schemaRef ds:uri="http://www.w3.org/XML/1998/namespace"/>
    <ds:schemaRef ds:uri="e9ff6b31-2d37-44ea-8bb4-862baf53b3cc"/>
    <ds:schemaRef ds:uri="http://schemas.microsoft.com/office/2006/metadata/properties"/>
    <ds:schemaRef ds:uri="http://schemas.openxmlformats.org/package/2006/metadata/core-properties"/>
    <ds:schemaRef ds:uri="30a25961-9bff-4aee-b49a-ffa08e4b240f"/>
    <ds:schemaRef ds:uri="http://purl.org/dc/dcmitype/"/>
  </ds:schemaRefs>
</ds:datastoreItem>
</file>

<file path=customXml/itemProps2.xml><?xml version="1.0" encoding="utf-8"?>
<ds:datastoreItem xmlns:ds="http://schemas.openxmlformats.org/officeDocument/2006/customXml" ds:itemID="{ED5316AB-E4DA-493F-AFCE-8FD277D0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a25961-9bff-4aee-b49a-ffa08e4b240f"/>
    <ds:schemaRef ds:uri="e9ff6b31-2d37-44ea-8bb4-862baf53b3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7FDD18-4E6E-4B52-BC4C-B5C8DE23BEB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1276</TotalTime>
  <Words>556</Words>
  <Application>Microsoft Office PowerPoint</Application>
  <PresentationFormat>On-screen Show (16:9)</PresentationFormat>
  <Paragraphs>53</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Roboto</vt:lpstr>
      <vt:lpstr>Arial</vt:lpstr>
      <vt:lpstr>Material</vt:lpstr>
      <vt:lpstr>Socket.io – Namespaces and Rooms</vt:lpstr>
      <vt:lpstr>Namespaces and Rooms</vt:lpstr>
      <vt:lpstr>Rooms</vt:lpstr>
      <vt:lpstr>Rooms - workflow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Charts</dc:title>
  <dc:creator>allan Browning</dc:creator>
  <cp:lastModifiedBy>allan Browning</cp:lastModifiedBy>
  <cp:revision>1024</cp:revision>
  <dcterms:modified xsi:type="dcterms:W3CDTF">2019-08-14T02:45:51Z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0x0101001F8A6E5EAEDE224B836CCAB704F72294</vt:lpwstr>
  </property>
  <property fmtid="{D5CDD505-2E9C-101B-9397-08002B2CF9AE}" pid="3" name="AuthorIds_UIVersion_1024">
    <vt:lpwstr>6</vt:lpwstr>
  </property>
</Properties>
</file>